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02" r:id="rId1"/>
  </p:sldMasterIdLst>
  <p:notesMasterIdLst>
    <p:notesMasterId r:id="rId46"/>
  </p:notesMasterIdLst>
  <p:handoutMasterIdLst>
    <p:handoutMasterId r:id="rId47"/>
  </p:handoutMasterIdLst>
  <p:sldIdLst>
    <p:sldId id="922" r:id="rId2"/>
    <p:sldId id="889" r:id="rId3"/>
    <p:sldId id="904" r:id="rId4"/>
    <p:sldId id="918" r:id="rId5"/>
    <p:sldId id="794" r:id="rId6"/>
    <p:sldId id="887" r:id="rId7"/>
    <p:sldId id="885" r:id="rId8"/>
    <p:sldId id="886" r:id="rId9"/>
    <p:sldId id="706" r:id="rId10"/>
    <p:sldId id="707" r:id="rId11"/>
    <p:sldId id="708" r:id="rId12"/>
    <p:sldId id="710" r:id="rId13"/>
    <p:sldId id="702" r:id="rId14"/>
    <p:sldId id="659" r:id="rId15"/>
    <p:sldId id="937" r:id="rId16"/>
    <p:sldId id="931" r:id="rId17"/>
    <p:sldId id="942" r:id="rId18"/>
    <p:sldId id="867" r:id="rId19"/>
    <p:sldId id="730" r:id="rId20"/>
    <p:sldId id="919" r:id="rId21"/>
    <p:sldId id="796" r:id="rId22"/>
    <p:sldId id="807" r:id="rId23"/>
    <p:sldId id="799" r:id="rId24"/>
    <p:sldId id="921" r:id="rId25"/>
    <p:sldId id="711" r:id="rId26"/>
    <p:sldId id="712" r:id="rId27"/>
    <p:sldId id="884" r:id="rId28"/>
    <p:sldId id="715" r:id="rId29"/>
    <p:sldId id="713" r:id="rId30"/>
    <p:sldId id="908" r:id="rId31"/>
    <p:sldId id="909" r:id="rId32"/>
    <p:sldId id="910" r:id="rId33"/>
    <p:sldId id="911" r:id="rId34"/>
    <p:sldId id="920" r:id="rId35"/>
    <p:sldId id="941" r:id="rId36"/>
    <p:sldId id="912" r:id="rId37"/>
    <p:sldId id="939" r:id="rId38"/>
    <p:sldId id="925" r:id="rId39"/>
    <p:sldId id="926" r:id="rId40"/>
    <p:sldId id="929" r:id="rId41"/>
    <p:sldId id="940" r:id="rId42"/>
    <p:sldId id="821" r:id="rId43"/>
    <p:sldId id="822" r:id="rId44"/>
    <p:sldId id="915" r:id="rId45"/>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CFF"/>
    <a:srgbClr val="CCCCFF"/>
    <a:srgbClr val="9999FF"/>
    <a:srgbClr val="CCECFF"/>
    <a:srgbClr val="FF9999"/>
    <a:srgbClr val="FFCC99"/>
    <a:srgbClr val="FFFFFF"/>
    <a:srgbClr val="FFFF66"/>
    <a:srgbClr val="669900"/>
    <a:srgbClr val="F8F8F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891" autoAdjust="0"/>
    <p:restoredTop sz="99886" autoAdjust="0"/>
  </p:normalViewPr>
  <p:slideViewPr>
    <p:cSldViewPr>
      <p:cViewPr>
        <p:scale>
          <a:sx n="70" d="100"/>
          <a:sy n="70" d="100"/>
        </p:scale>
        <p:origin x="-15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58"/>
    </p:cViewPr>
  </p:sorterViewPr>
  <p:notesViewPr>
    <p:cSldViewPr>
      <p:cViewPr varScale="1">
        <p:scale>
          <a:sx n="55" d="100"/>
          <a:sy n="55" d="100"/>
        </p:scale>
        <p:origin x="-2892" y="-102"/>
      </p:cViewPr>
      <p:guideLst>
        <p:guide orient="horz" pos="2908"/>
        <p:guide pos="2185"/>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14663"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a:latin typeface="Arial Unicode MS" pitchFamily="34" charset="-128"/>
              </a:defRPr>
            </a:lvl1pPr>
          </a:lstStyle>
          <a:p>
            <a:pPr>
              <a:defRPr/>
            </a:pPr>
            <a:endParaRPr lang="en-US" dirty="0"/>
          </a:p>
        </p:txBody>
      </p:sp>
      <p:sp>
        <p:nvSpPr>
          <p:cNvPr id="65539" name="Rectangle 3"/>
          <p:cNvSpPr>
            <a:spLocks noGrp="1" noChangeArrowheads="1"/>
          </p:cNvSpPr>
          <p:nvPr>
            <p:ph type="dt" sz="quarter" idx="1"/>
          </p:nvPr>
        </p:nvSpPr>
        <p:spPr bwMode="auto">
          <a:xfrm>
            <a:off x="3919538" y="0"/>
            <a:ext cx="3014662"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latin typeface="Arial Unicode MS" pitchFamily="34" charset="-128"/>
              </a:defRPr>
            </a:lvl1pPr>
          </a:lstStyle>
          <a:p>
            <a:pPr>
              <a:defRPr/>
            </a:pPr>
            <a:endParaRPr lang="en-US" dirty="0"/>
          </a:p>
        </p:txBody>
      </p:sp>
      <p:sp>
        <p:nvSpPr>
          <p:cNvPr id="65540" name="Rectangle 4"/>
          <p:cNvSpPr>
            <a:spLocks noGrp="1" noChangeArrowheads="1"/>
          </p:cNvSpPr>
          <p:nvPr>
            <p:ph type="ftr" sz="quarter" idx="2"/>
          </p:nvPr>
        </p:nvSpPr>
        <p:spPr bwMode="auto">
          <a:xfrm>
            <a:off x="0" y="8778875"/>
            <a:ext cx="3014663"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1">
                <a:latin typeface="Arial Unicode MS" pitchFamily="34" charset="-128"/>
              </a:defRPr>
            </a:lvl1pPr>
          </a:lstStyle>
          <a:p>
            <a:pPr>
              <a:defRPr/>
            </a:pPr>
            <a:endParaRPr lang="en-US" dirty="0"/>
          </a:p>
        </p:txBody>
      </p:sp>
      <p:sp>
        <p:nvSpPr>
          <p:cNvPr id="65541" name="Rectangle 5"/>
          <p:cNvSpPr>
            <a:spLocks noGrp="1" noChangeArrowheads="1"/>
          </p:cNvSpPr>
          <p:nvPr>
            <p:ph type="sldNum" sz="quarter" idx="3"/>
          </p:nvPr>
        </p:nvSpPr>
        <p:spPr bwMode="auto">
          <a:xfrm>
            <a:off x="3919538" y="8778875"/>
            <a:ext cx="3014662"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latin typeface="Arial Unicode MS" pitchFamily="34" charset="-128"/>
              </a:defRPr>
            </a:lvl1pPr>
          </a:lstStyle>
          <a:p>
            <a:pPr>
              <a:defRPr/>
            </a:pPr>
            <a:fld id="{ED9AC9CA-0911-4FF0-BED3-A6969B1C9050}" type="slidenum">
              <a:rPr lang="en-US"/>
              <a:pPr>
                <a:defRPr/>
              </a:pPr>
              <a:t>‹#›</a:t>
            </a:fld>
            <a:endParaRPr lang="en-US" dirty="0"/>
          </a:p>
        </p:txBody>
      </p:sp>
    </p:spTree>
    <p:extLst>
      <p:ext uri="{BB962C8B-B14F-4D97-AF65-F5344CB8AC3E}">
        <p14:creationId xmlns="" xmlns:p14="http://schemas.microsoft.com/office/powerpoint/2010/main" val="2184763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14663"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a:latin typeface="Arial Unicode MS" pitchFamily="34" charset="-128"/>
              </a:defRPr>
            </a:lvl1pPr>
          </a:lstStyle>
          <a:p>
            <a:pPr>
              <a:defRPr/>
            </a:pPr>
            <a:endParaRPr lang="en-US" dirty="0"/>
          </a:p>
        </p:txBody>
      </p:sp>
      <p:sp>
        <p:nvSpPr>
          <p:cNvPr id="55299" name="Rectangle 3"/>
          <p:cNvSpPr>
            <a:spLocks noGrp="1" noChangeArrowheads="1"/>
          </p:cNvSpPr>
          <p:nvPr>
            <p:ph type="dt" idx="1"/>
          </p:nvPr>
        </p:nvSpPr>
        <p:spPr bwMode="auto">
          <a:xfrm>
            <a:off x="3919538" y="0"/>
            <a:ext cx="3014662"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latin typeface="Arial Unicode MS" pitchFamily="34" charset="-128"/>
              </a:defRPr>
            </a:lvl1pPr>
          </a:lstStyle>
          <a:p>
            <a:pPr>
              <a:defRPr/>
            </a:pPr>
            <a:endParaRPr lang="en-US" dirty="0"/>
          </a:p>
        </p:txBody>
      </p:sp>
      <p:sp>
        <p:nvSpPr>
          <p:cNvPr id="55300" name="Rectangle 4"/>
          <p:cNvSpPr>
            <a:spLocks noGrp="1" noRot="1" noChangeAspect="1" noChangeArrowheads="1" noTextEdit="1"/>
          </p:cNvSpPr>
          <p:nvPr>
            <p:ph type="sldImg" idx="2"/>
          </p:nvPr>
        </p:nvSpPr>
        <p:spPr bwMode="auto">
          <a:xfrm>
            <a:off x="1146175" y="681038"/>
            <a:ext cx="4641850" cy="3481387"/>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903288" y="4389438"/>
            <a:ext cx="5127625" cy="416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778875"/>
            <a:ext cx="3014663"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1">
                <a:latin typeface="Arial Unicode MS" pitchFamily="34" charset="-128"/>
              </a:defRPr>
            </a:lvl1pPr>
          </a:lstStyle>
          <a:p>
            <a:pPr>
              <a:defRPr/>
            </a:pPr>
            <a:endParaRPr lang="en-US" dirty="0"/>
          </a:p>
        </p:txBody>
      </p:sp>
      <p:sp>
        <p:nvSpPr>
          <p:cNvPr id="55303" name="Rectangle 7"/>
          <p:cNvSpPr>
            <a:spLocks noGrp="1" noChangeArrowheads="1"/>
          </p:cNvSpPr>
          <p:nvPr>
            <p:ph type="sldNum" sz="quarter" idx="5"/>
          </p:nvPr>
        </p:nvSpPr>
        <p:spPr bwMode="auto">
          <a:xfrm>
            <a:off x="3919538" y="8778875"/>
            <a:ext cx="3014662"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latin typeface="Arial Unicode MS" pitchFamily="34" charset="-128"/>
              </a:defRPr>
            </a:lvl1pPr>
          </a:lstStyle>
          <a:p>
            <a:pPr>
              <a:defRPr/>
            </a:pPr>
            <a:fld id="{4C9DFED3-808F-4437-87D9-1BCE9FEE2087}" type="slidenum">
              <a:rPr lang="en-US"/>
              <a:pPr>
                <a:defRPr/>
              </a:pPr>
              <a:t>‹#›</a:t>
            </a:fld>
            <a:endParaRPr lang="en-US" dirty="0"/>
          </a:p>
        </p:txBody>
      </p:sp>
    </p:spTree>
    <p:extLst>
      <p:ext uri="{BB962C8B-B14F-4D97-AF65-F5344CB8AC3E}">
        <p14:creationId xmlns="" xmlns:p14="http://schemas.microsoft.com/office/powerpoint/2010/main" val="3766857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Arial" charset="0"/>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Arial" charset="0"/>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Arial" charset="0"/>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Arial" charset="0"/>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DFED3-808F-4437-87D9-1BCE9FEE2087}" type="slidenum">
              <a:rPr lang="en-US" smtClean="0"/>
              <a:pPr>
                <a:defRPr/>
              </a:pPr>
              <a:t>25</a:t>
            </a:fld>
            <a:endParaRPr lang="en-US" dirty="0"/>
          </a:p>
        </p:txBody>
      </p:sp>
    </p:spTree>
    <p:extLst>
      <p:ext uri="{BB962C8B-B14F-4D97-AF65-F5344CB8AC3E}">
        <p14:creationId xmlns="" xmlns:p14="http://schemas.microsoft.com/office/powerpoint/2010/main" val="166343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8B0C32-8906-41B5-A195-7EDEDF75A56E}"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8B0C32-8906-41B5-A195-7EDEDF75A56E}"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73C99B32-77CB-4E51-866C-527038D8B312}" type="datetime1">
              <a:rPr lang="en-US" smtClean="0"/>
              <a:pPr>
                <a:defRPr/>
              </a:pPr>
              <a:t>5/30/2012</a:t>
            </a:fld>
            <a:endParaRPr lang="en-US" dirty="0"/>
          </a:p>
        </p:txBody>
      </p:sp>
      <p:sp>
        <p:nvSpPr>
          <p:cNvPr id="19" name="Footer Placeholder 18"/>
          <p:cNvSpPr>
            <a:spLocks noGrp="1"/>
          </p:cNvSpPr>
          <p:nvPr>
            <p:ph type="ftr" sz="quarter" idx="11"/>
          </p:nvPr>
        </p:nvSpPr>
        <p:spPr/>
        <p:txBody>
          <a:bodyPr/>
          <a:lstStyle/>
          <a:p>
            <a:pPr>
              <a:defRPr/>
            </a:pPr>
            <a:r>
              <a:rPr lang="en-US" smtClean="0"/>
              <a:t>Ali Hashim - World Bank</a:t>
            </a:r>
            <a:endParaRPr lang="en-US" dirty="0"/>
          </a:p>
        </p:txBody>
      </p:sp>
      <p:sp>
        <p:nvSpPr>
          <p:cNvPr id="27" name="Slide Number Placeholder 26"/>
          <p:cNvSpPr>
            <a:spLocks noGrp="1"/>
          </p:cNvSpPr>
          <p:nvPr>
            <p:ph type="sldNum" sz="quarter" idx="12"/>
          </p:nvPr>
        </p:nvSpPr>
        <p:spPr/>
        <p:txBody>
          <a:bodyPr/>
          <a:lstStyle/>
          <a:p>
            <a:pPr>
              <a:defRPr/>
            </a:pPr>
            <a:fld id="{FEFC3488-02F5-449F-83CA-B7FADBA68CD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A3F7B1E-DA70-40B5-B09E-08AA92D571D1}"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AE071895-BFFE-470C-8824-6BC49396450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E427CE8-BAFB-403D-8C7D-AC22AA71BCE5}"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ABE04B2A-9357-4AAC-A623-9B898ACBC10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178D955-150C-48ED-8BF0-514BC6AEF469}"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EAA97F9-CD4C-4D17-8829-4F8FFB7A9594}"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7C54DD3E-8F65-49AB-948F-8AF5C85F8CE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A08D29B-6B7D-4642-979A-5B925D8186C0}" type="datetime1">
              <a:rPr lang="en-US" smtClean="0"/>
              <a:pPr>
                <a:defRPr/>
              </a:pPr>
              <a:t>5/30/2012</a:t>
            </a:fld>
            <a:endParaRPr lang="en-US" dirty="0"/>
          </a:p>
        </p:txBody>
      </p:sp>
      <p:sp>
        <p:nvSpPr>
          <p:cNvPr id="6" name="Footer Placeholder 5"/>
          <p:cNvSpPr>
            <a:spLocks noGrp="1"/>
          </p:cNvSpPr>
          <p:nvPr>
            <p:ph type="ftr" sz="quarter" idx="11"/>
          </p:nvPr>
        </p:nvSpPr>
        <p:spPr/>
        <p:txBody>
          <a:bodyPr/>
          <a:lstStyle/>
          <a:p>
            <a:pPr>
              <a:defRPr/>
            </a:pPr>
            <a:r>
              <a:rPr lang="en-US" smtClean="0"/>
              <a:t>Ali Hashim - World Bank</a:t>
            </a:r>
            <a:endParaRPr lang="en-US" dirty="0"/>
          </a:p>
        </p:txBody>
      </p:sp>
      <p:sp>
        <p:nvSpPr>
          <p:cNvPr id="7" name="Slide Number Placeholder 6"/>
          <p:cNvSpPr>
            <a:spLocks noGrp="1"/>
          </p:cNvSpPr>
          <p:nvPr>
            <p:ph type="sldNum" sz="quarter" idx="12"/>
          </p:nvPr>
        </p:nvSpPr>
        <p:spPr/>
        <p:txBody>
          <a:bodyPr/>
          <a:lstStyle/>
          <a:p>
            <a:pPr>
              <a:defRPr/>
            </a:pPr>
            <a:fld id="{7FCD876C-343F-4CD3-BD8A-231617AC057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F37D0DE9-428D-447C-A128-3267B105A228}" type="datetime1">
              <a:rPr lang="en-US" smtClean="0"/>
              <a:pPr>
                <a:defRPr/>
              </a:pPr>
              <a:t>5/30/2012</a:t>
            </a:fld>
            <a:endParaRPr lang="en-US" dirty="0"/>
          </a:p>
        </p:txBody>
      </p:sp>
      <p:sp>
        <p:nvSpPr>
          <p:cNvPr id="8" name="Footer Placeholder 7"/>
          <p:cNvSpPr>
            <a:spLocks noGrp="1"/>
          </p:cNvSpPr>
          <p:nvPr>
            <p:ph type="ftr" sz="quarter" idx="11"/>
          </p:nvPr>
        </p:nvSpPr>
        <p:spPr/>
        <p:txBody>
          <a:bodyPr/>
          <a:lstStyle/>
          <a:p>
            <a:pPr>
              <a:defRPr/>
            </a:pPr>
            <a:r>
              <a:rPr lang="en-US" smtClean="0"/>
              <a:t>Ali Hashim - World Bank</a:t>
            </a:r>
            <a:endParaRPr lang="en-US" dirty="0"/>
          </a:p>
        </p:txBody>
      </p:sp>
      <p:sp>
        <p:nvSpPr>
          <p:cNvPr id="9" name="Slide Number Placeholder 8"/>
          <p:cNvSpPr>
            <a:spLocks noGrp="1"/>
          </p:cNvSpPr>
          <p:nvPr>
            <p:ph type="sldNum" sz="quarter" idx="12"/>
          </p:nvPr>
        </p:nvSpPr>
        <p:spPr/>
        <p:txBody>
          <a:bodyPr/>
          <a:lstStyle/>
          <a:p>
            <a:pPr>
              <a:defRPr/>
            </a:pPr>
            <a:fld id="{3D47E6A8-3D44-4AC2-97F0-FD9F8B9E20C2}"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6EB3EA7-3501-4DE2-B065-9D7DA056296C}" type="datetime1">
              <a:rPr lang="en-US" smtClean="0"/>
              <a:pPr>
                <a:defRPr/>
              </a:pPr>
              <a:t>5/30/2012</a:t>
            </a:fld>
            <a:endParaRPr lang="en-US" dirty="0"/>
          </a:p>
        </p:txBody>
      </p:sp>
      <p:sp>
        <p:nvSpPr>
          <p:cNvPr id="4" name="Footer Placeholder 3"/>
          <p:cNvSpPr>
            <a:spLocks noGrp="1"/>
          </p:cNvSpPr>
          <p:nvPr>
            <p:ph type="ftr" sz="quarter" idx="11"/>
          </p:nvPr>
        </p:nvSpPr>
        <p:spPr/>
        <p:txBody>
          <a:bodyPr/>
          <a:lstStyle/>
          <a:p>
            <a:pPr>
              <a:defRPr/>
            </a:pPr>
            <a:r>
              <a:rPr lang="en-US" smtClean="0"/>
              <a:t>Ali Hashim - World Bank</a:t>
            </a:r>
            <a:endParaRPr lang="en-US" dirty="0"/>
          </a:p>
        </p:txBody>
      </p:sp>
      <p:sp>
        <p:nvSpPr>
          <p:cNvPr id="5" name="Slide Number Placeholder 4"/>
          <p:cNvSpPr>
            <a:spLocks noGrp="1"/>
          </p:cNvSpPr>
          <p:nvPr>
            <p:ph type="sldNum" sz="quarter" idx="12"/>
          </p:nvPr>
        </p:nvSpPr>
        <p:spPr/>
        <p:txBody>
          <a:bodyPr/>
          <a:lstStyle/>
          <a:p>
            <a:pPr>
              <a:defRPr/>
            </a:pPr>
            <a:fld id="{5261E19C-BA07-4E21-8EC3-FAB0D8F85F52}"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43A527-3164-4760-B4BA-CF955A8DF945}" type="datetime1">
              <a:rPr lang="en-US" smtClean="0"/>
              <a:pPr>
                <a:defRPr/>
              </a:pPr>
              <a:t>5/30/2012</a:t>
            </a:fld>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A94D11E-2388-4CC1-BCD1-FC4000CA347E}" type="datetime1">
              <a:rPr lang="en-US" smtClean="0"/>
              <a:pPr>
                <a:defRPr/>
              </a:pPr>
              <a:t>5/30/2012</a:t>
            </a:fld>
            <a:endParaRPr lang="en-US" dirty="0"/>
          </a:p>
        </p:txBody>
      </p:sp>
      <p:sp>
        <p:nvSpPr>
          <p:cNvPr id="6" name="Footer Placeholder 5"/>
          <p:cNvSpPr>
            <a:spLocks noGrp="1"/>
          </p:cNvSpPr>
          <p:nvPr>
            <p:ph type="ftr" sz="quarter" idx="11"/>
          </p:nvPr>
        </p:nvSpPr>
        <p:spPr/>
        <p:txBody>
          <a:bodyPr/>
          <a:lstStyle/>
          <a:p>
            <a:pPr>
              <a:defRPr/>
            </a:pPr>
            <a:r>
              <a:rPr lang="en-US" smtClean="0"/>
              <a:t>Ali Hashim - World Bank</a:t>
            </a:r>
            <a:endParaRPr lang="en-US" dirty="0"/>
          </a:p>
        </p:txBody>
      </p:sp>
      <p:sp>
        <p:nvSpPr>
          <p:cNvPr id="7" name="Slide Number Placeholder 6"/>
          <p:cNvSpPr>
            <a:spLocks noGrp="1"/>
          </p:cNvSpPr>
          <p:nvPr>
            <p:ph type="sldNum" sz="quarter" idx="12"/>
          </p:nvPr>
        </p:nvSpPr>
        <p:spPr/>
        <p:txBody>
          <a:bodyPr/>
          <a:lstStyle/>
          <a:p>
            <a:pPr>
              <a:defRPr/>
            </a:pPr>
            <a:fld id="{0665DF01-67C0-44D0-907C-DA893E0C2BE1}"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842B190A-2F00-437A-BB6A-527E7FB8D04A}" type="datetime1">
              <a:rPr lang="en-US" smtClean="0"/>
              <a:pPr>
                <a:defRPr/>
              </a:pPr>
              <a:t>5/30/2012</a:t>
            </a:fld>
            <a:endParaRPr lang="en-US" dirty="0"/>
          </a:p>
        </p:txBody>
      </p:sp>
      <p:sp>
        <p:nvSpPr>
          <p:cNvPr id="6" name="Footer Placeholder 5"/>
          <p:cNvSpPr>
            <a:spLocks noGrp="1"/>
          </p:cNvSpPr>
          <p:nvPr>
            <p:ph type="ftr" sz="quarter" idx="11"/>
          </p:nvPr>
        </p:nvSpPr>
        <p:spPr/>
        <p:txBody>
          <a:bodyPr/>
          <a:lstStyle/>
          <a:p>
            <a:pPr>
              <a:defRPr/>
            </a:pPr>
            <a:r>
              <a:rPr lang="en-US" smtClean="0"/>
              <a:t>Ali Hashim - World Bank</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4E9E7C-36D7-4529-8760-758F4EEA8FA8}"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DFECABF-27FC-42F6-937E-0A2E35D9CFCA}" type="datetime1">
              <a:rPr lang="en-US" smtClean="0"/>
              <a:pPr>
                <a:defRPr/>
              </a:pPr>
              <a:t>5/30/2012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Ali Hashim - World Bank</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174BA7D-6347-4EBC-A099-5ED2666C7A51}"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13"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176" y="381000"/>
            <a:ext cx="7851648" cy="1828800"/>
          </a:xfrm>
        </p:spPr>
        <p:txBody>
          <a:bodyPr>
            <a:normAutofit/>
          </a:bodyPr>
          <a:lstStyle/>
          <a:p>
            <a:pPr algn="ctr"/>
            <a:r>
              <a:rPr lang="en-US" dirty="0" smtClean="0"/>
              <a:t> </a:t>
            </a:r>
            <a:r>
              <a:rPr lang="sr-Latn-CS" dirty="0" smtClean="0"/>
              <a:t>Referentni model trezora </a:t>
            </a:r>
            <a:endParaRPr lang="en-US" sz="6000" dirty="0"/>
          </a:p>
        </p:txBody>
      </p:sp>
      <p:sp>
        <p:nvSpPr>
          <p:cNvPr id="3" name="Subtitle 2"/>
          <p:cNvSpPr>
            <a:spLocks noGrp="1"/>
          </p:cNvSpPr>
          <p:nvPr>
            <p:ph type="subTitle" idx="1"/>
          </p:nvPr>
        </p:nvSpPr>
        <p:spPr>
          <a:xfrm>
            <a:off x="533400" y="2286000"/>
            <a:ext cx="7854696" cy="4191000"/>
          </a:xfrm>
        </p:spPr>
        <p:txBody>
          <a:bodyPr>
            <a:normAutofit/>
          </a:bodyPr>
          <a:lstStyle/>
          <a:p>
            <a:pPr algn="ctr"/>
            <a:endParaRPr lang="en-US" sz="2800" b="1" dirty="0" smtClean="0">
              <a:solidFill>
                <a:srgbClr val="FFFF00"/>
              </a:solidFill>
            </a:endParaRPr>
          </a:p>
          <a:p>
            <a:pPr algn="ctr"/>
            <a:r>
              <a:rPr lang="sr-Latn-CS" sz="2800" b="1" dirty="0" smtClean="0">
                <a:solidFill>
                  <a:srgbClr val="FFFF00"/>
                </a:solidFill>
              </a:rPr>
              <a:t>Ključni reformski prioriteti trezora </a:t>
            </a:r>
          </a:p>
          <a:p>
            <a:pPr algn="ctr"/>
            <a:r>
              <a:rPr lang="sr-Latn-CS" sz="2800" b="1" dirty="0" smtClean="0">
                <a:solidFill>
                  <a:srgbClr val="FFFF00"/>
                </a:solidFill>
              </a:rPr>
              <a:t>implementacioni indikatori</a:t>
            </a:r>
          </a:p>
          <a:p>
            <a:pPr algn="ctr"/>
            <a:r>
              <a:rPr lang="sr-Latn-CS" sz="2800" b="1" dirty="0" smtClean="0">
                <a:solidFill>
                  <a:srgbClr val="FFFF00"/>
                </a:solidFill>
              </a:rPr>
              <a:t>i sekvenciranje   </a:t>
            </a:r>
          </a:p>
          <a:p>
            <a:pPr algn="ctr"/>
            <a:endParaRPr lang="en-US" sz="2800" b="1" dirty="0" smtClean="0">
              <a:solidFill>
                <a:srgbClr val="FFFF00"/>
              </a:solidFill>
            </a:endParaRPr>
          </a:p>
          <a:p>
            <a:pPr algn="ctr"/>
            <a:r>
              <a:rPr lang="en-US" sz="2800" b="1" dirty="0" smtClean="0">
                <a:solidFill>
                  <a:srgbClr val="FFFF00"/>
                </a:solidFill>
              </a:rPr>
              <a:t>Ali </a:t>
            </a:r>
            <a:r>
              <a:rPr lang="en-US" sz="2800" b="1" dirty="0" err="1" smtClean="0">
                <a:solidFill>
                  <a:srgbClr val="FFFF00"/>
                </a:solidFill>
              </a:rPr>
              <a:t>Hashim</a:t>
            </a:r>
            <a:endParaRPr lang="en-US" sz="2800" b="1" dirty="0" smtClean="0">
              <a:solidFill>
                <a:srgbClr val="FFFF00"/>
              </a:solidFill>
            </a:endParaRPr>
          </a:p>
          <a:p>
            <a:pPr algn="ctr"/>
            <a:r>
              <a:rPr lang="sr-Latn-CS" sz="2800" b="1" dirty="0" smtClean="0">
                <a:solidFill>
                  <a:srgbClr val="FFFF00"/>
                </a:solidFill>
              </a:rPr>
              <a:t>Konsultant za trezorske sisteme </a:t>
            </a:r>
            <a:r>
              <a:rPr lang="en-US" sz="2800" b="1" dirty="0" smtClean="0">
                <a:solidFill>
                  <a:srgbClr val="FFFF00"/>
                </a:solidFill>
              </a:rPr>
              <a:t> </a:t>
            </a:r>
          </a:p>
          <a:p>
            <a:pPr algn="ctr"/>
            <a:r>
              <a:rPr lang="sr-Latn-CS" sz="2800" b="1" dirty="0" smtClean="0">
                <a:solidFill>
                  <a:srgbClr val="FFFF00"/>
                </a:solidFill>
              </a:rPr>
              <a:t>Svetska banka </a:t>
            </a:r>
            <a:endParaRPr lang="en-US" sz="2800" b="1" dirty="0" smtClean="0">
              <a:solidFill>
                <a:srgbClr val="FFFF00"/>
              </a:solidFill>
            </a:endParaRPr>
          </a:p>
          <a:p>
            <a:pPr algn="ctr"/>
            <a:endParaRPr lang="en-US" sz="2800" b="1" dirty="0">
              <a:solidFill>
                <a:srgbClr val="FFFF00"/>
              </a:solidFill>
            </a:endParaRPr>
          </a:p>
          <a:p>
            <a:pPr algn="ctr"/>
            <a:endParaRPr lang="en-US" dirty="0">
              <a:solidFill>
                <a:srgbClr val="FFFF00"/>
              </a:solidFill>
            </a:endParaRPr>
          </a:p>
        </p:txBody>
      </p:sp>
      <p:sp>
        <p:nvSpPr>
          <p:cNvPr id="4" name="Date Placeholder 3"/>
          <p:cNvSpPr>
            <a:spLocks noGrp="1"/>
          </p:cNvSpPr>
          <p:nvPr>
            <p:ph type="dt" sz="half" idx="10"/>
          </p:nvPr>
        </p:nvSpPr>
        <p:spPr/>
        <p:txBody>
          <a:bodyPr/>
          <a:lstStyle/>
          <a:p>
            <a:pPr>
              <a:defRPr/>
            </a:pPr>
            <a:fld id="{73C99B32-77CB-4E51-866C-527038D8B312}"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FEFC3488-02F5-449F-83CA-B7FADBA68CDE}" type="slidenum">
              <a:rPr lang="en-US" smtClean="0"/>
              <a:pPr>
                <a:defRPr/>
              </a:pPr>
              <a:t>1</a:t>
            </a:fld>
            <a:endParaRPr lang="en-US" dirty="0"/>
          </a:p>
        </p:txBody>
      </p:sp>
    </p:spTree>
    <p:extLst>
      <p:ext uri="{BB962C8B-B14F-4D97-AF65-F5344CB8AC3E}">
        <p14:creationId xmlns="" xmlns:p14="http://schemas.microsoft.com/office/powerpoint/2010/main" val="1158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457200" y="228600"/>
            <a:ext cx="8229600" cy="762000"/>
          </a:xfrm>
        </p:spPr>
        <p:txBody>
          <a:bodyPr>
            <a:normAutofit fontScale="90000"/>
          </a:bodyPr>
          <a:lstStyle/>
          <a:p>
            <a:pPr algn="ctr" eaLnBrk="1" hangingPunct="1"/>
            <a:r>
              <a:rPr lang="sr-Latn-CS" sz="3600" b="1" dirty="0" smtClean="0">
                <a:solidFill>
                  <a:srgbClr val="0070C0"/>
                </a:solidFill>
              </a:rPr>
              <a:t>Preduslovi mera politika </a:t>
            </a:r>
            <a:r>
              <a:rPr lang="en-US" sz="3600" b="1" dirty="0" smtClean="0">
                <a:solidFill>
                  <a:srgbClr val="0070C0"/>
                </a:solidFill>
              </a:rPr>
              <a:t>– </a:t>
            </a:r>
            <a:r>
              <a:rPr lang="en-US" sz="3600" b="1" dirty="0" err="1" smtClean="0">
                <a:solidFill>
                  <a:srgbClr val="0070C0"/>
                </a:solidFill>
              </a:rPr>
              <a:t>Institu</a:t>
            </a:r>
            <a:r>
              <a:rPr lang="sr-Latn-CS" sz="3600" b="1" dirty="0" smtClean="0">
                <a:solidFill>
                  <a:srgbClr val="0070C0"/>
                </a:solidFill>
              </a:rPr>
              <a:t>cionalno okruženje </a:t>
            </a:r>
            <a:r>
              <a:rPr lang="en-US" sz="3200" b="1" dirty="0" smtClean="0">
                <a:solidFill>
                  <a:srgbClr val="0070C0"/>
                </a:solidFill>
              </a:rPr>
              <a:t> </a:t>
            </a:r>
          </a:p>
        </p:txBody>
      </p:sp>
      <p:sp>
        <p:nvSpPr>
          <p:cNvPr id="16390" name="Rectangle 3"/>
          <p:cNvSpPr>
            <a:spLocks noGrp="1" noChangeArrowheads="1"/>
          </p:cNvSpPr>
          <p:nvPr>
            <p:ph idx="1"/>
          </p:nvPr>
        </p:nvSpPr>
        <p:spPr>
          <a:xfrm>
            <a:off x="457200" y="1295400"/>
            <a:ext cx="8229600" cy="4830763"/>
          </a:xfrm>
        </p:spPr>
        <p:txBody>
          <a:bodyPr>
            <a:noAutofit/>
          </a:bodyPr>
          <a:lstStyle/>
          <a:p>
            <a:pPr marL="0" indent="0" eaLnBrk="1" hangingPunct="1">
              <a:lnSpc>
                <a:spcPct val="80000"/>
              </a:lnSpc>
              <a:buNone/>
            </a:pPr>
            <a:r>
              <a:rPr lang="sr-Latn-CS" sz="2800" b="1" dirty="0" smtClean="0">
                <a:solidFill>
                  <a:schemeClr val="tx2"/>
                </a:solidFill>
                <a:latin typeface="+mj-lt"/>
              </a:rPr>
              <a:t>Može zahtevati izmene u institucionalnim aranžmanima koje se odnose na bankarske operacije državnim sredstvima i transakcije procesnih plaćanja</a:t>
            </a:r>
          </a:p>
          <a:p>
            <a:pPr lvl="1">
              <a:lnSpc>
                <a:spcPct val="80000"/>
              </a:lnSpc>
            </a:pPr>
            <a:r>
              <a:rPr lang="sr-Latn-CS" dirty="0" smtClean="0"/>
              <a:t>Konsolidaciju bankovnih računa na </a:t>
            </a:r>
            <a:r>
              <a:rPr lang="sr-Latn-CS" dirty="0" smtClean="0">
                <a:solidFill>
                  <a:srgbClr val="FF0000"/>
                </a:solidFill>
              </a:rPr>
              <a:t>Jedinstvenom računu trezora (JRT) </a:t>
            </a:r>
            <a:r>
              <a:rPr lang="sr-Latn-CS" dirty="0" smtClean="0"/>
              <a:t>koji se drži kod centralne banke </a:t>
            </a:r>
          </a:p>
          <a:p>
            <a:pPr lvl="1">
              <a:lnSpc>
                <a:spcPct val="80000"/>
              </a:lnSpc>
            </a:pPr>
            <a:r>
              <a:rPr lang="sr-Latn-CS" sz="2400" dirty="0" smtClean="0"/>
              <a:t>Uspostavljanje institucije trezora sa mrežom kancelarija koje se nalaze širom zemlje (ili postavljanje zaposlenih lica trezora u okviru jedinica potrošnje) </a:t>
            </a:r>
            <a:endParaRPr lang="en-US" sz="2400" dirty="0" smtClean="0"/>
          </a:p>
          <a:p>
            <a:pPr lvl="1">
              <a:lnSpc>
                <a:spcPct val="80000"/>
              </a:lnSpc>
            </a:pPr>
            <a:r>
              <a:rPr lang="sr-Latn-CS" dirty="0" smtClean="0"/>
              <a:t>Re-inženjering procesa plaćanja i </a:t>
            </a:r>
            <a:r>
              <a:rPr lang="sr-Latn-CS" dirty="0" smtClean="0">
                <a:solidFill>
                  <a:srgbClr val="FF0000"/>
                </a:solidFill>
              </a:rPr>
              <a:t>usmeravanje svih transakcija plaćanja preko trezora </a:t>
            </a:r>
            <a:r>
              <a:rPr lang="en-US" sz="2400" dirty="0" smtClean="0">
                <a:solidFill>
                  <a:srgbClr val="FF0000"/>
                </a:solidFill>
              </a:rPr>
              <a:t>/ </a:t>
            </a:r>
            <a:r>
              <a:rPr lang="sr-Latn-CS" sz="2400" dirty="0" smtClean="0">
                <a:solidFill>
                  <a:srgbClr val="FF0000"/>
                </a:solidFill>
              </a:rPr>
              <a:t>vršene preko zaposlenih trezora </a:t>
            </a:r>
            <a:endParaRPr lang="en-US" sz="2400" dirty="0" smtClean="0">
              <a:solidFill>
                <a:srgbClr val="FF0000"/>
              </a:solidFill>
            </a:endParaRPr>
          </a:p>
          <a:p>
            <a:pPr lvl="1">
              <a:lnSpc>
                <a:spcPct val="80000"/>
              </a:lnSpc>
            </a:pPr>
            <a:r>
              <a:rPr lang="en-US" sz="2400" dirty="0" smtClean="0"/>
              <a:t>Re-</a:t>
            </a:r>
            <a:r>
              <a:rPr lang="sr-Latn-CS" sz="2400" dirty="0" smtClean="0"/>
              <a:t>inženjering svih prihodnih procesa kako bi se osiguralo da su prihodi direktno deponovani na vladin račun</a:t>
            </a:r>
            <a:r>
              <a:rPr lang="en-US" sz="2800" dirty="0" smtClean="0">
                <a:solidFill>
                  <a:schemeClr val="tx2"/>
                </a:solidFill>
                <a:latin typeface="+mj-lt"/>
              </a:rPr>
              <a:t> </a:t>
            </a:r>
          </a:p>
        </p:txBody>
      </p:sp>
      <p:sp>
        <p:nvSpPr>
          <p:cNvPr id="6" name="Date Placeholder 5"/>
          <p:cNvSpPr>
            <a:spLocks noGrp="1"/>
          </p:cNvSpPr>
          <p:nvPr>
            <p:ph type="dt" sz="half" idx="10"/>
          </p:nvPr>
        </p:nvSpPr>
        <p:spPr/>
        <p:txBody>
          <a:bodyPr/>
          <a:lstStyle/>
          <a:p>
            <a:pPr>
              <a:defRPr/>
            </a:pPr>
            <a:fld id="{D1AEAEAA-C374-4C97-8738-5BD30F421D59}" type="datetime1">
              <a:rPr lang="en-US" smtClean="0"/>
              <a:pPr>
                <a:defRPr/>
              </a:pPr>
              <a:t>5/30/2012</a:t>
            </a:fld>
            <a:endParaRPr lang="en-US" dirty="0"/>
          </a:p>
        </p:txBody>
      </p:sp>
      <p:sp>
        <p:nvSpPr>
          <p:cNvPr id="16387" name="Footer Placeholder 4"/>
          <p:cNvSpPr>
            <a:spLocks noGrp="1"/>
          </p:cNvSpPr>
          <p:nvPr>
            <p:ph type="ftr" sz="quarter" idx="11"/>
          </p:nvPr>
        </p:nvSpPr>
        <p:spPr>
          <a:noFill/>
        </p:spPr>
        <p:txBody>
          <a:bodyPr/>
          <a:lstStyle/>
          <a:p>
            <a:r>
              <a:rPr lang="en-US" dirty="0" smtClean="0"/>
              <a:t>Ali Hashim - World Bank</a:t>
            </a:r>
          </a:p>
        </p:txBody>
      </p:sp>
      <p:sp>
        <p:nvSpPr>
          <p:cNvPr id="16388" name="Slide Number Placeholder 5"/>
          <p:cNvSpPr>
            <a:spLocks noGrp="1"/>
          </p:cNvSpPr>
          <p:nvPr>
            <p:ph type="sldNum" sz="quarter" idx="12"/>
          </p:nvPr>
        </p:nvSpPr>
        <p:spPr>
          <a:noFill/>
        </p:spPr>
        <p:txBody>
          <a:bodyPr/>
          <a:lstStyle/>
          <a:p>
            <a:fld id="{B2C24E43-D5CD-470F-8DC7-8CFCB996D8FB}" type="slidenum">
              <a:rPr lang="en-US" smtClean="0"/>
              <a:pPr/>
              <a:t>10</a:t>
            </a:fld>
            <a:endParaRPr lang="en-US" dirty="0" smtClean="0"/>
          </a:p>
        </p:txBody>
      </p:sp>
    </p:spTree>
    <p:extLst>
      <p:ext uri="{BB962C8B-B14F-4D97-AF65-F5344CB8AC3E}">
        <p14:creationId xmlns="" xmlns:p14="http://schemas.microsoft.com/office/powerpoint/2010/main" val="2570209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fld id="{9B2161A0-76E1-49C8-B768-BCEC6EE87A47}" type="datetime1">
              <a:rPr lang="en-US" smtClean="0"/>
              <a:pPr>
                <a:defRPr/>
              </a:pPr>
              <a:t>5/30/2012</a:t>
            </a:fld>
            <a:endParaRPr lang="en-US" dirty="0"/>
          </a:p>
        </p:txBody>
      </p:sp>
      <p:sp>
        <p:nvSpPr>
          <p:cNvPr id="3" name="Footer Placeholder 2"/>
          <p:cNvSpPr>
            <a:spLocks noGrp="1"/>
          </p:cNvSpPr>
          <p:nvPr>
            <p:ph type="ftr" sz="quarter" idx="11"/>
          </p:nvPr>
        </p:nvSpPr>
        <p:spPr/>
        <p:txBody>
          <a:bodyPr/>
          <a:lstStyle/>
          <a:p>
            <a:pPr>
              <a:defRPr/>
            </a:pPr>
            <a:r>
              <a:rPr lang="en-US" dirty="0"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11</a:t>
            </a:fld>
            <a:endParaRPr lang="en-US" dirty="0"/>
          </a:p>
        </p:txBody>
      </p:sp>
      <p:pic>
        <p:nvPicPr>
          <p:cNvPr id="5" name="Picture 3"/>
          <p:cNvPicPr>
            <a:picLocks noChangeAspect="1" noChangeArrowheads="1"/>
          </p:cNvPicPr>
          <p:nvPr/>
        </p:nvPicPr>
        <p:blipFill>
          <a:blip r:embed="rId2" cstate="print"/>
          <a:srcRect/>
          <a:stretch>
            <a:fillRect/>
          </a:stretch>
        </p:blipFill>
        <p:spPr bwMode="auto">
          <a:xfrm>
            <a:off x="762000" y="838200"/>
            <a:ext cx="7616825" cy="5292725"/>
          </a:xfrm>
          <a:prstGeom prst="rect">
            <a:avLst/>
          </a:prstGeom>
          <a:ln w="12700">
            <a:noFill/>
            <a:miter lim="800000"/>
            <a:headEnd type="none" w="sm" len="sm"/>
            <a:tailEnd type="none" w="sm" len="sm"/>
          </a:ln>
          <a:effectLst/>
        </p:spPr>
      </p:pic>
      <p:sp>
        <p:nvSpPr>
          <p:cNvPr id="7" name="Rectangle 6"/>
          <p:cNvSpPr/>
          <p:nvPr/>
        </p:nvSpPr>
        <p:spPr>
          <a:xfrm>
            <a:off x="1752600" y="762000"/>
            <a:ext cx="4953000" cy="304800"/>
          </a:xfrm>
          <a:prstGeom prst="rect">
            <a:avLst/>
          </a:prstGeom>
          <a:solidFill>
            <a:srgbClr val="F8F8F8"/>
          </a:solidFill>
          <a:ln>
            <a:solidFill>
              <a:schemeClr val="bg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dirty="0" smtClean="0">
                <a:solidFill>
                  <a:schemeClr val="tx1"/>
                </a:solidFill>
              </a:rPr>
              <a:t>ORGANIZACIONA</a:t>
            </a:r>
            <a:r>
              <a:rPr lang="sr-Latn-CS" dirty="0" smtClean="0"/>
              <a:t> </a:t>
            </a:r>
            <a:r>
              <a:rPr lang="sr-Latn-CS" dirty="0" smtClean="0">
                <a:solidFill>
                  <a:schemeClr val="tx1"/>
                </a:solidFill>
              </a:rPr>
              <a:t>STRUKTURA TREZORA !</a:t>
            </a:r>
            <a:endParaRPr lang="en-US" dirty="0">
              <a:solidFill>
                <a:schemeClr val="tx1"/>
              </a:solidFill>
            </a:endParaRPr>
          </a:p>
        </p:txBody>
      </p:sp>
      <p:sp>
        <p:nvSpPr>
          <p:cNvPr id="8" name="Rectangle 7"/>
          <p:cNvSpPr/>
          <p:nvPr/>
        </p:nvSpPr>
        <p:spPr>
          <a:xfrm>
            <a:off x="762000" y="3276600"/>
            <a:ext cx="1371600" cy="914400"/>
          </a:xfrm>
          <a:prstGeom prst="rect">
            <a:avLst/>
          </a:prstGeom>
          <a:solidFill>
            <a:srgbClr val="F8F8F8"/>
          </a:solidFill>
          <a:ln>
            <a:solidFill>
              <a:schemeClr val="bg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200" dirty="0" smtClean="0">
                <a:solidFill>
                  <a:schemeClr val="tx1"/>
                </a:solidFill>
              </a:rPr>
              <a:t>Pokrajinske jedinice trezora </a:t>
            </a:r>
            <a:endParaRPr lang="en-US" sz="1200" dirty="0">
              <a:solidFill>
                <a:schemeClr val="tx1"/>
              </a:solidFill>
            </a:endParaRPr>
          </a:p>
        </p:txBody>
      </p:sp>
      <p:sp>
        <p:nvSpPr>
          <p:cNvPr id="9" name="Rectangle 8"/>
          <p:cNvSpPr/>
          <p:nvPr/>
        </p:nvSpPr>
        <p:spPr>
          <a:xfrm>
            <a:off x="4419600" y="3276600"/>
            <a:ext cx="1371600" cy="914400"/>
          </a:xfrm>
          <a:prstGeom prst="rect">
            <a:avLst/>
          </a:prstGeom>
          <a:solidFill>
            <a:srgbClr val="F8F8F8"/>
          </a:solidFill>
          <a:ln>
            <a:solidFill>
              <a:schemeClr val="bg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200" dirty="0" smtClean="0">
                <a:solidFill>
                  <a:schemeClr val="tx1"/>
                </a:solidFill>
              </a:rPr>
              <a:t>Pokrajinske  jedinice trezora </a:t>
            </a:r>
            <a:endParaRPr lang="en-US" sz="1200" dirty="0">
              <a:solidFill>
                <a:schemeClr val="tx1"/>
              </a:solidFill>
            </a:endParaRPr>
          </a:p>
        </p:txBody>
      </p:sp>
      <p:sp>
        <p:nvSpPr>
          <p:cNvPr id="10" name="Rectangle 9"/>
          <p:cNvSpPr/>
          <p:nvPr/>
        </p:nvSpPr>
        <p:spPr>
          <a:xfrm>
            <a:off x="2819400" y="5105400"/>
            <a:ext cx="1371600" cy="914400"/>
          </a:xfrm>
          <a:prstGeom prst="rect">
            <a:avLst/>
          </a:prstGeom>
          <a:solidFill>
            <a:srgbClr val="F8F8F8"/>
          </a:solidFill>
          <a:ln>
            <a:solidFill>
              <a:schemeClr val="bg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200" dirty="0" smtClean="0">
                <a:solidFill>
                  <a:schemeClr val="tx1"/>
                </a:solidFill>
              </a:rPr>
              <a:t>Okružne jedinice trezora </a:t>
            </a:r>
            <a:endParaRPr lang="en-US" sz="1200" dirty="0">
              <a:solidFill>
                <a:schemeClr val="tx1"/>
              </a:solidFill>
            </a:endParaRPr>
          </a:p>
        </p:txBody>
      </p:sp>
      <p:sp>
        <p:nvSpPr>
          <p:cNvPr id="11" name="Rectangle 10"/>
          <p:cNvSpPr/>
          <p:nvPr/>
        </p:nvSpPr>
        <p:spPr>
          <a:xfrm>
            <a:off x="4419600" y="5105400"/>
            <a:ext cx="1371600" cy="914400"/>
          </a:xfrm>
          <a:prstGeom prst="rect">
            <a:avLst/>
          </a:prstGeom>
          <a:solidFill>
            <a:srgbClr val="F8F8F8"/>
          </a:solidFill>
          <a:ln>
            <a:solidFill>
              <a:schemeClr val="bg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200" dirty="0" smtClean="0">
                <a:solidFill>
                  <a:schemeClr val="tx1"/>
                </a:solidFill>
              </a:rPr>
              <a:t>Okružne jedinice trezora </a:t>
            </a:r>
            <a:endParaRPr lang="en-US" sz="1200" dirty="0">
              <a:solidFill>
                <a:schemeClr val="tx1"/>
              </a:solidFill>
            </a:endParaRPr>
          </a:p>
        </p:txBody>
      </p:sp>
      <p:sp>
        <p:nvSpPr>
          <p:cNvPr id="12" name="Rectangle 11"/>
          <p:cNvSpPr/>
          <p:nvPr/>
        </p:nvSpPr>
        <p:spPr>
          <a:xfrm>
            <a:off x="6019800" y="5105400"/>
            <a:ext cx="1371600" cy="914400"/>
          </a:xfrm>
          <a:prstGeom prst="rect">
            <a:avLst/>
          </a:prstGeom>
          <a:solidFill>
            <a:srgbClr val="F8F8F8"/>
          </a:solidFill>
          <a:ln>
            <a:solidFill>
              <a:schemeClr val="bg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200" dirty="0" smtClean="0">
                <a:solidFill>
                  <a:schemeClr val="tx1"/>
                </a:solidFill>
              </a:rPr>
              <a:t>Okružne jedinice trezora </a:t>
            </a:r>
            <a:endParaRPr lang="en-US" sz="1200" dirty="0">
              <a:solidFill>
                <a:schemeClr val="tx1"/>
              </a:solidFill>
            </a:endParaRPr>
          </a:p>
        </p:txBody>
      </p:sp>
      <p:sp>
        <p:nvSpPr>
          <p:cNvPr id="13" name="Rectangle 12"/>
          <p:cNvSpPr/>
          <p:nvPr/>
        </p:nvSpPr>
        <p:spPr>
          <a:xfrm>
            <a:off x="685800" y="5334000"/>
            <a:ext cx="838200" cy="533400"/>
          </a:xfrm>
          <a:prstGeom prst="rect">
            <a:avLst/>
          </a:prstGeom>
          <a:solidFill>
            <a:srgbClr val="F8F8F8"/>
          </a:solidFill>
          <a:ln>
            <a:solidFill>
              <a:schemeClr val="bg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200" dirty="0" smtClean="0">
                <a:solidFill>
                  <a:schemeClr val="tx1"/>
                </a:solidFill>
              </a:rPr>
              <a:t>Jedinica potrošnje</a:t>
            </a:r>
            <a:endParaRPr lang="en-US" sz="1200" dirty="0">
              <a:solidFill>
                <a:schemeClr val="tx1"/>
              </a:solidFill>
            </a:endParaRPr>
          </a:p>
        </p:txBody>
      </p:sp>
      <p:sp>
        <p:nvSpPr>
          <p:cNvPr id="14" name="Rectangle 13"/>
          <p:cNvSpPr/>
          <p:nvPr/>
        </p:nvSpPr>
        <p:spPr>
          <a:xfrm>
            <a:off x="4191000" y="1524000"/>
            <a:ext cx="1828800" cy="990600"/>
          </a:xfrm>
          <a:prstGeom prst="rect">
            <a:avLst/>
          </a:prstGeom>
          <a:solidFill>
            <a:srgbClr val="F8F8F8"/>
          </a:solidFill>
          <a:ln>
            <a:solidFill>
              <a:schemeClr val="bg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200" dirty="0" smtClean="0">
                <a:solidFill>
                  <a:schemeClr val="tx1"/>
                </a:solidFill>
              </a:rPr>
              <a:t>Centralni trezor</a:t>
            </a:r>
            <a:endParaRPr lang="en-US" sz="1200" dirty="0">
              <a:solidFill>
                <a:schemeClr val="tx1"/>
              </a:solidFill>
            </a:endParaRPr>
          </a:p>
        </p:txBody>
      </p:sp>
      <p:sp>
        <p:nvSpPr>
          <p:cNvPr id="15" name="Rectangle 14"/>
          <p:cNvSpPr/>
          <p:nvPr/>
        </p:nvSpPr>
        <p:spPr>
          <a:xfrm>
            <a:off x="7162800" y="1600200"/>
            <a:ext cx="914400" cy="762000"/>
          </a:xfrm>
          <a:prstGeom prst="rect">
            <a:avLst/>
          </a:prstGeom>
          <a:solidFill>
            <a:srgbClr val="F8F8F8"/>
          </a:solidFill>
          <a:ln>
            <a:solidFill>
              <a:schemeClr val="bg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00" dirty="0" smtClean="0">
                <a:solidFill>
                  <a:schemeClr val="tx1"/>
                </a:solidFill>
              </a:rPr>
              <a:t>Glavno sedište  centralne banke</a:t>
            </a:r>
            <a:endParaRPr lang="en-US" sz="1000" dirty="0" smtClean="0">
              <a:solidFill>
                <a:schemeClr val="tx1"/>
              </a:solidFill>
            </a:endParaRPr>
          </a:p>
          <a:p>
            <a:pPr algn="ctr"/>
            <a:r>
              <a:rPr lang="en-US" sz="1000" dirty="0" err="1" smtClean="0">
                <a:solidFill>
                  <a:schemeClr val="tx1"/>
                </a:solidFill>
              </a:rPr>
              <a:t>JRT</a:t>
            </a:r>
            <a:endParaRPr lang="en-US" sz="1000" dirty="0">
              <a:solidFill>
                <a:schemeClr val="tx1"/>
              </a:solidFill>
            </a:endParaRPr>
          </a:p>
        </p:txBody>
      </p:sp>
      <p:sp>
        <p:nvSpPr>
          <p:cNvPr id="16" name="Rectangle 15"/>
          <p:cNvSpPr/>
          <p:nvPr/>
        </p:nvSpPr>
        <p:spPr>
          <a:xfrm>
            <a:off x="7162800" y="3352800"/>
            <a:ext cx="914400" cy="762000"/>
          </a:xfrm>
          <a:prstGeom prst="rect">
            <a:avLst/>
          </a:prstGeom>
          <a:solidFill>
            <a:srgbClr val="F8F8F8"/>
          </a:solidFill>
          <a:ln>
            <a:solidFill>
              <a:schemeClr val="bg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00" dirty="0" smtClean="0">
                <a:solidFill>
                  <a:schemeClr val="tx1"/>
                </a:solidFill>
              </a:rPr>
              <a:t>Regionalne podružnice centralne banke</a:t>
            </a:r>
            <a:endParaRPr lang="en-US" sz="1000" dirty="0" smtClean="0">
              <a:solidFill>
                <a:schemeClr val="tx1"/>
              </a:solidFill>
            </a:endParaRPr>
          </a:p>
          <a:p>
            <a:pPr algn="ctr"/>
            <a:r>
              <a:rPr lang="en-US" sz="1000" dirty="0" err="1" smtClean="0">
                <a:solidFill>
                  <a:schemeClr val="tx1"/>
                </a:solidFill>
              </a:rPr>
              <a:t>JRT</a:t>
            </a:r>
            <a:endParaRPr lang="en-US" sz="1000" dirty="0">
              <a:solidFill>
                <a:schemeClr val="tx1"/>
              </a:solidFill>
            </a:endParaRPr>
          </a:p>
        </p:txBody>
      </p:sp>
    </p:spTree>
    <p:extLst>
      <p:ext uri="{BB962C8B-B14F-4D97-AF65-F5344CB8AC3E}">
        <p14:creationId xmlns="" xmlns:p14="http://schemas.microsoft.com/office/powerpoint/2010/main" val="1462129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914400" y="228600"/>
            <a:ext cx="7772400" cy="1143000"/>
          </a:xfrm>
        </p:spPr>
        <p:txBody>
          <a:bodyPr>
            <a:normAutofit/>
          </a:bodyPr>
          <a:lstStyle/>
          <a:p>
            <a:pPr algn="ctr" eaLnBrk="1" hangingPunct="1"/>
            <a:r>
              <a:rPr lang="sr-Latn-CS" sz="3200" b="1" dirty="0" smtClean="0">
                <a:solidFill>
                  <a:srgbClr val="0070C0"/>
                </a:solidFill>
              </a:rPr>
              <a:t>Preduslovi mera politika </a:t>
            </a:r>
            <a:r>
              <a:rPr lang="en-US" sz="3200" b="1" dirty="0" smtClean="0">
                <a:solidFill>
                  <a:srgbClr val="0070C0"/>
                </a:solidFill>
              </a:rPr>
              <a:t>– </a:t>
            </a:r>
            <a:r>
              <a:rPr lang="sr-Latn-CS" sz="3200" b="1" dirty="0" smtClean="0">
                <a:solidFill>
                  <a:srgbClr val="0070C0"/>
                </a:solidFill>
              </a:rPr>
              <a:t>Sistem budžetske klasifikacije </a:t>
            </a:r>
            <a:endParaRPr lang="en-US" sz="3200" b="1" dirty="0" smtClean="0">
              <a:solidFill>
                <a:srgbClr val="0070C0"/>
              </a:solidFill>
            </a:endParaRPr>
          </a:p>
        </p:txBody>
      </p:sp>
      <p:sp>
        <p:nvSpPr>
          <p:cNvPr id="18438" name="Rectangle 3"/>
          <p:cNvSpPr>
            <a:spLocks noGrp="1" noChangeArrowheads="1"/>
          </p:cNvSpPr>
          <p:nvPr>
            <p:ph idx="1"/>
          </p:nvPr>
        </p:nvSpPr>
        <p:spPr>
          <a:xfrm>
            <a:off x="457200" y="1447800"/>
            <a:ext cx="8229600" cy="4876800"/>
          </a:xfrm>
        </p:spPr>
        <p:txBody>
          <a:bodyPr>
            <a:normAutofit fontScale="92500" lnSpcReduction="10000"/>
          </a:bodyPr>
          <a:lstStyle/>
          <a:p>
            <a:pPr eaLnBrk="1" hangingPunct="1"/>
            <a:r>
              <a:rPr lang="sr-Latn-CS" b="1" dirty="0" smtClean="0">
                <a:solidFill>
                  <a:schemeClr val="tx2"/>
                </a:solidFill>
                <a:latin typeface="+mj-lt"/>
              </a:rPr>
              <a:t>Usvajanje sistema budžetske klasifikacije u skladu sa GFS</a:t>
            </a:r>
            <a:r>
              <a:rPr lang="en-US" b="1" dirty="0" smtClean="0">
                <a:solidFill>
                  <a:schemeClr val="tx2"/>
                </a:solidFill>
                <a:latin typeface="+mj-lt"/>
              </a:rPr>
              <a:t>-</a:t>
            </a:r>
            <a:r>
              <a:rPr lang="en-US" b="1" dirty="0" err="1" smtClean="0">
                <a:solidFill>
                  <a:schemeClr val="tx2"/>
                </a:solidFill>
                <a:latin typeface="+mj-lt"/>
              </a:rPr>
              <a:t>om</a:t>
            </a:r>
            <a:r>
              <a:rPr lang="sr-Latn-CS" b="1" dirty="0" smtClean="0">
                <a:solidFill>
                  <a:schemeClr val="tx2"/>
                </a:solidFill>
                <a:latin typeface="+mj-lt"/>
              </a:rPr>
              <a:t> MMF</a:t>
            </a:r>
            <a:r>
              <a:rPr lang="en-US" b="1" dirty="0" smtClean="0">
                <a:solidFill>
                  <a:schemeClr val="tx2"/>
                </a:solidFill>
                <a:latin typeface="+mj-lt"/>
              </a:rPr>
              <a:t>-a</a:t>
            </a:r>
            <a:endParaRPr lang="sr-Latn-CS" b="1" dirty="0" smtClean="0">
              <a:solidFill>
                <a:schemeClr val="tx2"/>
              </a:solidFill>
              <a:latin typeface="+mj-lt"/>
            </a:endParaRPr>
          </a:p>
          <a:p>
            <a:pPr lvl="1" eaLnBrk="1" hangingPunct="1"/>
            <a:r>
              <a:rPr lang="sr-Latn-CS" sz="2400" dirty="0" smtClean="0">
                <a:solidFill>
                  <a:schemeClr val="tx2"/>
                </a:solidFill>
                <a:latin typeface="+mj-lt"/>
              </a:rPr>
              <a:t>Pravljenje kontnog okvira radi ostvarivanja ove klasifikacije.</a:t>
            </a:r>
          </a:p>
          <a:p>
            <a:pPr lvl="1" eaLnBrk="1" hangingPunct="1"/>
            <a:r>
              <a:rPr lang="sr-Latn-CS" sz="2400" dirty="0" smtClean="0">
                <a:solidFill>
                  <a:schemeClr val="tx2"/>
                </a:solidFill>
                <a:latin typeface="+mj-lt"/>
              </a:rPr>
              <a:t>Struktura budžetske klasifikacije bi trebala, kao minimalni zahtev, da ima segmente za funkciju, organizaci</a:t>
            </a:r>
            <a:r>
              <a:rPr lang="en-US" sz="2400" dirty="0" err="1" smtClean="0">
                <a:solidFill>
                  <a:schemeClr val="tx2"/>
                </a:solidFill>
                <a:latin typeface="+mj-lt"/>
              </a:rPr>
              <a:t>onu</a:t>
            </a:r>
            <a:r>
              <a:rPr lang="en-US" sz="2400" dirty="0" smtClean="0">
                <a:solidFill>
                  <a:schemeClr val="tx2"/>
                </a:solidFill>
                <a:latin typeface="+mj-lt"/>
              </a:rPr>
              <a:t> </a:t>
            </a:r>
            <a:r>
              <a:rPr lang="sr-Latn-CS" sz="2400" dirty="0" smtClean="0">
                <a:solidFill>
                  <a:schemeClr val="tx2"/>
                </a:solidFill>
                <a:latin typeface="+mj-lt"/>
              </a:rPr>
              <a:t>i ekonomsku klasifikaciju.</a:t>
            </a:r>
          </a:p>
          <a:p>
            <a:pPr lvl="1" eaLnBrk="1" hangingPunct="1"/>
            <a:r>
              <a:rPr lang="sr-Latn-CS" dirty="0" smtClean="0">
                <a:solidFill>
                  <a:schemeClr val="tx2"/>
                </a:solidFill>
                <a:latin typeface="+mj-lt"/>
              </a:rPr>
              <a:t>Funkcija i strukture ekonomskih klasifikacija trebaju da budu konzistentne sa GFS</a:t>
            </a:r>
            <a:r>
              <a:rPr lang="en-US" dirty="0" smtClean="0">
                <a:solidFill>
                  <a:schemeClr val="tx2"/>
                </a:solidFill>
                <a:latin typeface="+mj-lt"/>
              </a:rPr>
              <a:t>-</a:t>
            </a:r>
            <a:r>
              <a:rPr lang="sr-Latn-CS" dirty="0" smtClean="0">
                <a:solidFill>
                  <a:schemeClr val="tx2"/>
                </a:solidFill>
                <a:latin typeface="+mj-lt"/>
              </a:rPr>
              <a:t>om MMF</a:t>
            </a:r>
            <a:r>
              <a:rPr lang="en-US" dirty="0" smtClean="0">
                <a:solidFill>
                  <a:schemeClr val="tx2"/>
                </a:solidFill>
                <a:latin typeface="+mj-lt"/>
              </a:rPr>
              <a:t>-</a:t>
            </a:r>
            <a:r>
              <a:rPr lang="sr-Latn-CS" dirty="0" smtClean="0">
                <a:solidFill>
                  <a:schemeClr val="tx2"/>
                </a:solidFill>
                <a:latin typeface="+mj-lt"/>
              </a:rPr>
              <a:t>a.</a:t>
            </a:r>
          </a:p>
          <a:p>
            <a:pPr lvl="1" eaLnBrk="1" hangingPunct="1"/>
            <a:r>
              <a:rPr lang="sr-Latn-CS" dirty="0" smtClean="0">
                <a:solidFill>
                  <a:schemeClr val="tx2"/>
                </a:solidFill>
                <a:latin typeface="+mj-lt"/>
              </a:rPr>
              <a:t>Dodatni segmenti mogu biti korišćeni radi klasifikacije i praćenja budžeta i potrošnji po nivoima vlasti, izvorima sredstava, programima, projektima i aktivnostima.</a:t>
            </a:r>
          </a:p>
          <a:p>
            <a:pPr lvl="1"/>
            <a:r>
              <a:rPr lang="en-US" sz="2400" b="1" dirty="0" smtClean="0">
                <a:solidFill>
                  <a:srgbClr val="FF0000"/>
                </a:solidFill>
                <a:latin typeface="+mj-lt"/>
              </a:rPr>
              <a:t>N</a:t>
            </a:r>
            <a:r>
              <a:rPr lang="sr-Latn-CS" sz="2400" b="1" dirty="0" smtClean="0">
                <a:solidFill>
                  <a:srgbClr val="FF0000"/>
                </a:solidFill>
                <a:latin typeface="+mj-lt"/>
              </a:rPr>
              <a:t>apomena</a:t>
            </a:r>
            <a:r>
              <a:rPr lang="en-US" sz="2400" b="1" dirty="0" smtClean="0">
                <a:solidFill>
                  <a:srgbClr val="FF0000"/>
                </a:solidFill>
                <a:latin typeface="+mj-lt"/>
              </a:rPr>
              <a:t>: </a:t>
            </a:r>
            <a:r>
              <a:rPr lang="sr-Latn-CS" dirty="0" smtClean="0">
                <a:solidFill>
                  <a:srgbClr val="FF0000"/>
                </a:solidFill>
                <a:latin typeface="+mj-lt"/>
              </a:rPr>
              <a:t>Dodatni segmenti će zahtevati dodatni rad po procesorima transakcija sa paralelnim beleženjem stvarnih transakcija. </a:t>
            </a:r>
          </a:p>
        </p:txBody>
      </p:sp>
      <p:sp>
        <p:nvSpPr>
          <p:cNvPr id="6" name="Date Placeholder 5"/>
          <p:cNvSpPr>
            <a:spLocks noGrp="1"/>
          </p:cNvSpPr>
          <p:nvPr>
            <p:ph type="dt" sz="half" idx="10"/>
          </p:nvPr>
        </p:nvSpPr>
        <p:spPr/>
        <p:txBody>
          <a:bodyPr/>
          <a:lstStyle/>
          <a:p>
            <a:pPr>
              <a:defRPr/>
            </a:pPr>
            <a:fld id="{7715A187-6025-422E-9C65-33B2C6D8EBC2}" type="datetime1">
              <a:rPr lang="en-US" smtClean="0"/>
              <a:pPr>
                <a:defRPr/>
              </a:pPr>
              <a:t>5/30/2012</a:t>
            </a:fld>
            <a:endParaRPr lang="en-US" dirty="0"/>
          </a:p>
        </p:txBody>
      </p:sp>
      <p:sp>
        <p:nvSpPr>
          <p:cNvPr id="18435" name="Footer Placeholder 4"/>
          <p:cNvSpPr>
            <a:spLocks noGrp="1"/>
          </p:cNvSpPr>
          <p:nvPr>
            <p:ph type="ftr" sz="quarter" idx="11"/>
          </p:nvPr>
        </p:nvSpPr>
        <p:spPr>
          <a:noFill/>
        </p:spPr>
        <p:txBody>
          <a:bodyPr/>
          <a:lstStyle/>
          <a:p>
            <a:r>
              <a:rPr lang="en-US" dirty="0" smtClean="0"/>
              <a:t>Ali Hashim - World Bank</a:t>
            </a:r>
          </a:p>
        </p:txBody>
      </p:sp>
      <p:sp>
        <p:nvSpPr>
          <p:cNvPr id="18436" name="Slide Number Placeholder 5"/>
          <p:cNvSpPr>
            <a:spLocks noGrp="1"/>
          </p:cNvSpPr>
          <p:nvPr>
            <p:ph type="sldNum" sz="quarter" idx="12"/>
          </p:nvPr>
        </p:nvSpPr>
        <p:spPr>
          <a:noFill/>
        </p:spPr>
        <p:txBody>
          <a:bodyPr/>
          <a:lstStyle/>
          <a:p>
            <a:fld id="{056DD445-3630-4E56-8C4C-FC817C538694}" type="slidenum">
              <a:rPr lang="en-US" smtClean="0"/>
              <a:pPr/>
              <a:t>12</a:t>
            </a:fld>
            <a:endParaRPr lang="en-US" dirty="0" smtClean="0"/>
          </a:p>
        </p:txBody>
      </p:sp>
    </p:spTree>
    <p:extLst>
      <p:ext uri="{BB962C8B-B14F-4D97-AF65-F5344CB8AC3E}">
        <p14:creationId xmlns="" xmlns:p14="http://schemas.microsoft.com/office/powerpoint/2010/main" val="3323366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685800"/>
          </a:xfrm>
        </p:spPr>
        <p:txBody>
          <a:bodyPr anchor="ctr">
            <a:noAutofit/>
          </a:bodyPr>
          <a:lstStyle/>
          <a:p>
            <a:pPr algn="ctr"/>
            <a:r>
              <a:rPr lang="sr-Latn-CS" sz="3200" b="1" dirty="0" smtClean="0">
                <a:solidFill>
                  <a:srgbClr val="0070C0"/>
                </a:solidFill>
              </a:rPr>
              <a:t>Sistemi trezora </a:t>
            </a:r>
            <a:r>
              <a:rPr lang="en-US" sz="3200" b="1" dirty="0" smtClean="0">
                <a:solidFill>
                  <a:srgbClr val="0070C0"/>
                </a:solidFill>
              </a:rPr>
              <a:t>– </a:t>
            </a:r>
            <a:r>
              <a:rPr lang="sr-Latn-CS" sz="3200" b="1" dirty="0" smtClean="0">
                <a:solidFill>
                  <a:srgbClr val="0070C0"/>
                </a:solidFill>
              </a:rPr>
              <a:t>Opseg </a:t>
            </a:r>
            <a:r>
              <a:rPr lang="en-US" sz="3200" b="1" dirty="0" smtClean="0">
                <a:solidFill>
                  <a:srgbClr val="0070C0"/>
                </a:solidFill>
              </a:rPr>
              <a:t/>
            </a:r>
            <a:br>
              <a:rPr lang="en-US" sz="3200" b="1" dirty="0" smtClean="0">
                <a:solidFill>
                  <a:srgbClr val="0070C0"/>
                </a:solidFill>
              </a:rPr>
            </a:br>
            <a:r>
              <a:rPr lang="en-US" sz="3200" b="1" dirty="0" smtClean="0"/>
              <a:t> </a:t>
            </a:r>
            <a:r>
              <a:rPr lang="en-US" sz="2800" b="1" dirty="0" smtClean="0">
                <a:solidFill>
                  <a:srgbClr val="008000"/>
                </a:solidFill>
              </a:rPr>
              <a:t>S</a:t>
            </a:r>
            <a:r>
              <a:rPr lang="sr-Latn-CS" sz="2800" b="1" dirty="0" smtClean="0">
                <a:solidFill>
                  <a:srgbClr val="008000"/>
                </a:solidFill>
              </a:rPr>
              <a:t>istemi pružaju podršku</a:t>
            </a:r>
            <a:r>
              <a:rPr lang="en-US" sz="2800" b="1" dirty="0" smtClean="0">
                <a:solidFill>
                  <a:srgbClr val="008000"/>
                </a:solidFill>
              </a:rPr>
              <a:t>:</a:t>
            </a:r>
            <a:endParaRPr lang="en-US" sz="2800" dirty="0"/>
          </a:p>
        </p:txBody>
      </p:sp>
      <p:sp>
        <p:nvSpPr>
          <p:cNvPr id="3" name="Content Placeholder 2"/>
          <p:cNvSpPr>
            <a:spLocks noGrp="1"/>
          </p:cNvSpPr>
          <p:nvPr>
            <p:ph idx="1"/>
          </p:nvPr>
        </p:nvSpPr>
        <p:spPr>
          <a:xfrm>
            <a:off x="152400" y="990600"/>
            <a:ext cx="8763000" cy="5486400"/>
          </a:xfrm>
        </p:spPr>
        <p:txBody>
          <a:bodyPr>
            <a:normAutofit fontScale="92500" lnSpcReduction="20000"/>
          </a:bodyPr>
          <a:lstStyle/>
          <a:p>
            <a:pPr>
              <a:lnSpc>
                <a:spcPct val="80000"/>
              </a:lnSpc>
            </a:pPr>
            <a:r>
              <a:rPr lang="en-US" sz="2600" b="1" dirty="0" smtClean="0">
                <a:solidFill>
                  <a:schemeClr val="tx2"/>
                </a:solidFill>
                <a:latin typeface="+mj-lt"/>
              </a:rPr>
              <a:t>Bud</a:t>
            </a:r>
            <a:r>
              <a:rPr lang="sr-Latn-CS" sz="2600" b="1" dirty="0" smtClean="0">
                <a:solidFill>
                  <a:schemeClr val="tx2"/>
                </a:solidFill>
                <a:latin typeface="+mj-lt"/>
              </a:rPr>
              <a:t>žetskom izvršenju </a:t>
            </a:r>
            <a:endParaRPr lang="en-US" sz="2600" b="1" dirty="0" smtClean="0">
              <a:solidFill>
                <a:schemeClr val="tx2"/>
              </a:solidFill>
              <a:latin typeface="+mj-lt"/>
            </a:endParaRPr>
          </a:p>
          <a:p>
            <a:pPr lvl="1">
              <a:lnSpc>
                <a:spcPct val="80000"/>
              </a:lnSpc>
            </a:pPr>
            <a:r>
              <a:rPr lang="en-US" sz="2600" b="1" dirty="0" smtClean="0">
                <a:solidFill>
                  <a:schemeClr val="tx2"/>
                </a:solidFill>
                <a:latin typeface="+mj-lt"/>
              </a:rPr>
              <a:t>    </a:t>
            </a:r>
            <a:r>
              <a:rPr lang="sr-Latn-CS" sz="2600" b="1" dirty="0" smtClean="0">
                <a:solidFill>
                  <a:schemeClr val="tx2"/>
                </a:solidFill>
                <a:latin typeface="+mj-lt"/>
              </a:rPr>
              <a:t>Upravljanju budžetom </a:t>
            </a:r>
            <a:endParaRPr lang="en-US" sz="2600" b="1" dirty="0" smtClean="0">
              <a:solidFill>
                <a:schemeClr val="tx2"/>
              </a:solidFill>
              <a:latin typeface="+mj-lt"/>
            </a:endParaRPr>
          </a:p>
          <a:p>
            <a:pPr lvl="2">
              <a:lnSpc>
                <a:spcPct val="80000"/>
              </a:lnSpc>
            </a:pPr>
            <a:r>
              <a:rPr lang="en-US" sz="2600" b="1" dirty="0" smtClean="0">
                <a:solidFill>
                  <a:schemeClr val="tx2"/>
                </a:solidFill>
                <a:latin typeface="+mj-lt"/>
              </a:rPr>
              <a:t>Bud</a:t>
            </a:r>
            <a:r>
              <a:rPr lang="sr-Latn-CS" sz="2600" b="1" dirty="0" smtClean="0">
                <a:solidFill>
                  <a:schemeClr val="tx2"/>
                </a:solidFill>
                <a:latin typeface="+mj-lt"/>
              </a:rPr>
              <a:t>žetskoj alokaciji</a:t>
            </a:r>
            <a:r>
              <a:rPr lang="en-US" sz="2600" b="1" dirty="0" smtClean="0">
                <a:solidFill>
                  <a:schemeClr val="tx2"/>
                </a:solidFill>
                <a:latin typeface="+mj-lt"/>
              </a:rPr>
              <a:t>, </a:t>
            </a:r>
            <a:r>
              <a:rPr lang="sr-Latn-CS" sz="2600" b="1" dirty="0" smtClean="0">
                <a:solidFill>
                  <a:schemeClr val="tx2"/>
                </a:solidFill>
                <a:latin typeface="+mj-lt"/>
              </a:rPr>
              <a:t>budžetskoj raspodeli</a:t>
            </a:r>
            <a:r>
              <a:rPr lang="en-US" sz="2600" b="1" dirty="0" smtClean="0">
                <a:solidFill>
                  <a:schemeClr val="tx2"/>
                </a:solidFill>
                <a:latin typeface="+mj-lt"/>
              </a:rPr>
              <a:t>,</a:t>
            </a:r>
          </a:p>
          <a:p>
            <a:pPr lvl="2">
              <a:lnSpc>
                <a:spcPct val="80000"/>
              </a:lnSpc>
            </a:pPr>
            <a:r>
              <a:rPr lang="sr-Latn-CS" sz="2600" b="1" dirty="0" smtClean="0">
                <a:solidFill>
                  <a:schemeClr val="tx2"/>
                </a:solidFill>
                <a:latin typeface="+mj-lt"/>
              </a:rPr>
              <a:t>Deblokiranju budžeta, budžetskim transferima</a:t>
            </a:r>
            <a:endParaRPr lang="en-US" sz="2600" b="1" dirty="0" smtClean="0">
              <a:solidFill>
                <a:schemeClr val="tx2"/>
              </a:solidFill>
            </a:endParaRPr>
          </a:p>
          <a:p>
            <a:pPr lvl="1">
              <a:lnSpc>
                <a:spcPct val="80000"/>
              </a:lnSpc>
            </a:pPr>
            <a:r>
              <a:rPr lang="sr-Latn-CS" sz="2600" b="1" dirty="0" smtClean="0">
                <a:solidFill>
                  <a:srgbClr val="04617B"/>
                </a:solidFill>
                <a:latin typeface="Calibri"/>
              </a:rPr>
              <a:t>Upravljanju finansijskim obavezama – </a:t>
            </a:r>
            <a:r>
              <a:rPr lang="sr-Latn-CS" sz="2600" b="1" dirty="0" smtClean="0">
                <a:solidFill>
                  <a:srgbClr val="04617B"/>
                </a:solidFill>
                <a:latin typeface="Calibri"/>
              </a:rPr>
              <a:t>beleženju </a:t>
            </a:r>
            <a:r>
              <a:rPr lang="sr-Latn-CS" sz="2600" b="1" dirty="0" smtClean="0">
                <a:solidFill>
                  <a:srgbClr val="04617B"/>
                </a:solidFill>
                <a:latin typeface="Calibri"/>
              </a:rPr>
              <a:t>svih finansijskih obaveza </a:t>
            </a:r>
            <a:r>
              <a:rPr lang="sr-Latn-CS" sz="2600" b="1" dirty="0" smtClean="0">
                <a:solidFill>
                  <a:srgbClr val="04617B"/>
                </a:solidFill>
                <a:latin typeface="Calibri"/>
              </a:rPr>
              <a:t>koj</a:t>
            </a:r>
            <a:r>
              <a:rPr lang="en-US" sz="2600" b="1" dirty="0" smtClean="0">
                <a:solidFill>
                  <a:srgbClr val="04617B"/>
                </a:solidFill>
                <a:latin typeface="Calibri"/>
              </a:rPr>
              <a:t>e</a:t>
            </a:r>
            <a:r>
              <a:rPr lang="sr-Latn-CS" sz="2600" b="1" dirty="0" smtClean="0">
                <a:solidFill>
                  <a:srgbClr val="04617B"/>
                </a:solidFill>
                <a:latin typeface="Calibri"/>
              </a:rPr>
              <a:t> </a:t>
            </a:r>
            <a:r>
              <a:rPr lang="sr-Latn-CS" sz="2600" b="1" dirty="0" smtClean="0">
                <a:solidFill>
                  <a:srgbClr val="04617B"/>
                </a:solidFill>
                <a:latin typeface="Calibri"/>
              </a:rPr>
              <a:t>se odnose na planirane državne rashode</a:t>
            </a:r>
            <a:endParaRPr lang="en-US" sz="2600" b="1" dirty="0" smtClean="0">
              <a:solidFill>
                <a:schemeClr val="tx2"/>
              </a:solidFill>
              <a:latin typeface="+mj-lt"/>
            </a:endParaRPr>
          </a:p>
          <a:p>
            <a:pPr lvl="1">
              <a:lnSpc>
                <a:spcPct val="80000"/>
              </a:lnSpc>
            </a:pPr>
            <a:r>
              <a:rPr lang="sr-Latn-CS" sz="2600" b="1" dirty="0" smtClean="0">
                <a:solidFill>
                  <a:schemeClr val="tx2"/>
                </a:solidFill>
                <a:latin typeface="+mj-lt"/>
              </a:rPr>
              <a:t>Upravljanju obavezama plaćanja</a:t>
            </a:r>
            <a:r>
              <a:rPr lang="en-US" sz="2600" b="1" dirty="0" smtClean="0">
                <a:solidFill>
                  <a:schemeClr val="tx2"/>
                </a:solidFill>
                <a:latin typeface="+mj-lt"/>
              </a:rPr>
              <a:t>– </a:t>
            </a:r>
            <a:r>
              <a:rPr lang="sr-Latn-CS" sz="2600" b="1" dirty="0" smtClean="0">
                <a:solidFill>
                  <a:schemeClr val="tx2"/>
                </a:solidFill>
                <a:latin typeface="+mj-lt"/>
              </a:rPr>
              <a:t>procesuiranju </a:t>
            </a:r>
            <a:r>
              <a:rPr lang="sr-Latn-CS" sz="2600" b="1" dirty="0" smtClean="0">
                <a:solidFill>
                  <a:schemeClr val="tx2"/>
                </a:solidFill>
                <a:latin typeface="+mj-lt"/>
              </a:rPr>
              <a:t>svih vladinih rashoda koji se odnose na</a:t>
            </a:r>
            <a:r>
              <a:rPr lang="en-US" sz="2600" b="1" dirty="0" smtClean="0">
                <a:solidFill>
                  <a:schemeClr val="tx2"/>
                </a:solidFill>
                <a:latin typeface="+mj-lt"/>
              </a:rPr>
              <a:t>:</a:t>
            </a:r>
          </a:p>
          <a:p>
            <a:pPr lvl="2">
              <a:lnSpc>
                <a:spcPct val="80000"/>
              </a:lnSpc>
            </a:pPr>
            <a:r>
              <a:rPr lang="sr-Latn-CS" sz="2600" b="1" dirty="0" smtClean="0">
                <a:solidFill>
                  <a:schemeClr val="tx2"/>
                </a:solidFill>
                <a:latin typeface="+mj-lt"/>
              </a:rPr>
              <a:t>Nabavku dobara i usluga iz tekućeg/kapitalnog budžeta</a:t>
            </a:r>
            <a:endParaRPr lang="en-US" sz="2600" b="1" dirty="0" smtClean="0">
              <a:solidFill>
                <a:schemeClr val="tx2"/>
              </a:solidFill>
              <a:latin typeface="+mj-lt"/>
            </a:endParaRPr>
          </a:p>
          <a:p>
            <a:pPr lvl="2">
              <a:lnSpc>
                <a:spcPct val="80000"/>
              </a:lnSpc>
            </a:pPr>
            <a:r>
              <a:rPr lang="sr-Latn-CS" sz="2600" b="1" dirty="0" smtClean="0">
                <a:solidFill>
                  <a:schemeClr val="tx2"/>
                </a:solidFill>
                <a:latin typeface="+mj-lt"/>
              </a:rPr>
              <a:t>Isplatu zarada i penzija </a:t>
            </a:r>
            <a:endParaRPr lang="en-US" sz="2600" b="1" dirty="0" smtClean="0">
              <a:solidFill>
                <a:schemeClr val="tx2"/>
              </a:solidFill>
              <a:latin typeface="+mj-lt"/>
            </a:endParaRPr>
          </a:p>
          <a:p>
            <a:pPr lvl="2">
              <a:lnSpc>
                <a:spcPct val="80000"/>
              </a:lnSpc>
            </a:pPr>
            <a:r>
              <a:rPr lang="sr-Latn-CS" sz="2600" b="1" dirty="0" smtClean="0">
                <a:solidFill>
                  <a:schemeClr val="tx2"/>
                </a:solidFill>
                <a:latin typeface="+mj-lt"/>
              </a:rPr>
              <a:t>Plaćanja koja se odnose na servisiranje duga </a:t>
            </a:r>
            <a:endParaRPr lang="en-US" sz="2600" b="1" dirty="0" smtClean="0">
              <a:solidFill>
                <a:schemeClr val="tx2"/>
              </a:solidFill>
              <a:latin typeface="+mj-lt"/>
            </a:endParaRPr>
          </a:p>
          <a:p>
            <a:pPr lvl="2">
              <a:lnSpc>
                <a:spcPct val="80000"/>
              </a:lnSpc>
            </a:pPr>
            <a:r>
              <a:rPr lang="en-US" sz="2600" b="1" dirty="0" smtClean="0">
                <a:solidFill>
                  <a:schemeClr val="tx2"/>
                </a:solidFill>
                <a:latin typeface="+mj-lt"/>
              </a:rPr>
              <a:t>Sub</a:t>
            </a:r>
            <a:r>
              <a:rPr lang="sr-Latn-CS" sz="2600" b="1" dirty="0" smtClean="0">
                <a:solidFill>
                  <a:schemeClr val="tx2"/>
                </a:solidFill>
                <a:latin typeface="+mj-lt"/>
              </a:rPr>
              <a:t>vencije</a:t>
            </a:r>
            <a:r>
              <a:rPr lang="en-US" sz="2600" b="1" dirty="0" smtClean="0">
                <a:solidFill>
                  <a:schemeClr val="tx2"/>
                </a:solidFill>
                <a:latin typeface="+mj-lt"/>
              </a:rPr>
              <a:t>/</a:t>
            </a:r>
            <a:r>
              <a:rPr lang="en-US" sz="2600" b="1" dirty="0" err="1" smtClean="0">
                <a:solidFill>
                  <a:schemeClr val="tx2"/>
                </a:solidFill>
                <a:latin typeface="+mj-lt"/>
              </a:rPr>
              <a:t>Fis</a:t>
            </a:r>
            <a:r>
              <a:rPr lang="sr-Latn-CS" sz="2600" b="1" dirty="0" smtClean="0">
                <a:solidFill>
                  <a:schemeClr val="tx2"/>
                </a:solidFill>
                <a:latin typeface="+mj-lt"/>
              </a:rPr>
              <a:t>kalne transfere prema pod-nacionalnim nivoima ili državnim preduzećima </a:t>
            </a:r>
            <a:endParaRPr lang="en-US" sz="2600" b="1" dirty="0" smtClean="0">
              <a:solidFill>
                <a:schemeClr val="tx2"/>
              </a:solidFill>
              <a:latin typeface="+mj-lt"/>
            </a:endParaRPr>
          </a:p>
          <a:p>
            <a:pPr lvl="1">
              <a:lnSpc>
                <a:spcPct val="80000"/>
              </a:lnSpc>
            </a:pPr>
            <a:r>
              <a:rPr lang="sr-Latn-CS" sz="2600" b="1" dirty="0" smtClean="0">
                <a:solidFill>
                  <a:schemeClr val="tx2"/>
                </a:solidFill>
                <a:latin typeface="+mj-lt"/>
              </a:rPr>
              <a:t>Upravljanju primanjima </a:t>
            </a:r>
            <a:r>
              <a:rPr lang="en-US" sz="2600" b="1" dirty="0" smtClean="0">
                <a:solidFill>
                  <a:schemeClr val="tx2"/>
                </a:solidFill>
                <a:latin typeface="+mj-lt"/>
              </a:rPr>
              <a:t>– </a:t>
            </a:r>
            <a:r>
              <a:rPr lang="sr-Latn-CS" sz="2600" b="1" dirty="0" smtClean="0">
                <a:solidFill>
                  <a:schemeClr val="tx2"/>
                </a:solidFill>
                <a:latin typeface="+mj-lt"/>
              </a:rPr>
              <a:t>beleženju </a:t>
            </a:r>
            <a:r>
              <a:rPr lang="sr-Latn-CS" sz="2600" b="1" dirty="0" smtClean="0">
                <a:solidFill>
                  <a:schemeClr val="tx2"/>
                </a:solidFill>
                <a:latin typeface="+mj-lt"/>
              </a:rPr>
              <a:t>prihoda i ostalih primanja </a:t>
            </a:r>
            <a:endParaRPr lang="en-US" sz="2600" b="1" dirty="0" smtClean="0">
              <a:solidFill>
                <a:schemeClr val="tx2"/>
              </a:solidFill>
              <a:latin typeface="+mj-lt"/>
            </a:endParaRPr>
          </a:p>
          <a:p>
            <a:pPr>
              <a:lnSpc>
                <a:spcPct val="80000"/>
              </a:lnSpc>
            </a:pPr>
            <a:r>
              <a:rPr lang="en-US" sz="2600" b="1" dirty="0" smtClean="0">
                <a:solidFill>
                  <a:schemeClr val="tx2"/>
                </a:solidFill>
                <a:latin typeface="+mj-lt"/>
              </a:rPr>
              <a:t> </a:t>
            </a:r>
            <a:r>
              <a:rPr lang="sr-Latn-CS" b="1" dirty="0" smtClean="0">
                <a:solidFill>
                  <a:schemeClr val="tx2"/>
                </a:solidFill>
                <a:latin typeface="+mj-lt"/>
              </a:rPr>
              <a:t>Računovodstvu </a:t>
            </a:r>
            <a:r>
              <a:rPr lang="en-US" sz="2600" b="1" dirty="0" smtClean="0">
                <a:solidFill>
                  <a:schemeClr val="tx2"/>
                </a:solidFill>
                <a:latin typeface="+mj-lt"/>
              </a:rPr>
              <a:t>(</a:t>
            </a:r>
            <a:r>
              <a:rPr lang="sr-Latn-CS" sz="2600" b="1" dirty="0" smtClean="0">
                <a:solidFill>
                  <a:schemeClr val="tx2"/>
                </a:solidFill>
                <a:latin typeface="+mj-lt"/>
              </a:rPr>
              <a:t>postavljanju </a:t>
            </a:r>
            <a:r>
              <a:rPr lang="sr-Latn-CS" sz="2600" b="1" dirty="0" smtClean="0">
                <a:solidFill>
                  <a:schemeClr val="tx2"/>
                </a:solidFill>
                <a:latin typeface="+mj-lt"/>
              </a:rPr>
              <a:t>svih transakcija kako se one dogode</a:t>
            </a:r>
            <a:r>
              <a:rPr lang="en-US" sz="2600" b="1" dirty="0" smtClean="0">
                <a:solidFill>
                  <a:schemeClr val="tx2"/>
                </a:solidFill>
                <a:latin typeface="+mj-lt"/>
              </a:rPr>
              <a:t>)</a:t>
            </a:r>
          </a:p>
          <a:p>
            <a:pPr>
              <a:lnSpc>
                <a:spcPct val="80000"/>
              </a:lnSpc>
            </a:pPr>
            <a:r>
              <a:rPr lang="en-US" sz="2600" b="1" dirty="0" smtClean="0">
                <a:solidFill>
                  <a:schemeClr val="tx2"/>
                </a:solidFill>
                <a:latin typeface="+mj-lt"/>
              </a:rPr>
              <a:t> </a:t>
            </a:r>
            <a:r>
              <a:rPr lang="sr-Latn-CS" sz="2600" b="1" dirty="0" smtClean="0">
                <a:solidFill>
                  <a:schemeClr val="tx2"/>
                </a:solidFill>
                <a:latin typeface="+mj-lt"/>
              </a:rPr>
              <a:t>Upravljanju gotovinom </a:t>
            </a:r>
            <a:endParaRPr lang="en-US" sz="2600" b="1" dirty="0" smtClean="0">
              <a:solidFill>
                <a:schemeClr val="tx2"/>
              </a:solidFill>
              <a:latin typeface="+mj-lt"/>
            </a:endParaRPr>
          </a:p>
          <a:p>
            <a:pPr>
              <a:lnSpc>
                <a:spcPct val="80000"/>
              </a:lnSpc>
            </a:pPr>
            <a:r>
              <a:rPr lang="en-US" sz="2600" b="1" dirty="0" smtClean="0">
                <a:solidFill>
                  <a:schemeClr val="tx2"/>
                </a:solidFill>
                <a:latin typeface="+mj-lt"/>
              </a:rPr>
              <a:t> </a:t>
            </a:r>
            <a:r>
              <a:rPr lang="en-US" sz="2600" b="1" dirty="0" err="1" smtClean="0">
                <a:solidFill>
                  <a:schemeClr val="tx2"/>
                </a:solidFill>
                <a:latin typeface="+mj-lt"/>
              </a:rPr>
              <a:t>Fis</a:t>
            </a:r>
            <a:r>
              <a:rPr lang="sr-Latn-CS" sz="2600" b="1" dirty="0" smtClean="0">
                <a:solidFill>
                  <a:schemeClr val="tx2"/>
                </a:solidFill>
                <a:latin typeface="+mj-lt"/>
              </a:rPr>
              <a:t>kalnom izveštavanju </a:t>
            </a:r>
            <a:endParaRPr lang="en-US" dirty="0"/>
          </a:p>
        </p:txBody>
      </p:sp>
      <p:sp>
        <p:nvSpPr>
          <p:cNvPr id="7" name="Date Placeholder 6"/>
          <p:cNvSpPr>
            <a:spLocks noGrp="1"/>
          </p:cNvSpPr>
          <p:nvPr>
            <p:ph type="dt" sz="half" idx="10"/>
          </p:nvPr>
        </p:nvSpPr>
        <p:spPr/>
        <p:txBody>
          <a:bodyPr/>
          <a:lstStyle/>
          <a:p>
            <a:pPr>
              <a:defRPr/>
            </a:pPr>
            <a:fld id="{8802E821-CF99-4BB4-81BC-20724FDAC153}"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dirty="0"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13</a:t>
            </a:fld>
            <a:endParaRPr lang="en-US" dirty="0"/>
          </a:p>
        </p:txBody>
      </p:sp>
    </p:spTree>
    <p:extLst>
      <p:ext uri="{BB962C8B-B14F-4D97-AF65-F5344CB8AC3E}">
        <p14:creationId xmlns="" xmlns:p14="http://schemas.microsoft.com/office/powerpoint/2010/main" val="2706954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838200" y="152400"/>
            <a:ext cx="7772400" cy="685800"/>
          </a:xfrm>
        </p:spPr>
        <p:txBody>
          <a:bodyPr anchor="t">
            <a:noAutofit/>
          </a:bodyPr>
          <a:lstStyle/>
          <a:p>
            <a:r>
              <a:rPr lang="sr-Latn-CS" sz="3200" b="1" dirty="0" smtClean="0">
                <a:solidFill>
                  <a:srgbClr val="0070C0"/>
                </a:solidFill>
              </a:rPr>
              <a:t>Sistemi trezora </a:t>
            </a:r>
            <a:r>
              <a:rPr lang="en-US" sz="3200" b="1" dirty="0" smtClean="0">
                <a:solidFill>
                  <a:srgbClr val="0070C0"/>
                </a:solidFill>
              </a:rPr>
              <a:t>– Fun</a:t>
            </a:r>
            <a:r>
              <a:rPr lang="sr-Latn-CS" sz="3200" b="1" dirty="0" smtClean="0">
                <a:solidFill>
                  <a:srgbClr val="0070C0"/>
                </a:solidFill>
              </a:rPr>
              <a:t>kcionalnost </a:t>
            </a:r>
            <a:r>
              <a:rPr lang="en-US" sz="3200" b="1" dirty="0" smtClean="0">
                <a:solidFill>
                  <a:srgbClr val="0070C0"/>
                </a:solidFill>
              </a:rPr>
              <a:t> </a:t>
            </a:r>
          </a:p>
        </p:txBody>
      </p:sp>
      <p:sp>
        <p:nvSpPr>
          <p:cNvPr id="20486" name="Rectangle 3"/>
          <p:cNvSpPr>
            <a:spLocks noGrp="1" noChangeArrowheads="1"/>
          </p:cNvSpPr>
          <p:nvPr>
            <p:ph idx="1"/>
          </p:nvPr>
        </p:nvSpPr>
        <p:spPr>
          <a:xfrm>
            <a:off x="381000" y="1066800"/>
            <a:ext cx="8458200" cy="5140325"/>
          </a:xfrm>
        </p:spPr>
        <p:txBody>
          <a:bodyPr>
            <a:noAutofit/>
          </a:bodyPr>
          <a:lstStyle/>
          <a:p>
            <a:pPr lvl="1" eaLnBrk="1" hangingPunct="1"/>
            <a:r>
              <a:rPr lang="en-US" sz="2000" b="1" dirty="0" smtClean="0">
                <a:solidFill>
                  <a:schemeClr val="tx2"/>
                </a:solidFill>
                <a:latin typeface="+mj-lt"/>
              </a:rPr>
              <a:t>S</a:t>
            </a:r>
            <a:r>
              <a:rPr lang="sr-Latn-CS" sz="2000" b="1" dirty="0" smtClean="0">
                <a:solidFill>
                  <a:schemeClr val="tx2"/>
                </a:solidFill>
                <a:latin typeface="+mj-lt"/>
              </a:rPr>
              <a:t>istemi beleže </a:t>
            </a:r>
            <a:endParaRPr lang="en-US" sz="2000" b="1" dirty="0" smtClean="0">
              <a:solidFill>
                <a:schemeClr val="tx2"/>
              </a:solidFill>
              <a:latin typeface="+mj-lt"/>
            </a:endParaRPr>
          </a:p>
          <a:p>
            <a:pPr lvl="2" eaLnBrk="1" hangingPunct="1"/>
            <a:r>
              <a:rPr lang="en-US" sz="2000" b="1" dirty="0" err="1" smtClean="0">
                <a:solidFill>
                  <a:schemeClr val="tx2"/>
                </a:solidFill>
                <a:latin typeface="+mj-lt"/>
              </a:rPr>
              <a:t>Ini</a:t>
            </a:r>
            <a:r>
              <a:rPr lang="sr-Latn-CS" sz="2000" b="1" dirty="0" smtClean="0">
                <a:solidFill>
                  <a:schemeClr val="tx2"/>
                </a:solidFill>
                <a:latin typeface="+mj-lt"/>
              </a:rPr>
              <a:t>cijalne budžete, budžetske revizije, deblokiranja budžeta </a:t>
            </a:r>
            <a:endParaRPr lang="en-US" sz="2000" b="1" dirty="0" smtClean="0">
              <a:solidFill>
                <a:schemeClr val="tx2"/>
              </a:solidFill>
              <a:latin typeface="+mj-lt"/>
            </a:endParaRPr>
          </a:p>
          <a:p>
            <a:pPr lvl="2" eaLnBrk="1" hangingPunct="1"/>
            <a:r>
              <a:rPr lang="sr-Latn-CS" sz="2000" b="1" dirty="0" smtClean="0">
                <a:solidFill>
                  <a:schemeClr val="tx2"/>
                </a:solidFill>
                <a:latin typeface="+mj-lt"/>
              </a:rPr>
              <a:t>Obaveze </a:t>
            </a:r>
            <a:endParaRPr lang="en-US" sz="2000" b="1" dirty="0" smtClean="0">
              <a:solidFill>
                <a:schemeClr val="tx2"/>
              </a:solidFill>
              <a:latin typeface="+mj-lt"/>
            </a:endParaRPr>
          </a:p>
          <a:p>
            <a:pPr lvl="2" eaLnBrk="1" hangingPunct="1"/>
            <a:r>
              <a:rPr lang="sr-Latn-CS" sz="2000" b="1" dirty="0" smtClean="0">
                <a:solidFill>
                  <a:schemeClr val="tx2"/>
                </a:solidFill>
                <a:latin typeface="+mj-lt"/>
              </a:rPr>
              <a:t>Naloge za kupovinu, detalje ugovora </a:t>
            </a:r>
            <a:endParaRPr lang="en-US" sz="2000" b="1" dirty="0" smtClean="0">
              <a:solidFill>
                <a:schemeClr val="tx2"/>
              </a:solidFill>
              <a:latin typeface="+mj-lt"/>
            </a:endParaRPr>
          </a:p>
          <a:p>
            <a:pPr lvl="2" eaLnBrk="1" hangingPunct="1"/>
            <a:r>
              <a:rPr lang="sr-Latn-CS" sz="2000" b="1" dirty="0" smtClean="0">
                <a:solidFill>
                  <a:schemeClr val="tx2"/>
                </a:solidFill>
                <a:latin typeface="+mj-lt"/>
              </a:rPr>
              <a:t>Prijem dobara i usluga </a:t>
            </a:r>
            <a:endParaRPr lang="en-US" sz="2000" b="1" dirty="0" smtClean="0">
              <a:solidFill>
                <a:schemeClr val="tx2"/>
              </a:solidFill>
              <a:latin typeface="+mj-lt"/>
            </a:endParaRPr>
          </a:p>
          <a:p>
            <a:pPr lvl="2" eaLnBrk="1" hangingPunct="1"/>
            <a:r>
              <a:rPr lang="sr-Latn-CS" sz="2000" b="1" dirty="0" smtClean="0">
                <a:solidFill>
                  <a:schemeClr val="tx2"/>
                </a:solidFill>
                <a:latin typeface="+mj-lt"/>
              </a:rPr>
              <a:t>Fakture prodavaca </a:t>
            </a:r>
            <a:r>
              <a:rPr lang="en-US" sz="2000" b="1" dirty="0" smtClean="0">
                <a:solidFill>
                  <a:schemeClr val="tx2"/>
                </a:solidFill>
                <a:latin typeface="+mj-lt"/>
              </a:rPr>
              <a:t> </a:t>
            </a:r>
          </a:p>
          <a:p>
            <a:pPr lvl="1" eaLnBrk="1" hangingPunct="1"/>
            <a:r>
              <a:rPr lang="sr-Latn-CS" sz="2000" b="1" dirty="0" smtClean="0">
                <a:solidFill>
                  <a:schemeClr val="tx2"/>
                </a:solidFill>
                <a:latin typeface="+mj-lt"/>
              </a:rPr>
              <a:t>Odobravaju plaćanja nakon provera radi kontrola</a:t>
            </a:r>
            <a:endParaRPr lang="en-US" sz="2000" b="1" dirty="0" smtClean="0">
              <a:solidFill>
                <a:schemeClr val="tx2"/>
              </a:solidFill>
              <a:latin typeface="+mj-lt"/>
            </a:endParaRPr>
          </a:p>
          <a:p>
            <a:pPr lvl="1"/>
            <a:r>
              <a:rPr lang="sr-Latn-CS" sz="2000" b="1" dirty="0" smtClean="0">
                <a:solidFill>
                  <a:schemeClr val="tx2"/>
                </a:solidFill>
                <a:latin typeface="+mj-lt"/>
              </a:rPr>
              <a:t>Daju instrukcije plaćanja bankama</a:t>
            </a:r>
            <a:endParaRPr lang="en-US" sz="2000" b="1" dirty="0" smtClean="0">
              <a:solidFill>
                <a:schemeClr val="tx2"/>
              </a:solidFill>
              <a:latin typeface="+mj-lt"/>
            </a:endParaRPr>
          </a:p>
          <a:p>
            <a:pPr lvl="1" eaLnBrk="1" hangingPunct="1"/>
            <a:r>
              <a:rPr lang="sr-Latn-CS" sz="2000" b="1" dirty="0" smtClean="0">
                <a:solidFill>
                  <a:schemeClr val="tx2"/>
                </a:solidFill>
                <a:latin typeface="+mj-lt"/>
              </a:rPr>
              <a:t>Beleže prihode i ostala primanja koji pristižu na državne račune </a:t>
            </a:r>
            <a:r>
              <a:rPr lang="en-US" sz="2000" b="1" dirty="0" smtClean="0">
                <a:solidFill>
                  <a:schemeClr val="tx2"/>
                </a:solidFill>
                <a:latin typeface="+mj-lt"/>
              </a:rPr>
              <a:t> </a:t>
            </a:r>
          </a:p>
          <a:p>
            <a:pPr lvl="1" eaLnBrk="1" hangingPunct="1"/>
            <a:r>
              <a:rPr lang="sr-Latn-CS" sz="2000" b="1" dirty="0" smtClean="0">
                <a:solidFill>
                  <a:schemeClr val="tx2"/>
                </a:solidFill>
                <a:latin typeface="+mj-lt"/>
              </a:rPr>
              <a:t>Usaglašavaju sa bankovnim evidencijama </a:t>
            </a:r>
            <a:endParaRPr lang="en-US" sz="2000" b="1" dirty="0" smtClean="0">
              <a:solidFill>
                <a:schemeClr val="tx2"/>
              </a:solidFill>
              <a:latin typeface="+mj-lt"/>
            </a:endParaRPr>
          </a:p>
          <a:p>
            <a:pPr lvl="1" eaLnBrk="1" hangingPunct="1"/>
            <a:r>
              <a:rPr lang="sr-Latn-CS" sz="2000" b="1" dirty="0" smtClean="0">
                <a:solidFill>
                  <a:schemeClr val="tx2"/>
                </a:solidFill>
                <a:latin typeface="+mj-lt"/>
              </a:rPr>
              <a:t>Omogućavaju praćenja stanja na državnim računima </a:t>
            </a:r>
            <a:endParaRPr lang="en-US" sz="2000" b="1" dirty="0" smtClean="0">
              <a:solidFill>
                <a:schemeClr val="tx2"/>
              </a:solidFill>
              <a:latin typeface="+mj-lt"/>
            </a:endParaRPr>
          </a:p>
          <a:p>
            <a:pPr lvl="1" eaLnBrk="1" hangingPunct="1"/>
            <a:r>
              <a:rPr lang="sr-Latn-CS" sz="2000" b="1" dirty="0" smtClean="0">
                <a:solidFill>
                  <a:schemeClr val="tx2"/>
                </a:solidFill>
                <a:latin typeface="+mj-lt"/>
              </a:rPr>
              <a:t>Omogućavaju postavljanja svih transakcija, izvršavanje kontrola, računovodstvo i sveobuhvatno izveštavanje </a:t>
            </a:r>
            <a:r>
              <a:rPr lang="en-US" sz="2000" b="1" dirty="0" smtClean="0">
                <a:solidFill>
                  <a:schemeClr val="tx2"/>
                </a:solidFill>
                <a:latin typeface="+mj-lt"/>
              </a:rPr>
              <a:t> </a:t>
            </a:r>
          </a:p>
          <a:p>
            <a:pPr algn="ctr" eaLnBrk="1" hangingPunct="1">
              <a:buNone/>
            </a:pPr>
            <a:r>
              <a:rPr lang="sr-Latn-CS" sz="2000" b="1" dirty="0" smtClean="0">
                <a:solidFill>
                  <a:srgbClr val="FF0000"/>
                </a:solidFill>
                <a:latin typeface="+mj-lt"/>
              </a:rPr>
              <a:t>Osigurati da gore navedene funkcije izvršavaju samo ovlašćena zaposlena lica </a:t>
            </a:r>
            <a:r>
              <a:rPr lang="en-US" sz="2000" b="1" dirty="0" smtClean="0">
                <a:solidFill>
                  <a:srgbClr val="FF0000"/>
                </a:solidFill>
                <a:latin typeface="+mj-lt"/>
              </a:rPr>
              <a:t> </a:t>
            </a:r>
            <a:endParaRPr lang="en-US" sz="2000" b="1" dirty="0" smtClean="0"/>
          </a:p>
        </p:txBody>
      </p:sp>
      <p:sp>
        <p:nvSpPr>
          <p:cNvPr id="6" name="Date Placeholder 5"/>
          <p:cNvSpPr>
            <a:spLocks noGrp="1"/>
          </p:cNvSpPr>
          <p:nvPr>
            <p:ph type="dt" sz="half" idx="10"/>
          </p:nvPr>
        </p:nvSpPr>
        <p:spPr/>
        <p:txBody>
          <a:bodyPr/>
          <a:lstStyle/>
          <a:p>
            <a:pPr>
              <a:defRPr/>
            </a:pPr>
            <a:fld id="{5417D6F7-9036-4877-AF2B-82808642C777}" type="datetime1">
              <a:rPr lang="en-US" smtClean="0"/>
              <a:pPr>
                <a:defRPr/>
              </a:pPr>
              <a:t>5/30/2012</a:t>
            </a:fld>
            <a:endParaRPr lang="en-US" dirty="0"/>
          </a:p>
        </p:txBody>
      </p:sp>
      <p:sp>
        <p:nvSpPr>
          <p:cNvPr id="20483" name="Footer Placeholder 4"/>
          <p:cNvSpPr>
            <a:spLocks noGrp="1"/>
          </p:cNvSpPr>
          <p:nvPr>
            <p:ph type="ftr" sz="quarter" idx="11"/>
          </p:nvPr>
        </p:nvSpPr>
        <p:spPr>
          <a:noFill/>
        </p:spPr>
        <p:txBody>
          <a:bodyPr/>
          <a:lstStyle/>
          <a:p>
            <a:r>
              <a:rPr lang="en-US" dirty="0" smtClean="0"/>
              <a:t>Ali Hashim - World Bank</a:t>
            </a:r>
          </a:p>
        </p:txBody>
      </p:sp>
      <p:sp>
        <p:nvSpPr>
          <p:cNvPr id="20484" name="Slide Number Placeholder 5"/>
          <p:cNvSpPr>
            <a:spLocks noGrp="1"/>
          </p:cNvSpPr>
          <p:nvPr>
            <p:ph type="sldNum" sz="quarter" idx="12"/>
          </p:nvPr>
        </p:nvSpPr>
        <p:spPr>
          <a:noFill/>
        </p:spPr>
        <p:txBody>
          <a:bodyPr/>
          <a:lstStyle/>
          <a:p>
            <a:fld id="{9E6D7AD1-B156-4CF6-81D1-EC95B7810C4F}" type="slidenum">
              <a:rPr lang="en-US" smtClean="0"/>
              <a:pPr/>
              <a:t>14</a:t>
            </a:fld>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43A527-3164-4760-B4BA-CF955A8DF945}" type="datetime1">
              <a:rPr lang="en-US" smtClean="0"/>
              <a:pPr>
                <a:defRPr/>
              </a:pPr>
              <a:t>5/30/2012</a:t>
            </a:fld>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15</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1" y="76200"/>
            <a:ext cx="8915399" cy="662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1295400" y="0"/>
            <a:ext cx="6781800" cy="5334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300" b="1" dirty="0" smtClean="0">
                <a:solidFill>
                  <a:schemeClr val="tx1"/>
                </a:solidFill>
              </a:rPr>
              <a:t>Sistemi trezora: Osnovni funkcionalni procesi. Protok informacija i moduli sistema </a:t>
            </a:r>
            <a:endParaRPr lang="en-US" sz="1300" b="1" dirty="0">
              <a:solidFill>
                <a:schemeClr val="tx1"/>
              </a:solidFill>
            </a:endParaRPr>
          </a:p>
        </p:txBody>
      </p:sp>
      <p:sp>
        <p:nvSpPr>
          <p:cNvPr id="7" name="Rounded Rectangle 6"/>
          <p:cNvSpPr/>
          <p:nvPr/>
        </p:nvSpPr>
        <p:spPr>
          <a:xfrm>
            <a:off x="1066800" y="609600"/>
            <a:ext cx="2819400" cy="2057400"/>
          </a:xfrm>
          <a:prstGeom prst="roundRect">
            <a:avLst/>
          </a:prstGeom>
          <a:solidFill>
            <a:srgbClr val="6699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600" b="1" dirty="0" smtClean="0">
                <a:solidFill>
                  <a:schemeClr val="tx1"/>
                </a:solidFill>
              </a:rPr>
              <a:t>Budžetski administratori: </a:t>
            </a:r>
          </a:p>
          <a:p>
            <a:pPr>
              <a:buFont typeface="Arial" pitchFamily="34" charset="0"/>
              <a:buChar char="•"/>
            </a:pPr>
            <a:r>
              <a:rPr lang="sr-Latn-CS" sz="1300" b="1" dirty="0" smtClean="0">
                <a:solidFill>
                  <a:schemeClr val="tx1"/>
                </a:solidFill>
              </a:rPr>
              <a:t> </a:t>
            </a:r>
            <a:r>
              <a:rPr lang="sr-Latn-CS" sz="1300" dirty="0" smtClean="0">
                <a:solidFill>
                  <a:schemeClr val="tx1"/>
                </a:solidFill>
              </a:rPr>
              <a:t>Unos odobrenog budžeta</a:t>
            </a:r>
          </a:p>
          <a:p>
            <a:pPr>
              <a:buFont typeface="Arial" pitchFamily="34" charset="0"/>
              <a:buChar char="•"/>
            </a:pPr>
            <a:r>
              <a:rPr lang="sr-Latn-CS" sz="1300" dirty="0" smtClean="0">
                <a:solidFill>
                  <a:schemeClr val="tx1"/>
                </a:solidFill>
              </a:rPr>
              <a:t>Detaljan budžet (raspodele) za jedinice potrošnje</a:t>
            </a:r>
          </a:p>
          <a:p>
            <a:pPr>
              <a:buFont typeface="Arial" pitchFamily="34" charset="0"/>
              <a:buChar char="•"/>
            </a:pPr>
            <a:r>
              <a:rPr lang="sr-Latn-CS" sz="1300" dirty="0" smtClean="0">
                <a:solidFill>
                  <a:schemeClr val="tx1"/>
                </a:solidFill>
              </a:rPr>
              <a:t> Deblokiranje budžeta / garantovani podaci </a:t>
            </a:r>
          </a:p>
          <a:p>
            <a:pPr>
              <a:buFont typeface="Arial" pitchFamily="34" charset="0"/>
              <a:buChar char="•"/>
            </a:pPr>
            <a:r>
              <a:rPr lang="sr-Latn-CS" sz="1300" dirty="0" smtClean="0">
                <a:solidFill>
                  <a:schemeClr val="tx1"/>
                </a:solidFill>
              </a:rPr>
              <a:t> Autorizovani budžet</a:t>
            </a:r>
          </a:p>
          <a:p>
            <a:pPr>
              <a:buFont typeface="Arial" pitchFamily="34" charset="0"/>
              <a:buChar char="•"/>
            </a:pPr>
            <a:r>
              <a:rPr lang="sr-Latn-CS" sz="1300" dirty="0" smtClean="0">
                <a:solidFill>
                  <a:schemeClr val="tx1"/>
                </a:solidFill>
              </a:rPr>
              <a:t>Transferi, suplementarne alokacije</a:t>
            </a:r>
            <a:endParaRPr lang="en-US" sz="1300" dirty="0">
              <a:solidFill>
                <a:schemeClr val="tx1"/>
              </a:solidFill>
            </a:endParaRPr>
          </a:p>
        </p:txBody>
      </p:sp>
      <p:sp>
        <p:nvSpPr>
          <p:cNvPr id="8" name="Rounded Rectangle 7"/>
          <p:cNvSpPr/>
          <p:nvPr/>
        </p:nvSpPr>
        <p:spPr>
          <a:xfrm>
            <a:off x="0" y="609600"/>
            <a:ext cx="1219200" cy="2438400"/>
          </a:xfrm>
          <a:prstGeom prst="roundRect">
            <a:avLst/>
          </a:prstGeom>
          <a:solidFill>
            <a:srgbClr val="6699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300" dirty="0" smtClean="0">
                <a:solidFill>
                  <a:schemeClr val="tx1"/>
                </a:solidFill>
              </a:rPr>
              <a:t>Upravljanje budžetom i fiskalno izveštavanje</a:t>
            </a:r>
            <a:endParaRPr lang="en-US" sz="1300" dirty="0">
              <a:solidFill>
                <a:schemeClr val="tx1"/>
              </a:solidFill>
            </a:endParaRPr>
          </a:p>
        </p:txBody>
      </p:sp>
      <p:sp>
        <p:nvSpPr>
          <p:cNvPr id="9" name="Rounded Rectangle 8"/>
          <p:cNvSpPr/>
          <p:nvPr/>
        </p:nvSpPr>
        <p:spPr>
          <a:xfrm>
            <a:off x="1143000" y="2667000"/>
            <a:ext cx="2743200" cy="685800"/>
          </a:xfrm>
          <a:prstGeom prst="roundRect">
            <a:avLst/>
          </a:prstGeom>
          <a:solidFill>
            <a:srgbClr val="6699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400" dirty="0" smtClean="0">
                <a:solidFill>
                  <a:schemeClr val="tx1"/>
                </a:solidFill>
              </a:rPr>
              <a:t>Budžetski administratori i jedinice potrošnje prate budžetsko izvršavanje</a:t>
            </a:r>
            <a:endParaRPr lang="en-US" sz="1400" dirty="0">
              <a:solidFill>
                <a:schemeClr val="tx1"/>
              </a:solidFill>
            </a:endParaRPr>
          </a:p>
        </p:txBody>
      </p:sp>
      <p:sp>
        <p:nvSpPr>
          <p:cNvPr id="10" name="Rounded Rectangle 9"/>
          <p:cNvSpPr/>
          <p:nvPr/>
        </p:nvSpPr>
        <p:spPr>
          <a:xfrm>
            <a:off x="4114800" y="762000"/>
            <a:ext cx="1143000" cy="457200"/>
          </a:xfrm>
          <a:prstGeom prst="roundRect">
            <a:avLst/>
          </a:prstGeom>
          <a:solidFill>
            <a:srgbClr val="6699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Budžetske alokacije</a:t>
            </a:r>
            <a:endParaRPr lang="en-US" sz="1100" b="1" dirty="0">
              <a:solidFill>
                <a:schemeClr val="tx1"/>
              </a:solidFill>
            </a:endParaRPr>
          </a:p>
        </p:txBody>
      </p:sp>
      <p:sp>
        <p:nvSpPr>
          <p:cNvPr id="11" name="Rounded Rectangle 10"/>
          <p:cNvSpPr/>
          <p:nvPr/>
        </p:nvSpPr>
        <p:spPr>
          <a:xfrm>
            <a:off x="4038600" y="1219200"/>
            <a:ext cx="1219200" cy="457200"/>
          </a:xfrm>
          <a:prstGeom prst="roundRect">
            <a:avLst/>
          </a:prstGeom>
          <a:solidFill>
            <a:srgbClr val="6699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Raspodela budžetskih sredstava </a:t>
            </a:r>
            <a:endParaRPr lang="en-US" sz="1100" b="1" dirty="0">
              <a:solidFill>
                <a:schemeClr val="tx1"/>
              </a:solidFill>
            </a:endParaRPr>
          </a:p>
        </p:txBody>
      </p:sp>
      <p:sp>
        <p:nvSpPr>
          <p:cNvPr id="12" name="Rounded Rectangle 11"/>
          <p:cNvSpPr/>
          <p:nvPr/>
        </p:nvSpPr>
        <p:spPr>
          <a:xfrm>
            <a:off x="4038600" y="1676400"/>
            <a:ext cx="1219200" cy="457200"/>
          </a:xfrm>
          <a:prstGeom prst="roundRect">
            <a:avLst/>
          </a:prstGeom>
          <a:solidFill>
            <a:srgbClr val="6699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Garancije / deblokiranje</a:t>
            </a:r>
            <a:endParaRPr lang="en-US" sz="1100" b="1" dirty="0">
              <a:solidFill>
                <a:schemeClr val="tx1"/>
              </a:solidFill>
            </a:endParaRPr>
          </a:p>
        </p:txBody>
      </p:sp>
      <p:sp>
        <p:nvSpPr>
          <p:cNvPr id="13" name="Rounded Rectangle 12"/>
          <p:cNvSpPr/>
          <p:nvPr/>
        </p:nvSpPr>
        <p:spPr>
          <a:xfrm>
            <a:off x="4038600" y="2133600"/>
            <a:ext cx="1295400" cy="457200"/>
          </a:xfrm>
          <a:prstGeom prst="roundRect">
            <a:avLst/>
          </a:prstGeom>
          <a:solidFill>
            <a:srgbClr val="6699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Transferi / Suplementarne alokacije</a:t>
            </a:r>
            <a:endParaRPr lang="en-US" sz="1100" b="1" dirty="0">
              <a:solidFill>
                <a:schemeClr val="tx1"/>
              </a:solidFill>
            </a:endParaRPr>
          </a:p>
        </p:txBody>
      </p:sp>
      <p:sp>
        <p:nvSpPr>
          <p:cNvPr id="14" name="Rounded Rectangle 13"/>
          <p:cNvSpPr/>
          <p:nvPr/>
        </p:nvSpPr>
        <p:spPr>
          <a:xfrm>
            <a:off x="4114800" y="2667000"/>
            <a:ext cx="1143000" cy="609600"/>
          </a:xfrm>
          <a:prstGeom prst="roundRect">
            <a:avLst/>
          </a:prstGeom>
          <a:solidFill>
            <a:srgbClr val="6699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00" b="1" dirty="0" smtClean="0">
                <a:solidFill>
                  <a:schemeClr val="tx1"/>
                </a:solidFill>
              </a:rPr>
              <a:t>Fiskalni / Budžetski izveštaji o izvršenju </a:t>
            </a:r>
            <a:endParaRPr lang="en-US" sz="1000" b="1" dirty="0">
              <a:solidFill>
                <a:schemeClr val="tx1"/>
              </a:solidFill>
            </a:endParaRPr>
          </a:p>
        </p:txBody>
      </p:sp>
      <p:sp>
        <p:nvSpPr>
          <p:cNvPr id="15" name="Rounded Rectangle 14"/>
          <p:cNvSpPr/>
          <p:nvPr/>
        </p:nvSpPr>
        <p:spPr>
          <a:xfrm>
            <a:off x="5943600" y="1219200"/>
            <a:ext cx="1676400" cy="457200"/>
          </a:xfrm>
          <a:prstGeom prst="roundRect">
            <a:avLst/>
          </a:prstGeom>
          <a:solidFill>
            <a:srgbClr val="6699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Fiskalno izveštavanje</a:t>
            </a:r>
            <a:endParaRPr lang="en-US" sz="1100" b="1" dirty="0">
              <a:solidFill>
                <a:schemeClr val="tx1"/>
              </a:solidFill>
            </a:endParaRPr>
          </a:p>
        </p:txBody>
      </p:sp>
      <p:sp>
        <p:nvSpPr>
          <p:cNvPr id="17" name="Rounded Rectangle 16"/>
          <p:cNvSpPr/>
          <p:nvPr/>
        </p:nvSpPr>
        <p:spPr>
          <a:xfrm>
            <a:off x="6096000" y="1981200"/>
            <a:ext cx="1676400" cy="457200"/>
          </a:xfrm>
          <a:prstGeom prst="roundRect">
            <a:avLst/>
          </a:prstGeom>
          <a:solidFill>
            <a:srgbClr val="6699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Upravljanje budžetom</a:t>
            </a:r>
            <a:endParaRPr lang="en-US" sz="1100" b="1" dirty="0">
              <a:solidFill>
                <a:schemeClr val="tx1"/>
              </a:solidFill>
            </a:endParaRPr>
          </a:p>
        </p:txBody>
      </p:sp>
      <p:sp>
        <p:nvSpPr>
          <p:cNvPr id="18" name="Rounded Rectangle 17"/>
          <p:cNvSpPr/>
          <p:nvPr/>
        </p:nvSpPr>
        <p:spPr>
          <a:xfrm>
            <a:off x="5943600" y="2743200"/>
            <a:ext cx="1676400" cy="4572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Glavna knjiga</a:t>
            </a:r>
            <a:endParaRPr lang="en-US" sz="1100" b="1" dirty="0">
              <a:solidFill>
                <a:schemeClr val="tx1"/>
              </a:solidFill>
            </a:endParaRPr>
          </a:p>
        </p:txBody>
      </p:sp>
      <p:sp>
        <p:nvSpPr>
          <p:cNvPr id="19" name="Rounded Rectangle 18"/>
          <p:cNvSpPr/>
          <p:nvPr/>
        </p:nvSpPr>
        <p:spPr>
          <a:xfrm>
            <a:off x="0" y="3352800"/>
            <a:ext cx="1143000" cy="762000"/>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Upravljanje finansijskim obavezma</a:t>
            </a:r>
            <a:endParaRPr lang="en-US" sz="1100" b="1" dirty="0">
              <a:solidFill>
                <a:schemeClr val="tx1"/>
              </a:solidFill>
            </a:endParaRPr>
          </a:p>
        </p:txBody>
      </p:sp>
      <p:sp>
        <p:nvSpPr>
          <p:cNvPr id="20" name="Rounded Rectangle 19"/>
          <p:cNvSpPr/>
          <p:nvPr/>
        </p:nvSpPr>
        <p:spPr>
          <a:xfrm>
            <a:off x="1143000" y="3429000"/>
            <a:ext cx="2667000" cy="685800"/>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Resorna </a:t>
            </a:r>
            <a:r>
              <a:rPr lang="en-US" sz="1100" b="1" dirty="0" smtClean="0">
                <a:solidFill>
                  <a:schemeClr val="tx1"/>
                </a:solidFill>
              </a:rPr>
              <a:t>m</a:t>
            </a:r>
            <a:r>
              <a:rPr lang="sr-Latn-CS" sz="1100" b="1" dirty="0" smtClean="0">
                <a:solidFill>
                  <a:schemeClr val="tx1"/>
                </a:solidFill>
              </a:rPr>
              <a:t>inistarstva </a:t>
            </a:r>
            <a:r>
              <a:rPr lang="sr-Latn-CS" sz="1100" b="1" dirty="0" smtClean="0">
                <a:solidFill>
                  <a:schemeClr val="tx1"/>
                </a:solidFill>
              </a:rPr>
              <a:t>i jedinice potrošnje unose finansijske obaveze </a:t>
            </a:r>
            <a:endParaRPr lang="en-US" sz="1100" b="1" dirty="0">
              <a:solidFill>
                <a:schemeClr val="tx1"/>
              </a:solidFill>
            </a:endParaRPr>
          </a:p>
        </p:txBody>
      </p:sp>
      <p:sp>
        <p:nvSpPr>
          <p:cNvPr id="21" name="Rounded Rectangle 20"/>
          <p:cNvSpPr/>
          <p:nvPr/>
        </p:nvSpPr>
        <p:spPr>
          <a:xfrm>
            <a:off x="4191000" y="3276600"/>
            <a:ext cx="1295400" cy="381000"/>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Direktne finansijske obaveze</a:t>
            </a:r>
            <a:endParaRPr lang="en-US" sz="900" b="1" dirty="0">
              <a:solidFill>
                <a:schemeClr val="tx1"/>
              </a:solidFill>
            </a:endParaRPr>
          </a:p>
        </p:txBody>
      </p:sp>
      <p:sp>
        <p:nvSpPr>
          <p:cNvPr id="22" name="Rounded Rectangle 21"/>
          <p:cNvSpPr/>
          <p:nvPr/>
        </p:nvSpPr>
        <p:spPr>
          <a:xfrm>
            <a:off x="4191000" y="3733800"/>
            <a:ext cx="1219200" cy="381000"/>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Nalozi za kupovinu</a:t>
            </a:r>
          </a:p>
          <a:p>
            <a:pPr algn="ctr"/>
            <a:r>
              <a:rPr lang="sr-Latn-CS" sz="900" b="1" dirty="0" smtClean="0">
                <a:solidFill>
                  <a:schemeClr val="tx1"/>
                </a:solidFill>
              </a:rPr>
              <a:t>Ugovori</a:t>
            </a:r>
            <a:endParaRPr lang="en-US" sz="900" b="1" dirty="0">
              <a:solidFill>
                <a:schemeClr val="tx1"/>
              </a:solidFill>
            </a:endParaRPr>
          </a:p>
        </p:txBody>
      </p:sp>
      <p:sp>
        <p:nvSpPr>
          <p:cNvPr id="23" name="Rounded Rectangle 22"/>
          <p:cNvSpPr/>
          <p:nvPr/>
        </p:nvSpPr>
        <p:spPr>
          <a:xfrm>
            <a:off x="5638800" y="3581400"/>
            <a:ext cx="838200" cy="762000"/>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Nabavka</a:t>
            </a:r>
            <a:endParaRPr lang="en-US" sz="900" b="1" dirty="0">
              <a:solidFill>
                <a:schemeClr val="tx1"/>
              </a:solidFill>
            </a:endParaRPr>
          </a:p>
        </p:txBody>
      </p:sp>
      <p:sp>
        <p:nvSpPr>
          <p:cNvPr id="24" name="Rounded Rectangle 23"/>
          <p:cNvSpPr/>
          <p:nvPr/>
        </p:nvSpPr>
        <p:spPr>
          <a:xfrm>
            <a:off x="6858000" y="3581400"/>
            <a:ext cx="990600" cy="762000"/>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Finansijske obaveze</a:t>
            </a:r>
            <a:endParaRPr lang="en-US" sz="900" b="1" dirty="0">
              <a:solidFill>
                <a:schemeClr val="tx1"/>
              </a:solidFill>
            </a:endParaRPr>
          </a:p>
        </p:txBody>
      </p:sp>
      <p:sp>
        <p:nvSpPr>
          <p:cNvPr id="25" name="Rounded Rectangle 24"/>
          <p:cNvSpPr/>
          <p:nvPr/>
        </p:nvSpPr>
        <p:spPr>
          <a:xfrm>
            <a:off x="0" y="4419600"/>
            <a:ext cx="1143000" cy="990600"/>
          </a:xfrm>
          <a:prstGeom prst="roundRect">
            <a:avLst/>
          </a:prstGeom>
          <a:solidFill>
            <a:srgbClr val="FFFF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Upravljanje plaćanjima</a:t>
            </a:r>
            <a:endParaRPr lang="en-US" sz="1100" b="1" dirty="0">
              <a:solidFill>
                <a:schemeClr val="tx1"/>
              </a:solidFill>
            </a:endParaRPr>
          </a:p>
        </p:txBody>
      </p:sp>
      <p:sp>
        <p:nvSpPr>
          <p:cNvPr id="26" name="Rounded Rectangle 25"/>
          <p:cNvSpPr/>
          <p:nvPr/>
        </p:nvSpPr>
        <p:spPr>
          <a:xfrm>
            <a:off x="0" y="5410200"/>
            <a:ext cx="1143000" cy="1295400"/>
          </a:xfrm>
          <a:prstGeom prst="roundRect">
            <a:avLst/>
          </a:prstGeom>
          <a:solidFill>
            <a:schemeClr val="accent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Upravljanje primanjima</a:t>
            </a:r>
          </a:p>
          <a:p>
            <a:pPr algn="ctr"/>
            <a:r>
              <a:rPr lang="sr-Latn-CS" sz="1100" b="1" dirty="0" smtClean="0">
                <a:solidFill>
                  <a:schemeClr val="tx1"/>
                </a:solidFill>
              </a:rPr>
              <a:t>Bankarsko izmirivanje</a:t>
            </a:r>
          </a:p>
          <a:p>
            <a:pPr algn="ctr"/>
            <a:r>
              <a:rPr lang="sr-Latn-CS" sz="1100" b="1" dirty="0" smtClean="0">
                <a:solidFill>
                  <a:schemeClr val="tx1"/>
                </a:solidFill>
              </a:rPr>
              <a:t>Upravljanje gotovinom</a:t>
            </a:r>
            <a:endParaRPr lang="en-US" sz="1100" b="1" dirty="0">
              <a:solidFill>
                <a:schemeClr val="tx1"/>
              </a:solidFill>
            </a:endParaRPr>
          </a:p>
        </p:txBody>
      </p:sp>
      <p:sp>
        <p:nvSpPr>
          <p:cNvPr id="27" name="Rounded Rectangle 26"/>
          <p:cNvSpPr/>
          <p:nvPr/>
        </p:nvSpPr>
        <p:spPr>
          <a:xfrm>
            <a:off x="1219200" y="4114800"/>
            <a:ext cx="2514600" cy="762000"/>
          </a:xfrm>
          <a:prstGeom prst="roundRect">
            <a:avLst/>
          </a:prstGeom>
          <a:solidFill>
            <a:srgbClr val="FFFF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Resorna </a:t>
            </a:r>
            <a:r>
              <a:rPr lang="en-US" sz="1100" b="1" dirty="0" smtClean="0">
                <a:solidFill>
                  <a:schemeClr val="tx1"/>
                </a:solidFill>
              </a:rPr>
              <a:t>m</a:t>
            </a:r>
            <a:r>
              <a:rPr lang="sr-Latn-CS" sz="1100" b="1" dirty="0" smtClean="0">
                <a:solidFill>
                  <a:schemeClr val="tx1"/>
                </a:solidFill>
              </a:rPr>
              <a:t>inistarstva </a:t>
            </a:r>
            <a:r>
              <a:rPr lang="sr-Latn-CS" sz="1100" b="1" dirty="0" smtClean="0">
                <a:solidFill>
                  <a:schemeClr val="tx1"/>
                </a:solidFill>
              </a:rPr>
              <a:t>i jedinice </a:t>
            </a:r>
            <a:r>
              <a:rPr lang="sr-Latn-CS" sz="1100" b="1" dirty="0" smtClean="0">
                <a:solidFill>
                  <a:schemeClr val="tx1"/>
                </a:solidFill>
              </a:rPr>
              <a:t>potro</a:t>
            </a:r>
            <a:r>
              <a:rPr lang="sr-Latn-CS" sz="1100" b="1" dirty="0" smtClean="0">
                <a:solidFill>
                  <a:schemeClr val="tx1"/>
                </a:solidFill>
              </a:rPr>
              <a:t>š</a:t>
            </a:r>
            <a:r>
              <a:rPr lang="sr-Latn-CS" sz="1100" b="1" dirty="0" smtClean="0">
                <a:solidFill>
                  <a:schemeClr val="tx1"/>
                </a:solidFill>
              </a:rPr>
              <a:t>nje </a:t>
            </a:r>
            <a:r>
              <a:rPr lang="sr-Latn-CS" sz="1100" b="1" dirty="0" smtClean="0">
                <a:solidFill>
                  <a:schemeClr val="tx1"/>
                </a:solidFill>
              </a:rPr>
              <a:t>unose fakture prodavaca  / zahteve za plaćanja</a:t>
            </a:r>
          </a:p>
          <a:p>
            <a:pPr algn="ctr"/>
            <a:r>
              <a:rPr lang="sr-Latn-CS" sz="1100" b="1" dirty="0" smtClean="0">
                <a:solidFill>
                  <a:schemeClr val="tx1"/>
                </a:solidFill>
              </a:rPr>
              <a:t>Transakcije vezane za  platni spisak </a:t>
            </a:r>
            <a:endParaRPr lang="en-US" sz="1100" b="1" dirty="0">
              <a:solidFill>
                <a:schemeClr val="tx1"/>
              </a:solidFill>
            </a:endParaRPr>
          </a:p>
        </p:txBody>
      </p:sp>
      <p:sp>
        <p:nvSpPr>
          <p:cNvPr id="28" name="Rounded Rectangle 27"/>
          <p:cNvSpPr/>
          <p:nvPr/>
        </p:nvSpPr>
        <p:spPr>
          <a:xfrm>
            <a:off x="1219200" y="4876800"/>
            <a:ext cx="2514600" cy="762000"/>
          </a:xfrm>
          <a:prstGeom prst="roundRect">
            <a:avLst/>
          </a:prstGeom>
          <a:solidFill>
            <a:srgbClr val="FFFF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Trezor unosi zahteve za plaćanja </a:t>
            </a:r>
          </a:p>
          <a:p>
            <a:pPr algn="ctr"/>
            <a:r>
              <a:rPr lang="sr-Latn-CS" sz="1100" b="1" dirty="0" smtClean="0">
                <a:solidFill>
                  <a:schemeClr val="tx1"/>
                </a:solidFill>
              </a:rPr>
              <a:t>Pregleda zahteve za plaćanja i  odobrenja za plaćanje</a:t>
            </a:r>
          </a:p>
          <a:p>
            <a:pPr algn="ctr"/>
            <a:r>
              <a:rPr lang="sr-Latn-CS" sz="1100" b="1" dirty="0" smtClean="0">
                <a:solidFill>
                  <a:schemeClr val="tx1"/>
                </a:solidFill>
              </a:rPr>
              <a:t>Pravi raspored plaćanja</a:t>
            </a:r>
            <a:endParaRPr lang="en-US" sz="1100" b="1" dirty="0">
              <a:solidFill>
                <a:schemeClr val="tx1"/>
              </a:solidFill>
            </a:endParaRPr>
          </a:p>
        </p:txBody>
      </p:sp>
      <p:sp>
        <p:nvSpPr>
          <p:cNvPr id="29" name="Rounded Rectangle 28"/>
          <p:cNvSpPr/>
          <p:nvPr/>
        </p:nvSpPr>
        <p:spPr>
          <a:xfrm>
            <a:off x="1219200" y="5791200"/>
            <a:ext cx="2514600" cy="762000"/>
          </a:xfrm>
          <a:prstGeom prst="round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Trezor prati primanja, vrši bankarsko izmirivanje i upravlja gotovinom</a:t>
            </a:r>
            <a:endParaRPr lang="en-US" sz="1100" b="1" dirty="0">
              <a:solidFill>
                <a:schemeClr val="tx1"/>
              </a:solidFill>
            </a:endParaRPr>
          </a:p>
        </p:txBody>
      </p:sp>
      <p:sp>
        <p:nvSpPr>
          <p:cNvPr id="30" name="Rounded Rectangle 29"/>
          <p:cNvSpPr/>
          <p:nvPr/>
        </p:nvSpPr>
        <p:spPr>
          <a:xfrm>
            <a:off x="4114800" y="5867400"/>
            <a:ext cx="1295400" cy="685800"/>
          </a:xfrm>
          <a:prstGeom prst="round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Primanja i bankarsko izmirivanje</a:t>
            </a:r>
          </a:p>
          <a:p>
            <a:pPr algn="ctr"/>
            <a:r>
              <a:rPr lang="sr-Latn-CS" sz="900" b="1" dirty="0" smtClean="0">
                <a:solidFill>
                  <a:schemeClr val="tx1"/>
                </a:solidFill>
              </a:rPr>
              <a:t>Informacije</a:t>
            </a:r>
          </a:p>
          <a:p>
            <a:pPr algn="ctr"/>
            <a:r>
              <a:rPr lang="sr-Latn-CS" sz="900" b="1" dirty="0" smtClean="0">
                <a:solidFill>
                  <a:schemeClr val="tx1"/>
                </a:solidFill>
              </a:rPr>
              <a:t>Bankovni bilansi</a:t>
            </a:r>
            <a:endParaRPr lang="en-US" sz="900" b="1" dirty="0">
              <a:solidFill>
                <a:schemeClr val="tx1"/>
              </a:solidFill>
            </a:endParaRPr>
          </a:p>
        </p:txBody>
      </p:sp>
      <p:sp>
        <p:nvSpPr>
          <p:cNvPr id="31" name="Rounded Rectangle 30"/>
          <p:cNvSpPr/>
          <p:nvPr/>
        </p:nvSpPr>
        <p:spPr>
          <a:xfrm>
            <a:off x="5867400" y="5867400"/>
            <a:ext cx="1905000" cy="685800"/>
          </a:xfrm>
          <a:prstGeom prst="round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Upravljanje primanjima</a:t>
            </a:r>
          </a:p>
          <a:p>
            <a:pPr algn="ctr"/>
            <a:r>
              <a:rPr lang="sr-Latn-CS" sz="900" b="1" dirty="0" smtClean="0">
                <a:solidFill>
                  <a:schemeClr val="tx1"/>
                </a:solidFill>
              </a:rPr>
              <a:t>Bankarsko izmirivanje</a:t>
            </a:r>
          </a:p>
          <a:p>
            <a:pPr algn="ctr"/>
            <a:r>
              <a:rPr lang="sr-Latn-CS" sz="900" b="1" dirty="0" smtClean="0">
                <a:solidFill>
                  <a:schemeClr val="tx1"/>
                </a:solidFill>
              </a:rPr>
              <a:t>Upravljanje gotovinom </a:t>
            </a:r>
            <a:endParaRPr lang="en-US" sz="900" b="1" dirty="0">
              <a:solidFill>
                <a:schemeClr val="tx1"/>
              </a:solidFill>
            </a:endParaRPr>
          </a:p>
        </p:txBody>
      </p:sp>
      <p:sp>
        <p:nvSpPr>
          <p:cNvPr id="32" name="Rounded Rectangle 31"/>
          <p:cNvSpPr/>
          <p:nvPr/>
        </p:nvSpPr>
        <p:spPr>
          <a:xfrm>
            <a:off x="4038600" y="4267200"/>
            <a:ext cx="1295400" cy="381000"/>
          </a:xfrm>
          <a:prstGeom prst="roundRect">
            <a:avLst/>
          </a:prstGeom>
          <a:solidFill>
            <a:srgbClr val="FFFF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Dobra Računi</a:t>
            </a:r>
          </a:p>
          <a:p>
            <a:pPr algn="ctr"/>
            <a:r>
              <a:rPr lang="sr-Latn-CS" sz="900" b="1" dirty="0" smtClean="0">
                <a:solidFill>
                  <a:schemeClr val="tx1"/>
                </a:solidFill>
              </a:rPr>
              <a:t>Fakture</a:t>
            </a:r>
            <a:endParaRPr lang="en-US" sz="900" b="1" dirty="0">
              <a:solidFill>
                <a:schemeClr val="tx1"/>
              </a:solidFill>
            </a:endParaRPr>
          </a:p>
        </p:txBody>
      </p:sp>
      <p:sp>
        <p:nvSpPr>
          <p:cNvPr id="33" name="Rounded Rectangle 32"/>
          <p:cNvSpPr/>
          <p:nvPr/>
        </p:nvSpPr>
        <p:spPr>
          <a:xfrm>
            <a:off x="4114800" y="4648200"/>
            <a:ext cx="1219200" cy="381000"/>
          </a:xfrm>
          <a:prstGeom prst="roundRect">
            <a:avLst/>
          </a:prstGeom>
          <a:solidFill>
            <a:srgbClr val="FFFF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Platni spisak / Penzije</a:t>
            </a:r>
          </a:p>
          <a:p>
            <a:pPr algn="ctr"/>
            <a:r>
              <a:rPr lang="sr-Latn-CS" sz="900" b="1" dirty="0" smtClean="0">
                <a:solidFill>
                  <a:schemeClr val="tx1"/>
                </a:solidFill>
              </a:rPr>
              <a:t>Transakcije</a:t>
            </a:r>
            <a:endParaRPr lang="en-US" sz="900" b="1" dirty="0">
              <a:solidFill>
                <a:schemeClr val="tx1"/>
              </a:solidFill>
            </a:endParaRPr>
          </a:p>
        </p:txBody>
      </p:sp>
      <p:sp>
        <p:nvSpPr>
          <p:cNvPr id="34" name="Rounded Rectangle 33"/>
          <p:cNvSpPr/>
          <p:nvPr/>
        </p:nvSpPr>
        <p:spPr>
          <a:xfrm>
            <a:off x="4114800" y="5029200"/>
            <a:ext cx="1219200" cy="381000"/>
          </a:xfrm>
          <a:prstGeom prst="roundRect">
            <a:avLst/>
          </a:prstGeom>
          <a:solidFill>
            <a:srgbClr val="FFFF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Direktna plaćanja</a:t>
            </a:r>
            <a:endParaRPr lang="en-US" sz="900" b="1" dirty="0">
              <a:solidFill>
                <a:schemeClr val="tx1"/>
              </a:solidFill>
            </a:endParaRPr>
          </a:p>
        </p:txBody>
      </p:sp>
      <p:sp>
        <p:nvSpPr>
          <p:cNvPr id="35" name="Rounded Rectangle 34"/>
          <p:cNvSpPr/>
          <p:nvPr/>
        </p:nvSpPr>
        <p:spPr>
          <a:xfrm>
            <a:off x="5715000" y="4495800"/>
            <a:ext cx="762000" cy="685800"/>
          </a:xfrm>
          <a:prstGeom prst="roundRect">
            <a:avLst/>
          </a:prstGeom>
          <a:solidFill>
            <a:srgbClr val="FFFF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Platni spisak / Penzije</a:t>
            </a:r>
            <a:endParaRPr lang="en-US" sz="900" b="1" dirty="0">
              <a:solidFill>
                <a:schemeClr val="tx1"/>
              </a:solidFill>
            </a:endParaRPr>
          </a:p>
        </p:txBody>
      </p:sp>
      <p:sp>
        <p:nvSpPr>
          <p:cNvPr id="36" name="Rounded Rectangle 35"/>
          <p:cNvSpPr/>
          <p:nvPr/>
        </p:nvSpPr>
        <p:spPr>
          <a:xfrm>
            <a:off x="6934200" y="4953000"/>
            <a:ext cx="914400" cy="685800"/>
          </a:xfrm>
          <a:prstGeom prst="roundRect">
            <a:avLst/>
          </a:prstGeom>
          <a:solidFill>
            <a:srgbClr val="FFFF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Upravljanje plaćanjima</a:t>
            </a:r>
            <a:endParaRPr lang="en-US" sz="900" b="1" dirty="0">
              <a:solidFill>
                <a:schemeClr val="tx1"/>
              </a:solidFill>
            </a:endParaRPr>
          </a:p>
        </p:txBody>
      </p:sp>
      <p:sp>
        <p:nvSpPr>
          <p:cNvPr id="37" name="Rounded Rectangle 36"/>
          <p:cNvSpPr/>
          <p:nvPr/>
        </p:nvSpPr>
        <p:spPr>
          <a:xfrm>
            <a:off x="5943600" y="838200"/>
            <a:ext cx="1676400" cy="3048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Sistem trezora</a:t>
            </a:r>
            <a:endParaRPr lang="en-US" sz="1100" b="1" dirty="0">
              <a:solidFill>
                <a:schemeClr val="tx1"/>
              </a:solidFill>
            </a:endParaRPr>
          </a:p>
        </p:txBody>
      </p:sp>
      <p:sp>
        <p:nvSpPr>
          <p:cNvPr id="38" name="Rounded Rectangle 37"/>
          <p:cNvSpPr/>
          <p:nvPr/>
        </p:nvSpPr>
        <p:spPr>
          <a:xfrm>
            <a:off x="8229600" y="4114800"/>
            <a:ext cx="914400" cy="838200"/>
          </a:xfrm>
          <a:prstGeom prst="roundRect">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Poreski obveznici</a:t>
            </a:r>
            <a:endParaRPr lang="en-US" sz="1100" b="1" dirty="0">
              <a:solidFill>
                <a:schemeClr val="tx1"/>
              </a:solidFill>
            </a:endParaRPr>
          </a:p>
        </p:txBody>
      </p:sp>
      <p:sp>
        <p:nvSpPr>
          <p:cNvPr id="39" name="Rounded Rectangle 38"/>
          <p:cNvSpPr/>
          <p:nvPr/>
        </p:nvSpPr>
        <p:spPr>
          <a:xfrm>
            <a:off x="8001000" y="3657600"/>
            <a:ext cx="990600" cy="228600"/>
          </a:xfrm>
          <a:prstGeom prst="roundRect">
            <a:avLst/>
          </a:prstGeom>
          <a:solidFill>
            <a:srgbClr val="FFFF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Porezi i carine</a:t>
            </a:r>
            <a:endParaRPr lang="en-US" sz="900" b="1" dirty="0">
              <a:solidFill>
                <a:schemeClr val="tx1"/>
              </a:solidFill>
            </a:endParaRPr>
          </a:p>
        </p:txBody>
      </p:sp>
      <p:sp>
        <p:nvSpPr>
          <p:cNvPr id="40" name="Rounded Rectangle 39"/>
          <p:cNvSpPr/>
          <p:nvPr/>
        </p:nvSpPr>
        <p:spPr>
          <a:xfrm>
            <a:off x="8001000" y="5486400"/>
            <a:ext cx="914400" cy="685800"/>
          </a:xfrm>
          <a:prstGeom prst="roundRect">
            <a:avLst/>
          </a:prstGeom>
          <a:solidFill>
            <a:srgbClr val="FFFF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dirty="0" smtClean="0">
                <a:solidFill>
                  <a:schemeClr val="tx1"/>
                </a:solidFill>
              </a:rPr>
              <a:t>Informacije o poreskim primanjima </a:t>
            </a:r>
          </a:p>
          <a:p>
            <a:pPr algn="ctr"/>
            <a:r>
              <a:rPr lang="sr-Latn-CS" sz="800" dirty="0" smtClean="0">
                <a:solidFill>
                  <a:schemeClr val="tx1"/>
                </a:solidFill>
              </a:rPr>
              <a:t>Bankovni bilansi </a:t>
            </a:r>
            <a:endParaRPr lang="en-US" sz="800" dirty="0">
              <a:solidFill>
                <a:schemeClr val="tx1"/>
              </a:solidFill>
            </a:endParaRPr>
          </a:p>
        </p:txBody>
      </p:sp>
      <p:sp>
        <p:nvSpPr>
          <p:cNvPr id="44" name="Rounded Rectangle 43"/>
          <p:cNvSpPr/>
          <p:nvPr/>
        </p:nvSpPr>
        <p:spPr>
          <a:xfrm>
            <a:off x="8001000" y="2286000"/>
            <a:ext cx="990600" cy="228600"/>
          </a:xfrm>
          <a:prstGeom prst="roundRect">
            <a:avLst/>
          </a:prstGeom>
          <a:solidFill>
            <a:srgbClr val="FFFF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Plaćanja </a:t>
            </a:r>
            <a:endParaRPr lang="en-US" sz="900" b="1" dirty="0">
              <a:solidFill>
                <a:schemeClr val="tx1"/>
              </a:solidFill>
            </a:endParaRPr>
          </a:p>
        </p:txBody>
      </p:sp>
      <p:sp>
        <p:nvSpPr>
          <p:cNvPr id="45" name="Rounded Rectangle 44"/>
          <p:cNvSpPr/>
          <p:nvPr/>
        </p:nvSpPr>
        <p:spPr>
          <a:xfrm>
            <a:off x="8077200" y="2667000"/>
            <a:ext cx="762000" cy="685800"/>
          </a:xfrm>
          <a:prstGeom prst="roundRect">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JRT</a:t>
            </a:r>
          </a:p>
          <a:p>
            <a:pPr algn="ctr"/>
            <a:r>
              <a:rPr lang="sr-Latn-CS" sz="1100" b="1" dirty="0" smtClean="0">
                <a:solidFill>
                  <a:schemeClr val="tx1"/>
                </a:solidFill>
              </a:rPr>
              <a:t>Banka</a:t>
            </a:r>
            <a:endParaRPr lang="en-US" sz="1100" b="1" dirty="0">
              <a:solidFill>
                <a:schemeClr val="tx1"/>
              </a:solidFill>
            </a:endParaRPr>
          </a:p>
        </p:txBody>
      </p:sp>
      <p:sp>
        <p:nvSpPr>
          <p:cNvPr id="46" name="Rounded Rectangle 45"/>
          <p:cNvSpPr/>
          <p:nvPr/>
        </p:nvSpPr>
        <p:spPr>
          <a:xfrm>
            <a:off x="8229600" y="1371600"/>
            <a:ext cx="838200" cy="609600"/>
          </a:xfrm>
          <a:prstGeom prst="roundRect">
            <a:avLst/>
          </a:prstGeom>
          <a:solidFill>
            <a:srgbClr val="FFCC9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Prodavci</a:t>
            </a:r>
          </a:p>
          <a:p>
            <a:pPr algn="ctr"/>
            <a:r>
              <a:rPr lang="sr-Latn-CS" sz="900" b="1" dirty="0" smtClean="0">
                <a:solidFill>
                  <a:schemeClr val="tx1"/>
                </a:solidFill>
              </a:rPr>
              <a:t>Zaposleni</a:t>
            </a:r>
          </a:p>
          <a:p>
            <a:pPr algn="ctr"/>
            <a:r>
              <a:rPr lang="sr-Latn-CS" sz="900" b="1" dirty="0" smtClean="0">
                <a:solidFill>
                  <a:schemeClr val="tx1"/>
                </a:solidFill>
              </a:rPr>
              <a:t>Penzioneri</a:t>
            </a:r>
            <a:endParaRPr lang="en-US" sz="900" b="1" dirty="0">
              <a:solidFill>
                <a:schemeClr val="tx1"/>
              </a:solidFill>
            </a:endParaRPr>
          </a:p>
        </p:txBody>
      </p:sp>
    </p:spTree>
    <p:extLst>
      <p:ext uri="{BB962C8B-B14F-4D97-AF65-F5344CB8AC3E}">
        <p14:creationId xmlns="" xmlns:p14="http://schemas.microsoft.com/office/powerpoint/2010/main" val="1747733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43A527-3164-4760-B4BA-CF955A8DF945}" type="datetime1">
              <a:rPr lang="en-US" smtClean="0"/>
              <a:pPr>
                <a:defRPr/>
              </a:pPr>
              <a:t>5/30/2012</a:t>
            </a:fld>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16</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76200"/>
            <a:ext cx="8915400" cy="662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762000" y="152400"/>
            <a:ext cx="8077200" cy="685800"/>
          </a:xfrm>
          <a:prstGeom prst="roundRect">
            <a:avLst/>
          </a:prstGeom>
          <a:solidFill>
            <a:schemeClr val="accent1">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300" b="1" dirty="0" smtClean="0">
                <a:solidFill>
                  <a:schemeClr val="tx1"/>
                </a:solidFill>
              </a:rPr>
              <a:t>Slučaj I – Sistemi trezora: Osnovni funkcionalni procesi i tokovi informacija </a:t>
            </a:r>
          </a:p>
          <a:p>
            <a:pPr algn="ctr"/>
            <a:r>
              <a:rPr lang="sr-Latn-CS" sz="1300" b="1" dirty="0" smtClean="0">
                <a:solidFill>
                  <a:schemeClr val="tx1"/>
                </a:solidFill>
              </a:rPr>
              <a:t>Centrično raspoređivanje trezora</a:t>
            </a:r>
          </a:p>
          <a:p>
            <a:pPr algn="ctr"/>
            <a:r>
              <a:rPr lang="sr-Latn-CS" sz="1300" b="1" dirty="0" smtClean="0">
                <a:solidFill>
                  <a:schemeClr val="tx1"/>
                </a:solidFill>
              </a:rPr>
              <a:t>Jedinice za potrošnju šalju transakcije trezoru u vidu štampanih primeraka dokumenata/na elektornskim medijima/ili preko web portala  </a:t>
            </a:r>
            <a:endParaRPr lang="en-US" sz="1300" b="1" dirty="0">
              <a:solidFill>
                <a:schemeClr val="tx1"/>
              </a:solidFill>
            </a:endParaRPr>
          </a:p>
        </p:txBody>
      </p:sp>
      <p:sp>
        <p:nvSpPr>
          <p:cNvPr id="7" name="Rounded Rectangle 6"/>
          <p:cNvSpPr/>
          <p:nvPr/>
        </p:nvSpPr>
        <p:spPr>
          <a:xfrm>
            <a:off x="3581400" y="3657600"/>
            <a:ext cx="5410200" cy="838200"/>
          </a:xfrm>
          <a:prstGeom prst="roundRect">
            <a:avLst/>
          </a:prstGeom>
          <a:solidFill>
            <a:schemeClr val="accent1">
              <a:lumMod val="20000"/>
              <a:lumOff val="80000"/>
            </a:schemeClr>
          </a:solidFill>
          <a:ln>
            <a:solidFill>
              <a:schemeClr val="bg1">
                <a:lumMod val="9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sr-Latn-CS" sz="2000" b="1" dirty="0" smtClean="0">
                <a:solidFill>
                  <a:schemeClr val="tx1"/>
                </a:solidFill>
              </a:rPr>
              <a:t>S I S T E M     T R E Z O R A</a:t>
            </a:r>
            <a:endParaRPr lang="en-US" sz="2000" b="1" dirty="0">
              <a:solidFill>
                <a:schemeClr val="tx1"/>
              </a:solidFill>
            </a:endParaRPr>
          </a:p>
        </p:txBody>
      </p:sp>
      <p:sp>
        <p:nvSpPr>
          <p:cNvPr id="8" name="Rectangle 7"/>
          <p:cNvSpPr/>
          <p:nvPr/>
        </p:nvSpPr>
        <p:spPr>
          <a:xfrm>
            <a:off x="152400" y="1600200"/>
            <a:ext cx="2590800" cy="762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dirty="0" smtClean="0">
                <a:solidFill>
                  <a:schemeClr val="tx1"/>
                </a:solidFill>
              </a:rPr>
              <a:t>Budžetski administratori </a:t>
            </a:r>
            <a:endParaRPr lang="en-US" dirty="0">
              <a:solidFill>
                <a:schemeClr val="tx1"/>
              </a:solidFill>
            </a:endParaRPr>
          </a:p>
        </p:txBody>
      </p:sp>
      <p:sp>
        <p:nvSpPr>
          <p:cNvPr id="9" name="Rectangle 8"/>
          <p:cNvSpPr/>
          <p:nvPr/>
        </p:nvSpPr>
        <p:spPr>
          <a:xfrm>
            <a:off x="152400" y="3124200"/>
            <a:ext cx="2590800" cy="76200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300" dirty="0" smtClean="0">
                <a:solidFill>
                  <a:schemeClr val="tx1"/>
                </a:solidFill>
              </a:rPr>
              <a:t>MF/budžetski administratori/trezor/resorna ministarstva i jedinice potrošnje</a:t>
            </a:r>
            <a:endParaRPr lang="en-US" sz="1300" dirty="0">
              <a:solidFill>
                <a:schemeClr val="tx1"/>
              </a:solidFill>
            </a:endParaRPr>
          </a:p>
        </p:txBody>
      </p:sp>
      <p:sp>
        <p:nvSpPr>
          <p:cNvPr id="10" name="Rectangle 9"/>
          <p:cNvSpPr/>
          <p:nvPr/>
        </p:nvSpPr>
        <p:spPr>
          <a:xfrm>
            <a:off x="152400" y="4572000"/>
            <a:ext cx="914400" cy="182880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200" b="1" dirty="0" smtClean="0">
                <a:solidFill>
                  <a:schemeClr val="tx1"/>
                </a:solidFill>
              </a:rPr>
              <a:t>Resorna ministarstva / jedinice potrošnje</a:t>
            </a:r>
            <a:endParaRPr lang="en-US" sz="1200" b="1" dirty="0">
              <a:solidFill>
                <a:schemeClr val="tx1"/>
              </a:solidFill>
            </a:endParaRPr>
          </a:p>
        </p:txBody>
      </p:sp>
      <p:sp>
        <p:nvSpPr>
          <p:cNvPr id="11" name="Rectangle 10"/>
          <p:cNvSpPr/>
          <p:nvPr/>
        </p:nvSpPr>
        <p:spPr>
          <a:xfrm>
            <a:off x="3048000" y="4572000"/>
            <a:ext cx="914400" cy="1828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200" b="1" dirty="0" smtClean="0">
                <a:solidFill>
                  <a:schemeClr val="tx1"/>
                </a:solidFill>
              </a:rPr>
              <a:t>Trezor</a:t>
            </a:r>
            <a:endParaRPr lang="en-US" sz="1200" b="1" dirty="0">
              <a:solidFill>
                <a:schemeClr val="tx1"/>
              </a:solidFill>
            </a:endParaRPr>
          </a:p>
        </p:txBody>
      </p:sp>
      <p:sp>
        <p:nvSpPr>
          <p:cNvPr id="12" name="Right Arrow 11"/>
          <p:cNvSpPr/>
          <p:nvPr/>
        </p:nvSpPr>
        <p:spPr>
          <a:xfrm>
            <a:off x="2895600" y="914400"/>
            <a:ext cx="2971800" cy="2209800"/>
          </a:xfrm>
          <a:prstGeom prst="rightArrow">
            <a:avLst>
              <a:gd name="adj1" fmla="val 50000"/>
              <a:gd name="adj2" fmla="val 4278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CS" sz="1000" b="1" dirty="0" smtClean="0">
                <a:solidFill>
                  <a:schemeClr val="tx1"/>
                </a:solidFill>
              </a:rPr>
              <a:t>Unose:</a:t>
            </a:r>
          </a:p>
          <a:p>
            <a:pPr>
              <a:buFont typeface="Arial" pitchFamily="34" charset="0"/>
              <a:buChar char="•"/>
            </a:pPr>
            <a:r>
              <a:rPr lang="sr-Latn-CS" sz="1000" b="1" dirty="0" smtClean="0">
                <a:solidFill>
                  <a:schemeClr val="tx1"/>
                </a:solidFill>
              </a:rPr>
              <a:t> Odobreni budžet / Alokacije </a:t>
            </a:r>
          </a:p>
          <a:p>
            <a:pPr>
              <a:buFont typeface="Arial" pitchFamily="34" charset="0"/>
              <a:buChar char="•"/>
            </a:pPr>
            <a:r>
              <a:rPr lang="sr-Latn-CS" sz="1000" b="1" dirty="0" smtClean="0">
                <a:solidFill>
                  <a:schemeClr val="tx1"/>
                </a:solidFill>
              </a:rPr>
              <a:t>Detaljan budžet za jedinice potrošnje</a:t>
            </a:r>
          </a:p>
          <a:p>
            <a:pPr>
              <a:buFont typeface="Arial" pitchFamily="34" charset="0"/>
              <a:buChar char="•"/>
            </a:pPr>
            <a:r>
              <a:rPr lang="sr-Latn-CS" sz="1000" b="1" dirty="0" smtClean="0">
                <a:solidFill>
                  <a:schemeClr val="tx1"/>
                </a:solidFill>
              </a:rPr>
              <a:t> Deblokiranje budžeta – garancije</a:t>
            </a:r>
          </a:p>
          <a:p>
            <a:pPr>
              <a:buFont typeface="Arial" pitchFamily="34" charset="0"/>
              <a:buChar char="•"/>
            </a:pPr>
            <a:r>
              <a:rPr lang="sr-Latn-CS" sz="1000" b="1" dirty="0" smtClean="0">
                <a:solidFill>
                  <a:schemeClr val="tx1"/>
                </a:solidFill>
              </a:rPr>
              <a:t>  Ovlašćene budžetske transfere /  suplementarne alokacije</a:t>
            </a:r>
          </a:p>
        </p:txBody>
      </p:sp>
      <p:sp>
        <p:nvSpPr>
          <p:cNvPr id="13" name="Right Arrow 12"/>
          <p:cNvSpPr/>
          <p:nvPr/>
        </p:nvSpPr>
        <p:spPr>
          <a:xfrm>
            <a:off x="1066800" y="4114800"/>
            <a:ext cx="1981200" cy="2590800"/>
          </a:xfrm>
          <a:prstGeom prst="rightArrow">
            <a:avLst>
              <a:gd name="adj1" fmla="val 50000"/>
              <a:gd name="adj2" fmla="val 3226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CS" sz="1000" b="1" dirty="0" smtClean="0">
                <a:solidFill>
                  <a:schemeClr val="tx1"/>
                </a:solidFill>
              </a:rPr>
              <a:t>Šalju:</a:t>
            </a:r>
          </a:p>
          <a:p>
            <a:pPr>
              <a:buFont typeface="Arial" pitchFamily="34" charset="0"/>
              <a:buChar char="•"/>
            </a:pPr>
            <a:r>
              <a:rPr lang="sr-Latn-CS" sz="1000" b="1" dirty="0" smtClean="0">
                <a:solidFill>
                  <a:schemeClr val="tx1"/>
                </a:solidFill>
              </a:rPr>
              <a:t> Obaveze</a:t>
            </a:r>
          </a:p>
          <a:p>
            <a:pPr>
              <a:buFont typeface="Arial" pitchFamily="34" charset="0"/>
              <a:buChar char="•"/>
            </a:pPr>
            <a:r>
              <a:rPr lang="sr-Latn-CS" sz="1000" b="1" dirty="0" smtClean="0">
                <a:solidFill>
                  <a:schemeClr val="tx1"/>
                </a:solidFill>
              </a:rPr>
              <a:t>Ugovore</a:t>
            </a:r>
          </a:p>
          <a:p>
            <a:pPr>
              <a:buFont typeface="Arial" pitchFamily="34" charset="0"/>
              <a:buChar char="•"/>
            </a:pPr>
            <a:r>
              <a:rPr lang="sr-Latn-CS" sz="1000" b="1" dirty="0" smtClean="0">
                <a:solidFill>
                  <a:schemeClr val="tx1"/>
                </a:solidFill>
              </a:rPr>
              <a:t>Naloge za kupovinu </a:t>
            </a:r>
          </a:p>
          <a:p>
            <a:pPr>
              <a:buFont typeface="Arial" pitchFamily="34" charset="0"/>
              <a:buChar char="•"/>
            </a:pPr>
            <a:r>
              <a:rPr lang="sr-Latn-CS" sz="1000" b="1" dirty="0" smtClean="0">
                <a:solidFill>
                  <a:schemeClr val="tx1"/>
                </a:solidFill>
              </a:rPr>
              <a:t>Fakture  prodavaca</a:t>
            </a:r>
          </a:p>
          <a:p>
            <a:pPr>
              <a:buFont typeface="Arial" pitchFamily="34" charset="0"/>
              <a:buChar char="•"/>
            </a:pPr>
            <a:r>
              <a:rPr lang="sr-Latn-CS" sz="1000" b="1" dirty="0" smtClean="0">
                <a:solidFill>
                  <a:schemeClr val="tx1"/>
                </a:solidFill>
              </a:rPr>
              <a:t> Zahteve za plaćanja prema Trezoru radi unosa u sistem</a:t>
            </a:r>
          </a:p>
        </p:txBody>
      </p:sp>
      <p:sp>
        <p:nvSpPr>
          <p:cNvPr id="14" name="Right Arrow 13"/>
          <p:cNvSpPr/>
          <p:nvPr/>
        </p:nvSpPr>
        <p:spPr>
          <a:xfrm>
            <a:off x="4038600" y="4191000"/>
            <a:ext cx="1828800" cy="1371600"/>
          </a:xfrm>
          <a:prstGeom prst="rightArrow">
            <a:avLst>
              <a:gd name="adj1" fmla="val 50000"/>
              <a:gd name="adj2" fmla="val 2751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CS" sz="1000" b="1" dirty="0" smtClean="0">
                <a:solidFill>
                  <a:schemeClr val="tx1"/>
                </a:solidFill>
              </a:rPr>
              <a:t>Pregleda transakcije, unosi odobrenja na zahteve za plaćanja / </a:t>
            </a:r>
            <a:r>
              <a:rPr lang="en-US" sz="1000" b="1" dirty="0" err="1" smtClean="0">
                <a:solidFill>
                  <a:schemeClr val="tx1"/>
                </a:solidFill>
              </a:rPr>
              <a:t>pravi</a:t>
            </a:r>
            <a:r>
              <a:rPr lang="en-US" sz="1000" b="1" dirty="0" smtClean="0">
                <a:solidFill>
                  <a:schemeClr val="tx1"/>
                </a:solidFill>
              </a:rPr>
              <a:t> </a:t>
            </a:r>
            <a:r>
              <a:rPr lang="sr-Latn-CS" sz="1000" b="1" dirty="0" smtClean="0">
                <a:solidFill>
                  <a:schemeClr val="tx1"/>
                </a:solidFill>
              </a:rPr>
              <a:t>raspored plaćanja</a:t>
            </a:r>
          </a:p>
        </p:txBody>
      </p:sp>
      <p:sp>
        <p:nvSpPr>
          <p:cNvPr id="15" name="Left-Right Arrow 14"/>
          <p:cNvSpPr/>
          <p:nvPr/>
        </p:nvSpPr>
        <p:spPr>
          <a:xfrm>
            <a:off x="2743200" y="2819400"/>
            <a:ext cx="2971800" cy="1600200"/>
          </a:xfrm>
          <a:prstGeom prst="leftRightArrow">
            <a:avLst>
              <a:gd name="adj1" fmla="val 61646"/>
              <a:gd name="adj2" fmla="val 3538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dirty="0" smtClean="0">
                <a:solidFill>
                  <a:schemeClr val="tx1"/>
                </a:solidFill>
              </a:rPr>
              <a:t>Prima fiskalne izveštaje i izveštaje o budžetskom izvršenju</a:t>
            </a:r>
          </a:p>
          <a:p>
            <a:pPr algn="ctr"/>
            <a:r>
              <a:rPr lang="sr-Latn-CS" sz="1100" dirty="0" smtClean="0">
                <a:solidFill>
                  <a:schemeClr val="tx1"/>
                </a:solidFill>
              </a:rPr>
              <a:t>Prati budžetsko izvršavanje</a:t>
            </a:r>
          </a:p>
          <a:p>
            <a:pPr algn="ctr"/>
            <a:r>
              <a:rPr lang="sr-Latn-CS" sz="1100" dirty="0" smtClean="0">
                <a:solidFill>
                  <a:schemeClr val="tx1"/>
                </a:solidFill>
              </a:rPr>
              <a:t>na direktan način ili preko web portala </a:t>
            </a:r>
            <a:endParaRPr lang="en-US" sz="1100" dirty="0">
              <a:solidFill>
                <a:schemeClr val="tx1"/>
              </a:solidFill>
            </a:endParaRPr>
          </a:p>
        </p:txBody>
      </p:sp>
      <p:sp>
        <p:nvSpPr>
          <p:cNvPr id="16" name="Left-Right Arrow 15"/>
          <p:cNvSpPr/>
          <p:nvPr/>
        </p:nvSpPr>
        <p:spPr>
          <a:xfrm>
            <a:off x="3886200" y="5486400"/>
            <a:ext cx="2133600" cy="1066800"/>
          </a:xfrm>
          <a:prstGeom prst="leftRightArrow">
            <a:avLst>
              <a:gd name="adj1" fmla="val 61646"/>
              <a:gd name="adj2" fmla="val 4584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00" dirty="0" smtClean="0">
                <a:solidFill>
                  <a:schemeClr val="tx1"/>
                </a:solidFill>
              </a:rPr>
              <a:t>Prati primanja</a:t>
            </a:r>
          </a:p>
          <a:p>
            <a:pPr algn="ctr"/>
            <a:r>
              <a:rPr lang="sr-Latn-CS" sz="1000" dirty="0" smtClean="0">
                <a:solidFill>
                  <a:schemeClr val="tx1"/>
                </a:solidFill>
              </a:rPr>
              <a:t>Vrši bankovna usaglašavanja</a:t>
            </a:r>
          </a:p>
          <a:p>
            <a:pPr algn="ctr"/>
            <a:r>
              <a:rPr lang="sr-Latn-CS" sz="1000" dirty="0" smtClean="0">
                <a:solidFill>
                  <a:schemeClr val="tx1"/>
                </a:solidFill>
              </a:rPr>
              <a:t>Upravlja gotovinom  </a:t>
            </a:r>
            <a:endParaRPr lang="en-US" sz="1000" dirty="0">
              <a:solidFill>
                <a:schemeClr val="tx1"/>
              </a:solidFill>
            </a:endParaRPr>
          </a:p>
        </p:txBody>
      </p:sp>
      <p:sp>
        <p:nvSpPr>
          <p:cNvPr id="17" name="Rectangle 16"/>
          <p:cNvSpPr/>
          <p:nvPr/>
        </p:nvSpPr>
        <p:spPr>
          <a:xfrm>
            <a:off x="7391400" y="3276600"/>
            <a:ext cx="609600" cy="685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dirty="0" smtClean="0">
                <a:solidFill>
                  <a:schemeClr val="tx1"/>
                </a:solidFill>
              </a:rPr>
              <a:t>JRT</a:t>
            </a:r>
          </a:p>
          <a:p>
            <a:pPr algn="ctr"/>
            <a:r>
              <a:rPr lang="sr-Latn-CS" sz="1100" dirty="0" smtClean="0">
                <a:solidFill>
                  <a:schemeClr val="tx1"/>
                </a:solidFill>
              </a:rPr>
              <a:t>Banka</a:t>
            </a:r>
            <a:endParaRPr lang="en-US" sz="1100" dirty="0">
              <a:solidFill>
                <a:schemeClr val="tx1"/>
              </a:solidFill>
            </a:endParaRPr>
          </a:p>
        </p:txBody>
      </p:sp>
      <p:sp>
        <p:nvSpPr>
          <p:cNvPr id="18" name="Rectangle 17"/>
          <p:cNvSpPr/>
          <p:nvPr/>
        </p:nvSpPr>
        <p:spPr>
          <a:xfrm>
            <a:off x="8153400" y="2057400"/>
            <a:ext cx="838200" cy="533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50" dirty="0" smtClean="0">
                <a:solidFill>
                  <a:schemeClr val="tx1"/>
                </a:solidFill>
              </a:rPr>
              <a:t>Prodavci</a:t>
            </a:r>
          </a:p>
          <a:p>
            <a:pPr algn="ctr"/>
            <a:r>
              <a:rPr lang="sr-Latn-CS" sz="1050" dirty="0" smtClean="0">
                <a:solidFill>
                  <a:schemeClr val="tx1"/>
                </a:solidFill>
              </a:rPr>
              <a:t>Zaposleni</a:t>
            </a:r>
          </a:p>
          <a:p>
            <a:pPr algn="ctr"/>
            <a:r>
              <a:rPr lang="sr-Latn-CS" sz="1050" dirty="0" smtClean="0">
                <a:solidFill>
                  <a:schemeClr val="tx1"/>
                </a:solidFill>
              </a:rPr>
              <a:t>Penzioneri</a:t>
            </a:r>
            <a:endParaRPr lang="en-US" sz="1050" dirty="0">
              <a:solidFill>
                <a:schemeClr val="tx1"/>
              </a:solidFill>
            </a:endParaRPr>
          </a:p>
        </p:txBody>
      </p:sp>
      <p:sp>
        <p:nvSpPr>
          <p:cNvPr id="19" name="Rectangle 18"/>
          <p:cNvSpPr/>
          <p:nvPr/>
        </p:nvSpPr>
        <p:spPr>
          <a:xfrm>
            <a:off x="7239000" y="4572000"/>
            <a:ext cx="838200" cy="533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50" dirty="0" smtClean="0">
                <a:solidFill>
                  <a:schemeClr val="tx1"/>
                </a:solidFill>
              </a:rPr>
              <a:t>Donatori</a:t>
            </a:r>
            <a:endParaRPr lang="en-US" sz="1050" dirty="0">
              <a:solidFill>
                <a:schemeClr val="tx1"/>
              </a:solidFill>
            </a:endParaRPr>
          </a:p>
        </p:txBody>
      </p:sp>
      <p:sp>
        <p:nvSpPr>
          <p:cNvPr id="20" name="Rectangle 19"/>
          <p:cNvSpPr/>
          <p:nvPr/>
        </p:nvSpPr>
        <p:spPr>
          <a:xfrm>
            <a:off x="8305800" y="4419600"/>
            <a:ext cx="838200" cy="609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00" dirty="0" smtClean="0">
                <a:solidFill>
                  <a:schemeClr val="tx1"/>
                </a:solidFill>
              </a:rPr>
              <a:t>Poreski obveznici</a:t>
            </a:r>
            <a:endParaRPr lang="en-US" sz="1000" dirty="0">
              <a:solidFill>
                <a:schemeClr val="tx1"/>
              </a:solidFill>
            </a:endParaRPr>
          </a:p>
        </p:txBody>
      </p:sp>
      <p:sp>
        <p:nvSpPr>
          <p:cNvPr id="21" name="Rectangle 20"/>
          <p:cNvSpPr/>
          <p:nvPr/>
        </p:nvSpPr>
        <p:spPr>
          <a:xfrm>
            <a:off x="7239000" y="5334000"/>
            <a:ext cx="838200" cy="685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50" dirty="0" smtClean="0">
                <a:solidFill>
                  <a:schemeClr val="tx1"/>
                </a:solidFill>
              </a:rPr>
              <a:t>Prihodne agencije</a:t>
            </a:r>
            <a:endParaRPr lang="en-US" sz="1050" dirty="0">
              <a:solidFill>
                <a:schemeClr val="tx1"/>
              </a:solidFill>
            </a:endParaRPr>
          </a:p>
        </p:txBody>
      </p:sp>
      <p:sp>
        <p:nvSpPr>
          <p:cNvPr id="22" name="Rectangle 21"/>
          <p:cNvSpPr/>
          <p:nvPr/>
        </p:nvSpPr>
        <p:spPr>
          <a:xfrm>
            <a:off x="7162800" y="27432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50" dirty="0" smtClean="0">
                <a:solidFill>
                  <a:schemeClr val="tx1"/>
                </a:solidFill>
              </a:rPr>
              <a:t>Plaćanja</a:t>
            </a:r>
            <a:endParaRPr lang="en-US" sz="1050" dirty="0">
              <a:solidFill>
                <a:schemeClr val="tx1"/>
              </a:solidFill>
            </a:endParaRPr>
          </a:p>
        </p:txBody>
      </p:sp>
      <p:sp>
        <p:nvSpPr>
          <p:cNvPr id="23" name="Rectangle 22"/>
          <p:cNvSpPr/>
          <p:nvPr/>
        </p:nvSpPr>
        <p:spPr>
          <a:xfrm>
            <a:off x="7391400" y="40386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dirty="0" smtClean="0">
                <a:solidFill>
                  <a:schemeClr val="tx1"/>
                </a:solidFill>
              </a:rPr>
              <a:t>Zajmovi </a:t>
            </a:r>
          </a:p>
          <a:p>
            <a:pPr algn="ctr"/>
            <a:r>
              <a:rPr lang="sr-Latn-CS" sz="800" dirty="0" smtClean="0">
                <a:solidFill>
                  <a:schemeClr val="tx1"/>
                </a:solidFill>
              </a:rPr>
              <a:t>Grantovi</a:t>
            </a:r>
          </a:p>
          <a:p>
            <a:pPr algn="ctr"/>
            <a:r>
              <a:rPr lang="sr-Latn-CS" sz="800" dirty="0" smtClean="0">
                <a:solidFill>
                  <a:schemeClr val="tx1"/>
                </a:solidFill>
              </a:rPr>
              <a:t>Dohoci</a:t>
            </a:r>
            <a:endParaRPr lang="en-US" sz="800" dirty="0">
              <a:solidFill>
                <a:schemeClr val="tx1"/>
              </a:solidFill>
            </a:endParaRPr>
          </a:p>
        </p:txBody>
      </p:sp>
      <p:sp>
        <p:nvSpPr>
          <p:cNvPr id="24" name="Rectangle 23"/>
          <p:cNvSpPr/>
          <p:nvPr/>
        </p:nvSpPr>
        <p:spPr>
          <a:xfrm>
            <a:off x="6705600" y="4267200"/>
            <a:ext cx="838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dirty="0" smtClean="0">
                <a:solidFill>
                  <a:schemeClr val="tx1"/>
                </a:solidFill>
              </a:rPr>
              <a:t>Praćenje realnih prihoda</a:t>
            </a:r>
          </a:p>
          <a:p>
            <a:pPr algn="ctr"/>
            <a:r>
              <a:rPr lang="sr-Latn-CS" sz="800" dirty="0" smtClean="0">
                <a:solidFill>
                  <a:schemeClr val="tx1"/>
                </a:solidFill>
              </a:rPr>
              <a:t>Poređenje sa procenama</a:t>
            </a:r>
            <a:endParaRPr lang="en-US" sz="800" dirty="0">
              <a:solidFill>
                <a:schemeClr val="tx1"/>
              </a:solidFill>
            </a:endParaRPr>
          </a:p>
        </p:txBody>
      </p:sp>
    </p:spTree>
    <p:extLst>
      <p:ext uri="{BB962C8B-B14F-4D97-AF65-F5344CB8AC3E}">
        <p14:creationId xmlns="" xmlns:p14="http://schemas.microsoft.com/office/powerpoint/2010/main" val="2887988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43A527-3164-4760-B4BA-CF955A8DF945}" type="datetime1">
              <a:rPr lang="en-US" smtClean="0"/>
              <a:pPr>
                <a:defRPr/>
              </a:pPr>
              <a:t>5/30/2012</a:t>
            </a:fld>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17</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1" y="152401"/>
            <a:ext cx="8839199" cy="6553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228600" y="2590800"/>
            <a:ext cx="2590800" cy="76200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300" dirty="0" smtClean="0">
                <a:solidFill>
                  <a:schemeClr val="tx1"/>
                </a:solidFill>
              </a:rPr>
              <a:t>MF/budžetski administratori/trezor/resorna ministarstva i jedinice potrošnje</a:t>
            </a:r>
            <a:endParaRPr lang="en-US" sz="1300" dirty="0">
              <a:solidFill>
                <a:schemeClr val="tx1"/>
              </a:solidFill>
            </a:endParaRPr>
          </a:p>
        </p:txBody>
      </p:sp>
      <p:sp>
        <p:nvSpPr>
          <p:cNvPr id="7" name="Rectangle 6"/>
          <p:cNvSpPr/>
          <p:nvPr/>
        </p:nvSpPr>
        <p:spPr>
          <a:xfrm>
            <a:off x="152400" y="1524000"/>
            <a:ext cx="2590800" cy="762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dirty="0" smtClean="0">
                <a:solidFill>
                  <a:schemeClr val="tx1"/>
                </a:solidFill>
              </a:rPr>
              <a:t>Budžetski administratori </a:t>
            </a:r>
            <a:endParaRPr lang="en-US" dirty="0">
              <a:solidFill>
                <a:schemeClr val="tx1"/>
              </a:solidFill>
            </a:endParaRPr>
          </a:p>
        </p:txBody>
      </p:sp>
      <p:sp>
        <p:nvSpPr>
          <p:cNvPr id="8" name="Rectangle 7"/>
          <p:cNvSpPr/>
          <p:nvPr/>
        </p:nvSpPr>
        <p:spPr>
          <a:xfrm>
            <a:off x="228600" y="3733800"/>
            <a:ext cx="2209800" cy="99060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200" b="1" dirty="0" smtClean="0">
                <a:solidFill>
                  <a:schemeClr val="tx1"/>
                </a:solidFill>
              </a:rPr>
              <a:t>Resorna ministarstva / jedinice potrošnje</a:t>
            </a:r>
            <a:endParaRPr lang="en-US" sz="1200" b="1" dirty="0">
              <a:solidFill>
                <a:schemeClr val="tx1"/>
              </a:solidFill>
            </a:endParaRPr>
          </a:p>
        </p:txBody>
      </p:sp>
      <p:sp>
        <p:nvSpPr>
          <p:cNvPr id="9" name="Rectangle 8"/>
          <p:cNvSpPr/>
          <p:nvPr/>
        </p:nvSpPr>
        <p:spPr>
          <a:xfrm>
            <a:off x="228600" y="4876800"/>
            <a:ext cx="2133600" cy="13716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200" b="1" dirty="0" smtClean="0">
                <a:solidFill>
                  <a:schemeClr val="tx1"/>
                </a:solidFill>
              </a:rPr>
              <a:t>Trezor</a:t>
            </a:r>
            <a:endParaRPr lang="en-US" sz="1200" b="1" dirty="0">
              <a:solidFill>
                <a:schemeClr val="tx1"/>
              </a:solidFill>
            </a:endParaRPr>
          </a:p>
        </p:txBody>
      </p:sp>
      <p:sp>
        <p:nvSpPr>
          <p:cNvPr id="10" name="Rounded Rectangle 9"/>
          <p:cNvSpPr/>
          <p:nvPr/>
        </p:nvSpPr>
        <p:spPr>
          <a:xfrm>
            <a:off x="3581400" y="3657600"/>
            <a:ext cx="5410200" cy="838200"/>
          </a:xfrm>
          <a:prstGeom prst="roundRect">
            <a:avLst/>
          </a:prstGeom>
          <a:solidFill>
            <a:schemeClr val="accent1">
              <a:lumMod val="20000"/>
              <a:lumOff val="80000"/>
            </a:schemeClr>
          </a:solidFill>
          <a:ln>
            <a:solidFill>
              <a:schemeClr val="bg1">
                <a:lumMod val="9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sr-Latn-CS" sz="2000" b="1" dirty="0" smtClean="0">
                <a:solidFill>
                  <a:schemeClr val="tx1"/>
                </a:solidFill>
              </a:rPr>
              <a:t>S I S T E M     T R E Z O R A</a:t>
            </a:r>
            <a:endParaRPr lang="en-US" sz="2000" b="1" dirty="0">
              <a:solidFill>
                <a:schemeClr val="tx1"/>
              </a:solidFill>
            </a:endParaRPr>
          </a:p>
        </p:txBody>
      </p:sp>
      <p:sp>
        <p:nvSpPr>
          <p:cNvPr id="11" name="Right Arrow 10"/>
          <p:cNvSpPr/>
          <p:nvPr/>
        </p:nvSpPr>
        <p:spPr>
          <a:xfrm>
            <a:off x="2895600" y="914400"/>
            <a:ext cx="2971800" cy="2057400"/>
          </a:xfrm>
          <a:prstGeom prst="rightArrow">
            <a:avLst>
              <a:gd name="adj1" fmla="val 50000"/>
              <a:gd name="adj2" fmla="val 2734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CS" sz="1000" b="1" dirty="0" smtClean="0">
                <a:solidFill>
                  <a:schemeClr val="tx1"/>
                </a:solidFill>
              </a:rPr>
              <a:t>Unose:</a:t>
            </a:r>
          </a:p>
          <a:p>
            <a:pPr>
              <a:buFont typeface="Arial" pitchFamily="34" charset="0"/>
              <a:buChar char="•"/>
            </a:pPr>
            <a:r>
              <a:rPr lang="sr-Latn-CS" sz="1000" b="1" dirty="0" smtClean="0">
                <a:solidFill>
                  <a:schemeClr val="tx1"/>
                </a:solidFill>
              </a:rPr>
              <a:t> Odobreni budžet / Alokacije </a:t>
            </a:r>
          </a:p>
          <a:p>
            <a:pPr>
              <a:buFont typeface="Arial" pitchFamily="34" charset="0"/>
              <a:buChar char="•"/>
            </a:pPr>
            <a:r>
              <a:rPr lang="sr-Latn-CS" sz="1000" b="1" dirty="0" smtClean="0">
                <a:solidFill>
                  <a:schemeClr val="tx1"/>
                </a:solidFill>
              </a:rPr>
              <a:t>Detaljan budžet za jedinice potrošnje</a:t>
            </a:r>
          </a:p>
          <a:p>
            <a:pPr>
              <a:buFont typeface="Arial" pitchFamily="34" charset="0"/>
              <a:buChar char="•"/>
            </a:pPr>
            <a:r>
              <a:rPr lang="sr-Latn-CS" sz="1000" b="1" dirty="0" smtClean="0">
                <a:solidFill>
                  <a:schemeClr val="tx1"/>
                </a:solidFill>
              </a:rPr>
              <a:t> Deblokiranje budžeta – garancije</a:t>
            </a:r>
          </a:p>
          <a:p>
            <a:pPr>
              <a:buFont typeface="Arial" pitchFamily="34" charset="0"/>
              <a:buChar char="•"/>
            </a:pPr>
            <a:r>
              <a:rPr lang="sr-Latn-CS" sz="1000" b="1" dirty="0" smtClean="0">
                <a:solidFill>
                  <a:schemeClr val="tx1"/>
                </a:solidFill>
              </a:rPr>
              <a:t>  Ovlašćene budžetske transfere /  suplementarne alokacije</a:t>
            </a:r>
          </a:p>
        </p:txBody>
      </p:sp>
      <p:sp>
        <p:nvSpPr>
          <p:cNvPr id="12" name="Left-Right Arrow 11"/>
          <p:cNvSpPr/>
          <p:nvPr/>
        </p:nvSpPr>
        <p:spPr>
          <a:xfrm>
            <a:off x="2743200" y="2438400"/>
            <a:ext cx="3124200" cy="1066800"/>
          </a:xfrm>
          <a:prstGeom prst="leftRightArrow">
            <a:avLst>
              <a:gd name="adj1" fmla="val 61646"/>
              <a:gd name="adj2" fmla="val 3538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dirty="0" smtClean="0">
                <a:solidFill>
                  <a:schemeClr val="tx1"/>
                </a:solidFill>
              </a:rPr>
              <a:t>Prima fiskalne izveštaje i izveštaje o budžetskom izvršenju</a:t>
            </a:r>
          </a:p>
          <a:p>
            <a:pPr algn="ctr"/>
            <a:r>
              <a:rPr lang="sr-Latn-CS" sz="1100" dirty="0" smtClean="0">
                <a:solidFill>
                  <a:schemeClr val="tx1"/>
                </a:solidFill>
              </a:rPr>
              <a:t>Prati budžetsko izvršavanje</a:t>
            </a:r>
          </a:p>
          <a:p>
            <a:pPr algn="ctr"/>
            <a:r>
              <a:rPr lang="sr-Latn-CS" sz="1100" dirty="0" smtClean="0">
                <a:solidFill>
                  <a:schemeClr val="tx1"/>
                </a:solidFill>
              </a:rPr>
              <a:t>na direktan način ili preko web portala </a:t>
            </a:r>
            <a:endParaRPr lang="en-US" sz="1100" dirty="0">
              <a:solidFill>
                <a:schemeClr val="tx1"/>
              </a:solidFill>
            </a:endParaRPr>
          </a:p>
        </p:txBody>
      </p:sp>
      <p:sp>
        <p:nvSpPr>
          <p:cNvPr id="14" name="Right Arrow 13"/>
          <p:cNvSpPr/>
          <p:nvPr/>
        </p:nvSpPr>
        <p:spPr>
          <a:xfrm>
            <a:off x="2667000" y="3200400"/>
            <a:ext cx="3124200" cy="2057400"/>
          </a:xfrm>
          <a:prstGeom prst="rightArrow">
            <a:avLst>
              <a:gd name="adj1" fmla="val 50000"/>
              <a:gd name="adj2" fmla="val 3226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CS" sz="1000" b="1" dirty="0" smtClean="0">
                <a:solidFill>
                  <a:schemeClr val="tx1"/>
                </a:solidFill>
              </a:rPr>
              <a:t>Šalju:</a:t>
            </a:r>
          </a:p>
          <a:p>
            <a:pPr>
              <a:buFont typeface="Arial" pitchFamily="34" charset="0"/>
              <a:buChar char="•"/>
            </a:pPr>
            <a:r>
              <a:rPr lang="sr-Latn-CS" sz="1000" b="1" dirty="0" smtClean="0">
                <a:solidFill>
                  <a:schemeClr val="tx1"/>
                </a:solidFill>
              </a:rPr>
              <a:t> </a:t>
            </a:r>
            <a:r>
              <a:rPr lang="en-US" sz="1000" b="1" dirty="0" err="1" smtClean="0">
                <a:solidFill>
                  <a:schemeClr val="tx1"/>
                </a:solidFill>
              </a:rPr>
              <a:t>Direktne</a:t>
            </a:r>
            <a:r>
              <a:rPr lang="en-US" sz="1000" b="1" dirty="0" smtClean="0">
                <a:solidFill>
                  <a:schemeClr val="tx1"/>
                </a:solidFill>
              </a:rPr>
              <a:t> o</a:t>
            </a:r>
            <a:r>
              <a:rPr lang="sr-Latn-CS" sz="1000" b="1" dirty="0" smtClean="0">
                <a:solidFill>
                  <a:schemeClr val="tx1"/>
                </a:solidFill>
              </a:rPr>
              <a:t>baveze</a:t>
            </a:r>
          </a:p>
          <a:p>
            <a:pPr>
              <a:buFont typeface="Arial" pitchFamily="34" charset="0"/>
              <a:buChar char="•"/>
            </a:pPr>
            <a:r>
              <a:rPr lang="sr-Latn-CS" sz="1000" b="1" dirty="0" smtClean="0">
                <a:solidFill>
                  <a:schemeClr val="tx1"/>
                </a:solidFill>
              </a:rPr>
              <a:t>Ugovore</a:t>
            </a:r>
          </a:p>
          <a:p>
            <a:pPr>
              <a:buFont typeface="Arial" pitchFamily="34" charset="0"/>
              <a:buChar char="•"/>
            </a:pPr>
            <a:r>
              <a:rPr lang="sr-Latn-CS" sz="1000" b="1" dirty="0" smtClean="0">
                <a:solidFill>
                  <a:schemeClr val="tx1"/>
                </a:solidFill>
              </a:rPr>
              <a:t>Naloge za kupovinu </a:t>
            </a:r>
          </a:p>
          <a:p>
            <a:pPr>
              <a:buFont typeface="Arial" pitchFamily="34" charset="0"/>
              <a:buChar char="•"/>
            </a:pPr>
            <a:r>
              <a:rPr lang="sr-Latn-CS" sz="1000" b="1" dirty="0" smtClean="0">
                <a:solidFill>
                  <a:schemeClr val="tx1"/>
                </a:solidFill>
              </a:rPr>
              <a:t>Fakture  prodavaca</a:t>
            </a:r>
          </a:p>
          <a:p>
            <a:pPr>
              <a:buFont typeface="Arial" pitchFamily="34" charset="0"/>
              <a:buChar char="•"/>
            </a:pPr>
            <a:r>
              <a:rPr lang="sr-Latn-CS" sz="1000" b="1" dirty="0" smtClean="0">
                <a:solidFill>
                  <a:schemeClr val="tx1"/>
                </a:solidFill>
              </a:rPr>
              <a:t> Zahteve za plaćanja </a:t>
            </a:r>
            <a:endParaRPr lang="en-US" sz="1000" b="1" dirty="0" smtClean="0">
              <a:solidFill>
                <a:schemeClr val="tx1"/>
              </a:solidFill>
            </a:endParaRPr>
          </a:p>
          <a:p>
            <a:r>
              <a:rPr lang="en-US" sz="1000" b="1" dirty="0" err="1" smtClean="0">
                <a:solidFill>
                  <a:schemeClr val="tx1"/>
                </a:solidFill>
              </a:rPr>
              <a:t>direktno</a:t>
            </a:r>
            <a:r>
              <a:rPr lang="sr-Latn-CS" sz="1000" b="1" dirty="0" smtClean="0">
                <a:solidFill>
                  <a:schemeClr val="tx1"/>
                </a:solidFill>
              </a:rPr>
              <a:t> </a:t>
            </a:r>
            <a:r>
              <a:rPr lang="en-US" sz="1000" b="1" dirty="0" smtClean="0">
                <a:solidFill>
                  <a:schemeClr val="tx1"/>
                </a:solidFill>
              </a:rPr>
              <a:t> u </a:t>
            </a:r>
            <a:r>
              <a:rPr lang="en-US" sz="1000" b="1" dirty="0" err="1" smtClean="0">
                <a:solidFill>
                  <a:schemeClr val="tx1"/>
                </a:solidFill>
              </a:rPr>
              <a:t>sistem</a:t>
            </a:r>
            <a:r>
              <a:rPr lang="en-US" sz="1000" b="1" dirty="0" smtClean="0">
                <a:solidFill>
                  <a:schemeClr val="tx1"/>
                </a:solidFill>
              </a:rPr>
              <a:t> t</a:t>
            </a:r>
            <a:r>
              <a:rPr lang="sr-Latn-CS" sz="1000" b="1" dirty="0" smtClean="0">
                <a:solidFill>
                  <a:schemeClr val="tx1"/>
                </a:solidFill>
              </a:rPr>
              <a:t>rezor</a:t>
            </a:r>
            <a:r>
              <a:rPr lang="en-US" sz="1000" b="1" dirty="0" smtClean="0">
                <a:solidFill>
                  <a:schemeClr val="tx1"/>
                </a:solidFill>
              </a:rPr>
              <a:t>a </a:t>
            </a:r>
            <a:endParaRPr lang="sr-Latn-CS" sz="1000" b="1" dirty="0" smtClean="0">
              <a:solidFill>
                <a:schemeClr val="tx1"/>
              </a:solidFill>
            </a:endParaRPr>
          </a:p>
        </p:txBody>
      </p:sp>
      <p:sp>
        <p:nvSpPr>
          <p:cNvPr id="15" name="Right Arrow 14"/>
          <p:cNvSpPr/>
          <p:nvPr/>
        </p:nvSpPr>
        <p:spPr>
          <a:xfrm>
            <a:off x="2667000" y="4648200"/>
            <a:ext cx="3048000" cy="1371600"/>
          </a:xfrm>
          <a:prstGeom prst="rightArrow">
            <a:avLst>
              <a:gd name="adj1" fmla="val 50000"/>
              <a:gd name="adj2" fmla="val 2751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CS" sz="1000" b="1" dirty="0" smtClean="0">
                <a:solidFill>
                  <a:schemeClr val="tx1"/>
                </a:solidFill>
              </a:rPr>
              <a:t>Pregleda transakcije, unosi odobrenja na zahteve za plaćanja / </a:t>
            </a:r>
            <a:r>
              <a:rPr lang="en-US" sz="1000" b="1" dirty="0" err="1" smtClean="0">
                <a:solidFill>
                  <a:schemeClr val="tx1"/>
                </a:solidFill>
              </a:rPr>
              <a:t>pravi</a:t>
            </a:r>
            <a:r>
              <a:rPr lang="en-US" sz="1000" b="1" dirty="0" smtClean="0">
                <a:solidFill>
                  <a:schemeClr val="tx1"/>
                </a:solidFill>
              </a:rPr>
              <a:t> </a:t>
            </a:r>
            <a:r>
              <a:rPr lang="sr-Latn-CS" sz="1000" b="1" dirty="0" smtClean="0">
                <a:solidFill>
                  <a:schemeClr val="tx1"/>
                </a:solidFill>
              </a:rPr>
              <a:t>raspored plaćanja</a:t>
            </a:r>
          </a:p>
        </p:txBody>
      </p:sp>
      <p:sp>
        <p:nvSpPr>
          <p:cNvPr id="16" name="Left-Right Arrow 15"/>
          <p:cNvSpPr/>
          <p:nvPr/>
        </p:nvSpPr>
        <p:spPr>
          <a:xfrm>
            <a:off x="2362200" y="5638800"/>
            <a:ext cx="3505200" cy="838200"/>
          </a:xfrm>
          <a:prstGeom prst="leftRightArrow">
            <a:avLst>
              <a:gd name="adj1" fmla="val 61646"/>
              <a:gd name="adj2" fmla="val 4584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00" dirty="0" smtClean="0">
                <a:solidFill>
                  <a:schemeClr val="tx1"/>
                </a:solidFill>
              </a:rPr>
              <a:t>Prati primanja</a:t>
            </a:r>
          </a:p>
          <a:p>
            <a:pPr algn="ctr"/>
            <a:r>
              <a:rPr lang="sr-Latn-CS" sz="1000" dirty="0" smtClean="0">
                <a:solidFill>
                  <a:schemeClr val="tx1"/>
                </a:solidFill>
              </a:rPr>
              <a:t>Vrši bankovna usaglašavanja</a:t>
            </a:r>
          </a:p>
          <a:p>
            <a:pPr algn="ctr"/>
            <a:r>
              <a:rPr lang="sr-Latn-CS" sz="1000" dirty="0" smtClean="0">
                <a:solidFill>
                  <a:schemeClr val="tx1"/>
                </a:solidFill>
              </a:rPr>
              <a:t>Upravlja gotovinom  </a:t>
            </a:r>
            <a:endParaRPr lang="en-US" sz="1000" dirty="0">
              <a:solidFill>
                <a:schemeClr val="tx1"/>
              </a:solidFill>
            </a:endParaRPr>
          </a:p>
        </p:txBody>
      </p:sp>
      <p:sp>
        <p:nvSpPr>
          <p:cNvPr id="17" name="Rounded Rectangle 16"/>
          <p:cNvSpPr/>
          <p:nvPr/>
        </p:nvSpPr>
        <p:spPr>
          <a:xfrm>
            <a:off x="457200" y="152400"/>
            <a:ext cx="8077200" cy="762000"/>
          </a:xfrm>
          <a:prstGeom prst="roundRect">
            <a:avLst/>
          </a:prstGeom>
          <a:solidFill>
            <a:schemeClr val="accent1">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300" b="1" dirty="0" smtClean="0">
                <a:solidFill>
                  <a:schemeClr val="tx1"/>
                </a:solidFill>
              </a:rPr>
              <a:t>Slučaj II – Sistemi trezora: Osnovni funkcionalni procesi i tokovi informacija </a:t>
            </a:r>
          </a:p>
          <a:p>
            <a:pPr algn="ctr"/>
            <a:r>
              <a:rPr lang="sr-Latn-CS" sz="1300" b="1" dirty="0" smtClean="0">
                <a:solidFill>
                  <a:schemeClr val="tx1"/>
                </a:solidFill>
              </a:rPr>
              <a:t>Raspoređivanje zasnovano na jedinicama potrošnje </a:t>
            </a:r>
          </a:p>
          <a:p>
            <a:pPr algn="ctr"/>
            <a:r>
              <a:rPr lang="sr-Latn-CS" sz="1300" b="1" dirty="0" smtClean="0">
                <a:solidFill>
                  <a:schemeClr val="tx1"/>
                </a:solidFill>
              </a:rPr>
              <a:t>Jedinice za potrošnju unose transakcije direktno u sistem trezora  </a:t>
            </a:r>
            <a:endParaRPr lang="en-US" sz="1300" b="1" dirty="0">
              <a:solidFill>
                <a:schemeClr val="tx1"/>
              </a:solidFill>
            </a:endParaRPr>
          </a:p>
        </p:txBody>
      </p:sp>
      <p:sp>
        <p:nvSpPr>
          <p:cNvPr id="18" name="Rectangle 17"/>
          <p:cNvSpPr/>
          <p:nvPr/>
        </p:nvSpPr>
        <p:spPr>
          <a:xfrm>
            <a:off x="7315200" y="3352800"/>
            <a:ext cx="609600" cy="685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dirty="0" smtClean="0">
                <a:solidFill>
                  <a:schemeClr val="tx1"/>
                </a:solidFill>
              </a:rPr>
              <a:t>JRT</a:t>
            </a:r>
          </a:p>
          <a:p>
            <a:pPr algn="ctr"/>
            <a:r>
              <a:rPr lang="sr-Latn-CS" sz="1100" dirty="0" smtClean="0">
                <a:solidFill>
                  <a:schemeClr val="tx1"/>
                </a:solidFill>
              </a:rPr>
              <a:t>Banka</a:t>
            </a:r>
            <a:endParaRPr lang="en-US" sz="1100" dirty="0">
              <a:solidFill>
                <a:schemeClr val="tx1"/>
              </a:solidFill>
            </a:endParaRPr>
          </a:p>
        </p:txBody>
      </p:sp>
      <p:sp>
        <p:nvSpPr>
          <p:cNvPr id="19" name="Rectangle 18"/>
          <p:cNvSpPr/>
          <p:nvPr/>
        </p:nvSpPr>
        <p:spPr>
          <a:xfrm>
            <a:off x="7010400" y="28956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50" dirty="0" smtClean="0">
                <a:solidFill>
                  <a:schemeClr val="tx1"/>
                </a:solidFill>
              </a:rPr>
              <a:t>Plaćanja</a:t>
            </a:r>
            <a:endParaRPr lang="en-US" sz="1050" dirty="0">
              <a:solidFill>
                <a:schemeClr val="tx1"/>
              </a:solidFill>
            </a:endParaRPr>
          </a:p>
        </p:txBody>
      </p:sp>
      <p:sp>
        <p:nvSpPr>
          <p:cNvPr id="20" name="Rectangle 19"/>
          <p:cNvSpPr/>
          <p:nvPr/>
        </p:nvSpPr>
        <p:spPr>
          <a:xfrm>
            <a:off x="8153400" y="2209800"/>
            <a:ext cx="838200" cy="533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50" dirty="0" smtClean="0">
                <a:solidFill>
                  <a:schemeClr val="tx1"/>
                </a:solidFill>
              </a:rPr>
              <a:t>Prodavci</a:t>
            </a:r>
          </a:p>
          <a:p>
            <a:pPr algn="ctr"/>
            <a:r>
              <a:rPr lang="sr-Latn-CS" sz="1050" dirty="0" smtClean="0">
                <a:solidFill>
                  <a:schemeClr val="tx1"/>
                </a:solidFill>
              </a:rPr>
              <a:t>Zaposleni</a:t>
            </a:r>
          </a:p>
          <a:p>
            <a:pPr algn="ctr"/>
            <a:r>
              <a:rPr lang="sr-Latn-CS" sz="1050" dirty="0" smtClean="0">
                <a:solidFill>
                  <a:schemeClr val="tx1"/>
                </a:solidFill>
              </a:rPr>
              <a:t>Penzioneri</a:t>
            </a:r>
            <a:endParaRPr lang="en-US" sz="1050" dirty="0">
              <a:solidFill>
                <a:schemeClr val="tx1"/>
              </a:solidFill>
            </a:endParaRPr>
          </a:p>
        </p:txBody>
      </p:sp>
      <p:sp>
        <p:nvSpPr>
          <p:cNvPr id="21" name="Rectangle 20"/>
          <p:cNvSpPr/>
          <p:nvPr/>
        </p:nvSpPr>
        <p:spPr>
          <a:xfrm>
            <a:off x="7391400" y="41148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dirty="0" smtClean="0">
                <a:solidFill>
                  <a:schemeClr val="tx1"/>
                </a:solidFill>
              </a:rPr>
              <a:t>Zajmovi </a:t>
            </a:r>
          </a:p>
          <a:p>
            <a:pPr algn="ctr"/>
            <a:r>
              <a:rPr lang="sr-Latn-CS" sz="800" dirty="0" smtClean="0">
                <a:solidFill>
                  <a:schemeClr val="tx1"/>
                </a:solidFill>
              </a:rPr>
              <a:t>Grantovi</a:t>
            </a:r>
          </a:p>
          <a:p>
            <a:pPr algn="ctr"/>
            <a:r>
              <a:rPr lang="sr-Latn-CS" sz="800" dirty="0" smtClean="0">
                <a:solidFill>
                  <a:schemeClr val="tx1"/>
                </a:solidFill>
              </a:rPr>
              <a:t>Dohoci</a:t>
            </a:r>
            <a:endParaRPr lang="en-US" sz="800" dirty="0">
              <a:solidFill>
                <a:schemeClr val="tx1"/>
              </a:solidFill>
            </a:endParaRPr>
          </a:p>
        </p:txBody>
      </p:sp>
      <p:sp>
        <p:nvSpPr>
          <p:cNvPr id="22" name="Rectangle 21"/>
          <p:cNvSpPr/>
          <p:nvPr/>
        </p:nvSpPr>
        <p:spPr>
          <a:xfrm>
            <a:off x="8153400" y="4495800"/>
            <a:ext cx="838200" cy="609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00" dirty="0" smtClean="0">
                <a:solidFill>
                  <a:schemeClr val="tx1"/>
                </a:solidFill>
              </a:rPr>
              <a:t>Poreski obveznici</a:t>
            </a:r>
            <a:endParaRPr lang="en-US" sz="1000" dirty="0">
              <a:solidFill>
                <a:schemeClr val="tx1"/>
              </a:solidFill>
            </a:endParaRPr>
          </a:p>
        </p:txBody>
      </p:sp>
      <p:sp>
        <p:nvSpPr>
          <p:cNvPr id="24" name="Rectangle 23"/>
          <p:cNvSpPr/>
          <p:nvPr/>
        </p:nvSpPr>
        <p:spPr>
          <a:xfrm>
            <a:off x="7162800" y="4648200"/>
            <a:ext cx="838200" cy="533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50" dirty="0" smtClean="0">
                <a:solidFill>
                  <a:schemeClr val="tx1"/>
                </a:solidFill>
              </a:rPr>
              <a:t>Donatori</a:t>
            </a:r>
            <a:endParaRPr lang="en-US" sz="1050" dirty="0">
              <a:solidFill>
                <a:schemeClr val="tx1"/>
              </a:solidFill>
            </a:endParaRPr>
          </a:p>
        </p:txBody>
      </p:sp>
      <p:sp>
        <p:nvSpPr>
          <p:cNvPr id="25" name="Rectangle 24"/>
          <p:cNvSpPr/>
          <p:nvPr/>
        </p:nvSpPr>
        <p:spPr>
          <a:xfrm>
            <a:off x="6705600" y="4267200"/>
            <a:ext cx="838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dirty="0" smtClean="0">
                <a:solidFill>
                  <a:schemeClr val="tx1"/>
                </a:solidFill>
              </a:rPr>
              <a:t>Praćenje realnih prihoda</a:t>
            </a:r>
          </a:p>
          <a:p>
            <a:pPr algn="ctr"/>
            <a:r>
              <a:rPr lang="sr-Latn-CS" sz="800" dirty="0" smtClean="0">
                <a:solidFill>
                  <a:schemeClr val="tx1"/>
                </a:solidFill>
              </a:rPr>
              <a:t>Poređenje sa procenama</a:t>
            </a:r>
            <a:endParaRPr lang="en-US" sz="800" dirty="0">
              <a:solidFill>
                <a:schemeClr val="tx1"/>
              </a:solidFill>
            </a:endParaRPr>
          </a:p>
        </p:txBody>
      </p:sp>
      <p:sp>
        <p:nvSpPr>
          <p:cNvPr id="26" name="Rectangle 25"/>
          <p:cNvSpPr/>
          <p:nvPr/>
        </p:nvSpPr>
        <p:spPr>
          <a:xfrm>
            <a:off x="7162800" y="5334000"/>
            <a:ext cx="838200" cy="685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50" dirty="0" smtClean="0">
                <a:solidFill>
                  <a:schemeClr val="tx1"/>
                </a:solidFill>
              </a:rPr>
              <a:t>Prihodne agencije</a:t>
            </a:r>
            <a:endParaRPr lang="en-US" sz="1050" dirty="0">
              <a:solidFill>
                <a:schemeClr val="tx1"/>
              </a:solidFill>
            </a:endParaRPr>
          </a:p>
        </p:txBody>
      </p:sp>
    </p:spTree>
    <p:extLst>
      <p:ext uri="{BB962C8B-B14F-4D97-AF65-F5344CB8AC3E}">
        <p14:creationId xmlns:p14="http://schemas.microsoft.com/office/powerpoint/2010/main" xmlns="" val="78897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ctr">
            <a:noAutofit/>
          </a:bodyPr>
          <a:lstStyle/>
          <a:p>
            <a:r>
              <a:rPr lang="sr-Latn-CS" sz="3600" b="1" dirty="0" smtClean="0">
                <a:solidFill>
                  <a:srgbClr val="0070C0"/>
                </a:solidFill>
              </a:rPr>
              <a:t>Jedinstveni račun trezora </a:t>
            </a:r>
            <a:endParaRPr lang="en-US" sz="3600" dirty="0">
              <a:solidFill>
                <a:srgbClr val="0070C0"/>
              </a:solidFill>
            </a:endParaRPr>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pPr marL="0" indent="0">
              <a:buNone/>
            </a:pPr>
            <a:r>
              <a:rPr lang="sr-Latn-CS" sz="2800" b="1" dirty="0" smtClean="0">
                <a:solidFill>
                  <a:srgbClr val="0070C0"/>
                </a:solidFill>
              </a:rPr>
              <a:t>Osnovni zahtevi </a:t>
            </a:r>
            <a:endParaRPr lang="en-US" sz="2800" b="1" dirty="0" smtClean="0">
              <a:solidFill>
                <a:srgbClr val="0070C0"/>
              </a:solidFill>
            </a:endParaRPr>
          </a:p>
          <a:p>
            <a:r>
              <a:rPr lang="sr-Latn-CS" dirty="0" smtClean="0"/>
              <a:t>Sva državna finansijska sredstva trebaju biti pod kontrolom trezora;</a:t>
            </a:r>
          </a:p>
          <a:p>
            <a:r>
              <a:rPr lang="sr-Latn-CS" dirty="0" smtClean="0"/>
              <a:t>Trezor u svakom trenutku treba biti u poziciji da može da odredi veličinu tih sredstava - npr. stanja na računima države;</a:t>
            </a:r>
          </a:p>
          <a:p>
            <a:r>
              <a:rPr lang="sr-Latn-CS" dirty="0" smtClean="0"/>
              <a:t> Svi rashodi vršeni sa računa JRT trebaju biti predmet budžetskih kontrola;</a:t>
            </a:r>
          </a:p>
          <a:p>
            <a:r>
              <a:rPr lang="sr-Latn-CS" dirty="0" smtClean="0"/>
              <a:t>Sva državna primanja trebaju biti deponovana na JRT.</a:t>
            </a:r>
          </a:p>
          <a:p>
            <a:endParaRPr lang="sr-Latn-CS" dirty="0" smtClean="0"/>
          </a:p>
          <a:p>
            <a:pPr marL="0" indent="0">
              <a:buNone/>
            </a:pPr>
            <a:endParaRPr lang="en-US" dirty="0" smtClean="0"/>
          </a:p>
          <a:p>
            <a:pPr marL="0" indent="0">
              <a:buNone/>
            </a:pPr>
            <a:r>
              <a:rPr lang="sr-Latn-CS" b="1" dirty="0" smtClean="0">
                <a:solidFill>
                  <a:schemeClr val="accent1">
                    <a:lumMod val="75000"/>
                  </a:schemeClr>
                </a:solidFill>
              </a:rPr>
              <a:t>JRT se uobičajeno nalazi kod centralne banke </a:t>
            </a:r>
            <a:endParaRPr lang="en-US" b="1" dirty="0" smtClean="0">
              <a:solidFill>
                <a:schemeClr val="accent1">
                  <a:lumMod val="75000"/>
                </a:schemeClr>
              </a:solidFill>
            </a:endParaRPr>
          </a:p>
          <a:p>
            <a:r>
              <a:rPr lang="sr-Latn-CS" dirty="0" smtClean="0"/>
              <a:t>Međutim, centralna banka često koristi poslovne banke kao svoje fiskalne agente za prikupljanje prihoda i radi plaćanja obaveza kod državnih kreditora.</a:t>
            </a:r>
          </a:p>
        </p:txBody>
      </p:sp>
      <p:sp>
        <p:nvSpPr>
          <p:cNvPr id="4" name="Date Placeholder 3"/>
          <p:cNvSpPr>
            <a:spLocks noGrp="1"/>
          </p:cNvSpPr>
          <p:nvPr>
            <p:ph type="dt" sz="half" idx="10"/>
          </p:nvPr>
        </p:nvSpPr>
        <p:spPr/>
        <p:txBody>
          <a:bodyPr/>
          <a:lstStyle/>
          <a:p>
            <a:pPr>
              <a:defRPr/>
            </a:pPr>
            <a:fld id="{D178D955-150C-48ED-8BF0-514BC6AEF469}"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18</a:t>
            </a:fld>
            <a:endParaRPr lang="en-US" dirty="0"/>
          </a:p>
        </p:txBody>
      </p:sp>
    </p:spTree>
    <p:extLst>
      <p:ext uri="{BB962C8B-B14F-4D97-AF65-F5344CB8AC3E}">
        <p14:creationId xmlns="" xmlns:p14="http://schemas.microsoft.com/office/powerpoint/2010/main" val="2857786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457200" y="152400"/>
            <a:ext cx="8229600" cy="1143000"/>
          </a:xfrm>
        </p:spPr>
        <p:txBody>
          <a:bodyPr>
            <a:normAutofit fontScale="90000"/>
          </a:bodyPr>
          <a:lstStyle/>
          <a:p>
            <a:pPr eaLnBrk="1" hangingPunct="1"/>
            <a:r>
              <a:rPr lang="en-US" sz="3000" b="1" dirty="0" err="1" smtClean="0">
                <a:solidFill>
                  <a:srgbClr val="0070C0"/>
                </a:solidFill>
              </a:rPr>
              <a:t>Tehnolo</a:t>
            </a:r>
            <a:r>
              <a:rPr lang="sr-Latn-CS" sz="3000" b="1" dirty="0" smtClean="0">
                <a:solidFill>
                  <a:srgbClr val="0070C0"/>
                </a:solidFill>
              </a:rPr>
              <a:t>ški zahtevi</a:t>
            </a:r>
            <a:r>
              <a:rPr lang="en-US" sz="3000" b="1" dirty="0" smtClean="0">
                <a:solidFill>
                  <a:srgbClr val="0070C0"/>
                </a:solidFill>
              </a:rPr>
              <a:t>: D</a:t>
            </a:r>
            <a:r>
              <a:rPr lang="sr-Latn-CS" sz="3000" b="1" dirty="0" smtClean="0">
                <a:solidFill>
                  <a:srgbClr val="0070C0"/>
                </a:solidFill>
              </a:rPr>
              <a:t>izajn, nabavka i implementacija odgovarajuće tehnologije radi podrške sistemima </a:t>
            </a:r>
            <a:r>
              <a:rPr lang="en-US" sz="3800" b="1" dirty="0" smtClean="0">
                <a:solidFill>
                  <a:srgbClr val="0070C0"/>
                </a:solidFill>
              </a:rPr>
              <a:t> </a:t>
            </a:r>
          </a:p>
        </p:txBody>
      </p:sp>
      <p:sp>
        <p:nvSpPr>
          <p:cNvPr id="22534" name="Rectangle 3"/>
          <p:cNvSpPr>
            <a:spLocks noGrp="1" noChangeArrowheads="1"/>
          </p:cNvSpPr>
          <p:nvPr>
            <p:ph idx="1"/>
          </p:nvPr>
        </p:nvSpPr>
        <p:spPr>
          <a:xfrm>
            <a:off x="457200" y="1524000"/>
            <a:ext cx="8229600" cy="4876800"/>
          </a:xfrm>
        </p:spPr>
        <p:txBody>
          <a:bodyPr>
            <a:normAutofit fontScale="92500" lnSpcReduction="10000"/>
          </a:bodyPr>
          <a:lstStyle/>
          <a:p>
            <a:pPr eaLnBrk="1" hangingPunct="1">
              <a:lnSpc>
                <a:spcPct val="80000"/>
              </a:lnSpc>
            </a:pPr>
            <a:r>
              <a:rPr lang="en-US" sz="2400" b="1" dirty="0" err="1" smtClean="0">
                <a:latin typeface="+mj-lt"/>
              </a:rPr>
              <a:t>Ap</a:t>
            </a:r>
            <a:r>
              <a:rPr lang="sr-Latn-CS" sz="2400" b="1" dirty="0" smtClean="0">
                <a:latin typeface="+mj-lt"/>
              </a:rPr>
              <a:t>likacioni softver </a:t>
            </a:r>
            <a:r>
              <a:rPr lang="en-US" sz="2400" b="1" dirty="0" smtClean="0">
                <a:latin typeface="+mj-lt"/>
              </a:rPr>
              <a:t> </a:t>
            </a:r>
            <a:r>
              <a:rPr lang="en-US" sz="2400" dirty="0" smtClean="0">
                <a:latin typeface="+mj-lt"/>
              </a:rPr>
              <a:t>– </a:t>
            </a:r>
            <a:r>
              <a:rPr lang="sr-Latn-CS" sz="2400" dirty="0" smtClean="0">
                <a:latin typeface="+mj-lt"/>
              </a:rPr>
              <a:t> radi podrške funkcionalnih procesa</a:t>
            </a:r>
            <a:r>
              <a:rPr lang="en-US" sz="2400" dirty="0" smtClean="0">
                <a:latin typeface="+mj-lt"/>
              </a:rPr>
              <a:t>; </a:t>
            </a:r>
          </a:p>
          <a:p>
            <a:pPr eaLnBrk="1" hangingPunct="1">
              <a:lnSpc>
                <a:spcPct val="80000"/>
              </a:lnSpc>
            </a:pPr>
            <a:r>
              <a:rPr lang="en-US" sz="2400" b="1" dirty="0" smtClean="0">
                <a:latin typeface="+mj-lt"/>
              </a:rPr>
              <a:t>Hard</a:t>
            </a:r>
            <a:r>
              <a:rPr lang="sr-Latn-CS" sz="2400" b="1" dirty="0" smtClean="0">
                <a:latin typeface="+mj-lt"/>
              </a:rPr>
              <a:t>ver </a:t>
            </a:r>
            <a:r>
              <a:rPr lang="en-US" sz="2400" dirty="0" smtClean="0">
                <a:latin typeface="+mj-lt"/>
              </a:rPr>
              <a:t>– Server</a:t>
            </a:r>
            <a:r>
              <a:rPr lang="sr-Latn-CS" sz="2400" dirty="0" smtClean="0">
                <a:latin typeface="+mj-lt"/>
              </a:rPr>
              <a:t>i koji se nalaze u različitim procesnim centrima </a:t>
            </a:r>
            <a:endParaRPr lang="en-US" sz="2400" dirty="0" smtClean="0">
              <a:latin typeface="+mj-lt"/>
            </a:endParaRPr>
          </a:p>
          <a:p>
            <a:pPr eaLnBrk="1" hangingPunct="1">
              <a:lnSpc>
                <a:spcPct val="80000"/>
              </a:lnSpc>
              <a:buFont typeface="Wingdings" pitchFamily="2" charset="2"/>
              <a:buNone/>
            </a:pPr>
            <a:r>
              <a:rPr lang="en-US" sz="2400" dirty="0" smtClean="0">
                <a:latin typeface="+mj-lt"/>
              </a:rPr>
              <a:t>	</a:t>
            </a:r>
            <a:r>
              <a:rPr lang="sr-Latn-CS" sz="2400" dirty="0" smtClean="0">
                <a:latin typeface="+mj-lt"/>
              </a:rPr>
              <a:t>Radne jedinice, periferijalni hardver </a:t>
            </a:r>
            <a:endParaRPr lang="en-US" sz="2400" dirty="0" smtClean="0">
              <a:latin typeface="+mj-lt"/>
            </a:endParaRPr>
          </a:p>
          <a:p>
            <a:pPr eaLnBrk="1" hangingPunct="1">
              <a:lnSpc>
                <a:spcPct val="80000"/>
              </a:lnSpc>
            </a:pPr>
            <a:r>
              <a:rPr lang="en-US" sz="2400" b="1" dirty="0" smtClean="0">
                <a:latin typeface="+mj-lt"/>
              </a:rPr>
              <a:t>Middle ware – </a:t>
            </a:r>
            <a:r>
              <a:rPr lang="sr-Latn-CS" sz="2400" dirty="0" smtClean="0">
                <a:latin typeface="+mj-lt"/>
              </a:rPr>
              <a:t>O</a:t>
            </a:r>
            <a:r>
              <a:rPr lang="en-US" sz="2400" dirty="0" err="1" smtClean="0">
                <a:latin typeface="+mj-lt"/>
              </a:rPr>
              <a:t>perati</a:t>
            </a:r>
            <a:r>
              <a:rPr lang="sr-Latn-CS" sz="2400" dirty="0" smtClean="0">
                <a:latin typeface="+mj-lt"/>
              </a:rPr>
              <a:t>vni sistemi, </a:t>
            </a:r>
            <a:r>
              <a:rPr lang="en-US" sz="2400" dirty="0" smtClean="0">
                <a:latin typeface="+mj-lt"/>
              </a:rPr>
              <a:t>DBMS, </a:t>
            </a:r>
            <a:r>
              <a:rPr lang="sr-Latn-CS" sz="2400" dirty="0" smtClean="0">
                <a:latin typeface="+mj-lt"/>
              </a:rPr>
              <a:t>aplikacione razvojne alatke, </a:t>
            </a:r>
            <a:r>
              <a:rPr lang="en-US" sz="2400" dirty="0" smtClean="0">
                <a:latin typeface="+mj-lt"/>
              </a:rPr>
              <a:t>s</a:t>
            </a:r>
            <a:r>
              <a:rPr lang="sr-Latn-CS" sz="2400" dirty="0" smtClean="0">
                <a:latin typeface="+mj-lt"/>
              </a:rPr>
              <a:t>istemske upravljačke alatke </a:t>
            </a:r>
            <a:endParaRPr lang="en-US" sz="2400" dirty="0" smtClean="0">
              <a:latin typeface="+mj-lt"/>
            </a:endParaRPr>
          </a:p>
          <a:p>
            <a:pPr eaLnBrk="1" hangingPunct="1">
              <a:lnSpc>
                <a:spcPct val="80000"/>
              </a:lnSpc>
            </a:pPr>
            <a:r>
              <a:rPr lang="en-US" sz="2400" b="1" dirty="0" smtClean="0">
                <a:latin typeface="+mj-lt"/>
              </a:rPr>
              <a:t>Tele</a:t>
            </a:r>
            <a:r>
              <a:rPr lang="sr-Latn-CS" sz="2400" b="1" dirty="0" smtClean="0">
                <a:latin typeface="+mj-lt"/>
              </a:rPr>
              <a:t>komunikaciona infrastruktura </a:t>
            </a:r>
            <a:endParaRPr lang="en-US" sz="2400" b="1" dirty="0" smtClean="0">
              <a:latin typeface="+mj-lt"/>
            </a:endParaRPr>
          </a:p>
          <a:p>
            <a:pPr lvl="1" eaLnBrk="1" hangingPunct="1">
              <a:lnSpc>
                <a:spcPct val="80000"/>
              </a:lnSpc>
            </a:pPr>
            <a:r>
              <a:rPr lang="en-US" dirty="0" smtClean="0">
                <a:latin typeface="+mj-lt"/>
              </a:rPr>
              <a:t>WAN-</a:t>
            </a:r>
            <a:r>
              <a:rPr lang="sr-Latn-CS" dirty="0" smtClean="0">
                <a:latin typeface="+mj-lt"/>
              </a:rPr>
              <a:t>l</a:t>
            </a:r>
            <a:r>
              <a:rPr lang="en-US" dirty="0" smtClean="0">
                <a:latin typeface="+mj-lt"/>
              </a:rPr>
              <a:t>ink</a:t>
            </a:r>
            <a:r>
              <a:rPr lang="sr-Latn-CS" dirty="0" smtClean="0">
                <a:latin typeface="+mj-lt"/>
              </a:rPr>
              <a:t>ovi između različitih trezorskih kancelarija preko telekomunikacione mreže –</a:t>
            </a:r>
            <a:r>
              <a:rPr lang="en-US" dirty="0" smtClean="0">
                <a:latin typeface="+mj-lt"/>
              </a:rPr>
              <a:t> </a:t>
            </a:r>
            <a:r>
              <a:rPr lang="sr-Latn-CS" dirty="0" smtClean="0">
                <a:latin typeface="+mj-lt"/>
              </a:rPr>
              <a:t>javna mreža sa komutacijom, iznajmljene linije, </a:t>
            </a:r>
            <a:r>
              <a:rPr lang="en-US" dirty="0" smtClean="0">
                <a:latin typeface="+mj-lt"/>
              </a:rPr>
              <a:t>dial up </a:t>
            </a:r>
            <a:r>
              <a:rPr lang="en-US" dirty="0" err="1" smtClean="0">
                <a:latin typeface="+mj-lt"/>
              </a:rPr>
              <a:t>lin</a:t>
            </a:r>
            <a:r>
              <a:rPr lang="sr-Latn-CS" dirty="0" smtClean="0">
                <a:latin typeface="+mj-lt"/>
              </a:rPr>
              <a:t>ije</a:t>
            </a:r>
            <a:r>
              <a:rPr lang="en-US" dirty="0" smtClean="0">
                <a:latin typeface="+mj-lt"/>
              </a:rPr>
              <a:t>;</a:t>
            </a:r>
          </a:p>
          <a:p>
            <a:pPr lvl="1" eaLnBrk="1" hangingPunct="1">
              <a:lnSpc>
                <a:spcPct val="80000"/>
              </a:lnSpc>
            </a:pPr>
            <a:r>
              <a:rPr lang="en-US" dirty="0" smtClean="0">
                <a:latin typeface="+mj-lt"/>
              </a:rPr>
              <a:t>LAN</a:t>
            </a:r>
            <a:r>
              <a:rPr lang="sr-Latn-CS" dirty="0" smtClean="0">
                <a:latin typeface="+mj-lt"/>
              </a:rPr>
              <a:t>ovi</a:t>
            </a:r>
            <a:r>
              <a:rPr lang="en-US" dirty="0" smtClean="0">
                <a:latin typeface="+mj-lt"/>
              </a:rPr>
              <a:t>- </a:t>
            </a:r>
            <a:r>
              <a:rPr lang="sr-Latn-CS" dirty="0" smtClean="0">
                <a:latin typeface="+mj-lt"/>
              </a:rPr>
              <a:t>veze između radnih stanica na određenom mestu </a:t>
            </a:r>
            <a:endParaRPr lang="en-US" dirty="0" smtClean="0">
              <a:latin typeface="+mj-lt"/>
            </a:endParaRPr>
          </a:p>
          <a:p>
            <a:pPr lvl="1" eaLnBrk="1" hangingPunct="1">
              <a:lnSpc>
                <a:spcPct val="80000"/>
              </a:lnSpc>
            </a:pPr>
            <a:r>
              <a:rPr lang="sr-Latn-CS" dirty="0" smtClean="0">
                <a:latin typeface="+mj-lt"/>
              </a:rPr>
              <a:t>Sistemi upravljanja mrežom </a:t>
            </a:r>
            <a:endParaRPr lang="en-US" dirty="0" smtClean="0">
              <a:latin typeface="+mj-lt"/>
            </a:endParaRPr>
          </a:p>
          <a:p>
            <a:pPr>
              <a:lnSpc>
                <a:spcPct val="80000"/>
              </a:lnSpc>
            </a:pPr>
            <a:r>
              <a:rPr lang="en-US" sz="2400" b="1" dirty="0" smtClean="0">
                <a:latin typeface="+mj-lt"/>
              </a:rPr>
              <a:t>Back up</a:t>
            </a:r>
            <a:r>
              <a:rPr lang="sr-Latn-CS" sz="2400" b="1" dirty="0" smtClean="0">
                <a:latin typeface="+mj-lt"/>
              </a:rPr>
              <a:t> (rezervna kopija)</a:t>
            </a:r>
            <a:r>
              <a:rPr lang="en-US" sz="2400" b="1" dirty="0" smtClean="0">
                <a:latin typeface="+mj-lt"/>
              </a:rPr>
              <a:t> / Disaster Recovery</a:t>
            </a:r>
            <a:r>
              <a:rPr lang="sr-Latn-CS" sz="2400" b="1" dirty="0" smtClean="0">
                <a:latin typeface="+mj-lt"/>
              </a:rPr>
              <a:t> (oporavak od ispada) aranžmani</a:t>
            </a:r>
            <a:endParaRPr lang="en-US" sz="2400" b="1" dirty="0" smtClean="0">
              <a:latin typeface="+mj-lt"/>
            </a:endParaRPr>
          </a:p>
          <a:p>
            <a:pPr lvl="1" eaLnBrk="1" hangingPunct="1">
              <a:lnSpc>
                <a:spcPct val="80000"/>
              </a:lnSpc>
            </a:pPr>
            <a:r>
              <a:rPr lang="sr-Latn-CS" dirty="0" smtClean="0">
                <a:latin typeface="+mj-lt"/>
              </a:rPr>
              <a:t>Strategija poslovnog kontinuiteta </a:t>
            </a:r>
            <a:endParaRPr lang="en-US" dirty="0" smtClean="0">
              <a:latin typeface="+mj-lt"/>
            </a:endParaRPr>
          </a:p>
          <a:p>
            <a:pPr lvl="1" eaLnBrk="1" hangingPunct="1">
              <a:lnSpc>
                <a:spcPct val="80000"/>
              </a:lnSpc>
            </a:pPr>
            <a:r>
              <a:rPr lang="sr-Latn-CS" dirty="0" smtClean="0">
                <a:latin typeface="+mj-lt"/>
              </a:rPr>
              <a:t>Električni sistemi </a:t>
            </a:r>
            <a:r>
              <a:rPr lang="en-US" dirty="0" smtClean="0">
                <a:latin typeface="+mj-lt"/>
              </a:rPr>
              <a:t>back up</a:t>
            </a:r>
            <a:r>
              <a:rPr lang="sr-Latn-CS" dirty="0" smtClean="0">
                <a:latin typeface="+mj-lt"/>
              </a:rPr>
              <a:t>-a</a:t>
            </a:r>
            <a:endParaRPr lang="en-US" dirty="0" smtClean="0">
              <a:latin typeface="+mj-lt"/>
            </a:endParaRPr>
          </a:p>
          <a:p>
            <a:pPr lvl="1" eaLnBrk="1" hangingPunct="1">
              <a:lnSpc>
                <a:spcPct val="80000"/>
              </a:lnSpc>
            </a:pPr>
            <a:r>
              <a:rPr lang="sr-Latn-CS" dirty="0" smtClean="0">
                <a:latin typeface="+mj-lt"/>
              </a:rPr>
              <a:t>Sistemi informatičke bezbednosti </a:t>
            </a:r>
            <a:endParaRPr lang="en-US" dirty="0" smtClean="0">
              <a:latin typeface="+mj-lt"/>
            </a:endParaRPr>
          </a:p>
        </p:txBody>
      </p:sp>
      <p:sp>
        <p:nvSpPr>
          <p:cNvPr id="6" name="Date Placeholder 5"/>
          <p:cNvSpPr>
            <a:spLocks noGrp="1"/>
          </p:cNvSpPr>
          <p:nvPr>
            <p:ph type="dt" sz="half" idx="10"/>
          </p:nvPr>
        </p:nvSpPr>
        <p:spPr/>
        <p:txBody>
          <a:bodyPr/>
          <a:lstStyle/>
          <a:p>
            <a:pPr>
              <a:defRPr/>
            </a:pPr>
            <a:fld id="{5DEB4D45-1EA4-4F67-AFF0-4190431260F3}" type="datetime1">
              <a:rPr lang="en-US" smtClean="0"/>
              <a:pPr>
                <a:defRPr/>
              </a:pPr>
              <a:t>5/30/2012</a:t>
            </a:fld>
            <a:endParaRPr lang="en-US" dirty="0"/>
          </a:p>
        </p:txBody>
      </p:sp>
      <p:sp>
        <p:nvSpPr>
          <p:cNvPr id="22531" name="Footer Placeholder 4"/>
          <p:cNvSpPr>
            <a:spLocks noGrp="1"/>
          </p:cNvSpPr>
          <p:nvPr>
            <p:ph type="ftr" sz="quarter" idx="11"/>
          </p:nvPr>
        </p:nvSpPr>
        <p:spPr>
          <a:noFill/>
        </p:spPr>
        <p:txBody>
          <a:bodyPr/>
          <a:lstStyle/>
          <a:p>
            <a:r>
              <a:rPr lang="en-US" smtClean="0"/>
              <a:t>Ali Hashim - World Bank</a:t>
            </a:r>
            <a:endParaRPr lang="en-US" dirty="0" smtClean="0"/>
          </a:p>
        </p:txBody>
      </p:sp>
      <p:sp>
        <p:nvSpPr>
          <p:cNvPr id="22532" name="Slide Number Placeholder 5"/>
          <p:cNvSpPr>
            <a:spLocks noGrp="1"/>
          </p:cNvSpPr>
          <p:nvPr>
            <p:ph type="sldNum" sz="quarter" idx="12"/>
          </p:nvPr>
        </p:nvSpPr>
        <p:spPr>
          <a:noFill/>
        </p:spPr>
        <p:txBody>
          <a:bodyPr/>
          <a:lstStyle/>
          <a:p>
            <a:fld id="{677C83F7-0470-402D-9230-0899FA4C5663}" type="slidenum">
              <a:rPr lang="en-US" smtClean="0"/>
              <a:pPr/>
              <a:t>19</a:t>
            </a:fld>
            <a:endParaRPr lang="en-US" dirty="0" smtClean="0"/>
          </a:p>
        </p:txBody>
      </p:sp>
    </p:spTree>
    <p:extLst>
      <p:ext uri="{BB962C8B-B14F-4D97-AF65-F5344CB8AC3E}">
        <p14:creationId xmlns="" xmlns:p14="http://schemas.microsoft.com/office/powerpoint/2010/main" val="2050282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chor="ctr">
            <a:normAutofit/>
          </a:bodyPr>
          <a:lstStyle/>
          <a:p>
            <a:r>
              <a:rPr lang="sr-Latn-CS" sz="4000" b="1" dirty="0" smtClean="0"/>
              <a:t>Referentni model trezora </a:t>
            </a:r>
            <a:r>
              <a:rPr lang="en-US" sz="4000" b="1" dirty="0" smtClean="0"/>
              <a:t>–</a:t>
            </a:r>
            <a:r>
              <a:rPr lang="en-US" sz="4000" b="1" dirty="0" err="1" smtClean="0"/>
              <a:t>RM</a:t>
            </a:r>
            <a:r>
              <a:rPr lang="sr-Latn-CS" sz="4000" b="1" dirty="0" smtClean="0"/>
              <a:t>T</a:t>
            </a:r>
            <a:r>
              <a:rPr lang="en-US" sz="4000" b="1" dirty="0" smtClean="0"/>
              <a:t>*</a:t>
            </a:r>
            <a:endParaRPr lang="en-US" sz="4000" b="1" dirty="0"/>
          </a:p>
        </p:txBody>
      </p:sp>
      <p:sp>
        <p:nvSpPr>
          <p:cNvPr id="3" name="Content Placeholder 2"/>
          <p:cNvSpPr>
            <a:spLocks noGrp="1"/>
          </p:cNvSpPr>
          <p:nvPr>
            <p:ph idx="1"/>
          </p:nvPr>
        </p:nvSpPr>
        <p:spPr>
          <a:xfrm>
            <a:off x="228600" y="609600"/>
            <a:ext cx="8686800" cy="5638800"/>
          </a:xfrm>
        </p:spPr>
        <p:txBody>
          <a:bodyPr>
            <a:noAutofit/>
          </a:bodyPr>
          <a:lstStyle/>
          <a:p>
            <a:r>
              <a:rPr lang="en-US" sz="2800" b="1" dirty="0" err="1" smtClean="0"/>
              <a:t>RM</a:t>
            </a:r>
            <a:r>
              <a:rPr lang="sr-Latn-CS" sz="2800" b="1" dirty="0" smtClean="0"/>
              <a:t>T </a:t>
            </a:r>
            <a:r>
              <a:rPr lang="sr-Latn-CS" sz="2800" dirty="0" smtClean="0"/>
              <a:t>je razvijen kako bi</a:t>
            </a:r>
            <a:r>
              <a:rPr lang="en-US" sz="2800" dirty="0" smtClean="0"/>
              <a:t>:</a:t>
            </a:r>
          </a:p>
          <a:p>
            <a:pPr lvl="1"/>
            <a:r>
              <a:rPr lang="sr-Latn-CS" dirty="0" smtClean="0"/>
              <a:t>Pomogao Svetskoj banci i zemljama članicama MMF-a pri implementaciji reformi trezora </a:t>
            </a:r>
          </a:p>
          <a:p>
            <a:pPr lvl="1"/>
            <a:r>
              <a:rPr lang="sr-Latn-CS" dirty="0" smtClean="0"/>
              <a:t>Informisao proizvođače softverskog paketa COTS o ključnim </a:t>
            </a:r>
            <a:r>
              <a:rPr lang="sr-Latn-CS" b="1" dirty="0" smtClean="0"/>
              <a:t>funkcionalnim zahtevima trezora</a:t>
            </a:r>
            <a:r>
              <a:rPr lang="sr-Latn-CS" dirty="0" smtClean="0"/>
              <a:t> kako bi im omogućio da uključe takve zahteve u svoje proizvode, a koji su primarno bili dizajnirani za potrebe </a:t>
            </a:r>
            <a:r>
              <a:rPr lang="sr-Latn-CS" b="1" dirty="0" smtClean="0"/>
              <a:t>privatnog sektora</a:t>
            </a:r>
            <a:r>
              <a:rPr lang="sr-Latn-CS" dirty="0" smtClean="0"/>
              <a:t>. </a:t>
            </a:r>
          </a:p>
          <a:p>
            <a:r>
              <a:rPr lang="sr-Latn-CS" sz="2800" dirty="0" smtClean="0"/>
              <a:t>Opisuje osnovne aspekte reformi trezora, osnov funkcionalnih procesa trezora i ključne aktivnosti uključene u uspostavljanje sistema trezora. </a:t>
            </a:r>
            <a:endParaRPr lang="en-US" sz="2800" dirty="0" smtClean="0"/>
          </a:p>
          <a:p>
            <a:r>
              <a:rPr lang="sr-Latn-CS" sz="2800" dirty="0" smtClean="0"/>
              <a:t>Pokazuje kako se trezorski procesi uklapaju u ukupnu grupu procesa i sistema usmerenih radi fiskalnog upravljanja javnim sredstvima, G</a:t>
            </a:r>
            <a:r>
              <a:rPr lang="en-US" sz="2800" dirty="0" err="1" smtClean="0"/>
              <a:t>overnment</a:t>
            </a:r>
            <a:r>
              <a:rPr lang="en-US" sz="2800" dirty="0" smtClean="0"/>
              <a:t> Fiscal Management- GFM</a:t>
            </a:r>
            <a:endParaRPr lang="en-US" sz="2800" dirty="0"/>
          </a:p>
        </p:txBody>
      </p:sp>
      <p:sp>
        <p:nvSpPr>
          <p:cNvPr id="4" name="Date Placeholder 3"/>
          <p:cNvSpPr>
            <a:spLocks noGrp="1"/>
          </p:cNvSpPr>
          <p:nvPr>
            <p:ph type="dt" sz="half" idx="10"/>
          </p:nvPr>
        </p:nvSpPr>
        <p:spPr/>
        <p:txBody>
          <a:bodyPr/>
          <a:lstStyle/>
          <a:p>
            <a:pPr>
              <a:defRPr/>
            </a:pPr>
            <a:fld id="{D178D955-150C-48ED-8BF0-514BC6AEF469}"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lgn="ctr">
              <a:defRPr/>
            </a:pPr>
            <a:r>
              <a:rPr lang="en-US" b="1" dirty="0" smtClean="0"/>
              <a:t>*Ali </a:t>
            </a:r>
            <a:r>
              <a:rPr lang="en-US" b="1" dirty="0" err="1"/>
              <a:t>H</a:t>
            </a:r>
            <a:r>
              <a:rPr lang="en-US" b="1" dirty="0" err="1" smtClean="0"/>
              <a:t>ashim</a:t>
            </a:r>
            <a:r>
              <a:rPr lang="en-US" b="1" dirty="0" smtClean="0"/>
              <a:t> and Bill Allan, World Bank    Technical Paper No: 505, 2001 </a:t>
            </a:r>
            <a:endParaRPr lang="en-US" b="1"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2</a:t>
            </a:fld>
            <a:endParaRPr lang="en-US" dirty="0"/>
          </a:p>
        </p:txBody>
      </p:sp>
    </p:spTree>
    <p:extLst>
      <p:ext uri="{BB962C8B-B14F-4D97-AF65-F5344CB8AC3E}">
        <p14:creationId xmlns="" xmlns:p14="http://schemas.microsoft.com/office/powerpoint/2010/main" val="1395317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CS" dirty="0" smtClean="0"/>
              <a:t>Deo </a:t>
            </a:r>
            <a:r>
              <a:rPr lang="en-US" dirty="0" smtClean="0"/>
              <a:t>II </a:t>
            </a:r>
            <a:endParaRPr lang="en-US" dirty="0"/>
          </a:p>
        </p:txBody>
      </p:sp>
      <p:sp>
        <p:nvSpPr>
          <p:cNvPr id="3" name="Text Placeholder 2"/>
          <p:cNvSpPr>
            <a:spLocks noGrp="1"/>
          </p:cNvSpPr>
          <p:nvPr>
            <p:ph type="body" idx="1"/>
          </p:nvPr>
        </p:nvSpPr>
        <p:spPr>
          <a:xfrm>
            <a:off x="533400" y="2971800"/>
            <a:ext cx="7772400" cy="1509712"/>
          </a:xfrm>
        </p:spPr>
        <p:txBody>
          <a:bodyPr anchor="ctr">
            <a:normAutofit/>
          </a:bodyPr>
          <a:lstStyle/>
          <a:p>
            <a:pPr algn="ctr"/>
            <a:r>
              <a:rPr lang="sr-Latn-CS" sz="4000" dirty="0" smtClean="0">
                <a:solidFill>
                  <a:srgbClr val="FFFF00"/>
                </a:solidFill>
              </a:rPr>
              <a:t>Određena implementaciona iskustva </a:t>
            </a:r>
            <a:r>
              <a:rPr lang="en-US" sz="4000" dirty="0" smtClean="0">
                <a:solidFill>
                  <a:srgbClr val="FFFF00"/>
                </a:solidFill>
              </a:rPr>
              <a:t> </a:t>
            </a:r>
            <a:endParaRPr lang="en-US" sz="4000" dirty="0">
              <a:solidFill>
                <a:srgbClr val="FFFF00"/>
              </a:solidFill>
            </a:endParaRPr>
          </a:p>
          <a:p>
            <a:pPr algn="ctr"/>
            <a:endParaRPr lang="en-US" sz="4000" dirty="0" smtClean="0">
              <a:solidFill>
                <a:srgbClr val="FFFF00"/>
              </a:solidFill>
            </a:endParaRPr>
          </a:p>
        </p:txBody>
      </p:sp>
      <p:sp>
        <p:nvSpPr>
          <p:cNvPr id="4" name="Date Placeholder 3"/>
          <p:cNvSpPr>
            <a:spLocks noGrp="1"/>
          </p:cNvSpPr>
          <p:nvPr>
            <p:ph type="dt" sz="half" idx="10"/>
          </p:nvPr>
        </p:nvSpPr>
        <p:spPr/>
        <p:txBody>
          <a:bodyPr/>
          <a:lstStyle/>
          <a:p>
            <a:pPr>
              <a:defRPr/>
            </a:pPr>
            <a:fld id="{5EAA97F9-CD4C-4D17-8829-4F8FFB7A9594}"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7C54DD3E-8F65-49AB-948F-8AF5C85F8CEF}" type="slidenum">
              <a:rPr lang="en-US" smtClean="0"/>
              <a:pPr>
                <a:defRPr/>
              </a:pPr>
              <a:t>20</a:t>
            </a:fld>
            <a:endParaRPr lang="en-US" dirty="0"/>
          </a:p>
        </p:txBody>
      </p:sp>
    </p:spTree>
    <p:extLst>
      <p:ext uri="{BB962C8B-B14F-4D97-AF65-F5344CB8AC3E}">
        <p14:creationId xmlns="" xmlns:p14="http://schemas.microsoft.com/office/powerpoint/2010/main" val="2119897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fld id="{7FA5C588-367C-48CF-8C06-4804A00ED84F}" type="datetime1">
              <a:rPr lang="en-US" smtClean="0"/>
              <a:pPr>
                <a:defRPr/>
              </a:pPr>
              <a:t>5/30/2012</a:t>
            </a:fld>
            <a:endParaRPr lang="en-US" dirty="0"/>
          </a:p>
        </p:txBody>
      </p:sp>
      <p:sp>
        <p:nvSpPr>
          <p:cNvPr id="40963" name="Footer Placeholder 2"/>
          <p:cNvSpPr>
            <a:spLocks noGrp="1"/>
          </p:cNvSpPr>
          <p:nvPr>
            <p:ph type="ftr" sz="quarter" idx="11"/>
          </p:nvPr>
        </p:nvSpPr>
        <p:spPr>
          <a:noFill/>
        </p:spPr>
        <p:txBody>
          <a:bodyPr/>
          <a:lstStyle/>
          <a:p>
            <a:r>
              <a:rPr lang="en-US" smtClean="0"/>
              <a:t>Ali Hashim - World Bank</a:t>
            </a:r>
            <a:endParaRPr lang="en-US" dirty="0" smtClean="0"/>
          </a:p>
        </p:txBody>
      </p:sp>
      <p:sp>
        <p:nvSpPr>
          <p:cNvPr id="40964" name="Slide Number Placeholder 3"/>
          <p:cNvSpPr>
            <a:spLocks noGrp="1"/>
          </p:cNvSpPr>
          <p:nvPr>
            <p:ph type="sldNum" sz="quarter" idx="12"/>
          </p:nvPr>
        </p:nvSpPr>
        <p:spPr>
          <a:noFill/>
        </p:spPr>
        <p:txBody>
          <a:bodyPr/>
          <a:lstStyle/>
          <a:p>
            <a:fld id="{AF811D1A-C8A4-4CB4-81B4-D6611061E9C6}" type="slidenum">
              <a:rPr lang="en-US" smtClean="0"/>
              <a:pPr/>
              <a:t>21</a:t>
            </a:fld>
            <a:endParaRPr lang="en-US" smtClean="0"/>
          </a:p>
        </p:txBody>
      </p:sp>
      <p:graphicFrame>
        <p:nvGraphicFramePr>
          <p:cNvPr id="424297" name="Group 361"/>
          <p:cNvGraphicFramePr>
            <a:graphicFrameLocks noGrp="1"/>
          </p:cNvGraphicFramePr>
          <p:nvPr>
            <p:extLst>
              <p:ext uri="{D42A27DB-BD31-4B8C-83A1-F6EECF244321}">
                <p14:modId xmlns="" xmlns:p14="http://schemas.microsoft.com/office/powerpoint/2010/main" val="444836985"/>
              </p:ext>
            </p:extLst>
          </p:nvPr>
        </p:nvGraphicFramePr>
        <p:xfrm>
          <a:off x="76200" y="304800"/>
          <a:ext cx="9067800" cy="6839841"/>
        </p:xfrm>
        <a:graphic>
          <a:graphicData uri="http://schemas.openxmlformats.org/drawingml/2006/table">
            <a:tbl>
              <a:tblPr/>
              <a:tblGrid>
                <a:gridCol w="3343275"/>
                <a:gridCol w="847725"/>
                <a:gridCol w="1524000"/>
                <a:gridCol w="1417320"/>
                <a:gridCol w="1935480"/>
              </a:tblGrid>
              <a:tr h="40806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Na</a:t>
                      </a:r>
                      <a:r>
                        <a:rPr kumimoji="0" lang="sr-Latn-CS" sz="1200" b="1" i="0" u="none" strike="noStrike" cap="none" normalizeH="0" baseline="0" dirty="0" smtClean="0">
                          <a:ln>
                            <a:noFill/>
                          </a:ln>
                          <a:solidFill>
                            <a:schemeClr val="tx1"/>
                          </a:solidFill>
                          <a:effectLst/>
                          <a:latin typeface="Arial" charset="0"/>
                        </a:rPr>
                        <a:t>ziv i zemlja </a:t>
                      </a:r>
                      <a:endParaRPr kumimoji="0" lang="en-US" sz="12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Broj glavnih sajtova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Približni troškovi u </a:t>
                      </a:r>
                      <a:endParaRPr kumimoji="0" lang="en-US"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milionima </a:t>
                      </a:r>
                      <a:r>
                        <a:rPr kumimoji="0" lang="en-US" sz="1200" b="1" i="0" u="none" strike="noStrike" cap="none" normalizeH="0" baseline="0" dirty="0" smtClean="0">
                          <a:ln>
                            <a:noFill/>
                          </a:ln>
                          <a:solidFill>
                            <a:schemeClr val="tx1"/>
                          </a:solidFill>
                          <a:effectLst/>
                          <a:latin typeface="Arial" charset="0"/>
                        </a:rPr>
                        <a:t>US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S</a:t>
                      </a:r>
                      <a:r>
                        <a:rPr kumimoji="0" lang="en-US" sz="1200" b="1" i="0" u="none" strike="noStrike" cap="none" normalizeH="0" baseline="0" dirty="0" err="1" smtClean="0">
                          <a:ln>
                            <a:noFill/>
                          </a:ln>
                          <a:solidFill>
                            <a:schemeClr val="tx1"/>
                          </a:solidFill>
                          <a:effectLst/>
                          <a:latin typeface="Arial" charset="0"/>
                        </a:rPr>
                        <a:t>tatus</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Napomene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1" i="0" u="none" strike="noStrike" cap="none" normalizeH="0" baseline="0" dirty="0" smtClean="0">
                          <a:ln>
                            <a:noFill/>
                          </a:ln>
                          <a:solidFill>
                            <a:srgbClr val="669900"/>
                          </a:solidFill>
                          <a:effectLst/>
                          <a:latin typeface="Arial" charset="0"/>
                        </a:rPr>
                        <a:t>E</a:t>
                      </a:r>
                      <a:r>
                        <a:rPr kumimoji="0" lang="sr-Latn-CS" sz="1400" b="1" i="0" u="none" strike="noStrike" cap="none" normalizeH="0" baseline="0" dirty="0" smtClean="0">
                          <a:ln>
                            <a:noFill/>
                          </a:ln>
                          <a:solidFill>
                            <a:srgbClr val="669900"/>
                          </a:solidFill>
                          <a:effectLst/>
                          <a:latin typeface="Arial" charset="0"/>
                        </a:rPr>
                        <a:t>vropa i Centralna Azija </a:t>
                      </a:r>
                      <a:endParaRPr kumimoji="0" lang="en-US" sz="1400" b="1" i="0" u="none" strike="noStrike" cap="none" normalizeH="0" baseline="0" dirty="0" smtClean="0">
                        <a:ln>
                          <a:noFill/>
                        </a:ln>
                        <a:solidFill>
                          <a:srgbClr val="6699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64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Projekat ukrajinskih trezorskih sistema </a:t>
                      </a:r>
                      <a:r>
                        <a:rPr kumimoji="0" lang="en-US" sz="1200" b="1" i="0" u="none" strike="noStrike" cap="none" normalizeH="0" baseline="0" dirty="0" smtClean="0">
                          <a:ln>
                            <a:noFill/>
                          </a:ln>
                          <a:solidFill>
                            <a:schemeClr val="tx1"/>
                          </a:solidFill>
                          <a:effectLst/>
                          <a:latin typeface="Arial" charset="0"/>
                        </a:rPr>
                        <a:t>(TS) I</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err="1" smtClean="0">
                          <a:ln>
                            <a:noFill/>
                          </a:ln>
                          <a:solidFill>
                            <a:schemeClr val="tx1"/>
                          </a:solidFill>
                          <a:effectLst/>
                          <a:latin typeface="Arial" charset="0"/>
                        </a:rPr>
                        <a:t>Ukra</a:t>
                      </a:r>
                      <a:r>
                        <a:rPr kumimoji="0" lang="sr-Latn-CS" sz="1200" b="1" i="0" u="none" strike="noStrike" cap="none" normalizeH="0" baseline="0" dirty="0" smtClean="0">
                          <a:ln>
                            <a:noFill/>
                          </a:ln>
                          <a:solidFill>
                            <a:schemeClr val="tx1"/>
                          </a:solidFill>
                          <a:effectLst/>
                          <a:latin typeface="Arial" charset="0"/>
                        </a:rPr>
                        <a:t>jina </a:t>
                      </a:r>
                      <a:r>
                        <a:rPr kumimoji="0" lang="en-US" sz="1200" b="1" i="0" u="none" strike="noStrike" cap="none" normalizeH="0" baseline="0" dirty="0" err="1" smtClean="0">
                          <a:ln>
                            <a:noFill/>
                          </a:ln>
                          <a:solidFill>
                            <a:schemeClr val="tx1"/>
                          </a:solidFill>
                          <a:effectLst/>
                          <a:latin typeface="Arial" charset="0"/>
                        </a:rPr>
                        <a:t>PFMP</a:t>
                      </a:r>
                      <a:r>
                        <a:rPr kumimoji="0" lang="en-US" sz="1200" b="1" i="0" u="none" strike="noStrike" cap="none" normalizeH="0" baseline="0" dirty="0" smtClean="0">
                          <a:ln>
                            <a:noFill/>
                          </a:ln>
                          <a:solidFill>
                            <a:schemeClr val="tx1"/>
                          </a:solidFill>
                          <a:effectLst/>
                          <a:latin typeface="Arial" charset="0"/>
                        </a:rPr>
                        <a:t> (II)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26.9 (16.5+10.4)</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Završen </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7.0  </a:t>
                      </a:r>
                      <a:r>
                        <a:rPr kumimoji="0" lang="sr-Latn-CS" sz="1200" b="1" i="0" u="none" strike="noStrike" cap="none" normalizeH="0" baseline="0" dirty="0" smtClean="0">
                          <a:ln>
                            <a:noFill/>
                          </a:ln>
                          <a:solidFill>
                            <a:schemeClr val="tx1"/>
                          </a:solidFill>
                          <a:effectLst/>
                          <a:latin typeface="Arial" charset="0"/>
                        </a:rPr>
                        <a:t>godina</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U toku </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Započeto </a:t>
                      </a:r>
                      <a:r>
                        <a:rPr kumimoji="0" lang="en-US" sz="1200" b="1" i="0" u="none" strike="noStrike" cap="none" normalizeH="0" baseline="0" dirty="0" smtClean="0">
                          <a:ln>
                            <a:noFill/>
                          </a:ln>
                          <a:solidFill>
                            <a:schemeClr val="tx1"/>
                          </a:solidFill>
                          <a:effectLst/>
                          <a:latin typeface="Arial"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S</a:t>
                      </a:r>
                      <a:r>
                        <a:rPr kumimoji="0" lang="en-US" sz="1200" b="1" i="0" u="none" strike="noStrike" cap="none" normalizeH="0" baseline="0" dirty="0" smtClean="0">
                          <a:ln>
                            <a:noFill/>
                          </a:ln>
                          <a:solidFill>
                            <a:schemeClr val="tx1"/>
                          </a:solidFill>
                          <a:effectLst/>
                          <a:latin typeface="Arial" charset="0"/>
                        </a:rPr>
                        <a:t>/W</a:t>
                      </a:r>
                      <a:r>
                        <a:rPr kumimoji="0" lang="sr-Latn-CS" sz="1200" b="1" i="0" u="none" strike="noStrike" cap="none" normalizeH="0" baseline="0" dirty="0" smtClean="0">
                          <a:ln>
                            <a:noFill/>
                          </a:ln>
                          <a:solidFill>
                            <a:schemeClr val="tx1"/>
                          </a:solidFill>
                          <a:effectLst/>
                          <a:latin typeface="Arial" charset="0"/>
                        </a:rPr>
                        <a:t> po narudžbini (Custom)</a:t>
                      </a:r>
                      <a:endParaRPr kumimoji="0" lang="en-US"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Praćenje daljeg razvoja projekta;</a:t>
                      </a:r>
                      <a:r>
                        <a:rPr kumimoji="0" lang="en-US" sz="1200" b="1" i="0" u="none" strike="noStrike" cap="none" normalizeH="0" baseline="0" dirty="0" smtClean="0">
                          <a:ln>
                            <a:noFill/>
                          </a:ln>
                          <a:solidFill>
                            <a:schemeClr val="tx1"/>
                          </a:solidFill>
                          <a:effectLst/>
                          <a:latin typeface="Arial" charset="0"/>
                        </a:rPr>
                        <a:t> plan</a:t>
                      </a:r>
                      <a:r>
                        <a:rPr kumimoji="0" lang="sr-Latn-CS" sz="1200" b="1" i="0" u="none" strike="noStrike" cap="none" normalizeH="0" baseline="0" dirty="0" smtClean="0">
                          <a:ln>
                            <a:noFill/>
                          </a:ln>
                          <a:solidFill>
                            <a:schemeClr val="tx1"/>
                          </a:solidFill>
                          <a:effectLst/>
                          <a:latin typeface="Arial" charset="0"/>
                        </a:rPr>
                        <a:t>ovi za </a:t>
                      </a:r>
                      <a:r>
                        <a:rPr kumimoji="0" lang="en-US" sz="1200" b="1" i="0" u="none" strike="noStrike" cap="none" normalizeH="0" baseline="0" dirty="0" smtClean="0">
                          <a:ln>
                            <a:noFill/>
                          </a:ln>
                          <a:solidFill>
                            <a:schemeClr val="tx1"/>
                          </a:solidFill>
                          <a:effectLst/>
                          <a:latin typeface="Arial" charset="0"/>
                        </a:rPr>
                        <a:t>COTS soft</a:t>
                      </a:r>
                      <a:r>
                        <a:rPr kumimoji="0" lang="sr-Latn-CS" sz="1200" b="1" i="0" u="none" strike="noStrike" cap="none" normalizeH="0" baseline="0" dirty="0" smtClean="0">
                          <a:ln>
                            <a:noFill/>
                          </a:ln>
                          <a:solidFill>
                            <a:schemeClr val="tx1"/>
                          </a:solidFill>
                          <a:effectLst/>
                          <a:latin typeface="Arial" charset="0"/>
                        </a:rPr>
                        <a:t>ve</a:t>
                      </a:r>
                      <a:r>
                        <a:rPr kumimoji="0" lang="en-US" sz="1200" b="1" i="0" u="none" strike="noStrike" cap="none" normalizeH="0" baseline="0" dirty="0" smtClean="0">
                          <a:ln>
                            <a:noFill/>
                          </a:ln>
                          <a:solidFill>
                            <a:schemeClr val="tx1"/>
                          </a:solidFill>
                          <a:effectLst/>
                          <a:latin typeface="Arial" charset="0"/>
                        </a:rPr>
                        <a:t>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1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Projekat modernizacije Trezora Kazahstana </a:t>
                      </a:r>
                      <a:r>
                        <a:rPr kumimoji="0" lang="en-US" sz="1200" b="1" i="0" u="none" strike="noStrike" cap="none" normalizeH="0" baseline="0" dirty="0" smtClean="0">
                          <a:ln>
                            <a:noFill/>
                          </a:ln>
                          <a:solidFill>
                            <a:schemeClr val="tx1"/>
                          </a:solidFill>
                          <a:effectLst/>
                          <a:latin typeface="Arial" charset="0"/>
                        </a:rPr>
                        <a:t>(TS)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17.7(15.7+2.0)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Završen</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8.9  </a:t>
                      </a:r>
                      <a:r>
                        <a:rPr kumimoji="0" lang="sr-Latn-CS" sz="1200" b="1" i="0" u="none" strike="noStrike" cap="none" normalizeH="0" baseline="0" dirty="0" smtClean="0">
                          <a:ln>
                            <a:noFill/>
                          </a:ln>
                          <a:solidFill>
                            <a:schemeClr val="tx1"/>
                          </a:solidFill>
                          <a:effectLst/>
                          <a:latin typeface="Arial" charset="0"/>
                        </a:rPr>
                        <a:t>godina</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Oracle Financials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1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Projekat upravljanja javnim finansijama Mađarske </a:t>
                      </a:r>
                      <a:r>
                        <a:rPr kumimoji="0" lang="en-US" sz="1200" b="1" i="0" u="none" strike="noStrike" cap="none" normalizeH="0" baseline="0" dirty="0" smtClean="0">
                          <a:ln>
                            <a:noFill/>
                          </a:ln>
                          <a:solidFill>
                            <a:schemeClr val="tx1"/>
                          </a:solidFill>
                          <a:effectLst/>
                          <a:latin typeface="Arial" charset="0"/>
                        </a:rPr>
                        <a:t>(TS)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10.4(7.3+3.1)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Završen</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7.1  </a:t>
                      </a:r>
                      <a:r>
                        <a:rPr kumimoji="0" lang="sr-Latn-CS" sz="1200" b="1" i="0" u="none" strike="noStrike" cap="none" normalizeH="0" baseline="0" dirty="0" smtClean="0">
                          <a:ln>
                            <a:noFill/>
                          </a:ln>
                          <a:solidFill>
                            <a:schemeClr val="tx1"/>
                          </a:solidFill>
                          <a:effectLst/>
                          <a:latin typeface="Arial" charset="0"/>
                        </a:rPr>
                        <a:t>godina</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Custom S/W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1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err="1" smtClean="0">
                          <a:ln>
                            <a:noFill/>
                          </a:ln>
                          <a:solidFill>
                            <a:schemeClr val="tx1"/>
                          </a:solidFill>
                          <a:effectLst/>
                          <a:latin typeface="Arial" charset="0"/>
                        </a:rPr>
                        <a:t>Tur</a:t>
                      </a:r>
                      <a:r>
                        <a:rPr kumimoji="0" lang="sr-Latn-CS" sz="1200" b="1" i="0" u="none" strike="noStrike" cap="none" normalizeH="0" baseline="0" dirty="0" smtClean="0">
                          <a:ln>
                            <a:noFill/>
                          </a:ln>
                          <a:solidFill>
                            <a:schemeClr val="tx1"/>
                          </a:solidFill>
                          <a:effectLst/>
                          <a:latin typeface="Arial" charset="0"/>
                        </a:rPr>
                        <a:t>ski </a:t>
                      </a:r>
                      <a:r>
                        <a:rPr kumimoji="0" lang="en-US" sz="1200" b="1" i="0" u="none" strike="noStrike" cap="none" normalizeH="0" baseline="0" dirty="0" err="1" smtClean="0">
                          <a:ln>
                            <a:noFill/>
                          </a:ln>
                          <a:solidFill>
                            <a:schemeClr val="tx1"/>
                          </a:solidFill>
                          <a:effectLst/>
                          <a:latin typeface="Arial" charset="0"/>
                        </a:rPr>
                        <a:t>PFMP</a:t>
                      </a:r>
                      <a:r>
                        <a:rPr kumimoji="0" lang="en-US" sz="1200" b="1" i="0" u="none" strike="noStrike" cap="none" normalizeH="0" baseline="0" dirty="0" smtClean="0">
                          <a:ln>
                            <a:noFill/>
                          </a:ln>
                          <a:solidFill>
                            <a:schemeClr val="tx1"/>
                          </a:solidFill>
                          <a:effectLst/>
                          <a:latin typeface="Arial" charset="0"/>
                        </a:rPr>
                        <a:t> (TS)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15.9(15.9 + 0.0)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Završen</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8.5  </a:t>
                      </a:r>
                      <a:r>
                        <a:rPr kumimoji="0" lang="sr-Latn-CS" sz="1200" b="1" i="0" u="none" strike="noStrike" cap="none" normalizeH="0" baseline="0" dirty="0" smtClean="0">
                          <a:ln>
                            <a:noFill/>
                          </a:ln>
                          <a:solidFill>
                            <a:schemeClr val="tx1"/>
                          </a:solidFill>
                          <a:effectLst/>
                          <a:latin typeface="Arial" charset="0"/>
                        </a:rPr>
                        <a:t>godina</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Custom S/W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1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err="1" smtClean="0">
                          <a:ln>
                            <a:noFill/>
                          </a:ln>
                          <a:solidFill>
                            <a:schemeClr val="tx1"/>
                          </a:solidFill>
                          <a:effectLst/>
                          <a:latin typeface="Arial" charset="0"/>
                        </a:rPr>
                        <a:t>Albani</a:t>
                      </a:r>
                      <a:r>
                        <a:rPr kumimoji="0" lang="sr-Latn-CS" sz="1200" b="1" i="0" u="none" strike="noStrike" cap="none" normalizeH="0" baseline="0" dirty="0" smtClean="0">
                          <a:ln>
                            <a:noFill/>
                          </a:ln>
                          <a:solidFill>
                            <a:schemeClr val="tx1"/>
                          </a:solidFill>
                          <a:effectLst/>
                          <a:latin typeface="Arial" charset="0"/>
                        </a:rPr>
                        <a:t>j</a:t>
                      </a:r>
                      <a:r>
                        <a:rPr kumimoji="0" lang="en-US" sz="1200" b="1" i="0" u="none" strike="noStrike" cap="none" normalizeH="0" baseline="0" dirty="0" smtClean="0">
                          <a:ln>
                            <a:noFill/>
                          </a:ln>
                          <a:solidFill>
                            <a:schemeClr val="tx1"/>
                          </a:solidFill>
                          <a:effectLst/>
                          <a:latin typeface="Arial" charset="0"/>
                        </a:rPr>
                        <a:t>a (TS)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9.0(8.5+0.5)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Završen</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6.8  </a:t>
                      </a:r>
                      <a:r>
                        <a:rPr kumimoji="0" lang="sr-Latn-CS" sz="1200" b="1" i="0" u="none" strike="noStrike" cap="none" normalizeH="0" baseline="0" dirty="0" smtClean="0">
                          <a:ln>
                            <a:noFill/>
                          </a:ln>
                          <a:solidFill>
                            <a:schemeClr val="tx1"/>
                          </a:solidFill>
                          <a:effectLst/>
                          <a:latin typeface="Arial" charset="0"/>
                        </a:rPr>
                        <a:t>godina</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Oracle Financials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1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Projekat razvoja Trezora Rusije </a:t>
                      </a:r>
                      <a:r>
                        <a:rPr kumimoji="0" lang="en-US" sz="1200" b="1" i="0" u="none" strike="noStrike" cap="none" normalizeH="0" baseline="0" dirty="0" smtClean="0">
                          <a:ln>
                            <a:noFill/>
                          </a:ln>
                          <a:solidFill>
                            <a:schemeClr val="tx1"/>
                          </a:solidFill>
                          <a:effectLst/>
                          <a:latin typeface="Arial" charset="0"/>
                        </a:rPr>
                        <a:t>( 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2200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613(231.0+382.)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Završen</a:t>
                      </a:r>
                      <a:r>
                        <a:rPr kumimoji="0" lang="en-US" sz="1200" b="1" i="0" u="none" strike="noStrike" cap="none" normalizeH="0" baseline="0" dirty="0" smtClean="0">
                          <a:ln>
                            <a:noFill/>
                          </a:ln>
                          <a:solidFill>
                            <a:schemeClr val="tx1"/>
                          </a:solidFill>
                          <a:effectLst/>
                          <a:latin typeface="Arial" charset="0"/>
                        </a:rPr>
                        <a:t>  </a:t>
                      </a:r>
                      <a:r>
                        <a:rPr kumimoji="0" lang="sr-Latn-CS" sz="1200" b="1" i="0" u="none" strike="noStrike" cap="none" normalizeH="0" baseline="0" dirty="0" smtClean="0">
                          <a:ln>
                            <a:noFill/>
                          </a:ln>
                          <a:solidFill>
                            <a:schemeClr val="tx1"/>
                          </a:solidFill>
                          <a:effectLst/>
                          <a:latin typeface="Arial" charset="0"/>
                        </a:rPr>
                        <a:t>započet </a:t>
                      </a:r>
                      <a:r>
                        <a:rPr kumimoji="0" lang="en-US" sz="1200" b="1" i="0" u="none" strike="noStrike" cap="none" normalizeH="0" baseline="0" dirty="0" smtClean="0">
                          <a:ln>
                            <a:noFill/>
                          </a:ln>
                          <a:solidFill>
                            <a:schemeClr val="tx1"/>
                          </a:solidFill>
                          <a:effectLst/>
                          <a:latin typeface="Arial"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Oracle Financials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04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err="1" smtClean="0">
                          <a:ln>
                            <a:noFill/>
                          </a:ln>
                          <a:solidFill>
                            <a:schemeClr val="tx1"/>
                          </a:solidFill>
                          <a:effectLst/>
                          <a:latin typeface="Arial" charset="0"/>
                        </a:rPr>
                        <a:t>Moldov</a:t>
                      </a:r>
                      <a:r>
                        <a:rPr kumimoji="0" lang="sr-Latn-CS" sz="1200" b="1" i="0" u="none" strike="noStrike" cap="none" normalizeH="0" baseline="0" dirty="0" smtClean="0">
                          <a:ln>
                            <a:noFill/>
                          </a:ln>
                          <a:solidFill>
                            <a:schemeClr val="tx1"/>
                          </a:solidFill>
                          <a:effectLst/>
                          <a:latin typeface="Arial" charset="0"/>
                        </a:rPr>
                        <a:t>ijski </a:t>
                      </a:r>
                      <a:r>
                        <a:rPr kumimoji="0" lang="en-US" sz="1200" b="1" i="0" u="none" strike="noStrike" cap="none" normalizeH="0" baseline="0" dirty="0" err="1" smtClean="0">
                          <a:ln>
                            <a:noFill/>
                          </a:ln>
                          <a:solidFill>
                            <a:schemeClr val="tx1"/>
                          </a:solidFill>
                          <a:effectLst/>
                          <a:latin typeface="Arial" charset="0"/>
                        </a:rPr>
                        <a:t>PFMP</a:t>
                      </a:r>
                      <a:r>
                        <a:rPr kumimoji="0" lang="en-US" sz="1200" b="1" i="0" u="none" strike="noStrike" cap="none" normalizeH="0" baseline="0" dirty="0" smtClean="0">
                          <a:ln>
                            <a:noFill/>
                          </a:ln>
                          <a:solidFill>
                            <a:schemeClr val="tx1"/>
                          </a:solidFill>
                          <a:effectLst/>
                          <a:latin typeface="Arial" charset="0"/>
                        </a:rPr>
                        <a:t>  (</a:t>
                      </a:r>
                      <a:r>
                        <a:rPr kumimoji="0" lang="en-US" sz="1200" b="1" i="0" u="none" strike="noStrike" cap="none" normalizeH="0" baseline="0" dirty="0" err="1" smtClean="0">
                          <a:ln>
                            <a:noFill/>
                          </a:ln>
                          <a:solidFill>
                            <a:schemeClr val="tx1"/>
                          </a:solidFill>
                          <a:effectLst/>
                          <a:latin typeface="Arial" charset="0"/>
                        </a:rPr>
                        <a:t>IFMS</a:t>
                      </a:r>
                      <a:r>
                        <a:rPr kumimoji="0" lang="en-US" sz="1200" b="1"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15.3(8.5+6.8)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U toku </a:t>
                      </a:r>
                      <a:endParaRPr kumimoji="0" lang="sr-Latn-CS"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započet </a:t>
                      </a:r>
                      <a:r>
                        <a:rPr kumimoji="0" lang="en-US" sz="1200" b="1" i="0" u="none" strike="noStrike" cap="none" normalizeH="0" baseline="0" dirty="0" smtClean="0">
                          <a:ln>
                            <a:noFill/>
                          </a:ln>
                          <a:solidFill>
                            <a:schemeClr val="tx1"/>
                          </a:solidFill>
                          <a:effectLst/>
                          <a:latin typeface="Arial"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SAP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0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err="1" smtClean="0">
                          <a:ln>
                            <a:noFill/>
                          </a:ln>
                          <a:solidFill>
                            <a:schemeClr val="tx1"/>
                          </a:solidFill>
                          <a:effectLst/>
                          <a:latin typeface="Arial" charset="0"/>
                        </a:rPr>
                        <a:t>Azerb</a:t>
                      </a:r>
                      <a:r>
                        <a:rPr kumimoji="0" lang="sr-Latn-CS" sz="1200" b="1" i="0" u="none" strike="noStrike" cap="none" normalizeH="0" baseline="0" dirty="0" smtClean="0">
                          <a:ln>
                            <a:noFill/>
                          </a:ln>
                          <a:solidFill>
                            <a:schemeClr val="tx1"/>
                          </a:solidFill>
                          <a:effectLst/>
                          <a:latin typeface="Arial" charset="0"/>
                        </a:rPr>
                        <a:t>ejdžan </a:t>
                      </a:r>
                      <a:r>
                        <a:rPr kumimoji="0" lang="en-US" sz="1200" b="1" i="0" u="none" strike="noStrike" cap="none" normalizeH="0" baseline="0" dirty="0" smtClean="0">
                          <a:ln>
                            <a:noFill/>
                          </a:ln>
                          <a:solidFill>
                            <a:schemeClr val="tx1"/>
                          </a:solidFill>
                          <a:effectLst/>
                          <a:latin typeface="Arial" charset="0"/>
                        </a:rPr>
                        <a:t>(TS)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13.4(9.5+3.9)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U toku</a:t>
                      </a:r>
                      <a:r>
                        <a:rPr kumimoji="0" lang="en-US" sz="1200" b="1" i="0" u="none" strike="noStrike" cap="none" normalizeH="0" baseline="0" dirty="0" smtClean="0">
                          <a:ln>
                            <a:noFill/>
                          </a:ln>
                          <a:solidFill>
                            <a:schemeClr val="tx1"/>
                          </a:solidFill>
                          <a:effectLst/>
                          <a:latin typeface="Arial" charset="0"/>
                        </a:rPr>
                        <a:t> </a:t>
                      </a:r>
                      <a:endParaRPr kumimoji="0" lang="sr-Latn-CS"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započet </a:t>
                      </a:r>
                      <a:r>
                        <a:rPr kumimoji="0" lang="en-US" sz="1200" b="1" i="0" u="none" strike="noStrike" cap="none" normalizeH="0" baseline="0" dirty="0" smtClean="0">
                          <a:ln>
                            <a:noFill/>
                          </a:ln>
                          <a:solidFill>
                            <a:schemeClr val="tx1"/>
                          </a:solidFill>
                          <a:effectLst/>
                          <a:latin typeface="Arial" charset="0"/>
                        </a:rPr>
                        <a:t>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SAP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0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Republika Kirgiz </a:t>
                      </a:r>
                      <a:r>
                        <a:rPr kumimoji="0" lang="en-US" sz="1200" b="1" i="0" u="none" strike="noStrike" cap="none" normalizeH="0" baseline="0" dirty="0" smtClean="0">
                          <a:ln>
                            <a:noFill/>
                          </a:ln>
                          <a:solidFill>
                            <a:schemeClr val="tx1"/>
                          </a:solidFill>
                          <a:effectLst/>
                          <a:latin typeface="Arial" charset="0"/>
                        </a:rPr>
                        <a:t>(TS)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10.2(6.7+3.5)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U toku </a:t>
                      </a:r>
                      <a:endParaRPr kumimoji="0" lang="sr-Latn-CS"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započet </a:t>
                      </a:r>
                      <a:r>
                        <a:rPr kumimoji="0" lang="en-US" sz="1200" b="1" i="0" u="none" strike="noStrike" cap="none" normalizeH="0" baseline="0" dirty="0" smtClean="0">
                          <a:ln>
                            <a:noFill/>
                          </a:ln>
                          <a:solidFill>
                            <a:schemeClr val="tx1"/>
                          </a:solidFill>
                          <a:effectLst/>
                          <a:latin typeface="Arial"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Selected Free balance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04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Ta</a:t>
                      </a:r>
                      <a:r>
                        <a:rPr kumimoji="0" lang="sr-Latn-CS" sz="1200" b="1" i="0" u="none" strike="noStrike" cap="none" normalizeH="0" baseline="0" dirty="0" smtClean="0">
                          <a:ln>
                            <a:noFill/>
                          </a:ln>
                          <a:solidFill>
                            <a:schemeClr val="tx1"/>
                          </a:solidFill>
                          <a:effectLst/>
                          <a:latin typeface="Arial" charset="0"/>
                        </a:rPr>
                        <a:t>džikistan </a:t>
                      </a:r>
                      <a:r>
                        <a:rPr kumimoji="0" lang="en-US" sz="1200" b="1" i="0" u="none" strike="noStrike" cap="none" normalizeH="0" baseline="0" dirty="0" smtClean="0">
                          <a:ln>
                            <a:noFill/>
                          </a:ln>
                          <a:solidFill>
                            <a:schemeClr val="tx1"/>
                          </a:solidFill>
                          <a:effectLst/>
                          <a:latin typeface="Arial" charset="0"/>
                        </a:rPr>
                        <a:t>(</a:t>
                      </a:r>
                      <a:r>
                        <a:rPr kumimoji="0" lang="en-US" sz="1200" b="1" i="0" u="none" strike="noStrike" cap="none" normalizeH="0" baseline="0" dirty="0" err="1" smtClean="0">
                          <a:ln>
                            <a:noFill/>
                          </a:ln>
                          <a:solidFill>
                            <a:schemeClr val="tx1"/>
                          </a:solidFill>
                          <a:effectLst/>
                          <a:latin typeface="Arial" charset="0"/>
                        </a:rPr>
                        <a:t>IFMS</a:t>
                      </a:r>
                      <a:r>
                        <a:rPr kumimoji="0" lang="en-US" sz="1200" b="1" i="0" u="none" strike="noStrike" cap="none" normalizeH="0" baseline="0" dirty="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10.0(5.0+5.0)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sr-Latn-CS" sz="1200" b="1" i="0" u="none" strike="noStrike" cap="none" normalizeH="0" baseline="0" dirty="0" smtClean="0">
                          <a:ln>
                            <a:noFill/>
                          </a:ln>
                          <a:solidFill>
                            <a:schemeClr val="tx1"/>
                          </a:solidFill>
                          <a:effectLst/>
                          <a:latin typeface="Arial" charset="0"/>
                        </a:rPr>
                        <a:t>U pripremi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COTS plan</a:t>
                      </a:r>
                      <a:r>
                        <a:rPr kumimoji="0" lang="sr-Latn-CS" sz="1200" b="1" i="0" u="none" strike="noStrike" cap="none" normalizeH="0" baseline="0" dirty="0" smtClean="0">
                          <a:ln>
                            <a:noFill/>
                          </a:ln>
                          <a:solidFill>
                            <a:schemeClr val="tx1"/>
                          </a:solidFill>
                          <a:effectLst/>
                          <a:latin typeface="Arial" charset="0"/>
                        </a:rPr>
                        <a:t>iran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425">
                <a:tc gridSpan="5">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T</a:t>
                      </a:r>
                      <a:r>
                        <a:rPr kumimoji="0" lang="sr-Latn-CS" sz="1200" b="1" i="0" u="none" strike="noStrike" cap="none" normalizeH="0" baseline="0" dirty="0" smtClean="0">
                          <a:ln>
                            <a:noFill/>
                          </a:ln>
                          <a:solidFill>
                            <a:schemeClr val="tx1"/>
                          </a:solidFill>
                          <a:effectLst/>
                          <a:latin typeface="Arial" charset="0"/>
                        </a:rPr>
                        <a:t>im</a:t>
                      </a:r>
                      <a:r>
                        <a:rPr kumimoji="0" lang="en-US" sz="1200" b="1" i="0" u="none" strike="noStrike" cap="none" normalizeH="0" baseline="0" dirty="0" smtClean="0">
                          <a:ln>
                            <a:noFill/>
                          </a:ln>
                          <a:solidFill>
                            <a:schemeClr val="tx1"/>
                          </a:solidFill>
                          <a:effectLst/>
                          <a:latin typeface="Arial" charset="0"/>
                        </a:rPr>
                        <a:t>: Ali Hashim (1994-2004);  Dominique de </a:t>
                      </a:r>
                      <a:r>
                        <a:rPr kumimoji="0" lang="en-US" sz="1200" b="1" i="0" u="none" strike="noStrike" cap="none" normalizeH="0" baseline="0" dirty="0" err="1" smtClean="0">
                          <a:ln>
                            <a:noFill/>
                          </a:ln>
                          <a:solidFill>
                            <a:schemeClr val="tx1"/>
                          </a:solidFill>
                          <a:effectLst/>
                          <a:latin typeface="Arial" charset="0"/>
                        </a:rPr>
                        <a:t>Roquefeul</a:t>
                      </a:r>
                      <a:r>
                        <a:rPr kumimoji="0" lang="en-US" sz="1200" b="1" i="0" u="none" strike="noStrike" cap="none" normalizeH="0" baseline="0" dirty="0" smtClean="0">
                          <a:ln>
                            <a:noFill/>
                          </a:ln>
                          <a:solidFill>
                            <a:schemeClr val="tx1"/>
                          </a:solidFill>
                          <a:effectLst/>
                          <a:latin typeface="Arial" charset="0"/>
                        </a:rPr>
                        <a:t> (2000-2004); </a:t>
                      </a:r>
                      <a:r>
                        <a:rPr kumimoji="0" lang="en-US" sz="1200" b="1" i="0" u="none" strike="noStrike" cap="none" normalizeH="0" baseline="0" dirty="0" err="1" smtClean="0">
                          <a:ln>
                            <a:noFill/>
                          </a:ln>
                          <a:solidFill>
                            <a:schemeClr val="tx1"/>
                          </a:solidFill>
                          <a:effectLst/>
                          <a:latin typeface="Arial" charset="0"/>
                        </a:rPr>
                        <a:t>Cem</a:t>
                      </a:r>
                      <a:r>
                        <a:rPr kumimoji="0" lang="en-US" sz="1200" b="1" i="0" u="none" strike="noStrike" cap="none" normalizeH="0" baseline="0" dirty="0" smtClean="0">
                          <a:ln>
                            <a:noFill/>
                          </a:ln>
                          <a:solidFill>
                            <a:schemeClr val="tx1"/>
                          </a:solidFill>
                          <a:effectLst/>
                          <a:latin typeface="Arial" charset="0"/>
                        </a:rPr>
                        <a:t> </a:t>
                      </a:r>
                      <a:r>
                        <a:rPr kumimoji="0" lang="en-US" sz="1200" b="1" i="0" u="none" strike="noStrike" cap="none" normalizeH="0" baseline="0" dirty="0" err="1" smtClean="0">
                          <a:ln>
                            <a:noFill/>
                          </a:ln>
                          <a:solidFill>
                            <a:schemeClr val="tx1"/>
                          </a:solidFill>
                          <a:effectLst/>
                          <a:latin typeface="Arial" charset="0"/>
                        </a:rPr>
                        <a:t>Dener</a:t>
                      </a:r>
                      <a:r>
                        <a:rPr kumimoji="0" lang="en-US" sz="1200" b="1" i="0" u="none" strike="noStrike" cap="none" normalizeH="0" baseline="0" dirty="0" smtClean="0">
                          <a:ln>
                            <a:noFill/>
                          </a:ln>
                          <a:solidFill>
                            <a:schemeClr val="tx1"/>
                          </a:solidFill>
                          <a:effectLst/>
                          <a:latin typeface="Arial" charset="0"/>
                        </a:rPr>
                        <a:t> (2004-</a:t>
                      </a:r>
                      <a:r>
                        <a:rPr kumimoji="0" lang="sr-Latn-CS" sz="1200" b="1" i="0" u="none" strike="noStrike" cap="none" normalizeH="0" baseline="0" dirty="0" smtClean="0">
                          <a:ln>
                            <a:noFill/>
                          </a:ln>
                          <a:solidFill>
                            <a:schemeClr val="tx1"/>
                          </a:solidFill>
                          <a:effectLst/>
                          <a:latin typeface="Arial" charset="0"/>
                        </a:rPr>
                        <a:t>do danas</a:t>
                      </a:r>
                      <a:r>
                        <a:rPr kumimoji="0" lang="en-US" sz="1200" b="1" i="0" u="none" strike="noStrike" cap="none" normalizeH="0" baseline="0" dirty="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1047" name="Text Box 339"/>
          <p:cNvSpPr txBox="1">
            <a:spLocks noChangeArrowheads="1"/>
          </p:cNvSpPr>
          <p:nvPr/>
        </p:nvSpPr>
        <p:spPr bwMode="auto">
          <a:xfrm>
            <a:off x="228600" y="0"/>
            <a:ext cx="7467600" cy="707886"/>
          </a:xfrm>
          <a:prstGeom prst="rect">
            <a:avLst/>
          </a:prstGeom>
          <a:noFill/>
          <a:ln w="9525">
            <a:noFill/>
            <a:miter lim="800000"/>
            <a:headEnd/>
            <a:tailEnd/>
          </a:ln>
        </p:spPr>
        <p:txBody>
          <a:bodyPr>
            <a:spAutoFit/>
          </a:bodyPr>
          <a:lstStyle/>
          <a:p>
            <a:r>
              <a:rPr lang="sr-Latn-CS" sz="2000" b="1" dirty="0" smtClean="0">
                <a:solidFill>
                  <a:srgbClr val="0070C0"/>
                </a:solidFill>
              </a:rPr>
              <a:t>Neki od nedavno finansiranih projekata </a:t>
            </a:r>
            <a:r>
              <a:rPr lang="en-US" sz="2000" b="1" dirty="0" err="1" smtClean="0">
                <a:solidFill>
                  <a:srgbClr val="0070C0"/>
                </a:solidFill>
              </a:rPr>
              <a:t>IFMIS</a:t>
            </a:r>
            <a:r>
              <a:rPr lang="en-US" sz="2000" b="1" dirty="0" smtClean="0">
                <a:solidFill>
                  <a:srgbClr val="0070C0"/>
                </a:solidFill>
              </a:rPr>
              <a:t> / </a:t>
            </a:r>
            <a:r>
              <a:rPr lang="en-US" sz="2000" b="1" dirty="0" err="1" smtClean="0">
                <a:solidFill>
                  <a:srgbClr val="0070C0"/>
                </a:solidFill>
              </a:rPr>
              <a:t>Tre</a:t>
            </a:r>
            <a:r>
              <a:rPr lang="sr-Latn-CS" sz="2000" b="1" dirty="0" smtClean="0">
                <a:solidFill>
                  <a:srgbClr val="0070C0"/>
                </a:solidFill>
              </a:rPr>
              <a:t>zor </a:t>
            </a:r>
            <a:endParaRPr lang="en-US" sz="2000" dirty="0">
              <a:solidFill>
                <a:srgbClr val="0070C0"/>
              </a:solidFill>
            </a:endParaRPr>
          </a:p>
          <a:p>
            <a:endParaRPr lang="en-US" sz="2000" dirty="0"/>
          </a:p>
        </p:txBody>
      </p:sp>
    </p:spTree>
    <p:extLst>
      <p:ext uri="{BB962C8B-B14F-4D97-AF65-F5344CB8AC3E}">
        <p14:creationId xmlns="" xmlns:p14="http://schemas.microsoft.com/office/powerpoint/2010/main" val="1581015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chor="t">
            <a:normAutofit/>
          </a:bodyPr>
          <a:lstStyle/>
          <a:p>
            <a:r>
              <a:rPr lang="sr-Latn-CS" dirty="0" smtClean="0">
                <a:solidFill>
                  <a:srgbClr val="0070C0"/>
                </a:solidFill>
              </a:rPr>
              <a:t>Određena opažanja </a:t>
            </a:r>
            <a:endParaRPr lang="en-US" dirty="0">
              <a:solidFill>
                <a:srgbClr val="0070C0"/>
              </a:solidFill>
            </a:endParaRPr>
          </a:p>
        </p:txBody>
      </p:sp>
      <p:sp>
        <p:nvSpPr>
          <p:cNvPr id="3" name="Content Placeholder 2"/>
          <p:cNvSpPr>
            <a:spLocks noGrp="1"/>
          </p:cNvSpPr>
          <p:nvPr>
            <p:ph idx="1"/>
          </p:nvPr>
        </p:nvSpPr>
        <p:spPr>
          <a:xfrm>
            <a:off x="457200" y="1219200"/>
            <a:ext cx="8229600" cy="5105400"/>
          </a:xfrm>
        </p:spPr>
        <p:txBody>
          <a:bodyPr>
            <a:normAutofit fontScale="77500" lnSpcReduction="20000"/>
          </a:bodyPr>
          <a:lstStyle/>
          <a:p>
            <a:pPr>
              <a:lnSpc>
                <a:spcPct val="90000"/>
              </a:lnSpc>
            </a:pPr>
            <a:r>
              <a:rPr lang="sr-Latn-CS" b="1" dirty="0" smtClean="0"/>
              <a:t>Opseg</a:t>
            </a:r>
            <a:r>
              <a:rPr lang="en-US" b="1" dirty="0" smtClean="0"/>
              <a:t>: </a:t>
            </a:r>
            <a:r>
              <a:rPr lang="sr-Latn-CS" b="1" dirty="0" smtClean="0"/>
              <a:t> </a:t>
            </a:r>
            <a:r>
              <a:rPr lang="sr-Latn-CS" dirty="0" smtClean="0"/>
              <a:t>Početni projekti su bili fokusirani na implementaciju osnovnih trezorskih reformi i </a:t>
            </a:r>
            <a:r>
              <a:rPr lang="sr-Latn-CS" dirty="0" smtClean="0"/>
              <a:t>funkcionalnost</a:t>
            </a:r>
            <a:r>
              <a:rPr lang="sr-Latn-CS" dirty="0" smtClean="0"/>
              <a:t>. Pošto su se nove institucionalne strukture i mere reformi stabilizovale, noviji projekti imaju širi opseg.</a:t>
            </a:r>
          </a:p>
          <a:p>
            <a:r>
              <a:rPr lang="sr-Latn-CS" b="1" dirty="0" smtClean="0"/>
              <a:t>Izbor softvera</a:t>
            </a:r>
            <a:r>
              <a:rPr lang="en-US" b="1" dirty="0" smtClean="0"/>
              <a:t>: </a:t>
            </a:r>
            <a:r>
              <a:rPr lang="en-US" dirty="0" smtClean="0"/>
              <a:t> </a:t>
            </a:r>
            <a:r>
              <a:rPr lang="sr-Latn-CS" dirty="0" smtClean="0"/>
              <a:t>Najznačajniji COTS paketi nisu uključivali zahteve javnog sektora. Postojala je potreba da se razvije osnovna funkcionalnost kako bi reforme mogle početi donositi rezultate. Od tada su mnoge zemlje započele sa implementacijom </a:t>
            </a:r>
            <a:r>
              <a:rPr lang="sr-Latn-CS" b="1" dirty="0" smtClean="0"/>
              <a:t>interno prilagođavanih razvijanih sistema</a:t>
            </a:r>
            <a:r>
              <a:rPr lang="sr-Latn-CS" dirty="0" smtClean="0"/>
              <a:t>. Oni su korišćeni kao sredstvo odgovaranja na zahteve, - kao prvi korak u dvostepenoj tranziciji. Oni su zamenjeni, ili se trenutno menjanju COTS aplikacijama. Novi projekti započinju COTS softverom. Open source softver otvara dodatne mogućnosti. Trenutno je široko dostupan kao middle ware, ali nije u potpunosti testiran u aplikacionoj oblasti.  </a:t>
            </a:r>
          </a:p>
          <a:p>
            <a:r>
              <a:rPr lang="en-US" b="1" dirty="0" smtClean="0"/>
              <a:t>Tele</a:t>
            </a:r>
            <a:r>
              <a:rPr lang="sr-Latn-CS" b="1" dirty="0" smtClean="0"/>
              <a:t>komunikaciona infrastruktura </a:t>
            </a:r>
            <a:r>
              <a:rPr lang="sr-Latn-CS" dirty="0" smtClean="0"/>
              <a:t>nije bila dobro razvijena u ranim devedesetim. Interni sistemi su prvo bili implementirani na </a:t>
            </a:r>
            <a:r>
              <a:rPr lang="sr-Latn-CS" b="1" dirty="0" smtClean="0"/>
              <a:t>distribuiranoj arhitekturi</a:t>
            </a:r>
            <a:r>
              <a:rPr lang="sr-Latn-CS" dirty="0" smtClean="0"/>
              <a:t>. Kako se telekomunikaciona infrastruktura poboljšavala, prelazilo se na centralizovanu arhitekturu. Svi novi sistemi su implementirani na </a:t>
            </a:r>
            <a:r>
              <a:rPr lang="sr-Latn-CS" b="1" dirty="0" smtClean="0"/>
              <a:t>centralizovanoj infrastrukturi</a:t>
            </a:r>
            <a:r>
              <a:rPr lang="sr-Latn-CS" dirty="0" smtClean="0"/>
              <a:t>. </a:t>
            </a:r>
          </a:p>
          <a:p>
            <a:pPr>
              <a:lnSpc>
                <a:spcPct val="90000"/>
              </a:lnSpc>
            </a:pPr>
            <a:r>
              <a:rPr lang="en-US" dirty="0" smtClean="0"/>
              <a:t>N</a:t>
            </a:r>
            <a:r>
              <a:rPr lang="sr-Latn-CS" dirty="0" smtClean="0"/>
              <a:t>ovi sistemi koriste </a:t>
            </a:r>
            <a:r>
              <a:rPr lang="en-US" b="1" dirty="0" smtClean="0"/>
              <a:t>web-based </a:t>
            </a:r>
            <a:r>
              <a:rPr lang="en-US" dirty="0" err="1" smtClean="0"/>
              <a:t>ver</a:t>
            </a:r>
            <a:r>
              <a:rPr lang="sr-Latn-CS" dirty="0" smtClean="0"/>
              <a:t>zije softverske a</a:t>
            </a:r>
            <a:r>
              <a:rPr lang="en-US" dirty="0" smtClean="0"/>
              <a:t>p</a:t>
            </a:r>
            <a:r>
              <a:rPr lang="sr-Latn-CS" dirty="0" smtClean="0"/>
              <a:t>likacije.</a:t>
            </a:r>
            <a:endParaRPr lang="en-US" dirty="0"/>
          </a:p>
          <a:p>
            <a:pPr>
              <a:lnSpc>
                <a:spcPct val="90000"/>
              </a:lnSpc>
            </a:pPr>
            <a:endParaRPr lang="en-US" dirty="0"/>
          </a:p>
        </p:txBody>
      </p:sp>
      <p:sp>
        <p:nvSpPr>
          <p:cNvPr id="4" name="Date Placeholder 3"/>
          <p:cNvSpPr>
            <a:spLocks noGrp="1"/>
          </p:cNvSpPr>
          <p:nvPr>
            <p:ph type="dt" sz="half" idx="10"/>
          </p:nvPr>
        </p:nvSpPr>
        <p:spPr/>
        <p:txBody>
          <a:bodyPr/>
          <a:lstStyle/>
          <a:p>
            <a:pPr>
              <a:defRPr/>
            </a:pPr>
            <a:fld id="{D178D955-150C-48ED-8BF0-514BC6AEF469}"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22</a:t>
            </a:fld>
            <a:endParaRPr lang="en-US" dirty="0"/>
          </a:p>
        </p:txBody>
      </p:sp>
    </p:spTree>
    <p:extLst>
      <p:ext uri="{BB962C8B-B14F-4D97-AF65-F5344CB8AC3E}">
        <p14:creationId xmlns="" xmlns:p14="http://schemas.microsoft.com/office/powerpoint/2010/main" val="1422933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a:xfrm>
            <a:off x="457200" y="152400"/>
            <a:ext cx="8229600" cy="819912"/>
          </a:xfrm>
        </p:spPr>
        <p:txBody>
          <a:bodyPr anchor="t"/>
          <a:lstStyle/>
          <a:p>
            <a:pPr eaLnBrk="1" hangingPunct="1"/>
            <a:r>
              <a:rPr lang="sr-Latn-CS" sz="3600" b="1" dirty="0" smtClean="0">
                <a:solidFill>
                  <a:srgbClr val="0070C0"/>
                </a:solidFill>
              </a:rPr>
              <a:t>Malo metrike </a:t>
            </a:r>
            <a:endParaRPr lang="en-US" sz="3600" b="1" dirty="0" smtClean="0">
              <a:solidFill>
                <a:srgbClr val="0070C0"/>
              </a:solidFill>
            </a:endParaRPr>
          </a:p>
        </p:txBody>
      </p:sp>
      <p:sp>
        <p:nvSpPr>
          <p:cNvPr id="44038" name="Rectangle 3"/>
          <p:cNvSpPr>
            <a:spLocks noGrp="1" noChangeArrowheads="1"/>
          </p:cNvSpPr>
          <p:nvPr>
            <p:ph idx="1"/>
          </p:nvPr>
        </p:nvSpPr>
        <p:spPr>
          <a:xfrm>
            <a:off x="457200" y="990600"/>
            <a:ext cx="8229600" cy="5334000"/>
          </a:xfrm>
        </p:spPr>
        <p:txBody>
          <a:bodyPr>
            <a:normAutofit fontScale="92500"/>
          </a:bodyPr>
          <a:lstStyle/>
          <a:p>
            <a:pPr eaLnBrk="1" hangingPunct="1"/>
            <a:r>
              <a:rPr lang="en-US" sz="2400" b="1" dirty="0" err="1" smtClean="0">
                <a:latin typeface="+mj-lt"/>
              </a:rPr>
              <a:t>Implementa</a:t>
            </a:r>
            <a:r>
              <a:rPr lang="sr-Latn-CS" sz="2400" b="1" dirty="0" smtClean="0">
                <a:latin typeface="+mj-lt"/>
              </a:rPr>
              <a:t>cioni trošak </a:t>
            </a:r>
            <a:r>
              <a:rPr lang="sr-Latn-CS" sz="2400" dirty="0" smtClean="0">
                <a:latin typeface="+mj-lt"/>
              </a:rPr>
              <a:t>sistema zasnovanih na </a:t>
            </a:r>
            <a:r>
              <a:rPr lang="en-US" sz="2400" b="1" dirty="0" smtClean="0">
                <a:latin typeface="+mj-lt"/>
              </a:rPr>
              <a:t>COTS pa</a:t>
            </a:r>
            <a:r>
              <a:rPr lang="sr-Latn-CS" sz="2400" b="1" dirty="0" smtClean="0">
                <a:latin typeface="+mj-lt"/>
              </a:rPr>
              <a:t>ketima </a:t>
            </a:r>
            <a:r>
              <a:rPr lang="sr-Latn-CS" sz="2400" dirty="0" smtClean="0">
                <a:latin typeface="+mj-lt"/>
              </a:rPr>
              <a:t>je približno iznosio </a:t>
            </a:r>
            <a:r>
              <a:rPr lang="en-US" sz="2400" dirty="0" smtClean="0">
                <a:latin typeface="+mj-lt"/>
              </a:rPr>
              <a:t>$13-15000</a:t>
            </a:r>
            <a:r>
              <a:rPr lang="sr-Latn-CS" sz="2400" dirty="0" smtClean="0">
                <a:latin typeface="+mj-lt"/>
              </a:rPr>
              <a:t> </a:t>
            </a:r>
            <a:r>
              <a:rPr lang="en-US" sz="2400" dirty="0" smtClean="0">
                <a:latin typeface="+mj-lt"/>
              </a:rPr>
              <a:t>p</a:t>
            </a:r>
            <a:r>
              <a:rPr lang="sr-Latn-CS" sz="2400" dirty="0" smtClean="0">
                <a:latin typeface="+mj-lt"/>
              </a:rPr>
              <a:t>o licenciranom korisniku</a:t>
            </a:r>
            <a:r>
              <a:rPr lang="en-US" sz="2400" dirty="0" smtClean="0">
                <a:latin typeface="+mj-lt"/>
              </a:rPr>
              <a:t>.</a:t>
            </a:r>
          </a:p>
          <a:p>
            <a:pPr eaLnBrk="1" hangingPunct="1"/>
            <a:r>
              <a:rPr lang="en-US" sz="2400" dirty="0" err="1" smtClean="0">
                <a:latin typeface="+mj-lt"/>
              </a:rPr>
              <a:t>Proje</a:t>
            </a:r>
            <a:r>
              <a:rPr lang="sr-Latn-CS" sz="2400" dirty="0" smtClean="0">
                <a:latin typeface="+mj-lt"/>
              </a:rPr>
              <a:t>ktima je trebalo </a:t>
            </a:r>
            <a:r>
              <a:rPr lang="en-US" sz="2400" b="1" dirty="0" smtClean="0">
                <a:latin typeface="+mj-lt"/>
              </a:rPr>
              <a:t>7-10 </a:t>
            </a:r>
            <a:r>
              <a:rPr lang="sr-Latn-CS" sz="2400" b="1" dirty="0" smtClean="0">
                <a:latin typeface="+mj-lt"/>
              </a:rPr>
              <a:t>godina da se završe </a:t>
            </a:r>
            <a:r>
              <a:rPr lang="en-US" sz="2400" dirty="0" smtClean="0">
                <a:latin typeface="+mj-lt"/>
              </a:rPr>
              <a:t>(</a:t>
            </a:r>
            <a:r>
              <a:rPr lang="sr-Latn-CS" sz="2400" dirty="0" smtClean="0">
                <a:latin typeface="+mj-lt"/>
              </a:rPr>
              <a:t>od odobrenja od strane Odbora do njihovog završetka</a:t>
            </a:r>
            <a:r>
              <a:rPr lang="en-US" sz="2400" dirty="0" smtClean="0">
                <a:latin typeface="+mj-lt"/>
              </a:rPr>
              <a:t>). </a:t>
            </a:r>
            <a:r>
              <a:rPr lang="sr-Latn-CS" sz="2400" dirty="0" smtClean="0">
                <a:latin typeface="+mj-lt"/>
              </a:rPr>
              <a:t>Očekuje se da će mnogim projektima koji se trenutno primenjuju trebati približno isto vremena do završetka. </a:t>
            </a:r>
            <a:endParaRPr lang="en-US" sz="2400" dirty="0" smtClean="0">
              <a:latin typeface="+mj-lt"/>
            </a:endParaRPr>
          </a:p>
          <a:p>
            <a:pPr eaLnBrk="1" hangingPunct="1"/>
            <a:r>
              <a:rPr lang="sr-Latn-CS" sz="2400" dirty="0" smtClean="0">
                <a:latin typeface="+mj-lt"/>
              </a:rPr>
              <a:t>Postizanje konsenzusa u vezi primene, kao i sama implementacija, su bili glavni faktori koji su doprinosili dugom implementacionom periodu </a:t>
            </a:r>
            <a:r>
              <a:rPr lang="en-US" sz="2400" dirty="0" smtClean="0">
                <a:solidFill>
                  <a:srgbClr val="C00000"/>
                </a:solidFill>
                <a:latin typeface="+mj-lt"/>
              </a:rPr>
              <a:t>(</a:t>
            </a:r>
            <a:r>
              <a:rPr lang="sr-Latn-CS" sz="2400" dirty="0" smtClean="0">
                <a:solidFill>
                  <a:srgbClr val="C00000"/>
                </a:solidFill>
                <a:latin typeface="+mj-lt"/>
              </a:rPr>
              <a:t>pogotovu u </a:t>
            </a:r>
            <a:r>
              <a:rPr lang="en-US" sz="2400" dirty="0" smtClean="0">
                <a:solidFill>
                  <a:srgbClr val="C00000"/>
                </a:solidFill>
                <a:latin typeface="+mj-lt"/>
              </a:rPr>
              <a:t>Greenfield </a:t>
            </a:r>
            <a:r>
              <a:rPr lang="sr-Latn-CS" sz="2400" dirty="0" smtClean="0">
                <a:solidFill>
                  <a:srgbClr val="C00000"/>
                </a:solidFill>
                <a:latin typeface="+mj-lt"/>
              </a:rPr>
              <a:t>slučajevima</a:t>
            </a:r>
            <a:r>
              <a:rPr lang="en-US" sz="2400" dirty="0" smtClean="0">
                <a:solidFill>
                  <a:srgbClr val="C00000"/>
                </a:solidFill>
                <a:latin typeface="+mj-lt"/>
              </a:rPr>
              <a:t>)</a:t>
            </a:r>
            <a:r>
              <a:rPr lang="sr-Latn-CS" sz="2400" dirty="0" smtClean="0">
                <a:solidFill>
                  <a:srgbClr val="C00000"/>
                </a:solidFill>
                <a:latin typeface="+mj-lt"/>
              </a:rPr>
              <a:t>.</a:t>
            </a:r>
            <a:r>
              <a:rPr lang="en-US" sz="2400" dirty="0" smtClean="0">
                <a:solidFill>
                  <a:srgbClr val="C00000"/>
                </a:solidFill>
                <a:latin typeface="+mj-lt"/>
              </a:rPr>
              <a:t> </a:t>
            </a:r>
          </a:p>
          <a:p>
            <a:pPr eaLnBrk="1" hangingPunct="1"/>
            <a:r>
              <a:rPr lang="sr-Latn-CS" sz="2400" dirty="0" smtClean="0">
                <a:latin typeface="+mj-lt"/>
              </a:rPr>
              <a:t>Nabavka sistema prema procedurama Svetske banke su takođe doprinele dugim periodima završetka projektnih aktivnosti.</a:t>
            </a:r>
            <a:r>
              <a:rPr lang="en-US" sz="2400" dirty="0" smtClean="0">
                <a:latin typeface="+mj-lt"/>
              </a:rPr>
              <a:t> </a:t>
            </a:r>
          </a:p>
          <a:p>
            <a:pPr eaLnBrk="1" hangingPunct="1"/>
            <a:r>
              <a:rPr lang="sr-Latn-CS" sz="2400" dirty="0" smtClean="0">
                <a:latin typeface="+mj-lt"/>
              </a:rPr>
              <a:t>Stvarno implementaciono vreme COTS </a:t>
            </a:r>
            <a:r>
              <a:rPr lang="sr-Latn-CS" sz="2400" dirty="0" smtClean="0">
                <a:latin typeface="+mj-lt"/>
              </a:rPr>
              <a:t>rešenja, </a:t>
            </a:r>
            <a:r>
              <a:rPr lang="sr-Latn-CS" sz="2400" dirty="0" smtClean="0">
                <a:latin typeface="+mj-lt"/>
              </a:rPr>
              <a:t>od dodeljivanja ugovora do završetka </a:t>
            </a:r>
            <a:r>
              <a:rPr lang="sr-Latn-CS" sz="2400" dirty="0" smtClean="0">
                <a:latin typeface="+mj-lt"/>
              </a:rPr>
              <a:t>poslova, </a:t>
            </a:r>
            <a:r>
              <a:rPr lang="sr-Latn-CS" sz="2400" dirty="0" smtClean="0">
                <a:latin typeface="+mj-lt"/>
              </a:rPr>
              <a:t>je između 3-6 godina, u zavisnosti od veličine posla.</a:t>
            </a:r>
            <a:r>
              <a:rPr lang="en-US" sz="2400" dirty="0" smtClean="0">
                <a:latin typeface="+mj-lt"/>
              </a:rPr>
              <a:t> </a:t>
            </a:r>
          </a:p>
          <a:p>
            <a:pPr eaLnBrk="1" hangingPunct="1"/>
            <a:endParaRPr lang="en-US" sz="2400" dirty="0" smtClean="0">
              <a:latin typeface="+mj-lt"/>
            </a:endParaRPr>
          </a:p>
        </p:txBody>
      </p:sp>
      <p:sp>
        <p:nvSpPr>
          <p:cNvPr id="6" name="Date Placeholder 5"/>
          <p:cNvSpPr>
            <a:spLocks noGrp="1"/>
          </p:cNvSpPr>
          <p:nvPr>
            <p:ph type="dt" sz="half" idx="10"/>
          </p:nvPr>
        </p:nvSpPr>
        <p:spPr/>
        <p:txBody>
          <a:bodyPr/>
          <a:lstStyle/>
          <a:p>
            <a:pPr>
              <a:defRPr/>
            </a:pPr>
            <a:fld id="{5CB3395B-E7DF-4ADB-99A6-AF3E54F7235C}" type="datetime1">
              <a:rPr lang="en-US" smtClean="0"/>
              <a:pPr>
                <a:defRPr/>
              </a:pPr>
              <a:t>5/30/2012</a:t>
            </a:fld>
            <a:endParaRPr lang="en-US" dirty="0"/>
          </a:p>
        </p:txBody>
      </p:sp>
      <p:sp>
        <p:nvSpPr>
          <p:cNvPr id="44035" name="Footer Placeholder 4"/>
          <p:cNvSpPr>
            <a:spLocks noGrp="1"/>
          </p:cNvSpPr>
          <p:nvPr>
            <p:ph type="ftr" sz="quarter" idx="11"/>
          </p:nvPr>
        </p:nvSpPr>
        <p:spPr>
          <a:noFill/>
        </p:spPr>
        <p:txBody>
          <a:bodyPr/>
          <a:lstStyle/>
          <a:p>
            <a:r>
              <a:rPr lang="en-US" smtClean="0"/>
              <a:t>Ali Hashim - World Bank</a:t>
            </a:r>
            <a:endParaRPr lang="en-US" dirty="0" smtClean="0"/>
          </a:p>
        </p:txBody>
      </p:sp>
      <p:sp>
        <p:nvSpPr>
          <p:cNvPr id="44036" name="Slide Number Placeholder 5"/>
          <p:cNvSpPr>
            <a:spLocks noGrp="1"/>
          </p:cNvSpPr>
          <p:nvPr>
            <p:ph type="sldNum" sz="quarter" idx="12"/>
          </p:nvPr>
        </p:nvSpPr>
        <p:spPr>
          <a:noFill/>
        </p:spPr>
        <p:txBody>
          <a:bodyPr/>
          <a:lstStyle/>
          <a:p>
            <a:fld id="{8D21ADE4-F80D-41CD-8871-B1506D822A9C}" type="slidenum">
              <a:rPr lang="en-US" smtClean="0"/>
              <a:pPr/>
              <a:t>23</a:t>
            </a:fld>
            <a:endParaRPr lang="en-US" smtClean="0"/>
          </a:p>
        </p:txBody>
      </p:sp>
    </p:spTree>
    <p:extLst>
      <p:ext uri="{BB962C8B-B14F-4D97-AF65-F5344CB8AC3E}">
        <p14:creationId xmlns="" xmlns:p14="http://schemas.microsoft.com/office/powerpoint/2010/main" val="2361328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CS" dirty="0" smtClean="0"/>
              <a:t>Deo </a:t>
            </a:r>
            <a:r>
              <a:rPr lang="en-US" dirty="0" smtClean="0"/>
              <a:t>III</a:t>
            </a:r>
            <a:endParaRPr lang="en-US" dirty="0"/>
          </a:p>
        </p:txBody>
      </p:sp>
      <p:sp>
        <p:nvSpPr>
          <p:cNvPr id="3" name="Text Placeholder 2"/>
          <p:cNvSpPr>
            <a:spLocks noGrp="1"/>
          </p:cNvSpPr>
          <p:nvPr>
            <p:ph type="body" idx="1"/>
          </p:nvPr>
        </p:nvSpPr>
        <p:spPr/>
        <p:txBody>
          <a:bodyPr>
            <a:normAutofit fontScale="92500"/>
          </a:bodyPr>
          <a:lstStyle/>
          <a:p>
            <a:endParaRPr lang="en-US" sz="4000" dirty="0" smtClean="0">
              <a:solidFill>
                <a:srgbClr val="FFFF00"/>
              </a:solidFill>
            </a:endParaRPr>
          </a:p>
          <a:p>
            <a:pPr algn="ctr"/>
            <a:r>
              <a:rPr lang="sr-Latn-CS" sz="4000" dirty="0" smtClean="0">
                <a:solidFill>
                  <a:srgbClr val="FFFF00"/>
                </a:solidFill>
              </a:rPr>
              <a:t>Određeni </a:t>
            </a:r>
            <a:r>
              <a:rPr lang="en-US" sz="4000" dirty="0" err="1" smtClean="0">
                <a:solidFill>
                  <a:srgbClr val="FFFF00"/>
                </a:solidFill>
              </a:rPr>
              <a:t>implem</a:t>
            </a:r>
            <a:r>
              <a:rPr lang="sr-Latn-CS" sz="4000" dirty="0" smtClean="0">
                <a:solidFill>
                  <a:srgbClr val="FFFF00"/>
                </a:solidFill>
              </a:rPr>
              <a:t>e</a:t>
            </a:r>
            <a:r>
              <a:rPr lang="en-US" sz="4000" dirty="0" err="1" smtClean="0">
                <a:solidFill>
                  <a:srgbClr val="FFFF00"/>
                </a:solidFill>
              </a:rPr>
              <a:t>ntacioni</a:t>
            </a:r>
            <a:r>
              <a:rPr lang="en-US" sz="4000" dirty="0" smtClean="0">
                <a:solidFill>
                  <a:srgbClr val="FFFF00"/>
                </a:solidFill>
              </a:rPr>
              <a:t> </a:t>
            </a:r>
            <a:r>
              <a:rPr lang="en-US" sz="4000" dirty="0" err="1" smtClean="0">
                <a:solidFill>
                  <a:srgbClr val="FFFF00"/>
                </a:solidFill>
              </a:rPr>
              <a:t>indikator</a:t>
            </a:r>
            <a:r>
              <a:rPr lang="sr-Latn-CS" sz="4000" dirty="0" smtClean="0">
                <a:solidFill>
                  <a:srgbClr val="FFFF00"/>
                </a:solidFill>
              </a:rPr>
              <a:t>i</a:t>
            </a:r>
            <a:r>
              <a:rPr lang="en-US" sz="4000" dirty="0" smtClean="0">
                <a:solidFill>
                  <a:srgbClr val="FFFF00"/>
                </a:solidFill>
              </a:rPr>
              <a:t> </a:t>
            </a:r>
            <a:endParaRPr lang="en-US" sz="4000" dirty="0">
              <a:solidFill>
                <a:srgbClr val="FFFF00"/>
              </a:solidFill>
            </a:endParaRPr>
          </a:p>
        </p:txBody>
      </p:sp>
      <p:sp>
        <p:nvSpPr>
          <p:cNvPr id="4" name="Date Placeholder 3"/>
          <p:cNvSpPr>
            <a:spLocks noGrp="1"/>
          </p:cNvSpPr>
          <p:nvPr>
            <p:ph type="dt" sz="half" idx="10"/>
          </p:nvPr>
        </p:nvSpPr>
        <p:spPr/>
        <p:txBody>
          <a:bodyPr/>
          <a:lstStyle/>
          <a:p>
            <a:pPr>
              <a:defRPr/>
            </a:pPr>
            <a:fld id="{5EAA97F9-CD4C-4D17-8829-4F8FFB7A9594}"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7C54DD3E-8F65-49AB-948F-8AF5C85F8CEF}" type="slidenum">
              <a:rPr lang="en-US" smtClean="0"/>
              <a:pPr>
                <a:defRPr/>
              </a:pPr>
              <a:t>24</a:t>
            </a:fld>
            <a:endParaRPr lang="en-US" dirty="0"/>
          </a:p>
        </p:txBody>
      </p:sp>
    </p:spTree>
    <p:extLst>
      <p:ext uri="{BB962C8B-B14F-4D97-AF65-F5344CB8AC3E}">
        <p14:creationId xmlns="" xmlns:p14="http://schemas.microsoft.com/office/powerpoint/2010/main" val="1437562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Date Placeholder 3"/>
          <p:cNvSpPr>
            <a:spLocks noGrp="1"/>
          </p:cNvSpPr>
          <p:nvPr>
            <p:ph type="dt" sz="half" idx="10"/>
          </p:nvPr>
        </p:nvSpPr>
        <p:spPr/>
        <p:txBody>
          <a:bodyPr/>
          <a:lstStyle/>
          <a:p>
            <a:pPr>
              <a:defRPr/>
            </a:pPr>
            <a:fld id="{F49A5B8D-FC54-4C59-B13E-8326B8514F06}"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dirty="0"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25</a:t>
            </a:fld>
            <a:endParaRPr lang="en-US" dirty="0"/>
          </a:p>
        </p:txBody>
      </p:sp>
      <p:sp>
        <p:nvSpPr>
          <p:cNvPr id="7" name="Title 1"/>
          <p:cNvSpPr>
            <a:spLocks noGrp="1"/>
          </p:cNvSpPr>
          <p:nvPr/>
        </p:nvSpPr>
        <p:spPr>
          <a:xfrm>
            <a:off x="304800" y="15499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600" b="1" dirty="0" smtClean="0">
                <a:solidFill>
                  <a:srgbClr val="0070C0"/>
                </a:solidFill>
              </a:rPr>
              <a:t>Hi</a:t>
            </a:r>
            <a:r>
              <a:rPr lang="sr-Latn-CS" sz="3600" b="1" dirty="0" smtClean="0">
                <a:solidFill>
                  <a:srgbClr val="0070C0"/>
                </a:solidFill>
              </a:rPr>
              <a:t>jerarhija zahteva </a:t>
            </a:r>
            <a:endParaRPr lang="en-US" sz="3600" b="1" dirty="0">
              <a:solidFill>
                <a:srgbClr val="0070C0"/>
              </a:solidFill>
            </a:endParaRPr>
          </a:p>
        </p:txBody>
      </p:sp>
      <p:sp>
        <p:nvSpPr>
          <p:cNvPr id="8" name="Date Placeholder 3"/>
          <p:cNvSpPr>
            <a:spLocks noGrp="1"/>
          </p:cNvSpPr>
          <p:nvPr/>
        </p:nvSpPr>
        <p:spPr>
          <a:xfrm>
            <a:off x="5794248" y="6331380"/>
            <a:ext cx="3044952" cy="365760"/>
          </a:xfrm>
          <a:prstGeom prst="rect">
            <a:avLst/>
          </a:prstGeom>
        </p:spPr>
        <p:txBody>
          <a:bodyPr vert="horz"/>
          <a:lstStyle>
            <a:defPPr>
              <a:defRPr lang="en-US"/>
            </a:defPPr>
            <a:lvl1pPr marL="0" algn="r" defTabSz="914400" rtl="0" eaLnBrk="1" latinLnBrk="0" hangingPunct="1">
              <a:defRPr kumimoji="0" sz="14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5FEE91-A9E4-48A3-89F2-7F1898EBC174}" type="datetime1">
              <a:rPr lang="en-US" smtClean="0"/>
              <a:pPr/>
              <a:t>5/30/2012</a:t>
            </a:fld>
            <a:endParaRPr lang="en-US" dirty="0"/>
          </a:p>
        </p:txBody>
      </p:sp>
      <p:sp>
        <p:nvSpPr>
          <p:cNvPr id="9" name="Footer Placeholder 4"/>
          <p:cNvSpPr>
            <a:spLocks noGrp="1"/>
          </p:cNvSpPr>
          <p:nvPr/>
        </p:nvSpPr>
        <p:spPr>
          <a:xfrm>
            <a:off x="307848" y="6337244"/>
            <a:ext cx="3581400" cy="365760"/>
          </a:xfrm>
          <a:prstGeom prst="rect">
            <a:avLst/>
          </a:prstGeom>
        </p:spPr>
        <p:txBody>
          <a:bodyPr vert="horz"/>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Content Placeholder 2"/>
          <p:cNvSpPr>
            <a:spLocks noGrp="1"/>
          </p:cNvSpPr>
          <p:nvPr/>
        </p:nvSpPr>
        <p:spPr>
          <a:xfrm>
            <a:off x="304800" y="990600"/>
            <a:ext cx="8503920" cy="5410200"/>
          </a:xfrm>
          <a:prstGeom prst="rect">
            <a:avLst/>
          </a:prstGeom>
        </p:spPr>
        <p:txBody>
          <a:bodyPr vert="horz">
            <a:normAutofit fontScale="77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lvl="3" indent="-274320">
              <a:buClr>
                <a:schemeClr val="accent1"/>
              </a:buClr>
              <a:buSzPct val="85000"/>
              <a:buFont typeface="Wingdings" pitchFamily="2" charset="2"/>
              <a:buChar char="q"/>
            </a:pPr>
            <a:r>
              <a:rPr lang="en-US" sz="3000" b="1" dirty="0" err="1" smtClean="0"/>
              <a:t>Politi</a:t>
            </a:r>
            <a:r>
              <a:rPr lang="sr-Latn-CS" sz="3000" b="1" dirty="0" smtClean="0"/>
              <a:t>čka volja za implementacijom ispravnih mera politike i procedura PFM, kao i podrška unutar vlasti (MF i ostalih) prema reformskim merama</a:t>
            </a:r>
          </a:p>
          <a:p>
            <a:pPr lvl="1">
              <a:buFont typeface="Wingdings" pitchFamily="2" charset="2"/>
              <a:buChar char="q"/>
            </a:pPr>
            <a:r>
              <a:rPr lang="en-US" sz="3000" b="1" dirty="0" err="1" smtClean="0">
                <a:solidFill>
                  <a:srgbClr val="FF0000"/>
                </a:solidFill>
              </a:rPr>
              <a:t>Realisti</a:t>
            </a:r>
            <a:r>
              <a:rPr lang="sr-Latn-CS" sz="3000" b="1" dirty="0" smtClean="0">
                <a:solidFill>
                  <a:srgbClr val="FF0000"/>
                </a:solidFill>
              </a:rPr>
              <a:t>čna budžetska formulacija </a:t>
            </a:r>
            <a:r>
              <a:rPr lang="en-US" sz="3000" b="1" dirty="0" smtClean="0">
                <a:solidFill>
                  <a:srgbClr val="FF0000"/>
                </a:solidFill>
              </a:rPr>
              <a:t> </a:t>
            </a:r>
          </a:p>
          <a:p>
            <a:pPr lvl="1">
              <a:buFont typeface="Wingdings" pitchFamily="2" charset="2"/>
              <a:buChar char="q"/>
            </a:pPr>
            <a:r>
              <a:rPr lang="en-US" sz="3000" b="1" dirty="0" err="1" smtClean="0">
                <a:solidFill>
                  <a:srgbClr val="FF0000"/>
                </a:solidFill>
              </a:rPr>
              <a:t>Institu</a:t>
            </a:r>
            <a:r>
              <a:rPr lang="sr-Latn-CS" sz="3000" b="1" dirty="0" smtClean="0">
                <a:solidFill>
                  <a:srgbClr val="FF0000"/>
                </a:solidFill>
              </a:rPr>
              <a:t>cionalni </a:t>
            </a:r>
            <a:r>
              <a:rPr lang="sr-Latn-CS" sz="3000" b="1" dirty="0" smtClean="0">
                <a:solidFill>
                  <a:srgbClr val="FF0000"/>
                </a:solidFill>
              </a:rPr>
              <a:t>aranžmani </a:t>
            </a:r>
            <a:r>
              <a:rPr lang="sr-Latn-CS" sz="3000" b="1" dirty="0" smtClean="0">
                <a:solidFill>
                  <a:srgbClr val="FF0000"/>
                </a:solidFill>
              </a:rPr>
              <a:t>radi implementacije fiskalnih kontrola </a:t>
            </a:r>
            <a:r>
              <a:rPr lang="en-US" sz="3000" b="1" dirty="0" smtClean="0">
                <a:solidFill>
                  <a:srgbClr val="FF0000"/>
                </a:solidFill>
              </a:rPr>
              <a:t> </a:t>
            </a:r>
            <a:endParaRPr lang="en-US" sz="1300" b="1" dirty="0" smtClean="0">
              <a:solidFill>
                <a:srgbClr val="FF0000"/>
              </a:solidFill>
            </a:endParaRPr>
          </a:p>
          <a:p>
            <a:pPr lvl="2">
              <a:buFont typeface="Wingdings" pitchFamily="2" charset="2"/>
              <a:buChar char="Ø"/>
            </a:pPr>
            <a:r>
              <a:rPr lang="sr-Latn-CS" sz="2600" b="1" dirty="0" smtClean="0">
                <a:solidFill>
                  <a:schemeClr val="accent6">
                    <a:lumMod val="50000"/>
                  </a:schemeClr>
                </a:solidFill>
              </a:rPr>
              <a:t>Kontrola trezora nad svim državnim finansijskim sredstvima </a:t>
            </a:r>
            <a:r>
              <a:rPr lang="en-US" sz="2600" b="1" dirty="0" smtClean="0">
                <a:solidFill>
                  <a:schemeClr val="accent6">
                    <a:lumMod val="50000"/>
                  </a:schemeClr>
                </a:solidFill>
              </a:rPr>
              <a:t> - </a:t>
            </a:r>
            <a:r>
              <a:rPr lang="sr-Latn-CS" sz="2600" b="1" dirty="0" smtClean="0">
                <a:solidFill>
                  <a:schemeClr val="accent6">
                    <a:lumMod val="50000"/>
                  </a:schemeClr>
                </a:solidFill>
              </a:rPr>
              <a:t>konsolidacija bankovnih računa na JRT </a:t>
            </a:r>
            <a:r>
              <a:rPr lang="en-US" sz="2600" b="1" dirty="0" smtClean="0">
                <a:solidFill>
                  <a:schemeClr val="accent6">
                    <a:lumMod val="50000"/>
                  </a:schemeClr>
                </a:solidFill>
              </a:rPr>
              <a:t> </a:t>
            </a:r>
          </a:p>
          <a:p>
            <a:pPr lvl="2">
              <a:buFont typeface="Wingdings" pitchFamily="2" charset="2"/>
              <a:buChar char="Ø"/>
            </a:pPr>
            <a:r>
              <a:rPr lang="en-US" sz="2500" b="1" dirty="0" smtClean="0"/>
              <a:t> R</a:t>
            </a:r>
            <a:r>
              <a:rPr lang="sr-Latn-CS" sz="2500" b="1" dirty="0" smtClean="0"/>
              <a:t>utiranje transakcija preko kancelarije trezora / zaposlenih lica trezora </a:t>
            </a:r>
            <a:endParaRPr lang="en-US" sz="2500" b="1" dirty="0" smtClean="0"/>
          </a:p>
          <a:p>
            <a:pPr lvl="1">
              <a:buFont typeface="Wingdings" pitchFamily="2" charset="2"/>
              <a:buChar char="§"/>
            </a:pPr>
            <a:r>
              <a:rPr lang="sr-Latn-CS" sz="3000" b="1" dirty="0" smtClean="0"/>
              <a:t>Kapaciteti ljudskih resursa u okviru implementacionih agencija radi implementacije reformskih mera i pridružnih sistema </a:t>
            </a:r>
          </a:p>
          <a:p>
            <a:pPr lvl="1">
              <a:buFont typeface="Wingdings" pitchFamily="2" charset="2"/>
              <a:buChar char="§"/>
            </a:pPr>
            <a:r>
              <a:rPr lang="sr-Latn-CS" sz="2800" b="1" dirty="0" smtClean="0">
                <a:solidFill>
                  <a:srgbClr val="FF0000"/>
                </a:solidFill>
              </a:rPr>
              <a:t>Odgovarajuća tehnologija kao podrška transakcionim procesima i upravljanju podacima </a:t>
            </a:r>
            <a:endParaRPr lang="en-US" sz="2100" b="1" dirty="0" smtClean="0">
              <a:solidFill>
                <a:srgbClr val="FF0000"/>
              </a:solidFill>
            </a:endParaRPr>
          </a:p>
          <a:p>
            <a:pPr lvl="4">
              <a:buFont typeface="Wingdings" pitchFamily="2" charset="2"/>
              <a:buChar char="ü"/>
            </a:pPr>
            <a:r>
              <a:rPr lang="en-US" sz="1900" b="1" dirty="0" err="1" smtClean="0"/>
              <a:t>Ap</a:t>
            </a:r>
            <a:r>
              <a:rPr lang="sr-Latn-CS" sz="1900" b="1" dirty="0" smtClean="0"/>
              <a:t>likacioni softver koji odražava funkcionalne procese </a:t>
            </a:r>
            <a:endParaRPr lang="en-US" sz="1900" b="1" dirty="0" smtClean="0"/>
          </a:p>
          <a:p>
            <a:pPr lvl="4">
              <a:buFont typeface="Wingdings" pitchFamily="2" charset="2"/>
              <a:buChar char="v"/>
            </a:pPr>
            <a:r>
              <a:rPr lang="en-US" sz="1900" b="1" dirty="0" err="1" smtClean="0"/>
              <a:t>Tehnolo</a:t>
            </a:r>
            <a:r>
              <a:rPr lang="sr-Latn-CS" sz="1900" b="1" dirty="0" smtClean="0"/>
              <a:t>ška platforma radi implementacije softvera </a:t>
            </a:r>
            <a:r>
              <a:rPr lang="en-US" sz="1900" b="1" dirty="0" smtClean="0"/>
              <a:t>(</a:t>
            </a:r>
            <a:r>
              <a:rPr lang="sr-Latn-CS" sz="1900" b="1" dirty="0" smtClean="0"/>
              <a:t>hardver, umrežavanje, m</a:t>
            </a:r>
            <a:r>
              <a:rPr lang="en-US" sz="1900" b="1" dirty="0" err="1" smtClean="0"/>
              <a:t>iddleware</a:t>
            </a:r>
            <a:r>
              <a:rPr lang="en-US" sz="1900" b="1" dirty="0" smtClean="0"/>
              <a:t>)</a:t>
            </a:r>
          </a:p>
          <a:p>
            <a:pPr>
              <a:buNone/>
            </a:pPr>
            <a:endParaRPr lang="en-US" dirty="0"/>
          </a:p>
        </p:txBody>
      </p:sp>
    </p:spTree>
    <p:extLst>
      <p:ext uri="{BB962C8B-B14F-4D97-AF65-F5344CB8AC3E}">
        <p14:creationId xmlns="" xmlns:p14="http://schemas.microsoft.com/office/powerpoint/2010/main" val="3194600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Autofit/>
          </a:bodyPr>
          <a:lstStyle/>
          <a:p>
            <a:pPr algn="ctr"/>
            <a:r>
              <a:rPr lang="sr-Latn-CS" sz="3600" b="1" dirty="0" smtClean="0">
                <a:solidFill>
                  <a:srgbClr val="0070C0"/>
                </a:solidFill>
              </a:rPr>
              <a:t>Državna opredeljenost i podrška MF su bili krucijalni faktori uspešnosti primene projekata reforme trezora</a:t>
            </a:r>
            <a:endParaRPr lang="en-US" sz="3600" b="1" dirty="0">
              <a:solidFill>
                <a:srgbClr val="0070C0"/>
              </a:solidFill>
            </a:endParaRPr>
          </a:p>
        </p:txBody>
      </p:sp>
      <p:sp>
        <p:nvSpPr>
          <p:cNvPr id="3" name="Content Placeholder 2"/>
          <p:cNvSpPr>
            <a:spLocks noGrp="1"/>
          </p:cNvSpPr>
          <p:nvPr>
            <p:ph idx="1"/>
          </p:nvPr>
        </p:nvSpPr>
        <p:spPr/>
        <p:txBody>
          <a:bodyPr>
            <a:normAutofit/>
          </a:bodyPr>
          <a:lstStyle/>
          <a:p>
            <a:pPr>
              <a:lnSpc>
                <a:spcPct val="90000"/>
              </a:lnSpc>
              <a:buFont typeface="Wingdings" pitchFamily="2" charset="2"/>
              <a:buNone/>
            </a:pPr>
            <a:endParaRPr lang="en-US" sz="2400" dirty="0"/>
          </a:p>
          <a:p>
            <a:pPr lvl="1">
              <a:lnSpc>
                <a:spcPct val="90000"/>
              </a:lnSpc>
            </a:pPr>
            <a:r>
              <a:rPr lang="sr-Latn-CS" sz="2200" dirty="0" smtClean="0"/>
              <a:t>Može biti postignut na bolji način ukoliko su projekti deo reformskih inicijativa sistema iz dela upravljanja javnom potrošnjom (PFM), više nego samo kao dela reformi računovodstvenih sistema</a:t>
            </a:r>
          </a:p>
          <a:p>
            <a:pPr lvl="1">
              <a:lnSpc>
                <a:spcPct val="90000"/>
              </a:lnSpc>
            </a:pPr>
            <a:r>
              <a:rPr lang="sr-Latn-CS" sz="2200" dirty="0" smtClean="0"/>
              <a:t>Donosioci odluka višeg nivoa u okviru MF i donatorske organizacije se prema ovome bolje odnose</a:t>
            </a:r>
          </a:p>
          <a:p>
            <a:pPr lvl="1">
              <a:lnSpc>
                <a:spcPct val="90000"/>
              </a:lnSpc>
            </a:pPr>
            <a:r>
              <a:rPr lang="sr-Latn-CS" sz="2200" dirty="0" smtClean="0">
                <a:solidFill>
                  <a:srgbClr val="000000"/>
                </a:solidFill>
              </a:rPr>
              <a:t>Nakon toga se mogu uspostaviti veze između projekta i zahteva na osnovu zajmovnih mera politika</a:t>
            </a:r>
          </a:p>
          <a:p>
            <a:pPr lvl="1">
              <a:lnSpc>
                <a:spcPct val="90000"/>
              </a:lnSpc>
            </a:pPr>
            <a:r>
              <a:rPr lang="sr-Latn-CS" sz="2200" dirty="0" smtClean="0">
                <a:solidFill>
                  <a:srgbClr val="000000"/>
                </a:solidFill>
              </a:rPr>
              <a:t>MF onda započinje da iskazuje aktivni interes u osiguravanju postizanja projektnih zadataka.</a:t>
            </a:r>
          </a:p>
          <a:p>
            <a:pPr>
              <a:lnSpc>
                <a:spcPct val="80000"/>
              </a:lnSpc>
              <a:buNone/>
            </a:pPr>
            <a:endParaRPr lang="en-US" sz="2400" b="1" dirty="0">
              <a:solidFill>
                <a:schemeClr val="accent1">
                  <a:lumMod val="75000"/>
                </a:schemeClr>
              </a:solidFill>
            </a:endParaRPr>
          </a:p>
        </p:txBody>
      </p:sp>
      <p:sp>
        <p:nvSpPr>
          <p:cNvPr id="4" name="Date Placeholder 3"/>
          <p:cNvSpPr>
            <a:spLocks noGrp="1"/>
          </p:cNvSpPr>
          <p:nvPr>
            <p:ph type="dt" sz="half" idx="10"/>
          </p:nvPr>
        </p:nvSpPr>
        <p:spPr/>
        <p:txBody>
          <a:bodyPr/>
          <a:lstStyle/>
          <a:p>
            <a:pPr>
              <a:defRPr/>
            </a:pPr>
            <a:fld id="{222BE1DF-A258-47F4-8999-109B54738994}"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26</a:t>
            </a:fld>
            <a:endParaRPr lang="en-US" dirty="0"/>
          </a:p>
        </p:txBody>
      </p:sp>
    </p:spTree>
    <p:extLst>
      <p:ext uri="{BB962C8B-B14F-4D97-AF65-F5344CB8AC3E}">
        <p14:creationId xmlns="" xmlns:p14="http://schemas.microsoft.com/office/powerpoint/2010/main" val="1170342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chor="ctr">
            <a:normAutofit/>
          </a:bodyPr>
          <a:lstStyle/>
          <a:p>
            <a:r>
              <a:rPr lang="en-US" sz="4000" dirty="0" smtClean="0">
                <a:solidFill>
                  <a:srgbClr val="0070C0"/>
                </a:solidFill>
              </a:rPr>
              <a:t>  </a:t>
            </a:r>
            <a:r>
              <a:rPr lang="sr-Latn-CS" sz="4000" b="1" dirty="0" smtClean="0">
                <a:solidFill>
                  <a:srgbClr val="0070C0"/>
                </a:solidFill>
              </a:rPr>
              <a:t>Dizajn sistema </a:t>
            </a:r>
            <a:endParaRPr lang="en-US" sz="4000" b="1" dirty="0">
              <a:solidFill>
                <a:srgbClr val="0070C0"/>
              </a:solidFill>
            </a:endParaRPr>
          </a:p>
        </p:txBody>
      </p:sp>
      <p:sp>
        <p:nvSpPr>
          <p:cNvPr id="3" name="Content Placeholder 2"/>
          <p:cNvSpPr>
            <a:spLocks noGrp="1"/>
          </p:cNvSpPr>
          <p:nvPr>
            <p:ph idx="1"/>
          </p:nvPr>
        </p:nvSpPr>
        <p:spPr/>
        <p:txBody>
          <a:bodyPr/>
          <a:lstStyle/>
          <a:p>
            <a:pPr>
              <a:lnSpc>
                <a:spcPct val="80000"/>
              </a:lnSpc>
            </a:pPr>
            <a:r>
              <a:rPr lang="en-US" sz="2400" b="1" dirty="0" smtClean="0">
                <a:solidFill>
                  <a:schemeClr val="tx2">
                    <a:lumMod val="75000"/>
                  </a:schemeClr>
                </a:solidFill>
              </a:rPr>
              <a:t>S</a:t>
            </a:r>
            <a:r>
              <a:rPr lang="sr-Latn-CS" sz="2400" b="1" dirty="0" smtClean="0">
                <a:solidFill>
                  <a:schemeClr val="tx2">
                    <a:lumMod val="75000"/>
                  </a:schemeClr>
                </a:solidFill>
              </a:rPr>
              <a:t>istemi trebaju biti dizajnirani prema funkcionalnim, a ne prema organizacionim linijama</a:t>
            </a:r>
          </a:p>
          <a:p>
            <a:pPr lvl="1">
              <a:lnSpc>
                <a:spcPct val="80000"/>
              </a:lnSpc>
            </a:pPr>
            <a:r>
              <a:rPr lang="en-US" dirty="0" err="1" smtClean="0"/>
              <a:t>Defin</a:t>
            </a:r>
            <a:r>
              <a:rPr lang="sr-Latn-CS" dirty="0" smtClean="0"/>
              <a:t>isati </a:t>
            </a:r>
            <a:r>
              <a:rPr lang="sr-Latn-CS" b="1" dirty="0" smtClean="0">
                <a:solidFill>
                  <a:srgbClr val="C00000"/>
                </a:solidFill>
              </a:rPr>
              <a:t>konture sistema </a:t>
            </a:r>
            <a:r>
              <a:rPr lang="sr-Latn-CS" dirty="0" smtClean="0"/>
              <a:t>na jasan način kako bi se izbeglo ponavljanje investicija </a:t>
            </a:r>
            <a:endParaRPr lang="en-US" dirty="0" smtClean="0"/>
          </a:p>
          <a:p>
            <a:pPr lvl="1">
              <a:lnSpc>
                <a:spcPct val="80000"/>
              </a:lnSpc>
            </a:pPr>
            <a:r>
              <a:rPr lang="sr-Latn-CS" dirty="0" smtClean="0"/>
              <a:t>Sektor budžeta, trezor i resorna ministarstva </a:t>
            </a:r>
            <a:r>
              <a:rPr lang="sr-Latn-CS" b="1" dirty="0" smtClean="0"/>
              <a:t>trebaju koristiti isti sistem za procesuiranje svojih transakcija i trebaju deliti baze podataka</a:t>
            </a:r>
          </a:p>
          <a:p>
            <a:pPr lvl="0"/>
            <a:r>
              <a:rPr lang="sr-Latn-CS" sz="2400" b="1" dirty="0" smtClean="0"/>
              <a:t>Priprema budžeta i budžetsko izvršenje trebaju koristiti isti kontni plan</a:t>
            </a:r>
            <a:endParaRPr lang="en-US" sz="2400" b="1" dirty="0">
              <a:solidFill>
                <a:schemeClr val="accent1">
                  <a:lumMod val="75000"/>
                </a:schemeClr>
              </a:solidFill>
            </a:endParaRPr>
          </a:p>
        </p:txBody>
      </p:sp>
      <p:sp>
        <p:nvSpPr>
          <p:cNvPr id="4" name="Date Placeholder 3"/>
          <p:cNvSpPr>
            <a:spLocks noGrp="1"/>
          </p:cNvSpPr>
          <p:nvPr>
            <p:ph type="dt" sz="half" idx="10"/>
          </p:nvPr>
        </p:nvSpPr>
        <p:spPr/>
        <p:txBody>
          <a:bodyPr/>
          <a:lstStyle/>
          <a:p>
            <a:pPr>
              <a:defRPr/>
            </a:pPr>
            <a:fld id="{D178D955-150C-48ED-8BF0-514BC6AEF469}"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27</a:t>
            </a:fld>
            <a:endParaRPr lang="en-US" dirty="0"/>
          </a:p>
        </p:txBody>
      </p:sp>
    </p:spTree>
    <p:extLst>
      <p:ext uri="{BB962C8B-B14F-4D97-AF65-F5344CB8AC3E}">
        <p14:creationId xmlns="" xmlns:p14="http://schemas.microsoft.com/office/powerpoint/2010/main" val="2785907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chor="t">
            <a:normAutofit/>
          </a:bodyPr>
          <a:lstStyle/>
          <a:p>
            <a:r>
              <a:rPr lang="en-US" sz="3600" b="1" dirty="0" smtClean="0">
                <a:solidFill>
                  <a:srgbClr val="0070C0"/>
                </a:solidFill>
              </a:rPr>
              <a:t>Online </a:t>
            </a:r>
            <a:r>
              <a:rPr lang="sr-Latn-CS" sz="3600" b="1" dirty="0" smtClean="0">
                <a:solidFill>
                  <a:srgbClr val="0070C0"/>
                </a:solidFill>
              </a:rPr>
              <a:t>unos transakcija </a:t>
            </a:r>
            <a:r>
              <a:rPr lang="en-US" sz="3600" b="1" dirty="0" smtClean="0">
                <a:solidFill>
                  <a:srgbClr val="0070C0"/>
                </a:solidFill>
              </a:rPr>
              <a:t>- Ex-ante </a:t>
            </a:r>
            <a:r>
              <a:rPr lang="sr-Latn-CS" sz="3600" b="1" dirty="0" smtClean="0">
                <a:solidFill>
                  <a:srgbClr val="0070C0"/>
                </a:solidFill>
              </a:rPr>
              <a:t>kontrole </a:t>
            </a:r>
            <a:endParaRPr lang="en-US" sz="3600" b="1" dirty="0">
              <a:solidFill>
                <a:srgbClr val="0070C0"/>
              </a:solidFill>
            </a:endParaRPr>
          </a:p>
        </p:txBody>
      </p:sp>
      <p:sp>
        <p:nvSpPr>
          <p:cNvPr id="3" name="Content Placeholder 2"/>
          <p:cNvSpPr>
            <a:spLocks noGrp="1"/>
          </p:cNvSpPr>
          <p:nvPr>
            <p:ph idx="1"/>
          </p:nvPr>
        </p:nvSpPr>
        <p:spPr/>
        <p:txBody>
          <a:bodyPr>
            <a:normAutofit/>
          </a:bodyPr>
          <a:lstStyle/>
          <a:p>
            <a:r>
              <a:rPr lang="en-US" dirty="0" err="1" smtClean="0">
                <a:solidFill>
                  <a:schemeClr val="tx2"/>
                </a:solidFill>
              </a:rPr>
              <a:t>Transa</a:t>
            </a:r>
            <a:r>
              <a:rPr lang="sr-Latn-CS" dirty="0" smtClean="0">
                <a:solidFill>
                  <a:schemeClr val="tx2"/>
                </a:solidFill>
              </a:rPr>
              <a:t>kcije trebaju biti zabeležene u </a:t>
            </a:r>
            <a:r>
              <a:rPr lang="en-US" b="1" dirty="0" smtClean="0">
                <a:solidFill>
                  <a:schemeClr val="tx2"/>
                </a:solidFill>
              </a:rPr>
              <a:t>real</a:t>
            </a:r>
            <a:r>
              <a:rPr lang="sr-Latn-CS" b="1" dirty="0" smtClean="0">
                <a:solidFill>
                  <a:schemeClr val="tx2"/>
                </a:solidFill>
              </a:rPr>
              <a:t>nom vremenu, </a:t>
            </a:r>
            <a:r>
              <a:rPr lang="sr-Latn-CS" dirty="0" smtClean="0">
                <a:solidFill>
                  <a:schemeClr val="tx2"/>
                </a:solidFill>
              </a:rPr>
              <a:t>u momentu kada se dešavaju</a:t>
            </a:r>
            <a:endParaRPr lang="en-US" dirty="0"/>
          </a:p>
          <a:p>
            <a:pPr lvl="0"/>
            <a:r>
              <a:rPr lang="en-US" dirty="0" err="1" smtClean="0">
                <a:solidFill>
                  <a:schemeClr val="tx2"/>
                </a:solidFill>
              </a:rPr>
              <a:t>Finan</a:t>
            </a:r>
            <a:r>
              <a:rPr lang="sr-Latn-CS" dirty="0" smtClean="0">
                <a:solidFill>
                  <a:schemeClr val="tx2"/>
                </a:solidFill>
              </a:rPr>
              <a:t>sijske kontrole trebaju biti primenjene po </a:t>
            </a:r>
            <a:r>
              <a:rPr lang="sr-Latn-CS" b="1" dirty="0" smtClean="0">
                <a:solidFill>
                  <a:schemeClr val="tx2"/>
                </a:solidFill>
              </a:rPr>
              <a:t>ex-ante modalitetu</a:t>
            </a:r>
            <a:r>
              <a:rPr lang="sr-Latn-CS" dirty="0" smtClean="0">
                <a:solidFill>
                  <a:schemeClr val="tx2"/>
                </a:solidFill>
              </a:rPr>
              <a:t> na sve transakcije koje su obrađene sistemom. (npr. provera dostupnosti sredstava radi vršenja budžetskih rashoda pre opredeljivanja sredstava ili vršenja plaćanja).</a:t>
            </a:r>
          </a:p>
          <a:p>
            <a:pPr lvl="0"/>
            <a:r>
              <a:rPr lang="en-US" b="1" dirty="0" smtClean="0">
                <a:solidFill>
                  <a:schemeClr val="tx2"/>
                </a:solidFill>
              </a:rPr>
              <a:t>Ex-post</a:t>
            </a:r>
            <a:r>
              <a:rPr lang="en-US" dirty="0" smtClean="0">
                <a:solidFill>
                  <a:schemeClr val="tx2"/>
                </a:solidFill>
              </a:rPr>
              <a:t> </a:t>
            </a:r>
            <a:r>
              <a:rPr lang="sr-Latn-CS" dirty="0" smtClean="0">
                <a:solidFill>
                  <a:schemeClr val="tx2"/>
                </a:solidFill>
              </a:rPr>
              <a:t>knjiženje transakcija treba biti izbegavano </a:t>
            </a:r>
            <a:endParaRPr lang="en-US" dirty="0" smtClean="0">
              <a:solidFill>
                <a:schemeClr val="tx2"/>
              </a:solidFill>
            </a:endParaRPr>
          </a:p>
        </p:txBody>
      </p:sp>
      <p:sp>
        <p:nvSpPr>
          <p:cNvPr id="4" name="Date Placeholder 3"/>
          <p:cNvSpPr>
            <a:spLocks noGrp="1"/>
          </p:cNvSpPr>
          <p:nvPr>
            <p:ph type="dt" sz="half" idx="10"/>
          </p:nvPr>
        </p:nvSpPr>
        <p:spPr/>
        <p:txBody>
          <a:bodyPr/>
          <a:lstStyle/>
          <a:p>
            <a:pPr>
              <a:defRPr/>
            </a:pPr>
            <a:fld id="{7C57B454-DD38-48A1-B475-EC7FBEDF5127}"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28</a:t>
            </a:fld>
            <a:endParaRPr lang="en-US" dirty="0"/>
          </a:p>
        </p:txBody>
      </p:sp>
    </p:spTree>
    <p:extLst>
      <p:ext uri="{BB962C8B-B14F-4D97-AF65-F5344CB8AC3E}">
        <p14:creationId xmlns="" xmlns:p14="http://schemas.microsoft.com/office/powerpoint/2010/main" val="694857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chor="t">
            <a:normAutofit/>
          </a:bodyPr>
          <a:lstStyle/>
          <a:p>
            <a:pPr algn="ctr"/>
            <a:r>
              <a:rPr lang="sr-Latn-CS" sz="3600" b="1" dirty="0" smtClean="0">
                <a:solidFill>
                  <a:srgbClr val="0070C0"/>
                </a:solidFill>
              </a:rPr>
              <a:t>Sveobuhvatna obrada transakcija</a:t>
            </a:r>
            <a:endParaRPr lang="en-US" sz="3600" b="1" dirty="0">
              <a:solidFill>
                <a:srgbClr val="0070C0"/>
              </a:solidFill>
            </a:endParaRPr>
          </a:p>
        </p:txBody>
      </p:sp>
      <p:sp>
        <p:nvSpPr>
          <p:cNvPr id="3" name="Content Placeholder 2"/>
          <p:cNvSpPr>
            <a:spLocks noGrp="1"/>
          </p:cNvSpPr>
          <p:nvPr>
            <p:ph idx="1"/>
          </p:nvPr>
        </p:nvSpPr>
        <p:spPr>
          <a:xfrm>
            <a:off x="457200" y="1371600"/>
            <a:ext cx="8229600" cy="4953000"/>
          </a:xfrm>
        </p:spPr>
        <p:txBody>
          <a:bodyPr>
            <a:noAutofit/>
          </a:bodyPr>
          <a:lstStyle/>
          <a:p>
            <a:r>
              <a:rPr lang="sr-Latn-CS" sz="2400" b="1" dirty="0" smtClean="0">
                <a:solidFill>
                  <a:schemeClr val="tx2"/>
                </a:solidFill>
              </a:rPr>
              <a:t>Transakcije bilo kog oblika rashoda ne trebaju biti obrađene van sistema. Podaci se beleže samo jednom u trenutku kada se procesuira računovodstvena transakcija u sistemu. </a:t>
            </a:r>
          </a:p>
          <a:p>
            <a:pPr lvl="1"/>
            <a:r>
              <a:rPr lang="en-US" b="1" dirty="0" smtClean="0"/>
              <a:t>Bud</a:t>
            </a:r>
            <a:r>
              <a:rPr lang="sr-Latn-CS" b="1" dirty="0" smtClean="0"/>
              <a:t>žetska sredstva </a:t>
            </a:r>
            <a:r>
              <a:rPr lang="en-US" b="1" dirty="0" smtClean="0"/>
              <a:t>– </a:t>
            </a:r>
            <a:r>
              <a:rPr lang="sr-Latn-CS" b="1" dirty="0" smtClean="0"/>
              <a:t>z</a:t>
            </a:r>
            <a:r>
              <a:rPr lang="sr-Latn-CS" b="1" dirty="0" smtClean="0"/>
              <a:t>arade</a:t>
            </a:r>
            <a:r>
              <a:rPr lang="sr-Latn-CS" b="1" dirty="0" smtClean="0"/>
              <a:t>, dugovanja, subvencije, fiskalni transferi </a:t>
            </a:r>
            <a:endParaRPr lang="en-US" b="1" dirty="0" smtClean="0"/>
          </a:p>
          <a:p>
            <a:pPr lvl="1"/>
            <a:r>
              <a:rPr lang="sr-Latn-CS" b="1" dirty="0" smtClean="0"/>
              <a:t>Vanbudžetska </a:t>
            </a:r>
            <a:r>
              <a:rPr lang="sr-Latn-CS" b="1" dirty="0" smtClean="0"/>
              <a:t>sredstva </a:t>
            </a:r>
            <a:endParaRPr lang="en-US" b="1" dirty="0" smtClean="0"/>
          </a:p>
          <a:p>
            <a:pPr lvl="1"/>
            <a:r>
              <a:rPr lang="en-US" b="1" dirty="0" smtClean="0"/>
              <a:t>Don</a:t>
            </a:r>
            <a:r>
              <a:rPr lang="sr-Latn-CS" b="1" dirty="0" smtClean="0"/>
              <a:t>atorska sredstva </a:t>
            </a:r>
            <a:endParaRPr lang="en-US" b="1" dirty="0" smtClean="0"/>
          </a:p>
          <a:p>
            <a:pPr lvl="1"/>
            <a:r>
              <a:rPr lang="en-US" b="1" dirty="0" err="1" smtClean="0"/>
              <a:t>Tehni</a:t>
            </a:r>
            <a:r>
              <a:rPr lang="sr-Latn-CS" b="1" dirty="0" smtClean="0"/>
              <a:t>čki prihodi </a:t>
            </a:r>
            <a:endParaRPr lang="en-US" b="1" dirty="0" smtClean="0"/>
          </a:p>
          <a:p>
            <a:pPr lvl="0"/>
            <a:r>
              <a:rPr lang="en-US" sz="2400" b="1" dirty="0" err="1" smtClean="0">
                <a:solidFill>
                  <a:schemeClr val="tx2"/>
                </a:solidFill>
              </a:rPr>
              <a:t>IFMIS</a:t>
            </a:r>
            <a:r>
              <a:rPr lang="en-US" sz="2400" b="1" dirty="0" smtClean="0">
                <a:solidFill>
                  <a:schemeClr val="tx2"/>
                </a:solidFill>
              </a:rPr>
              <a:t> </a:t>
            </a:r>
            <a:r>
              <a:rPr lang="sr-Latn-CS" sz="2400" b="1" dirty="0" smtClean="0">
                <a:solidFill>
                  <a:schemeClr val="tx2"/>
                </a:solidFill>
              </a:rPr>
              <a:t>baza podataka treba biti smatrana primarnim izvorom finansijskog izveštavanja u okviru države </a:t>
            </a:r>
            <a:r>
              <a:rPr lang="en-US" sz="2400" b="1" dirty="0" smtClean="0">
                <a:solidFill>
                  <a:schemeClr val="tx2"/>
                </a:solidFill>
              </a:rPr>
              <a:t>– </a:t>
            </a:r>
            <a:r>
              <a:rPr lang="sr-Latn-CS" sz="2400" b="1" dirty="0" smtClean="0">
                <a:solidFill>
                  <a:srgbClr val="FF0000"/>
                </a:solidFill>
              </a:rPr>
              <a:t>bez druge grupe knjiga </a:t>
            </a:r>
            <a:endParaRPr lang="en-US" sz="2400" b="1" dirty="0">
              <a:solidFill>
                <a:srgbClr val="FF0000"/>
              </a:solidFill>
            </a:endParaRPr>
          </a:p>
        </p:txBody>
      </p:sp>
      <p:sp>
        <p:nvSpPr>
          <p:cNvPr id="4" name="Date Placeholder 3"/>
          <p:cNvSpPr>
            <a:spLocks noGrp="1"/>
          </p:cNvSpPr>
          <p:nvPr>
            <p:ph type="dt" sz="half" idx="10"/>
          </p:nvPr>
        </p:nvSpPr>
        <p:spPr/>
        <p:txBody>
          <a:bodyPr/>
          <a:lstStyle/>
          <a:p>
            <a:pPr>
              <a:defRPr/>
            </a:pPr>
            <a:fld id="{A994DEBF-D9F4-4246-BC97-BA740EF643BC}"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29</a:t>
            </a:fld>
            <a:endParaRPr lang="en-US" dirty="0"/>
          </a:p>
        </p:txBody>
      </p:sp>
    </p:spTree>
    <p:extLst>
      <p:ext uri="{BB962C8B-B14F-4D97-AF65-F5344CB8AC3E}">
        <p14:creationId xmlns="" xmlns:p14="http://schemas.microsoft.com/office/powerpoint/2010/main" val="3402569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ctr">
            <a:normAutofit/>
          </a:bodyPr>
          <a:lstStyle/>
          <a:p>
            <a:r>
              <a:rPr lang="en-US" dirty="0"/>
              <a:t> </a:t>
            </a:r>
            <a:r>
              <a:rPr lang="sr-Latn-CS" dirty="0" smtClean="0"/>
              <a:t>Kratak pregled prezentacije </a:t>
            </a:r>
            <a:endParaRPr lang="en-US" sz="4400" b="1" dirty="0"/>
          </a:p>
        </p:txBody>
      </p:sp>
      <p:sp>
        <p:nvSpPr>
          <p:cNvPr id="3" name="Content Placeholder 2"/>
          <p:cNvSpPr>
            <a:spLocks noGrp="1"/>
          </p:cNvSpPr>
          <p:nvPr>
            <p:ph idx="1"/>
          </p:nvPr>
        </p:nvSpPr>
        <p:spPr>
          <a:xfrm>
            <a:off x="457200" y="1143000"/>
            <a:ext cx="8229600" cy="5181600"/>
          </a:xfrm>
        </p:spPr>
        <p:txBody>
          <a:bodyPr>
            <a:normAutofit fontScale="77500" lnSpcReduction="20000"/>
          </a:bodyPr>
          <a:lstStyle/>
          <a:p>
            <a:r>
              <a:rPr lang="sr-Latn-CS" sz="3300" b="1" dirty="0" smtClean="0"/>
              <a:t>Deo </a:t>
            </a:r>
            <a:r>
              <a:rPr lang="en-US" sz="3300" b="1" dirty="0" smtClean="0"/>
              <a:t>I: </a:t>
            </a:r>
            <a:r>
              <a:rPr lang="sr-Latn-CS" sz="3300" b="1" dirty="0" smtClean="0"/>
              <a:t>Ponovni pregled određenih tema koje pokriva </a:t>
            </a:r>
            <a:r>
              <a:rPr lang="en-US" sz="3300" b="1" dirty="0" err="1" smtClean="0"/>
              <a:t>RM</a:t>
            </a:r>
            <a:r>
              <a:rPr lang="sr-Latn-CS" sz="3300" b="1" dirty="0" smtClean="0"/>
              <a:t>T, uključujući</a:t>
            </a:r>
            <a:r>
              <a:rPr lang="en-US" sz="3300" b="1" dirty="0" smtClean="0"/>
              <a:t>:</a:t>
            </a:r>
          </a:p>
          <a:p>
            <a:pPr lvl="1"/>
            <a:r>
              <a:rPr lang="sr-Latn-CS" sz="2800" dirty="0" smtClean="0"/>
              <a:t>Obrazloženje</a:t>
            </a:r>
            <a:r>
              <a:rPr lang="en-US" sz="2800" dirty="0" smtClean="0"/>
              <a:t>/</a:t>
            </a:r>
            <a:r>
              <a:rPr lang="sr-Latn-CS" sz="2800" dirty="0" smtClean="0"/>
              <a:t>Ciljevi trezorskih sistema </a:t>
            </a:r>
            <a:endParaRPr lang="en-US" sz="2800" dirty="0"/>
          </a:p>
          <a:p>
            <a:pPr lvl="1"/>
            <a:r>
              <a:rPr lang="sr-Latn-CS" sz="2800" dirty="0" smtClean="0"/>
              <a:t>Preduslovi mera politika </a:t>
            </a:r>
            <a:endParaRPr lang="en-US" sz="2800" dirty="0"/>
          </a:p>
          <a:p>
            <a:pPr lvl="1"/>
            <a:r>
              <a:rPr lang="sr-Latn-CS" sz="2800" dirty="0" smtClean="0"/>
              <a:t>Opseg i funkcionalnost trezorskih sistema</a:t>
            </a:r>
            <a:endParaRPr lang="en-US" sz="2800" dirty="0"/>
          </a:p>
          <a:p>
            <a:pPr lvl="1"/>
            <a:r>
              <a:rPr lang="en-US" sz="2800" dirty="0" err="1" smtClean="0"/>
              <a:t>Tehnolo</a:t>
            </a:r>
            <a:r>
              <a:rPr lang="sr-Latn-CS" sz="2800" dirty="0" smtClean="0"/>
              <a:t>ški uslovi </a:t>
            </a:r>
            <a:endParaRPr lang="en-US" sz="2800" dirty="0"/>
          </a:p>
          <a:p>
            <a:r>
              <a:rPr lang="sr-Latn-CS" sz="3300" b="1" dirty="0" smtClean="0"/>
              <a:t>Deo </a:t>
            </a:r>
            <a:r>
              <a:rPr lang="en-US" sz="3300" b="1" dirty="0" smtClean="0"/>
              <a:t>II: </a:t>
            </a:r>
            <a:r>
              <a:rPr lang="sr-Latn-CS" sz="3300" b="1" dirty="0" smtClean="0"/>
              <a:t>Rezimiranje određenih</a:t>
            </a:r>
            <a:r>
              <a:rPr lang="en-US" sz="3300" b="1" dirty="0" smtClean="0"/>
              <a:t> </a:t>
            </a:r>
            <a:r>
              <a:rPr lang="sr-Latn-CS" sz="3300" b="1" dirty="0" smtClean="0"/>
              <a:t>implementacionih iskustava </a:t>
            </a:r>
            <a:endParaRPr lang="en-US" sz="3300" b="1" dirty="0" smtClean="0"/>
          </a:p>
          <a:p>
            <a:r>
              <a:rPr lang="sr-Latn-CS" sz="3300" b="1" dirty="0" smtClean="0"/>
              <a:t>Deo </a:t>
            </a:r>
            <a:r>
              <a:rPr lang="en-US" sz="3300" b="1" dirty="0" smtClean="0"/>
              <a:t>III: </a:t>
            </a:r>
            <a:r>
              <a:rPr lang="sr-Latn-CS" sz="3300" b="1" dirty="0" smtClean="0"/>
              <a:t>Davanje određenih </a:t>
            </a:r>
            <a:r>
              <a:rPr lang="sr-Latn-CS" sz="3300" b="1" dirty="0" smtClean="0"/>
              <a:t>implem</a:t>
            </a:r>
            <a:r>
              <a:rPr lang="en-US" sz="3300" b="1" dirty="0" smtClean="0"/>
              <a:t>e</a:t>
            </a:r>
            <a:r>
              <a:rPr lang="sr-Latn-CS" sz="3300" b="1" dirty="0" smtClean="0"/>
              <a:t>ntacionih </a:t>
            </a:r>
            <a:r>
              <a:rPr lang="sr-Latn-CS" sz="3300" b="1" dirty="0" smtClean="0"/>
              <a:t>indikatora</a:t>
            </a:r>
            <a:endParaRPr lang="en-US" sz="3300" b="1" dirty="0" smtClean="0"/>
          </a:p>
          <a:p>
            <a:r>
              <a:rPr lang="sr-Latn-CS" sz="3300" b="1" dirty="0" smtClean="0"/>
              <a:t>Deo </a:t>
            </a:r>
            <a:r>
              <a:rPr lang="en-US" sz="3300" b="1" dirty="0" smtClean="0"/>
              <a:t>IV: </a:t>
            </a:r>
            <a:r>
              <a:rPr lang="sr-Latn-CS" sz="3300" b="1" dirty="0" smtClean="0"/>
              <a:t>Razmatranje određenih sekvencionih pitanja koja se tiču proširivanja opsega trezorskih sistema radi pokrivanja širih GFM procesa </a:t>
            </a:r>
          </a:p>
        </p:txBody>
      </p:sp>
      <p:sp>
        <p:nvSpPr>
          <p:cNvPr id="4" name="Date Placeholder 3"/>
          <p:cNvSpPr>
            <a:spLocks noGrp="1"/>
          </p:cNvSpPr>
          <p:nvPr>
            <p:ph type="dt" sz="half" idx="10"/>
          </p:nvPr>
        </p:nvSpPr>
        <p:spPr/>
        <p:txBody>
          <a:bodyPr/>
          <a:lstStyle/>
          <a:p>
            <a:pPr>
              <a:defRPr/>
            </a:pPr>
            <a:fld id="{D178D955-150C-48ED-8BF0-514BC6AEF469}"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3</a:t>
            </a:fld>
            <a:endParaRPr lang="en-US" dirty="0"/>
          </a:p>
        </p:txBody>
      </p:sp>
    </p:spTree>
    <p:extLst>
      <p:ext uri="{BB962C8B-B14F-4D97-AF65-F5344CB8AC3E}">
        <p14:creationId xmlns="" xmlns:p14="http://schemas.microsoft.com/office/powerpoint/2010/main" val="2469298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457200" y="304800"/>
            <a:ext cx="8229600" cy="1143000"/>
          </a:xfrm>
        </p:spPr>
        <p:txBody>
          <a:bodyPr>
            <a:normAutofit/>
          </a:bodyPr>
          <a:lstStyle/>
          <a:p>
            <a:r>
              <a:rPr lang="en-US" sz="3600" b="1" dirty="0" err="1" smtClean="0">
                <a:solidFill>
                  <a:srgbClr val="0070C0"/>
                </a:solidFill>
              </a:rPr>
              <a:t>Proje</a:t>
            </a:r>
            <a:r>
              <a:rPr lang="sr-Latn-CS" sz="3600" b="1" dirty="0" smtClean="0">
                <a:solidFill>
                  <a:srgbClr val="0070C0"/>
                </a:solidFill>
              </a:rPr>
              <a:t>ktni </a:t>
            </a:r>
            <a:r>
              <a:rPr lang="sr-Latn-CS" sz="3600" b="1" dirty="0" smtClean="0">
                <a:solidFill>
                  <a:srgbClr val="0070C0"/>
                </a:solidFill>
              </a:rPr>
              <a:t>menadžment </a:t>
            </a:r>
            <a:r>
              <a:rPr lang="sr-Latn-CS" sz="3600" b="1" dirty="0" smtClean="0">
                <a:solidFill>
                  <a:srgbClr val="0070C0"/>
                </a:solidFill>
              </a:rPr>
              <a:t>i međuresorna koordinacija </a:t>
            </a:r>
            <a:endParaRPr lang="en-US" sz="3600" b="1" dirty="0">
              <a:solidFill>
                <a:srgbClr val="0070C0"/>
              </a:solidFill>
            </a:endParaRPr>
          </a:p>
        </p:txBody>
      </p:sp>
      <p:sp>
        <p:nvSpPr>
          <p:cNvPr id="355331" name="Rectangle 3"/>
          <p:cNvSpPr>
            <a:spLocks noGrp="1" noChangeArrowheads="1"/>
          </p:cNvSpPr>
          <p:nvPr>
            <p:ph idx="1"/>
          </p:nvPr>
        </p:nvSpPr>
        <p:spPr/>
        <p:txBody>
          <a:bodyPr>
            <a:normAutofit/>
          </a:bodyPr>
          <a:lstStyle/>
          <a:p>
            <a:pPr lvl="1">
              <a:lnSpc>
                <a:spcPct val="90000"/>
              </a:lnSpc>
            </a:pPr>
            <a:r>
              <a:rPr lang="en-US" sz="2000" b="1" dirty="0" err="1" smtClean="0">
                <a:latin typeface="+mj-lt"/>
              </a:rPr>
              <a:t>Proje</a:t>
            </a:r>
            <a:r>
              <a:rPr lang="sr-Latn-CS" sz="2000" b="1" dirty="0" smtClean="0">
                <a:latin typeface="+mj-lt"/>
              </a:rPr>
              <a:t>ktni menadžer </a:t>
            </a:r>
            <a:r>
              <a:rPr lang="en-US" sz="2000" b="1" dirty="0" smtClean="0">
                <a:latin typeface="+mj-lt"/>
              </a:rPr>
              <a:t> </a:t>
            </a:r>
            <a:r>
              <a:rPr lang="en-US" sz="2000" b="1" dirty="0">
                <a:latin typeface="+mj-lt"/>
              </a:rPr>
              <a:t>–  </a:t>
            </a:r>
            <a:r>
              <a:rPr lang="sr-Latn-CS" sz="2000" dirty="0" smtClean="0">
                <a:latin typeface="+mj-lt"/>
              </a:rPr>
              <a:t>Viši zvaničnik sa FUNKCIONALNE STRANE sa ugledom unutar birokratske strukture, sa adekvatnim finansijskim i administrativnim ovlašćenjima. </a:t>
            </a:r>
          </a:p>
          <a:p>
            <a:pPr lvl="2">
              <a:lnSpc>
                <a:spcPct val="90000"/>
              </a:lnSpc>
            </a:pPr>
            <a:r>
              <a:rPr lang="sr-Latn-CS" sz="1800" dirty="0" smtClean="0">
                <a:latin typeface="+mj-lt"/>
              </a:rPr>
              <a:t>Ovo je bio slučaj kod mnogih uspešnih projekata. </a:t>
            </a:r>
            <a:r>
              <a:rPr lang="en-US" sz="1800" dirty="0" smtClean="0">
                <a:latin typeface="+mj-lt"/>
              </a:rPr>
              <a:t> </a:t>
            </a:r>
            <a:endParaRPr lang="en-US" sz="1800" dirty="0">
              <a:latin typeface="+mj-lt"/>
            </a:endParaRPr>
          </a:p>
          <a:p>
            <a:pPr>
              <a:lnSpc>
                <a:spcPct val="90000"/>
              </a:lnSpc>
            </a:pPr>
            <a:endParaRPr lang="en-US" sz="2000" dirty="0">
              <a:latin typeface="+mj-lt"/>
            </a:endParaRPr>
          </a:p>
          <a:p>
            <a:pPr lvl="1">
              <a:lnSpc>
                <a:spcPct val="90000"/>
              </a:lnSpc>
            </a:pPr>
            <a:r>
              <a:rPr lang="sr-Latn-CS" sz="2000" b="1" dirty="0" smtClean="0">
                <a:latin typeface="+mj-lt"/>
              </a:rPr>
              <a:t>Bazni tim </a:t>
            </a:r>
            <a:r>
              <a:rPr lang="en-US" sz="2000" b="1" dirty="0" smtClean="0">
                <a:latin typeface="+mj-lt"/>
              </a:rPr>
              <a:t> </a:t>
            </a:r>
            <a:r>
              <a:rPr lang="en-US" sz="2000" b="1" dirty="0">
                <a:latin typeface="+mj-lt"/>
              </a:rPr>
              <a:t>–</a:t>
            </a:r>
            <a:r>
              <a:rPr lang="en-US" sz="2000" dirty="0">
                <a:latin typeface="+mj-lt"/>
              </a:rPr>
              <a:t> </a:t>
            </a:r>
          </a:p>
          <a:p>
            <a:pPr lvl="2">
              <a:lnSpc>
                <a:spcPct val="90000"/>
              </a:lnSpc>
            </a:pPr>
            <a:r>
              <a:rPr lang="en-US" sz="1600" b="1" dirty="0" err="1" smtClean="0">
                <a:latin typeface="+mj-lt"/>
              </a:rPr>
              <a:t>Gr</a:t>
            </a:r>
            <a:r>
              <a:rPr lang="sr-Latn-CS" sz="1600" b="1" dirty="0" smtClean="0">
                <a:latin typeface="+mj-lt"/>
              </a:rPr>
              <a:t>upa obučenih profesionalaca sa znanjima osnovnih funkcija, a koji se mogu preusmeravati prema potrebi. </a:t>
            </a:r>
          </a:p>
          <a:p>
            <a:pPr lvl="2">
              <a:lnSpc>
                <a:spcPct val="90000"/>
              </a:lnSpc>
            </a:pPr>
            <a:r>
              <a:rPr lang="sr-Latn-CS" sz="1600" b="1" dirty="0" smtClean="0">
                <a:latin typeface="+mj-lt"/>
              </a:rPr>
              <a:t>Predstavnici najvažnijih zainteresovanih strana trebaju biti zastupljeni u timu kako bi se osigurala veza sa njihovim agencijama.</a:t>
            </a:r>
          </a:p>
          <a:p>
            <a:pPr lvl="1">
              <a:lnSpc>
                <a:spcPct val="90000"/>
              </a:lnSpc>
            </a:pPr>
            <a:endParaRPr lang="en-US" sz="2000" b="1" dirty="0">
              <a:latin typeface="+mj-lt"/>
            </a:endParaRPr>
          </a:p>
          <a:p>
            <a:pPr lvl="1">
              <a:lnSpc>
                <a:spcPct val="90000"/>
              </a:lnSpc>
            </a:pPr>
            <a:r>
              <a:rPr lang="en-US" sz="2000" b="1" dirty="0" err="1" smtClean="0">
                <a:latin typeface="+mj-lt"/>
              </a:rPr>
              <a:t>Proje</a:t>
            </a:r>
            <a:r>
              <a:rPr lang="sr-Latn-CS" sz="2000" b="1" dirty="0" smtClean="0">
                <a:latin typeface="+mj-lt"/>
              </a:rPr>
              <a:t>ktni sekretarijat </a:t>
            </a:r>
            <a:r>
              <a:rPr lang="en-US" sz="2000" dirty="0" smtClean="0">
                <a:latin typeface="+mj-lt"/>
              </a:rPr>
              <a:t> </a:t>
            </a:r>
            <a:r>
              <a:rPr lang="en-US" sz="2000" dirty="0">
                <a:latin typeface="+mj-lt"/>
              </a:rPr>
              <a:t>- </a:t>
            </a:r>
            <a:r>
              <a:rPr lang="sr-Latn-CS" sz="2000" dirty="0" smtClean="0">
                <a:latin typeface="+mj-lt"/>
              </a:rPr>
              <a:t>treba imati specijalizovano osoblje sa iskustvom u poslovima instaliranja obimnih IT sistema i IT nabavke. </a:t>
            </a:r>
            <a:endParaRPr lang="en-US" sz="2000" dirty="0">
              <a:latin typeface="+mj-lt"/>
            </a:endParaRPr>
          </a:p>
          <a:p>
            <a:pPr lvl="2">
              <a:lnSpc>
                <a:spcPct val="90000"/>
              </a:lnSpc>
            </a:pPr>
            <a:r>
              <a:rPr lang="sr-Latn-CS" sz="1800" dirty="0" smtClean="0">
                <a:latin typeface="+mj-lt"/>
              </a:rPr>
              <a:t>Familijarnost sa IT projektima i dobar ugovorni upravljački kapacitet se pokazao kao dobar u ECA zemljama. </a:t>
            </a:r>
            <a:endParaRPr lang="en-US" sz="1800" dirty="0">
              <a:latin typeface="+mj-lt"/>
            </a:endParaRPr>
          </a:p>
          <a:p>
            <a:pPr>
              <a:lnSpc>
                <a:spcPct val="90000"/>
              </a:lnSpc>
            </a:pPr>
            <a:endParaRPr lang="en-US" sz="2000" dirty="0"/>
          </a:p>
        </p:txBody>
      </p:sp>
      <p:sp>
        <p:nvSpPr>
          <p:cNvPr id="7" name="Date Placeholder 6"/>
          <p:cNvSpPr>
            <a:spLocks noGrp="1"/>
          </p:cNvSpPr>
          <p:nvPr>
            <p:ph type="dt" sz="half" idx="10"/>
          </p:nvPr>
        </p:nvSpPr>
        <p:spPr/>
        <p:txBody>
          <a:bodyPr/>
          <a:lstStyle/>
          <a:p>
            <a:pPr>
              <a:defRPr/>
            </a:pPr>
            <a:fld id="{0B8A702A-1C64-4B5C-8176-9BA49FC96143}"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r>
              <a:rPr lang="en-US" smtClean="0"/>
              <a:t>Ali Hashim - World Bank</a:t>
            </a:r>
            <a:endParaRPr lang="en-US" dirty="0"/>
          </a:p>
        </p:txBody>
      </p:sp>
      <p:sp>
        <p:nvSpPr>
          <p:cNvPr id="6" name="Slide Number Placeholder 5"/>
          <p:cNvSpPr>
            <a:spLocks noGrp="1"/>
          </p:cNvSpPr>
          <p:nvPr>
            <p:ph type="sldNum" sz="quarter" idx="12"/>
          </p:nvPr>
        </p:nvSpPr>
        <p:spPr/>
        <p:txBody>
          <a:bodyPr/>
          <a:lstStyle/>
          <a:p>
            <a:fld id="{42C215B1-D03E-4A65-886C-DA66EDA98285}" type="slidenum">
              <a:rPr lang="en-US"/>
              <a:pPr/>
              <a:t>30</a:t>
            </a:fld>
            <a:endParaRPr lang="en-US"/>
          </a:p>
        </p:txBody>
      </p:sp>
    </p:spTree>
    <p:extLst>
      <p:ext uri="{BB962C8B-B14F-4D97-AF65-F5344CB8AC3E}">
        <p14:creationId xmlns="" xmlns:p14="http://schemas.microsoft.com/office/powerpoint/2010/main" val="568763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Rectangle 3"/>
          <p:cNvSpPr>
            <a:spLocks noGrp="1" noChangeArrowheads="1"/>
          </p:cNvSpPr>
          <p:nvPr>
            <p:ph type="title"/>
          </p:nvPr>
        </p:nvSpPr>
        <p:spPr>
          <a:xfrm>
            <a:off x="381000" y="0"/>
            <a:ext cx="8229600" cy="1143000"/>
          </a:xfrm>
        </p:spPr>
        <p:txBody>
          <a:bodyPr anchor="ctr"/>
          <a:lstStyle/>
          <a:p>
            <a:r>
              <a:rPr lang="sr-Latn-CS" sz="3600" b="1" dirty="0" smtClean="0">
                <a:solidFill>
                  <a:srgbClr val="0070C0"/>
                </a:solidFill>
              </a:rPr>
              <a:t>Upoznavanje i obuka </a:t>
            </a:r>
            <a:endParaRPr lang="en-US" sz="3600" b="1" dirty="0">
              <a:solidFill>
                <a:srgbClr val="0070C0"/>
              </a:solidFill>
            </a:endParaRPr>
          </a:p>
        </p:txBody>
      </p:sp>
      <p:sp>
        <p:nvSpPr>
          <p:cNvPr id="356356" name="Rectangle 4"/>
          <p:cNvSpPr>
            <a:spLocks noGrp="1" noChangeArrowheads="1"/>
          </p:cNvSpPr>
          <p:nvPr>
            <p:ph idx="1"/>
          </p:nvPr>
        </p:nvSpPr>
        <p:spPr>
          <a:xfrm>
            <a:off x="990600" y="1371600"/>
            <a:ext cx="7772400" cy="4800600"/>
          </a:xfrm>
        </p:spPr>
        <p:txBody>
          <a:bodyPr>
            <a:normAutofit lnSpcReduction="10000"/>
          </a:bodyPr>
          <a:lstStyle/>
          <a:p>
            <a:pPr>
              <a:lnSpc>
                <a:spcPct val="90000"/>
              </a:lnSpc>
            </a:pPr>
            <a:r>
              <a:rPr lang="sr-Latn-CS" sz="2400" dirty="0" smtClean="0">
                <a:latin typeface="+mj-lt"/>
              </a:rPr>
              <a:t>Veliki brojevi </a:t>
            </a:r>
            <a:r>
              <a:rPr lang="en-US" sz="2400" dirty="0" smtClean="0">
                <a:latin typeface="+mj-lt"/>
              </a:rPr>
              <a:t> </a:t>
            </a:r>
            <a:r>
              <a:rPr lang="en-US" sz="2400" dirty="0">
                <a:latin typeface="+mj-lt"/>
              </a:rPr>
              <a:t>-  </a:t>
            </a:r>
            <a:r>
              <a:rPr lang="sr-Latn-CS" sz="2400" dirty="0" smtClean="0">
                <a:latin typeface="+mj-lt"/>
              </a:rPr>
              <a:t>se mogu činiti kao previše</a:t>
            </a:r>
            <a:r>
              <a:rPr lang="en-US" sz="2400" dirty="0" smtClean="0">
                <a:latin typeface="+mj-lt"/>
              </a:rPr>
              <a:t>. </a:t>
            </a:r>
            <a:endParaRPr lang="en-US" sz="2400" dirty="0">
              <a:latin typeface="+mj-lt"/>
            </a:endParaRPr>
          </a:p>
          <a:p>
            <a:pPr lvl="1">
              <a:lnSpc>
                <a:spcPct val="90000"/>
              </a:lnSpc>
            </a:pPr>
            <a:r>
              <a:rPr lang="sr-Latn-CS" sz="2200" dirty="0" smtClean="0">
                <a:latin typeface="+mj-lt"/>
              </a:rPr>
              <a:t>Međutim, većina vlada ima institucije za obuku koje mogu biti korišćene za pružanje programa obuka. </a:t>
            </a:r>
          </a:p>
          <a:p>
            <a:pPr>
              <a:lnSpc>
                <a:spcPct val="90000"/>
              </a:lnSpc>
            </a:pPr>
            <a:r>
              <a:rPr lang="en-US" sz="2400" dirty="0" smtClean="0">
                <a:latin typeface="+mj-lt"/>
              </a:rPr>
              <a:t>Program </a:t>
            </a:r>
            <a:r>
              <a:rPr lang="sr-Latn-CS" sz="2400" dirty="0" smtClean="0">
                <a:latin typeface="+mj-lt"/>
              </a:rPr>
              <a:t>treba odgovarati zahtevima. </a:t>
            </a:r>
            <a:r>
              <a:rPr lang="en-US" sz="2400" dirty="0" smtClean="0">
                <a:latin typeface="+mj-lt"/>
              </a:rPr>
              <a:t> </a:t>
            </a:r>
            <a:endParaRPr lang="en-US" sz="2400" dirty="0">
              <a:latin typeface="+mj-lt"/>
            </a:endParaRPr>
          </a:p>
          <a:p>
            <a:pPr lvl="1">
              <a:lnSpc>
                <a:spcPct val="90000"/>
              </a:lnSpc>
            </a:pPr>
            <a:r>
              <a:rPr lang="sr-Latn-CS" sz="2200" dirty="0" smtClean="0">
                <a:latin typeface="+mj-lt"/>
              </a:rPr>
              <a:t>Većina zaposlenih treba da zna samo određene odlike sistema. </a:t>
            </a:r>
            <a:endParaRPr lang="en-US" sz="2200" dirty="0">
              <a:latin typeface="+mj-lt"/>
            </a:endParaRPr>
          </a:p>
          <a:p>
            <a:pPr>
              <a:lnSpc>
                <a:spcPct val="90000"/>
              </a:lnSpc>
            </a:pPr>
            <a:r>
              <a:rPr lang="sr-Latn-CS" sz="2400" dirty="0" smtClean="0">
                <a:latin typeface="+mj-lt"/>
              </a:rPr>
              <a:t>Treba biti vođen u bliskoj koordinaciji sa planovima implementacije. </a:t>
            </a:r>
            <a:endParaRPr lang="en-US" sz="2400" dirty="0">
              <a:latin typeface="+mj-lt"/>
            </a:endParaRPr>
          </a:p>
          <a:p>
            <a:pPr lvl="1">
              <a:lnSpc>
                <a:spcPct val="90000"/>
              </a:lnSpc>
            </a:pPr>
            <a:r>
              <a:rPr lang="sr-Latn-CS" sz="2200" dirty="0" smtClean="0">
                <a:latin typeface="+mj-lt"/>
              </a:rPr>
              <a:t>f</a:t>
            </a:r>
            <a:r>
              <a:rPr lang="en-US" sz="2200" dirty="0" smtClean="0">
                <a:latin typeface="+mj-lt"/>
              </a:rPr>
              <a:t>o</a:t>
            </a:r>
            <a:r>
              <a:rPr lang="sr-Latn-CS" sz="2200" dirty="0" smtClean="0">
                <a:latin typeface="+mj-lt"/>
              </a:rPr>
              <a:t>kusiran na specifične zahteve određenog sajta; </a:t>
            </a:r>
            <a:endParaRPr lang="en-US" sz="2200" dirty="0">
              <a:latin typeface="+mj-lt"/>
            </a:endParaRPr>
          </a:p>
          <a:p>
            <a:pPr lvl="1">
              <a:lnSpc>
                <a:spcPct val="90000"/>
              </a:lnSpc>
            </a:pPr>
            <a:r>
              <a:rPr lang="sr-Latn-CS" sz="2200" dirty="0" smtClean="0">
                <a:latin typeface="+mj-lt"/>
              </a:rPr>
              <a:t>treba biti saopšten neposredno pred implementaciju sajta; </a:t>
            </a:r>
            <a:r>
              <a:rPr lang="en-US" sz="2200" dirty="0" smtClean="0">
                <a:latin typeface="+mj-lt"/>
              </a:rPr>
              <a:t> </a:t>
            </a:r>
            <a:endParaRPr lang="en-US" sz="2200" dirty="0">
              <a:latin typeface="+mj-lt"/>
            </a:endParaRPr>
          </a:p>
          <a:p>
            <a:pPr lvl="1">
              <a:lnSpc>
                <a:spcPct val="90000"/>
              </a:lnSpc>
            </a:pPr>
            <a:r>
              <a:rPr lang="sr-Latn-CS" sz="2200" dirty="0" smtClean="0">
                <a:latin typeface="+mj-lt"/>
              </a:rPr>
              <a:t>h</a:t>
            </a:r>
            <a:r>
              <a:rPr lang="en-US" sz="2200" dirty="0" err="1" smtClean="0">
                <a:latin typeface="+mj-lt"/>
              </a:rPr>
              <a:t>elp</a:t>
            </a:r>
            <a:r>
              <a:rPr lang="en-US" sz="2200" dirty="0" smtClean="0">
                <a:latin typeface="+mj-lt"/>
              </a:rPr>
              <a:t> desk</a:t>
            </a:r>
            <a:r>
              <a:rPr lang="sr-Latn-CS" sz="2200" dirty="0" smtClean="0">
                <a:latin typeface="+mj-lt"/>
              </a:rPr>
              <a:t>;</a:t>
            </a:r>
            <a:endParaRPr lang="en-US" sz="2200" dirty="0">
              <a:latin typeface="+mj-lt"/>
            </a:endParaRPr>
          </a:p>
          <a:p>
            <a:pPr lvl="1">
              <a:lnSpc>
                <a:spcPct val="90000"/>
              </a:lnSpc>
            </a:pPr>
            <a:r>
              <a:rPr lang="sr-Latn-CS" sz="2200" dirty="0" smtClean="0">
                <a:latin typeface="+mj-lt"/>
              </a:rPr>
              <a:t>programi podrške (H</a:t>
            </a:r>
            <a:r>
              <a:rPr lang="en-US" sz="2200" dirty="0" smtClean="0">
                <a:latin typeface="+mj-lt"/>
              </a:rPr>
              <a:t>and </a:t>
            </a:r>
            <a:r>
              <a:rPr lang="en-US" sz="2200" dirty="0">
                <a:latin typeface="+mj-lt"/>
              </a:rPr>
              <a:t>holding </a:t>
            </a:r>
            <a:r>
              <a:rPr lang="en-US" sz="2200" dirty="0" smtClean="0">
                <a:latin typeface="+mj-lt"/>
              </a:rPr>
              <a:t>clinics</a:t>
            </a:r>
            <a:r>
              <a:rPr lang="sr-Latn-CS" sz="2200" dirty="0" smtClean="0">
                <a:latin typeface="+mj-lt"/>
              </a:rPr>
              <a:t>);</a:t>
            </a:r>
            <a:endParaRPr lang="en-US" sz="2200" dirty="0" smtClean="0">
              <a:latin typeface="+mj-lt"/>
            </a:endParaRPr>
          </a:p>
          <a:p>
            <a:pPr lvl="1">
              <a:lnSpc>
                <a:spcPct val="90000"/>
              </a:lnSpc>
            </a:pPr>
            <a:r>
              <a:rPr lang="sr-Latn-CS" sz="2200" dirty="0" smtClean="0">
                <a:latin typeface="+mj-lt"/>
              </a:rPr>
              <a:t>kursevi kompjuterskog učenja. </a:t>
            </a:r>
            <a:endParaRPr lang="en-US" sz="2200" dirty="0" smtClean="0">
              <a:latin typeface="+mj-lt"/>
            </a:endParaRPr>
          </a:p>
          <a:p>
            <a:pPr>
              <a:lnSpc>
                <a:spcPct val="90000"/>
              </a:lnSpc>
            </a:pPr>
            <a:r>
              <a:rPr lang="sr-Latn-CS" sz="2400" dirty="0" smtClean="0">
                <a:latin typeface="+mj-lt"/>
              </a:rPr>
              <a:t>Obuka trenera. </a:t>
            </a:r>
            <a:endParaRPr lang="en-US" sz="2400" dirty="0">
              <a:latin typeface="+mj-lt"/>
            </a:endParaRPr>
          </a:p>
        </p:txBody>
      </p:sp>
      <p:sp>
        <p:nvSpPr>
          <p:cNvPr id="8" name="Date Placeholder 7"/>
          <p:cNvSpPr>
            <a:spLocks noGrp="1"/>
          </p:cNvSpPr>
          <p:nvPr>
            <p:ph type="dt" sz="half" idx="10"/>
          </p:nvPr>
        </p:nvSpPr>
        <p:spPr/>
        <p:txBody>
          <a:bodyPr/>
          <a:lstStyle/>
          <a:p>
            <a:pPr>
              <a:defRPr/>
            </a:pPr>
            <a:fld id="{6CF922CE-E4A2-4A9D-9BDE-ED3CF4CF6C48}" type="datetime1">
              <a:rPr lang="en-US" smtClean="0"/>
              <a:pPr>
                <a:defRPr/>
              </a:pPr>
              <a:t>5/30/2012</a:t>
            </a:fld>
            <a:endParaRPr lang="en-US" dirty="0"/>
          </a:p>
        </p:txBody>
      </p:sp>
      <p:sp>
        <p:nvSpPr>
          <p:cNvPr id="6" name="Footer Placeholder 4"/>
          <p:cNvSpPr>
            <a:spLocks noGrp="1"/>
          </p:cNvSpPr>
          <p:nvPr>
            <p:ph type="ftr" sz="quarter" idx="11"/>
          </p:nvPr>
        </p:nvSpPr>
        <p:spPr/>
        <p:txBody>
          <a:bodyPr/>
          <a:lstStyle/>
          <a:p>
            <a:r>
              <a:rPr lang="en-US" dirty="0" smtClean="0"/>
              <a:t>Ali </a:t>
            </a:r>
            <a:r>
              <a:rPr lang="en-US" dirty="0" err="1" smtClean="0"/>
              <a:t>Hashim</a:t>
            </a:r>
            <a:r>
              <a:rPr lang="en-US" dirty="0" smtClean="0"/>
              <a:t> - World Bank</a:t>
            </a:r>
            <a:endParaRPr lang="en-US" dirty="0"/>
          </a:p>
        </p:txBody>
      </p:sp>
      <p:sp>
        <p:nvSpPr>
          <p:cNvPr id="7" name="Slide Number Placeholder 5"/>
          <p:cNvSpPr>
            <a:spLocks noGrp="1"/>
          </p:cNvSpPr>
          <p:nvPr>
            <p:ph type="sldNum" sz="quarter" idx="12"/>
          </p:nvPr>
        </p:nvSpPr>
        <p:spPr/>
        <p:txBody>
          <a:bodyPr/>
          <a:lstStyle/>
          <a:p>
            <a:fld id="{B9FEC47C-B692-4C88-AAB3-9A13D7484DA8}" type="slidenum">
              <a:rPr lang="en-US"/>
              <a:pPr/>
              <a:t>31</a:t>
            </a:fld>
            <a:endParaRPr lang="en-US"/>
          </a:p>
        </p:txBody>
      </p:sp>
      <p:sp>
        <p:nvSpPr>
          <p:cNvPr id="356354" name="Rectangle 2"/>
          <p:cNvSpPr>
            <a:spLocks noChangeArrowheads="1"/>
          </p:cNvSpPr>
          <p:nvPr/>
        </p:nvSpPr>
        <p:spPr bwMode="auto">
          <a:xfrm>
            <a:off x="0" y="457200"/>
            <a:ext cx="9144000" cy="1006475"/>
          </a:xfrm>
          <a:prstGeom prst="rect">
            <a:avLst/>
          </a:prstGeom>
          <a:noFill/>
          <a:ln w="9525">
            <a:noFill/>
            <a:miter lim="800000"/>
            <a:headEnd/>
            <a:tailEnd/>
          </a:ln>
          <a:effectLst/>
        </p:spPr>
        <p:txBody>
          <a:bodyPr>
            <a:spAutoFit/>
          </a:bodyPr>
          <a:lstStyle/>
          <a:p>
            <a:pPr eaLnBrk="0" hangingPunct="0"/>
            <a:endParaRPr lang="en-US" sz="3200" b="1">
              <a:solidFill>
                <a:schemeClr val="tx1"/>
              </a:solidFill>
              <a:latin typeface="Arial Unicode MS" pitchFamily="34" charset="-128"/>
            </a:endParaRPr>
          </a:p>
          <a:p>
            <a:pPr eaLnBrk="0" hangingPunct="0"/>
            <a:endParaRPr lang="en-US" sz="2800" b="1">
              <a:solidFill>
                <a:schemeClr val="tx1"/>
              </a:solidFill>
              <a:latin typeface="Arial Unicode MS" pitchFamily="34" charset="-128"/>
            </a:endParaRPr>
          </a:p>
        </p:txBody>
      </p:sp>
    </p:spTree>
    <p:extLst>
      <p:ext uri="{BB962C8B-B14F-4D97-AF65-F5344CB8AC3E}">
        <p14:creationId xmlns="" xmlns:p14="http://schemas.microsoft.com/office/powerpoint/2010/main" val="561985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type="title"/>
          </p:nvPr>
        </p:nvSpPr>
        <p:spPr>
          <a:xfrm>
            <a:off x="457200" y="685800"/>
            <a:ext cx="8229600" cy="1143000"/>
          </a:xfrm>
        </p:spPr>
        <p:txBody>
          <a:bodyPr anchor="t"/>
          <a:lstStyle/>
          <a:p>
            <a:r>
              <a:rPr lang="sr-Latn-CS" sz="3600" b="1" dirty="0" smtClean="0">
                <a:solidFill>
                  <a:srgbClr val="0070C0"/>
                </a:solidFill>
              </a:rPr>
              <a:t>Upravljanje promenama </a:t>
            </a:r>
            <a:endParaRPr lang="en-US" sz="3600" b="1" dirty="0">
              <a:solidFill>
                <a:srgbClr val="0070C0"/>
              </a:solidFill>
            </a:endParaRPr>
          </a:p>
        </p:txBody>
      </p:sp>
      <p:sp>
        <p:nvSpPr>
          <p:cNvPr id="358404" name="Rectangle 4"/>
          <p:cNvSpPr>
            <a:spLocks noGrp="1" noChangeArrowheads="1"/>
          </p:cNvSpPr>
          <p:nvPr>
            <p:ph idx="1"/>
          </p:nvPr>
        </p:nvSpPr>
        <p:spPr/>
        <p:txBody>
          <a:bodyPr>
            <a:normAutofit/>
          </a:bodyPr>
          <a:lstStyle/>
          <a:p>
            <a:pPr>
              <a:lnSpc>
                <a:spcPct val="90000"/>
              </a:lnSpc>
            </a:pPr>
            <a:r>
              <a:rPr lang="sr-Latn-CS" sz="2400" b="1" dirty="0" smtClean="0">
                <a:latin typeface="+mj-lt"/>
              </a:rPr>
              <a:t>Potreba da se prevaziđe protivljenje stečenih interesnih strana koji mere reformi doživljavaju kao pretnju  </a:t>
            </a:r>
            <a:endParaRPr lang="en-US" sz="2400" b="1" dirty="0" smtClean="0">
              <a:latin typeface="+mj-lt"/>
            </a:endParaRPr>
          </a:p>
          <a:p>
            <a:pPr lvl="1">
              <a:lnSpc>
                <a:spcPct val="90000"/>
              </a:lnSpc>
            </a:pPr>
            <a:r>
              <a:rPr lang="sr-Latn-CS" sz="2200" dirty="0" smtClean="0">
                <a:latin typeface="+mj-lt"/>
              </a:rPr>
              <a:t>prednosti novog sistema trebaju biti prepoznate od strane upravljačkih struktura MF, kao i od protivnika koji odbijaju da uvedu promene </a:t>
            </a:r>
            <a:endParaRPr lang="en-US" sz="2200" dirty="0" smtClean="0">
              <a:latin typeface="+mj-lt"/>
            </a:endParaRPr>
          </a:p>
          <a:p>
            <a:pPr lvl="1">
              <a:lnSpc>
                <a:spcPct val="90000"/>
              </a:lnSpc>
            </a:pPr>
            <a:r>
              <a:rPr lang="sr-Latn-CS" sz="2200" dirty="0" smtClean="0">
                <a:latin typeface="+mj-lt"/>
              </a:rPr>
              <a:t>viđenje sistema kao pretnje mora biti uklonjeno </a:t>
            </a:r>
            <a:endParaRPr lang="en-US" sz="2200" dirty="0">
              <a:latin typeface="+mj-lt"/>
            </a:endParaRPr>
          </a:p>
          <a:p>
            <a:pPr>
              <a:lnSpc>
                <a:spcPct val="90000"/>
              </a:lnSpc>
            </a:pPr>
            <a:r>
              <a:rPr lang="sr-Latn-CS" sz="2400" b="1" dirty="0" smtClean="0">
                <a:latin typeface="+mj-lt"/>
              </a:rPr>
              <a:t>Manjak podsticaja za promenama u okruženju državnih </a:t>
            </a:r>
            <a:r>
              <a:rPr lang="sr-Latn-CS" sz="2400" b="1" dirty="0" smtClean="0">
                <a:latin typeface="+mj-lt"/>
              </a:rPr>
              <a:t>službenika </a:t>
            </a:r>
            <a:endParaRPr lang="en-US" sz="2400" b="1" dirty="0">
              <a:latin typeface="+mj-lt"/>
            </a:endParaRPr>
          </a:p>
          <a:p>
            <a:pPr lvl="1">
              <a:lnSpc>
                <a:spcPct val="90000"/>
              </a:lnSpc>
            </a:pPr>
            <a:r>
              <a:rPr lang="sr-Latn-CS" sz="2200" dirty="0" smtClean="0">
                <a:latin typeface="+mj-lt"/>
              </a:rPr>
              <a:t>Birokratije </a:t>
            </a:r>
            <a:r>
              <a:rPr lang="sr-Latn-CS" sz="2200" dirty="0" smtClean="0">
                <a:latin typeface="+mj-lt"/>
              </a:rPr>
              <a:t>obično </a:t>
            </a:r>
            <a:r>
              <a:rPr lang="sr-Latn-CS" sz="2200" dirty="0" smtClean="0">
                <a:latin typeface="+mj-lt"/>
              </a:rPr>
              <a:t>imaju averziju prema riziku </a:t>
            </a:r>
            <a:endParaRPr lang="en-US" sz="2200" dirty="0">
              <a:latin typeface="+mj-lt"/>
            </a:endParaRPr>
          </a:p>
          <a:p>
            <a:pPr lvl="1">
              <a:lnSpc>
                <a:spcPct val="90000"/>
              </a:lnSpc>
            </a:pPr>
            <a:r>
              <a:rPr lang="sr-Latn-CS" sz="2200" dirty="0" smtClean="0">
                <a:latin typeface="+mj-lt"/>
              </a:rPr>
              <a:t>Pružiti primere o slučajevima gde je ovo urađeno na uspešan način </a:t>
            </a:r>
            <a:endParaRPr lang="en-US" sz="2200" dirty="0">
              <a:latin typeface="+mj-lt"/>
            </a:endParaRPr>
          </a:p>
          <a:p>
            <a:pPr lvl="1">
              <a:lnSpc>
                <a:spcPct val="90000"/>
              </a:lnSpc>
            </a:pPr>
            <a:r>
              <a:rPr lang="sr-Latn-CS" sz="2200" dirty="0" smtClean="0">
                <a:latin typeface="+mj-lt"/>
              </a:rPr>
              <a:t>Prikazati međunarodne rezultata slučaja </a:t>
            </a:r>
            <a:endParaRPr lang="en-US" sz="2200" dirty="0">
              <a:latin typeface="+mj-lt"/>
            </a:endParaRPr>
          </a:p>
        </p:txBody>
      </p:sp>
      <p:sp>
        <p:nvSpPr>
          <p:cNvPr id="8" name="Date Placeholder 7"/>
          <p:cNvSpPr>
            <a:spLocks noGrp="1"/>
          </p:cNvSpPr>
          <p:nvPr>
            <p:ph type="dt" sz="half" idx="10"/>
          </p:nvPr>
        </p:nvSpPr>
        <p:spPr/>
        <p:txBody>
          <a:bodyPr/>
          <a:lstStyle/>
          <a:p>
            <a:pPr>
              <a:defRPr/>
            </a:pPr>
            <a:fld id="{0091312F-9A76-49C3-AB84-7C54B623A9E7}" type="datetime1">
              <a:rPr lang="en-US" smtClean="0"/>
              <a:pPr>
                <a:defRPr/>
              </a:pPr>
              <a:t>5/30/2012</a:t>
            </a:fld>
            <a:endParaRPr lang="en-US" dirty="0"/>
          </a:p>
        </p:txBody>
      </p:sp>
      <p:sp>
        <p:nvSpPr>
          <p:cNvPr id="6" name="Footer Placeholder 4"/>
          <p:cNvSpPr>
            <a:spLocks noGrp="1"/>
          </p:cNvSpPr>
          <p:nvPr>
            <p:ph type="ftr" sz="quarter" idx="11"/>
          </p:nvPr>
        </p:nvSpPr>
        <p:spPr/>
        <p:txBody>
          <a:bodyPr/>
          <a:lstStyle/>
          <a:p>
            <a:r>
              <a:rPr lang="en-US" smtClean="0"/>
              <a:t>Ali Hashim - World Bank</a:t>
            </a:r>
            <a:endParaRPr lang="en-US" dirty="0"/>
          </a:p>
        </p:txBody>
      </p:sp>
      <p:sp>
        <p:nvSpPr>
          <p:cNvPr id="7" name="Slide Number Placeholder 5"/>
          <p:cNvSpPr>
            <a:spLocks noGrp="1"/>
          </p:cNvSpPr>
          <p:nvPr>
            <p:ph type="sldNum" sz="quarter" idx="12"/>
          </p:nvPr>
        </p:nvSpPr>
        <p:spPr/>
        <p:txBody>
          <a:bodyPr/>
          <a:lstStyle/>
          <a:p>
            <a:fld id="{C0B4A095-598C-4864-BDBC-DB261BC29401}" type="slidenum">
              <a:rPr lang="en-US"/>
              <a:pPr/>
              <a:t>32</a:t>
            </a:fld>
            <a:endParaRPr lang="en-US"/>
          </a:p>
        </p:txBody>
      </p:sp>
    </p:spTree>
    <p:extLst>
      <p:ext uri="{BB962C8B-B14F-4D97-AF65-F5344CB8AC3E}">
        <p14:creationId xmlns="" xmlns:p14="http://schemas.microsoft.com/office/powerpoint/2010/main" val="529153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p:txBody>
          <a:bodyPr anchor="t">
            <a:normAutofit/>
          </a:bodyPr>
          <a:lstStyle/>
          <a:p>
            <a:pPr eaLnBrk="1" hangingPunct="1"/>
            <a:r>
              <a:rPr lang="en-US" sz="3200" b="1" dirty="0" err="1" smtClean="0">
                <a:solidFill>
                  <a:srgbClr val="0070C0"/>
                </a:solidFill>
              </a:rPr>
              <a:t>Realisti</a:t>
            </a:r>
            <a:r>
              <a:rPr lang="sr-Latn-CS" sz="3200" b="1" dirty="0" smtClean="0">
                <a:solidFill>
                  <a:srgbClr val="0070C0"/>
                </a:solidFill>
              </a:rPr>
              <a:t>čni vremenski okviri reformskog programa </a:t>
            </a:r>
            <a:endParaRPr lang="en-US" sz="3200" b="1" dirty="0" smtClean="0">
              <a:solidFill>
                <a:srgbClr val="0070C0"/>
              </a:solidFill>
            </a:endParaRPr>
          </a:p>
        </p:txBody>
      </p:sp>
      <p:sp>
        <p:nvSpPr>
          <p:cNvPr id="3" name="Content Placeholder 2"/>
          <p:cNvSpPr>
            <a:spLocks noGrp="1"/>
          </p:cNvSpPr>
          <p:nvPr>
            <p:ph idx="1"/>
          </p:nvPr>
        </p:nvSpPr>
        <p:spPr/>
        <p:txBody>
          <a:bodyPr>
            <a:normAutofit/>
          </a:bodyPr>
          <a:lstStyle/>
          <a:p>
            <a:pPr lvl="1" eaLnBrk="1" hangingPunct="1">
              <a:lnSpc>
                <a:spcPct val="90000"/>
              </a:lnSpc>
            </a:pPr>
            <a:r>
              <a:rPr lang="sr-Latn-CS" dirty="0" smtClean="0">
                <a:latin typeface="+mj-lt"/>
              </a:rPr>
              <a:t>Celokupni proces uspostavljanja pravnog i institucionalnog okvira, dizajna sistema, nabavki i </a:t>
            </a:r>
            <a:r>
              <a:rPr lang="sr-Latn-CS" dirty="0" smtClean="0">
                <a:latin typeface="+mj-lt"/>
              </a:rPr>
              <a:t>implementacije</a:t>
            </a:r>
            <a:r>
              <a:rPr lang="sr-Latn-CS" dirty="0" smtClean="0">
                <a:latin typeface="+mj-lt"/>
              </a:rPr>
              <a:t>, može bez problema trajati i 8-10 godina.</a:t>
            </a:r>
          </a:p>
          <a:p>
            <a:pPr lvl="1" eaLnBrk="1" hangingPunct="1">
              <a:lnSpc>
                <a:spcPct val="90000"/>
              </a:lnSpc>
            </a:pPr>
            <a:r>
              <a:rPr lang="sr-Latn-CS" dirty="0" smtClean="0">
                <a:latin typeface="+mj-lt"/>
              </a:rPr>
              <a:t>Održavanje upravljačke podrške tokom dugog vremenskog perioda se pojavljivalo kao problem. Veza sa MMF programima i/ili operacijama vezanim za kredite sa strukturnim prilagođavanjem (SAL), je često korišćena kako bi se osigurala posvećenost. </a:t>
            </a:r>
          </a:p>
          <a:p>
            <a:pPr lvl="1" eaLnBrk="1" hangingPunct="1">
              <a:lnSpc>
                <a:spcPct val="90000"/>
              </a:lnSpc>
            </a:pPr>
            <a:r>
              <a:rPr lang="sr-Latn-CS" b="1" dirty="0" smtClean="0">
                <a:latin typeface="+mj-lt"/>
              </a:rPr>
              <a:t>U nekim slučajevima interna tehnološka rešenja su bila primenjena kako bi podržale reforme, a nakon njih su implementirani puni funkcionalni sistemi. Ovo se dokazalo kao korisno.</a:t>
            </a:r>
          </a:p>
          <a:p>
            <a:pPr lvl="1" eaLnBrk="1" hangingPunct="1">
              <a:lnSpc>
                <a:spcPct val="90000"/>
              </a:lnSpc>
            </a:pPr>
            <a:endParaRPr lang="en-US" dirty="0" smtClean="0"/>
          </a:p>
          <a:p>
            <a:pPr lvl="1" eaLnBrk="1" hangingPunct="1">
              <a:lnSpc>
                <a:spcPct val="90000"/>
              </a:lnSpc>
            </a:pPr>
            <a:endParaRPr lang="en-US" dirty="0" smtClean="0"/>
          </a:p>
          <a:p>
            <a:pPr eaLnBrk="1" hangingPunct="1">
              <a:lnSpc>
                <a:spcPct val="90000"/>
              </a:lnSpc>
            </a:pPr>
            <a:endParaRPr lang="en-US" sz="2000" dirty="0" smtClean="0"/>
          </a:p>
          <a:p>
            <a:endParaRPr lang="en-US" dirty="0"/>
          </a:p>
        </p:txBody>
      </p:sp>
      <p:sp>
        <p:nvSpPr>
          <p:cNvPr id="8" name="Date Placeholder 7"/>
          <p:cNvSpPr>
            <a:spLocks noGrp="1"/>
          </p:cNvSpPr>
          <p:nvPr>
            <p:ph type="dt" sz="half" idx="10"/>
          </p:nvPr>
        </p:nvSpPr>
        <p:spPr/>
        <p:txBody>
          <a:bodyPr/>
          <a:lstStyle/>
          <a:p>
            <a:pPr>
              <a:defRPr/>
            </a:pPr>
            <a:fld id="{60E2F1F2-3121-40BD-AE77-4EE3E0E745FF}"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dirty="0" smtClean="0"/>
              <a:t>Ali </a:t>
            </a:r>
            <a:r>
              <a:rPr lang="en-US" dirty="0" err="1" smtClean="0"/>
              <a:t>Hashim</a:t>
            </a:r>
            <a:r>
              <a:rPr lang="en-US" dirty="0" smtClean="0"/>
              <a:t>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33</a:t>
            </a:fld>
            <a:endParaRPr lang="en-US"/>
          </a:p>
        </p:txBody>
      </p:sp>
    </p:spTree>
    <p:extLst>
      <p:ext uri="{BB962C8B-B14F-4D97-AF65-F5344CB8AC3E}">
        <p14:creationId xmlns="" xmlns:p14="http://schemas.microsoft.com/office/powerpoint/2010/main" val="2363268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CS" dirty="0" smtClean="0"/>
              <a:t>Deo </a:t>
            </a:r>
            <a:r>
              <a:rPr lang="en-US" dirty="0" smtClean="0"/>
              <a:t>IV</a:t>
            </a:r>
            <a:endParaRPr lang="en-US" dirty="0"/>
          </a:p>
        </p:txBody>
      </p:sp>
      <p:sp>
        <p:nvSpPr>
          <p:cNvPr id="3" name="Text Placeholder 2"/>
          <p:cNvSpPr>
            <a:spLocks noGrp="1"/>
          </p:cNvSpPr>
          <p:nvPr>
            <p:ph type="body" idx="1"/>
          </p:nvPr>
        </p:nvSpPr>
        <p:spPr>
          <a:xfrm>
            <a:off x="530352" y="2704664"/>
            <a:ext cx="7772400" cy="2172136"/>
          </a:xfrm>
        </p:spPr>
        <p:txBody>
          <a:bodyPr>
            <a:normAutofit fontScale="62500" lnSpcReduction="20000"/>
          </a:bodyPr>
          <a:lstStyle/>
          <a:p>
            <a:pPr algn="ctr"/>
            <a:endParaRPr lang="en-US" sz="4000" dirty="0" smtClean="0">
              <a:solidFill>
                <a:srgbClr val="FFFF00"/>
              </a:solidFill>
            </a:endParaRPr>
          </a:p>
          <a:p>
            <a:pPr algn="ctr"/>
            <a:endParaRPr lang="sr-Latn-CS" sz="4000" b="1" dirty="0" smtClean="0">
              <a:solidFill>
                <a:srgbClr val="FFFF00"/>
              </a:solidFill>
            </a:endParaRPr>
          </a:p>
          <a:p>
            <a:pPr algn="ctr"/>
            <a:r>
              <a:rPr lang="sr-Latn-CS" sz="4000" b="1" dirty="0" smtClean="0">
                <a:solidFill>
                  <a:srgbClr val="FFFF00"/>
                </a:solidFill>
              </a:rPr>
              <a:t>Od osnovnih trezorskih sistema do šireg IFMIS </a:t>
            </a:r>
            <a:endParaRPr lang="en-US" sz="4000" dirty="0" smtClean="0">
              <a:solidFill>
                <a:srgbClr val="FFFF00"/>
              </a:solidFill>
            </a:endParaRPr>
          </a:p>
          <a:p>
            <a:pPr algn="ctr"/>
            <a:endParaRPr lang="en-US" sz="4000" dirty="0" smtClean="0">
              <a:solidFill>
                <a:srgbClr val="FFFF00"/>
              </a:solidFill>
            </a:endParaRPr>
          </a:p>
          <a:p>
            <a:pPr algn="ctr"/>
            <a:r>
              <a:rPr lang="sr-Latn-CS" sz="4000" dirty="0" smtClean="0">
                <a:solidFill>
                  <a:srgbClr val="FFFF00"/>
                </a:solidFill>
              </a:rPr>
              <a:t>Određena sekvenciona razmatranja </a:t>
            </a:r>
            <a:endParaRPr lang="en-US" sz="4000" dirty="0">
              <a:solidFill>
                <a:srgbClr val="FFFF00"/>
              </a:solidFill>
            </a:endParaRPr>
          </a:p>
        </p:txBody>
      </p:sp>
      <p:sp>
        <p:nvSpPr>
          <p:cNvPr id="4" name="Date Placeholder 3"/>
          <p:cNvSpPr>
            <a:spLocks noGrp="1"/>
          </p:cNvSpPr>
          <p:nvPr>
            <p:ph type="dt" sz="half" idx="10"/>
          </p:nvPr>
        </p:nvSpPr>
        <p:spPr/>
        <p:txBody>
          <a:bodyPr/>
          <a:lstStyle/>
          <a:p>
            <a:pPr>
              <a:defRPr/>
            </a:pPr>
            <a:fld id="{5EAA97F9-CD4C-4D17-8829-4F8FFB7A9594}"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dirty="0" smtClean="0"/>
              <a:t>Ali </a:t>
            </a:r>
            <a:r>
              <a:rPr lang="en-US" dirty="0" err="1" smtClean="0"/>
              <a:t>Hashim</a:t>
            </a:r>
            <a:r>
              <a:rPr lang="en-US" dirty="0" smtClean="0"/>
              <a:t> - World Bank</a:t>
            </a:r>
            <a:endParaRPr lang="en-US" dirty="0"/>
          </a:p>
        </p:txBody>
      </p:sp>
      <p:sp>
        <p:nvSpPr>
          <p:cNvPr id="6" name="Slide Number Placeholder 5"/>
          <p:cNvSpPr>
            <a:spLocks noGrp="1"/>
          </p:cNvSpPr>
          <p:nvPr>
            <p:ph type="sldNum" sz="quarter" idx="12"/>
          </p:nvPr>
        </p:nvSpPr>
        <p:spPr/>
        <p:txBody>
          <a:bodyPr/>
          <a:lstStyle/>
          <a:p>
            <a:pPr>
              <a:defRPr/>
            </a:pPr>
            <a:fld id="{7C54DD3E-8F65-49AB-948F-8AF5C85F8CEF}" type="slidenum">
              <a:rPr lang="en-US" smtClean="0"/>
              <a:pPr>
                <a:defRPr/>
              </a:pPr>
              <a:t>34</a:t>
            </a:fld>
            <a:endParaRPr lang="en-US" dirty="0"/>
          </a:p>
        </p:txBody>
      </p:sp>
    </p:spTree>
    <p:extLst>
      <p:ext uri="{BB962C8B-B14F-4D97-AF65-F5344CB8AC3E}">
        <p14:creationId xmlns="" xmlns:p14="http://schemas.microsoft.com/office/powerpoint/2010/main" val="843937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chor="t">
            <a:normAutofit/>
          </a:bodyPr>
          <a:lstStyle/>
          <a:p>
            <a:r>
              <a:rPr lang="sr-Latn-CS" sz="3600" b="1" dirty="0" smtClean="0"/>
              <a:t>Trenutna situacija i budući koraci </a:t>
            </a:r>
            <a:endParaRPr lang="en-US" sz="3600" b="1" dirty="0"/>
          </a:p>
        </p:txBody>
      </p:sp>
      <p:sp>
        <p:nvSpPr>
          <p:cNvPr id="3" name="Content Placeholder 2"/>
          <p:cNvSpPr>
            <a:spLocks noGrp="1"/>
          </p:cNvSpPr>
          <p:nvPr>
            <p:ph idx="1"/>
          </p:nvPr>
        </p:nvSpPr>
        <p:spPr>
          <a:xfrm>
            <a:off x="457200" y="914400"/>
            <a:ext cx="8458200" cy="5791200"/>
          </a:xfrm>
        </p:spPr>
        <p:txBody>
          <a:bodyPr>
            <a:noAutofit/>
          </a:bodyPr>
          <a:lstStyle/>
          <a:p>
            <a:r>
              <a:rPr lang="sr-Latn-CS" sz="1800" b="1" dirty="0" smtClean="0"/>
              <a:t>Osnovni elementi  reforme trezora su uspostavljeni </a:t>
            </a:r>
            <a:r>
              <a:rPr lang="sr-Latn-CS" sz="1800" dirty="0" smtClean="0"/>
              <a:t>funkcionalnom organizacijom trezora, JRT i najmanje osnovnim internim trezorskim sistemom koji omogućava MF da sprovodi određeni stepen kontrole.</a:t>
            </a:r>
          </a:p>
          <a:p>
            <a:r>
              <a:rPr lang="sr-Latn-CS" sz="1800" b="1" dirty="0" smtClean="0"/>
              <a:t>U nekim zemljama ovakvi aranžmani su sveobuhvatni, dok u drugim njihova pokrivenost nije dovršena </a:t>
            </a:r>
            <a:r>
              <a:rPr lang="sr-Latn-CS" sz="1800" dirty="0" smtClean="0"/>
              <a:t>i stepen fiskalne kontrole nije odgovarajući.</a:t>
            </a:r>
          </a:p>
          <a:p>
            <a:r>
              <a:rPr lang="sr-Latn-CS" sz="1800" b="1" dirty="0" smtClean="0"/>
              <a:t>U nekim zemljama interni sistemi se pokazuju neadekvatnim kako u smislu kapaciteta, tako i u smislu funkcionalnosti. Oni omogućavaju kontrole osnovnih transakcija u delu transakcionog ciklusa, </a:t>
            </a:r>
            <a:r>
              <a:rPr lang="sr-Latn-CS" sz="1800" dirty="0" smtClean="0"/>
              <a:t>ali postoji</a:t>
            </a:r>
            <a:r>
              <a:rPr lang="sr-Latn-CS" sz="1800" b="1" dirty="0" smtClean="0"/>
              <a:t> </a:t>
            </a:r>
            <a:r>
              <a:rPr lang="sr-Latn-CS" sz="1800" dirty="0" smtClean="0"/>
              <a:t>nedostatak </a:t>
            </a:r>
            <a:r>
              <a:rPr lang="sr-Latn-CS" sz="1800" dirty="0" smtClean="0"/>
              <a:t>njihove pune </a:t>
            </a:r>
            <a:r>
              <a:rPr lang="sr-Latn-CS" sz="1800" dirty="0" smtClean="0"/>
              <a:t>funkcionalnosti koja je neophodna za budžetsko </a:t>
            </a:r>
            <a:r>
              <a:rPr lang="sr-Latn-CS" sz="1800" dirty="0" smtClean="0"/>
              <a:t>izvršenje, a </a:t>
            </a:r>
            <a:r>
              <a:rPr lang="sr-Latn-CS" sz="1800" dirty="0" smtClean="0"/>
              <a:t>takođe nisu </a:t>
            </a:r>
            <a:r>
              <a:rPr lang="sr-Latn-CS" sz="1800" dirty="0" smtClean="0"/>
              <a:t>ni u </a:t>
            </a:r>
            <a:r>
              <a:rPr lang="sr-Latn-CS" sz="1800" dirty="0" smtClean="0"/>
              <a:t>mogućnosti da pruže informacije koje bi pokrile sveukupni nivo vlasti koji je neophodan radi ekonomskog upravljanja.</a:t>
            </a:r>
          </a:p>
          <a:p>
            <a:r>
              <a:rPr lang="sr-Latn-CS" sz="1800" b="1" dirty="0" smtClean="0"/>
              <a:t>Potrebno je da opseg i pokrivenost sistema bude proširen </a:t>
            </a:r>
            <a:r>
              <a:rPr lang="sr-Latn-CS" sz="1800" b="1" dirty="0" smtClean="0"/>
              <a:t>na </a:t>
            </a:r>
            <a:r>
              <a:rPr lang="sr-Latn-CS" sz="1800" b="1" dirty="0" smtClean="0"/>
              <a:t>oblasti odlaznog i dolaznog saobraćaja GFM ciklusa, </a:t>
            </a:r>
            <a:r>
              <a:rPr lang="sr-Latn-CS" sz="1800" dirty="0" smtClean="0"/>
              <a:t>kao što je budžetska priprema, isplata zarada i upravljanje strukturama hijerarhijskog pozicioniranja zaposlenih, upravljanje dugom, revizija.</a:t>
            </a:r>
          </a:p>
          <a:p>
            <a:r>
              <a:rPr lang="sr-Latn-CS" sz="1800" b="1" dirty="0" smtClean="0"/>
              <a:t>Postoji potreba za uvođenjem kriterijuma performansi kod budžetiranja i naprednijih strandarda kod računovodstva. </a:t>
            </a:r>
            <a:r>
              <a:rPr lang="sr-Latn-CS" sz="1800" dirty="0" smtClean="0"/>
              <a:t>Ovo će </a:t>
            </a:r>
            <a:r>
              <a:rPr lang="sr-Latn-CS" sz="1800" dirty="0" smtClean="0"/>
              <a:t>omogućiti </a:t>
            </a:r>
            <a:r>
              <a:rPr lang="sr-Latn-CS" sz="1800" dirty="0" smtClean="0"/>
              <a:t>značajne izmene u sistemima. </a:t>
            </a:r>
            <a:endParaRPr lang="sr-Latn-CS" sz="1800" b="1" dirty="0" smtClean="0"/>
          </a:p>
          <a:p>
            <a:r>
              <a:rPr lang="sr-Latn-CS" sz="1800" b="1" dirty="0" smtClean="0"/>
              <a:t>Raspravljamo moguće opcije sekvencioniranja radi sprovođenja daljih reformi i drugih povezanih pitanja u ovom delu. </a:t>
            </a:r>
            <a:endParaRPr lang="en-US" sz="1800" b="1" dirty="0"/>
          </a:p>
        </p:txBody>
      </p:sp>
      <p:sp>
        <p:nvSpPr>
          <p:cNvPr id="4" name="Date Placeholder 3"/>
          <p:cNvSpPr>
            <a:spLocks noGrp="1"/>
          </p:cNvSpPr>
          <p:nvPr>
            <p:ph type="dt" sz="half" idx="10"/>
          </p:nvPr>
        </p:nvSpPr>
        <p:spPr/>
        <p:txBody>
          <a:bodyPr/>
          <a:lstStyle/>
          <a:p>
            <a:pPr>
              <a:defRPr/>
            </a:pPr>
            <a:fld id="{D178D955-150C-48ED-8BF0-514BC6AEF469}"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dirty="0" smtClean="0"/>
              <a:t>Ali </a:t>
            </a:r>
            <a:r>
              <a:rPr lang="en-US" dirty="0" err="1" smtClean="0"/>
              <a:t>Hashim</a:t>
            </a:r>
            <a:r>
              <a:rPr lang="en-US" dirty="0" smtClean="0"/>
              <a:t>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35</a:t>
            </a:fld>
            <a:endParaRPr lang="en-US" dirty="0"/>
          </a:p>
        </p:txBody>
      </p:sp>
    </p:spTree>
    <p:extLst>
      <p:ext uri="{BB962C8B-B14F-4D97-AF65-F5344CB8AC3E}">
        <p14:creationId xmlns="" xmlns:p14="http://schemas.microsoft.com/office/powerpoint/2010/main" val="1782073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57200" y="76200"/>
            <a:ext cx="8229600" cy="1173162"/>
          </a:xfrm>
        </p:spPr>
        <p:txBody>
          <a:bodyPr anchor="ctr">
            <a:noAutofit/>
          </a:bodyPr>
          <a:lstStyle/>
          <a:p>
            <a:pPr eaLnBrk="1" hangingPunct="1"/>
            <a:r>
              <a:rPr lang="sr-Latn-CS" sz="3200" b="1" dirty="0" smtClean="0">
                <a:solidFill>
                  <a:srgbClr val="0070C0"/>
                </a:solidFill>
              </a:rPr>
              <a:t>Kako se trezorski procesi uklapaju u funkcionalne procese državnog fiskalnog upravljanja </a:t>
            </a:r>
            <a:endParaRPr lang="en-US" sz="3200" b="1" dirty="0" smtClean="0">
              <a:solidFill>
                <a:srgbClr val="0070C0"/>
              </a:solidFill>
            </a:endParaRPr>
          </a:p>
        </p:txBody>
      </p:sp>
      <p:sp>
        <p:nvSpPr>
          <p:cNvPr id="9222" name="Rectangle 3"/>
          <p:cNvSpPr>
            <a:spLocks noGrp="1" noChangeArrowheads="1"/>
          </p:cNvSpPr>
          <p:nvPr>
            <p:ph idx="1"/>
          </p:nvPr>
        </p:nvSpPr>
        <p:spPr>
          <a:xfrm>
            <a:off x="457200" y="1295400"/>
            <a:ext cx="8229600" cy="5013960"/>
          </a:xfrm>
        </p:spPr>
        <p:txBody>
          <a:bodyPr>
            <a:normAutofit fontScale="92500" lnSpcReduction="10000"/>
          </a:bodyPr>
          <a:lstStyle/>
          <a:p>
            <a:pPr>
              <a:lnSpc>
                <a:spcPct val="80000"/>
              </a:lnSpc>
            </a:pPr>
            <a:endParaRPr lang="en-US" sz="2800" b="1" dirty="0" smtClean="0">
              <a:solidFill>
                <a:schemeClr val="tx2"/>
              </a:solidFill>
            </a:endParaRPr>
          </a:p>
          <a:p>
            <a:pPr marL="0" indent="0">
              <a:lnSpc>
                <a:spcPct val="80000"/>
              </a:lnSpc>
              <a:buNone/>
            </a:pPr>
            <a:r>
              <a:rPr lang="sr-Latn-CS" sz="2800" b="1" dirty="0" smtClean="0">
                <a:solidFill>
                  <a:schemeClr val="tx2"/>
                </a:solidFill>
              </a:rPr>
              <a:t>Osnovni funkcionalni procesi koji su uključeni u državno finansijsko upravljanje su: </a:t>
            </a:r>
          </a:p>
          <a:p>
            <a:pPr>
              <a:lnSpc>
                <a:spcPct val="80000"/>
              </a:lnSpc>
            </a:pPr>
            <a:endParaRPr lang="en-US" sz="2800" b="1" dirty="0" smtClean="0">
              <a:solidFill>
                <a:schemeClr val="tx2"/>
              </a:solidFill>
            </a:endParaRPr>
          </a:p>
          <a:p>
            <a:pPr lvl="1">
              <a:lnSpc>
                <a:spcPct val="80000"/>
              </a:lnSpc>
            </a:pPr>
            <a:r>
              <a:rPr lang="en-US" sz="2200" b="1" dirty="0" smtClean="0">
                <a:solidFill>
                  <a:schemeClr val="tx2"/>
                </a:solidFill>
                <a:latin typeface="+mj-lt"/>
              </a:rPr>
              <a:t>Ma</a:t>
            </a:r>
            <a:r>
              <a:rPr lang="sr-Latn-CS" sz="2200" b="1" dirty="0" smtClean="0">
                <a:solidFill>
                  <a:schemeClr val="tx2"/>
                </a:solidFill>
                <a:latin typeface="+mj-lt"/>
              </a:rPr>
              <a:t>kroekonomsko prognoziranje </a:t>
            </a:r>
            <a:endParaRPr lang="en-US" sz="2200" b="1" dirty="0" smtClean="0">
              <a:solidFill>
                <a:schemeClr val="tx2"/>
              </a:solidFill>
              <a:latin typeface="+mj-lt"/>
            </a:endParaRPr>
          </a:p>
          <a:p>
            <a:pPr lvl="1" eaLnBrk="1" hangingPunct="1">
              <a:lnSpc>
                <a:spcPct val="80000"/>
              </a:lnSpc>
            </a:pPr>
            <a:r>
              <a:rPr lang="en-US" sz="2200" b="1" dirty="0" smtClean="0">
                <a:solidFill>
                  <a:schemeClr val="tx2"/>
                </a:solidFill>
                <a:latin typeface="+mj-lt"/>
              </a:rPr>
              <a:t>Bud</a:t>
            </a:r>
            <a:r>
              <a:rPr lang="sr-Latn-CS" sz="2200" b="1" dirty="0" smtClean="0">
                <a:solidFill>
                  <a:schemeClr val="tx2"/>
                </a:solidFill>
                <a:latin typeface="+mj-lt"/>
              </a:rPr>
              <a:t>žetksa priprema </a:t>
            </a:r>
            <a:r>
              <a:rPr lang="en-US" sz="2200" b="1" dirty="0" smtClean="0">
                <a:solidFill>
                  <a:schemeClr val="tx2"/>
                </a:solidFill>
                <a:latin typeface="+mj-lt"/>
              </a:rPr>
              <a:t> </a:t>
            </a:r>
          </a:p>
          <a:p>
            <a:pPr lvl="1" eaLnBrk="1" hangingPunct="1">
              <a:lnSpc>
                <a:spcPct val="80000"/>
              </a:lnSpc>
            </a:pPr>
            <a:r>
              <a:rPr lang="en-US" sz="2200" b="1" dirty="0" smtClean="0">
                <a:solidFill>
                  <a:srgbClr val="FF0000"/>
                </a:solidFill>
                <a:latin typeface="+mj-lt"/>
              </a:rPr>
              <a:t>Bud</a:t>
            </a:r>
            <a:r>
              <a:rPr lang="sr-Latn-CS" sz="2200" b="1" dirty="0" smtClean="0">
                <a:solidFill>
                  <a:srgbClr val="FF0000"/>
                </a:solidFill>
                <a:latin typeface="+mj-lt"/>
              </a:rPr>
              <a:t>žetsko izvršenje, upravljanje gotovinom, računovodstvo i fiskalno izveštavanje </a:t>
            </a:r>
            <a:endParaRPr lang="en-US" sz="2200" b="1" dirty="0" smtClean="0">
              <a:solidFill>
                <a:srgbClr val="FF0000"/>
              </a:solidFill>
              <a:latin typeface="+mj-lt"/>
            </a:endParaRPr>
          </a:p>
          <a:p>
            <a:pPr lvl="1">
              <a:lnSpc>
                <a:spcPct val="80000"/>
              </a:lnSpc>
            </a:pPr>
            <a:r>
              <a:rPr lang="sr-Latn-CS" sz="2200" b="1" dirty="0" err="1" smtClean="0">
                <a:solidFill>
                  <a:schemeClr val="tx2"/>
                </a:solidFill>
                <a:latin typeface="+mj-lt"/>
              </a:rPr>
              <a:t>U</a:t>
            </a:r>
            <a:r>
              <a:rPr lang="en-US" sz="2200" b="1" dirty="0" err="1" smtClean="0">
                <a:solidFill>
                  <a:schemeClr val="tx2"/>
                </a:solidFill>
                <a:latin typeface="+mj-lt"/>
              </a:rPr>
              <a:t>pravljanje</a:t>
            </a:r>
            <a:r>
              <a:rPr lang="en-US" sz="2200" b="1" dirty="0" smtClean="0">
                <a:solidFill>
                  <a:schemeClr val="tx2"/>
                </a:solidFill>
                <a:latin typeface="+mj-lt"/>
              </a:rPr>
              <a:t> </a:t>
            </a:r>
            <a:r>
              <a:rPr lang="en-US" sz="2200" b="1" dirty="0" err="1" smtClean="0">
                <a:solidFill>
                  <a:schemeClr val="tx2"/>
                </a:solidFill>
                <a:latin typeface="+mj-lt"/>
              </a:rPr>
              <a:t>strukturama</a:t>
            </a:r>
            <a:r>
              <a:rPr lang="en-US" sz="2200" b="1" dirty="0" smtClean="0">
                <a:solidFill>
                  <a:schemeClr val="tx2"/>
                </a:solidFill>
                <a:latin typeface="+mj-lt"/>
              </a:rPr>
              <a:t> </a:t>
            </a:r>
            <a:r>
              <a:rPr lang="en-US" sz="2200" b="1" dirty="0" err="1" smtClean="0">
                <a:solidFill>
                  <a:schemeClr val="tx2"/>
                </a:solidFill>
                <a:latin typeface="+mj-lt"/>
              </a:rPr>
              <a:t>hijerarhijskog</a:t>
            </a:r>
            <a:r>
              <a:rPr lang="en-US" sz="2200" b="1" dirty="0" smtClean="0">
                <a:solidFill>
                  <a:schemeClr val="tx2"/>
                </a:solidFill>
                <a:latin typeface="+mj-lt"/>
              </a:rPr>
              <a:t> </a:t>
            </a:r>
            <a:r>
              <a:rPr lang="en-US" sz="2200" b="1" dirty="0" err="1" smtClean="0">
                <a:solidFill>
                  <a:schemeClr val="tx2"/>
                </a:solidFill>
                <a:latin typeface="+mj-lt"/>
              </a:rPr>
              <a:t>pozicioniranja</a:t>
            </a:r>
            <a:r>
              <a:rPr lang="en-US" sz="2200" b="1" dirty="0" smtClean="0">
                <a:solidFill>
                  <a:schemeClr val="tx2"/>
                </a:solidFill>
                <a:latin typeface="+mj-lt"/>
              </a:rPr>
              <a:t> </a:t>
            </a:r>
            <a:r>
              <a:rPr lang="en-US" sz="2200" b="1" dirty="0" err="1" smtClean="0">
                <a:solidFill>
                  <a:schemeClr val="tx2"/>
                </a:solidFill>
                <a:latin typeface="+mj-lt"/>
              </a:rPr>
              <a:t>zaposlenih</a:t>
            </a:r>
            <a:r>
              <a:rPr lang="sr-Latn-CS" sz="2200" b="1" dirty="0" smtClean="0">
                <a:solidFill>
                  <a:schemeClr val="tx2"/>
                </a:solidFill>
                <a:latin typeface="+mj-lt"/>
              </a:rPr>
              <a:t>, upravljanje isplatama zarada i doprinosa </a:t>
            </a:r>
            <a:endParaRPr lang="en-US" sz="2200" b="1" dirty="0" smtClean="0">
              <a:solidFill>
                <a:schemeClr val="tx2"/>
              </a:solidFill>
              <a:latin typeface="+mj-lt"/>
            </a:endParaRPr>
          </a:p>
          <a:p>
            <a:pPr lvl="1" eaLnBrk="1" hangingPunct="1">
              <a:lnSpc>
                <a:spcPct val="80000"/>
              </a:lnSpc>
            </a:pPr>
            <a:r>
              <a:rPr lang="sr-Latn-CS" sz="2200" b="1" dirty="0" smtClean="0">
                <a:solidFill>
                  <a:schemeClr val="tx2"/>
                </a:solidFill>
                <a:latin typeface="+mj-lt"/>
              </a:rPr>
              <a:t>Upravljanje dugom </a:t>
            </a:r>
            <a:endParaRPr lang="en-US" sz="2200" b="1" dirty="0" smtClean="0">
              <a:solidFill>
                <a:schemeClr val="tx2"/>
              </a:solidFill>
              <a:latin typeface="+mj-lt"/>
            </a:endParaRPr>
          </a:p>
          <a:p>
            <a:pPr lvl="1" eaLnBrk="1" hangingPunct="1">
              <a:lnSpc>
                <a:spcPct val="80000"/>
              </a:lnSpc>
            </a:pPr>
            <a:r>
              <a:rPr lang="sr-Latn-CS" sz="2200" b="1" dirty="0" smtClean="0">
                <a:solidFill>
                  <a:schemeClr val="tx2"/>
                </a:solidFill>
                <a:latin typeface="+mj-lt"/>
              </a:rPr>
              <a:t>Poreska administracija </a:t>
            </a:r>
            <a:r>
              <a:rPr lang="en-US" sz="2200" b="1" dirty="0" smtClean="0">
                <a:solidFill>
                  <a:schemeClr val="tx2"/>
                </a:solidFill>
                <a:latin typeface="+mj-lt"/>
              </a:rPr>
              <a:t>(</a:t>
            </a:r>
            <a:r>
              <a:rPr lang="sr-Latn-CS" sz="2200" b="1" dirty="0" smtClean="0">
                <a:solidFill>
                  <a:schemeClr val="tx2"/>
                </a:solidFill>
                <a:latin typeface="+mj-lt"/>
              </a:rPr>
              <a:t>carine i porezi</a:t>
            </a:r>
            <a:r>
              <a:rPr lang="en-US" sz="2200" b="1" dirty="0" smtClean="0">
                <a:solidFill>
                  <a:schemeClr val="tx2"/>
                </a:solidFill>
                <a:latin typeface="+mj-lt"/>
              </a:rPr>
              <a:t>)</a:t>
            </a:r>
          </a:p>
          <a:p>
            <a:pPr lvl="1" eaLnBrk="1" hangingPunct="1">
              <a:lnSpc>
                <a:spcPct val="80000"/>
              </a:lnSpc>
            </a:pPr>
            <a:r>
              <a:rPr lang="sr-Latn-CS" sz="2200" b="1" dirty="0" smtClean="0">
                <a:solidFill>
                  <a:schemeClr val="tx2"/>
                </a:solidFill>
                <a:latin typeface="+mj-lt"/>
              </a:rPr>
              <a:t>Revizija </a:t>
            </a:r>
            <a:endParaRPr lang="en-US" sz="2200" b="1" dirty="0" smtClean="0">
              <a:solidFill>
                <a:schemeClr val="tx2"/>
              </a:solidFill>
              <a:latin typeface="+mj-lt"/>
            </a:endParaRPr>
          </a:p>
          <a:p>
            <a:pPr marL="457200" lvl="1" indent="0" eaLnBrk="1" hangingPunct="1">
              <a:lnSpc>
                <a:spcPct val="80000"/>
              </a:lnSpc>
              <a:buNone/>
            </a:pPr>
            <a:endParaRPr lang="en-US" sz="2200" b="1" dirty="0">
              <a:solidFill>
                <a:schemeClr val="tx2"/>
              </a:solidFill>
              <a:latin typeface="+mj-lt"/>
            </a:endParaRPr>
          </a:p>
          <a:p>
            <a:pPr marL="457200" lvl="1" indent="0" eaLnBrk="1" hangingPunct="1">
              <a:lnSpc>
                <a:spcPct val="80000"/>
              </a:lnSpc>
              <a:buNone/>
            </a:pPr>
            <a:r>
              <a:rPr lang="sr-Latn-CS" b="1" dirty="0" smtClean="0">
                <a:solidFill>
                  <a:schemeClr val="tx2"/>
                </a:solidFill>
                <a:latin typeface="+mj-lt"/>
              </a:rPr>
              <a:t>Svaka od ovih stavki zahteva specifičnu podršku informacionih sistema. Zahtevani moduli sistema su ilustrovani u priloženom dijagramu. </a:t>
            </a:r>
          </a:p>
          <a:p>
            <a:pPr eaLnBrk="1" hangingPunct="1">
              <a:lnSpc>
                <a:spcPct val="80000"/>
              </a:lnSpc>
            </a:pPr>
            <a:endParaRPr lang="en-US" sz="2400" dirty="0" smtClean="0">
              <a:solidFill>
                <a:schemeClr val="tx2"/>
              </a:solidFill>
              <a:latin typeface="+mj-lt"/>
            </a:endParaRPr>
          </a:p>
        </p:txBody>
      </p:sp>
      <p:sp>
        <p:nvSpPr>
          <p:cNvPr id="6" name="Date Placeholder 5"/>
          <p:cNvSpPr>
            <a:spLocks noGrp="1"/>
          </p:cNvSpPr>
          <p:nvPr>
            <p:ph type="dt" sz="half" idx="10"/>
          </p:nvPr>
        </p:nvSpPr>
        <p:spPr/>
        <p:txBody>
          <a:bodyPr/>
          <a:lstStyle/>
          <a:p>
            <a:pPr>
              <a:defRPr/>
            </a:pPr>
            <a:fld id="{2537AF76-8923-4727-BA22-E03F4164F1F0}" type="datetime1">
              <a:rPr lang="en-US" smtClean="0"/>
              <a:pPr>
                <a:defRPr/>
              </a:pPr>
              <a:t>5/30/2012</a:t>
            </a:fld>
            <a:endParaRPr lang="en-US" dirty="0"/>
          </a:p>
        </p:txBody>
      </p:sp>
      <p:sp>
        <p:nvSpPr>
          <p:cNvPr id="9219" name="Footer Placeholder 4"/>
          <p:cNvSpPr>
            <a:spLocks noGrp="1"/>
          </p:cNvSpPr>
          <p:nvPr>
            <p:ph type="ftr" sz="quarter" idx="11"/>
          </p:nvPr>
        </p:nvSpPr>
        <p:spPr>
          <a:noFill/>
        </p:spPr>
        <p:txBody>
          <a:bodyPr/>
          <a:lstStyle/>
          <a:p>
            <a:r>
              <a:rPr lang="en-US" dirty="0" smtClean="0"/>
              <a:t>Ali Hashim - World Bank</a:t>
            </a:r>
          </a:p>
        </p:txBody>
      </p:sp>
      <p:sp>
        <p:nvSpPr>
          <p:cNvPr id="9220" name="Slide Number Placeholder 5"/>
          <p:cNvSpPr>
            <a:spLocks noGrp="1"/>
          </p:cNvSpPr>
          <p:nvPr>
            <p:ph type="sldNum" sz="quarter" idx="12"/>
          </p:nvPr>
        </p:nvSpPr>
        <p:spPr>
          <a:noFill/>
        </p:spPr>
        <p:txBody>
          <a:bodyPr/>
          <a:lstStyle/>
          <a:p>
            <a:fld id="{23FA3999-3CBA-4EAA-9C5F-A7B05382B98D}" type="slidenum">
              <a:rPr lang="en-US" smtClean="0"/>
              <a:pPr/>
              <a:t>36</a:t>
            </a:fld>
            <a:endParaRPr lang="en-US" dirty="0" smtClean="0"/>
          </a:p>
        </p:txBody>
      </p:sp>
    </p:spTree>
    <p:extLst>
      <p:ext uri="{BB962C8B-B14F-4D97-AF65-F5344CB8AC3E}">
        <p14:creationId xmlns="" xmlns:p14="http://schemas.microsoft.com/office/powerpoint/2010/main" val="208470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43A527-3164-4760-B4BA-CF955A8DF945}" type="datetime1">
              <a:rPr lang="en-US" smtClean="0"/>
              <a:pPr>
                <a:defRPr/>
              </a:pPr>
              <a:t>5/30/2012</a:t>
            </a:fld>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37</a:t>
            </a:fld>
            <a:endParaRPr lang="en-US" dirty="0"/>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0"/>
            <a:ext cx="8991600" cy="670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1219200" y="76200"/>
            <a:ext cx="6705600" cy="533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600" b="1" dirty="0" smtClean="0">
                <a:solidFill>
                  <a:schemeClr val="tx1"/>
                </a:solidFill>
              </a:rPr>
              <a:t>Funkcionalni procesi državnog fiskalnog upravljanja </a:t>
            </a:r>
          </a:p>
          <a:p>
            <a:pPr algn="ctr"/>
            <a:r>
              <a:rPr lang="sr-Latn-CS" sz="1600" b="1" dirty="0" smtClean="0">
                <a:solidFill>
                  <a:schemeClr val="tx1"/>
                </a:solidFill>
              </a:rPr>
              <a:t>i arhitektura informacionog sistema </a:t>
            </a:r>
            <a:endParaRPr lang="en-US" sz="1600" b="1" dirty="0">
              <a:solidFill>
                <a:schemeClr val="tx1"/>
              </a:solidFill>
            </a:endParaRPr>
          </a:p>
        </p:txBody>
      </p:sp>
      <p:sp>
        <p:nvSpPr>
          <p:cNvPr id="7" name="Rounded Rectangle 6"/>
          <p:cNvSpPr/>
          <p:nvPr/>
        </p:nvSpPr>
        <p:spPr>
          <a:xfrm>
            <a:off x="228600" y="685800"/>
            <a:ext cx="2438400" cy="3810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50" b="1" dirty="0" smtClean="0">
                <a:solidFill>
                  <a:schemeClr val="tx1"/>
                </a:solidFill>
              </a:rPr>
              <a:t>MF izdaje budžetske smernice, </a:t>
            </a:r>
          </a:p>
          <a:p>
            <a:pPr algn="ctr"/>
            <a:r>
              <a:rPr lang="sr-Latn-CS" sz="1050" b="1" dirty="0" smtClean="0">
                <a:solidFill>
                  <a:schemeClr val="tx1"/>
                </a:solidFill>
              </a:rPr>
              <a:t>Oglašava cirkular</a:t>
            </a:r>
            <a:endParaRPr lang="en-US" sz="1050" b="1" dirty="0">
              <a:solidFill>
                <a:schemeClr val="tx1"/>
              </a:solidFill>
            </a:endParaRPr>
          </a:p>
        </p:txBody>
      </p:sp>
      <p:sp>
        <p:nvSpPr>
          <p:cNvPr id="8" name="Rounded Rectangle 7"/>
          <p:cNvSpPr/>
          <p:nvPr/>
        </p:nvSpPr>
        <p:spPr>
          <a:xfrm>
            <a:off x="228600" y="1143000"/>
            <a:ext cx="2438400" cy="7620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50" b="1" dirty="0" smtClean="0">
                <a:solidFill>
                  <a:schemeClr val="tx1"/>
                </a:solidFill>
              </a:rPr>
              <a:t>Priprema budžeta</a:t>
            </a:r>
          </a:p>
          <a:p>
            <a:pPr algn="ctr"/>
            <a:r>
              <a:rPr lang="sr-Latn-CS" sz="1050" b="1" dirty="0" smtClean="0">
                <a:solidFill>
                  <a:schemeClr val="tx1"/>
                </a:solidFill>
              </a:rPr>
              <a:t>Resorna ministarstva podnose budžetske predloge</a:t>
            </a:r>
          </a:p>
          <a:p>
            <a:pPr algn="ctr"/>
            <a:r>
              <a:rPr lang="sr-Latn-CS" sz="1050" b="1" dirty="0" smtClean="0">
                <a:solidFill>
                  <a:schemeClr val="tx1"/>
                </a:solidFill>
              </a:rPr>
              <a:t>MF pregleda predloge i sastavlja budžet </a:t>
            </a:r>
            <a:endParaRPr lang="en-US" sz="1050" b="1" dirty="0">
              <a:solidFill>
                <a:schemeClr val="tx1"/>
              </a:solidFill>
            </a:endParaRPr>
          </a:p>
        </p:txBody>
      </p:sp>
      <p:sp>
        <p:nvSpPr>
          <p:cNvPr id="9" name="Rounded Rectangle 8"/>
          <p:cNvSpPr/>
          <p:nvPr/>
        </p:nvSpPr>
        <p:spPr>
          <a:xfrm>
            <a:off x="3733800" y="1295400"/>
            <a:ext cx="3124200" cy="3810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000" b="1" dirty="0" smtClean="0">
              <a:solidFill>
                <a:schemeClr val="tx1"/>
              </a:solidFill>
            </a:endParaRPr>
          </a:p>
          <a:p>
            <a:pPr algn="ctr"/>
            <a:r>
              <a:rPr lang="sr-Latn-CS" sz="1000" b="1" dirty="0" smtClean="0">
                <a:solidFill>
                  <a:schemeClr val="tx1"/>
                </a:solidFill>
              </a:rPr>
              <a:t>Sistemi budžetske pripreme</a:t>
            </a:r>
          </a:p>
          <a:p>
            <a:pPr algn="ctr"/>
            <a:r>
              <a:rPr lang="sr-Latn-CS" sz="1000" b="1" dirty="0" smtClean="0">
                <a:solidFill>
                  <a:schemeClr val="tx1"/>
                </a:solidFill>
              </a:rPr>
              <a:t>Dopune kapitalnih-periodičnih-lista zaposlenih </a:t>
            </a:r>
          </a:p>
          <a:p>
            <a:pPr algn="ctr"/>
            <a:endParaRPr lang="en-US" sz="1050" b="1" dirty="0">
              <a:solidFill>
                <a:schemeClr val="tx1"/>
              </a:solidFill>
            </a:endParaRPr>
          </a:p>
        </p:txBody>
      </p:sp>
      <p:sp>
        <p:nvSpPr>
          <p:cNvPr id="10" name="Rounded Rectangle 9"/>
          <p:cNvSpPr/>
          <p:nvPr/>
        </p:nvSpPr>
        <p:spPr>
          <a:xfrm>
            <a:off x="4114800" y="685800"/>
            <a:ext cx="2362200" cy="2286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000" b="1" dirty="0" smtClean="0">
              <a:solidFill>
                <a:schemeClr val="tx1"/>
              </a:solidFill>
            </a:endParaRPr>
          </a:p>
          <a:p>
            <a:pPr algn="ctr"/>
            <a:r>
              <a:rPr lang="sr-Latn-CS" sz="800" b="1" dirty="0" smtClean="0">
                <a:solidFill>
                  <a:schemeClr val="tx1"/>
                </a:solidFill>
              </a:rPr>
              <a:t>Sistemi makroekonomskog prognoziranja</a:t>
            </a:r>
          </a:p>
          <a:p>
            <a:pPr algn="ctr"/>
            <a:endParaRPr lang="en-US" sz="1050" b="1" dirty="0">
              <a:solidFill>
                <a:schemeClr val="tx1"/>
              </a:solidFill>
            </a:endParaRPr>
          </a:p>
        </p:txBody>
      </p:sp>
      <p:sp>
        <p:nvSpPr>
          <p:cNvPr id="11" name="Rounded Rectangle 10"/>
          <p:cNvSpPr/>
          <p:nvPr/>
        </p:nvSpPr>
        <p:spPr>
          <a:xfrm>
            <a:off x="2971800" y="609600"/>
            <a:ext cx="838200" cy="457200"/>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000" b="1" dirty="0" smtClean="0">
              <a:solidFill>
                <a:schemeClr val="tx1"/>
              </a:solidFill>
            </a:endParaRPr>
          </a:p>
          <a:p>
            <a:pPr algn="ctr"/>
            <a:r>
              <a:rPr lang="sr-Latn-CS" sz="800" b="1" dirty="0" smtClean="0">
                <a:solidFill>
                  <a:schemeClr val="tx1"/>
                </a:solidFill>
              </a:rPr>
              <a:t>Makro</a:t>
            </a:r>
          </a:p>
          <a:p>
            <a:pPr algn="ctr"/>
            <a:r>
              <a:rPr lang="sr-Latn-CS" sz="800" b="1" dirty="0" smtClean="0">
                <a:solidFill>
                  <a:schemeClr val="tx1"/>
                </a:solidFill>
              </a:rPr>
              <a:t>ekonomski </a:t>
            </a:r>
          </a:p>
          <a:p>
            <a:pPr algn="ctr"/>
            <a:r>
              <a:rPr lang="sr-Latn-CS" sz="800" b="1" dirty="0" smtClean="0">
                <a:solidFill>
                  <a:schemeClr val="tx1"/>
                </a:solidFill>
              </a:rPr>
              <a:t>okvir</a:t>
            </a:r>
          </a:p>
          <a:p>
            <a:pPr algn="ctr"/>
            <a:endParaRPr lang="en-US" sz="1050" b="1" dirty="0">
              <a:solidFill>
                <a:schemeClr val="tx1"/>
              </a:solidFill>
            </a:endParaRPr>
          </a:p>
        </p:txBody>
      </p:sp>
      <p:sp>
        <p:nvSpPr>
          <p:cNvPr id="12" name="Rounded Rectangle 11"/>
          <p:cNvSpPr/>
          <p:nvPr/>
        </p:nvSpPr>
        <p:spPr>
          <a:xfrm>
            <a:off x="6019800" y="990600"/>
            <a:ext cx="2362200" cy="228600"/>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000" b="1" dirty="0" smtClean="0">
              <a:solidFill>
                <a:schemeClr val="tx1"/>
              </a:solidFill>
            </a:endParaRPr>
          </a:p>
          <a:p>
            <a:pPr algn="ctr"/>
            <a:r>
              <a:rPr lang="sr-Latn-CS" sz="800" b="1" dirty="0" smtClean="0">
                <a:solidFill>
                  <a:schemeClr val="tx1"/>
                </a:solidFill>
              </a:rPr>
              <a:t>Neto stanje prethodnih godina</a:t>
            </a:r>
          </a:p>
          <a:p>
            <a:pPr algn="ctr"/>
            <a:endParaRPr lang="en-US" sz="1050" b="1" dirty="0">
              <a:solidFill>
                <a:schemeClr val="tx1"/>
              </a:solidFill>
            </a:endParaRPr>
          </a:p>
        </p:txBody>
      </p:sp>
      <p:sp>
        <p:nvSpPr>
          <p:cNvPr id="13" name="Rounded Rectangle 12"/>
          <p:cNvSpPr/>
          <p:nvPr/>
        </p:nvSpPr>
        <p:spPr>
          <a:xfrm>
            <a:off x="2971800" y="1676400"/>
            <a:ext cx="1447800" cy="228600"/>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000" b="1" dirty="0" smtClean="0">
              <a:solidFill>
                <a:schemeClr val="tx1"/>
              </a:solidFill>
            </a:endParaRPr>
          </a:p>
          <a:p>
            <a:pPr algn="ctr"/>
            <a:r>
              <a:rPr lang="sr-Latn-CS" sz="1400" b="1" dirty="0" smtClean="0">
                <a:solidFill>
                  <a:srgbClr val="FF0000"/>
                </a:solidFill>
              </a:rPr>
              <a:t>Sistem trezora</a:t>
            </a:r>
          </a:p>
          <a:p>
            <a:pPr algn="ctr"/>
            <a:endParaRPr lang="en-US" sz="1050" b="1" dirty="0">
              <a:solidFill>
                <a:schemeClr val="tx1"/>
              </a:solidFill>
            </a:endParaRPr>
          </a:p>
        </p:txBody>
      </p:sp>
      <p:sp>
        <p:nvSpPr>
          <p:cNvPr id="14" name="Rounded Rectangle 13"/>
          <p:cNvSpPr/>
          <p:nvPr/>
        </p:nvSpPr>
        <p:spPr>
          <a:xfrm>
            <a:off x="4495800" y="1752600"/>
            <a:ext cx="1981200" cy="76200"/>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800" b="1" dirty="0" smtClean="0">
              <a:solidFill>
                <a:schemeClr val="tx1"/>
              </a:solidFill>
            </a:endParaRPr>
          </a:p>
          <a:p>
            <a:pPr algn="ctr"/>
            <a:r>
              <a:rPr lang="sr-Latn-CS" sz="800" b="1" dirty="0" smtClean="0">
                <a:solidFill>
                  <a:schemeClr val="tx1"/>
                </a:solidFill>
              </a:rPr>
              <a:t>Odobreni budžet</a:t>
            </a:r>
          </a:p>
          <a:p>
            <a:pPr algn="ctr"/>
            <a:endParaRPr lang="en-US" sz="1050" b="1" dirty="0">
              <a:solidFill>
                <a:schemeClr val="tx1"/>
              </a:solidFill>
            </a:endParaRPr>
          </a:p>
        </p:txBody>
      </p:sp>
      <p:sp>
        <p:nvSpPr>
          <p:cNvPr id="15" name="Rounded Rectangle 14"/>
          <p:cNvSpPr/>
          <p:nvPr/>
        </p:nvSpPr>
        <p:spPr>
          <a:xfrm>
            <a:off x="76200" y="1981200"/>
            <a:ext cx="2514600" cy="1524000"/>
          </a:xfrm>
          <a:prstGeom prst="roundRect">
            <a:avLst>
              <a:gd name="adj" fmla="val 7044"/>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400" b="1" dirty="0" smtClean="0">
                <a:solidFill>
                  <a:schemeClr val="tx1"/>
                </a:solidFill>
              </a:rPr>
              <a:t>Budžetsko izvršenje</a:t>
            </a:r>
          </a:p>
          <a:p>
            <a:pPr algn="ctr"/>
            <a:r>
              <a:rPr lang="sr-Latn-CS" sz="1400" b="1" dirty="0" smtClean="0">
                <a:solidFill>
                  <a:schemeClr val="tx1"/>
                </a:solidFill>
              </a:rPr>
              <a:t>Računovodstvo</a:t>
            </a:r>
          </a:p>
          <a:p>
            <a:pPr algn="ctr"/>
            <a:r>
              <a:rPr lang="sr-Latn-CS" sz="1400" b="1" dirty="0" smtClean="0">
                <a:solidFill>
                  <a:schemeClr val="tx1"/>
                </a:solidFill>
              </a:rPr>
              <a:t>Upravljanje gotovinom</a:t>
            </a:r>
          </a:p>
          <a:p>
            <a:pPr algn="ctr"/>
            <a:r>
              <a:rPr lang="sr-Latn-CS" sz="1400" b="1" dirty="0" smtClean="0">
                <a:solidFill>
                  <a:schemeClr val="tx1"/>
                </a:solidFill>
              </a:rPr>
              <a:t>i</a:t>
            </a:r>
          </a:p>
          <a:p>
            <a:pPr algn="ctr"/>
            <a:r>
              <a:rPr lang="sr-Latn-CS" sz="1400" b="1" dirty="0" smtClean="0">
                <a:solidFill>
                  <a:schemeClr val="tx1"/>
                </a:solidFill>
              </a:rPr>
              <a:t>Fiskalno izveštavanje</a:t>
            </a:r>
          </a:p>
        </p:txBody>
      </p:sp>
      <p:sp>
        <p:nvSpPr>
          <p:cNvPr id="16" name="Rounded Rectangle 15"/>
          <p:cNvSpPr/>
          <p:nvPr/>
        </p:nvSpPr>
        <p:spPr>
          <a:xfrm>
            <a:off x="76200" y="3657600"/>
            <a:ext cx="2590800" cy="609600"/>
          </a:xfrm>
          <a:prstGeom prst="roundRect">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Upravljanje platnim spiskovima</a:t>
            </a:r>
          </a:p>
          <a:p>
            <a:pPr algn="ctr"/>
            <a:r>
              <a:rPr lang="sr-Latn-CS" sz="1100" b="1" dirty="0" smtClean="0">
                <a:solidFill>
                  <a:schemeClr val="tx1"/>
                </a:solidFill>
              </a:rPr>
              <a:t>Jedinice potrošnje koriste sistem platnih spiskova kako bi izračunale zarade  </a:t>
            </a:r>
          </a:p>
        </p:txBody>
      </p:sp>
      <p:sp>
        <p:nvSpPr>
          <p:cNvPr id="18" name="Rounded Rectangle 17"/>
          <p:cNvSpPr/>
          <p:nvPr/>
        </p:nvSpPr>
        <p:spPr>
          <a:xfrm>
            <a:off x="3810000" y="3733800"/>
            <a:ext cx="1143000" cy="228600"/>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000" b="1" dirty="0" smtClean="0">
              <a:solidFill>
                <a:schemeClr val="tx1"/>
              </a:solidFill>
            </a:endParaRPr>
          </a:p>
          <a:p>
            <a:pPr algn="ctr"/>
            <a:r>
              <a:rPr lang="sr-Latn-CS" sz="800" b="1" dirty="0" smtClean="0">
                <a:solidFill>
                  <a:schemeClr val="tx1"/>
                </a:solidFill>
              </a:rPr>
              <a:t>Zarade</a:t>
            </a:r>
          </a:p>
          <a:p>
            <a:pPr algn="ctr"/>
            <a:r>
              <a:rPr lang="sr-Latn-CS" sz="800" b="1" dirty="0" smtClean="0">
                <a:solidFill>
                  <a:schemeClr val="tx1"/>
                </a:solidFill>
              </a:rPr>
              <a:t>Isplate penzija</a:t>
            </a:r>
          </a:p>
          <a:p>
            <a:pPr algn="ctr"/>
            <a:endParaRPr lang="en-US" sz="1050" b="1" dirty="0">
              <a:solidFill>
                <a:schemeClr val="tx1"/>
              </a:solidFill>
            </a:endParaRPr>
          </a:p>
        </p:txBody>
      </p:sp>
      <p:sp>
        <p:nvSpPr>
          <p:cNvPr id="19" name="Rounded Rectangle 18"/>
          <p:cNvSpPr/>
          <p:nvPr/>
        </p:nvSpPr>
        <p:spPr>
          <a:xfrm>
            <a:off x="2743200" y="4343400"/>
            <a:ext cx="2286000" cy="304800"/>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000" b="1" dirty="0" smtClean="0">
              <a:solidFill>
                <a:schemeClr val="tx1"/>
              </a:solidFill>
            </a:endParaRPr>
          </a:p>
          <a:p>
            <a:r>
              <a:rPr lang="sr-Latn-CS" sz="800" b="1" dirty="0" smtClean="0">
                <a:solidFill>
                  <a:schemeClr val="tx1"/>
                </a:solidFill>
              </a:rPr>
              <a:t>Servisiranje duga, obaveze i plaćanja</a:t>
            </a:r>
          </a:p>
          <a:p>
            <a:pPr algn="ctr"/>
            <a:endParaRPr lang="en-US" sz="1050" b="1" dirty="0">
              <a:solidFill>
                <a:schemeClr val="tx1"/>
              </a:solidFill>
            </a:endParaRPr>
          </a:p>
        </p:txBody>
      </p:sp>
      <p:sp>
        <p:nvSpPr>
          <p:cNvPr id="20" name="Rounded Rectangle 19"/>
          <p:cNvSpPr/>
          <p:nvPr/>
        </p:nvSpPr>
        <p:spPr>
          <a:xfrm>
            <a:off x="5029200" y="3352800"/>
            <a:ext cx="838200" cy="381000"/>
          </a:xfrm>
          <a:prstGeom prst="roundRect">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b="1" dirty="0" smtClean="0">
                <a:solidFill>
                  <a:schemeClr val="tx1"/>
                </a:solidFill>
              </a:rPr>
              <a:t>Upravljanje gotovinom</a:t>
            </a:r>
          </a:p>
        </p:txBody>
      </p:sp>
      <p:sp>
        <p:nvSpPr>
          <p:cNvPr id="21" name="Rounded Rectangle 20"/>
          <p:cNvSpPr/>
          <p:nvPr/>
        </p:nvSpPr>
        <p:spPr>
          <a:xfrm>
            <a:off x="5105400" y="2895600"/>
            <a:ext cx="838200" cy="381000"/>
          </a:xfrm>
          <a:prstGeom prst="roundRect">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b="1" dirty="0" smtClean="0">
                <a:solidFill>
                  <a:schemeClr val="tx1"/>
                </a:solidFill>
              </a:rPr>
              <a:t>Upravljanje plaćanjima</a:t>
            </a:r>
          </a:p>
        </p:txBody>
      </p:sp>
      <p:sp>
        <p:nvSpPr>
          <p:cNvPr id="22" name="Rounded Rectangle 21"/>
          <p:cNvSpPr/>
          <p:nvPr/>
        </p:nvSpPr>
        <p:spPr>
          <a:xfrm>
            <a:off x="4114800" y="2895600"/>
            <a:ext cx="838200" cy="381000"/>
          </a:xfrm>
          <a:prstGeom prst="roundRect">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b="1" dirty="0" smtClean="0">
                <a:solidFill>
                  <a:schemeClr val="tx1"/>
                </a:solidFill>
              </a:rPr>
              <a:t>Finansijske </a:t>
            </a:r>
            <a:r>
              <a:rPr lang="sr-Latn-CS" sz="800" b="1" dirty="0" smtClean="0">
                <a:solidFill>
                  <a:schemeClr val="tx1"/>
                </a:solidFill>
              </a:rPr>
              <a:t>obaveze</a:t>
            </a:r>
          </a:p>
        </p:txBody>
      </p:sp>
      <p:sp>
        <p:nvSpPr>
          <p:cNvPr id="23" name="Rounded Rectangle 22"/>
          <p:cNvSpPr/>
          <p:nvPr/>
        </p:nvSpPr>
        <p:spPr>
          <a:xfrm>
            <a:off x="3200400" y="2895600"/>
            <a:ext cx="838200" cy="381000"/>
          </a:xfrm>
          <a:prstGeom prst="roundRect">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b="1" dirty="0" smtClean="0">
                <a:solidFill>
                  <a:schemeClr val="tx1"/>
                </a:solidFill>
              </a:rPr>
              <a:t>Nabavka</a:t>
            </a:r>
          </a:p>
        </p:txBody>
      </p:sp>
      <p:sp>
        <p:nvSpPr>
          <p:cNvPr id="24" name="Rounded Rectangle 23"/>
          <p:cNvSpPr/>
          <p:nvPr/>
        </p:nvSpPr>
        <p:spPr>
          <a:xfrm>
            <a:off x="6400800" y="2895600"/>
            <a:ext cx="838200" cy="381000"/>
          </a:xfrm>
          <a:prstGeom prst="roundRect">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b="1" dirty="0" smtClean="0">
                <a:solidFill>
                  <a:schemeClr val="tx1"/>
                </a:solidFill>
              </a:rPr>
              <a:t>Upravljanje primanjima</a:t>
            </a:r>
          </a:p>
        </p:txBody>
      </p:sp>
      <p:sp>
        <p:nvSpPr>
          <p:cNvPr id="25" name="Rounded Rectangle 24"/>
          <p:cNvSpPr/>
          <p:nvPr/>
        </p:nvSpPr>
        <p:spPr>
          <a:xfrm>
            <a:off x="6324600" y="3352800"/>
            <a:ext cx="914400" cy="381000"/>
          </a:xfrm>
          <a:prstGeom prst="roundRect">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b="1" dirty="0" smtClean="0">
                <a:solidFill>
                  <a:schemeClr val="tx1"/>
                </a:solidFill>
              </a:rPr>
              <a:t>Bankovna sravnjavanja</a:t>
            </a:r>
          </a:p>
        </p:txBody>
      </p:sp>
      <p:sp>
        <p:nvSpPr>
          <p:cNvPr id="26" name="Rounded Rectangle 25"/>
          <p:cNvSpPr/>
          <p:nvPr/>
        </p:nvSpPr>
        <p:spPr>
          <a:xfrm>
            <a:off x="5410200" y="2057400"/>
            <a:ext cx="1371600" cy="381000"/>
          </a:xfrm>
          <a:prstGeom prst="roundRect">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b="1" dirty="0" smtClean="0">
                <a:solidFill>
                  <a:schemeClr val="tx1"/>
                </a:solidFill>
              </a:rPr>
              <a:t>Glavna knjiga trezora</a:t>
            </a:r>
          </a:p>
        </p:txBody>
      </p:sp>
      <p:sp>
        <p:nvSpPr>
          <p:cNvPr id="27" name="Rounded Rectangle 26"/>
          <p:cNvSpPr/>
          <p:nvPr/>
        </p:nvSpPr>
        <p:spPr>
          <a:xfrm>
            <a:off x="3200400" y="2057400"/>
            <a:ext cx="1524000" cy="381000"/>
          </a:xfrm>
          <a:prstGeom prst="roundRect">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b="1" dirty="0" smtClean="0">
                <a:solidFill>
                  <a:schemeClr val="tx1"/>
                </a:solidFill>
              </a:rPr>
              <a:t>Upravljanje budžetom i</a:t>
            </a:r>
          </a:p>
          <a:p>
            <a:pPr algn="ctr"/>
            <a:r>
              <a:rPr lang="sr-Latn-CS" sz="800" b="1" dirty="0" smtClean="0">
                <a:solidFill>
                  <a:schemeClr val="tx1"/>
                </a:solidFill>
              </a:rPr>
              <a:t>fiskalno izveštavanje</a:t>
            </a:r>
          </a:p>
        </p:txBody>
      </p:sp>
      <p:sp>
        <p:nvSpPr>
          <p:cNvPr id="28" name="Rounded Rectangle 27"/>
          <p:cNvSpPr/>
          <p:nvPr/>
        </p:nvSpPr>
        <p:spPr>
          <a:xfrm>
            <a:off x="152400" y="4343400"/>
            <a:ext cx="2514600" cy="838200"/>
          </a:xfrm>
          <a:prstGeom prst="roundRect">
            <a:avLst>
              <a:gd name="adj" fmla="val 5346"/>
            </a:avLst>
          </a:prstGeom>
          <a:solidFill>
            <a:srgbClr val="FFCC9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200" b="1" dirty="0" smtClean="0">
                <a:solidFill>
                  <a:schemeClr val="tx1"/>
                </a:solidFill>
              </a:rPr>
              <a:t>Sektor za upravljanje dugom, održava  evidencije o dugu u SUD, unosi finansijske obaveze servisiranja i plaćanja duga u sistem trezora. </a:t>
            </a:r>
          </a:p>
        </p:txBody>
      </p:sp>
      <p:sp>
        <p:nvSpPr>
          <p:cNvPr id="29" name="Rounded Rectangle 28"/>
          <p:cNvSpPr/>
          <p:nvPr/>
        </p:nvSpPr>
        <p:spPr>
          <a:xfrm>
            <a:off x="3810000" y="4724400"/>
            <a:ext cx="1295400" cy="457200"/>
          </a:xfrm>
          <a:prstGeom prst="roundRect">
            <a:avLst/>
          </a:prstGeom>
          <a:solidFill>
            <a:srgbClr val="FFCC9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00" b="1" dirty="0" smtClean="0">
                <a:solidFill>
                  <a:schemeClr val="tx1"/>
                </a:solidFill>
              </a:rPr>
              <a:t>Sistem upravljanja dugom / pomoći</a:t>
            </a:r>
          </a:p>
        </p:txBody>
      </p:sp>
      <p:sp>
        <p:nvSpPr>
          <p:cNvPr id="30" name="Rounded Rectangle 29"/>
          <p:cNvSpPr/>
          <p:nvPr/>
        </p:nvSpPr>
        <p:spPr>
          <a:xfrm>
            <a:off x="76200" y="5257800"/>
            <a:ext cx="2590800" cy="914400"/>
          </a:xfrm>
          <a:prstGeom prst="roundRect">
            <a:avLst>
              <a:gd name="adj" fmla="val 6290"/>
            </a:avLst>
          </a:prstGeom>
          <a:solidFill>
            <a:srgbClr val="FF999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Sektori za poreska primanja Poreske administracije procenjuju poreze, primaju informacije o primanjima od trezora i usklađuju ih sa procenama</a:t>
            </a:r>
          </a:p>
        </p:txBody>
      </p:sp>
      <p:sp>
        <p:nvSpPr>
          <p:cNvPr id="31" name="Rounded Rectangle 30"/>
          <p:cNvSpPr/>
          <p:nvPr/>
        </p:nvSpPr>
        <p:spPr>
          <a:xfrm>
            <a:off x="5867400" y="5410200"/>
            <a:ext cx="1524000" cy="533400"/>
          </a:xfrm>
          <a:prstGeom prst="roundRect">
            <a:avLst>
              <a:gd name="adj" fmla="val 6290"/>
            </a:avLst>
          </a:prstGeom>
          <a:solidFill>
            <a:srgbClr val="FF999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00" b="1" dirty="0" smtClean="0">
                <a:solidFill>
                  <a:schemeClr val="tx1"/>
                </a:solidFill>
              </a:rPr>
              <a:t>Sistemi poreske administracije (porezi i carine)</a:t>
            </a:r>
          </a:p>
        </p:txBody>
      </p:sp>
      <p:sp>
        <p:nvSpPr>
          <p:cNvPr id="32" name="Rounded Rectangle 31"/>
          <p:cNvSpPr/>
          <p:nvPr/>
        </p:nvSpPr>
        <p:spPr>
          <a:xfrm>
            <a:off x="76200" y="6248400"/>
            <a:ext cx="2590800" cy="457200"/>
          </a:xfrm>
          <a:prstGeom prst="roundRect">
            <a:avLst>
              <a:gd name="adj" fmla="val 6290"/>
            </a:avLst>
          </a:prstGeom>
          <a:solidFill>
            <a:srgbClr val="CCECFF"/>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Revizija: Revizorska organizacija izvršava reviziju državnih transakcija</a:t>
            </a:r>
          </a:p>
        </p:txBody>
      </p:sp>
      <p:sp>
        <p:nvSpPr>
          <p:cNvPr id="33" name="Rounded Rectangle 32"/>
          <p:cNvSpPr/>
          <p:nvPr/>
        </p:nvSpPr>
        <p:spPr>
          <a:xfrm>
            <a:off x="3657600" y="6400800"/>
            <a:ext cx="3200400" cy="228600"/>
          </a:xfrm>
          <a:prstGeom prst="roundRect">
            <a:avLst>
              <a:gd name="adj" fmla="val 6290"/>
            </a:avLst>
          </a:prstGeom>
          <a:solidFill>
            <a:srgbClr val="CCECFF"/>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00" b="1" dirty="0" smtClean="0">
                <a:solidFill>
                  <a:schemeClr val="tx1"/>
                </a:solidFill>
              </a:rPr>
              <a:t>Sistemi revizije</a:t>
            </a:r>
          </a:p>
        </p:txBody>
      </p:sp>
      <p:sp>
        <p:nvSpPr>
          <p:cNvPr id="34" name="Rounded Rectangle 33"/>
          <p:cNvSpPr/>
          <p:nvPr/>
        </p:nvSpPr>
        <p:spPr>
          <a:xfrm>
            <a:off x="2819400" y="5334000"/>
            <a:ext cx="1143000" cy="228600"/>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000" b="1" dirty="0" smtClean="0">
              <a:solidFill>
                <a:schemeClr val="tx1"/>
              </a:solidFill>
            </a:endParaRPr>
          </a:p>
          <a:p>
            <a:pPr algn="ctr"/>
            <a:r>
              <a:rPr lang="sr-Latn-CS" sz="800" b="1" dirty="0" smtClean="0">
                <a:solidFill>
                  <a:schemeClr val="tx1"/>
                </a:solidFill>
              </a:rPr>
              <a:t>Ugovori o zajmovima</a:t>
            </a:r>
          </a:p>
          <a:p>
            <a:pPr algn="ctr"/>
            <a:endParaRPr lang="en-US" sz="1050" b="1" dirty="0">
              <a:solidFill>
                <a:schemeClr val="tx1"/>
              </a:solidFill>
            </a:endParaRPr>
          </a:p>
        </p:txBody>
      </p:sp>
      <p:sp>
        <p:nvSpPr>
          <p:cNvPr id="35" name="Rounded Rectangle 34"/>
          <p:cNvSpPr/>
          <p:nvPr/>
        </p:nvSpPr>
        <p:spPr>
          <a:xfrm>
            <a:off x="5410200" y="5105400"/>
            <a:ext cx="1143000" cy="228600"/>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000" b="1" dirty="0" smtClean="0">
              <a:solidFill>
                <a:schemeClr val="tx1"/>
              </a:solidFill>
            </a:endParaRPr>
          </a:p>
          <a:p>
            <a:pPr algn="ctr"/>
            <a:r>
              <a:rPr lang="sr-Latn-CS" sz="800" b="1" dirty="0" smtClean="0">
                <a:solidFill>
                  <a:schemeClr val="tx1"/>
                </a:solidFill>
              </a:rPr>
              <a:t>Poreske procene</a:t>
            </a:r>
          </a:p>
          <a:p>
            <a:pPr algn="ctr"/>
            <a:endParaRPr lang="en-US" sz="1050" b="1" dirty="0">
              <a:solidFill>
                <a:schemeClr val="tx1"/>
              </a:solidFill>
            </a:endParaRPr>
          </a:p>
        </p:txBody>
      </p:sp>
      <p:sp>
        <p:nvSpPr>
          <p:cNvPr id="36" name="Rounded Rectangle 35"/>
          <p:cNvSpPr/>
          <p:nvPr/>
        </p:nvSpPr>
        <p:spPr>
          <a:xfrm>
            <a:off x="7086600" y="6096000"/>
            <a:ext cx="1219200" cy="228600"/>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000" b="1" dirty="0" smtClean="0">
              <a:solidFill>
                <a:schemeClr val="tx1"/>
              </a:solidFill>
            </a:endParaRPr>
          </a:p>
          <a:p>
            <a:pPr algn="ctr"/>
            <a:r>
              <a:rPr lang="sr-Latn-CS" sz="800" b="1" dirty="0" smtClean="0">
                <a:solidFill>
                  <a:schemeClr val="tx1"/>
                </a:solidFill>
              </a:rPr>
              <a:t>Informacije o prihodim primanjima</a:t>
            </a:r>
          </a:p>
          <a:p>
            <a:pPr algn="ctr"/>
            <a:endParaRPr lang="en-US" sz="1050" b="1" dirty="0">
              <a:solidFill>
                <a:schemeClr val="tx1"/>
              </a:solidFill>
            </a:endParaRPr>
          </a:p>
        </p:txBody>
      </p:sp>
      <p:sp>
        <p:nvSpPr>
          <p:cNvPr id="37" name="Rounded Rectangle 36"/>
          <p:cNvSpPr/>
          <p:nvPr/>
        </p:nvSpPr>
        <p:spPr>
          <a:xfrm>
            <a:off x="8001000" y="4800600"/>
            <a:ext cx="838200" cy="381000"/>
          </a:xfrm>
          <a:prstGeom prst="roundRect">
            <a:avLst/>
          </a:prstGeom>
          <a:solidFill>
            <a:schemeClr val="accent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b="1" dirty="0" smtClean="0">
                <a:solidFill>
                  <a:schemeClr val="tx1"/>
                </a:solidFill>
              </a:rPr>
              <a:t>Donatori</a:t>
            </a:r>
          </a:p>
        </p:txBody>
      </p:sp>
      <p:sp>
        <p:nvSpPr>
          <p:cNvPr id="38" name="Rounded Rectangle 37"/>
          <p:cNvSpPr/>
          <p:nvPr/>
        </p:nvSpPr>
        <p:spPr>
          <a:xfrm>
            <a:off x="8001000" y="2895600"/>
            <a:ext cx="838200" cy="381000"/>
          </a:xfrm>
          <a:prstGeom prst="roundRect">
            <a:avLst/>
          </a:prstGeom>
          <a:solidFill>
            <a:schemeClr val="accent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b="1" dirty="0" smtClean="0">
                <a:solidFill>
                  <a:schemeClr val="tx1"/>
                </a:solidFill>
              </a:rPr>
              <a:t>Poreski obveznici</a:t>
            </a:r>
          </a:p>
        </p:txBody>
      </p:sp>
      <p:sp>
        <p:nvSpPr>
          <p:cNvPr id="39" name="Rounded Rectangle 38"/>
          <p:cNvSpPr/>
          <p:nvPr/>
        </p:nvSpPr>
        <p:spPr>
          <a:xfrm>
            <a:off x="8001000" y="4267200"/>
            <a:ext cx="1143000" cy="228600"/>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000" b="1" dirty="0" smtClean="0">
              <a:solidFill>
                <a:schemeClr val="tx1"/>
              </a:solidFill>
            </a:endParaRPr>
          </a:p>
          <a:p>
            <a:pPr algn="ctr"/>
            <a:r>
              <a:rPr lang="sr-Latn-CS" sz="800" b="1" dirty="0" smtClean="0">
                <a:solidFill>
                  <a:schemeClr val="tx1"/>
                </a:solidFill>
              </a:rPr>
              <a:t>Zajmovi / primanja na osnovu pomoći</a:t>
            </a:r>
          </a:p>
          <a:p>
            <a:pPr algn="ctr"/>
            <a:endParaRPr lang="en-US" sz="1050" b="1" dirty="0">
              <a:solidFill>
                <a:schemeClr val="tx1"/>
              </a:solidFill>
            </a:endParaRPr>
          </a:p>
        </p:txBody>
      </p:sp>
      <p:sp>
        <p:nvSpPr>
          <p:cNvPr id="40" name="Rounded Rectangle 39"/>
          <p:cNvSpPr/>
          <p:nvPr/>
        </p:nvSpPr>
        <p:spPr>
          <a:xfrm>
            <a:off x="8001000" y="2667000"/>
            <a:ext cx="1143000" cy="152400"/>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000" b="1" dirty="0" smtClean="0">
              <a:solidFill>
                <a:schemeClr val="tx1"/>
              </a:solidFill>
            </a:endParaRPr>
          </a:p>
          <a:p>
            <a:pPr algn="ctr"/>
            <a:r>
              <a:rPr lang="sr-Latn-CS" sz="800" b="1" dirty="0" smtClean="0">
                <a:solidFill>
                  <a:schemeClr val="tx1"/>
                </a:solidFill>
              </a:rPr>
              <a:t>Poreske obaveze</a:t>
            </a:r>
          </a:p>
          <a:p>
            <a:pPr algn="ctr"/>
            <a:endParaRPr lang="en-US" sz="1050" b="1" dirty="0">
              <a:solidFill>
                <a:schemeClr val="tx1"/>
              </a:solidFill>
            </a:endParaRPr>
          </a:p>
        </p:txBody>
      </p:sp>
      <p:sp>
        <p:nvSpPr>
          <p:cNvPr id="41" name="Rounded Rectangle 40"/>
          <p:cNvSpPr/>
          <p:nvPr/>
        </p:nvSpPr>
        <p:spPr>
          <a:xfrm>
            <a:off x="7848600" y="1828800"/>
            <a:ext cx="1143000" cy="152400"/>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000" b="1" dirty="0" smtClean="0">
              <a:solidFill>
                <a:schemeClr val="tx1"/>
              </a:solidFill>
            </a:endParaRPr>
          </a:p>
          <a:p>
            <a:pPr algn="ctr"/>
            <a:r>
              <a:rPr lang="sr-Latn-CS" sz="800" b="1" dirty="0" smtClean="0">
                <a:solidFill>
                  <a:schemeClr val="tx1"/>
                </a:solidFill>
              </a:rPr>
              <a:t>Plaćanja</a:t>
            </a:r>
          </a:p>
          <a:p>
            <a:pPr algn="ctr"/>
            <a:endParaRPr lang="en-US" sz="1050" b="1" dirty="0">
              <a:solidFill>
                <a:schemeClr val="tx1"/>
              </a:solidFill>
            </a:endParaRPr>
          </a:p>
        </p:txBody>
      </p:sp>
      <p:sp>
        <p:nvSpPr>
          <p:cNvPr id="44" name="Rounded Rectangle 43"/>
          <p:cNvSpPr/>
          <p:nvPr/>
        </p:nvSpPr>
        <p:spPr>
          <a:xfrm>
            <a:off x="7848600" y="2057400"/>
            <a:ext cx="838200" cy="381000"/>
          </a:xfrm>
          <a:prstGeom prst="roundRect">
            <a:avLst/>
          </a:prstGeom>
          <a:solidFill>
            <a:schemeClr val="accent1">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b="1" dirty="0" smtClean="0">
                <a:solidFill>
                  <a:schemeClr val="tx1"/>
                </a:solidFill>
              </a:rPr>
              <a:t>Centralna banka</a:t>
            </a:r>
          </a:p>
          <a:p>
            <a:pPr algn="ctr"/>
            <a:r>
              <a:rPr lang="sr-Latn-CS" sz="800" b="1" dirty="0" smtClean="0">
                <a:solidFill>
                  <a:schemeClr val="tx1"/>
                </a:solidFill>
              </a:rPr>
              <a:t>JRT</a:t>
            </a:r>
          </a:p>
        </p:txBody>
      </p:sp>
      <p:sp>
        <p:nvSpPr>
          <p:cNvPr id="45" name="Rounded Rectangle 44"/>
          <p:cNvSpPr/>
          <p:nvPr/>
        </p:nvSpPr>
        <p:spPr>
          <a:xfrm>
            <a:off x="8077200" y="1295400"/>
            <a:ext cx="838200" cy="381000"/>
          </a:xfrm>
          <a:prstGeom prst="roundRect">
            <a:avLst/>
          </a:prstGeom>
          <a:solidFill>
            <a:srgbClr val="9999FF"/>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800" b="1" dirty="0" smtClean="0">
                <a:solidFill>
                  <a:schemeClr val="tx1"/>
                </a:solidFill>
              </a:rPr>
              <a:t>Prodavci</a:t>
            </a:r>
          </a:p>
          <a:p>
            <a:pPr algn="ctr"/>
            <a:r>
              <a:rPr lang="sr-Latn-CS" sz="800" b="1" dirty="0" smtClean="0">
                <a:solidFill>
                  <a:schemeClr val="tx1"/>
                </a:solidFill>
              </a:rPr>
              <a:t>Zaposleni</a:t>
            </a:r>
          </a:p>
        </p:txBody>
      </p:sp>
      <p:sp>
        <p:nvSpPr>
          <p:cNvPr id="46" name="Rounded Rectangle 45"/>
          <p:cNvSpPr/>
          <p:nvPr/>
        </p:nvSpPr>
        <p:spPr>
          <a:xfrm>
            <a:off x="3352800" y="3962400"/>
            <a:ext cx="1219200" cy="457200"/>
          </a:xfrm>
          <a:prstGeom prst="roundRect">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00" b="1" dirty="0" smtClean="0">
                <a:solidFill>
                  <a:schemeClr val="tx1"/>
                </a:solidFill>
              </a:rPr>
              <a:t>Sistemi isplate zarada</a:t>
            </a:r>
          </a:p>
        </p:txBody>
      </p:sp>
    </p:spTree>
    <p:extLst>
      <p:ext uri="{BB962C8B-B14F-4D97-AF65-F5344CB8AC3E}">
        <p14:creationId xmlns="" xmlns:p14="http://schemas.microsoft.com/office/powerpoint/2010/main" val="602038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43A527-3164-4760-B4BA-CF955A8DF945}" type="datetime1">
              <a:rPr lang="en-US" smtClean="0"/>
              <a:pPr>
                <a:defRPr/>
              </a:pPr>
              <a:t>5/30/2012</a:t>
            </a:fld>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38</a:t>
            </a:fld>
            <a:endParaRPr lang="en-US" dirty="0"/>
          </a:p>
        </p:txBody>
      </p:sp>
      <p:pic>
        <p:nvPicPr>
          <p:cNvPr id="706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399" y="228601"/>
            <a:ext cx="8839201" cy="655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228600"/>
            <a:ext cx="3581400" cy="914400"/>
          </a:xfrm>
          <a:prstGeom prst="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400" b="1" dirty="0" smtClean="0">
                <a:solidFill>
                  <a:schemeClr val="tx1"/>
                </a:solidFill>
              </a:rPr>
              <a:t>Državno izvršenje budžeta /</a:t>
            </a:r>
          </a:p>
          <a:p>
            <a:pPr algn="ctr"/>
            <a:r>
              <a:rPr lang="sr-Latn-CS" sz="1400" b="1" dirty="0" smtClean="0">
                <a:solidFill>
                  <a:schemeClr val="tx1"/>
                </a:solidFill>
              </a:rPr>
              <a:t>Sistemi trezora</a:t>
            </a:r>
          </a:p>
          <a:p>
            <a:pPr algn="ctr"/>
            <a:r>
              <a:rPr lang="sr-Latn-CS" sz="1400" b="1" dirty="0" smtClean="0">
                <a:solidFill>
                  <a:schemeClr val="tx1"/>
                </a:solidFill>
              </a:rPr>
              <a:t>Pristup slojevite implementacije</a:t>
            </a:r>
          </a:p>
          <a:p>
            <a:pPr algn="ctr"/>
            <a:endParaRPr lang="en-US" sz="1400" b="1" dirty="0">
              <a:solidFill>
                <a:schemeClr val="tx1"/>
              </a:solidFill>
            </a:endParaRPr>
          </a:p>
        </p:txBody>
      </p:sp>
      <p:sp>
        <p:nvSpPr>
          <p:cNvPr id="7" name="Rectangle 6"/>
          <p:cNvSpPr/>
          <p:nvPr/>
        </p:nvSpPr>
        <p:spPr>
          <a:xfrm>
            <a:off x="381000" y="1676400"/>
            <a:ext cx="1905000" cy="5334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1100" b="1" dirty="0" smtClean="0">
                <a:solidFill>
                  <a:schemeClr val="tx1"/>
                </a:solidFill>
              </a:rPr>
              <a:t>Ekonomsko upravljanje /</a:t>
            </a:r>
          </a:p>
          <a:p>
            <a:pPr algn="ctr"/>
            <a:r>
              <a:rPr lang="sr-Latn-CS" sz="1100" b="1" dirty="0" smtClean="0">
                <a:solidFill>
                  <a:schemeClr val="tx1"/>
                </a:solidFill>
              </a:rPr>
              <a:t>Statutarno izveštavanje /</a:t>
            </a:r>
          </a:p>
          <a:p>
            <a:pPr algn="ctr"/>
            <a:r>
              <a:rPr lang="sr-Latn-CS" sz="1100" b="1" dirty="0" smtClean="0">
                <a:solidFill>
                  <a:schemeClr val="tx1"/>
                </a:solidFill>
              </a:rPr>
              <a:t>Revizija</a:t>
            </a:r>
          </a:p>
          <a:p>
            <a:pPr algn="ctr"/>
            <a:endParaRPr lang="en-US" sz="1100" b="1" dirty="0">
              <a:solidFill>
                <a:schemeClr val="tx1"/>
              </a:solidFill>
            </a:endParaRPr>
          </a:p>
        </p:txBody>
      </p:sp>
      <p:sp>
        <p:nvSpPr>
          <p:cNvPr id="8" name="Rectangle 7"/>
          <p:cNvSpPr/>
          <p:nvPr/>
        </p:nvSpPr>
        <p:spPr>
          <a:xfrm>
            <a:off x="3429000" y="1524000"/>
            <a:ext cx="2362200" cy="6858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1100" b="1" dirty="0" smtClean="0">
                <a:solidFill>
                  <a:schemeClr val="tx1"/>
                </a:solidFill>
              </a:rPr>
              <a:t>Sveukupni fiskalni izveštaji i revidirani statutarni finansijski izveštaji</a:t>
            </a:r>
          </a:p>
          <a:p>
            <a:pPr algn="ctr"/>
            <a:endParaRPr lang="en-US" sz="1100" b="1" dirty="0">
              <a:solidFill>
                <a:schemeClr val="tx1"/>
              </a:solidFill>
            </a:endParaRPr>
          </a:p>
        </p:txBody>
      </p:sp>
      <p:sp>
        <p:nvSpPr>
          <p:cNvPr id="9" name="Rectangle 8"/>
          <p:cNvSpPr/>
          <p:nvPr/>
        </p:nvSpPr>
        <p:spPr>
          <a:xfrm>
            <a:off x="6400800" y="1676400"/>
            <a:ext cx="2362200" cy="4572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Upravljanje / Nivo statutarnog izveštavanja</a:t>
            </a:r>
          </a:p>
          <a:p>
            <a:pPr algn="ctr"/>
            <a:endParaRPr lang="en-US" sz="1100" b="1" dirty="0">
              <a:solidFill>
                <a:schemeClr val="tx1"/>
              </a:solidFill>
            </a:endParaRPr>
          </a:p>
        </p:txBody>
      </p:sp>
      <p:sp>
        <p:nvSpPr>
          <p:cNvPr id="10" name="Rectangle 9"/>
          <p:cNvSpPr/>
          <p:nvPr/>
        </p:nvSpPr>
        <p:spPr>
          <a:xfrm>
            <a:off x="381000" y="2362200"/>
            <a:ext cx="1600200" cy="60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1100" b="1" dirty="0" smtClean="0">
                <a:solidFill>
                  <a:schemeClr val="tx1"/>
                </a:solidFill>
              </a:rPr>
              <a:t>Budžetska kontrola</a:t>
            </a:r>
          </a:p>
          <a:p>
            <a:pPr algn="ctr"/>
            <a:r>
              <a:rPr lang="sr-Latn-CS" sz="1100" b="1" dirty="0" smtClean="0">
                <a:solidFill>
                  <a:schemeClr val="tx1"/>
                </a:solidFill>
              </a:rPr>
              <a:t>računovodstvo, upravljanje gotovinom</a:t>
            </a:r>
          </a:p>
          <a:p>
            <a:pPr algn="ctr"/>
            <a:endParaRPr lang="en-US" sz="1100" b="1" dirty="0">
              <a:solidFill>
                <a:schemeClr val="tx1"/>
              </a:solidFill>
            </a:endParaRPr>
          </a:p>
        </p:txBody>
      </p:sp>
      <p:sp>
        <p:nvSpPr>
          <p:cNvPr id="11" name="Rectangle 10"/>
          <p:cNvSpPr/>
          <p:nvPr/>
        </p:nvSpPr>
        <p:spPr>
          <a:xfrm>
            <a:off x="2743200" y="2286000"/>
            <a:ext cx="3733800" cy="7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1100" b="1" dirty="0" smtClean="0">
                <a:solidFill>
                  <a:schemeClr val="tx1"/>
                </a:solidFill>
              </a:rPr>
              <a:t>Izveštaji o budžetskom izvršenju</a:t>
            </a:r>
          </a:p>
          <a:p>
            <a:pPr algn="ctr"/>
            <a:r>
              <a:rPr lang="sr-Latn-CS" sz="1100" b="1" dirty="0" smtClean="0">
                <a:solidFill>
                  <a:schemeClr val="tx1"/>
                </a:solidFill>
              </a:rPr>
              <a:t>Stanje gotovine, stanje načina i sredstava</a:t>
            </a:r>
          </a:p>
          <a:p>
            <a:pPr algn="ctr"/>
            <a:r>
              <a:rPr lang="sr-Latn-CS" sz="1100" b="1" dirty="0" smtClean="0">
                <a:solidFill>
                  <a:schemeClr val="tx1"/>
                </a:solidFill>
              </a:rPr>
              <a:t>Mesečni finansijski izveštaji</a:t>
            </a:r>
          </a:p>
          <a:p>
            <a:pPr algn="ctr"/>
            <a:endParaRPr lang="en-US" sz="1100" b="1" dirty="0">
              <a:solidFill>
                <a:schemeClr val="tx1"/>
              </a:solidFill>
            </a:endParaRPr>
          </a:p>
        </p:txBody>
      </p:sp>
      <p:sp>
        <p:nvSpPr>
          <p:cNvPr id="12" name="Rectangle 11"/>
          <p:cNvSpPr/>
          <p:nvPr/>
        </p:nvSpPr>
        <p:spPr>
          <a:xfrm>
            <a:off x="7239000" y="2362200"/>
            <a:ext cx="1600200" cy="60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1100" b="1" dirty="0" smtClean="0">
                <a:solidFill>
                  <a:schemeClr val="tx1"/>
                </a:solidFill>
              </a:rPr>
              <a:t>Nivo finansijskih operacija</a:t>
            </a:r>
          </a:p>
          <a:p>
            <a:pPr algn="ctr"/>
            <a:endParaRPr lang="en-US" sz="1100" b="1" dirty="0">
              <a:solidFill>
                <a:schemeClr val="tx1"/>
              </a:solidFill>
            </a:endParaRPr>
          </a:p>
        </p:txBody>
      </p:sp>
      <p:sp>
        <p:nvSpPr>
          <p:cNvPr id="13" name="Rectangle 12"/>
          <p:cNvSpPr/>
          <p:nvPr/>
        </p:nvSpPr>
        <p:spPr>
          <a:xfrm>
            <a:off x="381000" y="3200400"/>
            <a:ext cx="129540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1100" b="1" dirty="0" smtClean="0">
                <a:solidFill>
                  <a:schemeClr val="tx1"/>
                </a:solidFill>
              </a:rPr>
              <a:t>Moduli sistema </a:t>
            </a:r>
          </a:p>
          <a:p>
            <a:pPr algn="ctr"/>
            <a:endParaRPr lang="en-US" sz="1100" b="1" dirty="0">
              <a:solidFill>
                <a:schemeClr val="tx1"/>
              </a:solidFill>
            </a:endParaRPr>
          </a:p>
        </p:txBody>
      </p:sp>
      <p:sp>
        <p:nvSpPr>
          <p:cNvPr id="14" name="Rectangle 13"/>
          <p:cNvSpPr/>
          <p:nvPr/>
        </p:nvSpPr>
        <p:spPr>
          <a:xfrm>
            <a:off x="7543800" y="3200400"/>
            <a:ext cx="1371600" cy="5334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1100" b="1" dirty="0" smtClean="0">
                <a:solidFill>
                  <a:schemeClr val="tx1"/>
                </a:solidFill>
              </a:rPr>
              <a:t>Nivo procesuiranja transakcija</a:t>
            </a:r>
          </a:p>
          <a:p>
            <a:pPr algn="ctr"/>
            <a:endParaRPr lang="en-US" sz="1100" b="1" dirty="0">
              <a:solidFill>
                <a:schemeClr val="tx1"/>
              </a:solidFill>
            </a:endParaRPr>
          </a:p>
        </p:txBody>
      </p:sp>
      <p:sp>
        <p:nvSpPr>
          <p:cNvPr id="15" name="Rectangle 14"/>
          <p:cNvSpPr/>
          <p:nvPr/>
        </p:nvSpPr>
        <p:spPr>
          <a:xfrm>
            <a:off x="1828800" y="3124200"/>
            <a:ext cx="838200" cy="609600"/>
          </a:xfrm>
          <a:prstGeom prst="rect">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800" b="1" dirty="0" smtClean="0">
                <a:solidFill>
                  <a:schemeClr val="tx1"/>
                </a:solidFill>
              </a:rPr>
              <a:t>Upravljanje budžetom </a:t>
            </a:r>
          </a:p>
          <a:p>
            <a:pPr algn="ctr"/>
            <a:endParaRPr lang="en-US" sz="1100" b="1" dirty="0">
              <a:solidFill>
                <a:schemeClr val="tx1"/>
              </a:solidFill>
            </a:endParaRPr>
          </a:p>
        </p:txBody>
      </p:sp>
      <p:sp>
        <p:nvSpPr>
          <p:cNvPr id="16" name="Rectangle 15"/>
          <p:cNvSpPr/>
          <p:nvPr/>
        </p:nvSpPr>
        <p:spPr>
          <a:xfrm>
            <a:off x="2590800" y="3124200"/>
            <a:ext cx="838200" cy="609600"/>
          </a:xfrm>
          <a:prstGeom prst="rect">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800" b="1" dirty="0" smtClean="0">
                <a:solidFill>
                  <a:schemeClr val="tx1"/>
                </a:solidFill>
              </a:rPr>
              <a:t>Upravljanje finansijskim obavezama</a:t>
            </a:r>
          </a:p>
          <a:p>
            <a:pPr algn="ctr"/>
            <a:endParaRPr lang="en-US" sz="1100" b="1" dirty="0">
              <a:solidFill>
                <a:schemeClr val="tx1"/>
              </a:solidFill>
            </a:endParaRPr>
          </a:p>
        </p:txBody>
      </p:sp>
      <p:sp>
        <p:nvSpPr>
          <p:cNvPr id="17" name="Rectangle 16"/>
          <p:cNvSpPr/>
          <p:nvPr/>
        </p:nvSpPr>
        <p:spPr>
          <a:xfrm>
            <a:off x="3429000" y="3124200"/>
            <a:ext cx="762000" cy="609600"/>
          </a:xfrm>
          <a:prstGeom prst="rect">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800" b="1" dirty="0" smtClean="0">
                <a:solidFill>
                  <a:schemeClr val="tx1"/>
                </a:solidFill>
              </a:rPr>
              <a:t>Upravljanje plaćanjima</a:t>
            </a:r>
          </a:p>
          <a:p>
            <a:pPr algn="ctr"/>
            <a:endParaRPr lang="en-US" sz="1100" b="1" dirty="0">
              <a:solidFill>
                <a:schemeClr val="tx1"/>
              </a:solidFill>
            </a:endParaRPr>
          </a:p>
        </p:txBody>
      </p:sp>
      <p:sp>
        <p:nvSpPr>
          <p:cNvPr id="18" name="Rectangle 17"/>
          <p:cNvSpPr/>
          <p:nvPr/>
        </p:nvSpPr>
        <p:spPr>
          <a:xfrm>
            <a:off x="4191000" y="3124200"/>
            <a:ext cx="762000" cy="609600"/>
          </a:xfrm>
          <a:prstGeom prst="rect">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800" b="1" dirty="0" smtClean="0">
                <a:solidFill>
                  <a:schemeClr val="tx1"/>
                </a:solidFill>
              </a:rPr>
              <a:t>Upravljanje primanjima</a:t>
            </a:r>
          </a:p>
          <a:p>
            <a:pPr algn="ctr"/>
            <a:endParaRPr lang="en-US" sz="1100" b="1" dirty="0">
              <a:solidFill>
                <a:schemeClr val="tx1"/>
              </a:solidFill>
            </a:endParaRPr>
          </a:p>
        </p:txBody>
      </p:sp>
      <p:sp>
        <p:nvSpPr>
          <p:cNvPr id="19" name="Rectangle 18"/>
          <p:cNvSpPr/>
          <p:nvPr/>
        </p:nvSpPr>
        <p:spPr>
          <a:xfrm>
            <a:off x="4953000" y="3124200"/>
            <a:ext cx="762000" cy="609600"/>
          </a:xfrm>
          <a:prstGeom prst="rect">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800" b="1" dirty="0" smtClean="0">
                <a:solidFill>
                  <a:schemeClr val="tx1"/>
                </a:solidFill>
              </a:rPr>
              <a:t>Glavna knjiga trezora</a:t>
            </a:r>
          </a:p>
          <a:p>
            <a:pPr algn="ctr"/>
            <a:endParaRPr lang="en-US" sz="1100" b="1" dirty="0">
              <a:solidFill>
                <a:schemeClr val="tx1"/>
              </a:solidFill>
            </a:endParaRPr>
          </a:p>
        </p:txBody>
      </p:sp>
      <p:sp>
        <p:nvSpPr>
          <p:cNvPr id="20" name="Rectangle 19"/>
          <p:cNvSpPr/>
          <p:nvPr/>
        </p:nvSpPr>
        <p:spPr>
          <a:xfrm>
            <a:off x="5715000" y="3124200"/>
            <a:ext cx="762000" cy="609600"/>
          </a:xfrm>
          <a:prstGeom prst="rect">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800" b="1" dirty="0" smtClean="0">
                <a:solidFill>
                  <a:schemeClr val="tx1"/>
                </a:solidFill>
              </a:rPr>
              <a:t>Upravljanje gotovinom </a:t>
            </a:r>
          </a:p>
          <a:p>
            <a:pPr algn="ctr"/>
            <a:endParaRPr lang="en-US" sz="1100" b="1" dirty="0">
              <a:solidFill>
                <a:schemeClr val="tx1"/>
              </a:solidFill>
            </a:endParaRPr>
          </a:p>
        </p:txBody>
      </p:sp>
      <p:sp>
        <p:nvSpPr>
          <p:cNvPr id="21" name="Rectangle 20"/>
          <p:cNvSpPr/>
          <p:nvPr/>
        </p:nvSpPr>
        <p:spPr>
          <a:xfrm>
            <a:off x="6477000" y="3124200"/>
            <a:ext cx="914400" cy="609600"/>
          </a:xfrm>
          <a:prstGeom prst="rect">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800" b="1" dirty="0" smtClean="0">
                <a:solidFill>
                  <a:schemeClr val="tx1"/>
                </a:solidFill>
              </a:rPr>
              <a:t>Bankarska usaglašavanja</a:t>
            </a:r>
          </a:p>
          <a:p>
            <a:pPr algn="ctr"/>
            <a:endParaRPr lang="en-US" sz="1100" b="1" dirty="0">
              <a:solidFill>
                <a:schemeClr val="tx1"/>
              </a:solidFill>
            </a:endParaRPr>
          </a:p>
        </p:txBody>
      </p:sp>
      <p:sp>
        <p:nvSpPr>
          <p:cNvPr id="22" name="Rectangle 21"/>
          <p:cNvSpPr/>
          <p:nvPr/>
        </p:nvSpPr>
        <p:spPr>
          <a:xfrm>
            <a:off x="381000" y="4038600"/>
            <a:ext cx="762000" cy="457200"/>
          </a:xfrm>
          <a:prstGeom prst="rect">
            <a:avLst/>
          </a:prstGeom>
          <a:solidFill>
            <a:srgbClr val="FFFF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00" b="1" dirty="0" smtClean="0">
                <a:solidFill>
                  <a:schemeClr val="tx1"/>
                </a:solidFill>
              </a:rPr>
              <a:t>Prenos podataka</a:t>
            </a:r>
          </a:p>
          <a:p>
            <a:pPr algn="ctr"/>
            <a:endParaRPr lang="en-US" sz="1000" b="1" dirty="0">
              <a:solidFill>
                <a:schemeClr val="tx1"/>
              </a:solidFill>
            </a:endParaRPr>
          </a:p>
        </p:txBody>
      </p:sp>
      <p:sp>
        <p:nvSpPr>
          <p:cNvPr id="23" name="Rectangle 22"/>
          <p:cNvSpPr/>
          <p:nvPr/>
        </p:nvSpPr>
        <p:spPr>
          <a:xfrm>
            <a:off x="1219200" y="3810000"/>
            <a:ext cx="1676400" cy="838200"/>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900" b="1" dirty="0" smtClean="0">
              <a:solidFill>
                <a:schemeClr val="tx1"/>
              </a:solidFill>
            </a:endParaRPr>
          </a:p>
          <a:p>
            <a:pPr algn="ctr"/>
            <a:r>
              <a:rPr lang="sr-Latn-CS" sz="900" b="1" dirty="0" smtClean="0">
                <a:solidFill>
                  <a:schemeClr val="tx1"/>
                </a:solidFill>
              </a:rPr>
              <a:t>Budžetska alokacija </a:t>
            </a:r>
          </a:p>
          <a:p>
            <a:pPr algn="ctr"/>
            <a:r>
              <a:rPr lang="sr-Latn-CS" sz="900" b="1" dirty="0" smtClean="0">
                <a:solidFill>
                  <a:schemeClr val="tx1"/>
                </a:solidFill>
              </a:rPr>
              <a:t>raspodele, puštanja sredstava, transferi,  suplementarni budžeti</a:t>
            </a:r>
          </a:p>
          <a:p>
            <a:pPr algn="ctr"/>
            <a:endParaRPr lang="en-US" sz="900" b="1" dirty="0">
              <a:solidFill>
                <a:schemeClr val="tx1"/>
              </a:solidFill>
            </a:endParaRPr>
          </a:p>
        </p:txBody>
      </p:sp>
      <p:sp>
        <p:nvSpPr>
          <p:cNvPr id="24" name="Rectangle 23"/>
          <p:cNvSpPr/>
          <p:nvPr/>
        </p:nvSpPr>
        <p:spPr>
          <a:xfrm>
            <a:off x="2895600" y="3810000"/>
            <a:ext cx="1447800" cy="838200"/>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Finansijske obaveze, </a:t>
            </a:r>
          </a:p>
          <a:p>
            <a:pPr algn="ctr"/>
            <a:r>
              <a:rPr lang="sr-Latn-CS" sz="900" b="1" dirty="0" smtClean="0">
                <a:solidFill>
                  <a:schemeClr val="tx1"/>
                </a:solidFill>
              </a:rPr>
              <a:t>Nalozi za kupovinu</a:t>
            </a:r>
          </a:p>
          <a:p>
            <a:pPr algn="ctr"/>
            <a:r>
              <a:rPr lang="sr-Latn-CS" sz="900" b="1" dirty="0" smtClean="0">
                <a:solidFill>
                  <a:schemeClr val="tx1"/>
                </a:solidFill>
              </a:rPr>
              <a:t>Ugovori</a:t>
            </a:r>
            <a:endParaRPr lang="en-US" sz="900" b="1" dirty="0">
              <a:solidFill>
                <a:schemeClr val="tx1"/>
              </a:solidFill>
            </a:endParaRPr>
          </a:p>
        </p:txBody>
      </p:sp>
      <p:sp>
        <p:nvSpPr>
          <p:cNvPr id="25" name="Rectangle 24"/>
          <p:cNvSpPr/>
          <p:nvPr/>
        </p:nvSpPr>
        <p:spPr>
          <a:xfrm>
            <a:off x="4343400" y="3810000"/>
            <a:ext cx="2286000" cy="838200"/>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Fakture prodavaca, dobra, računi</a:t>
            </a:r>
          </a:p>
          <a:p>
            <a:pPr algn="ctr"/>
            <a:r>
              <a:rPr lang="sr-Latn-CS" sz="900" b="1" dirty="0" smtClean="0">
                <a:solidFill>
                  <a:schemeClr val="tx1"/>
                </a:solidFill>
              </a:rPr>
              <a:t>Zahtevi za plaćanja</a:t>
            </a:r>
          </a:p>
          <a:p>
            <a:pPr algn="ctr"/>
            <a:r>
              <a:rPr lang="sr-Latn-CS" sz="900" b="1" dirty="0" smtClean="0">
                <a:solidFill>
                  <a:schemeClr val="tx1"/>
                </a:solidFill>
              </a:rPr>
              <a:t>Plaćanja koja se odnose na servisiranje duga</a:t>
            </a:r>
          </a:p>
          <a:p>
            <a:pPr algn="ctr"/>
            <a:r>
              <a:rPr lang="sr-Latn-CS" sz="900" b="1" dirty="0" smtClean="0">
                <a:solidFill>
                  <a:schemeClr val="tx1"/>
                </a:solidFill>
              </a:rPr>
              <a:t>Platni spiskovi, isplate penzija, subvencije, Fiskalni transferi</a:t>
            </a:r>
            <a:endParaRPr lang="en-US" sz="900" b="1" dirty="0">
              <a:solidFill>
                <a:schemeClr val="tx1"/>
              </a:solidFill>
            </a:endParaRPr>
          </a:p>
        </p:txBody>
      </p:sp>
      <p:sp>
        <p:nvSpPr>
          <p:cNvPr id="26" name="Rectangle 25"/>
          <p:cNvSpPr/>
          <p:nvPr/>
        </p:nvSpPr>
        <p:spPr>
          <a:xfrm>
            <a:off x="6629400" y="3810000"/>
            <a:ext cx="1447800" cy="838200"/>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900" b="1" dirty="0" smtClean="0">
                <a:solidFill>
                  <a:schemeClr val="tx1"/>
                </a:solidFill>
              </a:rPr>
              <a:t>Poreska i neporeska primanja</a:t>
            </a:r>
          </a:p>
          <a:p>
            <a:pPr algn="ctr"/>
            <a:r>
              <a:rPr lang="sr-Latn-CS" sz="900" b="1" dirty="0" smtClean="0">
                <a:solidFill>
                  <a:schemeClr val="tx1"/>
                </a:solidFill>
              </a:rPr>
              <a:t>Bankovna stanja</a:t>
            </a:r>
            <a:endParaRPr lang="en-US" sz="900" b="1" dirty="0">
              <a:solidFill>
                <a:schemeClr val="tx1"/>
              </a:solidFill>
            </a:endParaRPr>
          </a:p>
        </p:txBody>
      </p:sp>
      <p:sp>
        <p:nvSpPr>
          <p:cNvPr id="27" name="Rectangle 26"/>
          <p:cNvSpPr/>
          <p:nvPr/>
        </p:nvSpPr>
        <p:spPr>
          <a:xfrm>
            <a:off x="838200" y="5257800"/>
            <a:ext cx="2895600" cy="228600"/>
          </a:xfrm>
          <a:prstGeom prst="rect">
            <a:avLst/>
          </a:prstGeom>
          <a:solidFill>
            <a:srgbClr val="CCCC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000" b="1" dirty="0" smtClean="0">
              <a:solidFill>
                <a:schemeClr val="tx1"/>
              </a:solidFill>
            </a:endParaRPr>
          </a:p>
          <a:p>
            <a:pPr algn="ctr"/>
            <a:r>
              <a:rPr lang="sr-Latn-CS" sz="1000" b="1" dirty="0" smtClean="0">
                <a:solidFill>
                  <a:schemeClr val="tx1"/>
                </a:solidFill>
              </a:rPr>
              <a:t>Sistemski korisnici / Pružaoci podataka</a:t>
            </a:r>
          </a:p>
          <a:p>
            <a:pPr algn="ctr"/>
            <a:endParaRPr lang="en-US" sz="1000" b="1" dirty="0">
              <a:solidFill>
                <a:schemeClr val="tx1"/>
              </a:solidFill>
            </a:endParaRPr>
          </a:p>
        </p:txBody>
      </p:sp>
      <p:sp>
        <p:nvSpPr>
          <p:cNvPr id="28" name="Rectangle 27"/>
          <p:cNvSpPr/>
          <p:nvPr/>
        </p:nvSpPr>
        <p:spPr>
          <a:xfrm>
            <a:off x="381000" y="5562600"/>
            <a:ext cx="1143000" cy="1219200"/>
          </a:xfrm>
          <a:prstGeom prst="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1100" b="1" dirty="0" smtClean="0">
                <a:solidFill>
                  <a:schemeClr val="tx1"/>
                </a:solidFill>
              </a:rPr>
              <a:t>Ministarstvo finansija</a:t>
            </a:r>
          </a:p>
          <a:p>
            <a:pPr algn="ctr"/>
            <a:r>
              <a:rPr lang="sr-Latn-CS" sz="1100" b="1" dirty="0" smtClean="0">
                <a:solidFill>
                  <a:schemeClr val="tx1"/>
                </a:solidFill>
              </a:rPr>
              <a:t>Sektor za budžet</a:t>
            </a:r>
          </a:p>
          <a:p>
            <a:pPr algn="ctr"/>
            <a:endParaRPr lang="en-US" sz="1100" b="1" dirty="0">
              <a:solidFill>
                <a:schemeClr val="tx1"/>
              </a:solidFill>
            </a:endParaRPr>
          </a:p>
        </p:txBody>
      </p:sp>
      <p:sp>
        <p:nvSpPr>
          <p:cNvPr id="29" name="Rectangle 28"/>
          <p:cNvSpPr/>
          <p:nvPr/>
        </p:nvSpPr>
        <p:spPr>
          <a:xfrm>
            <a:off x="1600200" y="5562600"/>
            <a:ext cx="1143000" cy="1219200"/>
          </a:xfrm>
          <a:prstGeom prst="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1100" b="1" dirty="0" smtClean="0">
                <a:solidFill>
                  <a:schemeClr val="tx1"/>
                </a:solidFill>
              </a:rPr>
              <a:t>Trezor</a:t>
            </a:r>
          </a:p>
          <a:p>
            <a:pPr algn="ctr"/>
            <a:endParaRPr lang="en-US" sz="1100" b="1" dirty="0">
              <a:solidFill>
                <a:schemeClr val="tx1"/>
              </a:solidFill>
            </a:endParaRPr>
          </a:p>
        </p:txBody>
      </p:sp>
      <p:sp>
        <p:nvSpPr>
          <p:cNvPr id="30" name="Rectangle 29"/>
          <p:cNvSpPr/>
          <p:nvPr/>
        </p:nvSpPr>
        <p:spPr>
          <a:xfrm>
            <a:off x="2819400" y="5562600"/>
            <a:ext cx="1143000" cy="1219200"/>
          </a:xfrm>
          <a:prstGeom prst="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1100" b="1" dirty="0" smtClean="0">
                <a:solidFill>
                  <a:schemeClr val="tx1"/>
                </a:solidFill>
              </a:rPr>
              <a:t>Resorna ministarstva i jedinice potrošnje</a:t>
            </a:r>
          </a:p>
          <a:p>
            <a:pPr algn="ctr"/>
            <a:endParaRPr lang="en-US" sz="1100" b="1" dirty="0">
              <a:solidFill>
                <a:schemeClr val="tx1"/>
              </a:solidFill>
            </a:endParaRPr>
          </a:p>
        </p:txBody>
      </p:sp>
      <p:sp>
        <p:nvSpPr>
          <p:cNvPr id="31" name="Rectangle 30"/>
          <p:cNvSpPr/>
          <p:nvPr/>
        </p:nvSpPr>
        <p:spPr>
          <a:xfrm>
            <a:off x="4038600" y="5562600"/>
            <a:ext cx="1143000" cy="1219200"/>
          </a:xfrm>
          <a:prstGeom prst="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1100" b="1" dirty="0" smtClean="0">
                <a:solidFill>
                  <a:schemeClr val="tx1"/>
                </a:solidFill>
              </a:rPr>
              <a:t>Sektor za upravljanje dugom</a:t>
            </a:r>
          </a:p>
          <a:p>
            <a:pPr algn="ctr"/>
            <a:endParaRPr lang="en-US" sz="1100" b="1" dirty="0">
              <a:solidFill>
                <a:schemeClr val="tx1"/>
              </a:solidFill>
            </a:endParaRPr>
          </a:p>
        </p:txBody>
      </p:sp>
      <p:sp>
        <p:nvSpPr>
          <p:cNvPr id="32" name="Rectangle 31"/>
          <p:cNvSpPr/>
          <p:nvPr/>
        </p:nvSpPr>
        <p:spPr>
          <a:xfrm>
            <a:off x="5257800" y="5562600"/>
            <a:ext cx="1143000" cy="1219200"/>
          </a:xfrm>
          <a:prstGeom prst="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100" b="1" dirty="0" smtClean="0">
                <a:solidFill>
                  <a:schemeClr val="tx1"/>
                </a:solidFill>
              </a:rPr>
              <a:t>Prihodne agencije</a:t>
            </a:r>
          </a:p>
          <a:p>
            <a:pPr algn="ctr"/>
            <a:endParaRPr lang="en-US" sz="1100" b="1" dirty="0">
              <a:solidFill>
                <a:schemeClr val="tx1"/>
              </a:solidFill>
            </a:endParaRPr>
          </a:p>
        </p:txBody>
      </p:sp>
      <p:sp>
        <p:nvSpPr>
          <p:cNvPr id="33" name="Rectangle 32"/>
          <p:cNvSpPr/>
          <p:nvPr/>
        </p:nvSpPr>
        <p:spPr>
          <a:xfrm>
            <a:off x="6477000" y="5562600"/>
            <a:ext cx="1143000" cy="1219200"/>
          </a:xfrm>
          <a:prstGeom prst="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1100" b="1" dirty="0" smtClean="0">
                <a:solidFill>
                  <a:schemeClr val="tx1"/>
                </a:solidFill>
              </a:rPr>
              <a:t>Eksterni i interni revizori</a:t>
            </a:r>
          </a:p>
          <a:p>
            <a:pPr algn="ctr"/>
            <a:endParaRPr lang="en-US" sz="1100" b="1" dirty="0">
              <a:solidFill>
                <a:schemeClr val="tx1"/>
              </a:solidFill>
            </a:endParaRPr>
          </a:p>
        </p:txBody>
      </p:sp>
      <p:sp>
        <p:nvSpPr>
          <p:cNvPr id="34" name="Rectangle 33"/>
          <p:cNvSpPr/>
          <p:nvPr/>
        </p:nvSpPr>
        <p:spPr>
          <a:xfrm>
            <a:off x="7696200" y="5562600"/>
            <a:ext cx="1143000" cy="1219200"/>
          </a:xfrm>
          <a:prstGeom prst="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100" b="1" dirty="0" smtClean="0">
              <a:solidFill>
                <a:schemeClr val="tx1"/>
              </a:solidFill>
            </a:endParaRPr>
          </a:p>
          <a:p>
            <a:pPr algn="ctr"/>
            <a:r>
              <a:rPr lang="sr-Latn-CS" sz="1100" b="1" dirty="0" smtClean="0">
                <a:solidFill>
                  <a:schemeClr val="tx1"/>
                </a:solidFill>
              </a:rPr>
              <a:t>JRT</a:t>
            </a:r>
          </a:p>
          <a:p>
            <a:pPr algn="ctr"/>
            <a:r>
              <a:rPr lang="sr-Latn-CS" sz="1100" b="1" dirty="0" smtClean="0">
                <a:solidFill>
                  <a:schemeClr val="tx1"/>
                </a:solidFill>
              </a:rPr>
              <a:t>Banka</a:t>
            </a:r>
          </a:p>
          <a:p>
            <a:pPr algn="ctr"/>
            <a:endParaRPr lang="en-US" sz="1100" b="1" dirty="0">
              <a:solidFill>
                <a:schemeClr val="tx1"/>
              </a:solidFill>
            </a:endParaRPr>
          </a:p>
        </p:txBody>
      </p:sp>
    </p:spTree>
    <p:extLst>
      <p:ext uri="{BB962C8B-B14F-4D97-AF65-F5344CB8AC3E}">
        <p14:creationId xmlns="" xmlns:p14="http://schemas.microsoft.com/office/powerpoint/2010/main" val="4129102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chor="t">
            <a:normAutofit/>
          </a:bodyPr>
          <a:lstStyle/>
          <a:p>
            <a:r>
              <a:rPr lang="en-US" sz="4400" b="1" dirty="0" smtClean="0">
                <a:solidFill>
                  <a:srgbClr val="0070C0"/>
                </a:solidFill>
              </a:rPr>
              <a:t>Se</a:t>
            </a:r>
            <a:r>
              <a:rPr lang="sr-Latn-CS" sz="4400" b="1" dirty="0" smtClean="0">
                <a:solidFill>
                  <a:srgbClr val="0070C0"/>
                </a:solidFill>
              </a:rPr>
              <a:t>kvenciranje </a:t>
            </a:r>
            <a:r>
              <a:rPr lang="en-US" sz="4400" b="1" dirty="0" smtClean="0">
                <a:solidFill>
                  <a:srgbClr val="0070C0"/>
                </a:solidFill>
              </a:rPr>
              <a:t>I</a:t>
            </a:r>
            <a:endParaRPr lang="en-US" sz="4400" b="1" dirty="0">
              <a:solidFill>
                <a:srgbClr val="0070C0"/>
              </a:solidFill>
            </a:endParaRPr>
          </a:p>
        </p:txBody>
      </p:sp>
      <p:sp>
        <p:nvSpPr>
          <p:cNvPr id="3" name="Content Placeholder 2"/>
          <p:cNvSpPr>
            <a:spLocks noGrp="1"/>
          </p:cNvSpPr>
          <p:nvPr>
            <p:ph idx="1"/>
          </p:nvPr>
        </p:nvSpPr>
        <p:spPr>
          <a:xfrm>
            <a:off x="457200" y="1524000"/>
            <a:ext cx="8229600" cy="4800600"/>
          </a:xfrm>
        </p:spPr>
        <p:txBody>
          <a:bodyPr>
            <a:normAutofit lnSpcReduction="10000"/>
          </a:bodyPr>
          <a:lstStyle/>
          <a:p>
            <a:r>
              <a:rPr lang="sr-Latn-CS" dirty="0" smtClean="0"/>
              <a:t>Prvo uspostaviti </a:t>
            </a:r>
            <a:r>
              <a:rPr lang="sr-Latn-CS" b="1" dirty="0" smtClean="0"/>
              <a:t>nivo procesuiranja transakcija </a:t>
            </a:r>
            <a:r>
              <a:rPr lang="sr-Latn-CS" dirty="0" smtClean="0"/>
              <a:t>sistema. Ovo je najteže i zahteva dosta uloženog vremena.</a:t>
            </a:r>
          </a:p>
          <a:p>
            <a:r>
              <a:rPr lang="sr-Latn-CS" dirty="0" smtClean="0"/>
              <a:t>Neophodno je uspostaviti ovaj nivo kako bi se dobijale dobre i </a:t>
            </a:r>
            <a:r>
              <a:rPr lang="sr-Latn-CS" b="1" dirty="0" smtClean="0"/>
              <a:t>kredibilne informacije </a:t>
            </a:r>
            <a:r>
              <a:rPr lang="sr-Latn-CS" dirty="0" smtClean="0"/>
              <a:t>koje bi bile korišćene za finansijske operacije i za upravljačko izveštavanje. Ostali nivoi bi bili </a:t>
            </a:r>
            <a:r>
              <a:rPr lang="sr-Latn-CS" dirty="0" smtClean="0"/>
              <a:t>izgrađeni </a:t>
            </a:r>
            <a:r>
              <a:rPr lang="sr-Latn-CS" dirty="0" smtClean="0"/>
              <a:t>na osnovu ovog nivoa. </a:t>
            </a:r>
          </a:p>
          <a:p>
            <a:r>
              <a:rPr lang="sr-Latn-CS" b="1" dirty="0" smtClean="0"/>
              <a:t>U Rusiji </a:t>
            </a:r>
            <a:r>
              <a:rPr lang="sr-Latn-CS" dirty="0" smtClean="0"/>
              <a:t>Vlada je </a:t>
            </a:r>
            <a:r>
              <a:rPr lang="sr-Latn-CS" b="1" dirty="0" smtClean="0"/>
              <a:t>tek sada </a:t>
            </a:r>
            <a:r>
              <a:rPr lang="sr-Latn-CS" dirty="0" smtClean="0"/>
              <a:t>razvila sistem izveštavanja i monitoringa koji pruža informacije o </a:t>
            </a:r>
            <a:r>
              <a:rPr lang="sr-Latn-CS" b="1" dirty="0" smtClean="0"/>
              <a:t>k</a:t>
            </a:r>
            <a:r>
              <a:rPr lang="sr-Latn-CS" b="1" dirty="0" smtClean="0"/>
              <a:t>ljučnim </a:t>
            </a:r>
            <a:r>
              <a:rPr lang="sr-Latn-CS" b="1" dirty="0" smtClean="0"/>
              <a:t>indikatorima performansi (KIP) </a:t>
            </a:r>
            <a:r>
              <a:rPr lang="sr-Latn-CS" dirty="0" smtClean="0"/>
              <a:t>koji omogućavaju MF i svim budžetskim učesnicima da prate i kontrolišu proces </a:t>
            </a:r>
            <a:r>
              <a:rPr lang="sr-Latn-CS" dirty="0" smtClean="0"/>
              <a:t>budžetskog </a:t>
            </a:r>
            <a:r>
              <a:rPr lang="sr-Latn-CS" dirty="0" smtClean="0"/>
              <a:t>izvršavanja.</a:t>
            </a:r>
          </a:p>
          <a:p>
            <a:pPr>
              <a:buNone/>
            </a:pPr>
            <a:endParaRPr lang="en-US" dirty="0"/>
          </a:p>
        </p:txBody>
      </p:sp>
      <p:sp>
        <p:nvSpPr>
          <p:cNvPr id="4" name="Date Placeholder 3"/>
          <p:cNvSpPr>
            <a:spLocks noGrp="1"/>
          </p:cNvSpPr>
          <p:nvPr>
            <p:ph type="dt" sz="half" idx="10"/>
          </p:nvPr>
        </p:nvSpPr>
        <p:spPr/>
        <p:txBody>
          <a:bodyPr/>
          <a:lstStyle/>
          <a:p>
            <a:pPr>
              <a:defRPr/>
            </a:pPr>
            <a:fld id="{D178D955-150C-48ED-8BF0-514BC6AEF469}"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39</a:t>
            </a:fld>
            <a:endParaRPr lang="en-US" dirty="0"/>
          </a:p>
        </p:txBody>
      </p:sp>
    </p:spTree>
    <p:extLst>
      <p:ext uri="{BB962C8B-B14F-4D97-AF65-F5344CB8AC3E}">
        <p14:creationId xmlns="" xmlns:p14="http://schemas.microsoft.com/office/powerpoint/2010/main" val="3096825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Deo </a:t>
            </a:r>
            <a:r>
              <a:rPr lang="en-US" dirty="0" smtClean="0"/>
              <a:t>I: </a:t>
            </a:r>
            <a:r>
              <a:rPr lang="en-US" dirty="0" err="1" smtClean="0"/>
              <a:t>Tre</a:t>
            </a:r>
            <a:r>
              <a:rPr lang="sr-Latn-CS" dirty="0" smtClean="0"/>
              <a:t>zorski sistemi </a:t>
            </a:r>
            <a:endParaRPr lang="en-US" dirty="0"/>
          </a:p>
        </p:txBody>
      </p:sp>
      <p:sp>
        <p:nvSpPr>
          <p:cNvPr id="3" name="Text Placeholder 2"/>
          <p:cNvSpPr>
            <a:spLocks noGrp="1"/>
          </p:cNvSpPr>
          <p:nvPr>
            <p:ph type="body" idx="1"/>
          </p:nvPr>
        </p:nvSpPr>
        <p:spPr/>
        <p:txBody>
          <a:bodyPr>
            <a:normAutofit lnSpcReduction="10000"/>
          </a:bodyPr>
          <a:lstStyle/>
          <a:p>
            <a:pPr algn="ctr"/>
            <a:endParaRPr lang="en-US" sz="4400" dirty="0" smtClean="0">
              <a:solidFill>
                <a:srgbClr val="FFFF00"/>
              </a:solidFill>
            </a:endParaRPr>
          </a:p>
          <a:p>
            <a:pPr algn="ctr"/>
            <a:r>
              <a:rPr lang="sr-Latn-CS" sz="4400" dirty="0" smtClean="0">
                <a:solidFill>
                  <a:srgbClr val="FFFF00"/>
                </a:solidFill>
              </a:rPr>
              <a:t>Osnovni koncepti </a:t>
            </a:r>
            <a:endParaRPr lang="en-US" sz="4400" dirty="0">
              <a:solidFill>
                <a:srgbClr val="FFFF00"/>
              </a:solidFill>
            </a:endParaRPr>
          </a:p>
          <a:p>
            <a:pPr algn="ctr"/>
            <a:endParaRPr lang="en-US" sz="4400" dirty="0">
              <a:solidFill>
                <a:srgbClr val="FFFF00"/>
              </a:solidFill>
            </a:endParaRPr>
          </a:p>
        </p:txBody>
      </p:sp>
      <p:sp>
        <p:nvSpPr>
          <p:cNvPr id="4" name="Date Placeholder 3"/>
          <p:cNvSpPr>
            <a:spLocks noGrp="1"/>
          </p:cNvSpPr>
          <p:nvPr>
            <p:ph type="dt" sz="half" idx="10"/>
          </p:nvPr>
        </p:nvSpPr>
        <p:spPr/>
        <p:txBody>
          <a:bodyPr/>
          <a:lstStyle/>
          <a:p>
            <a:pPr>
              <a:defRPr/>
            </a:pPr>
            <a:fld id="{5EAA97F9-CD4C-4D17-8829-4F8FFB7A9594}"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7C54DD3E-8F65-49AB-948F-8AF5C85F8CEF}" type="slidenum">
              <a:rPr lang="en-US" smtClean="0"/>
              <a:pPr>
                <a:defRPr/>
              </a:pPr>
              <a:t>4</a:t>
            </a:fld>
            <a:endParaRPr lang="en-US" dirty="0"/>
          </a:p>
        </p:txBody>
      </p:sp>
    </p:spTree>
    <p:extLst>
      <p:ext uri="{BB962C8B-B14F-4D97-AF65-F5344CB8AC3E}">
        <p14:creationId xmlns="" xmlns:p14="http://schemas.microsoft.com/office/powerpoint/2010/main" val="796278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838200"/>
          </a:xfrm>
        </p:spPr>
        <p:txBody>
          <a:bodyPr/>
          <a:lstStyle/>
          <a:p>
            <a:r>
              <a:rPr lang="en-US" b="1" dirty="0" smtClean="0">
                <a:solidFill>
                  <a:srgbClr val="0070C0"/>
                </a:solidFill>
              </a:rPr>
              <a:t>Se</a:t>
            </a:r>
            <a:r>
              <a:rPr lang="sr-Latn-CS" b="1" dirty="0" smtClean="0">
                <a:solidFill>
                  <a:srgbClr val="0070C0"/>
                </a:solidFill>
              </a:rPr>
              <a:t>kvenciranje </a:t>
            </a:r>
            <a:r>
              <a:rPr lang="en-US" b="1" dirty="0" smtClean="0">
                <a:solidFill>
                  <a:srgbClr val="0070C0"/>
                </a:solidFill>
              </a:rPr>
              <a:t>II</a:t>
            </a:r>
            <a:endParaRPr lang="en-US" b="1" dirty="0">
              <a:solidFill>
                <a:srgbClr val="0070C0"/>
              </a:solidFill>
            </a:endParaRPr>
          </a:p>
        </p:txBody>
      </p:sp>
      <p:sp>
        <p:nvSpPr>
          <p:cNvPr id="3" name="Content Placeholder 2"/>
          <p:cNvSpPr>
            <a:spLocks noGrp="1"/>
          </p:cNvSpPr>
          <p:nvPr>
            <p:ph idx="1"/>
          </p:nvPr>
        </p:nvSpPr>
        <p:spPr>
          <a:xfrm>
            <a:off x="457200" y="914400"/>
            <a:ext cx="8229600" cy="5486400"/>
          </a:xfrm>
        </p:spPr>
        <p:txBody>
          <a:bodyPr>
            <a:normAutofit fontScale="85000" lnSpcReduction="10000"/>
          </a:bodyPr>
          <a:lstStyle/>
          <a:p>
            <a:r>
              <a:rPr lang="sr-Latn-CS" b="1" dirty="0" smtClean="0">
                <a:solidFill>
                  <a:schemeClr val="tx2"/>
                </a:solidFill>
              </a:rPr>
              <a:t>Prvo implementirati </a:t>
            </a:r>
            <a:r>
              <a:rPr lang="sr-Latn-CS" dirty="0" smtClean="0">
                <a:solidFill>
                  <a:schemeClr val="tx2"/>
                </a:solidFill>
              </a:rPr>
              <a:t>module za opsluživanje </a:t>
            </a:r>
            <a:r>
              <a:rPr lang="sr-Latn-CS" b="1" dirty="0" smtClean="0">
                <a:solidFill>
                  <a:schemeClr val="tx2"/>
                </a:solidFill>
              </a:rPr>
              <a:t>o</a:t>
            </a:r>
            <a:r>
              <a:rPr lang="sr-Latn-CS" b="1" dirty="0" smtClean="0">
                <a:solidFill>
                  <a:schemeClr val="tx2"/>
                </a:solidFill>
              </a:rPr>
              <a:t>snovnih </a:t>
            </a:r>
            <a:r>
              <a:rPr lang="sr-Latn-CS" b="1" dirty="0" smtClean="0">
                <a:solidFill>
                  <a:schemeClr val="tx2"/>
                </a:solidFill>
              </a:rPr>
              <a:t>procesa budžetskih izvršavanja, transakcija </a:t>
            </a:r>
            <a:r>
              <a:rPr lang="sr-Latn-CS" b="1" dirty="0" smtClean="0">
                <a:solidFill>
                  <a:schemeClr val="tx2"/>
                </a:solidFill>
              </a:rPr>
              <a:t>vezanih </a:t>
            </a:r>
            <a:r>
              <a:rPr lang="sr-Latn-CS" b="1" dirty="0" smtClean="0">
                <a:solidFill>
                  <a:schemeClr val="tx2"/>
                </a:solidFill>
              </a:rPr>
              <a:t>za plaćanja i primanja</a:t>
            </a:r>
            <a:r>
              <a:rPr lang="sr-Latn-CS" dirty="0" smtClean="0">
                <a:solidFill>
                  <a:schemeClr val="tx2"/>
                </a:solidFill>
              </a:rPr>
              <a:t>, na svim nivoima vlasti pre nego što se krene na ostale ne-osnovne elemente, kao što su upravljanje osnovnim sredstvima, upravljanje ljudskim resursima.</a:t>
            </a:r>
          </a:p>
          <a:p>
            <a:r>
              <a:rPr lang="sr-Latn-CS" b="1" dirty="0" smtClean="0">
                <a:solidFill>
                  <a:schemeClr val="tx2"/>
                </a:solidFill>
              </a:rPr>
              <a:t>Prvo implementirati centrični sistem trezora, onda decentralizovati prema jedinicama potrošnje </a:t>
            </a:r>
            <a:r>
              <a:rPr lang="en-US" b="1" dirty="0" smtClean="0">
                <a:solidFill>
                  <a:schemeClr val="tx2"/>
                </a:solidFill>
              </a:rPr>
              <a:t>– </a:t>
            </a:r>
            <a:r>
              <a:rPr lang="sr-Latn-CS" dirty="0" smtClean="0">
                <a:solidFill>
                  <a:schemeClr val="tx2"/>
                </a:solidFill>
              </a:rPr>
              <a:t>Treba pokušati da se u trezoru prvo beleže transakcije koje se odnose na plaćanja /primanja, a nakon toga da se decentralizuje prema jedinicama potrošnje – ukoliko je to potrebno/moguće. </a:t>
            </a:r>
          </a:p>
          <a:p>
            <a:r>
              <a:rPr lang="sr-Latn-CS" dirty="0" smtClean="0">
                <a:solidFill>
                  <a:schemeClr val="tx2"/>
                </a:solidFill>
              </a:rPr>
              <a:t>Za početak, priprema budžeta može biti rađena van sistema ili od strane drugog sistema, a finalni odobreni budžet onda može biti unešen u sistem i korišćen radi kontrole potrošnje. Ipak, sve  naknadne budžetske transakcije tokom godine, kao što su deblokiranja budžeta, transferi itd., bi onda trebali biti rađeni u okviru sistema trezora.</a:t>
            </a:r>
          </a:p>
        </p:txBody>
      </p:sp>
      <p:sp>
        <p:nvSpPr>
          <p:cNvPr id="4" name="Date Placeholder 3"/>
          <p:cNvSpPr>
            <a:spLocks noGrp="1"/>
          </p:cNvSpPr>
          <p:nvPr>
            <p:ph type="dt" sz="half" idx="10"/>
          </p:nvPr>
        </p:nvSpPr>
        <p:spPr/>
        <p:txBody>
          <a:bodyPr/>
          <a:lstStyle/>
          <a:p>
            <a:pPr>
              <a:defRPr/>
            </a:pPr>
            <a:fld id="{5B32BB04-F350-4882-9AD9-62A62D75EDCD}"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dirty="0"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40</a:t>
            </a:fld>
            <a:endParaRPr lang="en-US" dirty="0"/>
          </a:p>
        </p:txBody>
      </p:sp>
    </p:spTree>
    <p:extLst>
      <p:ext uri="{BB962C8B-B14F-4D97-AF65-F5344CB8AC3E}">
        <p14:creationId xmlns="" xmlns:p14="http://schemas.microsoft.com/office/powerpoint/2010/main" val="358424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43A527-3164-4760-B4BA-CF955A8DF945}" type="datetime1">
              <a:rPr lang="en-US" smtClean="0"/>
              <a:pPr>
                <a:defRPr/>
              </a:pPr>
              <a:t>5/30/2012</a:t>
            </a:fld>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41</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199" y="152400"/>
            <a:ext cx="9067801" cy="670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152400"/>
            <a:ext cx="9067800" cy="533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2000" b="1" dirty="0" smtClean="0">
                <a:solidFill>
                  <a:schemeClr val="tx1"/>
                </a:solidFill>
              </a:rPr>
              <a:t>IFMIS - Sekvenciranje</a:t>
            </a:r>
            <a:endParaRPr lang="en-US" sz="2000" b="1" dirty="0">
              <a:solidFill>
                <a:schemeClr val="tx1"/>
              </a:solidFill>
            </a:endParaRPr>
          </a:p>
        </p:txBody>
      </p:sp>
      <p:sp>
        <p:nvSpPr>
          <p:cNvPr id="7" name="Rectangle 6"/>
          <p:cNvSpPr/>
          <p:nvPr/>
        </p:nvSpPr>
        <p:spPr>
          <a:xfrm>
            <a:off x="76200" y="914400"/>
            <a:ext cx="2743200"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400" b="1" dirty="0" smtClean="0">
                <a:solidFill>
                  <a:schemeClr val="tx1"/>
                </a:solidFill>
              </a:rPr>
              <a:t>Uspostavljanje okvira mera politika</a:t>
            </a:r>
            <a:endParaRPr lang="en-US" sz="1400" b="1" dirty="0">
              <a:solidFill>
                <a:schemeClr val="tx1"/>
              </a:solidFill>
            </a:endParaRPr>
          </a:p>
        </p:txBody>
      </p:sp>
      <p:sp>
        <p:nvSpPr>
          <p:cNvPr id="8" name="Rectangle 7"/>
          <p:cNvSpPr/>
          <p:nvPr/>
        </p:nvSpPr>
        <p:spPr>
          <a:xfrm>
            <a:off x="3048000" y="762000"/>
            <a:ext cx="6096000" cy="1524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sr-Latn-CS" sz="1100" b="1" dirty="0" smtClean="0">
                <a:solidFill>
                  <a:schemeClr val="tx1"/>
                </a:solidFill>
              </a:rPr>
              <a:t>Zakon o upravljanju budžetom / Odredba trezora koja pruža pravne osnove za vršenje operacija</a:t>
            </a:r>
          </a:p>
          <a:p>
            <a:pPr>
              <a:buFontTx/>
              <a:buChar char="-"/>
            </a:pPr>
            <a:r>
              <a:rPr lang="sr-Latn-CS" sz="1100" b="1" dirty="0" smtClean="0">
                <a:solidFill>
                  <a:schemeClr val="tx1"/>
                </a:solidFill>
              </a:rPr>
              <a:t> Institucionalni aranžmani: trezorske operacije; re-inžinjerisani procesi obrade plaćanja i primanja</a:t>
            </a:r>
          </a:p>
          <a:p>
            <a:pPr>
              <a:buFontTx/>
              <a:buChar char="-"/>
            </a:pPr>
            <a:r>
              <a:rPr lang="sr-Latn-CS" sz="1100" b="1" dirty="0" smtClean="0">
                <a:solidFill>
                  <a:schemeClr val="tx1"/>
                </a:solidFill>
              </a:rPr>
              <a:t>Bankarski aranžmani: Konsolidacija bankovnih računa na jedinstvenom računu trezora (JRT) kod centralne banke</a:t>
            </a:r>
          </a:p>
          <a:p>
            <a:pPr>
              <a:buFontTx/>
              <a:buChar char="-"/>
            </a:pPr>
            <a:r>
              <a:rPr lang="sr-Latn-CS" sz="1100" b="1" dirty="0" smtClean="0">
                <a:solidFill>
                  <a:schemeClr val="tx1"/>
                </a:solidFill>
              </a:rPr>
              <a:t>Kontni plan i struktura budžetskih klasifikacija (SBK) usaglašeni sa GFS;  uniformnost između kontnog plana i SBK</a:t>
            </a:r>
            <a:endParaRPr lang="en-US" sz="1100" b="1" dirty="0">
              <a:solidFill>
                <a:schemeClr val="tx1"/>
              </a:solidFill>
            </a:endParaRPr>
          </a:p>
        </p:txBody>
      </p:sp>
      <p:sp>
        <p:nvSpPr>
          <p:cNvPr id="9" name="Rectangle 8"/>
          <p:cNvSpPr/>
          <p:nvPr/>
        </p:nvSpPr>
        <p:spPr>
          <a:xfrm>
            <a:off x="3048000" y="2286000"/>
            <a:ext cx="6096000" cy="1828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r-Latn-CS" sz="1100" b="1" dirty="0" smtClean="0">
              <a:solidFill>
                <a:schemeClr val="tx1"/>
              </a:solidFill>
            </a:endParaRPr>
          </a:p>
          <a:p>
            <a:r>
              <a:rPr lang="sr-Latn-CS" sz="1100" b="1" dirty="0" smtClean="0">
                <a:solidFill>
                  <a:schemeClr val="tx1"/>
                </a:solidFill>
              </a:rPr>
              <a:t>Uključuje: Upravljanje budžetom; upravljanje finansijskim obavezama; beleženje svih finansijskih obaveza koje se odnose na planirane državne rashode, upravljanje plaćanjima - procesuiranje svih državnih rashoda koji se odnose na: nabavku dobara i usluga iz tekućih/kapitalnih budžeta; isplate zarada i penzija; plaćanja koja se odnose na servisiranje duga; subvencije/fiskalne transfere prema pod-nacionalnim nivoima ili prema preduzećima u državnom vlasništvu; upravljanje primanjima; računovodstvo; upravljanje gotovinom; fiskalno izveštavanje.</a:t>
            </a:r>
          </a:p>
          <a:p>
            <a:r>
              <a:rPr lang="sr-Latn-CS" sz="1100" b="1" dirty="0" smtClean="0">
                <a:solidFill>
                  <a:schemeClr val="tx1"/>
                </a:solidFill>
              </a:rPr>
              <a:t>Unos budžeta iz nasleđenog, ali funkcionalnog sistema; primena budžeta i kontrola obaveza; sveobuhvatni unos transakcija na ex-ante osnovi; prvo centralizacija, a nakon toga decentralizacija </a:t>
            </a:r>
          </a:p>
          <a:p>
            <a:endParaRPr lang="en-US" sz="1100" b="1" dirty="0">
              <a:solidFill>
                <a:schemeClr val="tx1"/>
              </a:solidFill>
            </a:endParaRPr>
          </a:p>
        </p:txBody>
      </p:sp>
      <p:sp>
        <p:nvSpPr>
          <p:cNvPr id="10" name="Rectangle 9"/>
          <p:cNvSpPr/>
          <p:nvPr/>
        </p:nvSpPr>
        <p:spPr>
          <a:xfrm>
            <a:off x="152400" y="2438400"/>
            <a:ext cx="26670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r-Latn-CS" sz="1100" b="1" dirty="0" smtClean="0">
              <a:solidFill>
                <a:schemeClr val="tx1"/>
              </a:solidFill>
            </a:endParaRPr>
          </a:p>
          <a:p>
            <a:r>
              <a:rPr lang="sr-Latn-CS" sz="1200" b="1" dirty="0" smtClean="0">
                <a:solidFill>
                  <a:schemeClr val="tx1"/>
                </a:solidFill>
              </a:rPr>
              <a:t>IFMIS Faza I:</a:t>
            </a:r>
          </a:p>
          <a:p>
            <a:pPr>
              <a:buFont typeface="Arial" pitchFamily="34" charset="0"/>
              <a:buChar char="•"/>
            </a:pPr>
            <a:r>
              <a:rPr lang="sr-Latn-CS" sz="1200" b="1" dirty="0" smtClean="0">
                <a:solidFill>
                  <a:schemeClr val="tx1"/>
                </a:solidFill>
              </a:rPr>
              <a:t> Primena osnovne funkcionalnosti radi budžetskog izvršavanja</a:t>
            </a:r>
          </a:p>
          <a:p>
            <a:endParaRPr lang="en-US" sz="1100" b="1" dirty="0">
              <a:solidFill>
                <a:schemeClr val="tx1"/>
              </a:solidFill>
            </a:endParaRPr>
          </a:p>
        </p:txBody>
      </p:sp>
      <p:sp>
        <p:nvSpPr>
          <p:cNvPr id="11" name="Rectangle 10"/>
          <p:cNvSpPr/>
          <p:nvPr/>
        </p:nvSpPr>
        <p:spPr>
          <a:xfrm>
            <a:off x="3048000" y="4114800"/>
            <a:ext cx="6096000" cy="12954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r-Latn-CS" sz="1100" b="1" dirty="0" smtClean="0">
              <a:solidFill>
                <a:schemeClr val="tx1"/>
              </a:solidFill>
            </a:endParaRPr>
          </a:p>
          <a:p>
            <a:r>
              <a:rPr lang="sr-Latn-CS" sz="1100" b="1" dirty="0" smtClean="0">
                <a:solidFill>
                  <a:schemeClr val="tx1"/>
                </a:solidFill>
              </a:rPr>
              <a:t>Uključuje: Upravljanje strukturama hijerarhijskog pozicioniranja zaposlenih, </a:t>
            </a:r>
            <a:r>
              <a:rPr lang="sr-Latn-CS" sz="1100" b="1" dirty="0" smtClean="0">
                <a:solidFill>
                  <a:schemeClr val="tx1"/>
                </a:solidFill>
              </a:rPr>
              <a:t>vođenje </a:t>
            </a:r>
            <a:r>
              <a:rPr lang="sr-Latn-CS" sz="1100" b="1" dirty="0" smtClean="0">
                <a:solidFill>
                  <a:schemeClr val="tx1"/>
                </a:solidFill>
              </a:rPr>
              <a:t>registra zaposlenih lica, </a:t>
            </a:r>
            <a:r>
              <a:rPr lang="sr-Latn-CS" sz="1100" b="1" dirty="0" smtClean="0">
                <a:solidFill>
                  <a:schemeClr val="tx1"/>
                </a:solidFill>
              </a:rPr>
              <a:t>obračun </a:t>
            </a:r>
            <a:r>
              <a:rPr lang="sr-Latn-CS" sz="1100" b="1" dirty="0" smtClean="0">
                <a:solidFill>
                  <a:schemeClr val="tx1"/>
                </a:solidFill>
              </a:rPr>
              <a:t>platnih spiskova jedinica potrošnje, </a:t>
            </a:r>
            <a:r>
              <a:rPr lang="sr-Latn-CS" sz="1100" b="1" dirty="0" smtClean="0">
                <a:solidFill>
                  <a:schemeClr val="tx1"/>
                </a:solidFill>
              </a:rPr>
              <a:t>prava </a:t>
            </a:r>
            <a:r>
              <a:rPr lang="sr-Latn-CS" sz="1100" b="1" dirty="0" smtClean="0">
                <a:solidFill>
                  <a:schemeClr val="tx1"/>
                </a:solidFill>
              </a:rPr>
              <a:t>zaposlenih lica, </a:t>
            </a:r>
            <a:r>
              <a:rPr lang="sr-Latn-CS" sz="1100" b="1" dirty="0" smtClean="0">
                <a:solidFill>
                  <a:schemeClr val="tx1"/>
                </a:solidFill>
              </a:rPr>
              <a:t>predostrožno </a:t>
            </a:r>
            <a:r>
              <a:rPr lang="sr-Latn-CS" sz="1100" b="1" dirty="0" smtClean="0">
                <a:solidFill>
                  <a:schemeClr val="tx1"/>
                </a:solidFill>
              </a:rPr>
              <a:t>računovodstvo sredstava; </a:t>
            </a:r>
            <a:r>
              <a:rPr lang="sr-Latn-CS" sz="1100" b="1" dirty="0" smtClean="0">
                <a:solidFill>
                  <a:schemeClr val="tx1"/>
                </a:solidFill>
              </a:rPr>
              <a:t>obračun </a:t>
            </a:r>
            <a:r>
              <a:rPr lang="sr-Latn-CS" sz="1100" b="1" dirty="0" smtClean="0">
                <a:solidFill>
                  <a:schemeClr val="tx1"/>
                </a:solidFill>
              </a:rPr>
              <a:t>penzionih prava za penzionere iz državnog sektora; </a:t>
            </a:r>
            <a:r>
              <a:rPr lang="sr-Latn-CS" sz="1100" b="1" dirty="0" smtClean="0">
                <a:solidFill>
                  <a:schemeClr val="tx1"/>
                </a:solidFill>
              </a:rPr>
              <a:t>interni </a:t>
            </a:r>
            <a:r>
              <a:rPr lang="sr-Latn-CS" sz="1100" b="1" dirty="0" smtClean="0">
                <a:solidFill>
                  <a:schemeClr val="tx1"/>
                </a:solidFill>
              </a:rPr>
              <a:t>aranžmani radi usaglašavanja budžeta iz predloga jedinica za potrošnju </a:t>
            </a:r>
            <a:endParaRPr lang="en-US" sz="1100" b="1" dirty="0">
              <a:solidFill>
                <a:schemeClr val="tx1"/>
              </a:solidFill>
            </a:endParaRPr>
          </a:p>
        </p:txBody>
      </p:sp>
      <p:sp>
        <p:nvSpPr>
          <p:cNvPr id="13" name="Rectangle 12"/>
          <p:cNvSpPr/>
          <p:nvPr/>
        </p:nvSpPr>
        <p:spPr>
          <a:xfrm>
            <a:off x="152400" y="3352800"/>
            <a:ext cx="2667000" cy="19812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CS" sz="1200" b="1" dirty="0" smtClean="0">
                <a:solidFill>
                  <a:schemeClr val="tx1"/>
                </a:solidFill>
              </a:rPr>
              <a:t>IFMIS Faza II:</a:t>
            </a:r>
          </a:p>
          <a:p>
            <a:pPr>
              <a:buFont typeface="Arial" pitchFamily="34" charset="0"/>
              <a:buChar char="•"/>
            </a:pPr>
            <a:r>
              <a:rPr lang="sr-Latn-CS" sz="1200" b="1" dirty="0" smtClean="0">
                <a:solidFill>
                  <a:schemeClr val="tx1"/>
                </a:solidFill>
              </a:rPr>
              <a:t> Implementacija sistema isplate zarada/penzija;</a:t>
            </a:r>
          </a:p>
          <a:p>
            <a:pPr>
              <a:buFont typeface="Arial" pitchFamily="34" charset="0"/>
              <a:buChar char="•"/>
            </a:pPr>
            <a:r>
              <a:rPr lang="sr-Latn-CS" sz="1200" b="1" dirty="0" smtClean="0">
                <a:solidFill>
                  <a:schemeClr val="tx1"/>
                </a:solidFill>
              </a:rPr>
              <a:t>Implementacija internih sistema pripreme budžeta;</a:t>
            </a:r>
          </a:p>
          <a:p>
            <a:pPr>
              <a:buFont typeface="Arial" pitchFamily="34" charset="0"/>
              <a:buChar char="•"/>
            </a:pPr>
            <a:r>
              <a:rPr lang="sr-Latn-CS" sz="1200" b="1" dirty="0" smtClean="0">
                <a:solidFill>
                  <a:schemeClr val="tx1"/>
                </a:solidFill>
              </a:rPr>
              <a:t> Veza sa upravljanjem duga i sistemom prihoda;</a:t>
            </a:r>
          </a:p>
          <a:p>
            <a:pPr>
              <a:buFont typeface="Arial" pitchFamily="34" charset="0"/>
              <a:buChar char="•"/>
            </a:pPr>
            <a:r>
              <a:rPr lang="sr-Latn-CS" sz="1200" b="1" dirty="0" smtClean="0">
                <a:solidFill>
                  <a:schemeClr val="tx1"/>
                </a:solidFill>
              </a:rPr>
              <a:t> Sistemi upravljanja imovinom;</a:t>
            </a:r>
            <a:endParaRPr lang="en-US" sz="1200" b="1" dirty="0">
              <a:solidFill>
                <a:schemeClr val="tx1"/>
              </a:solidFill>
            </a:endParaRPr>
          </a:p>
        </p:txBody>
      </p:sp>
      <p:sp>
        <p:nvSpPr>
          <p:cNvPr id="14" name="Rectangle 13"/>
          <p:cNvSpPr/>
          <p:nvPr/>
        </p:nvSpPr>
        <p:spPr>
          <a:xfrm>
            <a:off x="152400" y="5486400"/>
            <a:ext cx="2667000" cy="685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CS" sz="1200" b="1" dirty="0" smtClean="0">
                <a:solidFill>
                  <a:schemeClr val="tx1"/>
                </a:solidFill>
              </a:rPr>
              <a:t>IFMIS Faza III:</a:t>
            </a:r>
          </a:p>
          <a:p>
            <a:pPr>
              <a:buFont typeface="Arial" pitchFamily="34" charset="0"/>
              <a:buChar char="•"/>
            </a:pPr>
            <a:r>
              <a:rPr lang="sr-Latn-CS" sz="1200" b="1" dirty="0" smtClean="0">
                <a:solidFill>
                  <a:schemeClr val="tx1"/>
                </a:solidFill>
              </a:rPr>
              <a:t> Implementacija punih funkcija sistema pripreme budžeta;</a:t>
            </a:r>
            <a:endParaRPr lang="en-US" sz="1200" b="1" dirty="0">
              <a:solidFill>
                <a:schemeClr val="tx1"/>
              </a:solidFill>
            </a:endParaRPr>
          </a:p>
        </p:txBody>
      </p:sp>
      <p:sp>
        <p:nvSpPr>
          <p:cNvPr id="15" name="Rectangle 14"/>
          <p:cNvSpPr/>
          <p:nvPr/>
        </p:nvSpPr>
        <p:spPr>
          <a:xfrm>
            <a:off x="3048000" y="5410200"/>
            <a:ext cx="6096000" cy="762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r-Latn-CS" sz="1100" b="1" dirty="0" smtClean="0">
              <a:solidFill>
                <a:schemeClr val="tx1"/>
              </a:solidFill>
            </a:endParaRPr>
          </a:p>
          <a:p>
            <a:r>
              <a:rPr lang="sr-Latn-CS" sz="1100" b="1" dirty="0" smtClean="0">
                <a:solidFill>
                  <a:schemeClr val="tx1"/>
                </a:solidFill>
              </a:rPr>
              <a:t>Uključuje: Izračunavanje troškova programa i projekata; sastavljanje budžetskih predloga iz agencija potrošnje; štampanje budžetskih dokumenata </a:t>
            </a:r>
            <a:endParaRPr lang="en-US" sz="1100" b="1" dirty="0">
              <a:solidFill>
                <a:schemeClr val="tx1"/>
              </a:solidFill>
            </a:endParaRPr>
          </a:p>
        </p:txBody>
      </p:sp>
      <p:sp>
        <p:nvSpPr>
          <p:cNvPr id="16" name="Rectangle 15"/>
          <p:cNvSpPr/>
          <p:nvPr/>
        </p:nvSpPr>
        <p:spPr>
          <a:xfrm>
            <a:off x="152400" y="6248400"/>
            <a:ext cx="2667000" cy="609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CS" sz="1200" b="1" dirty="0" smtClean="0">
                <a:solidFill>
                  <a:schemeClr val="tx1"/>
                </a:solidFill>
              </a:rPr>
              <a:t>IFMIS Faza IV:</a:t>
            </a:r>
          </a:p>
          <a:p>
            <a:pPr>
              <a:buFont typeface="Arial" pitchFamily="34" charset="0"/>
              <a:buChar char="•"/>
            </a:pPr>
            <a:r>
              <a:rPr lang="sr-Latn-CS" sz="1200" b="1" dirty="0" smtClean="0">
                <a:solidFill>
                  <a:schemeClr val="tx1"/>
                </a:solidFill>
              </a:rPr>
              <a:t> Implementacija sistema kao  podrške poslovima revizije</a:t>
            </a:r>
            <a:endParaRPr lang="en-US" sz="1200" b="1" dirty="0">
              <a:solidFill>
                <a:schemeClr val="tx1"/>
              </a:solidFill>
            </a:endParaRPr>
          </a:p>
        </p:txBody>
      </p:sp>
      <p:sp>
        <p:nvSpPr>
          <p:cNvPr id="17" name="Rectangle 16"/>
          <p:cNvSpPr/>
          <p:nvPr/>
        </p:nvSpPr>
        <p:spPr>
          <a:xfrm>
            <a:off x="3048000" y="6096000"/>
            <a:ext cx="6096000" cy="76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r-Latn-CS" sz="1100" b="1" dirty="0" smtClean="0">
              <a:solidFill>
                <a:schemeClr val="tx1"/>
              </a:solidFill>
            </a:endParaRPr>
          </a:p>
          <a:p>
            <a:r>
              <a:rPr lang="sr-Latn-CS" sz="1100" b="1" dirty="0" smtClean="0">
                <a:solidFill>
                  <a:schemeClr val="tx1"/>
                </a:solidFill>
              </a:rPr>
              <a:t>Revizija – Koriščenje prenešenih podataka iz baza podataka IFMIS radi vršenja poslova revizije</a:t>
            </a:r>
            <a:endParaRPr lang="en-US" sz="1100" b="1" dirty="0">
              <a:solidFill>
                <a:schemeClr val="tx1"/>
              </a:solidFill>
            </a:endParaRPr>
          </a:p>
        </p:txBody>
      </p:sp>
    </p:spTree>
    <p:extLst>
      <p:ext uri="{BB962C8B-B14F-4D97-AF65-F5344CB8AC3E}">
        <p14:creationId xmlns="" xmlns:p14="http://schemas.microsoft.com/office/powerpoint/2010/main" val="17722495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chor="t">
            <a:normAutofit/>
          </a:bodyPr>
          <a:lstStyle/>
          <a:p>
            <a:r>
              <a:rPr lang="en-US" sz="3200" b="1" dirty="0" smtClean="0"/>
              <a:t>Hi</a:t>
            </a:r>
            <a:r>
              <a:rPr lang="sr-Latn-CS" sz="3200" b="1" dirty="0" smtClean="0"/>
              <a:t>jerarhija reformi </a:t>
            </a:r>
            <a:r>
              <a:rPr lang="en-US" sz="3200" b="1" dirty="0" smtClean="0"/>
              <a:t>- Jack Diamond</a:t>
            </a:r>
            <a:endParaRPr lang="en-US" sz="3200" b="1" dirty="0"/>
          </a:p>
        </p:txBody>
      </p:sp>
      <p:sp>
        <p:nvSpPr>
          <p:cNvPr id="3" name="Content Placeholder 2"/>
          <p:cNvSpPr>
            <a:spLocks noGrp="1"/>
          </p:cNvSpPr>
          <p:nvPr>
            <p:ph idx="1"/>
          </p:nvPr>
        </p:nvSpPr>
        <p:spPr>
          <a:xfrm>
            <a:off x="457200" y="1600200"/>
            <a:ext cx="8229600" cy="5105400"/>
          </a:xfrm>
        </p:spPr>
        <p:txBody>
          <a:bodyPr>
            <a:normAutofit/>
          </a:bodyPr>
          <a:lstStyle/>
          <a:p>
            <a:pPr>
              <a:buNone/>
            </a:pPr>
            <a:r>
              <a:rPr lang="sr-Latn-CS" dirty="0" smtClean="0"/>
              <a:t>Ukoliko posmatramo napredne zemlje, možemo videti progresiju</a:t>
            </a:r>
            <a:r>
              <a:rPr lang="en-US" dirty="0" smtClean="0"/>
              <a:t>:</a:t>
            </a:r>
          </a:p>
          <a:p>
            <a:pPr>
              <a:buNone/>
            </a:pPr>
            <a:r>
              <a:rPr lang="sr-Latn-CS" b="1" i="1" dirty="0" smtClean="0"/>
              <a:t>Prvo </a:t>
            </a:r>
            <a:r>
              <a:rPr lang="en-US" dirty="0" err="1" smtClean="0"/>
              <a:t>finan</a:t>
            </a:r>
            <a:r>
              <a:rPr lang="sr-Latn-CS" dirty="0" smtClean="0"/>
              <a:t>sijsku usaglašenost </a:t>
            </a:r>
            <a:r>
              <a:rPr lang="en-US" dirty="0" smtClean="0"/>
              <a:t>= </a:t>
            </a:r>
            <a:r>
              <a:rPr lang="sr-Latn-CS" dirty="0" smtClean="0"/>
              <a:t>naglasak na inputima </a:t>
            </a:r>
            <a:endParaRPr lang="en-US" dirty="0" smtClean="0"/>
          </a:p>
          <a:p>
            <a:pPr>
              <a:buNone/>
            </a:pPr>
            <a:r>
              <a:rPr lang="sr-Latn-CS" b="1" i="1" dirty="0" smtClean="0"/>
              <a:t>Drugo </a:t>
            </a:r>
            <a:r>
              <a:rPr lang="en-US" dirty="0" err="1" smtClean="0"/>
              <a:t>ag</a:t>
            </a:r>
            <a:r>
              <a:rPr lang="sr-Latn-CS" dirty="0" smtClean="0"/>
              <a:t>regatnu fiskalnu disciplinu </a:t>
            </a:r>
            <a:r>
              <a:rPr lang="en-US" dirty="0" smtClean="0"/>
              <a:t>= </a:t>
            </a:r>
            <a:r>
              <a:rPr lang="sr-Latn-CS" dirty="0" smtClean="0"/>
              <a:t>naglasak na fiskalnim agregatima tokom vremena </a:t>
            </a:r>
          </a:p>
          <a:p>
            <a:pPr>
              <a:buNone/>
            </a:pPr>
            <a:r>
              <a:rPr lang="sr-Latn-CS" b="1" i="1" dirty="0" smtClean="0"/>
              <a:t>Treće </a:t>
            </a:r>
            <a:r>
              <a:rPr lang="en-US" dirty="0" err="1" smtClean="0"/>
              <a:t>ef</a:t>
            </a:r>
            <a:r>
              <a:rPr lang="sr-Latn-CS" dirty="0" smtClean="0"/>
              <a:t>ikasnost </a:t>
            </a:r>
            <a:r>
              <a:rPr lang="en-US" dirty="0" smtClean="0"/>
              <a:t>/</a:t>
            </a:r>
            <a:r>
              <a:rPr lang="en-US" dirty="0" err="1" smtClean="0"/>
              <a:t>ef</a:t>
            </a:r>
            <a:r>
              <a:rPr lang="sr-Latn-CS" dirty="0" smtClean="0"/>
              <a:t>ektivnost </a:t>
            </a:r>
            <a:r>
              <a:rPr lang="en-US" dirty="0" smtClean="0"/>
              <a:t>= </a:t>
            </a:r>
            <a:r>
              <a:rPr lang="sr-Latn-CS" dirty="0" smtClean="0"/>
              <a:t>naglasak na rezultatima i ishodima </a:t>
            </a:r>
            <a:endParaRPr lang="en-US" dirty="0" smtClean="0"/>
          </a:p>
          <a:p>
            <a:pPr>
              <a:buNone/>
            </a:pPr>
            <a:endParaRPr lang="en-US" dirty="0" smtClean="0"/>
          </a:p>
          <a:p>
            <a:pPr>
              <a:buNone/>
            </a:pPr>
            <a:r>
              <a:rPr lang="sr-Latn-CS" dirty="0" smtClean="0"/>
              <a:t>Svaki novi cilj je dodat, on nije zamenio </a:t>
            </a:r>
            <a:endParaRPr lang="en-US" dirty="0" smtClean="0"/>
          </a:p>
          <a:p>
            <a:pPr>
              <a:buNone/>
            </a:pPr>
            <a:r>
              <a:rPr lang="sr-Latn-CS" b="1" i="1" dirty="0" smtClean="0"/>
              <a:t>I</a:t>
            </a:r>
            <a:r>
              <a:rPr lang="en-US" dirty="0" smtClean="0"/>
              <a:t> reform</a:t>
            </a:r>
            <a:r>
              <a:rPr lang="sr-Latn-CS" dirty="0" smtClean="0"/>
              <a:t>ski proces zahteva vreme </a:t>
            </a:r>
            <a:endParaRPr lang="en-US" dirty="0" smtClean="0"/>
          </a:p>
          <a:p>
            <a:pPr>
              <a:buNone/>
            </a:pPr>
            <a:endParaRPr lang="en-US" dirty="0"/>
          </a:p>
          <a:p>
            <a:pPr>
              <a:buNone/>
            </a:pPr>
            <a:endParaRPr lang="en-US" dirty="0"/>
          </a:p>
        </p:txBody>
      </p:sp>
      <p:sp>
        <p:nvSpPr>
          <p:cNvPr id="4" name="Date Placeholder 3"/>
          <p:cNvSpPr>
            <a:spLocks noGrp="1"/>
          </p:cNvSpPr>
          <p:nvPr>
            <p:ph type="dt" sz="half" idx="10"/>
          </p:nvPr>
        </p:nvSpPr>
        <p:spPr/>
        <p:txBody>
          <a:bodyPr/>
          <a:lstStyle/>
          <a:p>
            <a:pPr>
              <a:defRPr/>
            </a:pPr>
            <a:fld id="{AF802648-707B-457E-9257-1C024378E51F}"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42</a:t>
            </a:fld>
            <a:endParaRPr lang="en-US" dirty="0"/>
          </a:p>
        </p:txBody>
      </p:sp>
    </p:spTree>
    <p:extLst>
      <p:ext uri="{BB962C8B-B14F-4D97-AF65-F5344CB8AC3E}">
        <p14:creationId xmlns="" xmlns:p14="http://schemas.microsoft.com/office/powerpoint/2010/main" val="37401536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smtClean="0"/>
              <a:t>Hi</a:t>
            </a:r>
            <a:r>
              <a:rPr lang="sr-Latn-CS" sz="3200" b="1" dirty="0" smtClean="0"/>
              <a:t>jerarhija reformi (nastavak)</a:t>
            </a:r>
            <a:r>
              <a:rPr lang="en-US" sz="3200" b="1" dirty="0" smtClean="0"/>
              <a:t>: </a:t>
            </a:r>
            <a:br>
              <a:rPr lang="en-US" sz="3200" b="1" dirty="0" smtClean="0"/>
            </a:br>
            <a:r>
              <a:rPr lang="en-US" sz="3200" dirty="0" smtClean="0"/>
              <a:t>(</a:t>
            </a:r>
            <a:r>
              <a:rPr lang="en-US" sz="3200" b="1" dirty="0" smtClean="0"/>
              <a:t>Jack Diamond)</a:t>
            </a:r>
            <a:endParaRPr lang="en-US" sz="3200" b="1" dirty="0"/>
          </a:p>
        </p:txBody>
      </p:sp>
      <p:sp>
        <p:nvSpPr>
          <p:cNvPr id="3" name="Content Placeholder 2"/>
          <p:cNvSpPr>
            <a:spLocks noGrp="1"/>
          </p:cNvSpPr>
          <p:nvPr>
            <p:ph idx="1"/>
          </p:nvPr>
        </p:nvSpPr>
        <p:spPr>
          <a:xfrm>
            <a:off x="457200" y="1219200"/>
            <a:ext cx="8458200" cy="5638800"/>
          </a:xfrm>
        </p:spPr>
        <p:txBody>
          <a:bodyPr>
            <a:noAutofit/>
          </a:bodyPr>
          <a:lstStyle/>
          <a:p>
            <a:pPr>
              <a:buFont typeface="Wingdings" pitchFamily="2" charset="2"/>
              <a:buChar char="q"/>
            </a:pPr>
            <a:r>
              <a:rPr lang="sr-Latn-CS" sz="1800" b="1" dirty="0" smtClean="0"/>
              <a:t>Prvi prioritet je da se stvori PFM sistem koji pruža finansijsku usaglašenost / fiskalnu disciplinu</a:t>
            </a:r>
          </a:p>
          <a:p>
            <a:pPr>
              <a:buNone/>
            </a:pPr>
            <a:r>
              <a:rPr lang="sr-Latn-CS" sz="1800" b="1" dirty="0" smtClean="0"/>
              <a:t>npr. </a:t>
            </a:r>
            <a:r>
              <a:rPr lang="sr-Latn-CS" sz="1800" b="1" dirty="0" smtClean="0"/>
              <a:t>sveobuhvatni </a:t>
            </a:r>
            <a:r>
              <a:rPr lang="sr-Latn-CS" sz="1800" b="1" dirty="0" smtClean="0"/>
              <a:t>budžet zasnovan na inputima, isporučen kao što je odobren, JRT, kontrola </a:t>
            </a:r>
            <a:r>
              <a:rPr lang="sr-Latn-CS" sz="1800" b="1" dirty="0" smtClean="0"/>
              <a:t>finansijskih </a:t>
            </a:r>
            <a:r>
              <a:rPr lang="sr-Latn-CS" sz="1800" b="1" dirty="0" smtClean="0"/>
              <a:t>obaveza, regularni kalendar, blagovremeni računi na kraju godine, itd.</a:t>
            </a:r>
          </a:p>
          <a:p>
            <a:pPr>
              <a:buFont typeface="Wingdings" pitchFamily="2" charset="2"/>
              <a:buChar char="q"/>
            </a:pPr>
            <a:r>
              <a:rPr lang="sr-Latn-CS" sz="1800" b="1" dirty="0" smtClean="0"/>
              <a:t>Kada se jednom postigne, PFM sistem je razvijen kako bi prilagodio fiskalne agregate radi osiguravanja makroekonomske stabilnosti / održivosti</a:t>
            </a:r>
          </a:p>
          <a:p>
            <a:pPr>
              <a:buNone/>
            </a:pPr>
            <a:r>
              <a:rPr lang="sr-Latn-CS" sz="1800" b="1" dirty="0" smtClean="0"/>
              <a:t>npr. </a:t>
            </a:r>
            <a:r>
              <a:rPr lang="sr-Latn-CS" sz="1800" b="1" dirty="0" smtClean="0"/>
              <a:t>mogućnost </a:t>
            </a:r>
            <a:r>
              <a:rPr lang="sr-Latn-CS" sz="1800" b="1" dirty="0" smtClean="0"/>
              <a:t>vršenja makroekonomskog prognoziranja, praćenja i prilagođavanja fiskalnih agregata, postavljanja fiskalnih mera politike na srednjoročnom nivou budžetskog okvira, itd. </a:t>
            </a:r>
          </a:p>
          <a:p>
            <a:pPr>
              <a:buFont typeface="Wingdings" pitchFamily="2" charset="2"/>
              <a:buChar char="q"/>
            </a:pPr>
            <a:r>
              <a:rPr lang="sr-Latn-CS" sz="1800" b="1" dirty="0" smtClean="0">
                <a:solidFill>
                  <a:srgbClr val="FF0000"/>
                </a:solidFill>
              </a:rPr>
              <a:t>Lista toga šta ne treba raditi u ranim fazama </a:t>
            </a:r>
            <a:r>
              <a:rPr lang="en-US" sz="1800" b="1" dirty="0" smtClean="0">
                <a:solidFill>
                  <a:srgbClr val="FF0000"/>
                </a:solidFill>
              </a:rPr>
              <a:t> (</a:t>
            </a:r>
            <a:r>
              <a:rPr lang="sr-Latn-CS" sz="1800" b="1" dirty="0" smtClean="0">
                <a:solidFill>
                  <a:srgbClr val="FF0000"/>
                </a:solidFill>
              </a:rPr>
              <a:t>bez programskog budžetiranja, bez akrulnog računovodstva</a:t>
            </a:r>
            <a:r>
              <a:rPr lang="en-US" sz="1800" b="1" dirty="0" smtClean="0">
                <a:solidFill>
                  <a:srgbClr val="FF0000"/>
                </a:solidFill>
              </a:rPr>
              <a:t>, </a:t>
            </a:r>
            <a:r>
              <a:rPr lang="sr-Latn-CS" sz="1800" b="1" dirty="0" smtClean="0">
                <a:solidFill>
                  <a:srgbClr val="FF0000"/>
                </a:solidFill>
              </a:rPr>
              <a:t>bez decentralizacije</a:t>
            </a:r>
            <a:r>
              <a:rPr lang="en-US" sz="1800" b="1" dirty="0" smtClean="0">
                <a:solidFill>
                  <a:srgbClr val="FF0000"/>
                </a:solidFill>
              </a:rPr>
              <a:t>) </a:t>
            </a:r>
            <a:r>
              <a:rPr lang="sr-Latn-CS" sz="1800" b="1" dirty="0" smtClean="0">
                <a:solidFill>
                  <a:srgbClr val="FF0000"/>
                </a:solidFill>
              </a:rPr>
              <a:t>prema </a:t>
            </a:r>
            <a:r>
              <a:rPr lang="en-US" sz="1800" b="1" dirty="0" smtClean="0">
                <a:solidFill>
                  <a:srgbClr val="FF0000"/>
                </a:solidFill>
              </a:rPr>
              <a:t>Allen Schick</a:t>
            </a:r>
            <a:r>
              <a:rPr lang="sr-Latn-CS" sz="1800" b="1" dirty="0" smtClean="0">
                <a:solidFill>
                  <a:srgbClr val="FF0000"/>
                </a:solidFill>
              </a:rPr>
              <a:t>u</a:t>
            </a:r>
            <a:r>
              <a:rPr lang="en-US" sz="1800" b="1" dirty="0" smtClean="0">
                <a:solidFill>
                  <a:srgbClr val="FF0000"/>
                </a:solidFill>
              </a:rPr>
              <a:t>.</a:t>
            </a:r>
          </a:p>
          <a:p>
            <a:pPr>
              <a:buFont typeface="Wingdings" pitchFamily="2" charset="2"/>
              <a:buChar char="q"/>
            </a:pPr>
            <a:r>
              <a:rPr lang="en-US" sz="1800" b="1" dirty="0" smtClean="0">
                <a:solidFill>
                  <a:srgbClr val="FF0000"/>
                </a:solidFill>
              </a:rPr>
              <a:t> </a:t>
            </a:r>
            <a:r>
              <a:rPr lang="sr-Latn-CS" sz="1800" b="1" dirty="0" smtClean="0"/>
              <a:t>Jednom kada je ovo postignuto,  preći ka postizanju veće vrednosti za uložena i potrošena sredstva</a:t>
            </a:r>
          </a:p>
          <a:p>
            <a:pPr>
              <a:buNone/>
            </a:pPr>
            <a:r>
              <a:rPr lang="sr-Latn-CS" sz="1800" b="1" dirty="0" smtClean="0"/>
              <a:t>npr.</a:t>
            </a:r>
            <a:r>
              <a:rPr lang="en-US" sz="1800" b="1" dirty="0" smtClean="0"/>
              <a:t>  </a:t>
            </a:r>
            <a:r>
              <a:rPr lang="sr-Latn-CS" sz="1800" b="1" dirty="0" err="1" smtClean="0"/>
              <a:t>s</a:t>
            </a:r>
            <a:r>
              <a:rPr lang="en-US" sz="1800" b="1" dirty="0" err="1" smtClean="0"/>
              <a:t>trate</a:t>
            </a:r>
            <a:r>
              <a:rPr lang="sr-Latn-CS" sz="1800" b="1" dirty="0" smtClean="0"/>
              <a:t>ško planiranje, </a:t>
            </a:r>
            <a:r>
              <a:rPr lang="en-US" sz="1800" b="1" dirty="0" smtClean="0"/>
              <a:t>program</a:t>
            </a:r>
            <a:r>
              <a:rPr lang="sr-Latn-CS" sz="1800" b="1" dirty="0" smtClean="0"/>
              <a:t>sko budžetiranje, indikatori  performansi radi praćenja i evaluacije</a:t>
            </a:r>
            <a:r>
              <a:rPr lang="en-US" sz="1800" b="1" dirty="0" smtClean="0"/>
              <a:t>, </a:t>
            </a:r>
            <a:r>
              <a:rPr lang="sr-Latn-CS" sz="1800" b="1" dirty="0" smtClean="0"/>
              <a:t>više decentralizovanog </a:t>
            </a:r>
            <a:r>
              <a:rPr lang="sr-Latn-CS" sz="1800" b="1" dirty="0" smtClean="0"/>
              <a:t>upravljanja. </a:t>
            </a:r>
            <a:endParaRPr lang="en-US" sz="1800" b="1" dirty="0"/>
          </a:p>
        </p:txBody>
      </p:sp>
      <p:sp>
        <p:nvSpPr>
          <p:cNvPr id="4" name="Date Placeholder 3"/>
          <p:cNvSpPr>
            <a:spLocks noGrp="1"/>
          </p:cNvSpPr>
          <p:nvPr>
            <p:ph type="dt" sz="half" idx="10"/>
          </p:nvPr>
        </p:nvSpPr>
        <p:spPr/>
        <p:txBody>
          <a:bodyPr/>
          <a:lstStyle/>
          <a:p>
            <a:pPr>
              <a:defRPr/>
            </a:pPr>
            <a:fld id="{B85C4137-0B28-41EB-8BFE-8000A4AEF828}"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43</a:t>
            </a:fld>
            <a:endParaRPr lang="en-US" dirty="0"/>
          </a:p>
        </p:txBody>
      </p:sp>
    </p:spTree>
    <p:extLst>
      <p:ext uri="{BB962C8B-B14F-4D97-AF65-F5344CB8AC3E}">
        <p14:creationId xmlns="" xmlns:p14="http://schemas.microsoft.com/office/powerpoint/2010/main" val="4269669133"/>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5" name="Rectangle 2"/>
          <p:cNvSpPr txBox="1">
            <a:spLocks noChangeArrowheads="1"/>
          </p:cNvSpPr>
          <p:nvPr/>
        </p:nvSpPr>
        <p:spPr>
          <a:xfrm>
            <a:off x="457200" y="274638"/>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sr-Latn-CS" sz="4000" b="1" dirty="0" smtClean="0">
                <a:solidFill>
                  <a:srgbClr val="0070C0"/>
                </a:solidFill>
              </a:rPr>
              <a:t>Nekoliko završnih reči </a:t>
            </a:r>
            <a:endParaRPr lang="en-US" sz="4000" b="1" dirty="0" smtClean="0">
              <a:solidFill>
                <a:srgbClr val="0070C0"/>
              </a:solidFill>
            </a:endParaRPr>
          </a:p>
        </p:txBody>
      </p:sp>
      <p:sp>
        <p:nvSpPr>
          <p:cNvPr id="6" name="Rectangle 3"/>
          <p:cNvSpPr txBox="1">
            <a:spLocks noChangeArrowheads="1"/>
          </p:cNvSpPr>
          <p:nvPr/>
        </p:nvSpPr>
        <p:spPr>
          <a:xfrm>
            <a:off x="457200" y="1600200"/>
            <a:ext cx="8229600" cy="470916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b="1" dirty="0" smtClean="0"/>
          </a:p>
          <a:p>
            <a:r>
              <a:rPr lang="en-US" b="1" dirty="0" smtClean="0">
                <a:latin typeface="+mj-lt"/>
              </a:rPr>
              <a:t>“</a:t>
            </a:r>
            <a:r>
              <a:rPr lang="sr-Latn-CS" b="1" dirty="0" smtClean="0">
                <a:latin typeface="+mj-lt"/>
              </a:rPr>
              <a:t>Politička ekonomija je ta koja je glupa</a:t>
            </a:r>
            <a:r>
              <a:rPr lang="en-US" b="1" dirty="0" smtClean="0">
                <a:latin typeface="+mj-lt"/>
              </a:rPr>
              <a:t>!”</a:t>
            </a:r>
          </a:p>
          <a:p>
            <a:pPr marL="0" indent="0">
              <a:buNone/>
            </a:pPr>
            <a:r>
              <a:rPr lang="en-US" dirty="0" err="1" smtClean="0">
                <a:latin typeface="+mj-lt"/>
              </a:rPr>
              <a:t>Politi</a:t>
            </a:r>
            <a:r>
              <a:rPr lang="sr-Latn-CS" dirty="0" smtClean="0">
                <a:latin typeface="+mj-lt"/>
              </a:rPr>
              <a:t>čka ekonomija i institucionalna pitanja su teža za rešavanje nego što su to tehnička pitanja. </a:t>
            </a:r>
            <a:endParaRPr lang="en-US" dirty="0" smtClean="0">
              <a:latin typeface="+mj-lt"/>
            </a:endParaRPr>
          </a:p>
          <a:p>
            <a:pPr>
              <a:buFont typeface="Wingdings" pitchFamily="2" charset="2"/>
              <a:buNone/>
            </a:pPr>
            <a:endParaRPr lang="en-US" dirty="0" smtClean="0">
              <a:latin typeface="+mj-lt"/>
            </a:endParaRPr>
          </a:p>
          <a:p>
            <a:r>
              <a:rPr lang="sr-Latn-CS" dirty="0" smtClean="0">
                <a:latin typeface="+mj-lt"/>
              </a:rPr>
              <a:t>Uspostavljanje PFM informacionih sistema je </a:t>
            </a:r>
            <a:r>
              <a:rPr lang="sr-Latn-CS" b="1" dirty="0" smtClean="0">
                <a:latin typeface="+mj-lt"/>
              </a:rPr>
              <a:t>neophodni preduslov, čak i esencijalni, radi unapređenja upravljanja, ali nije dovoljan. </a:t>
            </a:r>
          </a:p>
        </p:txBody>
      </p:sp>
      <p:sp>
        <p:nvSpPr>
          <p:cNvPr id="7" name="Date Placeholder 5"/>
          <p:cNvSpPr txBox="1">
            <a:spLocks/>
          </p:cNvSpPr>
          <p:nvPr/>
        </p:nvSpPr>
        <p:spPr>
          <a:xfrm>
            <a:off x="457200" y="6416675"/>
            <a:ext cx="2133600" cy="365125"/>
          </a:xfrm>
          <a:prstGeom prst="rect">
            <a:avLst/>
          </a:prstGeom>
        </p:spPr>
        <p:txBody>
          <a:bodyPr vert="horz" lIns="0" tIns="0" rIns="0" bIns="0" anchor="b"/>
          <a:lstStyle>
            <a:defPPr>
              <a:defRPr lang="en-US"/>
            </a:defPPr>
            <a:lvl1pPr algn="l" rtl="0" eaLnBrk="1" fontAlgn="base" latinLnBrk="0" hangingPunct="1">
              <a:spcBef>
                <a:spcPct val="0"/>
              </a:spcBef>
              <a:spcAft>
                <a:spcPct val="0"/>
              </a:spcAft>
              <a:defRPr kumimoji="0" sz="1200" kern="1200">
                <a:solidFill>
                  <a:schemeClr val="tx2">
                    <a:shade val="9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
        <p:nvSpPr>
          <p:cNvPr id="8" name="Footer Placeholder 4"/>
          <p:cNvSpPr txBox="1">
            <a:spLocks/>
          </p:cNvSpPr>
          <p:nvPr/>
        </p:nvSpPr>
        <p:spPr>
          <a:xfrm>
            <a:off x="3124200" y="6416675"/>
            <a:ext cx="2895600" cy="365125"/>
          </a:xfrm>
          <a:prstGeom prst="rect">
            <a:avLst/>
          </a:prstGeom>
          <a:noFill/>
        </p:spPr>
        <p:txBody>
          <a:bodyPr vert="horz" lIns="0" tIns="0" rIns="0" bIns="0" anchor="b"/>
          <a:lstStyle>
            <a:defPPr>
              <a:defRPr lang="en-US"/>
            </a:defPPr>
            <a:lvl1pPr algn="l" rtl="0" eaLnBrk="1" fontAlgn="base" latinLnBrk="0" hangingPunct="1">
              <a:spcBef>
                <a:spcPct val="0"/>
              </a:spcBef>
              <a:spcAft>
                <a:spcPct val="0"/>
              </a:spcAft>
              <a:defRPr kumimoji="0" sz="1200" kern="1200">
                <a:solidFill>
                  <a:schemeClr val="tx2">
                    <a:shade val="9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smtClean="0"/>
          </a:p>
        </p:txBody>
      </p:sp>
      <p:sp>
        <p:nvSpPr>
          <p:cNvPr id="9" name="Slide Number Placeholder 5"/>
          <p:cNvSpPr txBox="1">
            <a:spLocks/>
          </p:cNvSpPr>
          <p:nvPr/>
        </p:nvSpPr>
        <p:spPr>
          <a:xfrm>
            <a:off x="7924800" y="6416675"/>
            <a:ext cx="762000" cy="365125"/>
          </a:xfrm>
          <a:prstGeom prst="rect">
            <a:avLst/>
          </a:prstGeom>
          <a:noFill/>
        </p:spPr>
        <p:txBody>
          <a:bodyPr vert="horz" lIns="0" tIns="0" rIns="0" bIns="0" anchor="b"/>
          <a:lstStyle>
            <a:defPPr>
              <a:defRPr lang="en-US"/>
            </a:defPPr>
            <a:lvl1pPr algn="r" rtl="0" eaLnBrk="1" fontAlgn="base" latinLnBrk="0" hangingPunct="1">
              <a:spcBef>
                <a:spcPct val="0"/>
              </a:spcBef>
              <a:spcAft>
                <a:spcPct val="0"/>
              </a:spcAft>
              <a:defRPr kumimoji="0" sz="1200" kern="1200">
                <a:solidFill>
                  <a:schemeClr val="tx2">
                    <a:shade val="9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0CF6D66C-178A-4F9D-82B9-80522C7CC343}" type="slidenum">
              <a:rPr lang="en-US" smtClean="0"/>
              <a:pPr/>
              <a:t>44</a:t>
            </a:fld>
            <a:endParaRPr lang="en-US" dirty="0" smtClean="0"/>
          </a:p>
        </p:txBody>
      </p:sp>
    </p:spTree>
    <p:extLst>
      <p:ext uri="{BB962C8B-B14F-4D97-AF65-F5344CB8AC3E}">
        <p14:creationId xmlns="" xmlns:p14="http://schemas.microsoft.com/office/powerpoint/2010/main" val="3888569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a:xfrm>
            <a:off x="381000" y="76200"/>
            <a:ext cx="8229600" cy="1524000"/>
          </a:xfrm>
        </p:spPr>
        <p:txBody>
          <a:bodyPr anchor="t">
            <a:normAutofit fontScale="90000"/>
          </a:bodyPr>
          <a:lstStyle/>
          <a:p>
            <a:pPr eaLnBrk="1" hangingPunct="1"/>
            <a:r>
              <a:rPr lang="sr-Latn-CS" sz="3600" b="1" dirty="0" smtClean="0">
                <a:solidFill>
                  <a:srgbClr val="0070C0"/>
                </a:solidFill>
              </a:rPr>
              <a:t>Definisati </a:t>
            </a:r>
            <a:r>
              <a:rPr lang="en-US" sz="3600" b="1" dirty="0" err="1" smtClean="0">
                <a:solidFill>
                  <a:srgbClr val="0070C0"/>
                </a:solidFill>
              </a:rPr>
              <a:t>ispravno</a:t>
            </a:r>
            <a:r>
              <a:rPr lang="sr-Latn-CS" sz="3600" b="1" dirty="0" smtClean="0">
                <a:solidFill>
                  <a:srgbClr val="0070C0"/>
                </a:solidFill>
              </a:rPr>
              <a:t> obrazloženje radi uspostavljanja trezorskih sistema </a:t>
            </a:r>
            <a:r>
              <a:rPr lang="en-US" sz="3600" b="1" dirty="0" smtClean="0">
                <a:solidFill>
                  <a:srgbClr val="0070C0"/>
                </a:solidFill>
              </a:rPr>
              <a:t>– </a:t>
            </a:r>
            <a:r>
              <a:rPr lang="sr-Latn-CS" sz="3600" b="1" dirty="0" smtClean="0">
                <a:solidFill>
                  <a:srgbClr val="0070C0"/>
                </a:solidFill>
              </a:rPr>
              <a:t>šta predstavlja problem koji pokušavamo da rešimo</a:t>
            </a:r>
            <a:r>
              <a:rPr lang="en-US" sz="3600" b="1" dirty="0" smtClean="0">
                <a:solidFill>
                  <a:srgbClr val="0070C0"/>
                </a:solidFill>
              </a:rPr>
              <a:t>.</a:t>
            </a:r>
          </a:p>
        </p:txBody>
      </p:sp>
      <p:sp>
        <p:nvSpPr>
          <p:cNvPr id="37894" name="Rectangle 3"/>
          <p:cNvSpPr>
            <a:spLocks noGrp="1" noChangeArrowheads="1"/>
          </p:cNvSpPr>
          <p:nvPr>
            <p:ph idx="1"/>
          </p:nvPr>
        </p:nvSpPr>
        <p:spPr>
          <a:xfrm>
            <a:off x="457200" y="1600200"/>
            <a:ext cx="8229600" cy="4572000"/>
          </a:xfrm>
        </p:spPr>
        <p:txBody>
          <a:bodyPr>
            <a:normAutofit fontScale="92500" lnSpcReduction="10000"/>
          </a:bodyPr>
          <a:lstStyle/>
          <a:p>
            <a:pPr>
              <a:lnSpc>
                <a:spcPct val="90000"/>
              </a:lnSpc>
            </a:pPr>
            <a:r>
              <a:rPr lang="en-US" sz="2800" b="1" dirty="0" smtClean="0">
                <a:solidFill>
                  <a:srgbClr val="669900"/>
                </a:solidFill>
              </a:rPr>
              <a:t>Pre-</a:t>
            </a:r>
            <a:r>
              <a:rPr lang="sr-Latn-CS" sz="2800" b="1" dirty="0" smtClean="0">
                <a:solidFill>
                  <a:srgbClr val="669900"/>
                </a:solidFill>
              </a:rPr>
              <a:t>r</a:t>
            </a:r>
            <a:r>
              <a:rPr lang="en-US" sz="2800" b="1" dirty="0" err="1" smtClean="0">
                <a:solidFill>
                  <a:srgbClr val="669900"/>
                </a:solidFill>
              </a:rPr>
              <a:t>eform</a:t>
            </a:r>
            <a:r>
              <a:rPr lang="sr-Latn-CS" sz="2800" b="1" dirty="0" smtClean="0">
                <a:solidFill>
                  <a:srgbClr val="669900"/>
                </a:solidFill>
              </a:rPr>
              <a:t>sko stanje </a:t>
            </a:r>
            <a:r>
              <a:rPr lang="en-US" sz="2800" b="1" dirty="0" smtClean="0">
                <a:solidFill>
                  <a:srgbClr val="669900"/>
                </a:solidFill>
              </a:rPr>
              <a:t>I </a:t>
            </a:r>
            <a:endParaRPr lang="en-US" sz="2800" b="1" dirty="0" smtClean="0">
              <a:latin typeface="+mj-lt"/>
            </a:endParaRPr>
          </a:p>
          <a:p>
            <a:pPr eaLnBrk="1" hangingPunct="1">
              <a:lnSpc>
                <a:spcPct val="90000"/>
              </a:lnSpc>
            </a:pPr>
            <a:r>
              <a:rPr lang="sr-Latn-CS" sz="2400" b="1" dirty="0" smtClean="0">
                <a:latin typeface="+mj-lt"/>
              </a:rPr>
              <a:t>U tranzicionim ekonomijama </a:t>
            </a:r>
            <a:r>
              <a:rPr lang="sr-Latn-CS" sz="2400" dirty="0" smtClean="0">
                <a:latin typeface="+mj-lt"/>
              </a:rPr>
              <a:t>postojao je manjak pravnog okvira, </a:t>
            </a:r>
            <a:r>
              <a:rPr lang="sr-Latn-CS" sz="2400" dirty="0" smtClean="0">
                <a:latin typeface="+mj-lt"/>
              </a:rPr>
              <a:t>institucionalnih </a:t>
            </a:r>
            <a:r>
              <a:rPr lang="sr-Latn-CS" sz="2400" dirty="0" smtClean="0">
                <a:latin typeface="+mj-lt"/>
              </a:rPr>
              <a:t>struktura i pratećih sistema koji su bili potrebni radi upravljanja javnim finansijama: </a:t>
            </a:r>
            <a:endParaRPr lang="en-US" sz="2000" dirty="0" smtClean="0">
              <a:latin typeface="+mj-lt"/>
            </a:endParaRPr>
          </a:p>
          <a:p>
            <a:pPr lvl="2">
              <a:lnSpc>
                <a:spcPct val="90000"/>
              </a:lnSpc>
            </a:pPr>
            <a:r>
              <a:rPr lang="sr-Latn-CS" sz="2000" dirty="0" smtClean="0"/>
              <a:t>Jedinicama za potrošnju je bilo dozvoljeno da otvaraju bankovne račune mimo kontrole MF, kao i da na te račune periodično prebacuju sredstva dobijena od MF.</a:t>
            </a:r>
          </a:p>
          <a:p>
            <a:pPr lvl="2">
              <a:lnSpc>
                <a:spcPct val="90000"/>
              </a:lnSpc>
            </a:pPr>
            <a:r>
              <a:rPr lang="sr-Latn-CS" sz="2000" dirty="0" smtClean="0"/>
              <a:t>Kao </a:t>
            </a:r>
            <a:r>
              <a:rPr lang="sr-Latn-CS" sz="2000" dirty="0" smtClean="0"/>
              <a:t>rezultat toga, na bankovnim računima </a:t>
            </a:r>
            <a:r>
              <a:rPr lang="en-US" sz="2000" dirty="0" smtClean="0"/>
              <a:t>j</a:t>
            </a:r>
            <a:r>
              <a:rPr lang="sr-Latn-CS" sz="2000" dirty="0" smtClean="0"/>
              <a:t>edinica za potrošnju su se mogli stvoriti značajni neiskorišćeni bilansi, dok bi se MF, u ukupnom </a:t>
            </a:r>
            <a:r>
              <a:rPr lang="en-US" sz="2000" dirty="0" err="1" smtClean="0"/>
              <a:t>bilansu</a:t>
            </a:r>
            <a:r>
              <a:rPr lang="sr-Latn-CS" sz="2000" dirty="0" smtClean="0"/>
              <a:t>, nalazilo u deficitu.</a:t>
            </a:r>
          </a:p>
          <a:p>
            <a:pPr lvl="2">
              <a:lnSpc>
                <a:spcPct val="90000"/>
              </a:lnSpc>
            </a:pPr>
            <a:r>
              <a:rPr lang="sr-Latn-CS" sz="2000" dirty="0" smtClean="0"/>
              <a:t>MF nije imalo nikakvih sredstava za vršenje kontrole kako bi osiguralo da je potrošnja u skladu sa </a:t>
            </a:r>
            <a:r>
              <a:rPr lang="sr-Latn-CS" sz="2000" dirty="0" smtClean="0"/>
              <a:t>budžetski</a:t>
            </a:r>
            <a:r>
              <a:rPr lang="en-US" sz="2000" dirty="0" smtClean="0"/>
              <a:t>m</a:t>
            </a:r>
            <a:r>
              <a:rPr lang="sr-Latn-CS" sz="2000" dirty="0" smtClean="0"/>
              <a:t> </a:t>
            </a:r>
            <a:r>
              <a:rPr lang="sr-Latn-CS" sz="2000" dirty="0" smtClean="0"/>
              <a:t>aproprijacijama.</a:t>
            </a:r>
          </a:p>
          <a:p>
            <a:pPr lvl="2">
              <a:lnSpc>
                <a:spcPct val="90000"/>
              </a:lnSpc>
            </a:pPr>
            <a:r>
              <a:rPr lang="sr-Latn-CS" sz="2000" dirty="0" smtClean="0"/>
              <a:t>Ostali posledični problemi, kao što je manjak blagovremenog informisanja o potrošnji i </a:t>
            </a:r>
            <a:r>
              <a:rPr lang="sr-Latn-CS" sz="2000" dirty="0" smtClean="0"/>
              <a:t>pr</a:t>
            </a:r>
            <a:r>
              <a:rPr lang="en-US" sz="2000" dirty="0" err="1" smtClean="0"/>
              <a:t>i</a:t>
            </a:r>
            <a:r>
              <a:rPr lang="sr-Latn-CS" sz="2000" dirty="0" smtClean="0"/>
              <a:t>hodima </a:t>
            </a:r>
            <a:r>
              <a:rPr lang="sr-Latn-CS" sz="2000" dirty="0" smtClean="0"/>
              <a:t>koji su bili neophodni radi ekonomskog upravljanja, su bili i problemi koji su se odnosili na nedostatke kod statusnog izveštavanja, kod osnovnih podataka potrebnih radi pripreme budžeta, i sl.   </a:t>
            </a:r>
          </a:p>
        </p:txBody>
      </p:sp>
      <p:sp>
        <p:nvSpPr>
          <p:cNvPr id="6" name="Date Placeholder 5"/>
          <p:cNvSpPr>
            <a:spLocks noGrp="1"/>
          </p:cNvSpPr>
          <p:nvPr>
            <p:ph type="dt" sz="half" idx="10"/>
          </p:nvPr>
        </p:nvSpPr>
        <p:spPr/>
        <p:txBody>
          <a:bodyPr/>
          <a:lstStyle/>
          <a:p>
            <a:pPr>
              <a:defRPr/>
            </a:pPr>
            <a:fld id="{79E8E23A-0236-4722-A15E-B7BCDA54229F}" type="datetime1">
              <a:rPr lang="en-US" smtClean="0"/>
              <a:pPr>
                <a:defRPr/>
              </a:pPr>
              <a:t>5/30/2012</a:t>
            </a:fld>
            <a:endParaRPr lang="en-US" dirty="0"/>
          </a:p>
        </p:txBody>
      </p:sp>
      <p:sp>
        <p:nvSpPr>
          <p:cNvPr id="37891" name="Footer Placeholder 4"/>
          <p:cNvSpPr>
            <a:spLocks noGrp="1"/>
          </p:cNvSpPr>
          <p:nvPr>
            <p:ph type="ftr" sz="quarter" idx="11"/>
          </p:nvPr>
        </p:nvSpPr>
        <p:spPr>
          <a:noFill/>
        </p:spPr>
        <p:txBody>
          <a:bodyPr/>
          <a:lstStyle/>
          <a:p>
            <a:r>
              <a:rPr lang="en-US" smtClean="0"/>
              <a:t>Ali Hashim - World Bank</a:t>
            </a:r>
            <a:endParaRPr lang="en-US" dirty="0" smtClean="0"/>
          </a:p>
        </p:txBody>
      </p:sp>
      <p:sp>
        <p:nvSpPr>
          <p:cNvPr id="37892" name="Slide Number Placeholder 5"/>
          <p:cNvSpPr>
            <a:spLocks noGrp="1"/>
          </p:cNvSpPr>
          <p:nvPr>
            <p:ph type="sldNum" sz="quarter" idx="12"/>
          </p:nvPr>
        </p:nvSpPr>
        <p:spPr>
          <a:noFill/>
        </p:spPr>
        <p:txBody>
          <a:bodyPr/>
          <a:lstStyle/>
          <a:p>
            <a:fld id="{E9329F95-EDDD-4CAF-8AA5-358B1D57B8D2}" type="slidenum">
              <a:rPr lang="en-US" smtClean="0"/>
              <a:pPr/>
              <a:t>5</a:t>
            </a:fld>
            <a:endParaRPr lang="en-US" smtClean="0"/>
          </a:p>
        </p:txBody>
      </p:sp>
    </p:spTree>
    <p:extLst>
      <p:ext uri="{BB962C8B-B14F-4D97-AF65-F5344CB8AC3E}">
        <p14:creationId xmlns="" xmlns:p14="http://schemas.microsoft.com/office/powerpoint/2010/main" val="3489666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chor="ctr">
            <a:normAutofit/>
          </a:bodyPr>
          <a:lstStyle/>
          <a:p>
            <a:r>
              <a:rPr lang="en-US" sz="3600" b="1" dirty="0" smtClean="0">
                <a:solidFill>
                  <a:srgbClr val="669900"/>
                </a:solidFill>
              </a:rPr>
              <a:t> Pre-</a:t>
            </a:r>
            <a:r>
              <a:rPr lang="sr-Latn-CS" sz="3600" b="1" dirty="0" smtClean="0">
                <a:solidFill>
                  <a:srgbClr val="669900"/>
                </a:solidFill>
              </a:rPr>
              <a:t>r</a:t>
            </a:r>
            <a:r>
              <a:rPr lang="en-US" sz="3600" b="1" dirty="0" err="1" smtClean="0">
                <a:solidFill>
                  <a:srgbClr val="669900"/>
                </a:solidFill>
              </a:rPr>
              <a:t>eform</a:t>
            </a:r>
            <a:r>
              <a:rPr lang="sr-Latn-CS" sz="3600" b="1" dirty="0" smtClean="0">
                <a:solidFill>
                  <a:srgbClr val="669900"/>
                </a:solidFill>
              </a:rPr>
              <a:t>sko stanje </a:t>
            </a:r>
            <a:r>
              <a:rPr lang="en-US" sz="3600" b="1" dirty="0" smtClean="0">
                <a:solidFill>
                  <a:srgbClr val="669900"/>
                </a:solidFill>
              </a:rPr>
              <a:t>II</a:t>
            </a:r>
            <a:endParaRPr lang="en-US" sz="3600" dirty="0"/>
          </a:p>
        </p:txBody>
      </p:sp>
      <p:sp>
        <p:nvSpPr>
          <p:cNvPr id="3" name="Content Placeholder 2"/>
          <p:cNvSpPr>
            <a:spLocks noGrp="1"/>
          </p:cNvSpPr>
          <p:nvPr>
            <p:ph idx="1"/>
          </p:nvPr>
        </p:nvSpPr>
        <p:spPr>
          <a:xfrm>
            <a:off x="457200" y="1295400"/>
            <a:ext cx="8229600" cy="5029200"/>
          </a:xfrm>
        </p:spPr>
        <p:txBody>
          <a:bodyPr>
            <a:normAutofit/>
          </a:bodyPr>
          <a:lstStyle/>
          <a:p>
            <a:pPr lvl="1">
              <a:lnSpc>
                <a:spcPct val="80000"/>
              </a:lnSpc>
            </a:pPr>
            <a:r>
              <a:rPr lang="sr-Latn-CS" b="1" dirty="0" smtClean="0"/>
              <a:t>U ostalim zemljama </a:t>
            </a:r>
            <a:r>
              <a:rPr lang="sr-Latn-CS" dirty="0" smtClean="0"/>
              <a:t>pravne i institucionalne strukture za upravljanje javnim finansijama jesu postojale, ali su bile/još uvek jesu u potrebi za ispravkama pošto su često zaobilažene. </a:t>
            </a:r>
          </a:p>
          <a:p>
            <a:pPr lvl="2">
              <a:lnSpc>
                <a:spcPct val="80000"/>
              </a:lnSpc>
            </a:pPr>
            <a:r>
              <a:rPr lang="en-US" sz="2500" dirty="0" err="1" smtClean="0"/>
              <a:t>Ero</a:t>
            </a:r>
            <a:r>
              <a:rPr lang="sr-Latn-CS" sz="2500" dirty="0" smtClean="0"/>
              <a:t>zija kontrola </a:t>
            </a:r>
            <a:r>
              <a:rPr lang="en-US" sz="2500" dirty="0" smtClean="0"/>
              <a:t>(</a:t>
            </a:r>
            <a:r>
              <a:rPr lang="sr-Latn-CS" sz="2500" dirty="0" smtClean="0"/>
              <a:t>npr. kontrola aproprijacija</a:t>
            </a:r>
            <a:r>
              <a:rPr lang="en-US" sz="2500" dirty="0" smtClean="0"/>
              <a:t>)</a:t>
            </a:r>
          </a:p>
          <a:p>
            <a:pPr lvl="2">
              <a:lnSpc>
                <a:spcPct val="80000"/>
              </a:lnSpc>
            </a:pPr>
            <a:r>
              <a:rPr lang="sr-Latn-CS" sz="2500" dirty="0" smtClean="0"/>
              <a:t>Zamagljivanje uloga i odgovornosti učesnika </a:t>
            </a:r>
            <a:r>
              <a:rPr lang="en-US" sz="2500" i="1" dirty="0" smtClean="0"/>
              <a:t>(</a:t>
            </a:r>
            <a:r>
              <a:rPr lang="sr-Latn-CS" sz="2500" i="1" dirty="0" smtClean="0"/>
              <a:t>j</a:t>
            </a:r>
            <a:r>
              <a:rPr lang="sr-Latn-CS" sz="2500" i="1" dirty="0" smtClean="0"/>
              <a:t>edinice </a:t>
            </a:r>
            <a:r>
              <a:rPr lang="sr-Latn-CS" sz="2500" i="1" dirty="0" smtClean="0"/>
              <a:t>potrošnje -</a:t>
            </a:r>
            <a:r>
              <a:rPr lang="en-US" sz="2500" i="1" dirty="0" smtClean="0"/>
              <a:t> </a:t>
            </a:r>
            <a:r>
              <a:rPr lang="en-US" sz="2500" i="1" dirty="0" err="1" smtClean="0"/>
              <a:t>tre</a:t>
            </a:r>
            <a:r>
              <a:rPr lang="sr-Latn-CS" sz="2500" i="1" dirty="0" smtClean="0"/>
              <a:t>zor</a:t>
            </a:r>
            <a:r>
              <a:rPr lang="en-US" sz="2500" i="1" dirty="0" smtClean="0"/>
              <a:t>)</a:t>
            </a:r>
            <a:endParaRPr lang="en-US" sz="2500" i="1" dirty="0"/>
          </a:p>
          <a:p>
            <a:pPr lvl="2">
              <a:lnSpc>
                <a:spcPct val="80000"/>
              </a:lnSpc>
            </a:pPr>
            <a:r>
              <a:rPr lang="en-US" sz="2500" dirty="0" err="1" smtClean="0"/>
              <a:t>Multipli</a:t>
            </a:r>
            <a:r>
              <a:rPr lang="sr-Latn-CS" sz="2500" dirty="0" smtClean="0"/>
              <a:t>kacija bankovnih računa van kontrole trezora – npr. personalnizovanih salda računa</a:t>
            </a:r>
          </a:p>
          <a:p>
            <a:pPr lvl="2">
              <a:lnSpc>
                <a:spcPct val="80000"/>
              </a:lnSpc>
            </a:pPr>
            <a:r>
              <a:rPr lang="sr-Latn-CS" sz="2500" dirty="0" smtClean="0"/>
              <a:t>Ovo je u suštini rezultiralo istovetnom situacijom kao što je bila ona kod tranzicionih ekonomija, a u delu koji govori o manjku kontrole nad javnim finansijama od strane MF, kao i nad potrošnjom i dostupnosti blagovremenih informacija radi ekonomskog upravljanja.</a:t>
            </a:r>
          </a:p>
          <a:p>
            <a:endParaRPr lang="en-US" dirty="0"/>
          </a:p>
        </p:txBody>
      </p:sp>
      <p:sp>
        <p:nvSpPr>
          <p:cNvPr id="4" name="Date Placeholder 3"/>
          <p:cNvSpPr>
            <a:spLocks noGrp="1"/>
          </p:cNvSpPr>
          <p:nvPr>
            <p:ph type="dt" sz="half" idx="10"/>
          </p:nvPr>
        </p:nvSpPr>
        <p:spPr/>
        <p:txBody>
          <a:bodyPr/>
          <a:lstStyle/>
          <a:p>
            <a:pPr>
              <a:defRPr/>
            </a:pPr>
            <a:fld id="{D178D955-150C-48ED-8BF0-514BC6AEF469}"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6</a:t>
            </a:fld>
            <a:endParaRPr lang="en-US" dirty="0"/>
          </a:p>
        </p:txBody>
      </p:sp>
    </p:spTree>
    <p:extLst>
      <p:ext uri="{BB962C8B-B14F-4D97-AF65-F5344CB8AC3E}">
        <p14:creationId xmlns="" xmlns:p14="http://schemas.microsoft.com/office/powerpoint/2010/main" val="3840987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ctr">
            <a:normAutofit/>
          </a:bodyPr>
          <a:lstStyle/>
          <a:p>
            <a:r>
              <a:rPr lang="sr-Latn-CS" sz="3600" b="1" dirty="0" smtClean="0">
                <a:solidFill>
                  <a:srgbClr val="0070C0"/>
                </a:solidFill>
              </a:rPr>
              <a:t>Rešenje se definiše prema problemu </a:t>
            </a:r>
            <a:r>
              <a:rPr lang="en-US" sz="3600" b="1" dirty="0" smtClean="0">
                <a:solidFill>
                  <a:srgbClr val="0070C0"/>
                </a:solidFill>
              </a:rPr>
              <a:t> -  </a:t>
            </a:r>
            <a:br>
              <a:rPr lang="en-US" sz="3600" b="1" dirty="0" smtClean="0">
                <a:solidFill>
                  <a:srgbClr val="0070C0"/>
                </a:solidFill>
              </a:rPr>
            </a:br>
            <a:r>
              <a:rPr lang="sr-Latn-CS" sz="3600" b="1" dirty="0" smtClean="0">
                <a:solidFill>
                  <a:srgbClr val="0070C0"/>
                </a:solidFill>
              </a:rPr>
              <a:t>Dvodelno rešenje </a:t>
            </a:r>
            <a:endParaRPr lang="en-US" sz="3600" b="1" dirty="0">
              <a:solidFill>
                <a:srgbClr val="0070C0"/>
              </a:solidFill>
            </a:endParaRPr>
          </a:p>
        </p:txBody>
      </p:sp>
      <p:sp>
        <p:nvSpPr>
          <p:cNvPr id="3" name="Content Placeholder 2"/>
          <p:cNvSpPr>
            <a:spLocks noGrp="1"/>
          </p:cNvSpPr>
          <p:nvPr>
            <p:ph idx="1"/>
          </p:nvPr>
        </p:nvSpPr>
        <p:spPr>
          <a:xfrm>
            <a:off x="457200" y="1371600"/>
            <a:ext cx="8229600" cy="4998720"/>
          </a:xfrm>
        </p:spPr>
        <p:txBody>
          <a:bodyPr>
            <a:normAutofit/>
          </a:bodyPr>
          <a:lstStyle/>
          <a:p>
            <a:pPr lvl="1"/>
            <a:r>
              <a:rPr lang="en-US" b="1" dirty="0">
                <a:solidFill>
                  <a:srgbClr val="669900"/>
                </a:solidFill>
              </a:rPr>
              <a:t>A</a:t>
            </a:r>
            <a:r>
              <a:rPr lang="en-US" b="1" dirty="0" smtClean="0">
                <a:solidFill>
                  <a:srgbClr val="669900"/>
                </a:solidFill>
              </a:rPr>
              <a:t>- </a:t>
            </a:r>
            <a:r>
              <a:rPr lang="sr-Latn-CS" b="1" dirty="0" smtClean="0">
                <a:solidFill>
                  <a:srgbClr val="669900"/>
                </a:solidFill>
              </a:rPr>
              <a:t>Uspostavljanje </a:t>
            </a:r>
            <a:r>
              <a:rPr lang="en-US" b="1" dirty="0" smtClean="0">
                <a:solidFill>
                  <a:srgbClr val="669900"/>
                </a:solidFill>
              </a:rPr>
              <a:t>/</a:t>
            </a:r>
            <a:r>
              <a:rPr lang="sr-Latn-CS" b="1" dirty="0" smtClean="0">
                <a:solidFill>
                  <a:srgbClr val="669900"/>
                </a:solidFill>
              </a:rPr>
              <a:t> ispravka mera politika i institucionalnih struktura koje su potrebne radi upravljanja javnim finansijama </a:t>
            </a:r>
          </a:p>
          <a:p>
            <a:pPr lvl="2"/>
            <a:r>
              <a:rPr lang="en-US" b="1" dirty="0" smtClean="0"/>
              <a:t>Tran</a:t>
            </a:r>
            <a:r>
              <a:rPr lang="sr-Latn-CS" b="1" dirty="0" smtClean="0"/>
              <a:t>zicione ekonomije </a:t>
            </a:r>
            <a:r>
              <a:rPr lang="en-US" b="1" dirty="0" smtClean="0"/>
              <a:t>-  </a:t>
            </a:r>
            <a:r>
              <a:rPr lang="sr-Latn-CS" dirty="0" smtClean="0"/>
              <a:t>Postojala je potreba za izgradnjom pravnog okvira i institucionalnih struktura </a:t>
            </a:r>
            <a:r>
              <a:rPr lang="en-US" b="1" i="1" dirty="0" err="1" smtClean="0"/>
              <a:t>ab</a:t>
            </a:r>
            <a:r>
              <a:rPr lang="en-US" b="1" i="1" dirty="0" smtClean="0"/>
              <a:t>-initio</a:t>
            </a:r>
            <a:r>
              <a:rPr lang="sr-Latn-CS" i="1" dirty="0" smtClean="0"/>
              <a:t> (lat. od početka) </a:t>
            </a:r>
            <a:r>
              <a:rPr lang="sr-Latn-CS" dirty="0" smtClean="0"/>
              <a:t>kako bi se omogućilo MF da ponovo uspostavi kontrolu nad </a:t>
            </a:r>
            <a:r>
              <a:rPr lang="sr-Latn-CS" dirty="0" smtClean="0"/>
              <a:t>finansijski</a:t>
            </a:r>
            <a:r>
              <a:rPr lang="en-US" dirty="0" smtClean="0"/>
              <a:t>m</a:t>
            </a:r>
            <a:r>
              <a:rPr lang="sr-Latn-CS" dirty="0" smtClean="0"/>
              <a:t> </a:t>
            </a:r>
            <a:r>
              <a:rPr lang="sr-Latn-CS" dirty="0" smtClean="0"/>
              <a:t>resursima i da osigura da </a:t>
            </a:r>
            <a:r>
              <a:rPr lang="sr-Latn-CS" dirty="0" smtClean="0"/>
              <a:t>su rashodi u skl</a:t>
            </a:r>
            <a:r>
              <a:rPr lang="en-US" dirty="0" smtClean="0"/>
              <a:t>a</a:t>
            </a:r>
            <a:r>
              <a:rPr lang="sr-Latn-CS" dirty="0" smtClean="0"/>
              <a:t>du </a:t>
            </a:r>
            <a:r>
              <a:rPr lang="sr-Latn-CS" dirty="0" smtClean="0"/>
              <a:t>sa budžetskim aproprijacijama.</a:t>
            </a:r>
          </a:p>
          <a:p>
            <a:pPr marL="667512" lvl="2" indent="0">
              <a:buNone/>
            </a:pPr>
            <a:endParaRPr lang="en-US" dirty="0" smtClean="0"/>
          </a:p>
          <a:p>
            <a:pPr lvl="2"/>
            <a:r>
              <a:rPr lang="sr-Latn-CS" b="1" dirty="0" smtClean="0"/>
              <a:t>U ostalim zemljama </a:t>
            </a:r>
            <a:r>
              <a:rPr lang="en-US" b="1" dirty="0" smtClean="0"/>
              <a:t> </a:t>
            </a:r>
            <a:r>
              <a:rPr lang="en-US" dirty="0" smtClean="0"/>
              <a:t>– </a:t>
            </a:r>
            <a:r>
              <a:rPr lang="sr-Latn-CS" dirty="0" smtClean="0"/>
              <a:t>Postoji potreba da se postojeće mere politika izgrade i isprave, kao i strukture i sistemi – </a:t>
            </a:r>
            <a:r>
              <a:rPr lang="sr-Latn-CS" b="1" dirty="0" smtClean="0"/>
              <a:t>da se zapuše rupe</a:t>
            </a:r>
            <a:r>
              <a:rPr lang="sr-Latn-CS" dirty="0" smtClean="0"/>
              <a:t>.</a:t>
            </a:r>
          </a:p>
        </p:txBody>
      </p:sp>
      <p:sp>
        <p:nvSpPr>
          <p:cNvPr id="4" name="Date Placeholder 3"/>
          <p:cNvSpPr>
            <a:spLocks noGrp="1"/>
          </p:cNvSpPr>
          <p:nvPr>
            <p:ph type="dt" sz="half" idx="10"/>
          </p:nvPr>
        </p:nvSpPr>
        <p:spPr/>
        <p:txBody>
          <a:bodyPr/>
          <a:lstStyle/>
          <a:p>
            <a:pPr>
              <a:defRPr/>
            </a:pPr>
            <a:fld id="{D178D955-150C-48ED-8BF0-514BC6AEF469}"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7</a:t>
            </a:fld>
            <a:endParaRPr lang="en-US" dirty="0"/>
          </a:p>
        </p:txBody>
      </p:sp>
    </p:spTree>
    <p:extLst>
      <p:ext uri="{BB962C8B-B14F-4D97-AF65-F5344CB8AC3E}">
        <p14:creationId xmlns="" xmlns:p14="http://schemas.microsoft.com/office/powerpoint/2010/main" val="3218444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chor="ctr">
            <a:normAutofit fontScale="90000"/>
          </a:bodyPr>
          <a:lstStyle/>
          <a:p>
            <a:r>
              <a:rPr lang="en-US" sz="3600" b="1" dirty="0">
                <a:solidFill>
                  <a:srgbClr val="0070C0"/>
                </a:solidFill>
              </a:rPr>
              <a:t>B</a:t>
            </a:r>
            <a:r>
              <a:rPr lang="en-US" sz="3600" b="1" dirty="0" smtClean="0">
                <a:solidFill>
                  <a:srgbClr val="0070C0"/>
                </a:solidFill>
              </a:rPr>
              <a:t> -  </a:t>
            </a:r>
            <a:r>
              <a:rPr lang="sr-Latn-CS" sz="3600" b="1" dirty="0" smtClean="0">
                <a:solidFill>
                  <a:srgbClr val="0070C0"/>
                </a:solidFill>
              </a:rPr>
              <a:t>Uspostavljanje sistema koji osiguravaju da se ove mere politika implementiraju bez izuzetaka </a:t>
            </a:r>
            <a:endParaRPr lang="en-US" dirty="0">
              <a:solidFill>
                <a:srgbClr val="0070C0"/>
              </a:solidFill>
            </a:endParaRPr>
          </a:p>
        </p:txBody>
      </p:sp>
      <p:sp>
        <p:nvSpPr>
          <p:cNvPr id="3" name="Content Placeholder 2"/>
          <p:cNvSpPr>
            <a:spLocks noGrp="1"/>
          </p:cNvSpPr>
          <p:nvPr>
            <p:ph idx="1"/>
          </p:nvPr>
        </p:nvSpPr>
        <p:spPr>
          <a:xfrm>
            <a:off x="381000" y="1447800"/>
            <a:ext cx="8305800" cy="5181600"/>
          </a:xfrm>
        </p:spPr>
        <p:txBody>
          <a:bodyPr>
            <a:normAutofit fontScale="77500" lnSpcReduction="20000"/>
          </a:bodyPr>
          <a:lstStyle/>
          <a:p>
            <a:pPr marL="0" indent="0">
              <a:buNone/>
            </a:pPr>
            <a:r>
              <a:rPr lang="en-US" dirty="0" smtClean="0"/>
              <a:t> </a:t>
            </a:r>
            <a:r>
              <a:rPr lang="en-US" sz="3300" b="1" dirty="0" smtClean="0"/>
              <a:t>S</a:t>
            </a:r>
            <a:r>
              <a:rPr lang="sr-Latn-CS" sz="3300" b="1" dirty="0" smtClean="0"/>
              <a:t>istemi trebaju da omoguće </a:t>
            </a:r>
            <a:r>
              <a:rPr lang="en-US" sz="3300" b="1" dirty="0" smtClean="0"/>
              <a:t>  </a:t>
            </a:r>
          </a:p>
          <a:p>
            <a:r>
              <a:rPr lang="en-US" sz="3000" b="1" dirty="0" smtClean="0">
                <a:solidFill>
                  <a:schemeClr val="tx2"/>
                </a:solidFill>
              </a:rPr>
              <a:t>B</a:t>
            </a:r>
            <a:r>
              <a:rPr lang="sr-Latn-CS" sz="3000" b="1" dirty="0" smtClean="0">
                <a:solidFill>
                  <a:schemeClr val="tx2"/>
                </a:solidFill>
              </a:rPr>
              <a:t>olju fiskalnu kontrolu</a:t>
            </a:r>
            <a:r>
              <a:rPr lang="en-US" sz="3000" b="1" dirty="0" smtClean="0">
                <a:solidFill>
                  <a:schemeClr val="tx2"/>
                </a:solidFill>
              </a:rPr>
              <a:t>:</a:t>
            </a:r>
            <a:endParaRPr lang="en-US" sz="3000" b="1" dirty="0">
              <a:solidFill>
                <a:schemeClr val="tx2"/>
              </a:solidFill>
            </a:endParaRPr>
          </a:p>
          <a:p>
            <a:pPr lvl="2">
              <a:lnSpc>
                <a:spcPct val="90000"/>
              </a:lnSpc>
            </a:pPr>
            <a:r>
              <a:rPr lang="sr-Latn-CS" sz="2600" dirty="0" smtClean="0">
                <a:solidFill>
                  <a:schemeClr val="tx2"/>
                </a:solidFill>
              </a:rPr>
              <a:t>Osiguravanjem da </a:t>
            </a:r>
            <a:r>
              <a:rPr lang="sr-Latn-CS" sz="2600" dirty="0" smtClean="0">
                <a:solidFill>
                  <a:schemeClr val="tx2"/>
                </a:solidFill>
              </a:rPr>
              <a:t>su rashodi u </a:t>
            </a:r>
            <a:r>
              <a:rPr lang="sr-Latn-CS" sz="2600" dirty="0" smtClean="0">
                <a:solidFill>
                  <a:schemeClr val="tx2"/>
                </a:solidFill>
              </a:rPr>
              <a:t>skladu sa budžetskim aproprijacijama, finansijskim obavezama i </a:t>
            </a:r>
            <a:r>
              <a:rPr lang="sr-Latn-CS" sz="2600" dirty="0" smtClean="0">
                <a:solidFill>
                  <a:schemeClr val="tx2"/>
                </a:solidFill>
              </a:rPr>
              <a:t>alokacijama </a:t>
            </a:r>
            <a:r>
              <a:rPr lang="sr-Latn-CS" sz="2600" dirty="0" smtClean="0">
                <a:solidFill>
                  <a:schemeClr val="tx2"/>
                </a:solidFill>
              </a:rPr>
              <a:t>gotovine</a:t>
            </a:r>
          </a:p>
          <a:p>
            <a:pPr lvl="2">
              <a:lnSpc>
                <a:spcPct val="90000"/>
              </a:lnSpc>
            </a:pPr>
            <a:r>
              <a:rPr lang="sr-Latn-CS" sz="2600" dirty="0" smtClean="0">
                <a:solidFill>
                  <a:schemeClr val="tx2"/>
                </a:solidFill>
              </a:rPr>
              <a:t>Neposrednog praćenja neizmirenih računa, </a:t>
            </a:r>
            <a:r>
              <a:rPr lang="en-US" sz="2600" dirty="0" err="1" smtClean="0">
                <a:solidFill>
                  <a:schemeClr val="tx2"/>
                </a:solidFill>
              </a:rPr>
              <a:t>stanja</a:t>
            </a:r>
            <a:r>
              <a:rPr lang="en-US" sz="2600" dirty="0" smtClean="0">
                <a:solidFill>
                  <a:schemeClr val="tx2"/>
                </a:solidFill>
              </a:rPr>
              <a:t> </a:t>
            </a:r>
            <a:r>
              <a:rPr lang="sr-Latn-CS" sz="2600" dirty="0" smtClean="0">
                <a:solidFill>
                  <a:schemeClr val="tx2"/>
                </a:solidFill>
              </a:rPr>
              <a:t>gotovine na državnim bankovnim računima, docnji i fiskalnog deficita</a:t>
            </a:r>
          </a:p>
          <a:p>
            <a:pPr>
              <a:lnSpc>
                <a:spcPct val="90000"/>
              </a:lnSpc>
            </a:pPr>
            <a:r>
              <a:rPr lang="sr-Latn-CS" sz="2800" b="1" dirty="0" smtClean="0">
                <a:solidFill>
                  <a:schemeClr val="tx2"/>
                </a:solidFill>
              </a:rPr>
              <a:t>Bolje upravljanje gotovinom </a:t>
            </a:r>
            <a:endParaRPr lang="en-US" sz="2800" b="1" dirty="0">
              <a:solidFill>
                <a:schemeClr val="tx2"/>
              </a:solidFill>
            </a:endParaRPr>
          </a:p>
          <a:p>
            <a:pPr lvl="2">
              <a:lnSpc>
                <a:spcPct val="90000"/>
              </a:lnSpc>
            </a:pPr>
            <a:r>
              <a:rPr lang="sr-Latn-CS" sz="2600" dirty="0" smtClean="0">
                <a:solidFill>
                  <a:schemeClr val="tx2"/>
                </a:solidFill>
              </a:rPr>
              <a:t>Stavljanjem svih državnih računa pod kontrolu trezora i njihovom konsolidacijom na </a:t>
            </a:r>
            <a:r>
              <a:rPr lang="sr-Latn-CS" sz="2600" b="1" dirty="0" smtClean="0">
                <a:solidFill>
                  <a:schemeClr val="tx2"/>
                </a:solidFill>
              </a:rPr>
              <a:t>Jedinstvenom računu trezora (JRT)</a:t>
            </a:r>
          </a:p>
          <a:p>
            <a:pPr lvl="2">
              <a:lnSpc>
                <a:spcPct val="90000"/>
              </a:lnSpc>
            </a:pPr>
            <a:r>
              <a:rPr lang="sr-Latn-CS" sz="2600" dirty="0" smtClean="0">
                <a:solidFill>
                  <a:schemeClr val="tx2"/>
                </a:solidFill>
              </a:rPr>
              <a:t>Smanjenjem broja </a:t>
            </a:r>
            <a:r>
              <a:rPr lang="sr-Latn-CS" sz="2600" b="1" dirty="0" smtClean="0">
                <a:solidFill>
                  <a:schemeClr val="tx2"/>
                </a:solidFill>
              </a:rPr>
              <a:t>neiskorišćenih bilansa </a:t>
            </a:r>
            <a:r>
              <a:rPr lang="sr-Latn-CS" sz="2600" dirty="0" smtClean="0">
                <a:solidFill>
                  <a:schemeClr val="tx2"/>
                </a:solidFill>
              </a:rPr>
              <a:t>na vladinim računima i unapređeno planiranje potreba za gotovinom  </a:t>
            </a:r>
          </a:p>
          <a:p>
            <a:r>
              <a:rPr lang="sr-Latn-CS" b="1" dirty="0" smtClean="0">
                <a:solidFill>
                  <a:schemeClr val="tx2"/>
                </a:solidFill>
              </a:rPr>
              <a:t>Blagovremeno i precizno izveštavanje za potrebe ekonomskog upravljanja, </a:t>
            </a:r>
            <a:r>
              <a:rPr lang="sr-Latn-CS" dirty="0" smtClean="0">
                <a:solidFill>
                  <a:schemeClr val="tx2"/>
                </a:solidFill>
              </a:rPr>
              <a:t>kao i radi </a:t>
            </a:r>
            <a:r>
              <a:rPr lang="sr-Latn-CS" b="1" dirty="0" smtClean="0">
                <a:solidFill>
                  <a:schemeClr val="tx2"/>
                </a:solidFill>
              </a:rPr>
              <a:t>pripreme statusnih finansijskih izveštaja</a:t>
            </a:r>
          </a:p>
          <a:p>
            <a:r>
              <a:rPr lang="sr-Latn-CS" dirty="0" smtClean="0">
                <a:solidFill>
                  <a:schemeClr val="tx2"/>
                </a:solidFill>
              </a:rPr>
              <a:t>Unapređen kvalitet </a:t>
            </a:r>
            <a:r>
              <a:rPr lang="sr-Latn-CS" b="1" dirty="0" smtClean="0">
                <a:solidFill>
                  <a:schemeClr val="tx2"/>
                </a:solidFill>
              </a:rPr>
              <a:t>osnovnih podataka potrebnih radi pripreme budžeta</a:t>
            </a:r>
            <a:endParaRPr lang="en-US" dirty="0"/>
          </a:p>
        </p:txBody>
      </p:sp>
      <p:sp>
        <p:nvSpPr>
          <p:cNvPr id="4" name="Date Placeholder 3"/>
          <p:cNvSpPr>
            <a:spLocks noGrp="1"/>
          </p:cNvSpPr>
          <p:nvPr>
            <p:ph type="dt" sz="half" idx="10"/>
          </p:nvPr>
        </p:nvSpPr>
        <p:spPr/>
        <p:txBody>
          <a:bodyPr/>
          <a:lstStyle/>
          <a:p>
            <a:pPr>
              <a:defRPr/>
            </a:pPr>
            <a:fld id="{D178D955-150C-48ED-8BF0-514BC6AEF469}" type="datetime1">
              <a:rPr lang="en-US" smtClean="0"/>
              <a:pPr>
                <a:defRPr/>
              </a:pPr>
              <a:t>5/30/2012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8</a:t>
            </a:fld>
            <a:endParaRPr lang="en-US" dirty="0"/>
          </a:p>
        </p:txBody>
      </p:sp>
    </p:spTree>
    <p:extLst>
      <p:ext uri="{BB962C8B-B14F-4D97-AF65-F5344CB8AC3E}">
        <p14:creationId xmlns="" xmlns:p14="http://schemas.microsoft.com/office/powerpoint/2010/main" val="2464804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457200" y="304800"/>
            <a:ext cx="8229600" cy="914400"/>
          </a:xfrm>
        </p:spPr>
        <p:txBody>
          <a:bodyPr>
            <a:normAutofit fontScale="90000"/>
          </a:bodyPr>
          <a:lstStyle/>
          <a:p>
            <a:pPr algn="ctr" eaLnBrk="1" hangingPunct="1"/>
            <a:r>
              <a:rPr lang="sr-Latn-CS" sz="3600" b="1" dirty="0" smtClean="0">
                <a:solidFill>
                  <a:srgbClr val="002060"/>
                </a:solidFill>
              </a:rPr>
              <a:t>Implementacija rešenja zahteva </a:t>
            </a:r>
            <a:r>
              <a:rPr lang="en-US" sz="3600" b="1" dirty="0" smtClean="0">
                <a:solidFill>
                  <a:srgbClr val="002060"/>
                </a:solidFill>
              </a:rPr>
              <a:t>-  </a:t>
            </a:r>
            <a:r>
              <a:rPr lang="sr-Latn-CS" sz="3600" b="1" dirty="0" smtClean="0">
                <a:solidFill>
                  <a:srgbClr val="002060"/>
                </a:solidFill>
              </a:rPr>
              <a:t>Pravne i institucionalne reforme </a:t>
            </a:r>
            <a:r>
              <a:rPr lang="en-US" sz="3200" b="1" dirty="0" smtClean="0">
                <a:solidFill>
                  <a:srgbClr val="002060"/>
                </a:solidFill>
              </a:rPr>
              <a:t>  </a:t>
            </a:r>
            <a:r>
              <a:rPr lang="en-US" sz="2800" b="1" dirty="0" smtClean="0">
                <a:solidFill>
                  <a:srgbClr val="002060"/>
                </a:solidFill>
              </a:rPr>
              <a:t> </a:t>
            </a:r>
          </a:p>
        </p:txBody>
      </p:sp>
      <p:sp>
        <p:nvSpPr>
          <p:cNvPr id="15366" name="Rectangle 3"/>
          <p:cNvSpPr>
            <a:spLocks noGrp="1" noChangeArrowheads="1"/>
          </p:cNvSpPr>
          <p:nvPr>
            <p:ph idx="1"/>
          </p:nvPr>
        </p:nvSpPr>
        <p:spPr>
          <a:xfrm>
            <a:off x="457200" y="1295400"/>
            <a:ext cx="8229600" cy="4830763"/>
          </a:xfrm>
        </p:spPr>
        <p:txBody>
          <a:bodyPr>
            <a:noAutofit/>
          </a:bodyPr>
          <a:lstStyle/>
          <a:p>
            <a:pPr eaLnBrk="1" hangingPunct="1"/>
            <a:r>
              <a:rPr lang="sr-Latn-CS" sz="2800" b="1" dirty="0" smtClean="0">
                <a:solidFill>
                  <a:schemeClr val="tx2"/>
                </a:solidFill>
                <a:latin typeface="+mj-lt"/>
              </a:rPr>
              <a:t>Zakon o upravljanju budžetom koji govori o upravljanju javnim sredstvima i imovinom, pruža pravnu osnovu za sisteme budžetskog izvršenja</a:t>
            </a:r>
          </a:p>
          <a:p>
            <a:pPr lvl="1" eaLnBrk="1" hangingPunct="1"/>
            <a:r>
              <a:rPr lang="sr-Latn-CS" dirty="0" smtClean="0">
                <a:solidFill>
                  <a:schemeClr val="tx2"/>
                </a:solidFill>
                <a:latin typeface="+mj-lt"/>
              </a:rPr>
              <a:t>Određuje uloge i odgovornosti MF, trezora i resornih agencija</a:t>
            </a:r>
            <a:r>
              <a:rPr lang="en-US" dirty="0" smtClean="0">
                <a:solidFill>
                  <a:schemeClr val="tx2"/>
                </a:solidFill>
                <a:latin typeface="+mj-lt"/>
              </a:rPr>
              <a:t>; </a:t>
            </a:r>
          </a:p>
          <a:p>
            <a:pPr lvl="1" eaLnBrk="1" hangingPunct="1"/>
            <a:r>
              <a:rPr lang="sr-Latn-CS" dirty="0" smtClean="0">
                <a:solidFill>
                  <a:schemeClr val="tx2"/>
                </a:solidFill>
                <a:latin typeface="+mj-lt"/>
              </a:rPr>
              <a:t>Određuje odgovorne i njihove odgovornosti za</a:t>
            </a:r>
            <a:r>
              <a:rPr lang="en-US" dirty="0" smtClean="0">
                <a:solidFill>
                  <a:schemeClr val="tx2"/>
                </a:solidFill>
                <a:latin typeface="+mj-lt"/>
              </a:rPr>
              <a:t>:</a:t>
            </a:r>
          </a:p>
          <a:p>
            <a:pPr lvl="2"/>
            <a:r>
              <a:rPr lang="sr-Latn-CS" sz="2800" dirty="0" smtClean="0">
                <a:solidFill>
                  <a:schemeClr val="tx2"/>
                </a:solidFill>
                <a:latin typeface="+mj-lt"/>
              </a:rPr>
              <a:t>Prijem i staranje o javnim </a:t>
            </a:r>
            <a:r>
              <a:rPr lang="sr-Latn-CS" sz="2800" dirty="0" smtClean="0">
                <a:solidFill>
                  <a:schemeClr val="tx2"/>
                </a:solidFill>
                <a:latin typeface="+mj-lt"/>
              </a:rPr>
              <a:t>sredstvima</a:t>
            </a:r>
            <a:r>
              <a:rPr lang="en-US" sz="2800" dirty="0" smtClean="0">
                <a:solidFill>
                  <a:schemeClr val="tx2"/>
                </a:solidFill>
                <a:latin typeface="+mj-lt"/>
              </a:rPr>
              <a:t>,</a:t>
            </a:r>
            <a:r>
              <a:rPr lang="sr-Latn-CS" sz="2800" dirty="0" smtClean="0">
                <a:solidFill>
                  <a:schemeClr val="tx2"/>
                </a:solidFill>
                <a:latin typeface="+mj-lt"/>
              </a:rPr>
              <a:t> </a:t>
            </a:r>
            <a:endParaRPr lang="en-US" sz="2800" dirty="0" smtClean="0">
              <a:solidFill>
                <a:schemeClr val="tx2"/>
              </a:solidFill>
              <a:latin typeface="+mj-lt"/>
            </a:endParaRPr>
          </a:p>
          <a:p>
            <a:pPr lvl="2"/>
            <a:r>
              <a:rPr lang="sr-Latn-CS" sz="2800" dirty="0" smtClean="0">
                <a:solidFill>
                  <a:schemeClr val="tx2"/>
                </a:solidFill>
                <a:latin typeface="+mj-lt"/>
              </a:rPr>
              <a:t>Kontrolne procese upravljanja </a:t>
            </a:r>
            <a:r>
              <a:rPr lang="sr-Latn-CS" sz="2800" dirty="0" smtClean="0">
                <a:solidFill>
                  <a:schemeClr val="tx2"/>
                </a:solidFill>
                <a:latin typeface="+mj-lt"/>
              </a:rPr>
              <a:t>javnim rashodima,</a:t>
            </a:r>
            <a:endParaRPr lang="en-US" sz="2800" dirty="0" smtClean="0">
              <a:solidFill>
                <a:schemeClr val="tx2"/>
              </a:solidFill>
              <a:latin typeface="+mj-lt"/>
            </a:endParaRPr>
          </a:p>
          <a:p>
            <a:pPr lvl="2"/>
            <a:r>
              <a:rPr lang="sr-Latn-CS" sz="2800" dirty="0" smtClean="0">
                <a:solidFill>
                  <a:schemeClr val="tx2"/>
                </a:solidFill>
                <a:latin typeface="+mj-lt"/>
              </a:rPr>
              <a:t>Upravljanje javnim dugom, računovodstvom, finansijskim izveštavanjem i </a:t>
            </a:r>
            <a:r>
              <a:rPr lang="sr-Latn-CS" sz="2800" dirty="0" smtClean="0">
                <a:solidFill>
                  <a:schemeClr val="tx2"/>
                </a:solidFill>
                <a:latin typeface="+mj-lt"/>
              </a:rPr>
              <a:t>revizijom</a:t>
            </a:r>
            <a:r>
              <a:rPr lang="en-US" sz="2800" dirty="0" smtClean="0">
                <a:solidFill>
                  <a:schemeClr val="tx2"/>
                </a:solidFill>
                <a:latin typeface="+mj-lt"/>
              </a:rPr>
              <a:t>.</a:t>
            </a:r>
            <a:r>
              <a:rPr lang="sr-Latn-CS" sz="2800" dirty="0" smtClean="0">
                <a:solidFill>
                  <a:schemeClr val="tx2"/>
                </a:solidFill>
                <a:latin typeface="+mj-lt"/>
              </a:rPr>
              <a:t> </a:t>
            </a:r>
            <a:endParaRPr lang="en-US" sz="2800" dirty="0" smtClean="0">
              <a:solidFill>
                <a:schemeClr val="tx2"/>
              </a:solidFill>
              <a:latin typeface="+mj-lt"/>
            </a:endParaRPr>
          </a:p>
        </p:txBody>
      </p:sp>
      <p:sp>
        <p:nvSpPr>
          <p:cNvPr id="6" name="Date Placeholder 5"/>
          <p:cNvSpPr>
            <a:spLocks noGrp="1"/>
          </p:cNvSpPr>
          <p:nvPr>
            <p:ph type="dt" sz="half" idx="10"/>
          </p:nvPr>
        </p:nvSpPr>
        <p:spPr/>
        <p:txBody>
          <a:bodyPr/>
          <a:lstStyle/>
          <a:p>
            <a:pPr>
              <a:defRPr/>
            </a:pPr>
            <a:fld id="{F70CCE6B-EE2C-4DE7-BF65-0E9FD9CBCA98}" type="datetime1">
              <a:rPr lang="en-US" smtClean="0"/>
              <a:pPr>
                <a:defRPr/>
              </a:pPr>
              <a:t>5/30/2012</a:t>
            </a:fld>
            <a:endParaRPr lang="en-US" dirty="0"/>
          </a:p>
        </p:txBody>
      </p:sp>
      <p:sp>
        <p:nvSpPr>
          <p:cNvPr id="15363" name="Footer Placeholder 4"/>
          <p:cNvSpPr>
            <a:spLocks noGrp="1"/>
          </p:cNvSpPr>
          <p:nvPr>
            <p:ph type="ftr" sz="quarter" idx="11"/>
          </p:nvPr>
        </p:nvSpPr>
        <p:spPr>
          <a:noFill/>
        </p:spPr>
        <p:txBody>
          <a:bodyPr/>
          <a:lstStyle/>
          <a:p>
            <a:r>
              <a:rPr lang="en-US" dirty="0" smtClean="0"/>
              <a:t>Ali Hashim - World Bank</a:t>
            </a:r>
          </a:p>
        </p:txBody>
      </p:sp>
      <p:sp>
        <p:nvSpPr>
          <p:cNvPr id="15364" name="Slide Number Placeholder 5"/>
          <p:cNvSpPr>
            <a:spLocks noGrp="1"/>
          </p:cNvSpPr>
          <p:nvPr>
            <p:ph type="sldNum" sz="quarter" idx="12"/>
          </p:nvPr>
        </p:nvSpPr>
        <p:spPr>
          <a:noFill/>
        </p:spPr>
        <p:txBody>
          <a:bodyPr/>
          <a:lstStyle/>
          <a:p>
            <a:fld id="{0EEC68DB-9DA8-4259-9360-5AC99EF1A85C}" type="slidenum">
              <a:rPr lang="en-US" smtClean="0"/>
              <a:pPr/>
              <a:t>9</a:t>
            </a:fld>
            <a:endParaRPr lang="en-US" dirty="0" smtClean="0"/>
          </a:p>
        </p:txBody>
      </p:sp>
    </p:spTree>
    <p:extLst>
      <p:ext uri="{BB962C8B-B14F-4D97-AF65-F5344CB8AC3E}">
        <p14:creationId xmlns="" xmlns:p14="http://schemas.microsoft.com/office/powerpoint/2010/main" val="9473284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17243</TotalTime>
  <Words>4917</Words>
  <Application>Microsoft Office PowerPoint</Application>
  <PresentationFormat>On-screen Show (4:3)</PresentationFormat>
  <Paragraphs>791</Paragraphs>
  <Slides>44</Slides>
  <Notes>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Flow</vt:lpstr>
      <vt:lpstr> Referentni model trezora </vt:lpstr>
      <vt:lpstr>Referentni model trezora –RMT*</vt:lpstr>
      <vt:lpstr> Kratak pregled prezentacije </vt:lpstr>
      <vt:lpstr>Deo I: Trezorski sistemi </vt:lpstr>
      <vt:lpstr>Definisati ispravno obrazloženje radi uspostavljanja trezorskih sistema – šta predstavlja problem koji pokušavamo da rešimo.</vt:lpstr>
      <vt:lpstr> Pre-reformsko stanje II</vt:lpstr>
      <vt:lpstr>Rešenje se definiše prema problemu  -   Dvodelno rešenje </vt:lpstr>
      <vt:lpstr>B -  Uspostavljanje sistema koji osiguravaju da se ove mere politika implementiraju bez izuzetaka </vt:lpstr>
      <vt:lpstr>Implementacija rešenja zahteva -  Pravne i institucionalne reforme    </vt:lpstr>
      <vt:lpstr>Preduslovi mera politika – Institucionalno okruženje  </vt:lpstr>
      <vt:lpstr>Slide 11</vt:lpstr>
      <vt:lpstr>Preduslovi mera politika – Sistem budžetske klasifikacije </vt:lpstr>
      <vt:lpstr>Sistemi trezora – Opseg   Sistemi pružaju podršku:</vt:lpstr>
      <vt:lpstr>Sistemi trezora – Funkcionalnost  </vt:lpstr>
      <vt:lpstr>Slide 15</vt:lpstr>
      <vt:lpstr>Slide 16</vt:lpstr>
      <vt:lpstr>Slide 17</vt:lpstr>
      <vt:lpstr>Jedinstveni račun trezora </vt:lpstr>
      <vt:lpstr>Tehnološki zahtevi: Dizajn, nabavka i implementacija odgovarajuće tehnologije radi podrške sistemima  </vt:lpstr>
      <vt:lpstr>Deo II </vt:lpstr>
      <vt:lpstr>Slide 21</vt:lpstr>
      <vt:lpstr>Određena opažanja </vt:lpstr>
      <vt:lpstr>Malo metrike </vt:lpstr>
      <vt:lpstr>Deo III</vt:lpstr>
      <vt:lpstr>  </vt:lpstr>
      <vt:lpstr>Državna opredeljenost i podrška MF su bili krucijalni faktori uspešnosti primene projekata reforme trezora</vt:lpstr>
      <vt:lpstr>  Dizajn sistema </vt:lpstr>
      <vt:lpstr>Online unos transakcija - Ex-ante kontrole </vt:lpstr>
      <vt:lpstr>Sveobuhvatna obrada transakcija</vt:lpstr>
      <vt:lpstr>Projektni menadžment i međuresorna koordinacija </vt:lpstr>
      <vt:lpstr>Upoznavanje i obuka </vt:lpstr>
      <vt:lpstr>Upravljanje promenama </vt:lpstr>
      <vt:lpstr>Realistični vremenski okviri reformskog programa </vt:lpstr>
      <vt:lpstr>Deo IV</vt:lpstr>
      <vt:lpstr>Trenutna situacija i budući koraci </vt:lpstr>
      <vt:lpstr>Kako se trezorski procesi uklapaju u funkcionalne procese državnog fiskalnog upravljanja </vt:lpstr>
      <vt:lpstr>Slide 37</vt:lpstr>
      <vt:lpstr>Slide 38</vt:lpstr>
      <vt:lpstr>Sekvenciranje I</vt:lpstr>
      <vt:lpstr>Sekvenciranje II</vt:lpstr>
      <vt:lpstr>Slide 41</vt:lpstr>
      <vt:lpstr>Hijerarhija reformi - Jack Diamond</vt:lpstr>
      <vt:lpstr>Hijerarhija reformi (nastavak):  (Jack Diamond)</vt:lpstr>
      <vt:lpstr>Slide 44</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World Bank User</dc:creator>
  <cp:lastModifiedBy>Marina</cp:lastModifiedBy>
  <cp:revision>2192</cp:revision>
  <cp:lastPrinted>2012-04-12T20:53:59Z</cp:lastPrinted>
  <dcterms:created xsi:type="dcterms:W3CDTF">2001-07-12T13:54:41Z</dcterms:created>
  <dcterms:modified xsi:type="dcterms:W3CDTF">2012-05-30T16:09:44Z</dcterms:modified>
</cp:coreProperties>
</file>