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02" r:id="rId1"/>
  </p:sldMasterIdLst>
  <p:notesMasterIdLst>
    <p:notesMasterId r:id="rId46"/>
  </p:notesMasterIdLst>
  <p:handoutMasterIdLst>
    <p:handoutMasterId r:id="rId47"/>
  </p:handoutMasterIdLst>
  <p:sldIdLst>
    <p:sldId id="922" r:id="rId2"/>
    <p:sldId id="889" r:id="rId3"/>
    <p:sldId id="904" r:id="rId4"/>
    <p:sldId id="918" r:id="rId5"/>
    <p:sldId id="794" r:id="rId6"/>
    <p:sldId id="887" r:id="rId7"/>
    <p:sldId id="885" r:id="rId8"/>
    <p:sldId id="886" r:id="rId9"/>
    <p:sldId id="706" r:id="rId10"/>
    <p:sldId id="707" r:id="rId11"/>
    <p:sldId id="708" r:id="rId12"/>
    <p:sldId id="710" r:id="rId13"/>
    <p:sldId id="702" r:id="rId14"/>
    <p:sldId id="659" r:id="rId15"/>
    <p:sldId id="937" r:id="rId16"/>
    <p:sldId id="931" r:id="rId17"/>
    <p:sldId id="932" r:id="rId18"/>
    <p:sldId id="867" r:id="rId19"/>
    <p:sldId id="730" r:id="rId20"/>
    <p:sldId id="919" r:id="rId21"/>
    <p:sldId id="796" r:id="rId22"/>
    <p:sldId id="807" r:id="rId23"/>
    <p:sldId id="799" r:id="rId24"/>
    <p:sldId id="921" r:id="rId25"/>
    <p:sldId id="711" r:id="rId26"/>
    <p:sldId id="712" r:id="rId27"/>
    <p:sldId id="884" r:id="rId28"/>
    <p:sldId id="715" r:id="rId29"/>
    <p:sldId id="713" r:id="rId30"/>
    <p:sldId id="908" r:id="rId31"/>
    <p:sldId id="909" r:id="rId32"/>
    <p:sldId id="910" r:id="rId33"/>
    <p:sldId id="911" r:id="rId34"/>
    <p:sldId id="920" r:id="rId35"/>
    <p:sldId id="941" r:id="rId36"/>
    <p:sldId id="912" r:id="rId37"/>
    <p:sldId id="939" r:id="rId38"/>
    <p:sldId id="925" r:id="rId39"/>
    <p:sldId id="926" r:id="rId40"/>
    <p:sldId id="929" r:id="rId41"/>
    <p:sldId id="940" r:id="rId42"/>
    <p:sldId id="821" r:id="rId43"/>
    <p:sldId id="822" r:id="rId44"/>
    <p:sldId id="915" r:id="rId45"/>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669900"/>
    <a:srgbClr val="008000"/>
    <a:srgbClr val="006600"/>
    <a:srgbClr val="336600"/>
    <a:srgbClr val="FFFFFF"/>
    <a:srgbClr val="3399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891" autoAdjust="0"/>
    <p:restoredTop sz="99886" autoAdjust="0"/>
  </p:normalViewPr>
  <p:slideViewPr>
    <p:cSldViewPr>
      <p:cViewPr>
        <p:scale>
          <a:sx n="100" d="100"/>
          <a:sy n="100" d="100"/>
        </p:scale>
        <p:origin x="-2544"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58"/>
    </p:cViewPr>
  </p:sorterViewPr>
  <p:notesViewPr>
    <p:cSldViewPr>
      <p:cViewPr varScale="1">
        <p:scale>
          <a:sx n="55" d="100"/>
          <a:sy n="55" d="100"/>
        </p:scale>
        <p:origin x="-2892" y="-102"/>
      </p:cViewPr>
      <p:guideLst>
        <p:guide orient="horz" pos="2908"/>
        <p:guide pos="21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14663"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a:latin typeface="Arial Unicode MS" pitchFamily="34" charset="-128"/>
              </a:defRPr>
            </a:lvl1pPr>
          </a:lstStyle>
          <a:p>
            <a:pPr>
              <a:defRPr/>
            </a:pPr>
            <a:endParaRPr lang="en-US" dirty="0"/>
          </a:p>
        </p:txBody>
      </p:sp>
      <p:sp>
        <p:nvSpPr>
          <p:cNvPr id="65539" name="Rectangle 3"/>
          <p:cNvSpPr>
            <a:spLocks noGrp="1" noChangeArrowheads="1"/>
          </p:cNvSpPr>
          <p:nvPr>
            <p:ph type="dt" sz="quarter" idx="1"/>
          </p:nvPr>
        </p:nvSpPr>
        <p:spPr bwMode="auto">
          <a:xfrm>
            <a:off x="3919538" y="0"/>
            <a:ext cx="3014662"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latin typeface="Arial Unicode MS" pitchFamily="34" charset="-128"/>
              </a:defRPr>
            </a:lvl1pPr>
          </a:lstStyle>
          <a:p>
            <a:pPr>
              <a:defRPr/>
            </a:pPr>
            <a:endParaRPr lang="en-US" dirty="0"/>
          </a:p>
        </p:txBody>
      </p:sp>
      <p:sp>
        <p:nvSpPr>
          <p:cNvPr id="65540" name="Rectangle 4"/>
          <p:cNvSpPr>
            <a:spLocks noGrp="1" noChangeArrowheads="1"/>
          </p:cNvSpPr>
          <p:nvPr>
            <p:ph type="ftr" sz="quarter" idx="2"/>
          </p:nvPr>
        </p:nvSpPr>
        <p:spPr bwMode="auto">
          <a:xfrm>
            <a:off x="0" y="8778875"/>
            <a:ext cx="3014663"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1">
                <a:latin typeface="Arial Unicode MS" pitchFamily="34" charset="-128"/>
              </a:defRPr>
            </a:lvl1pPr>
          </a:lstStyle>
          <a:p>
            <a:pPr>
              <a:defRPr/>
            </a:pPr>
            <a:endParaRPr lang="en-US" dirty="0"/>
          </a:p>
        </p:txBody>
      </p:sp>
      <p:sp>
        <p:nvSpPr>
          <p:cNvPr id="65541" name="Rectangle 5"/>
          <p:cNvSpPr>
            <a:spLocks noGrp="1" noChangeArrowheads="1"/>
          </p:cNvSpPr>
          <p:nvPr>
            <p:ph type="sldNum" sz="quarter" idx="3"/>
          </p:nvPr>
        </p:nvSpPr>
        <p:spPr bwMode="auto">
          <a:xfrm>
            <a:off x="3919538" y="8778875"/>
            <a:ext cx="3014662"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latin typeface="Arial Unicode MS" pitchFamily="34" charset="-128"/>
              </a:defRPr>
            </a:lvl1pPr>
          </a:lstStyle>
          <a:p>
            <a:pPr>
              <a:defRPr/>
            </a:pPr>
            <a:fld id="{ED9AC9CA-0911-4FF0-BED3-A6969B1C9050}" type="slidenum">
              <a:rPr lang="en-US"/>
              <a:pPr>
                <a:defRPr/>
              </a:pPr>
              <a:t>‹#›</a:t>
            </a:fld>
            <a:endParaRPr lang="en-US" dirty="0"/>
          </a:p>
        </p:txBody>
      </p:sp>
    </p:spTree>
    <p:extLst>
      <p:ext uri="{BB962C8B-B14F-4D97-AF65-F5344CB8AC3E}">
        <p14:creationId xmlns:p14="http://schemas.microsoft.com/office/powerpoint/2010/main" val="2184763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14663"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a:latin typeface="Arial Unicode MS" pitchFamily="34" charset="-128"/>
              </a:defRPr>
            </a:lvl1pPr>
          </a:lstStyle>
          <a:p>
            <a:pPr>
              <a:defRPr/>
            </a:pPr>
            <a:endParaRPr lang="en-US" dirty="0"/>
          </a:p>
        </p:txBody>
      </p:sp>
      <p:sp>
        <p:nvSpPr>
          <p:cNvPr id="55299" name="Rectangle 3"/>
          <p:cNvSpPr>
            <a:spLocks noGrp="1" noChangeArrowheads="1"/>
          </p:cNvSpPr>
          <p:nvPr>
            <p:ph type="dt" idx="1"/>
          </p:nvPr>
        </p:nvSpPr>
        <p:spPr bwMode="auto">
          <a:xfrm>
            <a:off x="3919538" y="0"/>
            <a:ext cx="3014662"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latin typeface="Arial Unicode MS" pitchFamily="34" charset="-128"/>
              </a:defRPr>
            </a:lvl1pPr>
          </a:lstStyle>
          <a:p>
            <a:pPr>
              <a:defRPr/>
            </a:pPr>
            <a:endParaRPr lang="en-US" dirty="0"/>
          </a:p>
        </p:txBody>
      </p:sp>
      <p:sp>
        <p:nvSpPr>
          <p:cNvPr id="55300" name="Rectangle 4"/>
          <p:cNvSpPr>
            <a:spLocks noGrp="1" noRot="1" noChangeAspect="1" noChangeArrowheads="1" noTextEdit="1"/>
          </p:cNvSpPr>
          <p:nvPr>
            <p:ph type="sldImg" idx="2"/>
          </p:nvPr>
        </p:nvSpPr>
        <p:spPr bwMode="auto">
          <a:xfrm>
            <a:off x="1146175" y="681038"/>
            <a:ext cx="4641850" cy="3481387"/>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903288" y="4389438"/>
            <a:ext cx="5127625" cy="416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778875"/>
            <a:ext cx="3014663"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1">
                <a:latin typeface="Arial Unicode MS" pitchFamily="34" charset="-128"/>
              </a:defRPr>
            </a:lvl1pPr>
          </a:lstStyle>
          <a:p>
            <a:pPr>
              <a:defRPr/>
            </a:pPr>
            <a:endParaRPr lang="en-US" dirty="0"/>
          </a:p>
        </p:txBody>
      </p:sp>
      <p:sp>
        <p:nvSpPr>
          <p:cNvPr id="55303" name="Rectangle 7"/>
          <p:cNvSpPr>
            <a:spLocks noGrp="1" noChangeArrowheads="1"/>
          </p:cNvSpPr>
          <p:nvPr>
            <p:ph type="sldNum" sz="quarter" idx="5"/>
          </p:nvPr>
        </p:nvSpPr>
        <p:spPr bwMode="auto">
          <a:xfrm>
            <a:off x="3919538" y="8778875"/>
            <a:ext cx="3014662"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latin typeface="Arial Unicode MS" pitchFamily="34" charset="-128"/>
              </a:defRPr>
            </a:lvl1pPr>
          </a:lstStyle>
          <a:p>
            <a:pPr>
              <a:defRPr/>
            </a:pPr>
            <a:fld id="{4C9DFED3-808F-4437-87D9-1BCE9FEE2087}" type="slidenum">
              <a:rPr lang="en-US"/>
              <a:pPr>
                <a:defRPr/>
              </a:pPr>
              <a:t>‹#›</a:t>
            </a:fld>
            <a:endParaRPr lang="en-US" dirty="0"/>
          </a:p>
        </p:txBody>
      </p:sp>
    </p:spTree>
    <p:extLst>
      <p:ext uri="{BB962C8B-B14F-4D97-AF65-F5344CB8AC3E}">
        <p14:creationId xmlns:p14="http://schemas.microsoft.com/office/powerpoint/2010/main" val="3766857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Arial" charset="0"/>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Arial" charset="0"/>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Arial" charset="0"/>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Arial" charset="0"/>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DFED3-808F-4437-87D9-1BCE9FEE2087}" type="slidenum">
              <a:rPr lang="en-US" smtClean="0"/>
              <a:pPr>
                <a:defRPr/>
              </a:pPr>
              <a:t>25</a:t>
            </a:fld>
            <a:endParaRPr lang="en-US" dirty="0"/>
          </a:p>
        </p:txBody>
      </p:sp>
    </p:spTree>
    <p:extLst>
      <p:ext uri="{BB962C8B-B14F-4D97-AF65-F5344CB8AC3E}">
        <p14:creationId xmlns:p14="http://schemas.microsoft.com/office/powerpoint/2010/main" val="166343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8B0C32-8906-41B5-A195-7EDEDF75A56E}"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8B0C32-8906-41B5-A195-7EDEDF75A56E}"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73C99B32-77CB-4E51-866C-527038D8B312}" type="datetime1">
              <a:rPr lang="en-US" smtClean="0"/>
              <a:t>5/4/2012</a:t>
            </a:fld>
            <a:endParaRPr lang="en-US" dirty="0"/>
          </a:p>
        </p:txBody>
      </p:sp>
      <p:sp>
        <p:nvSpPr>
          <p:cNvPr id="19" name="Footer Placeholder 18"/>
          <p:cNvSpPr>
            <a:spLocks noGrp="1"/>
          </p:cNvSpPr>
          <p:nvPr>
            <p:ph type="ftr" sz="quarter" idx="11"/>
          </p:nvPr>
        </p:nvSpPr>
        <p:spPr/>
        <p:txBody>
          <a:bodyPr/>
          <a:lstStyle/>
          <a:p>
            <a:pPr>
              <a:defRPr/>
            </a:pPr>
            <a:r>
              <a:rPr lang="en-US" smtClean="0"/>
              <a:t>Ali Hashim - World Bank</a:t>
            </a:r>
            <a:endParaRPr lang="en-US" dirty="0"/>
          </a:p>
        </p:txBody>
      </p:sp>
      <p:sp>
        <p:nvSpPr>
          <p:cNvPr id="27" name="Slide Number Placeholder 26"/>
          <p:cNvSpPr>
            <a:spLocks noGrp="1"/>
          </p:cNvSpPr>
          <p:nvPr>
            <p:ph type="sldNum" sz="quarter" idx="12"/>
          </p:nvPr>
        </p:nvSpPr>
        <p:spPr/>
        <p:txBody>
          <a:bodyPr/>
          <a:lstStyle/>
          <a:p>
            <a:pPr>
              <a:defRPr/>
            </a:pPr>
            <a:fld id="{FEFC3488-02F5-449F-83CA-B7FADBA68CD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A3F7B1E-DA70-40B5-B09E-08AA92D571D1}"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AE071895-BFFE-470C-8824-6BC49396450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E427CE8-BAFB-403D-8C7D-AC22AA71BCE5}"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ABE04B2A-9357-4AAC-A623-9B898ACBC10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178D955-150C-48ED-8BF0-514BC6AEF469}"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EAA97F9-CD4C-4D17-8829-4F8FFB7A9594}"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7C54DD3E-8F65-49AB-948F-8AF5C85F8CE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A08D29B-6B7D-4642-979A-5B925D8186C0}" type="datetime1">
              <a:rPr lang="en-US" smtClean="0"/>
              <a:t>5/4/2012</a:t>
            </a:fld>
            <a:endParaRPr lang="en-US" dirty="0"/>
          </a:p>
        </p:txBody>
      </p:sp>
      <p:sp>
        <p:nvSpPr>
          <p:cNvPr id="6" name="Footer Placeholder 5"/>
          <p:cNvSpPr>
            <a:spLocks noGrp="1"/>
          </p:cNvSpPr>
          <p:nvPr>
            <p:ph type="ftr" sz="quarter" idx="11"/>
          </p:nvPr>
        </p:nvSpPr>
        <p:spPr/>
        <p:txBody>
          <a:bodyPr/>
          <a:lstStyle/>
          <a:p>
            <a:pPr>
              <a:defRPr/>
            </a:pPr>
            <a:r>
              <a:rPr lang="en-US" smtClean="0"/>
              <a:t>Ali Hashim - World Bank</a:t>
            </a:r>
            <a:endParaRPr lang="en-US" dirty="0"/>
          </a:p>
        </p:txBody>
      </p:sp>
      <p:sp>
        <p:nvSpPr>
          <p:cNvPr id="7" name="Slide Number Placeholder 6"/>
          <p:cNvSpPr>
            <a:spLocks noGrp="1"/>
          </p:cNvSpPr>
          <p:nvPr>
            <p:ph type="sldNum" sz="quarter" idx="12"/>
          </p:nvPr>
        </p:nvSpPr>
        <p:spPr/>
        <p:txBody>
          <a:bodyPr/>
          <a:lstStyle/>
          <a:p>
            <a:pPr>
              <a:defRPr/>
            </a:pPr>
            <a:fld id="{7FCD876C-343F-4CD3-BD8A-231617AC057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37D0DE9-428D-447C-A128-3267B105A228}" type="datetime1">
              <a:rPr lang="en-US" smtClean="0"/>
              <a:t>5/4/2012</a:t>
            </a:fld>
            <a:endParaRPr lang="en-US" dirty="0"/>
          </a:p>
        </p:txBody>
      </p:sp>
      <p:sp>
        <p:nvSpPr>
          <p:cNvPr id="8" name="Footer Placeholder 7"/>
          <p:cNvSpPr>
            <a:spLocks noGrp="1"/>
          </p:cNvSpPr>
          <p:nvPr>
            <p:ph type="ftr" sz="quarter" idx="11"/>
          </p:nvPr>
        </p:nvSpPr>
        <p:spPr/>
        <p:txBody>
          <a:bodyPr/>
          <a:lstStyle/>
          <a:p>
            <a:pPr>
              <a:defRPr/>
            </a:pPr>
            <a:r>
              <a:rPr lang="en-US" smtClean="0"/>
              <a:t>Ali Hashim - World Bank</a:t>
            </a:r>
            <a:endParaRPr lang="en-US" dirty="0"/>
          </a:p>
        </p:txBody>
      </p:sp>
      <p:sp>
        <p:nvSpPr>
          <p:cNvPr id="9" name="Slide Number Placeholder 8"/>
          <p:cNvSpPr>
            <a:spLocks noGrp="1"/>
          </p:cNvSpPr>
          <p:nvPr>
            <p:ph type="sldNum" sz="quarter" idx="12"/>
          </p:nvPr>
        </p:nvSpPr>
        <p:spPr/>
        <p:txBody>
          <a:bodyPr/>
          <a:lstStyle/>
          <a:p>
            <a:pPr>
              <a:defRPr/>
            </a:pPr>
            <a:fld id="{3D47E6A8-3D44-4AC2-97F0-FD9F8B9E20C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6EB3EA7-3501-4DE2-B065-9D7DA056296C}" type="datetime1">
              <a:rPr lang="en-US" smtClean="0"/>
              <a:t>5/4/2012</a:t>
            </a:fld>
            <a:endParaRPr lang="en-US" dirty="0"/>
          </a:p>
        </p:txBody>
      </p:sp>
      <p:sp>
        <p:nvSpPr>
          <p:cNvPr id="4" name="Footer Placeholder 3"/>
          <p:cNvSpPr>
            <a:spLocks noGrp="1"/>
          </p:cNvSpPr>
          <p:nvPr>
            <p:ph type="ftr" sz="quarter" idx="11"/>
          </p:nvPr>
        </p:nvSpPr>
        <p:spPr/>
        <p:txBody>
          <a:bodyPr/>
          <a:lstStyle/>
          <a:p>
            <a:pPr>
              <a:defRPr/>
            </a:pPr>
            <a:r>
              <a:rPr lang="en-US" smtClean="0"/>
              <a:t>Ali Hashim - World Bank</a:t>
            </a:r>
            <a:endParaRPr lang="en-US" dirty="0"/>
          </a:p>
        </p:txBody>
      </p:sp>
      <p:sp>
        <p:nvSpPr>
          <p:cNvPr id="5" name="Slide Number Placeholder 4"/>
          <p:cNvSpPr>
            <a:spLocks noGrp="1"/>
          </p:cNvSpPr>
          <p:nvPr>
            <p:ph type="sldNum" sz="quarter" idx="12"/>
          </p:nvPr>
        </p:nvSpPr>
        <p:spPr/>
        <p:txBody>
          <a:bodyPr/>
          <a:lstStyle/>
          <a:p>
            <a:pPr>
              <a:defRPr/>
            </a:pPr>
            <a:fld id="{5261E19C-BA07-4E21-8EC3-FAB0D8F85F52}"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43A527-3164-4760-B4BA-CF955A8DF945}" type="datetime1">
              <a:rPr lang="en-US" smtClean="0"/>
              <a:t>5/4/2012</a:t>
            </a:fld>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A94D11E-2388-4CC1-BCD1-FC4000CA347E}" type="datetime1">
              <a:rPr lang="en-US" smtClean="0"/>
              <a:t>5/4/2012</a:t>
            </a:fld>
            <a:endParaRPr lang="en-US" dirty="0"/>
          </a:p>
        </p:txBody>
      </p:sp>
      <p:sp>
        <p:nvSpPr>
          <p:cNvPr id="6" name="Footer Placeholder 5"/>
          <p:cNvSpPr>
            <a:spLocks noGrp="1"/>
          </p:cNvSpPr>
          <p:nvPr>
            <p:ph type="ftr" sz="quarter" idx="11"/>
          </p:nvPr>
        </p:nvSpPr>
        <p:spPr/>
        <p:txBody>
          <a:bodyPr/>
          <a:lstStyle/>
          <a:p>
            <a:pPr>
              <a:defRPr/>
            </a:pPr>
            <a:r>
              <a:rPr lang="en-US" smtClean="0"/>
              <a:t>Ali Hashim - World Bank</a:t>
            </a:r>
            <a:endParaRPr lang="en-US" dirty="0"/>
          </a:p>
        </p:txBody>
      </p:sp>
      <p:sp>
        <p:nvSpPr>
          <p:cNvPr id="7" name="Slide Number Placeholder 6"/>
          <p:cNvSpPr>
            <a:spLocks noGrp="1"/>
          </p:cNvSpPr>
          <p:nvPr>
            <p:ph type="sldNum" sz="quarter" idx="12"/>
          </p:nvPr>
        </p:nvSpPr>
        <p:spPr/>
        <p:txBody>
          <a:bodyPr/>
          <a:lstStyle/>
          <a:p>
            <a:pPr>
              <a:defRPr/>
            </a:pPr>
            <a:fld id="{0665DF01-67C0-44D0-907C-DA893E0C2BE1}"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842B190A-2F00-437A-BB6A-527E7FB8D04A}" type="datetime1">
              <a:rPr lang="en-US" smtClean="0"/>
              <a:t>5/4/2012</a:t>
            </a:fld>
            <a:endParaRPr lang="en-US" dirty="0"/>
          </a:p>
        </p:txBody>
      </p:sp>
      <p:sp>
        <p:nvSpPr>
          <p:cNvPr id="6" name="Footer Placeholder 5"/>
          <p:cNvSpPr>
            <a:spLocks noGrp="1"/>
          </p:cNvSpPr>
          <p:nvPr>
            <p:ph type="ftr" sz="quarter" idx="11"/>
          </p:nvPr>
        </p:nvSpPr>
        <p:spPr/>
        <p:txBody>
          <a:bodyPr/>
          <a:lstStyle/>
          <a:p>
            <a:pPr>
              <a:defRPr/>
            </a:pPr>
            <a:r>
              <a:rPr lang="en-US" smtClean="0"/>
              <a:t>Ali Hashim - World Bank</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4E9E7C-36D7-4529-8760-758F4EEA8FA8}"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DFECABF-27FC-42F6-937E-0A2E35D9CFCA}" type="datetime1">
              <a:rPr lang="en-US" smtClean="0"/>
              <a:t>5/4/2012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Ali Hashim - World Bank</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174BA7D-6347-4EBC-A099-5ED2666C7A51}"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13"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176" y="381000"/>
            <a:ext cx="7851648" cy="1828800"/>
          </a:xfrm>
        </p:spPr>
        <p:txBody>
          <a:bodyPr/>
          <a:lstStyle/>
          <a:p>
            <a:pPr algn="ctr"/>
            <a:r>
              <a:rPr lang="en-US" dirty="0" smtClean="0"/>
              <a:t> </a:t>
            </a:r>
            <a:r>
              <a:rPr lang="en-US" sz="6000" dirty="0" smtClean="0"/>
              <a:t>Treasury Reference Model</a:t>
            </a:r>
            <a:endParaRPr lang="en-US" sz="6000" dirty="0"/>
          </a:p>
        </p:txBody>
      </p:sp>
      <p:sp>
        <p:nvSpPr>
          <p:cNvPr id="3" name="Subtitle 2"/>
          <p:cNvSpPr>
            <a:spLocks noGrp="1"/>
          </p:cNvSpPr>
          <p:nvPr>
            <p:ph type="subTitle" idx="1"/>
          </p:nvPr>
        </p:nvSpPr>
        <p:spPr>
          <a:xfrm>
            <a:off x="533400" y="2286000"/>
            <a:ext cx="7854696" cy="4191000"/>
          </a:xfrm>
        </p:spPr>
        <p:txBody>
          <a:bodyPr>
            <a:normAutofit/>
          </a:bodyPr>
          <a:lstStyle/>
          <a:p>
            <a:pPr algn="ctr"/>
            <a:endParaRPr lang="en-US" sz="2800" b="1" dirty="0" smtClean="0">
              <a:solidFill>
                <a:srgbClr val="FFFF00"/>
              </a:solidFill>
            </a:endParaRPr>
          </a:p>
          <a:p>
            <a:pPr algn="ctr"/>
            <a:r>
              <a:rPr lang="en-US" sz="2800" b="1" dirty="0" smtClean="0">
                <a:solidFill>
                  <a:srgbClr val="FFFF00"/>
                </a:solidFill>
              </a:rPr>
              <a:t>Key </a:t>
            </a:r>
            <a:r>
              <a:rPr lang="en-US" sz="2800" b="1" dirty="0">
                <a:solidFill>
                  <a:srgbClr val="FFFF00"/>
                </a:solidFill>
              </a:rPr>
              <a:t>Treasury Reform Priorities</a:t>
            </a:r>
            <a:br>
              <a:rPr lang="en-US" sz="2800" b="1" dirty="0">
                <a:solidFill>
                  <a:srgbClr val="FFFF00"/>
                </a:solidFill>
              </a:rPr>
            </a:br>
            <a:r>
              <a:rPr lang="en-US" sz="2800" b="1" dirty="0">
                <a:solidFill>
                  <a:srgbClr val="FFFF00"/>
                </a:solidFill>
              </a:rPr>
              <a:t>Implementation Pointers</a:t>
            </a:r>
            <a:br>
              <a:rPr lang="en-US" sz="2800" b="1" dirty="0">
                <a:solidFill>
                  <a:srgbClr val="FFFF00"/>
                </a:solidFill>
              </a:rPr>
            </a:br>
            <a:r>
              <a:rPr lang="en-US" sz="2800" b="1" dirty="0">
                <a:solidFill>
                  <a:srgbClr val="FFFF00"/>
                </a:solidFill>
              </a:rPr>
              <a:t> and  </a:t>
            </a:r>
            <a:r>
              <a:rPr lang="en-US" sz="2800" b="1" dirty="0" smtClean="0">
                <a:solidFill>
                  <a:srgbClr val="FFFF00"/>
                </a:solidFill>
              </a:rPr>
              <a:t>Sequencing</a:t>
            </a:r>
          </a:p>
          <a:p>
            <a:pPr algn="ctr"/>
            <a:endParaRPr lang="en-US" sz="2800" b="1" dirty="0" smtClean="0">
              <a:solidFill>
                <a:srgbClr val="FFFF00"/>
              </a:solidFill>
            </a:endParaRPr>
          </a:p>
          <a:p>
            <a:pPr algn="ctr"/>
            <a:r>
              <a:rPr lang="en-US" sz="2800" b="1" dirty="0" smtClean="0">
                <a:solidFill>
                  <a:srgbClr val="FFFF00"/>
                </a:solidFill>
              </a:rPr>
              <a:t>Ali </a:t>
            </a:r>
            <a:r>
              <a:rPr lang="en-US" sz="2800" b="1" dirty="0" err="1" smtClean="0">
                <a:solidFill>
                  <a:srgbClr val="FFFF00"/>
                </a:solidFill>
              </a:rPr>
              <a:t>Hashim</a:t>
            </a:r>
            <a:endParaRPr lang="en-US" sz="2800" b="1" dirty="0" smtClean="0">
              <a:solidFill>
                <a:srgbClr val="FFFF00"/>
              </a:solidFill>
            </a:endParaRPr>
          </a:p>
          <a:p>
            <a:pPr algn="ctr"/>
            <a:r>
              <a:rPr lang="en-US" sz="2800" b="1" dirty="0" smtClean="0">
                <a:solidFill>
                  <a:srgbClr val="FFFF00"/>
                </a:solidFill>
              </a:rPr>
              <a:t>Consultant Treasury Systems </a:t>
            </a:r>
          </a:p>
          <a:p>
            <a:pPr algn="ctr"/>
            <a:r>
              <a:rPr lang="en-US" sz="2800" b="1" dirty="0" smtClean="0">
                <a:solidFill>
                  <a:srgbClr val="FFFF00"/>
                </a:solidFill>
              </a:rPr>
              <a:t>World Bank</a:t>
            </a:r>
          </a:p>
          <a:p>
            <a:pPr algn="ctr"/>
            <a:endParaRPr lang="en-US" sz="2800" b="1" dirty="0">
              <a:solidFill>
                <a:srgbClr val="FFFF00"/>
              </a:solidFill>
            </a:endParaRPr>
          </a:p>
          <a:p>
            <a:pPr algn="ctr"/>
            <a:endParaRPr lang="en-US" dirty="0">
              <a:solidFill>
                <a:srgbClr val="FFFF00"/>
              </a:solidFill>
            </a:endParaRPr>
          </a:p>
        </p:txBody>
      </p:sp>
      <p:sp>
        <p:nvSpPr>
          <p:cNvPr id="4" name="Date Placeholder 3"/>
          <p:cNvSpPr>
            <a:spLocks noGrp="1"/>
          </p:cNvSpPr>
          <p:nvPr>
            <p:ph type="dt" sz="half" idx="10"/>
          </p:nvPr>
        </p:nvSpPr>
        <p:spPr/>
        <p:txBody>
          <a:bodyPr/>
          <a:lstStyle/>
          <a:p>
            <a:pPr>
              <a:defRPr/>
            </a:pPr>
            <a:fld id="{73C99B32-77CB-4E51-866C-527038D8B312}"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FEFC3488-02F5-449F-83CA-B7FADBA68CDE}" type="slidenum">
              <a:rPr lang="en-US" smtClean="0"/>
              <a:pPr>
                <a:defRPr/>
              </a:pPr>
              <a:t>1</a:t>
            </a:fld>
            <a:endParaRPr lang="en-US" dirty="0"/>
          </a:p>
        </p:txBody>
      </p:sp>
    </p:spTree>
    <p:extLst>
      <p:ext uri="{BB962C8B-B14F-4D97-AF65-F5344CB8AC3E}">
        <p14:creationId xmlns:p14="http://schemas.microsoft.com/office/powerpoint/2010/main" val="1158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457200" y="228600"/>
            <a:ext cx="8229600" cy="762000"/>
          </a:xfrm>
        </p:spPr>
        <p:txBody>
          <a:bodyPr>
            <a:normAutofit/>
          </a:bodyPr>
          <a:lstStyle/>
          <a:p>
            <a:pPr algn="ctr" eaLnBrk="1" hangingPunct="1"/>
            <a:r>
              <a:rPr lang="en-US" sz="3600" b="1" dirty="0" smtClean="0">
                <a:solidFill>
                  <a:srgbClr val="0070C0"/>
                </a:solidFill>
              </a:rPr>
              <a:t>Policy Pre-Requisites - Institutional Setting</a:t>
            </a:r>
            <a:r>
              <a:rPr lang="en-US" sz="3200" b="1" dirty="0" smtClean="0">
                <a:solidFill>
                  <a:srgbClr val="0070C0"/>
                </a:solidFill>
              </a:rPr>
              <a:t> </a:t>
            </a:r>
          </a:p>
        </p:txBody>
      </p:sp>
      <p:sp>
        <p:nvSpPr>
          <p:cNvPr id="16390" name="Rectangle 3"/>
          <p:cNvSpPr>
            <a:spLocks noGrp="1" noChangeArrowheads="1"/>
          </p:cNvSpPr>
          <p:nvPr>
            <p:ph idx="1"/>
          </p:nvPr>
        </p:nvSpPr>
        <p:spPr>
          <a:xfrm>
            <a:off x="457200" y="1295400"/>
            <a:ext cx="8229600" cy="4830763"/>
          </a:xfrm>
        </p:spPr>
        <p:txBody>
          <a:bodyPr>
            <a:noAutofit/>
          </a:bodyPr>
          <a:lstStyle/>
          <a:p>
            <a:pPr marL="0" indent="0" eaLnBrk="1" hangingPunct="1">
              <a:lnSpc>
                <a:spcPct val="80000"/>
              </a:lnSpc>
              <a:buNone/>
            </a:pPr>
            <a:r>
              <a:rPr lang="en-US" sz="2800" b="1" dirty="0" smtClean="0">
                <a:solidFill>
                  <a:schemeClr val="tx2"/>
                </a:solidFill>
                <a:latin typeface="+mj-lt"/>
              </a:rPr>
              <a:t>May require changes in Institutional arrangements for banking Government funds and processing payment transactions</a:t>
            </a:r>
          </a:p>
          <a:p>
            <a:pPr lvl="1">
              <a:lnSpc>
                <a:spcPct val="80000"/>
              </a:lnSpc>
            </a:pPr>
            <a:r>
              <a:rPr lang="en-US" sz="2400" dirty="0"/>
              <a:t>Consolidation of bank accounts in a </a:t>
            </a:r>
            <a:r>
              <a:rPr lang="en-US" sz="2400" dirty="0">
                <a:solidFill>
                  <a:srgbClr val="FF0000"/>
                </a:solidFill>
              </a:rPr>
              <a:t>Treasury Single Account (TSA)</a:t>
            </a:r>
            <a:r>
              <a:rPr lang="en-US" sz="2400" dirty="0"/>
              <a:t> held at the central bank</a:t>
            </a:r>
          </a:p>
          <a:p>
            <a:pPr lvl="1">
              <a:lnSpc>
                <a:spcPct val="80000"/>
              </a:lnSpc>
            </a:pPr>
            <a:r>
              <a:rPr lang="en-US" sz="2400" dirty="0"/>
              <a:t>Setting up a Treasury organization with a network of offices located country wide. (or locating Treasury staff with SUs)   </a:t>
            </a:r>
          </a:p>
          <a:p>
            <a:pPr lvl="1">
              <a:lnSpc>
                <a:spcPct val="80000"/>
              </a:lnSpc>
            </a:pPr>
            <a:r>
              <a:rPr lang="en-US" sz="2400" dirty="0"/>
              <a:t>Re-engineering payment processes and </a:t>
            </a:r>
            <a:r>
              <a:rPr lang="en-US" sz="2400" dirty="0">
                <a:solidFill>
                  <a:srgbClr val="FF0000"/>
                </a:solidFill>
              </a:rPr>
              <a:t>routing all payment transactions through the Treasury/ out posted Treasury staff</a:t>
            </a:r>
          </a:p>
          <a:p>
            <a:pPr lvl="1">
              <a:lnSpc>
                <a:spcPct val="80000"/>
              </a:lnSpc>
            </a:pPr>
            <a:r>
              <a:rPr lang="en-US" sz="2400" dirty="0"/>
              <a:t>Re-engineering all receipt processes to ensure revenues are directly deposited in the Government </a:t>
            </a:r>
            <a:r>
              <a:rPr lang="en-US" sz="2400" dirty="0" smtClean="0"/>
              <a:t>account</a:t>
            </a:r>
            <a:r>
              <a:rPr lang="en-US" sz="2800" dirty="0" smtClean="0">
                <a:solidFill>
                  <a:schemeClr val="tx2"/>
                </a:solidFill>
                <a:latin typeface="+mj-lt"/>
              </a:rPr>
              <a:t> </a:t>
            </a:r>
          </a:p>
        </p:txBody>
      </p:sp>
      <p:sp>
        <p:nvSpPr>
          <p:cNvPr id="6" name="Date Placeholder 5"/>
          <p:cNvSpPr>
            <a:spLocks noGrp="1"/>
          </p:cNvSpPr>
          <p:nvPr>
            <p:ph type="dt" sz="half" idx="10"/>
          </p:nvPr>
        </p:nvSpPr>
        <p:spPr/>
        <p:txBody>
          <a:bodyPr/>
          <a:lstStyle/>
          <a:p>
            <a:pPr>
              <a:defRPr/>
            </a:pPr>
            <a:fld id="{D1AEAEAA-C374-4C97-8738-5BD30F421D59}" type="datetime1">
              <a:rPr lang="en-US" smtClean="0"/>
              <a:t>5/4/2012</a:t>
            </a:fld>
            <a:endParaRPr lang="en-US" dirty="0"/>
          </a:p>
        </p:txBody>
      </p:sp>
      <p:sp>
        <p:nvSpPr>
          <p:cNvPr id="16387" name="Footer Placeholder 4"/>
          <p:cNvSpPr>
            <a:spLocks noGrp="1"/>
          </p:cNvSpPr>
          <p:nvPr>
            <p:ph type="ftr" sz="quarter" idx="11"/>
          </p:nvPr>
        </p:nvSpPr>
        <p:spPr>
          <a:noFill/>
        </p:spPr>
        <p:txBody>
          <a:bodyPr/>
          <a:lstStyle/>
          <a:p>
            <a:r>
              <a:rPr lang="en-US" dirty="0" smtClean="0"/>
              <a:t>Ali Hashim - World Bank</a:t>
            </a:r>
          </a:p>
        </p:txBody>
      </p:sp>
      <p:sp>
        <p:nvSpPr>
          <p:cNvPr id="16388" name="Slide Number Placeholder 5"/>
          <p:cNvSpPr>
            <a:spLocks noGrp="1"/>
          </p:cNvSpPr>
          <p:nvPr>
            <p:ph type="sldNum" sz="quarter" idx="12"/>
          </p:nvPr>
        </p:nvSpPr>
        <p:spPr>
          <a:noFill/>
        </p:spPr>
        <p:txBody>
          <a:bodyPr/>
          <a:lstStyle/>
          <a:p>
            <a:fld id="{B2C24E43-D5CD-470F-8DC7-8CFCB996D8FB}" type="slidenum">
              <a:rPr lang="en-US" smtClean="0"/>
              <a:pPr/>
              <a:t>10</a:t>
            </a:fld>
            <a:endParaRPr lang="en-US" dirty="0" smtClean="0"/>
          </a:p>
        </p:txBody>
      </p:sp>
    </p:spTree>
    <p:extLst>
      <p:ext uri="{BB962C8B-B14F-4D97-AF65-F5344CB8AC3E}">
        <p14:creationId xmlns:p14="http://schemas.microsoft.com/office/powerpoint/2010/main" val="2570209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fld id="{9B2161A0-76E1-49C8-B768-BCEC6EE87A47}" type="datetime1">
              <a:rPr lang="en-US" smtClean="0"/>
              <a:t>5/4/2012</a:t>
            </a:fld>
            <a:endParaRPr lang="en-US" dirty="0"/>
          </a:p>
        </p:txBody>
      </p:sp>
      <p:sp>
        <p:nvSpPr>
          <p:cNvPr id="3" name="Footer Placeholder 2"/>
          <p:cNvSpPr>
            <a:spLocks noGrp="1"/>
          </p:cNvSpPr>
          <p:nvPr>
            <p:ph type="ftr" sz="quarter" idx="11"/>
          </p:nvPr>
        </p:nvSpPr>
        <p:spPr/>
        <p:txBody>
          <a:bodyPr/>
          <a:lstStyle/>
          <a:p>
            <a:pPr>
              <a:defRPr/>
            </a:pPr>
            <a:r>
              <a:rPr lang="en-US" dirty="0"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11</a:t>
            </a:fld>
            <a:endParaRPr lang="en-US" dirty="0"/>
          </a:p>
        </p:txBody>
      </p:sp>
      <p:pic>
        <p:nvPicPr>
          <p:cNvPr id="5" name="Picture 3"/>
          <p:cNvPicPr>
            <a:picLocks noChangeAspect="1" noChangeArrowheads="1"/>
          </p:cNvPicPr>
          <p:nvPr/>
        </p:nvPicPr>
        <p:blipFill>
          <a:blip r:embed="rId2"/>
          <a:srcRect/>
          <a:stretch>
            <a:fillRect/>
          </a:stretch>
        </p:blipFill>
        <p:spPr bwMode="auto">
          <a:xfrm>
            <a:off x="763587" y="782637"/>
            <a:ext cx="7616825" cy="5292725"/>
          </a:xfrm>
          <a:prstGeom prst="rect">
            <a:avLst/>
          </a:prstGeom>
          <a:noFill/>
          <a:ln w="12700">
            <a:noFill/>
            <a:miter lim="800000"/>
            <a:headEnd type="none" w="sm" len="sm"/>
            <a:tailEnd type="none" w="sm" len="sm"/>
          </a:ln>
          <a:effectLst/>
        </p:spPr>
      </p:pic>
    </p:spTree>
    <p:extLst>
      <p:ext uri="{BB962C8B-B14F-4D97-AF65-F5344CB8AC3E}">
        <p14:creationId xmlns:p14="http://schemas.microsoft.com/office/powerpoint/2010/main" val="1462129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914400" y="228600"/>
            <a:ext cx="7772400" cy="1143000"/>
          </a:xfrm>
        </p:spPr>
        <p:txBody>
          <a:bodyPr>
            <a:normAutofit/>
          </a:bodyPr>
          <a:lstStyle/>
          <a:p>
            <a:pPr algn="ctr" eaLnBrk="1" hangingPunct="1"/>
            <a:r>
              <a:rPr lang="en-US" sz="3200" b="1" dirty="0" smtClean="0">
                <a:solidFill>
                  <a:srgbClr val="0070C0"/>
                </a:solidFill>
              </a:rPr>
              <a:t>Policy Prerequisites - Budget Classification System</a:t>
            </a:r>
          </a:p>
        </p:txBody>
      </p:sp>
      <p:sp>
        <p:nvSpPr>
          <p:cNvPr id="18438" name="Rectangle 3"/>
          <p:cNvSpPr>
            <a:spLocks noGrp="1" noChangeArrowheads="1"/>
          </p:cNvSpPr>
          <p:nvPr>
            <p:ph idx="1"/>
          </p:nvPr>
        </p:nvSpPr>
        <p:spPr>
          <a:xfrm>
            <a:off x="457200" y="1447800"/>
            <a:ext cx="8229600" cy="4876800"/>
          </a:xfrm>
        </p:spPr>
        <p:txBody>
          <a:bodyPr>
            <a:normAutofit lnSpcReduction="10000"/>
          </a:bodyPr>
          <a:lstStyle/>
          <a:p>
            <a:pPr eaLnBrk="1" hangingPunct="1"/>
            <a:r>
              <a:rPr lang="en-US" b="1" dirty="0" smtClean="0">
                <a:solidFill>
                  <a:schemeClr val="tx2"/>
                </a:solidFill>
                <a:latin typeface="+mj-lt"/>
              </a:rPr>
              <a:t>Adoption of a budget classification system consistent with the IMF’s GFS</a:t>
            </a:r>
          </a:p>
          <a:p>
            <a:pPr lvl="1" eaLnBrk="1" hangingPunct="1"/>
            <a:r>
              <a:rPr lang="en-US" sz="2400" dirty="0" smtClean="0">
                <a:solidFill>
                  <a:schemeClr val="tx2"/>
                </a:solidFill>
                <a:latin typeface="+mj-lt"/>
              </a:rPr>
              <a:t>Design of a chart of accounts embodying this classification</a:t>
            </a:r>
          </a:p>
          <a:p>
            <a:pPr lvl="1" eaLnBrk="1" hangingPunct="1"/>
            <a:r>
              <a:rPr lang="en-US" sz="2400" dirty="0" smtClean="0">
                <a:solidFill>
                  <a:schemeClr val="tx2"/>
                </a:solidFill>
                <a:latin typeface="+mj-lt"/>
              </a:rPr>
              <a:t>Budget classification structure would need, as a minimum, segments for function, organization and economic classification. </a:t>
            </a:r>
          </a:p>
          <a:p>
            <a:pPr lvl="1" eaLnBrk="1" hangingPunct="1"/>
            <a:r>
              <a:rPr lang="en-US" sz="2400" dirty="0" smtClean="0">
                <a:solidFill>
                  <a:schemeClr val="tx2"/>
                </a:solidFill>
                <a:latin typeface="+mj-lt"/>
              </a:rPr>
              <a:t>The function and economic classification structures need to be consistent with  IMF’s GFS.</a:t>
            </a:r>
          </a:p>
          <a:p>
            <a:pPr lvl="1"/>
            <a:r>
              <a:rPr lang="en-US" dirty="0">
                <a:solidFill>
                  <a:schemeClr val="tx2"/>
                </a:solidFill>
              </a:rPr>
              <a:t>Additional segment may be </a:t>
            </a:r>
            <a:r>
              <a:rPr lang="en-US" dirty="0" smtClean="0">
                <a:solidFill>
                  <a:schemeClr val="tx2"/>
                </a:solidFill>
              </a:rPr>
              <a:t>used to classify and monitor budgets and </a:t>
            </a:r>
            <a:r>
              <a:rPr lang="en-US" dirty="0">
                <a:solidFill>
                  <a:schemeClr val="tx2"/>
                </a:solidFill>
              </a:rPr>
              <a:t>expenditures by Level of Government, Source of Funds, </a:t>
            </a:r>
            <a:r>
              <a:rPr lang="en-US" dirty="0" smtClean="0">
                <a:solidFill>
                  <a:schemeClr val="tx2"/>
                </a:solidFill>
              </a:rPr>
              <a:t>Programs</a:t>
            </a:r>
            <a:r>
              <a:rPr lang="en-US" dirty="0">
                <a:solidFill>
                  <a:schemeClr val="tx2"/>
                </a:solidFill>
              </a:rPr>
              <a:t>, </a:t>
            </a:r>
            <a:r>
              <a:rPr lang="en-US" dirty="0" smtClean="0">
                <a:solidFill>
                  <a:schemeClr val="tx2"/>
                </a:solidFill>
              </a:rPr>
              <a:t>Projects </a:t>
            </a:r>
            <a:r>
              <a:rPr lang="en-US" dirty="0">
                <a:solidFill>
                  <a:schemeClr val="tx2"/>
                </a:solidFill>
              </a:rPr>
              <a:t>and </a:t>
            </a:r>
            <a:r>
              <a:rPr lang="en-US" dirty="0" smtClean="0">
                <a:solidFill>
                  <a:schemeClr val="tx2"/>
                </a:solidFill>
              </a:rPr>
              <a:t>Activities.</a:t>
            </a:r>
          </a:p>
          <a:p>
            <a:pPr lvl="1"/>
            <a:r>
              <a:rPr lang="en-US" sz="2400" b="1" dirty="0" smtClean="0">
                <a:solidFill>
                  <a:srgbClr val="FF0000"/>
                </a:solidFill>
                <a:latin typeface="+mj-lt"/>
              </a:rPr>
              <a:t>Note: </a:t>
            </a:r>
            <a:r>
              <a:rPr lang="en-US" sz="2400" dirty="0" smtClean="0">
                <a:solidFill>
                  <a:srgbClr val="FF0000"/>
                </a:solidFill>
                <a:latin typeface="+mj-lt"/>
              </a:rPr>
              <a:t>Additional segments will entail  additional work by transaction processors while recording actual transactions.</a:t>
            </a:r>
          </a:p>
        </p:txBody>
      </p:sp>
      <p:sp>
        <p:nvSpPr>
          <p:cNvPr id="6" name="Date Placeholder 5"/>
          <p:cNvSpPr>
            <a:spLocks noGrp="1"/>
          </p:cNvSpPr>
          <p:nvPr>
            <p:ph type="dt" sz="half" idx="10"/>
          </p:nvPr>
        </p:nvSpPr>
        <p:spPr/>
        <p:txBody>
          <a:bodyPr/>
          <a:lstStyle/>
          <a:p>
            <a:pPr>
              <a:defRPr/>
            </a:pPr>
            <a:fld id="{7715A187-6025-422E-9C65-33B2C6D8EBC2}" type="datetime1">
              <a:rPr lang="en-US" smtClean="0"/>
              <a:t>5/4/2012</a:t>
            </a:fld>
            <a:endParaRPr lang="en-US" dirty="0"/>
          </a:p>
        </p:txBody>
      </p:sp>
      <p:sp>
        <p:nvSpPr>
          <p:cNvPr id="18435" name="Footer Placeholder 4"/>
          <p:cNvSpPr>
            <a:spLocks noGrp="1"/>
          </p:cNvSpPr>
          <p:nvPr>
            <p:ph type="ftr" sz="quarter" idx="11"/>
          </p:nvPr>
        </p:nvSpPr>
        <p:spPr>
          <a:noFill/>
        </p:spPr>
        <p:txBody>
          <a:bodyPr/>
          <a:lstStyle/>
          <a:p>
            <a:r>
              <a:rPr lang="en-US" dirty="0" smtClean="0"/>
              <a:t>Ali Hashim - World Bank</a:t>
            </a:r>
          </a:p>
        </p:txBody>
      </p:sp>
      <p:sp>
        <p:nvSpPr>
          <p:cNvPr id="18436" name="Slide Number Placeholder 5"/>
          <p:cNvSpPr>
            <a:spLocks noGrp="1"/>
          </p:cNvSpPr>
          <p:nvPr>
            <p:ph type="sldNum" sz="quarter" idx="12"/>
          </p:nvPr>
        </p:nvSpPr>
        <p:spPr>
          <a:noFill/>
        </p:spPr>
        <p:txBody>
          <a:bodyPr/>
          <a:lstStyle/>
          <a:p>
            <a:fld id="{056DD445-3630-4E56-8C4C-FC817C538694}" type="slidenum">
              <a:rPr lang="en-US" smtClean="0"/>
              <a:pPr/>
              <a:t>12</a:t>
            </a:fld>
            <a:endParaRPr lang="en-US" dirty="0" smtClean="0"/>
          </a:p>
        </p:txBody>
      </p:sp>
    </p:spTree>
    <p:extLst>
      <p:ext uri="{BB962C8B-B14F-4D97-AF65-F5344CB8AC3E}">
        <p14:creationId xmlns:p14="http://schemas.microsoft.com/office/powerpoint/2010/main" val="3323366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685800"/>
          </a:xfrm>
        </p:spPr>
        <p:txBody>
          <a:bodyPr anchor="ctr">
            <a:noAutofit/>
          </a:bodyPr>
          <a:lstStyle/>
          <a:p>
            <a:pPr algn="ctr"/>
            <a:r>
              <a:rPr lang="en-US" sz="3200" b="1" dirty="0" smtClean="0">
                <a:solidFill>
                  <a:srgbClr val="0070C0"/>
                </a:solidFill>
              </a:rPr>
              <a:t>Treasury systems- Scope</a:t>
            </a:r>
            <a:br>
              <a:rPr lang="en-US" sz="3200" b="1" dirty="0" smtClean="0">
                <a:solidFill>
                  <a:srgbClr val="0070C0"/>
                </a:solidFill>
              </a:rPr>
            </a:br>
            <a:r>
              <a:rPr lang="en-US" sz="3200" b="1" dirty="0" smtClean="0"/>
              <a:t> </a:t>
            </a:r>
            <a:r>
              <a:rPr lang="en-US" sz="2800" b="1" dirty="0">
                <a:solidFill>
                  <a:srgbClr val="008000"/>
                </a:solidFill>
              </a:rPr>
              <a:t>Systems </a:t>
            </a:r>
            <a:r>
              <a:rPr lang="en-US" sz="2800" b="1" dirty="0" smtClean="0">
                <a:solidFill>
                  <a:srgbClr val="008000"/>
                </a:solidFill>
              </a:rPr>
              <a:t>provide </a:t>
            </a:r>
            <a:r>
              <a:rPr lang="en-US" sz="2800" b="1" dirty="0">
                <a:solidFill>
                  <a:srgbClr val="008000"/>
                </a:solidFill>
              </a:rPr>
              <a:t>support for</a:t>
            </a:r>
            <a:r>
              <a:rPr lang="en-US" sz="2800" b="1" dirty="0" smtClean="0">
                <a:solidFill>
                  <a:srgbClr val="008000"/>
                </a:solidFill>
              </a:rPr>
              <a:t>:</a:t>
            </a:r>
            <a:endParaRPr lang="en-US" sz="2800" dirty="0"/>
          </a:p>
        </p:txBody>
      </p:sp>
      <p:sp>
        <p:nvSpPr>
          <p:cNvPr id="3" name="Content Placeholder 2"/>
          <p:cNvSpPr>
            <a:spLocks noGrp="1"/>
          </p:cNvSpPr>
          <p:nvPr>
            <p:ph idx="1"/>
          </p:nvPr>
        </p:nvSpPr>
        <p:spPr>
          <a:xfrm>
            <a:off x="152400" y="990600"/>
            <a:ext cx="8763000" cy="5486400"/>
          </a:xfrm>
        </p:spPr>
        <p:txBody>
          <a:bodyPr>
            <a:normAutofit fontScale="92500" lnSpcReduction="10000"/>
          </a:bodyPr>
          <a:lstStyle/>
          <a:p>
            <a:pPr>
              <a:lnSpc>
                <a:spcPct val="80000"/>
              </a:lnSpc>
            </a:pPr>
            <a:r>
              <a:rPr lang="en-US" sz="2600" b="1" dirty="0" smtClean="0">
                <a:solidFill>
                  <a:schemeClr val="tx2"/>
                </a:solidFill>
                <a:latin typeface="+mj-lt"/>
              </a:rPr>
              <a:t>Budget Execution</a:t>
            </a:r>
          </a:p>
          <a:p>
            <a:pPr lvl="1">
              <a:lnSpc>
                <a:spcPct val="80000"/>
              </a:lnSpc>
            </a:pPr>
            <a:r>
              <a:rPr lang="en-US" sz="2600" b="1" dirty="0" smtClean="0">
                <a:solidFill>
                  <a:schemeClr val="tx2"/>
                </a:solidFill>
                <a:latin typeface="+mj-lt"/>
              </a:rPr>
              <a:t>    Budget Management</a:t>
            </a:r>
          </a:p>
          <a:p>
            <a:pPr lvl="2">
              <a:lnSpc>
                <a:spcPct val="80000"/>
              </a:lnSpc>
            </a:pPr>
            <a:r>
              <a:rPr lang="en-US" sz="2600" b="1" dirty="0" smtClean="0">
                <a:solidFill>
                  <a:schemeClr val="tx2"/>
                </a:solidFill>
                <a:latin typeface="+mj-lt"/>
              </a:rPr>
              <a:t>Budget Apportionment, Budget Allotment,</a:t>
            </a:r>
          </a:p>
          <a:p>
            <a:pPr lvl="2">
              <a:lnSpc>
                <a:spcPct val="80000"/>
              </a:lnSpc>
            </a:pPr>
            <a:r>
              <a:rPr lang="en-US" sz="2600" b="1" dirty="0" smtClean="0">
                <a:solidFill>
                  <a:schemeClr val="tx2"/>
                </a:solidFill>
                <a:latin typeface="+mj-lt"/>
              </a:rPr>
              <a:t>Budget Releases, Budget Transfers</a:t>
            </a:r>
          </a:p>
          <a:p>
            <a:pPr lvl="1">
              <a:lnSpc>
                <a:spcPct val="80000"/>
              </a:lnSpc>
            </a:pPr>
            <a:r>
              <a:rPr lang="en-US" sz="2600" b="1" dirty="0" smtClean="0">
                <a:solidFill>
                  <a:schemeClr val="tx2"/>
                </a:solidFill>
                <a:latin typeface="+mj-lt"/>
              </a:rPr>
              <a:t>Commitment Management – Recording all commitments relating to intended government expenditures</a:t>
            </a:r>
          </a:p>
          <a:p>
            <a:pPr lvl="1">
              <a:lnSpc>
                <a:spcPct val="80000"/>
              </a:lnSpc>
            </a:pPr>
            <a:r>
              <a:rPr lang="en-US" sz="2600" b="1" dirty="0" smtClean="0">
                <a:solidFill>
                  <a:schemeClr val="tx2"/>
                </a:solidFill>
                <a:latin typeface="+mj-lt"/>
              </a:rPr>
              <a:t>Payment Management- Processing all government expenditures relating to:</a:t>
            </a:r>
          </a:p>
          <a:p>
            <a:pPr lvl="2">
              <a:lnSpc>
                <a:spcPct val="80000"/>
              </a:lnSpc>
            </a:pPr>
            <a:r>
              <a:rPr lang="en-US" sz="2600" b="1" dirty="0" smtClean="0">
                <a:solidFill>
                  <a:schemeClr val="tx2"/>
                </a:solidFill>
                <a:latin typeface="+mj-lt"/>
              </a:rPr>
              <a:t>Procurement of goods and services from current/capital budgets</a:t>
            </a:r>
          </a:p>
          <a:p>
            <a:pPr lvl="2">
              <a:lnSpc>
                <a:spcPct val="80000"/>
              </a:lnSpc>
            </a:pPr>
            <a:r>
              <a:rPr lang="en-US" sz="2600" b="1" dirty="0" smtClean="0">
                <a:solidFill>
                  <a:schemeClr val="tx2"/>
                </a:solidFill>
                <a:latin typeface="+mj-lt"/>
              </a:rPr>
              <a:t>Salary and Pension Payments</a:t>
            </a:r>
          </a:p>
          <a:p>
            <a:pPr lvl="2">
              <a:lnSpc>
                <a:spcPct val="80000"/>
              </a:lnSpc>
            </a:pPr>
            <a:r>
              <a:rPr lang="en-US" sz="2600" b="1" dirty="0" smtClean="0">
                <a:solidFill>
                  <a:schemeClr val="tx2"/>
                </a:solidFill>
                <a:latin typeface="+mj-lt"/>
              </a:rPr>
              <a:t>Debt servicing payments</a:t>
            </a:r>
          </a:p>
          <a:p>
            <a:pPr lvl="2">
              <a:lnSpc>
                <a:spcPct val="80000"/>
              </a:lnSpc>
            </a:pPr>
            <a:r>
              <a:rPr lang="en-US" sz="2600" b="1" dirty="0" smtClean="0">
                <a:solidFill>
                  <a:schemeClr val="tx2"/>
                </a:solidFill>
                <a:latin typeface="+mj-lt"/>
              </a:rPr>
              <a:t>Subsidies/Fiscal transfers to sub-national levels or SOEs</a:t>
            </a:r>
          </a:p>
          <a:p>
            <a:pPr lvl="1">
              <a:lnSpc>
                <a:spcPct val="80000"/>
              </a:lnSpc>
            </a:pPr>
            <a:r>
              <a:rPr lang="en-US" sz="2600" b="1" dirty="0" smtClean="0">
                <a:solidFill>
                  <a:schemeClr val="tx2"/>
                </a:solidFill>
                <a:latin typeface="+mj-lt"/>
              </a:rPr>
              <a:t>Receipts Management - Recording revenues and other receipts</a:t>
            </a:r>
          </a:p>
          <a:p>
            <a:pPr>
              <a:lnSpc>
                <a:spcPct val="80000"/>
              </a:lnSpc>
            </a:pPr>
            <a:r>
              <a:rPr lang="en-US" sz="2600" b="1" dirty="0" smtClean="0">
                <a:solidFill>
                  <a:schemeClr val="tx2"/>
                </a:solidFill>
                <a:latin typeface="+mj-lt"/>
              </a:rPr>
              <a:t> Accounting (posting all transactions as they occur)</a:t>
            </a:r>
          </a:p>
          <a:p>
            <a:pPr>
              <a:lnSpc>
                <a:spcPct val="80000"/>
              </a:lnSpc>
            </a:pPr>
            <a:r>
              <a:rPr lang="en-US" sz="2600" b="1" dirty="0" smtClean="0">
                <a:solidFill>
                  <a:schemeClr val="tx2"/>
                </a:solidFill>
                <a:latin typeface="+mj-lt"/>
              </a:rPr>
              <a:t> Cash Management</a:t>
            </a:r>
          </a:p>
          <a:p>
            <a:pPr>
              <a:lnSpc>
                <a:spcPct val="80000"/>
              </a:lnSpc>
            </a:pPr>
            <a:r>
              <a:rPr lang="en-US" sz="2600" b="1" dirty="0" smtClean="0">
                <a:solidFill>
                  <a:schemeClr val="tx2"/>
                </a:solidFill>
                <a:latin typeface="+mj-lt"/>
              </a:rPr>
              <a:t> Fiscal Reporting</a:t>
            </a:r>
            <a:endParaRPr lang="en-US" dirty="0"/>
          </a:p>
        </p:txBody>
      </p:sp>
      <p:sp>
        <p:nvSpPr>
          <p:cNvPr id="7" name="Date Placeholder 6"/>
          <p:cNvSpPr>
            <a:spLocks noGrp="1"/>
          </p:cNvSpPr>
          <p:nvPr>
            <p:ph type="dt" sz="half" idx="10"/>
          </p:nvPr>
        </p:nvSpPr>
        <p:spPr/>
        <p:txBody>
          <a:bodyPr/>
          <a:lstStyle/>
          <a:p>
            <a:pPr>
              <a:defRPr/>
            </a:pPr>
            <a:fld id="{8802E821-CF99-4BB4-81BC-20724FDAC153}"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dirty="0"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13</a:t>
            </a:fld>
            <a:endParaRPr lang="en-US" dirty="0"/>
          </a:p>
        </p:txBody>
      </p:sp>
    </p:spTree>
    <p:extLst>
      <p:ext uri="{BB962C8B-B14F-4D97-AF65-F5344CB8AC3E}">
        <p14:creationId xmlns:p14="http://schemas.microsoft.com/office/powerpoint/2010/main" val="2706954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838200" y="152400"/>
            <a:ext cx="7772400" cy="685800"/>
          </a:xfrm>
        </p:spPr>
        <p:txBody>
          <a:bodyPr anchor="t">
            <a:noAutofit/>
          </a:bodyPr>
          <a:lstStyle/>
          <a:p>
            <a:r>
              <a:rPr lang="en-US" sz="3200" b="1" dirty="0">
                <a:solidFill>
                  <a:srgbClr val="0070C0"/>
                </a:solidFill>
              </a:rPr>
              <a:t>Treasury systems- </a:t>
            </a:r>
            <a:r>
              <a:rPr lang="en-US" sz="3200" b="1" dirty="0" smtClean="0">
                <a:solidFill>
                  <a:srgbClr val="0070C0"/>
                </a:solidFill>
              </a:rPr>
              <a:t>Functionality </a:t>
            </a:r>
          </a:p>
        </p:txBody>
      </p:sp>
      <p:sp>
        <p:nvSpPr>
          <p:cNvPr id="20486" name="Rectangle 3"/>
          <p:cNvSpPr>
            <a:spLocks noGrp="1" noChangeArrowheads="1"/>
          </p:cNvSpPr>
          <p:nvPr>
            <p:ph idx="1"/>
          </p:nvPr>
        </p:nvSpPr>
        <p:spPr>
          <a:xfrm>
            <a:off x="914400" y="1066800"/>
            <a:ext cx="7772400" cy="5140325"/>
          </a:xfrm>
        </p:spPr>
        <p:txBody>
          <a:bodyPr>
            <a:noAutofit/>
          </a:bodyPr>
          <a:lstStyle/>
          <a:p>
            <a:pPr lvl="1" eaLnBrk="1" hangingPunct="1"/>
            <a:r>
              <a:rPr lang="en-US" sz="2000" b="1" dirty="0" smtClean="0">
                <a:solidFill>
                  <a:schemeClr val="tx2"/>
                </a:solidFill>
                <a:latin typeface="+mj-lt"/>
              </a:rPr>
              <a:t>Systems Record</a:t>
            </a:r>
          </a:p>
          <a:p>
            <a:pPr lvl="2" eaLnBrk="1" hangingPunct="1"/>
            <a:r>
              <a:rPr lang="en-US" sz="2000" b="1" dirty="0" smtClean="0">
                <a:solidFill>
                  <a:schemeClr val="tx2"/>
                </a:solidFill>
                <a:latin typeface="+mj-lt"/>
              </a:rPr>
              <a:t>Initial budgets, budget revisions, budget releases</a:t>
            </a:r>
          </a:p>
          <a:p>
            <a:pPr lvl="2" eaLnBrk="1" hangingPunct="1"/>
            <a:r>
              <a:rPr lang="en-US" sz="2000" b="1" dirty="0" smtClean="0">
                <a:solidFill>
                  <a:schemeClr val="tx2"/>
                </a:solidFill>
                <a:latin typeface="+mj-lt"/>
              </a:rPr>
              <a:t>Commitments</a:t>
            </a:r>
          </a:p>
          <a:p>
            <a:pPr lvl="2" eaLnBrk="1" hangingPunct="1"/>
            <a:r>
              <a:rPr lang="en-US" sz="2000" b="1" dirty="0" smtClean="0">
                <a:solidFill>
                  <a:schemeClr val="tx2"/>
                </a:solidFill>
                <a:latin typeface="+mj-lt"/>
              </a:rPr>
              <a:t>Purchase orders, Contract details</a:t>
            </a:r>
          </a:p>
          <a:p>
            <a:pPr lvl="2" eaLnBrk="1" hangingPunct="1"/>
            <a:r>
              <a:rPr lang="en-US" sz="2000" b="1" dirty="0" smtClean="0">
                <a:solidFill>
                  <a:schemeClr val="tx2"/>
                </a:solidFill>
                <a:latin typeface="+mj-lt"/>
              </a:rPr>
              <a:t>Receipt of goods and services</a:t>
            </a:r>
          </a:p>
          <a:p>
            <a:pPr lvl="2" eaLnBrk="1" hangingPunct="1"/>
            <a:r>
              <a:rPr lang="en-US" sz="2000" b="1" dirty="0" smtClean="0">
                <a:solidFill>
                  <a:schemeClr val="tx2"/>
                </a:solidFill>
                <a:latin typeface="+mj-lt"/>
              </a:rPr>
              <a:t>Vendor Invoices </a:t>
            </a:r>
          </a:p>
          <a:p>
            <a:pPr lvl="1" eaLnBrk="1" hangingPunct="1"/>
            <a:r>
              <a:rPr lang="en-US" sz="2000" b="1" dirty="0" smtClean="0">
                <a:solidFill>
                  <a:schemeClr val="tx2"/>
                </a:solidFill>
                <a:latin typeface="+mj-lt"/>
              </a:rPr>
              <a:t>Authorize payments after checking for controls</a:t>
            </a:r>
          </a:p>
          <a:p>
            <a:pPr lvl="1" eaLnBrk="1" hangingPunct="1"/>
            <a:r>
              <a:rPr lang="en-US" sz="2000" b="1" dirty="0" smtClean="0">
                <a:solidFill>
                  <a:schemeClr val="tx2"/>
                </a:solidFill>
                <a:latin typeface="+mj-lt"/>
              </a:rPr>
              <a:t>Give payment instructions to Bank</a:t>
            </a:r>
          </a:p>
          <a:p>
            <a:pPr lvl="1" eaLnBrk="1" hangingPunct="1"/>
            <a:r>
              <a:rPr lang="en-US" sz="2000" b="1" dirty="0" smtClean="0">
                <a:solidFill>
                  <a:schemeClr val="tx2"/>
                </a:solidFill>
                <a:latin typeface="+mj-lt"/>
              </a:rPr>
              <a:t>Record revenues and other receipts paid into Government accounts </a:t>
            </a:r>
          </a:p>
          <a:p>
            <a:pPr lvl="1" eaLnBrk="1" hangingPunct="1"/>
            <a:r>
              <a:rPr lang="en-US" sz="2000" b="1" dirty="0" smtClean="0">
                <a:solidFill>
                  <a:schemeClr val="tx2"/>
                </a:solidFill>
                <a:latin typeface="+mj-lt"/>
              </a:rPr>
              <a:t>Reconcile with bank records</a:t>
            </a:r>
          </a:p>
          <a:p>
            <a:pPr lvl="1" eaLnBrk="1" hangingPunct="1"/>
            <a:r>
              <a:rPr lang="en-US" sz="2000" b="1" dirty="0" smtClean="0">
                <a:solidFill>
                  <a:schemeClr val="tx2"/>
                </a:solidFill>
                <a:latin typeface="+mj-lt"/>
              </a:rPr>
              <a:t>Enable monitoring of balances in Government accounts</a:t>
            </a:r>
          </a:p>
          <a:p>
            <a:pPr lvl="1" eaLnBrk="1" hangingPunct="1"/>
            <a:r>
              <a:rPr lang="en-US" sz="2000" b="1" dirty="0" smtClean="0">
                <a:solidFill>
                  <a:schemeClr val="tx2"/>
                </a:solidFill>
                <a:latin typeface="+mj-lt"/>
              </a:rPr>
              <a:t>Enable posting of all transactions, enforcement of controls, accounting and comprehensive reporting </a:t>
            </a:r>
          </a:p>
          <a:p>
            <a:pPr algn="ctr" eaLnBrk="1" hangingPunct="1">
              <a:buNone/>
            </a:pPr>
            <a:r>
              <a:rPr lang="en-US" sz="2000" b="1" dirty="0" smtClean="0">
                <a:solidFill>
                  <a:srgbClr val="FF0000"/>
                </a:solidFill>
                <a:latin typeface="+mj-lt"/>
              </a:rPr>
              <a:t>Ensure that these functions are performed by authorized staff only </a:t>
            </a:r>
            <a:endParaRPr lang="en-US" sz="2000" b="1" dirty="0" smtClean="0"/>
          </a:p>
        </p:txBody>
      </p:sp>
      <p:sp>
        <p:nvSpPr>
          <p:cNvPr id="6" name="Date Placeholder 5"/>
          <p:cNvSpPr>
            <a:spLocks noGrp="1"/>
          </p:cNvSpPr>
          <p:nvPr>
            <p:ph type="dt" sz="half" idx="10"/>
          </p:nvPr>
        </p:nvSpPr>
        <p:spPr/>
        <p:txBody>
          <a:bodyPr/>
          <a:lstStyle/>
          <a:p>
            <a:pPr>
              <a:defRPr/>
            </a:pPr>
            <a:fld id="{5417D6F7-9036-4877-AF2B-82808642C777}" type="datetime1">
              <a:rPr lang="en-US" smtClean="0"/>
              <a:t>5/4/2012</a:t>
            </a:fld>
            <a:endParaRPr lang="en-US" dirty="0"/>
          </a:p>
        </p:txBody>
      </p:sp>
      <p:sp>
        <p:nvSpPr>
          <p:cNvPr id="20483" name="Footer Placeholder 4"/>
          <p:cNvSpPr>
            <a:spLocks noGrp="1"/>
          </p:cNvSpPr>
          <p:nvPr>
            <p:ph type="ftr" sz="quarter" idx="11"/>
          </p:nvPr>
        </p:nvSpPr>
        <p:spPr>
          <a:noFill/>
        </p:spPr>
        <p:txBody>
          <a:bodyPr/>
          <a:lstStyle/>
          <a:p>
            <a:r>
              <a:rPr lang="en-US" dirty="0" smtClean="0"/>
              <a:t>Ali Hashim - World Bank</a:t>
            </a:r>
          </a:p>
        </p:txBody>
      </p:sp>
      <p:sp>
        <p:nvSpPr>
          <p:cNvPr id="20484" name="Slide Number Placeholder 5"/>
          <p:cNvSpPr>
            <a:spLocks noGrp="1"/>
          </p:cNvSpPr>
          <p:nvPr>
            <p:ph type="sldNum" sz="quarter" idx="12"/>
          </p:nvPr>
        </p:nvSpPr>
        <p:spPr>
          <a:noFill/>
        </p:spPr>
        <p:txBody>
          <a:bodyPr/>
          <a:lstStyle/>
          <a:p>
            <a:fld id="{9E6D7AD1-B156-4CF6-81D1-EC95B7810C4F}" type="slidenum">
              <a:rPr lang="en-US" smtClean="0"/>
              <a:pPr/>
              <a:t>14</a:t>
            </a:fld>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43A527-3164-4760-B4BA-CF955A8DF945}" type="datetime1">
              <a:rPr lang="en-US" smtClean="0"/>
              <a:t>5/4/2012</a:t>
            </a:fld>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15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76200"/>
            <a:ext cx="8915399"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733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43A527-3164-4760-B4BA-CF955A8DF945}" type="datetime1">
              <a:rPr lang="en-US" smtClean="0"/>
              <a:t>5/4/2012</a:t>
            </a:fld>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16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915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988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43A527-3164-4760-B4BA-CF955A8DF945}" type="datetime1">
              <a:rPr lang="en-US" smtClean="0"/>
              <a:t>5/4/2012</a:t>
            </a:fld>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17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52401"/>
            <a:ext cx="8839199"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97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ctr">
            <a:noAutofit/>
          </a:bodyPr>
          <a:lstStyle/>
          <a:p>
            <a:r>
              <a:rPr lang="en-US" sz="3600" b="1" dirty="0">
                <a:solidFill>
                  <a:srgbClr val="0070C0"/>
                </a:solidFill>
              </a:rPr>
              <a:t>Treasury </a:t>
            </a:r>
            <a:r>
              <a:rPr lang="en-US" sz="3600" b="1" dirty="0" smtClean="0">
                <a:solidFill>
                  <a:srgbClr val="0070C0"/>
                </a:solidFill>
              </a:rPr>
              <a:t>Single Account</a:t>
            </a:r>
            <a:endParaRPr lang="en-US" sz="3600" dirty="0">
              <a:solidFill>
                <a:srgbClr val="0070C0"/>
              </a:solidFill>
            </a:endParaRPr>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marL="0" indent="0">
              <a:buNone/>
            </a:pPr>
            <a:r>
              <a:rPr lang="en-US" sz="2800" b="1" dirty="0" smtClean="0">
                <a:solidFill>
                  <a:srgbClr val="0070C0"/>
                </a:solidFill>
              </a:rPr>
              <a:t>Basic Requirements</a:t>
            </a:r>
          </a:p>
          <a:p>
            <a:r>
              <a:rPr lang="en-US" dirty="0" smtClean="0"/>
              <a:t>All government financial resources should be under the control of the Treasury; </a:t>
            </a:r>
          </a:p>
          <a:p>
            <a:r>
              <a:rPr lang="en-US" dirty="0" smtClean="0"/>
              <a:t>The Treasury should be in a position to determine the magnitude of these resources at any given point- i.e. the balances in Government accounts;</a:t>
            </a:r>
          </a:p>
          <a:p>
            <a:r>
              <a:rPr lang="en-US" dirty="0" smtClean="0"/>
              <a:t>All expenditures  from the TSA should be subject to budgetary controls;</a:t>
            </a:r>
          </a:p>
          <a:p>
            <a:r>
              <a:rPr lang="en-US" dirty="0" smtClean="0"/>
              <a:t>All government receipts should be deposited in the TSA.</a:t>
            </a:r>
          </a:p>
          <a:p>
            <a:pPr marL="0" indent="0">
              <a:buNone/>
            </a:pPr>
            <a:endParaRPr lang="en-US" dirty="0" smtClean="0"/>
          </a:p>
          <a:p>
            <a:pPr marL="0" indent="0">
              <a:buNone/>
            </a:pPr>
            <a:r>
              <a:rPr lang="en-US" b="1" dirty="0" smtClean="0">
                <a:solidFill>
                  <a:schemeClr val="accent1">
                    <a:lumMod val="75000"/>
                  </a:schemeClr>
                </a:solidFill>
              </a:rPr>
              <a:t>TSA is normally located at the Central Bank</a:t>
            </a:r>
          </a:p>
          <a:p>
            <a:r>
              <a:rPr lang="en-US" dirty="0" smtClean="0"/>
              <a:t>However, often the Central Bank uses commercial banks as its fiscal agents to collect revenues and pay government creditors.</a:t>
            </a:r>
            <a:endParaRPr lang="en-US" dirty="0"/>
          </a:p>
        </p:txBody>
      </p:sp>
      <p:sp>
        <p:nvSpPr>
          <p:cNvPr id="4" name="Date Placeholder 3"/>
          <p:cNvSpPr>
            <a:spLocks noGrp="1"/>
          </p:cNvSpPr>
          <p:nvPr>
            <p:ph type="dt" sz="half" idx="10"/>
          </p:nvPr>
        </p:nvSpPr>
        <p:spPr/>
        <p:txBody>
          <a:bodyPr/>
          <a:lstStyle/>
          <a:p>
            <a:pPr>
              <a:defRPr/>
            </a:pPr>
            <a:fld id="{D178D955-150C-48ED-8BF0-514BC6AEF469}"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18</a:t>
            </a:fld>
            <a:endParaRPr lang="en-US" dirty="0"/>
          </a:p>
        </p:txBody>
      </p:sp>
    </p:spTree>
    <p:extLst>
      <p:ext uri="{BB962C8B-B14F-4D97-AF65-F5344CB8AC3E}">
        <p14:creationId xmlns:p14="http://schemas.microsoft.com/office/powerpoint/2010/main" val="2857786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457200" y="152400"/>
            <a:ext cx="8229600" cy="1143000"/>
          </a:xfrm>
        </p:spPr>
        <p:txBody>
          <a:bodyPr>
            <a:normAutofit fontScale="90000"/>
          </a:bodyPr>
          <a:lstStyle/>
          <a:p>
            <a:pPr eaLnBrk="1" hangingPunct="1"/>
            <a:r>
              <a:rPr lang="en-US" sz="3000" b="1" dirty="0" smtClean="0">
                <a:solidFill>
                  <a:srgbClr val="0070C0"/>
                </a:solidFill>
              </a:rPr>
              <a:t>Technology Requirements : Design, procure and  implement appropriate technology to support systems</a:t>
            </a:r>
            <a:r>
              <a:rPr lang="en-US" sz="3800" b="1" dirty="0" smtClean="0">
                <a:solidFill>
                  <a:srgbClr val="0070C0"/>
                </a:solidFill>
              </a:rPr>
              <a:t> </a:t>
            </a:r>
          </a:p>
        </p:txBody>
      </p:sp>
      <p:sp>
        <p:nvSpPr>
          <p:cNvPr id="22534" name="Rectangle 3"/>
          <p:cNvSpPr>
            <a:spLocks noGrp="1" noChangeArrowheads="1"/>
          </p:cNvSpPr>
          <p:nvPr>
            <p:ph idx="1"/>
          </p:nvPr>
        </p:nvSpPr>
        <p:spPr>
          <a:xfrm>
            <a:off x="457200" y="1447800"/>
            <a:ext cx="8229600" cy="4876800"/>
          </a:xfrm>
        </p:spPr>
        <p:txBody>
          <a:bodyPr>
            <a:normAutofit fontScale="92500"/>
          </a:bodyPr>
          <a:lstStyle/>
          <a:p>
            <a:pPr eaLnBrk="1" hangingPunct="1">
              <a:lnSpc>
                <a:spcPct val="80000"/>
              </a:lnSpc>
            </a:pPr>
            <a:r>
              <a:rPr lang="en-US" sz="2400" b="1" dirty="0" smtClean="0">
                <a:latin typeface="+mj-lt"/>
              </a:rPr>
              <a:t>Application Software   </a:t>
            </a:r>
            <a:r>
              <a:rPr lang="en-US" sz="2400" dirty="0" smtClean="0">
                <a:latin typeface="+mj-lt"/>
              </a:rPr>
              <a:t>– to support functional processes; </a:t>
            </a:r>
          </a:p>
          <a:p>
            <a:pPr eaLnBrk="1" hangingPunct="1">
              <a:lnSpc>
                <a:spcPct val="80000"/>
              </a:lnSpc>
            </a:pPr>
            <a:r>
              <a:rPr lang="en-US" sz="2400" b="1" dirty="0" smtClean="0">
                <a:latin typeface="+mj-lt"/>
              </a:rPr>
              <a:t>Hardware</a:t>
            </a:r>
            <a:r>
              <a:rPr lang="en-US" sz="2400" dirty="0" smtClean="0">
                <a:latin typeface="+mj-lt"/>
              </a:rPr>
              <a:t>- Servers located at various processing  centers</a:t>
            </a:r>
          </a:p>
          <a:p>
            <a:pPr eaLnBrk="1" hangingPunct="1">
              <a:lnSpc>
                <a:spcPct val="80000"/>
              </a:lnSpc>
              <a:buFont typeface="Wingdings" pitchFamily="2" charset="2"/>
              <a:buNone/>
            </a:pPr>
            <a:r>
              <a:rPr lang="en-US" sz="2400" dirty="0" smtClean="0">
                <a:latin typeface="+mj-lt"/>
              </a:rPr>
              <a:t>	Work stations, peripheral hardware</a:t>
            </a:r>
          </a:p>
          <a:p>
            <a:pPr eaLnBrk="1" hangingPunct="1">
              <a:lnSpc>
                <a:spcPct val="80000"/>
              </a:lnSpc>
            </a:pPr>
            <a:r>
              <a:rPr lang="en-US" sz="2400" b="1" dirty="0" smtClean="0">
                <a:latin typeface="+mj-lt"/>
              </a:rPr>
              <a:t>Middle ware- </a:t>
            </a:r>
            <a:r>
              <a:rPr lang="en-US" sz="2400" dirty="0" smtClean="0">
                <a:latin typeface="+mj-lt"/>
              </a:rPr>
              <a:t>Operating systems, DBMSs, Application development tools, systems management tools</a:t>
            </a:r>
          </a:p>
          <a:p>
            <a:pPr eaLnBrk="1" hangingPunct="1">
              <a:lnSpc>
                <a:spcPct val="80000"/>
              </a:lnSpc>
            </a:pPr>
            <a:r>
              <a:rPr lang="en-US" sz="2400" b="1" dirty="0" smtClean="0">
                <a:latin typeface="+mj-lt"/>
              </a:rPr>
              <a:t>Telecommunications Infra structure</a:t>
            </a:r>
          </a:p>
          <a:p>
            <a:pPr lvl="1" eaLnBrk="1" hangingPunct="1">
              <a:lnSpc>
                <a:spcPct val="80000"/>
              </a:lnSpc>
            </a:pPr>
            <a:r>
              <a:rPr lang="en-US" dirty="0" smtClean="0">
                <a:latin typeface="+mj-lt"/>
              </a:rPr>
              <a:t>WAN-Links between various Treasury offices via telecommunications network- public switched network, leased lines, dial up lines;</a:t>
            </a:r>
          </a:p>
          <a:p>
            <a:pPr lvl="1" eaLnBrk="1" hangingPunct="1">
              <a:lnSpc>
                <a:spcPct val="80000"/>
              </a:lnSpc>
            </a:pPr>
            <a:r>
              <a:rPr lang="en-US" dirty="0" smtClean="0">
                <a:latin typeface="+mj-lt"/>
              </a:rPr>
              <a:t>LANs- connections between work stations at a particular site</a:t>
            </a:r>
          </a:p>
          <a:p>
            <a:pPr lvl="1" eaLnBrk="1" hangingPunct="1">
              <a:lnSpc>
                <a:spcPct val="80000"/>
              </a:lnSpc>
            </a:pPr>
            <a:r>
              <a:rPr lang="en-US" dirty="0" smtClean="0">
                <a:latin typeface="+mj-lt"/>
              </a:rPr>
              <a:t>Network management systems</a:t>
            </a:r>
          </a:p>
          <a:p>
            <a:pPr eaLnBrk="1" hangingPunct="1">
              <a:lnSpc>
                <a:spcPct val="80000"/>
              </a:lnSpc>
            </a:pPr>
            <a:r>
              <a:rPr lang="en-US" sz="2400" b="1" dirty="0" smtClean="0">
                <a:latin typeface="+mj-lt"/>
              </a:rPr>
              <a:t>Back up / Disaster Recovery arrangements</a:t>
            </a:r>
          </a:p>
          <a:p>
            <a:pPr lvl="1" eaLnBrk="1" hangingPunct="1">
              <a:lnSpc>
                <a:spcPct val="80000"/>
              </a:lnSpc>
            </a:pPr>
            <a:r>
              <a:rPr lang="en-US" dirty="0" smtClean="0">
                <a:latin typeface="+mj-lt"/>
              </a:rPr>
              <a:t>Business Continuity Strategy</a:t>
            </a:r>
          </a:p>
          <a:p>
            <a:pPr lvl="1" eaLnBrk="1" hangingPunct="1">
              <a:lnSpc>
                <a:spcPct val="80000"/>
              </a:lnSpc>
            </a:pPr>
            <a:r>
              <a:rPr lang="en-US" dirty="0" smtClean="0">
                <a:latin typeface="+mj-lt"/>
              </a:rPr>
              <a:t>Power back up systems</a:t>
            </a:r>
          </a:p>
          <a:p>
            <a:pPr lvl="1" eaLnBrk="1" hangingPunct="1">
              <a:lnSpc>
                <a:spcPct val="80000"/>
              </a:lnSpc>
            </a:pPr>
            <a:r>
              <a:rPr lang="en-US" dirty="0" smtClean="0">
                <a:latin typeface="+mj-lt"/>
              </a:rPr>
              <a:t>Information security systems</a:t>
            </a:r>
          </a:p>
        </p:txBody>
      </p:sp>
      <p:sp>
        <p:nvSpPr>
          <p:cNvPr id="6" name="Date Placeholder 5"/>
          <p:cNvSpPr>
            <a:spLocks noGrp="1"/>
          </p:cNvSpPr>
          <p:nvPr>
            <p:ph type="dt" sz="half" idx="10"/>
          </p:nvPr>
        </p:nvSpPr>
        <p:spPr/>
        <p:txBody>
          <a:bodyPr/>
          <a:lstStyle/>
          <a:p>
            <a:pPr>
              <a:defRPr/>
            </a:pPr>
            <a:fld id="{5DEB4D45-1EA4-4F67-AFF0-4190431260F3}" type="datetime1">
              <a:rPr lang="en-US" smtClean="0"/>
              <a:t>5/4/2012</a:t>
            </a:fld>
            <a:endParaRPr lang="en-US" dirty="0"/>
          </a:p>
        </p:txBody>
      </p:sp>
      <p:sp>
        <p:nvSpPr>
          <p:cNvPr id="22531" name="Footer Placeholder 4"/>
          <p:cNvSpPr>
            <a:spLocks noGrp="1"/>
          </p:cNvSpPr>
          <p:nvPr>
            <p:ph type="ftr" sz="quarter" idx="11"/>
          </p:nvPr>
        </p:nvSpPr>
        <p:spPr>
          <a:noFill/>
        </p:spPr>
        <p:txBody>
          <a:bodyPr/>
          <a:lstStyle/>
          <a:p>
            <a:r>
              <a:rPr lang="en-US" smtClean="0"/>
              <a:t>Ali Hashim - World Bank</a:t>
            </a:r>
            <a:endParaRPr lang="en-US" dirty="0" smtClean="0"/>
          </a:p>
        </p:txBody>
      </p:sp>
      <p:sp>
        <p:nvSpPr>
          <p:cNvPr id="22532" name="Slide Number Placeholder 5"/>
          <p:cNvSpPr>
            <a:spLocks noGrp="1"/>
          </p:cNvSpPr>
          <p:nvPr>
            <p:ph type="sldNum" sz="quarter" idx="12"/>
          </p:nvPr>
        </p:nvSpPr>
        <p:spPr>
          <a:noFill/>
        </p:spPr>
        <p:txBody>
          <a:bodyPr/>
          <a:lstStyle/>
          <a:p>
            <a:fld id="{677C83F7-0470-402D-9230-0899FA4C5663}" type="slidenum">
              <a:rPr lang="en-US" smtClean="0"/>
              <a:pPr/>
              <a:t>19</a:t>
            </a:fld>
            <a:endParaRPr lang="en-US" dirty="0" smtClean="0"/>
          </a:p>
        </p:txBody>
      </p:sp>
    </p:spTree>
    <p:extLst>
      <p:ext uri="{BB962C8B-B14F-4D97-AF65-F5344CB8AC3E}">
        <p14:creationId xmlns:p14="http://schemas.microsoft.com/office/powerpoint/2010/main" val="2050282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chor="ctr">
            <a:normAutofit/>
          </a:bodyPr>
          <a:lstStyle/>
          <a:p>
            <a:r>
              <a:rPr lang="en-US" sz="4000" b="1" dirty="0" smtClean="0"/>
              <a:t>Treasury Reference Model –TRM*</a:t>
            </a:r>
            <a:endParaRPr lang="en-US" sz="4000" b="1" dirty="0"/>
          </a:p>
        </p:txBody>
      </p:sp>
      <p:sp>
        <p:nvSpPr>
          <p:cNvPr id="3" name="Content Placeholder 2"/>
          <p:cNvSpPr>
            <a:spLocks noGrp="1"/>
          </p:cNvSpPr>
          <p:nvPr>
            <p:ph idx="1"/>
          </p:nvPr>
        </p:nvSpPr>
        <p:spPr>
          <a:xfrm>
            <a:off x="457200" y="838200"/>
            <a:ext cx="8229600" cy="5486400"/>
          </a:xfrm>
        </p:spPr>
        <p:txBody>
          <a:bodyPr>
            <a:noAutofit/>
          </a:bodyPr>
          <a:lstStyle/>
          <a:p>
            <a:r>
              <a:rPr lang="en-US" sz="2800" b="1" dirty="0" smtClean="0"/>
              <a:t>TRM </a:t>
            </a:r>
            <a:r>
              <a:rPr lang="en-US" sz="2800" dirty="0" smtClean="0"/>
              <a:t>was developed to:</a:t>
            </a:r>
          </a:p>
          <a:p>
            <a:pPr lvl="1"/>
            <a:r>
              <a:rPr lang="en-US" dirty="0" smtClean="0"/>
              <a:t>Assist Bank and IMF member countries in implementing Treasury Reforms </a:t>
            </a:r>
          </a:p>
          <a:p>
            <a:pPr lvl="1"/>
            <a:r>
              <a:rPr lang="en-US" dirty="0" smtClean="0"/>
              <a:t>Inform manufacturers of COTS Package software of key </a:t>
            </a:r>
            <a:r>
              <a:rPr lang="en-US" b="1" dirty="0" smtClean="0"/>
              <a:t>Treasury functional requirements </a:t>
            </a:r>
            <a:r>
              <a:rPr lang="en-US" dirty="0" smtClean="0"/>
              <a:t>to enable them to incorporate these requirements in products that had been primarily designed for the </a:t>
            </a:r>
            <a:r>
              <a:rPr lang="en-US" b="1" dirty="0" smtClean="0"/>
              <a:t>private sector</a:t>
            </a:r>
            <a:r>
              <a:rPr lang="en-US" dirty="0" smtClean="0"/>
              <a:t>.  </a:t>
            </a:r>
          </a:p>
          <a:p>
            <a:r>
              <a:rPr lang="en-US" sz="2800" dirty="0" smtClean="0"/>
              <a:t>Describes essential aspects of Treasury Reform,  core Treasury Functional processes and key activities involved in setting up Treasury Systems.</a:t>
            </a:r>
          </a:p>
          <a:p>
            <a:r>
              <a:rPr lang="en-US" sz="2800" dirty="0" smtClean="0"/>
              <a:t>Shows how Treasury processes fit in the overall set of processes and systems for Government Fiscal Management- GFM</a:t>
            </a:r>
            <a:endParaRPr lang="en-US" sz="2800" dirty="0"/>
          </a:p>
        </p:txBody>
      </p:sp>
      <p:sp>
        <p:nvSpPr>
          <p:cNvPr id="4" name="Date Placeholder 3"/>
          <p:cNvSpPr>
            <a:spLocks noGrp="1"/>
          </p:cNvSpPr>
          <p:nvPr>
            <p:ph type="dt" sz="half" idx="10"/>
          </p:nvPr>
        </p:nvSpPr>
        <p:spPr/>
        <p:txBody>
          <a:bodyPr/>
          <a:lstStyle/>
          <a:p>
            <a:pPr>
              <a:defRPr/>
            </a:pPr>
            <a:fld id="{D178D955-150C-48ED-8BF0-514BC6AEF469}" type="datetime1">
              <a:rPr lang="en-US" smtClean="0"/>
              <a:t>5/4/2012</a:t>
            </a:fld>
            <a:endParaRPr lang="en-US" dirty="0"/>
          </a:p>
        </p:txBody>
      </p:sp>
      <p:sp>
        <p:nvSpPr>
          <p:cNvPr id="5" name="Footer Placeholder 4"/>
          <p:cNvSpPr>
            <a:spLocks noGrp="1"/>
          </p:cNvSpPr>
          <p:nvPr>
            <p:ph type="ftr" sz="quarter" idx="11"/>
          </p:nvPr>
        </p:nvSpPr>
        <p:spPr/>
        <p:txBody>
          <a:bodyPr/>
          <a:lstStyle/>
          <a:p>
            <a:pPr algn="ctr">
              <a:defRPr/>
            </a:pPr>
            <a:r>
              <a:rPr lang="en-US" b="1" dirty="0" smtClean="0"/>
              <a:t>*Ali </a:t>
            </a:r>
            <a:r>
              <a:rPr lang="en-US" b="1" dirty="0" err="1"/>
              <a:t>H</a:t>
            </a:r>
            <a:r>
              <a:rPr lang="en-US" b="1" dirty="0" err="1" smtClean="0"/>
              <a:t>ashim</a:t>
            </a:r>
            <a:r>
              <a:rPr lang="en-US" b="1" dirty="0" smtClean="0"/>
              <a:t> and Bill Allan, World Bank    Technical Paper No: 505, 2001 </a:t>
            </a:r>
            <a:endParaRPr lang="en-US" b="1"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2</a:t>
            </a:fld>
            <a:endParaRPr lang="en-US" dirty="0"/>
          </a:p>
        </p:txBody>
      </p:sp>
    </p:spTree>
    <p:extLst>
      <p:ext uri="{BB962C8B-B14F-4D97-AF65-F5344CB8AC3E}">
        <p14:creationId xmlns:p14="http://schemas.microsoft.com/office/powerpoint/2010/main" val="1395317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 II </a:t>
            </a:r>
            <a:endParaRPr lang="en-US" dirty="0"/>
          </a:p>
        </p:txBody>
      </p:sp>
      <p:sp>
        <p:nvSpPr>
          <p:cNvPr id="3" name="Text Placeholder 2"/>
          <p:cNvSpPr>
            <a:spLocks noGrp="1"/>
          </p:cNvSpPr>
          <p:nvPr>
            <p:ph type="body" idx="1"/>
          </p:nvPr>
        </p:nvSpPr>
        <p:spPr/>
        <p:txBody>
          <a:bodyPr anchor="ctr">
            <a:normAutofit/>
          </a:bodyPr>
          <a:lstStyle/>
          <a:p>
            <a:pPr algn="ctr"/>
            <a:r>
              <a:rPr lang="en-US" sz="4000" dirty="0">
                <a:solidFill>
                  <a:srgbClr val="FFFF00"/>
                </a:solidFill>
              </a:rPr>
              <a:t>Some Implementation Experiences </a:t>
            </a:r>
          </a:p>
          <a:p>
            <a:pPr algn="ctr"/>
            <a:endParaRPr lang="en-US" sz="4000" dirty="0" smtClean="0">
              <a:solidFill>
                <a:srgbClr val="FFFF00"/>
              </a:solidFill>
            </a:endParaRPr>
          </a:p>
        </p:txBody>
      </p:sp>
      <p:sp>
        <p:nvSpPr>
          <p:cNvPr id="4" name="Date Placeholder 3"/>
          <p:cNvSpPr>
            <a:spLocks noGrp="1"/>
          </p:cNvSpPr>
          <p:nvPr>
            <p:ph type="dt" sz="half" idx="10"/>
          </p:nvPr>
        </p:nvSpPr>
        <p:spPr/>
        <p:txBody>
          <a:bodyPr/>
          <a:lstStyle/>
          <a:p>
            <a:pPr>
              <a:defRPr/>
            </a:pPr>
            <a:fld id="{5EAA97F9-CD4C-4D17-8829-4F8FFB7A9594}"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7C54DD3E-8F65-49AB-948F-8AF5C85F8CEF}" type="slidenum">
              <a:rPr lang="en-US" smtClean="0"/>
              <a:pPr>
                <a:defRPr/>
              </a:pPr>
              <a:t>20</a:t>
            </a:fld>
            <a:endParaRPr lang="en-US" dirty="0"/>
          </a:p>
        </p:txBody>
      </p:sp>
    </p:spTree>
    <p:extLst>
      <p:ext uri="{BB962C8B-B14F-4D97-AF65-F5344CB8AC3E}">
        <p14:creationId xmlns:p14="http://schemas.microsoft.com/office/powerpoint/2010/main" val="2119897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fld id="{7FA5C588-367C-48CF-8C06-4804A00ED84F}" type="datetime1">
              <a:rPr lang="en-US" smtClean="0"/>
              <a:t>5/4/2012</a:t>
            </a:fld>
            <a:endParaRPr lang="en-US" dirty="0"/>
          </a:p>
        </p:txBody>
      </p:sp>
      <p:sp>
        <p:nvSpPr>
          <p:cNvPr id="40963" name="Footer Placeholder 2"/>
          <p:cNvSpPr>
            <a:spLocks noGrp="1"/>
          </p:cNvSpPr>
          <p:nvPr>
            <p:ph type="ftr" sz="quarter" idx="11"/>
          </p:nvPr>
        </p:nvSpPr>
        <p:spPr>
          <a:noFill/>
        </p:spPr>
        <p:txBody>
          <a:bodyPr/>
          <a:lstStyle/>
          <a:p>
            <a:r>
              <a:rPr lang="en-US" smtClean="0"/>
              <a:t>Ali Hashim - World Bank</a:t>
            </a:r>
            <a:endParaRPr lang="en-US" dirty="0" smtClean="0"/>
          </a:p>
        </p:txBody>
      </p:sp>
      <p:sp>
        <p:nvSpPr>
          <p:cNvPr id="40964" name="Slide Number Placeholder 3"/>
          <p:cNvSpPr>
            <a:spLocks noGrp="1"/>
          </p:cNvSpPr>
          <p:nvPr>
            <p:ph type="sldNum" sz="quarter" idx="12"/>
          </p:nvPr>
        </p:nvSpPr>
        <p:spPr>
          <a:noFill/>
        </p:spPr>
        <p:txBody>
          <a:bodyPr/>
          <a:lstStyle/>
          <a:p>
            <a:fld id="{AF811D1A-C8A4-4CB4-81B4-D6611061E9C6}" type="slidenum">
              <a:rPr lang="en-US" smtClean="0"/>
              <a:pPr/>
              <a:t>21</a:t>
            </a:fld>
            <a:endParaRPr lang="en-US" smtClean="0"/>
          </a:p>
        </p:txBody>
      </p:sp>
      <p:graphicFrame>
        <p:nvGraphicFramePr>
          <p:cNvPr id="424297" name="Group 361"/>
          <p:cNvGraphicFramePr>
            <a:graphicFrameLocks noGrp="1"/>
          </p:cNvGraphicFramePr>
          <p:nvPr>
            <p:extLst>
              <p:ext uri="{D42A27DB-BD31-4B8C-83A1-F6EECF244321}">
                <p14:modId xmlns:p14="http://schemas.microsoft.com/office/powerpoint/2010/main" val="444836985"/>
              </p:ext>
            </p:extLst>
          </p:nvPr>
        </p:nvGraphicFramePr>
        <p:xfrm>
          <a:off x="76200" y="353940"/>
          <a:ext cx="8915400" cy="6455664"/>
        </p:xfrm>
        <a:graphic>
          <a:graphicData uri="http://schemas.openxmlformats.org/drawingml/2006/table">
            <a:tbl>
              <a:tblPr/>
              <a:tblGrid>
                <a:gridCol w="3343275"/>
                <a:gridCol w="1188720"/>
                <a:gridCol w="1411605"/>
                <a:gridCol w="1188720"/>
                <a:gridCol w="1783080"/>
              </a:tblGrid>
              <a:tr h="4741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Name and Country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Number of main Sites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Approx. Cost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US $ million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status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Remarks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04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b="1" i="0" u="none" strike="noStrike" cap="none" normalizeH="0" baseline="0" smtClean="0">
                          <a:ln>
                            <a:noFill/>
                          </a:ln>
                          <a:solidFill>
                            <a:srgbClr val="669900"/>
                          </a:solidFill>
                          <a:effectLst/>
                          <a:latin typeface="Arial" charset="0"/>
                        </a:rPr>
                        <a:t>Europe and Central Asia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64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Ukraine Treasury Systems Project (TS) I</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Ukraine PFMP  (II)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26.9 (16.5+10.4)</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Completed</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7.0  </a:t>
                      </a:r>
                      <a:r>
                        <a:rPr kumimoji="0" lang="en-US" sz="1200" b="1" i="0" u="none" strike="noStrike" cap="none" normalizeH="0" baseline="0" dirty="0" err="1" smtClean="0">
                          <a:ln>
                            <a:noFill/>
                          </a:ln>
                          <a:solidFill>
                            <a:schemeClr val="tx1"/>
                          </a:solidFill>
                          <a:effectLst/>
                          <a:latin typeface="Arial" charset="0"/>
                        </a:rPr>
                        <a:t>yrs</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Ongoing</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Started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Custom S/W</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Follow on project ongoing; plans for COTS software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1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Kazakhstan Treasury Modernization Project (TS)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17.7(15.7+2.0)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Completed</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8.9  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Oracle Financials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1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Hungary Public Finance Management Project (TS)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10.4(7.3+3.1)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Completed</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7.1  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Custom S/W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1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Turkey PFMP (TS)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15.9(15.9 + 0.0)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Completed</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8.5  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Custom S/W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1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Albania (TS)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9.0(8.5+0.5)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Completed</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6.8  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Oracle Financials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1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Russia Treasury Development Project ( 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613(231.0+382.)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Completed  started 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Oracle Financials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04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Moldova PFMP  (IFMS)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15.3(8.5+6.8)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Ongoing started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SAP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04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Azerbaijan  (TS)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13.4(9.5+3.9)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Ongoing started 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SAP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04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Kyrgyz Republic (TS)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10.2(6.7+3.5)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Ongoing started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Selected Free balance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04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Tajikistan (IFMS)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10.0(5.0+5.0)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Under Preparation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COTS planned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425">
                <a:tc gridSpan="5">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Team: Ali Hashim (1994-2004);  Dominique de </a:t>
                      </a:r>
                      <a:r>
                        <a:rPr kumimoji="0" lang="en-US" sz="1200" b="1" i="0" u="none" strike="noStrike" cap="none" normalizeH="0" baseline="0" dirty="0" err="1" smtClean="0">
                          <a:ln>
                            <a:noFill/>
                          </a:ln>
                          <a:solidFill>
                            <a:schemeClr val="tx1"/>
                          </a:solidFill>
                          <a:effectLst/>
                          <a:latin typeface="Arial" charset="0"/>
                        </a:rPr>
                        <a:t>Roquefeul</a:t>
                      </a:r>
                      <a:r>
                        <a:rPr kumimoji="0" lang="en-US" sz="1200" b="1" i="0" u="none" strike="noStrike" cap="none" normalizeH="0" baseline="0" dirty="0" smtClean="0">
                          <a:ln>
                            <a:noFill/>
                          </a:ln>
                          <a:solidFill>
                            <a:schemeClr val="tx1"/>
                          </a:solidFill>
                          <a:effectLst/>
                          <a:latin typeface="Arial" charset="0"/>
                        </a:rPr>
                        <a:t> (2000-2004); </a:t>
                      </a:r>
                      <a:r>
                        <a:rPr kumimoji="0" lang="en-US" sz="1200" b="1" i="0" u="none" strike="noStrike" cap="none" normalizeH="0" baseline="0" dirty="0" err="1" smtClean="0">
                          <a:ln>
                            <a:noFill/>
                          </a:ln>
                          <a:solidFill>
                            <a:schemeClr val="tx1"/>
                          </a:solidFill>
                          <a:effectLst/>
                          <a:latin typeface="Arial" charset="0"/>
                        </a:rPr>
                        <a:t>Cem</a:t>
                      </a:r>
                      <a:r>
                        <a:rPr kumimoji="0" lang="en-US" sz="1200" b="1" i="0" u="none" strike="noStrike" cap="none" normalizeH="0" baseline="0" dirty="0" smtClean="0">
                          <a:ln>
                            <a:noFill/>
                          </a:ln>
                          <a:solidFill>
                            <a:schemeClr val="tx1"/>
                          </a:solidFill>
                          <a:effectLst/>
                          <a:latin typeface="Arial" charset="0"/>
                        </a:rPr>
                        <a:t> </a:t>
                      </a:r>
                      <a:r>
                        <a:rPr kumimoji="0" lang="en-US" sz="1200" b="1" i="0" u="none" strike="noStrike" cap="none" normalizeH="0" baseline="0" dirty="0" err="1" smtClean="0">
                          <a:ln>
                            <a:noFill/>
                          </a:ln>
                          <a:solidFill>
                            <a:schemeClr val="tx1"/>
                          </a:solidFill>
                          <a:effectLst/>
                          <a:latin typeface="Arial" charset="0"/>
                        </a:rPr>
                        <a:t>Dener</a:t>
                      </a:r>
                      <a:r>
                        <a:rPr kumimoji="0" lang="en-US" sz="1200" b="1" i="0" u="none" strike="noStrike" cap="none" normalizeH="0" baseline="0" dirty="0" smtClean="0">
                          <a:ln>
                            <a:noFill/>
                          </a:ln>
                          <a:solidFill>
                            <a:schemeClr val="tx1"/>
                          </a:solidFill>
                          <a:effectLst/>
                          <a:latin typeface="Arial" charset="0"/>
                        </a:rPr>
                        <a:t> (2004-todate)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1047" name="Text Box 339"/>
          <p:cNvSpPr txBox="1">
            <a:spLocks noChangeArrowheads="1"/>
          </p:cNvSpPr>
          <p:nvPr/>
        </p:nvSpPr>
        <p:spPr bwMode="auto">
          <a:xfrm>
            <a:off x="228600" y="0"/>
            <a:ext cx="7467600" cy="707886"/>
          </a:xfrm>
          <a:prstGeom prst="rect">
            <a:avLst/>
          </a:prstGeom>
          <a:noFill/>
          <a:ln w="9525">
            <a:noFill/>
            <a:miter lim="800000"/>
            <a:headEnd/>
            <a:tailEnd/>
          </a:ln>
        </p:spPr>
        <p:txBody>
          <a:bodyPr>
            <a:spAutoFit/>
          </a:bodyPr>
          <a:lstStyle/>
          <a:p>
            <a:r>
              <a:rPr lang="en-US" sz="2000" b="1" dirty="0">
                <a:solidFill>
                  <a:srgbClr val="0070C0"/>
                </a:solidFill>
              </a:rPr>
              <a:t>Some </a:t>
            </a:r>
            <a:r>
              <a:rPr lang="en-US" sz="2000" b="1" dirty="0" smtClean="0">
                <a:solidFill>
                  <a:srgbClr val="0070C0"/>
                </a:solidFill>
              </a:rPr>
              <a:t>Recently Financed IFMIS / Treasury Projects</a:t>
            </a:r>
            <a:endParaRPr lang="en-US" sz="2000" dirty="0">
              <a:solidFill>
                <a:srgbClr val="0070C0"/>
              </a:solidFill>
            </a:endParaRPr>
          </a:p>
          <a:p>
            <a:endParaRPr lang="en-US" sz="2000" dirty="0"/>
          </a:p>
        </p:txBody>
      </p:sp>
    </p:spTree>
    <p:extLst>
      <p:ext uri="{BB962C8B-B14F-4D97-AF65-F5344CB8AC3E}">
        <p14:creationId xmlns:p14="http://schemas.microsoft.com/office/powerpoint/2010/main" val="1581015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chor="t"/>
          <a:lstStyle/>
          <a:p>
            <a:r>
              <a:rPr lang="en-US" dirty="0" smtClean="0">
                <a:solidFill>
                  <a:srgbClr val="0070C0"/>
                </a:solidFill>
              </a:rPr>
              <a:t>Some observations</a:t>
            </a:r>
            <a:endParaRPr lang="en-US" dirty="0">
              <a:solidFill>
                <a:srgbClr val="0070C0"/>
              </a:solidFill>
            </a:endParaRPr>
          </a:p>
        </p:txBody>
      </p:sp>
      <p:sp>
        <p:nvSpPr>
          <p:cNvPr id="3" name="Content Placeholder 2"/>
          <p:cNvSpPr>
            <a:spLocks noGrp="1"/>
          </p:cNvSpPr>
          <p:nvPr>
            <p:ph idx="1"/>
          </p:nvPr>
        </p:nvSpPr>
        <p:spPr>
          <a:xfrm>
            <a:off x="457200" y="1219200"/>
            <a:ext cx="8229600" cy="5105400"/>
          </a:xfrm>
        </p:spPr>
        <p:txBody>
          <a:bodyPr>
            <a:normAutofit fontScale="77500" lnSpcReduction="20000"/>
          </a:bodyPr>
          <a:lstStyle/>
          <a:p>
            <a:pPr>
              <a:lnSpc>
                <a:spcPct val="90000"/>
              </a:lnSpc>
            </a:pPr>
            <a:r>
              <a:rPr lang="en-US" b="1" dirty="0" smtClean="0"/>
              <a:t>Scope: </a:t>
            </a:r>
            <a:r>
              <a:rPr lang="en-US" dirty="0" smtClean="0"/>
              <a:t>Initial </a:t>
            </a:r>
            <a:r>
              <a:rPr lang="en-US" dirty="0"/>
              <a:t>Projects focused on the implementation of Core Treasury Reform and </a:t>
            </a:r>
            <a:r>
              <a:rPr lang="en-US" dirty="0" smtClean="0"/>
              <a:t>Functionality. As </a:t>
            </a:r>
            <a:r>
              <a:rPr lang="en-US" dirty="0"/>
              <a:t>new institutional structures and reform measures have stabilized newer projects have a wider scope </a:t>
            </a:r>
            <a:endParaRPr lang="en-US" dirty="0" smtClean="0"/>
          </a:p>
          <a:p>
            <a:r>
              <a:rPr lang="en-US" b="1" dirty="0" smtClean="0"/>
              <a:t>Software Choices: </a:t>
            </a:r>
            <a:r>
              <a:rPr lang="en-US" dirty="0" smtClean="0"/>
              <a:t> The </a:t>
            </a:r>
            <a:r>
              <a:rPr lang="en-US" dirty="0"/>
              <a:t>major COTS packages had not </a:t>
            </a:r>
            <a:r>
              <a:rPr lang="en-US" dirty="0" smtClean="0"/>
              <a:t>incorporated  </a:t>
            </a:r>
            <a:r>
              <a:rPr lang="en-US" dirty="0"/>
              <a:t>Public S</a:t>
            </a:r>
            <a:r>
              <a:rPr lang="en-US" dirty="0" smtClean="0"/>
              <a:t>ector requirements. There </a:t>
            </a:r>
            <a:r>
              <a:rPr lang="en-US" dirty="0"/>
              <a:t>was a need to develop core functionality so that the reform could start yielding results</a:t>
            </a:r>
            <a:r>
              <a:rPr lang="en-US" dirty="0" smtClean="0"/>
              <a:t>. Many </a:t>
            </a:r>
            <a:r>
              <a:rPr lang="en-US" dirty="0"/>
              <a:t>countries therefore started out with the implementation of </a:t>
            </a:r>
            <a:r>
              <a:rPr lang="en-US" b="1" dirty="0"/>
              <a:t>interim custom developed systems. </a:t>
            </a:r>
            <a:r>
              <a:rPr lang="en-US" dirty="0"/>
              <a:t>These were used as a means of firming up requirements, - a first step of a two step </a:t>
            </a:r>
            <a:r>
              <a:rPr lang="en-US" dirty="0" smtClean="0"/>
              <a:t>transition. These </a:t>
            </a:r>
            <a:r>
              <a:rPr lang="en-US" dirty="0"/>
              <a:t>have been or are now being replaced by COTS </a:t>
            </a:r>
            <a:r>
              <a:rPr lang="en-US" dirty="0" smtClean="0"/>
              <a:t>applications. New </a:t>
            </a:r>
            <a:r>
              <a:rPr lang="en-US" dirty="0"/>
              <a:t>projects are starting off with COTS </a:t>
            </a:r>
            <a:r>
              <a:rPr lang="en-US" dirty="0" smtClean="0"/>
              <a:t>software. Open source Software opens up additional opportunities . Currently widely available as middle ware but not fully tested in the application area.</a:t>
            </a:r>
          </a:p>
          <a:p>
            <a:r>
              <a:rPr lang="en-US" b="1" dirty="0" smtClean="0"/>
              <a:t>Telecommunications </a:t>
            </a:r>
            <a:r>
              <a:rPr lang="en-US" b="1" dirty="0"/>
              <a:t>infra - structure</a:t>
            </a:r>
            <a:r>
              <a:rPr lang="en-US" dirty="0"/>
              <a:t> was not well developed in the early </a:t>
            </a:r>
            <a:r>
              <a:rPr lang="en-US" dirty="0" smtClean="0"/>
              <a:t>nineties. Interim </a:t>
            </a:r>
            <a:r>
              <a:rPr lang="en-US" dirty="0"/>
              <a:t>systems were first implemented on a </a:t>
            </a:r>
            <a:r>
              <a:rPr lang="en-US" b="1" dirty="0"/>
              <a:t>distributed </a:t>
            </a:r>
            <a:r>
              <a:rPr lang="en-US" b="1" dirty="0" smtClean="0"/>
              <a:t>architecture. </a:t>
            </a:r>
            <a:r>
              <a:rPr lang="en-US" dirty="0" smtClean="0"/>
              <a:t>Migrated </a:t>
            </a:r>
            <a:r>
              <a:rPr lang="en-US" dirty="0"/>
              <a:t>to centralized architecture as telecommunications infra-structure </a:t>
            </a:r>
            <a:r>
              <a:rPr lang="en-US" dirty="0" smtClean="0"/>
              <a:t>improved. All </a:t>
            </a:r>
            <a:r>
              <a:rPr lang="en-US" dirty="0"/>
              <a:t>new systems are being implemented on a </a:t>
            </a:r>
            <a:r>
              <a:rPr lang="en-US" b="1" dirty="0"/>
              <a:t>centralized </a:t>
            </a:r>
            <a:r>
              <a:rPr lang="en-US" b="1" dirty="0" smtClean="0"/>
              <a:t>architecture.</a:t>
            </a:r>
            <a:endParaRPr lang="en-US" b="1" dirty="0"/>
          </a:p>
          <a:p>
            <a:pPr>
              <a:lnSpc>
                <a:spcPct val="90000"/>
              </a:lnSpc>
            </a:pPr>
            <a:r>
              <a:rPr lang="en-US" dirty="0"/>
              <a:t>New systems use</a:t>
            </a:r>
            <a:r>
              <a:rPr lang="en-US" b="1" dirty="0"/>
              <a:t> web-based </a:t>
            </a:r>
            <a:r>
              <a:rPr lang="en-US" dirty="0"/>
              <a:t>versions of the Application S/W</a:t>
            </a:r>
          </a:p>
          <a:p>
            <a:pPr lvl="1"/>
            <a:endParaRPr lang="en-US" dirty="0"/>
          </a:p>
          <a:p>
            <a:pPr>
              <a:lnSpc>
                <a:spcPct val="90000"/>
              </a:lnSpc>
            </a:pPr>
            <a:endParaRPr lang="en-US" dirty="0"/>
          </a:p>
        </p:txBody>
      </p:sp>
      <p:sp>
        <p:nvSpPr>
          <p:cNvPr id="4" name="Date Placeholder 3"/>
          <p:cNvSpPr>
            <a:spLocks noGrp="1"/>
          </p:cNvSpPr>
          <p:nvPr>
            <p:ph type="dt" sz="half" idx="10"/>
          </p:nvPr>
        </p:nvSpPr>
        <p:spPr/>
        <p:txBody>
          <a:bodyPr/>
          <a:lstStyle/>
          <a:p>
            <a:pPr>
              <a:defRPr/>
            </a:pPr>
            <a:fld id="{D178D955-150C-48ED-8BF0-514BC6AEF469}"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22</a:t>
            </a:fld>
            <a:endParaRPr lang="en-US" dirty="0"/>
          </a:p>
        </p:txBody>
      </p:sp>
    </p:spTree>
    <p:extLst>
      <p:ext uri="{BB962C8B-B14F-4D97-AF65-F5344CB8AC3E}">
        <p14:creationId xmlns:p14="http://schemas.microsoft.com/office/powerpoint/2010/main" val="1422933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a:xfrm>
            <a:off x="457200" y="152400"/>
            <a:ext cx="8229600" cy="819912"/>
          </a:xfrm>
        </p:spPr>
        <p:txBody>
          <a:bodyPr anchor="t"/>
          <a:lstStyle/>
          <a:p>
            <a:pPr eaLnBrk="1" hangingPunct="1"/>
            <a:r>
              <a:rPr lang="en-US" sz="3600" b="1" dirty="0" smtClean="0">
                <a:solidFill>
                  <a:srgbClr val="0070C0"/>
                </a:solidFill>
              </a:rPr>
              <a:t>Some Metrics</a:t>
            </a:r>
          </a:p>
        </p:txBody>
      </p:sp>
      <p:sp>
        <p:nvSpPr>
          <p:cNvPr id="44038" name="Rectangle 3"/>
          <p:cNvSpPr>
            <a:spLocks noGrp="1" noChangeArrowheads="1"/>
          </p:cNvSpPr>
          <p:nvPr>
            <p:ph idx="1"/>
          </p:nvPr>
        </p:nvSpPr>
        <p:spPr>
          <a:xfrm>
            <a:off x="457200" y="990600"/>
            <a:ext cx="8229600" cy="5334000"/>
          </a:xfrm>
        </p:spPr>
        <p:txBody>
          <a:bodyPr>
            <a:normAutofit/>
          </a:bodyPr>
          <a:lstStyle/>
          <a:p>
            <a:pPr eaLnBrk="1" hangingPunct="1"/>
            <a:r>
              <a:rPr lang="en-US" sz="2400" b="1" dirty="0" smtClean="0">
                <a:latin typeface="+mj-lt"/>
              </a:rPr>
              <a:t>Implementation Cost </a:t>
            </a:r>
            <a:r>
              <a:rPr lang="en-US" sz="2400" dirty="0" smtClean="0">
                <a:latin typeface="+mj-lt"/>
              </a:rPr>
              <a:t> of Systems based on </a:t>
            </a:r>
            <a:r>
              <a:rPr lang="en-US" sz="2400" b="1" dirty="0" smtClean="0">
                <a:latin typeface="+mj-lt"/>
              </a:rPr>
              <a:t>COTS packages </a:t>
            </a:r>
            <a:r>
              <a:rPr lang="en-US" sz="2400" dirty="0" smtClean="0">
                <a:latin typeface="+mj-lt"/>
              </a:rPr>
              <a:t>has been approximately $13-15000 per licensed user.</a:t>
            </a:r>
          </a:p>
          <a:p>
            <a:pPr eaLnBrk="1" hangingPunct="1"/>
            <a:r>
              <a:rPr lang="en-US" sz="2400" dirty="0" smtClean="0">
                <a:latin typeface="+mj-lt"/>
              </a:rPr>
              <a:t>Projects have taken </a:t>
            </a:r>
            <a:r>
              <a:rPr lang="en-US" sz="2400" b="1" dirty="0" smtClean="0">
                <a:latin typeface="+mj-lt"/>
              </a:rPr>
              <a:t>7-10 years to finish </a:t>
            </a:r>
            <a:r>
              <a:rPr lang="en-US" sz="2400" dirty="0" smtClean="0">
                <a:latin typeface="+mj-lt"/>
              </a:rPr>
              <a:t>(from Board approval to completion). Many ongoing projects are expected to  take similar times for completion</a:t>
            </a:r>
          </a:p>
          <a:p>
            <a:pPr eaLnBrk="1" hangingPunct="1"/>
            <a:r>
              <a:rPr lang="en-US" sz="2400" dirty="0" smtClean="0">
                <a:latin typeface="+mj-lt"/>
              </a:rPr>
              <a:t>Obtaining consensus on and implementing the policy  reforms has been a major factor contributing to long implementation times </a:t>
            </a:r>
            <a:r>
              <a:rPr lang="en-US" sz="2400" dirty="0" smtClean="0">
                <a:solidFill>
                  <a:srgbClr val="C00000"/>
                </a:solidFill>
                <a:latin typeface="+mj-lt"/>
              </a:rPr>
              <a:t>(Specially at Green field sites) </a:t>
            </a:r>
          </a:p>
          <a:p>
            <a:pPr eaLnBrk="1" hangingPunct="1"/>
            <a:r>
              <a:rPr lang="en-US" sz="2400" dirty="0" smtClean="0">
                <a:latin typeface="+mj-lt"/>
              </a:rPr>
              <a:t>Systems procurement using Bank procedures has also contributed to long completion periods </a:t>
            </a:r>
          </a:p>
          <a:p>
            <a:pPr eaLnBrk="1" hangingPunct="1"/>
            <a:r>
              <a:rPr lang="en-US" sz="2400" dirty="0" smtClean="0">
                <a:latin typeface="+mj-lt"/>
              </a:rPr>
              <a:t>The actual implementation time of the COTS solution from contract award to completion is between 3-6 years, depending on scale size </a:t>
            </a:r>
          </a:p>
          <a:p>
            <a:pPr eaLnBrk="1" hangingPunct="1"/>
            <a:endParaRPr lang="en-US" sz="2400" dirty="0" smtClean="0">
              <a:latin typeface="+mj-lt"/>
            </a:endParaRPr>
          </a:p>
        </p:txBody>
      </p:sp>
      <p:sp>
        <p:nvSpPr>
          <p:cNvPr id="6" name="Date Placeholder 5"/>
          <p:cNvSpPr>
            <a:spLocks noGrp="1"/>
          </p:cNvSpPr>
          <p:nvPr>
            <p:ph type="dt" sz="half" idx="10"/>
          </p:nvPr>
        </p:nvSpPr>
        <p:spPr/>
        <p:txBody>
          <a:bodyPr/>
          <a:lstStyle/>
          <a:p>
            <a:pPr>
              <a:defRPr/>
            </a:pPr>
            <a:fld id="{5CB3395B-E7DF-4ADB-99A6-AF3E54F7235C}" type="datetime1">
              <a:rPr lang="en-US" smtClean="0"/>
              <a:t>5/4/2012</a:t>
            </a:fld>
            <a:endParaRPr lang="en-US" dirty="0"/>
          </a:p>
        </p:txBody>
      </p:sp>
      <p:sp>
        <p:nvSpPr>
          <p:cNvPr id="44035" name="Footer Placeholder 4"/>
          <p:cNvSpPr>
            <a:spLocks noGrp="1"/>
          </p:cNvSpPr>
          <p:nvPr>
            <p:ph type="ftr" sz="quarter" idx="11"/>
          </p:nvPr>
        </p:nvSpPr>
        <p:spPr>
          <a:noFill/>
        </p:spPr>
        <p:txBody>
          <a:bodyPr/>
          <a:lstStyle/>
          <a:p>
            <a:r>
              <a:rPr lang="en-US" smtClean="0"/>
              <a:t>Ali Hashim - World Bank</a:t>
            </a:r>
            <a:endParaRPr lang="en-US" dirty="0" smtClean="0"/>
          </a:p>
        </p:txBody>
      </p:sp>
      <p:sp>
        <p:nvSpPr>
          <p:cNvPr id="44036" name="Slide Number Placeholder 5"/>
          <p:cNvSpPr>
            <a:spLocks noGrp="1"/>
          </p:cNvSpPr>
          <p:nvPr>
            <p:ph type="sldNum" sz="quarter" idx="12"/>
          </p:nvPr>
        </p:nvSpPr>
        <p:spPr>
          <a:noFill/>
        </p:spPr>
        <p:txBody>
          <a:bodyPr/>
          <a:lstStyle/>
          <a:p>
            <a:fld id="{8D21ADE4-F80D-41CD-8871-B1506D822A9C}" type="slidenum">
              <a:rPr lang="en-US" smtClean="0"/>
              <a:pPr/>
              <a:t>23</a:t>
            </a:fld>
            <a:endParaRPr lang="en-US" smtClean="0"/>
          </a:p>
        </p:txBody>
      </p:sp>
    </p:spTree>
    <p:extLst>
      <p:ext uri="{BB962C8B-B14F-4D97-AF65-F5344CB8AC3E}">
        <p14:creationId xmlns:p14="http://schemas.microsoft.com/office/powerpoint/2010/main" val="2361328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 III</a:t>
            </a:r>
            <a:endParaRPr lang="en-US" dirty="0"/>
          </a:p>
        </p:txBody>
      </p:sp>
      <p:sp>
        <p:nvSpPr>
          <p:cNvPr id="3" name="Text Placeholder 2"/>
          <p:cNvSpPr>
            <a:spLocks noGrp="1"/>
          </p:cNvSpPr>
          <p:nvPr>
            <p:ph type="body" idx="1"/>
          </p:nvPr>
        </p:nvSpPr>
        <p:spPr/>
        <p:txBody>
          <a:bodyPr>
            <a:normAutofit/>
          </a:bodyPr>
          <a:lstStyle/>
          <a:p>
            <a:endParaRPr lang="en-US" sz="4000" dirty="0" smtClean="0">
              <a:solidFill>
                <a:srgbClr val="FFFF00"/>
              </a:solidFill>
            </a:endParaRPr>
          </a:p>
          <a:p>
            <a:pPr algn="ctr"/>
            <a:r>
              <a:rPr lang="en-US" sz="4000" dirty="0" smtClean="0">
                <a:solidFill>
                  <a:srgbClr val="FFFF00"/>
                </a:solidFill>
              </a:rPr>
              <a:t>Some Implementation </a:t>
            </a:r>
            <a:r>
              <a:rPr lang="en-US" sz="4000" dirty="0">
                <a:solidFill>
                  <a:srgbClr val="FFFF00"/>
                </a:solidFill>
              </a:rPr>
              <a:t>P</a:t>
            </a:r>
            <a:r>
              <a:rPr lang="en-US" sz="4000" dirty="0" smtClean="0">
                <a:solidFill>
                  <a:srgbClr val="FFFF00"/>
                </a:solidFill>
              </a:rPr>
              <a:t>ointers</a:t>
            </a:r>
            <a:endParaRPr lang="en-US" sz="4000" dirty="0">
              <a:solidFill>
                <a:srgbClr val="FFFF00"/>
              </a:solidFill>
            </a:endParaRPr>
          </a:p>
        </p:txBody>
      </p:sp>
      <p:sp>
        <p:nvSpPr>
          <p:cNvPr id="4" name="Date Placeholder 3"/>
          <p:cNvSpPr>
            <a:spLocks noGrp="1"/>
          </p:cNvSpPr>
          <p:nvPr>
            <p:ph type="dt" sz="half" idx="10"/>
          </p:nvPr>
        </p:nvSpPr>
        <p:spPr/>
        <p:txBody>
          <a:bodyPr/>
          <a:lstStyle/>
          <a:p>
            <a:pPr>
              <a:defRPr/>
            </a:pPr>
            <a:fld id="{5EAA97F9-CD4C-4D17-8829-4F8FFB7A9594}"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7C54DD3E-8F65-49AB-948F-8AF5C85F8CEF}" type="slidenum">
              <a:rPr lang="en-US" smtClean="0"/>
              <a:pPr>
                <a:defRPr/>
              </a:pPr>
              <a:t>24</a:t>
            </a:fld>
            <a:endParaRPr lang="en-US" dirty="0"/>
          </a:p>
        </p:txBody>
      </p:sp>
    </p:spTree>
    <p:extLst>
      <p:ext uri="{BB962C8B-B14F-4D97-AF65-F5344CB8AC3E}">
        <p14:creationId xmlns:p14="http://schemas.microsoft.com/office/powerpoint/2010/main" val="1437562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Date Placeholder 3"/>
          <p:cNvSpPr>
            <a:spLocks noGrp="1"/>
          </p:cNvSpPr>
          <p:nvPr>
            <p:ph type="dt" sz="half" idx="10"/>
          </p:nvPr>
        </p:nvSpPr>
        <p:spPr/>
        <p:txBody>
          <a:bodyPr/>
          <a:lstStyle/>
          <a:p>
            <a:pPr>
              <a:defRPr/>
            </a:pPr>
            <a:fld id="{F49A5B8D-FC54-4C59-B13E-8326B8514F06}"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dirty="0"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25</a:t>
            </a:fld>
            <a:endParaRPr lang="en-US" dirty="0"/>
          </a:p>
        </p:txBody>
      </p:sp>
      <p:sp>
        <p:nvSpPr>
          <p:cNvPr id="7" name="Title 1"/>
          <p:cNvSpPr>
            <a:spLocks noGrp="1"/>
          </p:cNvSpPr>
          <p:nvPr/>
        </p:nvSpPr>
        <p:spPr>
          <a:xfrm>
            <a:off x="304800" y="15499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600" b="1" dirty="0" smtClean="0">
                <a:solidFill>
                  <a:srgbClr val="0070C0"/>
                </a:solidFill>
              </a:rPr>
              <a:t>Hierarchy of Requirements</a:t>
            </a:r>
            <a:endParaRPr lang="en-US" sz="3600" b="1" dirty="0">
              <a:solidFill>
                <a:srgbClr val="0070C0"/>
              </a:solidFill>
            </a:endParaRPr>
          </a:p>
        </p:txBody>
      </p:sp>
      <p:sp>
        <p:nvSpPr>
          <p:cNvPr id="8" name="Date Placeholder 3"/>
          <p:cNvSpPr>
            <a:spLocks noGrp="1"/>
          </p:cNvSpPr>
          <p:nvPr/>
        </p:nvSpPr>
        <p:spPr>
          <a:xfrm>
            <a:off x="5794248" y="6331380"/>
            <a:ext cx="3044952" cy="365760"/>
          </a:xfrm>
          <a:prstGeom prst="rect">
            <a:avLst/>
          </a:prstGeom>
        </p:spPr>
        <p:txBody>
          <a:bodyPr vert="horz"/>
          <a:lstStyle>
            <a:defPPr>
              <a:defRPr lang="en-US"/>
            </a:defPPr>
            <a:lvl1pPr marL="0" algn="r" defTabSz="914400" rtl="0" eaLnBrk="1" latinLnBrk="0" hangingPunct="1">
              <a:defRPr kumimoji="0" sz="14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5FEE91-A9E4-48A3-89F2-7F1898EBC174}" type="datetime1">
              <a:rPr lang="en-US" smtClean="0"/>
              <a:pPr/>
              <a:t>5/4/2012</a:t>
            </a:fld>
            <a:endParaRPr lang="en-US" dirty="0"/>
          </a:p>
        </p:txBody>
      </p:sp>
      <p:sp>
        <p:nvSpPr>
          <p:cNvPr id="9" name="Footer Placeholder 4"/>
          <p:cNvSpPr>
            <a:spLocks noGrp="1"/>
          </p:cNvSpPr>
          <p:nvPr/>
        </p:nvSpPr>
        <p:spPr>
          <a:xfrm>
            <a:off x="307848" y="6337244"/>
            <a:ext cx="3581400" cy="365760"/>
          </a:xfrm>
          <a:prstGeom prst="rect">
            <a:avLst/>
          </a:prstGeom>
        </p:spPr>
        <p:txBody>
          <a:bodyPr vert="horz"/>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Content Placeholder 2"/>
          <p:cNvSpPr>
            <a:spLocks noGrp="1"/>
          </p:cNvSpPr>
          <p:nvPr/>
        </p:nvSpPr>
        <p:spPr>
          <a:xfrm>
            <a:off x="304800" y="990600"/>
            <a:ext cx="8503920" cy="5410200"/>
          </a:xfrm>
          <a:prstGeom prst="rect">
            <a:avLst/>
          </a:prstGeom>
        </p:spPr>
        <p:txBody>
          <a:bodyPr vert="horz">
            <a:normAutofit fontScale="77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lvl="3" indent="-274320">
              <a:buClr>
                <a:schemeClr val="accent1"/>
              </a:buClr>
              <a:buSzPct val="85000"/>
              <a:buFont typeface="Wingdings" pitchFamily="2" charset="2"/>
              <a:buChar char="q"/>
            </a:pPr>
            <a:r>
              <a:rPr lang="en-US" sz="3000" b="1" dirty="0" smtClean="0"/>
              <a:t>Political will to implement sound PFM policies and procedures and support within government (the MOF and others) for reform measures</a:t>
            </a:r>
            <a:endParaRPr lang="en-US" sz="2200" b="1" dirty="0" smtClean="0"/>
          </a:p>
          <a:p>
            <a:pPr lvl="1">
              <a:buFont typeface="Wingdings" pitchFamily="2" charset="2"/>
              <a:buChar char="q"/>
            </a:pPr>
            <a:r>
              <a:rPr lang="en-US" sz="3000" b="1" dirty="0" smtClean="0">
                <a:solidFill>
                  <a:srgbClr val="FF0000"/>
                </a:solidFill>
              </a:rPr>
              <a:t>Realistic Budget Formulation </a:t>
            </a:r>
          </a:p>
          <a:p>
            <a:pPr lvl="1">
              <a:buFont typeface="Wingdings" pitchFamily="2" charset="2"/>
              <a:buChar char="q"/>
            </a:pPr>
            <a:r>
              <a:rPr lang="en-US" sz="3000" b="1" dirty="0" smtClean="0">
                <a:solidFill>
                  <a:srgbClr val="FF0000"/>
                </a:solidFill>
              </a:rPr>
              <a:t>Institutional arrangements to implement Fiscal Control </a:t>
            </a:r>
            <a:endParaRPr lang="en-US" sz="1300" b="1" dirty="0" smtClean="0">
              <a:solidFill>
                <a:srgbClr val="FF0000"/>
              </a:solidFill>
            </a:endParaRPr>
          </a:p>
          <a:p>
            <a:pPr lvl="2">
              <a:buFont typeface="Wingdings" pitchFamily="2" charset="2"/>
              <a:buChar char="Ø"/>
            </a:pPr>
            <a:r>
              <a:rPr lang="en-US" sz="2600" b="1" dirty="0" smtClean="0">
                <a:solidFill>
                  <a:schemeClr val="accent6">
                    <a:lumMod val="50000"/>
                  </a:schemeClr>
                </a:solidFill>
              </a:rPr>
              <a:t>Control of Treasury over all Government Financial Resources - Consolidation of Bank Accounts in a TSA </a:t>
            </a:r>
          </a:p>
          <a:p>
            <a:pPr lvl="2">
              <a:buFont typeface="Wingdings" pitchFamily="2" charset="2"/>
              <a:buChar char="Ø"/>
            </a:pPr>
            <a:r>
              <a:rPr lang="en-US" sz="2500" b="1" dirty="0" smtClean="0"/>
              <a:t> Routing of Transactions through a Treasury office/ Treasury staff</a:t>
            </a:r>
          </a:p>
          <a:p>
            <a:pPr lvl="1">
              <a:buFont typeface="Wingdings" pitchFamily="2" charset="2"/>
              <a:buChar char="§"/>
            </a:pPr>
            <a:r>
              <a:rPr lang="en-US" sz="3000" b="1" dirty="0" smtClean="0"/>
              <a:t>HR Capacity within implementing agencies to implement reform measures and associated systems</a:t>
            </a:r>
          </a:p>
          <a:p>
            <a:pPr lvl="1">
              <a:buFont typeface="Wingdings" pitchFamily="2" charset="2"/>
              <a:buChar char="§"/>
            </a:pPr>
            <a:r>
              <a:rPr lang="en-US" sz="2800" b="1" dirty="0" smtClean="0">
                <a:solidFill>
                  <a:srgbClr val="FF0000"/>
                </a:solidFill>
              </a:rPr>
              <a:t>Appropriate Technology to  support transaction processing and data management</a:t>
            </a:r>
            <a:endParaRPr lang="en-US" sz="2100" b="1" dirty="0" smtClean="0">
              <a:solidFill>
                <a:srgbClr val="FF0000"/>
              </a:solidFill>
            </a:endParaRPr>
          </a:p>
          <a:p>
            <a:pPr lvl="4">
              <a:buFont typeface="Wingdings" pitchFamily="2" charset="2"/>
              <a:buChar char="ü"/>
            </a:pPr>
            <a:r>
              <a:rPr lang="en-US" sz="1900" b="1" dirty="0" smtClean="0"/>
              <a:t>Application Software which reflects functional processes</a:t>
            </a:r>
          </a:p>
          <a:p>
            <a:pPr lvl="4">
              <a:buFont typeface="Wingdings" pitchFamily="2" charset="2"/>
              <a:buChar char="v"/>
            </a:pPr>
            <a:r>
              <a:rPr lang="en-US" sz="1900" b="1" dirty="0" smtClean="0"/>
              <a:t>Technology Platform to implement Software (H/W, Networking, Middleware)</a:t>
            </a:r>
          </a:p>
          <a:p>
            <a:endParaRPr lang="en-US" dirty="0"/>
          </a:p>
        </p:txBody>
      </p:sp>
    </p:spTree>
    <p:extLst>
      <p:ext uri="{BB962C8B-B14F-4D97-AF65-F5344CB8AC3E}">
        <p14:creationId xmlns:p14="http://schemas.microsoft.com/office/powerpoint/2010/main" val="3194600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Autofit/>
          </a:bodyPr>
          <a:lstStyle/>
          <a:p>
            <a:pPr algn="ctr"/>
            <a:r>
              <a:rPr lang="en-US" sz="3600" b="1" dirty="0">
                <a:solidFill>
                  <a:srgbClr val="0070C0"/>
                </a:solidFill>
              </a:rPr>
              <a:t>Government Commitment and support of the MOF has been a Critical Success Factor for Treasury Reform </a:t>
            </a:r>
            <a:r>
              <a:rPr lang="en-US" sz="3600" b="1" dirty="0" smtClean="0">
                <a:solidFill>
                  <a:srgbClr val="0070C0"/>
                </a:solidFill>
              </a:rPr>
              <a:t>Projects </a:t>
            </a:r>
            <a:endParaRPr lang="en-US" sz="3600" b="1" dirty="0">
              <a:solidFill>
                <a:srgbClr val="0070C0"/>
              </a:solidFill>
            </a:endParaRPr>
          </a:p>
        </p:txBody>
      </p:sp>
      <p:sp>
        <p:nvSpPr>
          <p:cNvPr id="3" name="Content Placeholder 2"/>
          <p:cNvSpPr>
            <a:spLocks noGrp="1"/>
          </p:cNvSpPr>
          <p:nvPr>
            <p:ph idx="1"/>
          </p:nvPr>
        </p:nvSpPr>
        <p:spPr/>
        <p:txBody>
          <a:bodyPr>
            <a:normAutofit/>
          </a:bodyPr>
          <a:lstStyle/>
          <a:p>
            <a:pPr>
              <a:lnSpc>
                <a:spcPct val="90000"/>
              </a:lnSpc>
              <a:buFont typeface="Wingdings" pitchFamily="2" charset="2"/>
              <a:buNone/>
            </a:pPr>
            <a:endParaRPr lang="en-US" sz="2400" dirty="0"/>
          </a:p>
          <a:p>
            <a:pPr lvl="1">
              <a:lnSpc>
                <a:spcPct val="90000"/>
              </a:lnSpc>
            </a:pPr>
            <a:r>
              <a:rPr lang="en-US" sz="2200" dirty="0"/>
              <a:t>Can be achieved better if projects are framed as public expenditure management (PEM) systems reform initiatives rather than just accounting systems reform  </a:t>
            </a:r>
          </a:p>
          <a:p>
            <a:pPr lvl="1">
              <a:lnSpc>
                <a:spcPct val="90000"/>
              </a:lnSpc>
            </a:pPr>
            <a:r>
              <a:rPr lang="en-US" sz="2200" dirty="0"/>
              <a:t>Senior level policy makers in MOF and donor organizations relate to this better</a:t>
            </a:r>
          </a:p>
          <a:p>
            <a:pPr lvl="1">
              <a:lnSpc>
                <a:spcPct val="90000"/>
              </a:lnSpc>
            </a:pPr>
            <a:r>
              <a:rPr lang="en-US" sz="2200" dirty="0">
                <a:solidFill>
                  <a:srgbClr val="000000"/>
                </a:solidFill>
              </a:rPr>
              <a:t>Linkages can then be established between project and requirements under policy based lending</a:t>
            </a:r>
          </a:p>
          <a:p>
            <a:pPr lvl="1">
              <a:lnSpc>
                <a:spcPct val="90000"/>
              </a:lnSpc>
            </a:pPr>
            <a:r>
              <a:rPr lang="en-US" sz="2200" dirty="0">
                <a:solidFill>
                  <a:srgbClr val="000000"/>
                </a:solidFill>
              </a:rPr>
              <a:t>The MOF then starts taking an active interest in ensuring that project milestones are met.</a:t>
            </a:r>
            <a:endParaRPr lang="en-US" sz="2200" dirty="0"/>
          </a:p>
          <a:p>
            <a:pPr>
              <a:lnSpc>
                <a:spcPct val="80000"/>
              </a:lnSpc>
            </a:pPr>
            <a:endParaRPr lang="en-US" sz="2400" b="1" dirty="0">
              <a:solidFill>
                <a:schemeClr val="accent1">
                  <a:lumMod val="75000"/>
                </a:schemeClr>
              </a:solidFill>
            </a:endParaRPr>
          </a:p>
        </p:txBody>
      </p:sp>
      <p:sp>
        <p:nvSpPr>
          <p:cNvPr id="4" name="Date Placeholder 3"/>
          <p:cNvSpPr>
            <a:spLocks noGrp="1"/>
          </p:cNvSpPr>
          <p:nvPr>
            <p:ph type="dt" sz="half" idx="10"/>
          </p:nvPr>
        </p:nvSpPr>
        <p:spPr/>
        <p:txBody>
          <a:bodyPr/>
          <a:lstStyle/>
          <a:p>
            <a:pPr>
              <a:defRPr/>
            </a:pPr>
            <a:fld id="{222BE1DF-A258-47F4-8999-109B54738994}"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26</a:t>
            </a:fld>
            <a:endParaRPr lang="en-US" dirty="0"/>
          </a:p>
        </p:txBody>
      </p:sp>
    </p:spTree>
    <p:extLst>
      <p:ext uri="{BB962C8B-B14F-4D97-AF65-F5344CB8AC3E}">
        <p14:creationId xmlns:p14="http://schemas.microsoft.com/office/powerpoint/2010/main" val="1170342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chor="ctr">
            <a:normAutofit/>
          </a:bodyPr>
          <a:lstStyle/>
          <a:p>
            <a:r>
              <a:rPr lang="en-US" sz="4000" dirty="0" smtClean="0">
                <a:solidFill>
                  <a:srgbClr val="0070C0"/>
                </a:solidFill>
              </a:rPr>
              <a:t>  </a:t>
            </a:r>
            <a:r>
              <a:rPr lang="en-US" sz="4000" b="1" dirty="0" smtClean="0">
                <a:solidFill>
                  <a:srgbClr val="0070C0"/>
                </a:solidFill>
              </a:rPr>
              <a:t>Systems Design</a:t>
            </a:r>
            <a:endParaRPr lang="en-US" sz="4000" b="1" dirty="0">
              <a:solidFill>
                <a:srgbClr val="0070C0"/>
              </a:solidFill>
            </a:endParaRPr>
          </a:p>
        </p:txBody>
      </p:sp>
      <p:sp>
        <p:nvSpPr>
          <p:cNvPr id="3" name="Content Placeholder 2"/>
          <p:cNvSpPr>
            <a:spLocks noGrp="1"/>
          </p:cNvSpPr>
          <p:nvPr>
            <p:ph idx="1"/>
          </p:nvPr>
        </p:nvSpPr>
        <p:spPr/>
        <p:txBody>
          <a:bodyPr/>
          <a:lstStyle/>
          <a:p>
            <a:pPr>
              <a:lnSpc>
                <a:spcPct val="80000"/>
              </a:lnSpc>
            </a:pPr>
            <a:r>
              <a:rPr lang="en-US" sz="2400" b="1" dirty="0">
                <a:solidFill>
                  <a:schemeClr val="tx2">
                    <a:lumMod val="75000"/>
                  </a:schemeClr>
                </a:solidFill>
              </a:rPr>
              <a:t>Systems should be designed along functional and not organizational lines</a:t>
            </a:r>
          </a:p>
          <a:p>
            <a:pPr lvl="1">
              <a:lnSpc>
                <a:spcPct val="80000"/>
              </a:lnSpc>
            </a:pPr>
            <a:r>
              <a:rPr lang="en-US" dirty="0"/>
              <a:t>Define the </a:t>
            </a:r>
            <a:r>
              <a:rPr lang="en-US" b="1" dirty="0">
                <a:solidFill>
                  <a:srgbClr val="C00000"/>
                </a:solidFill>
              </a:rPr>
              <a:t>contours of the system </a:t>
            </a:r>
            <a:r>
              <a:rPr lang="en-US" dirty="0"/>
              <a:t>clearly to avoid duplicative investments</a:t>
            </a:r>
          </a:p>
          <a:p>
            <a:pPr lvl="1">
              <a:lnSpc>
                <a:spcPct val="80000"/>
              </a:lnSpc>
            </a:pPr>
            <a:r>
              <a:rPr lang="en-US" dirty="0"/>
              <a:t>Budget Department, Treasury, and Line Ministries </a:t>
            </a:r>
            <a:r>
              <a:rPr lang="en-US" b="1" dirty="0"/>
              <a:t>should use the same system to process their transactions and should share databases</a:t>
            </a:r>
          </a:p>
          <a:p>
            <a:pPr lvl="0"/>
            <a:r>
              <a:rPr lang="en-US" sz="2400" b="1" dirty="0"/>
              <a:t>Budget Preparation and Budget Execution should use the same chart of Accounts</a:t>
            </a:r>
            <a:r>
              <a:rPr lang="en-US" sz="2400" b="1" dirty="0">
                <a:solidFill>
                  <a:schemeClr val="accent1">
                    <a:lumMod val="75000"/>
                  </a:schemeClr>
                </a:solidFill>
              </a:rPr>
              <a:t>.</a:t>
            </a:r>
          </a:p>
        </p:txBody>
      </p:sp>
      <p:sp>
        <p:nvSpPr>
          <p:cNvPr id="4" name="Date Placeholder 3"/>
          <p:cNvSpPr>
            <a:spLocks noGrp="1"/>
          </p:cNvSpPr>
          <p:nvPr>
            <p:ph type="dt" sz="half" idx="10"/>
          </p:nvPr>
        </p:nvSpPr>
        <p:spPr/>
        <p:txBody>
          <a:bodyPr/>
          <a:lstStyle/>
          <a:p>
            <a:pPr>
              <a:defRPr/>
            </a:pPr>
            <a:fld id="{D178D955-150C-48ED-8BF0-514BC6AEF469}"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27</a:t>
            </a:fld>
            <a:endParaRPr lang="en-US" dirty="0"/>
          </a:p>
        </p:txBody>
      </p:sp>
    </p:spTree>
    <p:extLst>
      <p:ext uri="{BB962C8B-B14F-4D97-AF65-F5344CB8AC3E}">
        <p14:creationId xmlns:p14="http://schemas.microsoft.com/office/powerpoint/2010/main" val="2785907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chor="t">
            <a:normAutofit/>
          </a:bodyPr>
          <a:lstStyle/>
          <a:p>
            <a:r>
              <a:rPr lang="en-US" sz="3600" b="1" dirty="0" smtClean="0">
                <a:solidFill>
                  <a:srgbClr val="0070C0"/>
                </a:solidFill>
              </a:rPr>
              <a:t>Online Transaction entry- Ex-ante controls</a:t>
            </a:r>
            <a:endParaRPr lang="en-US" sz="3600" b="1" dirty="0">
              <a:solidFill>
                <a:srgbClr val="0070C0"/>
              </a:solidFill>
            </a:endParaRPr>
          </a:p>
        </p:txBody>
      </p:sp>
      <p:sp>
        <p:nvSpPr>
          <p:cNvPr id="3" name="Content Placeholder 2"/>
          <p:cNvSpPr>
            <a:spLocks noGrp="1"/>
          </p:cNvSpPr>
          <p:nvPr>
            <p:ph idx="1"/>
          </p:nvPr>
        </p:nvSpPr>
        <p:spPr/>
        <p:txBody>
          <a:bodyPr>
            <a:normAutofit/>
          </a:bodyPr>
          <a:lstStyle/>
          <a:p>
            <a:r>
              <a:rPr lang="en-US" dirty="0">
                <a:solidFill>
                  <a:schemeClr val="tx2"/>
                </a:solidFill>
              </a:rPr>
              <a:t>Transactions should be captured in </a:t>
            </a:r>
            <a:r>
              <a:rPr lang="en-US" b="1" dirty="0">
                <a:solidFill>
                  <a:schemeClr val="tx2"/>
                </a:solidFill>
              </a:rPr>
              <a:t>real time </a:t>
            </a:r>
            <a:r>
              <a:rPr lang="en-US" dirty="0">
                <a:solidFill>
                  <a:schemeClr val="tx2"/>
                </a:solidFill>
              </a:rPr>
              <a:t>as they occur</a:t>
            </a:r>
            <a:endParaRPr lang="en-US" dirty="0"/>
          </a:p>
          <a:p>
            <a:pPr lvl="0"/>
            <a:r>
              <a:rPr lang="en-US" dirty="0" smtClean="0">
                <a:solidFill>
                  <a:schemeClr val="tx2"/>
                </a:solidFill>
              </a:rPr>
              <a:t>Financial </a:t>
            </a:r>
            <a:r>
              <a:rPr lang="en-US" dirty="0">
                <a:solidFill>
                  <a:schemeClr val="tx2"/>
                </a:solidFill>
              </a:rPr>
              <a:t>controls should be applied in </a:t>
            </a:r>
            <a:r>
              <a:rPr lang="en-US" b="1" dirty="0">
                <a:solidFill>
                  <a:schemeClr val="tx2"/>
                </a:solidFill>
              </a:rPr>
              <a:t>ex-ante mode </a:t>
            </a:r>
            <a:r>
              <a:rPr lang="en-US" dirty="0">
                <a:solidFill>
                  <a:schemeClr val="tx2"/>
                </a:solidFill>
              </a:rPr>
              <a:t>to all transactions processed by the system.  (e.g. funds availability checking on budgeted expenditures prior to committing funds or making payment</a:t>
            </a:r>
            <a:r>
              <a:rPr lang="en-US" dirty="0" smtClean="0">
                <a:solidFill>
                  <a:schemeClr val="tx2"/>
                </a:solidFill>
              </a:rPr>
              <a:t>).</a:t>
            </a:r>
          </a:p>
          <a:p>
            <a:pPr lvl="0"/>
            <a:r>
              <a:rPr lang="en-US" b="1" dirty="0" smtClean="0">
                <a:solidFill>
                  <a:schemeClr val="tx2"/>
                </a:solidFill>
              </a:rPr>
              <a:t>Ex-post</a:t>
            </a:r>
            <a:r>
              <a:rPr lang="en-US" dirty="0" smtClean="0">
                <a:solidFill>
                  <a:schemeClr val="tx2"/>
                </a:solidFill>
              </a:rPr>
              <a:t> transaction posting should be avoided</a:t>
            </a:r>
          </a:p>
        </p:txBody>
      </p:sp>
      <p:sp>
        <p:nvSpPr>
          <p:cNvPr id="4" name="Date Placeholder 3"/>
          <p:cNvSpPr>
            <a:spLocks noGrp="1"/>
          </p:cNvSpPr>
          <p:nvPr>
            <p:ph type="dt" sz="half" idx="10"/>
          </p:nvPr>
        </p:nvSpPr>
        <p:spPr/>
        <p:txBody>
          <a:bodyPr/>
          <a:lstStyle/>
          <a:p>
            <a:pPr>
              <a:defRPr/>
            </a:pPr>
            <a:fld id="{7C57B454-DD38-48A1-B475-EC7FBEDF5127}"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28</a:t>
            </a:fld>
            <a:endParaRPr lang="en-US" dirty="0"/>
          </a:p>
        </p:txBody>
      </p:sp>
    </p:spTree>
    <p:extLst>
      <p:ext uri="{BB962C8B-B14F-4D97-AF65-F5344CB8AC3E}">
        <p14:creationId xmlns:p14="http://schemas.microsoft.com/office/powerpoint/2010/main" val="694857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chor="t">
            <a:normAutofit/>
          </a:bodyPr>
          <a:lstStyle/>
          <a:p>
            <a:pPr algn="ctr"/>
            <a:r>
              <a:rPr lang="en-US" sz="3600" b="1" dirty="0" smtClean="0">
                <a:solidFill>
                  <a:srgbClr val="0070C0"/>
                </a:solidFill>
              </a:rPr>
              <a:t>Comprehensive </a:t>
            </a:r>
            <a:r>
              <a:rPr lang="en-US" sz="3600" b="1" dirty="0">
                <a:solidFill>
                  <a:srgbClr val="0070C0"/>
                </a:solidFill>
              </a:rPr>
              <a:t>T</a:t>
            </a:r>
            <a:r>
              <a:rPr lang="en-US" sz="3600" b="1" dirty="0" smtClean="0">
                <a:solidFill>
                  <a:srgbClr val="0070C0"/>
                </a:solidFill>
              </a:rPr>
              <a:t>ransaction processing</a:t>
            </a:r>
            <a:endParaRPr lang="en-US" sz="3600" b="1" dirty="0">
              <a:solidFill>
                <a:srgbClr val="0070C0"/>
              </a:solidFill>
            </a:endParaRPr>
          </a:p>
        </p:txBody>
      </p:sp>
      <p:sp>
        <p:nvSpPr>
          <p:cNvPr id="3" name="Content Placeholder 2"/>
          <p:cNvSpPr>
            <a:spLocks noGrp="1"/>
          </p:cNvSpPr>
          <p:nvPr>
            <p:ph idx="1"/>
          </p:nvPr>
        </p:nvSpPr>
        <p:spPr>
          <a:xfrm>
            <a:off x="457200" y="1371600"/>
            <a:ext cx="8229600" cy="4953000"/>
          </a:xfrm>
        </p:spPr>
        <p:txBody>
          <a:bodyPr>
            <a:noAutofit/>
          </a:bodyPr>
          <a:lstStyle/>
          <a:p>
            <a:r>
              <a:rPr lang="en-US" sz="2400" b="1" dirty="0">
                <a:solidFill>
                  <a:schemeClr val="tx2"/>
                </a:solidFill>
              </a:rPr>
              <a:t>No expenditure transaction should be processed outside the system. Data captured only once as an accounting transaction progresses through the system.</a:t>
            </a:r>
          </a:p>
          <a:p>
            <a:pPr lvl="1"/>
            <a:r>
              <a:rPr lang="en-US" b="1" dirty="0" smtClean="0"/>
              <a:t>Budget Funds- Payroll, Debt, Subsidies, Fiscal transfers</a:t>
            </a:r>
          </a:p>
          <a:p>
            <a:pPr lvl="1"/>
            <a:r>
              <a:rPr lang="en-US" b="1" dirty="0" smtClean="0"/>
              <a:t>EBFs</a:t>
            </a:r>
          </a:p>
          <a:p>
            <a:pPr lvl="1"/>
            <a:r>
              <a:rPr lang="en-US" b="1" dirty="0" smtClean="0"/>
              <a:t>Donor Funds</a:t>
            </a:r>
          </a:p>
          <a:p>
            <a:pPr lvl="1"/>
            <a:r>
              <a:rPr lang="en-US" b="1" dirty="0" smtClean="0"/>
              <a:t>Technical revenues</a:t>
            </a:r>
          </a:p>
          <a:p>
            <a:pPr lvl="0"/>
            <a:r>
              <a:rPr lang="en-US" sz="2400" b="1" dirty="0" smtClean="0">
                <a:solidFill>
                  <a:schemeClr val="tx2"/>
                </a:solidFill>
              </a:rPr>
              <a:t>The </a:t>
            </a:r>
            <a:r>
              <a:rPr lang="en-US" sz="2400" b="1" dirty="0">
                <a:solidFill>
                  <a:schemeClr val="tx2"/>
                </a:solidFill>
              </a:rPr>
              <a:t>IFMIS databases should be treated as the primary source for financial  reporting within Government- </a:t>
            </a:r>
            <a:r>
              <a:rPr lang="en-US" sz="2400" b="1" dirty="0">
                <a:solidFill>
                  <a:srgbClr val="FF0000"/>
                </a:solidFill>
              </a:rPr>
              <a:t>no second set of </a:t>
            </a:r>
            <a:r>
              <a:rPr lang="en-US" sz="2400" b="1" dirty="0" smtClean="0">
                <a:solidFill>
                  <a:srgbClr val="FF0000"/>
                </a:solidFill>
              </a:rPr>
              <a:t>books</a:t>
            </a:r>
            <a:endParaRPr lang="en-US" sz="2400" b="1" dirty="0">
              <a:solidFill>
                <a:srgbClr val="FF0000"/>
              </a:solidFill>
            </a:endParaRPr>
          </a:p>
        </p:txBody>
      </p:sp>
      <p:sp>
        <p:nvSpPr>
          <p:cNvPr id="4" name="Date Placeholder 3"/>
          <p:cNvSpPr>
            <a:spLocks noGrp="1"/>
          </p:cNvSpPr>
          <p:nvPr>
            <p:ph type="dt" sz="half" idx="10"/>
          </p:nvPr>
        </p:nvSpPr>
        <p:spPr/>
        <p:txBody>
          <a:bodyPr/>
          <a:lstStyle/>
          <a:p>
            <a:pPr>
              <a:defRPr/>
            </a:pPr>
            <a:fld id="{A994DEBF-D9F4-4246-BC97-BA740EF643BC}"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29</a:t>
            </a:fld>
            <a:endParaRPr lang="en-US" dirty="0"/>
          </a:p>
        </p:txBody>
      </p:sp>
    </p:spTree>
    <p:extLst>
      <p:ext uri="{BB962C8B-B14F-4D97-AF65-F5344CB8AC3E}">
        <p14:creationId xmlns:p14="http://schemas.microsoft.com/office/powerpoint/2010/main" val="3402569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ctr">
            <a:normAutofit/>
          </a:bodyPr>
          <a:lstStyle/>
          <a:p>
            <a:r>
              <a:rPr lang="en-US" dirty="0"/>
              <a:t> </a:t>
            </a:r>
            <a:r>
              <a:rPr lang="en-US" dirty="0" smtClean="0"/>
              <a:t>Presentation outline</a:t>
            </a:r>
            <a:endParaRPr lang="en-US" sz="4400" b="1" dirty="0"/>
          </a:p>
        </p:txBody>
      </p:sp>
      <p:sp>
        <p:nvSpPr>
          <p:cNvPr id="3" name="Content Placeholder 2"/>
          <p:cNvSpPr>
            <a:spLocks noGrp="1"/>
          </p:cNvSpPr>
          <p:nvPr>
            <p:ph idx="1"/>
          </p:nvPr>
        </p:nvSpPr>
        <p:spPr>
          <a:xfrm>
            <a:off x="457200" y="1143000"/>
            <a:ext cx="8229600" cy="5181600"/>
          </a:xfrm>
        </p:spPr>
        <p:txBody>
          <a:bodyPr>
            <a:normAutofit fontScale="85000" lnSpcReduction="10000"/>
          </a:bodyPr>
          <a:lstStyle/>
          <a:p>
            <a:r>
              <a:rPr lang="en-US" sz="3300" b="1" dirty="0" smtClean="0"/>
              <a:t>Part I: Re-visits some of the topics covered in the TRM including:</a:t>
            </a:r>
          </a:p>
          <a:p>
            <a:pPr lvl="1"/>
            <a:r>
              <a:rPr lang="en-US" sz="2800" dirty="0" smtClean="0"/>
              <a:t>Rationale/Objectives for Treasury Systems</a:t>
            </a:r>
            <a:endParaRPr lang="en-US" sz="2800" dirty="0"/>
          </a:p>
          <a:p>
            <a:pPr lvl="1"/>
            <a:r>
              <a:rPr lang="en-US" sz="2800" dirty="0"/>
              <a:t>Policy Pre-Requisites</a:t>
            </a:r>
          </a:p>
          <a:p>
            <a:pPr lvl="1"/>
            <a:r>
              <a:rPr lang="en-US" sz="2800" dirty="0" smtClean="0"/>
              <a:t>Scope and Functionality of Treasury systems</a:t>
            </a:r>
            <a:endParaRPr lang="en-US" sz="2800" dirty="0"/>
          </a:p>
          <a:p>
            <a:pPr lvl="1"/>
            <a:r>
              <a:rPr lang="en-US" sz="2800" dirty="0"/>
              <a:t>Technological Considerations</a:t>
            </a:r>
          </a:p>
          <a:p>
            <a:r>
              <a:rPr lang="en-US" sz="3300" b="1" dirty="0" smtClean="0"/>
              <a:t>Part II: Summarizes some implementation experiences</a:t>
            </a:r>
          </a:p>
          <a:p>
            <a:r>
              <a:rPr lang="en-US" sz="3300" b="1" dirty="0" smtClean="0"/>
              <a:t>Part III: Gives some implementation pointers</a:t>
            </a:r>
          </a:p>
          <a:p>
            <a:r>
              <a:rPr lang="en-US" sz="3300" b="1" dirty="0" smtClean="0"/>
              <a:t>Part IV: Discusses some sequencing issues involved in extending the scope of Treasury systems to cover broader GFM processes</a:t>
            </a:r>
            <a:r>
              <a:rPr lang="en-US" sz="3300" dirty="0" smtClean="0"/>
              <a:t> </a:t>
            </a:r>
            <a:endParaRPr lang="en-US" sz="3300" dirty="0"/>
          </a:p>
        </p:txBody>
      </p:sp>
      <p:sp>
        <p:nvSpPr>
          <p:cNvPr id="4" name="Date Placeholder 3"/>
          <p:cNvSpPr>
            <a:spLocks noGrp="1"/>
          </p:cNvSpPr>
          <p:nvPr>
            <p:ph type="dt" sz="half" idx="10"/>
          </p:nvPr>
        </p:nvSpPr>
        <p:spPr/>
        <p:txBody>
          <a:bodyPr/>
          <a:lstStyle/>
          <a:p>
            <a:pPr>
              <a:defRPr/>
            </a:pPr>
            <a:fld id="{D178D955-150C-48ED-8BF0-514BC6AEF469}"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3</a:t>
            </a:fld>
            <a:endParaRPr lang="en-US" dirty="0"/>
          </a:p>
        </p:txBody>
      </p:sp>
    </p:spTree>
    <p:extLst>
      <p:ext uri="{BB962C8B-B14F-4D97-AF65-F5344CB8AC3E}">
        <p14:creationId xmlns:p14="http://schemas.microsoft.com/office/powerpoint/2010/main" val="2469298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457200" y="304800"/>
            <a:ext cx="8229600" cy="1143000"/>
          </a:xfrm>
        </p:spPr>
        <p:txBody>
          <a:bodyPr>
            <a:normAutofit/>
          </a:bodyPr>
          <a:lstStyle/>
          <a:p>
            <a:r>
              <a:rPr lang="en-US" sz="3600" b="1" dirty="0">
                <a:solidFill>
                  <a:srgbClr val="0070C0"/>
                </a:solidFill>
              </a:rPr>
              <a:t>Project Management and Interagency Coordination</a:t>
            </a:r>
          </a:p>
        </p:txBody>
      </p:sp>
      <p:sp>
        <p:nvSpPr>
          <p:cNvPr id="355331" name="Rectangle 3"/>
          <p:cNvSpPr>
            <a:spLocks noGrp="1" noChangeArrowheads="1"/>
          </p:cNvSpPr>
          <p:nvPr>
            <p:ph idx="1"/>
          </p:nvPr>
        </p:nvSpPr>
        <p:spPr/>
        <p:txBody>
          <a:bodyPr>
            <a:normAutofit/>
          </a:bodyPr>
          <a:lstStyle/>
          <a:p>
            <a:pPr lvl="1">
              <a:lnSpc>
                <a:spcPct val="90000"/>
              </a:lnSpc>
            </a:pPr>
            <a:r>
              <a:rPr lang="en-US" sz="2000" b="1" dirty="0">
                <a:latin typeface="+mj-lt"/>
              </a:rPr>
              <a:t>Project Manager –  </a:t>
            </a:r>
            <a:r>
              <a:rPr lang="en-US" sz="2000" dirty="0">
                <a:latin typeface="+mj-lt"/>
              </a:rPr>
              <a:t>Senior official from FUNCTIONAL SIDE with stature within bureaucracy, adequate financial and administrative powers. </a:t>
            </a:r>
          </a:p>
          <a:p>
            <a:pPr lvl="2">
              <a:lnSpc>
                <a:spcPct val="90000"/>
              </a:lnSpc>
            </a:pPr>
            <a:r>
              <a:rPr lang="en-US" sz="1800" dirty="0">
                <a:latin typeface="+mj-lt"/>
              </a:rPr>
              <a:t>This has been the case in many successful projects </a:t>
            </a:r>
          </a:p>
          <a:p>
            <a:pPr>
              <a:lnSpc>
                <a:spcPct val="90000"/>
              </a:lnSpc>
            </a:pPr>
            <a:endParaRPr lang="en-US" sz="2000" dirty="0">
              <a:latin typeface="+mj-lt"/>
            </a:endParaRPr>
          </a:p>
          <a:p>
            <a:pPr lvl="1">
              <a:lnSpc>
                <a:spcPct val="90000"/>
              </a:lnSpc>
            </a:pPr>
            <a:r>
              <a:rPr lang="en-US" sz="2000" b="1" dirty="0">
                <a:latin typeface="+mj-lt"/>
              </a:rPr>
              <a:t>Core Team –</a:t>
            </a:r>
            <a:r>
              <a:rPr lang="en-US" sz="2000" dirty="0">
                <a:latin typeface="+mj-lt"/>
              </a:rPr>
              <a:t> </a:t>
            </a:r>
          </a:p>
          <a:p>
            <a:pPr lvl="2">
              <a:lnSpc>
                <a:spcPct val="90000"/>
              </a:lnSpc>
            </a:pPr>
            <a:r>
              <a:rPr lang="en-US" sz="1600" b="1" dirty="0">
                <a:latin typeface="+mj-lt"/>
              </a:rPr>
              <a:t>Group of trained professionals from core functions, who can act as change agents.</a:t>
            </a:r>
          </a:p>
          <a:p>
            <a:pPr lvl="2">
              <a:lnSpc>
                <a:spcPct val="90000"/>
              </a:lnSpc>
            </a:pPr>
            <a:r>
              <a:rPr lang="en-US" sz="1600" b="1" dirty="0">
                <a:latin typeface="+mj-lt"/>
              </a:rPr>
              <a:t>Representatives of major stake holders need to be represented on the team to manage the interface with their agencies.</a:t>
            </a:r>
            <a:r>
              <a:rPr lang="en-US" sz="1800" b="1" dirty="0">
                <a:latin typeface="+mj-lt"/>
              </a:rPr>
              <a:t> </a:t>
            </a:r>
          </a:p>
          <a:p>
            <a:pPr lvl="1">
              <a:lnSpc>
                <a:spcPct val="90000"/>
              </a:lnSpc>
            </a:pPr>
            <a:endParaRPr lang="en-US" sz="2000" b="1" dirty="0">
              <a:latin typeface="+mj-lt"/>
            </a:endParaRPr>
          </a:p>
          <a:p>
            <a:pPr lvl="1">
              <a:lnSpc>
                <a:spcPct val="90000"/>
              </a:lnSpc>
            </a:pPr>
            <a:r>
              <a:rPr lang="en-US" sz="2000" b="1" dirty="0">
                <a:latin typeface="+mj-lt"/>
              </a:rPr>
              <a:t>Project Secretariat</a:t>
            </a:r>
            <a:r>
              <a:rPr lang="en-US" sz="2000" dirty="0">
                <a:latin typeface="+mj-lt"/>
              </a:rPr>
              <a:t> - should have specialist staff with experience in the installation of large scale</a:t>
            </a:r>
            <a:r>
              <a:rPr lang="en-US" sz="2000" b="1" dirty="0">
                <a:latin typeface="+mj-lt"/>
              </a:rPr>
              <a:t> </a:t>
            </a:r>
            <a:r>
              <a:rPr lang="en-US" sz="2000" dirty="0">
                <a:latin typeface="+mj-lt"/>
              </a:rPr>
              <a:t>IT systems and IT procurement</a:t>
            </a:r>
          </a:p>
          <a:p>
            <a:pPr lvl="2">
              <a:lnSpc>
                <a:spcPct val="90000"/>
              </a:lnSpc>
            </a:pPr>
            <a:r>
              <a:rPr lang="en-US" sz="1800" dirty="0">
                <a:latin typeface="+mj-lt"/>
              </a:rPr>
              <a:t>The Familiarity with IT </a:t>
            </a:r>
            <a:r>
              <a:rPr lang="en-US" sz="1800" dirty="0" smtClean="0">
                <a:latin typeface="+mj-lt"/>
              </a:rPr>
              <a:t>projects and good contract  management capacity  </a:t>
            </a:r>
            <a:r>
              <a:rPr lang="en-US" sz="1800" dirty="0">
                <a:latin typeface="+mj-lt"/>
              </a:rPr>
              <a:t>has been an advantage in ECA</a:t>
            </a:r>
          </a:p>
          <a:p>
            <a:pPr>
              <a:lnSpc>
                <a:spcPct val="90000"/>
              </a:lnSpc>
            </a:pPr>
            <a:endParaRPr lang="en-US" sz="2000" dirty="0"/>
          </a:p>
        </p:txBody>
      </p:sp>
      <p:sp>
        <p:nvSpPr>
          <p:cNvPr id="7" name="Date Placeholder 6"/>
          <p:cNvSpPr>
            <a:spLocks noGrp="1"/>
          </p:cNvSpPr>
          <p:nvPr>
            <p:ph type="dt" sz="half" idx="10"/>
          </p:nvPr>
        </p:nvSpPr>
        <p:spPr/>
        <p:txBody>
          <a:bodyPr/>
          <a:lstStyle/>
          <a:p>
            <a:pPr>
              <a:defRPr/>
            </a:pPr>
            <a:fld id="{0B8A702A-1C64-4B5C-8176-9BA49FC96143}" type="datetime1">
              <a:rPr lang="en-US" smtClean="0"/>
              <a:t>5/4/2012</a:t>
            </a:fld>
            <a:endParaRPr lang="en-US" dirty="0"/>
          </a:p>
        </p:txBody>
      </p:sp>
      <p:sp>
        <p:nvSpPr>
          <p:cNvPr id="5" name="Footer Placeholder 4"/>
          <p:cNvSpPr>
            <a:spLocks noGrp="1"/>
          </p:cNvSpPr>
          <p:nvPr>
            <p:ph type="ftr" sz="quarter" idx="11"/>
          </p:nvPr>
        </p:nvSpPr>
        <p:spPr/>
        <p:txBody>
          <a:bodyPr/>
          <a:lstStyle/>
          <a:p>
            <a:r>
              <a:rPr lang="en-US" smtClean="0"/>
              <a:t>Ali Hashim - World Bank</a:t>
            </a:r>
            <a:endParaRPr lang="en-US" dirty="0"/>
          </a:p>
        </p:txBody>
      </p:sp>
      <p:sp>
        <p:nvSpPr>
          <p:cNvPr id="6" name="Slide Number Placeholder 5"/>
          <p:cNvSpPr>
            <a:spLocks noGrp="1"/>
          </p:cNvSpPr>
          <p:nvPr>
            <p:ph type="sldNum" sz="quarter" idx="12"/>
          </p:nvPr>
        </p:nvSpPr>
        <p:spPr/>
        <p:txBody>
          <a:bodyPr/>
          <a:lstStyle/>
          <a:p>
            <a:fld id="{42C215B1-D03E-4A65-886C-DA66EDA98285}" type="slidenum">
              <a:rPr lang="en-US"/>
              <a:pPr/>
              <a:t>30</a:t>
            </a:fld>
            <a:endParaRPr lang="en-US"/>
          </a:p>
        </p:txBody>
      </p:sp>
    </p:spTree>
    <p:extLst>
      <p:ext uri="{BB962C8B-B14F-4D97-AF65-F5344CB8AC3E}">
        <p14:creationId xmlns:p14="http://schemas.microsoft.com/office/powerpoint/2010/main" val="568763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Rectangle 3"/>
          <p:cNvSpPr>
            <a:spLocks noGrp="1" noChangeArrowheads="1"/>
          </p:cNvSpPr>
          <p:nvPr>
            <p:ph type="title"/>
          </p:nvPr>
        </p:nvSpPr>
        <p:spPr>
          <a:xfrm>
            <a:off x="381000" y="0"/>
            <a:ext cx="8229600" cy="1143000"/>
          </a:xfrm>
        </p:spPr>
        <p:txBody>
          <a:bodyPr anchor="ctr"/>
          <a:lstStyle/>
          <a:p>
            <a:r>
              <a:rPr lang="en-US" sz="3600" b="1" dirty="0">
                <a:solidFill>
                  <a:srgbClr val="0070C0"/>
                </a:solidFill>
              </a:rPr>
              <a:t>Orientation and Training</a:t>
            </a:r>
          </a:p>
        </p:txBody>
      </p:sp>
      <p:sp>
        <p:nvSpPr>
          <p:cNvPr id="356356" name="Rectangle 4"/>
          <p:cNvSpPr>
            <a:spLocks noGrp="1" noChangeArrowheads="1"/>
          </p:cNvSpPr>
          <p:nvPr>
            <p:ph idx="1"/>
          </p:nvPr>
        </p:nvSpPr>
        <p:spPr>
          <a:xfrm>
            <a:off x="990600" y="1371600"/>
            <a:ext cx="7772400" cy="4800600"/>
          </a:xfrm>
        </p:spPr>
        <p:txBody>
          <a:bodyPr>
            <a:normAutofit/>
          </a:bodyPr>
          <a:lstStyle/>
          <a:p>
            <a:pPr>
              <a:lnSpc>
                <a:spcPct val="90000"/>
              </a:lnSpc>
            </a:pPr>
            <a:r>
              <a:rPr lang="en-US" sz="2400" dirty="0">
                <a:latin typeface="+mj-lt"/>
              </a:rPr>
              <a:t>Large numbers -  can appear overwhelming. </a:t>
            </a:r>
          </a:p>
          <a:p>
            <a:pPr lvl="1">
              <a:lnSpc>
                <a:spcPct val="90000"/>
              </a:lnSpc>
            </a:pPr>
            <a:r>
              <a:rPr lang="en-US" sz="2200" dirty="0">
                <a:latin typeface="+mj-lt"/>
              </a:rPr>
              <a:t>However, most Governments have training institutions which could be used to impart training.</a:t>
            </a:r>
          </a:p>
          <a:p>
            <a:pPr>
              <a:lnSpc>
                <a:spcPct val="90000"/>
              </a:lnSpc>
            </a:pPr>
            <a:r>
              <a:rPr lang="en-US" sz="2400" dirty="0">
                <a:latin typeface="+mj-lt"/>
              </a:rPr>
              <a:t>Program needs to be </a:t>
            </a:r>
            <a:r>
              <a:rPr lang="en-US" sz="2400" dirty="0" smtClean="0">
                <a:latin typeface="+mj-lt"/>
              </a:rPr>
              <a:t>matched to </a:t>
            </a:r>
            <a:r>
              <a:rPr lang="en-US" sz="2400" dirty="0">
                <a:latin typeface="+mj-lt"/>
              </a:rPr>
              <a:t>requirements. </a:t>
            </a:r>
          </a:p>
          <a:p>
            <a:pPr lvl="1">
              <a:lnSpc>
                <a:spcPct val="90000"/>
              </a:lnSpc>
            </a:pPr>
            <a:r>
              <a:rPr lang="en-US" sz="2200" dirty="0">
                <a:latin typeface="+mj-lt"/>
              </a:rPr>
              <a:t>Most staff need to know only specific features of the system</a:t>
            </a:r>
          </a:p>
          <a:p>
            <a:pPr>
              <a:lnSpc>
                <a:spcPct val="90000"/>
              </a:lnSpc>
            </a:pPr>
            <a:r>
              <a:rPr lang="en-US" sz="2400" dirty="0">
                <a:latin typeface="+mj-lt"/>
              </a:rPr>
              <a:t>Should be coordinated closely with implementation plans</a:t>
            </a:r>
          </a:p>
          <a:p>
            <a:pPr lvl="1">
              <a:lnSpc>
                <a:spcPct val="90000"/>
              </a:lnSpc>
            </a:pPr>
            <a:r>
              <a:rPr lang="en-US" sz="2200" dirty="0">
                <a:latin typeface="+mj-lt"/>
              </a:rPr>
              <a:t>focused to specific requirements of a given site</a:t>
            </a:r>
          </a:p>
          <a:p>
            <a:pPr lvl="1">
              <a:lnSpc>
                <a:spcPct val="90000"/>
              </a:lnSpc>
            </a:pPr>
            <a:r>
              <a:rPr lang="en-US" sz="2200" dirty="0">
                <a:latin typeface="+mj-lt"/>
              </a:rPr>
              <a:t>should be imparted just before site implementation; </a:t>
            </a:r>
          </a:p>
          <a:p>
            <a:pPr lvl="1">
              <a:lnSpc>
                <a:spcPct val="90000"/>
              </a:lnSpc>
            </a:pPr>
            <a:r>
              <a:rPr lang="en-US" sz="2200" dirty="0">
                <a:latin typeface="+mj-lt"/>
              </a:rPr>
              <a:t>help desk, </a:t>
            </a:r>
          </a:p>
          <a:p>
            <a:pPr lvl="1">
              <a:lnSpc>
                <a:spcPct val="90000"/>
              </a:lnSpc>
            </a:pPr>
            <a:r>
              <a:rPr lang="en-US" sz="2200" dirty="0">
                <a:latin typeface="+mj-lt"/>
              </a:rPr>
              <a:t>hand holding </a:t>
            </a:r>
            <a:r>
              <a:rPr lang="en-US" sz="2200" dirty="0" smtClean="0">
                <a:latin typeface="+mj-lt"/>
              </a:rPr>
              <a:t>clinics</a:t>
            </a:r>
          </a:p>
          <a:p>
            <a:pPr lvl="1">
              <a:lnSpc>
                <a:spcPct val="90000"/>
              </a:lnSpc>
            </a:pPr>
            <a:r>
              <a:rPr lang="en-US" sz="2200" dirty="0" smtClean="0">
                <a:latin typeface="+mj-lt"/>
              </a:rPr>
              <a:t>Computer based learning courses</a:t>
            </a:r>
          </a:p>
          <a:p>
            <a:pPr>
              <a:lnSpc>
                <a:spcPct val="90000"/>
              </a:lnSpc>
            </a:pPr>
            <a:r>
              <a:rPr lang="en-US" sz="2400" dirty="0" smtClean="0">
                <a:latin typeface="+mj-lt"/>
              </a:rPr>
              <a:t>Train the Trainers</a:t>
            </a:r>
            <a:endParaRPr lang="en-US" sz="2400" dirty="0">
              <a:latin typeface="+mj-lt"/>
            </a:endParaRPr>
          </a:p>
        </p:txBody>
      </p:sp>
      <p:sp>
        <p:nvSpPr>
          <p:cNvPr id="8" name="Date Placeholder 7"/>
          <p:cNvSpPr>
            <a:spLocks noGrp="1"/>
          </p:cNvSpPr>
          <p:nvPr>
            <p:ph type="dt" sz="half" idx="10"/>
          </p:nvPr>
        </p:nvSpPr>
        <p:spPr/>
        <p:txBody>
          <a:bodyPr/>
          <a:lstStyle/>
          <a:p>
            <a:pPr>
              <a:defRPr/>
            </a:pPr>
            <a:fld id="{6CF922CE-E4A2-4A9D-9BDE-ED3CF4CF6C48}" type="datetime1">
              <a:rPr lang="en-US" smtClean="0"/>
              <a:t>5/4/2012</a:t>
            </a:fld>
            <a:endParaRPr lang="en-US" dirty="0"/>
          </a:p>
        </p:txBody>
      </p:sp>
      <p:sp>
        <p:nvSpPr>
          <p:cNvPr id="6" name="Footer Placeholder 4"/>
          <p:cNvSpPr>
            <a:spLocks noGrp="1"/>
          </p:cNvSpPr>
          <p:nvPr>
            <p:ph type="ftr" sz="quarter" idx="11"/>
          </p:nvPr>
        </p:nvSpPr>
        <p:spPr/>
        <p:txBody>
          <a:bodyPr/>
          <a:lstStyle/>
          <a:p>
            <a:r>
              <a:rPr lang="en-US" smtClean="0"/>
              <a:t>Ali Hashim - World Bank</a:t>
            </a:r>
            <a:endParaRPr lang="en-US" dirty="0"/>
          </a:p>
        </p:txBody>
      </p:sp>
      <p:sp>
        <p:nvSpPr>
          <p:cNvPr id="7" name="Slide Number Placeholder 5"/>
          <p:cNvSpPr>
            <a:spLocks noGrp="1"/>
          </p:cNvSpPr>
          <p:nvPr>
            <p:ph type="sldNum" sz="quarter" idx="12"/>
          </p:nvPr>
        </p:nvSpPr>
        <p:spPr/>
        <p:txBody>
          <a:bodyPr/>
          <a:lstStyle/>
          <a:p>
            <a:fld id="{B9FEC47C-B692-4C88-AAB3-9A13D7484DA8}" type="slidenum">
              <a:rPr lang="en-US"/>
              <a:pPr/>
              <a:t>31</a:t>
            </a:fld>
            <a:endParaRPr lang="en-US"/>
          </a:p>
        </p:txBody>
      </p:sp>
      <p:sp>
        <p:nvSpPr>
          <p:cNvPr id="356354" name="Rectangle 2"/>
          <p:cNvSpPr>
            <a:spLocks noChangeArrowheads="1"/>
          </p:cNvSpPr>
          <p:nvPr/>
        </p:nvSpPr>
        <p:spPr bwMode="auto">
          <a:xfrm>
            <a:off x="0" y="457200"/>
            <a:ext cx="9144000" cy="1006475"/>
          </a:xfrm>
          <a:prstGeom prst="rect">
            <a:avLst/>
          </a:prstGeom>
          <a:noFill/>
          <a:ln w="9525">
            <a:noFill/>
            <a:miter lim="800000"/>
            <a:headEnd/>
            <a:tailEnd/>
          </a:ln>
          <a:effectLst/>
        </p:spPr>
        <p:txBody>
          <a:bodyPr>
            <a:spAutoFit/>
          </a:bodyPr>
          <a:lstStyle/>
          <a:p>
            <a:pPr eaLnBrk="0" hangingPunct="0"/>
            <a:endParaRPr lang="en-US" sz="3200" b="1">
              <a:solidFill>
                <a:schemeClr val="tx1"/>
              </a:solidFill>
              <a:latin typeface="Arial Unicode MS" pitchFamily="34" charset="-128"/>
            </a:endParaRPr>
          </a:p>
          <a:p>
            <a:pPr eaLnBrk="0" hangingPunct="0"/>
            <a:endParaRPr lang="en-US" sz="2800" b="1">
              <a:solidFill>
                <a:schemeClr val="tx1"/>
              </a:solidFill>
              <a:latin typeface="Arial Unicode MS" pitchFamily="34" charset="-128"/>
            </a:endParaRPr>
          </a:p>
        </p:txBody>
      </p:sp>
    </p:spTree>
    <p:extLst>
      <p:ext uri="{BB962C8B-B14F-4D97-AF65-F5344CB8AC3E}">
        <p14:creationId xmlns:p14="http://schemas.microsoft.com/office/powerpoint/2010/main" val="561985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type="title"/>
          </p:nvPr>
        </p:nvSpPr>
        <p:spPr>
          <a:xfrm>
            <a:off x="457200" y="685800"/>
            <a:ext cx="8229600" cy="1143000"/>
          </a:xfrm>
        </p:spPr>
        <p:txBody>
          <a:bodyPr anchor="t"/>
          <a:lstStyle/>
          <a:p>
            <a:r>
              <a:rPr lang="en-US" sz="3600" b="1" dirty="0">
                <a:solidFill>
                  <a:srgbClr val="0070C0"/>
                </a:solidFill>
              </a:rPr>
              <a:t>Management of Change</a:t>
            </a:r>
          </a:p>
        </p:txBody>
      </p:sp>
      <p:sp>
        <p:nvSpPr>
          <p:cNvPr id="358404" name="Rectangle 4"/>
          <p:cNvSpPr>
            <a:spLocks noGrp="1" noChangeArrowheads="1"/>
          </p:cNvSpPr>
          <p:nvPr>
            <p:ph idx="1"/>
          </p:nvPr>
        </p:nvSpPr>
        <p:spPr/>
        <p:txBody>
          <a:bodyPr/>
          <a:lstStyle/>
          <a:p>
            <a:pPr>
              <a:lnSpc>
                <a:spcPct val="90000"/>
              </a:lnSpc>
            </a:pPr>
            <a:r>
              <a:rPr lang="en-US" sz="2400" b="1" dirty="0">
                <a:latin typeface="+mj-lt"/>
              </a:rPr>
              <a:t>Need to overcome opposition from vested interests who perceive the reform measures as a threat  </a:t>
            </a:r>
          </a:p>
          <a:p>
            <a:pPr lvl="1">
              <a:lnSpc>
                <a:spcPct val="90000"/>
              </a:lnSpc>
            </a:pPr>
            <a:r>
              <a:rPr lang="en-US" sz="2200" dirty="0">
                <a:latin typeface="+mj-lt"/>
              </a:rPr>
              <a:t>advantages of new system need to be recognized by MOF management and opposition resisted</a:t>
            </a:r>
          </a:p>
          <a:p>
            <a:pPr lvl="1">
              <a:lnSpc>
                <a:spcPct val="90000"/>
              </a:lnSpc>
            </a:pPr>
            <a:r>
              <a:rPr lang="en-US" sz="2200" dirty="0">
                <a:latin typeface="+mj-lt"/>
              </a:rPr>
              <a:t>perception of the system being a threat has to be removed</a:t>
            </a:r>
          </a:p>
          <a:p>
            <a:pPr>
              <a:lnSpc>
                <a:spcPct val="90000"/>
              </a:lnSpc>
            </a:pPr>
            <a:r>
              <a:rPr lang="en-US" sz="2400" b="1" dirty="0">
                <a:latin typeface="+mj-lt"/>
              </a:rPr>
              <a:t>Lack of incentives for change in a civil service setting</a:t>
            </a:r>
          </a:p>
          <a:p>
            <a:pPr lvl="1">
              <a:lnSpc>
                <a:spcPct val="90000"/>
              </a:lnSpc>
            </a:pPr>
            <a:r>
              <a:rPr lang="en-US" sz="2200" dirty="0">
                <a:latin typeface="+mj-lt"/>
              </a:rPr>
              <a:t>Bureaucracies are normally risk averse</a:t>
            </a:r>
          </a:p>
          <a:p>
            <a:pPr lvl="1">
              <a:lnSpc>
                <a:spcPct val="90000"/>
              </a:lnSpc>
            </a:pPr>
            <a:r>
              <a:rPr lang="en-US" sz="2200" dirty="0">
                <a:latin typeface="+mj-lt"/>
              </a:rPr>
              <a:t>Give examples where this has been done  successfully</a:t>
            </a:r>
          </a:p>
          <a:p>
            <a:pPr lvl="1">
              <a:lnSpc>
                <a:spcPct val="90000"/>
              </a:lnSpc>
            </a:pPr>
            <a:r>
              <a:rPr lang="en-US" sz="2200" dirty="0">
                <a:latin typeface="+mj-lt"/>
              </a:rPr>
              <a:t>Show case results internationally</a:t>
            </a:r>
          </a:p>
        </p:txBody>
      </p:sp>
      <p:sp>
        <p:nvSpPr>
          <p:cNvPr id="8" name="Date Placeholder 7"/>
          <p:cNvSpPr>
            <a:spLocks noGrp="1"/>
          </p:cNvSpPr>
          <p:nvPr>
            <p:ph type="dt" sz="half" idx="10"/>
          </p:nvPr>
        </p:nvSpPr>
        <p:spPr/>
        <p:txBody>
          <a:bodyPr/>
          <a:lstStyle/>
          <a:p>
            <a:pPr>
              <a:defRPr/>
            </a:pPr>
            <a:fld id="{0091312F-9A76-49C3-AB84-7C54B623A9E7}" type="datetime1">
              <a:rPr lang="en-US" smtClean="0"/>
              <a:t>5/4/2012</a:t>
            </a:fld>
            <a:endParaRPr lang="en-US" dirty="0"/>
          </a:p>
        </p:txBody>
      </p:sp>
      <p:sp>
        <p:nvSpPr>
          <p:cNvPr id="6" name="Footer Placeholder 4"/>
          <p:cNvSpPr>
            <a:spLocks noGrp="1"/>
          </p:cNvSpPr>
          <p:nvPr>
            <p:ph type="ftr" sz="quarter" idx="11"/>
          </p:nvPr>
        </p:nvSpPr>
        <p:spPr/>
        <p:txBody>
          <a:bodyPr/>
          <a:lstStyle/>
          <a:p>
            <a:r>
              <a:rPr lang="en-US" smtClean="0"/>
              <a:t>Ali Hashim - World Bank</a:t>
            </a:r>
            <a:endParaRPr lang="en-US" dirty="0"/>
          </a:p>
        </p:txBody>
      </p:sp>
      <p:sp>
        <p:nvSpPr>
          <p:cNvPr id="7" name="Slide Number Placeholder 5"/>
          <p:cNvSpPr>
            <a:spLocks noGrp="1"/>
          </p:cNvSpPr>
          <p:nvPr>
            <p:ph type="sldNum" sz="quarter" idx="12"/>
          </p:nvPr>
        </p:nvSpPr>
        <p:spPr/>
        <p:txBody>
          <a:bodyPr/>
          <a:lstStyle/>
          <a:p>
            <a:fld id="{C0B4A095-598C-4864-BDBC-DB261BC29401}" type="slidenum">
              <a:rPr lang="en-US"/>
              <a:pPr/>
              <a:t>32</a:t>
            </a:fld>
            <a:endParaRPr lang="en-US"/>
          </a:p>
        </p:txBody>
      </p:sp>
    </p:spTree>
    <p:extLst>
      <p:ext uri="{BB962C8B-B14F-4D97-AF65-F5344CB8AC3E}">
        <p14:creationId xmlns:p14="http://schemas.microsoft.com/office/powerpoint/2010/main" val="529153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p:txBody>
          <a:bodyPr anchor="t">
            <a:normAutofit/>
          </a:bodyPr>
          <a:lstStyle/>
          <a:p>
            <a:pPr eaLnBrk="1" hangingPunct="1"/>
            <a:r>
              <a:rPr lang="en-US" sz="3200" b="1" dirty="0" smtClean="0">
                <a:solidFill>
                  <a:srgbClr val="0070C0"/>
                </a:solidFill>
              </a:rPr>
              <a:t>Realistic </a:t>
            </a:r>
            <a:r>
              <a:rPr lang="en-US" sz="3200" b="1" dirty="0">
                <a:solidFill>
                  <a:srgbClr val="0070C0"/>
                </a:solidFill>
              </a:rPr>
              <a:t>t</a:t>
            </a:r>
            <a:r>
              <a:rPr lang="en-US" sz="3200" b="1" dirty="0" smtClean="0">
                <a:solidFill>
                  <a:srgbClr val="0070C0"/>
                </a:solidFill>
              </a:rPr>
              <a:t>ime frames for reform program</a:t>
            </a:r>
          </a:p>
        </p:txBody>
      </p:sp>
      <p:sp>
        <p:nvSpPr>
          <p:cNvPr id="3" name="Content Placeholder 2"/>
          <p:cNvSpPr>
            <a:spLocks noGrp="1"/>
          </p:cNvSpPr>
          <p:nvPr>
            <p:ph idx="1"/>
          </p:nvPr>
        </p:nvSpPr>
        <p:spPr/>
        <p:txBody>
          <a:bodyPr>
            <a:normAutofit/>
          </a:bodyPr>
          <a:lstStyle/>
          <a:p>
            <a:pPr lvl="1" eaLnBrk="1" hangingPunct="1">
              <a:lnSpc>
                <a:spcPct val="90000"/>
              </a:lnSpc>
            </a:pPr>
            <a:r>
              <a:rPr lang="en-US" dirty="0" smtClean="0">
                <a:latin typeface="+mj-lt"/>
              </a:rPr>
              <a:t>The whole process of setting up the legal and institutional framework, systems design,  procurement and implementation can easily take 8-10 years </a:t>
            </a:r>
          </a:p>
          <a:p>
            <a:pPr lvl="1" eaLnBrk="1" hangingPunct="1">
              <a:lnSpc>
                <a:spcPct val="90000"/>
              </a:lnSpc>
            </a:pPr>
            <a:r>
              <a:rPr lang="en-US" dirty="0" smtClean="0">
                <a:latin typeface="+mj-lt"/>
              </a:rPr>
              <a:t>Sustaining management support over long periods has been a problem. Linkage to IMF program and/ or SAL operations has often been used to reinforce commitment </a:t>
            </a:r>
          </a:p>
          <a:p>
            <a:pPr lvl="1" eaLnBrk="1" hangingPunct="1">
              <a:lnSpc>
                <a:spcPct val="90000"/>
              </a:lnSpc>
            </a:pPr>
            <a:r>
              <a:rPr lang="en-US" b="1" dirty="0" smtClean="0">
                <a:latin typeface="+mj-lt"/>
              </a:rPr>
              <a:t>Some times interim technical solutions have been implemented to support the reforms followed by full function systems. This has proved useful</a:t>
            </a:r>
            <a:r>
              <a:rPr lang="en-US" b="1" dirty="0" smtClean="0"/>
              <a:t>.</a:t>
            </a:r>
          </a:p>
          <a:p>
            <a:pPr lvl="1" eaLnBrk="1" hangingPunct="1">
              <a:lnSpc>
                <a:spcPct val="90000"/>
              </a:lnSpc>
            </a:pPr>
            <a:endParaRPr lang="en-US" dirty="0" smtClean="0"/>
          </a:p>
          <a:p>
            <a:pPr lvl="1" eaLnBrk="1" hangingPunct="1">
              <a:lnSpc>
                <a:spcPct val="90000"/>
              </a:lnSpc>
            </a:pPr>
            <a:endParaRPr lang="en-US" dirty="0" smtClean="0"/>
          </a:p>
          <a:p>
            <a:pPr eaLnBrk="1" hangingPunct="1">
              <a:lnSpc>
                <a:spcPct val="90000"/>
              </a:lnSpc>
            </a:pPr>
            <a:endParaRPr lang="en-US" sz="2000" dirty="0" smtClean="0"/>
          </a:p>
          <a:p>
            <a:endParaRPr lang="en-US" dirty="0"/>
          </a:p>
        </p:txBody>
      </p:sp>
      <p:sp>
        <p:nvSpPr>
          <p:cNvPr id="8" name="Date Placeholder 7"/>
          <p:cNvSpPr>
            <a:spLocks noGrp="1"/>
          </p:cNvSpPr>
          <p:nvPr>
            <p:ph type="dt" sz="half" idx="10"/>
          </p:nvPr>
        </p:nvSpPr>
        <p:spPr/>
        <p:txBody>
          <a:bodyPr/>
          <a:lstStyle/>
          <a:p>
            <a:pPr>
              <a:defRPr/>
            </a:pPr>
            <a:fld id="{60E2F1F2-3121-40BD-AE77-4EE3E0E745FF}"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33</a:t>
            </a:fld>
            <a:endParaRPr lang="en-US"/>
          </a:p>
        </p:txBody>
      </p:sp>
    </p:spTree>
    <p:extLst>
      <p:ext uri="{BB962C8B-B14F-4D97-AF65-F5344CB8AC3E}">
        <p14:creationId xmlns:p14="http://schemas.microsoft.com/office/powerpoint/2010/main" val="2363268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 IV</a:t>
            </a:r>
            <a:endParaRPr lang="en-US" dirty="0"/>
          </a:p>
        </p:txBody>
      </p:sp>
      <p:sp>
        <p:nvSpPr>
          <p:cNvPr id="3" name="Text Placeholder 2"/>
          <p:cNvSpPr>
            <a:spLocks noGrp="1"/>
          </p:cNvSpPr>
          <p:nvPr>
            <p:ph type="body" idx="1"/>
          </p:nvPr>
        </p:nvSpPr>
        <p:spPr>
          <a:xfrm>
            <a:off x="530352" y="2704664"/>
            <a:ext cx="7772400" cy="2172136"/>
          </a:xfrm>
        </p:spPr>
        <p:txBody>
          <a:bodyPr>
            <a:normAutofit fontScale="70000" lnSpcReduction="20000"/>
          </a:bodyPr>
          <a:lstStyle/>
          <a:p>
            <a:pPr algn="ctr"/>
            <a:endParaRPr lang="en-US" sz="4000" dirty="0" smtClean="0">
              <a:solidFill>
                <a:srgbClr val="FFFF00"/>
              </a:solidFill>
            </a:endParaRPr>
          </a:p>
          <a:p>
            <a:pPr algn="ctr"/>
            <a:r>
              <a:rPr lang="en-US" sz="4000" dirty="0" smtClean="0">
                <a:solidFill>
                  <a:srgbClr val="FFFF00"/>
                </a:solidFill>
              </a:rPr>
              <a:t>From Core Treasury Systems to a Broader IFMIS</a:t>
            </a:r>
          </a:p>
          <a:p>
            <a:pPr algn="ctr"/>
            <a:endParaRPr lang="en-US" sz="4000" dirty="0" smtClean="0">
              <a:solidFill>
                <a:srgbClr val="FFFF00"/>
              </a:solidFill>
            </a:endParaRPr>
          </a:p>
          <a:p>
            <a:pPr algn="ctr"/>
            <a:r>
              <a:rPr lang="en-US" sz="4000" dirty="0" smtClean="0">
                <a:solidFill>
                  <a:srgbClr val="FFFF00"/>
                </a:solidFill>
              </a:rPr>
              <a:t>Some Sequencing Considerations</a:t>
            </a:r>
            <a:endParaRPr lang="en-US" sz="4000" dirty="0">
              <a:solidFill>
                <a:srgbClr val="FFFF00"/>
              </a:solidFill>
            </a:endParaRPr>
          </a:p>
        </p:txBody>
      </p:sp>
      <p:sp>
        <p:nvSpPr>
          <p:cNvPr id="4" name="Date Placeholder 3"/>
          <p:cNvSpPr>
            <a:spLocks noGrp="1"/>
          </p:cNvSpPr>
          <p:nvPr>
            <p:ph type="dt" sz="half" idx="10"/>
          </p:nvPr>
        </p:nvSpPr>
        <p:spPr/>
        <p:txBody>
          <a:bodyPr/>
          <a:lstStyle/>
          <a:p>
            <a:pPr>
              <a:defRPr/>
            </a:pPr>
            <a:fld id="{5EAA97F9-CD4C-4D17-8829-4F8FFB7A9594}"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7C54DD3E-8F65-49AB-948F-8AF5C85F8CEF}" type="slidenum">
              <a:rPr lang="en-US" smtClean="0"/>
              <a:pPr>
                <a:defRPr/>
              </a:pPr>
              <a:t>34</a:t>
            </a:fld>
            <a:endParaRPr lang="en-US" dirty="0"/>
          </a:p>
        </p:txBody>
      </p:sp>
    </p:spTree>
    <p:extLst>
      <p:ext uri="{BB962C8B-B14F-4D97-AF65-F5344CB8AC3E}">
        <p14:creationId xmlns:p14="http://schemas.microsoft.com/office/powerpoint/2010/main" val="843937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chor="t">
            <a:normAutofit/>
          </a:bodyPr>
          <a:lstStyle/>
          <a:p>
            <a:r>
              <a:rPr lang="en-US" sz="3600" b="1" dirty="0" smtClean="0"/>
              <a:t>The current situation and the way forward</a:t>
            </a:r>
            <a:endParaRPr lang="en-US" sz="3600" b="1" dirty="0"/>
          </a:p>
        </p:txBody>
      </p:sp>
      <p:sp>
        <p:nvSpPr>
          <p:cNvPr id="3" name="Content Placeholder 2"/>
          <p:cNvSpPr>
            <a:spLocks noGrp="1"/>
          </p:cNvSpPr>
          <p:nvPr>
            <p:ph idx="1"/>
          </p:nvPr>
        </p:nvSpPr>
        <p:spPr>
          <a:xfrm>
            <a:off x="457200" y="914400"/>
            <a:ext cx="8458200" cy="5791200"/>
          </a:xfrm>
        </p:spPr>
        <p:txBody>
          <a:bodyPr>
            <a:noAutofit/>
          </a:bodyPr>
          <a:lstStyle/>
          <a:p>
            <a:r>
              <a:rPr lang="en-US" sz="1800" b="1" dirty="0" smtClean="0"/>
              <a:t>The </a:t>
            </a:r>
            <a:r>
              <a:rPr lang="en-US" sz="1800" b="1" dirty="0" smtClean="0"/>
              <a:t>basic elements of Treasury Reform </a:t>
            </a:r>
            <a:r>
              <a:rPr lang="en-US" sz="1800" b="1" dirty="0" smtClean="0"/>
              <a:t>are in place </a:t>
            </a:r>
            <a:r>
              <a:rPr lang="en-US" sz="1800" dirty="0" smtClean="0"/>
              <a:t>with a </a:t>
            </a:r>
            <a:r>
              <a:rPr lang="en-US" sz="1800" dirty="0" smtClean="0"/>
              <a:t>functioning </a:t>
            </a:r>
            <a:r>
              <a:rPr lang="en-US" sz="1800" dirty="0" smtClean="0"/>
              <a:t>Treasury </a:t>
            </a:r>
            <a:r>
              <a:rPr lang="en-US" sz="1800" dirty="0"/>
              <a:t>O</a:t>
            </a:r>
            <a:r>
              <a:rPr lang="en-US" sz="1800" dirty="0" smtClean="0"/>
              <a:t>rganization, a </a:t>
            </a:r>
            <a:r>
              <a:rPr lang="en-US" sz="1800" dirty="0" smtClean="0"/>
              <a:t>TSA  and </a:t>
            </a:r>
            <a:r>
              <a:rPr lang="en-US" sz="1800" dirty="0" smtClean="0"/>
              <a:t>at least a basic interim Treasury System that enables the MOF to exercise some degree to control</a:t>
            </a:r>
          </a:p>
          <a:p>
            <a:r>
              <a:rPr lang="en-US" sz="1800" b="1" dirty="0" smtClean="0"/>
              <a:t>In some countries </a:t>
            </a:r>
            <a:r>
              <a:rPr lang="en-US" sz="1800" b="1" dirty="0" smtClean="0"/>
              <a:t>these </a:t>
            </a:r>
            <a:r>
              <a:rPr lang="en-US" sz="1800" b="1" dirty="0" smtClean="0"/>
              <a:t>arrangements are comprehensive and in others their coverage is not complete </a:t>
            </a:r>
            <a:r>
              <a:rPr lang="en-US" sz="1800" dirty="0" smtClean="0"/>
              <a:t>and </a:t>
            </a:r>
            <a:r>
              <a:rPr lang="en-US" sz="1800" dirty="0" smtClean="0"/>
              <a:t>the </a:t>
            </a:r>
            <a:r>
              <a:rPr lang="en-US" sz="1800" dirty="0" smtClean="0"/>
              <a:t>degree of fiscal control inadequate.</a:t>
            </a:r>
          </a:p>
          <a:p>
            <a:r>
              <a:rPr lang="en-US" sz="1800" b="1" dirty="0" smtClean="0"/>
              <a:t>In some countries the </a:t>
            </a:r>
            <a:r>
              <a:rPr lang="en-US" sz="1800" b="1" dirty="0" smtClean="0"/>
              <a:t>interim system </a:t>
            </a:r>
            <a:r>
              <a:rPr lang="en-US" sz="1800" b="1" dirty="0" smtClean="0"/>
              <a:t>are proving </a:t>
            </a:r>
            <a:r>
              <a:rPr lang="en-US" sz="1800" b="1" dirty="0" smtClean="0"/>
              <a:t>inadequate both in terms of capacity and functionality</a:t>
            </a:r>
            <a:r>
              <a:rPr lang="en-US" sz="1800" b="1" dirty="0" smtClean="0"/>
              <a:t>. They provide basic </a:t>
            </a:r>
            <a:r>
              <a:rPr lang="en-US" sz="1800" b="1" dirty="0" smtClean="0"/>
              <a:t>transaction </a:t>
            </a:r>
            <a:r>
              <a:rPr lang="en-US" sz="1800" b="1" dirty="0" smtClean="0"/>
              <a:t>control  for part of the transaction cycle but</a:t>
            </a:r>
            <a:r>
              <a:rPr lang="en-US" sz="1800" dirty="0" smtClean="0"/>
              <a:t> </a:t>
            </a:r>
            <a:r>
              <a:rPr lang="en-US" sz="1800" dirty="0" smtClean="0"/>
              <a:t>but lack the full functionality required for budget </a:t>
            </a:r>
            <a:r>
              <a:rPr lang="en-US" sz="1800" dirty="0" smtClean="0"/>
              <a:t>execution and are also not </a:t>
            </a:r>
            <a:r>
              <a:rPr lang="en-US" sz="1800" dirty="0" smtClean="0"/>
              <a:t>able to provide overall </a:t>
            </a:r>
            <a:r>
              <a:rPr lang="en-US" sz="1800" dirty="0" smtClean="0"/>
              <a:t>government wide information </a:t>
            </a:r>
            <a:r>
              <a:rPr lang="en-US" sz="1800" dirty="0" smtClean="0"/>
              <a:t>that is </a:t>
            </a:r>
            <a:r>
              <a:rPr lang="en-US" sz="1800" dirty="0" smtClean="0"/>
              <a:t>required for </a:t>
            </a:r>
            <a:r>
              <a:rPr lang="en-US" sz="1800" dirty="0" smtClean="0"/>
              <a:t>economic </a:t>
            </a:r>
            <a:r>
              <a:rPr lang="en-US" sz="1800" dirty="0" smtClean="0"/>
              <a:t>management </a:t>
            </a:r>
            <a:endParaRPr lang="en-US" sz="1800" dirty="0" smtClean="0"/>
          </a:p>
          <a:p>
            <a:r>
              <a:rPr lang="en-US" sz="1800" b="1" dirty="0" smtClean="0"/>
              <a:t>The scope </a:t>
            </a:r>
            <a:r>
              <a:rPr lang="en-US" sz="1800" b="1" dirty="0" smtClean="0"/>
              <a:t>and coverage of </a:t>
            </a:r>
            <a:r>
              <a:rPr lang="en-US" sz="1800" b="1" dirty="0" smtClean="0"/>
              <a:t>the systems </a:t>
            </a:r>
            <a:r>
              <a:rPr lang="en-US" sz="1800" b="1" dirty="0" smtClean="0"/>
              <a:t>needs </a:t>
            </a:r>
            <a:r>
              <a:rPr lang="en-US" sz="1800" b="1" dirty="0" smtClean="0"/>
              <a:t>to  be is extended </a:t>
            </a:r>
            <a:r>
              <a:rPr lang="en-US" sz="1800" dirty="0" smtClean="0"/>
              <a:t>to </a:t>
            </a:r>
            <a:r>
              <a:rPr lang="en-US" sz="1800" b="1" dirty="0" smtClean="0"/>
              <a:t>upstream and down stream areas of the GFM cycle </a:t>
            </a:r>
            <a:r>
              <a:rPr lang="en-US" sz="1800" dirty="0" smtClean="0"/>
              <a:t>such </a:t>
            </a:r>
            <a:r>
              <a:rPr lang="en-US" sz="1800" dirty="0" smtClean="0"/>
              <a:t>as </a:t>
            </a:r>
            <a:r>
              <a:rPr lang="en-US" sz="1800" dirty="0"/>
              <a:t>B</a:t>
            </a:r>
            <a:r>
              <a:rPr lang="en-US" sz="1800" dirty="0" smtClean="0"/>
              <a:t>udget </a:t>
            </a:r>
            <a:r>
              <a:rPr lang="en-US" sz="1800" dirty="0"/>
              <a:t>P</a:t>
            </a:r>
            <a:r>
              <a:rPr lang="en-US" sz="1800" dirty="0" smtClean="0"/>
              <a:t>reparation, </a:t>
            </a:r>
            <a:r>
              <a:rPr lang="en-US" sz="1800" dirty="0" smtClean="0"/>
              <a:t>Payroll and Position</a:t>
            </a:r>
            <a:r>
              <a:rPr lang="en-US" sz="1800" dirty="0" smtClean="0"/>
              <a:t> </a:t>
            </a:r>
            <a:r>
              <a:rPr lang="en-US" sz="1800" dirty="0" smtClean="0"/>
              <a:t>management, Debt </a:t>
            </a:r>
            <a:r>
              <a:rPr lang="en-US" sz="1800" dirty="0" smtClean="0"/>
              <a:t>Management</a:t>
            </a:r>
            <a:r>
              <a:rPr lang="en-US" sz="1800" dirty="0" smtClean="0"/>
              <a:t>, </a:t>
            </a:r>
            <a:r>
              <a:rPr lang="en-US" sz="1800" dirty="0" smtClean="0"/>
              <a:t>Auditing</a:t>
            </a:r>
            <a:endParaRPr lang="en-US" sz="1800" dirty="0" smtClean="0"/>
          </a:p>
          <a:p>
            <a:r>
              <a:rPr lang="en-US" sz="1800" b="1" dirty="0" smtClean="0"/>
              <a:t>There is a need for introducing performance criteria in budgeting and more </a:t>
            </a:r>
            <a:r>
              <a:rPr lang="en-US" sz="1800" b="1" dirty="0" smtClean="0"/>
              <a:t>advanced </a:t>
            </a:r>
            <a:r>
              <a:rPr lang="en-US" sz="1800" b="1" dirty="0" smtClean="0"/>
              <a:t>standards  </a:t>
            </a:r>
            <a:r>
              <a:rPr lang="en-US" sz="1800" b="1" dirty="0" smtClean="0"/>
              <a:t>for </a:t>
            </a:r>
            <a:r>
              <a:rPr lang="en-US" sz="1800" b="1" dirty="0" smtClean="0"/>
              <a:t>accounting.</a:t>
            </a:r>
            <a:r>
              <a:rPr lang="en-US" sz="1800" dirty="0" smtClean="0"/>
              <a:t> This will entail significant changes in </a:t>
            </a:r>
            <a:r>
              <a:rPr lang="en-US" sz="1800" dirty="0" smtClean="0"/>
              <a:t>the systems</a:t>
            </a:r>
            <a:r>
              <a:rPr lang="en-US" sz="1800" dirty="0" smtClean="0"/>
              <a:t>.</a:t>
            </a:r>
            <a:r>
              <a:rPr lang="en-US" sz="1800" dirty="0" smtClean="0"/>
              <a:t> </a:t>
            </a:r>
            <a:endParaRPr lang="en-US" sz="1800" b="1" dirty="0"/>
          </a:p>
          <a:p>
            <a:r>
              <a:rPr lang="en-US" sz="1800" b="1" dirty="0" smtClean="0"/>
              <a:t>We </a:t>
            </a:r>
            <a:r>
              <a:rPr lang="en-US" sz="1800" b="1" dirty="0" smtClean="0"/>
              <a:t>discuss </a:t>
            </a:r>
            <a:r>
              <a:rPr lang="en-US" sz="1800" b="1" dirty="0" smtClean="0"/>
              <a:t>possible </a:t>
            </a:r>
            <a:r>
              <a:rPr lang="en-US" sz="1800" b="1" dirty="0" smtClean="0"/>
              <a:t>sequencing options for further </a:t>
            </a:r>
            <a:r>
              <a:rPr lang="en-US" sz="1800" b="1" dirty="0" smtClean="0"/>
              <a:t>reform and related issues in this section.</a:t>
            </a:r>
            <a:endParaRPr lang="en-US" sz="1800" b="1" dirty="0"/>
          </a:p>
        </p:txBody>
      </p:sp>
      <p:sp>
        <p:nvSpPr>
          <p:cNvPr id="4" name="Date Placeholder 3"/>
          <p:cNvSpPr>
            <a:spLocks noGrp="1"/>
          </p:cNvSpPr>
          <p:nvPr>
            <p:ph type="dt" sz="half" idx="10"/>
          </p:nvPr>
        </p:nvSpPr>
        <p:spPr/>
        <p:txBody>
          <a:bodyPr/>
          <a:lstStyle/>
          <a:p>
            <a:pPr>
              <a:defRPr/>
            </a:pPr>
            <a:fld id="{D178D955-150C-48ED-8BF0-514BC6AEF469}"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35</a:t>
            </a:fld>
            <a:endParaRPr lang="en-US" dirty="0"/>
          </a:p>
        </p:txBody>
      </p:sp>
    </p:spTree>
    <p:extLst>
      <p:ext uri="{BB962C8B-B14F-4D97-AF65-F5344CB8AC3E}">
        <p14:creationId xmlns:p14="http://schemas.microsoft.com/office/powerpoint/2010/main" val="1782073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76200"/>
            <a:ext cx="8229600" cy="1173162"/>
          </a:xfrm>
        </p:spPr>
        <p:txBody>
          <a:bodyPr anchor="ctr">
            <a:noAutofit/>
          </a:bodyPr>
          <a:lstStyle/>
          <a:p>
            <a:pPr eaLnBrk="1" hangingPunct="1"/>
            <a:r>
              <a:rPr lang="en-US" sz="3200" b="1" dirty="0" smtClean="0">
                <a:solidFill>
                  <a:srgbClr val="0070C0"/>
                </a:solidFill>
              </a:rPr>
              <a:t>How do the Treasury Processes fit in the functional processes of Government fiscal management  </a:t>
            </a:r>
          </a:p>
        </p:txBody>
      </p:sp>
      <p:sp>
        <p:nvSpPr>
          <p:cNvPr id="9222" name="Rectangle 3"/>
          <p:cNvSpPr>
            <a:spLocks noGrp="1" noChangeArrowheads="1"/>
          </p:cNvSpPr>
          <p:nvPr>
            <p:ph idx="1"/>
          </p:nvPr>
        </p:nvSpPr>
        <p:spPr>
          <a:xfrm>
            <a:off x="457200" y="1295400"/>
            <a:ext cx="8229600" cy="5013960"/>
          </a:xfrm>
        </p:spPr>
        <p:txBody>
          <a:bodyPr>
            <a:normAutofit lnSpcReduction="10000"/>
          </a:bodyPr>
          <a:lstStyle/>
          <a:p>
            <a:pPr>
              <a:lnSpc>
                <a:spcPct val="80000"/>
              </a:lnSpc>
            </a:pPr>
            <a:endParaRPr lang="en-US" sz="2800" b="1" dirty="0" smtClean="0">
              <a:solidFill>
                <a:schemeClr val="tx2"/>
              </a:solidFill>
            </a:endParaRPr>
          </a:p>
          <a:p>
            <a:pPr marL="0" indent="0">
              <a:lnSpc>
                <a:spcPct val="80000"/>
              </a:lnSpc>
              <a:buNone/>
            </a:pPr>
            <a:r>
              <a:rPr lang="en-US" sz="2800" b="1" dirty="0" smtClean="0">
                <a:solidFill>
                  <a:schemeClr val="tx2"/>
                </a:solidFill>
              </a:rPr>
              <a:t>The main functional processes involved in Government Financial Management are:</a:t>
            </a:r>
          </a:p>
          <a:p>
            <a:pPr>
              <a:lnSpc>
                <a:spcPct val="80000"/>
              </a:lnSpc>
            </a:pPr>
            <a:endParaRPr lang="en-US" sz="2800" b="1" dirty="0" smtClean="0">
              <a:solidFill>
                <a:schemeClr val="tx2"/>
              </a:solidFill>
            </a:endParaRPr>
          </a:p>
          <a:p>
            <a:pPr lvl="1">
              <a:lnSpc>
                <a:spcPct val="80000"/>
              </a:lnSpc>
            </a:pPr>
            <a:r>
              <a:rPr lang="en-US" sz="2200" b="1" dirty="0" smtClean="0">
                <a:solidFill>
                  <a:schemeClr val="tx2"/>
                </a:solidFill>
                <a:latin typeface="+mj-lt"/>
              </a:rPr>
              <a:t>Macro Economic Forecasting</a:t>
            </a:r>
          </a:p>
          <a:p>
            <a:pPr lvl="1" eaLnBrk="1" hangingPunct="1">
              <a:lnSpc>
                <a:spcPct val="80000"/>
              </a:lnSpc>
            </a:pPr>
            <a:r>
              <a:rPr lang="en-US" sz="2200" b="1" dirty="0" smtClean="0">
                <a:solidFill>
                  <a:schemeClr val="tx2"/>
                </a:solidFill>
                <a:latin typeface="+mj-lt"/>
              </a:rPr>
              <a:t>Budget Preparation </a:t>
            </a:r>
          </a:p>
          <a:p>
            <a:pPr lvl="1" eaLnBrk="1" hangingPunct="1">
              <a:lnSpc>
                <a:spcPct val="80000"/>
              </a:lnSpc>
            </a:pPr>
            <a:r>
              <a:rPr lang="en-US" sz="2200" b="1" dirty="0" smtClean="0">
                <a:solidFill>
                  <a:srgbClr val="FF0000"/>
                </a:solidFill>
                <a:latin typeface="+mj-lt"/>
              </a:rPr>
              <a:t>Budget Execution, Cash Management,  Accounting and Fiscal Reporting</a:t>
            </a:r>
          </a:p>
          <a:p>
            <a:pPr lvl="1" eaLnBrk="1" hangingPunct="1">
              <a:lnSpc>
                <a:spcPct val="80000"/>
              </a:lnSpc>
            </a:pPr>
            <a:r>
              <a:rPr lang="en-US" sz="2200" b="1" dirty="0" smtClean="0">
                <a:solidFill>
                  <a:schemeClr val="tx2"/>
                </a:solidFill>
                <a:latin typeface="+mj-lt"/>
              </a:rPr>
              <a:t>Position, Payroll and Benefits management</a:t>
            </a:r>
          </a:p>
          <a:p>
            <a:pPr lvl="1" eaLnBrk="1" hangingPunct="1">
              <a:lnSpc>
                <a:spcPct val="80000"/>
              </a:lnSpc>
            </a:pPr>
            <a:r>
              <a:rPr lang="en-US" sz="2200" b="1" dirty="0" smtClean="0">
                <a:solidFill>
                  <a:schemeClr val="tx2"/>
                </a:solidFill>
                <a:latin typeface="+mj-lt"/>
              </a:rPr>
              <a:t>Debt Management</a:t>
            </a:r>
          </a:p>
          <a:p>
            <a:pPr lvl="1" eaLnBrk="1" hangingPunct="1">
              <a:lnSpc>
                <a:spcPct val="80000"/>
              </a:lnSpc>
            </a:pPr>
            <a:r>
              <a:rPr lang="en-US" sz="2200" b="1" dirty="0" smtClean="0">
                <a:solidFill>
                  <a:schemeClr val="tx2"/>
                </a:solidFill>
                <a:latin typeface="+mj-lt"/>
              </a:rPr>
              <a:t>Revenue Administration (Customs and Tax)</a:t>
            </a:r>
          </a:p>
          <a:p>
            <a:pPr lvl="1" eaLnBrk="1" hangingPunct="1">
              <a:lnSpc>
                <a:spcPct val="80000"/>
              </a:lnSpc>
            </a:pPr>
            <a:r>
              <a:rPr lang="en-US" sz="2200" b="1" dirty="0" smtClean="0">
                <a:solidFill>
                  <a:schemeClr val="tx2"/>
                </a:solidFill>
                <a:latin typeface="+mj-lt"/>
              </a:rPr>
              <a:t>Auditing</a:t>
            </a:r>
          </a:p>
          <a:p>
            <a:pPr marL="457200" lvl="1" indent="0" eaLnBrk="1" hangingPunct="1">
              <a:lnSpc>
                <a:spcPct val="80000"/>
              </a:lnSpc>
              <a:buNone/>
            </a:pPr>
            <a:endParaRPr lang="en-US" sz="2200" b="1" dirty="0">
              <a:solidFill>
                <a:schemeClr val="tx2"/>
              </a:solidFill>
              <a:latin typeface="+mj-lt"/>
            </a:endParaRPr>
          </a:p>
          <a:p>
            <a:pPr marL="457200" lvl="1" indent="0" eaLnBrk="1" hangingPunct="1">
              <a:lnSpc>
                <a:spcPct val="80000"/>
              </a:lnSpc>
              <a:buNone/>
            </a:pPr>
            <a:r>
              <a:rPr lang="en-US" b="1" dirty="0" smtClean="0">
                <a:solidFill>
                  <a:schemeClr val="tx2"/>
                </a:solidFill>
                <a:latin typeface="+mj-lt"/>
              </a:rPr>
              <a:t>Each of these require specific information systems support. The systems modules required are illustrated in the attached diagram</a:t>
            </a:r>
            <a:r>
              <a:rPr lang="en-US" dirty="0" smtClean="0">
                <a:solidFill>
                  <a:schemeClr val="tx2"/>
                </a:solidFill>
                <a:latin typeface="+mj-lt"/>
              </a:rPr>
              <a:t> </a:t>
            </a:r>
          </a:p>
          <a:p>
            <a:pPr eaLnBrk="1" hangingPunct="1">
              <a:lnSpc>
                <a:spcPct val="80000"/>
              </a:lnSpc>
            </a:pPr>
            <a:endParaRPr lang="en-US" sz="2400" dirty="0" smtClean="0">
              <a:solidFill>
                <a:schemeClr val="tx2"/>
              </a:solidFill>
              <a:latin typeface="+mj-lt"/>
            </a:endParaRPr>
          </a:p>
        </p:txBody>
      </p:sp>
      <p:sp>
        <p:nvSpPr>
          <p:cNvPr id="6" name="Date Placeholder 5"/>
          <p:cNvSpPr>
            <a:spLocks noGrp="1"/>
          </p:cNvSpPr>
          <p:nvPr>
            <p:ph type="dt" sz="half" idx="10"/>
          </p:nvPr>
        </p:nvSpPr>
        <p:spPr/>
        <p:txBody>
          <a:bodyPr/>
          <a:lstStyle/>
          <a:p>
            <a:pPr>
              <a:defRPr/>
            </a:pPr>
            <a:fld id="{2537AF76-8923-4727-BA22-E03F4164F1F0}" type="datetime1">
              <a:rPr lang="en-US" smtClean="0"/>
              <a:t>5/4/2012</a:t>
            </a:fld>
            <a:endParaRPr lang="en-US" dirty="0"/>
          </a:p>
        </p:txBody>
      </p:sp>
      <p:sp>
        <p:nvSpPr>
          <p:cNvPr id="9219" name="Footer Placeholder 4"/>
          <p:cNvSpPr>
            <a:spLocks noGrp="1"/>
          </p:cNvSpPr>
          <p:nvPr>
            <p:ph type="ftr" sz="quarter" idx="11"/>
          </p:nvPr>
        </p:nvSpPr>
        <p:spPr>
          <a:noFill/>
        </p:spPr>
        <p:txBody>
          <a:bodyPr/>
          <a:lstStyle/>
          <a:p>
            <a:r>
              <a:rPr lang="en-US" dirty="0" smtClean="0"/>
              <a:t>Ali Hashim - World Bank</a:t>
            </a:r>
          </a:p>
        </p:txBody>
      </p:sp>
      <p:sp>
        <p:nvSpPr>
          <p:cNvPr id="9220" name="Slide Number Placeholder 5"/>
          <p:cNvSpPr>
            <a:spLocks noGrp="1"/>
          </p:cNvSpPr>
          <p:nvPr>
            <p:ph type="sldNum" sz="quarter" idx="12"/>
          </p:nvPr>
        </p:nvSpPr>
        <p:spPr>
          <a:noFill/>
        </p:spPr>
        <p:txBody>
          <a:bodyPr/>
          <a:lstStyle/>
          <a:p>
            <a:fld id="{23FA3999-3CBA-4EAA-9C5F-A7B05382B98D}" type="slidenum">
              <a:rPr lang="en-US" smtClean="0"/>
              <a:pPr/>
              <a:t>36</a:t>
            </a:fld>
            <a:endParaRPr lang="en-US" dirty="0" smtClean="0"/>
          </a:p>
        </p:txBody>
      </p:sp>
    </p:spTree>
    <p:extLst>
      <p:ext uri="{BB962C8B-B14F-4D97-AF65-F5344CB8AC3E}">
        <p14:creationId xmlns:p14="http://schemas.microsoft.com/office/powerpoint/2010/main" val="208470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43A527-3164-4760-B4BA-CF955A8DF945}" type="datetime1">
              <a:rPr lang="en-US" smtClean="0"/>
              <a:t>5/4/2012</a:t>
            </a:fld>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37</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91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038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43A527-3164-4760-B4BA-CF955A8DF945}" type="datetime1">
              <a:rPr lang="en-US" smtClean="0"/>
              <a:t>5/4/2012</a:t>
            </a:fld>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38</a:t>
            </a:fld>
            <a:endParaRPr lang="en-US" dirty="0"/>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28601"/>
            <a:ext cx="8839201"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102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chor="t">
            <a:normAutofit/>
          </a:bodyPr>
          <a:lstStyle/>
          <a:p>
            <a:r>
              <a:rPr lang="en-US" sz="4400" b="1" dirty="0" smtClean="0">
                <a:solidFill>
                  <a:srgbClr val="0070C0"/>
                </a:solidFill>
              </a:rPr>
              <a:t>Sequencing I</a:t>
            </a:r>
            <a:endParaRPr lang="en-US" sz="4400" b="1" dirty="0">
              <a:solidFill>
                <a:srgbClr val="0070C0"/>
              </a:solidFill>
            </a:endParaRPr>
          </a:p>
        </p:txBody>
      </p:sp>
      <p:sp>
        <p:nvSpPr>
          <p:cNvPr id="3" name="Content Placeholder 2"/>
          <p:cNvSpPr>
            <a:spLocks noGrp="1"/>
          </p:cNvSpPr>
          <p:nvPr>
            <p:ph idx="1"/>
          </p:nvPr>
        </p:nvSpPr>
        <p:spPr>
          <a:xfrm>
            <a:off x="457200" y="1524000"/>
            <a:ext cx="8229600" cy="4800600"/>
          </a:xfrm>
        </p:spPr>
        <p:txBody>
          <a:bodyPr>
            <a:normAutofit/>
          </a:bodyPr>
          <a:lstStyle/>
          <a:p>
            <a:r>
              <a:rPr lang="en-US" dirty="0" smtClean="0"/>
              <a:t>First set up the </a:t>
            </a:r>
            <a:r>
              <a:rPr lang="en-US" b="1" dirty="0" smtClean="0"/>
              <a:t>transaction processing layer </a:t>
            </a:r>
            <a:r>
              <a:rPr lang="en-US" dirty="0" smtClean="0"/>
              <a:t>of the  systems. This is the most difficult and time consuming </a:t>
            </a:r>
          </a:p>
          <a:p>
            <a:r>
              <a:rPr lang="en-US" dirty="0" smtClean="0"/>
              <a:t>It is necessary to have this layer in place to get good and </a:t>
            </a:r>
            <a:r>
              <a:rPr lang="en-US" b="1" dirty="0" smtClean="0"/>
              <a:t>credible information </a:t>
            </a:r>
            <a:r>
              <a:rPr lang="en-US" dirty="0" smtClean="0"/>
              <a:t>to be used for financial operations and for management reporting. Other layers would be built on top of this layer</a:t>
            </a:r>
          </a:p>
          <a:p>
            <a:r>
              <a:rPr lang="en-US" b="1" dirty="0" smtClean="0"/>
              <a:t>In Russia </a:t>
            </a:r>
            <a:r>
              <a:rPr lang="en-US" dirty="0" smtClean="0"/>
              <a:t>the Government has </a:t>
            </a:r>
            <a:r>
              <a:rPr lang="en-US" b="1" dirty="0" smtClean="0"/>
              <a:t>only</a:t>
            </a:r>
            <a:r>
              <a:rPr lang="en-US" dirty="0" smtClean="0"/>
              <a:t> </a:t>
            </a:r>
            <a:r>
              <a:rPr lang="en-US" b="1" dirty="0" smtClean="0"/>
              <a:t>now</a:t>
            </a:r>
            <a:r>
              <a:rPr lang="en-US" dirty="0" smtClean="0"/>
              <a:t> </a:t>
            </a:r>
            <a:r>
              <a:rPr lang="en-US" dirty="0" smtClean="0"/>
              <a:t>developed a reporting and monitoring system  that provides information on </a:t>
            </a:r>
            <a:r>
              <a:rPr lang="en-US" b="1" dirty="0" smtClean="0"/>
              <a:t>Key performance Indicators (KPIs) </a:t>
            </a:r>
            <a:r>
              <a:rPr lang="en-US" dirty="0" smtClean="0"/>
              <a:t>to enable the MOF and all budget participants  monitor and control the budget execution process.</a:t>
            </a:r>
            <a:endParaRPr lang="en-US" dirty="0"/>
          </a:p>
        </p:txBody>
      </p:sp>
      <p:sp>
        <p:nvSpPr>
          <p:cNvPr id="4" name="Date Placeholder 3"/>
          <p:cNvSpPr>
            <a:spLocks noGrp="1"/>
          </p:cNvSpPr>
          <p:nvPr>
            <p:ph type="dt" sz="half" idx="10"/>
          </p:nvPr>
        </p:nvSpPr>
        <p:spPr/>
        <p:txBody>
          <a:bodyPr/>
          <a:lstStyle/>
          <a:p>
            <a:pPr>
              <a:defRPr/>
            </a:pPr>
            <a:fld id="{D178D955-150C-48ED-8BF0-514BC6AEF469}"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39</a:t>
            </a:fld>
            <a:endParaRPr lang="en-US" dirty="0"/>
          </a:p>
        </p:txBody>
      </p:sp>
    </p:spTree>
    <p:extLst>
      <p:ext uri="{BB962C8B-B14F-4D97-AF65-F5344CB8AC3E}">
        <p14:creationId xmlns:p14="http://schemas.microsoft.com/office/powerpoint/2010/main" val="3096825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Treasury Systems</a:t>
            </a:r>
            <a:endParaRPr lang="en-US" dirty="0"/>
          </a:p>
        </p:txBody>
      </p:sp>
      <p:sp>
        <p:nvSpPr>
          <p:cNvPr id="3" name="Text Placeholder 2"/>
          <p:cNvSpPr>
            <a:spLocks noGrp="1"/>
          </p:cNvSpPr>
          <p:nvPr>
            <p:ph type="body" idx="1"/>
          </p:nvPr>
        </p:nvSpPr>
        <p:spPr/>
        <p:txBody>
          <a:bodyPr>
            <a:normAutofit lnSpcReduction="10000"/>
          </a:bodyPr>
          <a:lstStyle/>
          <a:p>
            <a:pPr algn="ctr"/>
            <a:endParaRPr lang="en-US" sz="4400" dirty="0" smtClean="0">
              <a:solidFill>
                <a:srgbClr val="FFFF00"/>
              </a:solidFill>
            </a:endParaRPr>
          </a:p>
          <a:p>
            <a:pPr algn="ctr"/>
            <a:r>
              <a:rPr lang="en-US" sz="4400" dirty="0" smtClean="0">
                <a:solidFill>
                  <a:srgbClr val="FFFF00"/>
                </a:solidFill>
              </a:rPr>
              <a:t>Basic </a:t>
            </a:r>
            <a:r>
              <a:rPr lang="en-US" sz="4400" dirty="0">
                <a:solidFill>
                  <a:srgbClr val="FFFF00"/>
                </a:solidFill>
              </a:rPr>
              <a:t>Concepts</a:t>
            </a:r>
          </a:p>
          <a:p>
            <a:pPr algn="ctr"/>
            <a:endParaRPr lang="en-US" sz="4400" dirty="0">
              <a:solidFill>
                <a:srgbClr val="FFFF00"/>
              </a:solidFill>
            </a:endParaRPr>
          </a:p>
        </p:txBody>
      </p:sp>
      <p:sp>
        <p:nvSpPr>
          <p:cNvPr id="4" name="Date Placeholder 3"/>
          <p:cNvSpPr>
            <a:spLocks noGrp="1"/>
          </p:cNvSpPr>
          <p:nvPr>
            <p:ph type="dt" sz="half" idx="10"/>
          </p:nvPr>
        </p:nvSpPr>
        <p:spPr/>
        <p:txBody>
          <a:bodyPr/>
          <a:lstStyle/>
          <a:p>
            <a:pPr>
              <a:defRPr/>
            </a:pPr>
            <a:fld id="{5EAA97F9-CD4C-4D17-8829-4F8FFB7A9594}"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7C54DD3E-8F65-49AB-948F-8AF5C85F8CEF}" type="slidenum">
              <a:rPr lang="en-US" smtClean="0"/>
              <a:pPr>
                <a:defRPr/>
              </a:pPr>
              <a:t>4</a:t>
            </a:fld>
            <a:endParaRPr lang="en-US" dirty="0"/>
          </a:p>
        </p:txBody>
      </p:sp>
    </p:spTree>
    <p:extLst>
      <p:ext uri="{BB962C8B-B14F-4D97-AF65-F5344CB8AC3E}">
        <p14:creationId xmlns:p14="http://schemas.microsoft.com/office/powerpoint/2010/main" val="796278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838200"/>
          </a:xfrm>
        </p:spPr>
        <p:txBody>
          <a:bodyPr/>
          <a:lstStyle/>
          <a:p>
            <a:r>
              <a:rPr lang="en-US" b="1" dirty="0" smtClean="0">
                <a:solidFill>
                  <a:srgbClr val="0070C0"/>
                </a:solidFill>
              </a:rPr>
              <a:t>Sequencing  II</a:t>
            </a:r>
            <a:endParaRPr lang="en-US" b="1" dirty="0">
              <a:solidFill>
                <a:srgbClr val="0070C0"/>
              </a:solidFill>
            </a:endParaRPr>
          </a:p>
        </p:txBody>
      </p:sp>
      <p:sp>
        <p:nvSpPr>
          <p:cNvPr id="3" name="Content Placeholder 2"/>
          <p:cNvSpPr>
            <a:spLocks noGrp="1"/>
          </p:cNvSpPr>
          <p:nvPr>
            <p:ph idx="1"/>
          </p:nvPr>
        </p:nvSpPr>
        <p:spPr>
          <a:xfrm>
            <a:off x="457200" y="914400"/>
            <a:ext cx="8229600" cy="5486400"/>
          </a:xfrm>
        </p:spPr>
        <p:txBody>
          <a:bodyPr>
            <a:normAutofit fontScale="92500" lnSpcReduction="20000"/>
          </a:bodyPr>
          <a:lstStyle/>
          <a:p>
            <a:r>
              <a:rPr lang="en-US" b="1" dirty="0" smtClean="0">
                <a:solidFill>
                  <a:schemeClr val="tx2"/>
                </a:solidFill>
              </a:rPr>
              <a:t>First Implement </a:t>
            </a:r>
            <a:r>
              <a:rPr lang="en-US" dirty="0" smtClean="0">
                <a:solidFill>
                  <a:schemeClr val="tx2"/>
                </a:solidFill>
              </a:rPr>
              <a:t>modules to cater to </a:t>
            </a:r>
            <a:r>
              <a:rPr lang="en-US" b="1" dirty="0" smtClean="0">
                <a:solidFill>
                  <a:schemeClr val="tx2"/>
                </a:solidFill>
              </a:rPr>
              <a:t>Core Budget Execution Processes, payments and receipts transactions</a:t>
            </a:r>
            <a:r>
              <a:rPr lang="en-US" dirty="0" smtClean="0">
                <a:solidFill>
                  <a:schemeClr val="tx2"/>
                </a:solidFill>
              </a:rPr>
              <a:t>, across government before going on to other non-core elements, like fixed assets management, HR management</a:t>
            </a:r>
          </a:p>
          <a:p>
            <a:r>
              <a:rPr lang="en-US" b="1" dirty="0" smtClean="0">
                <a:solidFill>
                  <a:schemeClr val="tx2"/>
                </a:solidFill>
              </a:rPr>
              <a:t>First implement Treasury Centric System then De-Centralize to spending Units  - </a:t>
            </a:r>
            <a:r>
              <a:rPr lang="en-US" dirty="0" smtClean="0">
                <a:solidFill>
                  <a:schemeClr val="tx2"/>
                </a:solidFill>
              </a:rPr>
              <a:t>An attempt should be made to first capture payment / receipt transactions at Treasury offices then de-centralize to Spending units – if necessary/possible.</a:t>
            </a:r>
          </a:p>
          <a:p>
            <a:r>
              <a:rPr lang="en-US" dirty="0" smtClean="0">
                <a:solidFill>
                  <a:schemeClr val="tx2"/>
                </a:solidFill>
              </a:rPr>
              <a:t>To start with, budget preparation can be done outside the system or by another system, and the final approved budget can then be loaded in the system and used to control expenditure - However, all subsequent in year budget transactions, like  budget releases, transfers etc. should then be done in the Treasury system.  </a:t>
            </a:r>
            <a:endParaRPr lang="en-US" dirty="0">
              <a:solidFill>
                <a:schemeClr val="tx2"/>
              </a:solidFill>
            </a:endParaRPr>
          </a:p>
        </p:txBody>
      </p:sp>
      <p:sp>
        <p:nvSpPr>
          <p:cNvPr id="4" name="Date Placeholder 3"/>
          <p:cNvSpPr>
            <a:spLocks noGrp="1"/>
          </p:cNvSpPr>
          <p:nvPr>
            <p:ph type="dt" sz="half" idx="10"/>
          </p:nvPr>
        </p:nvSpPr>
        <p:spPr/>
        <p:txBody>
          <a:bodyPr/>
          <a:lstStyle/>
          <a:p>
            <a:pPr>
              <a:defRPr/>
            </a:pPr>
            <a:fld id="{5B32BB04-F350-4882-9AD9-62A62D75EDCD}"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dirty="0"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40</a:t>
            </a:fld>
            <a:endParaRPr lang="en-US" dirty="0"/>
          </a:p>
        </p:txBody>
      </p:sp>
    </p:spTree>
    <p:extLst>
      <p:ext uri="{BB962C8B-B14F-4D97-AF65-F5344CB8AC3E}">
        <p14:creationId xmlns:p14="http://schemas.microsoft.com/office/powerpoint/2010/main" val="358424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43A527-3164-4760-B4BA-CF955A8DF945}" type="datetime1">
              <a:rPr lang="en-US" smtClean="0"/>
              <a:t>5/4/2012</a:t>
            </a:fld>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4" name="Slide Number Placeholder 3"/>
          <p:cNvSpPr>
            <a:spLocks noGrp="1"/>
          </p:cNvSpPr>
          <p:nvPr>
            <p:ph type="sldNum" sz="quarter" idx="12"/>
          </p:nvPr>
        </p:nvSpPr>
        <p:spPr/>
        <p:txBody>
          <a:bodyPr/>
          <a:lstStyle/>
          <a:p>
            <a:pPr>
              <a:defRPr/>
            </a:pPr>
            <a:fld id="{127B0572-2D18-4537-B0A9-0BACFC086C56}" type="slidenum">
              <a:rPr lang="en-US" smtClean="0"/>
              <a:pPr>
                <a:defRPr/>
              </a:pPr>
              <a:t>41</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52400"/>
            <a:ext cx="9067801"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2495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chor="t">
            <a:normAutofit/>
          </a:bodyPr>
          <a:lstStyle/>
          <a:p>
            <a:r>
              <a:rPr lang="en-US" sz="3200" b="1" dirty="0" smtClean="0"/>
              <a:t>Hierarchy </a:t>
            </a:r>
            <a:r>
              <a:rPr lang="en-US" sz="3200" dirty="0" smtClean="0"/>
              <a:t>of</a:t>
            </a:r>
            <a:r>
              <a:rPr lang="en-US" sz="3200" b="1" dirty="0" smtClean="0"/>
              <a:t> reforms- Jack Diamond</a:t>
            </a:r>
            <a:endParaRPr lang="en-US" sz="3200" b="1" dirty="0"/>
          </a:p>
        </p:txBody>
      </p:sp>
      <p:sp>
        <p:nvSpPr>
          <p:cNvPr id="3" name="Content Placeholder 2"/>
          <p:cNvSpPr>
            <a:spLocks noGrp="1"/>
          </p:cNvSpPr>
          <p:nvPr>
            <p:ph idx="1"/>
          </p:nvPr>
        </p:nvSpPr>
        <p:spPr>
          <a:xfrm>
            <a:off x="457200" y="1600200"/>
            <a:ext cx="8229600" cy="5105400"/>
          </a:xfrm>
        </p:spPr>
        <p:txBody>
          <a:bodyPr>
            <a:normAutofit/>
          </a:bodyPr>
          <a:lstStyle/>
          <a:p>
            <a:pPr>
              <a:buNone/>
            </a:pPr>
            <a:r>
              <a:rPr lang="en-US" dirty="0" smtClean="0"/>
              <a:t>If we look at advanced countries we see a progression:</a:t>
            </a:r>
          </a:p>
          <a:p>
            <a:pPr>
              <a:buNone/>
            </a:pPr>
            <a:r>
              <a:rPr lang="en-US" b="1" i="1" dirty="0" smtClean="0"/>
              <a:t>First</a:t>
            </a:r>
            <a:r>
              <a:rPr lang="en-US" dirty="0" smtClean="0"/>
              <a:t> financial compliance= emphasis on inputs</a:t>
            </a:r>
          </a:p>
          <a:p>
            <a:pPr>
              <a:buNone/>
            </a:pPr>
            <a:r>
              <a:rPr lang="en-US" b="1" i="1" dirty="0" smtClean="0"/>
              <a:t>Second</a:t>
            </a:r>
            <a:r>
              <a:rPr lang="en-US" dirty="0" smtClean="0"/>
              <a:t> aggregate fiscal discipline= emphasis on fiscal aggregates over time</a:t>
            </a:r>
          </a:p>
          <a:p>
            <a:pPr>
              <a:buNone/>
            </a:pPr>
            <a:r>
              <a:rPr lang="en-US" b="1" i="1" dirty="0" smtClean="0"/>
              <a:t>Third</a:t>
            </a:r>
            <a:r>
              <a:rPr lang="en-US" dirty="0" smtClean="0"/>
              <a:t> efficiency/effectiveness = emphasis on outputs and outcomes</a:t>
            </a:r>
          </a:p>
          <a:p>
            <a:pPr>
              <a:buNone/>
            </a:pPr>
            <a:endParaRPr lang="en-US" dirty="0" smtClean="0"/>
          </a:p>
          <a:p>
            <a:pPr>
              <a:buNone/>
            </a:pPr>
            <a:r>
              <a:rPr lang="en-US" dirty="0" smtClean="0"/>
              <a:t>Each new objective was added, it did not replace</a:t>
            </a:r>
          </a:p>
          <a:p>
            <a:pPr>
              <a:buNone/>
            </a:pPr>
            <a:r>
              <a:rPr lang="en-US" b="1" i="1" dirty="0" smtClean="0"/>
              <a:t>AND</a:t>
            </a:r>
            <a:r>
              <a:rPr lang="en-US" dirty="0" smtClean="0"/>
              <a:t> the reform process took time</a:t>
            </a:r>
          </a:p>
          <a:p>
            <a:pPr>
              <a:buNone/>
            </a:pPr>
            <a:endParaRPr lang="en-US" dirty="0"/>
          </a:p>
          <a:p>
            <a:pPr>
              <a:buNone/>
            </a:pPr>
            <a:endParaRPr lang="en-US" dirty="0"/>
          </a:p>
        </p:txBody>
      </p:sp>
      <p:sp>
        <p:nvSpPr>
          <p:cNvPr id="4" name="Date Placeholder 3"/>
          <p:cNvSpPr>
            <a:spLocks noGrp="1"/>
          </p:cNvSpPr>
          <p:nvPr>
            <p:ph type="dt" sz="half" idx="10"/>
          </p:nvPr>
        </p:nvSpPr>
        <p:spPr/>
        <p:txBody>
          <a:bodyPr/>
          <a:lstStyle/>
          <a:p>
            <a:pPr>
              <a:defRPr/>
            </a:pPr>
            <a:fld id="{AF802648-707B-457E-9257-1C024378E51F}"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42</a:t>
            </a:fld>
            <a:endParaRPr lang="en-US" dirty="0"/>
          </a:p>
        </p:txBody>
      </p:sp>
    </p:spTree>
    <p:extLst>
      <p:ext uri="{BB962C8B-B14F-4D97-AF65-F5344CB8AC3E}">
        <p14:creationId xmlns:p14="http://schemas.microsoft.com/office/powerpoint/2010/main" val="3740153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t>Hierarchy of Reforms </a:t>
            </a:r>
            <a:r>
              <a:rPr lang="en-US" sz="3200" b="1" dirty="0" err="1" smtClean="0"/>
              <a:t>Contd</a:t>
            </a:r>
            <a:r>
              <a:rPr lang="en-US" sz="3200" b="1" dirty="0" smtClean="0"/>
              <a:t>: </a:t>
            </a:r>
            <a:br>
              <a:rPr lang="en-US" sz="3200" b="1" dirty="0" smtClean="0"/>
            </a:br>
            <a:r>
              <a:rPr lang="en-US" sz="3200" dirty="0" smtClean="0"/>
              <a:t>(</a:t>
            </a:r>
            <a:r>
              <a:rPr lang="en-US" sz="3200" b="1" dirty="0" smtClean="0"/>
              <a:t>Jack Diamond)</a:t>
            </a:r>
            <a:endParaRPr lang="en-US" sz="3200" b="1" dirty="0"/>
          </a:p>
        </p:txBody>
      </p:sp>
      <p:sp>
        <p:nvSpPr>
          <p:cNvPr id="3" name="Content Placeholder 2"/>
          <p:cNvSpPr>
            <a:spLocks noGrp="1"/>
          </p:cNvSpPr>
          <p:nvPr>
            <p:ph idx="1"/>
          </p:nvPr>
        </p:nvSpPr>
        <p:spPr/>
        <p:txBody>
          <a:bodyPr>
            <a:noAutofit/>
          </a:bodyPr>
          <a:lstStyle/>
          <a:p>
            <a:pPr>
              <a:buFont typeface="Wingdings" pitchFamily="2" charset="2"/>
              <a:buChar char="q"/>
            </a:pPr>
            <a:r>
              <a:rPr lang="en-US" sz="1800" b="1" dirty="0" smtClean="0"/>
              <a:t>First priority is to create a PFM system that delivers financial compliance/fiscal discipline</a:t>
            </a:r>
          </a:p>
          <a:p>
            <a:pPr>
              <a:buNone/>
            </a:pPr>
            <a:r>
              <a:rPr lang="en-US" sz="1800" b="1" dirty="0" smtClean="0"/>
              <a:t>e.g. Comprehensive  input based budget, delivered as approved, a TSA, commitment control, regular calendar, timely year-end accts etc.</a:t>
            </a:r>
          </a:p>
          <a:p>
            <a:pPr>
              <a:buFont typeface="Wingdings" pitchFamily="2" charset="2"/>
              <a:buChar char="q"/>
            </a:pPr>
            <a:r>
              <a:rPr lang="en-US" sz="1800" b="1" dirty="0" smtClean="0"/>
              <a:t>Once achieved, the PFM system  is developed to adjust fiscal aggregates to ensure macroeconomic stability/sustainability</a:t>
            </a:r>
          </a:p>
          <a:p>
            <a:pPr>
              <a:buNone/>
            </a:pPr>
            <a:r>
              <a:rPr lang="en-US" sz="1800" b="1" dirty="0" smtClean="0"/>
              <a:t>e.g. ability to macroeconomic forecast, monitor and adjust fiscal aggregates, set fiscal policy in medium term budget framework, </a:t>
            </a:r>
            <a:r>
              <a:rPr lang="en-US" sz="1800" b="1" dirty="0" err="1" smtClean="0"/>
              <a:t>etc</a:t>
            </a:r>
            <a:endParaRPr lang="en-US" sz="1800" b="1" dirty="0" smtClean="0"/>
          </a:p>
          <a:p>
            <a:pPr>
              <a:buFont typeface="Wingdings" pitchFamily="2" charset="2"/>
              <a:buChar char="q"/>
            </a:pPr>
            <a:r>
              <a:rPr lang="en-US" sz="1800" b="1" dirty="0">
                <a:solidFill>
                  <a:srgbClr val="FF0000"/>
                </a:solidFill>
              </a:rPr>
              <a:t>A list of what not to do in the early stages </a:t>
            </a:r>
            <a:r>
              <a:rPr lang="en-US" sz="1800" b="1" dirty="0" smtClean="0">
                <a:solidFill>
                  <a:srgbClr val="FF0000"/>
                </a:solidFill>
              </a:rPr>
              <a:t> </a:t>
            </a:r>
            <a:r>
              <a:rPr lang="en-US" sz="1800" b="1" dirty="0">
                <a:solidFill>
                  <a:srgbClr val="FF0000"/>
                </a:solidFill>
              </a:rPr>
              <a:t>(</a:t>
            </a:r>
            <a:r>
              <a:rPr lang="en-US" sz="1800" b="1" dirty="0" smtClean="0">
                <a:solidFill>
                  <a:srgbClr val="FF0000"/>
                </a:solidFill>
              </a:rPr>
              <a:t>no program </a:t>
            </a:r>
            <a:r>
              <a:rPr lang="en-US" sz="1800" b="1" dirty="0">
                <a:solidFill>
                  <a:srgbClr val="FF0000"/>
                </a:solidFill>
              </a:rPr>
              <a:t>budgeting, </a:t>
            </a:r>
            <a:r>
              <a:rPr lang="en-US" sz="1800" b="1" dirty="0" smtClean="0">
                <a:solidFill>
                  <a:srgbClr val="FF0000"/>
                </a:solidFill>
              </a:rPr>
              <a:t>no </a:t>
            </a:r>
            <a:r>
              <a:rPr lang="en-US" sz="1800" b="1" dirty="0">
                <a:solidFill>
                  <a:srgbClr val="FF0000"/>
                </a:solidFill>
              </a:rPr>
              <a:t>accrual accounting, no </a:t>
            </a:r>
            <a:r>
              <a:rPr lang="en-US" sz="1800" b="1" dirty="0" smtClean="0">
                <a:solidFill>
                  <a:srgbClr val="FF0000"/>
                </a:solidFill>
              </a:rPr>
              <a:t>decentralization) according </a:t>
            </a:r>
            <a:r>
              <a:rPr lang="en-US" sz="1800" b="1" dirty="0">
                <a:solidFill>
                  <a:srgbClr val="FF0000"/>
                </a:solidFill>
              </a:rPr>
              <a:t>to </a:t>
            </a:r>
            <a:r>
              <a:rPr lang="en-US" sz="1800" b="1" dirty="0" smtClean="0">
                <a:solidFill>
                  <a:srgbClr val="FF0000"/>
                </a:solidFill>
              </a:rPr>
              <a:t>Allen Schick.</a:t>
            </a:r>
          </a:p>
          <a:p>
            <a:pPr>
              <a:buFont typeface="Wingdings" pitchFamily="2" charset="2"/>
              <a:buChar char="q"/>
            </a:pPr>
            <a:r>
              <a:rPr lang="en-US" sz="1800" b="1" dirty="0" smtClean="0">
                <a:solidFill>
                  <a:srgbClr val="FF0000"/>
                </a:solidFill>
              </a:rPr>
              <a:t> </a:t>
            </a:r>
            <a:r>
              <a:rPr lang="en-US" sz="1800" b="1" dirty="0" smtClean="0"/>
              <a:t>Once this is achieved move to getting better value for money spent</a:t>
            </a:r>
          </a:p>
          <a:p>
            <a:pPr>
              <a:buNone/>
            </a:pPr>
            <a:r>
              <a:rPr lang="en-US" sz="1800" b="1" dirty="0" smtClean="0"/>
              <a:t>e.g.  Strategic planning, program budgeting, performance indicators to monitor and evaluate, more decentralized management</a:t>
            </a:r>
            <a:endParaRPr lang="en-US" sz="1800" b="1" dirty="0"/>
          </a:p>
        </p:txBody>
      </p:sp>
      <p:sp>
        <p:nvSpPr>
          <p:cNvPr id="4" name="Date Placeholder 3"/>
          <p:cNvSpPr>
            <a:spLocks noGrp="1"/>
          </p:cNvSpPr>
          <p:nvPr>
            <p:ph type="dt" sz="half" idx="10"/>
          </p:nvPr>
        </p:nvSpPr>
        <p:spPr/>
        <p:txBody>
          <a:bodyPr/>
          <a:lstStyle/>
          <a:p>
            <a:pPr>
              <a:defRPr/>
            </a:pPr>
            <a:fld id="{B85C4137-0B28-41EB-8BFE-8000A4AEF828}"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43</a:t>
            </a:fld>
            <a:endParaRPr lang="en-US" dirty="0"/>
          </a:p>
        </p:txBody>
      </p:sp>
    </p:spTree>
    <p:extLst>
      <p:ext uri="{BB962C8B-B14F-4D97-AF65-F5344CB8AC3E}">
        <p14:creationId xmlns:p14="http://schemas.microsoft.com/office/powerpoint/2010/main" val="4269669133"/>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smtClean="0"/>
              <a:t>Ali Hashim - World Bank</a:t>
            </a:r>
            <a:endParaRPr lang="en-US" dirty="0"/>
          </a:p>
        </p:txBody>
      </p:sp>
      <p:sp>
        <p:nvSpPr>
          <p:cNvPr id="5" name="Rectangle 2"/>
          <p:cNvSpPr txBox="1">
            <a:spLocks noChangeArrowheads="1"/>
          </p:cNvSpPr>
          <p:nvPr/>
        </p:nvSpPr>
        <p:spPr>
          <a:xfrm>
            <a:off x="457200" y="274638"/>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000" b="1" dirty="0" smtClean="0">
                <a:solidFill>
                  <a:srgbClr val="0070C0"/>
                </a:solidFill>
              </a:rPr>
              <a:t>Some Closing Words</a:t>
            </a:r>
          </a:p>
        </p:txBody>
      </p:sp>
      <p:sp>
        <p:nvSpPr>
          <p:cNvPr id="6" name="Rectangle 3"/>
          <p:cNvSpPr txBox="1">
            <a:spLocks noChangeArrowheads="1"/>
          </p:cNvSpPr>
          <p:nvPr/>
        </p:nvSpPr>
        <p:spPr>
          <a:xfrm>
            <a:off x="457200" y="1600200"/>
            <a:ext cx="8229600" cy="470916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b="1" dirty="0" smtClean="0"/>
          </a:p>
          <a:p>
            <a:r>
              <a:rPr lang="en-US" b="1" dirty="0" smtClean="0">
                <a:latin typeface="+mj-lt"/>
              </a:rPr>
              <a:t>“It is the political economy</a:t>
            </a:r>
            <a:r>
              <a:rPr lang="en-US" dirty="0" smtClean="0">
                <a:latin typeface="+mj-lt"/>
              </a:rPr>
              <a:t> </a:t>
            </a:r>
            <a:r>
              <a:rPr lang="en-US" b="1" dirty="0" smtClean="0">
                <a:latin typeface="+mj-lt"/>
              </a:rPr>
              <a:t>stupid!”</a:t>
            </a:r>
          </a:p>
          <a:p>
            <a:pPr marL="0" indent="0">
              <a:buNone/>
            </a:pPr>
            <a:r>
              <a:rPr lang="en-US" dirty="0" smtClean="0">
                <a:latin typeface="+mj-lt"/>
              </a:rPr>
              <a:t>Political economy and institutional  issues are more difficult to resolve than technical issues</a:t>
            </a:r>
          </a:p>
          <a:p>
            <a:pPr>
              <a:buFont typeface="Wingdings" pitchFamily="2" charset="2"/>
              <a:buNone/>
            </a:pPr>
            <a:endParaRPr lang="en-US" dirty="0" smtClean="0">
              <a:latin typeface="+mj-lt"/>
            </a:endParaRPr>
          </a:p>
          <a:p>
            <a:r>
              <a:rPr lang="en-US" dirty="0" smtClean="0">
                <a:latin typeface="+mj-lt"/>
              </a:rPr>
              <a:t>Setting up PFM information systems is a </a:t>
            </a:r>
            <a:r>
              <a:rPr lang="en-US" b="1" dirty="0" smtClean="0">
                <a:latin typeface="+mj-lt"/>
              </a:rPr>
              <a:t>necessary pre-requisite, even essential, for improving Governance, but not sufficient </a:t>
            </a:r>
          </a:p>
        </p:txBody>
      </p:sp>
      <p:sp>
        <p:nvSpPr>
          <p:cNvPr id="7" name="Date Placeholder 5"/>
          <p:cNvSpPr txBox="1">
            <a:spLocks/>
          </p:cNvSpPr>
          <p:nvPr/>
        </p:nvSpPr>
        <p:spPr>
          <a:xfrm>
            <a:off x="457200" y="6416675"/>
            <a:ext cx="2133600" cy="365125"/>
          </a:xfrm>
          <a:prstGeom prst="rect">
            <a:avLst/>
          </a:prstGeom>
        </p:spPr>
        <p:txBody>
          <a:bodyPr vert="horz" lIns="0" tIns="0" rIns="0" bIns="0" anchor="b"/>
          <a:lstStyle>
            <a:defPPr>
              <a:defRPr lang="en-US"/>
            </a:defPPr>
            <a:lvl1pPr algn="l" rtl="0" eaLnBrk="1" fontAlgn="base" latinLnBrk="0" hangingPunct="1">
              <a:spcBef>
                <a:spcPct val="0"/>
              </a:spcBef>
              <a:spcAft>
                <a:spcPct val="0"/>
              </a:spcAft>
              <a:defRPr kumimoji="0" sz="1200" kern="1200">
                <a:solidFill>
                  <a:schemeClr val="tx2">
                    <a:shade val="9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
        <p:nvSpPr>
          <p:cNvPr id="8" name="Footer Placeholder 4"/>
          <p:cNvSpPr txBox="1">
            <a:spLocks/>
          </p:cNvSpPr>
          <p:nvPr/>
        </p:nvSpPr>
        <p:spPr>
          <a:xfrm>
            <a:off x="3124200" y="6416675"/>
            <a:ext cx="2895600" cy="365125"/>
          </a:xfrm>
          <a:prstGeom prst="rect">
            <a:avLst/>
          </a:prstGeom>
          <a:noFill/>
        </p:spPr>
        <p:txBody>
          <a:bodyPr vert="horz" lIns="0" tIns="0" rIns="0" bIns="0" anchor="b"/>
          <a:lstStyle>
            <a:defPPr>
              <a:defRPr lang="en-US"/>
            </a:defPPr>
            <a:lvl1pPr algn="l" rtl="0" eaLnBrk="1" fontAlgn="base" latinLnBrk="0" hangingPunct="1">
              <a:spcBef>
                <a:spcPct val="0"/>
              </a:spcBef>
              <a:spcAft>
                <a:spcPct val="0"/>
              </a:spcAft>
              <a:defRPr kumimoji="0" sz="1200" kern="1200">
                <a:solidFill>
                  <a:schemeClr val="tx2">
                    <a:shade val="9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smtClean="0"/>
          </a:p>
        </p:txBody>
      </p:sp>
      <p:sp>
        <p:nvSpPr>
          <p:cNvPr id="9" name="Slide Number Placeholder 5"/>
          <p:cNvSpPr txBox="1">
            <a:spLocks/>
          </p:cNvSpPr>
          <p:nvPr/>
        </p:nvSpPr>
        <p:spPr>
          <a:xfrm>
            <a:off x="7924800" y="6416675"/>
            <a:ext cx="762000" cy="365125"/>
          </a:xfrm>
          <a:prstGeom prst="rect">
            <a:avLst/>
          </a:prstGeom>
          <a:noFill/>
        </p:spPr>
        <p:txBody>
          <a:bodyPr vert="horz" lIns="0" tIns="0" rIns="0" bIns="0" anchor="b"/>
          <a:lstStyle>
            <a:defPPr>
              <a:defRPr lang="en-US"/>
            </a:defPPr>
            <a:lvl1pPr algn="r" rtl="0" eaLnBrk="1" fontAlgn="base" latinLnBrk="0" hangingPunct="1">
              <a:spcBef>
                <a:spcPct val="0"/>
              </a:spcBef>
              <a:spcAft>
                <a:spcPct val="0"/>
              </a:spcAft>
              <a:defRPr kumimoji="0" sz="1200" kern="1200">
                <a:solidFill>
                  <a:schemeClr val="tx2">
                    <a:shade val="9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0CF6D66C-178A-4F9D-82B9-80522C7CC343}" type="slidenum">
              <a:rPr lang="en-US" smtClean="0"/>
              <a:pPr/>
              <a:t>44</a:t>
            </a:fld>
            <a:endParaRPr lang="en-US" dirty="0" smtClean="0"/>
          </a:p>
        </p:txBody>
      </p:sp>
    </p:spTree>
    <p:extLst>
      <p:ext uri="{BB962C8B-B14F-4D97-AF65-F5344CB8AC3E}">
        <p14:creationId xmlns:p14="http://schemas.microsoft.com/office/powerpoint/2010/main" val="3888569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a:xfrm>
            <a:off x="381000" y="76200"/>
            <a:ext cx="8229600" cy="1524000"/>
          </a:xfrm>
        </p:spPr>
        <p:txBody>
          <a:bodyPr anchor="t">
            <a:normAutofit fontScale="90000"/>
          </a:bodyPr>
          <a:lstStyle/>
          <a:p>
            <a:pPr eaLnBrk="1" hangingPunct="1"/>
            <a:r>
              <a:rPr lang="en-US" sz="3600" b="1" dirty="0" smtClean="0">
                <a:solidFill>
                  <a:srgbClr val="0070C0"/>
                </a:solidFill>
              </a:rPr>
              <a:t>Define the correct rationale for setting up Treasury systems – what is the problem that we are trying to solve.</a:t>
            </a:r>
          </a:p>
        </p:txBody>
      </p:sp>
      <p:sp>
        <p:nvSpPr>
          <p:cNvPr id="37894" name="Rectangle 3"/>
          <p:cNvSpPr>
            <a:spLocks noGrp="1" noChangeArrowheads="1"/>
          </p:cNvSpPr>
          <p:nvPr>
            <p:ph idx="1"/>
          </p:nvPr>
        </p:nvSpPr>
        <p:spPr>
          <a:xfrm>
            <a:off x="457200" y="1600200"/>
            <a:ext cx="8229600" cy="4572000"/>
          </a:xfrm>
        </p:spPr>
        <p:txBody>
          <a:bodyPr>
            <a:normAutofit/>
          </a:bodyPr>
          <a:lstStyle/>
          <a:p>
            <a:pPr>
              <a:lnSpc>
                <a:spcPct val="90000"/>
              </a:lnSpc>
            </a:pPr>
            <a:r>
              <a:rPr lang="en-US" sz="2800" b="1" dirty="0" smtClean="0">
                <a:solidFill>
                  <a:srgbClr val="669900"/>
                </a:solidFill>
              </a:rPr>
              <a:t>Pre-Reform </a:t>
            </a:r>
            <a:r>
              <a:rPr lang="en-US" sz="2800" b="1" dirty="0">
                <a:solidFill>
                  <a:srgbClr val="669900"/>
                </a:solidFill>
              </a:rPr>
              <a:t>situation I </a:t>
            </a:r>
            <a:endParaRPr lang="en-US" sz="2800" b="1" dirty="0" smtClean="0">
              <a:latin typeface="+mj-lt"/>
            </a:endParaRPr>
          </a:p>
          <a:p>
            <a:pPr eaLnBrk="1" hangingPunct="1">
              <a:lnSpc>
                <a:spcPct val="90000"/>
              </a:lnSpc>
            </a:pPr>
            <a:r>
              <a:rPr lang="en-US" sz="2400" b="1" dirty="0" smtClean="0">
                <a:latin typeface="+mj-lt"/>
              </a:rPr>
              <a:t>In transition economies</a:t>
            </a:r>
            <a:r>
              <a:rPr lang="en-US" sz="2400" dirty="0" smtClean="0">
                <a:latin typeface="+mj-lt"/>
              </a:rPr>
              <a:t> there was a lack of a legal framework,  </a:t>
            </a:r>
            <a:r>
              <a:rPr lang="en-US" sz="2000" dirty="0" smtClean="0">
                <a:latin typeface="+mj-lt"/>
              </a:rPr>
              <a:t>institutional structures and accompanying systems</a:t>
            </a:r>
            <a:r>
              <a:rPr lang="en-US" sz="2000" dirty="0">
                <a:latin typeface="+mj-lt"/>
              </a:rPr>
              <a:t> </a:t>
            </a:r>
            <a:r>
              <a:rPr lang="en-US" sz="2000" dirty="0" smtClean="0">
                <a:latin typeface="+mj-lt"/>
              </a:rPr>
              <a:t>required for management of Government finances:</a:t>
            </a:r>
          </a:p>
          <a:p>
            <a:pPr lvl="2">
              <a:lnSpc>
                <a:spcPct val="90000"/>
              </a:lnSpc>
            </a:pPr>
            <a:r>
              <a:rPr lang="en-US" sz="2000" dirty="0" smtClean="0"/>
              <a:t>Spending units were allowed to open up Bank accounts outside the control of the </a:t>
            </a:r>
            <a:r>
              <a:rPr lang="en-US" sz="2000" dirty="0"/>
              <a:t>M</a:t>
            </a:r>
            <a:r>
              <a:rPr lang="en-US" sz="2000" dirty="0" smtClean="0"/>
              <a:t>OF and the MOF transferred money to these accounts periodically.</a:t>
            </a:r>
          </a:p>
          <a:p>
            <a:pPr lvl="2">
              <a:lnSpc>
                <a:spcPct val="90000"/>
              </a:lnSpc>
            </a:pPr>
            <a:r>
              <a:rPr lang="en-US" sz="2000" dirty="0" smtClean="0"/>
              <a:t>As a result sizable </a:t>
            </a:r>
            <a:r>
              <a:rPr lang="en-US" sz="2000" dirty="0"/>
              <a:t>idle balances could build up in spending unit bank accounts while the MOF was in deficit in overall terms</a:t>
            </a:r>
          </a:p>
          <a:p>
            <a:pPr lvl="2" eaLnBrk="1" hangingPunct="1">
              <a:lnSpc>
                <a:spcPct val="90000"/>
              </a:lnSpc>
            </a:pPr>
            <a:r>
              <a:rPr lang="en-US" sz="2000" dirty="0" smtClean="0">
                <a:latin typeface="+mj-lt"/>
              </a:rPr>
              <a:t>MOF had no means to exercise control to ensure that expenditures are in accordance with budget appropriations</a:t>
            </a:r>
          </a:p>
          <a:p>
            <a:pPr lvl="2" eaLnBrk="1" hangingPunct="1">
              <a:lnSpc>
                <a:spcPct val="90000"/>
              </a:lnSpc>
            </a:pPr>
            <a:r>
              <a:rPr lang="en-US" sz="2000" dirty="0" smtClean="0">
                <a:latin typeface="+mj-lt"/>
              </a:rPr>
              <a:t>Other resultant problems, like lack of timely information on expenditures and revenues required for economic management, statutory reporting, base line data for budget preparation</a:t>
            </a:r>
          </a:p>
        </p:txBody>
      </p:sp>
      <p:sp>
        <p:nvSpPr>
          <p:cNvPr id="6" name="Date Placeholder 5"/>
          <p:cNvSpPr>
            <a:spLocks noGrp="1"/>
          </p:cNvSpPr>
          <p:nvPr>
            <p:ph type="dt" sz="half" idx="10"/>
          </p:nvPr>
        </p:nvSpPr>
        <p:spPr/>
        <p:txBody>
          <a:bodyPr/>
          <a:lstStyle/>
          <a:p>
            <a:pPr>
              <a:defRPr/>
            </a:pPr>
            <a:fld id="{79E8E23A-0236-4722-A15E-B7BCDA54229F}" type="datetime1">
              <a:rPr lang="en-US" smtClean="0"/>
              <a:t>5/4/2012</a:t>
            </a:fld>
            <a:endParaRPr lang="en-US" dirty="0"/>
          </a:p>
        </p:txBody>
      </p:sp>
      <p:sp>
        <p:nvSpPr>
          <p:cNvPr id="37891" name="Footer Placeholder 4"/>
          <p:cNvSpPr>
            <a:spLocks noGrp="1"/>
          </p:cNvSpPr>
          <p:nvPr>
            <p:ph type="ftr" sz="quarter" idx="11"/>
          </p:nvPr>
        </p:nvSpPr>
        <p:spPr>
          <a:noFill/>
        </p:spPr>
        <p:txBody>
          <a:bodyPr/>
          <a:lstStyle/>
          <a:p>
            <a:r>
              <a:rPr lang="en-US" smtClean="0"/>
              <a:t>Ali Hashim - World Bank</a:t>
            </a:r>
            <a:endParaRPr lang="en-US" dirty="0" smtClean="0"/>
          </a:p>
        </p:txBody>
      </p:sp>
      <p:sp>
        <p:nvSpPr>
          <p:cNvPr id="37892" name="Slide Number Placeholder 5"/>
          <p:cNvSpPr>
            <a:spLocks noGrp="1"/>
          </p:cNvSpPr>
          <p:nvPr>
            <p:ph type="sldNum" sz="quarter" idx="12"/>
          </p:nvPr>
        </p:nvSpPr>
        <p:spPr>
          <a:noFill/>
        </p:spPr>
        <p:txBody>
          <a:bodyPr/>
          <a:lstStyle/>
          <a:p>
            <a:fld id="{E9329F95-EDDD-4CAF-8AA5-358B1D57B8D2}" type="slidenum">
              <a:rPr lang="en-US" smtClean="0"/>
              <a:pPr/>
              <a:t>5</a:t>
            </a:fld>
            <a:endParaRPr lang="en-US" smtClean="0"/>
          </a:p>
        </p:txBody>
      </p:sp>
    </p:spTree>
    <p:extLst>
      <p:ext uri="{BB962C8B-B14F-4D97-AF65-F5344CB8AC3E}">
        <p14:creationId xmlns:p14="http://schemas.microsoft.com/office/powerpoint/2010/main" val="3489666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chor="ctr">
            <a:normAutofit/>
          </a:bodyPr>
          <a:lstStyle/>
          <a:p>
            <a:r>
              <a:rPr lang="en-US" sz="3600" b="1" dirty="0" smtClean="0">
                <a:solidFill>
                  <a:srgbClr val="669900"/>
                </a:solidFill>
              </a:rPr>
              <a:t> Pre-Reform </a:t>
            </a:r>
            <a:r>
              <a:rPr lang="en-US" sz="3600" b="1" dirty="0">
                <a:solidFill>
                  <a:srgbClr val="669900"/>
                </a:solidFill>
              </a:rPr>
              <a:t>situation </a:t>
            </a:r>
            <a:r>
              <a:rPr lang="en-US" sz="3600" b="1" dirty="0" smtClean="0">
                <a:solidFill>
                  <a:srgbClr val="669900"/>
                </a:solidFill>
              </a:rPr>
              <a:t>II</a:t>
            </a:r>
            <a:endParaRPr lang="en-US" sz="3600" dirty="0"/>
          </a:p>
        </p:txBody>
      </p:sp>
      <p:sp>
        <p:nvSpPr>
          <p:cNvPr id="3" name="Content Placeholder 2"/>
          <p:cNvSpPr>
            <a:spLocks noGrp="1"/>
          </p:cNvSpPr>
          <p:nvPr>
            <p:ph idx="1"/>
          </p:nvPr>
        </p:nvSpPr>
        <p:spPr>
          <a:xfrm>
            <a:off x="457200" y="1295400"/>
            <a:ext cx="8229600" cy="5029200"/>
          </a:xfrm>
        </p:spPr>
        <p:txBody>
          <a:bodyPr>
            <a:normAutofit/>
          </a:bodyPr>
          <a:lstStyle/>
          <a:p>
            <a:pPr lvl="1">
              <a:lnSpc>
                <a:spcPct val="80000"/>
              </a:lnSpc>
            </a:pPr>
            <a:r>
              <a:rPr lang="en-US" b="1" dirty="0"/>
              <a:t>In other countries</a:t>
            </a:r>
            <a:r>
              <a:rPr lang="en-US" dirty="0"/>
              <a:t>  the legal and institutional structures  for management of Government finances </a:t>
            </a:r>
            <a:r>
              <a:rPr lang="en-US" dirty="0" smtClean="0"/>
              <a:t>did </a:t>
            </a:r>
            <a:r>
              <a:rPr lang="en-US" dirty="0"/>
              <a:t>exist </a:t>
            </a:r>
            <a:r>
              <a:rPr lang="en-US" sz="2200" dirty="0"/>
              <a:t>but were /are in need of repair since they are frequently bypassed</a:t>
            </a:r>
            <a:r>
              <a:rPr lang="en-US" sz="2200" i="1" dirty="0"/>
              <a:t>  </a:t>
            </a:r>
          </a:p>
          <a:p>
            <a:pPr lvl="2">
              <a:lnSpc>
                <a:spcPct val="80000"/>
              </a:lnSpc>
            </a:pPr>
            <a:r>
              <a:rPr lang="en-US" sz="2500" dirty="0"/>
              <a:t>Erosion of controls (e.g. appropriation control)</a:t>
            </a:r>
          </a:p>
          <a:p>
            <a:pPr lvl="2">
              <a:lnSpc>
                <a:spcPct val="80000"/>
              </a:lnSpc>
            </a:pPr>
            <a:r>
              <a:rPr lang="en-US" sz="2500" dirty="0"/>
              <a:t>Blurring of the roles and responsibilities of participants</a:t>
            </a:r>
            <a:r>
              <a:rPr lang="en-US" sz="2500" i="1" dirty="0"/>
              <a:t> (SU- Treasury)</a:t>
            </a:r>
          </a:p>
          <a:p>
            <a:pPr lvl="2">
              <a:lnSpc>
                <a:spcPct val="80000"/>
              </a:lnSpc>
            </a:pPr>
            <a:r>
              <a:rPr lang="en-US" sz="2500" dirty="0"/>
              <a:t>Multiplication of bank accounts outside the control of the Treasury – e.g. personal ledger account</a:t>
            </a:r>
          </a:p>
          <a:p>
            <a:pPr lvl="2">
              <a:lnSpc>
                <a:spcPct val="80000"/>
              </a:lnSpc>
            </a:pPr>
            <a:r>
              <a:rPr lang="en-US" sz="2500" dirty="0"/>
              <a:t>This resulted in essentially the same situation as that in transition </a:t>
            </a:r>
            <a:r>
              <a:rPr lang="en-US" sz="2500" dirty="0" smtClean="0"/>
              <a:t>economies with regard to lack of MOF control over government finances, expenditures and availability of timely information for economic management.</a:t>
            </a:r>
            <a:endParaRPr lang="en-US" sz="2400" dirty="0"/>
          </a:p>
          <a:p>
            <a:endParaRPr lang="en-US" dirty="0"/>
          </a:p>
        </p:txBody>
      </p:sp>
      <p:sp>
        <p:nvSpPr>
          <p:cNvPr id="4" name="Date Placeholder 3"/>
          <p:cNvSpPr>
            <a:spLocks noGrp="1"/>
          </p:cNvSpPr>
          <p:nvPr>
            <p:ph type="dt" sz="half" idx="10"/>
          </p:nvPr>
        </p:nvSpPr>
        <p:spPr/>
        <p:txBody>
          <a:bodyPr/>
          <a:lstStyle/>
          <a:p>
            <a:pPr>
              <a:defRPr/>
            </a:pPr>
            <a:fld id="{D178D955-150C-48ED-8BF0-514BC6AEF469}"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6</a:t>
            </a:fld>
            <a:endParaRPr lang="en-US" dirty="0"/>
          </a:p>
        </p:txBody>
      </p:sp>
    </p:spTree>
    <p:extLst>
      <p:ext uri="{BB962C8B-B14F-4D97-AF65-F5344CB8AC3E}">
        <p14:creationId xmlns:p14="http://schemas.microsoft.com/office/powerpoint/2010/main" val="3840987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ctr">
            <a:normAutofit/>
          </a:bodyPr>
          <a:lstStyle/>
          <a:p>
            <a:r>
              <a:rPr lang="en-US" sz="3600" b="1" dirty="0" smtClean="0">
                <a:solidFill>
                  <a:srgbClr val="0070C0"/>
                </a:solidFill>
              </a:rPr>
              <a:t>The Solution is defined by the problem -  </a:t>
            </a:r>
            <a:br>
              <a:rPr lang="en-US" sz="3600" b="1" dirty="0" smtClean="0">
                <a:solidFill>
                  <a:srgbClr val="0070C0"/>
                </a:solidFill>
              </a:rPr>
            </a:br>
            <a:r>
              <a:rPr lang="en-US" sz="3600" b="1" dirty="0" smtClean="0">
                <a:solidFill>
                  <a:srgbClr val="0070C0"/>
                </a:solidFill>
              </a:rPr>
              <a:t>Two part solution</a:t>
            </a:r>
            <a:endParaRPr lang="en-US" sz="3600" b="1" dirty="0">
              <a:solidFill>
                <a:srgbClr val="0070C0"/>
              </a:solidFill>
            </a:endParaRPr>
          </a:p>
        </p:txBody>
      </p:sp>
      <p:sp>
        <p:nvSpPr>
          <p:cNvPr id="3" name="Content Placeholder 2"/>
          <p:cNvSpPr>
            <a:spLocks noGrp="1"/>
          </p:cNvSpPr>
          <p:nvPr>
            <p:ph idx="1"/>
          </p:nvPr>
        </p:nvSpPr>
        <p:spPr>
          <a:xfrm>
            <a:off x="457200" y="1371600"/>
            <a:ext cx="8229600" cy="4998720"/>
          </a:xfrm>
        </p:spPr>
        <p:txBody>
          <a:bodyPr>
            <a:normAutofit/>
          </a:bodyPr>
          <a:lstStyle/>
          <a:p>
            <a:pPr lvl="1"/>
            <a:r>
              <a:rPr lang="en-US" b="1" dirty="0">
                <a:solidFill>
                  <a:srgbClr val="669900"/>
                </a:solidFill>
              </a:rPr>
              <a:t>A</a:t>
            </a:r>
            <a:r>
              <a:rPr lang="en-US" b="1" dirty="0" smtClean="0">
                <a:solidFill>
                  <a:srgbClr val="669900"/>
                </a:solidFill>
              </a:rPr>
              <a:t>-  </a:t>
            </a:r>
            <a:r>
              <a:rPr lang="en-US" b="1" dirty="0">
                <a:solidFill>
                  <a:srgbClr val="669900"/>
                </a:solidFill>
              </a:rPr>
              <a:t>Set up </a:t>
            </a:r>
            <a:r>
              <a:rPr lang="en-US" b="1" dirty="0" smtClean="0">
                <a:solidFill>
                  <a:srgbClr val="669900"/>
                </a:solidFill>
              </a:rPr>
              <a:t>/repair policies </a:t>
            </a:r>
            <a:r>
              <a:rPr lang="en-US" b="1" dirty="0">
                <a:solidFill>
                  <a:srgbClr val="669900"/>
                </a:solidFill>
              </a:rPr>
              <a:t>and </a:t>
            </a:r>
            <a:r>
              <a:rPr lang="en-US" b="1" dirty="0" smtClean="0">
                <a:solidFill>
                  <a:srgbClr val="669900"/>
                </a:solidFill>
              </a:rPr>
              <a:t>institutional </a:t>
            </a:r>
            <a:r>
              <a:rPr lang="en-US" b="1" dirty="0">
                <a:solidFill>
                  <a:srgbClr val="669900"/>
                </a:solidFill>
              </a:rPr>
              <a:t>structures  required for management of government </a:t>
            </a:r>
            <a:r>
              <a:rPr lang="en-US" b="1" dirty="0" smtClean="0">
                <a:solidFill>
                  <a:srgbClr val="669900"/>
                </a:solidFill>
              </a:rPr>
              <a:t>finances</a:t>
            </a:r>
          </a:p>
          <a:p>
            <a:pPr lvl="2"/>
            <a:r>
              <a:rPr lang="en-US" b="1" dirty="0" smtClean="0"/>
              <a:t>Transition economies-  </a:t>
            </a:r>
            <a:r>
              <a:rPr lang="en-US" dirty="0"/>
              <a:t>T</a:t>
            </a:r>
            <a:r>
              <a:rPr lang="en-US" dirty="0" smtClean="0"/>
              <a:t>here was a  need for building the legal framework and institutional structures </a:t>
            </a:r>
            <a:r>
              <a:rPr lang="en-US" b="1" i="1" dirty="0" err="1" smtClean="0"/>
              <a:t>ab</a:t>
            </a:r>
            <a:r>
              <a:rPr lang="en-US" b="1" i="1" dirty="0" smtClean="0"/>
              <a:t>-initio</a:t>
            </a:r>
            <a:r>
              <a:rPr lang="en-US" dirty="0" smtClean="0"/>
              <a:t> to enable the </a:t>
            </a:r>
            <a:r>
              <a:rPr lang="en-US" dirty="0"/>
              <a:t>M</a:t>
            </a:r>
            <a:r>
              <a:rPr lang="en-US" dirty="0" smtClean="0"/>
              <a:t>OF to regain control over the financial resources and ensure that expenditures are in accordance with budget appropriations</a:t>
            </a:r>
          </a:p>
          <a:p>
            <a:pPr marL="667512" lvl="2" indent="0">
              <a:buNone/>
            </a:pPr>
            <a:endParaRPr lang="en-US" dirty="0" smtClean="0"/>
          </a:p>
          <a:p>
            <a:pPr lvl="2"/>
            <a:r>
              <a:rPr lang="en-US" b="1" dirty="0" smtClean="0"/>
              <a:t>In other countries </a:t>
            </a:r>
            <a:r>
              <a:rPr lang="en-US" dirty="0" smtClean="0"/>
              <a:t>– There is need to build on and repair  the existing policies, structures and systems- </a:t>
            </a:r>
            <a:r>
              <a:rPr lang="en-US" b="1" i="1" dirty="0" smtClean="0"/>
              <a:t>to plug the leaks</a:t>
            </a:r>
          </a:p>
        </p:txBody>
      </p:sp>
      <p:sp>
        <p:nvSpPr>
          <p:cNvPr id="4" name="Date Placeholder 3"/>
          <p:cNvSpPr>
            <a:spLocks noGrp="1"/>
          </p:cNvSpPr>
          <p:nvPr>
            <p:ph type="dt" sz="half" idx="10"/>
          </p:nvPr>
        </p:nvSpPr>
        <p:spPr/>
        <p:txBody>
          <a:bodyPr/>
          <a:lstStyle/>
          <a:p>
            <a:pPr>
              <a:defRPr/>
            </a:pPr>
            <a:fld id="{D178D955-150C-48ED-8BF0-514BC6AEF469}"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7</a:t>
            </a:fld>
            <a:endParaRPr lang="en-US" dirty="0"/>
          </a:p>
        </p:txBody>
      </p:sp>
    </p:spTree>
    <p:extLst>
      <p:ext uri="{BB962C8B-B14F-4D97-AF65-F5344CB8AC3E}">
        <p14:creationId xmlns:p14="http://schemas.microsoft.com/office/powerpoint/2010/main" val="3218444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chor="ctr">
            <a:normAutofit fontScale="90000"/>
          </a:bodyPr>
          <a:lstStyle/>
          <a:p>
            <a:r>
              <a:rPr lang="en-US" sz="3600" b="1" dirty="0">
                <a:solidFill>
                  <a:srgbClr val="0070C0"/>
                </a:solidFill>
              </a:rPr>
              <a:t>B</a:t>
            </a:r>
            <a:r>
              <a:rPr lang="en-US" sz="3600" b="1" dirty="0" smtClean="0">
                <a:solidFill>
                  <a:srgbClr val="0070C0"/>
                </a:solidFill>
              </a:rPr>
              <a:t> -  Set </a:t>
            </a:r>
            <a:r>
              <a:rPr lang="en-US" sz="3600" b="1" dirty="0">
                <a:solidFill>
                  <a:srgbClr val="0070C0"/>
                </a:solidFill>
              </a:rPr>
              <a:t>up systems that ensure that these policies are implemented without </a:t>
            </a:r>
            <a:r>
              <a:rPr lang="en-US" sz="3600" b="1" dirty="0" smtClean="0">
                <a:solidFill>
                  <a:srgbClr val="0070C0"/>
                </a:solidFill>
              </a:rPr>
              <a:t>exception</a:t>
            </a:r>
            <a:endParaRPr lang="en-US" dirty="0">
              <a:solidFill>
                <a:srgbClr val="0070C0"/>
              </a:solidFill>
            </a:endParaRPr>
          </a:p>
        </p:txBody>
      </p:sp>
      <p:sp>
        <p:nvSpPr>
          <p:cNvPr id="3" name="Content Placeholder 2"/>
          <p:cNvSpPr>
            <a:spLocks noGrp="1"/>
          </p:cNvSpPr>
          <p:nvPr>
            <p:ph idx="1"/>
          </p:nvPr>
        </p:nvSpPr>
        <p:spPr>
          <a:xfrm>
            <a:off x="381000" y="1447800"/>
            <a:ext cx="8305800" cy="5181600"/>
          </a:xfrm>
        </p:spPr>
        <p:txBody>
          <a:bodyPr>
            <a:normAutofit fontScale="92500" lnSpcReduction="20000"/>
          </a:bodyPr>
          <a:lstStyle/>
          <a:p>
            <a:pPr marL="0" indent="0">
              <a:buNone/>
            </a:pPr>
            <a:r>
              <a:rPr lang="en-US" dirty="0" smtClean="0"/>
              <a:t> </a:t>
            </a:r>
            <a:r>
              <a:rPr lang="en-US" sz="3300" b="1" dirty="0" smtClean="0"/>
              <a:t>Systems should enable  </a:t>
            </a:r>
          </a:p>
          <a:p>
            <a:r>
              <a:rPr lang="en-US" sz="2600" b="1" dirty="0" smtClean="0">
                <a:solidFill>
                  <a:schemeClr val="tx2"/>
                </a:solidFill>
              </a:rPr>
              <a:t>Better </a:t>
            </a:r>
            <a:r>
              <a:rPr lang="en-US" sz="2600" b="1" dirty="0">
                <a:solidFill>
                  <a:schemeClr val="tx2"/>
                </a:solidFill>
              </a:rPr>
              <a:t>Fiscal control:</a:t>
            </a:r>
          </a:p>
          <a:p>
            <a:pPr lvl="2">
              <a:lnSpc>
                <a:spcPct val="90000"/>
              </a:lnSpc>
            </a:pPr>
            <a:r>
              <a:rPr lang="en-US" sz="2000" dirty="0">
                <a:solidFill>
                  <a:schemeClr val="tx2"/>
                </a:solidFill>
              </a:rPr>
              <a:t>By ensuring that expenditures are in accordance with budget appropriations, commitments and cash allocations</a:t>
            </a:r>
          </a:p>
          <a:p>
            <a:pPr lvl="2">
              <a:lnSpc>
                <a:spcPct val="90000"/>
              </a:lnSpc>
            </a:pPr>
            <a:r>
              <a:rPr lang="en-US" sz="2000" dirty="0">
                <a:solidFill>
                  <a:schemeClr val="tx2"/>
                </a:solidFill>
              </a:rPr>
              <a:t> Close monitoring of outstanding bills, cash in Government bank accounts, arrears and fiscal deficits</a:t>
            </a:r>
          </a:p>
          <a:p>
            <a:pPr>
              <a:lnSpc>
                <a:spcPct val="90000"/>
              </a:lnSpc>
            </a:pPr>
            <a:r>
              <a:rPr lang="en-US" sz="2800" b="1" dirty="0">
                <a:solidFill>
                  <a:schemeClr val="tx2"/>
                </a:solidFill>
              </a:rPr>
              <a:t>Better cash management</a:t>
            </a:r>
          </a:p>
          <a:p>
            <a:pPr lvl="2">
              <a:lnSpc>
                <a:spcPct val="90000"/>
              </a:lnSpc>
            </a:pPr>
            <a:r>
              <a:rPr lang="en-US" sz="2600" dirty="0">
                <a:solidFill>
                  <a:schemeClr val="tx2"/>
                </a:solidFill>
              </a:rPr>
              <a:t>By bringing all government accounts under the control of Treasury and consolidation in a </a:t>
            </a:r>
            <a:r>
              <a:rPr lang="en-US" sz="2600" b="1" dirty="0">
                <a:solidFill>
                  <a:schemeClr val="tx2"/>
                </a:solidFill>
              </a:rPr>
              <a:t>Treasury Single Account (TSA)</a:t>
            </a:r>
          </a:p>
          <a:p>
            <a:pPr lvl="2">
              <a:lnSpc>
                <a:spcPct val="90000"/>
              </a:lnSpc>
            </a:pPr>
            <a:r>
              <a:rPr lang="en-US" sz="2600" dirty="0">
                <a:solidFill>
                  <a:schemeClr val="tx2"/>
                </a:solidFill>
              </a:rPr>
              <a:t>By reducing </a:t>
            </a:r>
            <a:r>
              <a:rPr lang="en-US" sz="2600" b="1" dirty="0">
                <a:solidFill>
                  <a:schemeClr val="tx2"/>
                </a:solidFill>
              </a:rPr>
              <a:t>idle balances </a:t>
            </a:r>
            <a:r>
              <a:rPr lang="en-US" sz="2600" dirty="0">
                <a:solidFill>
                  <a:schemeClr val="tx2"/>
                </a:solidFill>
              </a:rPr>
              <a:t>in Government Accounts and improved planning for cash</a:t>
            </a:r>
          </a:p>
          <a:p>
            <a:r>
              <a:rPr lang="en-US" b="1" dirty="0">
                <a:solidFill>
                  <a:schemeClr val="tx2"/>
                </a:solidFill>
              </a:rPr>
              <a:t>Timely and accurate reporting for Economic management </a:t>
            </a:r>
            <a:r>
              <a:rPr lang="en-US" dirty="0">
                <a:solidFill>
                  <a:schemeClr val="tx2"/>
                </a:solidFill>
              </a:rPr>
              <a:t>and in </a:t>
            </a:r>
            <a:r>
              <a:rPr lang="en-US" b="1" dirty="0">
                <a:solidFill>
                  <a:schemeClr val="tx2"/>
                </a:solidFill>
              </a:rPr>
              <a:t>Preparation of statutory financial statements</a:t>
            </a:r>
          </a:p>
          <a:p>
            <a:r>
              <a:rPr lang="en-US" dirty="0">
                <a:solidFill>
                  <a:schemeClr val="tx2"/>
                </a:solidFill>
              </a:rPr>
              <a:t>Improved quality of </a:t>
            </a:r>
            <a:r>
              <a:rPr lang="en-US" b="1" dirty="0">
                <a:solidFill>
                  <a:schemeClr val="tx2"/>
                </a:solidFill>
              </a:rPr>
              <a:t>baseline data for budget preparation</a:t>
            </a:r>
            <a:endParaRPr lang="en-US" b="1" dirty="0"/>
          </a:p>
          <a:p>
            <a:endParaRPr lang="en-US" dirty="0"/>
          </a:p>
        </p:txBody>
      </p:sp>
      <p:sp>
        <p:nvSpPr>
          <p:cNvPr id="4" name="Date Placeholder 3"/>
          <p:cNvSpPr>
            <a:spLocks noGrp="1"/>
          </p:cNvSpPr>
          <p:nvPr>
            <p:ph type="dt" sz="half" idx="10"/>
          </p:nvPr>
        </p:nvSpPr>
        <p:spPr/>
        <p:txBody>
          <a:bodyPr/>
          <a:lstStyle/>
          <a:p>
            <a:pPr>
              <a:defRPr/>
            </a:pPr>
            <a:fld id="{D178D955-150C-48ED-8BF0-514BC6AEF469}" type="datetime1">
              <a:rPr lang="en-US" smtClean="0"/>
              <a:t>5/4/2012</a:t>
            </a:fld>
            <a:endParaRPr lang="en-US" dirty="0"/>
          </a:p>
        </p:txBody>
      </p:sp>
      <p:sp>
        <p:nvSpPr>
          <p:cNvPr id="5" name="Footer Placeholder 4"/>
          <p:cNvSpPr>
            <a:spLocks noGrp="1"/>
          </p:cNvSpPr>
          <p:nvPr>
            <p:ph type="ftr" sz="quarter" idx="11"/>
          </p:nvPr>
        </p:nvSpPr>
        <p:spPr/>
        <p:txBody>
          <a:bodyPr/>
          <a:lstStyle/>
          <a:p>
            <a:pPr>
              <a:defRPr/>
            </a:pPr>
            <a:r>
              <a:rPr lang="en-US" smtClean="0"/>
              <a:t>Ali Hashim - World Bank</a:t>
            </a:r>
            <a:endParaRPr lang="en-US" dirty="0"/>
          </a:p>
        </p:txBody>
      </p:sp>
      <p:sp>
        <p:nvSpPr>
          <p:cNvPr id="6" name="Slide Number Placeholder 5"/>
          <p:cNvSpPr>
            <a:spLocks noGrp="1"/>
          </p:cNvSpPr>
          <p:nvPr>
            <p:ph type="sldNum" sz="quarter" idx="12"/>
          </p:nvPr>
        </p:nvSpPr>
        <p:spPr/>
        <p:txBody>
          <a:bodyPr/>
          <a:lstStyle/>
          <a:p>
            <a:pPr>
              <a:defRPr/>
            </a:pPr>
            <a:fld id="{33B3C3AE-0520-4948-8A62-245D0EFB6856}" type="slidenum">
              <a:rPr lang="en-US" smtClean="0"/>
              <a:pPr>
                <a:defRPr/>
              </a:pPr>
              <a:t>8</a:t>
            </a:fld>
            <a:endParaRPr lang="en-US" dirty="0"/>
          </a:p>
        </p:txBody>
      </p:sp>
    </p:spTree>
    <p:extLst>
      <p:ext uri="{BB962C8B-B14F-4D97-AF65-F5344CB8AC3E}">
        <p14:creationId xmlns:p14="http://schemas.microsoft.com/office/powerpoint/2010/main" val="2464804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457200" y="304800"/>
            <a:ext cx="8229600" cy="914400"/>
          </a:xfrm>
        </p:spPr>
        <p:txBody>
          <a:bodyPr>
            <a:normAutofit fontScale="90000"/>
          </a:bodyPr>
          <a:lstStyle/>
          <a:p>
            <a:pPr algn="ctr" eaLnBrk="1" hangingPunct="1"/>
            <a:r>
              <a:rPr lang="en-US" sz="3600" b="1" dirty="0" smtClean="0">
                <a:solidFill>
                  <a:srgbClr val="002060"/>
                </a:solidFill>
              </a:rPr>
              <a:t>Implementing the solution requires -  Legal and Institutional Reforms</a:t>
            </a:r>
            <a:r>
              <a:rPr lang="en-US" sz="3200" b="1" dirty="0" smtClean="0">
                <a:solidFill>
                  <a:srgbClr val="002060"/>
                </a:solidFill>
              </a:rPr>
              <a:t>  </a:t>
            </a:r>
            <a:r>
              <a:rPr lang="en-US" sz="2800" b="1" dirty="0" smtClean="0">
                <a:solidFill>
                  <a:srgbClr val="002060"/>
                </a:solidFill>
              </a:rPr>
              <a:t> </a:t>
            </a:r>
          </a:p>
        </p:txBody>
      </p:sp>
      <p:sp>
        <p:nvSpPr>
          <p:cNvPr id="15366" name="Rectangle 3"/>
          <p:cNvSpPr>
            <a:spLocks noGrp="1" noChangeArrowheads="1"/>
          </p:cNvSpPr>
          <p:nvPr>
            <p:ph idx="1"/>
          </p:nvPr>
        </p:nvSpPr>
        <p:spPr>
          <a:xfrm>
            <a:off x="457200" y="1295400"/>
            <a:ext cx="8229600" cy="4830763"/>
          </a:xfrm>
        </p:spPr>
        <p:txBody>
          <a:bodyPr>
            <a:noAutofit/>
          </a:bodyPr>
          <a:lstStyle/>
          <a:p>
            <a:pPr eaLnBrk="1" hangingPunct="1"/>
            <a:r>
              <a:rPr lang="en-US" sz="2800" b="1" dirty="0" smtClean="0">
                <a:solidFill>
                  <a:schemeClr val="tx2"/>
                </a:solidFill>
                <a:latin typeface="+mj-lt"/>
              </a:rPr>
              <a:t>A budget management law for management of public funds and property provides the legal basis for Budget Execution Systems</a:t>
            </a:r>
          </a:p>
          <a:p>
            <a:pPr lvl="1" eaLnBrk="1" hangingPunct="1"/>
            <a:r>
              <a:rPr lang="en-US" dirty="0" smtClean="0">
                <a:solidFill>
                  <a:schemeClr val="tx2"/>
                </a:solidFill>
                <a:latin typeface="+mj-lt"/>
              </a:rPr>
              <a:t>Specifies the roles and responsibilities of the MOF, Treasury and Line Agencies; </a:t>
            </a:r>
          </a:p>
          <a:p>
            <a:pPr lvl="1" eaLnBrk="1" hangingPunct="1"/>
            <a:r>
              <a:rPr lang="en-US" dirty="0" smtClean="0">
                <a:solidFill>
                  <a:schemeClr val="tx2"/>
                </a:solidFill>
                <a:latin typeface="+mj-lt"/>
              </a:rPr>
              <a:t>Specifies the authorities and responsibilities for:</a:t>
            </a:r>
          </a:p>
          <a:p>
            <a:pPr lvl="2"/>
            <a:r>
              <a:rPr lang="en-US" sz="2800" dirty="0" smtClean="0">
                <a:solidFill>
                  <a:schemeClr val="tx2"/>
                </a:solidFill>
                <a:latin typeface="+mj-lt"/>
              </a:rPr>
              <a:t>Receipt and custody of public funds</a:t>
            </a:r>
          </a:p>
          <a:p>
            <a:pPr lvl="2"/>
            <a:r>
              <a:rPr lang="en-US" sz="2800" dirty="0" smtClean="0">
                <a:solidFill>
                  <a:schemeClr val="tx2"/>
                </a:solidFill>
                <a:latin typeface="+mj-lt"/>
              </a:rPr>
              <a:t>Public expenditure management control processes,</a:t>
            </a:r>
          </a:p>
          <a:p>
            <a:pPr lvl="2"/>
            <a:r>
              <a:rPr lang="en-US" sz="2800" dirty="0" smtClean="0">
                <a:solidFill>
                  <a:schemeClr val="tx2"/>
                </a:solidFill>
                <a:latin typeface="+mj-lt"/>
              </a:rPr>
              <a:t>Management of Public Debt, Accounting, Financial Reporting and Audit</a:t>
            </a:r>
          </a:p>
        </p:txBody>
      </p:sp>
      <p:sp>
        <p:nvSpPr>
          <p:cNvPr id="6" name="Date Placeholder 5"/>
          <p:cNvSpPr>
            <a:spLocks noGrp="1"/>
          </p:cNvSpPr>
          <p:nvPr>
            <p:ph type="dt" sz="half" idx="10"/>
          </p:nvPr>
        </p:nvSpPr>
        <p:spPr/>
        <p:txBody>
          <a:bodyPr/>
          <a:lstStyle/>
          <a:p>
            <a:pPr>
              <a:defRPr/>
            </a:pPr>
            <a:fld id="{F70CCE6B-EE2C-4DE7-BF65-0E9FD9CBCA98}" type="datetime1">
              <a:rPr lang="en-US" smtClean="0"/>
              <a:t>5/4/2012</a:t>
            </a:fld>
            <a:endParaRPr lang="en-US" dirty="0"/>
          </a:p>
        </p:txBody>
      </p:sp>
      <p:sp>
        <p:nvSpPr>
          <p:cNvPr id="15363" name="Footer Placeholder 4"/>
          <p:cNvSpPr>
            <a:spLocks noGrp="1"/>
          </p:cNvSpPr>
          <p:nvPr>
            <p:ph type="ftr" sz="quarter" idx="11"/>
          </p:nvPr>
        </p:nvSpPr>
        <p:spPr>
          <a:noFill/>
        </p:spPr>
        <p:txBody>
          <a:bodyPr/>
          <a:lstStyle/>
          <a:p>
            <a:r>
              <a:rPr lang="en-US" dirty="0" smtClean="0"/>
              <a:t>Ali Hashim - World Bank</a:t>
            </a:r>
          </a:p>
        </p:txBody>
      </p:sp>
      <p:sp>
        <p:nvSpPr>
          <p:cNvPr id="15364" name="Slide Number Placeholder 5"/>
          <p:cNvSpPr>
            <a:spLocks noGrp="1"/>
          </p:cNvSpPr>
          <p:nvPr>
            <p:ph type="sldNum" sz="quarter" idx="12"/>
          </p:nvPr>
        </p:nvSpPr>
        <p:spPr>
          <a:noFill/>
        </p:spPr>
        <p:txBody>
          <a:bodyPr/>
          <a:lstStyle/>
          <a:p>
            <a:fld id="{0EEC68DB-9DA8-4259-9360-5AC99EF1A85C}" type="slidenum">
              <a:rPr lang="en-US" smtClean="0"/>
              <a:pPr/>
              <a:t>9</a:t>
            </a:fld>
            <a:endParaRPr lang="en-US" dirty="0" smtClean="0"/>
          </a:p>
        </p:txBody>
      </p:sp>
    </p:spTree>
    <p:extLst>
      <p:ext uri="{BB962C8B-B14F-4D97-AF65-F5344CB8AC3E}">
        <p14:creationId xmlns:p14="http://schemas.microsoft.com/office/powerpoint/2010/main" val="9473284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15985</TotalTime>
  <Words>3435</Words>
  <Application>Microsoft Office PowerPoint</Application>
  <PresentationFormat>On-screen Show (4:3)</PresentationFormat>
  <Paragraphs>471</Paragraphs>
  <Slides>44</Slides>
  <Notes>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Flow</vt:lpstr>
      <vt:lpstr> Treasury Reference Model</vt:lpstr>
      <vt:lpstr>Treasury Reference Model –TRM*</vt:lpstr>
      <vt:lpstr> Presentation outline</vt:lpstr>
      <vt:lpstr>Part I: Treasury Systems</vt:lpstr>
      <vt:lpstr>Define the correct rationale for setting up Treasury systems – what is the problem that we are trying to solve.</vt:lpstr>
      <vt:lpstr> Pre-Reform situation II</vt:lpstr>
      <vt:lpstr>The Solution is defined by the problem -   Two part solution</vt:lpstr>
      <vt:lpstr>B -  Set up systems that ensure that these policies are implemented without exception</vt:lpstr>
      <vt:lpstr>Implementing the solution requires -  Legal and Institutional Reforms   </vt:lpstr>
      <vt:lpstr>Policy Pre-Requisites - Institutional Setting </vt:lpstr>
      <vt:lpstr>PowerPoint Presentation</vt:lpstr>
      <vt:lpstr>Policy Prerequisites - Budget Classification System</vt:lpstr>
      <vt:lpstr>Treasury systems- Scope  Systems provide support for:</vt:lpstr>
      <vt:lpstr>Treasury systems- Functionality </vt:lpstr>
      <vt:lpstr>PowerPoint Presentation</vt:lpstr>
      <vt:lpstr>PowerPoint Presentation</vt:lpstr>
      <vt:lpstr>PowerPoint Presentation</vt:lpstr>
      <vt:lpstr>Treasury Single Account</vt:lpstr>
      <vt:lpstr>Technology Requirements : Design, procure and  implement appropriate technology to support systems </vt:lpstr>
      <vt:lpstr>Part II </vt:lpstr>
      <vt:lpstr>PowerPoint Presentation</vt:lpstr>
      <vt:lpstr>Some observations</vt:lpstr>
      <vt:lpstr>Some Metrics</vt:lpstr>
      <vt:lpstr>Part III</vt:lpstr>
      <vt:lpstr>  </vt:lpstr>
      <vt:lpstr>Government Commitment and support of the MOF has been a Critical Success Factor for Treasury Reform Projects </vt:lpstr>
      <vt:lpstr>  Systems Design</vt:lpstr>
      <vt:lpstr>Online Transaction entry- Ex-ante controls</vt:lpstr>
      <vt:lpstr>Comprehensive Transaction processing</vt:lpstr>
      <vt:lpstr>Project Management and Interagency Coordination</vt:lpstr>
      <vt:lpstr>Orientation and Training</vt:lpstr>
      <vt:lpstr>Management of Change</vt:lpstr>
      <vt:lpstr>Realistic time frames for reform program</vt:lpstr>
      <vt:lpstr>Part IV</vt:lpstr>
      <vt:lpstr>The current situation and the way forward</vt:lpstr>
      <vt:lpstr>How do the Treasury Processes fit in the functional processes of Government fiscal management  </vt:lpstr>
      <vt:lpstr>PowerPoint Presentation</vt:lpstr>
      <vt:lpstr>PowerPoint Presentation</vt:lpstr>
      <vt:lpstr>Sequencing I</vt:lpstr>
      <vt:lpstr>Sequencing  II</vt:lpstr>
      <vt:lpstr>PowerPoint Presentation</vt:lpstr>
      <vt:lpstr>Hierarchy of reforms- Jack Diamond</vt:lpstr>
      <vt:lpstr>Hierarchy of Reforms Contd:  (Jack Diamond)</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World Bank User</dc:creator>
  <cp:lastModifiedBy>Hashim</cp:lastModifiedBy>
  <cp:revision>1890</cp:revision>
  <cp:lastPrinted>2012-04-12T20:53:59Z</cp:lastPrinted>
  <dcterms:created xsi:type="dcterms:W3CDTF">2001-07-12T13:54:41Z</dcterms:created>
  <dcterms:modified xsi:type="dcterms:W3CDTF">2012-05-04T14:38:47Z</dcterms:modified>
</cp:coreProperties>
</file>