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02" r:id="rId1"/>
  </p:sldMasterIdLst>
  <p:notesMasterIdLst>
    <p:notesMasterId r:id="rId46"/>
  </p:notesMasterIdLst>
  <p:handoutMasterIdLst>
    <p:handoutMasterId r:id="rId47"/>
  </p:handoutMasterIdLst>
  <p:sldIdLst>
    <p:sldId id="922" r:id="rId2"/>
    <p:sldId id="889" r:id="rId3"/>
    <p:sldId id="904" r:id="rId4"/>
    <p:sldId id="918" r:id="rId5"/>
    <p:sldId id="794" r:id="rId6"/>
    <p:sldId id="887" r:id="rId7"/>
    <p:sldId id="885" r:id="rId8"/>
    <p:sldId id="886" r:id="rId9"/>
    <p:sldId id="706" r:id="rId10"/>
    <p:sldId id="707" r:id="rId11"/>
    <p:sldId id="708" r:id="rId12"/>
    <p:sldId id="710" r:id="rId13"/>
    <p:sldId id="702" r:id="rId14"/>
    <p:sldId id="659" r:id="rId15"/>
    <p:sldId id="937" r:id="rId16"/>
    <p:sldId id="931" r:id="rId17"/>
    <p:sldId id="932" r:id="rId18"/>
    <p:sldId id="867" r:id="rId19"/>
    <p:sldId id="730" r:id="rId20"/>
    <p:sldId id="919" r:id="rId21"/>
    <p:sldId id="796" r:id="rId22"/>
    <p:sldId id="807" r:id="rId23"/>
    <p:sldId id="799" r:id="rId24"/>
    <p:sldId id="921" r:id="rId25"/>
    <p:sldId id="711" r:id="rId26"/>
    <p:sldId id="712" r:id="rId27"/>
    <p:sldId id="884" r:id="rId28"/>
    <p:sldId id="715" r:id="rId29"/>
    <p:sldId id="713" r:id="rId30"/>
    <p:sldId id="908" r:id="rId31"/>
    <p:sldId id="909" r:id="rId32"/>
    <p:sldId id="910" r:id="rId33"/>
    <p:sldId id="911" r:id="rId34"/>
    <p:sldId id="920" r:id="rId35"/>
    <p:sldId id="941" r:id="rId36"/>
    <p:sldId id="912" r:id="rId37"/>
    <p:sldId id="939" r:id="rId38"/>
    <p:sldId id="925" r:id="rId39"/>
    <p:sldId id="926" r:id="rId40"/>
    <p:sldId id="929" r:id="rId41"/>
    <p:sldId id="940" r:id="rId42"/>
    <p:sldId id="821" r:id="rId43"/>
    <p:sldId id="822" r:id="rId44"/>
    <p:sldId id="915" r:id="rId45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00"/>
    <a:srgbClr val="669900"/>
    <a:srgbClr val="008000"/>
    <a:srgbClr val="006600"/>
    <a:srgbClr val="336600"/>
    <a:srgbClr val="FFFFFF"/>
    <a:srgbClr val="339966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9886" autoAdjust="0"/>
  </p:normalViewPr>
  <p:slideViewPr>
    <p:cSldViewPr>
      <p:cViewPr>
        <p:scale>
          <a:sx n="64" d="100"/>
          <a:sy n="64" d="100"/>
        </p:scale>
        <p:origin x="-5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58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908"/>
        <p:guide pos="218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0"/>
            <a:ext cx="30146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8875"/>
            <a:ext cx="30146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8778875"/>
            <a:ext cx="30146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 Unicode MS" pitchFamily="34" charset="-128"/>
              </a:defRPr>
            </a:lvl1pPr>
          </a:lstStyle>
          <a:p>
            <a:pPr>
              <a:defRPr/>
            </a:pPr>
            <a:fld id="{ED9AC9CA-0911-4FF0-BED3-A6969B1C9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4763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0"/>
            <a:ext cx="30146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81038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389438"/>
            <a:ext cx="51276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875"/>
            <a:ext cx="30146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778875"/>
            <a:ext cx="30146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 Unicode MS" pitchFamily="34" charset="-128"/>
              </a:defRPr>
            </a:lvl1pPr>
          </a:lstStyle>
          <a:p>
            <a:pPr>
              <a:defRPr/>
            </a:pPr>
            <a:fld id="{4C9DFED3-808F-4437-87D9-1BCE9FEE2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6857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DFED3-808F-4437-87D9-1BCE9FEE208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343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B0C32-8906-41B5-A195-7EDEDF75A56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B0C32-8906-41B5-A195-7EDEDF75A56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99B32-77CB-4E51-866C-527038D8B312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C3488-02F5-449F-83CA-B7FADBA68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3F7B1E-DA70-40B5-B09E-08AA92D571D1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1895-BFFE-470C-8824-6BC4939645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27CE8-BAFB-403D-8C7D-AC22AA71BCE5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04B2A-9357-4AAC-A623-9B898ACBC1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8D955-150C-48ED-8BF0-514BC6AEF469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AA97F9-CD4C-4D17-8829-4F8FFB7A9594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4DD3E-8F65-49AB-948F-8AF5C85F8C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8D29B-6B7D-4642-979A-5B925D8186C0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D876C-343F-4CD3-BD8A-231617AC05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7D0DE9-428D-447C-A128-3267B105A228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7E6A8-3D44-4AC2-97F0-FD9F8B9E20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B3EA7-3501-4DE2-B065-9D7DA056296C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1E19C-BA07-4E21-8EC3-FAB0D8F85F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3A527-3164-4760-B4BA-CF955A8DF945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B0572-2D18-4537-B0A9-0BACFC086C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4D11E-2388-4CC1-BCD1-FC4000CA347E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5DF01-67C0-44D0-907C-DA893E0C2B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2B190A-2F00-437A-BB6A-527E7FB8D04A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64E9E7C-36D7-4529-8760-758F4EEA8F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DFECABF-27FC-42F6-937E-0A2E35D9CFCA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174BA7D-6347-4EBC-A099-5ED2666C7A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Базовая модель казначейства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7854696" cy="4191000"/>
          </a:xfrm>
        </p:spPr>
        <p:txBody>
          <a:bodyPr>
            <a:normAutofit lnSpcReduction="10000"/>
          </a:bodyPr>
          <a:lstStyle/>
          <a:p>
            <a:pPr algn="ctr"/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Основные приоритеты реформирования казначейства</a:t>
            </a:r>
            <a:r>
              <a:rPr lang="en-US" sz="2800" b="1" dirty="0">
                <a:solidFill>
                  <a:srgbClr val="FFFF00"/>
                </a:solidFill>
              </a:rPr>
              <a:t/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Ориентиры и последовательность внедрения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Али </a:t>
            </a:r>
            <a:r>
              <a:rPr lang="ru-RU" sz="2800" b="1" dirty="0" err="1" smtClean="0">
                <a:solidFill>
                  <a:srgbClr val="FFFF00"/>
                </a:solidFill>
              </a:rPr>
              <a:t>Хашим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Консультант по казначейским системам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Всемирный банк</a:t>
            </a:r>
            <a:endParaRPr lang="en-US" sz="2800" b="1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99B32-77CB-4E51-866C-527038D8B312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C3488-02F5-449F-83CA-B7FADBA68CD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70C0"/>
                </a:solidFill>
              </a:rPr>
              <a:t>Предпосылки политик  - общественные институты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Могут потребоваться изменения в организационных  мероприятиях для банковских операций с правительственными средствами и обработки платежных операций</a:t>
            </a:r>
          </a:p>
          <a:p>
            <a:pPr lvl="1">
              <a:lnSpc>
                <a:spcPct val="80000"/>
              </a:lnSpc>
            </a:pPr>
            <a:r>
              <a:rPr lang="ru-RU" sz="2400" dirty="0" smtClean="0"/>
              <a:t>Консолидация банковских счетов на </a:t>
            </a:r>
            <a:r>
              <a:rPr lang="ru-RU" sz="2400" dirty="0" smtClean="0">
                <a:solidFill>
                  <a:srgbClr val="FF0000"/>
                </a:solidFill>
              </a:rPr>
              <a:t>Едином казначейском счете (</a:t>
            </a:r>
            <a:r>
              <a:rPr lang="ru-RU" sz="2400" dirty="0" err="1" smtClean="0">
                <a:solidFill>
                  <a:srgbClr val="FF0000"/>
                </a:solidFill>
              </a:rPr>
              <a:t>TSA</a:t>
            </a:r>
            <a:r>
              <a:rPr lang="ru-RU" sz="2400" dirty="0" smtClean="0">
                <a:solidFill>
                  <a:srgbClr val="FF0000"/>
                </a:solidFill>
              </a:rPr>
              <a:t>),</a:t>
            </a:r>
            <a:r>
              <a:rPr lang="ru-RU" sz="2400" dirty="0" smtClean="0"/>
              <a:t> находящемся в центральном банке</a:t>
            </a:r>
          </a:p>
          <a:p>
            <a:pPr lvl="1">
              <a:lnSpc>
                <a:spcPct val="80000"/>
              </a:lnSpc>
            </a:pPr>
            <a:r>
              <a:rPr lang="ru-RU" sz="2400" dirty="0" smtClean="0"/>
              <a:t>Создание казначейской организации с сетью офисов, </a:t>
            </a:r>
            <a:r>
              <a:rPr lang="ru-RU" dirty="0" smtClean="0"/>
              <a:t>расположенных по всей стране</a:t>
            </a:r>
            <a:r>
              <a:rPr lang="ru-RU" sz="2400" dirty="0" smtClean="0"/>
              <a:t>. (или расположение сотрудников казначейства в </a:t>
            </a:r>
            <a:r>
              <a:rPr lang="ru-RU" dirty="0" smtClean="0"/>
              <a:t>бюджетных организациях</a:t>
            </a:r>
            <a:r>
              <a:rPr lang="ru-RU" sz="2400" dirty="0" smtClean="0"/>
              <a:t>)   </a:t>
            </a:r>
            <a:endParaRPr lang="ru-RU" sz="2400" dirty="0" smtClean="0"/>
          </a:p>
          <a:p>
            <a:pPr lvl="1">
              <a:lnSpc>
                <a:spcPct val="80000"/>
              </a:lnSpc>
            </a:pPr>
            <a:r>
              <a:rPr lang="ru-RU" dirty="0" smtClean="0"/>
              <a:t>Реорганизация платежных процессов и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направление всех платежных операций через Казначейство / размещенных на местах сотрудников Казначейства</a:t>
            </a:r>
          </a:p>
          <a:p>
            <a:pPr lvl="1">
              <a:lnSpc>
                <a:spcPct val="80000"/>
              </a:lnSpc>
            </a:pPr>
            <a:r>
              <a:rPr lang="ru-RU" dirty="0" smtClean="0"/>
              <a:t>Реорганизация всех процессов поступлений, чтобы гарантировать, что все доходы напрямую депонируются на правительственном счете</a:t>
            </a:r>
            <a:endParaRPr lang="ru-RU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EAEAA-C374-4C97-8738-5BD30F421D59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Али Хашим - Всемирный банк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C24E43-D5CD-470F-8DC7-8CFCB996D8FB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5702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2161A0-76E1-49C8-B768-BCEC6EE87A47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ru-RU" dirty="0" smtClean="0"/>
              <a:t> - Всемирный банк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B0572-2D18-4537-B0A9-0BACFC086C5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763588" y="754063"/>
            <a:ext cx="7697800" cy="5346700"/>
            <a:chOff x="481" y="475"/>
            <a:chExt cx="4849" cy="336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1" y="493"/>
              <a:ext cx="4798" cy="3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730" y="1028"/>
              <a:ext cx="1152" cy="577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658" y="955"/>
              <a:ext cx="1152" cy="57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853" y="1184"/>
              <a:ext cx="6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Центральное </a:t>
              </a:r>
              <a:b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казначейство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569" y="2110"/>
              <a:ext cx="864" cy="57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497" y="2038"/>
              <a:ext cx="864" cy="57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699" y="2151"/>
              <a:ext cx="85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Провинциальная</a:t>
              </a:r>
              <a:r>
                <a:rPr kumimoji="0" lang="ru-RU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группа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казначейства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620" y="226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874" y="2110"/>
              <a:ext cx="864" cy="57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2802" y="2038"/>
              <a:ext cx="864" cy="57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005" y="2209"/>
              <a:ext cx="78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ru-RU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Провинциальная </a:t>
              </a:r>
            </a:p>
            <a:p>
              <a:pPr lvl="0"/>
              <a:r>
                <a:rPr lang="ru-RU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группа </a:t>
              </a:r>
            </a:p>
            <a:p>
              <a:pPr lvl="0"/>
              <a:r>
                <a:rPr lang="ru-RU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казначейства</a:t>
              </a:r>
              <a:endParaRPr lang="ru-RU" sz="1600" dirty="0" smtClean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2931" y="232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865" y="3265"/>
              <a:ext cx="865" cy="57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793" y="3193"/>
              <a:ext cx="865" cy="57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844" y="3364"/>
              <a:ext cx="64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Районное</a:t>
              </a:r>
              <a:r>
                <a:rPr kumimoji="0" lang="ru-RU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br>
                <a:rPr kumimoji="0" lang="ru-RU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ru-RU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отделение </a:t>
              </a:r>
              <a:br>
                <a:rPr kumimoji="0" lang="ru-RU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ru-RU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казначейства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132" y="348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874" y="3265"/>
              <a:ext cx="864" cy="57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2802" y="3193"/>
              <a:ext cx="864" cy="57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853" y="3364"/>
              <a:ext cx="64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Районное </a:t>
              </a:r>
              <a:b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отделение </a:t>
              </a:r>
              <a:b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казначейства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3146" y="348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3882" y="3265"/>
              <a:ext cx="865" cy="57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3810" y="3193"/>
              <a:ext cx="865" cy="57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3861" y="3364"/>
              <a:ext cx="64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Районное </a:t>
              </a:r>
              <a:b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отделение </a:t>
              </a:r>
              <a:b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казначейства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4149" y="348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3234" y="1578"/>
              <a:ext cx="1" cy="4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218" y="1533"/>
              <a:ext cx="32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6" y="0"/>
                </a:cxn>
                <a:cxn ang="0">
                  <a:pos x="32" y="49"/>
                </a:cxn>
                <a:cxn ang="0">
                  <a:pos x="0" y="49"/>
                </a:cxn>
              </a:cxnLst>
              <a:rect l="0" t="0" r="r" b="b"/>
              <a:pathLst>
                <a:path w="32" h="49">
                  <a:moveTo>
                    <a:pt x="0" y="49"/>
                  </a:moveTo>
                  <a:lnTo>
                    <a:pt x="16" y="0"/>
                  </a:lnTo>
                  <a:lnTo>
                    <a:pt x="32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218" y="1989"/>
              <a:ext cx="32" cy="49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6" y="49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 h="49">
                  <a:moveTo>
                    <a:pt x="32" y="0"/>
                  </a:moveTo>
                  <a:lnTo>
                    <a:pt x="16" y="49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V="1">
              <a:off x="3234" y="2661"/>
              <a:ext cx="1" cy="4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218" y="3144"/>
              <a:ext cx="32" cy="49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6" y="49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 h="49">
                  <a:moveTo>
                    <a:pt x="32" y="0"/>
                  </a:moveTo>
                  <a:lnTo>
                    <a:pt x="16" y="49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218" y="2616"/>
              <a:ext cx="32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6" y="0"/>
                </a:cxn>
                <a:cxn ang="0">
                  <a:pos x="32" y="49"/>
                </a:cxn>
                <a:cxn ang="0">
                  <a:pos x="0" y="49"/>
                </a:cxn>
              </a:cxnLst>
              <a:rect l="0" t="0" r="r" b="b"/>
              <a:pathLst>
                <a:path w="32" h="49">
                  <a:moveTo>
                    <a:pt x="0" y="49"/>
                  </a:moveTo>
                  <a:lnTo>
                    <a:pt x="16" y="0"/>
                  </a:lnTo>
                  <a:lnTo>
                    <a:pt x="32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1162" y="475"/>
              <a:ext cx="37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ОРГАНИЗАЦИОННАЯ СТРУКТУРА КАЗНАЧЕЙСТВА </a:t>
              </a:r>
              <a:r>
                <a:rPr kumimoji="0" lang="ru-RU" sz="1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569" y="3410"/>
              <a:ext cx="432" cy="289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497" y="3338"/>
              <a:ext cx="432" cy="2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566" y="3402"/>
              <a:ext cx="4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Бюджетная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организация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651" y="347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3199" y="2616"/>
              <a:ext cx="71" cy="577"/>
            </a:xfrm>
            <a:custGeom>
              <a:avLst/>
              <a:gdLst/>
              <a:ahLst/>
              <a:cxnLst>
                <a:cxn ang="0">
                  <a:pos x="35" y="577"/>
                </a:cxn>
                <a:cxn ang="0">
                  <a:pos x="0" y="349"/>
                </a:cxn>
                <a:cxn ang="0">
                  <a:pos x="26" y="417"/>
                </a:cxn>
                <a:cxn ang="0">
                  <a:pos x="26" y="161"/>
                </a:cxn>
                <a:cxn ang="0">
                  <a:pos x="0" y="228"/>
                </a:cxn>
                <a:cxn ang="0">
                  <a:pos x="35" y="0"/>
                </a:cxn>
                <a:cxn ang="0">
                  <a:pos x="71" y="228"/>
                </a:cxn>
                <a:cxn ang="0">
                  <a:pos x="44" y="161"/>
                </a:cxn>
                <a:cxn ang="0">
                  <a:pos x="44" y="417"/>
                </a:cxn>
                <a:cxn ang="0">
                  <a:pos x="71" y="349"/>
                </a:cxn>
                <a:cxn ang="0">
                  <a:pos x="35" y="577"/>
                </a:cxn>
              </a:cxnLst>
              <a:rect l="0" t="0" r="r" b="b"/>
              <a:pathLst>
                <a:path w="71" h="577">
                  <a:moveTo>
                    <a:pt x="35" y="577"/>
                  </a:moveTo>
                  <a:lnTo>
                    <a:pt x="0" y="349"/>
                  </a:lnTo>
                  <a:lnTo>
                    <a:pt x="26" y="417"/>
                  </a:lnTo>
                  <a:lnTo>
                    <a:pt x="26" y="161"/>
                  </a:lnTo>
                  <a:lnTo>
                    <a:pt x="0" y="228"/>
                  </a:lnTo>
                  <a:lnTo>
                    <a:pt x="35" y="0"/>
                  </a:lnTo>
                  <a:lnTo>
                    <a:pt x="71" y="228"/>
                  </a:lnTo>
                  <a:lnTo>
                    <a:pt x="44" y="161"/>
                  </a:lnTo>
                  <a:lnTo>
                    <a:pt x="44" y="417"/>
                  </a:lnTo>
                  <a:lnTo>
                    <a:pt x="71" y="349"/>
                  </a:lnTo>
                  <a:lnTo>
                    <a:pt x="35" y="57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226" y="2616"/>
              <a:ext cx="1008" cy="577"/>
            </a:xfrm>
            <a:custGeom>
              <a:avLst/>
              <a:gdLst/>
              <a:ahLst/>
              <a:cxnLst>
                <a:cxn ang="0">
                  <a:pos x="0" y="577"/>
                </a:cxn>
                <a:cxn ang="0">
                  <a:pos x="180" y="433"/>
                </a:cxn>
                <a:cxn ang="0">
                  <a:pos x="135" y="490"/>
                </a:cxn>
                <a:cxn ang="0">
                  <a:pos x="864" y="72"/>
                </a:cxn>
                <a:cxn ang="0">
                  <a:pos x="793" y="82"/>
                </a:cxn>
                <a:cxn ang="0">
                  <a:pos x="1008" y="0"/>
                </a:cxn>
                <a:cxn ang="0">
                  <a:pos x="828" y="144"/>
                </a:cxn>
                <a:cxn ang="0">
                  <a:pos x="873" y="87"/>
                </a:cxn>
                <a:cxn ang="0">
                  <a:pos x="144" y="505"/>
                </a:cxn>
                <a:cxn ang="0">
                  <a:pos x="215" y="495"/>
                </a:cxn>
                <a:cxn ang="0">
                  <a:pos x="0" y="577"/>
                </a:cxn>
              </a:cxnLst>
              <a:rect l="0" t="0" r="r" b="b"/>
              <a:pathLst>
                <a:path w="1008" h="577">
                  <a:moveTo>
                    <a:pt x="0" y="577"/>
                  </a:moveTo>
                  <a:lnTo>
                    <a:pt x="180" y="433"/>
                  </a:lnTo>
                  <a:lnTo>
                    <a:pt x="135" y="490"/>
                  </a:lnTo>
                  <a:lnTo>
                    <a:pt x="864" y="72"/>
                  </a:lnTo>
                  <a:lnTo>
                    <a:pt x="793" y="82"/>
                  </a:lnTo>
                  <a:lnTo>
                    <a:pt x="1008" y="0"/>
                  </a:lnTo>
                  <a:lnTo>
                    <a:pt x="828" y="144"/>
                  </a:lnTo>
                  <a:lnTo>
                    <a:pt x="873" y="87"/>
                  </a:lnTo>
                  <a:lnTo>
                    <a:pt x="144" y="505"/>
                  </a:lnTo>
                  <a:lnTo>
                    <a:pt x="215" y="495"/>
                  </a:lnTo>
                  <a:lnTo>
                    <a:pt x="0" y="57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234" y="2616"/>
              <a:ext cx="1009" cy="577"/>
            </a:xfrm>
            <a:custGeom>
              <a:avLst/>
              <a:gdLst/>
              <a:ahLst/>
              <a:cxnLst>
                <a:cxn ang="0">
                  <a:pos x="1009" y="577"/>
                </a:cxn>
                <a:cxn ang="0">
                  <a:pos x="793" y="495"/>
                </a:cxn>
                <a:cxn ang="0">
                  <a:pos x="864" y="505"/>
                </a:cxn>
                <a:cxn ang="0">
                  <a:pos x="136" y="87"/>
                </a:cxn>
                <a:cxn ang="0">
                  <a:pos x="181" y="144"/>
                </a:cxn>
                <a:cxn ang="0">
                  <a:pos x="0" y="0"/>
                </a:cxn>
                <a:cxn ang="0">
                  <a:pos x="215" y="82"/>
                </a:cxn>
                <a:cxn ang="0">
                  <a:pos x="144" y="72"/>
                </a:cxn>
                <a:cxn ang="0">
                  <a:pos x="873" y="490"/>
                </a:cxn>
                <a:cxn ang="0">
                  <a:pos x="828" y="433"/>
                </a:cxn>
                <a:cxn ang="0">
                  <a:pos x="1009" y="577"/>
                </a:cxn>
              </a:cxnLst>
              <a:rect l="0" t="0" r="r" b="b"/>
              <a:pathLst>
                <a:path w="1009" h="577">
                  <a:moveTo>
                    <a:pt x="1009" y="577"/>
                  </a:moveTo>
                  <a:lnTo>
                    <a:pt x="793" y="495"/>
                  </a:lnTo>
                  <a:lnTo>
                    <a:pt x="864" y="505"/>
                  </a:lnTo>
                  <a:lnTo>
                    <a:pt x="136" y="87"/>
                  </a:lnTo>
                  <a:lnTo>
                    <a:pt x="181" y="144"/>
                  </a:lnTo>
                  <a:lnTo>
                    <a:pt x="0" y="0"/>
                  </a:lnTo>
                  <a:lnTo>
                    <a:pt x="215" y="82"/>
                  </a:lnTo>
                  <a:lnTo>
                    <a:pt x="144" y="72"/>
                  </a:lnTo>
                  <a:lnTo>
                    <a:pt x="873" y="490"/>
                  </a:lnTo>
                  <a:lnTo>
                    <a:pt x="828" y="433"/>
                  </a:lnTo>
                  <a:lnTo>
                    <a:pt x="1009" y="57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3199" y="1533"/>
              <a:ext cx="71" cy="505"/>
            </a:xfrm>
            <a:custGeom>
              <a:avLst/>
              <a:gdLst/>
              <a:ahLst/>
              <a:cxnLst>
                <a:cxn ang="0">
                  <a:pos x="35" y="505"/>
                </a:cxn>
                <a:cxn ang="0">
                  <a:pos x="0" y="277"/>
                </a:cxn>
                <a:cxn ang="0">
                  <a:pos x="26" y="345"/>
                </a:cxn>
                <a:cxn ang="0">
                  <a:pos x="26" y="162"/>
                </a:cxn>
                <a:cxn ang="0">
                  <a:pos x="0" y="228"/>
                </a:cxn>
                <a:cxn ang="0">
                  <a:pos x="35" y="0"/>
                </a:cxn>
                <a:cxn ang="0">
                  <a:pos x="71" y="228"/>
                </a:cxn>
                <a:cxn ang="0">
                  <a:pos x="44" y="162"/>
                </a:cxn>
                <a:cxn ang="0">
                  <a:pos x="44" y="345"/>
                </a:cxn>
                <a:cxn ang="0">
                  <a:pos x="71" y="277"/>
                </a:cxn>
                <a:cxn ang="0">
                  <a:pos x="35" y="505"/>
                </a:cxn>
              </a:cxnLst>
              <a:rect l="0" t="0" r="r" b="b"/>
              <a:pathLst>
                <a:path w="71" h="505">
                  <a:moveTo>
                    <a:pt x="35" y="505"/>
                  </a:moveTo>
                  <a:lnTo>
                    <a:pt x="0" y="277"/>
                  </a:lnTo>
                  <a:lnTo>
                    <a:pt x="26" y="345"/>
                  </a:lnTo>
                  <a:lnTo>
                    <a:pt x="26" y="162"/>
                  </a:lnTo>
                  <a:lnTo>
                    <a:pt x="0" y="228"/>
                  </a:lnTo>
                  <a:lnTo>
                    <a:pt x="35" y="0"/>
                  </a:lnTo>
                  <a:lnTo>
                    <a:pt x="71" y="228"/>
                  </a:lnTo>
                  <a:lnTo>
                    <a:pt x="44" y="162"/>
                  </a:lnTo>
                  <a:lnTo>
                    <a:pt x="44" y="345"/>
                  </a:lnTo>
                  <a:lnTo>
                    <a:pt x="71" y="277"/>
                  </a:lnTo>
                  <a:lnTo>
                    <a:pt x="35" y="5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929" y="1533"/>
              <a:ext cx="2305" cy="505"/>
            </a:xfrm>
            <a:custGeom>
              <a:avLst/>
              <a:gdLst/>
              <a:ahLst/>
              <a:cxnLst>
                <a:cxn ang="0">
                  <a:pos x="0" y="505"/>
                </a:cxn>
                <a:cxn ang="0">
                  <a:pos x="215" y="422"/>
                </a:cxn>
                <a:cxn ang="0">
                  <a:pos x="156" y="462"/>
                </a:cxn>
                <a:cxn ang="0">
                  <a:pos x="2146" y="26"/>
                </a:cxn>
                <a:cxn ang="0">
                  <a:pos x="2075" y="13"/>
                </a:cxn>
                <a:cxn ang="0">
                  <a:pos x="2305" y="0"/>
                </a:cxn>
                <a:cxn ang="0">
                  <a:pos x="2090" y="84"/>
                </a:cxn>
                <a:cxn ang="0">
                  <a:pos x="2150" y="43"/>
                </a:cxn>
                <a:cxn ang="0">
                  <a:pos x="159" y="479"/>
                </a:cxn>
                <a:cxn ang="0">
                  <a:pos x="231" y="492"/>
                </a:cxn>
                <a:cxn ang="0">
                  <a:pos x="0" y="505"/>
                </a:cxn>
              </a:cxnLst>
              <a:rect l="0" t="0" r="r" b="b"/>
              <a:pathLst>
                <a:path w="2305" h="505">
                  <a:moveTo>
                    <a:pt x="0" y="505"/>
                  </a:moveTo>
                  <a:lnTo>
                    <a:pt x="215" y="422"/>
                  </a:lnTo>
                  <a:lnTo>
                    <a:pt x="156" y="462"/>
                  </a:lnTo>
                  <a:lnTo>
                    <a:pt x="2146" y="26"/>
                  </a:lnTo>
                  <a:lnTo>
                    <a:pt x="2075" y="13"/>
                  </a:lnTo>
                  <a:lnTo>
                    <a:pt x="2305" y="0"/>
                  </a:lnTo>
                  <a:lnTo>
                    <a:pt x="2090" y="84"/>
                  </a:lnTo>
                  <a:lnTo>
                    <a:pt x="2150" y="43"/>
                  </a:lnTo>
                  <a:lnTo>
                    <a:pt x="159" y="479"/>
                  </a:lnTo>
                  <a:lnTo>
                    <a:pt x="231" y="492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929" y="3446"/>
              <a:ext cx="864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28" y="0"/>
                </a:cxn>
                <a:cxn ang="0">
                  <a:pos x="160" y="27"/>
                </a:cxn>
                <a:cxn ang="0">
                  <a:pos x="704" y="27"/>
                </a:cxn>
                <a:cxn ang="0">
                  <a:pos x="637" y="0"/>
                </a:cxn>
                <a:cxn ang="0">
                  <a:pos x="864" y="36"/>
                </a:cxn>
                <a:cxn ang="0">
                  <a:pos x="637" y="72"/>
                </a:cxn>
                <a:cxn ang="0">
                  <a:pos x="704" y="45"/>
                </a:cxn>
                <a:cxn ang="0">
                  <a:pos x="160" y="45"/>
                </a:cxn>
                <a:cxn ang="0">
                  <a:pos x="228" y="72"/>
                </a:cxn>
                <a:cxn ang="0">
                  <a:pos x="0" y="36"/>
                </a:cxn>
              </a:cxnLst>
              <a:rect l="0" t="0" r="r" b="b"/>
              <a:pathLst>
                <a:path w="864" h="72">
                  <a:moveTo>
                    <a:pt x="0" y="36"/>
                  </a:moveTo>
                  <a:lnTo>
                    <a:pt x="228" y="0"/>
                  </a:lnTo>
                  <a:lnTo>
                    <a:pt x="160" y="27"/>
                  </a:lnTo>
                  <a:lnTo>
                    <a:pt x="704" y="27"/>
                  </a:lnTo>
                  <a:lnTo>
                    <a:pt x="637" y="0"/>
                  </a:lnTo>
                  <a:lnTo>
                    <a:pt x="864" y="36"/>
                  </a:lnTo>
                  <a:lnTo>
                    <a:pt x="637" y="72"/>
                  </a:lnTo>
                  <a:lnTo>
                    <a:pt x="704" y="45"/>
                  </a:lnTo>
                  <a:lnTo>
                    <a:pt x="160" y="45"/>
                  </a:lnTo>
                  <a:lnTo>
                    <a:pt x="228" y="72"/>
                  </a:lnTo>
                  <a:lnTo>
                    <a:pt x="0" y="3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4603" y="2183"/>
              <a:ext cx="576" cy="433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4531" y="2110"/>
              <a:ext cx="576" cy="4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4563" y="2208"/>
              <a:ext cx="7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Региональный филиал </a:t>
              </a:r>
              <a:b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Центрального банка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4572" y="228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4756" y="2362"/>
              <a:ext cx="15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TSA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3666" y="2291"/>
              <a:ext cx="865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28" y="0"/>
                </a:cxn>
                <a:cxn ang="0">
                  <a:pos x="161" y="27"/>
                </a:cxn>
                <a:cxn ang="0">
                  <a:pos x="704" y="27"/>
                </a:cxn>
                <a:cxn ang="0">
                  <a:pos x="637" y="0"/>
                </a:cxn>
                <a:cxn ang="0">
                  <a:pos x="865" y="36"/>
                </a:cxn>
                <a:cxn ang="0">
                  <a:pos x="637" y="72"/>
                </a:cxn>
                <a:cxn ang="0">
                  <a:pos x="704" y="45"/>
                </a:cxn>
                <a:cxn ang="0">
                  <a:pos x="161" y="45"/>
                </a:cxn>
                <a:cxn ang="0">
                  <a:pos x="228" y="72"/>
                </a:cxn>
                <a:cxn ang="0">
                  <a:pos x="0" y="36"/>
                </a:cxn>
              </a:cxnLst>
              <a:rect l="0" t="0" r="r" b="b"/>
              <a:pathLst>
                <a:path w="865" h="72">
                  <a:moveTo>
                    <a:pt x="0" y="36"/>
                  </a:moveTo>
                  <a:lnTo>
                    <a:pt x="228" y="0"/>
                  </a:lnTo>
                  <a:lnTo>
                    <a:pt x="161" y="27"/>
                  </a:lnTo>
                  <a:lnTo>
                    <a:pt x="704" y="27"/>
                  </a:lnTo>
                  <a:lnTo>
                    <a:pt x="637" y="0"/>
                  </a:lnTo>
                  <a:lnTo>
                    <a:pt x="865" y="36"/>
                  </a:lnTo>
                  <a:lnTo>
                    <a:pt x="637" y="72"/>
                  </a:lnTo>
                  <a:lnTo>
                    <a:pt x="704" y="45"/>
                  </a:lnTo>
                  <a:lnTo>
                    <a:pt x="161" y="45"/>
                  </a:lnTo>
                  <a:lnTo>
                    <a:pt x="228" y="72"/>
                  </a:lnTo>
                  <a:lnTo>
                    <a:pt x="0" y="3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4603" y="1100"/>
              <a:ext cx="576" cy="433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4531" y="1028"/>
              <a:ext cx="576" cy="43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4621" y="1125"/>
              <a:ext cx="61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Центральный банк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4646" y="1202"/>
              <a:ext cx="50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Головной офис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756" y="1279"/>
              <a:ext cx="15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TSA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3810" y="1209"/>
              <a:ext cx="721" cy="7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28" y="0"/>
                </a:cxn>
                <a:cxn ang="0">
                  <a:pos x="161" y="27"/>
                </a:cxn>
                <a:cxn ang="0">
                  <a:pos x="560" y="27"/>
                </a:cxn>
                <a:cxn ang="0">
                  <a:pos x="493" y="0"/>
                </a:cxn>
                <a:cxn ang="0">
                  <a:pos x="721" y="35"/>
                </a:cxn>
                <a:cxn ang="0">
                  <a:pos x="493" y="71"/>
                </a:cxn>
                <a:cxn ang="0">
                  <a:pos x="560" y="44"/>
                </a:cxn>
                <a:cxn ang="0">
                  <a:pos x="161" y="44"/>
                </a:cxn>
                <a:cxn ang="0">
                  <a:pos x="228" y="71"/>
                </a:cxn>
                <a:cxn ang="0">
                  <a:pos x="0" y="35"/>
                </a:cxn>
              </a:cxnLst>
              <a:rect l="0" t="0" r="r" b="b"/>
              <a:pathLst>
                <a:path w="721" h="71">
                  <a:moveTo>
                    <a:pt x="0" y="35"/>
                  </a:moveTo>
                  <a:lnTo>
                    <a:pt x="228" y="0"/>
                  </a:lnTo>
                  <a:lnTo>
                    <a:pt x="161" y="27"/>
                  </a:lnTo>
                  <a:lnTo>
                    <a:pt x="560" y="27"/>
                  </a:lnTo>
                  <a:lnTo>
                    <a:pt x="493" y="0"/>
                  </a:lnTo>
                  <a:lnTo>
                    <a:pt x="721" y="35"/>
                  </a:lnTo>
                  <a:lnTo>
                    <a:pt x="493" y="71"/>
                  </a:lnTo>
                  <a:lnTo>
                    <a:pt x="560" y="44"/>
                  </a:lnTo>
                  <a:lnTo>
                    <a:pt x="161" y="44"/>
                  </a:lnTo>
                  <a:lnTo>
                    <a:pt x="228" y="71"/>
                  </a:lnTo>
                  <a:lnTo>
                    <a:pt x="0" y="35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783" y="1461"/>
              <a:ext cx="71" cy="64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1" y="228"/>
                </a:cxn>
                <a:cxn ang="0">
                  <a:pos x="44" y="161"/>
                </a:cxn>
                <a:cxn ang="0">
                  <a:pos x="44" y="489"/>
                </a:cxn>
                <a:cxn ang="0">
                  <a:pos x="71" y="421"/>
                </a:cxn>
                <a:cxn ang="0">
                  <a:pos x="36" y="649"/>
                </a:cxn>
                <a:cxn ang="0">
                  <a:pos x="0" y="421"/>
                </a:cxn>
                <a:cxn ang="0">
                  <a:pos x="27" y="489"/>
                </a:cxn>
                <a:cxn ang="0">
                  <a:pos x="27" y="161"/>
                </a:cxn>
                <a:cxn ang="0">
                  <a:pos x="0" y="228"/>
                </a:cxn>
                <a:cxn ang="0">
                  <a:pos x="36" y="0"/>
                </a:cxn>
              </a:cxnLst>
              <a:rect l="0" t="0" r="r" b="b"/>
              <a:pathLst>
                <a:path w="71" h="649">
                  <a:moveTo>
                    <a:pt x="36" y="0"/>
                  </a:moveTo>
                  <a:lnTo>
                    <a:pt x="71" y="228"/>
                  </a:lnTo>
                  <a:lnTo>
                    <a:pt x="44" y="161"/>
                  </a:lnTo>
                  <a:lnTo>
                    <a:pt x="44" y="489"/>
                  </a:lnTo>
                  <a:lnTo>
                    <a:pt x="71" y="421"/>
                  </a:lnTo>
                  <a:lnTo>
                    <a:pt x="36" y="649"/>
                  </a:lnTo>
                  <a:lnTo>
                    <a:pt x="0" y="421"/>
                  </a:lnTo>
                  <a:lnTo>
                    <a:pt x="27" y="489"/>
                  </a:lnTo>
                  <a:lnTo>
                    <a:pt x="27" y="161"/>
                  </a:lnTo>
                  <a:lnTo>
                    <a:pt x="0" y="228"/>
                  </a:lnTo>
                  <a:lnTo>
                    <a:pt x="36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4621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0070C0"/>
                </a:solidFill>
              </a:rPr>
              <a:t>Предпосылки политик – Система бюджетной классификации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</a:rPr>
              <a:t>Принятие системы бюджетной классификации, соответствующей Руководству по статистике государственных финансов МВФ (</a:t>
            </a:r>
            <a:r>
              <a:rPr lang="ru-RU" sz="2800" dirty="0" err="1" smtClean="0">
                <a:solidFill>
                  <a:schemeClr val="tx2"/>
                </a:solidFill>
              </a:rPr>
              <a:t>IMF’s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GFS</a:t>
            </a:r>
            <a:r>
              <a:rPr lang="ru-RU" sz="2800" dirty="0" smtClean="0">
                <a:solidFill>
                  <a:schemeClr val="tx2"/>
                </a:solidFill>
              </a:rPr>
              <a:t>)</a:t>
            </a:r>
            <a:endParaRPr lang="ru-RU" b="1" dirty="0" smtClean="0">
              <a:solidFill>
                <a:schemeClr val="tx2"/>
              </a:solidFill>
              <a:latin typeface="+mj-lt"/>
            </a:endParaRPr>
          </a:p>
          <a:p>
            <a:pPr lvl="1" eaLnBrk="1" hangingPunct="1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Разработка плана счетов, воплощающего эту классификацию</a:t>
            </a:r>
          </a:p>
          <a:p>
            <a:pPr lvl="1" eaLnBrk="1" hangingPunct="1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Как минимум, структура бюджетной классификации потребует сегменты для классификации функционирования, организации и экономической классификации. </a:t>
            </a:r>
          </a:p>
          <a:p>
            <a:pPr lvl="1" eaLnBrk="1" hangingPunct="1"/>
            <a:r>
              <a:rPr lang="ru-RU" dirty="0" smtClean="0">
                <a:solidFill>
                  <a:schemeClr val="tx2"/>
                </a:solidFill>
                <a:latin typeface="+mj-lt"/>
              </a:rPr>
              <a:t>Структуры классификации функций и экономической классификации должны соответствовать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</a:rPr>
              <a:t>IMF’s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</a:rPr>
              <a:t>GFS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lvl="1"/>
            <a:r>
              <a:rPr lang="ru-RU" dirty="0" smtClean="0">
                <a:solidFill>
                  <a:schemeClr val="tx2"/>
                </a:solidFill>
              </a:rPr>
              <a:t>Может быть использован дополнительный сегмент для классификации и мониторинга бюджетов и расходов по уровням правительства, источникам средств, программам, проектам и видам деятельности.</a:t>
            </a:r>
          </a:p>
          <a:p>
            <a:pPr lvl="1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Примечание: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Дополнительные сегменты повлекут за собой дополнительную работу со стороны процессоров транзакций при записи фактических операций (транзакций).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15A187-6025-422E-9C65-33B2C6D8EBC2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ru-RU" dirty="0" smtClean="0"/>
              <a:t> - Всемирный банк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6DD445-3630-4E56-8C4C-FC817C538694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3233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Казначейские системы – Сфера действия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/>
              <a:t> </a:t>
            </a:r>
            <a:r>
              <a:rPr lang="ru-RU" sz="2400" b="1" dirty="0" smtClean="0">
                <a:solidFill>
                  <a:srgbClr val="008000"/>
                </a:solidFill>
              </a:rPr>
              <a:t>Системы предоставляют поддержку для следующего: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486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Исполнение бюджета</a:t>
            </a:r>
          </a:p>
          <a:p>
            <a:pPr lvl="1"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    Управление бюджетом</a:t>
            </a:r>
          </a:p>
          <a:p>
            <a:pPr lvl="2"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Распределение бюджетных средств, ассигнований из бюджета,</a:t>
            </a:r>
          </a:p>
          <a:p>
            <a:pPr lvl="2"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Высвобождение бюджета, Бюджетные переводы</a:t>
            </a:r>
          </a:p>
          <a:p>
            <a:pPr lvl="1"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Управление обязательствами – Отражение всех обязательств, связанных с ожидаемыми правительственными расходами</a:t>
            </a:r>
          </a:p>
          <a:p>
            <a:pPr lvl="1"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Управление платежами – Обработка всех правительственных расходов, связанных со следующим:</a:t>
            </a:r>
          </a:p>
          <a:p>
            <a:pPr lvl="2"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Закупка товаров и услуг из текущего / капитального бюджетов</a:t>
            </a:r>
          </a:p>
          <a:p>
            <a:pPr lvl="2"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Выплаты зарплат и пенсий</a:t>
            </a:r>
          </a:p>
          <a:p>
            <a:pPr lvl="2"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Платежи по обслуживанию долга</a:t>
            </a:r>
          </a:p>
          <a:p>
            <a:pPr lvl="2"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Субсидии / </a:t>
            </a:r>
            <a:r>
              <a:rPr lang="ru-RU" sz="2600" b="1" dirty="0" err="1" smtClean="0">
                <a:solidFill>
                  <a:schemeClr val="tx2"/>
                </a:solidFill>
                <a:latin typeface="+mj-lt"/>
              </a:rPr>
              <a:t>налогово</a:t>
            </a: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- бюджетные переводы на </a:t>
            </a:r>
            <a:r>
              <a:rPr lang="ru-RU" sz="2600" b="1" dirty="0" err="1" smtClean="0">
                <a:solidFill>
                  <a:schemeClr val="tx2"/>
                </a:solidFill>
                <a:latin typeface="+mj-lt"/>
              </a:rPr>
              <a:t>поднациональные</a:t>
            </a: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 уровни или государственным предприятиям</a:t>
            </a:r>
          </a:p>
          <a:p>
            <a:pPr lvl="1"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Управление поступлениями – Отражение доходов и других поступлений</a:t>
            </a:r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Бухгалтерский учет (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отражение всех операций по мере их возникновения</a:t>
            </a: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 Управление денежными средствами</a:t>
            </a:r>
          </a:p>
          <a:p>
            <a:pPr>
              <a:lnSpc>
                <a:spcPct val="80000"/>
              </a:lnSpc>
            </a:pPr>
            <a:r>
              <a:rPr lang="ru-RU" sz="2600" b="1" dirty="0" err="1" smtClean="0">
                <a:solidFill>
                  <a:schemeClr val="tx2"/>
                </a:solidFill>
                <a:latin typeface="+mj-lt"/>
              </a:rPr>
              <a:t>Налогово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- бюджетная отчетность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2E821-CF99-4BB4-81BC-20724FDAC153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9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685800"/>
          </a:xfrm>
        </p:spPr>
        <p:txBody>
          <a:bodyPr anchor="t"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Казначейские системы- Функциональность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382000" cy="5140325"/>
          </a:xfrm>
        </p:spPr>
        <p:txBody>
          <a:bodyPr>
            <a:noAutofit/>
          </a:bodyPr>
          <a:lstStyle/>
          <a:p>
            <a:pPr lvl="1" eaLnBrk="1" hangingPunct="1"/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Системы записывают</a:t>
            </a:r>
          </a:p>
          <a:p>
            <a:pPr lvl="2" eaLnBrk="1" hangingPunct="1"/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Первоначальные бюджеты, пересмотры бюджета, высвобождение бюджета</a:t>
            </a:r>
          </a:p>
          <a:p>
            <a:pPr lvl="2" eaLnBrk="1" hangingPunct="1"/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Обязательства</a:t>
            </a:r>
          </a:p>
          <a:p>
            <a:pPr lvl="2" eaLnBrk="1" hangingPunct="1"/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Заказы на покупку, подробности контрактов</a:t>
            </a:r>
          </a:p>
          <a:p>
            <a:pPr lvl="2" eaLnBrk="1" hangingPunct="1"/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Получение товаров и услуг</a:t>
            </a:r>
          </a:p>
          <a:p>
            <a:pPr lvl="2" eaLnBrk="1" hangingPunct="1"/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Счета- фактуры, выставляемые поставщиками</a:t>
            </a:r>
          </a:p>
          <a:p>
            <a:pPr lvl="1" eaLnBrk="1" hangingPunct="1"/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Авторизация платежей после проверки на предмет контроля</a:t>
            </a:r>
          </a:p>
          <a:p>
            <a:pPr lvl="1" eaLnBrk="1" hangingPunct="1"/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Предоставление платежных указаний банку</a:t>
            </a:r>
          </a:p>
          <a:p>
            <a:pPr lvl="1" eaLnBrk="1" hangingPunct="1"/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Отражение доходов и других поступлений, выплачиваемых на правительственные счета</a:t>
            </a:r>
          </a:p>
          <a:p>
            <a:pPr lvl="1" eaLnBrk="1" hangingPunct="1"/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Сверка с банковскими записями</a:t>
            </a:r>
          </a:p>
          <a:p>
            <a:pPr lvl="1" eaLnBrk="1" hangingPunct="1"/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Создание условий для мониторинга сальдо на правительственных счетах</a:t>
            </a:r>
          </a:p>
          <a:p>
            <a:pPr lvl="1" eaLnBrk="1" hangingPunct="1"/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Создание условий для размещения всех операций, обеспечение применения средств контроля, бухгалтерского учета и исчерпывающей отчетности</a:t>
            </a:r>
          </a:p>
          <a:p>
            <a:pPr algn="ctr" eaLnBrk="1" hangingPunct="1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Гарантия того, что эти функции выполняются только авторизованными штатными сотрудниками</a:t>
            </a:r>
            <a:endParaRPr lang="ru-RU" sz="1800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7D6F7-9036-4877-AF2B-82808642C777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ru-RU" dirty="0" smtClean="0"/>
              <a:t> - Всемирный банк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6D7AD1-B156-4CF6-81D1-EC95B7810C4F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44141"/>
          </a:xfrm>
        </p:spPr>
        <p:txBody>
          <a:bodyPr/>
          <a:lstStyle/>
          <a:p>
            <a:pPr>
              <a:defRPr/>
            </a:pPr>
            <a:fld id="{BB43A527-3164-4760-B4BA-CF955A8DF945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4414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44141"/>
          </a:xfrm>
        </p:spPr>
        <p:txBody>
          <a:bodyPr/>
          <a:lstStyle/>
          <a:p>
            <a:pPr>
              <a:defRPr/>
            </a:pPr>
            <a:fld id="{127B0572-2D18-4537-B0A9-0BACFC086C5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"/>
            <a:ext cx="89153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77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3A527-3164-4760-B4BA-CF955A8DF945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B0572-2D18-4537-B0A9-0BACFC086C5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79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3A527-3164-4760-B4BA-CF955A8DF945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B0572-2D18-4537-B0A9-0BACFC086C5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1"/>
            <a:ext cx="8839199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8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Единый казначейский счет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Базовые требования</a:t>
            </a:r>
          </a:p>
          <a:p>
            <a:r>
              <a:rPr lang="ru-RU" dirty="0" smtClean="0"/>
              <a:t>Все правительственные финансовые ресурсы должны находиться под контролем Казначейства; </a:t>
            </a:r>
          </a:p>
          <a:p>
            <a:r>
              <a:rPr lang="ru-RU" dirty="0" smtClean="0"/>
              <a:t>Казначейство должно быть в таком положении, которое позволяет определить величину этих ресурсов в любой заданный момент времени – то есть, сальдо на счетах Правительства;</a:t>
            </a:r>
          </a:p>
          <a:p>
            <a:r>
              <a:rPr lang="ru-RU" dirty="0" smtClean="0"/>
              <a:t>Все расходы с </a:t>
            </a:r>
            <a:r>
              <a:rPr lang="ru-RU" dirty="0" err="1" smtClean="0"/>
              <a:t>TSA</a:t>
            </a:r>
            <a:r>
              <a:rPr lang="ru-RU" dirty="0" smtClean="0"/>
              <a:t> должны быть предметом бюджетного контроля;</a:t>
            </a:r>
          </a:p>
          <a:p>
            <a:r>
              <a:rPr lang="ru-RU" dirty="0" smtClean="0"/>
              <a:t>Все правительственные поступления должны быть депонирован на </a:t>
            </a:r>
            <a:r>
              <a:rPr lang="ru-RU" dirty="0" err="1" smtClean="0"/>
              <a:t>TSA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Обычно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TSA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находится в Центральном банке</a:t>
            </a:r>
          </a:p>
          <a:p>
            <a:r>
              <a:rPr lang="ru-RU" dirty="0" smtClean="0"/>
              <a:t>Однако часто Центральный банк использует коммерческие банки в качестве своих фискальных агентов, чтобы получить все доходы и заплатить правительственным кредиторам.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8D955-150C-48ED-8BF0-514BC6AEF469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ru-RU" dirty="0" smtClean="0"/>
              <a:t> - Всемирный банк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7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dirty="0" smtClean="0">
                <a:solidFill>
                  <a:srgbClr val="0070C0"/>
                </a:solidFill>
              </a:rPr>
              <a:t>Технологические требования: Разработать, купить и внедрить соответствующую технологию в поддержку системам</a:t>
            </a:r>
            <a:endParaRPr lang="ru-RU" sz="3800" b="1" dirty="0" smtClean="0">
              <a:solidFill>
                <a:srgbClr val="0070C0"/>
              </a:solidFill>
            </a:endParaRPr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+mj-lt"/>
              </a:rPr>
              <a:t>Специализированное программное обеспечение   </a:t>
            </a:r>
            <a:r>
              <a:rPr lang="ru-RU" sz="2400" dirty="0" smtClean="0">
                <a:latin typeface="+mj-lt"/>
              </a:rPr>
              <a:t>– для оказания поддержки функциональным процессам;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+mj-lt"/>
              </a:rPr>
              <a:t>Аппаратное обеспечение </a:t>
            </a:r>
            <a:r>
              <a:rPr lang="ru-RU" sz="2400" dirty="0" smtClean="0">
                <a:latin typeface="+mj-lt"/>
              </a:rPr>
              <a:t>– Серверы, расположенные в различных центрах обработки данных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+mj-lt"/>
              </a:rPr>
              <a:t>	Рабочие станции, периферийное аппаратное обеспечение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+mj-lt"/>
              </a:rPr>
              <a:t>Промежуточное программное обеспечение – </a:t>
            </a:r>
            <a:r>
              <a:rPr lang="ru-RU" sz="2400" dirty="0" smtClean="0">
                <a:latin typeface="+mj-lt"/>
              </a:rPr>
              <a:t>Операционные системы, </a:t>
            </a:r>
            <a:r>
              <a:rPr lang="ru-RU" sz="2400" dirty="0" err="1" smtClean="0">
                <a:latin typeface="+mj-lt"/>
              </a:rPr>
              <a:t>DBMSs</a:t>
            </a:r>
            <a:r>
              <a:rPr lang="ru-RU" sz="2400" dirty="0" smtClean="0">
                <a:latin typeface="+mj-lt"/>
              </a:rPr>
              <a:t>, Инструменты для разработки приложений, инструменты для управления системами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+mj-lt"/>
              </a:rPr>
              <a:t>Инфраструктура телекоммуникаций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 smtClean="0">
                <a:latin typeface="+mj-lt"/>
              </a:rPr>
              <a:t>Каналы связи через глобальные сети (</a:t>
            </a:r>
            <a:r>
              <a:rPr lang="ru-RU" dirty="0" err="1" smtClean="0">
                <a:latin typeface="+mj-lt"/>
              </a:rPr>
              <a:t>WAN-Links</a:t>
            </a:r>
            <a:r>
              <a:rPr lang="ru-RU" dirty="0" smtClean="0">
                <a:latin typeface="+mj-lt"/>
              </a:rPr>
              <a:t>) между различными офисами казначейства – через телекоммуникационную сеть – коммутируемая сеть общего пользования, выделенные линии, коммутируемые линии связи;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 smtClean="0">
                <a:latin typeface="+mj-lt"/>
              </a:rPr>
              <a:t>Локальные вычислительные сети (</a:t>
            </a:r>
            <a:r>
              <a:rPr lang="ru-RU" dirty="0" err="1" smtClean="0">
                <a:latin typeface="+mj-lt"/>
              </a:rPr>
              <a:t>LAN</a:t>
            </a:r>
            <a:r>
              <a:rPr lang="ru-RU" dirty="0" smtClean="0">
                <a:latin typeface="+mj-lt"/>
              </a:rPr>
              <a:t>) – связь между рабочими станциями в определенном месте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 smtClean="0">
                <a:latin typeface="+mj-lt"/>
              </a:rPr>
              <a:t>Системы управления сетями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+mj-lt"/>
              </a:rPr>
              <a:t>Резервные механизмы / </a:t>
            </a:r>
            <a:r>
              <a:rPr lang="ru-RU" sz="2400" b="1" dirty="0" err="1" smtClean="0">
                <a:latin typeface="+mj-lt"/>
              </a:rPr>
              <a:t>механизмы</a:t>
            </a:r>
            <a:r>
              <a:rPr lang="ru-RU" sz="2400" b="1" dirty="0" smtClean="0">
                <a:latin typeface="+mj-lt"/>
              </a:rPr>
              <a:t>, обеспечивающие функционирование в случае чрезвычайных ситуаций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 smtClean="0">
                <a:latin typeface="+mj-lt"/>
              </a:rPr>
              <a:t>Стратегия повышения устойчивости функционирования бизнеса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 smtClean="0">
                <a:latin typeface="+mj-lt"/>
              </a:rPr>
              <a:t>Энергетические дублирующие системы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 smtClean="0">
                <a:latin typeface="+mj-lt"/>
              </a:rPr>
              <a:t>Системы информационной безопасности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EB4D45-1EA4-4F67-AFF0-4190431260F3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ru-RU" dirty="0" smtClean="0"/>
              <a:t> - Всемирный банк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7C83F7-0470-402D-9230-0899FA4C5663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0502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anchor="ctr">
            <a:normAutofit/>
          </a:bodyPr>
          <a:lstStyle/>
          <a:p>
            <a:r>
              <a:rPr lang="ru-RU" sz="4000" b="1" dirty="0" smtClean="0"/>
              <a:t>Базовая модель казначейства –</a:t>
            </a:r>
            <a:r>
              <a:rPr lang="ru-RU" sz="4000" b="1" dirty="0" err="1" smtClean="0"/>
              <a:t>TRM</a:t>
            </a:r>
            <a:r>
              <a:rPr lang="ru-RU" sz="4000" b="1" dirty="0" smtClean="0"/>
              <a:t>*</a:t>
            </a:r>
            <a:endParaRPr lang="ru-RU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TRM</a:t>
            </a:r>
            <a:r>
              <a:rPr lang="ru-RU" sz="2400" b="1" dirty="0" smtClean="0"/>
              <a:t> </a:t>
            </a:r>
            <a:r>
              <a:rPr lang="ru-RU" sz="2400" dirty="0" smtClean="0"/>
              <a:t>была разработана, чтобы :</a:t>
            </a:r>
          </a:p>
          <a:p>
            <a:pPr lvl="1"/>
            <a:r>
              <a:rPr lang="ru-RU" sz="2000" dirty="0" smtClean="0"/>
              <a:t>Помочь странам членам Всемирного банка и МВФ в осуществлении казначейских реформ</a:t>
            </a:r>
          </a:p>
          <a:p>
            <a:pPr lvl="1"/>
            <a:r>
              <a:rPr lang="ru-RU" sz="2000" dirty="0" smtClean="0"/>
              <a:t>Проинформировать производителей пакетов программного обеспечения </a:t>
            </a:r>
            <a:r>
              <a:rPr lang="ru-RU" sz="2000" dirty="0" err="1" smtClean="0"/>
              <a:t>COTS</a:t>
            </a:r>
            <a:r>
              <a:rPr lang="ru-RU" sz="2000" dirty="0" smtClean="0"/>
              <a:t> об основных </a:t>
            </a:r>
            <a:r>
              <a:rPr lang="ru-RU" sz="2000" b="1" dirty="0" smtClean="0"/>
              <a:t>Казначейских функциональных требованиях</a:t>
            </a:r>
            <a:r>
              <a:rPr lang="ru-RU" sz="2000" dirty="0" smtClean="0"/>
              <a:t>,</a:t>
            </a:r>
            <a:r>
              <a:rPr lang="ru-RU" sz="2000" b="1" dirty="0" smtClean="0"/>
              <a:t> </a:t>
            </a:r>
            <a:r>
              <a:rPr lang="ru-RU" sz="2000" dirty="0" smtClean="0"/>
              <a:t>чтобы дать им возможность включить эти требования в продукты, которые были изначально разработаны для </a:t>
            </a:r>
            <a:r>
              <a:rPr lang="ru-RU" sz="2000" b="1" dirty="0" smtClean="0"/>
              <a:t>частного сектора</a:t>
            </a:r>
            <a:r>
              <a:rPr lang="ru-RU" sz="2000" dirty="0" smtClean="0"/>
              <a:t>.  </a:t>
            </a:r>
          </a:p>
          <a:p>
            <a:r>
              <a:rPr lang="ru-RU" sz="2400" dirty="0" smtClean="0"/>
              <a:t>Описывает существенные аспекты Казначейской реформы,  основные Казначейские функциональные процессы и основные виды деятельности, связанные с установлением Казначейских систем.</a:t>
            </a:r>
          </a:p>
          <a:p>
            <a:r>
              <a:rPr lang="ru-RU" sz="2400" dirty="0" smtClean="0"/>
              <a:t>Показывает, как казначейские процессы вписываются в общее управление правительственными налогами - </a:t>
            </a:r>
            <a:r>
              <a:rPr lang="ru-RU" sz="2400" dirty="0" err="1" smtClean="0"/>
              <a:t>GFM</a:t>
            </a:r>
            <a:endParaRPr lang="ru-RU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8D955-150C-48ED-8BF0-514BC6AEF469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4267200" cy="34925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*Али </a:t>
            </a:r>
            <a:r>
              <a:rPr lang="ru-RU" b="1" dirty="0" err="1" smtClean="0"/>
              <a:t>Хашим</a:t>
            </a:r>
            <a:r>
              <a:rPr lang="ru-RU" b="1" dirty="0" smtClean="0"/>
              <a:t> и Билл </a:t>
            </a:r>
            <a:r>
              <a:rPr lang="ru-RU" b="1" dirty="0" err="1" smtClean="0"/>
              <a:t>Аллан</a:t>
            </a:r>
            <a:r>
              <a:rPr lang="ru-RU" b="1" dirty="0" smtClean="0"/>
              <a:t>, Всемирный банк    </a:t>
            </a:r>
            <a:br>
              <a:rPr lang="ru-RU" b="1" dirty="0" smtClean="0"/>
            </a:br>
            <a:r>
              <a:rPr lang="ru-RU" b="1" dirty="0" smtClean="0"/>
              <a:t>Технический доклад №. 505, 2001  год</a:t>
            </a:r>
            <a:endParaRPr lang="ru-RU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3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Часть </a:t>
            </a:r>
            <a:r>
              <a:rPr lang="ru-RU" dirty="0" err="1" smtClean="0"/>
              <a:t>II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Некоторый опыт внедрения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AA97F9-CD4C-4D17-8829-4F8FFB7A9594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ru-RU" dirty="0" smtClean="0"/>
              <a:t> - Всемирный банк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4DD3E-8F65-49AB-948F-8AF5C85F8CE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8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5C588-367C-48CF-8C06-4804A00ED84F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4096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Али Хашим - Всемирный банк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11D1A-C8A4-4CB4-81B4-D6611061E9C6}" type="slidenum">
              <a:rPr lang="ru-RU" smtClean="0"/>
              <a:pPr/>
              <a:t>21</a:t>
            </a:fld>
            <a:endParaRPr lang="ru-RU" smtClean="0"/>
          </a:p>
        </p:txBody>
      </p:sp>
      <p:graphicFrame>
        <p:nvGraphicFramePr>
          <p:cNvPr id="424297" name="Group 3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4836985"/>
              </p:ext>
            </p:extLst>
          </p:nvPr>
        </p:nvGraphicFramePr>
        <p:xfrm>
          <a:off x="76200" y="353940"/>
          <a:ext cx="8915400" cy="6488890"/>
        </p:xfrm>
        <a:graphic>
          <a:graphicData uri="http://schemas.openxmlformats.org/drawingml/2006/table">
            <a:tbl>
              <a:tblPr/>
              <a:tblGrid>
                <a:gridCol w="3343275"/>
                <a:gridCol w="1188720"/>
                <a:gridCol w="1411605"/>
                <a:gridCol w="1188720"/>
                <a:gridCol w="1783080"/>
              </a:tblGrid>
              <a:tr h="474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и страна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основных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Приблиз. стоимость , млн. US 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Замечания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Arial" charset="0"/>
                        </a:rPr>
                        <a:t>Европа и Средняя Азия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 «Украинские казначейские системы»  (TS)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Украинский PFMP  (II)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26.9 (16.5+10.4)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Завершен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  лет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Ведется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Начат в 2005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Заказное ПО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Ведется последующий проект; планы относительно программного обеспечения 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COTS</a:t>
                      </a:r>
                      <a:endParaRPr kumimoji="0" lang="ru-RU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 модернизации казначейства Казахстана (TS)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17.7(15.7+2.0)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Завершен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8.9 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Oracle Financials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Венгрия – Проект управления государственными финансами (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TS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10.4(7.3+3.1)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Завершен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7.1 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Заказное ПО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Турция 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PFMP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TS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15.9(15.9 + 0.0)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Завершен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8.5 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Заказное ПО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Албания (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TS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9.0(8.5+0.5)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Завершен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 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Oracle Financials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 развития российского казначейства ( 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TS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613(231.0+382.)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Завершен  Начат в 2002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Oracle Financials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Молдова 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PFMP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IFMS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15.3(8.5+6.8)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Ведется Начат в 2005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Азербайджан  (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TS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13.4(9.5+3.9)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Ведется Начат в 2004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Кыргызская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Республика (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TS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10.2(6.7+3.5)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Ведется Начат в 2005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Некоторые наличные средства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Таджикистан (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IFMS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10.0(5.0+5.0)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этапе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Планируется COTS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4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Команда: Али 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Хашим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(1994-2004 гг.);  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Доминик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де 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Рокфель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(2000-2004 гг.); Чем </a:t>
                      </a:r>
                      <a:r>
                        <a:rPr kumimoji="0" lang="ru-RU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Денер</a:t>
                      </a:r>
                      <a:r>
                        <a:rPr kumimoji="0" lang="ru-RU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(2004 г. –настоящее время)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047" name="Text Box 339"/>
          <p:cNvSpPr txBox="1">
            <a:spLocks noChangeArrowheads="1"/>
          </p:cNvSpPr>
          <p:nvPr/>
        </p:nvSpPr>
        <p:spPr bwMode="auto">
          <a:xfrm>
            <a:off x="228600" y="0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Некоторые недавно профинансированные проекты </a:t>
            </a:r>
            <a:r>
              <a:rPr lang="ru-RU" b="1" dirty="0" err="1" smtClean="0">
                <a:solidFill>
                  <a:srgbClr val="0070C0"/>
                </a:solidFill>
              </a:rPr>
              <a:t>IFMIS</a:t>
            </a:r>
            <a:r>
              <a:rPr lang="ru-RU" b="1" dirty="0" smtClean="0">
                <a:solidFill>
                  <a:srgbClr val="0070C0"/>
                </a:solidFill>
              </a:rPr>
              <a:t> / Казначейства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10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 anchor="t"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Некоторые наблюдения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/>
              <a:t>Сфера действия: </a:t>
            </a:r>
            <a:r>
              <a:rPr lang="ru-RU" sz="1600" dirty="0" smtClean="0"/>
              <a:t>Изначально проекты фокусировались на реализации основной реформы казначейства и на функциональности.  Поскольку стабилизировались новые институциональные структуры и реформы, у более новых проектов более широкая сфера действия</a:t>
            </a:r>
          </a:p>
          <a:p>
            <a:r>
              <a:rPr lang="ru-RU" sz="1600" b="1" dirty="0" smtClean="0"/>
              <a:t>Выбор программного обеспечения: </a:t>
            </a:r>
            <a:r>
              <a:rPr lang="ru-RU" sz="1600" dirty="0" smtClean="0"/>
              <a:t> Основные пакеты </a:t>
            </a:r>
            <a:r>
              <a:rPr lang="ru-RU" sz="1600" dirty="0" err="1" smtClean="0"/>
              <a:t>COTS</a:t>
            </a:r>
            <a:r>
              <a:rPr lang="ru-RU" sz="1600" dirty="0" smtClean="0"/>
              <a:t> не включали требования государственного сектора.  Была необходимость разработки основной функциональности, так чтобы реформа смогла начать давать результаты. Таким образом, многие страны начали с внедрения </a:t>
            </a:r>
            <a:r>
              <a:rPr lang="ru-RU" sz="1600" b="1" dirty="0" smtClean="0"/>
              <a:t>промежуточных индивидуально разработанных систем.  </a:t>
            </a:r>
            <a:r>
              <a:rPr lang="ru-RU" sz="1600" dirty="0" smtClean="0"/>
              <a:t>Они были использованы как средства ужесточения требований – первый шаг двухступенчатого перехода. Сейчас они уже заменены или заменяются приложениями </a:t>
            </a:r>
            <a:r>
              <a:rPr lang="ru-RU" sz="1600" dirty="0" err="1" smtClean="0"/>
              <a:t>COTS</a:t>
            </a:r>
            <a:r>
              <a:rPr lang="ru-RU" sz="1600" dirty="0" smtClean="0"/>
              <a:t>.  Новые проекты начинаются с программного обеспечения </a:t>
            </a:r>
            <a:r>
              <a:rPr lang="ru-RU" sz="1600" dirty="0" err="1" smtClean="0"/>
              <a:t>COTS</a:t>
            </a:r>
            <a:r>
              <a:rPr lang="ru-RU" sz="1600" dirty="0" smtClean="0"/>
              <a:t>.  Программное обеспечение с открытыми кодами открывает дополнительные возможности. В настоящее время широко доступно как промежуточное программное обеспечение, но не полностью протестировано в области применения.</a:t>
            </a:r>
          </a:p>
          <a:p>
            <a:r>
              <a:rPr lang="ru-RU" sz="1600" b="1" dirty="0" smtClean="0"/>
              <a:t>Телекоммуникационная инфраструктура </a:t>
            </a:r>
            <a:r>
              <a:rPr lang="ru-RU" sz="1600" dirty="0" smtClean="0"/>
              <a:t>в начале девяностых не была хорошо развита.  Сначала промежуточные системы внедрялись на </a:t>
            </a:r>
            <a:r>
              <a:rPr lang="ru-RU" sz="1600" b="1" dirty="0" smtClean="0"/>
              <a:t>распределенной архитектуре.  </a:t>
            </a:r>
            <a:r>
              <a:rPr lang="ru-RU" sz="1600" dirty="0" smtClean="0"/>
              <a:t>По мере усовершенствования телекоммуникационной инфраструктуры шло движение в направлении централизованной архитектуры. Все новые системы внедряются на </a:t>
            </a:r>
            <a:r>
              <a:rPr lang="ru-RU" sz="1600" b="1" dirty="0" smtClean="0"/>
              <a:t>централизованной инфраструктуре.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Новые системы используют Интернет версии специализированного программного обеспечения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8D955-150C-48ED-8BF0-514BC6AEF469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9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1991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0070C0"/>
                </a:solidFill>
              </a:rPr>
              <a:t>Некоторые исходные параметры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400" b="1" dirty="0" smtClean="0">
                <a:latin typeface="+mj-lt"/>
              </a:rPr>
              <a:t>Стоимость внедрения </a:t>
            </a:r>
            <a:r>
              <a:rPr lang="ru-RU" sz="2400" dirty="0" smtClean="0">
                <a:latin typeface="+mj-lt"/>
              </a:rPr>
              <a:t>систем, основанных на </a:t>
            </a:r>
            <a:r>
              <a:rPr lang="ru-RU" sz="2400" b="1" dirty="0" smtClean="0">
                <a:latin typeface="+mj-lt"/>
              </a:rPr>
              <a:t>пакетах </a:t>
            </a:r>
            <a:r>
              <a:rPr lang="ru-RU" sz="2400" b="1" dirty="0" err="1" smtClean="0">
                <a:latin typeface="+mj-lt"/>
              </a:rPr>
              <a:t>COTS</a:t>
            </a:r>
            <a:r>
              <a:rPr lang="ru-RU" sz="2400" b="1" dirty="0" smtClean="0">
                <a:latin typeface="+mj-lt"/>
              </a:rPr>
              <a:t>, </a:t>
            </a:r>
            <a:r>
              <a:rPr lang="ru-RU" sz="2400" dirty="0" smtClean="0">
                <a:latin typeface="+mj-lt"/>
              </a:rPr>
              <a:t>составляла приблизительно 13-15000 долларов на лицензированного пользователя.</a:t>
            </a:r>
          </a:p>
          <a:p>
            <a:pPr eaLnBrk="1" hangingPunct="1"/>
            <a:r>
              <a:rPr lang="ru-RU" sz="2400" b="1" dirty="0" smtClean="0">
                <a:latin typeface="+mj-lt"/>
              </a:rPr>
              <a:t>На завершение </a:t>
            </a:r>
            <a:r>
              <a:rPr lang="ru-RU" sz="2400" dirty="0" smtClean="0">
                <a:latin typeface="+mj-lt"/>
              </a:rPr>
              <a:t>проектов уходило </a:t>
            </a:r>
            <a:r>
              <a:rPr lang="ru-RU" sz="2400" b="1" dirty="0" smtClean="0">
                <a:latin typeface="+mj-lt"/>
              </a:rPr>
              <a:t>7-10 лет </a:t>
            </a:r>
            <a:r>
              <a:rPr lang="ru-RU" sz="2400" dirty="0" smtClean="0">
                <a:latin typeface="+mj-lt"/>
              </a:rPr>
              <a:t>(от одобрения Правления до завершения).  Ожидается, что для завершения многих ведущихся в настоящее время проектов потребуются  такие же сроки.</a:t>
            </a:r>
          </a:p>
          <a:p>
            <a:pPr eaLnBrk="1" hangingPunct="1"/>
            <a:r>
              <a:rPr lang="ru-RU" sz="2400" dirty="0" smtClean="0">
                <a:latin typeface="+mj-lt"/>
              </a:rPr>
              <a:t>Получение согласия и внедрение реформ политики было основным фактором, определяющим длительные сроки внедрения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(особенно для проектов, начинаемых с нуля). </a:t>
            </a:r>
          </a:p>
          <a:p>
            <a:pPr eaLnBrk="1" hangingPunct="1"/>
            <a:r>
              <a:rPr lang="ru-RU" sz="2400" dirty="0" smtClean="0">
                <a:latin typeface="+mj-lt"/>
              </a:rPr>
              <a:t>Закупка систем с использованием банковских процедур также внесла свой вклад в длительные периоды завершения. </a:t>
            </a:r>
          </a:p>
          <a:p>
            <a:pPr eaLnBrk="1" hangingPunct="1"/>
            <a:r>
              <a:rPr lang="ru-RU" sz="2400" dirty="0" smtClean="0">
                <a:latin typeface="+mj-lt"/>
              </a:rPr>
              <a:t>Фактическое время внедрения решения </a:t>
            </a:r>
            <a:r>
              <a:rPr lang="ru-RU" sz="2400" dirty="0" err="1" smtClean="0">
                <a:latin typeface="+mj-lt"/>
              </a:rPr>
              <a:t>COTS</a:t>
            </a:r>
            <a:r>
              <a:rPr lang="ru-RU" sz="2400" dirty="0" smtClean="0">
                <a:latin typeface="+mj-lt"/>
              </a:rPr>
              <a:t> от присуждения контракта до завершения составляет 3-6 лет, в зависимости от размера масштаба</a:t>
            </a:r>
          </a:p>
          <a:p>
            <a:pPr eaLnBrk="1" hangingPunct="1"/>
            <a:endParaRPr lang="ru-RU" sz="2400" dirty="0" smtClean="0"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3395B-E7DF-4ADB-99A6-AF3E54F7235C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ru-RU" dirty="0" smtClean="0"/>
              <a:t> - Всемирный банк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21ADE4-F80D-41CD-8871-B1506D822A9C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3613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Часть </a:t>
            </a:r>
            <a:r>
              <a:rPr lang="ru-RU" dirty="0" err="1" smtClean="0"/>
              <a:t>III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Некоторые показатели внедрения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AA97F9-CD4C-4D17-8829-4F8FFB7A9594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4DD3E-8F65-49AB-948F-8AF5C85F8CE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5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/>
              <a:t> .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A5B8D-FC54-4C59-B13E-8326B8514F06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304800" y="154996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Иерархия требований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/>
        </p:nvSpPr>
        <p:spPr>
          <a:xfrm>
            <a:off x="5794248" y="6331380"/>
            <a:ext cx="304495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5FEE91-A9E4-48A3-89F2-7F1898EBC174}" type="datetime1">
              <a:rPr lang="ru-RU" smtClean="0"/>
              <a:pPr/>
              <a:t>04.06.2012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/>
        </p:nvSpPr>
        <p:spPr>
          <a:xfrm>
            <a:off x="307848" y="6337244"/>
            <a:ext cx="35814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304800" y="990600"/>
            <a:ext cx="8503920" cy="54102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3" indent="-274320">
              <a:buClr>
                <a:schemeClr val="accent1"/>
              </a:buClr>
              <a:buSzPct val="85000"/>
              <a:buFont typeface="Wingdings" pitchFamily="2" charset="2"/>
              <a:buChar char="q"/>
            </a:pPr>
            <a:r>
              <a:rPr lang="ru-RU" sz="3000" b="1" dirty="0" smtClean="0"/>
              <a:t>Политическая воля для внедрения устойчивых политик и процедур управления государственными финансами (</a:t>
            </a:r>
            <a:r>
              <a:rPr lang="ru-RU" sz="3000" b="1" dirty="0" err="1" smtClean="0"/>
              <a:t>PFM</a:t>
            </a:r>
            <a:r>
              <a:rPr lang="ru-RU" sz="3000" b="1" dirty="0" smtClean="0"/>
              <a:t>) и поддержка внутри правительства (Министерство финансов и другие) проводимых реформ</a:t>
            </a:r>
            <a:endParaRPr lang="ru-RU" sz="2200" b="1" dirty="0" smtClean="0"/>
          </a:p>
          <a:p>
            <a:pPr lvl="1"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FF0000"/>
                </a:solidFill>
              </a:rPr>
              <a:t>Формирование реалистичного бюджета</a:t>
            </a:r>
          </a:p>
          <a:p>
            <a:pPr lvl="1"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FF0000"/>
                </a:solidFill>
              </a:rPr>
              <a:t>Институциональные механизмы для внедрения </a:t>
            </a:r>
            <a:r>
              <a:rPr lang="ru-RU" sz="3000" b="1" dirty="0" err="1" smtClean="0">
                <a:solidFill>
                  <a:srgbClr val="FF0000"/>
                </a:solidFill>
              </a:rPr>
              <a:t>налогово</a:t>
            </a:r>
            <a:r>
              <a:rPr lang="ru-RU" sz="3000" b="1" dirty="0" smtClean="0">
                <a:solidFill>
                  <a:srgbClr val="FF0000"/>
                </a:solidFill>
              </a:rPr>
              <a:t>- бюджетного контроля</a:t>
            </a:r>
            <a:endParaRPr lang="ru-RU" sz="1300" b="1" dirty="0" smtClean="0">
              <a:solidFill>
                <a:srgbClr val="FF000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Контроль Казначейства над всеми правительственными финансовыми ресурсами – консолидация банковских счетов на едином казначейском счете (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</a:rPr>
              <a:t>TSA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</a:p>
          <a:p>
            <a:pPr lvl="2">
              <a:buFont typeface="Wingdings" pitchFamily="2" charset="2"/>
              <a:buChar char="Ø"/>
            </a:pPr>
            <a:r>
              <a:rPr lang="ru-RU" sz="2500" b="1" dirty="0" smtClean="0"/>
              <a:t> Направление операций через офис казначейства/ сотрудников казначейства</a:t>
            </a:r>
          </a:p>
          <a:p>
            <a:pPr lvl="1">
              <a:buFont typeface="Wingdings" pitchFamily="2" charset="2"/>
              <a:buChar char="§"/>
            </a:pPr>
            <a:r>
              <a:rPr lang="ru-RU" sz="3000" b="1" dirty="0" smtClean="0"/>
              <a:t>Кадровый потенциал в реализующих агентствах для осуществления реформ и внедрения связанных с ними систем</a:t>
            </a:r>
          </a:p>
          <a:p>
            <a:pPr lvl="1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0000"/>
                </a:solidFill>
              </a:rPr>
              <a:t>Соответствующая технология для оказания поддержки обработке данных и управлению данными</a:t>
            </a:r>
            <a:endParaRPr lang="ru-RU" sz="2100" b="1" dirty="0" smtClean="0">
              <a:solidFill>
                <a:srgbClr val="FF0000"/>
              </a:solidFill>
            </a:endParaRPr>
          </a:p>
          <a:p>
            <a:pPr lvl="4">
              <a:buFont typeface="Wingdings" pitchFamily="2" charset="2"/>
              <a:buChar char="ü"/>
            </a:pPr>
            <a:r>
              <a:rPr lang="ru-RU" sz="1900" b="1" dirty="0" smtClean="0"/>
              <a:t>Специализированное программное обеспечение, которое отражает функциональные процессы</a:t>
            </a:r>
          </a:p>
          <a:p>
            <a:pPr lvl="4">
              <a:buFont typeface="Wingdings" pitchFamily="2" charset="2"/>
              <a:buChar char="v"/>
            </a:pPr>
            <a:r>
              <a:rPr lang="ru-RU" sz="1900" b="1" dirty="0" smtClean="0"/>
              <a:t>Технологическая платформа для внедрения программного обеспечения (аппаратного обеспечения, сетевого, промежуточного программного обеспечения)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46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600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Обязательство Правительства и поддержка Министерства финансов были важным фактором успеха для проектов реформ казначейств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lvl="1">
              <a:lnSpc>
                <a:spcPct val="90000"/>
              </a:lnSpc>
            </a:pPr>
            <a:r>
              <a:rPr lang="ru-RU" sz="2200" dirty="0" smtClean="0"/>
              <a:t>Может быть достигнуто лучше, если проекты оформлены как инициативы реформирования систем управления государственными финансами (</a:t>
            </a:r>
            <a:r>
              <a:rPr lang="ru-RU" sz="2200" dirty="0" err="1" smtClean="0"/>
              <a:t>PEM</a:t>
            </a:r>
            <a:r>
              <a:rPr lang="ru-RU" sz="2200" dirty="0" smtClean="0"/>
              <a:t>), а не просто как реформы систем бухгалтерского учета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/>
              <a:t>Лица, определяющие политику на высшем уровне в Министерстве финансов и в донорских организациях, связаны с этим в большей мере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solidFill>
                  <a:srgbClr val="000000"/>
                </a:solidFill>
              </a:rPr>
              <a:t>Затем могут быть установлены связи между проектом и требованиями в соответствии с кредитованием экономических программ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solidFill>
                  <a:srgbClr val="000000"/>
                </a:solidFill>
              </a:rPr>
              <a:t>Затем Министерство финансов начинает проявлять активную заинтересованность в том, чтобы гарантировать достижение основных вех проекта.</a:t>
            </a:r>
            <a:endParaRPr lang="ru-RU" sz="2200" dirty="0" smtClean="0"/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BE1DF-A258-47F4-8999-109B54738994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3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  </a:t>
            </a:r>
            <a:r>
              <a:rPr lang="ru-RU" sz="4000" b="1" dirty="0" smtClean="0">
                <a:solidFill>
                  <a:srgbClr val="0070C0"/>
                </a:solidFill>
              </a:rPr>
              <a:t>Дизайн систем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Системы должны строится в соответствии с функциональными, а не организационными линиями</a:t>
            </a:r>
          </a:p>
          <a:p>
            <a:pPr lvl="1">
              <a:lnSpc>
                <a:spcPct val="80000"/>
              </a:lnSpc>
            </a:pPr>
            <a:r>
              <a:rPr lang="ru-RU" dirty="0" smtClean="0"/>
              <a:t>Определите четко </a:t>
            </a:r>
            <a:r>
              <a:rPr lang="ru-RU" b="1" dirty="0" smtClean="0">
                <a:solidFill>
                  <a:srgbClr val="C00000"/>
                </a:solidFill>
              </a:rPr>
              <a:t>контуры системы, </a:t>
            </a:r>
            <a:r>
              <a:rPr lang="ru-RU" dirty="0" smtClean="0"/>
              <a:t>чтобы избежать дублирующихся инвестиций</a:t>
            </a:r>
          </a:p>
          <a:p>
            <a:pPr lvl="1">
              <a:lnSpc>
                <a:spcPct val="80000"/>
              </a:lnSpc>
            </a:pPr>
            <a:r>
              <a:rPr lang="ru-RU" dirty="0" smtClean="0"/>
              <a:t>Бюджетный отдел, Казначейство и Профильные министерства </a:t>
            </a:r>
            <a:r>
              <a:rPr lang="ru-RU" b="1" dirty="0" smtClean="0"/>
              <a:t>должны использовать одну и ту же систему для обработки своих операций и должны пользоваться базами данных друг друга</a:t>
            </a:r>
          </a:p>
          <a:p>
            <a:pPr lvl="0"/>
            <a:r>
              <a:rPr lang="ru-RU" sz="2400" b="1" dirty="0" smtClean="0"/>
              <a:t>При подготовке бюджета и исполнении бюджета должен использоваться один и тот же План счетов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8D955-150C-48ED-8BF0-514BC6AEF469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ru-RU" dirty="0" smtClean="0"/>
              <a:t> - Всемирный банк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9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 anchor="t"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Ввод операций в режиме он-лайн – последующий и предшествующий контроль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Операции должны фиксироваться в </a:t>
            </a:r>
            <a:r>
              <a:rPr lang="ru-RU" b="1" dirty="0" smtClean="0">
                <a:solidFill>
                  <a:schemeClr val="tx2"/>
                </a:solidFill>
              </a:rPr>
              <a:t>реальном времени, </a:t>
            </a:r>
            <a:r>
              <a:rPr lang="ru-RU" dirty="0" smtClean="0">
                <a:solidFill>
                  <a:schemeClr val="tx2"/>
                </a:solidFill>
              </a:rPr>
              <a:t>как только они возникают</a:t>
            </a:r>
            <a:endParaRPr lang="ru-RU" dirty="0" smtClean="0"/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Финансовый контроль должен применяться в </a:t>
            </a:r>
            <a:r>
              <a:rPr lang="ru-RU" b="1" dirty="0" smtClean="0">
                <a:solidFill>
                  <a:schemeClr val="tx2"/>
                </a:solidFill>
              </a:rPr>
              <a:t>упреждающем режиме ко </a:t>
            </a:r>
            <a:r>
              <a:rPr lang="ru-RU" dirty="0" smtClean="0">
                <a:solidFill>
                  <a:schemeClr val="tx2"/>
                </a:solidFill>
              </a:rPr>
              <a:t>всем операциями, обрабатываемым системой.  (Например, проверка наличия средств на бюджетные расходы до того как будут выделены средства, или осуществлены платежи).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Следует избегать </a:t>
            </a:r>
            <a:r>
              <a:rPr lang="ru-RU" b="1" dirty="0" smtClean="0">
                <a:solidFill>
                  <a:schemeClr val="tx2"/>
                </a:solidFill>
              </a:rPr>
              <a:t>последующего </a:t>
            </a:r>
            <a:r>
              <a:rPr lang="ru-RU" dirty="0" smtClean="0">
                <a:solidFill>
                  <a:schemeClr val="tx2"/>
                </a:solidFill>
              </a:rPr>
              <a:t>размещения сделок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57B454-DD38-48A1-B475-EC7FBEDF5127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8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Всесторонняя обработка операций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Никакие расходные операции не должны обрабатываться вне системы.  Данные вводятся только один раз, когда бухгалтерская операция проходит через систему.</a:t>
            </a:r>
          </a:p>
          <a:p>
            <a:pPr lvl="1"/>
            <a:r>
              <a:rPr lang="ru-RU" b="1" dirty="0" smtClean="0"/>
              <a:t>Бюджетные средства – зарплата, долг, субсидии, </a:t>
            </a:r>
            <a:r>
              <a:rPr lang="ru-RU" b="1" dirty="0" err="1" smtClean="0"/>
              <a:t>налогово</a:t>
            </a:r>
            <a:r>
              <a:rPr lang="ru-RU" b="1" dirty="0" smtClean="0"/>
              <a:t>- бюджетные переводы</a:t>
            </a:r>
          </a:p>
          <a:p>
            <a:pPr lvl="1"/>
            <a:r>
              <a:rPr lang="ru-RU" b="1" dirty="0" smtClean="0"/>
              <a:t>Внебюджетные средства (</a:t>
            </a:r>
            <a:r>
              <a:rPr lang="ru-RU" b="1" dirty="0" err="1" smtClean="0"/>
              <a:t>EBF</a:t>
            </a:r>
            <a:r>
              <a:rPr lang="ru-RU" b="1" dirty="0" smtClean="0"/>
              <a:t>)</a:t>
            </a:r>
            <a:endParaRPr lang="ru-RU" b="1" dirty="0" smtClean="0"/>
          </a:p>
          <a:p>
            <a:pPr lvl="1"/>
            <a:r>
              <a:rPr lang="ru-RU" b="1" dirty="0" smtClean="0"/>
              <a:t>Донорские средства	</a:t>
            </a:r>
          </a:p>
          <a:p>
            <a:pPr lvl="1"/>
            <a:r>
              <a:rPr lang="ru-RU" b="1" dirty="0" smtClean="0"/>
              <a:t>Технические доходы</a:t>
            </a:r>
          </a:p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Базы данных </a:t>
            </a:r>
            <a:r>
              <a:rPr lang="ru-RU" sz="2400" b="1" dirty="0" err="1" smtClean="0">
                <a:solidFill>
                  <a:schemeClr val="tx2"/>
                </a:solidFill>
              </a:rPr>
              <a:t>IFMIS</a:t>
            </a:r>
            <a:r>
              <a:rPr lang="ru-RU" sz="2400" b="1" dirty="0" smtClean="0">
                <a:solidFill>
                  <a:schemeClr val="tx2"/>
                </a:solidFill>
              </a:rPr>
              <a:t> следует рассматривать в качестве основного источника для финансовой отчетности в правительстве - - </a:t>
            </a:r>
            <a:r>
              <a:rPr lang="ru-RU" sz="2400" b="1" dirty="0" smtClean="0">
                <a:solidFill>
                  <a:srgbClr val="FF0000"/>
                </a:solidFill>
              </a:rPr>
              <a:t>а не второй набор книг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94DEBF-D9F4-4246-BC97-BA740EF643BC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5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ru-RU" dirty="0" smtClean="0"/>
              <a:t> План презентации</a:t>
            </a:r>
            <a:endParaRPr lang="ru-RU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ru-RU" sz="3300" b="1" dirty="0" smtClean="0"/>
              <a:t>Часть I: Заново пересматривает некоторые темы, входящие в </a:t>
            </a:r>
            <a:r>
              <a:rPr lang="ru-RU" sz="3300" b="1" dirty="0" err="1" smtClean="0"/>
              <a:t>TRM</a:t>
            </a:r>
            <a:r>
              <a:rPr lang="ru-RU" sz="3300" b="1" dirty="0" smtClean="0"/>
              <a:t>, включая:</a:t>
            </a:r>
          </a:p>
          <a:p>
            <a:pPr lvl="1"/>
            <a:r>
              <a:rPr lang="ru-RU" sz="2800" dirty="0" smtClean="0"/>
              <a:t>Логическое обоснование /  задачи для казначейских систем</a:t>
            </a:r>
          </a:p>
          <a:p>
            <a:pPr lvl="1"/>
            <a:r>
              <a:rPr lang="ru-RU" sz="2800" dirty="0" smtClean="0"/>
              <a:t>Предпосылки политики</a:t>
            </a:r>
          </a:p>
          <a:p>
            <a:pPr lvl="1"/>
            <a:r>
              <a:rPr lang="ru-RU" sz="2800" dirty="0" smtClean="0"/>
              <a:t>Сфера действия и функциональность казначейских систем</a:t>
            </a:r>
          </a:p>
          <a:p>
            <a:pPr lvl="1"/>
            <a:r>
              <a:rPr lang="ru-RU" sz="2800" dirty="0" smtClean="0"/>
              <a:t>Технологические соображения</a:t>
            </a:r>
          </a:p>
          <a:p>
            <a:r>
              <a:rPr lang="ru-RU" sz="3300" b="1" dirty="0" smtClean="0"/>
              <a:t>Часть </a:t>
            </a:r>
            <a:r>
              <a:rPr lang="ru-RU" sz="3300" b="1" dirty="0" err="1" smtClean="0"/>
              <a:t>II</a:t>
            </a:r>
            <a:r>
              <a:rPr lang="ru-RU" sz="3300" b="1" dirty="0" smtClean="0"/>
              <a:t>:  Резюмирует некоторый опыт, связанный с внедрением</a:t>
            </a:r>
          </a:p>
          <a:p>
            <a:r>
              <a:rPr lang="ru-RU" sz="3300" b="1" dirty="0" smtClean="0"/>
              <a:t>Часть </a:t>
            </a:r>
            <a:r>
              <a:rPr lang="ru-RU" sz="3300" b="1" dirty="0" err="1" smtClean="0"/>
              <a:t>III</a:t>
            </a:r>
            <a:r>
              <a:rPr lang="ru-RU" sz="3300" b="1" dirty="0" smtClean="0"/>
              <a:t>:  Дает некоторые указания относительно внедрения</a:t>
            </a:r>
          </a:p>
          <a:p>
            <a:r>
              <a:rPr lang="ru-RU" sz="3300" b="1" dirty="0" smtClean="0"/>
              <a:t>Часть </a:t>
            </a:r>
            <a:r>
              <a:rPr lang="ru-RU" sz="3300" b="1" dirty="0" err="1" smtClean="0"/>
              <a:t>IV</a:t>
            </a:r>
            <a:r>
              <a:rPr lang="ru-RU" sz="3300" b="1" dirty="0" smtClean="0"/>
              <a:t>:  Обсуждает некоторые вопросы последовательности, связанные с расширением сферы действия казначейских систем для более широкого охвата процессов </a:t>
            </a:r>
            <a:r>
              <a:rPr lang="ru-RU" sz="3300" b="1" dirty="0" err="1" smtClean="0"/>
              <a:t>GFM</a:t>
            </a:r>
            <a:endParaRPr lang="ru-RU" sz="3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8D955-150C-48ED-8BF0-514BC6AEF469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ru-RU" dirty="0" smtClean="0"/>
              <a:t> - Всемирный банк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2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Управление проектом и межведомственная координация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55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ru-RU" sz="2000" b="1" dirty="0" smtClean="0">
                <a:latin typeface="+mj-lt"/>
              </a:rPr>
              <a:t>Менеджер проекта –  </a:t>
            </a:r>
            <a:r>
              <a:rPr lang="ru-RU" sz="2000" dirty="0" smtClean="0">
                <a:latin typeface="+mj-lt"/>
              </a:rPr>
              <a:t>Старшее должностное лицо с ФУНКЦИОНАЛЬНОЙ СТОРОНЫ с определенным положением в государственном аппарате, достаточными финансовыми и административными полномочиями. </a:t>
            </a:r>
          </a:p>
          <a:p>
            <a:pPr lvl="2">
              <a:lnSpc>
                <a:spcPct val="90000"/>
              </a:lnSpc>
            </a:pPr>
            <a:r>
              <a:rPr lang="ru-RU" sz="1800" dirty="0" smtClean="0">
                <a:latin typeface="+mj-lt"/>
              </a:rPr>
              <a:t>Так было в случае множества успешных проектов</a:t>
            </a:r>
          </a:p>
          <a:p>
            <a:pPr>
              <a:lnSpc>
                <a:spcPct val="90000"/>
              </a:lnSpc>
            </a:pPr>
            <a:endParaRPr lang="ru-RU" sz="2000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ru-RU" sz="2000" b="1" dirty="0" smtClean="0">
                <a:latin typeface="+mj-lt"/>
              </a:rPr>
              <a:t>Основная команда –</a:t>
            </a:r>
            <a:r>
              <a:rPr lang="ru-RU" sz="2000" dirty="0" smtClean="0">
                <a:latin typeface="+mj-lt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ru-RU" sz="1600" b="1" dirty="0" smtClean="0">
                <a:latin typeface="+mj-lt"/>
              </a:rPr>
              <a:t>Группа подготовленный профессионалов из основных функций, которые могут выступать в роли менеджеров по операционным изменениям.</a:t>
            </a:r>
          </a:p>
          <a:p>
            <a:pPr lvl="2">
              <a:lnSpc>
                <a:spcPct val="90000"/>
              </a:lnSpc>
            </a:pPr>
            <a:r>
              <a:rPr lang="ru-RU" sz="1600" b="1" dirty="0" smtClean="0">
                <a:latin typeface="+mj-lt"/>
              </a:rPr>
              <a:t>Представители основных вовлеченных лиц должны быть представлены в команде, чтобы управлять интерфейсом со своими агентствами.</a:t>
            </a:r>
            <a:r>
              <a:rPr lang="ru-RU" sz="1800" b="1" dirty="0" smtClean="0">
                <a:latin typeface="+mj-lt"/>
              </a:rPr>
              <a:t> </a:t>
            </a:r>
          </a:p>
          <a:p>
            <a:pPr lvl="1">
              <a:lnSpc>
                <a:spcPct val="90000"/>
              </a:lnSpc>
            </a:pPr>
            <a:endParaRPr lang="ru-RU" sz="2000" b="1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ru-RU" sz="2000" b="1" dirty="0" smtClean="0">
                <a:latin typeface="+mj-lt"/>
              </a:rPr>
              <a:t>Секретариат проекта</a:t>
            </a:r>
            <a:r>
              <a:rPr lang="ru-RU" sz="2000" dirty="0" smtClean="0">
                <a:latin typeface="+mj-lt"/>
              </a:rPr>
              <a:t> – должен иметь штатных специалистов с опытом в области установки крупномасштабных </a:t>
            </a:r>
            <a:r>
              <a:rPr lang="ru-RU" sz="2000" dirty="0" err="1" smtClean="0">
                <a:latin typeface="+mj-lt"/>
              </a:rPr>
              <a:t>ИТ</a:t>
            </a:r>
            <a:r>
              <a:rPr lang="ru-RU" sz="2000" dirty="0" smtClean="0">
                <a:latin typeface="+mj-lt"/>
              </a:rPr>
              <a:t> систем и </a:t>
            </a:r>
            <a:r>
              <a:rPr lang="ru-RU" sz="2000" dirty="0" err="1" smtClean="0">
                <a:latin typeface="+mj-lt"/>
              </a:rPr>
              <a:t>ИТ</a:t>
            </a:r>
            <a:r>
              <a:rPr lang="ru-RU" sz="2000" dirty="0" smtClean="0">
                <a:latin typeface="+mj-lt"/>
              </a:rPr>
              <a:t> закупок</a:t>
            </a:r>
          </a:p>
          <a:p>
            <a:pPr lvl="2">
              <a:lnSpc>
                <a:spcPct val="90000"/>
              </a:lnSpc>
            </a:pPr>
            <a:r>
              <a:rPr lang="ru-RU" sz="1800" dirty="0" smtClean="0">
                <a:latin typeface="+mj-lt"/>
              </a:rPr>
              <a:t>Знакомство с </a:t>
            </a:r>
            <a:r>
              <a:rPr lang="ru-RU" sz="1800" dirty="0" err="1" smtClean="0">
                <a:latin typeface="+mj-lt"/>
              </a:rPr>
              <a:t>ИТ</a:t>
            </a:r>
            <a:r>
              <a:rPr lang="ru-RU" sz="1800" dirty="0" smtClean="0">
                <a:latin typeface="+mj-lt"/>
              </a:rPr>
              <a:t> проектами и хороший потенциал управления проектом – это преимущество в </a:t>
            </a:r>
            <a:r>
              <a:rPr lang="ru-RU" sz="1800" dirty="0" err="1" smtClean="0">
                <a:latin typeface="+mj-lt"/>
              </a:rPr>
              <a:t>ЕЦА</a:t>
            </a:r>
            <a:endParaRPr lang="ru-RU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A702A-1C64-4B5C-8176-9BA49FC96143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5B1-D03E-4A65-886C-DA66EDA9828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7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anchor="ctr"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Ориентация и обучение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56356" name="Rectangle 4"/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77724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+mj-lt"/>
              </a:rPr>
              <a:t>Большие цифры – могут показаться ошеломляющими. 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latin typeface="+mj-lt"/>
              </a:rPr>
              <a:t>Однако большинство правительств располагают учебными учреждениями, которые могут быть использованы для предоставления обучения.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+mj-lt"/>
              </a:rPr>
              <a:t>Программа должна быть разработана с учетом требований. 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latin typeface="+mj-lt"/>
              </a:rPr>
              <a:t>Большинству сотрудников нужно знать только определенные характеристики системы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+mj-lt"/>
              </a:rPr>
              <a:t>Следует тесно координировать с планами реализации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latin typeface="+mj-lt"/>
              </a:rPr>
              <a:t>Фокусируется на конкретных требованиях определенного места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latin typeface="+mj-lt"/>
              </a:rPr>
              <a:t>Должно предоставляться непосредственно перед внедрением на месте; 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latin typeface="+mj-lt"/>
              </a:rPr>
              <a:t>Справочная служба, 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latin typeface="+mj-lt"/>
              </a:rPr>
              <a:t>Поддерживающие клиники,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latin typeface="+mj-lt"/>
              </a:rPr>
              <a:t>Учебные курсы на основании компьютера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+mj-lt"/>
              </a:rPr>
              <a:t>Обучение преподавателей</a:t>
            </a:r>
            <a:endParaRPr lang="ru-RU" sz="2400" dirty="0">
              <a:latin typeface="+mj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F922CE-E4A2-4A9D-9BDE-ED3CF4CF6C48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C47C-B692-4C88-AAB3-9A13D7484DA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ru-RU" sz="3200" b="1" smtClean="0">
              <a:solidFill>
                <a:schemeClr val="tx1"/>
              </a:solidFill>
              <a:latin typeface="Arial Unicode MS" pitchFamily="34" charset="-128"/>
            </a:endParaRPr>
          </a:p>
          <a:p>
            <a:pPr eaLnBrk="0" hangingPunct="0"/>
            <a:endParaRPr lang="ru-RU" sz="2800" b="1">
              <a:solidFill>
                <a:schemeClr val="tx1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9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anchor="t"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Управление изменениями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5840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latin typeface="+mj-lt"/>
              </a:rPr>
              <a:t>Необходимо преодолеть противостояние со стороны тех, у кого имеется личная заинтересованность, тех, кто воспринимает реформы, как угрозу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latin typeface="+mj-lt"/>
              </a:rPr>
              <a:t>Преимущества новой системы должны быть признаны руководством Министерства финансов, а оппозиции следует противостоять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latin typeface="+mj-lt"/>
              </a:rPr>
              <a:t>Следует устранить восприятие системы как угрозы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+mj-lt"/>
              </a:rPr>
              <a:t>Отсутствие стимулов для изменений в организации гражданской службы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latin typeface="+mj-lt"/>
              </a:rPr>
              <a:t>Государственный аппарат обычно склонен избегать риска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latin typeface="+mj-lt"/>
              </a:rPr>
              <a:t>Приведите примеры, когда это было сделано успешно</a:t>
            </a:r>
          </a:p>
          <a:p>
            <a:pPr lvl="1">
              <a:lnSpc>
                <a:spcPct val="90000"/>
              </a:lnSpc>
            </a:pPr>
            <a:r>
              <a:rPr lang="ru-RU" sz="2200" dirty="0" smtClean="0">
                <a:latin typeface="+mj-lt"/>
              </a:rPr>
              <a:t>Продемонстрируйте результаты примера на международном уровне</a:t>
            </a:r>
            <a:endParaRPr lang="ru-RU" sz="2200" dirty="0">
              <a:latin typeface="+mj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1312F-9A76-49C3-AB84-7C54B623A9E7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A095-598C-4864-BDBC-DB261BC2940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1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</a:rPr>
              <a:t>Реалистичные сроки для программы реформ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ru-RU" dirty="0" smtClean="0">
                <a:latin typeface="+mj-lt"/>
              </a:rPr>
              <a:t>Весь процесс создания правовых и институциональных рамок,  дизайна систем, закупки и внедрение могут с легкостью занять от 8 до 10 лет</a:t>
            </a:r>
          </a:p>
          <a:p>
            <a:pPr lvl="1">
              <a:lnSpc>
                <a:spcPct val="90000"/>
              </a:lnSpc>
            </a:pPr>
            <a:r>
              <a:rPr lang="ru-RU" dirty="0" smtClean="0">
                <a:latin typeface="+mj-lt"/>
              </a:rPr>
              <a:t>Проблемой было получение поддержки со стороны руководства на длительные периоды.  Связь с программой МВФ и (или) работой </a:t>
            </a:r>
            <a:r>
              <a:rPr lang="ru-RU" dirty="0" smtClean="0">
                <a:latin typeface="+mj-lt"/>
              </a:rPr>
              <a:t>кредитов </a:t>
            </a:r>
            <a:r>
              <a:rPr lang="ru-RU" dirty="0" smtClean="0">
                <a:latin typeface="+mj-lt"/>
              </a:rPr>
              <a:t>на реструктуризацию отдельных секторов экономики </a:t>
            </a:r>
            <a:r>
              <a:rPr lang="ru-RU" dirty="0" smtClean="0">
                <a:latin typeface="+mj-lt"/>
              </a:rPr>
              <a:t>(</a:t>
            </a:r>
            <a:r>
              <a:rPr lang="ru-RU" dirty="0" err="1" smtClean="0">
                <a:latin typeface="+mj-lt"/>
              </a:rPr>
              <a:t>SAL</a:t>
            </a:r>
            <a:r>
              <a:rPr lang="ru-RU" dirty="0" smtClean="0">
                <a:latin typeface="+mj-lt"/>
              </a:rPr>
              <a:t>)</a:t>
            </a:r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часто использовались для укрепления обязательств. </a:t>
            </a:r>
          </a:p>
          <a:p>
            <a:pPr lvl="1" eaLnBrk="1" hangingPunct="1">
              <a:lnSpc>
                <a:spcPct val="90000"/>
              </a:lnSpc>
            </a:pPr>
            <a:r>
              <a:rPr lang="ru-RU" b="1" dirty="0" smtClean="0">
                <a:latin typeface="+mj-lt"/>
              </a:rPr>
              <a:t>Иногда внедрялись промежуточные технические решения для поддержания реформ, за чем следовали полностью функционирующие системы.  Это оказалось полезным</a:t>
            </a:r>
            <a:r>
              <a:rPr lang="ru-RU" b="1" dirty="0" smtClean="0"/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2F1F2-3121-40BD-AE77-4EE3E0E745FF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2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Часть IV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172136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От основных казначейских систем к более широким  </a:t>
            </a:r>
            <a:r>
              <a:rPr lang="ru-RU" sz="4000" dirty="0" err="1" smtClean="0">
                <a:solidFill>
                  <a:srgbClr val="FFFF00"/>
                </a:solidFill>
              </a:rPr>
              <a:t>IFMIS</a:t>
            </a:r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Некоторые соображения относительно последовательности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AA97F9-CD4C-4D17-8829-4F8FFB7A9594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4DD3E-8F65-49AB-948F-8AF5C85F8CEF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9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 anchor="t">
            <a:normAutofit/>
          </a:bodyPr>
          <a:lstStyle/>
          <a:p>
            <a:r>
              <a:rPr lang="ru-RU" sz="3600" b="1" dirty="0" smtClean="0"/>
              <a:t>Нынешняя ситуация и путь вперед</a:t>
            </a:r>
            <a:endParaRPr lang="ru-R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7912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Базовые элементы казначейской реформы присутствуют </a:t>
            </a:r>
            <a:r>
              <a:rPr lang="ru-RU" sz="1600" dirty="0" smtClean="0"/>
              <a:t>с функционирующей казначейской организацией, </a:t>
            </a:r>
            <a:r>
              <a:rPr lang="ru-RU" sz="1600" dirty="0" err="1" smtClean="0"/>
              <a:t>TSA</a:t>
            </a:r>
            <a:r>
              <a:rPr lang="ru-RU" sz="1600" dirty="0" smtClean="0"/>
              <a:t>  и, как минимум, базовой промежуточной казначейской системой, которая позволяет Министерству финансов осуществлять определенную степень контроля</a:t>
            </a:r>
          </a:p>
          <a:p>
            <a:r>
              <a:rPr lang="ru-RU" sz="1600" b="1" dirty="0" smtClean="0"/>
              <a:t>В некоторых странах эти схемы являются всесторонними, а в других их охват не является полным, </a:t>
            </a:r>
            <a:r>
              <a:rPr lang="ru-RU" sz="1600" dirty="0" smtClean="0"/>
              <a:t>а степень </a:t>
            </a:r>
            <a:r>
              <a:rPr lang="ru-RU" sz="1600" dirty="0" err="1" smtClean="0"/>
              <a:t>налогово</a:t>
            </a:r>
            <a:r>
              <a:rPr lang="ru-RU" sz="1600" dirty="0" smtClean="0"/>
              <a:t>- бюджетного контроля не достаточная.</a:t>
            </a:r>
          </a:p>
          <a:p>
            <a:r>
              <a:rPr lang="ru-RU" sz="1600" b="1" dirty="0" smtClean="0"/>
              <a:t>В некоторых странах промежуточная системы оказывается недостаточной как в плане потенциала, так и функциональности.  Они обеспечивают базовый контроль над операциями для части операционного цикла, но</a:t>
            </a:r>
            <a:r>
              <a:rPr lang="ru-RU" sz="1600" dirty="0" smtClean="0"/>
              <a:t> отсутствует полная функциональность, необходимая для исполнения бюджета, а кроме того они также не способны обеспечить общую для всего правительства информацию, требуемую для экономического менеджмента</a:t>
            </a:r>
          </a:p>
          <a:p>
            <a:r>
              <a:rPr lang="ru-RU" sz="1600" b="1" dirty="0" smtClean="0"/>
              <a:t>Сфера действия и охват систем должны быть расширены на верхнюю и нижнюю области цикла управления правительственными финансами (</a:t>
            </a:r>
            <a:r>
              <a:rPr lang="ru-RU" sz="1600" b="1" dirty="0" err="1" smtClean="0"/>
              <a:t>GFM</a:t>
            </a:r>
            <a:r>
              <a:rPr lang="ru-RU" sz="1600" b="1" dirty="0" smtClean="0"/>
              <a:t>), </a:t>
            </a:r>
            <a:r>
              <a:rPr lang="ru-RU" sz="1600" dirty="0" smtClean="0"/>
              <a:t>такие как Подготовка бюджета, зарплаты и управление данными должностей, Управление долгом, аудит</a:t>
            </a:r>
          </a:p>
          <a:p>
            <a:r>
              <a:rPr lang="ru-RU" sz="1600" b="1" dirty="0" smtClean="0"/>
              <a:t>Существует необходимость введения критериев производительности в составление бюджета и более продвинутых стандартов для бухгалтерского учета.</a:t>
            </a:r>
            <a:r>
              <a:rPr lang="ru-RU" sz="1600" dirty="0" smtClean="0"/>
              <a:t>  Это повлечет за собой значительные изменения в системе. </a:t>
            </a:r>
            <a:endParaRPr lang="ru-RU" sz="1600" b="1" dirty="0" smtClean="0"/>
          </a:p>
          <a:p>
            <a:r>
              <a:rPr lang="ru-RU" sz="1600" b="1" dirty="0" smtClean="0"/>
              <a:t>Мы обсудим возможные варианты последовательности для дальнейших реформ и связанные с ними вопросы в данном разделе.</a:t>
            </a:r>
            <a:endParaRPr lang="ru-RU" sz="1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8D955-150C-48ED-8BF0-514BC6AEF469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0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73162"/>
          </a:xfrm>
        </p:spPr>
        <p:txBody>
          <a:bodyPr anchor="ctr"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</a:rPr>
              <a:t>Как казначейские процессы вписываются в функциональные процессы </a:t>
            </a:r>
            <a:r>
              <a:rPr lang="ru-RU" sz="3200" b="1" dirty="0" err="1" smtClean="0">
                <a:solidFill>
                  <a:srgbClr val="0070C0"/>
                </a:solidFill>
              </a:rPr>
              <a:t>налогово</a:t>
            </a:r>
            <a:r>
              <a:rPr lang="ru-RU" sz="3200" b="1" dirty="0" smtClean="0">
                <a:solidFill>
                  <a:srgbClr val="0070C0"/>
                </a:solidFill>
              </a:rPr>
              <a:t>- бюджетного управления Правительства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ru-RU" sz="28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Основные функциональные процессы, включенные в управление правительственными финансами, следующие: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Макроэкономическое прогнозирование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Подготовка бюджета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+mj-lt"/>
              </a:rPr>
              <a:t>Исполнение бюджета, Управление денежными средствами,  Бухгалтерский учет и налогово-бюджетная отчетность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Управление должностями, заработной платой и прибылью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Управление долгом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Управление доходами (таможенными и налоговыми)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Аудит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ru-RU" sz="2200" b="1" dirty="0" smtClean="0">
              <a:solidFill>
                <a:schemeClr val="tx2"/>
              </a:solidFill>
              <a:latin typeface="+mj-lt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Каждый из перечисленных пунктов требует поддержки специальных информационных систем. Требуемые модули систем проиллюстрированы на приложенной диаграмме.</a:t>
            </a:r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7AF76-8923-4727-BA22-E03F4164F1F0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Али Хашим - Всемирный банк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FA3999-3CBA-4EAA-9C5F-A7B05382B98D}" type="slidenum">
              <a:rPr lang="ru-RU" smtClean="0"/>
              <a:pPr/>
              <a:t>36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084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3A527-3164-4760-B4BA-CF955A8DF945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B0572-2D18-4537-B0A9-0BACFC086C5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20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3A527-3164-4760-B4BA-CF955A8DF945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B0572-2D18-4537-B0A9-0BACFC086C5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601"/>
            <a:ext cx="8839201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91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anchor="t">
            <a:norm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Последовательность </a:t>
            </a:r>
            <a:r>
              <a:rPr lang="ru-RU" sz="4400" b="1" dirty="0" err="1" smtClean="0">
                <a:solidFill>
                  <a:srgbClr val="0070C0"/>
                </a:solidFill>
              </a:rPr>
              <a:t>I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Сначала установить </a:t>
            </a:r>
            <a:r>
              <a:rPr lang="ru-RU" b="1" dirty="0" smtClean="0"/>
              <a:t>уровень обработки транзакций </a:t>
            </a:r>
            <a:r>
              <a:rPr lang="ru-RU" dirty="0" smtClean="0"/>
              <a:t>систем.  Это наиболее трудная и требующая много времени задача.</a:t>
            </a:r>
          </a:p>
          <a:p>
            <a:r>
              <a:rPr lang="ru-RU" dirty="0" smtClean="0"/>
              <a:t>Необходимо, чтобы был в наличии этот уровень, чтобы получить хорошую и </a:t>
            </a:r>
            <a:r>
              <a:rPr lang="ru-RU" b="1" dirty="0" smtClean="0"/>
              <a:t>заслуживающую доверия информацию </a:t>
            </a:r>
            <a:r>
              <a:rPr lang="ru-RU" dirty="0" smtClean="0"/>
              <a:t>для использования в финансовых операциях и для управленческой отчетности.  Другие уровни будут надстраиваться сверху этого уровня.</a:t>
            </a:r>
          </a:p>
          <a:p>
            <a:r>
              <a:rPr lang="ru-RU" b="1" dirty="0" smtClean="0"/>
              <a:t>В России </a:t>
            </a:r>
            <a:r>
              <a:rPr lang="ru-RU" dirty="0" smtClean="0"/>
              <a:t>Правительство </a:t>
            </a:r>
            <a:r>
              <a:rPr lang="ru-RU" b="1" dirty="0" smtClean="0"/>
              <a:t>лишь сейчас</a:t>
            </a:r>
            <a:r>
              <a:rPr lang="ru-RU" dirty="0" smtClean="0"/>
              <a:t> разработало систему отчетности и мониторинга, которая предоставляет информацию о </a:t>
            </a:r>
            <a:r>
              <a:rPr lang="ru-RU" b="1" dirty="0" smtClean="0"/>
              <a:t>ключевых показателях производительности (</a:t>
            </a:r>
            <a:r>
              <a:rPr lang="ru-RU" b="1" dirty="0" err="1" smtClean="0"/>
              <a:t>KPI</a:t>
            </a:r>
            <a:r>
              <a:rPr lang="ru-RU" b="1" dirty="0" smtClean="0"/>
              <a:t>), </a:t>
            </a:r>
            <a:r>
              <a:rPr lang="ru-RU" dirty="0" smtClean="0"/>
              <a:t>чтобы позволить Министерству финансов и всем бюджетным участникам осуществлять мониторинг и контроль над процессом исполнения бюджета.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8D955-150C-48ED-8BF0-514BC6AEF469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8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Часть I: Казначейские системы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sz="4400" dirty="0" smtClean="0">
              <a:solidFill>
                <a:srgbClr val="FFFF00"/>
              </a:solidFill>
            </a:endParaRP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Базовые концепции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AA97F9-CD4C-4D17-8829-4F8FFB7A9594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ru-RU" dirty="0" smtClean="0"/>
              <a:t> - Всемирный банк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4DD3E-8F65-49AB-948F-8AF5C85F8CE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2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Последовательность  </a:t>
            </a:r>
            <a:r>
              <a:rPr lang="ru-RU" b="1" dirty="0" err="1" smtClean="0">
                <a:solidFill>
                  <a:srgbClr val="0070C0"/>
                </a:solidFill>
              </a:rPr>
              <a:t>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Сначала внедрить </a:t>
            </a:r>
            <a:r>
              <a:rPr lang="ru-RU" dirty="0" smtClean="0">
                <a:solidFill>
                  <a:schemeClr val="tx2"/>
                </a:solidFill>
              </a:rPr>
              <a:t>модули для обслуживания </a:t>
            </a:r>
            <a:r>
              <a:rPr lang="ru-RU" b="1" dirty="0" smtClean="0">
                <a:solidFill>
                  <a:schemeClr val="tx2"/>
                </a:solidFill>
              </a:rPr>
              <a:t>основных процессов исполнения бюджета, платежных операций и поступлений </a:t>
            </a:r>
            <a:r>
              <a:rPr lang="ru-RU" dirty="0" smtClean="0">
                <a:solidFill>
                  <a:schemeClr val="tx2"/>
                </a:solidFill>
              </a:rPr>
              <a:t>во всем правительстве, прежде чем перейти далее к другим неосновным элементам, таким как управление основными средствами, управление персоналом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Сначала внедрить Казначейскую центральную систему, затем децентрализовать до бюджетных организаций – </a:t>
            </a:r>
            <a:r>
              <a:rPr lang="ru-RU" dirty="0" smtClean="0">
                <a:solidFill>
                  <a:schemeClr val="tx2"/>
                </a:solidFill>
              </a:rPr>
              <a:t>Следует предпринять попытку сначала зафиксировать платежные операции/ поступления в офисах казначейства, а затем децентрализовать до бюджетных организаций – если необходимо / возможно.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Для начала подготовку бюджета можно осуществить вне системы, или другой системой, а окончательный утвержденный бюджет затем можно загрузить в систему и использовать для контроля над расходами – Однако все последующие в году бюджетные операции, такие как бюджетные высвобождения, переводы и т. д. затем должны быть осуществлены в казначейской системе. 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32BB04-F350-4882-9AD9-62A62D75EDCD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3A527-3164-4760-B4BA-CF955A8DF945}" type="datetime1">
              <a:rPr lang="en-US" smtClean="0"/>
              <a:pPr>
                <a:defRPr/>
              </a:pPr>
              <a:t>6/4/2012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en-US" dirty="0" smtClean="0"/>
              <a:t> - </a:t>
            </a:r>
            <a:r>
              <a:rPr lang="ru-RU" dirty="0" smtClean="0"/>
              <a:t>Всемирный банк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B0572-2D18-4537-B0A9-0BACFC086C5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" y="152400"/>
            <a:ext cx="9067801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22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 anchor="t">
            <a:normAutofit/>
          </a:bodyPr>
          <a:lstStyle/>
          <a:p>
            <a:r>
              <a:rPr lang="ru-RU" sz="3200" b="1" dirty="0" smtClean="0"/>
              <a:t>Иерархия реформ – Джек </a:t>
            </a:r>
            <a:r>
              <a:rPr lang="ru-RU" sz="3200" b="1" dirty="0" err="1" smtClean="0"/>
              <a:t>Даймонд</a:t>
            </a:r>
            <a:endParaRPr lang="ru-R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Если мы посмотрим на продвинутые страны, мы видим движение вперед:</a:t>
            </a:r>
          </a:p>
          <a:p>
            <a:pPr>
              <a:buNone/>
            </a:pPr>
            <a:r>
              <a:rPr lang="ru-RU" b="1" i="1" dirty="0" smtClean="0"/>
              <a:t>Во-первых, </a:t>
            </a:r>
            <a:r>
              <a:rPr lang="ru-RU" dirty="0" smtClean="0"/>
              <a:t>финансовое соответствие =  упор на исходные ресурсы</a:t>
            </a:r>
          </a:p>
          <a:p>
            <a:pPr>
              <a:buNone/>
            </a:pPr>
            <a:r>
              <a:rPr lang="ru-RU" b="1" i="1" dirty="0" smtClean="0"/>
              <a:t>Во-вторых, </a:t>
            </a:r>
            <a:r>
              <a:rPr lang="ru-RU" dirty="0" smtClean="0"/>
              <a:t>совокупная налогово-бюджетная дисциплина = упор на налогово-бюджетные сводные показатели  в динамике по времени</a:t>
            </a:r>
          </a:p>
          <a:p>
            <a:pPr>
              <a:buNone/>
            </a:pPr>
            <a:r>
              <a:rPr lang="ru-RU" b="1" i="1" dirty="0" smtClean="0"/>
              <a:t>В-третьих, </a:t>
            </a:r>
            <a:r>
              <a:rPr lang="ru-RU" dirty="0" smtClean="0"/>
              <a:t>эффективность /результативность = упор на конечные результаты и ценность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Добавлялась каждая новая задач, которую она не заменяла, </a:t>
            </a:r>
            <a:r>
              <a:rPr lang="ru-RU" b="1" i="1" dirty="0" smtClean="0"/>
              <a:t>И</a:t>
            </a:r>
            <a:r>
              <a:rPr lang="ru-RU" dirty="0" smtClean="0"/>
              <a:t> процесс реформ занимает время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02648-707B-457E-9257-1C024378E51F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1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Иерархия реформ - продолжение: </a:t>
            </a:r>
            <a:br>
              <a:rPr lang="ru-RU" sz="3200" b="1" dirty="0" smtClean="0"/>
            </a:br>
            <a:r>
              <a:rPr lang="ru-RU" sz="3200" dirty="0" smtClean="0"/>
              <a:t>(</a:t>
            </a:r>
            <a:r>
              <a:rPr lang="ru-RU" sz="3200" b="1" dirty="0" smtClean="0"/>
              <a:t>Джек </a:t>
            </a:r>
            <a:r>
              <a:rPr lang="ru-RU" sz="3200" b="1" dirty="0" err="1" smtClean="0"/>
              <a:t>Даймонд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b="1" dirty="0" smtClean="0"/>
              <a:t>Первый приоритет – создать систему управления государственными финансами (</a:t>
            </a:r>
            <a:r>
              <a:rPr lang="ru-RU" sz="1600" b="1" dirty="0" err="1" smtClean="0"/>
              <a:t>PFM</a:t>
            </a:r>
            <a:r>
              <a:rPr lang="ru-RU" sz="1600" b="1" dirty="0" smtClean="0"/>
              <a:t>), которая обеспечивает соответствие/ фискальную дисциплину</a:t>
            </a:r>
          </a:p>
          <a:p>
            <a:pPr>
              <a:buNone/>
            </a:pPr>
            <a:r>
              <a:rPr lang="ru-RU" sz="1600" b="1" dirty="0" smtClean="0"/>
              <a:t>Например, всесторонний, основанный на вводных факторах, бюджет, предоставляемый по мере утверждения,  единый казначейский счет (</a:t>
            </a:r>
            <a:r>
              <a:rPr lang="ru-RU" sz="1600" b="1" dirty="0" err="1" smtClean="0"/>
              <a:t>TSA</a:t>
            </a:r>
            <a:r>
              <a:rPr lang="ru-RU" sz="1600" b="1" dirty="0" smtClean="0"/>
              <a:t>), контроль над обязательствами, средний календарь, своевременные отчеты на конец года и т.д.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/>
              <a:t>Когда это достигнуто, разрабатывается система управления государственными финансами (</a:t>
            </a:r>
            <a:r>
              <a:rPr lang="ru-RU" sz="1600" b="1" dirty="0" err="1" smtClean="0"/>
              <a:t>PFM</a:t>
            </a:r>
            <a:r>
              <a:rPr lang="ru-RU" sz="1600" b="1" dirty="0" smtClean="0"/>
              <a:t>), чтобы откорректировать налогово-бюджетные совокупные показатели, чтобы обеспечить макроэкономическую стабильность / устойчивость</a:t>
            </a:r>
          </a:p>
          <a:p>
            <a:pPr>
              <a:buNone/>
            </a:pPr>
            <a:r>
              <a:rPr lang="ru-RU" sz="1600" b="1" dirty="0" smtClean="0"/>
              <a:t>Например, способность макроэкономического прогнозирования, мониторинга и корректировки налогово-бюджетных совокупных показателей, установление фискальной политики в рамках среднесрочного бюджета, и  т.д.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</a:rPr>
              <a:t>Перечень того, что не следует делать на ранних этапах (не осуществлять бюджетное финансирование программ, не осуществлять бухгалтерский учет по методу начисления, не осуществлять децентрализацию) согласно Аллену Шику.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Когда это достигнуто, переходите к получению большей стоимости за потраченные деньги</a:t>
            </a:r>
          </a:p>
          <a:p>
            <a:pPr>
              <a:buNone/>
            </a:pPr>
            <a:r>
              <a:rPr lang="ru-RU" sz="1600" b="1" dirty="0" smtClean="0"/>
              <a:t>Например, стратегическое планирование, бюджетное финансирование программ, показатели производительности для мониторинга и оценки, более децентрализованное управление</a:t>
            </a:r>
            <a:endParaRPr lang="ru-RU" sz="1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4137-0B28-41EB-8BFE-8000A4AEF828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669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Несколько заключительных слов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r>
              <a:rPr lang="ru-RU" b="1" dirty="0" smtClean="0">
                <a:latin typeface="+mj-lt"/>
              </a:rPr>
              <a:t>«Это глупая политическая экономия!»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Политическую экономию и институциональные вопросы разрешить труднее, чем технические вопросы</a:t>
            </a:r>
          </a:p>
          <a:p>
            <a:pPr>
              <a:buFont typeface="Wingdings" pitchFamily="2" charset="2"/>
              <a:buNone/>
            </a:pP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Создание информационных систем для управления государственными финансами (</a:t>
            </a:r>
            <a:r>
              <a:rPr lang="ru-RU" dirty="0" err="1" smtClean="0">
                <a:latin typeface="+mj-lt"/>
              </a:rPr>
              <a:t>PFM</a:t>
            </a:r>
            <a:r>
              <a:rPr lang="ru-RU" dirty="0" smtClean="0">
                <a:latin typeface="+mj-lt"/>
              </a:rPr>
              <a:t>) – это </a:t>
            </a:r>
            <a:r>
              <a:rPr lang="ru-RU" b="1" dirty="0" smtClean="0">
                <a:latin typeface="+mj-lt"/>
              </a:rPr>
              <a:t>необходимая предпосылка, даже существенная, для улучшения управления, но лишь этого недостаточно</a:t>
            </a:r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smtClean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CF6D66C-178A-4F9D-82B9-80522C7CC343}" type="slidenum">
              <a:rPr lang="ru-RU" smtClean="0"/>
              <a:pPr/>
              <a:t>44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8885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1524000"/>
          </a:xfrm>
        </p:spPr>
        <p:txBody>
          <a:bodyPr anchor="t"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70C0"/>
                </a:solidFill>
              </a:rPr>
              <a:t>Определить верное логическое обоснование для установления казначейских систем – в чем заключается проблема, которую мы пытаемся решить.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669900"/>
                </a:solidFill>
              </a:rPr>
              <a:t>Ситуация до реформ </a:t>
            </a:r>
            <a:r>
              <a:rPr lang="ru-RU" sz="2800" b="1" dirty="0" err="1" smtClean="0">
                <a:solidFill>
                  <a:srgbClr val="669900"/>
                </a:solidFill>
              </a:rPr>
              <a:t>I</a:t>
            </a:r>
            <a:r>
              <a:rPr lang="ru-RU" sz="2800" b="1" dirty="0" smtClean="0">
                <a:solidFill>
                  <a:srgbClr val="669900"/>
                </a:solidFill>
              </a:rPr>
              <a:t> </a:t>
            </a:r>
            <a:endParaRPr lang="ru-RU" sz="2800" b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+mj-lt"/>
              </a:rPr>
              <a:t>В экономиках переходного периода </a:t>
            </a:r>
            <a:r>
              <a:rPr lang="ru-RU" sz="2400" dirty="0" smtClean="0">
                <a:latin typeface="+mj-lt"/>
              </a:rPr>
              <a:t>отсутствовали правовые рамки,  </a:t>
            </a:r>
            <a:r>
              <a:rPr lang="ru-RU" sz="2000" dirty="0" smtClean="0">
                <a:latin typeface="+mj-lt"/>
              </a:rPr>
              <a:t>институциональные структуры и сопутствующие системы, необходимые для управления правительственными финансами:</a:t>
            </a:r>
          </a:p>
          <a:p>
            <a:pPr lvl="2">
              <a:lnSpc>
                <a:spcPct val="90000"/>
              </a:lnSpc>
            </a:pPr>
            <a:r>
              <a:rPr lang="ru-RU" sz="2000" dirty="0" smtClean="0"/>
              <a:t>Бюджетным организациям было разрешено открывать банковские счета, неподконтрольные Министерству финансов, и Министерство финансов периодически переводило деньги на эти  счета.</a:t>
            </a:r>
          </a:p>
          <a:p>
            <a:pPr lvl="2">
              <a:lnSpc>
                <a:spcPct val="90000"/>
              </a:lnSpc>
            </a:pPr>
            <a:r>
              <a:rPr lang="ru-RU" sz="2000" dirty="0" smtClean="0"/>
              <a:t>Как результат, на счетах бюджетной организации могли накапливаться значительные неиспользуемые денежные суммы, в то время как в общем Министерство финансов было в дефиците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2000" dirty="0" smtClean="0">
                <a:latin typeface="+mj-lt"/>
              </a:rPr>
              <a:t>У Министерства финансов нет средств, чтобы осуществлять контроль, чтобы гарантировать, что расходы полностью соответствуют бюджетным ассигнованиям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2000" dirty="0" smtClean="0">
                <a:latin typeface="+mj-lt"/>
              </a:rPr>
              <a:t>Другие, появляющиеся в результате проблемы, такие как отсутствие своевременной информации о расходах и доходах, необходимой для экономического управления, предусмотренной законом отчетности, базовые данные для подготовки бюджета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8E23A-0236-4722-A15E-B7BCDA54229F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ru-RU" dirty="0" smtClean="0"/>
              <a:t> - Всемирный банк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329F95-EDDD-4CAF-8AA5-358B1D57B8D2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4896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ru-RU" sz="3600" b="1" dirty="0" smtClean="0">
                <a:solidFill>
                  <a:srgbClr val="669900"/>
                </a:solidFill>
              </a:rPr>
              <a:t> Ситуация до реформ </a:t>
            </a:r>
            <a:r>
              <a:rPr lang="ru-RU" sz="3600" b="1" dirty="0" err="1" smtClean="0">
                <a:solidFill>
                  <a:srgbClr val="669900"/>
                </a:solidFill>
              </a:rPr>
              <a:t>II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80000"/>
              </a:lnSpc>
            </a:pPr>
            <a:r>
              <a:rPr lang="ru-RU" b="1" dirty="0" smtClean="0"/>
              <a:t>В других странах</a:t>
            </a:r>
            <a:r>
              <a:rPr lang="ru-RU" dirty="0" smtClean="0"/>
              <a:t> правовые и институциональные структуры для управления правительственными финансами существовали, но нуждались</a:t>
            </a:r>
            <a:r>
              <a:rPr lang="ru-RU" sz="2200" dirty="0" smtClean="0"/>
              <a:t> / нуждаются в изменении, так как их часто обходят</a:t>
            </a:r>
            <a:endParaRPr lang="ru-RU" sz="2200" i="1" dirty="0" smtClean="0"/>
          </a:p>
          <a:p>
            <a:pPr lvl="2">
              <a:lnSpc>
                <a:spcPct val="80000"/>
              </a:lnSpc>
            </a:pPr>
            <a:r>
              <a:rPr lang="ru-RU" sz="2500" dirty="0" smtClean="0"/>
              <a:t>Подрыв средств контроля (например, контроля за ассигнованиями)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/>
              <a:t>Размытая граница между ролями и обязанностями участников</a:t>
            </a:r>
            <a:r>
              <a:rPr lang="ru-RU" sz="2500" i="1" dirty="0" smtClean="0"/>
              <a:t> </a:t>
            </a:r>
            <a:r>
              <a:rPr lang="ru-RU" sz="2500" i="1" dirty="0" smtClean="0"/>
              <a:t>(</a:t>
            </a:r>
            <a:r>
              <a:rPr lang="ru-RU" sz="2500" i="1" dirty="0" smtClean="0"/>
              <a:t>бюджетные организации</a:t>
            </a:r>
            <a:r>
              <a:rPr lang="ru-RU" sz="2500" i="1" dirty="0" smtClean="0"/>
              <a:t> </a:t>
            </a:r>
            <a:r>
              <a:rPr lang="ru-RU" sz="2500" i="1" dirty="0" smtClean="0"/>
              <a:t>- Казначейство)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/>
              <a:t>Умножение банковских счетов, не находящихся под контролем Казначейства – например, книга счетов частных лиц в банке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/>
              <a:t>Это привело, по сути, к той же ситуации, что и в странах переходного периода в плане отсутствия контроля со стороны Министерства финансов за государственными финансами, расходами и наличием своевременной информации для экономического менеджмента.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8D955-150C-48ED-8BF0-514BC6AEF469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ru-RU" dirty="0" smtClean="0"/>
              <a:t> - Всемирный банк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9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Решение определяется проблемой – решение, состоящее из двух частей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98720"/>
          </a:xfrm>
        </p:spPr>
        <p:txBody>
          <a:bodyPr>
            <a:normAutofit lnSpcReduction="10000"/>
          </a:bodyPr>
          <a:lstStyle/>
          <a:p>
            <a:pPr lvl="1"/>
            <a:r>
              <a:rPr lang="ru-RU" b="1" dirty="0" err="1" smtClean="0">
                <a:solidFill>
                  <a:srgbClr val="669900"/>
                </a:solidFill>
              </a:rPr>
              <a:t>A</a:t>
            </a:r>
            <a:r>
              <a:rPr lang="ru-RU" b="1" dirty="0" smtClean="0">
                <a:solidFill>
                  <a:srgbClr val="669900"/>
                </a:solidFill>
              </a:rPr>
              <a:t>-  Политики создания / исправления политик и институциональных структур, необходимых для управления государственными финансами</a:t>
            </a:r>
          </a:p>
          <a:p>
            <a:pPr lvl="2"/>
            <a:r>
              <a:rPr lang="ru-RU" b="1" dirty="0" smtClean="0"/>
              <a:t>Экономики стран переходного периода -  </a:t>
            </a:r>
            <a:r>
              <a:rPr lang="ru-RU" dirty="0" smtClean="0"/>
              <a:t>Существовала необходимость в построении  правовых рамок и институциональных структур </a:t>
            </a:r>
            <a:r>
              <a:rPr lang="ru-RU" b="1" i="1" dirty="0" err="1" smtClean="0"/>
              <a:t>ab-initio</a:t>
            </a:r>
            <a:r>
              <a:rPr lang="ru-RU" dirty="0" smtClean="0"/>
              <a:t> (</a:t>
            </a:r>
            <a:r>
              <a:rPr lang="ru-RU" b="1" i="1" dirty="0" smtClean="0"/>
              <a:t> с самого начала), </a:t>
            </a:r>
            <a:r>
              <a:rPr lang="ru-RU" dirty="0" smtClean="0"/>
              <a:t>чтобы дать возможность Министерству финансов вновь получить контроль над финансовыми ресурсами и позаботиться о том, чтобы расходы находились в соответствии с бюджетными ассигнованиями</a:t>
            </a:r>
          </a:p>
          <a:p>
            <a:pPr lvl="2"/>
            <a:r>
              <a:rPr lang="ru-RU" b="1" dirty="0" smtClean="0"/>
              <a:t>В других странах </a:t>
            </a:r>
            <a:r>
              <a:rPr lang="ru-RU" dirty="0" smtClean="0"/>
              <a:t>– Существует необходимость построения и исправления существующих политик, структур и систем – </a:t>
            </a:r>
            <a:r>
              <a:rPr lang="ru-RU" b="1" i="1" dirty="0" smtClean="0"/>
              <a:t>чтобы закрыть все имеющиеся пробоины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8D955-150C-48ED-8BF0-514BC6AEF469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ru-RU" dirty="0" smtClean="0"/>
              <a:t> - Всемирный банк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4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 anchor="ctr">
            <a:normAutofit fontScale="90000"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</a:rPr>
              <a:t>B</a:t>
            </a:r>
            <a:r>
              <a:rPr lang="ru-RU" sz="3600" b="1" dirty="0" smtClean="0">
                <a:solidFill>
                  <a:srgbClr val="0070C0"/>
                </a:solidFill>
              </a:rPr>
              <a:t> -  Создание систем, которые гарантируют, что эти политики реализуются без всякого исключения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2000" b="1" dirty="0" smtClean="0"/>
              <a:t>Системы должны позволять следующее: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Более усовершенствованный налогово-бюджетный контроль:</a:t>
            </a:r>
          </a:p>
          <a:p>
            <a:pPr lvl="2"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Заботясь о том, что расходы находятся в соответствии с бюджетными ассигнованиями, обязательствами и ассигнованиями денежных средств</a:t>
            </a:r>
          </a:p>
          <a:p>
            <a:pPr lvl="2"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Пристальный мониторинг неоплаченных счетов, денежные средства на правительственных банковских счетах, задолженности и налогово-бюджетный дефицит</a:t>
            </a: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2"/>
                </a:solidFill>
              </a:rPr>
              <a:t>Более усовершенствованное управление денежными средствами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ru-RU" sz="1800" dirty="0" smtClean="0">
                <a:solidFill>
                  <a:schemeClr val="tx2"/>
                </a:solidFill>
              </a:rPr>
              <a:t>Посредством приведения всех правительственных счетов под контроль Казначейства и консолидации на </a:t>
            </a:r>
            <a:r>
              <a:rPr lang="ru-RU" sz="1800" b="1" dirty="0" smtClean="0">
                <a:solidFill>
                  <a:schemeClr val="tx2"/>
                </a:solidFill>
              </a:rPr>
              <a:t>Едином казначейском счете (</a:t>
            </a:r>
            <a:r>
              <a:rPr lang="ru-RU" sz="1800" b="1" dirty="0" err="1" smtClean="0">
                <a:solidFill>
                  <a:schemeClr val="tx2"/>
                </a:solidFill>
              </a:rPr>
              <a:t>TSA</a:t>
            </a:r>
            <a:r>
              <a:rPr lang="ru-RU" sz="1800" b="1" dirty="0" smtClean="0">
                <a:solidFill>
                  <a:schemeClr val="tx2"/>
                </a:solidFill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ru-RU" sz="1800" dirty="0" smtClean="0">
                <a:solidFill>
                  <a:schemeClr val="tx2"/>
                </a:solidFill>
              </a:rPr>
              <a:t>Посредством сокращения  </a:t>
            </a:r>
            <a:r>
              <a:rPr lang="ru-RU" sz="1800" b="1" dirty="0" smtClean="0">
                <a:solidFill>
                  <a:schemeClr val="tx2"/>
                </a:solidFill>
              </a:rPr>
              <a:t>неиспользуемых сальдо </a:t>
            </a:r>
            <a:r>
              <a:rPr lang="ru-RU" sz="1800" dirty="0" smtClean="0">
                <a:solidFill>
                  <a:schemeClr val="tx2"/>
                </a:solidFill>
              </a:rPr>
              <a:t>на правительственных счетах и улучшения планирования для денежных средств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Своевременная и точная отчетность для экономического менеджмента </a:t>
            </a:r>
            <a:r>
              <a:rPr lang="ru-RU" sz="1800" dirty="0" smtClean="0">
                <a:solidFill>
                  <a:schemeClr val="tx2"/>
                </a:solidFill>
              </a:rPr>
              <a:t>и при </a:t>
            </a:r>
            <a:r>
              <a:rPr lang="ru-RU" sz="1800" b="1" dirty="0" smtClean="0">
                <a:solidFill>
                  <a:schemeClr val="tx2"/>
                </a:solidFill>
              </a:rPr>
              <a:t>Подготовке предусмотренной законом финансовой отчетности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Улучшенное качество </a:t>
            </a:r>
            <a:r>
              <a:rPr lang="ru-RU" sz="1800" b="1" dirty="0" smtClean="0">
                <a:solidFill>
                  <a:schemeClr val="tx2"/>
                </a:solidFill>
              </a:rPr>
              <a:t>базовых данных для подготовки бюджета</a:t>
            </a:r>
            <a:endParaRPr lang="ru-RU" sz="1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8D955-150C-48ED-8BF0-514BC6AEF469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Али Хашим - Всемирный банк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C3AE-0520-4948-8A62-245D0EFB685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8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</a:rPr>
              <a:t>Внедрение решения требует – правовых и институциональных реформ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Закон о контроле  за составлением и исполнением бюджета для управления государственными средствами и имуществом предоставляет правовую основу для систем исполнения бюджета</a:t>
            </a:r>
          </a:p>
          <a:p>
            <a:pPr lvl="1" eaLnBrk="1" hangingPunct="1"/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Определяет роли и обязанности Министерства финансов, Казначейства и профильных агентств; </a:t>
            </a:r>
          </a:p>
          <a:p>
            <a:pPr lvl="1" eaLnBrk="1" hangingPunct="1"/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Определяет полномочия и обязанности для следующего:</a:t>
            </a:r>
          </a:p>
          <a:p>
            <a:pPr lvl="2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Получение и ответственное хранение государственных средств</a:t>
            </a:r>
          </a:p>
          <a:p>
            <a:pPr lvl="2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Процессы контроля за управлением государственными расходами,</a:t>
            </a:r>
          </a:p>
          <a:p>
            <a:pPr lvl="2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Управление государственным долгом, бухгалтерский учет, Финансовая отчетность и аудит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0CCE6B-EE2C-4DE7-BF65-0E9FD9CBCA98}" type="datetime1">
              <a:rPr lang="ru-RU" smtClean="0"/>
              <a:pPr>
                <a:defRPr/>
              </a:pPr>
              <a:t>04.06.2012</a:t>
            </a:fld>
            <a:endParaRPr lang="ru-RU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/>
              <a:t>Али </a:t>
            </a:r>
            <a:r>
              <a:rPr lang="ru-RU" dirty="0" err="1" smtClean="0"/>
              <a:t>Хашим</a:t>
            </a:r>
            <a:r>
              <a:rPr lang="ru-RU" dirty="0" smtClean="0"/>
              <a:t> - Всемирный банк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C68DB-9DA8-4259-9360-5AC99EF1A85C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9473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21891</TotalTime>
  <Words>3554</Words>
  <Application>Microsoft Office PowerPoint</Application>
  <PresentationFormat>Экран (4:3)</PresentationFormat>
  <Paragraphs>484</Paragraphs>
  <Slides>44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Flow</vt:lpstr>
      <vt:lpstr> Базовая модель казначейства</vt:lpstr>
      <vt:lpstr>Базовая модель казначейства –TRM*</vt:lpstr>
      <vt:lpstr> План презентации</vt:lpstr>
      <vt:lpstr>Часть I: Казначейские системы</vt:lpstr>
      <vt:lpstr>Определить верное логическое обоснование для установления казначейских систем – в чем заключается проблема, которую мы пытаемся решить.</vt:lpstr>
      <vt:lpstr> Ситуация до реформ II</vt:lpstr>
      <vt:lpstr>Решение определяется проблемой – решение, состоящее из двух частей</vt:lpstr>
      <vt:lpstr>B -  Создание систем, которые гарантируют, что эти политики реализуются без всякого исключения</vt:lpstr>
      <vt:lpstr>Внедрение решения требует – правовых и институциональных реформ</vt:lpstr>
      <vt:lpstr>Предпосылки политик  - общественные институты</vt:lpstr>
      <vt:lpstr>Слайд 11</vt:lpstr>
      <vt:lpstr>Предпосылки политик – Система бюджетной классификации</vt:lpstr>
      <vt:lpstr>Казначейские системы – Сфера действия  Системы предоставляют поддержку для следующего:</vt:lpstr>
      <vt:lpstr>Казначейские системы- Функциональность</vt:lpstr>
      <vt:lpstr>Слайд 15</vt:lpstr>
      <vt:lpstr>Слайд 16</vt:lpstr>
      <vt:lpstr>Слайд 17</vt:lpstr>
      <vt:lpstr>Единый казначейский счет</vt:lpstr>
      <vt:lpstr>Технологические требования: Разработать, купить и внедрить соответствующую технологию в поддержку системам</vt:lpstr>
      <vt:lpstr>Часть II </vt:lpstr>
      <vt:lpstr>Слайд 21</vt:lpstr>
      <vt:lpstr>Некоторые наблюдения</vt:lpstr>
      <vt:lpstr>Некоторые исходные параметры</vt:lpstr>
      <vt:lpstr>Часть III</vt:lpstr>
      <vt:lpstr>  </vt:lpstr>
      <vt:lpstr>Обязательство Правительства и поддержка Министерства финансов были важным фактором успеха для проектов реформ казначейств</vt:lpstr>
      <vt:lpstr>  Дизайн систем</vt:lpstr>
      <vt:lpstr>Ввод операций в режиме он-лайн – последующий и предшествующий контроль</vt:lpstr>
      <vt:lpstr>Всесторонняя обработка операций</vt:lpstr>
      <vt:lpstr>Управление проектом и межведомственная координация</vt:lpstr>
      <vt:lpstr>Ориентация и обучение</vt:lpstr>
      <vt:lpstr>Управление изменениями</vt:lpstr>
      <vt:lpstr>Реалистичные сроки для программы реформ</vt:lpstr>
      <vt:lpstr>Часть IV</vt:lpstr>
      <vt:lpstr>Нынешняя ситуация и путь вперед</vt:lpstr>
      <vt:lpstr>Как казначейские процессы вписываются в функциональные процессы налогово- бюджетного управления Правительства</vt:lpstr>
      <vt:lpstr>Слайд 37</vt:lpstr>
      <vt:lpstr>Слайд 38</vt:lpstr>
      <vt:lpstr>Последовательность I</vt:lpstr>
      <vt:lpstr>Последовательность  II</vt:lpstr>
      <vt:lpstr>Слайд 41</vt:lpstr>
      <vt:lpstr>Иерархия реформ – Джек Даймонд</vt:lpstr>
      <vt:lpstr>Иерархия реформ - продолжение:  (Джек Даймонд)</vt:lpstr>
      <vt:lpstr>Слайд 44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World Bank User</dc:creator>
  <cp:lastModifiedBy>ASPIRE-one</cp:lastModifiedBy>
  <cp:revision>2138</cp:revision>
  <cp:lastPrinted>2012-04-12T20:53:59Z</cp:lastPrinted>
  <dcterms:created xsi:type="dcterms:W3CDTF">2001-07-12T13:54:41Z</dcterms:created>
  <dcterms:modified xsi:type="dcterms:W3CDTF">2012-06-04T07:58:05Z</dcterms:modified>
</cp:coreProperties>
</file>