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5" r:id="rId2"/>
    <p:sldId id="491" r:id="rId3"/>
    <p:sldId id="479" r:id="rId4"/>
    <p:sldId id="466" r:id="rId5"/>
    <p:sldId id="488" r:id="rId6"/>
    <p:sldId id="502" r:id="rId7"/>
    <p:sldId id="497" r:id="rId8"/>
    <p:sldId id="498" r:id="rId9"/>
    <p:sldId id="495" r:id="rId10"/>
    <p:sldId id="500" r:id="rId11"/>
    <p:sldId id="501" r:id="rId12"/>
    <p:sldId id="484" r:id="rId13"/>
    <p:sldId id="492" r:id="rId14"/>
    <p:sldId id="481" r:id="rId15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80108" autoAdjust="0"/>
  </p:normalViewPr>
  <p:slideViewPr>
    <p:cSldViewPr>
      <p:cViewPr>
        <p:scale>
          <a:sx n="59" d="100"/>
          <a:sy n="59" d="100"/>
        </p:scale>
        <p:origin x="-3288" y="-14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F3E716C-093F-4DE8-8B78-FA852EF30E5F}" type="datetimeFigureOut">
              <a:rPr lang="hr-HR"/>
              <a:pPr>
                <a:defRPr/>
              </a:pPr>
              <a:t>17.3.2016.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C70EDDE-60E0-488E-993F-7D0365FE13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0760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39B99C-8E27-4708-B3E3-71AB439A470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6450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F365D521-073E-4804-B6EA-557377D38C7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136C6-6D9C-40C1-8BA6-D2603476EDA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DFAF-31B0-4623-B5CD-6B541AC802E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DD3E5-1A1F-41D3-89A7-F7A36B43FD6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F89E9-6109-4ABA-9783-CB15B0F1C2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74BFA-3E8D-4AB7-A6D4-82BCC36313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7BD7-2BDC-4FE3-B532-F49D5B322D2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06617-6208-4BB5-B47D-018DFF433D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D927-8C58-4D8F-8B1F-5665F4F2AE6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17E24-EA70-48D2-A69F-1E3CC8034F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BBFB2-1FA7-44EF-9AB1-EBB02C50AC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6FC7E-D87D-47B1-99C4-970181E934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A0B8A38-4320-4360-BD96-2E6886AEEEB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rgbClr val="0070C0"/>
                </a:solidFill>
              </a:rPr>
              <a:t>Radna skupina za odnos unutarnje revizije s financijskom inspekcijom i vanjskom revizijom (RIFIX) Zajednice prakse za unutarnju reviziju (IACOP)</a:t>
            </a:r>
            <a:r>
              <a:t/>
            </a:r>
            <a:br/>
            <a:r>
              <a:rPr lang="en-US" b="1" i="1" dirty="0">
                <a:solidFill>
                  <a:srgbClr val="0070C0"/>
                </a:solidFill>
              </a:rPr>
              <a:t>Sažetak prijedloga </a:t>
            </a:r>
            <a:endParaRPr lang="hr-HR" b="1" i="1" dirty="0" smtClean="0">
              <a:solidFill>
                <a:srgbClr val="0070C0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			</a:t>
            </a:r>
            <a:r>
              <a:rPr lang="en-US" sz="2000" i="1" dirty="0" smtClean="0">
                <a:solidFill>
                  <a:srgbClr val="0070C0"/>
                </a:solidFill>
              </a:rPr>
              <a:t>Svilena Simeonova</a:t>
            </a:r>
          </a:p>
          <a:p>
            <a:pPr>
              <a:lnSpc>
                <a:spcPct val="90000"/>
              </a:lnSpc>
            </a:pPr>
            <a:endParaRPr lang="hr-HR" sz="2400" b="1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Prag, ožujak 2016.</a:t>
            </a:r>
            <a:endParaRPr lang="hr-HR" sz="2400" b="1" dirty="0" smtClean="0">
              <a:solidFill>
                <a:srgbClr val="0070C0"/>
              </a:solidFill>
            </a:endParaRPr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8239" y="-1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827584" y="260648"/>
            <a:ext cx="5916116" cy="1008112"/>
          </a:xfrm>
        </p:spPr>
        <p:txBody>
          <a:bodyPr/>
          <a:lstStyle/>
          <a:p>
            <a:pPr algn="ctr"/>
            <a:r>
              <a:rPr lang="en-US" sz="2800" b="1" i="1" dirty="0" smtClean="0">
                <a:solidFill>
                  <a:srgbClr val="0070C0"/>
                </a:solidFill>
              </a:rPr>
              <a:t>RAZLIKE </a:t>
            </a:r>
            <a:r>
              <a:rPr lang="en-US" sz="2800" b="1" kern="1200" dirty="0" smtClean="0">
                <a:solidFill>
                  <a:srgbClr val="0070C0"/>
                </a:solidFill>
                <a:latin typeface="+mn-lt"/>
              </a:rPr>
              <a:t>između financijske inspekcije i unutarnje revizije</a:t>
            </a:r>
            <a:endParaRPr lang="hr-HR" sz="28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90599"/>
              </p:ext>
            </p:extLst>
          </p:nvPr>
        </p:nvGraphicFramePr>
        <p:xfrm>
          <a:off x="467544" y="1556793"/>
          <a:ext cx="8153147" cy="45431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5619"/>
                <a:gridCol w="2858810"/>
                <a:gridCol w="3078718"/>
              </a:tblGrid>
              <a:tr h="762029">
                <a:tc>
                  <a:txBody>
                    <a:bodyPr/>
                    <a:lstStyle/>
                    <a:p>
                      <a:r>
                        <a:t>RAZLIKE: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FINANCIJSKA INSPEKCIJA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t>UNUTARNJA REVIZIJA</a:t>
                      </a:r>
                      <a:endParaRPr lang="hr-HR" dirty="0" smtClean="0"/>
                    </a:p>
                  </a:txBody>
                  <a:tcPr/>
                </a:tc>
              </a:tr>
              <a:tr h="8708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Pozicija i izvještavanje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Izvan organizacije </a:t>
                      </a:r>
                    </a:p>
                    <a:p>
                      <a:r>
                        <a:rPr lang="en-US" sz="1400" dirty="0" smtClean="0"/>
                        <a:t>Podnosi izvještaj Ministarstvu financija i Vladi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Unutar organizacije</a:t>
                      </a:r>
                    </a:p>
                    <a:p>
                      <a:r>
                        <a:rPr lang="en-US" sz="1400" dirty="0" smtClean="0"/>
                        <a:t>Podnosi izvještaj voditelju organizacije i Revizijskom odboru</a:t>
                      </a:r>
                      <a:endParaRPr lang="hr-HR" sz="1400" dirty="0"/>
                    </a:p>
                  </a:txBody>
                  <a:tcPr/>
                </a:tc>
              </a:tr>
              <a:tr h="8708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Početak/temelj aktivnosti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Pritužbe i zahtjevi građana i drugih institucija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Godišnji plan utemeljen na riziku</a:t>
                      </a:r>
                      <a:endParaRPr lang="hr-HR" sz="1400" dirty="0"/>
                    </a:p>
                  </a:txBody>
                  <a:tcPr/>
                </a:tc>
              </a:tr>
              <a:tr h="11249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Ciljevi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Otkrivanje kršenja pravila i korektivnih mjera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Ocjena Sustava unutarnje kontrole i preporuke za unapređenje</a:t>
                      </a:r>
                      <a:r>
                        <a:t/>
                      </a:r>
                      <a:br/>
                      <a:r>
                        <a:rPr lang="en-US" sz="1400" dirty="0" smtClean="0"/>
                        <a:t>Funkcija davanja uvjerenja i savjeta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8708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Opseg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Većinom financijske transakcije i procedure: zakonitost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Sve aktivnosti i aspekti Sustava unutarnje kontrole; zakonitost i učinak</a:t>
                      </a:r>
                      <a:endParaRPr lang="hr-H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8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683568" y="260647"/>
            <a:ext cx="6060132" cy="1008113"/>
          </a:xfrm>
        </p:spPr>
        <p:txBody>
          <a:bodyPr/>
          <a:lstStyle/>
          <a:p>
            <a:pPr algn="ctr"/>
            <a:r>
              <a:rPr lang="en-US" sz="2800" b="1" i="1" dirty="0" smtClean="0">
                <a:solidFill>
                  <a:srgbClr val="0070C0"/>
                </a:solidFill>
              </a:rPr>
              <a:t>RAZLIKE  </a:t>
            </a:r>
            <a:r>
              <a:rPr lang="en-US" sz="2800" b="1" i="1" kern="1200" dirty="0" smtClean="0">
                <a:solidFill>
                  <a:srgbClr val="0070C0"/>
                </a:solidFill>
                <a:latin typeface="+mn-lt"/>
              </a:rPr>
              <a:t>između financijske inspekcije i unutarnje revizije 2</a:t>
            </a:r>
            <a:endParaRPr lang="hr-HR" sz="2800" i="1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590094"/>
              </p:ext>
            </p:extLst>
          </p:nvPr>
        </p:nvGraphicFramePr>
        <p:xfrm>
          <a:off x="395536" y="1556792"/>
          <a:ext cx="8153147" cy="43997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5619"/>
                <a:gridCol w="2858810"/>
                <a:gridCol w="3078718"/>
              </a:tblGrid>
              <a:tr h="796511">
                <a:tc>
                  <a:txBody>
                    <a:bodyPr/>
                    <a:lstStyle/>
                    <a:p>
                      <a:r>
                        <a:t>RAZLIKE: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FINANCIJSKA INSPEKCIJA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t>UNUTARNJA REVIZIJA</a:t>
                      </a:r>
                      <a:endParaRPr lang="hr-HR" dirty="0" smtClean="0"/>
                    </a:p>
                  </a:txBody>
                  <a:tcPr/>
                </a:tc>
              </a:tr>
              <a:tr h="6447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Perspektiva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Usmjerena na pojedince, zaključci o poštovanju zakona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Usmjerena na sustav  </a:t>
                      </a:r>
                      <a:endParaRPr lang="hr-HR" sz="1400" dirty="0"/>
                    </a:p>
                  </a:txBody>
                  <a:tcPr/>
                </a:tc>
              </a:tr>
              <a:tr h="9102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Smjer rezultata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Prema prošlosti - pronaći činjenice u pogledu financijske i proračunske discipline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Prema budućnosti - pomoći rukovodstvu da unaprijedi sustav</a:t>
                      </a:r>
                      <a:endParaRPr lang="hr-HR" sz="1400" dirty="0"/>
                    </a:p>
                  </a:txBody>
                  <a:tcPr/>
                </a:tc>
              </a:tr>
              <a:tr h="132751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Odgovornosti u pogledu posvećenosti i istraživanja prijevare i korupcije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Otkrivanje, istraga, sankcioniranje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Prevencija, otkrivanje pokazatelja</a:t>
                      </a:r>
                      <a:endParaRPr lang="hr-HR" sz="1400" dirty="0"/>
                    </a:p>
                  </a:txBody>
                  <a:tcPr/>
                </a:tc>
              </a:tr>
              <a:tr h="72065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Metodološka osnova 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Nema općenito prihvaćenih standarda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Međunarodni standardi Instituta internih revizora (IIA)</a:t>
                      </a:r>
                      <a:endParaRPr lang="hr-H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4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6286500" cy="1156990"/>
          </a:xfrm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SAŽETAK PRIJEDLOGA RIFIX-a</a:t>
            </a:r>
            <a:endParaRPr lang="hr-HR" sz="3600" i="1" dirty="0" smtClean="0">
              <a:solidFill>
                <a:srgbClr val="0070C0"/>
              </a:solidFill>
            </a:endParaRPr>
          </a:p>
        </p:txBody>
      </p:sp>
      <p:sp>
        <p:nvSpPr>
          <p:cNvPr id="22530" name="Rezervirano mjesto sadržaja 2"/>
          <p:cNvSpPr>
            <a:spLocks noGrp="1"/>
          </p:cNvSpPr>
          <p:nvPr>
            <p:ph idx="4294967295"/>
          </p:nvPr>
        </p:nvSpPr>
        <p:spPr>
          <a:xfrm>
            <a:off x="179512" y="1628775"/>
            <a:ext cx="8640638" cy="4392513"/>
          </a:xfrm>
        </p:spPr>
        <p:txBody>
          <a:bodyPr/>
          <a:lstStyle/>
          <a:p>
            <a:r>
              <a:rPr lang="nl-BE" sz="2000" dirty="0" smtClean="0">
                <a:solidFill>
                  <a:srgbClr val="0070C0"/>
                </a:solidFill>
              </a:rPr>
              <a:t>Sažetak prijedloga istražuje potrebu za suradnjom unutarnje revizije i drugih organizacija u javnom sektoru u konkretnim okolnostima koje postoje u mnogim zemljama članicama PEMPAL-a. Kako bi se odobrio Sažetak prijedloga</a:t>
            </a:r>
          </a:p>
          <a:p>
            <a:r>
              <a:rPr lang="nl-BE" sz="2000" dirty="0" smtClean="0">
                <a:solidFill>
                  <a:srgbClr val="0070C0"/>
                </a:solidFill>
              </a:rPr>
              <a:t>IACOP prepoznaje kako postoje formalni i neformalni načini promocije suradnje. Oni se mogu kretati od relativno jednostavne koordinacije aktivnosti do aktivnijih načina međusobne suradnje.  Ovaj spektar suradnje znači kako funkcije revizije i inspekcije mogu surađivati učinkovito na različitim razinama formalnosti i truda. </a:t>
            </a:r>
            <a:endParaRPr lang="hr-HR" sz="2000" dirty="0" smtClean="0">
              <a:solidFill>
                <a:srgbClr val="0070C0"/>
              </a:solidFill>
            </a:endParaRPr>
          </a:p>
          <a:p>
            <a:r>
              <a:rPr lang="hr-HR" sz="2000" dirty="0" smtClean="0">
                <a:solidFill>
                  <a:srgbClr val="0070C0"/>
                </a:solidFill>
              </a:rPr>
              <a:t>Suradnji može pomoći službeno priznanje u obliku sporazuma između jedne ili više institucija. Prilog A istražuje opcije za razvoj sporazuma o suradnji pružajući prijedlog formulacije koja bi se mogla upotrijebiti tijekom izrade sporazuma na državnoj razini. </a:t>
            </a:r>
          </a:p>
          <a:p>
            <a:pPr marL="457200" lvl="1" indent="0">
              <a:buNone/>
            </a:pPr>
            <a:endParaRPr lang="hr-HR" sz="2000" b="1" i="1" dirty="0" smtClean="0">
              <a:solidFill>
                <a:srgbClr val="002060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253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6286500" cy="1156990"/>
          </a:xfrm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SAŽETAK PRIJEDLOGA RIFIX-a</a:t>
            </a:r>
            <a:endParaRPr lang="hr-HR" sz="3600" i="1" dirty="0" smtClean="0">
              <a:solidFill>
                <a:srgbClr val="0070C0"/>
              </a:solidFill>
            </a:endParaRPr>
          </a:p>
        </p:txBody>
      </p:sp>
      <p:sp>
        <p:nvSpPr>
          <p:cNvPr id="22530" name="Rezervirano mjesto sadržaja 2"/>
          <p:cNvSpPr>
            <a:spLocks noGrp="1"/>
          </p:cNvSpPr>
          <p:nvPr>
            <p:ph idx="4294967295"/>
          </p:nvPr>
        </p:nvSpPr>
        <p:spPr>
          <a:xfrm>
            <a:off x="179512" y="1628775"/>
            <a:ext cx="8640638" cy="4392513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 smtClean="0">
                <a:solidFill>
                  <a:srgbClr val="0070C0"/>
                </a:solidFill>
              </a:rPr>
              <a:t>		</a:t>
            </a:r>
            <a:r>
              <a:rPr lang="nl-BE" sz="2800" b="1" i="1" dirty="0" smtClean="0">
                <a:solidFill>
                  <a:srgbClr val="0070C0"/>
                </a:solidFill>
              </a:rPr>
              <a:t>Sažetak prijedloga:</a:t>
            </a:r>
          </a:p>
          <a:p>
            <a:pPr marL="0" indent="0">
              <a:buNone/>
            </a:pPr>
            <a:endParaRPr lang="hr-HR" sz="200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BE" sz="2400" dirty="0" smtClean="0">
                <a:solidFill>
                  <a:srgbClr val="0070C0"/>
                </a:solidFill>
              </a:rPr>
              <a:t>uvodi tri nove funkcije i njihovo institucionalno uređenje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BE" sz="2400" dirty="0" smtClean="0">
                <a:solidFill>
                  <a:srgbClr val="0070C0"/>
                </a:solidFill>
              </a:rPr>
              <a:t>Opisuje:</a:t>
            </a:r>
          </a:p>
          <a:p>
            <a:pPr lvl="1">
              <a:buFont typeface="Wingdings" pitchFamily="2" charset="2"/>
              <a:buChar char="Ø"/>
            </a:pPr>
            <a:r>
              <a:rPr lang="nl-BE" sz="2400" dirty="0" smtClean="0">
                <a:solidFill>
                  <a:srgbClr val="0070C0"/>
                </a:solidFill>
              </a:rPr>
              <a:t>ključne značajke uloge, rada, razlika i sličnosti</a:t>
            </a:r>
            <a:endParaRPr lang="hr-HR" sz="24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nl-BE" sz="2400" dirty="0" smtClean="0">
                <a:solidFill>
                  <a:srgbClr val="0070C0"/>
                </a:solidFill>
              </a:rPr>
              <a:t>glavna područja mogućih preklapanja funkcija</a:t>
            </a:r>
          </a:p>
          <a:p>
            <a:pPr lvl="1">
              <a:buFont typeface="Wingdings" pitchFamily="2" charset="2"/>
              <a:buChar char="Ø"/>
            </a:pPr>
            <a:r>
              <a:rPr lang="nl-BE" sz="2400" dirty="0" smtClean="0">
                <a:solidFill>
                  <a:srgbClr val="0070C0"/>
                </a:solidFill>
              </a:rPr>
              <a:t>Koristi od i rizici suradnje</a:t>
            </a:r>
          </a:p>
          <a:p>
            <a:pPr lvl="1">
              <a:buFont typeface="Wingdings" pitchFamily="2" charset="2"/>
              <a:buChar char="Ø"/>
            </a:pPr>
            <a:r>
              <a:rPr lang="nl-BE" sz="2400" dirty="0" smtClean="0">
                <a:solidFill>
                  <a:srgbClr val="0070C0"/>
                </a:solidFill>
              </a:rPr>
              <a:t>Okvir suradnje - vrste i načela</a:t>
            </a:r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253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27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Odnos unutarnje revizije s fin. inspekcijom i vanjskom revizijom (RIFIX)</a:t>
            </a:r>
            <a:endParaRPr lang="hr-HR" sz="3600" b="1" i="1" dirty="0" smtClean="0">
              <a:solidFill>
                <a:srgbClr val="0070C0"/>
              </a:solidFill>
            </a:endParaRPr>
          </a:p>
        </p:txBody>
      </p:sp>
      <p:pic>
        <p:nvPicPr>
          <p:cNvPr id="24578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55875" y="5516563"/>
            <a:ext cx="3744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Hvala!</a:t>
            </a:r>
            <a:endParaRPr lang="hr-HR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ome\Desktop\pempal-flag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1843088"/>
            <a:ext cx="2409825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6286500" cy="1012974"/>
          </a:xfrm>
        </p:spPr>
        <p:txBody>
          <a:bodyPr/>
          <a:lstStyle/>
          <a:p>
            <a:pPr algn="ctr"/>
            <a:r>
              <a:rPr lang="en-GB" sz="3600" b="1" i="1" dirty="0">
                <a:solidFill>
                  <a:srgbClr val="0070C0"/>
                </a:solidFill>
              </a:rPr>
              <a:t>Ciljevi radne skupine</a:t>
            </a:r>
            <a:endParaRPr lang="hr-HR" sz="3600" b="1" dirty="0" smtClean="0">
              <a:solidFill>
                <a:schemeClr val="accent2"/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lvl="2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70C0"/>
                </a:solidFill>
              </a:rPr>
              <a:t>Ponuditi </a:t>
            </a:r>
            <a:r>
              <a:rPr lang="en-US" sz="1800" b="1" dirty="0">
                <a:solidFill>
                  <a:srgbClr val="0070C0"/>
                </a:solidFill>
              </a:rPr>
              <a:t>„pravi model“ raspodjele uloga i mjesta za unutarnju reviziju, financijsku inspekciju i vanjsku reviziju u javnom sektoru;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70C0"/>
                </a:solidFill>
              </a:rPr>
              <a:t>Utvrditi načine interakcije među njima;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70C0"/>
                </a:solidFill>
              </a:rPr>
              <a:t> Ponuditi optimalnu strategiju za modernizaciju financijske inspekcije povezane s uvođenjem unutarnje financijske kontrole u javnom sektoru (PIFC)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70C0"/>
                </a:solidFill>
              </a:rPr>
              <a:t>Ostvariti zajedničko razumijevanje na tu temu;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70C0"/>
                </a:solidFill>
              </a:rPr>
              <a:t>Unaprijediti znanje članova IACOP-a o funkcijama tih triju institucija u različitim zemljama;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70C0"/>
                </a:solidFill>
              </a:rPr>
              <a:t>Ponuditi mehanizme/strategije</a:t>
            </a:r>
            <a:r>
              <a:rPr lang="nl-BE" sz="1800" b="1" dirty="0">
                <a:solidFill>
                  <a:srgbClr val="0070C0"/>
                </a:solidFill>
              </a:rPr>
              <a:t> za uvođenje i provedbu proizvoda RIFIX-a u zemljama članicama</a:t>
            </a:r>
          </a:p>
          <a:p>
            <a:pPr lvl="2">
              <a:buFont typeface="Wingdings" pitchFamily="2" charset="2"/>
              <a:buChar char="Ø"/>
            </a:pPr>
            <a:endParaRPr lang="hr-HR" sz="2000" b="1" dirty="0"/>
          </a:p>
          <a:p>
            <a:pPr>
              <a:buFont typeface="Wingdings" pitchFamily="2" charset="2"/>
              <a:buChar char="Ø"/>
            </a:pPr>
            <a:endParaRPr lang="hr-HR" sz="2800" dirty="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66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6286500" cy="360040"/>
          </a:xfrm>
        </p:spPr>
        <p:txBody>
          <a:bodyPr/>
          <a:lstStyle/>
          <a:p>
            <a:pPr algn="ctr"/>
            <a:r>
              <a:rPr lang="en-GB" sz="3600" b="1" i="1" dirty="0" smtClean="0">
                <a:solidFill>
                  <a:srgbClr val="0070C0"/>
                </a:solidFill>
              </a:rPr>
              <a:t>Izlazni rezultati RIFIX-a:</a:t>
            </a:r>
            <a:endParaRPr lang="hr-HR" sz="3600" b="1" dirty="0" smtClean="0">
              <a:solidFill>
                <a:schemeClr val="accent2"/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400600"/>
          </a:xfrm>
        </p:spPr>
        <p:txBody>
          <a:bodyPr/>
          <a:lstStyle/>
          <a:p>
            <a:pPr lvl="2">
              <a:buNone/>
            </a:pPr>
            <a:endParaRPr lang="hr-HR" sz="2000" b="1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√ Sažetak prijedloga o suradnji između revizije u javnom sektoru i tijela financijske inspekcije </a:t>
            </a:r>
          </a:p>
          <a:p>
            <a:pPr lvl="2">
              <a:buNone/>
            </a:pPr>
            <a:endParaRPr lang="hr-HR" sz="2000" b="1" dirty="0" smtClean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√ Predložak suradnje među unutarnjom revizijom, financijskom inspekcijom i vanjskom revizijom</a:t>
            </a:r>
          </a:p>
          <a:p>
            <a:pPr marL="914400" lvl="2" indent="0">
              <a:buNone/>
            </a:pPr>
            <a:r>
              <a:rPr dirty="0" smtClean="0"/>
              <a:t> </a:t>
            </a:r>
          </a:p>
          <a:p>
            <a:pPr marL="914400" lvl="2" indent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√  Mehanizmi za provedbu dokumenata RIFIX-a u praksi u zemljama sudionicama</a:t>
            </a:r>
          </a:p>
          <a:p>
            <a:pPr marL="914400" lvl="2" indent="0">
              <a:buNone/>
            </a:pPr>
            <a:endParaRPr lang="hr-HR" sz="2000" b="1" dirty="0" smtClean="0">
              <a:solidFill>
                <a:srgbClr val="0070C0"/>
              </a:solidFill>
            </a:endParaRPr>
          </a:p>
          <a:p>
            <a:r>
              <a:rPr lang="nl-BE" sz="2000" b="1" dirty="0" smtClean="0">
                <a:solidFill>
                  <a:srgbClr val="0070C0"/>
                </a:solidFill>
              </a:rPr>
              <a:t>Vodstvo Radne skupine - Sergij Chronickii, Makar, Svilena</a:t>
            </a:r>
          </a:p>
          <a:p>
            <a:r>
              <a:rPr lang="nl-BE" sz="2000" b="1" dirty="0" smtClean="0">
                <a:solidFill>
                  <a:srgbClr val="0070C0"/>
                </a:solidFill>
              </a:rPr>
              <a:t>U ulozi vanjskih stručnjaka - Richard Maggs,  Manfred, Diana</a:t>
            </a:r>
          </a:p>
          <a:p>
            <a:pPr marL="914400" lvl="2" indent="0">
              <a:buNone/>
            </a:pPr>
            <a:endParaRPr lang="hr-HR" sz="2000" b="1" dirty="0" smtClean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endParaRPr lang="hr-HR" sz="2000" b="1" dirty="0" smtClean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endParaRPr lang="hr-HR" sz="2000" b="1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hr-HR" b="1" dirty="0">
              <a:solidFill>
                <a:srgbClr val="0070C0"/>
              </a:solidFill>
            </a:endParaRPr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6203032" cy="548680"/>
          </a:xfrm>
        </p:spPr>
        <p:txBody>
          <a:bodyPr/>
          <a:lstStyle/>
          <a:p>
            <a:pPr algn="ctr"/>
            <a:r>
              <a:rPr lang="en-US" sz="3600" b="1" i="1" dirty="0">
                <a:solidFill>
                  <a:srgbClr val="0070C0"/>
                </a:solidFill>
              </a:rPr>
              <a:t>Aktivnosti RIFIX-a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endParaRPr lang="hr-HR" sz="3600" b="1" dirty="0" smtClean="0">
              <a:solidFill>
                <a:srgbClr val="0070C0"/>
              </a:solidFill>
            </a:endParaRPr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893175" cy="5400601"/>
          </a:xfrm>
        </p:spPr>
        <p:txBody>
          <a:bodyPr/>
          <a:lstStyle/>
          <a:p>
            <a:pPr lvl="0"/>
            <a:r>
              <a:rPr lang="en-GB" sz="2400" b="1" dirty="0" smtClean="0">
                <a:solidFill>
                  <a:srgbClr val="0070C0"/>
                </a:solidFill>
              </a:rPr>
              <a:t>Sankt-Peterburg, Rusija, rujan 2013.</a:t>
            </a:r>
            <a:r>
              <a:t/>
            </a:r>
            <a:br/>
            <a:r>
              <a:rPr lang="en-GB" sz="2400" b="0" i="0" dirty="0" smtClean="0">
                <a:solidFill>
                  <a:srgbClr val="0070C0"/>
                </a:solidFill>
              </a:rPr>
              <a:t>Anketa RIFIX-a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t/>
            </a:r>
            <a:br/>
            <a:endParaRPr lang="hr-HR" sz="2400" dirty="0" smtClean="0">
              <a:solidFill>
                <a:srgbClr val="0070C0"/>
              </a:solidFill>
            </a:endParaRPr>
          </a:p>
          <a:p>
            <a:pPr lvl="0"/>
            <a:r>
              <a:rPr lang="en-GB" sz="2400" b="1" dirty="0" smtClean="0">
                <a:solidFill>
                  <a:srgbClr val="0070C0"/>
                </a:solidFill>
              </a:rPr>
              <a:t>Moskva, Rusija, svibanj 2014.</a:t>
            </a:r>
            <a:r>
              <a:t/>
            </a:r>
            <a:br/>
            <a:r>
              <a:rPr lang="en-GB" sz="2400" dirty="0" smtClean="0">
                <a:solidFill>
                  <a:srgbClr val="0070C0"/>
                </a:solidFill>
              </a:rPr>
              <a:t>Definicije, zajednička terminologija, osnove skupine, razvoj sažetka prijedloga za RIFIX</a:t>
            </a:r>
          </a:p>
          <a:p>
            <a:pPr lvl="0"/>
            <a:endParaRPr lang="hr-HR" sz="2400" b="1" dirty="0" smtClean="0">
              <a:solidFill>
                <a:srgbClr val="0070C0"/>
              </a:solidFill>
            </a:endParaRPr>
          </a:p>
          <a:p>
            <a:r>
              <a:rPr dirty="0" smtClean="0"/>
              <a:t>  </a:t>
            </a:r>
            <a:r>
              <a:rPr lang="en-GB" sz="2400" b="1" dirty="0" smtClean="0">
                <a:solidFill>
                  <a:srgbClr val="0070C0"/>
                </a:solidFill>
              </a:rPr>
              <a:t>Astana, Kazahstan, rujan 2014.</a:t>
            </a:r>
          </a:p>
          <a:p>
            <a:pPr>
              <a:buNone/>
            </a:pPr>
            <a:r>
              <a:rPr dirty="0" smtClean="0"/>
              <a:t>     </a:t>
            </a:r>
            <a:r>
              <a:rPr lang="en-GB" sz="2400" dirty="0" smtClean="0">
                <a:solidFill>
                  <a:srgbClr val="0070C0"/>
                </a:solidFill>
              </a:rPr>
              <a:t>Revizija nacrta Sažetka prijedloga RIFIX-a</a:t>
            </a:r>
          </a:p>
          <a:p>
            <a:pPr marL="0" lvl="0" indent="0">
              <a:buNone/>
            </a:pPr>
            <a:endParaRPr lang="hr-HR" sz="2400" dirty="0" smtClean="0">
              <a:solidFill>
                <a:srgbClr val="0070C0"/>
              </a:solidFill>
            </a:endParaRPr>
          </a:p>
          <a:p>
            <a:r>
              <a:rPr dirty="0" smtClean="0"/>
              <a:t>  </a:t>
            </a:r>
            <a:r>
              <a:rPr lang="en-US" sz="2400" b="1" dirty="0" smtClean="0">
                <a:solidFill>
                  <a:srgbClr val="0070C0"/>
                </a:solidFill>
              </a:rPr>
              <a:t>Erevan, Armenija, 2015.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     Nacrt predloška Sporazuma o suradnji RIFIX-a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     Problemi u primjeni Sažetka prijedloga RIFIX-a u zemljama </a:t>
            </a:r>
            <a:r>
              <a:rPr lang="en-US" sz="2400" dirty="0" smtClean="0">
                <a:solidFill>
                  <a:srgbClr val="0070C0"/>
                </a:solidFill>
              </a:rPr>
              <a:t>	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dirty="0" smtClean="0"/>
              <a:t>      </a:t>
            </a:r>
            <a:r>
              <a:rPr lang="en-GB" sz="2400" dirty="0" smtClean="0">
                <a:solidFill>
                  <a:srgbClr val="0070C0"/>
                </a:solidFill>
              </a:rPr>
              <a:t>-</a:t>
            </a:r>
            <a:endParaRPr lang="hr-HR" sz="2400" dirty="0" smtClean="0">
              <a:solidFill>
                <a:srgbClr val="0070C0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hr-HR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hr-HR" sz="2400" dirty="0" smtClean="0">
              <a:solidFill>
                <a:srgbClr val="0070C0"/>
              </a:solidFill>
            </a:endParaRPr>
          </a:p>
          <a:p>
            <a:endParaRPr lang="hr-HR" sz="24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endParaRPr lang="hr-HR" sz="1800" b="1" dirty="0" smtClean="0">
              <a:solidFill>
                <a:srgbClr val="0070C0"/>
              </a:solidFill>
            </a:endParaRPr>
          </a:p>
          <a:p>
            <a:endParaRPr lang="hr-HR" sz="1800" b="1" dirty="0">
              <a:solidFill>
                <a:srgbClr val="0070C0"/>
              </a:solidFill>
            </a:endParaRPr>
          </a:p>
          <a:p>
            <a:pPr lvl="1"/>
            <a:endParaRPr lang="hr-HR" sz="1400" b="1" dirty="0" smtClean="0">
              <a:solidFill>
                <a:srgbClr val="0070C0"/>
              </a:solidFill>
            </a:endParaRPr>
          </a:p>
          <a:p>
            <a:pPr lvl="1"/>
            <a:endParaRPr lang="hr-HR" sz="1400" b="1" dirty="0">
              <a:solidFill>
                <a:srgbClr val="0070C0"/>
              </a:solidFill>
            </a:endParaRPr>
          </a:p>
          <a:p>
            <a:pPr lvl="1"/>
            <a:endParaRPr lang="hr-HR" sz="1400" b="1" dirty="0" smtClean="0">
              <a:solidFill>
                <a:srgbClr val="0070C0"/>
              </a:solidFill>
            </a:endParaRPr>
          </a:p>
          <a:p>
            <a:pPr lvl="1"/>
            <a:endParaRPr lang="hr-HR" sz="1400" b="1" dirty="0">
              <a:solidFill>
                <a:srgbClr val="0070C0"/>
              </a:solidFill>
            </a:endParaRPr>
          </a:p>
          <a:p>
            <a:pPr lvl="1"/>
            <a:r>
              <a:t/>
            </a:r>
            <a:br/>
            <a:r>
              <a:t/>
            </a:r>
            <a:br/>
            <a:r>
              <a:rPr lang="en-GB" sz="1400" b="1" dirty="0" smtClean="0">
                <a:solidFill>
                  <a:srgbClr val="0070C0"/>
                </a:solidFill>
              </a:rPr>
              <a:t>Predstavljanje rezultata ankete o modelu kontrole prije skupa: unutarnja revizija, vanjska revizija, inspekcija </a:t>
            </a:r>
            <a:r>
              <a:rPr lang="en-US" sz="1400" b="1" dirty="0" smtClean="0">
                <a:solidFill>
                  <a:srgbClr val="0070C0"/>
                </a:solidFill>
              </a:rPr>
              <a:t>	</a:t>
            </a:r>
          </a:p>
          <a:p>
            <a:r>
              <a:rPr lang="en-GB" sz="1800" b="1" dirty="0">
                <a:solidFill>
                  <a:srgbClr val="0070C0"/>
                </a:solidFill>
              </a:rPr>
              <a:t>Predstavljanje teorije, dobre međunarodne dobre prakse i postojećih standarda različitih makro-modela financijske kontrole - Richard</a:t>
            </a:r>
          </a:p>
          <a:p>
            <a:r>
              <a:rPr lang="en-GB" sz="2400" dirty="0">
                <a:solidFill>
                  <a:srgbClr val="002060"/>
                </a:solidFill>
                <a:latin typeface="Cambria"/>
              </a:rPr>
              <a:t>Uloga i mjesto financijske inspekcije u modelu financijske kontrole u post-sovjetskim zemljama i uvjeti provedbe modela PIFC-a </a:t>
            </a:r>
            <a:r>
              <a:rPr lang="en-US" sz="2400" dirty="0">
                <a:solidFill>
                  <a:srgbClr val="002060"/>
                </a:solidFill>
                <a:latin typeface="Cambria"/>
              </a:rPr>
              <a:t>	</a:t>
            </a:r>
          </a:p>
          <a:p>
            <a:r>
              <a:rPr lang="en-GB" sz="2400" dirty="0">
                <a:solidFill>
                  <a:srgbClr val="002060"/>
                </a:solidFill>
                <a:latin typeface="Cambria"/>
              </a:rPr>
              <a:t>Praktično modeliranje situacije: razlike između unutarnje revizije, vanjske revizije i inspekcije </a:t>
            </a:r>
            <a:r>
              <a:rPr lang="en-US" dirty="0" smtClean="0"/>
              <a:t>	</a:t>
            </a:r>
          </a:p>
          <a:p>
            <a:r>
              <a:rPr lang="en-US" dirty="0" smtClean="0"/>
              <a:t>	</a:t>
            </a:r>
          </a:p>
          <a:p>
            <a:endParaRPr lang="hr-HR" sz="2800" i="1" dirty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6286500" cy="1156990"/>
          </a:xfrm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Rezultati RIFIX-a</a:t>
            </a:r>
            <a:endParaRPr lang="hr-HR" sz="3600" dirty="0" smtClean="0">
              <a:solidFill>
                <a:srgbClr val="0070C0"/>
              </a:solidFill>
            </a:endParaRPr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844675"/>
            <a:ext cx="8569325" cy="471328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Zajednička terminologija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Znanje o dobrih praksama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Zajedničko razumijevanje razlika i sličnosti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Zajedničko razumijevanje prednosti dobrog partnerstva među unutarnjom revizijom, vanjskom revizijom i financijskom inspekcijom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Nacrt sažetka prijedloga</a:t>
            </a:r>
            <a:endParaRPr lang="hr-HR" sz="2400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dirty="0" smtClean="0"/>
              <a:t> </a:t>
            </a:r>
            <a:endParaRPr lang="hr-HR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683568" y="116632"/>
            <a:ext cx="6060132" cy="1440160"/>
          </a:xfrm>
        </p:spPr>
        <p:txBody>
          <a:bodyPr/>
          <a:lstStyle/>
          <a:p>
            <a:pPr algn="ctr"/>
            <a:r>
              <a:rPr lang="en-US" sz="3600" b="1" i="1" kern="1200" dirty="0" smtClean="0">
                <a:solidFill>
                  <a:srgbClr val="0070C0"/>
                </a:solidFill>
                <a:latin typeface="+mn-lt"/>
              </a:rPr>
              <a:t>SLIČNOSTI između financijske inspekcije i vanjske revizije</a:t>
            </a:r>
            <a:endParaRPr lang="hr-HR" sz="3600" i="1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13879"/>
              </p:ext>
            </p:extLst>
          </p:nvPr>
        </p:nvGraphicFramePr>
        <p:xfrm>
          <a:off x="467544" y="1772815"/>
          <a:ext cx="8208912" cy="401654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208912"/>
              </a:tblGrid>
              <a:tr h="68276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SLIČNOSTI:</a:t>
                      </a:r>
                      <a:endParaRPr lang="hr-H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6121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Izvana (vanjske)</a:t>
                      </a:r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231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Ex-post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aktivnosti 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21783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Pokriva cijeli javni sektor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2769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Sankcioniranje moći (gdje postoji)</a:t>
                      </a:r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2769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Mandat za borbu protiv korupcije i prijevare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4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827584" y="332656"/>
            <a:ext cx="5901162" cy="1440160"/>
          </a:xfrm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RAZLIKE </a:t>
            </a:r>
            <a:r>
              <a:rPr lang="en-US" sz="3600" b="1" kern="1200" dirty="0" smtClean="0">
                <a:solidFill>
                  <a:srgbClr val="0070C0"/>
                </a:solidFill>
                <a:latin typeface="+mn-lt"/>
              </a:rPr>
              <a:t>između financijske inspekcije i vanjske revizije</a:t>
            </a:r>
            <a:endParaRPr lang="hr-HR" sz="36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3490"/>
              </p:ext>
            </p:extLst>
          </p:nvPr>
        </p:nvGraphicFramePr>
        <p:xfrm>
          <a:off x="0" y="2585862"/>
          <a:ext cx="9143999" cy="44512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35696"/>
                <a:gridCol w="3108828"/>
                <a:gridCol w="4199475"/>
              </a:tblGrid>
              <a:tr h="648447">
                <a:tc>
                  <a:txBody>
                    <a:bodyPr/>
                    <a:lstStyle/>
                    <a:p>
                      <a:r>
                        <a:t>RAZLIKE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FINANCIJSKA INSPEKCIJA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t>VANJSKA REVIZIJA</a:t>
                      </a:r>
                      <a:endParaRPr lang="hr-HR" dirty="0" smtClean="0"/>
                    </a:p>
                  </a:txBody>
                  <a:tcPr/>
                </a:tc>
              </a:tr>
              <a:tr h="13586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Pozicija u državnoj strukturi i </a:t>
                      </a:r>
                    </a:p>
                    <a:p>
                      <a:r>
                        <a:rPr lang="en-US" sz="1600" dirty="0" smtClean="0"/>
                        <a:t>liniji izvještavanja 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Podređen Ministarstvu financija.</a:t>
                      </a:r>
                    </a:p>
                    <a:p>
                      <a:r>
                        <a:rPr lang="en-US" sz="1400" dirty="0" smtClean="0"/>
                        <a:t>Podnosi izvještaj Ministarstvu financija i Vladi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Podnosi izvještaj Parlamentu i javnosti</a:t>
                      </a:r>
                      <a:endParaRPr lang="hr-HR" sz="1400" u="none" dirty="0" smtClean="0"/>
                    </a:p>
                  </a:txBody>
                  <a:tcPr/>
                </a:tc>
              </a:tr>
              <a:tr h="7410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Početak aktivnosti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Reagira na pritužbe i zahtjeve građana i drugih institucija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Radi prema godišnjem planu i zahtjevima Parlamenta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11425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Ciljevi i opseg rada</a:t>
                      </a:r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Usmjerenost na zakonitost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Zakonitost, ali i efikasnost, učinkovitost i ekonomičnost  Također, provjera financijskih izvještaja proračunskih organizacija </a:t>
                      </a:r>
                    </a:p>
                  </a:txBody>
                  <a:tcPr/>
                </a:tc>
              </a:tr>
              <a:tr h="387267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47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6276156" cy="1152128"/>
          </a:xfrm>
        </p:spPr>
        <p:txBody>
          <a:bodyPr/>
          <a:lstStyle/>
          <a:p>
            <a:pPr algn="ctr"/>
            <a:r>
              <a:rPr lang="en-US" sz="2800" b="1" i="1" dirty="0">
                <a:solidFill>
                  <a:srgbClr val="0070C0"/>
                </a:solidFill>
              </a:rPr>
              <a:t>RAZLIKE između financijske inspekcije i vanjske revizije 2</a:t>
            </a:r>
            <a:endParaRPr lang="hr-HR" sz="2800" dirty="0" smtClean="0">
              <a:solidFill>
                <a:srgbClr val="0070C0"/>
              </a:solidFill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96486"/>
              </p:ext>
            </p:extLst>
          </p:nvPr>
        </p:nvGraphicFramePr>
        <p:xfrm>
          <a:off x="467544" y="1628800"/>
          <a:ext cx="8153147" cy="43250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2208"/>
                <a:gridCol w="2536523"/>
                <a:gridCol w="3744416"/>
              </a:tblGrid>
              <a:tr h="754286">
                <a:tc>
                  <a:txBody>
                    <a:bodyPr/>
                    <a:lstStyle/>
                    <a:p>
                      <a:r>
                        <a:t>RAZLIKE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FINANCIJSKA INSPEKCIJA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t>VANJSKA REVIZIJA</a:t>
                      </a:r>
                      <a:endParaRPr lang="hr-HR" dirty="0" smtClean="0"/>
                    </a:p>
                  </a:txBody>
                  <a:tcPr/>
                </a:tc>
              </a:tr>
              <a:tr h="111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Pristup 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Istrage konkretnih slučajeva nepravilnosti, kršenja zakona, prijevare i korupcije - inspekcija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Analiza provedbe vladine politike kako je zamišljena  </a:t>
                      </a:r>
                      <a:endParaRPr lang="hr-HR" sz="1400" dirty="0"/>
                    </a:p>
                  </a:txBody>
                  <a:tcPr/>
                </a:tc>
              </a:tr>
              <a:tr h="848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Vrste provjera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Inspekcija: provjera zakonitosti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Financijska revizija, revizija usklađenosti s propisima i revizija rezultata rada</a:t>
                      </a:r>
                    </a:p>
                  </a:txBody>
                  <a:tcPr/>
                </a:tc>
              </a:tr>
              <a:tr h="111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Posljedice aktivnosti 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Nametanje sankcija, upućivanje slučajeva prijevare državnom odvjetništvu, davanje obveznih uputa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Preporuke za unapređenje</a:t>
                      </a:r>
                    </a:p>
                    <a:p>
                      <a:r>
                        <a:rPr lang="en-US" sz="1400" dirty="0" smtClean="0"/>
                        <a:t>Obično ne (uz iznimke) sankcije</a:t>
                      </a:r>
                    </a:p>
                    <a:p>
                      <a:endParaRPr lang="hr-HR" dirty="0"/>
                    </a:p>
                  </a:txBody>
                  <a:tcPr/>
                </a:tc>
              </a:tr>
              <a:tr h="450476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89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6204148" cy="1800200"/>
          </a:xfrm>
        </p:spPr>
        <p:txBody>
          <a:bodyPr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prstClr val="white"/>
                </a:solidFill>
                <a:latin typeface="Calibri"/>
              </a:rPr>
              <a:t>SLIČNOSTI:</a:t>
            </a:r>
            <a:r>
              <a:t/>
            </a:r>
            <a:br/>
            <a:r>
              <a:rPr lang="en-US" sz="1800" b="1" kern="1200" dirty="0" smtClean="0">
                <a:solidFill>
                  <a:prstClr val="white"/>
                </a:solidFill>
                <a:latin typeface="Calibri"/>
              </a:rPr>
              <a:t>SSSSS</a:t>
            </a:r>
            <a:r>
              <a:rPr dirty="0" smtClean="0"/>
              <a:t> </a:t>
            </a:r>
            <a:r>
              <a:rPr lang="en-US" sz="2800" b="1" i="1" kern="1200" dirty="0">
                <a:solidFill>
                  <a:srgbClr val="0070C0"/>
                </a:solidFill>
              </a:rPr>
              <a:t>SLIČNOSTI između financijske inspekcije i unutarnje revizije</a:t>
            </a:r>
            <a:endParaRPr lang="hr-HR" sz="2800" i="1" dirty="0" smtClean="0">
              <a:solidFill>
                <a:srgbClr val="0070C0"/>
              </a:solidFill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9567"/>
              </p:ext>
            </p:extLst>
          </p:nvPr>
        </p:nvGraphicFramePr>
        <p:xfrm>
          <a:off x="323528" y="1844824"/>
          <a:ext cx="8496944" cy="388843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496944"/>
              </a:tblGrid>
              <a:tr h="6926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SLIČNOSTI:</a:t>
                      </a:r>
                      <a:endParaRPr lang="hr-H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1346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Općenito </a:t>
                      </a:r>
                      <a:r>
                        <a:rPr lang="en-US" i="1" dirty="0" smtClean="0">
                          <a:solidFill>
                            <a:srgbClr val="0070C0"/>
                          </a:solidFill>
                        </a:rPr>
                        <a:t>ex-post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provjere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3325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Neovisnost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9262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Pristup informacijama</a:t>
                      </a:r>
                    </a:p>
                  </a:txBody>
                  <a:tcPr/>
                </a:tc>
              </a:tr>
              <a:tr h="1256471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Sposobnost davanja preporuka kao rezultat obavljanja angažmana</a:t>
                      </a:r>
                    </a:p>
                    <a:p>
                      <a:endParaRPr lang="hr-HR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4421</TotalTime>
  <Words>702</Words>
  <Application>Microsoft Office PowerPoint</Application>
  <PresentationFormat>On-screen Show (4:3)</PresentationFormat>
  <Paragraphs>167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Zadani dizajn</vt:lpstr>
      <vt:lpstr>Radna skupina za odnos unutarnje revizije s financijskom inspekcijom i vanjskom revizijom (RIFIX) Zajednice prakse za unutarnju reviziju (IACOP) Sažetak prijedloga </vt:lpstr>
      <vt:lpstr>Ciljevi radne skupine</vt:lpstr>
      <vt:lpstr>Izlazni rezultati RIFIX-a:</vt:lpstr>
      <vt:lpstr>Aktivnosti RIFIX-a </vt:lpstr>
      <vt:lpstr>Rezultati RIFIX-a</vt:lpstr>
      <vt:lpstr>SLIČNOSTI između financijske inspekcije i vanjske revizije</vt:lpstr>
      <vt:lpstr>RAZLIKE između financijske inspekcije i vanjske revizije</vt:lpstr>
      <vt:lpstr>RAZLIKE između financijske inspekcije i vanjske revizije 2</vt:lpstr>
      <vt:lpstr>SLIČNOSTI: SSSSS SLIČNOSTI između financijske inspekcije i unutarnje revizije</vt:lpstr>
      <vt:lpstr>RAZLIKE između financijske inspekcije i unutarnje revizije</vt:lpstr>
      <vt:lpstr>RAZLIKE  između financijske inspekcije i unutarnje revizije 2</vt:lpstr>
      <vt:lpstr>SAŽETAK PRIJEDLOGA RIFIX-a</vt:lpstr>
      <vt:lpstr>SAŽETAK PRIJEDLOGA RIFIX-a</vt:lpstr>
      <vt:lpstr>Odnos unutarnje revizije s fin. inspekcijom i vanjskom revizijom (RIFIX)</vt:lpstr>
    </vt:vector>
  </TitlesOfParts>
  <Company>Ministarstvo Financija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Maja P</cp:lastModifiedBy>
  <cp:revision>389</cp:revision>
  <dcterms:created xsi:type="dcterms:W3CDTF">2009-03-31T11:18:42Z</dcterms:created>
  <dcterms:modified xsi:type="dcterms:W3CDTF">2016-03-17T12:53:24Z</dcterms:modified>
</cp:coreProperties>
</file>