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handoutMasterIdLst>
    <p:handoutMasterId r:id="rId17"/>
  </p:handoutMasterIdLst>
  <p:sldIdLst>
    <p:sldId id="455" r:id="rId2"/>
    <p:sldId id="491" r:id="rId3"/>
    <p:sldId id="479" r:id="rId4"/>
    <p:sldId id="466" r:id="rId5"/>
    <p:sldId id="488" r:id="rId6"/>
    <p:sldId id="502" r:id="rId7"/>
    <p:sldId id="497" r:id="rId8"/>
    <p:sldId id="498" r:id="rId9"/>
    <p:sldId id="495" r:id="rId10"/>
    <p:sldId id="500" r:id="rId11"/>
    <p:sldId id="501" r:id="rId12"/>
    <p:sldId id="484" r:id="rId13"/>
    <p:sldId id="492" r:id="rId14"/>
    <p:sldId id="481" r:id="rId15"/>
  </p:sldIdLst>
  <p:sldSz cx="9144000" cy="6858000" type="screen4x3"/>
  <p:notesSz cx="6797675" cy="9928225"/>
  <p:defaultTextStyle>
    <a:defPPr>
      <a:defRPr lang="hr-HR"/>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CC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rednji stil 2 - Isticanj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088" autoAdjust="0"/>
    <p:restoredTop sz="80108" autoAdjust="0"/>
  </p:normalViewPr>
  <p:slideViewPr>
    <p:cSldViewPr>
      <p:cViewPr varScale="1">
        <p:scale>
          <a:sx n="79" d="100"/>
          <a:sy n="79" d="100"/>
        </p:scale>
        <p:origin x="1062" y="7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 d="1"/>
        <a:sy n="1" d="1"/>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6082" name="Rectangle 2"/>
          <p:cNvSpPr>
            <a:spLocks noGrp="1" noChangeArrowheads="1"/>
          </p:cNvSpPr>
          <p:nvPr>
            <p:ph type="hdr" sz="quarter"/>
          </p:nvPr>
        </p:nvSpPr>
        <p:spPr bwMode="auto">
          <a:xfrm>
            <a:off x="0"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200">
                <a:latin typeface="Arial" pitchFamily="34" charset="0"/>
              </a:defRPr>
            </a:lvl1pPr>
          </a:lstStyle>
          <a:p>
            <a:pPr>
              <a:defRPr/>
            </a:pPr>
            <a:endParaRPr lang="hr-HR"/>
          </a:p>
        </p:txBody>
      </p:sp>
      <p:sp>
        <p:nvSpPr>
          <p:cNvPr id="46083" name="Rectangle 3"/>
          <p:cNvSpPr>
            <a:spLocks noGrp="1" noChangeArrowheads="1"/>
          </p:cNvSpPr>
          <p:nvPr>
            <p:ph type="dt" sz="quarter" idx="1"/>
          </p:nvPr>
        </p:nvSpPr>
        <p:spPr bwMode="auto">
          <a:xfrm>
            <a:off x="3849688"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a:latin typeface="Arial" pitchFamily="34" charset="0"/>
              </a:defRPr>
            </a:lvl1pPr>
          </a:lstStyle>
          <a:p>
            <a:pPr>
              <a:defRPr/>
            </a:pPr>
            <a:fld id="{4F3E716C-093F-4DE8-8B78-FA852EF30E5F}" type="datetimeFigureOut">
              <a:rPr lang="hr-HR"/>
              <a:pPr>
                <a:defRPr/>
              </a:pPr>
              <a:t>21.3.2016.</a:t>
            </a:fld>
            <a:endParaRPr lang="hr-HR"/>
          </a:p>
        </p:txBody>
      </p:sp>
      <p:sp>
        <p:nvSpPr>
          <p:cNvPr id="46084" name="Rectangle 4"/>
          <p:cNvSpPr>
            <a:spLocks noGrp="1" noChangeArrowheads="1"/>
          </p:cNvSpPr>
          <p:nvPr>
            <p:ph type="ftr" sz="quarter" idx="2"/>
          </p:nvPr>
        </p:nvSpPr>
        <p:spPr bwMode="auto">
          <a:xfrm>
            <a:off x="0" y="9429750"/>
            <a:ext cx="2946400"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defRPr sz="1200">
                <a:latin typeface="Arial" pitchFamily="34" charset="0"/>
              </a:defRPr>
            </a:lvl1pPr>
          </a:lstStyle>
          <a:p>
            <a:pPr>
              <a:defRPr/>
            </a:pPr>
            <a:endParaRPr lang="hr-HR"/>
          </a:p>
        </p:txBody>
      </p:sp>
      <p:sp>
        <p:nvSpPr>
          <p:cNvPr id="46085" name="Rectangle 5"/>
          <p:cNvSpPr>
            <a:spLocks noGrp="1" noChangeArrowheads="1"/>
          </p:cNvSpPr>
          <p:nvPr>
            <p:ph type="sldNum" sz="quarter" idx="3"/>
          </p:nvPr>
        </p:nvSpPr>
        <p:spPr bwMode="auto">
          <a:xfrm>
            <a:off x="3849688" y="9429750"/>
            <a:ext cx="2946400"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defRPr sz="1200">
                <a:latin typeface="Arial" pitchFamily="34" charset="0"/>
              </a:defRPr>
            </a:lvl1pPr>
          </a:lstStyle>
          <a:p>
            <a:pPr>
              <a:defRPr/>
            </a:pPr>
            <a:fld id="{CC70EDDE-60E0-488E-993F-7D0365FE135F}" type="slidenum">
              <a:rPr lang="hr-HR"/>
              <a:pPr>
                <a:defRPr/>
              </a:pPr>
              <a:t>‹#›</a:t>
            </a:fld>
            <a:endParaRPr lang="hr-HR"/>
          </a:p>
        </p:txBody>
      </p:sp>
    </p:spTree>
    <p:extLst>
      <p:ext uri="{BB962C8B-B14F-4D97-AF65-F5344CB8AC3E}">
        <p14:creationId xmlns:p14="http://schemas.microsoft.com/office/powerpoint/2010/main" val="105076074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2" name="Rectangle 2"/>
          <p:cNvSpPr>
            <a:spLocks noGrp="1" noChangeArrowheads="1"/>
          </p:cNvSpPr>
          <p:nvPr>
            <p:ph type="hdr" sz="quarter"/>
          </p:nvPr>
        </p:nvSpPr>
        <p:spPr bwMode="auto">
          <a:xfrm>
            <a:off x="0"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defRPr>
            </a:lvl1pPr>
          </a:lstStyle>
          <a:p>
            <a:pPr>
              <a:defRPr/>
            </a:pPr>
            <a:endParaRPr lang="hr-HR"/>
          </a:p>
        </p:txBody>
      </p:sp>
      <p:sp>
        <p:nvSpPr>
          <p:cNvPr id="10243" name="Rectangle 3"/>
          <p:cNvSpPr>
            <a:spLocks noGrp="1" noChangeArrowheads="1"/>
          </p:cNvSpPr>
          <p:nvPr>
            <p:ph type="dt" idx="1"/>
          </p:nvPr>
        </p:nvSpPr>
        <p:spPr bwMode="auto">
          <a:xfrm>
            <a:off x="3849688"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pPr>
              <a:defRPr/>
            </a:pPr>
            <a:endParaRPr lang="hr-HR"/>
          </a:p>
        </p:txBody>
      </p:sp>
      <p:sp>
        <p:nvSpPr>
          <p:cNvPr id="14340" name="Rectangle 4"/>
          <p:cNvSpPr>
            <a:spLocks noGrp="1" noRot="1" noChangeAspect="1" noChangeArrowheads="1" noTextEdit="1"/>
          </p:cNvSpPr>
          <p:nvPr>
            <p:ph type="sldImg" idx="2"/>
          </p:nvPr>
        </p:nvSpPr>
        <p:spPr bwMode="auto">
          <a:xfrm>
            <a:off x="915988" y="744538"/>
            <a:ext cx="4965700" cy="3722687"/>
          </a:xfrm>
          <a:prstGeom prst="rect">
            <a:avLst/>
          </a:prstGeom>
          <a:noFill/>
          <a:ln w="9525">
            <a:solidFill>
              <a:srgbClr val="000000"/>
            </a:solidFill>
            <a:miter lim="800000"/>
            <a:headEnd/>
            <a:tailEnd/>
          </a:ln>
        </p:spPr>
      </p:sp>
      <p:sp>
        <p:nvSpPr>
          <p:cNvPr id="10245" name="Rectangle 5"/>
          <p:cNvSpPr>
            <a:spLocks noGrp="1" noChangeArrowheads="1"/>
          </p:cNvSpPr>
          <p:nvPr>
            <p:ph type="body" sz="quarter" idx="3"/>
          </p:nvPr>
        </p:nvSpPr>
        <p:spPr bwMode="auto">
          <a:xfrm>
            <a:off x="679450" y="4716463"/>
            <a:ext cx="5438775" cy="44672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hr-HR" noProof="0" smtClean="0"/>
              <a:t>Kliknite da biste uredili stilove teksta matrice</a:t>
            </a:r>
          </a:p>
          <a:p>
            <a:pPr lvl="1"/>
            <a:r>
              <a:rPr lang="hr-HR" noProof="0" smtClean="0"/>
              <a:t>Druga razina</a:t>
            </a:r>
          </a:p>
          <a:p>
            <a:pPr lvl="2"/>
            <a:r>
              <a:rPr lang="hr-HR" noProof="0" smtClean="0"/>
              <a:t>Treća razina</a:t>
            </a:r>
          </a:p>
          <a:p>
            <a:pPr lvl="3"/>
            <a:r>
              <a:rPr lang="hr-HR" noProof="0" smtClean="0"/>
              <a:t>Četvrta razina</a:t>
            </a:r>
          </a:p>
          <a:p>
            <a:pPr lvl="4"/>
            <a:r>
              <a:rPr lang="hr-HR" noProof="0" smtClean="0"/>
              <a:t>Peta razina</a:t>
            </a:r>
          </a:p>
        </p:txBody>
      </p:sp>
      <p:sp>
        <p:nvSpPr>
          <p:cNvPr id="10246" name="Rectangle 6"/>
          <p:cNvSpPr>
            <a:spLocks noGrp="1" noChangeArrowheads="1"/>
          </p:cNvSpPr>
          <p:nvPr>
            <p:ph type="ftr" sz="quarter" idx="4"/>
          </p:nvPr>
        </p:nvSpPr>
        <p:spPr bwMode="auto">
          <a:xfrm>
            <a:off x="0" y="9429750"/>
            <a:ext cx="2946400"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defRPr>
            </a:lvl1pPr>
          </a:lstStyle>
          <a:p>
            <a:pPr>
              <a:defRPr/>
            </a:pPr>
            <a:endParaRPr lang="hr-HR"/>
          </a:p>
        </p:txBody>
      </p:sp>
      <p:sp>
        <p:nvSpPr>
          <p:cNvPr id="10247" name="Rectangle 7"/>
          <p:cNvSpPr>
            <a:spLocks noGrp="1" noChangeArrowheads="1"/>
          </p:cNvSpPr>
          <p:nvPr>
            <p:ph type="sldNum" sz="quarter" idx="5"/>
          </p:nvPr>
        </p:nvSpPr>
        <p:spPr bwMode="auto">
          <a:xfrm>
            <a:off x="3849688" y="9429750"/>
            <a:ext cx="2946400"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pPr>
              <a:defRPr/>
            </a:pPr>
            <a:fld id="{C339B99C-8E27-4708-B3E3-71AB439A4701}" type="slidenum">
              <a:rPr lang="hr-HR"/>
              <a:pPr>
                <a:defRPr/>
              </a:pPr>
              <a:t>‹#›</a:t>
            </a:fld>
            <a:endParaRPr lang="hr-HR"/>
          </a:p>
        </p:txBody>
      </p:sp>
    </p:spTree>
    <p:extLst>
      <p:ext uri="{BB962C8B-B14F-4D97-AF65-F5344CB8AC3E}">
        <p14:creationId xmlns:p14="http://schemas.microsoft.com/office/powerpoint/2010/main" val="64645064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Arial" charset="0"/>
      </a:defRPr>
    </a:lvl1pPr>
    <a:lvl2pPr marL="457200" algn="l" rtl="0" eaLnBrk="0" fontAlgn="base" hangingPunct="0">
      <a:spcBef>
        <a:spcPct val="30000"/>
      </a:spcBef>
      <a:spcAft>
        <a:spcPct val="0"/>
      </a:spcAft>
      <a:defRPr sz="1200" kern="1200">
        <a:solidFill>
          <a:schemeClr val="tx1"/>
        </a:solidFill>
        <a:latin typeface="Arial" charset="0"/>
        <a:ea typeface="+mn-ea"/>
        <a:cs typeface="Arial" charset="0"/>
      </a:defRPr>
    </a:lvl2pPr>
    <a:lvl3pPr marL="914400" algn="l" rtl="0" eaLnBrk="0" fontAlgn="base" hangingPunct="0">
      <a:spcBef>
        <a:spcPct val="30000"/>
      </a:spcBef>
      <a:spcAft>
        <a:spcPct val="0"/>
      </a:spcAft>
      <a:defRPr sz="1200" kern="1200">
        <a:solidFill>
          <a:schemeClr val="tx1"/>
        </a:solidFill>
        <a:latin typeface="Arial" charset="0"/>
        <a:ea typeface="+mn-ea"/>
        <a:cs typeface="Arial" charset="0"/>
      </a:defRPr>
    </a:lvl3pPr>
    <a:lvl4pPr marL="1371600" algn="l" rtl="0" eaLnBrk="0" fontAlgn="base" hangingPunct="0">
      <a:spcBef>
        <a:spcPct val="30000"/>
      </a:spcBef>
      <a:spcAft>
        <a:spcPct val="0"/>
      </a:spcAft>
      <a:defRPr sz="1200" kern="1200">
        <a:solidFill>
          <a:schemeClr val="tx1"/>
        </a:solidFill>
        <a:latin typeface="Arial" charset="0"/>
        <a:ea typeface="+mn-ea"/>
        <a:cs typeface="Arial" charset="0"/>
      </a:defRPr>
    </a:lvl4pPr>
    <a:lvl5pPr marL="1828800" algn="l" rtl="0" eaLnBrk="0" fontAlgn="base" hangingPunct="0">
      <a:spcBef>
        <a:spcPct val="30000"/>
      </a:spcBef>
      <a:spcAft>
        <a:spcPct val="0"/>
      </a:spcAft>
      <a:defRPr sz="1200" kern="1200">
        <a:solidFill>
          <a:schemeClr val="tx1"/>
        </a:solidFill>
        <a:latin typeface="Arial"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1_Title Slide">
    <p:spTree>
      <p:nvGrpSpPr>
        <p:cNvPr id="1" name=""/>
        <p:cNvGrpSpPr/>
        <p:nvPr/>
      </p:nvGrpSpPr>
      <p:grpSpPr>
        <a:xfrm>
          <a:off x="0" y="0"/>
          <a:ext cx="0" cy="0"/>
          <a:chOff x="0" y="0"/>
          <a:chExt cx="0" cy="0"/>
        </a:xfrm>
      </p:grpSpPr>
      <p:pic>
        <p:nvPicPr>
          <p:cNvPr id="4" name="Picture 7"/>
          <p:cNvPicPr>
            <a:picLocks noChangeAspect="1" noChangeArrowheads="1"/>
          </p:cNvPicPr>
          <p:nvPr userDrawn="1"/>
        </p:nvPicPr>
        <p:blipFill>
          <a:blip r:embed="rId2" cstate="print"/>
          <a:srcRect b="42664"/>
          <a:stretch>
            <a:fillRect/>
          </a:stretch>
        </p:blipFill>
        <p:spPr bwMode="auto">
          <a:xfrm>
            <a:off x="0" y="6119813"/>
            <a:ext cx="9144000" cy="738187"/>
          </a:xfrm>
          <a:prstGeom prst="rect">
            <a:avLst/>
          </a:prstGeom>
          <a:noFill/>
          <a:ln w="9525">
            <a:noFill/>
            <a:miter lim="800000"/>
            <a:headEnd/>
            <a:tailEnd/>
          </a:ln>
        </p:spPr>
      </p:pic>
      <p:pic>
        <p:nvPicPr>
          <p:cNvPr id="5" name="Picture 9"/>
          <p:cNvPicPr>
            <a:picLocks noChangeAspect="1" noChangeArrowheads="1"/>
          </p:cNvPicPr>
          <p:nvPr userDrawn="1"/>
        </p:nvPicPr>
        <p:blipFill>
          <a:blip r:embed="rId3" cstate="print"/>
          <a:srcRect/>
          <a:stretch>
            <a:fillRect/>
          </a:stretch>
        </p:blipFill>
        <p:spPr bwMode="auto">
          <a:xfrm>
            <a:off x="3995738" y="1125538"/>
            <a:ext cx="1130300" cy="1412875"/>
          </a:xfrm>
          <a:prstGeom prst="rect">
            <a:avLst/>
          </a:prstGeom>
          <a:noFill/>
          <a:ln w="9525">
            <a:noFill/>
            <a:miter lim="800000"/>
            <a:headEnd/>
            <a:tailEnd/>
          </a:ln>
        </p:spPr>
      </p:pic>
      <p:sp>
        <p:nvSpPr>
          <p:cNvPr id="22530" name="Rectangle 2"/>
          <p:cNvSpPr>
            <a:spLocks noGrp="1" noChangeArrowheads="1"/>
          </p:cNvSpPr>
          <p:nvPr>
            <p:ph type="ctrTitle"/>
          </p:nvPr>
        </p:nvSpPr>
        <p:spPr>
          <a:xfrm>
            <a:off x="685800" y="2130425"/>
            <a:ext cx="7772400" cy="1470025"/>
          </a:xfrm>
        </p:spPr>
        <p:txBody>
          <a:bodyPr/>
          <a:lstStyle>
            <a:lvl1pPr>
              <a:defRPr smtClean="0"/>
            </a:lvl1pPr>
          </a:lstStyle>
          <a:p>
            <a:r>
              <a:rPr lang="en-US" smtClean="0"/>
              <a:t>Kliknite da biste uredili stil naslova matrice</a:t>
            </a:r>
          </a:p>
        </p:txBody>
      </p:sp>
      <p:sp>
        <p:nvSpPr>
          <p:cNvPr id="22531" name="Rectangle 3"/>
          <p:cNvSpPr>
            <a:spLocks noGrp="1" noChangeArrowheads="1"/>
          </p:cNvSpPr>
          <p:nvPr>
            <p:ph type="subTitle" idx="1"/>
          </p:nvPr>
        </p:nvSpPr>
        <p:spPr>
          <a:xfrm>
            <a:off x="1371600" y="3886200"/>
            <a:ext cx="6400800" cy="1752600"/>
          </a:xfrm>
        </p:spPr>
        <p:txBody>
          <a:bodyPr/>
          <a:lstStyle>
            <a:lvl1pPr marL="0" indent="0" algn="ctr">
              <a:buFontTx/>
              <a:buNone/>
              <a:defRPr smtClean="0"/>
            </a:lvl1pPr>
          </a:lstStyle>
          <a:p>
            <a:r>
              <a:rPr lang="en-US" smtClean="0"/>
              <a:t>Kliknite da biste uredili stil podnaslova matrice</a:t>
            </a:r>
          </a:p>
        </p:txBody>
      </p:sp>
      <p:sp>
        <p:nvSpPr>
          <p:cNvPr id="6" name="Rectangle 4"/>
          <p:cNvSpPr>
            <a:spLocks noGrp="1" noChangeArrowheads="1"/>
          </p:cNvSpPr>
          <p:nvPr>
            <p:ph type="dt" sz="half" idx="10"/>
          </p:nvPr>
        </p:nvSpPr>
        <p:spPr/>
        <p:txBody>
          <a:bodyPr/>
          <a:lstStyle>
            <a:lvl1pPr>
              <a:defRPr sz="1400"/>
            </a:lvl1pPr>
          </a:lstStyle>
          <a:p>
            <a:pPr>
              <a:defRPr/>
            </a:pPr>
            <a:endParaRPr lang="hr-HR"/>
          </a:p>
        </p:txBody>
      </p:sp>
      <p:sp>
        <p:nvSpPr>
          <p:cNvPr id="7" name="Rectangle 5"/>
          <p:cNvSpPr>
            <a:spLocks noGrp="1" noChangeArrowheads="1"/>
          </p:cNvSpPr>
          <p:nvPr>
            <p:ph type="ftr" sz="quarter" idx="11"/>
          </p:nvPr>
        </p:nvSpPr>
        <p:spPr/>
        <p:txBody>
          <a:bodyPr/>
          <a:lstStyle>
            <a:lvl1pPr algn="ctr">
              <a:defRPr sz="1400"/>
            </a:lvl1pPr>
          </a:lstStyle>
          <a:p>
            <a:pPr>
              <a:defRPr/>
            </a:pPr>
            <a:endParaRPr lang="hr-HR"/>
          </a:p>
        </p:txBody>
      </p:sp>
      <p:sp>
        <p:nvSpPr>
          <p:cNvPr id="8" name="Rectangle 6"/>
          <p:cNvSpPr>
            <a:spLocks noGrp="1" noChangeArrowheads="1"/>
          </p:cNvSpPr>
          <p:nvPr>
            <p:ph type="sldNum" sz="quarter" idx="12"/>
          </p:nvPr>
        </p:nvSpPr>
        <p:spPr/>
        <p:txBody>
          <a:bodyPr/>
          <a:lstStyle>
            <a:lvl1pPr algn="r">
              <a:defRPr sz="1400"/>
            </a:lvl1pPr>
          </a:lstStyle>
          <a:p>
            <a:pPr>
              <a:defRPr/>
            </a:pPr>
            <a:fld id="{F365D521-073E-4804-B6EA-557377D38C79}" type="slidenum">
              <a:rPr lang="hr-HR"/>
              <a:pPr>
                <a:defRPr/>
              </a:pPr>
              <a:t>‹#›</a:t>
            </a:fld>
            <a:endParaRPr lang="hr-H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sl-SI"/>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sl-SI"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hr-HR"/>
          </a:p>
        </p:txBody>
      </p:sp>
      <p:sp>
        <p:nvSpPr>
          <p:cNvPr id="6" name="Rectangle 5"/>
          <p:cNvSpPr>
            <a:spLocks noGrp="1" noChangeArrowheads="1"/>
          </p:cNvSpPr>
          <p:nvPr>
            <p:ph type="ftr" sz="quarter" idx="11"/>
          </p:nvPr>
        </p:nvSpPr>
        <p:spPr>
          <a:ln/>
        </p:spPr>
        <p:txBody>
          <a:bodyPr/>
          <a:lstStyle>
            <a:lvl1pPr>
              <a:defRPr/>
            </a:lvl1pPr>
          </a:lstStyle>
          <a:p>
            <a:pPr>
              <a:defRPr/>
            </a:pPr>
            <a:endParaRPr lang="hr-HR"/>
          </a:p>
        </p:txBody>
      </p:sp>
      <p:sp>
        <p:nvSpPr>
          <p:cNvPr id="7" name="Rectangle 6"/>
          <p:cNvSpPr>
            <a:spLocks noGrp="1" noChangeArrowheads="1"/>
          </p:cNvSpPr>
          <p:nvPr>
            <p:ph type="sldNum" sz="quarter" idx="12"/>
          </p:nvPr>
        </p:nvSpPr>
        <p:spPr>
          <a:ln/>
        </p:spPr>
        <p:txBody>
          <a:bodyPr/>
          <a:lstStyle>
            <a:lvl1pPr>
              <a:defRPr/>
            </a:lvl1pPr>
          </a:lstStyle>
          <a:p>
            <a:pPr>
              <a:defRPr/>
            </a:pPr>
            <a:fld id="{3F9136C6-6D9C-40C1-8BA6-D2603476EDA7}" type="slidenum">
              <a:rPr lang="hr-HR"/>
              <a:pPr>
                <a:defRPr/>
              </a:pPr>
              <a:t>‹#›</a:t>
            </a:fld>
            <a:endParaRPr lang="hr-H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sl-SI"/>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l-SI"/>
          </a:p>
        </p:txBody>
      </p:sp>
      <p:sp>
        <p:nvSpPr>
          <p:cNvPr id="4" name="Rectangle 4"/>
          <p:cNvSpPr>
            <a:spLocks noGrp="1" noChangeArrowheads="1"/>
          </p:cNvSpPr>
          <p:nvPr>
            <p:ph type="dt" sz="half" idx="10"/>
          </p:nvPr>
        </p:nvSpPr>
        <p:spPr>
          <a:ln/>
        </p:spPr>
        <p:txBody>
          <a:bodyPr/>
          <a:lstStyle>
            <a:lvl1pPr>
              <a:defRPr/>
            </a:lvl1pPr>
          </a:lstStyle>
          <a:p>
            <a:pPr>
              <a:defRPr/>
            </a:pPr>
            <a:endParaRPr lang="hr-HR"/>
          </a:p>
        </p:txBody>
      </p:sp>
      <p:sp>
        <p:nvSpPr>
          <p:cNvPr id="5" name="Rectangle 5"/>
          <p:cNvSpPr>
            <a:spLocks noGrp="1" noChangeArrowheads="1"/>
          </p:cNvSpPr>
          <p:nvPr>
            <p:ph type="ftr" sz="quarter" idx="11"/>
          </p:nvPr>
        </p:nvSpPr>
        <p:spPr>
          <a:ln/>
        </p:spPr>
        <p:txBody>
          <a:bodyPr/>
          <a:lstStyle>
            <a:lvl1pPr>
              <a:defRPr/>
            </a:lvl1pPr>
          </a:lstStyle>
          <a:p>
            <a:pPr>
              <a:defRPr/>
            </a:pPr>
            <a:endParaRPr lang="hr-HR"/>
          </a:p>
        </p:txBody>
      </p:sp>
      <p:sp>
        <p:nvSpPr>
          <p:cNvPr id="6" name="Rectangle 6"/>
          <p:cNvSpPr>
            <a:spLocks noGrp="1" noChangeArrowheads="1"/>
          </p:cNvSpPr>
          <p:nvPr>
            <p:ph type="sldNum" sz="quarter" idx="12"/>
          </p:nvPr>
        </p:nvSpPr>
        <p:spPr>
          <a:ln/>
        </p:spPr>
        <p:txBody>
          <a:bodyPr/>
          <a:lstStyle>
            <a:lvl1pPr>
              <a:defRPr/>
            </a:lvl1pPr>
          </a:lstStyle>
          <a:p>
            <a:pPr>
              <a:defRPr/>
            </a:pPr>
            <a:fld id="{B83EDFAF-31B0-4623-B5CD-6B541AC802EA}" type="slidenum">
              <a:rPr lang="hr-HR"/>
              <a:pPr>
                <a:defRPr/>
              </a:pPr>
              <a:t>‹#›</a:t>
            </a:fld>
            <a:endParaRPr lang="hr-H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sl-SI"/>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l-SI"/>
          </a:p>
        </p:txBody>
      </p:sp>
      <p:sp>
        <p:nvSpPr>
          <p:cNvPr id="4" name="Rectangle 4"/>
          <p:cNvSpPr>
            <a:spLocks noGrp="1" noChangeArrowheads="1"/>
          </p:cNvSpPr>
          <p:nvPr>
            <p:ph type="dt" sz="half" idx="10"/>
          </p:nvPr>
        </p:nvSpPr>
        <p:spPr>
          <a:ln/>
        </p:spPr>
        <p:txBody>
          <a:bodyPr/>
          <a:lstStyle>
            <a:lvl1pPr>
              <a:defRPr/>
            </a:lvl1pPr>
          </a:lstStyle>
          <a:p>
            <a:pPr>
              <a:defRPr/>
            </a:pPr>
            <a:endParaRPr lang="hr-HR"/>
          </a:p>
        </p:txBody>
      </p:sp>
      <p:sp>
        <p:nvSpPr>
          <p:cNvPr id="5" name="Rectangle 5"/>
          <p:cNvSpPr>
            <a:spLocks noGrp="1" noChangeArrowheads="1"/>
          </p:cNvSpPr>
          <p:nvPr>
            <p:ph type="ftr" sz="quarter" idx="11"/>
          </p:nvPr>
        </p:nvSpPr>
        <p:spPr>
          <a:ln/>
        </p:spPr>
        <p:txBody>
          <a:bodyPr/>
          <a:lstStyle>
            <a:lvl1pPr>
              <a:defRPr/>
            </a:lvl1pPr>
          </a:lstStyle>
          <a:p>
            <a:pPr>
              <a:defRPr/>
            </a:pPr>
            <a:endParaRPr lang="hr-HR"/>
          </a:p>
        </p:txBody>
      </p:sp>
      <p:sp>
        <p:nvSpPr>
          <p:cNvPr id="6" name="Rectangle 6"/>
          <p:cNvSpPr>
            <a:spLocks noGrp="1" noChangeArrowheads="1"/>
          </p:cNvSpPr>
          <p:nvPr>
            <p:ph type="sldNum" sz="quarter" idx="12"/>
          </p:nvPr>
        </p:nvSpPr>
        <p:spPr>
          <a:ln/>
        </p:spPr>
        <p:txBody>
          <a:bodyPr/>
          <a:lstStyle>
            <a:lvl1pPr>
              <a:defRPr/>
            </a:lvl1pPr>
          </a:lstStyle>
          <a:p>
            <a:pPr>
              <a:defRPr/>
            </a:pPr>
            <a:fld id="{74FDD3E5-1A1F-41D3-89A7-F7A36B43FD6A}" type="slidenum">
              <a:rPr lang="hr-HR"/>
              <a:pPr>
                <a:defRPr/>
              </a:pPr>
              <a:t>‹#›</a:t>
            </a:fld>
            <a:endParaRPr lang="hr-H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sl-SI"/>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sl-SI"/>
          </a:p>
        </p:txBody>
      </p:sp>
      <p:sp>
        <p:nvSpPr>
          <p:cNvPr id="4" name="Rectangle 4"/>
          <p:cNvSpPr>
            <a:spLocks noGrp="1" noChangeArrowheads="1"/>
          </p:cNvSpPr>
          <p:nvPr>
            <p:ph type="dt" sz="half" idx="10"/>
          </p:nvPr>
        </p:nvSpPr>
        <p:spPr>
          <a:ln/>
        </p:spPr>
        <p:txBody>
          <a:bodyPr/>
          <a:lstStyle>
            <a:lvl1pPr>
              <a:defRPr/>
            </a:lvl1pPr>
          </a:lstStyle>
          <a:p>
            <a:pPr>
              <a:defRPr/>
            </a:pPr>
            <a:endParaRPr lang="hr-HR"/>
          </a:p>
        </p:txBody>
      </p:sp>
      <p:sp>
        <p:nvSpPr>
          <p:cNvPr id="5" name="Rectangle 5"/>
          <p:cNvSpPr>
            <a:spLocks noGrp="1" noChangeArrowheads="1"/>
          </p:cNvSpPr>
          <p:nvPr>
            <p:ph type="ftr" sz="quarter" idx="11"/>
          </p:nvPr>
        </p:nvSpPr>
        <p:spPr>
          <a:ln/>
        </p:spPr>
        <p:txBody>
          <a:bodyPr/>
          <a:lstStyle>
            <a:lvl1pPr>
              <a:defRPr/>
            </a:lvl1pPr>
          </a:lstStyle>
          <a:p>
            <a:pPr>
              <a:defRPr/>
            </a:pPr>
            <a:endParaRPr lang="hr-HR"/>
          </a:p>
        </p:txBody>
      </p:sp>
      <p:sp>
        <p:nvSpPr>
          <p:cNvPr id="6" name="Rectangle 6"/>
          <p:cNvSpPr>
            <a:spLocks noGrp="1" noChangeArrowheads="1"/>
          </p:cNvSpPr>
          <p:nvPr>
            <p:ph type="sldNum" sz="quarter" idx="12"/>
          </p:nvPr>
        </p:nvSpPr>
        <p:spPr>
          <a:ln/>
        </p:spPr>
        <p:txBody>
          <a:bodyPr/>
          <a:lstStyle>
            <a:lvl1pPr>
              <a:defRPr/>
            </a:lvl1pPr>
          </a:lstStyle>
          <a:p>
            <a:pPr>
              <a:defRPr/>
            </a:pPr>
            <a:fld id="{EFCF89E9-6109-4ABA-9783-CB15B0F1C233}" type="slidenum">
              <a:rPr lang="hr-HR"/>
              <a:pPr>
                <a:defRPr/>
              </a:pPr>
              <a:t>‹#›</a:t>
            </a:fld>
            <a:endParaRPr lang="hr-H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sl-SI"/>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l-SI"/>
          </a:p>
        </p:txBody>
      </p:sp>
      <p:sp>
        <p:nvSpPr>
          <p:cNvPr id="4" name="Rectangle 4"/>
          <p:cNvSpPr>
            <a:spLocks noGrp="1" noChangeArrowheads="1"/>
          </p:cNvSpPr>
          <p:nvPr>
            <p:ph type="dt" sz="half" idx="10"/>
          </p:nvPr>
        </p:nvSpPr>
        <p:spPr>
          <a:ln/>
        </p:spPr>
        <p:txBody>
          <a:bodyPr/>
          <a:lstStyle>
            <a:lvl1pPr>
              <a:defRPr/>
            </a:lvl1pPr>
          </a:lstStyle>
          <a:p>
            <a:pPr>
              <a:defRPr/>
            </a:pPr>
            <a:endParaRPr lang="hr-HR"/>
          </a:p>
        </p:txBody>
      </p:sp>
      <p:sp>
        <p:nvSpPr>
          <p:cNvPr id="5" name="Rectangle 5"/>
          <p:cNvSpPr>
            <a:spLocks noGrp="1" noChangeArrowheads="1"/>
          </p:cNvSpPr>
          <p:nvPr>
            <p:ph type="ftr" sz="quarter" idx="11"/>
          </p:nvPr>
        </p:nvSpPr>
        <p:spPr>
          <a:ln/>
        </p:spPr>
        <p:txBody>
          <a:bodyPr/>
          <a:lstStyle>
            <a:lvl1pPr>
              <a:defRPr/>
            </a:lvl1pPr>
          </a:lstStyle>
          <a:p>
            <a:pPr>
              <a:defRPr/>
            </a:pPr>
            <a:endParaRPr lang="hr-HR"/>
          </a:p>
        </p:txBody>
      </p:sp>
      <p:sp>
        <p:nvSpPr>
          <p:cNvPr id="6" name="Rectangle 6"/>
          <p:cNvSpPr>
            <a:spLocks noGrp="1" noChangeArrowheads="1"/>
          </p:cNvSpPr>
          <p:nvPr>
            <p:ph type="sldNum" sz="quarter" idx="12"/>
          </p:nvPr>
        </p:nvSpPr>
        <p:spPr>
          <a:ln/>
        </p:spPr>
        <p:txBody>
          <a:bodyPr/>
          <a:lstStyle>
            <a:lvl1pPr>
              <a:defRPr/>
            </a:lvl1pPr>
          </a:lstStyle>
          <a:p>
            <a:pPr>
              <a:defRPr/>
            </a:pPr>
            <a:fld id="{15C74BFA-3E8D-4AB7-A6D4-82BCC3631350}" type="slidenum">
              <a:rPr lang="hr-HR"/>
              <a:pPr>
                <a:defRPr/>
              </a:pPr>
              <a:t>‹#›</a:t>
            </a:fld>
            <a:endParaRPr lang="hr-H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sl-SI"/>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hr-HR"/>
          </a:p>
        </p:txBody>
      </p:sp>
      <p:sp>
        <p:nvSpPr>
          <p:cNvPr id="5" name="Rectangle 5"/>
          <p:cNvSpPr>
            <a:spLocks noGrp="1" noChangeArrowheads="1"/>
          </p:cNvSpPr>
          <p:nvPr>
            <p:ph type="ftr" sz="quarter" idx="11"/>
          </p:nvPr>
        </p:nvSpPr>
        <p:spPr>
          <a:ln/>
        </p:spPr>
        <p:txBody>
          <a:bodyPr/>
          <a:lstStyle>
            <a:lvl1pPr>
              <a:defRPr/>
            </a:lvl1pPr>
          </a:lstStyle>
          <a:p>
            <a:pPr>
              <a:defRPr/>
            </a:pPr>
            <a:endParaRPr lang="hr-HR"/>
          </a:p>
        </p:txBody>
      </p:sp>
      <p:sp>
        <p:nvSpPr>
          <p:cNvPr id="6" name="Rectangle 6"/>
          <p:cNvSpPr>
            <a:spLocks noGrp="1" noChangeArrowheads="1"/>
          </p:cNvSpPr>
          <p:nvPr>
            <p:ph type="sldNum" sz="quarter" idx="12"/>
          </p:nvPr>
        </p:nvSpPr>
        <p:spPr>
          <a:ln/>
        </p:spPr>
        <p:txBody>
          <a:bodyPr/>
          <a:lstStyle>
            <a:lvl1pPr>
              <a:defRPr/>
            </a:lvl1pPr>
          </a:lstStyle>
          <a:p>
            <a:pPr>
              <a:defRPr/>
            </a:pPr>
            <a:fld id="{62DF7BD7-2BDC-4FE3-B532-F49D5B322D2A}" type="slidenum">
              <a:rPr lang="hr-HR"/>
              <a:pPr>
                <a:defRPr/>
              </a:pPr>
              <a:t>‹#›</a:t>
            </a:fld>
            <a:endParaRPr lang="hr-H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sl-SI"/>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l-SI"/>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l-SI"/>
          </a:p>
        </p:txBody>
      </p:sp>
      <p:sp>
        <p:nvSpPr>
          <p:cNvPr id="5" name="Rectangle 4"/>
          <p:cNvSpPr>
            <a:spLocks noGrp="1" noChangeArrowheads="1"/>
          </p:cNvSpPr>
          <p:nvPr>
            <p:ph type="dt" sz="half" idx="10"/>
          </p:nvPr>
        </p:nvSpPr>
        <p:spPr>
          <a:ln/>
        </p:spPr>
        <p:txBody>
          <a:bodyPr/>
          <a:lstStyle>
            <a:lvl1pPr>
              <a:defRPr/>
            </a:lvl1pPr>
          </a:lstStyle>
          <a:p>
            <a:pPr>
              <a:defRPr/>
            </a:pPr>
            <a:endParaRPr lang="hr-HR"/>
          </a:p>
        </p:txBody>
      </p:sp>
      <p:sp>
        <p:nvSpPr>
          <p:cNvPr id="6" name="Rectangle 5"/>
          <p:cNvSpPr>
            <a:spLocks noGrp="1" noChangeArrowheads="1"/>
          </p:cNvSpPr>
          <p:nvPr>
            <p:ph type="ftr" sz="quarter" idx="11"/>
          </p:nvPr>
        </p:nvSpPr>
        <p:spPr>
          <a:ln/>
        </p:spPr>
        <p:txBody>
          <a:bodyPr/>
          <a:lstStyle>
            <a:lvl1pPr>
              <a:defRPr/>
            </a:lvl1pPr>
          </a:lstStyle>
          <a:p>
            <a:pPr>
              <a:defRPr/>
            </a:pPr>
            <a:endParaRPr lang="hr-HR"/>
          </a:p>
        </p:txBody>
      </p:sp>
      <p:sp>
        <p:nvSpPr>
          <p:cNvPr id="7" name="Rectangle 6"/>
          <p:cNvSpPr>
            <a:spLocks noGrp="1" noChangeArrowheads="1"/>
          </p:cNvSpPr>
          <p:nvPr>
            <p:ph type="sldNum" sz="quarter" idx="12"/>
          </p:nvPr>
        </p:nvSpPr>
        <p:spPr>
          <a:ln/>
        </p:spPr>
        <p:txBody>
          <a:bodyPr/>
          <a:lstStyle>
            <a:lvl1pPr>
              <a:defRPr/>
            </a:lvl1pPr>
          </a:lstStyle>
          <a:p>
            <a:pPr>
              <a:defRPr/>
            </a:pPr>
            <a:fld id="{89806617-6208-4BB5-B47D-018DFF433D36}" type="slidenum">
              <a:rPr lang="hr-HR"/>
              <a:pPr>
                <a:defRPr/>
              </a:pPr>
              <a:t>‹#›</a:t>
            </a:fld>
            <a:endParaRPr lang="hr-H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sl-SI"/>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l-SI"/>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l-SI"/>
          </a:p>
        </p:txBody>
      </p:sp>
      <p:sp>
        <p:nvSpPr>
          <p:cNvPr id="7" name="Rectangle 4"/>
          <p:cNvSpPr>
            <a:spLocks noGrp="1" noChangeArrowheads="1"/>
          </p:cNvSpPr>
          <p:nvPr>
            <p:ph type="dt" sz="half" idx="10"/>
          </p:nvPr>
        </p:nvSpPr>
        <p:spPr>
          <a:ln/>
        </p:spPr>
        <p:txBody>
          <a:bodyPr/>
          <a:lstStyle>
            <a:lvl1pPr>
              <a:defRPr/>
            </a:lvl1pPr>
          </a:lstStyle>
          <a:p>
            <a:pPr>
              <a:defRPr/>
            </a:pPr>
            <a:endParaRPr lang="hr-HR"/>
          </a:p>
        </p:txBody>
      </p:sp>
      <p:sp>
        <p:nvSpPr>
          <p:cNvPr id="8" name="Rectangle 5"/>
          <p:cNvSpPr>
            <a:spLocks noGrp="1" noChangeArrowheads="1"/>
          </p:cNvSpPr>
          <p:nvPr>
            <p:ph type="ftr" sz="quarter" idx="11"/>
          </p:nvPr>
        </p:nvSpPr>
        <p:spPr>
          <a:ln/>
        </p:spPr>
        <p:txBody>
          <a:bodyPr/>
          <a:lstStyle>
            <a:lvl1pPr>
              <a:defRPr/>
            </a:lvl1pPr>
          </a:lstStyle>
          <a:p>
            <a:pPr>
              <a:defRPr/>
            </a:pPr>
            <a:endParaRPr lang="hr-HR"/>
          </a:p>
        </p:txBody>
      </p:sp>
      <p:sp>
        <p:nvSpPr>
          <p:cNvPr id="9" name="Rectangle 6"/>
          <p:cNvSpPr>
            <a:spLocks noGrp="1" noChangeArrowheads="1"/>
          </p:cNvSpPr>
          <p:nvPr>
            <p:ph type="sldNum" sz="quarter" idx="12"/>
          </p:nvPr>
        </p:nvSpPr>
        <p:spPr>
          <a:ln/>
        </p:spPr>
        <p:txBody>
          <a:bodyPr/>
          <a:lstStyle>
            <a:lvl1pPr>
              <a:defRPr/>
            </a:lvl1pPr>
          </a:lstStyle>
          <a:p>
            <a:pPr>
              <a:defRPr/>
            </a:pPr>
            <a:fld id="{EB8BD927-8C58-4D8F-8B1F-5665F4F2AE68}" type="slidenum">
              <a:rPr lang="hr-HR"/>
              <a:pPr>
                <a:defRPr/>
              </a:pPr>
              <a:t>‹#›</a:t>
            </a:fld>
            <a:endParaRPr lang="hr-H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sl-SI"/>
          </a:p>
        </p:txBody>
      </p:sp>
      <p:sp>
        <p:nvSpPr>
          <p:cNvPr id="3" name="Rectangle 4"/>
          <p:cNvSpPr>
            <a:spLocks noGrp="1" noChangeArrowheads="1"/>
          </p:cNvSpPr>
          <p:nvPr>
            <p:ph type="dt" sz="half" idx="10"/>
          </p:nvPr>
        </p:nvSpPr>
        <p:spPr>
          <a:ln/>
        </p:spPr>
        <p:txBody>
          <a:bodyPr/>
          <a:lstStyle>
            <a:lvl1pPr>
              <a:defRPr/>
            </a:lvl1pPr>
          </a:lstStyle>
          <a:p>
            <a:pPr>
              <a:defRPr/>
            </a:pPr>
            <a:endParaRPr lang="hr-HR"/>
          </a:p>
        </p:txBody>
      </p:sp>
      <p:sp>
        <p:nvSpPr>
          <p:cNvPr id="4" name="Rectangle 5"/>
          <p:cNvSpPr>
            <a:spLocks noGrp="1" noChangeArrowheads="1"/>
          </p:cNvSpPr>
          <p:nvPr>
            <p:ph type="ftr" sz="quarter" idx="11"/>
          </p:nvPr>
        </p:nvSpPr>
        <p:spPr>
          <a:ln/>
        </p:spPr>
        <p:txBody>
          <a:bodyPr/>
          <a:lstStyle>
            <a:lvl1pPr>
              <a:defRPr/>
            </a:lvl1pPr>
          </a:lstStyle>
          <a:p>
            <a:pPr>
              <a:defRPr/>
            </a:pPr>
            <a:endParaRPr lang="hr-HR"/>
          </a:p>
        </p:txBody>
      </p:sp>
      <p:sp>
        <p:nvSpPr>
          <p:cNvPr id="5" name="Rectangle 6"/>
          <p:cNvSpPr>
            <a:spLocks noGrp="1" noChangeArrowheads="1"/>
          </p:cNvSpPr>
          <p:nvPr>
            <p:ph type="sldNum" sz="quarter" idx="12"/>
          </p:nvPr>
        </p:nvSpPr>
        <p:spPr>
          <a:ln/>
        </p:spPr>
        <p:txBody>
          <a:bodyPr/>
          <a:lstStyle>
            <a:lvl1pPr>
              <a:defRPr/>
            </a:lvl1pPr>
          </a:lstStyle>
          <a:p>
            <a:pPr>
              <a:defRPr/>
            </a:pPr>
            <a:fld id="{CC817E24-EA70-48D2-A69F-1E3CC8034FDA}" type="slidenum">
              <a:rPr lang="hr-HR"/>
              <a:pPr>
                <a:defRPr/>
              </a:pPr>
              <a:t>‹#›</a:t>
            </a:fld>
            <a:endParaRPr lang="hr-H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hr-HR"/>
          </a:p>
        </p:txBody>
      </p:sp>
      <p:sp>
        <p:nvSpPr>
          <p:cNvPr id="3" name="Rectangle 5"/>
          <p:cNvSpPr>
            <a:spLocks noGrp="1" noChangeArrowheads="1"/>
          </p:cNvSpPr>
          <p:nvPr>
            <p:ph type="ftr" sz="quarter" idx="11"/>
          </p:nvPr>
        </p:nvSpPr>
        <p:spPr>
          <a:ln/>
        </p:spPr>
        <p:txBody>
          <a:bodyPr/>
          <a:lstStyle>
            <a:lvl1pPr>
              <a:defRPr/>
            </a:lvl1pPr>
          </a:lstStyle>
          <a:p>
            <a:pPr>
              <a:defRPr/>
            </a:pPr>
            <a:endParaRPr lang="hr-HR"/>
          </a:p>
        </p:txBody>
      </p:sp>
      <p:sp>
        <p:nvSpPr>
          <p:cNvPr id="4" name="Rectangle 6"/>
          <p:cNvSpPr>
            <a:spLocks noGrp="1" noChangeArrowheads="1"/>
          </p:cNvSpPr>
          <p:nvPr>
            <p:ph type="sldNum" sz="quarter" idx="12"/>
          </p:nvPr>
        </p:nvSpPr>
        <p:spPr>
          <a:ln/>
        </p:spPr>
        <p:txBody>
          <a:bodyPr/>
          <a:lstStyle>
            <a:lvl1pPr>
              <a:defRPr/>
            </a:lvl1pPr>
          </a:lstStyle>
          <a:p>
            <a:pPr>
              <a:defRPr/>
            </a:pPr>
            <a:fld id="{7B4BBFB2-1FA7-44EF-9AB1-EBB02C50AC50}" type="slidenum">
              <a:rPr lang="hr-HR"/>
              <a:pPr>
                <a:defRPr/>
              </a:pPr>
              <a:t>‹#›</a:t>
            </a:fld>
            <a:endParaRPr lang="hr-H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sl-SI"/>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l-SI"/>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hr-HR"/>
          </a:p>
        </p:txBody>
      </p:sp>
      <p:sp>
        <p:nvSpPr>
          <p:cNvPr id="6" name="Rectangle 5"/>
          <p:cNvSpPr>
            <a:spLocks noGrp="1" noChangeArrowheads="1"/>
          </p:cNvSpPr>
          <p:nvPr>
            <p:ph type="ftr" sz="quarter" idx="11"/>
          </p:nvPr>
        </p:nvSpPr>
        <p:spPr>
          <a:ln/>
        </p:spPr>
        <p:txBody>
          <a:bodyPr/>
          <a:lstStyle>
            <a:lvl1pPr>
              <a:defRPr/>
            </a:lvl1pPr>
          </a:lstStyle>
          <a:p>
            <a:pPr>
              <a:defRPr/>
            </a:pPr>
            <a:endParaRPr lang="hr-HR"/>
          </a:p>
        </p:txBody>
      </p:sp>
      <p:sp>
        <p:nvSpPr>
          <p:cNvPr id="7" name="Rectangle 6"/>
          <p:cNvSpPr>
            <a:spLocks noGrp="1" noChangeArrowheads="1"/>
          </p:cNvSpPr>
          <p:nvPr>
            <p:ph type="sldNum" sz="quarter" idx="12"/>
          </p:nvPr>
        </p:nvSpPr>
        <p:spPr>
          <a:ln/>
        </p:spPr>
        <p:txBody>
          <a:bodyPr/>
          <a:lstStyle>
            <a:lvl1pPr>
              <a:defRPr/>
            </a:lvl1pPr>
          </a:lstStyle>
          <a:p>
            <a:pPr>
              <a:defRPr/>
            </a:pPr>
            <a:fld id="{0476FC7E-D87D-47B1-99C4-970181E93489}" type="slidenum">
              <a:rPr lang="hr-HR"/>
              <a:pPr>
                <a:defRPr/>
              </a:pPr>
              <a:t>‹#›</a:t>
            </a:fld>
            <a:endParaRPr lang="hr-H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7570788"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hr-HR" smtClean="0"/>
              <a:t>Kliknite da biste uredili stil naslova matrice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hr-HR" smtClean="0"/>
              <a:t>Kliknite da biste uredili stilove teksta matrice</a:t>
            </a:r>
          </a:p>
          <a:p>
            <a:pPr lvl="1"/>
            <a:r>
              <a:rPr lang="hr-HR" smtClean="0"/>
              <a:t>Druga razina</a:t>
            </a:r>
          </a:p>
          <a:p>
            <a:pPr lvl="2"/>
            <a:r>
              <a:rPr lang="hr-HR" smtClean="0"/>
              <a:t>Treća razina</a:t>
            </a:r>
          </a:p>
          <a:p>
            <a:pPr lvl="3"/>
            <a:r>
              <a:rPr lang="hr-HR" smtClean="0"/>
              <a:t>Četvrta razina</a:t>
            </a:r>
          </a:p>
          <a:p>
            <a:pPr lvl="4"/>
            <a:r>
              <a:rPr lang="hr-HR" smtClean="0"/>
              <a:t>Peta razina</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Arial" charset="0"/>
              </a:defRPr>
            </a:lvl1pPr>
          </a:lstStyle>
          <a:p>
            <a:pPr>
              <a:defRPr/>
            </a:pPr>
            <a:endParaRPr lang="hr-HR"/>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Arial" charset="0"/>
              </a:defRPr>
            </a:lvl1pPr>
          </a:lstStyle>
          <a:p>
            <a:pPr>
              <a:defRPr/>
            </a:pPr>
            <a:endParaRPr lang="hr-HR"/>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Arial" charset="0"/>
              </a:defRPr>
            </a:lvl1pPr>
          </a:lstStyle>
          <a:p>
            <a:pPr>
              <a:defRPr/>
            </a:pPr>
            <a:fld id="{EA0B8A38-4320-4360-BD96-2E6886AEEEB9}" type="slidenum">
              <a:rPr lang="hr-HR"/>
              <a:pPr>
                <a:defRPr/>
              </a:pPr>
              <a:t>‹#›</a:t>
            </a:fld>
            <a:endParaRPr lang="hr-HR"/>
          </a:p>
        </p:txBody>
      </p:sp>
      <p:pic>
        <p:nvPicPr>
          <p:cNvPr id="1031" name="Picture 7"/>
          <p:cNvPicPr>
            <a:picLocks noChangeAspect="1" noChangeArrowheads="1"/>
          </p:cNvPicPr>
          <p:nvPr userDrawn="1"/>
        </p:nvPicPr>
        <p:blipFill>
          <a:blip r:embed="rId14" cstate="print"/>
          <a:srcRect b="42664"/>
          <a:stretch>
            <a:fillRect/>
          </a:stretch>
        </p:blipFill>
        <p:spPr bwMode="auto">
          <a:xfrm>
            <a:off x="0" y="6119813"/>
            <a:ext cx="9144000" cy="738187"/>
          </a:xfrm>
          <a:prstGeom prst="rect">
            <a:avLst/>
          </a:prstGeom>
          <a:noFill/>
          <a:ln w="9525">
            <a:noFill/>
            <a:miter lim="800000"/>
            <a:headEnd/>
            <a:tailEnd/>
          </a:ln>
        </p:spPr>
      </p:pic>
      <p:pic>
        <p:nvPicPr>
          <p:cNvPr id="1032" name="Picture 8"/>
          <p:cNvPicPr>
            <a:picLocks noChangeAspect="1" noChangeArrowheads="1"/>
          </p:cNvPicPr>
          <p:nvPr userDrawn="1"/>
        </p:nvPicPr>
        <p:blipFill>
          <a:blip r:embed="rId15" cstate="print"/>
          <a:srcRect/>
          <a:stretch>
            <a:fillRect/>
          </a:stretch>
        </p:blipFill>
        <p:spPr bwMode="auto">
          <a:xfrm>
            <a:off x="8013700" y="0"/>
            <a:ext cx="1130300" cy="141287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61" r:id="rId1"/>
    <p:sldLayoutId id="2147483660" r:id="rId2"/>
    <p:sldLayoutId id="2147483659" r:id="rId3"/>
    <p:sldLayoutId id="2147483658" r:id="rId4"/>
    <p:sldLayoutId id="2147483657" r:id="rId5"/>
    <p:sldLayoutId id="2147483656" r:id="rId6"/>
    <p:sldLayoutId id="2147483655" r:id="rId7"/>
    <p:sldLayoutId id="2147483654" r:id="rId8"/>
    <p:sldLayoutId id="2147483653" r:id="rId9"/>
    <p:sldLayoutId id="2147483652" r:id="rId10"/>
    <p:sldLayoutId id="2147483651" r:id="rId11"/>
    <p:sldLayoutId id="2147483650" r:id="rId12"/>
  </p:sldLayoutIdLst>
  <p:txStyles>
    <p:titleStyle>
      <a:lvl1pPr algn="l" rtl="0" eaLnBrk="0" fontAlgn="base" hangingPunct="0">
        <a:spcBef>
          <a:spcPct val="0"/>
        </a:spcBef>
        <a:spcAft>
          <a:spcPct val="0"/>
        </a:spcAft>
        <a:defRPr sz="4000">
          <a:solidFill>
            <a:schemeClr val="tx2"/>
          </a:solidFill>
          <a:latin typeface="+mj-lt"/>
          <a:ea typeface="+mj-ea"/>
          <a:cs typeface="+mj-cs"/>
        </a:defRPr>
      </a:lvl1pPr>
      <a:lvl2pPr algn="l" rtl="0" eaLnBrk="0" fontAlgn="base" hangingPunct="0">
        <a:spcBef>
          <a:spcPct val="0"/>
        </a:spcBef>
        <a:spcAft>
          <a:spcPct val="0"/>
        </a:spcAft>
        <a:defRPr sz="4000">
          <a:solidFill>
            <a:schemeClr val="tx2"/>
          </a:solidFill>
          <a:latin typeface="Arial" charset="0"/>
        </a:defRPr>
      </a:lvl2pPr>
      <a:lvl3pPr algn="l" rtl="0" eaLnBrk="0" fontAlgn="base" hangingPunct="0">
        <a:spcBef>
          <a:spcPct val="0"/>
        </a:spcBef>
        <a:spcAft>
          <a:spcPct val="0"/>
        </a:spcAft>
        <a:defRPr sz="4000">
          <a:solidFill>
            <a:schemeClr val="tx2"/>
          </a:solidFill>
          <a:latin typeface="Arial" charset="0"/>
        </a:defRPr>
      </a:lvl3pPr>
      <a:lvl4pPr algn="l" rtl="0" eaLnBrk="0" fontAlgn="base" hangingPunct="0">
        <a:spcBef>
          <a:spcPct val="0"/>
        </a:spcBef>
        <a:spcAft>
          <a:spcPct val="0"/>
        </a:spcAft>
        <a:defRPr sz="4000">
          <a:solidFill>
            <a:schemeClr val="tx2"/>
          </a:solidFill>
          <a:latin typeface="Arial" charset="0"/>
        </a:defRPr>
      </a:lvl4pPr>
      <a:lvl5pPr algn="l" rtl="0" eaLnBrk="0" fontAlgn="base" hangingPunct="0">
        <a:spcBef>
          <a:spcPct val="0"/>
        </a:spcBef>
        <a:spcAft>
          <a:spcPct val="0"/>
        </a:spcAft>
        <a:defRPr sz="4000">
          <a:solidFill>
            <a:schemeClr val="tx2"/>
          </a:solidFill>
          <a:latin typeface="Arial" charset="0"/>
        </a:defRPr>
      </a:lvl5pPr>
      <a:lvl6pPr marL="457200" algn="l" rtl="0" fontAlgn="base">
        <a:spcBef>
          <a:spcPct val="0"/>
        </a:spcBef>
        <a:spcAft>
          <a:spcPct val="0"/>
        </a:spcAft>
        <a:defRPr sz="4000">
          <a:solidFill>
            <a:schemeClr val="tx2"/>
          </a:solidFill>
          <a:latin typeface="Arial" charset="0"/>
        </a:defRPr>
      </a:lvl6pPr>
      <a:lvl7pPr marL="914400" algn="l" rtl="0" fontAlgn="base">
        <a:spcBef>
          <a:spcPct val="0"/>
        </a:spcBef>
        <a:spcAft>
          <a:spcPct val="0"/>
        </a:spcAft>
        <a:defRPr sz="4000">
          <a:solidFill>
            <a:schemeClr val="tx2"/>
          </a:solidFill>
          <a:latin typeface="Arial" charset="0"/>
        </a:defRPr>
      </a:lvl7pPr>
      <a:lvl8pPr marL="1371600" algn="l" rtl="0" fontAlgn="base">
        <a:spcBef>
          <a:spcPct val="0"/>
        </a:spcBef>
        <a:spcAft>
          <a:spcPct val="0"/>
        </a:spcAft>
        <a:defRPr sz="4000">
          <a:solidFill>
            <a:schemeClr val="tx2"/>
          </a:solidFill>
          <a:latin typeface="Arial" charset="0"/>
        </a:defRPr>
      </a:lvl8pPr>
      <a:lvl9pPr marL="1828800" algn="l" rtl="0" fontAlgn="base">
        <a:spcBef>
          <a:spcPct val="0"/>
        </a:spcBef>
        <a:spcAft>
          <a:spcPct val="0"/>
        </a:spcAft>
        <a:defRPr sz="40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sl-S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8.xml"/></Relationships>
</file>

<file path=ppt/slides/_rels/slide1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8.xml"/></Relationships>
</file>

<file path=ppt/slides/_rels/slide1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ctrTitle"/>
          </p:nvPr>
        </p:nvSpPr>
        <p:spPr/>
        <p:txBody>
          <a:bodyPr/>
          <a:lstStyle/>
          <a:p>
            <a:pPr algn="ctr"/>
            <a:r>
              <a:rPr lang="en-US" b="1" i="1" dirty="0">
                <a:solidFill>
                  <a:srgbClr val="0070C0"/>
                </a:solidFill>
              </a:rPr>
              <a:t>RIFIX  IACOP </a:t>
            </a:r>
            <a:r>
              <a:rPr lang="en-US" b="1" i="1" dirty="0" smtClean="0">
                <a:solidFill>
                  <a:srgbClr val="0070C0"/>
                </a:solidFill>
              </a:rPr>
              <a:t>Working Group</a:t>
            </a:r>
            <a:br>
              <a:rPr lang="en-US" b="1" i="1" dirty="0" smtClean="0">
                <a:solidFill>
                  <a:srgbClr val="0070C0"/>
                </a:solidFill>
              </a:rPr>
            </a:br>
            <a:r>
              <a:rPr lang="en-US" b="1" i="1" dirty="0" smtClean="0">
                <a:solidFill>
                  <a:srgbClr val="0070C0"/>
                </a:solidFill>
              </a:rPr>
              <a:t>Concept </a:t>
            </a:r>
            <a:r>
              <a:rPr lang="en-US" b="1" i="1" dirty="0">
                <a:solidFill>
                  <a:srgbClr val="0070C0"/>
                </a:solidFill>
              </a:rPr>
              <a:t>Paper </a:t>
            </a:r>
            <a:endParaRPr lang="hr-HR" b="1" i="1" dirty="0" smtClean="0">
              <a:solidFill>
                <a:srgbClr val="0070C0"/>
              </a:solidFill>
            </a:endParaRPr>
          </a:p>
        </p:txBody>
      </p:sp>
      <p:sp>
        <p:nvSpPr>
          <p:cNvPr id="16386" name="Rectangle 3"/>
          <p:cNvSpPr>
            <a:spLocks noGrp="1" noChangeArrowheads="1"/>
          </p:cNvSpPr>
          <p:nvPr>
            <p:ph type="subTitle" idx="1"/>
          </p:nvPr>
        </p:nvSpPr>
        <p:spPr/>
        <p:txBody>
          <a:bodyPr/>
          <a:lstStyle/>
          <a:p>
            <a:pPr>
              <a:lnSpc>
                <a:spcPct val="90000"/>
              </a:lnSpc>
            </a:pPr>
            <a:endParaRPr lang="en-US" sz="2400" b="1" dirty="0" smtClean="0">
              <a:solidFill>
                <a:schemeClr val="accent2">
                  <a:lumMod val="50000"/>
                </a:schemeClr>
              </a:solidFill>
            </a:endParaRPr>
          </a:p>
          <a:p>
            <a:pPr>
              <a:lnSpc>
                <a:spcPct val="90000"/>
              </a:lnSpc>
            </a:pPr>
            <a:r>
              <a:rPr lang="en-US" sz="2400" i="1" dirty="0" smtClean="0">
                <a:solidFill>
                  <a:schemeClr val="accent2">
                    <a:lumMod val="50000"/>
                  </a:schemeClr>
                </a:solidFill>
              </a:rPr>
              <a:t>			</a:t>
            </a:r>
            <a:r>
              <a:rPr lang="en-US" sz="2000" i="1" dirty="0" smtClean="0">
                <a:solidFill>
                  <a:srgbClr val="0070C0"/>
                </a:solidFill>
              </a:rPr>
              <a:t>Svilena Simeonova</a:t>
            </a:r>
          </a:p>
          <a:p>
            <a:pPr>
              <a:lnSpc>
                <a:spcPct val="90000"/>
              </a:lnSpc>
            </a:pPr>
            <a:endParaRPr lang="hr-HR" sz="2400" b="1" dirty="0" smtClean="0">
              <a:solidFill>
                <a:srgbClr val="0070C0"/>
              </a:solidFill>
            </a:endParaRPr>
          </a:p>
          <a:p>
            <a:pPr>
              <a:lnSpc>
                <a:spcPct val="90000"/>
              </a:lnSpc>
            </a:pPr>
            <a:r>
              <a:rPr lang="en-US" sz="2400" b="1" dirty="0" smtClean="0">
                <a:solidFill>
                  <a:srgbClr val="0070C0"/>
                </a:solidFill>
              </a:rPr>
              <a:t>Prague</a:t>
            </a:r>
            <a:r>
              <a:rPr lang="hr-HR" sz="2400" b="1" dirty="0" smtClean="0">
                <a:solidFill>
                  <a:srgbClr val="0070C0"/>
                </a:solidFill>
              </a:rPr>
              <a:t>, </a:t>
            </a:r>
            <a:r>
              <a:rPr lang="en-US" sz="2400" b="1" dirty="0" smtClean="0">
                <a:solidFill>
                  <a:srgbClr val="0070C0"/>
                </a:solidFill>
              </a:rPr>
              <a:t>March</a:t>
            </a:r>
            <a:r>
              <a:rPr lang="hr-HR" sz="2400" b="1" dirty="0" smtClean="0">
                <a:solidFill>
                  <a:srgbClr val="0070C0"/>
                </a:solidFill>
              </a:rPr>
              <a:t> 201</a:t>
            </a:r>
            <a:r>
              <a:rPr lang="en-US" sz="2400" b="1" dirty="0">
                <a:solidFill>
                  <a:srgbClr val="0070C0"/>
                </a:solidFill>
              </a:rPr>
              <a:t>6</a:t>
            </a:r>
            <a:endParaRPr lang="hr-HR" sz="2400" b="1" dirty="0" smtClean="0">
              <a:solidFill>
                <a:srgbClr val="0070C0"/>
              </a:solidFill>
            </a:endParaRPr>
          </a:p>
        </p:txBody>
      </p:sp>
      <p:pic>
        <p:nvPicPr>
          <p:cNvPr id="16387" name="Picture 3" descr="logo_for_noew.jpg"/>
          <p:cNvPicPr>
            <a:picLocks noChangeAspect="1" noChangeArrowheads="1"/>
          </p:cNvPicPr>
          <p:nvPr/>
        </p:nvPicPr>
        <p:blipFill>
          <a:blip r:embed="rId2" cstate="print"/>
          <a:srcRect/>
          <a:stretch>
            <a:fillRect/>
          </a:stretch>
        </p:blipFill>
        <p:spPr bwMode="auto">
          <a:xfrm>
            <a:off x="6728239" y="-1"/>
            <a:ext cx="2400300" cy="1370013"/>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Naslov 1"/>
          <p:cNvSpPr>
            <a:spLocks noGrp="1"/>
          </p:cNvSpPr>
          <p:nvPr>
            <p:ph type="title" idx="4294967295"/>
          </p:nvPr>
        </p:nvSpPr>
        <p:spPr>
          <a:xfrm>
            <a:off x="827584" y="260648"/>
            <a:ext cx="5916116" cy="1008112"/>
          </a:xfrm>
        </p:spPr>
        <p:txBody>
          <a:bodyPr/>
          <a:lstStyle/>
          <a:p>
            <a:pPr algn="ctr"/>
            <a:r>
              <a:rPr lang="en-US" sz="2800" b="1" i="1" dirty="0" smtClean="0">
                <a:solidFill>
                  <a:srgbClr val="0070C0"/>
                </a:solidFill>
              </a:rPr>
              <a:t>DIFFERENCES  </a:t>
            </a:r>
            <a:r>
              <a:rPr lang="en-US" sz="2800" b="1" kern="1200" dirty="0" smtClean="0">
                <a:solidFill>
                  <a:srgbClr val="0070C0"/>
                </a:solidFill>
                <a:latin typeface="+mn-lt"/>
              </a:rPr>
              <a:t>between financial inspection and internal audit</a:t>
            </a:r>
            <a:endParaRPr lang="sr-Latn-CS" sz="2800" dirty="0" smtClean="0">
              <a:solidFill>
                <a:srgbClr val="0070C0"/>
              </a:solidFill>
              <a:latin typeface="+mn-lt"/>
            </a:endParaRPr>
          </a:p>
        </p:txBody>
      </p:sp>
      <p:pic>
        <p:nvPicPr>
          <p:cNvPr id="19459" name="Picture 3" descr="logo_for_noew.jpg"/>
          <p:cNvPicPr>
            <a:picLocks noChangeAspect="1" noChangeArrowheads="1"/>
          </p:cNvPicPr>
          <p:nvPr/>
        </p:nvPicPr>
        <p:blipFill>
          <a:blip r:embed="rId2" cstate="print"/>
          <a:srcRect/>
          <a:stretch>
            <a:fillRect/>
          </a:stretch>
        </p:blipFill>
        <p:spPr bwMode="auto">
          <a:xfrm>
            <a:off x="6743700" y="0"/>
            <a:ext cx="2400300" cy="1370013"/>
          </a:xfrm>
          <a:prstGeom prst="rect">
            <a:avLst/>
          </a:prstGeom>
          <a:noFill/>
          <a:ln w="9525">
            <a:noFill/>
            <a:miter lim="800000"/>
            <a:headEnd/>
            <a:tailEnd/>
          </a:ln>
        </p:spPr>
      </p:pic>
      <p:graphicFrame>
        <p:nvGraphicFramePr>
          <p:cNvPr id="5" name="Table 4"/>
          <p:cNvGraphicFramePr>
            <a:graphicFrameLocks noGrp="1"/>
          </p:cNvGraphicFramePr>
          <p:nvPr>
            <p:extLst>
              <p:ext uri="{D42A27DB-BD31-4B8C-83A1-F6EECF244321}">
                <p14:modId xmlns:p14="http://schemas.microsoft.com/office/powerpoint/2010/main" val="4241490599"/>
              </p:ext>
            </p:extLst>
          </p:nvPr>
        </p:nvGraphicFramePr>
        <p:xfrm>
          <a:off x="467544" y="1556793"/>
          <a:ext cx="8153147" cy="4499599"/>
        </p:xfrm>
        <a:graphic>
          <a:graphicData uri="http://schemas.openxmlformats.org/drawingml/2006/table">
            <a:tbl>
              <a:tblPr firstRow="1" bandRow="1">
                <a:tableStyleId>{93296810-A885-4BE3-A3E7-6D5BEEA58F35}</a:tableStyleId>
              </a:tblPr>
              <a:tblGrid>
                <a:gridCol w="2215619"/>
                <a:gridCol w="2858810"/>
                <a:gridCol w="3078718"/>
              </a:tblGrid>
              <a:tr h="762029">
                <a:tc>
                  <a:txBody>
                    <a:bodyPr/>
                    <a:lstStyle/>
                    <a:p>
                      <a:r>
                        <a:rPr lang="en-US" dirty="0" smtClean="0"/>
                        <a:t>DIFFERENCES:</a:t>
                      </a:r>
                      <a:endParaRPr lang="bg-BG" dirty="0"/>
                    </a:p>
                  </a:txBody>
                  <a:tcPr/>
                </a:tc>
                <a:tc>
                  <a:txBody>
                    <a:bodyPr/>
                    <a:lstStyle/>
                    <a:p>
                      <a:r>
                        <a:rPr lang="en-US" dirty="0" smtClean="0"/>
                        <a:t>FINANCIAL</a:t>
                      </a:r>
                      <a:r>
                        <a:rPr lang="en-US" baseline="0" dirty="0" smtClean="0"/>
                        <a:t> INSPECTION</a:t>
                      </a:r>
                      <a:endParaRPr lang="bg-BG"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INTERNAL AUDIT</a:t>
                      </a:r>
                      <a:endParaRPr lang="bg-BG" dirty="0" smtClean="0"/>
                    </a:p>
                  </a:txBody>
                  <a:tcPr/>
                </a:tc>
              </a:tr>
              <a:tr h="870890">
                <a:tc>
                  <a:txBody>
                    <a:bodyPr/>
                    <a:lstStyle/>
                    <a:p>
                      <a:r>
                        <a:rPr lang="en-US" sz="1600" dirty="0" smtClean="0"/>
                        <a:t>Position and reporting</a:t>
                      </a:r>
                      <a:endParaRPr lang="bg-BG" sz="1600" dirty="0"/>
                    </a:p>
                  </a:txBody>
                  <a:tcPr/>
                </a:tc>
                <a:tc>
                  <a:txBody>
                    <a:bodyPr/>
                    <a:lstStyle/>
                    <a:p>
                      <a:r>
                        <a:rPr lang="en-US" sz="1400" dirty="0" smtClean="0"/>
                        <a:t>Outside of the organization </a:t>
                      </a:r>
                    </a:p>
                    <a:p>
                      <a:r>
                        <a:rPr lang="en-US" sz="1400" dirty="0" smtClean="0"/>
                        <a:t>Reports to the Minister of Finance and the Government</a:t>
                      </a:r>
                      <a:endParaRPr lang="bg-BG" sz="1400" dirty="0"/>
                    </a:p>
                  </a:txBody>
                  <a:tcPr/>
                </a:tc>
                <a:tc>
                  <a:txBody>
                    <a:bodyPr/>
                    <a:lstStyle/>
                    <a:p>
                      <a:r>
                        <a:rPr lang="en-US" sz="1400" dirty="0" smtClean="0"/>
                        <a:t>Inside of the organization</a:t>
                      </a:r>
                    </a:p>
                    <a:p>
                      <a:r>
                        <a:rPr lang="en-US" sz="1400" dirty="0" smtClean="0"/>
                        <a:t>Report to the Head of the organization and to Audit Committee</a:t>
                      </a:r>
                      <a:endParaRPr lang="bg-BG" sz="1400" dirty="0"/>
                    </a:p>
                  </a:txBody>
                  <a:tcPr/>
                </a:tc>
              </a:tr>
              <a:tr h="870890">
                <a:tc>
                  <a:txBody>
                    <a:bodyPr/>
                    <a:lstStyle/>
                    <a:p>
                      <a:r>
                        <a:rPr lang="en-US" sz="1600" dirty="0" smtClean="0"/>
                        <a:t>Initiation/basis for the activities</a:t>
                      </a:r>
                      <a:endParaRPr lang="bg-BG" sz="1600" dirty="0"/>
                    </a:p>
                  </a:txBody>
                  <a:tcPr/>
                </a:tc>
                <a:tc>
                  <a:txBody>
                    <a:bodyPr/>
                    <a:lstStyle/>
                    <a:p>
                      <a:r>
                        <a:rPr lang="en-US" sz="1400" dirty="0" smtClean="0"/>
                        <a:t>Complaints and requests from citizens and other institutions</a:t>
                      </a:r>
                    </a:p>
                    <a:p>
                      <a:endParaRPr lang="bg-BG" sz="1400" dirty="0"/>
                    </a:p>
                  </a:txBody>
                  <a:tcPr/>
                </a:tc>
                <a:tc>
                  <a:txBody>
                    <a:bodyPr/>
                    <a:lstStyle/>
                    <a:p>
                      <a:r>
                        <a:rPr lang="en-US" sz="1400" dirty="0" smtClean="0"/>
                        <a:t>Risk-based annual plan</a:t>
                      </a:r>
                      <a:endParaRPr lang="bg-BG" sz="1400" dirty="0"/>
                    </a:p>
                  </a:txBody>
                  <a:tcPr/>
                </a:tc>
              </a:tr>
              <a:tr h="1124900">
                <a:tc>
                  <a:txBody>
                    <a:bodyPr/>
                    <a:lstStyle/>
                    <a:p>
                      <a:r>
                        <a:rPr lang="en-US" sz="1600" dirty="0" smtClean="0"/>
                        <a:t>Aims</a:t>
                      </a:r>
                      <a:endParaRPr lang="bg-BG" sz="1600" dirty="0"/>
                    </a:p>
                  </a:txBody>
                  <a:tcPr/>
                </a:tc>
                <a:tc>
                  <a:txBody>
                    <a:bodyPr/>
                    <a:lstStyle/>
                    <a:p>
                      <a:r>
                        <a:rPr lang="en-US" sz="1400" dirty="0" smtClean="0"/>
                        <a:t>Detecting violations and corrective</a:t>
                      </a:r>
                      <a:r>
                        <a:rPr lang="en-US" sz="1400" baseline="0" dirty="0" smtClean="0"/>
                        <a:t> actions</a:t>
                      </a:r>
                      <a:endParaRPr lang="bg-BG" sz="1400" dirty="0"/>
                    </a:p>
                  </a:txBody>
                  <a:tcPr/>
                </a:tc>
                <a:tc>
                  <a:txBody>
                    <a:bodyPr/>
                    <a:lstStyle/>
                    <a:p>
                      <a:r>
                        <a:rPr lang="en-US" sz="1400" dirty="0" smtClean="0"/>
                        <a:t>Assessing Internal Control system and recommending improvements Assurance and consulting function</a:t>
                      </a:r>
                    </a:p>
                    <a:p>
                      <a:endParaRPr lang="bg-BG" sz="1400" dirty="0"/>
                    </a:p>
                  </a:txBody>
                  <a:tcPr/>
                </a:tc>
              </a:tr>
              <a:tr h="870890">
                <a:tc>
                  <a:txBody>
                    <a:bodyPr/>
                    <a:lstStyle/>
                    <a:p>
                      <a:r>
                        <a:rPr lang="en-US" sz="1600" dirty="0" smtClean="0"/>
                        <a:t>Scope</a:t>
                      </a:r>
                      <a:endParaRPr lang="bg-BG" sz="1600" dirty="0"/>
                    </a:p>
                  </a:txBody>
                  <a:tcPr/>
                </a:tc>
                <a:tc>
                  <a:txBody>
                    <a:bodyPr/>
                    <a:lstStyle/>
                    <a:p>
                      <a:r>
                        <a:rPr lang="en-US" sz="1400" dirty="0" smtClean="0"/>
                        <a:t>Mostly</a:t>
                      </a:r>
                      <a:r>
                        <a:rPr lang="bg-BG" sz="1400" dirty="0" smtClean="0"/>
                        <a:t> </a:t>
                      </a:r>
                      <a:r>
                        <a:rPr lang="en-US" sz="1400" dirty="0" smtClean="0"/>
                        <a:t>financial transactions and  procedures: legality</a:t>
                      </a:r>
                      <a:endParaRPr lang="bg-BG" sz="1400" dirty="0"/>
                    </a:p>
                  </a:txBody>
                  <a:tcPr/>
                </a:tc>
                <a:tc>
                  <a:txBody>
                    <a:bodyPr/>
                    <a:lstStyle/>
                    <a:p>
                      <a:r>
                        <a:rPr lang="en-US" sz="1400" dirty="0" smtClean="0"/>
                        <a:t>All activities and aspects of the Internal Control</a:t>
                      </a:r>
                      <a:r>
                        <a:rPr lang="en-US" sz="1400" baseline="0" dirty="0" smtClean="0"/>
                        <a:t> System; legality and performance</a:t>
                      </a:r>
                      <a:endParaRPr lang="bg-BG" sz="1400" dirty="0"/>
                    </a:p>
                  </a:txBody>
                  <a:tcPr/>
                </a:tc>
              </a:tr>
            </a:tbl>
          </a:graphicData>
        </a:graphic>
      </p:graphicFrame>
    </p:spTree>
    <p:extLst>
      <p:ext uri="{BB962C8B-B14F-4D97-AF65-F5344CB8AC3E}">
        <p14:creationId xmlns:p14="http://schemas.microsoft.com/office/powerpoint/2010/main" val="421584377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Naslov 1"/>
          <p:cNvSpPr>
            <a:spLocks noGrp="1"/>
          </p:cNvSpPr>
          <p:nvPr>
            <p:ph type="title" idx="4294967295"/>
          </p:nvPr>
        </p:nvSpPr>
        <p:spPr>
          <a:xfrm>
            <a:off x="683568" y="260647"/>
            <a:ext cx="6060132" cy="1008113"/>
          </a:xfrm>
        </p:spPr>
        <p:txBody>
          <a:bodyPr/>
          <a:lstStyle/>
          <a:p>
            <a:pPr algn="ctr"/>
            <a:r>
              <a:rPr lang="en-US" sz="2800" b="1" i="1" dirty="0" smtClean="0">
                <a:solidFill>
                  <a:srgbClr val="0070C0"/>
                </a:solidFill>
              </a:rPr>
              <a:t>DIFFERENCES  </a:t>
            </a:r>
            <a:r>
              <a:rPr lang="en-US" sz="2800" b="1" i="1" kern="1200" dirty="0" smtClean="0">
                <a:solidFill>
                  <a:srgbClr val="0070C0"/>
                </a:solidFill>
                <a:latin typeface="+mn-lt"/>
              </a:rPr>
              <a:t>between financial inspection and internal audit 2</a:t>
            </a:r>
            <a:endParaRPr lang="sr-Latn-CS" sz="2800" i="1" dirty="0" smtClean="0">
              <a:solidFill>
                <a:srgbClr val="0070C0"/>
              </a:solidFill>
              <a:latin typeface="+mn-lt"/>
            </a:endParaRPr>
          </a:p>
        </p:txBody>
      </p:sp>
      <p:pic>
        <p:nvPicPr>
          <p:cNvPr id="19459" name="Picture 3" descr="logo_for_noew.jpg"/>
          <p:cNvPicPr>
            <a:picLocks noChangeAspect="1" noChangeArrowheads="1"/>
          </p:cNvPicPr>
          <p:nvPr/>
        </p:nvPicPr>
        <p:blipFill>
          <a:blip r:embed="rId2" cstate="print"/>
          <a:srcRect/>
          <a:stretch>
            <a:fillRect/>
          </a:stretch>
        </p:blipFill>
        <p:spPr bwMode="auto">
          <a:xfrm>
            <a:off x="6743700" y="0"/>
            <a:ext cx="2400300" cy="1370013"/>
          </a:xfrm>
          <a:prstGeom prst="rect">
            <a:avLst/>
          </a:prstGeom>
          <a:noFill/>
          <a:ln w="9525">
            <a:noFill/>
            <a:miter lim="800000"/>
            <a:headEnd/>
            <a:tailEnd/>
          </a:ln>
        </p:spPr>
      </p:pic>
      <p:graphicFrame>
        <p:nvGraphicFramePr>
          <p:cNvPr id="5" name="Table 4"/>
          <p:cNvGraphicFramePr>
            <a:graphicFrameLocks noGrp="1"/>
          </p:cNvGraphicFramePr>
          <p:nvPr>
            <p:extLst>
              <p:ext uri="{D42A27DB-BD31-4B8C-83A1-F6EECF244321}">
                <p14:modId xmlns:p14="http://schemas.microsoft.com/office/powerpoint/2010/main" val="1248590094"/>
              </p:ext>
            </p:extLst>
          </p:nvPr>
        </p:nvGraphicFramePr>
        <p:xfrm>
          <a:off x="395536" y="1556792"/>
          <a:ext cx="8153147" cy="4399776"/>
        </p:xfrm>
        <a:graphic>
          <a:graphicData uri="http://schemas.openxmlformats.org/drawingml/2006/table">
            <a:tbl>
              <a:tblPr firstRow="1" bandRow="1">
                <a:tableStyleId>{93296810-A885-4BE3-A3E7-6D5BEEA58F35}</a:tableStyleId>
              </a:tblPr>
              <a:tblGrid>
                <a:gridCol w="2215619"/>
                <a:gridCol w="2858810"/>
                <a:gridCol w="3078718"/>
              </a:tblGrid>
              <a:tr h="796511">
                <a:tc>
                  <a:txBody>
                    <a:bodyPr/>
                    <a:lstStyle/>
                    <a:p>
                      <a:r>
                        <a:rPr lang="en-US" dirty="0" smtClean="0"/>
                        <a:t>DIFFERENCES:</a:t>
                      </a:r>
                      <a:endParaRPr lang="bg-BG" dirty="0"/>
                    </a:p>
                  </a:txBody>
                  <a:tcPr/>
                </a:tc>
                <a:tc>
                  <a:txBody>
                    <a:bodyPr/>
                    <a:lstStyle/>
                    <a:p>
                      <a:r>
                        <a:rPr lang="en-US" dirty="0" smtClean="0"/>
                        <a:t>FINANCIAL</a:t>
                      </a:r>
                      <a:r>
                        <a:rPr lang="en-US" baseline="0" dirty="0" smtClean="0"/>
                        <a:t> INSPECTION</a:t>
                      </a:r>
                      <a:endParaRPr lang="bg-BG"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INTERNAL AUDIT</a:t>
                      </a:r>
                      <a:endParaRPr lang="bg-BG" dirty="0" smtClean="0"/>
                    </a:p>
                  </a:txBody>
                  <a:tcPr/>
                </a:tc>
              </a:tr>
              <a:tr h="644795">
                <a:tc>
                  <a:txBody>
                    <a:bodyPr/>
                    <a:lstStyle/>
                    <a:p>
                      <a:r>
                        <a:rPr lang="en-US" sz="1600" dirty="0" smtClean="0"/>
                        <a:t>Perspective</a:t>
                      </a:r>
                      <a:endParaRPr lang="bg-BG" sz="1600" dirty="0"/>
                    </a:p>
                  </a:txBody>
                  <a:tcPr/>
                </a:tc>
                <a:tc>
                  <a:txBody>
                    <a:bodyPr/>
                    <a:lstStyle/>
                    <a:p>
                      <a:r>
                        <a:rPr lang="en-US" sz="1400" dirty="0" smtClean="0"/>
                        <a:t>Focused on individuals, conclusions</a:t>
                      </a:r>
                      <a:r>
                        <a:rPr lang="en-US" sz="1400" baseline="0" dirty="0" smtClean="0"/>
                        <a:t> on legal </a:t>
                      </a:r>
                      <a:r>
                        <a:rPr lang="en-US" sz="1400" dirty="0" smtClean="0"/>
                        <a:t>compliance</a:t>
                      </a:r>
                      <a:endParaRPr lang="bg-BG" sz="1400" dirty="0"/>
                    </a:p>
                  </a:txBody>
                  <a:tcPr/>
                </a:tc>
                <a:tc>
                  <a:txBody>
                    <a:bodyPr/>
                    <a:lstStyle/>
                    <a:p>
                      <a:r>
                        <a:rPr lang="en-US" sz="1400" dirty="0" smtClean="0"/>
                        <a:t>Focused on the system  </a:t>
                      </a:r>
                      <a:endParaRPr lang="bg-BG" sz="1400" dirty="0"/>
                    </a:p>
                  </a:txBody>
                  <a:tcPr/>
                </a:tc>
              </a:tr>
              <a:tr h="910298">
                <a:tc>
                  <a:txBody>
                    <a:bodyPr/>
                    <a:lstStyle/>
                    <a:p>
                      <a:r>
                        <a:rPr lang="en-US" sz="1600" dirty="0" smtClean="0"/>
                        <a:t>Direction of the results</a:t>
                      </a:r>
                      <a:endParaRPr lang="bg-BG" sz="1600" dirty="0"/>
                    </a:p>
                  </a:txBody>
                  <a:tcPr/>
                </a:tc>
                <a:tc>
                  <a:txBody>
                    <a:bodyPr/>
                    <a:lstStyle/>
                    <a:p>
                      <a:r>
                        <a:rPr lang="en-US" sz="1400" dirty="0" smtClean="0"/>
                        <a:t>To the past - to find</a:t>
                      </a:r>
                      <a:r>
                        <a:rPr lang="en-US" sz="1400" baseline="0" dirty="0" smtClean="0"/>
                        <a:t> the facts towards financial and budgetary discipline</a:t>
                      </a:r>
                      <a:endParaRPr lang="bg-BG" sz="1400" dirty="0"/>
                    </a:p>
                  </a:txBody>
                  <a:tcPr/>
                </a:tc>
                <a:tc>
                  <a:txBody>
                    <a:bodyPr/>
                    <a:lstStyle/>
                    <a:p>
                      <a:r>
                        <a:rPr lang="en-US" sz="1400" dirty="0" smtClean="0"/>
                        <a:t>To the future - to help management to improve the system</a:t>
                      </a:r>
                      <a:endParaRPr lang="bg-BG" sz="1400" dirty="0"/>
                    </a:p>
                  </a:txBody>
                  <a:tcPr/>
                </a:tc>
              </a:tr>
              <a:tr h="1327519">
                <a:tc>
                  <a:txBody>
                    <a:bodyPr/>
                    <a:lstStyle/>
                    <a:p>
                      <a:r>
                        <a:rPr lang="en-US" sz="1600" dirty="0" smtClean="0"/>
                        <a:t>Responsibilities in dedicating</a:t>
                      </a:r>
                      <a:r>
                        <a:rPr lang="en-US" sz="1600" baseline="0" dirty="0" smtClean="0"/>
                        <a:t> and investigating fraud and corruption</a:t>
                      </a:r>
                      <a:endParaRPr lang="bg-BG" sz="1600" dirty="0"/>
                    </a:p>
                  </a:txBody>
                  <a:tcPr/>
                </a:tc>
                <a:tc>
                  <a:txBody>
                    <a:bodyPr/>
                    <a:lstStyle/>
                    <a:p>
                      <a:r>
                        <a:rPr lang="en-US" sz="1400" dirty="0" smtClean="0"/>
                        <a:t>Detection, investigation, sanctioning</a:t>
                      </a:r>
                      <a:endParaRPr lang="bg-BG" sz="1400" dirty="0"/>
                    </a:p>
                  </a:txBody>
                  <a:tcPr/>
                </a:tc>
                <a:tc>
                  <a:txBody>
                    <a:bodyPr/>
                    <a:lstStyle/>
                    <a:p>
                      <a:r>
                        <a:rPr lang="en-US" sz="1400" dirty="0" smtClean="0"/>
                        <a:t>Prevention, detection of indicators</a:t>
                      </a:r>
                      <a:endParaRPr lang="bg-BG" sz="1400" dirty="0"/>
                    </a:p>
                  </a:txBody>
                  <a:tcPr/>
                </a:tc>
              </a:tr>
              <a:tr h="720653">
                <a:tc>
                  <a:txBody>
                    <a:bodyPr/>
                    <a:lstStyle/>
                    <a:p>
                      <a:r>
                        <a:rPr lang="en-US" sz="1600" dirty="0" smtClean="0"/>
                        <a:t>Methodological</a:t>
                      </a:r>
                      <a:r>
                        <a:rPr lang="en-US" sz="1600" baseline="0" dirty="0" smtClean="0"/>
                        <a:t> ground </a:t>
                      </a:r>
                      <a:endParaRPr lang="bg-BG" sz="1600" dirty="0"/>
                    </a:p>
                  </a:txBody>
                  <a:tcPr/>
                </a:tc>
                <a:tc>
                  <a:txBody>
                    <a:bodyPr/>
                    <a:lstStyle/>
                    <a:p>
                      <a:r>
                        <a:rPr lang="en-US" sz="1400" dirty="0" smtClean="0"/>
                        <a:t>No generally accepted standards</a:t>
                      </a:r>
                      <a:endParaRPr lang="bg-BG" sz="1400" dirty="0"/>
                    </a:p>
                  </a:txBody>
                  <a:tcPr/>
                </a:tc>
                <a:tc>
                  <a:txBody>
                    <a:bodyPr/>
                    <a:lstStyle/>
                    <a:p>
                      <a:r>
                        <a:rPr lang="en-US" sz="1400" dirty="0" smtClean="0"/>
                        <a:t>International standards of the IIA</a:t>
                      </a:r>
                      <a:endParaRPr lang="bg-BG" sz="1400" dirty="0"/>
                    </a:p>
                  </a:txBody>
                  <a:tcPr/>
                </a:tc>
              </a:tr>
            </a:tbl>
          </a:graphicData>
        </a:graphic>
      </p:graphicFrame>
    </p:spTree>
    <p:extLst>
      <p:ext uri="{BB962C8B-B14F-4D97-AF65-F5344CB8AC3E}">
        <p14:creationId xmlns:p14="http://schemas.microsoft.com/office/powerpoint/2010/main" val="292747111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Naslov 1"/>
          <p:cNvSpPr>
            <a:spLocks noGrp="1"/>
          </p:cNvSpPr>
          <p:nvPr>
            <p:ph type="title" idx="4294967295"/>
          </p:nvPr>
        </p:nvSpPr>
        <p:spPr>
          <a:xfrm>
            <a:off x="457200" y="260648"/>
            <a:ext cx="6286500" cy="1156990"/>
          </a:xfrm>
        </p:spPr>
        <p:txBody>
          <a:bodyPr/>
          <a:lstStyle/>
          <a:p>
            <a:pPr algn="ctr"/>
            <a:r>
              <a:rPr lang="en-US" sz="3600" b="1" i="1" dirty="0" smtClean="0">
                <a:solidFill>
                  <a:srgbClr val="0070C0"/>
                </a:solidFill>
              </a:rPr>
              <a:t>RIFI</a:t>
            </a:r>
            <a:r>
              <a:rPr lang="en-US" sz="3600" b="1" dirty="0" smtClean="0">
                <a:solidFill>
                  <a:srgbClr val="0070C0"/>
                </a:solidFill>
              </a:rPr>
              <a:t>X </a:t>
            </a:r>
            <a:r>
              <a:rPr lang="en-US" sz="3600" b="1" i="1" dirty="0" smtClean="0">
                <a:solidFill>
                  <a:srgbClr val="0070C0"/>
                </a:solidFill>
              </a:rPr>
              <a:t>CONCEPT PAPER</a:t>
            </a:r>
            <a:endParaRPr lang="sr-Latn-CS" sz="3600" i="1" dirty="0" smtClean="0">
              <a:solidFill>
                <a:srgbClr val="0070C0"/>
              </a:solidFill>
            </a:endParaRPr>
          </a:p>
        </p:txBody>
      </p:sp>
      <p:sp>
        <p:nvSpPr>
          <p:cNvPr id="22530" name="Rezervirano mjesto sadržaja 2"/>
          <p:cNvSpPr>
            <a:spLocks noGrp="1"/>
          </p:cNvSpPr>
          <p:nvPr>
            <p:ph idx="4294967295"/>
          </p:nvPr>
        </p:nvSpPr>
        <p:spPr>
          <a:xfrm>
            <a:off x="179512" y="1628775"/>
            <a:ext cx="8640638" cy="4392513"/>
          </a:xfrm>
        </p:spPr>
        <p:txBody>
          <a:bodyPr/>
          <a:lstStyle/>
          <a:p>
            <a:r>
              <a:rPr lang="nl-BE" sz="2000" dirty="0" smtClean="0">
                <a:solidFill>
                  <a:srgbClr val="0070C0"/>
                </a:solidFill>
              </a:rPr>
              <a:t>The </a:t>
            </a:r>
            <a:r>
              <a:rPr lang="nl-BE" sz="2000" dirty="0">
                <a:solidFill>
                  <a:srgbClr val="0070C0"/>
                </a:solidFill>
              </a:rPr>
              <a:t>concept paper explores the need for Internal Audit to cooperate with other public sector organisations in the particular circumstances that exist in many PEMPAL member countries. </a:t>
            </a:r>
            <a:endParaRPr lang="nl-BE" sz="2000" dirty="0" smtClean="0">
              <a:solidFill>
                <a:srgbClr val="0070C0"/>
              </a:solidFill>
            </a:endParaRPr>
          </a:p>
          <a:p>
            <a:r>
              <a:rPr lang="nl-BE" sz="2000" dirty="0" smtClean="0">
                <a:solidFill>
                  <a:srgbClr val="0070C0"/>
                </a:solidFill>
              </a:rPr>
              <a:t>IACOP </a:t>
            </a:r>
            <a:r>
              <a:rPr lang="nl-BE" sz="2000" dirty="0">
                <a:solidFill>
                  <a:srgbClr val="0070C0"/>
                </a:solidFill>
              </a:rPr>
              <a:t>recognizes that there are formal and informal ways of promoting cooperation. These can range from relatively simple coordination of activities to more active ways of working together.  This spectrum of cooperation means that audit and inspection functions may cooperate effectively at different levels of formality and effort. </a:t>
            </a:r>
            <a:endParaRPr lang="hr-HR" sz="2000" dirty="0" smtClean="0">
              <a:solidFill>
                <a:srgbClr val="0070C0"/>
              </a:solidFill>
            </a:endParaRPr>
          </a:p>
          <a:p>
            <a:r>
              <a:rPr lang="hr-HR" sz="2000" dirty="0" smtClean="0">
                <a:solidFill>
                  <a:srgbClr val="0070C0"/>
                </a:solidFill>
              </a:rPr>
              <a:t>It </a:t>
            </a:r>
            <a:r>
              <a:rPr lang="hr-HR" sz="2000" dirty="0">
                <a:solidFill>
                  <a:srgbClr val="0070C0"/>
                </a:solidFill>
              </a:rPr>
              <a:t>may be helpful for cooperation to be formally recognized in an agreement between one or more institutions. Annex A explores the options for developing a cooperation agreement providing some suggested wording that could be used in developing an agreement at a country level.</a:t>
            </a:r>
            <a:endParaRPr lang="hr-HR" sz="2000" dirty="0" smtClean="0">
              <a:solidFill>
                <a:srgbClr val="0070C0"/>
              </a:solidFill>
            </a:endParaRPr>
          </a:p>
          <a:p>
            <a:pPr marL="457200" lvl="1" indent="0">
              <a:buNone/>
            </a:pPr>
            <a:endParaRPr lang="nl-BE" sz="2000" b="1" i="1" dirty="0" smtClean="0">
              <a:solidFill>
                <a:srgbClr val="002060"/>
              </a:solidFill>
            </a:endParaRPr>
          </a:p>
          <a:p>
            <a:pPr lvl="1">
              <a:buFont typeface="Wingdings" pitchFamily="2" charset="2"/>
              <a:buChar char="Ø"/>
            </a:pPr>
            <a:endParaRPr lang="hr-HR" sz="1800" b="1" i="1" dirty="0" smtClean="0"/>
          </a:p>
          <a:p>
            <a:pPr lvl="1">
              <a:buFont typeface="Wingdings" pitchFamily="2" charset="2"/>
              <a:buNone/>
            </a:pPr>
            <a:r>
              <a:rPr lang="hr-HR" sz="2400" i="1" dirty="0" smtClean="0"/>
              <a:t>	</a:t>
            </a:r>
          </a:p>
          <a:p>
            <a:pPr lvl="1">
              <a:buFont typeface="Wingdings" pitchFamily="2" charset="2"/>
              <a:buNone/>
            </a:pPr>
            <a:endParaRPr lang="hr-HR" sz="2400" i="1" dirty="0" smtClean="0"/>
          </a:p>
        </p:txBody>
      </p:sp>
      <p:pic>
        <p:nvPicPr>
          <p:cNvPr id="22531" name="Picture 3" descr="logo_for_noew.jpg"/>
          <p:cNvPicPr>
            <a:picLocks noChangeAspect="1" noChangeArrowheads="1"/>
          </p:cNvPicPr>
          <p:nvPr/>
        </p:nvPicPr>
        <p:blipFill>
          <a:blip r:embed="rId2" cstate="print"/>
          <a:srcRect/>
          <a:stretch>
            <a:fillRect/>
          </a:stretch>
        </p:blipFill>
        <p:spPr bwMode="auto">
          <a:xfrm>
            <a:off x="6743700" y="0"/>
            <a:ext cx="2400300" cy="1370013"/>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Naslov 1"/>
          <p:cNvSpPr>
            <a:spLocks noGrp="1"/>
          </p:cNvSpPr>
          <p:nvPr>
            <p:ph type="title" idx="4294967295"/>
          </p:nvPr>
        </p:nvSpPr>
        <p:spPr>
          <a:xfrm>
            <a:off x="457200" y="260648"/>
            <a:ext cx="6286500" cy="1156990"/>
          </a:xfrm>
        </p:spPr>
        <p:txBody>
          <a:bodyPr/>
          <a:lstStyle/>
          <a:p>
            <a:pPr algn="ctr"/>
            <a:r>
              <a:rPr lang="en-US" sz="3600" b="1" i="1" dirty="0" smtClean="0">
                <a:solidFill>
                  <a:srgbClr val="0070C0"/>
                </a:solidFill>
              </a:rPr>
              <a:t>RIFI</a:t>
            </a:r>
            <a:r>
              <a:rPr lang="en-US" sz="3600" b="1" dirty="0" smtClean="0">
                <a:solidFill>
                  <a:srgbClr val="0070C0"/>
                </a:solidFill>
              </a:rPr>
              <a:t>X </a:t>
            </a:r>
            <a:r>
              <a:rPr lang="en-US" sz="3600" b="1" i="1" dirty="0" smtClean="0">
                <a:solidFill>
                  <a:srgbClr val="0070C0"/>
                </a:solidFill>
              </a:rPr>
              <a:t>CONCEPT PAPER</a:t>
            </a:r>
            <a:endParaRPr lang="sr-Latn-CS" sz="3600" i="1" dirty="0" smtClean="0">
              <a:solidFill>
                <a:srgbClr val="0070C0"/>
              </a:solidFill>
            </a:endParaRPr>
          </a:p>
        </p:txBody>
      </p:sp>
      <p:sp>
        <p:nvSpPr>
          <p:cNvPr id="22530" name="Rezervirano mjesto sadržaja 2"/>
          <p:cNvSpPr>
            <a:spLocks noGrp="1"/>
          </p:cNvSpPr>
          <p:nvPr>
            <p:ph idx="4294967295"/>
          </p:nvPr>
        </p:nvSpPr>
        <p:spPr>
          <a:xfrm>
            <a:off x="179512" y="1628775"/>
            <a:ext cx="8640638" cy="4392513"/>
          </a:xfrm>
        </p:spPr>
        <p:txBody>
          <a:bodyPr/>
          <a:lstStyle/>
          <a:p>
            <a:pPr marL="0" indent="0">
              <a:buNone/>
            </a:pPr>
            <a:r>
              <a:rPr lang="nl-BE" sz="2800" b="1" i="1" dirty="0" smtClean="0">
                <a:solidFill>
                  <a:srgbClr val="0070C0"/>
                </a:solidFill>
              </a:rPr>
              <a:t>		The </a:t>
            </a:r>
            <a:r>
              <a:rPr lang="nl-BE" sz="2800" b="1" i="1" dirty="0">
                <a:solidFill>
                  <a:srgbClr val="0070C0"/>
                </a:solidFill>
              </a:rPr>
              <a:t>C</a:t>
            </a:r>
            <a:r>
              <a:rPr lang="nl-BE" sz="2800" b="1" i="1" dirty="0" smtClean="0">
                <a:solidFill>
                  <a:srgbClr val="0070C0"/>
                </a:solidFill>
              </a:rPr>
              <a:t>oncept paper:</a:t>
            </a:r>
          </a:p>
          <a:p>
            <a:pPr marL="0" indent="0">
              <a:buNone/>
            </a:pPr>
            <a:endParaRPr lang="nl-BE" sz="2000" dirty="0">
              <a:solidFill>
                <a:srgbClr val="0070C0"/>
              </a:solidFill>
            </a:endParaRPr>
          </a:p>
          <a:p>
            <a:pPr>
              <a:buFont typeface="Arial" panose="020B0604020202020204" pitchFamily="34" charset="0"/>
              <a:buChar char="•"/>
            </a:pPr>
            <a:r>
              <a:rPr lang="nl-BE" sz="2400" dirty="0" smtClean="0">
                <a:solidFill>
                  <a:srgbClr val="0070C0"/>
                </a:solidFill>
              </a:rPr>
              <a:t>introduces the three functions and thier institutional 	arrangement</a:t>
            </a:r>
          </a:p>
          <a:p>
            <a:pPr>
              <a:buFont typeface="Arial" panose="020B0604020202020204" pitchFamily="34" charset="0"/>
              <a:buChar char="•"/>
            </a:pPr>
            <a:r>
              <a:rPr lang="nl-BE" sz="2400" dirty="0" smtClean="0">
                <a:solidFill>
                  <a:srgbClr val="0070C0"/>
                </a:solidFill>
              </a:rPr>
              <a:t>Descripes :</a:t>
            </a:r>
          </a:p>
          <a:p>
            <a:pPr lvl="1">
              <a:buFont typeface="Wingdings" pitchFamily="2" charset="2"/>
              <a:buChar char="Ø"/>
            </a:pPr>
            <a:r>
              <a:rPr lang="nl-BE" sz="2400" dirty="0" smtClean="0">
                <a:solidFill>
                  <a:srgbClr val="0070C0"/>
                </a:solidFill>
              </a:rPr>
              <a:t>the key features of the role and work, </a:t>
            </a:r>
            <a:r>
              <a:rPr lang="nl-BE" sz="2400" smtClean="0">
                <a:solidFill>
                  <a:srgbClr val="0070C0"/>
                </a:solidFill>
              </a:rPr>
              <a:t>differnses and similarities</a:t>
            </a:r>
            <a:endParaRPr lang="nl-BE" sz="2400" dirty="0" smtClean="0">
              <a:solidFill>
                <a:srgbClr val="0070C0"/>
              </a:solidFill>
            </a:endParaRPr>
          </a:p>
          <a:p>
            <a:pPr lvl="1">
              <a:buFont typeface="Wingdings" pitchFamily="2" charset="2"/>
              <a:buChar char="Ø"/>
            </a:pPr>
            <a:r>
              <a:rPr lang="nl-BE" sz="2400" dirty="0" smtClean="0">
                <a:solidFill>
                  <a:srgbClr val="0070C0"/>
                </a:solidFill>
              </a:rPr>
              <a:t>Main areas of potential overlap of the functions</a:t>
            </a:r>
          </a:p>
          <a:p>
            <a:pPr lvl="1">
              <a:buFont typeface="Wingdings" pitchFamily="2" charset="2"/>
              <a:buChar char="Ø"/>
            </a:pPr>
            <a:r>
              <a:rPr lang="nl-BE" sz="2400" dirty="0" smtClean="0">
                <a:solidFill>
                  <a:srgbClr val="0070C0"/>
                </a:solidFill>
              </a:rPr>
              <a:t>The benefits and  risks of cooperation</a:t>
            </a:r>
          </a:p>
          <a:p>
            <a:pPr lvl="1">
              <a:buFont typeface="Wingdings" pitchFamily="2" charset="2"/>
              <a:buChar char="Ø"/>
            </a:pPr>
            <a:r>
              <a:rPr lang="nl-BE" sz="2400" dirty="0" smtClean="0">
                <a:solidFill>
                  <a:srgbClr val="0070C0"/>
                </a:solidFill>
              </a:rPr>
              <a:t>Cooperation framework – types and principles</a:t>
            </a:r>
          </a:p>
          <a:p>
            <a:pPr lvl="1">
              <a:buFont typeface="Wingdings" pitchFamily="2" charset="2"/>
              <a:buChar char="Ø"/>
            </a:pPr>
            <a:endParaRPr lang="hr-HR" sz="1800" b="1" i="1" dirty="0" smtClean="0"/>
          </a:p>
          <a:p>
            <a:pPr lvl="1">
              <a:buFont typeface="Wingdings" pitchFamily="2" charset="2"/>
              <a:buNone/>
            </a:pPr>
            <a:r>
              <a:rPr lang="hr-HR" sz="2400" i="1" dirty="0" smtClean="0"/>
              <a:t>	</a:t>
            </a:r>
          </a:p>
          <a:p>
            <a:pPr lvl="1">
              <a:buFont typeface="Wingdings" pitchFamily="2" charset="2"/>
              <a:buNone/>
            </a:pPr>
            <a:endParaRPr lang="hr-HR" sz="2400" i="1" dirty="0" smtClean="0"/>
          </a:p>
        </p:txBody>
      </p:sp>
      <p:pic>
        <p:nvPicPr>
          <p:cNvPr id="22531" name="Picture 3" descr="logo_for_noew.jpg"/>
          <p:cNvPicPr>
            <a:picLocks noChangeAspect="1" noChangeArrowheads="1"/>
          </p:cNvPicPr>
          <p:nvPr/>
        </p:nvPicPr>
        <p:blipFill>
          <a:blip r:embed="rId2" cstate="print"/>
          <a:srcRect/>
          <a:stretch>
            <a:fillRect/>
          </a:stretch>
        </p:blipFill>
        <p:spPr bwMode="auto">
          <a:xfrm>
            <a:off x="6743700" y="0"/>
            <a:ext cx="2400300" cy="1370013"/>
          </a:xfrm>
          <a:prstGeom prst="rect">
            <a:avLst/>
          </a:prstGeom>
          <a:noFill/>
          <a:ln w="9525">
            <a:noFill/>
            <a:miter lim="800000"/>
            <a:headEnd/>
            <a:tailEnd/>
          </a:ln>
        </p:spPr>
      </p:pic>
    </p:spTree>
    <p:extLst>
      <p:ext uri="{BB962C8B-B14F-4D97-AF65-F5344CB8AC3E}">
        <p14:creationId xmlns:p14="http://schemas.microsoft.com/office/powerpoint/2010/main" val="87272263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Naslov 1"/>
          <p:cNvSpPr>
            <a:spLocks noGrp="1"/>
          </p:cNvSpPr>
          <p:nvPr>
            <p:ph type="title" idx="4294967295"/>
          </p:nvPr>
        </p:nvSpPr>
        <p:spPr/>
        <p:txBody>
          <a:bodyPr/>
          <a:lstStyle/>
          <a:p>
            <a:pPr algn="ctr"/>
            <a:r>
              <a:rPr lang="en-US" sz="3600" b="1" i="1" dirty="0" smtClean="0">
                <a:solidFill>
                  <a:srgbClr val="0070C0"/>
                </a:solidFill>
              </a:rPr>
              <a:t>RIFIX</a:t>
            </a:r>
            <a:endParaRPr lang="sr-Latn-CS" sz="3600" b="1" i="1" dirty="0" smtClean="0">
              <a:solidFill>
                <a:srgbClr val="0070C0"/>
              </a:solidFill>
            </a:endParaRPr>
          </a:p>
        </p:txBody>
      </p:sp>
      <p:pic>
        <p:nvPicPr>
          <p:cNvPr id="24578" name="Picture 3" descr="logo_for_noew.jpg"/>
          <p:cNvPicPr>
            <a:picLocks noChangeAspect="1" noChangeArrowheads="1"/>
          </p:cNvPicPr>
          <p:nvPr/>
        </p:nvPicPr>
        <p:blipFill>
          <a:blip r:embed="rId2" cstate="print"/>
          <a:srcRect/>
          <a:stretch>
            <a:fillRect/>
          </a:stretch>
        </p:blipFill>
        <p:spPr bwMode="auto">
          <a:xfrm>
            <a:off x="6743700" y="0"/>
            <a:ext cx="2400300" cy="1370013"/>
          </a:xfrm>
          <a:prstGeom prst="rect">
            <a:avLst/>
          </a:prstGeom>
          <a:noFill/>
          <a:ln w="9525">
            <a:noFill/>
            <a:miter lim="800000"/>
            <a:headEnd/>
            <a:tailEnd/>
          </a:ln>
        </p:spPr>
      </p:pic>
      <p:sp>
        <p:nvSpPr>
          <p:cNvPr id="6" name="Rectangle 5"/>
          <p:cNvSpPr/>
          <p:nvPr/>
        </p:nvSpPr>
        <p:spPr>
          <a:xfrm>
            <a:off x="2555875" y="5516563"/>
            <a:ext cx="3744913" cy="369887"/>
          </a:xfrm>
          <a:prstGeom prst="rect">
            <a:avLst/>
          </a:prstGeom>
        </p:spPr>
        <p:txBody>
          <a:bodyPr>
            <a:spAutoFit/>
          </a:bodyPr>
          <a:lstStyle/>
          <a:p>
            <a:pPr algn="ctr">
              <a:defRPr/>
            </a:pPr>
            <a:r>
              <a:rPr lang="en-US" b="1" i="1" dirty="0">
                <a:solidFill>
                  <a:srgbClr val="0070C0"/>
                </a:solidFill>
                <a:effectLst>
                  <a:outerShdw blurRad="38100" dist="38100" dir="2700000" algn="tl">
                    <a:srgbClr val="000000">
                      <a:alpha val="43137"/>
                    </a:srgbClr>
                  </a:outerShdw>
                </a:effectLst>
              </a:rPr>
              <a:t>Thank you!</a:t>
            </a:r>
            <a:endParaRPr lang="hr-HR" b="1" i="1" dirty="0">
              <a:solidFill>
                <a:srgbClr val="0070C0"/>
              </a:solidFill>
              <a:effectLst>
                <a:outerShdw blurRad="38100" dist="38100" dir="2700000" algn="tl">
                  <a:srgbClr val="000000">
                    <a:alpha val="43137"/>
                  </a:srgbClr>
                </a:outerShdw>
              </a:effectLst>
            </a:endParaRPr>
          </a:p>
        </p:txBody>
      </p:sp>
      <p:pic>
        <p:nvPicPr>
          <p:cNvPr id="1026" name="Picture 2" descr="C:\Users\svilena\Desktop\Картина1.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367088" y="1843088"/>
            <a:ext cx="2409825" cy="3171825"/>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2"/>
          <p:cNvSpPr>
            <a:spLocks noGrp="1" noChangeArrowheads="1"/>
          </p:cNvSpPr>
          <p:nvPr>
            <p:ph type="title"/>
          </p:nvPr>
        </p:nvSpPr>
        <p:spPr>
          <a:xfrm>
            <a:off x="457200" y="404664"/>
            <a:ext cx="6286500" cy="1012974"/>
          </a:xfrm>
        </p:spPr>
        <p:txBody>
          <a:bodyPr/>
          <a:lstStyle/>
          <a:p>
            <a:pPr algn="ctr"/>
            <a:r>
              <a:rPr lang="en-GB" sz="3600" b="1" i="1" dirty="0">
                <a:solidFill>
                  <a:srgbClr val="0070C0"/>
                </a:solidFill>
              </a:rPr>
              <a:t>P</a:t>
            </a:r>
            <a:r>
              <a:rPr lang="en-GB" sz="3600" b="1" i="1" dirty="0" smtClean="0">
                <a:solidFill>
                  <a:srgbClr val="0070C0"/>
                </a:solidFill>
              </a:rPr>
              <a:t>urposes </a:t>
            </a:r>
            <a:r>
              <a:rPr lang="en-GB" sz="3600" b="1" i="1" dirty="0">
                <a:solidFill>
                  <a:srgbClr val="0070C0"/>
                </a:solidFill>
              </a:rPr>
              <a:t>of the working </a:t>
            </a:r>
            <a:r>
              <a:rPr lang="en-GB" sz="3600" b="1" i="1" dirty="0" smtClean="0">
                <a:solidFill>
                  <a:srgbClr val="0070C0"/>
                </a:solidFill>
              </a:rPr>
              <a:t>group</a:t>
            </a:r>
            <a:endParaRPr lang="hr-HR" sz="3600" b="1" dirty="0" smtClean="0">
              <a:solidFill>
                <a:schemeClr val="accent2"/>
              </a:solidFill>
            </a:endParaRPr>
          </a:p>
        </p:txBody>
      </p:sp>
      <p:sp>
        <p:nvSpPr>
          <p:cNvPr id="17410" name="Rectangle 3"/>
          <p:cNvSpPr>
            <a:spLocks noGrp="1" noChangeArrowheads="1"/>
          </p:cNvSpPr>
          <p:nvPr>
            <p:ph type="body" idx="1"/>
          </p:nvPr>
        </p:nvSpPr>
        <p:spPr>
          <a:xfrm>
            <a:off x="457200" y="2060575"/>
            <a:ext cx="8229600" cy="4065588"/>
          </a:xfrm>
        </p:spPr>
        <p:txBody>
          <a:bodyPr/>
          <a:lstStyle/>
          <a:p>
            <a:pPr lvl="2">
              <a:buFont typeface="Wingdings" pitchFamily="2" charset="2"/>
              <a:buChar char="Ø"/>
            </a:pPr>
            <a:r>
              <a:rPr lang="en-US" sz="1800" b="1" dirty="0" smtClean="0">
                <a:solidFill>
                  <a:srgbClr val="0070C0"/>
                </a:solidFill>
              </a:rPr>
              <a:t>To offer </a:t>
            </a:r>
            <a:r>
              <a:rPr lang="en-US" sz="1800" b="1" dirty="0">
                <a:solidFill>
                  <a:srgbClr val="0070C0"/>
                </a:solidFill>
              </a:rPr>
              <a:t>the "right model" of the distribution of the </a:t>
            </a:r>
            <a:r>
              <a:rPr lang="en-US" sz="1800" b="1" dirty="0" smtClean="0">
                <a:solidFill>
                  <a:srgbClr val="0070C0"/>
                </a:solidFill>
              </a:rPr>
              <a:t>roles and places </a:t>
            </a:r>
            <a:r>
              <a:rPr lang="en-US" sz="1800" b="1" dirty="0">
                <a:solidFill>
                  <a:srgbClr val="0070C0"/>
                </a:solidFill>
              </a:rPr>
              <a:t>of </a:t>
            </a:r>
            <a:r>
              <a:rPr lang="en-US" sz="1800" b="1" dirty="0" smtClean="0">
                <a:solidFill>
                  <a:srgbClr val="0070C0"/>
                </a:solidFill>
              </a:rPr>
              <a:t>Internal Audit, Financial Inspection and External Audit </a:t>
            </a:r>
            <a:r>
              <a:rPr lang="en-US" sz="1800" b="1" dirty="0">
                <a:solidFill>
                  <a:srgbClr val="0070C0"/>
                </a:solidFill>
              </a:rPr>
              <a:t>in </a:t>
            </a:r>
            <a:r>
              <a:rPr lang="en-US" sz="1800" b="1" dirty="0" smtClean="0">
                <a:solidFill>
                  <a:srgbClr val="0070C0"/>
                </a:solidFill>
              </a:rPr>
              <a:t> </a:t>
            </a:r>
            <a:r>
              <a:rPr lang="en-US" sz="1800" b="1" dirty="0">
                <a:solidFill>
                  <a:srgbClr val="0070C0"/>
                </a:solidFill>
              </a:rPr>
              <a:t>public </a:t>
            </a:r>
            <a:r>
              <a:rPr lang="en-US" sz="1800" b="1" dirty="0" smtClean="0">
                <a:solidFill>
                  <a:srgbClr val="0070C0"/>
                </a:solidFill>
              </a:rPr>
              <a:t>sector;</a:t>
            </a:r>
          </a:p>
          <a:p>
            <a:pPr lvl="2">
              <a:buFont typeface="Wingdings" pitchFamily="2" charset="2"/>
              <a:buChar char="Ø"/>
            </a:pPr>
            <a:r>
              <a:rPr lang="en-US" sz="1800" b="1" dirty="0" smtClean="0">
                <a:solidFill>
                  <a:srgbClr val="0070C0"/>
                </a:solidFill>
              </a:rPr>
              <a:t>To identify the </a:t>
            </a:r>
            <a:r>
              <a:rPr lang="en-US" sz="1800" b="1" dirty="0">
                <a:solidFill>
                  <a:srgbClr val="0070C0"/>
                </a:solidFill>
              </a:rPr>
              <a:t>ways </a:t>
            </a:r>
            <a:r>
              <a:rPr lang="en-US" sz="1800" b="1" dirty="0" smtClean="0">
                <a:solidFill>
                  <a:srgbClr val="0070C0"/>
                </a:solidFill>
              </a:rPr>
              <a:t>for interaction between them;</a:t>
            </a:r>
          </a:p>
          <a:p>
            <a:pPr lvl="2">
              <a:buFont typeface="Wingdings" pitchFamily="2" charset="2"/>
              <a:buChar char="Ø"/>
            </a:pPr>
            <a:r>
              <a:rPr lang="en-US" sz="1800" b="1" dirty="0" smtClean="0">
                <a:solidFill>
                  <a:srgbClr val="0070C0"/>
                </a:solidFill>
              </a:rPr>
              <a:t> To offer an </a:t>
            </a:r>
            <a:r>
              <a:rPr lang="en-US" sz="1800" b="1" dirty="0">
                <a:solidFill>
                  <a:srgbClr val="0070C0"/>
                </a:solidFill>
              </a:rPr>
              <a:t>optimal  </a:t>
            </a:r>
            <a:r>
              <a:rPr lang="en-US" sz="1800" b="1" dirty="0" smtClean="0">
                <a:solidFill>
                  <a:srgbClr val="0070C0"/>
                </a:solidFill>
              </a:rPr>
              <a:t>strategy for modernization of </a:t>
            </a:r>
            <a:r>
              <a:rPr lang="en-US" sz="1800" b="1" dirty="0">
                <a:solidFill>
                  <a:srgbClr val="0070C0"/>
                </a:solidFill>
              </a:rPr>
              <a:t>the Financial </a:t>
            </a:r>
            <a:r>
              <a:rPr lang="en-US" sz="1800" b="1" dirty="0" smtClean="0">
                <a:solidFill>
                  <a:srgbClr val="0070C0"/>
                </a:solidFill>
              </a:rPr>
              <a:t>Inspection in connection with </a:t>
            </a:r>
            <a:r>
              <a:rPr lang="en-US" sz="1800" b="1" dirty="0">
                <a:solidFill>
                  <a:srgbClr val="0070C0"/>
                </a:solidFill>
              </a:rPr>
              <a:t>the introduction of PIFC </a:t>
            </a:r>
            <a:r>
              <a:rPr lang="en-US" sz="1800" b="1" dirty="0" smtClean="0">
                <a:solidFill>
                  <a:srgbClr val="0070C0"/>
                </a:solidFill>
              </a:rPr>
              <a:t>system in relant country;</a:t>
            </a:r>
          </a:p>
          <a:p>
            <a:pPr lvl="2">
              <a:buFont typeface="Wingdings" pitchFamily="2" charset="2"/>
              <a:buChar char="Ø"/>
            </a:pPr>
            <a:r>
              <a:rPr lang="en-US" sz="1800" b="1" dirty="0" smtClean="0">
                <a:solidFill>
                  <a:srgbClr val="0070C0"/>
                </a:solidFill>
              </a:rPr>
              <a:t>To achiev common understanding on the metter;</a:t>
            </a:r>
          </a:p>
          <a:p>
            <a:pPr lvl="2">
              <a:buFont typeface="Wingdings" pitchFamily="2" charset="2"/>
              <a:buChar char="Ø"/>
            </a:pPr>
            <a:r>
              <a:rPr lang="en-US" sz="1800" b="1" dirty="0" smtClean="0">
                <a:solidFill>
                  <a:srgbClr val="0070C0"/>
                </a:solidFill>
              </a:rPr>
              <a:t>To improve the knowledge of the IACOP members about the functions of the three institutios in different countries;</a:t>
            </a:r>
          </a:p>
          <a:p>
            <a:pPr lvl="2">
              <a:buFont typeface="Wingdings" pitchFamily="2" charset="2"/>
              <a:buChar char="Ø"/>
            </a:pPr>
            <a:r>
              <a:rPr lang="en-US" sz="1800" b="1" dirty="0" smtClean="0">
                <a:solidFill>
                  <a:srgbClr val="0070C0"/>
                </a:solidFill>
              </a:rPr>
              <a:t>To o</a:t>
            </a:r>
            <a:r>
              <a:rPr lang="nl-BE" sz="1800" b="1" dirty="0" smtClean="0">
                <a:solidFill>
                  <a:srgbClr val="0070C0"/>
                </a:solidFill>
              </a:rPr>
              <a:t>ffer a </a:t>
            </a:r>
            <a:r>
              <a:rPr lang="nl-BE" sz="1800" b="1" dirty="0" smtClean="0">
                <a:solidFill>
                  <a:srgbClr val="0070C0"/>
                </a:solidFill>
                <a:ea typeface="+mn-ea"/>
                <a:cs typeface="+mn-cs"/>
              </a:rPr>
              <a:t>mechanisms/strategies for introduction and </a:t>
            </a:r>
            <a:r>
              <a:rPr lang="nl-BE" sz="1800" b="1" dirty="0">
                <a:solidFill>
                  <a:srgbClr val="0070C0"/>
                </a:solidFill>
                <a:ea typeface="+mn-ea"/>
                <a:cs typeface="+mn-cs"/>
              </a:rPr>
              <a:t>implementation </a:t>
            </a:r>
            <a:r>
              <a:rPr lang="nl-BE" sz="1800" b="1" dirty="0" smtClean="0">
                <a:solidFill>
                  <a:srgbClr val="0070C0"/>
                </a:solidFill>
                <a:ea typeface="+mn-ea"/>
                <a:cs typeface="+mn-cs"/>
              </a:rPr>
              <a:t>of the </a:t>
            </a:r>
            <a:r>
              <a:rPr lang="nl-BE" sz="1800" b="1" dirty="0" smtClean="0">
                <a:solidFill>
                  <a:srgbClr val="0070C0"/>
                </a:solidFill>
              </a:rPr>
              <a:t> </a:t>
            </a:r>
            <a:r>
              <a:rPr lang="nl-BE" sz="1800" b="1" dirty="0">
                <a:solidFill>
                  <a:srgbClr val="0070C0"/>
                </a:solidFill>
              </a:rPr>
              <a:t>RIFIX </a:t>
            </a:r>
            <a:r>
              <a:rPr lang="nl-BE" sz="1800" b="1" dirty="0" smtClean="0">
                <a:solidFill>
                  <a:srgbClr val="0070C0"/>
                </a:solidFill>
              </a:rPr>
              <a:t> products in the Member </a:t>
            </a:r>
            <a:r>
              <a:rPr lang="nl-BE" sz="1800" b="1" dirty="0">
                <a:solidFill>
                  <a:srgbClr val="0070C0"/>
                </a:solidFill>
              </a:rPr>
              <a:t>States</a:t>
            </a:r>
          </a:p>
          <a:p>
            <a:pPr lvl="2">
              <a:buFont typeface="Wingdings" pitchFamily="2" charset="2"/>
              <a:buChar char="Ø"/>
            </a:pPr>
            <a:endParaRPr lang="en-US" sz="2000" b="1" dirty="0"/>
          </a:p>
          <a:p>
            <a:pPr>
              <a:buFont typeface="Wingdings" pitchFamily="2" charset="2"/>
              <a:buChar char="Ø"/>
            </a:pPr>
            <a:endParaRPr lang="hr-HR" sz="2800" dirty="0" smtClean="0"/>
          </a:p>
        </p:txBody>
      </p:sp>
      <p:pic>
        <p:nvPicPr>
          <p:cNvPr id="17411" name="Picture 3" descr="logo_for_noew.jpg"/>
          <p:cNvPicPr>
            <a:picLocks noChangeAspect="1" noChangeArrowheads="1"/>
          </p:cNvPicPr>
          <p:nvPr/>
        </p:nvPicPr>
        <p:blipFill>
          <a:blip r:embed="rId2" cstate="print"/>
          <a:srcRect/>
          <a:stretch>
            <a:fillRect/>
          </a:stretch>
        </p:blipFill>
        <p:spPr bwMode="auto">
          <a:xfrm>
            <a:off x="6743700" y="0"/>
            <a:ext cx="2400300" cy="1341438"/>
          </a:xfrm>
          <a:prstGeom prst="rect">
            <a:avLst/>
          </a:prstGeom>
          <a:noFill/>
          <a:ln w="9525">
            <a:noFill/>
            <a:miter lim="800000"/>
            <a:headEnd/>
            <a:tailEnd/>
          </a:ln>
        </p:spPr>
      </p:pic>
    </p:spTree>
    <p:extLst>
      <p:ext uri="{BB962C8B-B14F-4D97-AF65-F5344CB8AC3E}">
        <p14:creationId xmlns:p14="http://schemas.microsoft.com/office/powerpoint/2010/main" val="161663068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2"/>
          <p:cNvSpPr>
            <a:spLocks noGrp="1" noChangeArrowheads="1"/>
          </p:cNvSpPr>
          <p:nvPr>
            <p:ph type="title"/>
          </p:nvPr>
        </p:nvSpPr>
        <p:spPr>
          <a:xfrm>
            <a:off x="683568" y="404664"/>
            <a:ext cx="6286500" cy="360040"/>
          </a:xfrm>
        </p:spPr>
        <p:txBody>
          <a:bodyPr/>
          <a:lstStyle/>
          <a:p>
            <a:pPr algn="ctr"/>
            <a:r>
              <a:rPr lang="en-GB" sz="3600" b="1" i="1" dirty="0" smtClean="0">
                <a:solidFill>
                  <a:srgbClr val="0070C0"/>
                </a:solidFill>
              </a:rPr>
              <a:t>RIFIX outputs:</a:t>
            </a:r>
            <a:endParaRPr lang="hr-HR" sz="3600" b="1" dirty="0" smtClean="0">
              <a:solidFill>
                <a:schemeClr val="accent2"/>
              </a:solidFill>
            </a:endParaRPr>
          </a:p>
        </p:txBody>
      </p:sp>
      <p:sp>
        <p:nvSpPr>
          <p:cNvPr id="17410" name="Rectangle 3"/>
          <p:cNvSpPr>
            <a:spLocks noGrp="1" noChangeArrowheads="1"/>
          </p:cNvSpPr>
          <p:nvPr>
            <p:ph type="body" idx="1"/>
          </p:nvPr>
        </p:nvSpPr>
        <p:spPr>
          <a:xfrm>
            <a:off x="457200" y="908720"/>
            <a:ext cx="8229600" cy="5400600"/>
          </a:xfrm>
        </p:spPr>
        <p:txBody>
          <a:bodyPr/>
          <a:lstStyle/>
          <a:p>
            <a:pPr lvl="2">
              <a:buNone/>
            </a:pPr>
            <a:endParaRPr lang="en-US" sz="2000" b="1" dirty="0" smtClean="0">
              <a:solidFill>
                <a:srgbClr val="0070C0"/>
              </a:solidFill>
            </a:endParaRPr>
          </a:p>
          <a:p>
            <a:pPr lvl="2">
              <a:buNone/>
            </a:pPr>
            <a:r>
              <a:rPr lang="en-US" sz="2000" b="1" dirty="0" smtClean="0">
                <a:solidFill>
                  <a:srgbClr val="0070C0"/>
                </a:solidFill>
              </a:rPr>
              <a:t>√ Concept  paper on cooperation among public sector audit and financial inspection entities </a:t>
            </a:r>
          </a:p>
          <a:p>
            <a:pPr lvl="2">
              <a:buNone/>
            </a:pPr>
            <a:endParaRPr lang="en-US" sz="2000" b="1" dirty="0" smtClean="0">
              <a:solidFill>
                <a:srgbClr val="0070C0"/>
              </a:solidFill>
            </a:endParaRPr>
          </a:p>
          <a:p>
            <a:pPr marL="914400" lvl="2" indent="0">
              <a:buNone/>
            </a:pPr>
            <a:r>
              <a:rPr lang="en-US" sz="2000" b="1" dirty="0" smtClean="0">
                <a:solidFill>
                  <a:srgbClr val="0070C0"/>
                </a:solidFill>
              </a:rPr>
              <a:t>√ Template for Cooperation agreement  between  Internal Audit, Financial inspection and External audit</a:t>
            </a:r>
          </a:p>
          <a:p>
            <a:pPr marL="914400" lvl="2" indent="0">
              <a:buNone/>
            </a:pPr>
            <a:r>
              <a:rPr lang="en-US" sz="2000" b="1" dirty="0" smtClean="0">
                <a:solidFill>
                  <a:srgbClr val="0070C0"/>
                </a:solidFill>
              </a:rPr>
              <a:t> </a:t>
            </a:r>
          </a:p>
          <a:p>
            <a:pPr marL="914400" lvl="2" indent="0">
              <a:buNone/>
            </a:pPr>
            <a:r>
              <a:rPr lang="en-US" sz="2000" b="1" dirty="0" smtClean="0">
                <a:solidFill>
                  <a:srgbClr val="0070C0"/>
                </a:solidFill>
              </a:rPr>
              <a:t>√  Mechanisms for implementation of the </a:t>
            </a:r>
            <a:r>
              <a:rPr lang="en-US" sz="2000" b="1" dirty="0" err="1" smtClean="0">
                <a:solidFill>
                  <a:srgbClr val="0070C0"/>
                </a:solidFill>
              </a:rPr>
              <a:t>rifix</a:t>
            </a:r>
            <a:r>
              <a:rPr lang="en-US" sz="2000" b="1" dirty="0" smtClean="0">
                <a:solidFill>
                  <a:srgbClr val="0070C0"/>
                </a:solidFill>
              </a:rPr>
              <a:t> documents in practice in the  participating states</a:t>
            </a:r>
          </a:p>
          <a:p>
            <a:pPr marL="914400" lvl="2" indent="0">
              <a:buNone/>
            </a:pPr>
            <a:endParaRPr lang="en-US" sz="2000" b="1" dirty="0" smtClean="0">
              <a:solidFill>
                <a:srgbClr val="0070C0"/>
              </a:solidFill>
            </a:endParaRPr>
          </a:p>
          <a:p>
            <a:r>
              <a:rPr lang="nl-BE" sz="2000" b="1" dirty="0" smtClean="0">
                <a:solidFill>
                  <a:srgbClr val="0070C0"/>
                </a:solidFill>
              </a:rPr>
              <a:t>Leadership of the Working Group – </a:t>
            </a:r>
            <a:r>
              <a:rPr lang="nl-BE" sz="2000" b="1" dirty="0" smtClean="0">
                <a:solidFill>
                  <a:srgbClr val="0070C0"/>
                </a:solidFill>
              </a:rPr>
              <a:t>Sergij, </a:t>
            </a:r>
            <a:r>
              <a:rPr lang="nl-BE" sz="2000" b="1" dirty="0" smtClean="0">
                <a:solidFill>
                  <a:srgbClr val="0070C0"/>
                </a:solidFill>
              </a:rPr>
              <a:t>Makar, Svilena</a:t>
            </a:r>
          </a:p>
          <a:p>
            <a:r>
              <a:rPr lang="nl-BE" sz="2000" b="1" dirty="0" smtClean="0">
                <a:solidFill>
                  <a:srgbClr val="0070C0"/>
                </a:solidFill>
              </a:rPr>
              <a:t>Role of the external experts </a:t>
            </a:r>
            <a:r>
              <a:rPr lang="nl-BE" sz="2000" b="1" smtClean="0">
                <a:solidFill>
                  <a:srgbClr val="0070C0"/>
                </a:solidFill>
              </a:rPr>
              <a:t>– </a:t>
            </a:r>
            <a:r>
              <a:rPr lang="nl-BE" sz="2000" b="1" smtClean="0">
                <a:solidFill>
                  <a:srgbClr val="0070C0"/>
                </a:solidFill>
              </a:rPr>
              <a:t>Richard,  </a:t>
            </a:r>
            <a:r>
              <a:rPr lang="nl-BE" sz="2000" b="1" dirty="0" smtClean="0">
                <a:solidFill>
                  <a:srgbClr val="0070C0"/>
                </a:solidFill>
              </a:rPr>
              <a:t>Manfred, Diana</a:t>
            </a:r>
          </a:p>
          <a:p>
            <a:pPr marL="914400" lvl="2" indent="0">
              <a:buNone/>
            </a:pPr>
            <a:endParaRPr lang="en-US" sz="2000" b="1" dirty="0" smtClean="0">
              <a:solidFill>
                <a:srgbClr val="0070C0"/>
              </a:solidFill>
            </a:endParaRPr>
          </a:p>
          <a:p>
            <a:pPr marL="914400" lvl="2" indent="0">
              <a:buNone/>
            </a:pPr>
            <a:endParaRPr lang="en-US" sz="2000" b="1" dirty="0" smtClean="0">
              <a:solidFill>
                <a:srgbClr val="0070C0"/>
              </a:solidFill>
            </a:endParaRPr>
          </a:p>
          <a:p>
            <a:pPr marL="914400" lvl="2" indent="0">
              <a:buNone/>
            </a:pPr>
            <a:endParaRPr lang="en-US" sz="2000" b="1" dirty="0">
              <a:solidFill>
                <a:srgbClr val="0070C0"/>
              </a:solidFill>
            </a:endParaRPr>
          </a:p>
          <a:p>
            <a:pPr lvl="2">
              <a:buFont typeface="Wingdings" pitchFamily="2" charset="2"/>
              <a:buChar char="ü"/>
            </a:pPr>
            <a:endParaRPr lang="en-US" b="1" dirty="0">
              <a:solidFill>
                <a:srgbClr val="0070C0"/>
              </a:solidFill>
            </a:endParaRPr>
          </a:p>
        </p:txBody>
      </p:sp>
      <p:pic>
        <p:nvPicPr>
          <p:cNvPr id="17411" name="Picture 3" descr="logo_for_noew.jpg"/>
          <p:cNvPicPr>
            <a:picLocks noChangeAspect="1" noChangeArrowheads="1"/>
          </p:cNvPicPr>
          <p:nvPr/>
        </p:nvPicPr>
        <p:blipFill>
          <a:blip r:embed="rId2" cstate="print"/>
          <a:srcRect/>
          <a:stretch>
            <a:fillRect/>
          </a:stretch>
        </p:blipFill>
        <p:spPr bwMode="auto">
          <a:xfrm>
            <a:off x="6743700" y="0"/>
            <a:ext cx="2400300" cy="134143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Naslov 1"/>
          <p:cNvSpPr>
            <a:spLocks noGrp="1"/>
          </p:cNvSpPr>
          <p:nvPr>
            <p:ph type="title" idx="4294967295"/>
          </p:nvPr>
        </p:nvSpPr>
        <p:spPr>
          <a:xfrm>
            <a:off x="457200" y="0"/>
            <a:ext cx="6203032" cy="548680"/>
          </a:xfrm>
        </p:spPr>
        <p:txBody>
          <a:bodyPr/>
          <a:lstStyle/>
          <a:p>
            <a:pPr algn="ctr"/>
            <a:r>
              <a:rPr lang="en-US" sz="3600" b="1" i="1" dirty="0">
                <a:solidFill>
                  <a:srgbClr val="0070C0"/>
                </a:solidFill>
              </a:rPr>
              <a:t>RIFI</a:t>
            </a:r>
            <a:r>
              <a:rPr lang="en-US" sz="3600" b="1" dirty="0">
                <a:solidFill>
                  <a:srgbClr val="0070C0"/>
                </a:solidFill>
              </a:rPr>
              <a:t>X </a:t>
            </a:r>
            <a:r>
              <a:rPr lang="en-US" sz="3600" b="1" dirty="0" smtClean="0">
                <a:solidFill>
                  <a:srgbClr val="0070C0"/>
                </a:solidFill>
              </a:rPr>
              <a:t>activities </a:t>
            </a:r>
            <a:endParaRPr lang="sr-Latn-CS" sz="3600" b="1" dirty="0" smtClean="0">
              <a:solidFill>
                <a:srgbClr val="0070C0"/>
              </a:solidFill>
            </a:endParaRPr>
          </a:p>
        </p:txBody>
      </p:sp>
      <p:sp>
        <p:nvSpPr>
          <p:cNvPr id="18434" name="Rezervirano mjesto sadržaja 2"/>
          <p:cNvSpPr>
            <a:spLocks noGrp="1"/>
          </p:cNvSpPr>
          <p:nvPr>
            <p:ph idx="4294967295"/>
          </p:nvPr>
        </p:nvSpPr>
        <p:spPr>
          <a:xfrm>
            <a:off x="0" y="548680"/>
            <a:ext cx="8893175" cy="5400601"/>
          </a:xfrm>
        </p:spPr>
        <p:txBody>
          <a:bodyPr/>
          <a:lstStyle/>
          <a:p>
            <a:pPr lvl="0"/>
            <a:r>
              <a:rPr lang="en-GB" sz="2400" b="1" dirty="0" smtClean="0">
                <a:solidFill>
                  <a:srgbClr val="0070C0"/>
                </a:solidFill>
              </a:rPr>
              <a:t>St. Petersburg, Russia, September 2013</a:t>
            </a:r>
            <a:br>
              <a:rPr lang="en-GB" sz="2400" b="1" dirty="0" smtClean="0">
                <a:solidFill>
                  <a:srgbClr val="0070C0"/>
                </a:solidFill>
              </a:rPr>
            </a:br>
            <a:r>
              <a:rPr lang="en-GB" sz="2400" dirty="0" smtClean="0">
                <a:solidFill>
                  <a:srgbClr val="0070C0"/>
                </a:solidFill>
              </a:rPr>
              <a:t>The RIFIX survey </a:t>
            </a:r>
            <a:br>
              <a:rPr lang="en-GB" sz="2400" dirty="0" smtClean="0">
                <a:solidFill>
                  <a:srgbClr val="0070C0"/>
                </a:solidFill>
              </a:rPr>
            </a:br>
            <a:endParaRPr lang="en-GB" sz="2400" dirty="0" smtClean="0">
              <a:solidFill>
                <a:srgbClr val="0070C0"/>
              </a:solidFill>
            </a:endParaRPr>
          </a:p>
          <a:p>
            <a:pPr lvl="0"/>
            <a:r>
              <a:rPr lang="en-GB" sz="2400" b="1" dirty="0" smtClean="0">
                <a:solidFill>
                  <a:srgbClr val="0070C0"/>
                </a:solidFill>
              </a:rPr>
              <a:t>Moscow, Russia, May 2014</a:t>
            </a:r>
            <a:br>
              <a:rPr lang="en-GB" sz="2400" b="1" dirty="0" smtClean="0">
                <a:solidFill>
                  <a:srgbClr val="0070C0"/>
                </a:solidFill>
              </a:rPr>
            </a:br>
            <a:r>
              <a:rPr lang="en-GB" sz="2400" dirty="0" smtClean="0">
                <a:solidFill>
                  <a:srgbClr val="0070C0"/>
                </a:solidFill>
              </a:rPr>
              <a:t>Definitions, common terminology, fundamentals of the group, </a:t>
            </a:r>
            <a:r>
              <a:rPr lang="en-US" sz="2400" dirty="0" smtClean="0">
                <a:solidFill>
                  <a:srgbClr val="0070C0"/>
                </a:solidFill>
              </a:rPr>
              <a:t>  </a:t>
            </a:r>
            <a:r>
              <a:rPr lang="en-GB" sz="2400" dirty="0" smtClean="0">
                <a:solidFill>
                  <a:srgbClr val="0070C0"/>
                </a:solidFill>
              </a:rPr>
              <a:t>   Development of the Concept Note for RIFIX</a:t>
            </a:r>
          </a:p>
          <a:p>
            <a:pPr lvl="0"/>
            <a:endParaRPr lang="en-GB" sz="2400" b="1" dirty="0" smtClean="0">
              <a:solidFill>
                <a:srgbClr val="0070C0"/>
              </a:solidFill>
            </a:endParaRPr>
          </a:p>
          <a:p>
            <a:r>
              <a:rPr lang="en-GB" sz="2400" b="1" dirty="0" smtClean="0">
                <a:solidFill>
                  <a:srgbClr val="0070C0"/>
                </a:solidFill>
              </a:rPr>
              <a:t>  Astana, Kazakhstan, September 2014</a:t>
            </a:r>
          </a:p>
          <a:p>
            <a:pPr>
              <a:buNone/>
            </a:pPr>
            <a:r>
              <a:rPr lang="en-GB" sz="2400" b="1" dirty="0" smtClean="0">
                <a:solidFill>
                  <a:srgbClr val="0070C0"/>
                </a:solidFill>
              </a:rPr>
              <a:t>     </a:t>
            </a:r>
            <a:r>
              <a:rPr lang="en-GB" sz="2400" dirty="0" smtClean="0">
                <a:solidFill>
                  <a:srgbClr val="0070C0"/>
                </a:solidFill>
              </a:rPr>
              <a:t>Revision of the draft Concept note RIFIX</a:t>
            </a:r>
          </a:p>
          <a:p>
            <a:pPr marL="0" lvl="0" indent="0">
              <a:buNone/>
            </a:pPr>
            <a:endParaRPr lang="en-GB" sz="2400" dirty="0" smtClean="0">
              <a:solidFill>
                <a:srgbClr val="0070C0"/>
              </a:solidFill>
            </a:endParaRPr>
          </a:p>
          <a:p>
            <a:r>
              <a:rPr lang="en-US" sz="2400" b="1" dirty="0" smtClean="0">
                <a:solidFill>
                  <a:srgbClr val="0070C0"/>
                </a:solidFill>
              </a:rPr>
              <a:t>  Erevan, Armenia, 2015 </a:t>
            </a:r>
          </a:p>
          <a:p>
            <a:pPr marL="0" indent="0">
              <a:lnSpc>
                <a:spcPct val="115000"/>
              </a:lnSpc>
              <a:spcAft>
                <a:spcPts val="0"/>
              </a:spcAft>
              <a:buNone/>
            </a:pPr>
            <a:r>
              <a:rPr lang="en-GB" sz="2400" dirty="0" smtClean="0">
                <a:solidFill>
                  <a:srgbClr val="0070C0"/>
                </a:solidFill>
                <a:ea typeface="Times New Roman"/>
                <a:cs typeface="Times New Roman"/>
              </a:rPr>
              <a:t>     RIFIX draft Cooperation Agreement template</a:t>
            </a:r>
          </a:p>
          <a:p>
            <a:pPr marL="0" indent="0">
              <a:lnSpc>
                <a:spcPct val="115000"/>
              </a:lnSpc>
              <a:spcAft>
                <a:spcPts val="0"/>
              </a:spcAft>
              <a:buNone/>
            </a:pPr>
            <a:r>
              <a:rPr lang="en-GB" sz="2400" dirty="0" smtClean="0">
                <a:solidFill>
                  <a:srgbClr val="0070C0"/>
                </a:solidFill>
                <a:ea typeface="Times New Roman"/>
                <a:cs typeface="Times New Roman"/>
              </a:rPr>
              <a:t>     Application issues of the RIFIX Concept Note in countries 	</a:t>
            </a:r>
          </a:p>
          <a:p>
            <a:pPr marL="0" indent="0">
              <a:lnSpc>
                <a:spcPct val="115000"/>
              </a:lnSpc>
              <a:spcAft>
                <a:spcPts val="0"/>
              </a:spcAft>
              <a:buNone/>
            </a:pPr>
            <a:r>
              <a:rPr lang="en-GB" sz="2400" dirty="0" smtClean="0">
                <a:solidFill>
                  <a:srgbClr val="0070C0"/>
                </a:solidFill>
                <a:ea typeface="Times New Roman"/>
                <a:cs typeface="Times New Roman"/>
              </a:rPr>
              <a:t>      -</a:t>
            </a:r>
          </a:p>
          <a:p>
            <a:pPr marL="0" indent="0">
              <a:buNone/>
            </a:pPr>
            <a:endParaRPr lang="en-US" sz="2400" b="1" dirty="0" smtClean="0">
              <a:solidFill>
                <a:srgbClr val="0070C0"/>
              </a:solidFill>
              <a:latin typeface="Arial" pitchFamily="34" charset="0"/>
              <a:cs typeface="Arial" pitchFamily="34" charset="0"/>
            </a:endParaRPr>
          </a:p>
          <a:p>
            <a:pPr marL="0" lvl="0" indent="0">
              <a:buNone/>
            </a:pPr>
            <a:endParaRPr lang="en-GB" sz="2400" dirty="0" smtClean="0">
              <a:solidFill>
                <a:srgbClr val="0070C0"/>
              </a:solidFill>
            </a:endParaRPr>
          </a:p>
          <a:p>
            <a:endParaRPr lang="nl-BE" sz="2400" b="1" dirty="0">
              <a:solidFill>
                <a:srgbClr val="0070C0"/>
              </a:solidFill>
            </a:endParaRPr>
          </a:p>
          <a:p>
            <a:endParaRPr lang="nl-BE" sz="1800" b="1" dirty="0" smtClean="0">
              <a:solidFill>
                <a:srgbClr val="0070C0"/>
              </a:solidFill>
            </a:endParaRPr>
          </a:p>
          <a:p>
            <a:endParaRPr lang="nl-BE" sz="1800" b="1" dirty="0">
              <a:solidFill>
                <a:srgbClr val="0070C0"/>
              </a:solidFill>
            </a:endParaRPr>
          </a:p>
          <a:p>
            <a:endParaRPr lang="nl-BE" sz="1800" b="1" dirty="0" smtClean="0">
              <a:solidFill>
                <a:srgbClr val="0070C0"/>
              </a:solidFill>
            </a:endParaRPr>
          </a:p>
          <a:p>
            <a:endParaRPr lang="nl-BE" sz="1800" b="1" dirty="0">
              <a:solidFill>
                <a:srgbClr val="0070C0"/>
              </a:solidFill>
            </a:endParaRPr>
          </a:p>
          <a:p>
            <a:endParaRPr lang="nl-BE" sz="1800" b="1" dirty="0" smtClean="0">
              <a:solidFill>
                <a:srgbClr val="0070C0"/>
              </a:solidFill>
            </a:endParaRPr>
          </a:p>
          <a:p>
            <a:endParaRPr lang="nl-BE" sz="1800" b="1" dirty="0">
              <a:solidFill>
                <a:srgbClr val="0070C0"/>
              </a:solidFill>
            </a:endParaRPr>
          </a:p>
          <a:p>
            <a:endParaRPr lang="nl-BE" sz="1800" b="1" dirty="0" smtClean="0">
              <a:solidFill>
                <a:srgbClr val="0070C0"/>
              </a:solidFill>
            </a:endParaRPr>
          </a:p>
          <a:p>
            <a:endParaRPr lang="nl-BE" sz="1800" b="1" dirty="0">
              <a:solidFill>
                <a:srgbClr val="0070C0"/>
              </a:solidFill>
            </a:endParaRPr>
          </a:p>
          <a:p>
            <a:endParaRPr lang="nl-BE" sz="1800" b="1" dirty="0" smtClean="0">
              <a:solidFill>
                <a:srgbClr val="0070C0"/>
              </a:solidFill>
            </a:endParaRPr>
          </a:p>
          <a:p>
            <a:endParaRPr lang="nl-BE" sz="1800" b="1" dirty="0">
              <a:solidFill>
                <a:srgbClr val="0070C0"/>
              </a:solidFill>
            </a:endParaRPr>
          </a:p>
          <a:p>
            <a:endParaRPr lang="nl-BE" sz="1800" b="1" dirty="0" smtClean="0">
              <a:solidFill>
                <a:srgbClr val="0070C0"/>
              </a:solidFill>
            </a:endParaRPr>
          </a:p>
          <a:p>
            <a:endParaRPr lang="nl-BE" sz="1800" b="1" dirty="0">
              <a:solidFill>
                <a:srgbClr val="0070C0"/>
              </a:solidFill>
            </a:endParaRPr>
          </a:p>
          <a:p>
            <a:endParaRPr lang="nl-BE" sz="1800" b="1" dirty="0" smtClean="0">
              <a:solidFill>
                <a:srgbClr val="0070C0"/>
              </a:solidFill>
            </a:endParaRPr>
          </a:p>
          <a:p>
            <a:endParaRPr lang="nl-BE" sz="1800" b="1" dirty="0">
              <a:solidFill>
                <a:srgbClr val="0070C0"/>
              </a:solidFill>
            </a:endParaRPr>
          </a:p>
          <a:p>
            <a:endParaRPr lang="nl-BE" sz="1800" b="1" dirty="0" smtClean="0">
              <a:solidFill>
                <a:srgbClr val="0070C0"/>
              </a:solidFill>
            </a:endParaRPr>
          </a:p>
          <a:p>
            <a:endParaRPr lang="nl-BE" sz="1800" b="1" dirty="0">
              <a:solidFill>
                <a:srgbClr val="0070C0"/>
              </a:solidFill>
            </a:endParaRPr>
          </a:p>
          <a:p>
            <a:pPr lvl="1"/>
            <a:endParaRPr lang="nl-BE" sz="1400" b="1" dirty="0" smtClean="0">
              <a:solidFill>
                <a:srgbClr val="0070C0"/>
              </a:solidFill>
            </a:endParaRPr>
          </a:p>
          <a:p>
            <a:pPr lvl="1"/>
            <a:endParaRPr lang="nl-BE" sz="1400" b="1" dirty="0">
              <a:solidFill>
                <a:srgbClr val="0070C0"/>
              </a:solidFill>
            </a:endParaRPr>
          </a:p>
          <a:p>
            <a:pPr lvl="1"/>
            <a:endParaRPr lang="nl-BE" sz="1400" b="1" dirty="0" smtClean="0">
              <a:solidFill>
                <a:srgbClr val="0070C0"/>
              </a:solidFill>
            </a:endParaRPr>
          </a:p>
          <a:p>
            <a:pPr lvl="1"/>
            <a:endParaRPr lang="nl-BE" sz="1400" b="1" dirty="0">
              <a:solidFill>
                <a:srgbClr val="0070C0"/>
              </a:solidFill>
            </a:endParaRPr>
          </a:p>
          <a:p>
            <a:pPr lvl="1"/>
            <a:r>
              <a:rPr lang="nl-BE" sz="1400" b="1" dirty="0">
                <a:solidFill>
                  <a:srgbClr val="0070C0"/>
                </a:solidFill>
              </a:rPr>
              <a:t/>
            </a:r>
            <a:br>
              <a:rPr lang="nl-BE" sz="1400" b="1" dirty="0">
                <a:solidFill>
                  <a:srgbClr val="0070C0"/>
                </a:solidFill>
              </a:rPr>
            </a:br>
            <a:r>
              <a:rPr lang="nl-BE" sz="1400" b="1" dirty="0">
                <a:solidFill>
                  <a:srgbClr val="0070C0"/>
                </a:solidFill>
              </a:rPr>
              <a:t/>
            </a:r>
            <a:br>
              <a:rPr lang="nl-BE" sz="1400" b="1" dirty="0">
                <a:solidFill>
                  <a:srgbClr val="0070C0"/>
                </a:solidFill>
              </a:rPr>
            </a:br>
            <a:r>
              <a:rPr lang="en-GB" sz="1400" b="1" dirty="0" smtClean="0">
                <a:solidFill>
                  <a:srgbClr val="0070C0"/>
                </a:solidFill>
              </a:rPr>
              <a:t>Presentation </a:t>
            </a:r>
            <a:r>
              <a:rPr lang="en-GB" sz="1400" b="1" dirty="0">
                <a:solidFill>
                  <a:srgbClr val="0070C0"/>
                </a:solidFill>
              </a:rPr>
              <a:t>of the pre-event survey results about control model: Internal Audit, External Audit, Inspection 	</a:t>
            </a:r>
          </a:p>
          <a:p>
            <a:r>
              <a:rPr lang="en-GB" sz="1800" b="1" dirty="0">
                <a:solidFill>
                  <a:srgbClr val="0070C0"/>
                </a:solidFill>
              </a:rPr>
              <a:t>Presentation of the theory, good international good practice and standards of existence of various financial control </a:t>
            </a:r>
            <a:r>
              <a:rPr lang="en-GB" sz="1800" b="1" dirty="0" smtClean="0">
                <a:solidFill>
                  <a:srgbClr val="0070C0"/>
                </a:solidFill>
              </a:rPr>
              <a:t>macro-models – Richard</a:t>
            </a:r>
          </a:p>
          <a:p>
            <a:r>
              <a:rPr lang="en-GB" sz="2400" dirty="0">
                <a:solidFill>
                  <a:srgbClr val="002060"/>
                </a:solidFill>
                <a:latin typeface="Cambria"/>
              </a:rPr>
              <a:t>Role and place of the financial inspection in financial control model in post-Soviet states in conditions of PIFC model implementation 	</a:t>
            </a:r>
          </a:p>
          <a:p>
            <a:r>
              <a:rPr lang="en-GB" sz="2400" dirty="0">
                <a:solidFill>
                  <a:srgbClr val="002060"/>
                </a:solidFill>
                <a:latin typeface="Cambria"/>
              </a:rPr>
              <a:t>Practical modelling of the situation: differences between Internal Audit, External Audit and Inspection </a:t>
            </a:r>
            <a:r>
              <a:rPr lang="en-GB" sz="2800" dirty="0">
                <a:solidFill>
                  <a:srgbClr val="000000"/>
                </a:solidFill>
                <a:latin typeface="Cambria"/>
              </a:rPr>
              <a:t>	</a:t>
            </a:r>
          </a:p>
          <a:p>
            <a:r>
              <a:rPr lang="en-GB" sz="2800" dirty="0">
                <a:solidFill>
                  <a:srgbClr val="000000"/>
                </a:solidFill>
                <a:latin typeface="Cambria"/>
              </a:rPr>
              <a:t>	</a:t>
            </a:r>
          </a:p>
          <a:p>
            <a:endParaRPr lang="nl-BE" sz="2800" i="1" dirty="0"/>
          </a:p>
        </p:txBody>
      </p:sp>
      <p:pic>
        <p:nvPicPr>
          <p:cNvPr id="18435" name="Picture 3" descr="logo_for_noew.jpg"/>
          <p:cNvPicPr>
            <a:picLocks noChangeAspect="1" noChangeArrowheads="1"/>
          </p:cNvPicPr>
          <p:nvPr/>
        </p:nvPicPr>
        <p:blipFill>
          <a:blip r:embed="rId2" cstate="print"/>
          <a:srcRect/>
          <a:stretch>
            <a:fillRect/>
          </a:stretch>
        </p:blipFill>
        <p:spPr bwMode="auto">
          <a:xfrm>
            <a:off x="6743700" y="0"/>
            <a:ext cx="2400300" cy="1370013"/>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Naslov 1"/>
          <p:cNvSpPr>
            <a:spLocks noGrp="1"/>
          </p:cNvSpPr>
          <p:nvPr>
            <p:ph type="title" idx="4294967295"/>
          </p:nvPr>
        </p:nvSpPr>
        <p:spPr>
          <a:xfrm>
            <a:off x="457200" y="260648"/>
            <a:ext cx="6286500" cy="1156990"/>
          </a:xfrm>
        </p:spPr>
        <p:txBody>
          <a:bodyPr/>
          <a:lstStyle/>
          <a:p>
            <a:pPr algn="ctr"/>
            <a:r>
              <a:rPr lang="en-US" sz="3600" b="1" i="1" dirty="0" smtClean="0">
                <a:solidFill>
                  <a:srgbClr val="0070C0"/>
                </a:solidFill>
              </a:rPr>
              <a:t>RIFI</a:t>
            </a:r>
            <a:r>
              <a:rPr lang="en-US" sz="3600" b="1" dirty="0" smtClean="0">
                <a:solidFill>
                  <a:srgbClr val="0070C0"/>
                </a:solidFill>
              </a:rPr>
              <a:t>X results</a:t>
            </a:r>
            <a:endParaRPr lang="sr-Latn-CS" sz="3600" dirty="0" smtClean="0">
              <a:solidFill>
                <a:srgbClr val="0070C0"/>
              </a:solidFill>
            </a:endParaRPr>
          </a:p>
        </p:txBody>
      </p:sp>
      <p:sp>
        <p:nvSpPr>
          <p:cNvPr id="19458" name="Rezervirano mjesto sadržaja 2"/>
          <p:cNvSpPr>
            <a:spLocks noGrp="1"/>
          </p:cNvSpPr>
          <p:nvPr>
            <p:ph idx="4294967295"/>
          </p:nvPr>
        </p:nvSpPr>
        <p:spPr>
          <a:xfrm>
            <a:off x="323850" y="1844675"/>
            <a:ext cx="8569325" cy="4713288"/>
          </a:xfrm>
        </p:spPr>
        <p:txBody>
          <a:bodyPr/>
          <a:lstStyle/>
          <a:p>
            <a:r>
              <a:rPr lang="en-US" sz="2400" b="1" dirty="0" smtClean="0">
                <a:solidFill>
                  <a:srgbClr val="0070C0"/>
                </a:solidFill>
              </a:rPr>
              <a:t>Common terminology</a:t>
            </a:r>
          </a:p>
          <a:p>
            <a:r>
              <a:rPr lang="en-US" sz="2400" b="1" dirty="0" smtClean="0">
                <a:solidFill>
                  <a:srgbClr val="0070C0"/>
                </a:solidFill>
              </a:rPr>
              <a:t>Knowledge about good practices</a:t>
            </a:r>
          </a:p>
          <a:p>
            <a:r>
              <a:rPr lang="en-US" sz="2400" b="1" dirty="0" smtClean="0">
                <a:solidFill>
                  <a:srgbClr val="0070C0"/>
                </a:solidFill>
              </a:rPr>
              <a:t>Common understanding about the differensis and symilarities</a:t>
            </a:r>
          </a:p>
          <a:p>
            <a:r>
              <a:rPr lang="en-US" sz="2400" b="1" dirty="0" smtClean="0">
                <a:solidFill>
                  <a:srgbClr val="0070C0"/>
                </a:solidFill>
              </a:rPr>
              <a:t>Common understanding about the benefit of the good partnership between IA,EA and FI</a:t>
            </a:r>
          </a:p>
          <a:p>
            <a:r>
              <a:rPr lang="en-US" sz="2400" b="1" dirty="0" smtClean="0">
                <a:solidFill>
                  <a:srgbClr val="0070C0"/>
                </a:solidFill>
              </a:rPr>
              <a:t>Draft Concept Paper</a:t>
            </a:r>
            <a:endParaRPr lang="hr-HR" sz="2400" b="1" dirty="0" smtClean="0">
              <a:solidFill>
                <a:srgbClr val="0070C0"/>
              </a:solidFill>
            </a:endParaRPr>
          </a:p>
          <a:p>
            <a:pPr marL="0" lvl="0" indent="0">
              <a:buNone/>
            </a:pPr>
            <a:r>
              <a:rPr lang="en-US" sz="2400" dirty="0" smtClean="0">
                <a:solidFill>
                  <a:srgbClr val="0070C0"/>
                </a:solidFill>
              </a:rPr>
              <a:t> </a:t>
            </a:r>
            <a:endParaRPr lang="hr-HR" sz="2400" dirty="0">
              <a:solidFill>
                <a:srgbClr val="0070C0"/>
              </a:solidFill>
            </a:endParaRPr>
          </a:p>
          <a:p>
            <a:pPr marL="0" indent="0">
              <a:buNone/>
            </a:pPr>
            <a:r>
              <a:rPr lang="hr-HR" sz="2400" dirty="0" smtClean="0"/>
              <a:t>	</a:t>
            </a:r>
            <a:r>
              <a:rPr lang="hr-HR" sz="2400" i="1" dirty="0" smtClean="0"/>
              <a:t>	</a:t>
            </a:r>
          </a:p>
          <a:p>
            <a:pPr lvl="1">
              <a:buFont typeface="Wingdings" pitchFamily="2" charset="2"/>
              <a:buNone/>
            </a:pPr>
            <a:endParaRPr lang="hr-HR" sz="2400" i="1" dirty="0" smtClean="0"/>
          </a:p>
        </p:txBody>
      </p:sp>
      <p:pic>
        <p:nvPicPr>
          <p:cNvPr id="19459" name="Picture 3" descr="logo_for_noew.jpg"/>
          <p:cNvPicPr>
            <a:picLocks noChangeAspect="1" noChangeArrowheads="1"/>
          </p:cNvPicPr>
          <p:nvPr/>
        </p:nvPicPr>
        <p:blipFill>
          <a:blip r:embed="rId2" cstate="print"/>
          <a:srcRect/>
          <a:stretch>
            <a:fillRect/>
          </a:stretch>
        </p:blipFill>
        <p:spPr bwMode="auto">
          <a:xfrm>
            <a:off x="6743700" y="0"/>
            <a:ext cx="2400300" cy="1370013"/>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Naslov 1"/>
          <p:cNvSpPr>
            <a:spLocks noGrp="1"/>
          </p:cNvSpPr>
          <p:nvPr>
            <p:ph type="title" idx="4294967295"/>
          </p:nvPr>
        </p:nvSpPr>
        <p:spPr>
          <a:xfrm>
            <a:off x="683568" y="116632"/>
            <a:ext cx="6060132" cy="1440160"/>
          </a:xfrm>
        </p:spPr>
        <p:txBody>
          <a:bodyPr/>
          <a:lstStyle/>
          <a:p>
            <a:pPr algn="ctr"/>
            <a:r>
              <a:rPr lang="en-US" sz="3600" b="1" i="1" kern="1200" dirty="0" smtClean="0">
                <a:solidFill>
                  <a:srgbClr val="0070C0"/>
                </a:solidFill>
                <a:latin typeface="+mn-lt"/>
              </a:rPr>
              <a:t>SIMILARITIES between financial inspection and external audit</a:t>
            </a:r>
            <a:endParaRPr lang="sr-Latn-CS" sz="3600" i="1" dirty="0" smtClean="0">
              <a:solidFill>
                <a:srgbClr val="0070C0"/>
              </a:solidFill>
              <a:latin typeface="+mn-lt"/>
            </a:endParaRPr>
          </a:p>
        </p:txBody>
      </p:sp>
      <p:pic>
        <p:nvPicPr>
          <p:cNvPr id="19459" name="Picture 3" descr="logo_for_noew.jpg"/>
          <p:cNvPicPr>
            <a:picLocks noChangeAspect="1" noChangeArrowheads="1"/>
          </p:cNvPicPr>
          <p:nvPr/>
        </p:nvPicPr>
        <p:blipFill>
          <a:blip r:embed="rId2" cstate="print"/>
          <a:srcRect/>
          <a:stretch>
            <a:fillRect/>
          </a:stretch>
        </p:blipFill>
        <p:spPr bwMode="auto">
          <a:xfrm>
            <a:off x="6743700" y="0"/>
            <a:ext cx="2400300" cy="1370013"/>
          </a:xfrm>
          <a:prstGeom prst="rect">
            <a:avLst/>
          </a:prstGeom>
          <a:noFill/>
          <a:ln w="9525">
            <a:noFill/>
            <a:miter lim="800000"/>
            <a:headEnd/>
            <a:tailEnd/>
          </a:ln>
        </p:spPr>
      </p:pic>
      <p:graphicFrame>
        <p:nvGraphicFramePr>
          <p:cNvPr id="5" name="Table 4"/>
          <p:cNvGraphicFramePr>
            <a:graphicFrameLocks noGrp="1"/>
          </p:cNvGraphicFramePr>
          <p:nvPr>
            <p:extLst>
              <p:ext uri="{D42A27DB-BD31-4B8C-83A1-F6EECF244321}">
                <p14:modId xmlns:p14="http://schemas.microsoft.com/office/powerpoint/2010/main" val="4108113879"/>
              </p:ext>
            </p:extLst>
          </p:nvPr>
        </p:nvGraphicFramePr>
        <p:xfrm>
          <a:off x="467544" y="1772815"/>
          <a:ext cx="8208912" cy="4016540"/>
        </p:xfrm>
        <a:graphic>
          <a:graphicData uri="http://schemas.openxmlformats.org/drawingml/2006/table">
            <a:tbl>
              <a:tblPr firstRow="1" bandRow="1">
                <a:tableStyleId>{EB9631B5-78F2-41C9-869B-9F39066F8104}</a:tableStyleId>
              </a:tblPr>
              <a:tblGrid>
                <a:gridCol w="8208912"/>
              </a:tblGrid>
              <a:tr h="682769">
                <a:tc>
                  <a:txBody>
                    <a:bodyPr/>
                    <a:lstStyle/>
                    <a:p>
                      <a:r>
                        <a:rPr lang="en-US" dirty="0" smtClean="0">
                          <a:solidFill>
                            <a:schemeClr val="bg1"/>
                          </a:solidFill>
                        </a:rPr>
                        <a:t>SIMILARITIES:</a:t>
                      </a:r>
                      <a:endParaRPr lang="bg-BG" dirty="0">
                        <a:solidFill>
                          <a:schemeClr val="bg1"/>
                        </a:solidFill>
                      </a:endParaRPr>
                    </a:p>
                  </a:txBody>
                  <a:tcPr/>
                </a:tc>
              </a:tr>
              <a:tr h="661219">
                <a:tc>
                  <a:txBody>
                    <a:bodyPr/>
                    <a:lstStyle/>
                    <a:p>
                      <a:pPr marL="285750" marR="0" indent="-285750" algn="l" defTabSz="914400" rtl="0" eaLnBrk="1" fontAlgn="auto" latinLnBrk="0" hangingPunct="1">
                        <a:lnSpc>
                          <a:spcPct val="100000"/>
                        </a:lnSpc>
                        <a:spcBef>
                          <a:spcPts val="0"/>
                        </a:spcBef>
                        <a:spcAft>
                          <a:spcPts val="0"/>
                        </a:spcAft>
                        <a:buClrTx/>
                        <a:buSzTx/>
                        <a:buFont typeface="Wingdings" pitchFamily="2" charset="2"/>
                        <a:buChar char="ü"/>
                        <a:tabLst/>
                        <a:defRPr/>
                      </a:pPr>
                      <a:r>
                        <a:rPr lang="en-US" dirty="0" smtClean="0">
                          <a:solidFill>
                            <a:schemeClr val="tx1"/>
                          </a:solidFill>
                        </a:rPr>
                        <a:t>From</a:t>
                      </a:r>
                      <a:r>
                        <a:rPr lang="en-US" baseline="0" dirty="0" smtClean="0">
                          <a:solidFill>
                            <a:schemeClr val="tx1"/>
                          </a:solidFill>
                        </a:rPr>
                        <a:t> outside (</a:t>
                      </a:r>
                      <a:r>
                        <a:rPr lang="en-US" u="none" baseline="0" dirty="0" smtClean="0">
                          <a:solidFill>
                            <a:schemeClr val="tx1"/>
                          </a:solidFill>
                        </a:rPr>
                        <a:t>External</a:t>
                      </a:r>
                      <a:r>
                        <a:rPr lang="en-US" baseline="0" dirty="0" smtClean="0">
                          <a:solidFill>
                            <a:schemeClr val="tx1"/>
                          </a:solidFill>
                        </a:rPr>
                        <a:t>)</a:t>
                      </a:r>
                      <a:endParaRPr lang="bg-BG" dirty="0" smtClean="0">
                        <a:solidFill>
                          <a:schemeClr val="tx1"/>
                        </a:solidFill>
                      </a:endParaRPr>
                    </a:p>
                  </a:txBody>
                  <a:tcPr/>
                </a:tc>
              </a:tr>
              <a:tr h="585231">
                <a:tc>
                  <a:txBody>
                    <a:bodyPr/>
                    <a:lstStyle/>
                    <a:p>
                      <a:pPr marL="285750" indent="-285750" algn="l" defTabSz="914400" rtl="0" eaLnBrk="1" latinLnBrk="0" hangingPunct="1">
                        <a:spcAft>
                          <a:spcPts val="600"/>
                        </a:spcAft>
                        <a:buFont typeface="Wingdings" pitchFamily="2" charset="2"/>
                        <a:buChar char="ü"/>
                      </a:pPr>
                      <a:r>
                        <a:rPr lang="en-US" sz="1800" kern="1200" dirty="0" smtClean="0">
                          <a:solidFill>
                            <a:schemeClr val="tx1"/>
                          </a:solidFill>
                          <a:latin typeface="+mn-lt"/>
                          <a:ea typeface="+mn-ea"/>
                          <a:cs typeface="+mn-cs"/>
                        </a:rPr>
                        <a:t>Ex post activities </a:t>
                      </a:r>
                      <a:endParaRPr lang="bg-BG" sz="1800" kern="1200" dirty="0">
                        <a:solidFill>
                          <a:schemeClr val="tx1"/>
                        </a:solidFill>
                        <a:latin typeface="+mn-lt"/>
                        <a:ea typeface="+mn-ea"/>
                        <a:cs typeface="+mn-cs"/>
                      </a:endParaRPr>
                    </a:p>
                  </a:txBody>
                  <a:tcPr/>
                </a:tc>
              </a:tr>
              <a:tr h="721783">
                <a:tc>
                  <a:txBody>
                    <a:bodyPr/>
                    <a:lstStyle/>
                    <a:p>
                      <a:pPr marL="285750" indent="-285750">
                        <a:buFont typeface="Wingdings" pitchFamily="2" charset="2"/>
                        <a:buChar char="ü"/>
                      </a:pPr>
                      <a:r>
                        <a:rPr lang="en-US" dirty="0" smtClean="0">
                          <a:solidFill>
                            <a:schemeClr val="tx1"/>
                          </a:solidFill>
                        </a:rPr>
                        <a:t>Covers all public sector</a:t>
                      </a:r>
                      <a:endParaRPr lang="bg-BG" dirty="0">
                        <a:solidFill>
                          <a:schemeClr val="tx1"/>
                        </a:solidFill>
                      </a:endParaRPr>
                    </a:p>
                  </a:txBody>
                  <a:tcPr/>
                </a:tc>
              </a:tr>
              <a:tr h="682769">
                <a:tc>
                  <a:txBody>
                    <a:bodyPr/>
                    <a:lstStyle/>
                    <a:p>
                      <a:pPr marL="285750" indent="-285750">
                        <a:buFont typeface="Wingdings" pitchFamily="2" charset="2"/>
                        <a:buChar char="ü"/>
                      </a:pPr>
                      <a:r>
                        <a:rPr lang="en-US" dirty="0" smtClean="0">
                          <a:solidFill>
                            <a:schemeClr val="tx1"/>
                          </a:solidFill>
                        </a:rPr>
                        <a:t>Sanctioning power (where</a:t>
                      </a:r>
                      <a:r>
                        <a:rPr lang="en-US" baseline="0" dirty="0" smtClean="0">
                          <a:solidFill>
                            <a:schemeClr val="tx1"/>
                          </a:solidFill>
                        </a:rPr>
                        <a:t> exists)</a:t>
                      </a:r>
                      <a:endParaRPr lang="en-US" dirty="0" smtClean="0">
                        <a:solidFill>
                          <a:schemeClr val="tx1"/>
                        </a:solidFill>
                      </a:endParaRPr>
                    </a:p>
                  </a:txBody>
                  <a:tcPr/>
                </a:tc>
              </a:tr>
              <a:tr h="682769">
                <a:tc>
                  <a:txBody>
                    <a:bodyPr/>
                    <a:lstStyle/>
                    <a:p>
                      <a:pPr marL="285750" indent="-285750">
                        <a:buFont typeface="Wingdings" pitchFamily="2" charset="2"/>
                        <a:buChar char="ü"/>
                      </a:pPr>
                      <a:r>
                        <a:rPr lang="en-US" dirty="0" smtClean="0">
                          <a:solidFill>
                            <a:schemeClr val="tx1"/>
                          </a:solidFill>
                        </a:rPr>
                        <a:t>Mandate to fight fraud and corruption</a:t>
                      </a:r>
                    </a:p>
                  </a:txBody>
                  <a:tcPr/>
                </a:tc>
              </a:tr>
            </a:tbl>
          </a:graphicData>
        </a:graphic>
      </p:graphicFrame>
    </p:spTree>
    <p:extLst>
      <p:ext uri="{BB962C8B-B14F-4D97-AF65-F5344CB8AC3E}">
        <p14:creationId xmlns:p14="http://schemas.microsoft.com/office/powerpoint/2010/main" val="217749440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Naslov 1"/>
          <p:cNvSpPr>
            <a:spLocks noGrp="1"/>
          </p:cNvSpPr>
          <p:nvPr>
            <p:ph type="title" idx="4294967295"/>
          </p:nvPr>
        </p:nvSpPr>
        <p:spPr>
          <a:xfrm>
            <a:off x="827584" y="332656"/>
            <a:ext cx="5901162" cy="1440160"/>
          </a:xfrm>
        </p:spPr>
        <p:txBody>
          <a:bodyPr/>
          <a:lstStyle/>
          <a:p>
            <a:pPr algn="ctr"/>
            <a:r>
              <a:rPr lang="en-US" sz="3600" b="1" i="1" dirty="0" smtClean="0">
                <a:solidFill>
                  <a:srgbClr val="0070C0"/>
                </a:solidFill>
              </a:rPr>
              <a:t>DIFFERENCES </a:t>
            </a:r>
            <a:r>
              <a:rPr lang="en-US" sz="3600" b="1" kern="1200" dirty="0" smtClean="0">
                <a:solidFill>
                  <a:srgbClr val="0070C0"/>
                </a:solidFill>
                <a:latin typeface="+mn-lt"/>
              </a:rPr>
              <a:t>between financial inspection and external audit</a:t>
            </a:r>
            <a:endParaRPr lang="sr-Latn-CS" sz="3600" dirty="0" smtClean="0">
              <a:solidFill>
                <a:srgbClr val="0070C0"/>
              </a:solidFill>
              <a:latin typeface="+mn-lt"/>
            </a:endParaRPr>
          </a:p>
        </p:txBody>
      </p:sp>
      <p:pic>
        <p:nvPicPr>
          <p:cNvPr id="19459" name="Picture 3" descr="logo_for_noew.jpg"/>
          <p:cNvPicPr>
            <a:picLocks noChangeAspect="1" noChangeArrowheads="1"/>
          </p:cNvPicPr>
          <p:nvPr/>
        </p:nvPicPr>
        <p:blipFill>
          <a:blip r:embed="rId2" cstate="print"/>
          <a:srcRect/>
          <a:stretch>
            <a:fillRect/>
          </a:stretch>
        </p:blipFill>
        <p:spPr bwMode="auto">
          <a:xfrm>
            <a:off x="6743700" y="0"/>
            <a:ext cx="2400300" cy="1370013"/>
          </a:xfrm>
          <a:prstGeom prst="rect">
            <a:avLst/>
          </a:prstGeom>
          <a:noFill/>
          <a:ln w="9525">
            <a:noFill/>
            <a:miter lim="800000"/>
            <a:headEnd/>
            <a:tailEnd/>
          </a:ln>
        </p:spPr>
      </p:pic>
      <p:graphicFrame>
        <p:nvGraphicFramePr>
          <p:cNvPr id="5" name="Table 4"/>
          <p:cNvGraphicFramePr>
            <a:graphicFrameLocks noGrp="1"/>
          </p:cNvGraphicFramePr>
          <p:nvPr>
            <p:extLst>
              <p:ext uri="{D42A27DB-BD31-4B8C-83A1-F6EECF244321}">
                <p14:modId xmlns:p14="http://schemas.microsoft.com/office/powerpoint/2010/main" val="151053490"/>
              </p:ext>
            </p:extLst>
          </p:nvPr>
        </p:nvGraphicFramePr>
        <p:xfrm>
          <a:off x="0" y="2585862"/>
          <a:ext cx="9143999" cy="4277949"/>
        </p:xfrm>
        <a:graphic>
          <a:graphicData uri="http://schemas.openxmlformats.org/drawingml/2006/table">
            <a:tbl>
              <a:tblPr firstRow="1" bandRow="1">
                <a:tableStyleId>{93296810-A885-4BE3-A3E7-6D5BEEA58F35}</a:tableStyleId>
              </a:tblPr>
              <a:tblGrid>
                <a:gridCol w="1835696"/>
                <a:gridCol w="3108828"/>
                <a:gridCol w="4199475"/>
              </a:tblGrid>
              <a:tr h="648447">
                <a:tc>
                  <a:txBody>
                    <a:bodyPr/>
                    <a:lstStyle/>
                    <a:p>
                      <a:r>
                        <a:rPr lang="en-US" dirty="0" smtClean="0"/>
                        <a:t>DIFFERENCES</a:t>
                      </a:r>
                      <a:endParaRPr lang="bg-BG" dirty="0"/>
                    </a:p>
                  </a:txBody>
                  <a:tcPr/>
                </a:tc>
                <a:tc>
                  <a:txBody>
                    <a:bodyPr/>
                    <a:lstStyle/>
                    <a:p>
                      <a:r>
                        <a:rPr lang="en-US" dirty="0" smtClean="0"/>
                        <a:t>FINANCIAL</a:t>
                      </a:r>
                      <a:r>
                        <a:rPr lang="en-US" baseline="0" dirty="0" smtClean="0"/>
                        <a:t> INSPECTION</a:t>
                      </a:r>
                      <a:endParaRPr lang="bg-BG"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EXTERNAL AUDIT</a:t>
                      </a:r>
                      <a:endParaRPr lang="bg-BG" dirty="0" smtClean="0"/>
                    </a:p>
                  </a:txBody>
                  <a:tcPr/>
                </a:tc>
              </a:tr>
              <a:tr h="1358651">
                <a:tc>
                  <a:txBody>
                    <a:bodyPr/>
                    <a:lstStyle/>
                    <a:p>
                      <a:r>
                        <a:rPr lang="en-US" sz="1600" dirty="0" smtClean="0"/>
                        <a:t>Position in the state structures and </a:t>
                      </a:r>
                    </a:p>
                    <a:p>
                      <a:r>
                        <a:rPr lang="en-US" sz="1600" dirty="0" smtClean="0"/>
                        <a:t>reporting line </a:t>
                      </a:r>
                    </a:p>
                    <a:p>
                      <a:endParaRPr lang="bg-BG" dirty="0"/>
                    </a:p>
                  </a:txBody>
                  <a:tcPr/>
                </a:tc>
                <a:tc>
                  <a:txBody>
                    <a:bodyPr/>
                    <a:lstStyle/>
                    <a:p>
                      <a:r>
                        <a:rPr lang="en-US" sz="1400" dirty="0" smtClean="0"/>
                        <a:t>Subordinated to the Minister of Finance.</a:t>
                      </a:r>
                    </a:p>
                    <a:p>
                      <a:r>
                        <a:rPr lang="en-US" sz="1400" dirty="0" smtClean="0"/>
                        <a:t>Reports to the Minister of Finance and to the Government</a:t>
                      </a:r>
                    </a:p>
                  </a:txBody>
                  <a:tcPr/>
                </a:tc>
                <a:tc>
                  <a:txBody>
                    <a:bodyPr/>
                    <a:lstStyle/>
                    <a:p>
                      <a:r>
                        <a:rPr lang="en-US" sz="1400" dirty="0" smtClean="0"/>
                        <a:t>Reports to the Parliament and</a:t>
                      </a:r>
                      <a:r>
                        <a:rPr lang="en-US" sz="1400" baseline="0" dirty="0" smtClean="0"/>
                        <a:t> to the </a:t>
                      </a:r>
                      <a:r>
                        <a:rPr lang="en-US" sz="1400" u="none" baseline="0" dirty="0" smtClean="0"/>
                        <a:t>public</a:t>
                      </a:r>
                      <a:endParaRPr lang="en-US" sz="1400" u="none" dirty="0" smtClean="0"/>
                    </a:p>
                  </a:txBody>
                  <a:tcPr/>
                </a:tc>
              </a:tr>
              <a:tr h="741082">
                <a:tc>
                  <a:txBody>
                    <a:bodyPr/>
                    <a:lstStyle/>
                    <a:p>
                      <a:r>
                        <a:rPr lang="en-US" sz="1600" dirty="0" smtClean="0"/>
                        <a:t>Initiation of the activity</a:t>
                      </a:r>
                      <a:endParaRPr lang="en-US" sz="1600" dirty="0"/>
                    </a:p>
                  </a:txBody>
                  <a:tcPr/>
                </a:tc>
                <a:tc>
                  <a:txBody>
                    <a:bodyPr/>
                    <a:lstStyle/>
                    <a:p>
                      <a:r>
                        <a:rPr lang="en-US" sz="1400" u="none" dirty="0" smtClean="0"/>
                        <a:t>Acts</a:t>
                      </a:r>
                      <a:r>
                        <a:rPr lang="en-US" sz="1400" u="none" baseline="0" dirty="0" smtClean="0"/>
                        <a:t> </a:t>
                      </a:r>
                      <a:r>
                        <a:rPr lang="en-US" sz="1400" u="none" dirty="0" smtClean="0"/>
                        <a:t>o</a:t>
                      </a:r>
                      <a:r>
                        <a:rPr lang="en-US" sz="1400" dirty="0" smtClean="0"/>
                        <a:t>n complaints and requests from citizens and other institutions</a:t>
                      </a:r>
                      <a:endParaRPr lang="en-US" sz="1400" dirty="0"/>
                    </a:p>
                  </a:txBody>
                  <a:tcPr/>
                </a:tc>
                <a:tc>
                  <a:txBody>
                    <a:bodyPr/>
                    <a:lstStyle/>
                    <a:p>
                      <a:r>
                        <a:rPr lang="en-US" sz="1400" u="none" dirty="0" smtClean="0"/>
                        <a:t>Works</a:t>
                      </a:r>
                      <a:r>
                        <a:rPr lang="en-US" sz="1400" dirty="0" smtClean="0"/>
                        <a:t> according to the Annual plan and requests from the Parliament</a:t>
                      </a:r>
                    </a:p>
                    <a:p>
                      <a:endParaRPr lang="bg-BG" sz="1400" dirty="0"/>
                    </a:p>
                  </a:txBody>
                  <a:tcPr/>
                </a:tc>
              </a:tr>
              <a:tr h="1142502">
                <a:tc>
                  <a:txBody>
                    <a:bodyPr/>
                    <a:lstStyle/>
                    <a:p>
                      <a:r>
                        <a:rPr lang="en-US" sz="1600" dirty="0" smtClean="0"/>
                        <a:t>Aims and scope of work</a:t>
                      </a:r>
                    </a:p>
                    <a:p>
                      <a:endParaRPr lang="en-US" dirty="0" smtClean="0"/>
                    </a:p>
                    <a:p>
                      <a:endParaRPr lang="en-US" dirty="0" smtClean="0"/>
                    </a:p>
                  </a:txBody>
                  <a:tcPr/>
                </a:tc>
                <a:tc>
                  <a:txBody>
                    <a:bodyPr/>
                    <a:lstStyle/>
                    <a:p>
                      <a:r>
                        <a:rPr lang="en-US" sz="1400" dirty="0" smtClean="0"/>
                        <a:t>Focus on legality</a:t>
                      </a:r>
                    </a:p>
                  </a:txBody>
                  <a:tcPr/>
                </a:tc>
                <a:tc>
                  <a:txBody>
                    <a:bodyPr/>
                    <a:lstStyle/>
                    <a:p>
                      <a:r>
                        <a:rPr lang="en-US" sz="1400" baseline="0" dirty="0" smtClean="0"/>
                        <a:t>Legality, but also Efficiency, Effectiveness and Economy. Also verification of the financial statements of the budget organizations </a:t>
                      </a:r>
                    </a:p>
                  </a:txBody>
                  <a:tcPr/>
                </a:tc>
              </a:tr>
              <a:tr h="387267">
                <a:tc>
                  <a:txBody>
                    <a:bodyPr/>
                    <a:lstStyle/>
                    <a:p>
                      <a:endParaRPr lang="bg-BG" dirty="0"/>
                    </a:p>
                  </a:txBody>
                  <a:tcPr/>
                </a:tc>
                <a:tc>
                  <a:txBody>
                    <a:bodyPr/>
                    <a:lstStyle/>
                    <a:p>
                      <a:endParaRPr lang="bg-BG" dirty="0"/>
                    </a:p>
                  </a:txBody>
                  <a:tcPr/>
                </a:tc>
                <a:tc>
                  <a:txBody>
                    <a:bodyPr/>
                    <a:lstStyle/>
                    <a:p>
                      <a:endParaRPr lang="bg-BG" dirty="0"/>
                    </a:p>
                  </a:txBody>
                  <a:tcPr/>
                </a:tc>
              </a:tr>
            </a:tbl>
          </a:graphicData>
        </a:graphic>
      </p:graphicFrame>
    </p:spTree>
    <p:extLst>
      <p:ext uri="{BB962C8B-B14F-4D97-AF65-F5344CB8AC3E}">
        <p14:creationId xmlns:p14="http://schemas.microsoft.com/office/powerpoint/2010/main" val="306547747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Naslov 1"/>
          <p:cNvSpPr>
            <a:spLocks noGrp="1"/>
          </p:cNvSpPr>
          <p:nvPr>
            <p:ph type="title" idx="4294967295"/>
          </p:nvPr>
        </p:nvSpPr>
        <p:spPr>
          <a:xfrm>
            <a:off x="467544" y="260648"/>
            <a:ext cx="6276156" cy="1152128"/>
          </a:xfrm>
        </p:spPr>
        <p:txBody>
          <a:bodyPr/>
          <a:lstStyle/>
          <a:p>
            <a:pPr algn="ctr"/>
            <a:r>
              <a:rPr lang="en-US" sz="2800" b="1" i="1" dirty="0">
                <a:solidFill>
                  <a:srgbClr val="0070C0"/>
                </a:solidFill>
              </a:rPr>
              <a:t>DIFFERENCES between financial inspection and external </a:t>
            </a:r>
            <a:r>
              <a:rPr lang="en-US" sz="2800" b="1" i="1" dirty="0" smtClean="0">
                <a:solidFill>
                  <a:srgbClr val="0070C0"/>
                </a:solidFill>
              </a:rPr>
              <a:t>audit 2</a:t>
            </a:r>
            <a:endParaRPr lang="sr-Latn-CS" sz="2800" dirty="0" smtClean="0">
              <a:solidFill>
                <a:srgbClr val="0070C0"/>
              </a:solidFill>
            </a:endParaRPr>
          </a:p>
        </p:txBody>
      </p:sp>
      <p:pic>
        <p:nvPicPr>
          <p:cNvPr id="19459" name="Picture 3" descr="logo_for_noew.jpg"/>
          <p:cNvPicPr>
            <a:picLocks noChangeAspect="1" noChangeArrowheads="1"/>
          </p:cNvPicPr>
          <p:nvPr/>
        </p:nvPicPr>
        <p:blipFill>
          <a:blip r:embed="rId2" cstate="print"/>
          <a:srcRect/>
          <a:stretch>
            <a:fillRect/>
          </a:stretch>
        </p:blipFill>
        <p:spPr bwMode="auto">
          <a:xfrm>
            <a:off x="6743700" y="0"/>
            <a:ext cx="2400300" cy="1370013"/>
          </a:xfrm>
          <a:prstGeom prst="rect">
            <a:avLst/>
          </a:prstGeom>
          <a:noFill/>
          <a:ln w="9525">
            <a:noFill/>
            <a:miter lim="800000"/>
            <a:headEnd/>
            <a:tailEnd/>
          </a:ln>
        </p:spPr>
      </p:pic>
      <p:graphicFrame>
        <p:nvGraphicFramePr>
          <p:cNvPr id="5" name="Table 4"/>
          <p:cNvGraphicFramePr>
            <a:graphicFrameLocks noGrp="1"/>
          </p:cNvGraphicFramePr>
          <p:nvPr>
            <p:extLst>
              <p:ext uri="{D42A27DB-BD31-4B8C-83A1-F6EECF244321}">
                <p14:modId xmlns:p14="http://schemas.microsoft.com/office/powerpoint/2010/main" val="1290796486"/>
              </p:ext>
            </p:extLst>
          </p:nvPr>
        </p:nvGraphicFramePr>
        <p:xfrm>
          <a:off x="467544" y="1628800"/>
          <a:ext cx="8153147" cy="4280262"/>
        </p:xfrm>
        <a:graphic>
          <a:graphicData uri="http://schemas.openxmlformats.org/drawingml/2006/table">
            <a:tbl>
              <a:tblPr firstRow="1" bandRow="1">
                <a:tableStyleId>{93296810-A885-4BE3-A3E7-6D5BEEA58F35}</a:tableStyleId>
              </a:tblPr>
              <a:tblGrid>
                <a:gridCol w="1872208"/>
                <a:gridCol w="2536523"/>
                <a:gridCol w="3744416"/>
              </a:tblGrid>
              <a:tr h="754286">
                <a:tc>
                  <a:txBody>
                    <a:bodyPr/>
                    <a:lstStyle/>
                    <a:p>
                      <a:r>
                        <a:rPr lang="en-US" dirty="0" smtClean="0"/>
                        <a:t>DIFFERENCES</a:t>
                      </a:r>
                      <a:endParaRPr lang="bg-BG" dirty="0"/>
                    </a:p>
                  </a:txBody>
                  <a:tcPr/>
                </a:tc>
                <a:tc>
                  <a:txBody>
                    <a:bodyPr/>
                    <a:lstStyle/>
                    <a:p>
                      <a:r>
                        <a:rPr lang="en-US" dirty="0" smtClean="0"/>
                        <a:t>FINANCIAL</a:t>
                      </a:r>
                      <a:r>
                        <a:rPr lang="en-US" baseline="0" dirty="0" smtClean="0"/>
                        <a:t> INSPECTION</a:t>
                      </a:r>
                      <a:endParaRPr lang="bg-BG"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EXTERNAL AUDIT</a:t>
                      </a:r>
                      <a:endParaRPr lang="bg-BG" dirty="0" smtClean="0"/>
                    </a:p>
                  </a:txBody>
                  <a:tcPr/>
                </a:tc>
              </a:tr>
              <a:tr h="1113470">
                <a:tc>
                  <a:txBody>
                    <a:bodyPr/>
                    <a:lstStyle/>
                    <a:p>
                      <a:r>
                        <a:rPr lang="en-US" sz="1600" dirty="0" smtClean="0"/>
                        <a:t>Approach </a:t>
                      </a:r>
                    </a:p>
                    <a:p>
                      <a:endParaRPr lang="bg-BG" sz="1600" dirty="0"/>
                    </a:p>
                  </a:txBody>
                  <a:tcPr/>
                </a:tc>
                <a:tc>
                  <a:txBody>
                    <a:bodyPr/>
                    <a:lstStyle/>
                    <a:p>
                      <a:r>
                        <a:rPr lang="en-US" sz="1400" dirty="0" smtClean="0"/>
                        <a:t>Investigations of particular cases of irregularities,</a:t>
                      </a:r>
                      <a:r>
                        <a:rPr lang="en-US" sz="1400" baseline="0" dirty="0" smtClean="0"/>
                        <a:t> legal violations, fraud and corruption - inspection</a:t>
                      </a:r>
                      <a:endParaRPr lang="bg-BG" sz="1400" dirty="0"/>
                    </a:p>
                  </a:txBody>
                  <a:tcPr/>
                </a:tc>
                <a:tc>
                  <a:txBody>
                    <a:bodyPr/>
                    <a:lstStyle/>
                    <a:p>
                      <a:r>
                        <a:rPr lang="en-US" sz="1400" dirty="0" smtClean="0"/>
                        <a:t>Analysis of implementation of the government policy as intended  </a:t>
                      </a:r>
                      <a:endParaRPr lang="en-US" sz="1400" dirty="0"/>
                    </a:p>
                  </a:txBody>
                  <a:tcPr/>
                </a:tc>
              </a:tr>
              <a:tr h="848560">
                <a:tc>
                  <a:txBody>
                    <a:bodyPr/>
                    <a:lstStyle/>
                    <a:p>
                      <a:r>
                        <a:rPr lang="en-US" sz="1600" dirty="0" smtClean="0"/>
                        <a:t>Types of checks</a:t>
                      </a:r>
                      <a:endParaRPr lang="bg-BG" sz="1600" dirty="0"/>
                    </a:p>
                  </a:txBody>
                  <a:tcPr/>
                </a:tc>
                <a:tc>
                  <a:txBody>
                    <a:bodyPr/>
                    <a:lstStyle/>
                    <a:p>
                      <a:r>
                        <a:rPr lang="en-US" sz="1400" dirty="0" smtClean="0"/>
                        <a:t>Inspection: legality check</a:t>
                      </a:r>
                    </a:p>
                  </a:txBody>
                  <a:tcPr/>
                </a:tc>
                <a:tc>
                  <a:txBody>
                    <a:bodyPr/>
                    <a:lstStyle/>
                    <a:p>
                      <a:r>
                        <a:rPr lang="en-US" sz="1400" dirty="0" smtClean="0"/>
                        <a:t>Financial,</a:t>
                      </a:r>
                      <a:r>
                        <a:rPr lang="en-US" sz="1400" baseline="0" dirty="0" smtClean="0"/>
                        <a:t> compliance</a:t>
                      </a:r>
                      <a:r>
                        <a:rPr lang="en-US" sz="1400" dirty="0" smtClean="0"/>
                        <a:t> and performance audits</a:t>
                      </a:r>
                    </a:p>
                  </a:txBody>
                  <a:tcPr/>
                </a:tc>
              </a:tr>
              <a:tr h="1113470">
                <a:tc>
                  <a:txBody>
                    <a:bodyPr/>
                    <a:lstStyle/>
                    <a:p>
                      <a:r>
                        <a:rPr lang="en-US" sz="1600" dirty="0" smtClean="0"/>
                        <a:t>Consequences of the activities </a:t>
                      </a:r>
                    </a:p>
                    <a:p>
                      <a:endParaRPr lang="bg-BG" dirty="0"/>
                    </a:p>
                  </a:txBody>
                  <a:tcPr/>
                </a:tc>
                <a:tc>
                  <a:txBody>
                    <a:bodyPr/>
                    <a:lstStyle/>
                    <a:p>
                      <a:r>
                        <a:rPr lang="en-US" sz="1400" dirty="0" smtClean="0"/>
                        <a:t>Imposing sanctions, referring cases of fraud to the prosecutor's office,</a:t>
                      </a:r>
                      <a:r>
                        <a:rPr lang="en-US" sz="1400" baseline="0" dirty="0" smtClean="0"/>
                        <a:t> giving mandatory instructions</a:t>
                      </a:r>
                      <a:endParaRPr lang="bg-BG" sz="1400" dirty="0"/>
                    </a:p>
                  </a:txBody>
                  <a:tcPr/>
                </a:tc>
                <a:tc>
                  <a:txBody>
                    <a:bodyPr/>
                    <a:lstStyle/>
                    <a:p>
                      <a:r>
                        <a:rPr lang="en-US" sz="1400" dirty="0" smtClean="0"/>
                        <a:t>Recommendations for improvement</a:t>
                      </a:r>
                    </a:p>
                    <a:p>
                      <a:r>
                        <a:rPr lang="en-US" sz="1400" dirty="0" smtClean="0"/>
                        <a:t>Usually not (with exceptions) sanctions</a:t>
                      </a:r>
                    </a:p>
                    <a:p>
                      <a:endParaRPr lang="en-US" dirty="0"/>
                    </a:p>
                  </a:txBody>
                  <a:tcPr/>
                </a:tc>
              </a:tr>
              <a:tr h="450476">
                <a:tc>
                  <a:txBody>
                    <a:bodyPr/>
                    <a:lstStyle/>
                    <a:p>
                      <a:endParaRPr lang="bg-BG" dirty="0"/>
                    </a:p>
                  </a:txBody>
                  <a:tcPr/>
                </a:tc>
                <a:tc>
                  <a:txBody>
                    <a:bodyPr/>
                    <a:lstStyle/>
                    <a:p>
                      <a:endParaRPr lang="bg-BG" dirty="0"/>
                    </a:p>
                  </a:txBody>
                  <a:tcPr/>
                </a:tc>
                <a:tc>
                  <a:txBody>
                    <a:bodyPr/>
                    <a:lstStyle/>
                    <a:p>
                      <a:endParaRPr lang="bg-BG" dirty="0"/>
                    </a:p>
                  </a:txBody>
                  <a:tcPr/>
                </a:tc>
              </a:tr>
            </a:tbl>
          </a:graphicData>
        </a:graphic>
      </p:graphicFrame>
    </p:spTree>
    <p:extLst>
      <p:ext uri="{BB962C8B-B14F-4D97-AF65-F5344CB8AC3E}">
        <p14:creationId xmlns:p14="http://schemas.microsoft.com/office/powerpoint/2010/main" val="224589014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Naslov 1"/>
          <p:cNvSpPr>
            <a:spLocks noGrp="1"/>
          </p:cNvSpPr>
          <p:nvPr>
            <p:ph type="title" idx="4294967295"/>
          </p:nvPr>
        </p:nvSpPr>
        <p:spPr>
          <a:xfrm>
            <a:off x="539552" y="0"/>
            <a:ext cx="6204148" cy="1800200"/>
          </a:xfrm>
        </p:spPr>
        <p:txBody>
          <a:bodyPr/>
          <a:lstStyle/>
          <a:p>
            <a:pPr lvl="0" algn="ctr" eaLnBrk="1" fontAlgn="auto" hangingPunct="1">
              <a:spcBef>
                <a:spcPts val="0"/>
              </a:spcBef>
              <a:spcAft>
                <a:spcPts val="0"/>
              </a:spcAft>
            </a:pPr>
            <a:r>
              <a:rPr lang="en-US" sz="1800" b="1" kern="1200" dirty="0">
                <a:solidFill>
                  <a:prstClr val="white"/>
                </a:solidFill>
                <a:latin typeface="Calibri"/>
              </a:rPr>
              <a:t>SIMILARITIES:</a:t>
            </a:r>
            <a:r>
              <a:rPr lang="bg-BG" sz="1800" b="1" kern="1200" dirty="0">
                <a:solidFill>
                  <a:prstClr val="white"/>
                </a:solidFill>
                <a:latin typeface="Calibri"/>
              </a:rPr>
              <a:t/>
            </a:r>
            <a:br>
              <a:rPr lang="bg-BG" sz="1800" b="1" kern="1200" dirty="0">
                <a:solidFill>
                  <a:prstClr val="white"/>
                </a:solidFill>
                <a:latin typeface="Calibri"/>
              </a:rPr>
            </a:br>
            <a:r>
              <a:rPr lang="en-US" sz="1800" b="1" kern="1200" dirty="0" smtClean="0">
                <a:solidFill>
                  <a:prstClr val="white"/>
                </a:solidFill>
                <a:latin typeface="Calibri"/>
              </a:rPr>
              <a:t>SSSSS</a:t>
            </a:r>
            <a:r>
              <a:rPr lang="en-US" sz="3600" b="1" kern="1200" dirty="0">
                <a:solidFill>
                  <a:srgbClr val="0070C0"/>
                </a:solidFill>
                <a:effectLst>
                  <a:outerShdw blurRad="38100" dist="38100" dir="2700000" algn="tl">
                    <a:srgbClr val="000000">
                      <a:alpha val="43137"/>
                    </a:srgbClr>
                  </a:outerShdw>
                </a:effectLst>
              </a:rPr>
              <a:t> </a:t>
            </a:r>
            <a:r>
              <a:rPr lang="en-US" sz="2800" b="1" i="1" kern="1200" dirty="0">
                <a:solidFill>
                  <a:srgbClr val="0070C0"/>
                </a:solidFill>
              </a:rPr>
              <a:t>SIMILARITIES between financial inspection and internal </a:t>
            </a:r>
            <a:r>
              <a:rPr lang="en-US" sz="2800" b="1" i="1" kern="1200" dirty="0" smtClean="0">
                <a:solidFill>
                  <a:srgbClr val="0070C0"/>
                </a:solidFill>
              </a:rPr>
              <a:t>audit</a:t>
            </a:r>
            <a:endParaRPr lang="sr-Latn-CS" sz="2800" i="1" dirty="0" smtClean="0">
              <a:solidFill>
                <a:srgbClr val="0070C0"/>
              </a:solidFill>
            </a:endParaRPr>
          </a:p>
        </p:txBody>
      </p:sp>
      <p:pic>
        <p:nvPicPr>
          <p:cNvPr id="19459" name="Picture 3" descr="logo_for_noew.jpg"/>
          <p:cNvPicPr>
            <a:picLocks noChangeAspect="1" noChangeArrowheads="1"/>
          </p:cNvPicPr>
          <p:nvPr/>
        </p:nvPicPr>
        <p:blipFill>
          <a:blip r:embed="rId2" cstate="print"/>
          <a:srcRect/>
          <a:stretch>
            <a:fillRect/>
          </a:stretch>
        </p:blipFill>
        <p:spPr bwMode="auto">
          <a:xfrm>
            <a:off x="6743700" y="0"/>
            <a:ext cx="2400300" cy="1370013"/>
          </a:xfrm>
          <a:prstGeom prst="rect">
            <a:avLst/>
          </a:prstGeom>
          <a:noFill/>
          <a:ln w="9525">
            <a:noFill/>
            <a:miter lim="800000"/>
            <a:headEnd/>
            <a:tailEnd/>
          </a:ln>
        </p:spPr>
      </p:pic>
      <p:graphicFrame>
        <p:nvGraphicFramePr>
          <p:cNvPr id="5" name="Table 4"/>
          <p:cNvGraphicFramePr>
            <a:graphicFrameLocks noGrp="1"/>
          </p:cNvGraphicFramePr>
          <p:nvPr>
            <p:extLst>
              <p:ext uri="{D42A27DB-BD31-4B8C-83A1-F6EECF244321}">
                <p14:modId xmlns:p14="http://schemas.microsoft.com/office/powerpoint/2010/main" val="261639567"/>
              </p:ext>
            </p:extLst>
          </p:nvPr>
        </p:nvGraphicFramePr>
        <p:xfrm>
          <a:off x="323528" y="1844824"/>
          <a:ext cx="8496944" cy="3888431"/>
        </p:xfrm>
        <a:graphic>
          <a:graphicData uri="http://schemas.openxmlformats.org/drawingml/2006/table">
            <a:tbl>
              <a:tblPr firstRow="1" bandRow="1">
                <a:tableStyleId>{EB9631B5-78F2-41C9-869B-9F39066F8104}</a:tableStyleId>
              </a:tblPr>
              <a:tblGrid>
                <a:gridCol w="8496944"/>
              </a:tblGrid>
              <a:tr h="692620">
                <a:tc>
                  <a:txBody>
                    <a:bodyPr/>
                    <a:lstStyle/>
                    <a:p>
                      <a:r>
                        <a:rPr lang="en-US" dirty="0" smtClean="0">
                          <a:solidFill>
                            <a:schemeClr val="bg1"/>
                          </a:solidFill>
                        </a:rPr>
                        <a:t>SIMILARITIES:</a:t>
                      </a:r>
                      <a:endParaRPr lang="bg-BG" dirty="0">
                        <a:solidFill>
                          <a:schemeClr val="bg1"/>
                        </a:solidFill>
                      </a:endParaRPr>
                    </a:p>
                  </a:txBody>
                  <a:tcPr/>
                </a:tc>
              </a:tr>
              <a:tr h="613465">
                <a:tc>
                  <a:txBody>
                    <a:bodyPr/>
                    <a:lstStyle/>
                    <a:p>
                      <a:pPr marL="285750" indent="-285750">
                        <a:buFont typeface="Wingdings" pitchFamily="2" charset="2"/>
                        <a:buChar char="ü"/>
                      </a:pPr>
                      <a:r>
                        <a:rPr lang="en-US" dirty="0" smtClean="0">
                          <a:solidFill>
                            <a:srgbClr val="0070C0"/>
                          </a:solidFill>
                        </a:rPr>
                        <a:t>Generally ex post checks</a:t>
                      </a:r>
                      <a:endParaRPr lang="bg-BG" dirty="0">
                        <a:solidFill>
                          <a:srgbClr val="0070C0"/>
                        </a:solidFill>
                      </a:endParaRPr>
                    </a:p>
                  </a:txBody>
                  <a:tcPr/>
                </a:tc>
              </a:tr>
              <a:tr h="633255">
                <a:tc>
                  <a:txBody>
                    <a:bodyPr/>
                    <a:lstStyle/>
                    <a:p>
                      <a:pPr marL="285750" indent="-285750">
                        <a:buFont typeface="Wingdings" pitchFamily="2" charset="2"/>
                        <a:buChar char="ü"/>
                      </a:pPr>
                      <a:r>
                        <a:rPr lang="en-US" dirty="0" smtClean="0">
                          <a:solidFill>
                            <a:srgbClr val="0070C0"/>
                          </a:solidFill>
                        </a:rPr>
                        <a:t>Independence</a:t>
                      </a:r>
                      <a:endParaRPr lang="bg-BG" dirty="0">
                        <a:solidFill>
                          <a:srgbClr val="0070C0"/>
                        </a:solidFill>
                      </a:endParaRPr>
                    </a:p>
                  </a:txBody>
                  <a:tcPr/>
                </a:tc>
              </a:tr>
              <a:tr h="692620">
                <a:tc>
                  <a:txBody>
                    <a:bodyPr/>
                    <a:lstStyle/>
                    <a:p>
                      <a:pPr marL="285750" indent="-285750">
                        <a:buFont typeface="Wingdings" pitchFamily="2" charset="2"/>
                        <a:buChar char="ü"/>
                      </a:pPr>
                      <a:r>
                        <a:rPr lang="en-US" dirty="0" smtClean="0">
                          <a:solidFill>
                            <a:srgbClr val="0070C0"/>
                          </a:solidFill>
                        </a:rPr>
                        <a:t>Full access to </a:t>
                      </a:r>
                      <a:r>
                        <a:rPr lang="en-US" baseline="0" dirty="0" smtClean="0">
                          <a:solidFill>
                            <a:srgbClr val="0070C0"/>
                          </a:solidFill>
                        </a:rPr>
                        <a:t>information</a:t>
                      </a:r>
                    </a:p>
                  </a:txBody>
                  <a:tcPr/>
                </a:tc>
              </a:tr>
              <a:tr h="1256471">
                <a:tc>
                  <a:txBody>
                    <a:bodyPr/>
                    <a:lstStyle/>
                    <a:p>
                      <a:pPr marL="285750" indent="-285750">
                        <a:buFont typeface="Wingdings" pitchFamily="2" charset="2"/>
                        <a:buChar char="ü"/>
                      </a:pPr>
                      <a:r>
                        <a:rPr lang="en-US" u="none" dirty="0" smtClean="0">
                          <a:solidFill>
                            <a:srgbClr val="0070C0"/>
                          </a:solidFill>
                        </a:rPr>
                        <a:t>Competence to </a:t>
                      </a:r>
                      <a:r>
                        <a:rPr lang="en-US" u="none" baseline="0" dirty="0" smtClean="0">
                          <a:solidFill>
                            <a:srgbClr val="0070C0"/>
                          </a:solidFill>
                        </a:rPr>
                        <a:t>give </a:t>
                      </a:r>
                      <a:r>
                        <a:rPr lang="en-US" baseline="0" dirty="0" smtClean="0">
                          <a:solidFill>
                            <a:srgbClr val="0070C0"/>
                          </a:solidFill>
                        </a:rPr>
                        <a:t>r</a:t>
                      </a:r>
                      <a:r>
                        <a:rPr lang="en-US" dirty="0" smtClean="0">
                          <a:solidFill>
                            <a:srgbClr val="0070C0"/>
                          </a:solidFill>
                        </a:rPr>
                        <a:t>ecommendations as a result of engagement performed</a:t>
                      </a:r>
                    </a:p>
                    <a:p>
                      <a:endParaRPr lang="en-US" dirty="0" smtClean="0">
                        <a:solidFill>
                          <a:srgbClr val="0070C0"/>
                        </a:solidFill>
                      </a:endParaRPr>
                    </a:p>
                  </a:txBody>
                  <a:tcPr/>
                </a:tc>
              </a:tr>
            </a:tbl>
          </a:graphicData>
        </a:graphic>
      </p:graphicFrame>
    </p:spTree>
    <p:extLst>
      <p:ext uri="{BB962C8B-B14F-4D97-AF65-F5344CB8AC3E}">
        <p14:creationId xmlns:p14="http://schemas.microsoft.com/office/powerpoint/2010/main" val="2814110004"/>
      </p:ext>
    </p:extLst>
  </p:cSld>
  <p:clrMapOvr>
    <a:masterClrMapping/>
  </p:clrMapOvr>
  <p:timing>
    <p:tnLst>
      <p:par>
        <p:cTn id="1" dur="indefinite" restart="never" nodeType="tmRoot"/>
      </p:par>
    </p:tnLst>
  </p:timing>
</p:sld>
</file>

<file path=ppt/theme/theme1.xml><?xml version="1.0" encoding="utf-8"?>
<a:theme xmlns:a="http://schemas.openxmlformats.org/drawingml/2006/main" name="Zadani dizajn">
  <a:themeElements>
    <a:clrScheme name="Zadani dizaj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Zadani dizaj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Zadani dizaj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Zadani dizaj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Zadani dizaj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Zadani dizaj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Zadani dizaj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Zadani dizaj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Zadani dizaj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Zadani dizaj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Zadani dizaj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Zadani dizaj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Zadani dizaj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Zadani dizaj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Тема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IA COP</Template>
  <TotalTime>4618</TotalTime>
  <Words>773</Words>
  <Application>Microsoft Office PowerPoint</Application>
  <PresentationFormat>On-screen Show (4:3)</PresentationFormat>
  <Paragraphs>167</Paragraphs>
  <Slides>14</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14</vt:i4>
      </vt:variant>
    </vt:vector>
  </HeadingPairs>
  <TitlesOfParts>
    <vt:vector size="20" baseType="lpstr">
      <vt:lpstr>Arial</vt:lpstr>
      <vt:lpstr>Calibri</vt:lpstr>
      <vt:lpstr>Cambria</vt:lpstr>
      <vt:lpstr>Times New Roman</vt:lpstr>
      <vt:lpstr>Wingdings</vt:lpstr>
      <vt:lpstr>Zadani dizajn</vt:lpstr>
      <vt:lpstr>RIFIX  IACOP Working Group Concept Paper </vt:lpstr>
      <vt:lpstr>Purposes of the working group</vt:lpstr>
      <vt:lpstr>RIFIX outputs:</vt:lpstr>
      <vt:lpstr>RIFIX activities </vt:lpstr>
      <vt:lpstr>RIFIX results</vt:lpstr>
      <vt:lpstr>SIMILARITIES between financial inspection and external audit</vt:lpstr>
      <vt:lpstr>DIFFERENCES between financial inspection and external audit</vt:lpstr>
      <vt:lpstr>DIFFERENCES between financial inspection and external audit 2</vt:lpstr>
      <vt:lpstr>SIMILARITIES: SSSSS SIMILARITIES between financial inspection and internal audit</vt:lpstr>
      <vt:lpstr>DIFFERENCES  between financial inspection and internal audit</vt:lpstr>
      <vt:lpstr>DIFFERENCES  between financial inspection and internal audit 2</vt:lpstr>
      <vt:lpstr>RIFIX CONCEPT PAPER</vt:lpstr>
      <vt:lpstr>RIFIX CONCEPT PAPER</vt:lpstr>
      <vt:lpstr>RIFIX</vt:lpstr>
    </vt:vector>
  </TitlesOfParts>
  <Company>Ministarstvo Financija</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Slajd 1</dc:title>
  <dc:creator>Tomislav Mičetić</dc:creator>
  <cp:lastModifiedBy>international</cp:lastModifiedBy>
  <cp:revision>391</cp:revision>
  <dcterms:created xsi:type="dcterms:W3CDTF">2009-03-31T11:18:42Z</dcterms:created>
  <dcterms:modified xsi:type="dcterms:W3CDTF">2016-03-21T13:15:47Z</dcterms:modified>
</cp:coreProperties>
</file>