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55" r:id="rId2"/>
    <p:sldId id="491" r:id="rId3"/>
    <p:sldId id="479" r:id="rId4"/>
    <p:sldId id="466" r:id="rId5"/>
    <p:sldId id="488" r:id="rId6"/>
    <p:sldId id="502" r:id="rId7"/>
    <p:sldId id="497" r:id="rId8"/>
    <p:sldId id="498" r:id="rId9"/>
    <p:sldId id="495" r:id="rId10"/>
    <p:sldId id="500" r:id="rId11"/>
    <p:sldId id="501" r:id="rId12"/>
    <p:sldId id="484" r:id="rId13"/>
    <p:sldId id="492" r:id="rId14"/>
    <p:sldId id="481" r:id="rId15"/>
  </p:sldIdLst>
  <p:sldSz cx="9144000" cy="6858000" type="screen4x3"/>
  <p:notesSz cx="6797675" cy="9928225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CC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088" autoAdjust="0"/>
    <p:restoredTop sz="80108" autoAdjust="0"/>
  </p:normalViewPr>
  <p:slideViewPr>
    <p:cSldViewPr>
      <p:cViewPr>
        <p:scale>
          <a:sx n="100" d="100"/>
          <a:sy n="100" d="100"/>
        </p:scale>
        <p:origin x="-2118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F3E716C-093F-4DE8-8B78-FA852EF30E5F}" type="datetimeFigureOut">
              <a:rPr lang="hr-HR"/>
              <a:pPr>
                <a:defRPr/>
              </a:pPr>
              <a:t>10.3.2016.</a:t>
            </a:fld>
            <a:endParaRPr lang="hr-H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C70EDDE-60E0-488E-993F-7D0365FE135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050760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339B99C-8E27-4708-B3E3-71AB439A470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646450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F365D521-073E-4804-B6EA-557377D38C7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136C6-6D9C-40C1-8BA6-D2603476EDA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EDFAF-31B0-4623-B5CD-6B541AC802E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DD3E5-1A1F-41D3-89A7-F7A36B43FD6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F89E9-6109-4ABA-9783-CB15B0F1C23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74BFA-3E8D-4AB7-A6D4-82BCC363135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F7BD7-2BDC-4FE3-B532-F49D5B322D2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06617-6208-4BB5-B47D-018DFF433D3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BD927-8C58-4D8F-8B1F-5665F4F2AE6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17E24-EA70-48D2-A69F-1E3CC8034FD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BBFB2-1FA7-44EF-9AB1-EBB02C50AC5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6FC7E-D87D-47B1-99C4-970181E9348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EA0B8A38-4320-4360-BD96-2E6886AEEEB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13700" y="0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i="1" dirty="0" err="1" smtClean="0">
                <a:solidFill>
                  <a:srgbClr val="0070C0"/>
                </a:solidFill>
              </a:rPr>
              <a:t>Рабочая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група</a:t>
            </a:r>
            <a:r>
              <a:rPr lang="en-US" b="1" i="1" dirty="0" smtClean="0">
                <a:solidFill>
                  <a:srgbClr val="0070C0"/>
                </a:solidFill>
              </a:rPr>
              <a:t> RIFIX ПСВА </a:t>
            </a:r>
            <a:br>
              <a:rPr lang="en-US" b="1" i="1" dirty="0" smtClean="0">
                <a:solidFill>
                  <a:srgbClr val="0070C0"/>
                </a:solidFill>
              </a:rPr>
            </a:br>
            <a:r>
              <a:rPr lang="en-US" b="1" i="1" dirty="0" err="1" smtClean="0">
                <a:solidFill>
                  <a:srgbClr val="0070C0"/>
                </a:solidFill>
              </a:rPr>
              <a:t>Концепция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endParaRPr lang="hr-HR" b="1" i="1" dirty="0" smtClean="0">
              <a:solidFill>
                <a:srgbClr val="0070C0"/>
              </a:solidFill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			</a:t>
            </a:r>
            <a:r>
              <a:rPr lang="en-US" sz="2000" i="1" dirty="0" err="1" smtClean="0">
                <a:solidFill>
                  <a:srgbClr val="0070C0"/>
                </a:solidFill>
              </a:rPr>
              <a:t>Свилена</a:t>
            </a:r>
            <a:r>
              <a:rPr lang="en-US" sz="2000" i="1" dirty="0" smtClean="0">
                <a:solidFill>
                  <a:srgbClr val="0070C0"/>
                </a:solidFill>
              </a:rPr>
              <a:t> </a:t>
            </a:r>
            <a:r>
              <a:rPr lang="en-US" sz="2000" i="1" dirty="0" err="1" smtClean="0">
                <a:solidFill>
                  <a:srgbClr val="0070C0"/>
                </a:solidFill>
              </a:rPr>
              <a:t>Симеонова</a:t>
            </a:r>
            <a:r>
              <a:rPr lang="en-US" sz="2000" i="1" dirty="0" smtClean="0">
                <a:solidFill>
                  <a:srgbClr val="0070C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endParaRPr lang="hr-HR" sz="2400" b="1" dirty="0" smtClean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err="1" smtClean="0">
                <a:solidFill>
                  <a:srgbClr val="0070C0"/>
                </a:solidFill>
              </a:rPr>
              <a:t>Прага</a:t>
            </a:r>
            <a:r>
              <a:rPr lang="hr-HR" sz="2400" b="1" dirty="0" smtClean="0">
                <a:solidFill>
                  <a:srgbClr val="0070C0"/>
                </a:solidFill>
              </a:rPr>
              <a:t>,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март</a:t>
            </a:r>
            <a:r>
              <a:rPr lang="hr-HR" sz="2400" b="1" dirty="0" smtClean="0">
                <a:solidFill>
                  <a:srgbClr val="0070C0"/>
                </a:solidFill>
              </a:rPr>
              <a:t> 201</a:t>
            </a:r>
            <a:r>
              <a:rPr lang="en-US" sz="2400" b="1" dirty="0">
                <a:solidFill>
                  <a:srgbClr val="0070C0"/>
                </a:solidFill>
              </a:rPr>
              <a:t>6</a:t>
            </a:r>
            <a:endParaRPr lang="hr-HR" sz="2400" b="1" dirty="0" smtClean="0">
              <a:solidFill>
                <a:srgbClr val="0070C0"/>
              </a:solidFill>
            </a:endParaRPr>
          </a:p>
        </p:txBody>
      </p:sp>
      <p:pic>
        <p:nvPicPr>
          <p:cNvPr id="16387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8239" y="-1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857224" y="285728"/>
            <a:ext cx="5916116" cy="1008112"/>
          </a:xfrm>
        </p:spPr>
        <p:txBody>
          <a:bodyPr/>
          <a:lstStyle/>
          <a:p>
            <a:pPr algn="ctr"/>
            <a:r>
              <a:rPr lang="en-US" sz="2600" b="1" i="1" dirty="0" smtClean="0">
                <a:solidFill>
                  <a:srgbClr val="0070C0"/>
                </a:solidFill>
              </a:rPr>
              <a:t>ОТЛИЧИЯ </a:t>
            </a:r>
            <a:r>
              <a:rPr lang="en-US" sz="2600" b="1" kern="1200" dirty="0" err="1" smtClean="0">
                <a:solidFill>
                  <a:srgbClr val="0070C0"/>
                </a:solidFill>
                <a:latin typeface="+mn-lt"/>
              </a:rPr>
              <a:t>между</a:t>
            </a:r>
            <a:r>
              <a:rPr lang="en-US" sz="2600" b="1" kern="12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600" b="1" kern="1200" dirty="0" err="1" smtClean="0">
                <a:solidFill>
                  <a:srgbClr val="0070C0"/>
                </a:solidFill>
                <a:latin typeface="+mn-lt"/>
              </a:rPr>
              <a:t>финансовой</a:t>
            </a:r>
            <a:r>
              <a:rPr lang="en-US" sz="2600" b="1" kern="12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600" b="1" kern="1200" dirty="0" err="1" smtClean="0">
                <a:solidFill>
                  <a:srgbClr val="0070C0"/>
                </a:solidFill>
                <a:latin typeface="+mn-lt"/>
              </a:rPr>
              <a:t>инспекцией</a:t>
            </a:r>
            <a:r>
              <a:rPr lang="en-US" sz="2600" b="1" kern="1200" dirty="0" smtClean="0">
                <a:solidFill>
                  <a:srgbClr val="0070C0"/>
                </a:solidFill>
                <a:latin typeface="+mn-lt"/>
              </a:rPr>
              <a:t> и </a:t>
            </a:r>
            <a:r>
              <a:rPr lang="en-US" sz="2600" b="1" kern="1200" dirty="0" err="1" smtClean="0">
                <a:solidFill>
                  <a:srgbClr val="0070C0"/>
                </a:solidFill>
                <a:latin typeface="+mn-lt"/>
              </a:rPr>
              <a:t>внутренним</a:t>
            </a:r>
            <a:r>
              <a:rPr lang="en-US" sz="2600" b="1" kern="12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600" b="1" kern="1200" dirty="0" err="1" smtClean="0">
                <a:solidFill>
                  <a:srgbClr val="0070C0"/>
                </a:solidFill>
                <a:latin typeface="+mn-lt"/>
              </a:rPr>
              <a:t>аудитом</a:t>
            </a:r>
            <a:r>
              <a:rPr lang="en-US" sz="2600" b="1" kern="1200" dirty="0" smtClean="0">
                <a:solidFill>
                  <a:srgbClr val="0070C0"/>
                </a:solidFill>
                <a:latin typeface="+mn-lt"/>
              </a:rPr>
              <a:t> </a:t>
            </a:r>
            <a:endParaRPr lang="sr-Latn-CS" sz="2600" dirty="0" smtClean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1490599"/>
              </p:ext>
            </p:extLst>
          </p:nvPr>
        </p:nvGraphicFramePr>
        <p:xfrm>
          <a:off x="467544" y="1556793"/>
          <a:ext cx="8153147" cy="482028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15619"/>
                <a:gridCol w="2858810"/>
                <a:gridCol w="3078718"/>
              </a:tblGrid>
              <a:tr h="762029">
                <a:tc>
                  <a:txBody>
                    <a:bodyPr/>
                    <a:lstStyle/>
                    <a:p>
                      <a:r>
                        <a:rPr lang="en-US" dirty="0" smtClean="0"/>
                        <a:t>ОТЛИЧИЯ: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ФИНАНСОВАЯ</a:t>
                      </a:r>
                      <a:r>
                        <a:rPr lang="en-US" baseline="0" dirty="0" smtClean="0"/>
                        <a:t> ИНСПЕКЦИЯ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ВНУТРЕННИЙ АУДИТ</a:t>
                      </a:r>
                      <a:endParaRPr lang="bg-BG" dirty="0" smtClean="0"/>
                    </a:p>
                  </a:txBody>
                  <a:tcPr/>
                </a:tc>
              </a:tr>
              <a:tr h="87089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Положение</a:t>
                      </a:r>
                      <a:r>
                        <a:rPr lang="en-US" sz="1600" baseline="0" dirty="0" smtClean="0"/>
                        <a:t> и </a:t>
                      </a:r>
                      <a:r>
                        <a:rPr lang="en-US" sz="1600" baseline="0" dirty="0" err="1" smtClean="0"/>
                        <a:t>отчетность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Вне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организации</a:t>
                      </a:r>
                      <a:r>
                        <a:rPr lang="en-US" sz="1400" dirty="0" smtClean="0"/>
                        <a:t> </a:t>
                      </a:r>
                    </a:p>
                    <a:p>
                      <a:r>
                        <a:rPr lang="en-US" sz="1400" dirty="0" err="1" smtClean="0"/>
                        <a:t>Подотчетна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министру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финансов</a:t>
                      </a:r>
                      <a:r>
                        <a:rPr lang="en-US" sz="1400" dirty="0" smtClean="0"/>
                        <a:t> и </a:t>
                      </a:r>
                      <a:r>
                        <a:rPr lang="en-US" sz="1400" dirty="0" err="1" smtClean="0"/>
                        <a:t>правительству</a:t>
                      </a:r>
                      <a:r>
                        <a:rPr lang="en-US" sz="1400" dirty="0" smtClean="0"/>
                        <a:t> 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Внутри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организации</a:t>
                      </a:r>
                      <a:r>
                        <a:rPr lang="en-US" sz="1400" dirty="0" smtClean="0"/>
                        <a:t> </a:t>
                      </a:r>
                    </a:p>
                    <a:p>
                      <a:r>
                        <a:rPr lang="en-US" sz="1400" dirty="0" err="1" smtClean="0"/>
                        <a:t>Подотчетен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руководителю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организации</a:t>
                      </a:r>
                      <a:r>
                        <a:rPr lang="en-US" sz="1400" baseline="0" dirty="0" smtClean="0"/>
                        <a:t> и </a:t>
                      </a:r>
                      <a:r>
                        <a:rPr lang="en-US" sz="1400" baseline="0" dirty="0" err="1" smtClean="0"/>
                        <a:t>Аудиторскому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комитету</a:t>
                      </a:r>
                      <a:r>
                        <a:rPr lang="en-US" sz="1400" baseline="0" dirty="0" smtClean="0"/>
                        <a:t> </a:t>
                      </a:r>
                      <a:endParaRPr lang="bg-BG" sz="1400" dirty="0"/>
                    </a:p>
                  </a:txBody>
                  <a:tcPr/>
                </a:tc>
              </a:tr>
              <a:tr h="87089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Инициирование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основа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для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действий</a:t>
                      </a:r>
                      <a:r>
                        <a:rPr lang="en-US" sz="1600" baseline="0" dirty="0" smtClean="0"/>
                        <a:t> 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Жалобы</a:t>
                      </a:r>
                      <a:r>
                        <a:rPr lang="en-US" sz="1400" dirty="0" smtClean="0"/>
                        <a:t> и </a:t>
                      </a:r>
                      <a:r>
                        <a:rPr lang="en-US" sz="1400" dirty="0" err="1" smtClean="0"/>
                        <a:t>просьбы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граждан</a:t>
                      </a:r>
                      <a:r>
                        <a:rPr lang="en-US" sz="1400" dirty="0" smtClean="0"/>
                        <a:t> и </a:t>
                      </a:r>
                      <a:r>
                        <a:rPr lang="en-US" sz="1400" dirty="0" err="1" smtClean="0"/>
                        <a:t>других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учреждений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Годовой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план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основанный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на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оценке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риска</a:t>
                      </a:r>
                      <a:endParaRPr lang="bg-BG" sz="1400" dirty="0"/>
                    </a:p>
                  </a:txBody>
                  <a:tcPr/>
                </a:tc>
              </a:tr>
              <a:tr h="112490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Цели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Выявление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нарушений</a:t>
                      </a:r>
                      <a:r>
                        <a:rPr lang="en-US" sz="1400" dirty="0" smtClean="0"/>
                        <a:t> и </a:t>
                      </a:r>
                      <a:r>
                        <a:rPr lang="en-US" sz="1400" dirty="0" err="1" smtClean="0"/>
                        <a:t>корректирующие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меры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Оценка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системы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внутреннего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контроля</a:t>
                      </a:r>
                      <a:r>
                        <a:rPr lang="en-US" sz="1400" dirty="0" smtClean="0"/>
                        <a:t> и </a:t>
                      </a:r>
                      <a:r>
                        <a:rPr lang="en-US" sz="1400" dirty="0" err="1" smtClean="0"/>
                        <a:t>предоставление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рекомендаций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по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усовершенствованию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функции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консультирования</a:t>
                      </a:r>
                      <a:r>
                        <a:rPr lang="en-US" sz="1400" baseline="0" dirty="0" smtClean="0"/>
                        <a:t>  и </a:t>
                      </a:r>
                      <a:r>
                        <a:rPr lang="en-US" sz="1400" baseline="0" dirty="0" err="1" smtClean="0"/>
                        <a:t>обеспечения</a:t>
                      </a:r>
                      <a:r>
                        <a:rPr lang="en-US" sz="1400" baseline="0" dirty="0" smtClean="0"/>
                        <a:t>  </a:t>
                      </a:r>
                      <a:r>
                        <a:rPr lang="en-US" sz="1400" baseline="0" dirty="0" err="1" smtClean="0"/>
                        <a:t>качества</a:t>
                      </a:r>
                      <a:r>
                        <a:rPr lang="en-US" sz="1400" baseline="0" dirty="0" smtClean="0"/>
                        <a:t> </a:t>
                      </a:r>
                      <a:endParaRPr lang="bg-BG" sz="1400" dirty="0"/>
                    </a:p>
                  </a:txBody>
                  <a:tcPr/>
                </a:tc>
              </a:tr>
              <a:tr h="87089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Охват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В </a:t>
                      </a:r>
                      <a:r>
                        <a:rPr lang="en-US" sz="1400" dirty="0" err="1" smtClean="0"/>
                        <a:t>основном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финансовые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операции</a:t>
                      </a:r>
                      <a:r>
                        <a:rPr lang="en-US" sz="1400" dirty="0" smtClean="0"/>
                        <a:t> и </a:t>
                      </a:r>
                      <a:r>
                        <a:rPr lang="en-US" sz="1400" dirty="0" err="1" smtClean="0"/>
                        <a:t>процедуры</a:t>
                      </a:r>
                      <a:r>
                        <a:rPr lang="en-US" sz="1400" dirty="0" smtClean="0"/>
                        <a:t>: </a:t>
                      </a:r>
                      <a:r>
                        <a:rPr lang="en-US" sz="1400" dirty="0" err="1" smtClean="0"/>
                        <a:t>законность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Все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мероприятия</a:t>
                      </a:r>
                      <a:r>
                        <a:rPr lang="en-US" sz="1400" dirty="0" smtClean="0"/>
                        <a:t> и </a:t>
                      </a:r>
                      <a:r>
                        <a:rPr lang="en-US" sz="1400" dirty="0" err="1" smtClean="0"/>
                        <a:t>аспекты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системы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Внутреннего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контроля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законность</a:t>
                      </a:r>
                      <a:r>
                        <a:rPr lang="en-US" sz="1400" baseline="0" dirty="0" smtClean="0"/>
                        <a:t> и </a:t>
                      </a:r>
                      <a:r>
                        <a:rPr lang="en-US" sz="1400" baseline="0" dirty="0" err="1" smtClean="0"/>
                        <a:t>исполнение</a:t>
                      </a:r>
                      <a:r>
                        <a:rPr lang="en-US" sz="1400" baseline="0" dirty="0" smtClean="0"/>
                        <a:t> </a:t>
                      </a:r>
                      <a:endParaRPr lang="bg-BG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1584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683568" y="260647"/>
            <a:ext cx="6060132" cy="1008113"/>
          </a:xfrm>
        </p:spPr>
        <p:txBody>
          <a:bodyPr/>
          <a:lstStyle/>
          <a:p>
            <a:pPr algn="ctr"/>
            <a:r>
              <a:rPr lang="en-US" sz="2600" b="1" i="1" dirty="0" smtClean="0">
                <a:solidFill>
                  <a:srgbClr val="0070C0"/>
                </a:solidFill>
              </a:rPr>
              <a:t>ОТЛИЧИЯ </a:t>
            </a:r>
            <a:r>
              <a:rPr lang="en-US" sz="2600" b="1" kern="1200" dirty="0" err="1" smtClean="0">
                <a:solidFill>
                  <a:srgbClr val="0070C0"/>
                </a:solidFill>
              </a:rPr>
              <a:t>между</a:t>
            </a:r>
            <a:r>
              <a:rPr lang="en-US" sz="2600" b="1" kern="1200" dirty="0" smtClean="0">
                <a:solidFill>
                  <a:srgbClr val="0070C0"/>
                </a:solidFill>
              </a:rPr>
              <a:t> </a:t>
            </a:r>
            <a:r>
              <a:rPr lang="en-US" sz="2600" b="1" kern="1200" dirty="0" err="1" smtClean="0">
                <a:solidFill>
                  <a:srgbClr val="0070C0"/>
                </a:solidFill>
              </a:rPr>
              <a:t>финансовой</a:t>
            </a:r>
            <a:r>
              <a:rPr lang="en-US" sz="2600" b="1" kern="1200" dirty="0" smtClean="0">
                <a:solidFill>
                  <a:srgbClr val="0070C0"/>
                </a:solidFill>
              </a:rPr>
              <a:t> </a:t>
            </a:r>
            <a:r>
              <a:rPr lang="en-US" sz="2600" b="1" kern="1200" dirty="0" err="1" smtClean="0">
                <a:solidFill>
                  <a:srgbClr val="0070C0"/>
                </a:solidFill>
              </a:rPr>
              <a:t>инспекцией</a:t>
            </a:r>
            <a:r>
              <a:rPr lang="en-US" sz="2600" b="1" kern="1200" dirty="0" smtClean="0">
                <a:solidFill>
                  <a:srgbClr val="0070C0"/>
                </a:solidFill>
              </a:rPr>
              <a:t> и </a:t>
            </a:r>
            <a:r>
              <a:rPr lang="en-US" sz="2600" b="1" kern="1200" dirty="0" err="1" smtClean="0">
                <a:solidFill>
                  <a:srgbClr val="0070C0"/>
                </a:solidFill>
              </a:rPr>
              <a:t>внутренним</a:t>
            </a:r>
            <a:r>
              <a:rPr lang="en-US" sz="2600" b="1" kern="1200" dirty="0" smtClean="0">
                <a:solidFill>
                  <a:srgbClr val="0070C0"/>
                </a:solidFill>
              </a:rPr>
              <a:t> </a:t>
            </a:r>
            <a:r>
              <a:rPr lang="en-US" sz="2600" b="1" kern="1200" dirty="0" err="1" smtClean="0">
                <a:solidFill>
                  <a:srgbClr val="0070C0"/>
                </a:solidFill>
              </a:rPr>
              <a:t>аудитом</a:t>
            </a:r>
            <a:r>
              <a:rPr lang="en-US" sz="2600" b="1" kern="1200" dirty="0" smtClean="0">
                <a:solidFill>
                  <a:srgbClr val="0070C0"/>
                </a:solidFill>
              </a:rPr>
              <a:t> </a:t>
            </a:r>
            <a:r>
              <a:rPr lang="en-US" sz="2600" b="1" i="1" kern="1200" dirty="0" smtClean="0">
                <a:solidFill>
                  <a:srgbClr val="0070C0"/>
                </a:solidFill>
                <a:latin typeface="+mn-lt"/>
              </a:rPr>
              <a:t>2</a:t>
            </a:r>
            <a:endParaRPr lang="sr-Latn-CS" sz="2600" i="1" dirty="0" smtClean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48590094"/>
              </p:ext>
            </p:extLst>
          </p:nvPr>
        </p:nvGraphicFramePr>
        <p:xfrm>
          <a:off x="395536" y="1556792"/>
          <a:ext cx="8153147" cy="473444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15619"/>
                <a:gridCol w="2858810"/>
                <a:gridCol w="3078718"/>
              </a:tblGrid>
              <a:tr h="796511">
                <a:tc>
                  <a:txBody>
                    <a:bodyPr/>
                    <a:lstStyle/>
                    <a:p>
                      <a:r>
                        <a:rPr lang="en-US" dirty="0" smtClean="0"/>
                        <a:t>ОТЛИЧИЯ: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ФИНАНСОВАЯ</a:t>
                      </a:r>
                      <a:r>
                        <a:rPr lang="en-US" baseline="0" dirty="0" smtClean="0"/>
                        <a:t> ИНСПЕКЦИЯ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ВНУТРЕННИЙ АУДИТ</a:t>
                      </a:r>
                      <a:endParaRPr lang="bg-BG" dirty="0" smtClean="0"/>
                    </a:p>
                  </a:txBody>
                  <a:tcPr/>
                </a:tc>
              </a:tr>
              <a:tr h="644795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Перспектива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Сосредоточение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на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физических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лицах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заключения</a:t>
                      </a:r>
                      <a:r>
                        <a:rPr lang="en-US" sz="1400" dirty="0" smtClean="0"/>
                        <a:t> о </a:t>
                      </a:r>
                      <a:r>
                        <a:rPr lang="en-US" sz="1400" dirty="0" err="1" smtClean="0"/>
                        <a:t>соблюдении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правовых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норм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Сосредоточение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на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системе</a:t>
                      </a:r>
                      <a:r>
                        <a:rPr lang="en-US" sz="1400" dirty="0" smtClean="0"/>
                        <a:t> </a:t>
                      </a:r>
                      <a:endParaRPr lang="bg-BG" sz="1400" dirty="0"/>
                    </a:p>
                  </a:txBody>
                  <a:tcPr/>
                </a:tc>
              </a:tr>
              <a:tr h="910298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Направление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результатов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Внимание</a:t>
                      </a:r>
                      <a:r>
                        <a:rPr lang="en-US" sz="1400" baseline="0" dirty="0" smtClean="0"/>
                        <a:t> к </a:t>
                      </a:r>
                      <a:r>
                        <a:rPr lang="en-US" sz="1400" baseline="0" dirty="0" err="1" smtClean="0"/>
                        <a:t>прошлому</a:t>
                      </a:r>
                      <a:r>
                        <a:rPr lang="en-US" sz="1400" baseline="0" dirty="0" smtClean="0"/>
                        <a:t> с </a:t>
                      </a:r>
                      <a:r>
                        <a:rPr lang="en-US" sz="1400" baseline="0" dirty="0" err="1" smtClean="0"/>
                        <a:t>целью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найти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факты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свидетельствующие</a:t>
                      </a:r>
                      <a:r>
                        <a:rPr lang="en-US" sz="1400" baseline="0" dirty="0" smtClean="0"/>
                        <a:t> о </a:t>
                      </a:r>
                      <a:r>
                        <a:rPr lang="en-US" sz="1400" baseline="0" dirty="0" err="1" smtClean="0"/>
                        <a:t>финансовой</a:t>
                      </a:r>
                      <a:r>
                        <a:rPr lang="en-US" sz="1400" baseline="0" dirty="0" smtClean="0"/>
                        <a:t> и </a:t>
                      </a:r>
                      <a:r>
                        <a:rPr lang="en-US" sz="1400" baseline="0" dirty="0" err="1" smtClean="0"/>
                        <a:t>бюджетной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дисциплине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Внимание</a:t>
                      </a:r>
                      <a:r>
                        <a:rPr lang="en-US" sz="1400" baseline="0" dirty="0" smtClean="0"/>
                        <a:t> к </a:t>
                      </a:r>
                      <a:r>
                        <a:rPr lang="en-US" sz="1400" baseline="0" dirty="0" err="1" smtClean="0"/>
                        <a:t>будущему</a:t>
                      </a:r>
                      <a:r>
                        <a:rPr lang="en-US" sz="1400" baseline="0" dirty="0" smtClean="0"/>
                        <a:t> с </a:t>
                      </a:r>
                      <a:r>
                        <a:rPr lang="en-US" sz="1400" baseline="0" dirty="0" err="1" smtClean="0"/>
                        <a:t>целью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помочь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руководству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усовершенствовать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свою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систему</a:t>
                      </a:r>
                      <a:r>
                        <a:rPr lang="en-US" sz="1400" baseline="0" dirty="0" smtClean="0"/>
                        <a:t>. </a:t>
                      </a:r>
                      <a:endParaRPr lang="bg-BG" sz="1400" dirty="0"/>
                    </a:p>
                  </a:txBody>
                  <a:tcPr/>
                </a:tc>
              </a:tr>
              <a:tr h="1327519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Обязанности</a:t>
                      </a:r>
                      <a:r>
                        <a:rPr lang="en-US" sz="1400" dirty="0" smtClean="0"/>
                        <a:t> в </a:t>
                      </a:r>
                      <a:r>
                        <a:rPr lang="en-US" sz="1400" dirty="0" err="1" smtClean="0"/>
                        <a:t>выявлении</a:t>
                      </a:r>
                      <a:r>
                        <a:rPr lang="en-US" sz="1400" baseline="0" dirty="0" smtClean="0"/>
                        <a:t> и </a:t>
                      </a:r>
                      <a:r>
                        <a:rPr lang="en-US" sz="1400" baseline="0" dirty="0" err="1" smtClean="0"/>
                        <a:t>расследовании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случаев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мошенничества</a:t>
                      </a:r>
                      <a:r>
                        <a:rPr lang="en-US" sz="1400" baseline="0" dirty="0" smtClean="0"/>
                        <a:t> и </a:t>
                      </a:r>
                      <a:r>
                        <a:rPr lang="en-US" sz="1400" baseline="0" dirty="0" err="1" smtClean="0"/>
                        <a:t>коорупции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Выявление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расследование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санкционирование</a:t>
                      </a:r>
                      <a:r>
                        <a:rPr lang="en-US" sz="1400" dirty="0" smtClean="0"/>
                        <a:t> 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Профилактика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выявление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индикаторов</a:t>
                      </a:r>
                      <a:r>
                        <a:rPr lang="en-US" sz="1400" dirty="0" smtClean="0"/>
                        <a:t> </a:t>
                      </a:r>
                      <a:endParaRPr lang="bg-BG" sz="1400" dirty="0"/>
                    </a:p>
                  </a:txBody>
                  <a:tcPr/>
                </a:tc>
              </a:tr>
              <a:tr h="720653">
                <a:tc>
                  <a:txBody>
                    <a:bodyPr/>
                    <a:lstStyle/>
                    <a:p>
                      <a:r>
                        <a:rPr lang="az-Cyrl-AZ" sz="1400" dirty="0" smtClean="0"/>
                        <a:t>М</a:t>
                      </a:r>
                      <a:r>
                        <a:rPr lang="en-US" sz="1400" dirty="0" err="1" smtClean="0"/>
                        <a:t>етодическая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основа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Отсутствие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общепринятых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стандартов</a:t>
                      </a:r>
                      <a:r>
                        <a:rPr lang="en-US" sz="1400" dirty="0" smtClean="0"/>
                        <a:t> 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Международные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стандарты</a:t>
                      </a:r>
                      <a:r>
                        <a:rPr lang="en-US" sz="1400" baseline="0" dirty="0" smtClean="0"/>
                        <a:t> ИМА</a:t>
                      </a:r>
                      <a:endParaRPr lang="bg-BG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274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slov 1"/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6286500" cy="1156990"/>
          </a:xfrm>
        </p:spPr>
        <p:txBody>
          <a:bodyPr/>
          <a:lstStyle/>
          <a:p>
            <a:pPr algn="ctr"/>
            <a:r>
              <a:rPr lang="en-US" sz="3200" b="1" i="1" dirty="0" smtClean="0">
                <a:solidFill>
                  <a:srgbClr val="0070C0"/>
                </a:solidFill>
              </a:rPr>
              <a:t>КОНЦЕПТУАЛЬНЫЙ ДОКУМЕНТ RIFI</a:t>
            </a:r>
            <a:r>
              <a:rPr lang="en-US" sz="3200" b="1" dirty="0" smtClean="0">
                <a:solidFill>
                  <a:srgbClr val="0070C0"/>
                </a:solidFill>
              </a:rPr>
              <a:t>X</a:t>
            </a:r>
            <a:endParaRPr lang="sr-Latn-CS" sz="3200" i="1" dirty="0" smtClean="0">
              <a:solidFill>
                <a:srgbClr val="0070C0"/>
              </a:solidFill>
            </a:endParaRPr>
          </a:p>
        </p:txBody>
      </p:sp>
      <p:sp>
        <p:nvSpPr>
          <p:cNvPr id="22530" name="Rezervirano mjesto sadržaja 2"/>
          <p:cNvSpPr>
            <a:spLocks noGrp="1"/>
          </p:cNvSpPr>
          <p:nvPr>
            <p:ph idx="4294967295"/>
          </p:nvPr>
        </p:nvSpPr>
        <p:spPr>
          <a:xfrm>
            <a:off x="179512" y="1628775"/>
            <a:ext cx="8640638" cy="4392513"/>
          </a:xfrm>
        </p:spPr>
        <p:txBody>
          <a:bodyPr/>
          <a:lstStyle/>
          <a:p>
            <a:r>
              <a:rPr lang="nl-BE" sz="1800" dirty="0" smtClean="0">
                <a:solidFill>
                  <a:srgbClr val="0070C0"/>
                </a:solidFill>
              </a:rPr>
              <a:t>В концептуальном документе рассматривается необходимость сотрудничества органов внутреннего аудита с другими организациями государственного сектора в тех конкретных обстоятельствах, которые существуют во многих странах-участницах  PEMPAL. </a:t>
            </a:r>
          </a:p>
          <a:p>
            <a:r>
              <a:rPr lang="nl-BE" sz="1800" dirty="0" smtClean="0">
                <a:solidFill>
                  <a:srgbClr val="0070C0"/>
                </a:solidFill>
              </a:rPr>
              <a:t>ПСВА признает наличие официальных и неофициальных путей продвижения сотрудничества. Они могут варьировать от относительно простой координации деятельности до более активных способов совместной работы. Этот спектр сотрудничества означает, что функции аудита и инспекции могут эффективно сотрудничать на различных уровнях официальности и усилий.  </a:t>
            </a:r>
            <a:endParaRPr lang="hr-HR" sz="1800" dirty="0" smtClean="0">
              <a:solidFill>
                <a:srgbClr val="0070C0"/>
              </a:solidFill>
            </a:endParaRPr>
          </a:p>
          <a:p>
            <a:r>
              <a:rPr lang="en-US" sz="1800" dirty="0" err="1" smtClean="0">
                <a:solidFill>
                  <a:srgbClr val="0070C0"/>
                </a:solidFill>
              </a:rPr>
              <a:t>Для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сотрудничества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может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оказаться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полезным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официальное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признание</a:t>
            </a:r>
            <a:r>
              <a:rPr lang="en-US" sz="1800" dirty="0" smtClean="0">
                <a:solidFill>
                  <a:srgbClr val="0070C0"/>
                </a:solidFill>
              </a:rPr>
              <a:t> в </a:t>
            </a:r>
            <a:r>
              <a:rPr lang="en-US" sz="1800" dirty="0" err="1" smtClean="0">
                <a:solidFill>
                  <a:srgbClr val="0070C0"/>
                </a:solidFill>
              </a:rPr>
              <a:t>соглашении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между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двумя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или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более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учреждениями</a:t>
            </a:r>
            <a:r>
              <a:rPr lang="en-US" sz="1800" dirty="0" smtClean="0">
                <a:solidFill>
                  <a:srgbClr val="0070C0"/>
                </a:solidFill>
              </a:rPr>
              <a:t>.</a:t>
            </a:r>
            <a:r>
              <a:rPr lang="hr-HR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smtClean="0">
                <a:solidFill>
                  <a:srgbClr val="0070C0"/>
                </a:solidFill>
              </a:rPr>
              <a:t>В </a:t>
            </a:r>
            <a:r>
              <a:rPr lang="en-US" sz="1800" dirty="0" err="1" smtClean="0">
                <a:solidFill>
                  <a:srgbClr val="0070C0"/>
                </a:solidFill>
              </a:rPr>
              <a:t>Приложении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hr-HR" sz="1800" dirty="0" smtClean="0">
                <a:solidFill>
                  <a:srgbClr val="0070C0"/>
                </a:solidFill>
              </a:rPr>
              <a:t>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исследуются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варианты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разработки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соглашения</a:t>
            </a:r>
            <a:r>
              <a:rPr lang="en-US" sz="1800" dirty="0" smtClean="0">
                <a:solidFill>
                  <a:srgbClr val="0070C0"/>
                </a:solidFill>
              </a:rPr>
              <a:t> о </a:t>
            </a:r>
            <a:r>
              <a:rPr lang="en-US" sz="1800" dirty="0" err="1" smtClean="0">
                <a:solidFill>
                  <a:srgbClr val="0070C0"/>
                </a:solidFill>
              </a:rPr>
              <a:t>сотрудничестве</a:t>
            </a:r>
            <a:r>
              <a:rPr lang="en-US" sz="1800" dirty="0" smtClean="0">
                <a:solidFill>
                  <a:srgbClr val="0070C0"/>
                </a:solidFill>
              </a:rPr>
              <a:t> с </a:t>
            </a:r>
            <a:r>
              <a:rPr lang="en-US" sz="1800" dirty="0" err="1" smtClean="0">
                <a:solidFill>
                  <a:srgbClr val="0070C0"/>
                </a:solidFill>
              </a:rPr>
              <a:t>предложением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некоторых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формулировок</a:t>
            </a:r>
            <a:r>
              <a:rPr lang="en-US" sz="1800" dirty="0" smtClean="0">
                <a:solidFill>
                  <a:srgbClr val="0070C0"/>
                </a:solidFill>
              </a:rPr>
              <a:t>, </a:t>
            </a:r>
            <a:r>
              <a:rPr lang="en-US" sz="1800" dirty="0" err="1" smtClean="0">
                <a:solidFill>
                  <a:srgbClr val="0070C0"/>
                </a:solidFill>
              </a:rPr>
              <a:t>которые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могут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быть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использованы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при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разработке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соглашений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на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уровне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страны</a:t>
            </a:r>
            <a:r>
              <a:rPr lang="en-US" sz="1800" dirty="0" smtClean="0">
                <a:solidFill>
                  <a:srgbClr val="0070C0"/>
                </a:solidFill>
              </a:rPr>
              <a:t>. </a:t>
            </a:r>
            <a:endParaRPr lang="hr-HR" sz="2400" i="1" dirty="0" smtClean="0"/>
          </a:p>
        </p:txBody>
      </p:sp>
      <p:pic>
        <p:nvPicPr>
          <p:cNvPr id="22531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slov 1"/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6286500" cy="1156990"/>
          </a:xfrm>
        </p:spPr>
        <p:txBody>
          <a:bodyPr/>
          <a:lstStyle/>
          <a:p>
            <a:pPr algn="ctr"/>
            <a:r>
              <a:rPr lang="en-US" sz="3200" b="1" i="1" dirty="0" smtClean="0">
                <a:solidFill>
                  <a:srgbClr val="0070C0"/>
                </a:solidFill>
              </a:rPr>
              <a:t>КОНЦЕПТУАЛЬНЫЙ ДОКУМЕНТ RIFI</a:t>
            </a:r>
            <a:r>
              <a:rPr lang="en-US" sz="3200" b="1" dirty="0" smtClean="0">
                <a:solidFill>
                  <a:srgbClr val="0070C0"/>
                </a:solidFill>
              </a:rPr>
              <a:t>X</a:t>
            </a:r>
            <a:endParaRPr lang="sr-Latn-CS" sz="3200" i="1" dirty="0" smtClean="0">
              <a:solidFill>
                <a:srgbClr val="0070C0"/>
              </a:solidFill>
            </a:endParaRPr>
          </a:p>
        </p:txBody>
      </p:sp>
      <p:sp>
        <p:nvSpPr>
          <p:cNvPr id="22530" name="Rezervirano mjesto sadržaja 2"/>
          <p:cNvSpPr>
            <a:spLocks noGrp="1"/>
          </p:cNvSpPr>
          <p:nvPr>
            <p:ph idx="4294967295"/>
          </p:nvPr>
        </p:nvSpPr>
        <p:spPr>
          <a:xfrm>
            <a:off x="179512" y="1628775"/>
            <a:ext cx="8640638" cy="4392513"/>
          </a:xfrm>
        </p:spPr>
        <p:txBody>
          <a:bodyPr/>
          <a:lstStyle/>
          <a:p>
            <a:pPr marL="0" indent="0">
              <a:buNone/>
            </a:pPr>
            <a:r>
              <a:rPr lang="nl-BE" sz="2800" b="1" i="1" dirty="0" smtClean="0">
                <a:solidFill>
                  <a:srgbClr val="0070C0"/>
                </a:solidFill>
              </a:rPr>
              <a:t>		Концептуальный документ:</a:t>
            </a:r>
          </a:p>
          <a:p>
            <a:pPr marL="0" indent="0">
              <a:buNone/>
            </a:pPr>
            <a:endParaRPr lang="nl-BE" sz="2000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az-Cyrl-AZ" sz="2200" dirty="0" smtClean="0">
                <a:solidFill>
                  <a:srgbClr val="0070C0"/>
                </a:solidFill>
              </a:rPr>
              <a:t>П</a:t>
            </a:r>
            <a:r>
              <a:rPr lang="nl-BE" sz="2200" dirty="0" smtClean="0">
                <a:solidFill>
                  <a:srgbClr val="0070C0"/>
                </a:solidFill>
              </a:rPr>
              <a:t>редставляет три функции и их институциональное устройство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BE" sz="2200" dirty="0" smtClean="0">
                <a:solidFill>
                  <a:srgbClr val="0070C0"/>
                </a:solidFill>
              </a:rPr>
              <a:t>Описывает:</a:t>
            </a:r>
          </a:p>
          <a:p>
            <a:pPr lvl="1">
              <a:buFont typeface="Wingdings" pitchFamily="2" charset="2"/>
              <a:buChar char="Ø"/>
            </a:pPr>
            <a:r>
              <a:rPr lang="az-Cyrl-AZ" sz="2200" dirty="0" smtClean="0">
                <a:solidFill>
                  <a:srgbClr val="0070C0"/>
                </a:solidFill>
              </a:rPr>
              <a:t>О</a:t>
            </a:r>
            <a:r>
              <a:rPr lang="nl-BE" sz="2200" dirty="0" smtClean="0">
                <a:solidFill>
                  <a:srgbClr val="0070C0"/>
                </a:solidFill>
              </a:rPr>
              <a:t>сновные черты роли и деятельности, отличий и сходств</a:t>
            </a:r>
          </a:p>
          <a:p>
            <a:pPr lvl="1">
              <a:buFont typeface="Wingdings" pitchFamily="2" charset="2"/>
              <a:buChar char="Ø"/>
            </a:pPr>
            <a:r>
              <a:rPr lang="nl-BE" sz="2200" dirty="0" smtClean="0">
                <a:solidFill>
                  <a:srgbClr val="0070C0"/>
                </a:solidFill>
              </a:rPr>
              <a:t>Основные области возможного дублирования функций</a:t>
            </a:r>
          </a:p>
          <a:p>
            <a:pPr lvl="1">
              <a:buFont typeface="Wingdings" pitchFamily="2" charset="2"/>
              <a:buChar char="Ø"/>
            </a:pPr>
            <a:r>
              <a:rPr lang="nl-BE" sz="2200" dirty="0" smtClean="0">
                <a:solidFill>
                  <a:srgbClr val="0070C0"/>
                </a:solidFill>
              </a:rPr>
              <a:t>Пользу и риски сотрудничества</a:t>
            </a:r>
          </a:p>
          <a:p>
            <a:pPr lvl="1">
              <a:buFont typeface="Wingdings" pitchFamily="2" charset="2"/>
              <a:buChar char="Ø"/>
            </a:pPr>
            <a:r>
              <a:rPr lang="nl-BE" sz="2200" dirty="0" smtClean="0">
                <a:solidFill>
                  <a:srgbClr val="0070C0"/>
                </a:solidFill>
              </a:rPr>
              <a:t>Рамки сотрудничества – виды и принципы</a:t>
            </a:r>
          </a:p>
          <a:p>
            <a:pPr lvl="1">
              <a:buFont typeface="Wingdings" pitchFamily="2" charset="2"/>
              <a:buChar char="Ø"/>
            </a:pPr>
            <a:endParaRPr lang="hr-HR" sz="1800" b="1" i="1" dirty="0" smtClean="0"/>
          </a:p>
          <a:p>
            <a:pPr lvl="1">
              <a:buFont typeface="Wingdings" pitchFamily="2" charset="2"/>
              <a:buNone/>
            </a:pPr>
            <a:r>
              <a:rPr lang="hr-HR" sz="2400" i="1" dirty="0" smtClean="0"/>
              <a:t>	</a:t>
            </a:r>
          </a:p>
          <a:p>
            <a:pPr lvl="1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22531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7272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sz="3600" b="1" i="1" dirty="0" smtClean="0">
                <a:solidFill>
                  <a:srgbClr val="0070C0"/>
                </a:solidFill>
              </a:rPr>
              <a:t>RIFIX</a:t>
            </a:r>
            <a:endParaRPr lang="sr-Latn-CS" sz="3600" b="1" i="1" dirty="0" smtClean="0">
              <a:solidFill>
                <a:srgbClr val="0070C0"/>
              </a:solidFill>
            </a:endParaRPr>
          </a:p>
        </p:txBody>
      </p:sp>
      <p:pic>
        <p:nvPicPr>
          <p:cNvPr id="24578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555875" y="5516563"/>
            <a:ext cx="3744913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СПАСИБО!</a:t>
            </a:r>
            <a:endParaRPr lang="hr-HR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svilena\Desktop\Картина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67088" y="1843088"/>
            <a:ext cx="2409825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6286500" cy="1012974"/>
          </a:xfrm>
        </p:spPr>
        <p:txBody>
          <a:bodyPr/>
          <a:lstStyle/>
          <a:p>
            <a:pPr algn="ctr"/>
            <a:r>
              <a:rPr lang="en-US" sz="3600" b="1" i="1" dirty="0" err="1" smtClean="0">
                <a:solidFill>
                  <a:srgbClr val="0070C0"/>
                </a:solidFill>
              </a:rPr>
              <a:t>Це</a:t>
            </a:r>
            <a:r>
              <a:rPr lang="en-GB" sz="3600" b="1" i="1" dirty="0" err="1" smtClean="0">
                <a:solidFill>
                  <a:srgbClr val="0070C0"/>
                </a:solidFill>
              </a:rPr>
              <a:t>ли</a:t>
            </a:r>
            <a:r>
              <a:rPr lang="en-GB" sz="3600" b="1" i="1" dirty="0" smtClean="0">
                <a:solidFill>
                  <a:srgbClr val="0070C0"/>
                </a:solidFill>
              </a:rPr>
              <a:t> </a:t>
            </a:r>
            <a:r>
              <a:rPr lang="en-GB" sz="3600" b="1" i="1" dirty="0" err="1" smtClean="0">
                <a:solidFill>
                  <a:srgbClr val="0070C0"/>
                </a:solidFill>
              </a:rPr>
              <a:t>рабочей</a:t>
            </a:r>
            <a:r>
              <a:rPr lang="en-GB" sz="3600" b="1" i="1" dirty="0" smtClean="0">
                <a:solidFill>
                  <a:srgbClr val="0070C0"/>
                </a:solidFill>
              </a:rPr>
              <a:t> </a:t>
            </a:r>
            <a:r>
              <a:rPr lang="en-GB" sz="3600" b="1" i="1" dirty="0" err="1" smtClean="0">
                <a:solidFill>
                  <a:srgbClr val="0070C0"/>
                </a:solidFill>
              </a:rPr>
              <a:t>группы</a:t>
            </a:r>
            <a:r>
              <a:rPr lang="en-GB" sz="3600" b="1" i="1" dirty="0" smtClean="0">
                <a:solidFill>
                  <a:srgbClr val="0070C0"/>
                </a:solidFill>
              </a:rPr>
              <a:t> </a:t>
            </a:r>
            <a:endParaRPr lang="hr-HR" sz="3600" b="1" dirty="0" smtClean="0">
              <a:solidFill>
                <a:schemeClr val="accent2"/>
              </a:solidFill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lvl="2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rgbClr val="0070C0"/>
                </a:solidFill>
              </a:rPr>
              <a:t>Предложить</a:t>
            </a:r>
            <a:r>
              <a:rPr lang="en-US" sz="1600" b="1" dirty="0" smtClean="0">
                <a:solidFill>
                  <a:srgbClr val="0070C0"/>
                </a:solidFill>
              </a:rPr>
              <a:t> “</a:t>
            </a:r>
            <a:r>
              <a:rPr lang="en-US" sz="1600" b="1" dirty="0" err="1" smtClean="0">
                <a:solidFill>
                  <a:srgbClr val="0070C0"/>
                </a:solidFill>
              </a:rPr>
              <a:t>правильную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модель</a:t>
            </a:r>
            <a:r>
              <a:rPr lang="en-US" sz="1600" b="1" dirty="0" smtClean="0">
                <a:solidFill>
                  <a:srgbClr val="0070C0"/>
                </a:solidFill>
              </a:rPr>
              <a:t>" </a:t>
            </a:r>
            <a:r>
              <a:rPr lang="en-US" sz="1600" b="1" dirty="0" err="1" smtClean="0">
                <a:solidFill>
                  <a:srgbClr val="0070C0"/>
                </a:solidFill>
              </a:rPr>
              <a:t>распределения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ролей</a:t>
            </a:r>
            <a:r>
              <a:rPr lang="en-US" sz="1600" b="1" dirty="0" smtClean="0">
                <a:solidFill>
                  <a:srgbClr val="0070C0"/>
                </a:solidFill>
              </a:rPr>
              <a:t> и </a:t>
            </a:r>
            <a:r>
              <a:rPr lang="en-US" sz="1600" b="1" dirty="0" err="1" smtClean="0">
                <a:solidFill>
                  <a:srgbClr val="0070C0"/>
                </a:solidFill>
              </a:rPr>
              <a:t>мест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внутреннего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аудита</a:t>
            </a:r>
            <a:r>
              <a:rPr lang="en-US" sz="1600" b="1" dirty="0" smtClean="0">
                <a:solidFill>
                  <a:srgbClr val="0070C0"/>
                </a:solidFill>
              </a:rPr>
              <a:t>, </a:t>
            </a:r>
            <a:r>
              <a:rPr lang="en-US" sz="1600" b="1" dirty="0" err="1" smtClean="0">
                <a:solidFill>
                  <a:srgbClr val="0070C0"/>
                </a:solidFill>
              </a:rPr>
              <a:t>финансовой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инспекции</a:t>
            </a:r>
            <a:r>
              <a:rPr lang="en-US" sz="1600" b="1" dirty="0" smtClean="0">
                <a:solidFill>
                  <a:srgbClr val="0070C0"/>
                </a:solidFill>
              </a:rPr>
              <a:t>  и </a:t>
            </a:r>
            <a:r>
              <a:rPr lang="en-US" sz="1600" b="1" dirty="0" err="1" smtClean="0">
                <a:solidFill>
                  <a:srgbClr val="0070C0"/>
                </a:solidFill>
              </a:rPr>
              <a:t>внешнего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аудита</a:t>
            </a:r>
            <a:r>
              <a:rPr lang="en-US" sz="1600" b="1" dirty="0" smtClean="0">
                <a:solidFill>
                  <a:srgbClr val="0070C0"/>
                </a:solidFill>
              </a:rPr>
              <a:t> в </a:t>
            </a:r>
            <a:r>
              <a:rPr lang="en-US" sz="1600" b="1" dirty="0" err="1" smtClean="0">
                <a:solidFill>
                  <a:srgbClr val="0070C0"/>
                </a:solidFill>
              </a:rPr>
              <a:t>государственном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секторе</a:t>
            </a:r>
            <a:r>
              <a:rPr lang="en-US" sz="1600" b="1" dirty="0" smtClean="0">
                <a:solidFill>
                  <a:srgbClr val="0070C0"/>
                </a:solidFill>
              </a:rPr>
              <a:t>;</a:t>
            </a:r>
          </a:p>
          <a:p>
            <a:pPr lvl="2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rgbClr val="0070C0"/>
                </a:solidFill>
              </a:rPr>
              <a:t>Определить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пути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взаимодействия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между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ними</a:t>
            </a:r>
            <a:r>
              <a:rPr lang="en-US" sz="1600" b="1" dirty="0" smtClean="0">
                <a:solidFill>
                  <a:srgbClr val="0070C0"/>
                </a:solidFill>
              </a:rPr>
              <a:t>; </a:t>
            </a:r>
          </a:p>
          <a:p>
            <a:pPr lvl="2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rgbClr val="0070C0"/>
                </a:solidFill>
              </a:rPr>
              <a:t>Предложить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оптимальную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стратегию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для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модернизации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финансовой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инспекции</a:t>
            </a:r>
            <a:r>
              <a:rPr lang="en-US" sz="1600" b="1" dirty="0" smtClean="0">
                <a:solidFill>
                  <a:srgbClr val="0070C0"/>
                </a:solidFill>
              </a:rPr>
              <a:t> в </a:t>
            </a:r>
            <a:r>
              <a:rPr lang="en-US" sz="1600" b="1" dirty="0" err="1" smtClean="0">
                <a:solidFill>
                  <a:srgbClr val="0070C0"/>
                </a:solidFill>
              </a:rPr>
              <a:t>связи</a:t>
            </a:r>
            <a:r>
              <a:rPr lang="en-US" sz="1600" b="1" dirty="0" smtClean="0">
                <a:solidFill>
                  <a:srgbClr val="0070C0"/>
                </a:solidFill>
              </a:rPr>
              <a:t> с </a:t>
            </a:r>
            <a:r>
              <a:rPr lang="en-US" sz="1600" b="1" dirty="0" err="1" smtClean="0">
                <a:solidFill>
                  <a:srgbClr val="0070C0"/>
                </a:solidFill>
              </a:rPr>
              <a:t>внедрением</a:t>
            </a:r>
            <a:r>
              <a:rPr lang="en-US" sz="1600" b="1" dirty="0" smtClean="0">
                <a:solidFill>
                  <a:srgbClr val="0070C0"/>
                </a:solidFill>
              </a:rPr>
              <a:t> в </a:t>
            </a:r>
            <a:r>
              <a:rPr lang="en-US" sz="1600" b="1" dirty="0" err="1" smtClean="0">
                <a:solidFill>
                  <a:srgbClr val="0070C0"/>
                </a:solidFill>
              </a:rPr>
              <a:t>стране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системы</a:t>
            </a:r>
            <a:r>
              <a:rPr lang="en-US" sz="1600" b="1" dirty="0" smtClean="0">
                <a:solidFill>
                  <a:srgbClr val="0070C0"/>
                </a:solidFill>
              </a:rPr>
              <a:t> ГВФК;</a:t>
            </a:r>
          </a:p>
          <a:p>
            <a:pPr lvl="2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rgbClr val="0070C0"/>
                </a:solidFill>
              </a:rPr>
              <a:t>Достичь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взаимопонимания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по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этому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вопросу</a:t>
            </a:r>
            <a:r>
              <a:rPr lang="en-US" sz="1600" b="1" dirty="0" smtClean="0">
                <a:solidFill>
                  <a:srgbClr val="0070C0"/>
                </a:solidFill>
              </a:rPr>
              <a:t>;</a:t>
            </a:r>
          </a:p>
          <a:p>
            <a:pPr lvl="2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rgbClr val="0070C0"/>
                </a:solidFill>
              </a:rPr>
              <a:t>Повысить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уровень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знаний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членов</a:t>
            </a:r>
            <a:r>
              <a:rPr lang="en-US" sz="1600" b="1" dirty="0" smtClean="0">
                <a:solidFill>
                  <a:srgbClr val="0070C0"/>
                </a:solidFill>
              </a:rPr>
              <a:t> ПСВА о </a:t>
            </a:r>
            <a:r>
              <a:rPr lang="en-US" sz="1600" b="1" dirty="0" err="1" smtClean="0">
                <a:solidFill>
                  <a:srgbClr val="0070C0"/>
                </a:solidFill>
              </a:rPr>
              <a:t>функциях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этих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трех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организаций</a:t>
            </a:r>
            <a:r>
              <a:rPr lang="en-US" sz="1600" b="1" dirty="0" smtClean="0">
                <a:solidFill>
                  <a:srgbClr val="0070C0"/>
                </a:solidFill>
              </a:rPr>
              <a:t> в </a:t>
            </a:r>
            <a:r>
              <a:rPr lang="en-US" sz="1600" b="1" dirty="0" err="1" smtClean="0">
                <a:solidFill>
                  <a:srgbClr val="0070C0"/>
                </a:solidFill>
              </a:rPr>
              <a:t>разных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странах</a:t>
            </a:r>
            <a:r>
              <a:rPr lang="en-US" sz="1600" b="1" dirty="0" smtClean="0">
                <a:solidFill>
                  <a:srgbClr val="0070C0"/>
                </a:solidFill>
              </a:rPr>
              <a:t>;</a:t>
            </a:r>
          </a:p>
          <a:p>
            <a:pPr lvl="2"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rgbClr val="0070C0"/>
                </a:solidFill>
              </a:rPr>
              <a:t>Предложить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механизмы</a:t>
            </a:r>
            <a:r>
              <a:rPr lang="nl-BE" sz="1600" b="1" dirty="0" smtClean="0">
                <a:solidFill>
                  <a:srgbClr val="0070C0"/>
                </a:solidFill>
                <a:ea typeface="+mn-ea"/>
                <a:cs typeface="+mn-cs"/>
              </a:rPr>
              <a:t>/стратегии  для внедрения и реализации продуктов </a:t>
            </a:r>
            <a:r>
              <a:rPr lang="nl-BE" sz="1600" b="1" dirty="0" smtClean="0">
                <a:solidFill>
                  <a:srgbClr val="0070C0"/>
                </a:solidFill>
              </a:rPr>
              <a:t>RIFIX в государствах-участницах</a:t>
            </a:r>
            <a:endParaRPr lang="nl-BE" sz="1600" b="1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Ø"/>
            </a:pPr>
            <a:endParaRPr lang="en-US" sz="2000" b="1" dirty="0"/>
          </a:p>
          <a:p>
            <a:pPr>
              <a:buFont typeface="Wingdings" pitchFamily="2" charset="2"/>
              <a:buChar char="Ø"/>
            </a:pPr>
            <a:endParaRPr lang="hr-HR" sz="2800" dirty="0" smtClean="0"/>
          </a:p>
        </p:txBody>
      </p:sp>
      <p:pic>
        <p:nvPicPr>
          <p:cNvPr id="17411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1663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6286500" cy="360040"/>
          </a:xfrm>
        </p:spPr>
        <p:txBody>
          <a:bodyPr/>
          <a:lstStyle/>
          <a:p>
            <a:pPr algn="ctr"/>
            <a:r>
              <a:rPr lang="en-GB" sz="3600" b="1" i="1" dirty="0" err="1" smtClean="0">
                <a:solidFill>
                  <a:srgbClr val="0070C0"/>
                </a:solidFill>
              </a:rPr>
              <a:t>Продукция</a:t>
            </a:r>
            <a:r>
              <a:rPr lang="en-GB" sz="3600" b="1" i="1" dirty="0" smtClean="0">
                <a:solidFill>
                  <a:srgbClr val="0070C0"/>
                </a:solidFill>
              </a:rPr>
              <a:t> RIFIX:</a:t>
            </a:r>
            <a:endParaRPr lang="hr-HR" sz="3600" b="1" dirty="0" smtClean="0">
              <a:solidFill>
                <a:schemeClr val="accent2"/>
              </a:solidFill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400600"/>
          </a:xfrm>
        </p:spPr>
        <p:txBody>
          <a:bodyPr/>
          <a:lstStyle/>
          <a:p>
            <a:pPr lvl="2">
              <a:buNone/>
            </a:pPr>
            <a:endParaRPr lang="en-US" sz="2000" b="1" dirty="0" smtClean="0">
              <a:solidFill>
                <a:srgbClr val="0070C0"/>
              </a:solidFill>
            </a:endParaRPr>
          </a:p>
          <a:p>
            <a:pPr lvl="2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√ </a:t>
            </a:r>
            <a:r>
              <a:rPr lang="en-US" sz="1800" b="1" dirty="0" err="1" smtClean="0">
                <a:solidFill>
                  <a:srgbClr val="0070C0"/>
                </a:solidFill>
              </a:rPr>
              <a:t>Концепция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по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сотрудничеству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между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органами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аудита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государственного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сектора</a:t>
            </a:r>
            <a:r>
              <a:rPr lang="en-US" sz="1800" b="1" dirty="0" smtClean="0">
                <a:solidFill>
                  <a:srgbClr val="0070C0"/>
                </a:solidFill>
              </a:rPr>
              <a:t> и </a:t>
            </a:r>
            <a:r>
              <a:rPr lang="en-US" sz="1800" b="1" dirty="0" err="1" smtClean="0">
                <a:solidFill>
                  <a:srgbClr val="0070C0"/>
                </a:solidFill>
              </a:rPr>
              <a:t>финансовой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инспекции</a:t>
            </a:r>
            <a:endParaRPr lang="en-US" sz="1800" b="1" dirty="0" smtClean="0">
              <a:solidFill>
                <a:srgbClr val="0070C0"/>
              </a:solidFill>
            </a:endParaRPr>
          </a:p>
          <a:p>
            <a:pPr lvl="2">
              <a:buNone/>
            </a:pPr>
            <a:endParaRPr lang="en-US" sz="1800" b="1" dirty="0" smtClean="0">
              <a:solidFill>
                <a:srgbClr val="0070C0"/>
              </a:solidFill>
            </a:endParaRPr>
          </a:p>
          <a:p>
            <a:pPr marL="914400" lvl="2" indent="0">
              <a:buNone/>
            </a:pPr>
            <a:r>
              <a:rPr lang="en-US" sz="1800" b="1" dirty="0" smtClean="0">
                <a:solidFill>
                  <a:srgbClr val="0070C0"/>
                </a:solidFill>
              </a:rPr>
              <a:t>√ </a:t>
            </a:r>
            <a:r>
              <a:rPr lang="en-US" sz="1800" b="1" dirty="0" err="1" smtClean="0">
                <a:solidFill>
                  <a:srgbClr val="0070C0"/>
                </a:solidFill>
              </a:rPr>
              <a:t>Модель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Соглашения</a:t>
            </a:r>
            <a:r>
              <a:rPr lang="en-US" sz="1800" b="1" dirty="0" smtClean="0">
                <a:solidFill>
                  <a:srgbClr val="0070C0"/>
                </a:solidFill>
              </a:rPr>
              <a:t> о </a:t>
            </a:r>
            <a:r>
              <a:rPr lang="en-US" sz="1800" b="1" dirty="0" err="1" smtClean="0">
                <a:solidFill>
                  <a:srgbClr val="0070C0"/>
                </a:solidFill>
              </a:rPr>
              <a:t>сотрудничестве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между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органами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внутреннего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аудита</a:t>
            </a:r>
            <a:r>
              <a:rPr lang="en-US" sz="1800" b="1" dirty="0" smtClean="0">
                <a:solidFill>
                  <a:srgbClr val="0070C0"/>
                </a:solidFill>
              </a:rPr>
              <a:t>, </a:t>
            </a:r>
            <a:r>
              <a:rPr lang="en-US" sz="1800" b="1" dirty="0" err="1" smtClean="0">
                <a:solidFill>
                  <a:srgbClr val="0070C0"/>
                </a:solidFill>
              </a:rPr>
              <a:t>финансовой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инспекции</a:t>
            </a:r>
            <a:r>
              <a:rPr lang="en-US" sz="1800" b="1" dirty="0" smtClean="0">
                <a:solidFill>
                  <a:srgbClr val="0070C0"/>
                </a:solidFill>
              </a:rPr>
              <a:t> и </a:t>
            </a:r>
            <a:r>
              <a:rPr lang="en-US" sz="1800" b="1" dirty="0" err="1" smtClean="0">
                <a:solidFill>
                  <a:srgbClr val="0070C0"/>
                </a:solidFill>
              </a:rPr>
              <a:t>внешнего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аудита</a:t>
            </a:r>
            <a:endParaRPr lang="en-US" sz="1800" b="1" dirty="0" smtClean="0">
              <a:solidFill>
                <a:srgbClr val="0070C0"/>
              </a:solidFill>
            </a:endParaRPr>
          </a:p>
          <a:p>
            <a:pPr marL="914400" lvl="2" indent="0">
              <a:buNone/>
            </a:pPr>
            <a:r>
              <a:rPr lang="en-US" sz="1800" b="1" dirty="0" smtClean="0">
                <a:solidFill>
                  <a:srgbClr val="0070C0"/>
                </a:solidFill>
              </a:rPr>
              <a:t> </a:t>
            </a:r>
          </a:p>
          <a:p>
            <a:pPr marL="914400" lvl="2" indent="0">
              <a:buNone/>
            </a:pPr>
            <a:r>
              <a:rPr lang="en-US" sz="1800" b="1" dirty="0" smtClean="0">
                <a:solidFill>
                  <a:srgbClr val="0070C0"/>
                </a:solidFill>
              </a:rPr>
              <a:t>√ </a:t>
            </a:r>
            <a:r>
              <a:rPr lang="en-US" sz="1800" b="1" dirty="0" err="1" smtClean="0">
                <a:solidFill>
                  <a:srgbClr val="0070C0"/>
                </a:solidFill>
              </a:rPr>
              <a:t>Механизмы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реализации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документов</a:t>
            </a:r>
            <a:r>
              <a:rPr lang="en-US" sz="1800" b="1" dirty="0" smtClean="0">
                <a:solidFill>
                  <a:srgbClr val="0070C0"/>
                </a:solidFill>
              </a:rPr>
              <a:t> RIFIX </a:t>
            </a:r>
            <a:r>
              <a:rPr lang="en-US" sz="1800" b="1" dirty="0" err="1" smtClean="0">
                <a:solidFill>
                  <a:srgbClr val="0070C0"/>
                </a:solidFill>
              </a:rPr>
              <a:t>на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практике</a:t>
            </a:r>
            <a:r>
              <a:rPr lang="en-US" sz="1800" b="1" dirty="0" smtClean="0">
                <a:solidFill>
                  <a:srgbClr val="0070C0"/>
                </a:solidFill>
              </a:rPr>
              <a:t> в </a:t>
            </a:r>
            <a:r>
              <a:rPr lang="en-US" sz="1800" b="1" dirty="0" err="1" smtClean="0">
                <a:solidFill>
                  <a:srgbClr val="0070C0"/>
                </a:solidFill>
              </a:rPr>
              <a:t>странах-участница</a:t>
            </a:r>
            <a:endParaRPr lang="en-US" sz="1800" b="1" dirty="0" smtClean="0">
              <a:solidFill>
                <a:srgbClr val="0070C0"/>
              </a:solidFill>
            </a:endParaRPr>
          </a:p>
          <a:p>
            <a:pPr marL="914400" lvl="2" indent="0">
              <a:buNone/>
            </a:pPr>
            <a:endParaRPr lang="en-US" sz="1800" b="1" dirty="0" smtClean="0">
              <a:solidFill>
                <a:srgbClr val="0070C0"/>
              </a:solidFill>
            </a:endParaRPr>
          </a:p>
          <a:p>
            <a:r>
              <a:rPr lang="nl-BE" sz="1800" b="1" dirty="0" smtClean="0">
                <a:solidFill>
                  <a:srgbClr val="0070C0"/>
                </a:solidFill>
              </a:rPr>
              <a:t>Руководители рабочей группы – Сергий Хроницкий, Макар, Свилена</a:t>
            </a:r>
          </a:p>
          <a:p>
            <a:r>
              <a:rPr lang="nl-BE" sz="1800" b="1" dirty="0" smtClean="0">
                <a:solidFill>
                  <a:srgbClr val="0070C0"/>
                </a:solidFill>
              </a:rPr>
              <a:t>В качестве внешних экспертов – Ричард Маггс, Манфред, Диана</a:t>
            </a:r>
            <a:endParaRPr lang="en-US" sz="2000" b="1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ü"/>
            </a:pP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17411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slov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6203032" cy="548680"/>
          </a:xfrm>
        </p:spPr>
        <p:txBody>
          <a:bodyPr/>
          <a:lstStyle/>
          <a:p>
            <a:pPr algn="ctr"/>
            <a:r>
              <a:rPr lang="en-US" sz="3200" b="1" i="1" dirty="0" err="1" smtClean="0">
                <a:solidFill>
                  <a:srgbClr val="0070C0"/>
                </a:solidFill>
              </a:rPr>
              <a:t>Мероприятия</a:t>
            </a:r>
            <a:r>
              <a:rPr lang="en-US" sz="3200" b="1" i="1" dirty="0" smtClean="0">
                <a:solidFill>
                  <a:srgbClr val="0070C0"/>
                </a:solidFill>
              </a:rPr>
              <a:t> RIFI</a:t>
            </a:r>
            <a:r>
              <a:rPr lang="en-US" sz="3200" b="1" dirty="0" smtClean="0">
                <a:solidFill>
                  <a:srgbClr val="0070C0"/>
                </a:solidFill>
              </a:rPr>
              <a:t>X </a:t>
            </a:r>
            <a:endParaRPr lang="sr-Latn-CS" sz="3200" b="1" dirty="0" smtClean="0">
              <a:solidFill>
                <a:srgbClr val="0070C0"/>
              </a:solidFill>
            </a:endParaRPr>
          </a:p>
        </p:txBody>
      </p:sp>
      <p:sp>
        <p:nvSpPr>
          <p:cNvPr id="18434" name="Rezervirano mjesto sadržaja 2"/>
          <p:cNvSpPr>
            <a:spLocks noGrp="1"/>
          </p:cNvSpPr>
          <p:nvPr>
            <p:ph idx="4294967295"/>
          </p:nvPr>
        </p:nvSpPr>
        <p:spPr>
          <a:xfrm>
            <a:off x="0" y="548680"/>
            <a:ext cx="8893175" cy="5400601"/>
          </a:xfrm>
        </p:spPr>
        <p:txBody>
          <a:bodyPr/>
          <a:lstStyle/>
          <a:p>
            <a:pPr lvl="0"/>
            <a:r>
              <a:rPr lang="en-GB" sz="2000" b="1" dirty="0" err="1" smtClean="0">
                <a:solidFill>
                  <a:srgbClr val="0070C0"/>
                </a:solidFill>
              </a:rPr>
              <a:t>Санкт</a:t>
            </a:r>
            <a:r>
              <a:rPr lang="en-GB" sz="2000" b="1" dirty="0" smtClean="0">
                <a:solidFill>
                  <a:srgbClr val="0070C0"/>
                </a:solidFill>
              </a:rPr>
              <a:t> </a:t>
            </a:r>
            <a:r>
              <a:rPr lang="en-GB" sz="2000" b="1" dirty="0" err="1" smtClean="0">
                <a:solidFill>
                  <a:srgbClr val="0070C0"/>
                </a:solidFill>
              </a:rPr>
              <a:t>Петербург</a:t>
            </a:r>
            <a:r>
              <a:rPr lang="en-GB" sz="2000" b="1" dirty="0" smtClean="0">
                <a:solidFill>
                  <a:srgbClr val="0070C0"/>
                </a:solidFill>
              </a:rPr>
              <a:t>, </a:t>
            </a:r>
            <a:r>
              <a:rPr lang="en-GB" sz="2000" b="1" dirty="0" err="1" smtClean="0">
                <a:solidFill>
                  <a:srgbClr val="0070C0"/>
                </a:solidFill>
              </a:rPr>
              <a:t>Россия</a:t>
            </a:r>
            <a:r>
              <a:rPr lang="en-GB" sz="2000" b="1" dirty="0" smtClean="0">
                <a:solidFill>
                  <a:srgbClr val="0070C0"/>
                </a:solidFill>
              </a:rPr>
              <a:t>, </a:t>
            </a:r>
            <a:r>
              <a:rPr lang="en-GB" sz="2000" b="1" dirty="0" err="1" smtClean="0">
                <a:solidFill>
                  <a:srgbClr val="0070C0"/>
                </a:solidFill>
              </a:rPr>
              <a:t>сентябрь</a:t>
            </a:r>
            <a:r>
              <a:rPr lang="en-GB" sz="2000" b="1" dirty="0" smtClean="0">
                <a:solidFill>
                  <a:srgbClr val="0070C0"/>
                </a:solidFill>
              </a:rPr>
              <a:t> 2013</a:t>
            </a:r>
            <a:br>
              <a:rPr lang="en-GB" sz="2000" b="1" dirty="0" smtClean="0">
                <a:solidFill>
                  <a:srgbClr val="0070C0"/>
                </a:solidFill>
              </a:rPr>
            </a:br>
            <a:r>
              <a:rPr lang="en-GB" sz="2000" dirty="0" err="1" smtClean="0">
                <a:solidFill>
                  <a:srgbClr val="0070C0"/>
                </a:solidFill>
              </a:rPr>
              <a:t>Исследование</a:t>
            </a:r>
            <a:r>
              <a:rPr lang="en-GB" sz="2000" dirty="0" smtClean="0">
                <a:solidFill>
                  <a:srgbClr val="0070C0"/>
                </a:solidFill>
              </a:rPr>
              <a:t> RIFIX  </a:t>
            </a:r>
            <a:br>
              <a:rPr lang="en-GB" sz="2000" dirty="0" smtClean="0">
                <a:solidFill>
                  <a:srgbClr val="0070C0"/>
                </a:solidFill>
              </a:rPr>
            </a:br>
            <a:endParaRPr lang="en-GB" sz="2000" dirty="0" smtClean="0">
              <a:solidFill>
                <a:srgbClr val="0070C0"/>
              </a:solidFill>
            </a:endParaRPr>
          </a:p>
          <a:p>
            <a:pPr lvl="0"/>
            <a:r>
              <a:rPr lang="en-GB" sz="2000" b="1" dirty="0" err="1" smtClean="0">
                <a:solidFill>
                  <a:srgbClr val="0070C0"/>
                </a:solidFill>
              </a:rPr>
              <a:t>Москва</a:t>
            </a:r>
            <a:r>
              <a:rPr lang="en-GB" sz="2000" b="1" dirty="0" smtClean="0">
                <a:solidFill>
                  <a:srgbClr val="0070C0"/>
                </a:solidFill>
              </a:rPr>
              <a:t>, </a:t>
            </a:r>
            <a:r>
              <a:rPr lang="en-GB" sz="2000" b="1" dirty="0" err="1" smtClean="0">
                <a:solidFill>
                  <a:srgbClr val="0070C0"/>
                </a:solidFill>
              </a:rPr>
              <a:t>Россия</a:t>
            </a:r>
            <a:r>
              <a:rPr lang="en-GB" sz="2000" b="1" dirty="0" smtClean="0">
                <a:solidFill>
                  <a:srgbClr val="0070C0"/>
                </a:solidFill>
              </a:rPr>
              <a:t>, </a:t>
            </a:r>
            <a:r>
              <a:rPr lang="en-GB" sz="2000" b="1" dirty="0" err="1" smtClean="0">
                <a:solidFill>
                  <a:srgbClr val="0070C0"/>
                </a:solidFill>
              </a:rPr>
              <a:t>май</a:t>
            </a:r>
            <a:r>
              <a:rPr lang="en-GB" sz="2000" b="1" dirty="0" smtClean="0">
                <a:solidFill>
                  <a:srgbClr val="0070C0"/>
                </a:solidFill>
              </a:rPr>
              <a:t> 2014</a:t>
            </a:r>
            <a:br>
              <a:rPr lang="en-GB" sz="2000" b="1" dirty="0" smtClean="0">
                <a:solidFill>
                  <a:srgbClr val="0070C0"/>
                </a:solidFill>
              </a:rPr>
            </a:br>
            <a:r>
              <a:rPr lang="en-GB" sz="2000" dirty="0" err="1" smtClean="0">
                <a:solidFill>
                  <a:srgbClr val="0070C0"/>
                </a:solidFill>
              </a:rPr>
              <a:t>Определения</a:t>
            </a:r>
            <a:r>
              <a:rPr lang="en-GB" sz="2000" dirty="0" smtClean="0">
                <a:solidFill>
                  <a:srgbClr val="0070C0"/>
                </a:solidFill>
              </a:rPr>
              <a:t>,</a:t>
            </a:r>
            <a:r>
              <a:rPr lang="en-GB" sz="2000" b="1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общая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терминология</a:t>
            </a:r>
            <a:r>
              <a:rPr lang="en-GB" sz="2000" dirty="0" smtClean="0">
                <a:solidFill>
                  <a:srgbClr val="0070C0"/>
                </a:solidFill>
              </a:rPr>
              <a:t>, </a:t>
            </a:r>
            <a:r>
              <a:rPr lang="en-GB" sz="2000" dirty="0" err="1" smtClean="0">
                <a:solidFill>
                  <a:srgbClr val="0070C0"/>
                </a:solidFill>
              </a:rPr>
              <a:t>основные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принципы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группы</a:t>
            </a:r>
            <a:r>
              <a:rPr lang="en-GB" sz="2000" dirty="0" smtClean="0">
                <a:solidFill>
                  <a:srgbClr val="0070C0"/>
                </a:solidFill>
              </a:rPr>
              <a:t>, </a:t>
            </a:r>
            <a:r>
              <a:rPr lang="en-US" sz="2000" dirty="0" smtClean="0">
                <a:solidFill>
                  <a:srgbClr val="0070C0"/>
                </a:solidFill>
              </a:rPr>
              <a:t>  </a:t>
            </a:r>
            <a:r>
              <a:rPr lang="en-GB" sz="2000" dirty="0" smtClean="0">
                <a:solidFill>
                  <a:srgbClr val="0070C0"/>
                </a:solidFill>
              </a:rPr>
              <a:t>   </a:t>
            </a:r>
            <a:r>
              <a:rPr lang="en-GB" sz="2000" dirty="0" err="1" smtClean="0">
                <a:solidFill>
                  <a:srgbClr val="0070C0"/>
                </a:solidFill>
              </a:rPr>
              <a:t>разработка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концептуального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документа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для</a:t>
            </a:r>
            <a:r>
              <a:rPr lang="en-GB" sz="2000" dirty="0" smtClean="0">
                <a:solidFill>
                  <a:srgbClr val="0070C0"/>
                </a:solidFill>
              </a:rPr>
              <a:t> RIFIX</a:t>
            </a:r>
          </a:p>
          <a:p>
            <a:pPr lvl="0"/>
            <a:endParaRPr lang="en-GB" sz="2000" b="1" dirty="0" smtClean="0">
              <a:solidFill>
                <a:srgbClr val="0070C0"/>
              </a:solidFill>
            </a:endParaRPr>
          </a:p>
          <a:p>
            <a:r>
              <a:rPr lang="en-GB" sz="2000" b="1" dirty="0" smtClean="0">
                <a:solidFill>
                  <a:srgbClr val="0070C0"/>
                </a:solidFill>
              </a:rPr>
              <a:t> </a:t>
            </a:r>
            <a:r>
              <a:rPr lang="en-GB" sz="2000" b="1" dirty="0" err="1" smtClean="0">
                <a:solidFill>
                  <a:srgbClr val="0070C0"/>
                </a:solidFill>
              </a:rPr>
              <a:t>Астана</a:t>
            </a:r>
            <a:r>
              <a:rPr lang="en-GB" sz="2000" b="1" dirty="0" smtClean="0">
                <a:solidFill>
                  <a:srgbClr val="0070C0"/>
                </a:solidFill>
              </a:rPr>
              <a:t>, </a:t>
            </a:r>
            <a:r>
              <a:rPr lang="en-GB" sz="2000" b="1" dirty="0" err="1" smtClean="0">
                <a:solidFill>
                  <a:srgbClr val="0070C0"/>
                </a:solidFill>
              </a:rPr>
              <a:t>Казахстан</a:t>
            </a:r>
            <a:r>
              <a:rPr lang="en-GB" sz="2000" b="1" dirty="0" smtClean="0">
                <a:solidFill>
                  <a:srgbClr val="0070C0"/>
                </a:solidFill>
              </a:rPr>
              <a:t>, </a:t>
            </a:r>
            <a:r>
              <a:rPr lang="en-GB" sz="2000" b="1" dirty="0" err="1" smtClean="0">
                <a:solidFill>
                  <a:srgbClr val="0070C0"/>
                </a:solidFill>
              </a:rPr>
              <a:t>сентябрь</a:t>
            </a:r>
            <a:r>
              <a:rPr lang="en-GB" sz="2000" b="1" dirty="0" smtClean="0">
                <a:solidFill>
                  <a:srgbClr val="0070C0"/>
                </a:solidFill>
              </a:rPr>
              <a:t> 2014</a:t>
            </a:r>
          </a:p>
          <a:p>
            <a:pPr>
              <a:buNone/>
            </a:pPr>
            <a:r>
              <a:rPr lang="en-GB" sz="2000" b="1" dirty="0" smtClean="0">
                <a:solidFill>
                  <a:srgbClr val="0070C0"/>
                </a:solidFill>
              </a:rPr>
              <a:t>     </a:t>
            </a:r>
            <a:r>
              <a:rPr lang="en-GB" sz="2000" dirty="0" err="1" smtClean="0">
                <a:solidFill>
                  <a:srgbClr val="0070C0"/>
                </a:solidFill>
              </a:rPr>
              <a:t>Доработка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концептуального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документа</a:t>
            </a:r>
            <a:r>
              <a:rPr lang="en-GB" sz="2000" dirty="0" smtClean="0">
                <a:solidFill>
                  <a:srgbClr val="0070C0"/>
                </a:solidFill>
              </a:rPr>
              <a:t> RIFIX</a:t>
            </a:r>
          </a:p>
          <a:p>
            <a:pPr marL="0" lvl="0" indent="0">
              <a:buNone/>
            </a:pPr>
            <a:endParaRPr lang="en-GB" sz="2000" dirty="0" smtClean="0">
              <a:solidFill>
                <a:srgbClr val="0070C0"/>
              </a:solidFill>
            </a:endParaRPr>
          </a:p>
          <a:p>
            <a:r>
              <a:rPr lang="en-US" sz="2000" b="1" dirty="0" smtClean="0">
                <a:solidFill>
                  <a:srgbClr val="0070C0"/>
                </a:solidFill>
              </a:rPr>
              <a:t>  </a:t>
            </a:r>
            <a:r>
              <a:rPr lang="en-US" sz="2000" b="1" dirty="0" err="1" smtClean="0">
                <a:solidFill>
                  <a:srgbClr val="0070C0"/>
                </a:solidFill>
              </a:rPr>
              <a:t>Ереван</a:t>
            </a:r>
            <a:r>
              <a:rPr lang="en-US" sz="2000" b="1" dirty="0" smtClean="0">
                <a:solidFill>
                  <a:srgbClr val="0070C0"/>
                </a:solidFill>
              </a:rPr>
              <a:t>, </a:t>
            </a:r>
            <a:r>
              <a:rPr lang="en-US" sz="2000" b="1" dirty="0" err="1" smtClean="0">
                <a:solidFill>
                  <a:srgbClr val="0070C0"/>
                </a:solidFill>
              </a:rPr>
              <a:t>Армения</a:t>
            </a:r>
            <a:r>
              <a:rPr lang="en-US" sz="2000" b="1" dirty="0" smtClean="0">
                <a:solidFill>
                  <a:srgbClr val="0070C0"/>
                </a:solidFill>
              </a:rPr>
              <a:t>, 2015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2000" dirty="0" smtClean="0">
                <a:solidFill>
                  <a:srgbClr val="0070C0"/>
                </a:solidFill>
                <a:ea typeface="Times New Roman"/>
                <a:cs typeface="Times New Roman"/>
              </a:rPr>
              <a:t>     </a:t>
            </a:r>
            <a:r>
              <a:rPr lang="en-GB" sz="2000" dirty="0" err="1" smtClean="0">
                <a:solidFill>
                  <a:srgbClr val="0070C0"/>
                </a:solidFill>
                <a:ea typeface="Times New Roman"/>
                <a:cs typeface="Times New Roman"/>
              </a:rPr>
              <a:t>Проект</a:t>
            </a:r>
            <a:r>
              <a:rPr lang="en-GB" sz="2000" dirty="0" smtClean="0">
                <a:solidFill>
                  <a:srgbClr val="0070C0"/>
                </a:solidFill>
                <a:ea typeface="Times New Roman"/>
                <a:cs typeface="Times New Roman"/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  <a:ea typeface="Times New Roman"/>
                <a:cs typeface="Times New Roman"/>
              </a:rPr>
              <a:t>модели</a:t>
            </a:r>
            <a:r>
              <a:rPr lang="en-GB" sz="2000" dirty="0" smtClean="0">
                <a:solidFill>
                  <a:srgbClr val="0070C0"/>
                </a:solidFill>
                <a:ea typeface="Times New Roman"/>
                <a:cs typeface="Times New Roman"/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  <a:ea typeface="Times New Roman"/>
                <a:cs typeface="Times New Roman"/>
              </a:rPr>
              <a:t>Соглашения</a:t>
            </a:r>
            <a:r>
              <a:rPr lang="en-GB" sz="2000" dirty="0" smtClean="0">
                <a:solidFill>
                  <a:srgbClr val="0070C0"/>
                </a:solidFill>
                <a:ea typeface="Times New Roman"/>
                <a:cs typeface="Times New Roman"/>
              </a:rPr>
              <a:t> о </a:t>
            </a:r>
            <a:r>
              <a:rPr lang="en-GB" sz="2000" dirty="0" err="1" smtClean="0">
                <a:solidFill>
                  <a:srgbClr val="0070C0"/>
                </a:solidFill>
                <a:ea typeface="Times New Roman"/>
                <a:cs typeface="Times New Roman"/>
              </a:rPr>
              <a:t>сотрудничестве</a:t>
            </a:r>
            <a:r>
              <a:rPr lang="en-GB" sz="2000" dirty="0" smtClean="0">
                <a:solidFill>
                  <a:srgbClr val="0070C0"/>
                </a:solidFill>
                <a:ea typeface="Times New Roman"/>
                <a:cs typeface="Times New Roman"/>
              </a:rPr>
              <a:t> RIFIX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2000" dirty="0" smtClean="0">
                <a:solidFill>
                  <a:srgbClr val="0070C0"/>
                </a:solidFill>
                <a:ea typeface="Times New Roman"/>
                <a:cs typeface="Times New Roman"/>
              </a:rPr>
              <a:t>     </a:t>
            </a:r>
            <a:r>
              <a:rPr lang="en-GB" sz="2000" dirty="0" err="1" smtClean="0">
                <a:solidFill>
                  <a:srgbClr val="0070C0"/>
                </a:solidFill>
                <a:ea typeface="Times New Roman"/>
                <a:cs typeface="Times New Roman"/>
              </a:rPr>
              <a:t>Вопросы</a:t>
            </a:r>
            <a:r>
              <a:rPr lang="en-GB" sz="2000" dirty="0" smtClean="0">
                <a:solidFill>
                  <a:srgbClr val="0070C0"/>
                </a:solidFill>
                <a:ea typeface="Times New Roman"/>
                <a:cs typeface="Times New Roman"/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  <a:ea typeface="Times New Roman"/>
                <a:cs typeface="Times New Roman"/>
              </a:rPr>
              <a:t>применения</a:t>
            </a:r>
            <a:r>
              <a:rPr lang="en-GB" sz="2000" dirty="0" smtClean="0">
                <a:solidFill>
                  <a:srgbClr val="0070C0"/>
                </a:solidFill>
                <a:ea typeface="Times New Roman"/>
                <a:cs typeface="Times New Roman"/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концептуального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документа</a:t>
            </a:r>
            <a:r>
              <a:rPr lang="en-GB" sz="2000" dirty="0" smtClean="0">
                <a:solidFill>
                  <a:srgbClr val="0070C0"/>
                </a:solidFill>
              </a:rPr>
              <a:t> RIFIX в </a:t>
            </a:r>
            <a:r>
              <a:rPr lang="en-GB" sz="2000" dirty="0" err="1" smtClean="0">
                <a:solidFill>
                  <a:srgbClr val="0070C0"/>
                </a:solidFill>
              </a:rPr>
              <a:t>странах</a:t>
            </a:r>
            <a:r>
              <a:rPr lang="en-GB" sz="2400" dirty="0" smtClean="0">
                <a:solidFill>
                  <a:srgbClr val="0070C0"/>
                </a:solidFill>
                <a:ea typeface="Times New Roman"/>
                <a:cs typeface="Times New Roman"/>
              </a:rPr>
              <a:t>	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2400" dirty="0" smtClean="0">
                <a:solidFill>
                  <a:srgbClr val="0070C0"/>
                </a:solidFill>
                <a:ea typeface="Times New Roman"/>
                <a:cs typeface="Times New Roman"/>
              </a:rPr>
              <a:t>      -</a:t>
            </a:r>
          </a:p>
          <a:p>
            <a:pPr marL="0" indent="0">
              <a:buNone/>
            </a:pPr>
            <a:endParaRPr lang="en-US" sz="2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en-GB" sz="2400" dirty="0" smtClean="0">
              <a:solidFill>
                <a:srgbClr val="0070C0"/>
              </a:solidFill>
            </a:endParaRPr>
          </a:p>
          <a:p>
            <a:endParaRPr lang="nl-BE" sz="2400" b="1" dirty="0">
              <a:solidFill>
                <a:srgbClr val="0070C0"/>
              </a:solidFill>
            </a:endParaRPr>
          </a:p>
          <a:p>
            <a:endParaRPr lang="nl-BE" sz="1800" b="1" dirty="0" smtClean="0">
              <a:solidFill>
                <a:srgbClr val="0070C0"/>
              </a:solidFill>
            </a:endParaRPr>
          </a:p>
          <a:p>
            <a:endParaRPr lang="nl-BE" sz="1800" b="1" dirty="0">
              <a:solidFill>
                <a:srgbClr val="0070C0"/>
              </a:solidFill>
            </a:endParaRPr>
          </a:p>
          <a:p>
            <a:endParaRPr lang="nl-BE" sz="1800" b="1" dirty="0" smtClean="0">
              <a:solidFill>
                <a:srgbClr val="0070C0"/>
              </a:solidFill>
            </a:endParaRPr>
          </a:p>
          <a:p>
            <a:endParaRPr lang="nl-BE" sz="1800" b="1" dirty="0">
              <a:solidFill>
                <a:srgbClr val="0070C0"/>
              </a:solidFill>
            </a:endParaRPr>
          </a:p>
          <a:p>
            <a:endParaRPr lang="nl-BE" sz="1800" b="1" dirty="0" smtClean="0">
              <a:solidFill>
                <a:srgbClr val="0070C0"/>
              </a:solidFill>
            </a:endParaRPr>
          </a:p>
          <a:p>
            <a:endParaRPr lang="nl-BE" sz="1800" b="1" dirty="0">
              <a:solidFill>
                <a:srgbClr val="0070C0"/>
              </a:solidFill>
            </a:endParaRPr>
          </a:p>
          <a:p>
            <a:endParaRPr lang="nl-BE" sz="1800" b="1" dirty="0" smtClean="0">
              <a:solidFill>
                <a:srgbClr val="0070C0"/>
              </a:solidFill>
            </a:endParaRPr>
          </a:p>
          <a:p>
            <a:endParaRPr lang="nl-BE" sz="1800" b="1" dirty="0">
              <a:solidFill>
                <a:srgbClr val="0070C0"/>
              </a:solidFill>
            </a:endParaRPr>
          </a:p>
          <a:p>
            <a:endParaRPr lang="nl-BE" sz="1800" b="1" dirty="0" smtClean="0">
              <a:solidFill>
                <a:srgbClr val="0070C0"/>
              </a:solidFill>
            </a:endParaRPr>
          </a:p>
          <a:p>
            <a:endParaRPr lang="nl-BE" sz="1800" b="1" dirty="0">
              <a:solidFill>
                <a:srgbClr val="0070C0"/>
              </a:solidFill>
            </a:endParaRPr>
          </a:p>
          <a:p>
            <a:endParaRPr lang="nl-BE" sz="1800" b="1" dirty="0" smtClean="0">
              <a:solidFill>
                <a:srgbClr val="0070C0"/>
              </a:solidFill>
            </a:endParaRPr>
          </a:p>
          <a:p>
            <a:endParaRPr lang="nl-BE" sz="1800" b="1" dirty="0">
              <a:solidFill>
                <a:srgbClr val="0070C0"/>
              </a:solidFill>
            </a:endParaRPr>
          </a:p>
          <a:p>
            <a:endParaRPr lang="nl-BE" sz="1800" b="1" dirty="0" smtClean="0">
              <a:solidFill>
                <a:srgbClr val="0070C0"/>
              </a:solidFill>
            </a:endParaRPr>
          </a:p>
          <a:p>
            <a:endParaRPr lang="nl-BE" sz="1800" b="1" dirty="0">
              <a:solidFill>
                <a:srgbClr val="0070C0"/>
              </a:solidFill>
            </a:endParaRPr>
          </a:p>
          <a:p>
            <a:endParaRPr lang="nl-BE" sz="1800" b="1" dirty="0" smtClean="0">
              <a:solidFill>
                <a:srgbClr val="0070C0"/>
              </a:solidFill>
            </a:endParaRPr>
          </a:p>
          <a:p>
            <a:endParaRPr lang="nl-BE" sz="1800" b="1" dirty="0">
              <a:solidFill>
                <a:srgbClr val="0070C0"/>
              </a:solidFill>
            </a:endParaRPr>
          </a:p>
          <a:p>
            <a:pPr lvl="1"/>
            <a:endParaRPr lang="nl-BE" sz="1400" b="1" dirty="0" smtClean="0">
              <a:solidFill>
                <a:srgbClr val="0070C0"/>
              </a:solidFill>
            </a:endParaRPr>
          </a:p>
          <a:p>
            <a:pPr lvl="1"/>
            <a:endParaRPr lang="nl-BE" sz="1400" b="1" dirty="0">
              <a:solidFill>
                <a:srgbClr val="0070C0"/>
              </a:solidFill>
            </a:endParaRPr>
          </a:p>
          <a:p>
            <a:pPr lvl="1"/>
            <a:endParaRPr lang="nl-BE" sz="1400" b="1" dirty="0" smtClean="0">
              <a:solidFill>
                <a:srgbClr val="0070C0"/>
              </a:solidFill>
            </a:endParaRPr>
          </a:p>
          <a:p>
            <a:pPr lvl="1"/>
            <a:endParaRPr lang="nl-BE" sz="1400" b="1" dirty="0">
              <a:solidFill>
                <a:srgbClr val="0070C0"/>
              </a:solidFill>
            </a:endParaRPr>
          </a:p>
          <a:p>
            <a:pPr lvl="1"/>
            <a:r>
              <a:rPr lang="nl-BE" sz="1400" b="1" dirty="0">
                <a:solidFill>
                  <a:srgbClr val="0070C0"/>
                </a:solidFill>
              </a:rPr>
              <a:t/>
            </a:r>
            <a:br>
              <a:rPr lang="nl-BE" sz="1400" b="1" dirty="0">
                <a:solidFill>
                  <a:srgbClr val="0070C0"/>
                </a:solidFill>
              </a:rPr>
            </a:br>
            <a:r>
              <a:rPr lang="nl-BE" sz="1400" b="1" dirty="0">
                <a:solidFill>
                  <a:srgbClr val="0070C0"/>
                </a:solidFill>
              </a:rPr>
              <a:t/>
            </a:r>
            <a:br>
              <a:rPr lang="nl-BE" sz="1400" b="1" dirty="0">
                <a:solidFill>
                  <a:srgbClr val="0070C0"/>
                </a:solidFill>
              </a:rPr>
            </a:br>
            <a:r>
              <a:rPr lang="nl-BE" sz="1400" b="1" dirty="0" smtClean="0">
                <a:solidFill>
                  <a:srgbClr val="0070C0"/>
                </a:solidFill>
              </a:rPr>
              <a:t>Презентация результатов исследования контрольной модели : внутренний аудит, внешний аудит, инспекция (выполненного до мероприятия)</a:t>
            </a:r>
            <a:r>
              <a:rPr lang="en-GB" sz="1400" b="1" dirty="0" smtClean="0">
                <a:solidFill>
                  <a:srgbClr val="0070C0"/>
                </a:solidFill>
              </a:rPr>
              <a:t> </a:t>
            </a:r>
            <a:r>
              <a:rPr lang="en-GB" sz="1400" b="1" dirty="0">
                <a:solidFill>
                  <a:srgbClr val="0070C0"/>
                </a:solidFill>
              </a:rPr>
              <a:t>	</a:t>
            </a:r>
          </a:p>
          <a:p>
            <a:r>
              <a:rPr lang="en-GB" sz="1800" b="1" dirty="0" err="1" smtClean="0">
                <a:solidFill>
                  <a:srgbClr val="0070C0"/>
                </a:solidFill>
              </a:rPr>
              <a:t>Презентация</a:t>
            </a:r>
            <a:r>
              <a:rPr lang="en-GB" sz="1800" b="1" dirty="0" smtClean="0">
                <a:solidFill>
                  <a:srgbClr val="0070C0"/>
                </a:solidFill>
              </a:rPr>
              <a:t> </a:t>
            </a:r>
            <a:r>
              <a:rPr lang="en-GB" sz="1800" b="1" dirty="0" err="1" smtClean="0">
                <a:solidFill>
                  <a:srgbClr val="0070C0"/>
                </a:solidFill>
              </a:rPr>
              <a:t>теории</a:t>
            </a:r>
            <a:r>
              <a:rPr lang="en-GB" sz="1800" b="1" dirty="0" smtClean="0">
                <a:solidFill>
                  <a:srgbClr val="0070C0"/>
                </a:solidFill>
              </a:rPr>
              <a:t>, </a:t>
            </a:r>
            <a:r>
              <a:rPr lang="en-GB" sz="1800" b="1" dirty="0" err="1" smtClean="0">
                <a:solidFill>
                  <a:srgbClr val="0070C0"/>
                </a:solidFill>
              </a:rPr>
              <a:t>передового</a:t>
            </a:r>
            <a:r>
              <a:rPr lang="en-GB" sz="1800" b="1" dirty="0" smtClean="0">
                <a:solidFill>
                  <a:srgbClr val="0070C0"/>
                </a:solidFill>
              </a:rPr>
              <a:t> </a:t>
            </a:r>
            <a:r>
              <a:rPr lang="en-GB" sz="1800" b="1" dirty="0" err="1" smtClean="0">
                <a:solidFill>
                  <a:srgbClr val="0070C0"/>
                </a:solidFill>
              </a:rPr>
              <a:t>международного</a:t>
            </a:r>
            <a:r>
              <a:rPr lang="en-GB" sz="1800" b="1" dirty="0" smtClean="0">
                <a:solidFill>
                  <a:srgbClr val="0070C0"/>
                </a:solidFill>
              </a:rPr>
              <a:t> </a:t>
            </a:r>
            <a:r>
              <a:rPr lang="en-GB" sz="1800" b="1" dirty="0" err="1" smtClean="0">
                <a:solidFill>
                  <a:srgbClr val="0070C0"/>
                </a:solidFill>
              </a:rPr>
              <a:t>опыта</a:t>
            </a:r>
            <a:r>
              <a:rPr lang="en-GB" sz="1800" b="1" dirty="0" smtClean="0">
                <a:solidFill>
                  <a:srgbClr val="0070C0"/>
                </a:solidFill>
              </a:rPr>
              <a:t> и </a:t>
            </a:r>
            <a:r>
              <a:rPr lang="en-GB" sz="1800" b="1" dirty="0" err="1" smtClean="0">
                <a:solidFill>
                  <a:srgbClr val="0070C0"/>
                </a:solidFill>
              </a:rPr>
              <a:t>стандартов</a:t>
            </a:r>
            <a:r>
              <a:rPr lang="en-GB" sz="1800" b="1" dirty="0" smtClean="0">
                <a:solidFill>
                  <a:srgbClr val="0070C0"/>
                </a:solidFill>
              </a:rPr>
              <a:t> </a:t>
            </a:r>
            <a:r>
              <a:rPr lang="en-GB" sz="1800" b="1" dirty="0" err="1" smtClean="0">
                <a:solidFill>
                  <a:srgbClr val="0070C0"/>
                </a:solidFill>
              </a:rPr>
              <a:t>существования</a:t>
            </a:r>
            <a:r>
              <a:rPr lang="en-GB" sz="1800" b="1" dirty="0" smtClean="0">
                <a:solidFill>
                  <a:srgbClr val="0070C0"/>
                </a:solidFill>
              </a:rPr>
              <a:t> </a:t>
            </a:r>
            <a:r>
              <a:rPr lang="en-GB" sz="1800" b="1" dirty="0" err="1" smtClean="0">
                <a:solidFill>
                  <a:srgbClr val="0070C0"/>
                </a:solidFill>
              </a:rPr>
              <a:t>различных</a:t>
            </a:r>
            <a:r>
              <a:rPr lang="en-GB" sz="1800" b="1" dirty="0" smtClean="0">
                <a:solidFill>
                  <a:srgbClr val="0070C0"/>
                </a:solidFill>
              </a:rPr>
              <a:t> </a:t>
            </a:r>
            <a:r>
              <a:rPr lang="en-GB" sz="1800" b="1" dirty="0" err="1" smtClean="0">
                <a:solidFill>
                  <a:srgbClr val="0070C0"/>
                </a:solidFill>
              </a:rPr>
              <a:t>макромоделей</a:t>
            </a:r>
            <a:r>
              <a:rPr lang="en-GB" sz="1800" b="1" dirty="0" smtClean="0">
                <a:solidFill>
                  <a:srgbClr val="0070C0"/>
                </a:solidFill>
              </a:rPr>
              <a:t> </a:t>
            </a:r>
            <a:r>
              <a:rPr lang="en-GB" sz="1800" b="1" dirty="0" err="1" smtClean="0">
                <a:solidFill>
                  <a:srgbClr val="0070C0"/>
                </a:solidFill>
              </a:rPr>
              <a:t>финансового</a:t>
            </a:r>
            <a:r>
              <a:rPr lang="en-GB" sz="1800" b="1" dirty="0" smtClean="0">
                <a:solidFill>
                  <a:srgbClr val="0070C0"/>
                </a:solidFill>
              </a:rPr>
              <a:t> </a:t>
            </a:r>
            <a:r>
              <a:rPr lang="en-GB" sz="1800" b="1" dirty="0" err="1" smtClean="0">
                <a:solidFill>
                  <a:srgbClr val="0070C0"/>
                </a:solidFill>
              </a:rPr>
              <a:t>контроля</a:t>
            </a:r>
            <a:r>
              <a:rPr lang="en-GB" sz="1800" b="1" dirty="0" smtClean="0">
                <a:solidFill>
                  <a:srgbClr val="0070C0"/>
                </a:solidFill>
              </a:rPr>
              <a:t>  </a:t>
            </a:r>
            <a:r>
              <a:rPr lang="en-GB" sz="1800" b="1" dirty="0" err="1" smtClean="0">
                <a:solidFill>
                  <a:srgbClr val="0070C0"/>
                </a:solidFill>
              </a:rPr>
              <a:t>Ричард</a:t>
            </a:r>
            <a:endParaRPr lang="en-GB" sz="1800" b="1" dirty="0" smtClean="0">
              <a:solidFill>
                <a:srgbClr val="0070C0"/>
              </a:solidFill>
            </a:endParaRPr>
          </a:p>
          <a:p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Роль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и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место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финансовой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инспекции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в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модели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финансового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контроля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в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постсоветских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государствах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в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условиях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реализации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модели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ГВФК </a:t>
            </a:r>
            <a:r>
              <a:rPr lang="en-GB" sz="2200" dirty="0">
                <a:solidFill>
                  <a:srgbClr val="002060"/>
                </a:solidFill>
                <a:latin typeface="Cambria"/>
              </a:rPr>
              <a:t>	</a:t>
            </a:r>
          </a:p>
          <a:p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Практическое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моделирование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ситуации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: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различия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между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внутренним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аудитом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,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внешним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аудитом</a:t>
            </a:r>
            <a:r>
              <a:rPr lang="en-GB" sz="2200" dirty="0" smtClean="0">
                <a:solidFill>
                  <a:srgbClr val="002060"/>
                </a:solidFill>
                <a:latin typeface="Cambria"/>
              </a:rPr>
              <a:t> и </a:t>
            </a:r>
            <a:r>
              <a:rPr lang="en-GB" sz="2200" dirty="0" err="1" smtClean="0">
                <a:solidFill>
                  <a:srgbClr val="002060"/>
                </a:solidFill>
                <a:latin typeface="Cambria"/>
              </a:rPr>
              <a:t>инспекцией</a:t>
            </a:r>
            <a:endParaRPr lang="nl-BE" sz="2200" i="1" dirty="0"/>
          </a:p>
        </p:txBody>
      </p:sp>
      <p:pic>
        <p:nvPicPr>
          <p:cNvPr id="18435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6286500" cy="1156990"/>
          </a:xfrm>
        </p:spPr>
        <p:txBody>
          <a:bodyPr/>
          <a:lstStyle/>
          <a:p>
            <a:pPr algn="ctr"/>
            <a:r>
              <a:rPr lang="en-US" sz="3600" b="1" i="1" dirty="0" err="1" smtClean="0">
                <a:solidFill>
                  <a:srgbClr val="0070C0"/>
                </a:solidFill>
              </a:rPr>
              <a:t>Результаты</a:t>
            </a:r>
            <a:r>
              <a:rPr lang="en-US" sz="3600" b="1" i="1" dirty="0" smtClean="0">
                <a:solidFill>
                  <a:srgbClr val="0070C0"/>
                </a:solidFill>
              </a:rPr>
              <a:t> RIFI</a:t>
            </a:r>
            <a:r>
              <a:rPr lang="en-US" sz="3600" b="1" dirty="0" smtClean="0">
                <a:solidFill>
                  <a:srgbClr val="0070C0"/>
                </a:solidFill>
              </a:rPr>
              <a:t>X</a:t>
            </a:r>
            <a:endParaRPr lang="sr-Latn-CS" sz="3600" dirty="0" smtClean="0">
              <a:solidFill>
                <a:srgbClr val="0070C0"/>
              </a:solidFill>
            </a:endParaRPr>
          </a:p>
        </p:txBody>
      </p:sp>
      <p:sp>
        <p:nvSpPr>
          <p:cNvPr id="19458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844675"/>
            <a:ext cx="8569325" cy="4713288"/>
          </a:xfrm>
        </p:spPr>
        <p:txBody>
          <a:bodyPr/>
          <a:lstStyle/>
          <a:p>
            <a:r>
              <a:rPr lang="en-US" sz="2400" b="1" dirty="0" err="1" smtClean="0">
                <a:solidFill>
                  <a:srgbClr val="0070C0"/>
                </a:solidFill>
              </a:rPr>
              <a:t>Общая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терминология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err="1" smtClean="0">
                <a:solidFill>
                  <a:srgbClr val="0070C0"/>
                </a:solidFill>
              </a:rPr>
              <a:t>Знание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передового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опыта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err="1" smtClean="0">
                <a:solidFill>
                  <a:srgbClr val="0070C0"/>
                </a:solidFill>
              </a:rPr>
              <a:t>Общее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понимание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различий</a:t>
            </a:r>
            <a:r>
              <a:rPr lang="en-US" sz="2400" b="1" dirty="0" smtClean="0">
                <a:solidFill>
                  <a:srgbClr val="0070C0"/>
                </a:solidFill>
              </a:rPr>
              <a:t> и </a:t>
            </a:r>
            <a:r>
              <a:rPr lang="en-US" sz="2400" b="1" dirty="0" err="1" smtClean="0">
                <a:solidFill>
                  <a:srgbClr val="0070C0"/>
                </a:solidFill>
              </a:rPr>
              <a:t>сходств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err="1" smtClean="0">
                <a:solidFill>
                  <a:srgbClr val="0070C0"/>
                </a:solidFill>
              </a:rPr>
              <a:t>Общее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понимание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пользы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хорошего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партнерства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между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органами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внутреннего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аудита</a:t>
            </a:r>
            <a:r>
              <a:rPr lang="en-US" sz="2400" b="1" dirty="0" smtClean="0">
                <a:solidFill>
                  <a:srgbClr val="0070C0"/>
                </a:solidFill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</a:rPr>
              <a:t>внешнего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аудита</a:t>
            </a:r>
            <a:r>
              <a:rPr lang="en-US" sz="2400" b="1" dirty="0" smtClean="0">
                <a:solidFill>
                  <a:srgbClr val="0070C0"/>
                </a:solidFill>
              </a:rPr>
              <a:t> и </a:t>
            </a:r>
            <a:r>
              <a:rPr lang="en-US" sz="2400" b="1" dirty="0" err="1" smtClean="0">
                <a:solidFill>
                  <a:srgbClr val="0070C0"/>
                </a:solidFill>
              </a:rPr>
              <a:t>финансовой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инспекции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err="1" smtClean="0">
                <a:solidFill>
                  <a:srgbClr val="0070C0"/>
                </a:solidFill>
              </a:rPr>
              <a:t>Проект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концептуального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документа</a:t>
            </a:r>
            <a:endParaRPr lang="hr-HR" sz="2400" b="1" dirty="0" smtClean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 </a:t>
            </a:r>
            <a:endParaRPr lang="hr-HR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r-HR" sz="2400" dirty="0" smtClean="0"/>
              <a:t>	</a:t>
            </a:r>
            <a:r>
              <a:rPr lang="hr-HR" sz="2400" i="1" dirty="0" smtClean="0"/>
              <a:t>	</a:t>
            </a:r>
          </a:p>
          <a:p>
            <a:pPr lvl="1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683568" y="116632"/>
            <a:ext cx="6060132" cy="1440160"/>
          </a:xfrm>
        </p:spPr>
        <p:txBody>
          <a:bodyPr/>
          <a:lstStyle/>
          <a:p>
            <a:pPr algn="ctr"/>
            <a:r>
              <a:rPr lang="en-US" sz="3200" b="1" i="1" kern="1200" dirty="0" smtClean="0">
                <a:solidFill>
                  <a:srgbClr val="0070C0"/>
                </a:solidFill>
                <a:latin typeface="+mn-lt"/>
              </a:rPr>
              <a:t>СХОДСТВА</a:t>
            </a:r>
            <a:r>
              <a:rPr lang="en-US" sz="3600" b="1" i="1" kern="12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3200" b="1" i="1" kern="1200" dirty="0" err="1" smtClean="0">
                <a:solidFill>
                  <a:srgbClr val="0070C0"/>
                </a:solidFill>
                <a:latin typeface="+mn-lt"/>
              </a:rPr>
              <a:t>между</a:t>
            </a:r>
            <a:r>
              <a:rPr lang="en-US" sz="3200" b="1" i="1" kern="12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3200" b="1" i="1" kern="1200" dirty="0" err="1" smtClean="0">
                <a:solidFill>
                  <a:srgbClr val="0070C0"/>
                </a:solidFill>
                <a:latin typeface="+mn-lt"/>
              </a:rPr>
              <a:t>финансовой</a:t>
            </a:r>
            <a:r>
              <a:rPr lang="en-US" sz="3200" b="1" i="1" kern="12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3200" b="1" i="1" kern="1200" dirty="0" err="1" smtClean="0">
                <a:solidFill>
                  <a:srgbClr val="0070C0"/>
                </a:solidFill>
                <a:latin typeface="+mn-lt"/>
              </a:rPr>
              <a:t>инспекцией</a:t>
            </a:r>
            <a:r>
              <a:rPr lang="en-US" sz="3200" b="1" i="1" kern="1200" dirty="0" smtClean="0">
                <a:solidFill>
                  <a:srgbClr val="0070C0"/>
                </a:solidFill>
                <a:latin typeface="+mn-lt"/>
              </a:rPr>
              <a:t> и </a:t>
            </a:r>
            <a:r>
              <a:rPr lang="en-US" sz="3200" b="1" i="1" kern="1200" dirty="0" err="1" smtClean="0">
                <a:solidFill>
                  <a:srgbClr val="0070C0"/>
                </a:solidFill>
                <a:latin typeface="+mn-lt"/>
              </a:rPr>
              <a:t>внешним</a:t>
            </a:r>
            <a:r>
              <a:rPr lang="en-US" sz="3200" b="1" i="1" kern="12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3200" b="1" i="1" kern="1200" dirty="0" err="1" smtClean="0">
                <a:solidFill>
                  <a:srgbClr val="0070C0"/>
                </a:solidFill>
                <a:latin typeface="+mn-lt"/>
              </a:rPr>
              <a:t>аудитом</a:t>
            </a:r>
            <a:endParaRPr lang="sr-Latn-CS" sz="3200" i="1" dirty="0" smtClean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08113879"/>
              </p:ext>
            </p:extLst>
          </p:nvPr>
        </p:nvGraphicFramePr>
        <p:xfrm>
          <a:off x="467544" y="1772815"/>
          <a:ext cx="8208912" cy="401654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208912"/>
              </a:tblGrid>
              <a:tr h="68276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СХОДСТВА:</a:t>
                      </a:r>
                      <a:endParaRPr lang="bg-B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6121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Внешние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bg-B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5231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spcAft>
                          <a:spcPts val="600"/>
                        </a:spcAft>
                        <a:buFont typeface="Wingdings" pitchFamily="2" charset="2"/>
                        <a:buChar char="ü"/>
                      </a:pPr>
                      <a:r>
                        <a:rPr lang="az-Cyrl-A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ероприятия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постфактум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bg-BG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21783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Охватывает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весь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государственный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сектор</a:t>
                      </a:r>
                      <a:endParaRPr lang="bg-B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2769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Право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применения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санкций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при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существовании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2769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Мандат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на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борьбу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с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мошенничеством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и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коррупцией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7749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827584" y="332656"/>
            <a:ext cx="5901162" cy="1440160"/>
          </a:xfrm>
        </p:spPr>
        <p:txBody>
          <a:bodyPr/>
          <a:lstStyle/>
          <a:p>
            <a:pPr algn="ctr"/>
            <a:r>
              <a:rPr lang="en-US" sz="3200" b="1" i="1" dirty="0" smtClean="0">
                <a:solidFill>
                  <a:srgbClr val="0070C0"/>
                </a:solidFill>
              </a:rPr>
              <a:t>РАЗЛИЧИЧИЯ</a:t>
            </a:r>
            <a:r>
              <a:rPr lang="en-US" sz="3600" b="1" i="1" dirty="0" smtClean="0">
                <a:solidFill>
                  <a:srgbClr val="0070C0"/>
                </a:solidFill>
              </a:rPr>
              <a:t> </a:t>
            </a:r>
            <a:r>
              <a:rPr lang="en-US" sz="3600" b="1" i="1" dirty="0" err="1" smtClean="0">
                <a:solidFill>
                  <a:srgbClr val="0070C0"/>
                </a:solidFill>
              </a:rPr>
              <a:t>между</a:t>
            </a:r>
            <a:r>
              <a:rPr lang="en-US" sz="3600" b="1" i="1" dirty="0" smtClean="0">
                <a:solidFill>
                  <a:srgbClr val="0070C0"/>
                </a:solidFill>
              </a:rPr>
              <a:t> </a:t>
            </a:r>
            <a:r>
              <a:rPr lang="en-US" sz="3600" b="1" i="1" dirty="0" err="1" smtClean="0">
                <a:solidFill>
                  <a:srgbClr val="0070C0"/>
                </a:solidFill>
              </a:rPr>
              <a:t>финансовой</a:t>
            </a:r>
            <a:r>
              <a:rPr lang="en-US" sz="3600" b="1" i="1" dirty="0" smtClean="0">
                <a:solidFill>
                  <a:srgbClr val="0070C0"/>
                </a:solidFill>
              </a:rPr>
              <a:t> </a:t>
            </a:r>
            <a:r>
              <a:rPr lang="en-US" sz="3600" b="1" i="1" dirty="0" err="1" smtClean="0">
                <a:solidFill>
                  <a:srgbClr val="0070C0"/>
                </a:solidFill>
              </a:rPr>
              <a:t>инспекцией</a:t>
            </a:r>
            <a:r>
              <a:rPr lang="en-US" sz="3600" b="1" i="1" dirty="0" smtClean="0">
                <a:solidFill>
                  <a:srgbClr val="0070C0"/>
                </a:solidFill>
              </a:rPr>
              <a:t> и </a:t>
            </a:r>
            <a:r>
              <a:rPr lang="en-US" sz="3600" b="1" i="1" dirty="0" err="1" smtClean="0">
                <a:solidFill>
                  <a:srgbClr val="0070C0"/>
                </a:solidFill>
              </a:rPr>
              <a:t>внешним</a:t>
            </a:r>
            <a:r>
              <a:rPr lang="en-US" sz="3600" b="1" i="1" dirty="0" smtClean="0">
                <a:solidFill>
                  <a:srgbClr val="0070C0"/>
                </a:solidFill>
              </a:rPr>
              <a:t> </a:t>
            </a:r>
            <a:r>
              <a:rPr lang="en-US" sz="3600" b="1" i="1" dirty="0" err="1" smtClean="0">
                <a:solidFill>
                  <a:srgbClr val="0070C0"/>
                </a:solidFill>
              </a:rPr>
              <a:t>аудитом</a:t>
            </a:r>
            <a:endParaRPr lang="sr-Latn-CS" sz="3200" dirty="0" smtClean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1053490"/>
              </p:ext>
            </p:extLst>
          </p:nvPr>
        </p:nvGraphicFramePr>
        <p:xfrm>
          <a:off x="0" y="2585862"/>
          <a:ext cx="9143999" cy="427794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35696"/>
                <a:gridCol w="3108828"/>
                <a:gridCol w="4199475"/>
              </a:tblGrid>
              <a:tr h="648447">
                <a:tc>
                  <a:txBody>
                    <a:bodyPr/>
                    <a:lstStyle/>
                    <a:p>
                      <a:r>
                        <a:rPr lang="en-US" dirty="0" smtClean="0"/>
                        <a:t>РАЗЛИЧИЯ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ФИНАНСОВАЯ ИНСПЕКЦИЯ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ВНЕШНИЙ АУДИТ</a:t>
                      </a:r>
                      <a:endParaRPr lang="bg-BG" dirty="0" smtClean="0"/>
                    </a:p>
                  </a:txBody>
                  <a:tcPr/>
                </a:tc>
              </a:tr>
              <a:tr h="1358651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Положение</a:t>
                      </a:r>
                      <a:r>
                        <a:rPr lang="en-US" sz="1600" baseline="0" dirty="0" smtClean="0"/>
                        <a:t> в </a:t>
                      </a:r>
                      <a:r>
                        <a:rPr lang="en-US" sz="1600" baseline="0" dirty="0" err="1" smtClean="0"/>
                        <a:t>государственной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структуре</a:t>
                      </a:r>
                      <a:r>
                        <a:rPr lang="en-US" sz="1600" baseline="0" dirty="0" smtClean="0"/>
                        <a:t> и </a:t>
                      </a:r>
                      <a:r>
                        <a:rPr lang="en-US" sz="1600" baseline="0" dirty="0" err="1" smtClean="0"/>
                        <a:t>линия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отчетности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Подчинение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министру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финансов</a:t>
                      </a:r>
                      <a:r>
                        <a:rPr lang="en-US" sz="1400" dirty="0" smtClean="0"/>
                        <a:t>.</a:t>
                      </a:r>
                    </a:p>
                    <a:p>
                      <a:r>
                        <a:rPr lang="en-US" sz="1400" dirty="0" err="1" smtClean="0"/>
                        <a:t>Подотчетна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err="1" smtClean="0"/>
                        <a:t>министру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финансов</a:t>
                      </a:r>
                      <a:r>
                        <a:rPr lang="en-US" sz="1400" dirty="0" smtClean="0"/>
                        <a:t> и </a:t>
                      </a:r>
                      <a:r>
                        <a:rPr lang="en-US" sz="1400" dirty="0" err="1" smtClean="0"/>
                        <a:t>правительству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Подотчетен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Парламенту</a:t>
                      </a:r>
                      <a:r>
                        <a:rPr lang="en-US" sz="1400" dirty="0" smtClean="0"/>
                        <a:t> и </a:t>
                      </a:r>
                      <a:r>
                        <a:rPr lang="en-US" sz="1400" dirty="0" err="1" smtClean="0"/>
                        <a:t>общественности</a:t>
                      </a:r>
                      <a:endParaRPr lang="en-US" sz="1400" u="none" dirty="0" smtClean="0"/>
                    </a:p>
                  </a:txBody>
                  <a:tcPr/>
                </a:tc>
              </a:tr>
              <a:tr h="741082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Инициирование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деятельности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 err="1" smtClean="0"/>
                        <a:t>Действует</a:t>
                      </a:r>
                      <a:r>
                        <a:rPr lang="en-US" sz="1400" u="none" dirty="0" smtClean="0"/>
                        <a:t> </a:t>
                      </a:r>
                      <a:r>
                        <a:rPr lang="en-US" sz="1400" u="none" dirty="0" err="1" smtClean="0"/>
                        <a:t>на</a:t>
                      </a:r>
                      <a:r>
                        <a:rPr lang="en-US" sz="1400" u="none" baseline="0" dirty="0" smtClean="0"/>
                        <a:t> </a:t>
                      </a:r>
                      <a:r>
                        <a:rPr lang="en-US" sz="1400" u="none" baseline="0" dirty="0" err="1" smtClean="0"/>
                        <a:t>основании</a:t>
                      </a:r>
                      <a:r>
                        <a:rPr lang="en-US" sz="1400" u="none" baseline="0" dirty="0" smtClean="0"/>
                        <a:t> </a:t>
                      </a:r>
                      <a:r>
                        <a:rPr lang="en-US" sz="1400" u="none" baseline="0" dirty="0" err="1" smtClean="0"/>
                        <a:t>жалоб</a:t>
                      </a:r>
                      <a:r>
                        <a:rPr lang="en-US" sz="1400" u="none" baseline="0" dirty="0" smtClean="0"/>
                        <a:t> и </a:t>
                      </a:r>
                      <a:r>
                        <a:rPr lang="en-US" sz="1400" u="none" baseline="0" dirty="0" err="1" smtClean="0"/>
                        <a:t>просьб</a:t>
                      </a:r>
                      <a:r>
                        <a:rPr lang="en-US" sz="1400" u="none" baseline="0" dirty="0" smtClean="0"/>
                        <a:t> </a:t>
                      </a:r>
                      <a:r>
                        <a:rPr lang="en-US" sz="1400" u="none" baseline="0" dirty="0" err="1" smtClean="0"/>
                        <a:t>граждан</a:t>
                      </a:r>
                      <a:r>
                        <a:rPr lang="en-US" sz="1400" u="none" baseline="0" dirty="0" smtClean="0"/>
                        <a:t> и </a:t>
                      </a:r>
                      <a:r>
                        <a:rPr lang="en-US" sz="1400" u="none" baseline="0" dirty="0" err="1" smtClean="0"/>
                        <a:t>других</a:t>
                      </a:r>
                      <a:r>
                        <a:rPr lang="en-US" sz="1400" u="none" baseline="0" dirty="0" smtClean="0"/>
                        <a:t> </a:t>
                      </a:r>
                      <a:r>
                        <a:rPr lang="en-US" sz="1400" u="none" baseline="0" dirty="0" err="1" smtClean="0"/>
                        <a:t>учреждений</a:t>
                      </a:r>
                      <a:r>
                        <a:rPr lang="en-US" sz="1400" u="none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 err="1" smtClean="0"/>
                        <a:t>Работает</a:t>
                      </a:r>
                      <a:r>
                        <a:rPr lang="en-US" sz="1400" u="none" dirty="0" smtClean="0"/>
                        <a:t> в </a:t>
                      </a:r>
                      <a:r>
                        <a:rPr lang="en-US" sz="1400" u="none" dirty="0" err="1" smtClean="0"/>
                        <a:t>соответствии</a:t>
                      </a:r>
                      <a:r>
                        <a:rPr lang="en-US" sz="1400" u="none" dirty="0" smtClean="0"/>
                        <a:t> с </a:t>
                      </a:r>
                      <a:r>
                        <a:rPr lang="en-US" sz="1400" u="none" dirty="0" err="1" smtClean="0"/>
                        <a:t>годовым</a:t>
                      </a:r>
                      <a:r>
                        <a:rPr lang="en-US" sz="1400" u="none" dirty="0" smtClean="0"/>
                        <a:t> </a:t>
                      </a:r>
                      <a:r>
                        <a:rPr lang="en-US" sz="1400" u="none" dirty="0" err="1" smtClean="0"/>
                        <a:t>планом</a:t>
                      </a:r>
                      <a:r>
                        <a:rPr lang="en-US" sz="1400" u="none" dirty="0" smtClean="0"/>
                        <a:t> и </a:t>
                      </a:r>
                      <a:r>
                        <a:rPr lang="en-US" sz="1400" u="none" dirty="0" err="1" smtClean="0"/>
                        <a:t>по</a:t>
                      </a:r>
                      <a:r>
                        <a:rPr lang="en-US" sz="1400" u="none" dirty="0" smtClean="0"/>
                        <a:t> </a:t>
                      </a:r>
                      <a:r>
                        <a:rPr lang="en-US" sz="1400" u="none" dirty="0" err="1" smtClean="0"/>
                        <a:t>просьбе</a:t>
                      </a:r>
                      <a:r>
                        <a:rPr lang="en-US" sz="1400" u="none" dirty="0" smtClean="0"/>
                        <a:t> </a:t>
                      </a:r>
                      <a:r>
                        <a:rPr lang="en-US" sz="1400" u="none" dirty="0" err="1" smtClean="0"/>
                        <a:t>Парламента</a:t>
                      </a:r>
                      <a:endParaRPr lang="bg-BG" sz="1400" dirty="0"/>
                    </a:p>
                  </a:txBody>
                  <a:tcPr/>
                </a:tc>
              </a:tr>
              <a:tr h="1142502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Цели</a:t>
                      </a:r>
                      <a:r>
                        <a:rPr lang="en-US" sz="1600" dirty="0" smtClean="0"/>
                        <a:t> и </a:t>
                      </a:r>
                      <a:r>
                        <a:rPr lang="en-US" sz="1600" dirty="0" err="1" smtClean="0"/>
                        <a:t>охват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работ</a:t>
                      </a:r>
                      <a:endParaRPr lang="en-US" sz="1600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Основное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внимание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уделяется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err="1" smtClean="0"/>
                        <a:t>законности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err="1" smtClean="0"/>
                        <a:t>Внимание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законности</a:t>
                      </a:r>
                      <a:r>
                        <a:rPr lang="en-US" sz="1400" baseline="0" dirty="0" smtClean="0"/>
                        <a:t>, а </a:t>
                      </a:r>
                      <a:r>
                        <a:rPr lang="en-US" sz="1400" baseline="0" dirty="0" err="1" smtClean="0"/>
                        <a:t>также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эффективности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результативности</a:t>
                      </a:r>
                      <a:r>
                        <a:rPr lang="en-US" sz="1400" baseline="0" dirty="0" smtClean="0"/>
                        <a:t> и </a:t>
                      </a:r>
                      <a:r>
                        <a:rPr lang="en-US" sz="1400" baseline="0" dirty="0" err="1" smtClean="0"/>
                        <a:t>экономичности</a:t>
                      </a:r>
                      <a:r>
                        <a:rPr lang="en-US" sz="1400" baseline="0" dirty="0" smtClean="0"/>
                        <a:t>. </a:t>
                      </a:r>
                      <a:r>
                        <a:rPr lang="az-Cyrl-AZ" sz="1400" baseline="0" dirty="0" smtClean="0"/>
                        <a:t>П</a:t>
                      </a:r>
                      <a:r>
                        <a:rPr lang="en-US" sz="1400" baseline="0" dirty="0" err="1" smtClean="0"/>
                        <a:t>роверка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финансовых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отчетов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бюджетных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организаций</a:t>
                      </a:r>
                      <a:r>
                        <a:rPr lang="en-US" sz="1400" baseline="0" dirty="0" smtClean="0"/>
                        <a:t> </a:t>
                      </a:r>
                    </a:p>
                  </a:txBody>
                  <a:tcPr/>
                </a:tc>
              </a:tr>
              <a:tr h="387267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547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467544" y="260648"/>
            <a:ext cx="6276156" cy="1152128"/>
          </a:xfrm>
        </p:spPr>
        <p:txBody>
          <a:bodyPr/>
          <a:lstStyle/>
          <a:p>
            <a:pPr algn="ctr"/>
            <a:r>
              <a:rPr lang="en-US" sz="2300" b="1" i="1" dirty="0" smtClean="0">
                <a:solidFill>
                  <a:srgbClr val="0070C0"/>
                </a:solidFill>
              </a:rPr>
              <a:t>РАЗЛИЧИЧИЯ </a:t>
            </a:r>
            <a:r>
              <a:rPr lang="en-US" sz="2300" b="1" i="1" dirty="0" err="1" smtClean="0">
                <a:solidFill>
                  <a:srgbClr val="0070C0"/>
                </a:solidFill>
              </a:rPr>
              <a:t>между</a:t>
            </a:r>
            <a:r>
              <a:rPr lang="en-US" sz="2300" b="1" i="1" dirty="0" smtClean="0">
                <a:solidFill>
                  <a:srgbClr val="0070C0"/>
                </a:solidFill>
              </a:rPr>
              <a:t> </a:t>
            </a:r>
            <a:r>
              <a:rPr lang="en-US" sz="2300" b="1" i="1" dirty="0" err="1" smtClean="0">
                <a:solidFill>
                  <a:srgbClr val="0070C0"/>
                </a:solidFill>
              </a:rPr>
              <a:t>финансовой</a:t>
            </a:r>
            <a:r>
              <a:rPr lang="en-US" sz="2300" b="1" i="1" dirty="0" smtClean="0">
                <a:solidFill>
                  <a:srgbClr val="0070C0"/>
                </a:solidFill>
              </a:rPr>
              <a:t> </a:t>
            </a:r>
            <a:r>
              <a:rPr lang="en-US" sz="2300" b="1" i="1" dirty="0" err="1" smtClean="0">
                <a:solidFill>
                  <a:srgbClr val="0070C0"/>
                </a:solidFill>
              </a:rPr>
              <a:t>инспекцией</a:t>
            </a:r>
            <a:r>
              <a:rPr lang="en-US" sz="2300" b="1" i="1" dirty="0" smtClean="0">
                <a:solidFill>
                  <a:srgbClr val="0070C0"/>
                </a:solidFill>
              </a:rPr>
              <a:t> и </a:t>
            </a:r>
            <a:r>
              <a:rPr lang="en-US" sz="2300" b="1" i="1" dirty="0" err="1" smtClean="0">
                <a:solidFill>
                  <a:srgbClr val="0070C0"/>
                </a:solidFill>
              </a:rPr>
              <a:t>внешним</a:t>
            </a:r>
            <a:r>
              <a:rPr lang="en-US" sz="2300" b="1" i="1" dirty="0" smtClean="0">
                <a:solidFill>
                  <a:srgbClr val="0070C0"/>
                </a:solidFill>
              </a:rPr>
              <a:t> </a:t>
            </a:r>
            <a:r>
              <a:rPr lang="en-US" sz="2300" b="1" i="1" dirty="0" err="1" smtClean="0">
                <a:solidFill>
                  <a:srgbClr val="0070C0"/>
                </a:solidFill>
              </a:rPr>
              <a:t>аудитом</a:t>
            </a:r>
            <a:r>
              <a:rPr lang="en-US" sz="2300" b="1" i="1" dirty="0" smtClean="0">
                <a:solidFill>
                  <a:srgbClr val="0070C0"/>
                </a:solidFill>
              </a:rPr>
              <a:t> 2</a:t>
            </a:r>
            <a:endParaRPr lang="sr-Latn-CS" sz="2300" dirty="0" smtClean="0">
              <a:solidFill>
                <a:srgbClr val="0070C0"/>
              </a:solidFill>
            </a:endParaRPr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0796486"/>
              </p:ext>
            </p:extLst>
          </p:nvPr>
        </p:nvGraphicFramePr>
        <p:xfrm>
          <a:off x="467544" y="1628800"/>
          <a:ext cx="8153147" cy="458316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72208"/>
                <a:gridCol w="2536523"/>
                <a:gridCol w="3744416"/>
              </a:tblGrid>
              <a:tr h="754286">
                <a:tc>
                  <a:txBody>
                    <a:bodyPr/>
                    <a:lstStyle/>
                    <a:p>
                      <a:r>
                        <a:rPr lang="en-US" dirty="0" smtClean="0"/>
                        <a:t>РАЗЛИЧИЯ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ФИНАНСОВАЯ ИНСПЕКЦИЯ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ВНЕШНИЙ АУДИТ</a:t>
                      </a:r>
                      <a:endParaRPr lang="bg-BG" dirty="0" smtClean="0"/>
                    </a:p>
                  </a:txBody>
                  <a:tcPr/>
                </a:tc>
              </a:tr>
              <a:tr h="111347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Подход</a:t>
                      </a:r>
                      <a:endParaRPr lang="en-US" sz="1600" dirty="0" smtClean="0"/>
                    </a:p>
                    <a:p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Расследования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конкретных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случаев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нарушений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нарушения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законодательства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мошенничества</a:t>
                      </a:r>
                      <a:r>
                        <a:rPr lang="en-US" sz="1400" baseline="0" dirty="0" smtClean="0"/>
                        <a:t> и </a:t>
                      </a:r>
                      <a:r>
                        <a:rPr lang="en-US" sz="1400" baseline="0" dirty="0" err="1" smtClean="0"/>
                        <a:t>коррупции</a:t>
                      </a:r>
                      <a:r>
                        <a:rPr lang="en-US" sz="1400" baseline="0" dirty="0" smtClean="0"/>
                        <a:t>- </a:t>
                      </a:r>
                      <a:r>
                        <a:rPr lang="en-US" sz="1400" baseline="0" dirty="0" err="1" smtClean="0"/>
                        <a:t>инс</a:t>
                      </a:r>
                      <a:r>
                        <a:rPr lang="en-US" sz="1400" dirty="0" err="1" smtClean="0"/>
                        <a:t>nекция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Анализ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осуществления</a:t>
                      </a:r>
                      <a:r>
                        <a:rPr lang="en-US" sz="1400" dirty="0" smtClean="0"/>
                        <a:t>  </a:t>
                      </a:r>
                      <a:r>
                        <a:rPr lang="en-US" sz="1400" dirty="0" err="1" smtClean="0"/>
                        <a:t>государственной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политики</a:t>
                      </a:r>
                      <a:r>
                        <a:rPr lang="en-US" sz="1400" dirty="0" smtClean="0"/>
                        <a:t> в </a:t>
                      </a:r>
                      <a:r>
                        <a:rPr lang="en-US" sz="1400" dirty="0" err="1" smtClean="0"/>
                        <a:t>соответствии</a:t>
                      </a:r>
                      <a:r>
                        <a:rPr lang="en-US" sz="1400" dirty="0" smtClean="0"/>
                        <a:t> с </a:t>
                      </a:r>
                      <a:r>
                        <a:rPr lang="en-US" sz="1400" dirty="0" err="1" smtClean="0"/>
                        <a:t>назначением</a:t>
                      </a:r>
                      <a:endParaRPr lang="en-US" sz="1400" dirty="0"/>
                    </a:p>
                  </a:txBody>
                  <a:tcPr/>
                </a:tc>
              </a:tr>
              <a:tr h="84856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Виды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проверок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Инспекция</a:t>
                      </a:r>
                      <a:r>
                        <a:rPr lang="en-US" sz="1400" dirty="0" smtClean="0"/>
                        <a:t>: </a:t>
                      </a:r>
                      <a:r>
                        <a:rPr lang="en-US" sz="1400" dirty="0" err="1" smtClean="0"/>
                        <a:t>проверка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законности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Аудит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финансового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соответствия</a:t>
                      </a:r>
                      <a:r>
                        <a:rPr lang="en-US" sz="1400" dirty="0" smtClean="0"/>
                        <a:t> и </a:t>
                      </a:r>
                      <a:r>
                        <a:rPr lang="en-US" sz="1400" dirty="0" err="1" smtClean="0"/>
                        <a:t>эффективности</a:t>
                      </a:r>
                      <a:endParaRPr lang="en-US" sz="1400" dirty="0" smtClean="0"/>
                    </a:p>
                    <a:p>
                      <a:endParaRPr lang="en-US" sz="1400" dirty="0" smtClean="0"/>
                    </a:p>
                  </a:txBody>
                  <a:tcPr/>
                </a:tc>
              </a:tr>
              <a:tr h="111347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Последствия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деятельности</a:t>
                      </a:r>
                      <a:r>
                        <a:rPr lang="en-US" sz="1600" dirty="0" smtClean="0"/>
                        <a:t> 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Применение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санкций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направление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случаев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мошенничества</a:t>
                      </a:r>
                      <a:r>
                        <a:rPr lang="en-US" sz="1400" baseline="0" dirty="0" smtClean="0"/>
                        <a:t> в  </a:t>
                      </a:r>
                      <a:r>
                        <a:rPr lang="en-US" sz="1400" baseline="0" dirty="0" err="1" smtClean="0"/>
                        <a:t>прокуратуру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представление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обязательных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инструкций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Рекомендации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по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усовершенствованию</a:t>
                      </a:r>
                      <a:r>
                        <a:rPr lang="en-US" sz="1400" dirty="0" smtClean="0"/>
                        <a:t> .</a:t>
                      </a:r>
                    </a:p>
                    <a:p>
                      <a:r>
                        <a:rPr lang="en-US" sz="1400" dirty="0" err="1" smtClean="0"/>
                        <a:t>Обычно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без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применения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санкций</a:t>
                      </a:r>
                      <a:r>
                        <a:rPr lang="en-US" sz="1400" dirty="0" smtClean="0"/>
                        <a:t> (с </a:t>
                      </a:r>
                      <a:r>
                        <a:rPr lang="en-US" sz="1400" dirty="0" err="1" smtClean="0"/>
                        <a:t>исключениями</a:t>
                      </a:r>
                      <a:r>
                        <a:rPr lang="en-US" sz="1400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450476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4589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539552" y="0"/>
            <a:ext cx="6204148" cy="1800200"/>
          </a:xfrm>
        </p:spPr>
        <p:txBody>
          <a:bodyPr/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kern="1200" dirty="0">
                <a:solidFill>
                  <a:prstClr val="white"/>
                </a:solidFill>
                <a:latin typeface="Calibri"/>
              </a:rPr>
              <a:t>SIMILARITIES:</a:t>
            </a:r>
            <a:r>
              <a:rPr lang="bg-BG" sz="1800" b="1" kern="1200" dirty="0">
                <a:solidFill>
                  <a:prstClr val="white"/>
                </a:solidFill>
                <a:latin typeface="Calibri"/>
              </a:rPr>
              <a:t/>
            </a:r>
            <a:br>
              <a:rPr lang="bg-BG" sz="1800" b="1" kern="1200" dirty="0">
                <a:solidFill>
                  <a:prstClr val="white"/>
                </a:solidFill>
                <a:latin typeface="Calibri"/>
              </a:rPr>
            </a:br>
            <a:r>
              <a:rPr lang="en-US" sz="1800" b="1" kern="1200" dirty="0" smtClean="0">
                <a:solidFill>
                  <a:prstClr val="white"/>
                </a:solidFill>
                <a:latin typeface="Calibri"/>
              </a:rPr>
              <a:t>SSSSS</a:t>
            </a:r>
            <a:r>
              <a:rPr lang="en-US" sz="3600" b="1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i="1" kern="1200" dirty="0" smtClean="0">
                <a:solidFill>
                  <a:srgbClr val="0070C0"/>
                </a:solidFill>
              </a:rPr>
              <a:t>СХОДСТВА </a:t>
            </a:r>
            <a:r>
              <a:rPr lang="en-US" sz="2800" b="1" i="1" kern="1200" dirty="0" err="1" smtClean="0">
                <a:solidFill>
                  <a:srgbClr val="0070C0"/>
                </a:solidFill>
              </a:rPr>
              <a:t>между</a:t>
            </a:r>
            <a:r>
              <a:rPr lang="en-US" sz="2800" b="1" i="1" kern="1200" dirty="0" smtClean="0">
                <a:solidFill>
                  <a:srgbClr val="0070C0"/>
                </a:solidFill>
              </a:rPr>
              <a:t> </a:t>
            </a:r>
            <a:r>
              <a:rPr lang="en-US" sz="2800" b="1" i="1" kern="1200" dirty="0" err="1" smtClean="0">
                <a:solidFill>
                  <a:srgbClr val="0070C0"/>
                </a:solidFill>
              </a:rPr>
              <a:t>финансовой</a:t>
            </a:r>
            <a:r>
              <a:rPr lang="en-US" sz="2800" b="1" i="1" kern="1200" dirty="0" smtClean="0">
                <a:solidFill>
                  <a:srgbClr val="0070C0"/>
                </a:solidFill>
              </a:rPr>
              <a:t> </a:t>
            </a:r>
            <a:r>
              <a:rPr lang="en-US" sz="2800" b="1" i="1" kern="1200" dirty="0" err="1" smtClean="0">
                <a:solidFill>
                  <a:srgbClr val="0070C0"/>
                </a:solidFill>
              </a:rPr>
              <a:t>инспекцией</a:t>
            </a:r>
            <a:r>
              <a:rPr lang="en-US" sz="2800" b="1" i="1" kern="1200" dirty="0" smtClean="0">
                <a:solidFill>
                  <a:srgbClr val="0070C0"/>
                </a:solidFill>
              </a:rPr>
              <a:t> и </a:t>
            </a:r>
            <a:r>
              <a:rPr lang="en-US" sz="2800" b="1" i="1" kern="1200" dirty="0" err="1" smtClean="0">
                <a:solidFill>
                  <a:srgbClr val="0070C0"/>
                </a:solidFill>
              </a:rPr>
              <a:t>внутренним</a:t>
            </a:r>
            <a:r>
              <a:rPr lang="en-US" sz="2800" b="1" i="1" kern="1200" dirty="0" smtClean="0">
                <a:solidFill>
                  <a:srgbClr val="0070C0"/>
                </a:solidFill>
              </a:rPr>
              <a:t> </a:t>
            </a:r>
            <a:r>
              <a:rPr lang="en-US" sz="2800" b="1" i="1" kern="1200" dirty="0" err="1" smtClean="0">
                <a:solidFill>
                  <a:srgbClr val="0070C0"/>
                </a:solidFill>
              </a:rPr>
              <a:t>аудитом</a:t>
            </a:r>
            <a:endParaRPr lang="sr-Latn-CS" sz="2800" i="1" dirty="0" smtClean="0">
              <a:solidFill>
                <a:srgbClr val="0070C0"/>
              </a:solidFill>
            </a:endParaRPr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1639567"/>
              </p:ext>
            </p:extLst>
          </p:nvPr>
        </p:nvGraphicFramePr>
        <p:xfrm>
          <a:off x="323528" y="1844824"/>
          <a:ext cx="8496944" cy="3888431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496944"/>
              </a:tblGrid>
              <a:tr h="69262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СХОДСТВА:</a:t>
                      </a:r>
                      <a:endParaRPr lang="bg-B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13465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Обычно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70C0"/>
                          </a:solidFill>
                        </a:rPr>
                        <a:t>проверки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70C0"/>
                          </a:solidFill>
                        </a:rPr>
                        <a:t>до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 и </a:t>
                      </a:r>
                      <a:r>
                        <a:rPr lang="en-US" baseline="0" dirty="0" err="1" smtClean="0">
                          <a:solidFill>
                            <a:srgbClr val="0070C0"/>
                          </a:solidFill>
                        </a:rPr>
                        <a:t>после</a:t>
                      </a:r>
                      <a:endParaRPr lang="bg-BG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633255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Независимость</a:t>
                      </a:r>
                      <a:endParaRPr lang="bg-BG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692620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Полный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доступ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к </a:t>
                      </a: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информации</a:t>
                      </a:r>
                      <a:endParaRPr lang="en-US" baseline="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1256471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u="none" dirty="0" err="1" smtClean="0">
                          <a:solidFill>
                            <a:srgbClr val="0070C0"/>
                          </a:solidFill>
                        </a:rPr>
                        <a:t>Правомочность</a:t>
                      </a:r>
                      <a:r>
                        <a:rPr lang="en-US" u="none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u="none" dirty="0" err="1" smtClean="0">
                          <a:solidFill>
                            <a:srgbClr val="0070C0"/>
                          </a:solidFill>
                        </a:rPr>
                        <a:t>предоставления</a:t>
                      </a:r>
                      <a:r>
                        <a:rPr lang="en-US" u="none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u="none" dirty="0" err="1" smtClean="0">
                          <a:solidFill>
                            <a:srgbClr val="0070C0"/>
                          </a:solidFill>
                        </a:rPr>
                        <a:t>рекомендаций</a:t>
                      </a:r>
                      <a:r>
                        <a:rPr lang="en-US" u="none" dirty="0" smtClean="0">
                          <a:solidFill>
                            <a:srgbClr val="0070C0"/>
                          </a:solidFill>
                        </a:rPr>
                        <a:t> в </a:t>
                      </a:r>
                      <a:r>
                        <a:rPr lang="en-US" u="none" dirty="0" err="1" smtClean="0">
                          <a:solidFill>
                            <a:srgbClr val="0070C0"/>
                          </a:solidFill>
                        </a:rPr>
                        <a:t>результате</a:t>
                      </a:r>
                      <a:r>
                        <a:rPr lang="en-US" u="none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u="none" dirty="0" err="1" smtClean="0">
                          <a:solidFill>
                            <a:srgbClr val="0070C0"/>
                          </a:solidFill>
                        </a:rPr>
                        <a:t>своего</a:t>
                      </a:r>
                      <a:r>
                        <a:rPr lang="en-US" u="none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u="none" dirty="0" err="1" smtClean="0">
                          <a:solidFill>
                            <a:srgbClr val="0070C0"/>
                          </a:solidFill>
                        </a:rPr>
                        <a:t>участия</a:t>
                      </a:r>
                      <a:r>
                        <a:rPr lang="en-US" u="none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1411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 COP</Template>
  <TotalTime>4609</TotalTime>
  <Words>675</Words>
  <Application>Microsoft Office PowerPoint</Application>
  <PresentationFormat>On-screen Show (4:3)</PresentationFormat>
  <Paragraphs>160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Zadani dizajn</vt:lpstr>
      <vt:lpstr>Рабочая група RIFIX ПСВА  Концепция </vt:lpstr>
      <vt:lpstr>Цели рабочей группы </vt:lpstr>
      <vt:lpstr>Продукция RIFIX:</vt:lpstr>
      <vt:lpstr>Мероприятия RIFIX </vt:lpstr>
      <vt:lpstr>Результаты RIFIX</vt:lpstr>
      <vt:lpstr>СХОДСТВА между финансовой инспекцией и внешним аудитом</vt:lpstr>
      <vt:lpstr>РАЗЛИЧИЧИЯ между финансовой инспекцией и внешним аудитом</vt:lpstr>
      <vt:lpstr>РАЗЛИЧИЧИЯ между финансовой инспекцией и внешним аудитом 2</vt:lpstr>
      <vt:lpstr>SIMILARITIES: SSSSS СХОДСТВА между финансовой инспекцией и внутренним аудитом</vt:lpstr>
      <vt:lpstr>ОТЛИЧИЯ между финансовой инспекцией и внутренним аудитом </vt:lpstr>
      <vt:lpstr>ОТЛИЧИЯ между финансовой инспекцией и внутренним аудитом 2</vt:lpstr>
      <vt:lpstr>КОНЦЕПТУАЛЬНЫЙ ДОКУМЕНТ RIFIX</vt:lpstr>
      <vt:lpstr>КОНЦЕПТУАЛЬНЫЙ ДОКУМЕНТ RIFIX</vt:lpstr>
      <vt:lpstr>RIFIX</vt:lpstr>
    </vt:vector>
  </TitlesOfParts>
  <Company>Ministarstvo Financija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Tomislav Mičetić</dc:creator>
  <cp:lastModifiedBy>user</cp:lastModifiedBy>
  <cp:revision>433</cp:revision>
  <dcterms:created xsi:type="dcterms:W3CDTF">2009-03-31T11:18:42Z</dcterms:created>
  <dcterms:modified xsi:type="dcterms:W3CDTF">2016-03-10T10:28:45Z</dcterms:modified>
</cp:coreProperties>
</file>