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bookmarkIdSeed="2">
  <p:sldMasterIdLst>
    <p:sldMasterId id="2147483696" r:id="rId1"/>
  </p:sldMasterIdLst>
  <p:notesMasterIdLst>
    <p:notesMasterId r:id="rId16"/>
  </p:notesMasterIdLst>
  <p:handoutMasterIdLst>
    <p:handoutMasterId r:id="rId17"/>
  </p:handoutMasterIdLst>
  <p:sldIdLst>
    <p:sldId id="256" r:id="rId2"/>
    <p:sldId id="530" r:id="rId3"/>
    <p:sldId id="789" r:id="rId4"/>
    <p:sldId id="788" r:id="rId5"/>
    <p:sldId id="783" r:id="rId6"/>
    <p:sldId id="781" r:id="rId7"/>
    <p:sldId id="784" r:id="rId8"/>
    <p:sldId id="790" r:id="rId9"/>
    <p:sldId id="791" r:id="rId10"/>
    <p:sldId id="794" r:id="rId11"/>
    <p:sldId id="792" r:id="rId12"/>
    <p:sldId id="785" r:id="rId13"/>
    <p:sldId id="786" r:id="rId14"/>
    <p:sldId id="528" r:id="rId15"/>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b353911" initials="jw" lastIdx="2" clrIdx="0"/>
  <p:cmAuthor id="1" name="Gert van der Linde" initials="GVDL" lastIdx="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3AA5"/>
    <a:srgbClr val="DEE7F0"/>
    <a:srgbClr val="2F679B"/>
    <a:srgbClr val="FFFEFF"/>
    <a:srgbClr val="89B52A"/>
    <a:srgbClr val="EEEEEE"/>
    <a:srgbClr val="FFFFFF"/>
    <a:srgbClr val="F8F8F8"/>
    <a:srgbClr val="6799CA"/>
    <a:srgbClr val="7BAD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6" autoAdjust="0"/>
    <p:restoredTop sz="86529" autoAdjust="0"/>
  </p:normalViewPr>
  <p:slideViewPr>
    <p:cSldViewPr snapToGrid="0">
      <p:cViewPr>
        <p:scale>
          <a:sx n="89" d="100"/>
          <a:sy n="89" d="100"/>
        </p:scale>
        <p:origin x="2280" y="306"/>
      </p:cViewPr>
      <p:guideLst>
        <p:guide orient="horz" pos="2160"/>
        <p:guide pos="2880"/>
      </p:guideLst>
    </p:cSldViewPr>
  </p:slideViewPr>
  <p:notesTextViewPr>
    <p:cViewPr>
      <p:scale>
        <a:sx n="3" d="2"/>
        <a:sy n="3" d="2"/>
      </p:scale>
      <p:origin x="0" y="0"/>
    </p:cViewPr>
  </p:notesTextViewPr>
  <p:sorterViewPr>
    <p:cViewPr>
      <p:scale>
        <a:sx n="80" d="100"/>
        <a:sy n="80"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454" cy="496411"/>
          </a:xfrm>
          <a:prstGeom prst="rect">
            <a:avLst/>
          </a:prstGeom>
        </p:spPr>
        <p:txBody>
          <a:bodyPr vert="horz" lIns="91650" tIns="45825" rIns="91650" bIns="45825" rtlCol="0"/>
          <a:lstStyle>
            <a:lvl1pPr algn="l">
              <a:defRPr sz="1200"/>
            </a:lvl1pPr>
          </a:lstStyle>
          <a:p>
            <a:endParaRPr lang="en-US" dirty="0"/>
          </a:p>
        </p:txBody>
      </p:sp>
      <p:sp>
        <p:nvSpPr>
          <p:cNvPr id="3" name="Date Placeholder 2"/>
          <p:cNvSpPr>
            <a:spLocks noGrp="1"/>
          </p:cNvSpPr>
          <p:nvPr>
            <p:ph type="dt" sz="quarter" idx="1"/>
          </p:nvPr>
        </p:nvSpPr>
        <p:spPr>
          <a:xfrm>
            <a:off x="3850680" y="0"/>
            <a:ext cx="2945454" cy="496411"/>
          </a:xfrm>
          <a:prstGeom prst="rect">
            <a:avLst/>
          </a:prstGeom>
        </p:spPr>
        <p:txBody>
          <a:bodyPr vert="horz" lIns="91650" tIns="45825" rIns="91650" bIns="45825" rtlCol="0"/>
          <a:lstStyle>
            <a:lvl1pPr algn="r">
              <a:defRPr sz="1200"/>
            </a:lvl1pPr>
          </a:lstStyle>
          <a:p>
            <a:fld id="{06A6F9D9-C3C4-4845-81A3-C6FECAF1727D}" type="datetimeFigureOut">
              <a:rPr lang="en-US" smtClean="0"/>
              <a:pPr/>
              <a:t>5/20/2019</a:t>
            </a:fld>
            <a:endParaRPr lang="en-US" dirty="0"/>
          </a:p>
        </p:txBody>
      </p:sp>
      <p:sp>
        <p:nvSpPr>
          <p:cNvPr id="4" name="Footer Placeholder 3"/>
          <p:cNvSpPr>
            <a:spLocks noGrp="1"/>
          </p:cNvSpPr>
          <p:nvPr>
            <p:ph type="ftr" sz="quarter" idx="2"/>
          </p:nvPr>
        </p:nvSpPr>
        <p:spPr>
          <a:xfrm>
            <a:off x="0" y="9430115"/>
            <a:ext cx="2945454" cy="496411"/>
          </a:xfrm>
          <a:prstGeom prst="rect">
            <a:avLst/>
          </a:prstGeom>
        </p:spPr>
        <p:txBody>
          <a:bodyPr vert="horz" lIns="91650" tIns="45825" rIns="91650" bIns="4582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0680" y="9430115"/>
            <a:ext cx="2945454" cy="496411"/>
          </a:xfrm>
          <a:prstGeom prst="rect">
            <a:avLst/>
          </a:prstGeom>
        </p:spPr>
        <p:txBody>
          <a:bodyPr vert="horz" lIns="91650" tIns="45825" rIns="91650" bIns="45825" rtlCol="0" anchor="b"/>
          <a:lstStyle>
            <a:lvl1pPr algn="r">
              <a:defRPr sz="1200"/>
            </a:lvl1pPr>
          </a:lstStyle>
          <a:p>
            <a:fld id="{0C4AC303-F656-4CA2-9242-E989723535A5}" type="slidenum">
              <a:rPr lang="en-US" smtClean="0"/>
              <a:pPr/>
              <a:t>‹#›</a:t>
            </a:fld>
            <a:endParaRPr lang="en-US" dirty="0"/>
          </a:p>
        </p:txBody>
      </p:sp>
    </p:spTree>
    <p:extLst>
      <p:ext uri="{BB962C8B-B14F-4D97-AF65-F5344CB8AC3E}">
        <p14:creationId xmlns:p14="http://schemas.microsoft.com/office/powerpoint/2010/main" val="197109951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411"/>
          </a:xfrm>
          <a:prstGeom prst="rect">
            <a:avLst/>
          </a:prstGeom>
        </p:spPr>
        <p:txBody>
          <a:bodyPr vert="horz" lIns="93172" tIns="46586" rIns="93172" bIns="46586" rtlCol="0"/>
          <a:lstStyle>
            <a:lvl1pPr algn="l">
              <a:defRPr sz="1200"/>
            </a:lvl1pPr>
          </a:lstStyle>
          <a:p>
            <a:endParaRPr lang="en-US" dirty="0"/>
          </a:p>
        </p:txBody>
      </p:sp>
      <p:sp>
        <p:nvSpPr>
          <p:cNvPr id="3" name="Date Placeholder 2"/>
          <p:cNvSpPr>
            <a:spLocks noGrp="1"/>
          </p:cNvSpPr>
          <p:nvPr>
            <p:ph type="dt" idx="1"/>
          </p:nvPr>
        </p:nvSpPr>
        <p:spPr>
          <a:xfrm>
            <a:off x="3850443" y="0"/>
            <a:ext cx="2945659" cy="496411"/>
          </a:xfrm>
          <a:prstGeom prst="rect">
            <a:avLst/>
          </a:prstGeom>
        </p:spPr>
        <p:txBody>
          <a:bodyPr vert="horz" lIns="93172" tIns="46586" rIns="93172" bIns="46586" rtlCol="0"/>
          <a:lstStyle>
            <a:lvl1pPr algn="r">
              <a:defRPr sz="1200"/>
            </a:lvl1pPr>
          </a:lstStyle>
          <a:p>
            <a:fld id="{4D0F13E7-81C4-49F8-AE56-2169D445AA82}" type="datetimeFigureOut">
              <a:rPr lang="en-US" smtClean="0"/>
              <a:pPr/>
              <a:t>5/20/2019</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3172" tIns="46586" rIns="93172" bIns="46586" rtlCol="0" anchor="ctr"/>
          <a:lstStyle/>
          <a:p>
            <a:endParaRPr lang="en-US" dirty="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3172" tIns="46586" rIns="93172" bIns="4658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30091"/>
            <a:ext cx="2945659" cy="496411"/>
          </a:xfrm>
          <a:prstGeom prst="rect">
            <a:avLst/>
          </a:prstGeom>
        </p:spPr>
        <p:txBody>
          <a:bodyPr vert="horz" lIns="93172" tIns="46586" rIns="93172" bIns="4658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3172" tIns="46586" rIns="93172" bIns="46586" rtlCol="0" anchor="b"/>
          <a:lstStyle>
            <a:lvl1pPr algn="r">
              <a:defRPr sz="1200"/>
            </a:lvl1pPr>
          </a:lstStyle>
          <a:p>
            <a:fld id="{DE2F7A96-C20A-47A4-B256-A23E2C6F0B62}" type="slidenum">
              <a:rPr lang="en-US" smtClean="0"/>
              <a:pPr/>
              <a:t>‹#›</a:t>
            </a:fld>
            <a:endParaRPr lang="en-US" dirty="0"/>
          </a:p>
        </p:txBody>
      </p:sp>
    </p:spTree>
    <p:extLst>
      <p:ext uri="{BB962C8B-B14F-4D97-AF65-F5344CB8AC3E}">
        <p14:creationId xmlns:p14="http://schemas.microsoft.com/office/powerpoint/2010/main" val="163793049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clientconnection.worldbank.or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clientconnection.worldbank.org/"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S PGothic" pitchFamily="34" charset="-128"/>
                <a:cs typeface="ＭＳ Ｐゴシック" charset="0"/>
              </a:rPr>
              <a:t>Reliable and sustainable Digital Government (DG) systems and e-Services are crucial to improve public resource mobilization and management, institutional capacity, integrity, openness, and service delivery.</a:t>
            </a:r>
          </a:p>
          <a:p>
            <a:r>
              <a:rPr lang="en-US" sz="1200" kern="1200" dirty="0">
                <a:solidFill>
                  <a:schemeClr val="tx1"/>
                </a:solidFill>
                <a:effectLst/>
                <a:latin typeface="+mn-lt"/>
                <a:ea typeface="MS PGothic" pitchFamily="34" charset="-128"/>
                <a:cs typeface="ＭＳ Ｐゴシック" charset="0"/>
              </a:rPr>
              <a:t>There is a tendency among practitioners to differentiate between the terms “e-Government” and “Digital Government”. </a:t>
            </a:r>
          </a:p>
          <a:p>
            <a:r>
              <a:rPr lang="en-US" sz="1200" kern="1200" dirty="0">
                <a:solidFill>
                  <a:schemeClr val="tx1"/>
                </a:solidFill>
                <a:effectLst/>
                <a:latin typeface="+mn-lt"/>
                <a:ea typeface="MS PGothic" pitchFamily="34" charset="-128"/>
                <a:cs typeface="ＭＳ Ｐゴシック" charset="0"/>
              </a:rPr>
              <a:t>This figure is presenting the evolving focus, scope, technology applications, and data handling while moving to more sophisticated digital government platforms from the EU perspective. Please note that the web APIs are included as an integral part of the technology layers to improve the collection and consolidation of open data, together with mobile data management and real-time analytics.</a:t>
            </a:r>
          </a:p>
          <a:p>
            <a:r>
              <a:rPr lang="en-US" sz="1200" kern="1200" dirty="0">
                <a:solidFill>
                  <a:schemeClr val="tx1"/>
                </a:solidFill>
                <a:effectLst/>
                <a:latin typeface="+mn-lt"/>
                <a:ea typeface="MS PGothic" pitchFamily="34" charset="-128"/>
                <a:cs typeface="ＭＳ Ｐゴシック" charset="0"/>
              </a:rPr>
              <a:t>e-Government (e-</a:t>
            </a:r>
            <a:r>
              <a:rPr lang="en-US" sz="1200" kern="1200" dirty="0" err="1">
                <a:solidFill>
                  <a:schemeClr val="tx1"/>
                </a:solidFill>
                <a:effectLst/>
                <a:latin typeface="+mn-lt"/>
                <a:ea typeface="MS PGothic" pitchFamily="34" charset="-128"/>
                <a:cs typeface="ＭＳ Ｐゴシック" charset="0"/>
              </a:rPr>
              <a:t>Gov</a:t>
            </a:r>
            <a:r>
              <a:rPr lang="en-US" sz="1200" kern="1200" dirty="0">
                <a:solidFill>
                  <a:schemeClr val="tx1"/>
                </a:solidFill>
                <a:effectLst/>
                <a:latin typeface="+mn-lt"/>
                <a:ea typeface="MS PGothic" pitchFamily="34" charset="-128"/>
                <a:cs typeface="ＭＳ Ｐゴシック" charset="0"/>
              </a:rPr>
              <a:t>) is often described as technology driven improvements in practices and public services for transition to digital culture.</a:t>
            </a:r>
          </a:p>
          <a:p>
            <a:r>
              <a:rPr lang="en-US" sz="1200" kern="1200" dirty="0">
                <a:solidFill>
                  <a:schemeClr val="tx1"/>
                </a:solidFill>
                <a:effectLst/>
                <a:latin typeface="+mn-lt"/>
                <a:ea typeface="MS PGothic" pitchFamily="34" charset="-128"/>
                <a:cs typeface="ＭＳ Ｐゴシック" charset="0"/>
              </a:rPr>
              <a:t>Digital Governance (DG) includes the improvement of regulations, policy-making capabilities, and institutional capacity, and use of advanced digital technologies in collaboration with all stakeholders, to define a sustainable governance and operation model for e-Government. </a:t>
            </a:r>
          </a:p>
          <a:p>
            <a:r>
              <a:rPr lang="en-US" sz="1200" kern="1200" dirty="0">
                <a:solidFill>
                  <a:schemeClr val="tx1"/>
                </a:solidFill>
                <a:effectLst/>
                <a:latin typeface="+mn-lt"/>
                <a:ea typeface="MS PGothic" pitchFamily="34" charset="-128"/>
                <a:cs typeface="ＭＳ Ｐゴシック" charset="0"/>
              </a:rPr>
              <a:t>The essence of Digital Government is to interact with the beneficiary, and ensure the effective delivery of services to citizens (G2C), businesses (G2B), public employees (G2E) and government entities (G2G).</a:t>
            </a:r>
          </a:p>
        </p:txBody>
      </p:sp>
    </p:spTree>
    <p:extLst>
      <p:ext uri="{BB962C8B-B14F-4D97-AF65-F5344CB8AC3E}">
        <p14:creationId xmlns:p14="http://schemas.microsoft.com/office/powerpoint/2010/main" val="40793758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S PGothic" pitchFamily="34" charset="-128"/>
                <a:cs typeface="ＭＳ Ｐゴシック" charset="0"/>
              </a:rPr>
              <a:t>In </a:t>
            </a:r>
            <a:r>
              <a:rPr lang="en-US" sz="1200" b="1" kern="1200" dirty="0">
                <a:solidFill>
                  <a:schemeClr val="tx1"/>
                </a:solidFill>
                <a:effectLst/>
                <a:latin typeface="+mn-lt"/>
                <a:ea typeface="MS PGothic" pitchFamily="34" charset="-128"/>
                <a:cs typeface="ＭＳ Ｐゴシック" charset="0"/>
              </a:rPr>
              <a:t>Bhutan</a:t>
            </a:r>
            <a:r>
              <a:rPr lang="en-US" sz="1200" kern="1200" dirty="0">
                <a:solidFill>
                  <a:schemeClr val="tx1"/>
                </a:solidFill>
                <a:effectLst/>
                <a:latin typeface="+mn-lt"/>
                <a:ea typeface="MS PGothic" pitchFamily="34" charset="-128"/>
                <a:cs typeface="ＭＳ Ｐゴシック" charset="0"/>
              </a:rPr>
              <a:t>, the </a:t>
            </a:r>
            <a:r>
              <a:rPr lang="en-US" sz="1200" kern="1200" dirty="0" err="1">
                <a:solidFill>
                  <a:schemeClr val="tx1"/>
                </a:solidFill>
                <a:effectLst/>
                <a:latin typeface="+mn-lt"/>
                <a:ea typeface="MS PGothic" pitchFamily="34" charset="-128"/>
                <a:cs typeface="ＭＳ Ｐゴシック" charset="0"/>
              </a:rPr>
              <a:t>MoF</a:t>
            </a:r>
            <a:r>
              <a:rPr lang="en-US" sz="1200" kern="1200" dirty="0">
                <a:solidFill>
                  <a:schemeClr val="tx1"/>
                </a:solidFill>
                <a:effectLst/>
                <a:latin typeface="+mn-lt"/>
                <a:ea typeface="MS PGothic" pitchFamily="34" charset="-128"/>
                <a:cs typeface="ＭＳ Ｐゴシック" charset="0"/>
              </a:rPr>
              <a:t> has already invested on an open source government service bus (called WSO2), and low cost new web APIs are being developed rapidly to connect all critical government systems in 2018. Budget planning and execution systems are already connected through APIs developed by the ICT units in-house. This platform can be easily linked to new CC API to automate and regulate data exchange between country systems and the WB (to avoid manual interventions), and enforce system-based approach (to avoid parallel processes and capture all transactions with secure audit trails). </a:t>
            </a:r>
            <a:endParaRPr lang="en-US" dirty="0"/>
          </a:p>
        </p:txBody>
      </p:sp>
    </p:spTree>
    <p:extLst>
      <p:ext uri="{BB962C8B-B14F-4D97-AF65-F5344CB8AC3E}">
        <p14:creationId xmlns:p14="http://schemas.microsoft.com/office/powerpoint/2010/main" val="3933388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S PGothic" pitchFamily="34" charset="-128"/>
                <a:cs typeface="ＭＳ Ｐゴシック" charset="0"/>
              </a:rPr>
              <a:t>There is a growing interest in using secure Application Program Interfaces or APIs, for reducing the cost and complexity of data exchange in our client countries. This slide presents the path in transition to web services. In most of our client countries, transmission and consolidation of budget data or financial statements are manual or semi-automated through file transfer or portal upload options, despite the generation of most of these reports from an information system, as electronic documents. Transmission of data and electronic documents can be improved rapidly and cost effectively, by using web APIs. </a:t>
            </a:r>
            <a:endParaRPr lang="en-US" dirty="0"/>
          </a:p>
        </p:txBody>
      </p:sp>
    </p:spTree>
    <p:extLst>
      <p:ext uri="{BB962C8B-B14F-4D97-AF65-F5344CB8AC3E}">
        <p14:creationId xmlns:p14="http://schemas.microsoft.com/office/powerpoint/2010/main" val="3203503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S PGothic" pitchFamily="34" charset="-128"/>
                <a:cs typeface="ＭＳ Ｐゴシック" charset="0"/>
              </a:rPr>
              <a:t>Let’s first clarify what an API is, and why it is important for the World Bank and our clients.</a:t>
            </a:r>
          </a:p>
          <a:p>
            <a:r>
              <a:rPr lang="en-US" sz="1200" kern="1200" dirty="0">
                <a:solidFill>
                  <a:schemeClr val="tx1"/>
                </a:solidFill>
                <a:effectLst/>
                <a:latin typeface="+mn-lt"/>
                <a:ea typeface="MS PGothic" pitchFamily="34" charset="-128"/>
                <a:cs typeface="ＭＳ Ｐゴシック" charset="0"/>
              </a:rPr>
              <a:t>A web Application Program Interface is a link established between two systems (over Internet or intranet) to automate data transfer from one portal to another, based on a well-defined secure data exchange protocol.</a:t>
            </a:r>
          </a:p>
          <a:p>
            <a:r>
              <a:rPr lang="en-US" sz="1200" kern="1200" dirty="0">
                <a:solidFill>
                  <a:schemeClr val="tx1"/>
                </a:solidFill>
                <a:effectLst/>
                <a:latin typeface="+mn-lt"/>
                <a:ea typeface="MS PGothic" pitchFamily="34" charset="-128"/>
                <a:cs typeface="ＭＳ Ｐゴシック" charset="0"/>
              </a:rPr>
              <a:t>APIs contribute significantly to the improvement of public services and seamless end-to-end interactions among government, citizens and businesses, by eliminating manual interactions on data exchanges. Web APIs can be developed in a relatively short time (in several months) with a modest budget (around $10k-$20k for each side of the interface), and result in substantial cost savings due to automated system-to-system transfer and updates.</a:t>
            </a:r>
          </a:p>
        </p:txBody>
      </p:sp>
    </p:spTree>
    <p:extLst>
      <p:ext uri="{BB962C8B-B14F-4D97-AF65-F5344CB8AC3E}">
        <p14:creationId xmlns:p14="http://schemas.microsoft.com/office/powerpoint/2010/main" val="2965273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S PGothic" pitchFamily="34" charset="-128"/>
                <a:cs typeface="ＭＳ Ｐゴシック" charset="0"/>
              </a:rPr>
              <a:t>As you know, </a:t>
            </a:r>
            <a:r>
              <a:rPr lang="en-US" sz="1200" u="sng" kern="1200" dirty="0">
                <a:solidFill>
                  <a:schemeClr val="tx1"/>
                </a:solidFill>
                <a:effectLst/>
                <a:latin typeface="+mn-lt"/>
                <a:ea typeface="MS PGothic" pitchFamily="34" charset="-128"/>
                <a:cs typeface="ＭＳ Ｐゴシック" charset="0"/>
                <a:hlinkClick r:id="rId3"/>
              </a:rPr>
              <a:t>Client Connection</a:t>
            </a:r>
            <a:r>
              <a:rPr lang="en-US" sz="1200" kern="1200" dirty="0">
                <a:solidFill>
                  <a:schemeClr val="tx1"/>
                </a:solidFill>
                <a:effectLst/>
                <a:latin typeface="+mn-lt"/>
                <a:ea typeface="MS PGothic" pitchFamily="34" charset="-128"/>
                <a:cs typeface="ＭＳ Ｐゴシック" charset="0"/>
              </a:rPr>
              <a:t> is an existing secure web portal that offers government officials and project implementation units quicker access to information about their portfolio. Clients can submit requests for disbursements and track the status of transactions, loans and projects.</a:t>
            </a:r>
          </a:p>
          <a:p>
            <a:r>
              <a:rPr lang="en-US" sz="1200" kern="1200" dirty="0">
                <a:solidFill>
                  <a:schemeClr val="tx1"/>
                </a:solidFill>
                <a:effectLst/>
                <a:latin typeface="+mn-lt"/>
                <a:ea typeface="MS PGothic" pitchFamily="34" charset="-128"/>
                <a:cs typeface="ＭＳ Ｐゴシック" charset="0"/>
              </a:rPr>
              <a:t>The data available in Client Connection is at granular level, and is updated near real-time. </a:t>
            </a:r>
          </a:p>
          <a:p>
            <a:r>
              <a:rPr lang="en-US" sz="1200" kern="1200" dirty="0">
                <a:solidFill>
                  <a:schemeClr val="tx1"/>
                </a:solidFill>
                <a:effectLst/>
                <a:latin typeface="+mn-lt"/>
                <a:ea typeface="MS PGothic" pitchFamily="34" charset="-128"/>
                <a:cs typeface="ＭＳ Ｐゴシック" charset="0"/>
              </a:rPr>
              <a:t>There are currently more than 20,000 external users of the Client Connection spread across 4,500 organizations and 180 countries. Disbursement transactions in excess of 18 billion USD per year are securely submitted and processed through the e-disbursement feature of this online banking portal.</a:t>
            </a:r>
          </a:p>
          <a:p>
            <a:r>
              <a:rPr lang="en-US" sz="1200" kern="1200" dirty="0">
                <a:solidFill>
                  <a:schemeClr val="tx1"/>
                </a:solidFill>
                <a:effectLst/>
                <a:latin typeface="+mn-lt"/>
                <a:ea typeface="MS PGothic" pitchFamily="34" charset="-128"/>
                <a:cs typeface="ＭＳ Ｐゴシック" charset="0"/>
              </a:rPr>
              <a:t>New </a:t>
            </a:r>
            <a:r>
              <a:rPr lang="en-US" sz="1200" u="sng" kern="1200" dirty="0">
                <a:solidFill>
                  <a:schemeClr val="tx1"/>
                </a:solidFill>
                <a:effectLst/>
                <a:latin typeface="+mn-lt"/>
                <a:ea typeface="MS PGothic" pitchFamily="34" charset="-128"/>
                <a:cs typeface="ＭＳ Ｐゴシック" charset="0"/>
                <a:hlinkClick r:id="rId3"/>
              </a:rPr>
              <a:t>Client Connection</a:t>
            </a:r>
            <a:r>
              <a:rPr lang="en-US" sz="1200" kern="1200" dirty="0">
                <a:solidFill>
                  <a:schemeClr val="tx1"/>
                </a:solidFill>
                <a:effectLst/>
                <a:latin typeface="+mn-lt"/>
                <a:ea typeface="MS PGothic" pitchFamily="34" charset="-128"/>
                <a:cs typeface="ＭＳ Ｐゴシック" charset="0"/>
              </a:rPr>
              <a:t> portal will be launched in July 2018. </a:t>
            </a:r>
          </a:p>
          <a:p>
            <a:r>
              <a:rPr lang="en-US" sz="1200" kern="1200" dirty="0">
                <a:solidFill>
                  <a:schemeClr val="tx1"/>
                </a:solidFill>
                <a:effectLst/>
                <a:latin typeface="+mn-lt"/>
                <a:ea typeface="MS PGothic" pitchFamily="34" charset="-128"/>
                <a:cs typeface="ＭＳ Ｐゴシック" charset="0"/>
              </a:rPr>
              <a:t>As a part of this upgrade, new secure CC API will be available to automate data exchange between Client Country Systems and the World Bank operational databases for project and loan details, commitments, disbursements, contract awards, and more. You may wish to inform your counterparts in client countries about new CC API, and promote the use of these new capabilities for possible operational efficiency improvements and cost savings.</a:t>
            </a:r>
            <a:endParaRPr lang="en-US" dirty="0"/>
          </a:p>
        </p:txBody>
      </p:sp>
    </p:spTree>
    <p:extLst>
      <p:ext uri="{BB962C8B-B14F-4D97-AF65-F5344CB8AC3E}">
        <p14:creationId xmlns:p14="http://schemas.microsoft.com/office/powerpoint/2010/main" val="946486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S PGothic" pitchFamily="34" charset="-128"/>
                <a:cs typeface="ＭＳ Ｐゴシック" charset="0"/>
              </a:rPr>
              <a:t>Reliable and sustainable Digital Government (DG) systems and e-Services are crucial to improve public resource mobilization and management, institutional capacity, integrity, openness, and service delivery.</a:t>
            </a:r>
          </a:p>
          <a:p>
            <a:r>
              <a:rPr lang="en-US" sz="1200" kern="1200" dirty="0">
                <a:solidFill>
                  <a:schemeClr val="tx1"/>
                </a:solidFill>
                <a:effectLst/>
                <a:latin typeface="+mn-lt"/>
                <a:ea typeface="MS PGothic" pitchFamily="34" charset="-128"/>
                <a:cs typeface="ＭＳ Ｐゴシック" charset="0"/>
              </a:rPr>
              <a:t>There is a tendency among practitioners to differentiate between the terms “e-Government” and “Digital Government”. </a:t>
            </a:r>
          </a:p>
          <a:p>
            <a:r>
              <a:rPr lang="en-US" sz="1200" kern="1200" dirty="0">
                <a:solidFill>
                  <a:schemeClr val="tx1"/>
                </a:solidFill>
                <a:effectLst/>
                <a:latin typeface="+mn-lt"/>
                <a:ea typeface="MS PGothic" pitchFamily="34" charset="-128"/>
                <a:cs typeface="ＭＳ Ｐゴシック" charset="0"/>
              </a:rPr>
              <a:t>This figure is presenting the evolving focus, scope, technology applications, and data handling while moving to more sophisticated digital government platforms from the EU perspective. Please note that the web APIs are included as an integral part of the technology layers to improve the collection and consolidation of open data, together with mobile data management and real-time analytics.</a:t>
            </a:r>
          </a:p>
          <a:p>
            <a:r>
              <a:rPr lang="en-US" sz="1200" kern="1200" dirty="0">
                <a:solidFill>
                  <a:schemeClr val="tx1"/>
                </a:solidFill>
                <a:effectLst/>
                <a:latin typeface="+mn-lt"/>
                <a:ea typeface="MS PGothic" pitchFamily="34" charset="-128"/>
                <a:cs typeface="ＭＳ Ｐゴシック" charset="0"/>
              </a:rPr>
              <a:t>e-Government (e-</a:t>
            </a:r>
            <a:r>
              <a:rPr lang="en-US" sz="1200" kern="1200" dirty="0" err="1">
                <a:solidFill>
                  <a:schemeClr val="tx1"/>
                </a:solidFill>
                <a:effectLst/>
                <a:latin typeface="+mn-lt"/>
                <a:ea typeface="MS PGothic" pitchFamily="34" charset="-128"/>
                <a:cs typeface="ＭＳ Ｐゴシック" charset="0"/>
              </a:rPr>
              <a:t>Gov</a:t>
            </a:r>
            <a:r>
              <a:rPr lang="en-US" sz="1200" kern="1200" dirty="0">
                <a:solidFill>
                  <a:schemeClr val="tx1"/>
                </a:solidFill>
                <a:effectLst/>
                <a:latin typeface="+mn-lt"/>
                <a:ea typeface="MS PGothic" pitchFamily="34" charset="-128"/>
                <a:cs typeface="ＭＳ Ｐゴシック" charset="0"/>
              </a:rPr>
              <a:t>) is often described as technology driven improvements in practices and public services for transition to digital culture.</a:t>
            </a:r>
          </a:p>
          <a:p>
            <a:r>
              <a:rPr lang="en-US" sz="1200" kern="1200" dirty="0">
                <a:solidFill>
                  <a:schemeClr val="tx1"/>
                </a:solidFill>
                <a:effectLst/>
                <a:latin typeface="+mn-lt"/>
                <a:ea typeface="MS PGothic" pitchFamily="34" charset="-128"/>
                <a:cs typeface="ＭＳ Ｐゴシック" charset="0"/>
              </a:rPr>
              <a:t>Digital Governance (DG) includes the improvement of regulations, policy-making capabilities, and institutional capacity, and use of advanced digital technologies in collaboration with all stakeholders, to define a sustainable governance and operation model for e-Government. </a:t>
            </a:r>
          </a:p>
          <a:p>
            <a:r>
              <a:rPr lang="en-US" sz="1200" kern="1200" dirty="0">
                <a:solidFill>
                  <a:schemeClr val="tx1"/>
                </a:solidFill>
                <a:effectLst/>
                <a:latin typeface="+mn-lt"/>
                <a:ea typeface="MS PGothic" pitchFamily="34" charset="-128"/>
                <a:cs typeface="ＭＳ Ｐゴシック" charset="0"/>
              </a:rPr>
              <a:t>The essence of Digital Government is to interact with the beneficiary, and ensure the effective delivery of services to citizens (G2C), businesses (G2B), public employees (G2E) and government entities (G2G).</a:t>
            </a:r>
          </a:p>
        </p:txBody>
      </p:sp>
    </p:spTree>
    <p:extLst>
      <p:ext uri="{BB962C8B-B14F-4D97-AF65-F5344CB8AC3E}">
        <p14:creationId xmlns:p14="http://schemas.microsoft.com/office/powerpoint/2010/main" val="1200717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S PGothic" pitchFamily="34" charset="-128"/>
                <a:cs typeface="ＭＳ Ｐゴシック" charset="0"/>
              </a:rPr>
              <a:t>Reliable and sustainable Digital Government (DG) systems and e-Services are crucial to improve public resource mobilization and management, institutional capacity, integrity, openness, and service delivery.</a:t>
            </a:r>
          </a:p>
          <a:p>
            <a:r>
              <a:rPr lang="en-US" sz="1200" kern="1200" dirty="0">
                <a:solidFill>
                  <a:schemeClr val="tx1"/>
                </a:solidFill>
                <a:effectLst/>
                <a:latin typeface="+mn-lt"/>
                <a:ea typeface="MS PGothic" pitchFamily="34" charset="-128"/>
                <a:cs typeface="ＭＳ Ｐゴシック" charset="0"/>
              </a:rPr>
              <a:t>There is a tendency among practitioners to differentiate between the terms “e-Government” and “Digital Government”. </a:t>
            </a:r>
          </a:p>
          <a:p>
            <a:r>
              <a:rPr lang="en-US" sz="1200" kern="1200" dirty="0">
                <a:solidFill>
                  <a:schemeClr val="tx1"/>
                </a:solidFill>
                <a:effectLst/>
                <a:latin typeface="+mn-lt"/>
                <a:ea typeface="MS PGothic" pitchFamily="34" charset="-128"/>
                <a:cs typeface="ＭＳ Ｐゴシック" charset="0"/>
              </a:rPr>
              <a:t>This figure is presenting the evolving focus, scope, technology applications, and data handling while moving to more sophisticated digital government platforms from the EU perspective. Please note that the web APIs are included as an integral part of the technology layers to improve the collection and consolidation of open data, together with mobile data management and real-time analytics.</a:t>
            </a:r>
          </a:p>
          <a:p>
            <a:r>
              <a:rPr lang="en-US" sz="1200" kern="1200" dirty="0">
                <a:solidFill>
                  <a:schemeClr val="tx1"/>
                </a:solidFill>
                <a:effectLst/>
                <a:latin typeface="+mn-lt"/>
                <a:ea typeface="MS PGothic" pitchFamily="34" charset="-128"/>
                <a:cs typeface="ＭＳ Ｐゴシック" charset="0"/>
              </a:rPr>
              <a:t>e-Government (e-</a:t>
            </a:r>
            <a:r>
              <a:rPr lang="en-US" sz="1200" kern="1200" dirty="0" err="1">
                <a:solidFill>
                  <a:schemeClr val="tx1"/>
                </a:solidFill>
                <a:effectLst/>
                <a:latin typeface="+mn-lt"/>
                <a:ea typeface="MS PGothic" pitchFamily="34" charset="-128"/>
                <a:cs typeface="ＭＳ Ｐゴシック" charset="0"/>
              </a:rPr>
              <a:t>Gov</a:t>
            </a:r>
            <a:r>
              <a:rPr lang="en-US" sz="1200" kern="1200" dirty="0">
                <a:solidFill>
                  <a:schemeClr val="tx1"/>
                </a:solidFill>
                <a:effectLst/>
                <a:latin typeface="+mn-lt"/>
                <a:ea typeface="MS PGothic" pitchFamily="34" charset="-128"/>
                <a:cs typeface="ＭＳ Ｐゴシック" charset="0"/>
              </a:rPr>
              <a:t>) is often described as technology driven improvements in practices and public services for transition to digital culture.</a:t>
            </a:r>
          </a:p>
          <a:p>
            <a:r>
              <a:rPr lang="en-US" sz="1200" kern="1200" dirty="0">
                <a:solidFill>
                  <a:schemeClr val="tx1"/>
                </a:solidFill>
                <a:effectLst/>
                <a:latin typeface="+mn-lt"/>
                <a:ea typeface="MS PGothic" pitchFamily="34" charset="-128"/>
                <a:cs typeface="ＭＳ Ｐゴシック" charset="0"/>
              </a:rPr>
              <a:t>Digital Governance (DG) includes the improvement of regulations, policy-making capabilities, and institutional capacity, and use of advanced digital technologies in collaboration with all stakeholders, to define a sustainable governance and operation model for e-Government. </a:t>
            </a:r>
          </a:p>
          <a:p>
            <a:r>
              <a:rPr lang="en-US" sz="1200" kern="1200" dirty="0">
                <a:solidFill>
                  <a:schemeClr val="tx1"/>
                </a:solidFill>
                <a:effectLst/>
                <a:latin typeface="+mn-lt"/>
                <a:ea typeface="MS PGothic" pitchFamily="34" charset="-128"/>
                <a:cs typeface="ＭＳ Ｐゴシック" charset="0"/>
              </a:rPr>
              <a:t>The essence of Digital Government is to interact with the beneficiary, and ensure the effective delivery of services to citizens (G2C), businesses (G2B), public employees (G2E) and government entities (G2G).</a:t>
            </a:r>
          </a:p>
        </p:txBody>
      </p:sp>
    </p:spTree>
    <p:extLst>
      <p:ext uri="{BB962C8B-B14F-4D97-AF65-F5344CB8AC3E}">
        <p14:creationId xmlns:p14="http://schemas.microsoft.com/office/powerpoint/2010/main" val="2334187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7253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S PGothic" pitchFamily="34" charset="-128"/>
                <a:cs typeface="ＭＳ Ｐゴシック" charset="0"/>
              </a:rPr>
              <a:t>As you know, </a:t>
            </a:r>
            <a:r>
              <a:rPr lang="en-US" sz="1200" u="sng" kern="1200" dirty="0">
                <a:solidFill>
                  <a:schemeClr val="tx1"/>
                </a:solidFill>
                <a:effectLst/>
                <a:latin typeface="+mn-lt"/>
                <a:ea typeface="MS PGothic" pitchFamily="34" charset="-128"/>
                <a:cs typeface="ＭＳ Ｐゴシック" charset="0"/>
                <a:hlinkClick r:id="rId3"/>
              </a:rPr>
              <a:t>Client Connection</a:t>
            </a:r>
            <a:r>
              <a:rPr lang="en-US" sz="1200" kern="1200" dirty="0">
                <a:solidFill>
                  <a:schemeClr val="tx1"/>
                </a:solidFill>
                <a:effectLst/>
                <a:latin typeface="+mn-lt"/>
                <a:ea typeface="MS PGothic" pitchFamily="34" charset="-128"/>
                <a:cs typeface="ＭＳ Ｐゴシック" charset="0"/>
              </a:rPr>
              <a:t> is an existing secure web portal that offers government officials and project implementation units quicker access to information about their portfolio. Clients can submit requests for disbursements and track the status of transactions, loans and projects.</a:t>
            </a:r>
          </a:p>
          <a:p>
            <a:r>
              <a:rPr lang="en-US" sz="1200" kern="1200" dirty="0">
                <a:solidFill>
                  <a:schemeClr val="tx1"/>
                </a:solidFill>
                <a:effectLst/>
                <a:latin typeface="+mn-lt"/>
                <a:ea typeface="MS PGothic" pitchFamily="34" charset="-128"/>
                <a:cs typeface="ＭＳ Ｐゴシック" charset="0"/>
              </a:rPr>
              <a:t>The data available in Client Connection is at granular level, and is updated near real-time. </a:t>
            </a:r>
          </a:p>
          <a:p>
            <a:r>
              <a:rPr lang="en-US" sz="1200" kern="1200" dirty="0">
                <a:solidFill>
                  <a:schemeClr val="tx1"/>
                </a:solidFill>
                <a:effectLst/>
                <a:latin typeface="+mn-lt"/>
                <a:ea typeface="MS PGothic" pitchFamily="34" charset="-128"/>
                <a:cs typeface="ＭＳ Ｐゴシック" charset="0"/>
              </a:rPr>
              <a:t>There are currently more than 20,000 external users of the Client Connection spread across 4,500 organizations and 180 countries. Disbursement transactions in excess of 18 billion USD per year are securely submitted and processed through the e-disbursement feature of this online banking portal.</a:t>
            </a:r>
          </a:p>
          <a:p>
            <a:r>
              <a:rPr lang="en-US" sz="1200" kern="1200" dirty="0">
                <a:solidFill>
                  <a:schemeClr val="tx1"/>
                </a:solidFill>
                <a:effectLst/>
                <a:latin typeface="+mn-lt"/>
                <a:ea typeface="MS PGothic" pitchFamily="34" charset="-128"/>
                <a:cs typeface="ＭＳ Ｐゴシック" charset="0"/>
              </a:rPr>
              <a:t>New </a:t>
            </a:r>
            <a:r>
              <a:rPr lang="en-US" sz="1200" u="sng" kern="1200" dirty="0">
                <a:solidFill>
                  <a:schemeClr val="tx1"/>
                </a:solidFill>
                <a:effectLst/>
                <a:latin typeface="+mn-lt"/>
                <a:ea typeface="MS PGothic" pitchFamily="34" charset="-128"/>
                <a:cs typeface="ＭＳ Ｐゴシック" charset="0"/>
                <a:hlinkClick r:id="rId3"/>
              </a:rPr>
              <a:t>Client Connection</a:t>
            </a:r>
            <a:r>
              <a:rPr lang="en-US" sz="1200" kern="1200" dirty="0">
                <a:solidFill>
                  <a:schemeClr val="tx1"/>
                </a:solidFill>
                <a:effectLst/>
                <a:latin typeface="+mn-lt"/>
                <a:ea typeface="MS PGothic" pitchFamily="34" charset="-128"/>
                <a:cs typeface="ＭＳ Ｐゴシック" charset="0"/>
              </a:rPr>
              <a:t> portal was rolled out to over 180 countries between Mar 2018-Sept 2018.</a:t>
            </a:r>
          </a:p>
          <a:p>
            <a:r>
              <a:rPr lang="en-US" sz="1200" kern="1200" dirty="0">
                <a:solidFill>
                  <a:schemeClr val="tx1"/>
                </a:solidFill>
                <a:effectLst/>
                <a:latin typeface="+mn-lt"/>
                <a:ea typeface="MS PGothic" pitchFamily="34" charset="-128"/>
                <a:cs typeface="ＭＳ Ｐゴシック" charset="0"/>
              </a:rPr>
              <a:t>As a part of this upgrade, new secure CC API will be available to automate data exchange between Client Country Systems and the World Bank operational databases for project and loan details, commitments, disbursements, contract awards, and more. You may wish to inform your counterparts in client countries about new CC API, and promote the use of these new capabilities for possible operational efficiency improvements and cost savings.</a:t>
            </a:r>
            <a:endParaRPr lang="en-US" dirty="0"/>
          </a:p>
        </p:txBody>
      </p:sp>
    </p:spTree>
    <p:extLst>
      <p:ext uri="{BB962C8B-B14F-4D97-AF65-F5344CB8AC3E}">
        <p14:creationId xmlns:p14="http://schemas.microsoft.com/office/powerpoint/2010/main" val="1420808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S PGothic" pitchFamily="34" charset="-128"/>
                <a:cs typeface="ＭＳ Ｐゴシック" charset="0"/>
              </a:rPr>
              <a:t>One of the important country cases regarding the effective use of web APIs to connect government systems, as well as the CC portal is presented in this slide.</a:t>
            </a:r>
          </a:p>
          <a:p>
            <a:r>
              <a:rPr lang="en-US" sz="1200" kern="1200" dirty="0">
                <a:solidFill>
                  <a:schemeClr val="tx1"/>
                </a:solidFill>
                <a:effectLst/>
                <a:latin typeface="+mn-lt"/>
                <a:ea typeface="MS PGothic" pitchFamily="34" charset="-128"/>
                <a:cs typeface="ＭＳ Ｐゴシック" charset="0"/>
              </a:rPr>
              <a:t>In </a:t>
            </a:r>
            <a:r>
              <a:rPr lang="en-US" sz="1200" b="1" kern="1200" dirty="0">
                <a:solidFill>
                  <a:schemeClr val="tx1"/>
                </a:solidFill>
                <a:effectLst/>
                <a:latin typeface="+mn-lt"/>
                <a:ea typeface="MS PGothic" pitchFamily="34" charset="-128"/>
                <a:cs typeface="ＭＳ Ｐゴシック" charset="0"/>
              </a:rPr>
              <a:t>Albania</a:t>
            </a:r>
            <a:r>
              <a:rPr lang="en-US" sz="1200" kern="1200" dirty="0">
                <a:solidFill>
                  <a:schemeClr val="tx1"/>
                </a:solidFill>
                <a:effectLst/>
                <a:latin typeface="+mn-lt"/>
                <a:ea typeface="MS PGothic" pitchFamily="34" charset="-128"/>
                <a:cs typeface="ＭＳ Ｐゴシック" charset="0"/>
              </a:rPr>
              <a:t>, Integrated Planning System-2 Project (P129332) is supporting the development of External Assistance Management Information System (or EAMIS) to monitor all projects funded by the government and development partners. New system is expected to go live in 2018. The Bank is currently assisting the Ministry of Finance for the development of web services to connect EAMIS with new CC portal using APIs. Albania EAMIS platform will be the first pilot to test new CC API in upcoming months.</a:t>
            </a:r>
            <a:endParaRPr lang="en-US" dirty="0"/>
          </a:p>
        </p:txBody>
      </p:sp>
    </p:spTree>
    <p:extLst>
      <p:ext uri="{BB962C8B-B14F-4D97-AF65-F5344CB8AC3E}">
        <p14:creationId xmlns:p14="http://schemas.microsoft.com/office/powerpoint/2010/main" val="1404338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1FF0DD-E9F7-431E-8070-FEA08546CC76}"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1FF0DD-E9F7-431E-8070-FEA08546CC7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1FF0DD-E9F7-431E-8070-FEA08546CC7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1FF0DD-E9F7-431E-8070-FEA08546CC7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1FF0DD-E9F7-431E-8070-FEA08546CC76}"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1FF0DD-E9F7-431E-8070-FEA08546CC7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A1FF0DD-E9F7-431E-8070-FEA08546CC7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A1FF0DD-E9F7-431E-8070-FEA08546CC7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A1FF0DD-E9F7-431E-8070-FEA08546CC7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1FF0DD-E9F7-431E-8070-FEA08546CC76}"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1FF0DD-E9F7-431E-8070-FEA08546CC76}"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1FF0DD-E9F7-431E-8070-FEA08546CC7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joinup.ec.europa.eu/document/recommendation-10" TargetMode="Externa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3.jp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emf"/><Relationship Id="rId4" Type="http://schemas.openxmlformats.org/officeDocument/2006/relationships/image" Target="../media/image5.png"/><Relationship Id="rId9"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emf"/></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s://clientconnection.worldbank.or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17.jpg"/><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3.jpg"/><Relationship Id="rId7" Type="http://schemas.openxmlformats.org/officeDocument/2006/relationships/image" Target="../media/image21.svg"/><Relationship Id="rId12"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p:cNvSpPr/>
          <p:nvPr/>
        </p:nvSpPr>
        <p:spPr>
          <a:xfrm>
            <a:off x="914730" y="3809138"/>
            <a:ext cx="8229600" cy="731520"/>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0" y="1447800"/>
            <a:ext cx="9144000" cy="237433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83198" y="1526969"/>
            <a:ext cx="8961120" cy="2215991"/>
          </a:xfrm>
          <a:prstGeom prst="rect">
            <a:avLst/>
          </a:prstGeom>
          <a:noFill/>
        </p:spPr>
        <p:txBody>
          <a:bodyPr wrap="square" lIns="0" tIns="0" rIns="0" bIns="0" rtlCol="0">
            <a:spAutoFit/>
          </a:bodyPr>
          <a:lstStyle/>
          <a:p>
            <a:pPr algn="ctr"/>
            <a:r>
              <a:rPr lang="ru-RU" sz="3600" b="1" dirty="0" err="1">
                <a:solidFill>
                  <a:schemeClr val="bg1"/>
                </a:solidFill>
                <a:effectLst>
                  <a:outerShdw blurRad="38100" dist="38100" dir="2700000" algn="tl">
                    <a:srgbClr val="000000">
                      <a:alpha val="43137"/>
                    </a:srgbClr>
                  </a:outerShdw>
                </a:effectLst>
                <a:latin typeface="Calibri" panose="020F0502020204030204" pitchFamily="34" charset="0"/>
                <a:cs typeface="Helvetica" panose="020B0604020202020204" pitchFamily="34" charset="0"/>
              </a:rPr>
              <a:t>API</a:t>
            </a:r>
            <a:r>
              <a:rPr lang="ru-RU" sz="3600" b="1" dirty="0">
                <a:solidFill>
                  <a:schemeClr val="bg1"/>
                </a:solidFill>
                <a:effectLst>
                  <a:outerShdw blurRad="38100" dist="38100" dir="2700000" algn="tl">
                    <a:srgbClr val="000000">
                      <a:alpha val="43137"/>
                    </a:srgbClr>
                  </a:outerShdw>
                </a:effectLst>
                <a:latin typeface="Calibri" panose="020F0502020204030204" pitchFamily="34" charset="0"/>
                <a:cs typeface="Helvetica" panose="020B0604020202020204" pitchFamily="34" charset="0"/>
              </a:rPr>
              <a:t> </a:t>
            </a:r>
            <a:r>
              <a:rPr lang="en-US" sz="3600" b="1" dirty="0">
                <a:solidFill>
                  <a:schemeClr val="bg1"/>
                </a:solidFill>
                <a:effectLst>
                  <a:outerShdw blurRad="38100" dist="38100" dir="2700000" algn="tl">
                    <a:srgbClr val="000000">
                      <a:alpha val="43137"/>
                    </a:srgbClr>
                  </a:outerShdw>
                </a:effectLst>
                <a:latin typeface="Calibri" panose="020F0502020204030204" pitchFamily="34" charset="0"/>
                <a:cs typeface="Helvetica" panose="020B0604020202020204" pitchFamily="34" charset="0"/>
              </a:rPr>
              <a:t>Client Connection</a:t>
            </a:r>
            <a:r>
              <a:rPr lang="ru-RU" sz="3600" b="1" dirty="0">
                <a:solidFill>
                  <a:schemeClr val="bg1"/>
                </a:solidFill>
                <a:effectLst>
                  <a:outerShdw blurRad="38100" dist="38100" dir="2700000" algn="tl">
                    <a:srgbClr val="000000">
                      <a:alpha val="43137"/>
                    </a:srgbClr>
                  </a:outerShdw>
                </a:effectLst>
                <a:latin typeface="Calibri" panose="020F0502020204030204" pitchFamily="34" charset="0"/>
                <a:cs typeface="Helvetica" panose="020B0604020202020204" pitchFamily="34" charset="0"/>
              </a:rPr>
              <a:t>: автоматизированный обмен данными между Группой Всемирного банка и национальными системами</a:t>
            </a:r>
          </a:p>
        </p:txBody>
      </p:sp>
      <p:sp>
        <p:nvSpPr>
          <p:cNvPr id="10" name="TextBox 9"/>
          <p:cNvSpPr txBox="1"/>
          <p:nvPr/>
        </p:nvSpPr>
        <p:spPr>
          <a:xfrm>
            <a:off x="1024268" y="3994133"/>
            <a:ext cx="8010525" cy="369332"/>
          </a:xfrm>
          <a:prstGeom prst="rect">
            <a:avLst/>
          </a:prstGeom>
          <a:noFill/>
        </p:spPr>
        <p:txBody>
          <a:bodyPr wrap="square" rtlCol="0">
            <a:spAutoFit/>
          </a:bodyPr>
          <a:lstStyle/>
          <a:p>
            <a:pPr algn="r"/>
            <a:r>
              <a:rPr lang="ru-RU" b="1">
                <a:solidFill>
                  <a:schemeClr val="bg1"/>
                </a:solidFill>
                <a:effectLst>
                  <a:outerShdw blurRad="38100" dist="38100" dir="2700000" algn="tl">
                    <a:srgbClr val="000000">
                      <a:alpha val="43137"/>
                    </a:srgbClr>
                  </a:outerShdw>
                </a:effectLst>
                <a:latin typeface="Calibri" panose="020F0502020204030204" pitchFamily="34" charset="0"/>
                <a:cs typeface="Helvetica" panose="020B0604020202020204" pitchFamily="34" charset="0"/>
              </a:rPr>
              <a:t>Май 2019 г.</a:t>
            </a:r>
          </a:p>
        </p:txBody>
      </p:sp>
      <p:sp>
        <p:nvSpPr>
          <p:cNvPr id="16" name="Text Placeholder 1">
            <a:extLst>
              <a:ext uri="{FF2B5EF4-FFF2-40B4-BE49-F238E27FC236}">
                <a16:creationId xmlns:a16="http://schemas.microsoft.com/office/drawing/2014/main" id="{D8D845FA-4B8D-4623-9E9E-9D7EA61B3FEB}"/>
              </a:ext>
            </a:extLst>
          </p:cNvPr>
          <p:cNvSpPr txBox="1">
            <a:spLocks/>
          </p:cNvSpPr>
          <p:nvPr/>
        </p:nvSpPr>
        <p:spPr>
          <a:xfrm>
            <a:off x="2724150" y="5089298"/>
            <a:ext cx="6054420" cy="142045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ts val="0"/>
              </a:spcBef>
              <a:buNone/>
            </a:pPr>
            <a:r>
              <a:rPr lang="ru-RU" sz="1800" b="1" dirty="0" err="1">
                <a:solidFill>
                  <a:srgbClr val="0000CC"/>
                </a:solidFill>
                <a:latin typeface="+mj-lt"/>
                <a:cs typeface="Arial" panose="020B0604020202020204" pitchFamily="34" charset="0"/>
              </a:rPr>
              <a:t>Simon</a:t>
            </a:r>
            <a:r>
              <a:rPr lang="ru-RU" sz="1800" b="1" dirty="0">
                <a:solidFill>
                  <a:srgbClr val="0000CC"/>
                </a:solidFill>
                <a:latin typeface="+mj-lt"/>
                <a:cs typeface="Arial" panose="020B0604020202020204" pitchFamily="34" charset="0"/>
              </a:rPr>
              <a:t> </a:t>
            </a:r>
            <a:r>
              <a:rPr lang="ru-RU" sz="1800" b="1" dirty="0" err="1">
                <a:solidFill>
                  <a:srgbClr val="0000CC"/>
                </a:solidFill>
                <a:latin typeface="+mj-lt"/>
                <a:cs typeface="Arial" panose="020B0604020202020204" pitchFamily="34" charset="0"/>
              </a:rPr>
              <a:t>Lango</a:t>
            </a:r>
            <a:r>
              <a:rPr lang="ru-RU" sz="1800" b="1" dirty="0">
                <a:solidFill>
                  <a:srgbClr val="0000CC"/>
                </a:solidFill>
                <a:latin typeface="+mj-lt"/>
                <a:cs typeface="Arial" panose="020B0604020202020204" pitchFamily="34" charset="0"/>
              </a:rPr>
              <a:t> (</a:t>
            </a:r>
            <a:r>
              <a:rPr lang="ru-RU" sz="1800" b="1" dirty="0" err="1">
                <a:solidFill>
                  <a:srgbClr val="0000CC"/>
                </a:solidFill>
                <a:latin typeface="+mj-lt"/>
                <a:cs typeface="Arial" panose="020B0604020202020204" pitchFamily="34" charset="0"/>
              </a:rPr>
              <a:t>Саймон</a:t>
            </a:r>
            <a:r>
              <a:rPr lang="ru-RU" sz="1800" b="1" dirty="0">
                <a:solidFill>
                  <a:srgbClr val="0000CC"/>
                </a:solidFill>
                <a:latin typeface="+mj-lt"/>
                <a:cs typeface="Arial" panose="020B0604020202020204" pitchFamily="34" charset="0"/>
              </a:rPr>
              <a:t> </a:t>
            </a:r>
            <a:r>
              <a:rPr lang="ru-RU" sz="1800" b="1" dirty="0" err="1">
                <a:solidFill>
                  <a:srgbClr val="0000CC"/>
                </a:solidFill>
                <a:latin typeface="+mj-lt"/>
                <a:cs typeface="Arial" panose="020B0604020202020204" pitchFamily="34" charset="0"/>
              </a:rPr>
              <a:t>Лэнго</a:t>
            </a:r>
            <a:r>
              <a:rPr lang="ru-RU" sz="1800" b="1" dirty="0">
                <a:solidFill>
                  <a:srgbClr val="0000CC"/>
                </a:solidFill>
                <a:latin typeface="+mj-lt"/>
                <a:cs typeface="Arial" panose="020B0604020202020204" pitchFamily="34" charset="0"/>
              </a:rPr>
              <a:t>)</a:t>
            </a:r>
          </a:p>
          <a:p>
            <a:pPr marL="0" indent="0" algn="r">
              <a:spcBef>
                <a:spcPts val="0"/>
              </a:spcBef>
              <a:buNone/>
            </a:pPr>
            <a:r>
              <a:rPr lang="ru-RU" sz="1800" b="1" dirty="0" err="1">
                <a:solidFill>
                  <a:srgbClr val="0000CC"/>
                </a:solidFill>
                <a:latin typeface="+mj-lt"/>
                <a:cs typeface="Arial" panose="020B0604020202020204" pitchFamily="34" charset="0"/>
              </a:rPr>
              <a:t>Balamurugan</a:t>
            </a:r>
            <a:r>
              <a:rPr lang="ru-RU" sz="1800" b="1" dirty="0">
                <a:solidFill>
                  <a:srgbClr val="0000CC"/>
                </a:solidFill>
                <a:latin typeface="+mj-lt"/>
                <a:cs typeface="Arial" panose="020B0604020202020204" pitchFamily="34" charset="0"/>
              </a:rPr>
              <a:t> </a:t>
            </a:r>
            <a:r>
              <a:rPr lang="ru-RU" sz="1800" b="1" dirty="0" err="1">
                <a:solidFill>
                  <a:srgbClr val="0000CC"/>
                </a:solidFill>
                <a:latin typeface="+mj-lt"/>
                <a:cs typeface="Arial" panose="020B0604020202020204" pitchFamily="34" charset="0"/>
              </a:rPr>
              <a:t>Sivaprakasam</a:t>
            </a:r>
            <a:r>
              <a:rPr lang="ru-RU" sz="1800" b="1" dirty="0">
                <a:solidFill>
                  <a:srgbClr val="0000CC"/>
                </a:solidFill>
                <a:latin typeface="+mj-lt"/>
                <a:cs typeface="Arial" panose="020B0604020202020204" pitchFamily="34" charset="0"/>
              </a:rPr>
              <a:t> (</a:t>
            </a:r>
            <a:r>
              <a:rPr lang="ru-RU" sz="1800" b="1" dirty="0" err="1">
                <a:solidFill>
                  <a:srgbClr val="0000CC"/>
                </a:solidFill>
                <a:latin typeface="+mj-lt"/>
                <a:cs typeface="Arial" panose="020B0604020202020204" pitchFamily="34" charset="0"/>
              </a:rPr>
              <a:t>Баламуруган</a:t>
            </a:r>
            <a:r>
              <a:rPr lang="ru-RU" sz="1800" b="1" dirty="0">
                <a:solidFill>
                  <a:srgbClr val="0000CC"/>
                </a:solidFill>
                <a:latin typeface="+mj-lt"/>
                <a:cs typeface="Arial" panose="020B0604020202020204" pitchFamily="34" charset="0"/>
              </a:rPr>
              <a:t> </a:t>
            </a:r>
            <a:r>
              <a:rPr lang="ru-RU" sz="1800" b="1" dirty="0" err="1">
                <a:solidFill>
                  <a:srgbClr val="0000CC"/>
                </a:solidFill>
                <a:latin typeface="+mj-lt"/>
                <a:cs typeface="Arial" panose="020B0604020202020204" pitchFamily="34" charset="0"/>
              </a:rPr>
              <a:t>Сивапракасам</a:t>
            </a:r>
            <a:r>
              <a:rPr lang="ru-RU" sz="1800" b="1" dirty="0">
                <a:solidFill>
                  <a:srgbClr val="0000CC"/>
                </a:solidFill>
                <a:latin typeface="+mj-lt"/>
                <a:cs typeface="Arial" panose="020B0604020202020204" pitchFamily="34" charset="0"/>
              </a:rPr>
              <a:t>)</a:t>
            </a:r>
          </a:p>
          <a:p>
            <a:pPr marL="0" indent="0" algn="r">
              <a:spcBef>
                <a:spcPts val="0"/>
              </a:spcBef>
              <a:buNone/>
            </a:pPr>
            <a:r>
              <a:rPr lang="ru-RU" sz="1800" b="1" dirty="0" err="1">
                <a:solidFill>
                  <a:srgbClr val="0000CC"/>
                </a:solidFill>
                <a:latin typeface="+mj-lt"/>
                <a:cs typeface="Arial" panose="020B0604020202020204" pitchFamily="34" charset="0"/>
              </a:rPr>
              <a:t>Ramraj</a:t>
            </a:r>
            <a:r>
              <a:rPr lang="ru-RU" sz="1800" b="1" dirty="0">
                <a:solidFill>
                  <a:srgbClr val="0000CC"/>
                </a:solidFill>
                <a:latin typeface="+mj-lt"/>
                <a:cs typeface="Arial" panose="020B0604020202020204" pitchFamily="34" charset="0"/>
              </a:rPr>
              <a:t> </a:t>
            </a:r>
            <a:r>
              <a:rPr lang="ru-RU" sz="1800" b="1" dirty="0" err="1">
                <a:solidFill>
                  <a:srgbClr val="0000CC"/>
                </a:solidFill>
                <a:latin typeface="+mj-lt"/>
                <a:cs typeface="Arial" panose="020B0604020202020204" pitchFamily="34" charset="0"/>
              </a:rPr>
              <a:t>Rangarajan</a:t>
            </a:r>
            <a:r>
              <a:rPr lang="ru-RU" sz="1800" b="1" dirty="0">
                <a:solidFill>
                  <a:srgbClr val="0000CC"/>
                </a:solidFill>
                <a:latin typeface="+mj-lt"/>
                <a:cs typeface="Arial" panose="020B0604020202020204" pitchFamily="34" charset="0"/>
              </a:rPr>
              <a:t> (</a:t>
            </a:r>
            <a:r>
              <a:rPr lang="ru-RU" sz="1800" b="1" dirty="0" err="1">
                <a:solidFill>
                  <a:srgbClr val="0000CC"/>
                </a:solidFill>
                <a:latin typeface="+mj-lt"/>
                <a:cs typeface="Arial" panose="020B0604020202020204" pitchFamily="34" charset="0"/>
              </a:rPr>
              <a:t>Рамрадж</a:t>
            </a:r>
            <a:r>
              <a:rPr lang="ru-RU" sz="1800" b="1" dirty="0">
                <a:solidFill>
                  <a:srgbClr val="0000CC"/>
                </a:solidFill>
                <a:latin typeface="+mj-lt"/>
                <a:cs typeface="Arial" panose="020B0604020202020204" pitchFamily="34" charset="0"/>
              </a:rPr>
              <a:t> </a:t>
            </a:r>
            <a:r>
              <a:rPr lang="ru-RU" sz="1800" b="1" dirty="0" err="1">
                <a:solidFill>
                  <a:srgbClr val="0000CC"/>
                </a:solidFill>
                <a:latin typeface="+mj-lt"/>
                <a:cs typeface="Arial" panose="020B0604020202020204" pitchFamily="34" charset="0"/>
              </a:rPr>
              <a:t>Рангараджан</a:t>
            </a:r>
            <a:r>
              <a:rPr lang="ru-RU" sz="1800" b="1" dirty="0">
                <a:solidFill>
                  <a:srgbClr val="0000CC"/>
                </a:solidFill>
                <a:latin typeface="+mj-lt"/>
                <a:cs typeface="Arial" panose="020B0604020202020204" pitchFamily="34" charset="0"/>
              </a:rPr>
              <a:t>)</a:t>
            </a:r>
          </a:p>
          <a:p>
            <a:pPr marL="0" indent="0" algn="r">
              <a:spcBef>
                <a:spcPts val="0"/>
              </a:spcBef>
              <a:buNone/>
            </a:pPr>
            <a:r>
              <a:rPr lang="ru-RU" sz="1800" b="1" dirty="0" err="1">
                <a:solidFill>
                  <a:srgbClr val="0000CC"/>
                </a:solidFill>
                <a:latin typeface="+mj-lt"/>
                <a:cs typeface="Arial" panose="020B0604020202020204" pitchFamily="34" charset="0"/>
              </a:rPr>
              <a:t>Yuanjun</a:t>
            </a:r>
            <a:r>
              <a:rPr lang="ru-RU" sz="1800" b="1" dirty="0">
                <a:solidFill>
                  <a:srgbClr val="0000CC"/>
                </a:solidFill>
                <a:latin typeface="+mj-lt"/>
                <a:cs typeface="Arial" panose="020B0604020202020204" pitchFamily="34" charset="0"/>
              </a:rPr>
              <a:t> </a:t>
            </a:r>
            <a:r>
              <a:rPr lang="ru-RU" sz="1800" b="1" dirty="0" err="1">
                <a:solidFill>
                  <a:srgbClr val="0000CC"/>
                </a:solidFill>
                <a:latin typeface="+mj-lt"/>
                <a:cs typeface="Arial" panose="020B0604020202020204" pitchFamily="34" charset="0"/>
              </a:rPr>
              <a:t>Jenny</a:t>
            </a:r>
            <a:r>
              <a:rPr lang="ru-RU" sz="1800" b="1" dirty="0">
                <a:solidFill>
                  <a:srgbClr val="0000CC"/>
                </a:solidFill>
                <a:latin typeface="+mj-lt"/>
                <a:cs typeface="Arial" panose="020B0604020202020204" pitchFamily="34" charset="0"/>
              </a:rPr>
              <a:t> </a:t>
            </a:r>
            <a:r>
              <a:rPr lang="ru-RU" sz="1800" b="1" dirty="0" err="1">
                <a:solidFill>
                  <a:srgbClr val="0000CC"/>
                </a:solidFill>
                <a:latin typeface="+mj-lt"/>
                <a:cs typeface="Arial" panose="020B0604020202020204" pitchFamily="34" charset="0"/>
              </a:rPr>
              <a:t>Yin</a:t>
            </a:r>
            <a:r>
              <a:rPr lang="ru-RU" sz="1800" b="1" dirty="0">
                <a:solidFill>
                  <a:srgbClr val="0000CC"/>
                </a:solidFill>
                <a:latin typeface="+mj-lt"/>
                <a:cs typeface="Arial" panose="020B0604020202020204" pitchFamily="34" charset="0"/>
              </a:rPr>
              <a:t> (</a:t>
            </a:r>
            <a:r>
              <a:rPr lang="ru-RU" sz="1800" b="1" dirty="0" err="1">
                <a:solidFill>
                  <a:srgbClr val="0000CC"/>
                </a:solidFill>
                <a:latin typeface="+mj-lt"/>
                <a:cs typeface="Arial" panose="020B0604020202020204" pitchFamily="34" charset="0"/>
              </a:rPr>
              <a:t>Юаньцзюнь</a:t>
            </a:r>
            <a:r>
              <a:rPr lang="ru-RU" sz="1800" b="1" dirty="0">
                <a:solidFill>
                  <a:srgbClr val="0000CC"/>
                </a:solidFill>
                <a:latin typeface="+mj-lt"/>
                <a:cs typeface="Arial" panose="020B0604020202020204" pitchFamily="34" charset="0"/>
              </a:rPr>
              <a:t> Дженни Инь)</a:t>
            </a:r>
          </a:p>
          <a:p>
            <a:pPr marL="0" indent="0" algn="r">
              <a:spcBef>
                <a:spcPts val="0"/>
              </a:spcBef>
              <a:buNone/>
            </a:pPr>
            <a:r>
              <a:rPr lang="ru-RU" sz="1800" b="1" dirty="0" err="1">
                <a:solidFill>
                  <a:srgbClr val="0000CC"/>
                </a:solidFill>
                <a:latin typeface="+mj-lt"/>
                <a:cs typeface="Arial" panose="020B0604020202020204" pitchFamily="34" charset="0"/>
              </a:rPr>
              <a:t>Cem</a:t>
            </a:r>
            <a:r>
              <a:rPr lang="ru-RU" sz="1800" b="1" dirty="0">
                <a:solidFill>
                  <a:srgbClr val="0000CC"/>
                </a:solidFill>
                <a:latin typeface="+mj-lt"/>
                <a:cs typeface="Arial" panose="020B0604020202020204" pitchFamily="34" charset="0"/>
              </a:rPr>
              <a:t> </a:t>
            </a:r>
            <a:r>
              <a:rPr lang="ru-RU" sz="1800" b="1" dirty="0" err="1">
                <a:solidFill>
                  <a:srgbClr val="0000CC"/>
                </a:solidFill>
                <a:latin typeface="+mj-lt"/>
                <a:cs typeface="Arial" panose="020B0604020202020204" pitchFamily="34" charset="0"/>
              </a:rPr>
              <a:t>Dener</a:t>
            </a:r>
            <a:r>
              <a:rPr lang="ru-RU" sz="1800" b="1" dirty="0">
                <a:solidFill>
                  <a:srgbClr val="0000CC"/>
                </a:solidFill>
                <a:latin typeface="+mj-lt"/>
                <a:cs typeface="Arial" panose="020B0604020202020204" pitchFamily="34" charset="0"/>
              </a:rPr>
              <a:t> (Джем </a:t>
            </a:r>
            <a:r>
              <a:rPr lang="ru-RU" sz="1800" b="1" dirty="0" err="1">
                <a:solidFill>
                  <a:srgbClr val="0000CC"/>
                </a:solidFill>
                <a:latin typeface="+mj-lt"/>
                <a:cs typeface="Arial" panose="020B0604020202020204" pitchFamily="34" charset="0"/>
              </a:rPr>
              <a:t>Денер</a:t>
            </a:r>
            <a:r>
              <a:rPr lang="ru-RU" sz="1800" b="1" dirty="0">
                <a:solidFill>
                  <a:srgbClr val="0000CC"/>
                </a:solidFill>
                <a:latin typeface="+mj-lt"/>
                <a:cs typeface="Arial" panose="020B0604020202020204" pitchFamily="34" charset="0"/>
              </a:rPr>
              <a:t>)</a:t>
            </a:r>
          </a:p>
        </p:txBody>
      </p:sp>
      <p:pic>
        <p:nvPicPr>
          <p:cNvPr id="3" name="Picture 2">
            <a:extLst>
              <a:ext uri="{FF2B5EF4-FFF2-40B4-BE49-F238E27FC236}">
                <a16:creationId xmlns:a16="http://schemas.microsoft.com/office/drawing/2014/main" id="{D2D51541-4255-4FE9-B16E-87B3B7E10B7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265" y="312835"/>
            <a:ext cx="3066288" cy="600456"/>
          </a:xfrm>
          <a:prstGeom prst="rect">
            <a:avLst/>
          </a:prstGeom>
        </p:spPr>
      </p:pic>
      <p:sp>
        <p:nvSpPr>
          <p:cNvPr id="2" name="TextBox 1"/>
          <p:cNvSpPr txBox="1"/>
          <p:nvPr/>
        </p:nvSpPr>
        <p:spPr>
          <a:xfrm>
            <a:off x="914730" y="492595"/>
            <a:ext cx="5543220" cy="338554"/>
          </a:xfrm>
          <a:prstGeom prst="rect">
            <a:avLst/>
          </a:prstGeom>
          <a:solidFill>
            <a:schemeClr val="bg1"/>
          </a:solidFill>
        </p:spPr>
        <p:txBody>
          <a:bodyPr wrap="square" lIns="0" tIns="0" rIns="0" bIns="0" rtlCol="0">
            <a:spAutoFit/>
          </a:bodyPr>
          <a:lstStyle/>
          <a:p>
            <a:r>
              <a:rPr lang="ru-RU" sz="2200" b="1" dirty="0">
                <a:solidFill>
                  <a:srgbClr val="002F56"/>
                </a:solidFill>
              </a:rPr>
              <a:t>ГРУППА ВСЕМИРНОГО БАНКА</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8"/>
          <p:cNvSpPr>
            <a:spLocks noGrp="1"/>
          </p:cNvSpPr>
          <p:nvPr>
            <p:ph type="sldNum" sz="quarter" idx="12"/>
          </p:nvPr>
        </p:nvSpPr>
        <p:spPr>
          <a:xfrm>
            <a:off x="6553200" y="6587285"/>
            <a:ext cx="2160000" cy="216000"/>
          </a:xfrm>
        </p:spPr>
        <p:txBody>
          <a:bodyPr/>
          <a:lstStyle/>
          <a:p>
            <a:fld id="{9A1FF0DD-E9F7-431E-8070-FEA08546CC76}" type="slidenum">
              <a:rPr lang="en-US" sz="1100" smtClean="0">
                <a:solidFill>
                  <a:srgbClr val="0000FF"/>
                </a:solidFill>
              </a:rPr>
              <a:pPr/>
              <a:t>9</a:t>
            </a:fld>
            <a:endParaRPr lang="en-US" sz="1100">
              <a:solidFill>
                <a:srgbClr val="0000FF"/>
              </a:solidFill>
            </a:endParaRPr>
          </a:p>
        </p:txBody>
      </p:sp>
      <p:grpSp>
        <p:nvGrpSpPr>
          <p:cNvPr id="7" name="Group 6"/>
          <p:cNvGrpSpPr/>
          <p:nvPr/>
        </p:nvGrpSpPr>
        <p:grpSpPr>
          <a:xfrm>
            <a:off x="-809" y="7415"/>
            <a:ext cx="9129110" cy="731520"/>
            <a:chOff x="-809" y="7415"/>
            <a:chExt cx="9129110" cy="731520"/>
          </a:xfrm>
        </p:grpSpPr>
        <p:sp>
          <p:nvSpPr>
            <p:cNvPr id="9" name="Text Box 3"/>
            <p:cNvSpPr txBox="1">
              <a:spLocks noChangeArrowheads="1"/>
            </p:cNvSpPr>
            <p:nvPr/>
          </p:nvSpPr>
          <p:spPr bwMode="auto">
            <a:xfrm>
              <a:off x="624381" y="144575"/>
              <a:ext cx="8503920" cy="457200"/>
            </a:xfrm>
            <a:prstGeom prst="rect">
              <a:avLst/>
            </a:prstGeom>
            <a:gradFill>
              <a:gsLst>
                <a:gs pos="50000">
                  <a:srgbClr val="00B0F0"/>
                </a:gs>
                <a:gs pos="100000">
                  <a:schemeClr val="bg1"/>
                </a:gs>
              </a:gsLst>
              <a:lin ang="0" scaled="1"/>
            </a:gradFill>
            <a:ln w="9525">
              <a:noFill/>
              <a:miter lim="800000"/>
              <a:headEnd/>
              <a:tailEnd/>
            </a:ln>
            <a:effectLst/>
          </p:spPr>
          <p:txBody>
            <a:bodyPr lIns="0" rIns="0" anchor="ctr"/>
            <a:lstStyle/>
            <a:p>
              <a:pPr marL="457200" algn="l"/>
              <a:r>
                <a:rPr lang="ru-RU" sz="2400" b="1" dirty="0">
                  <a:solidFill>
                    <a:schemeClr val="bg1"/>
                  </a:solidFill>
                  <a:latin typeface="+mj-lt"/>
                  <a:cs typeface="Helvetica" panose="020B0604020202020204" pitchFamily="34" charset="0"/>
                </a:rPr>
                <a:t>Данные </a:t>
              </a:r>
              <a:r>
                <a:rPr lang="ru-RU" sz="2400" b="1" dirty="0" err="1">
                  <a:solidFill>
                    <a:schemeClr val="bg1"/>
                  </a:solidFill>
                  <a:latin typeface="+mj-lt"/>
                  <a:cs typeface="Helvetica" panose="020B0604020202020204" pitchFamily="34" charset="0"/>
                </a:rPr>
                <a:t>API</a:t>
              </a:r>
              <a:r>
                <a:rPr lang="ru-RU" sz="2400" b="1" dirty="0">
                  <a:solidFill>
                    <a:schemeClr val="bg1"/>
                  </a:solidFill>
                  <a:latin typeface="+mj-lt"/>
                  <a:cs typeface="Helvetica" panose="020B0604020202020204" pitchFamily="34" charset="0"/>
                </a:rPr>
                <a:t> </a:t>
              </a:r>
              <a:r>
                <a:rPr lang="en-US" sz="2400" b="1" dirty="0">
                  <a:solidFill>
                    <a:schemeClr val="bg1"/>
                  </a:solidFill>
                  <a:latin typeface="+mj-lt"/>
                  <a:cs typeface="Helvetica" panose="020B0604020202020204" pitchFamily="34" charset="0"/>
                </a:rPr>
                <a:t>Client Connection</a:t>
              </a:r>
              <a:endParaRPr lang="ru-RU" sz="2400" b="1" dirty="0">
                <a:solidFill>
                  <a:schemeClr val="bg1"/>
                </a:solidFill>
                <a:latin typeface="+mj-lt"/>
                <a:cs typeface="Helvetica" panose="020B0604020202020204" pitchFamily="34" charset="0"/>
              </a:endParaRPr>
            </a:p>
          </p:txBody>
        </p:sp>
        <p:sp>
          <p:nvSpPr>
            <p:cNvPr id="6" name="Oval 5"/>
            <p:cNvSpPr/>
            <p:nvPr/>
          </p:nvSpPr>
          <p:spPr>
            <a:xfrm>
              <a:off x="-809" y="7415"/>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351" y="144575"/>
              <a:ext cx="457200" cy="457200"/>
            </a:xfrm>
            <a:prstGeom prst="rect">
              <a:avLst/>
            </a:prstGeom>
          </p:spPr>
        </p:pic>
      </p:grpSp>
      <p:sp>
        <p:nvSpPr>
          <p:cNvPr id="44" name="Rectangle 43">
            <a:extLst>
              <a:ext uri="{FF2B5EF4-FFF2-40B4-BE49-F238E27FC236}">
                <a16:creationId xmlns:a16="http://schemas.microsoft.com/office/drawing/2014/main" id="{AAA94A35-6908-43DF-A48C-728E304FC068}"/>
              </a:ext>
            </a:extLst>
          </p:cNvPr>
          <p:cNvSpPr/>
          <p:nvPr/>
        </p:nvSpPr>
        <p:spPr>
          <a:xfrm>
            <a:off x="274320" y="905191"/>
            <a:ext cx="8595360" cy="457200"/>
          </a:xfrm>
          <a:prstGeom prst="rect">
            <a:avLst/>
          </a:prstGeom>
          <a:solidFill>
            <a:srgbClr val="FFFFCC"/>
          </a:solidFill>
          <a:ln w="952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sz="2000" b="1">
                <a:solidFill>
                  <a:schemeClr val="tx1"/>
                </a:solidFill>
                <a:latin typeface="+mj-lt"/>
                <a:ea typeface="Calibri" panose="020F0502020204030204" pitchFamily="34" charset="0"/>
                <a:cs typeface="Times New Roman" panose="02020603050405020304" pitchFamily="18" charset="0"/>
              </a:rPr>
              <a:t>Запрос URL	</a:t>
            </a:r>
            <a:r>
              <a:rPr lang="ru-RU" sz="2000">
                <a:solidFill>
                  <a:schemeClr val="tx1"/>
                </a:solidFill>
                <a:latin typeface="+mj-lt"/>
                <a:ea typeface="Calibri" panose="020F0502020204030204" pitchFamily="34" charset="0"/>
                <a:cs typeface="Times New Roman" panose="02020603050405020304" pitchFamily="18" charset="0"/>
              </a:rPr>
              <a:t>https://api.clientconnection.org/project/getProjects</a:t>
            </a:r>
          </a:p>
        </p:txBody>
      </p:sp>
      <p:sp>
        <p:nvSpPr>
          <p:cNvPr id="10" name="Rectangle 9">
            <a:extLst>
              <a:ext uri="{FF2B5EF4-FFF2-40B4-BE49-F238E27FC236}">
                <a16:creationId xmlns:a16="http://schemas.microsoft.com/office/drawing/2014/main" id="{A833227B-6023-4639-B800-15231FFD3958}"/>
              </a:ext>
            </a:extLst>
          </p:cNvPr>
          <p:cNvSpPr/>
          <p:nvPr/>
        </p:nvSpPr>
        <p:spPr>
          <a:xfrm>
            <a:off x="274320" y="1655416"/>
            <a:ext cx="8595360" cy="4785770"/>
          </a:xfrm>
          <a:prstGeom prst="rect">
            <a:avLst/>
          </a:prstGeom>
          <a:solidFill>
            <a:srgbClr val="FFFFCC"/>
          </a:solidFill>
          <a:ln w="952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Aft>
                <a:spcPts val="600"/>
              </a:spcAft>
            </a:pPr>
            <a:r>
              <a:rPr lang="ru-RU" b="1" dirty="0">
                <a:solidFill>
                  <a:schemeClr val="tx1"/>
                </a:solidFill>
                <a:latin typeface="+mj-lt"/>
                <a:ea typeface="Calibri" panose="020F0502020204030204" pitchFamily="34" charset="0"/>
                <a:cs typeface="Times New Roman" panose="02020603050405020304" pitchFamily="18" charset="0"/>
              </a:rPr>
              <a:t>Параметры запроса</a:t>
            </a:r>
          </a:p>
          <a:p>
            <a:pPr lvl="0">
              <a:spcAft>
                <a:spcPts val="600"/>
              </a:spcAft>
            </a:pPr>
            <a:r>
              <a:rPr lang="ru-RU" b="0" dirty="0">
                <a:solidFill>
                  <a:srgbClr val="0000CC"/>
                </a:solidFill>
                <a:latin typeface="+mj-lt"/>
              </a:rPr>
              <a:t>Формат данных: </a:t>
            </a:r>
            <a:r>
              <a:rPr lang="ru-RU" b="0" dirty="0">
                <a:solidFill>
                  <a:schemeClr val="tx1"/>
                </a:solidFill>
                <a:latin typeface="+mj-lt"/>
              </a:rPr>
              <a:t>	</a:t>
            </a:r>
            <a:r>
              <a:rPr lang="ru-RU" b="0" dirty="0" err="1">
                <a:solidFill>
                  <a:schemeClr val="tx1"/>
                </a:solidFill>
                <a:latin typeface="+mj-lt"/>
              </a:rPr>
              <a:t>XML</a:t>
            </a:r>
            <a:r>
              <a:rPr lang="ru-RU" b="0" dirty="0">
                <a:solidFill>
                  <a:schemeClr val="tx1"/>
                </a:solidFill>
                <a:latin typeface="+mj-lt"/>
              </a:rPr>
              <a:t> или </a:t>
            </a:r>
            <a:r>
              <a:rPr lang="ru-RU" b="0" dirty="0" err="1">
                <a:solidFill>
                  <a:schemeClr val="tx1"/>
                </a:solidFill>
                <a:latin typeface="+mj-lt"/>
              </a:rPr>
              <a:t>JSON</a:t>
            </a:r>
            <a:endParaRPr lang="ru-RU" b="0" dirty="0">
              <a:solidFill>
                <a:schemeClr val="tx1"/>
              </a:solidFill>
              <a:latin typeface="+mj-lt"/>
            </a:endParaRPr>
          </a:p>
          <a:p>
            <a:pPr lvl="0">
              <a:spcAft>
                <a:spcPts val="600"/>
              </a:spcAft>
            </a:pPr>
            <a:r>
              <a:rPr lang="ru-RU" dirty="0">
                <a:solidFill>
                  <a:srgbClr val="0000CC"/>
                </a:solidFill>
                <a:latin typeface="+mj-lt"/>
              </a:rPr>
              <a:t>Критерии</a:t>
            </a:r>
          </a:p>
          <a:p>
            <a:pPr lvl="0">
              <a:spcAft>
                <a:spcPts val="600"/>
              </a:spcAft>
              <a:tabLst>
                <a:tab pos="457200" algn="l"/>
              </a:tabLst>
            </a:pPr>
            <a:r>
              <a:rPr lang="ru-RU" b="0" dirty="0">
                <a:solidFill>
                  <a:schemeClr val="tx1"/>
                </a:solidFill>
                <a:latin typeface="+mj-lt"/>
              </a:rPr>
              <a:t>	</a:t>
            </a:r>
            <a:r>
              <a:rPr lang="ru-RU" b="0" dirty="0">
                <a:solidFill>
                  <a:srgbClr val="0000CC"/>
                </a:solidFill>
                <a:latin typeface="+mj-lt"/>
              </a:rPr>
              <a:t>Страна:</a:t>
            </a:r>
            <a:r>
              <a:rPr lang="ru-RU" b="0" dirty="0">
                <a:solidFill>
                  <a:schemeClr val="tx1"/>
                </a:solidFill>
                <a:latin typeface="+mj-lt"/>
              </a:rPr>
              <a:t>	Название страны («Албания»)</a:t>
            </a:r>
          </a:p>
          <a:p>
            <a:pPr lvl="0">
              <a:spcAft>
                <a:spcPts val="600"/>
              </a:spcAft>
              <a:tabLst>
                <a:tab pos="457200" algn="l"/>
              </a:tabLst>
            </a:pPr>
            <a:r>
              <a:rPr lang="ru-RU" dirty="0">
                <a:solidFill>
                  <a:schemeClr val="tx1"/>
                </a:solidFill>
                <a:latin typeface="+mj-lt"/>
              </a:rPr>
              <a:t>	</a:t>
            </a:r>
            <a:r>
              <a:rPr lang="ru-RU" dirty="0">
                <a:solidFill>
                  <a:srgbClr val="0000CC"/>
                </a:solidFill>
                <a:latin typeface="+mj-lt"/>
              </a:rPr>
              <a:t>Ид. проекта:</a:t>
            </a:r>
            <a:r>
              <a:rPr lang="ru-RU" dirty="0">
                <a:solidFill>
                  <a:schemeClr val="tx1"/>
                </a:solidFill>
                <a:latin typeface="+mj-lt"/>
              </a:rPr>
              <a:t>	Разделенные запятыми значения «Ид. проекта» или «ВСЕ»</a:t>
            </a:r>
          </a:p>
          <a:p>
            <a:pPr>
              <a:spcAft>
                <a:spcPts val="600"/>
              </a:spcAft>
              <a:tabLst>
                <a:tab pos="457200" algn="l"/>
              </a:tabLst>
            </a:pPr>
            <a:r>
              <a:rPr lang="ru-RU" b="0" dirty="0">
                <a:solidFill>
                  <a:schemeClr val="tx1"/>
                </a:solidFill>
                <a:latin typeface="+mj-lt"/>
              </a:rPr>
              <a:t>	</a:t>
            </a:r>
            <a:r>
              <a:rPr lang="ru-RU" b="0" dirty="0">
                <a:solidFill>
                  <a:srgbClr val="0000CC"/>
                </a:solidFill>
                <a:latin typeface="+mj-lt"/>
              </a:rPr>
              <a:t>Статус:</a:t>
            </a:r>
            <a:r>
              <a:rPr lang="ru-RU" b="0" dirty="0">
                <a:solidFill>
                  <a:schemeClr val="tx1"/>
                </a:solidFill>
                <a:latin typeface="+mj-lt"/>
              </a:rPr>
              <a:t>	</a:t>
            </a:r>
            <a:r>
              <a:rPr lang="ru-RU" dirty="0">
                <a:solidFill>
                  <a:schemeClr val="tx1"/>
                </a:solidFill>
              </a:rPr>
              <a:t>«Активен», «Планируется», «Завершён», «Прекращён»</a:t>
            </a:r>
          </a:p>
          <a:p>
            <a:pPr lvl="0">
              <a:spcAft>
                <a:spcPts val="600"/>
              </a:spcAft>
              <a:tabLst>
                <a:tab pos="457200" algn="l"/>
              </a:tabLst>
            </a:pPr>
            <a:r>
              <a:rPr lang="ru-RU" dirty="0">
                <a:solidFill>
                  <a:schemeClr val="tx1"/>
                </a:solidFill>
                <a:latin typeface="+mj-lt"/>
              </a:rPr>
              <a:t>	</a:t>
            </a:r>
            <a:r>
              <a:rPr lang="ru-RU" dirty="0">
                <a:solidFill>
                  <a:srgbClr val="0000CC"/>
                </a:solidFill>
                <a:latin typeface="+mj-lt"/>
              </a:rPr>
              <a:t>Сервис:</a:t>
            </a:r>
            <a:r>
              <a:rPr lang="ru-RU" dirty="0">
                <a:solidFill>
                  <a:schemeClr val="tx1"/>
                </a:solidFill>
                <a:latin typeface="+mj-lt"/>
              </a:rPr>
              <a:t>	1 = Сведения о проекте</a:t>
            </a:r>
          </a:p>
          <a:p>
            <a:pPr lvl="0">
              <a:spcAft>
                <a:spcPts val="600"/>
              </a:spcAft>
              <a:tabLst>
                <a:tab pos="457200" algn="l"/>
              </a:tabLst>
            </a:pPr>
            <a:r>
              <a:rPr lang="ru-RU" b="0" dirty="0">
                <a:solidFill>
                  <a:schemeClr val="tx1"/>
                </a:solidFill>
                <a:latin typeface="+mj-lt"/>
              </a:rPr>
              <a:t>			2 = Сведения о займах (для всех выбранных проектов)</a:t>
            </a:r>
          </a:p>
          <a:p>
            <a:pPr lvl="0">
              <a:spcAft>
                <a:spcPts val="600"/>
              </a:spcAft>
              <a:tabLst>
                <a:tab pos="457200" algn="l"/>
              </a:tabLst>
            </a:pPr>
            <a:r>
              <a:rPr lang="ru-RU" dirty="0">
                <a:solidFill>
                  <a:schemeClr val="tx1"/>
                </a:solidFill>
                <a:latin typeface="+mj-lt"/>
              </a:rPr>
              <a:t>			3 = Выборка средств (для всех выбранных займов)</a:t>
            </a:r>
          </a:p>
          <a:p>
            <a:pPr lvl="0">
              <a:spcAft>
                <a:spcPts val="600"/>
              </a:spcAft>
              <a:tabLst>
                <a:tab pos="457200" algn="l"/>
              </a:tabLst>
            </a:pPr>
            <a:r>
              <a:rPr lang="ru-RU" b="0" dirty="0">
                <a:solidFill>
                  <a:schemeClr val="tx1"/>
                </a:solidFill>
                <a:latin typeface="+mj-lt"/>
              </a:rPr>
              <a:t>			4 = Заключение контрактов (предварительная проверка) во всех </a:t>
            </a:r>
            <a:r>
              <a:rPr lang="en-US" b="0" dirty="0">
                <a:solidFill>
                  <a:schemeClr val="tx1"/>
                </a:solidFill>
                <a:latin typeface="+mj-lt"/>
              </a:rPr>
              <a:t>				</a:t>
            </a:r>
            <a:r>
              <a:rPr lang="ru-RU" b="0" dirty="0">
                <a:solidFill>
                  <a:schemeClr val="tx1"/>
                </a:solidFill>
                <a:latin typeface="+mj-lt"/>
              </a:rPr>
              <a:t>выбранных проектах</a:t>
            </a:r>
          </a:p>
          <a:p>
            <a:pPr lvl="0">
              <a:spcAft>
                <a:spcPts val="600"/>
              </a:spcAft>
              <a:tabLst>
                <a:tab pos="457200" algn="l"/>
              </a:tabLst>
            </a:pPr>
            <a:r>
              <a:rPr lang="ru-RU" dirty="0">
                <a:solidFill>
                  <a:schemeClr val="tx1"/>
                </a:solidFill>
                <a:latin typeface="+mj-lt"/>
              </a:rPr>
              <a:t>			5 = Статус закупочных операций во всех выбранных проектах</a:t>
            </a:r>
          </a:p>
          <a:p>
            <a:pPr lvl="0">
              <a:spcAft>
                <a:spcPts val="600"/>
              </a:spcAft>
              <a:tabLst>
                <a:tab pos="457200" algn="l"/>
              </a:tabLst>
            </a:pPr>
            <a:r>
              <a:rPr lang="ru-RU" b="0" dirty="0">
                <a:solidFill>
                  <a:schemeClr val="tx1"/>
                </a:solidFill>
                <a:latin typeface="+mj-lt"/>
              </a:rPr>
              <a:t>			6 = Уведомления о закупках во всех выбранных проектах</a:t>
            </a:r>
          </a:p>
        </p:txBody>
      </p:sp>
    </p:spTree>
    <p:extLst>
      <p:ext uri="{BB962C8B-B14F-4D97-AF65-F5344CB8AC3E}">
        <p14:creationId xmlns:p14="http://schemas.microsoft.com/office/powerpoint/2010/main" val="3684166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8"/>
          <p:cNvSpPr>
            <a:spLocks noGrp="1"/>
          </p:cNvSpPr>
          <p:nvPr>
            <p:ph type="sldNum" sz="quarter" idx="12"/>
          </p:nvPr>
        </p:nvSpPr>
        <p:spPr>
          <a:xfrm>
            <a:off x="6553200" y="6587285"/>
            <a:ext cx="2160000" cy="216000"/>
          </a:xfrm>
        </p:spPr>
        <p:txBody>
          <a:bodyPr/>
          <a:lstStyle/>
          <a:p>
            <a:fld id="{9A1FF0DD-E9F7-431E-8070-FEA08546CC76}" type="slidenum">
              <a:rPr lang="en-US" sz="1100" smtClean="0">
                <a:solidFill>
                  <a:srgbClr val="0000FF"/>
                </a:solidFill>
              </a:rPr>
              <a:pPr/>
              <a:t>10</a:t>
            </a:fld>
            <a:endParaRPr lang="en-US" sz="1100">
              <a:solidFill>
                <a:srgbClr val="0000FF"/>
              </a:solidFill>
            </a:endParaRPr>
          </a:p>
        </p:txBody>
      </p:sp>
      <p:grpSp>
        <p:nvGrpSpPr>
          <p:cNvPr id="7" name="Group 6"/>
          <p:cNvGrpSpPr/>
          <p:nvPr/>
        </p:nvGrpSpPr>
        <p:grpSpPr>
          <a:xfrm>
            <a:off x="-809" y="7415"/>
            <a:ext cx="9129110" cy="731520"/>
            <a:chOff x="-809" y="7415"/>
            <a:chExt cx="9129110" cy="731520"/>
          </a:xfrm>
        </p:grpSpPr>
        <p:sp>
          <p:nvSpPr>
            <p:cNvPr id="9" name="Text Box 3"/>
            <p:cNvSpPr txBox="1">
              <a:spLocks noChangeArrowheads="1"/>
            </p:cNvSpPr>
            <p:nvPr/>
          </p:nvSpPr>
          <p:spPr bwMode="auto">
            <a:xfrm>
              <a:off x="624381" y="144575"/>
              <a:ext cx="8503920" cy="457200"/>
            </a:xfrm>
            <a:prstGeom prst="rect">
              <a:avLst/>
            </a:prstGeom>
            <a:gradFill>
              <a:gsLst>
                <a:gs pos="50000">
                  <a:srgbClr val="00B0F0"/>
                </a:gs>
                <a:gs pos="100000">
                  <a:schemeClr val="bg1"/>
                </a:gs>
              </a:gsLst>
              <a:lin ang="0" scaled="1"/>
            </a:gradFill>
            <a:ln w="9525">
              <a:noFill/>
              <a:miter lim="800000"/>
              <a:headEnd/>
              <a:tailEnd/>
            </a:ln>
            <a:effectLst/>
          </p:spPr>
          <p:txBody>
            <a:bodyPr lIns="0" rIns="0" anchor="ctr"/>
            <a:lstStyle/>
            <a:p>
              <a:pPr marL="457200" algn="l"/>
              <a:r>
                <a:rPr lang="ru-RU" sz="2400" b="1" dirty="0">
                  <a:solidFill>
                    <a:schemeClr val="bg1"/>
                  </a:solidFill>
                  <a:latin typeface="+mj-lt"/>
                  <a:cs typeface="Helvetica" panose="020B0604020202020204" pitchFamily="34" charset="0"/>
                </a:rPr>
                <a:t>Преимущества </a:t>
              </a:r>
              <a:r>
                <a:rPr lang="ru-RU" sz="2400" b="1" dirty="0" err="1">
                  <a:solidFill>
                    <a:schemeClr val="bg1"/>
                  </a:solidFill>
                  <a:latin typeface="+mj-lt"/>
                  <a:cs typeface="Helvetica" panose="020B0604020202020204" pitchFamily="34" charset="0"/>
                </a:rPr>
                <a:t>API</a:t>
              </a:r>
              <a:r>
                <a:rPr lang="ru-RU" sz="2400" b="1" dirty="0">
                  <a:solidFill>
                    <a:schemeClr val="bg1"/>
                  </a:solidFill>
                  <a:latin typeface="+mj-lt"/>
                  <a:cs typeface="Helvetica" panose="020B0604020202020204" pitchFamily="34" charset="0"/>
                </a:rPr>
                <a:t> </a:t>
              </a:r>
              <a:r>
                <a:rPr lang="en-US" sz="2400" b="1" dirty="0">
                  <a:solidFill>
                    <a:schemeClr val="bg1"/>
                  </a:solidFill>
                  <a:latin typeface="+mj-lt"/>
                  <a:cs typeface="Helvetica" panose="020B0604020202020204" pitchFamily="34" charset="0"/>
                </a:rPr>
                <a:t>Client Connection</a:t>
              </a:r>
              <a:endParaRPr lang="ru-RU" sz="2400" b="1" dirty="0">
                <a:solidFill>
                  <a:schemeClr val="bg1"/>
                </a:solidFill>
                <a:latin typeface="+mj-lt"/>
                <a:cs typeface="Helvetica" panose="020B0604020202020204" pitchFamily="34" charset="0"/>
              </a:endParaRPr>
            </a:p>
          </p:txBody>
        </p:sp>
        <p:sp>
          <p:nvSpPr>
            <p:cNvPr id="6" name="Oval 5"/>
            <p:cNvSpPr/>
            <p:nvPr/>
          </p:nvSpPr>
          <p:spPr>
            <a:xfrm>
              <a:off x="-809" y="7415"/>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351" y="144575"/>
              <a:ext cx="457200" cy="457200"/>
            </a:xfrm>
            <a:prstGeom prst="rect">
              <a:avLst/>
            </a:prstGeom>
          </p:spPr>
        </p:pic>
      </p:grpSp>
      <p:sp>
        <p:nvSpPr>
          <p:cNvPr id="44" name="Rectangle 43">
            <a:extLst>
              <a:ext uri="{FF2B5EF4-FFF2-40B4-BE49-F238E27FC236}">
                <a16:creationId xmlns:a16="http://schemas.microsoft.com/office/drawing/2014/main" id="{AAA94A35-6908-43DF-A48C-728E304FC068}"/>
              </a:ext>
            </a:extLst>
          </p:cNvPr>
          <p:cNvSpPr/>
          <p:nvPr/>
        </p:nvSpPr>
        <p:spPr>
          <a:xfrm>
            <a:off x="272697" y="987136"/>
            <a:ext cx="8595360" cy="5120640"/>
          </a:xfrm>
          <a:prstGeom prst="rect">
            <a:avLst/>
          </a:prstGeom>
          <a:solidFill>
            <a:srgbClr val="FFFFCC"/>
          </a:solidFill>
          <a:ln w="952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Aft>
                <a:spcPts val="1200"/>
              </a:spcAft>
            </a:pPr>
            <a:r>
              <a:rPr lang="ru-RU" sz="2800" b="1" dirty="0">
                <a:solidFill>
                  <a:srgbClr val="0000CC"/>
                </a:solidFill>
                <a:latin typeface="+mj-lt"/>
                <a:ea typeface="Calibri" panose="020F0502020204030204" pitchFamily="34" charset="0"/>
                <a:cs typeface="Times New Roman" panose="02020603050405020304" pitchFamily="18" charset="0"/>
              </a:rPr>
              <a:t>Преимущества</a:t>
            </a:r>
          </a:p>
          <a:p>
            <a:pPr marL="342900" lvl="0" indent="-342900">
              <a:spcAft>
                <a:spcPts val="1200"/>
              </a:spcAft>
              <a:buFont typeface="Wingdings 3" panose="05040102010807070707" pitchFamily="18" charset="2"/>
              <a:buChar char=""/>
            </a:pPr>
            <a:r>
              <a:rPr lang="ru-RU" dirty="0">
                <a:solidFill>
                  <a:schemeClr val="tx1"/>
                </a:solidFill>
                <a:latin typeface="+mj-lt"/>
                <a:ea typeface="Calibri" panose="020F0502020204030204" pitchFamily="34" charset="0"/>
                <a:cs typeface="Times New Roman" panose="02020603050405020304" pitchFamily="18" charset="0"/>
              </a:rPr>
              <a:t>Повышение эффективности для клиентов Всемирного банка за счет автоматизации существующих процессов обмена и консолидации данных и значительной экономии средств.</a:t>
            </a:r>
          </a:p>
          <a:p>
            <a:pPr marL="342900" lvl="0" indent="-342900">
              <a:spcAft>
                <a:spcPts val="1200"/>
              </a:spcAft>
              <a:buFont typeface="Wingdings 3" panose="05040102010807070707" pitchFamily="18" charset="2"/>
              <a:buChar char=""/>
            </a:pPr>
            <a:r>
              <a:rPr lang="ru-RU" dirty="0">
                <a:solidFill>
                  <a:schemeClr val="tx1"/>
                </a:solidFill>
                <a:latin typeface="+mj-lt"/>
                <a:ea typeface="Calibri" panose="020F0502020204030204" pitchFamily="34" charset="0"/>
                <a:cs typeface="Times New Roman" panose="02020603050405020304" pitchFamily="18" charset="0"/>
              </a:rPr>
              <a:t>Учет растущих потребностей клиентов в автоматическом обмене данными между </a:t>
            </a:r>
            <a:r>
              <a:rPr lang="en-US" dirty="0">
                <a:solidFill>
                  <a:schemeClr val="tx1"/>
                </a:solidFill>
                <a:latin typeface="+mj-lt"/>
                <a:ea typeface="Calibri" panose="020F0502020204030204" pitchFamily="34" charset="0"/>
                <a:cs typeface="Times New Roman" panose="02020603050405020304" pitchFamily="18" charset="0"/>
              </a:rPr>
              <a:t>Client Connection </a:t>
            </a:r>
            <a:r>
              <a:rPr lang="ru-RU" dirty="0">
                <a:solidFill>
                  <a:schemeClr val="tx1"/>
                </a:solidFill>
                <a:latin typeface="+mj-lt"/>
                <a:ea typeface="Calibri" panose="020F0502020204030204" pitchFamily="34" charset="0"/>
                <a:cs typeface="Times New Roman" panose="02020603050405020304" pitchFamily="18" charset="0"/>
              </a:rPr>
              <a:t>и национальными системами (например, Албания, Бутан, Бразилия, Руанда, Кения, Лесото, Ямайка, Мексика, Индия).</a:t>
            </a:r>
          </a:p>
          <a:p>
            <a:pPr marL="342900" lvl="0" indent="-342900">
              <a:spcAft>
                <a:spcPts val="1200"/>
              </a:spcAft>
              <a:buFont typeface="Wingdings 3" panose="05040102010807070707" pitchFamily="18" charset="2"/>
              <a:buChar char=""/>
            </a:pPr>
            <a:r>
              <a:rPr lang="ru-RU" dirty="0">
                <a:solidFill>
                  <a:schemeClr val="tx1"/>
                </a:solidFill>
                <a:latin typeface="+mj-lt"/>
                <a:ea typeface="Calibri" panose="020F0502020204030204" pitchFamily="34" charset="0"/>
                <a:cs typeface="Times New Roman" panose="02020603050405020304" pitchFamily="18" charset="0"/>
              </a:rPr>
              <a:t>Всемирный банк станет первым партнером в области развития, инициировавшим использование </a:t>
            </a:r>
            <a:r>
              <a:rPr lang="en-US" dirty="0">
                <a:solidFill>
                  <a:schemeClr val="tx1"/>
                </a:solidFill>
                <a:latin typeface="+mj-lt"/>
                <a:ea typeface="Calibri" panose="020F0502020204030204" pitchFamily="34" charset="0"/>
                <a:cs typeface="Times New Roman" panose="02020603050405020304" pitchFamily="18" charset="0"/>
              </a:rPr>
              <a:t>API</a:t>
            </a:r>
            <a:r>
              <a:rPr lang="ru-RU" dirty="0">
                <a:solidFill>
                  <a:schemeClr val="tx1"/>
                </a:solidFill>
                <a:latin typeface="+mj-lt"/>
                <a:ea typeface="Calibri" panose="020F0502020204030204" pitchFamily="34" charset="0"/>
                <a:cs typeface="Times New Roman" panose="02020603050405020304" pitchFamily="18" charset="0"/>
              </a:rPr>
              <a:t> для соединения операционных баз данных с системами стран-клиентов.</a:t>
            </a:r>
          </a:p>
          <a:p>
            <a:pPr marL="342900" lvl="0" indent="-342900">
              <a:spcAft>
                <a:spcPts val="1200"/>
              </a:spcAft>
              <a:buFont typeface="Wingdings 3" panose="05040102010807070707" pitchFamily="18" charset="2"/>
              <a:buChar char=""/>
            </a:pPr>
            <a:r>
              <a:rPr lang="ru-RU" dirty="0">
                <a:solidFill>
                  <a:schemeClr val="tx1"/>
                </a:solidFill>
                <a:latin typeface="+mj-lt"/>
                <a:ea typeface="Calibri" panose="020F0502020204030204" pitchFamily="34" charset="0"/>
                <a:cs typeface="Times New Roman" panose="02020603050405020304" pitchFamily="18" charset="0"/>
              </a:rPr>
              <a:t>Вклад в повышение эффективности и достоверности отчетных данных посредством использования информационных систем управления внешней помощью по всему миру.</a:t>
            </a:r>
          </a:p>
          <a:p>
            <a:pPr marL="342900" lvl="0" indent="-342900">
              <a:spcAft>
                <a:spcPts val="600"/>
              </a:spcAft>
              <a:buFont typeface="Wingdings 3" panose="05040102010807070707" pitchFamily="18" charset="2"/>
              <a:buChar char=""/>
            </a:pPr>
            <a:r>
              <a:rPr lang="ru-RU" dirty="0" err="1">
                <a:solidFill>
                  <a:schemeClr val="tx1"/>
                </a:solidFill>
                <a:latin typeface="+mj-lt"/>
                <a:ea typeface="Calibri" panose="020F0502020204030204" pitchFamily="34" charset="0"/>
                <a:cs typeface="Times New Roman" panose="02020603050405020304" pitchFamily="18" charset="0"/>
              </a:rPr>
              <a:t>API</a:t>
            </a:r>
            <a:r>
              <a:rPr lang="ru-RU" dirty="0">
                <a:solidFill>
                  <a:schemeClr val="tx1"/>
                </a:solidFill>
                <a:latin typeface="+mj-lt"/>
                <a:ea typeface="Calibri" panose="020F0502020204030204" pitchFamily="34" charset="0"/>
                <a:cs typeface="Times New Roman" panose="02020603050405020304" pitchFamily="18" charset="0"/>
              </a:rPr>
              <a:t> </a:t>
            </a:r>
            <a:r>
              <a:rPr lang="en-US" dirty="0">
                <a:solidFill>
                  <a:schemeClr val="tx1"/>
                </a:solidFill>
                <a:latin typeface="+mj-lt"/>
                <a:ea typeface="Calibri" panose="020F0502020204030204" pitchFamily="34" charset="0"/>
                <a:cs typeface="Times New Roman" panose="02020603050405020304" pitchFamily="18" charset="0"/>
              </a:rPr>
              <a:t>Client Connection </a:t>
            </a:r>
            <a:r>
              <a:rPr lang="ru-RU" dirty="0">
                <a:solidFill>
                  <a:schemeClr val="tx1"/>
                </a:solidFill>
                <a:latin typeface="+mj-lt"/>
                <a:ea typeface="Calibri" panose="020F0502020204030204" pitchFamily="34" charset="0"/>
                <a:cs typeface="Times New Roman" panose="02020603050405020304" pitchFamily="18" charset="0"/>
              </a:rPr>
              <a:t>может быть представлен в качестве прекрасного примера «прорывных инноваций» во время Весенних совещаний в апреле 2019 года.</a:t>
            </a:r>
          </a:p>
        </p:txBody>
      </p:sp>
    </p:spTree>
    <p:extLst>
      <p:ext uri="{BB962C8B-B14F-4D97-AF65-F5344CB8AC3E}">
        <p14:creationId xmlns:p14="http://schemas.microsoft.com/office/powerpoint/2010/main" val="2698062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Slide Number Placeholder 8"/>
          <p:cNvSpPr>
            <a:spLocks noGrp="1"/>
          </p:cNvSpPr>
          <p:nvPr>
            <p:ph type="sldNum" sz="quarter" idx="12"/>
          </p:nvPr>
        </p:nvSpPr>
        <p:spPr>
          <a:xfrm>
            <a:off x="6553200" y="6587285"/>
            <a:ext cx="2160000" cy="216000"/>
          </a:xfrm>
        </p:spPr>
        <p:txBody>
          <a:bodyPr/>
          <a:lstStyle/>
          <a:p>
            <a:fld id="{9A1FF0DD-E9F7-431E-8070-FEA08546CC76}" type="slidenum">
              <a:rPr lang="en-US" sz="1100" smtClean="0">
                <a:solidFill>
                  <a:srgbClr val="0000FF"/>
                </a:solidFill>
              </a:rPr>
              <a:pPr/>
              <a:t>11</a:t>
            </a:fld>
            <a:endParaRPr lang="en-US" sz="1100">
              <a:solidFill>
                <a:srgbClr val="0000FF"/>
              </a:solidFill>
            </a:endParaRPr>
          </a:p>
        </p:txBody>
      </p:sp>
      <p:grpSp>
        <p:nvGrpSpPr>
          <p:cNvPr id="7" name="Group 6"/>
          <p:cNvGrpSpPr/>
          <p:nvPr/>
        </p:nvGrpSpPr>
        <p:grpSpPr>
          <a:xfrm>
            <a:off x="-809" y="7415"/>
            <a:ext cx="9129110" cy="731520"/>
            <a:chOff x="-809" y="7415"/>
            <a:chExt cx="9129110" cy="731520"/>
          </a:xfrm>
        </p:grpSpPr>
        <p:sp>
          <p:nvSpPr>
            <p:cNvPr id="9" name="Text Box 3"/>
            <p:cNvSpPr txBox="1">
              <a:spLocks noChangeArrowheads="1"/>
            </p:cNvSpPr>
            <p:nvPr/>
          </p:nvSpPr>
          <p:spPr bwMode="auto">
            <a:xfrm>
              <a:off x="624381" y="144575"/>
              <a:ext cx="8503920" cy="457200"/>
            </a:xfrm>
            <a:prstGeom prst="rect">
              <a:avLst/>
            </a:prstGeom>
            <a:gradFill>
              <a:gsLst>
                <a:gs pos="50000">
                  <a:srgbClr val="00B0F0"/>
                </a:gs>
                <a:gs pos="100000">
                  <a:schemeClr val="bg1"/>
                </a:gs>
              </a:gsLst>
              <a:lin ang="0" scaled="1"/>
            </a:gradFill>
            <a:ln w="9525">
              <a:noFill/>
              <a:miter lim="800000"/>
              <a:headEnd/>
              <a:tailEnd/>
            </a:ln>
            <a:effectLst/>
          </p:spPr>
          <p:txBody>
            <a:bodyPr lIns="0" rIns="0" anchor="ctr"/>
            <a:lstStyle/>
            <a:p>
              <a:pPr marL="457200" algn="l"/>
              <a:r>
                <a:rPr lang="ru-RU" sz="2400" b="1">
                  <a:solidFill>
                    <a:schemeClr val="bg1"/>
                  </a:solidFill>
                  <a:latin typeface="+mj-lt"/>
                  <a:cs typeface="Helvetica" panose="020B0604020202020204" pitchFamily="34" charset="0"/>
                </a:rPr>
                <a:t>Албания — Интегрированная система планирования</a:t>
              </a:r>
            </a:p>
          </p:txBody>
        </p:sp>
        <p:sp>
          <p:nvSpPr>
            <p:cNvPr id="6" name="Oval 5"/>
            <p:cNvSpPr/>
            <p:nvPr/>
          </p:nvSpPr>
          <p:spPr>
            <a:xfrm>
              <a:off x="-809" y="7415"/>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351" y="144575"/>
              <a:ext cx="457200" cy="457200"/>
            </a:xfrm>
            <a:prstGeom prst="rect">
              <a:avLst/>
            </a:prstGeom>
          </p:spPr>
        </p:pic>
      </p:grpSp>
      <p:sp>
        <p:nvSpPr>
          <p:cNvPr id="8" name="Rectangle 7">
            <a:extLst>
              <a:ext uri="{FF2B5EF4-FFF2-40B4-BE49-F238E27FC236}">
                <a16:creationId xmlns:a16="http://schemas.microsoft.com/office/drawing/2014/main" id="{74D4C75B-A2B3-4B56-A38A-2F0C32E7248F}"/>
              </a:ext>
            </a:extLst>
          </p:cNvPr>
          <p:cNvSpPr/>
          <p:nvPr/>
        </p:nvSpPr>
        <p:spPr>
          <a:xfrm>
            <a:off x="232747" y="5059628"/>
            <a:ext cx="8686800" cy="1400383"/>
          </a:xfrm>
          <a:prstGeom prst="rect">
            <a:avLst/>
          </a:prstGeom>
          <a:solidFill>
            <a:schemeClr val="accent3">
              <a:lumMod val="20000"/>
              <a:lumOff val="80000"/>
            </a:schemeClr>
          </a:solidFill>
          <a:ln>
            <a:noFill/>
          </a:ln>
          <a:effectLst>
            <a:outerShdw blurRad="50800" dist="38100" dir="5400000" algn="t" rotWithShape="0">
              <a:prstClr val="black">
                <a:alpha val="40000"/>
              </a:prstClr>
            </a:outerShdw>
          </a:effectLst>
        </p:spPr>
        <p:txBody>
          <a:bodyPr wrap="square">
            <a:spAutoFit/>
          </a:bodyPr>
          <a:lstStyle/>
          <a:p>
            <a:pPr algn="ctr"/>
            <a:r>
              <a:rPr lang="ru-RU" sz="1700" dirty="0">
                <a:latin typeface="+mj-lt"/>
                <a:ea typeface="Calibri" panose="020F0502020204030204" pitchFamily="34" charset="0"/>
                <a:cs typeface="Times New Roman" panose="02020603050405020304" pitchFamily="18" charset="0"/>
              </a:rPr>
              <a:t>Проект интегрированной системы планирования-2 (</a:t>
            </a:r>
            <a:r>
              <a:rPr lang="ru-RU" sz="1700" dirty="0" err="1">
                <a:latin typeface="+mj-lt"/>
                <a:ea typeface="Calibri" panose="020F0502020204030204" pitchFamily="34" charset="0"/>
                <a:cs typeface="Times New Roman" panose="02020603050405020304" pitchFamily="18" charset="0"/>
              </a:rPr>
              <a:t>P129332</a:t>
            </a:r>
            <a:r>
              <a:rPr lang="ru-RU" sz="1700" dirty="0">
                <a:latin typeface="+mj-lt"/>
                <a:ea typeface="Calibri" panose="020F0502020204030204" pitchFamily="34" charset="0"/>
                <a:cs typeface="Times New Roman" panose="02020603050405020304" pitchFamily="18" charset="0"/>
              </a:rPr>
              <a:t>), реализуемый в </a:t>
            </a:r>
            <a:r>
              <a:rPr lang="ru-RU" sz="1700" b="1" dirty="0">
                <a:latin typeface="+mj-lt"/>
                <a:ea typeface="Calibri" panose="020F0502020204030204" pitchFamily="34" charset="0"/>
                <a:cs typeface="Times New Roman" panose="02020603050405020304" pitchFamily="18" charset="0"/>
              </a:rPr>
              <a:t>Албании</a:t>
            </a:r>
            <a:r>
              <a:rPr lang="ru-RU" sz="1700" dirty="0">
                <a:latin typeface="+mj-lt"/>
                <a:ea typeface="Calibri" panose="020F0502020204030204" pitchFamily="34" charset="0"/>
                <a:cs typeface="Times New Roman" panose="02020603050405020304" pitchFamily="18" charset="0"/>
              </a:rPr>
              <a:t>, поддерживает разработку Информационной системы управления внешней помощью (</a:t>
            </a:r>
            <a:r>
              <a:rPr lang="ru-RU" sz="1700" dirty="0" err="1">
                <a:latin typeface="+mj-lt"/>
                <a:ea typeface="Calibri" panose="020F0502020204030204" pitchFamily="34" charset="0"/>
                <a:cs typeface="Times New Roman" panose="02020603050405020304" pitchFamily="18" charset="0"/>
              </a:rPr>
              <a:t>EAMIS</a:t>
            </a:r>
            <a:r>
              <a:rPr lang="ru-RU" sz="1700" dirty="0">
                <a:latin typeface="+mj-lt"/>
                <a:ea typeface="Calibri" panose="020F0502020204030204" pitchFamily="34" charset="0"/>
                <a:cs typeface="Times New Roman" panose="02020603050405020304" pitchFamily="18" charset="0"/>
              </a:rPr>
              <a:t>) для мониторинга всех проектов, финансируемых донорами и государством. Новая система будет запущена в апреле 2019 года. </a:t>
            </a:r>
            <a:r>
              <a:rPr lang="ru-RU" sz="1600" dirty="0">
                <a:ea typeface="Calibri" panose="020F0502020204030204" pitchFamily="34" charset="0"/>
                <a:cs typeface="Times New Roman" panose="02020603050405020304" pitchFamily="18" charset="0"/>
              </a:rPr>
              <a:t>Албания станет первой страной, где в ближайшее время в экспериментальном режиме будет опробована новая</a:t>
            </a:r>
            <a:r>
              <a:rPr lang="en-US" sz="1600" dirty="0">
                <a:ea typeface="Calibri" panose="020F0502020204030204" pitchFamily="34" charset="0"/>
                <a:cs typeface="Times New Roman" panose="02020603050405020304" pitchFamily="18" charset="0"/>
              </a:rPr>
              <a:t> </a:t>
            </a:r>
            <a:r>
              <a:rPr lang="ru-RU" sz="1600" dirty="0">
                <a:ea typeface="Calibri" panose="020F0502020204030204" pitchFamily="34" charset="0"/>
                <a:cs typeface="Times New Roman" panose="02020603050405020304" pitchFamily="18" charset="0"/>
              </a:rPr>
              <a:t>платформа </a:t>
            </a:r>
            <a:r>
              <a:rPr lang="en-US" sz="1600" dirty="0">
                <a:ea typeface="Calibri" panose="020F0502020204030204" pitchFamily="34" charset="0"/>
                <a:cs typeface="Times New Roman" panose="02020603050405020304" pitchFamily="18" charset="0"/>
              </a:rPr>
              <a:t>CC.</a:t>
            </a:r>
            <a:endParaRPr lang="ru-RU" sz="1700" dirty="0">
              <a:latin typeface="+mj-lt"/>
              <a:ea typeface="Calibri" panose="020F0502020204030204" pitchFamily="34" charset="0"/>
              <a:cs typeface="Times New Roman" panose="02020603050405020304" pitchFamily="18" charset="0"/>
            </a:endParaRPr>
          </a:p>
        </p:txBody>
      </p:sp>
      <p:cxnSp>
        <p:nvCxnSpPr>
          <p:cNvPr id="11" name="Straight Connector 10">
            <a:extLst>
              <a:ext uri="{FF2B5EF4-FFF2-40B4-BE49-F238E27FC236}">
                <a16:creationId xmlns:a16="http://schemas.microsoft.com/office/drawing/2014/main" id="{CED7A093-64E0-4FD2-9C5D-85E43CCD0373}"/>
              </a:ext>
            </a:extLst>
          </p:cNvPr>
          <p:cNvCxnSpPr>
            <a:cxnSpLocks/>
            <a:stCxn id="21" idx="2"/>
          </p:cNvCxnSpPr>
          <p:nvPr/>
        </p:nvCxnSpPr>
        <p:spPr>
          <a:xfrm>
            <a:off x="5359931" y="1818776"/>
            <a:ext cx="690105" cy="316831"/>
          </a:xfrm>
          <a:prstGeom prst="line">
            <a:avLst/>
          </a:prstGeom>
          <a:ln>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DCC569-61B9-4FCA-8B65-082ADD8B7EA2}"/>
              </a:ext>
            </a:extLst>
          </p:cNvPr>
          <p:cNvCxnSpPr>
            <a:cxnSpLocks/>
            <a:stCxn id="22" idx="0"/>
          </p:cNvCxnSpPr>
          <p:nvPr/>
        </p:nvCxnSpPr>
        <p:spPr>
          <a:xfrm flipV="1">
            <a:off x="5359931" y="3088728"/>
            <a:ext cx="812687" cy="540303"/>
          </a:xfrm>
          <a:prstGeom prst="line">
            <a:avLst/>
          </a:prstGeom>
          <a:ln>
            <a:solidFill>
              <a:srgbClr val="0000CC"/>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56314AE-2BD1-4F68-8938-178CCCB41E9F}"/>
              </a:ext>
            </a:extLst>
          </p:cNvPr>
          <p:cNvCxnSpPr/>
          <p:nvPr/>
        </p:nvCxnSpPr>
        <p:spPr>
          <a:xfrm flipV="1">
            <a:off x="6738991" y="2658248"/>
            <a:ext cx="1227095" cy="0"/>
          </a:xfrm>
          <a:prstGeom prst="line">
            <a:avLst/>
          </a:prstGeom>
          <a:ln>
            <a:solidFill>
              <a:srgbClr val="0000CC"/>
            </a:solidFill>
          </a:ln>
        </p:spPr>
        <p:style>
          <a:lnRef idx="1">
            <a:schemeClr val="accent1"/>
          </a:lnRef>
          <a:fillRef idx="0">
            <a:schemeClr val="accent1"/>
          </a:fillRef>
          <a:effectRef idx="0">
            <a:schemeClr val="accent1"/>
          </a:effectRef>
          <a:fontRef idx="minor">
            <a:schemeClr val="tx1"/>
          </a:fontRef>
        </p:style>
      </p:cxnSp>
      <p:sp>
        <p:nvSpPr>
          <p:cNvPr id="15" name="Flowchart: Magnetic Disk 14">
            <a:extLst>
              <a:ext uri="{FF2B5EF4-FFF2-40B4-BE49-F238E27FC236}">
                <a16:creationId xmlns:a16="http://schemas.microsoft.com/office/drawing/2014/main" id="{EFDE6020-4C40-4005-87C9-E0DBEAE71A2E}"/>
              </a:ext>
            </a:extLst>
          </p:cNvPr>
          <p:cNvSpPr/>
          <p:nvPr/>
        </p:nvSpPr>
        <p:spPr>
          <a:xfrm>
            <a:off x="7950597" y="2227770"/>
            <a:ext cx="920321" cy="860957"/>
          </a:xfrm>
          <a:prstGeom prst="flowChartMagneticDisk">
            <a:avLst/>
          </a:prstGeom>
          <a:solidFill>
            <a:srgbClr val="FFFF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ru-RU" sz="1200" b="1" dirty="0">
                <a:solidFill>
                  <a:srgbClr val="0000CC"/>
                </a:solidFill>
                <a:latin typeface="Andes" panose="02000000000000000000" pitchFamily="50" charset="0"/>
                <a:ea typeface="Calibri" panose="020F0502020204030204" pitchFamily="34" charset="0"/>
                <a:cs typeface="Times New Roman" panose="02020603050405020304" pitchFamily="18" charset="0"/>
              </a:rPr>
              <a:t>Базы данных Всемирного банка</a:t>
            </a:r>
          </a:p>
        </p:txBody>
      </p:sp>
      <p:sp>
        <p:nvSpPr>
          <p:cNvPr id="16" name="Rectangle 15">
            <a:extLst>
              <a:ext uri="{FF2B5EF4-FFF2-40B4-BE49-F238E27FC236}">
                <a16:creationId xmlns:a16="http://schemas.microsoft.com/office/drawing/2014/main" id="{27F770F9-C226-43CB-9B5B-B1110BDC2923}"/>
              </a:ext>
            </a:extLst>
          </p:cNvPr>
          <p:cNvSpPr/>
          <p:nvPr/>
        </p:nvSpPr>
        <p:spPr>
          <a:xfrm>
            <a:off x="7070887" y="2514755"/>
            <a:ext cx="613547" cy="286986"/>
          </a:xfrm>
          <a:prstGeom prst="rect">
            <a:avLst/>
          </a:prstGeom>
          <a:solidFill>
            <a:schemeClr val="bg1">
              <a:lumMod val="95000"/>
            </a:schemeClr>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pPr>
            <a:r>
              <a:rPr lang="ru-RU" sz="1400" dirty="0" err="1">
                <a:solidFill>
                  <a:srgbClr val="0000CC"/>
                </a:solidFill>
                <a:latin typeface="Andes" panose="02000000000000000000" pitchFamily="50" charset="0"/>
                <a:ea typeface="Calibri" panose="020F0502020204030204" pitchFamily="34" charset="0"/>
                <a:cs typeface="Times New Roman" panose="02020603050405020304" pitchFamily="18" charset="0"/>
              </a:rPr>
              <a:t>API</a:t>
            </a:r>
            <a:r>
              <a:rPr lang="ru-RU" sz="1400" dirty="0">
                <a:solidFill>
                  <a:srgbClr val="0000CC"/>
                </a:solidFill>
                <a:latin typeface="Andes" panose="02000000000000000000" pitchFamily="50" charset="0"/>
                <a:ea typeface="Calibri" panose="020F0502020204030204" pitchFamily="34" charset="0"/>
                <a:cs typeface="Times New Roman" panose="02020603050405020304" pitchFamily="18" charset="0"/>
              </a:rPr>
              <a:t> </a:t>
            </a:r>
            <a:r>
              <a:rPr lang="ru-RU" sz="1400" dirty="0" err="1">
                <a:solidFill>
                  <a:srgbClr val="0000CC"/>
                </a:solidFill>
                <a:latin typeface="Andes" panose="02000000000000000000" pitchFamily="50" charset="0"/>
                <a:ea typeface="Calibri" panose="020F0502020204030204" pitchFamily="34" charset="0"/>
                <a:cs typeface="Times New Roman" panose="02020603050405020304" pitchFamily="18" charset="0"/>
              </a:rPr>
              <a:t>CC</a:t>
            </a:r>
            <a:endParaRPr lang="ru-RU" sz="1400" dirty="0">
              <a:solidFill>
                <a:srgbClr val="0000CC"/>
              </a:solidFill>
              <a:latin typeface="Andes" panose="02000000000000000000" pitchFamily="50" charset="0"/>
              <a:ea typeface="Calibri" panose="020F0502020204030204" pitchFamily="34" charset="0"/>
              <a:cs typeface="Times New Roman" panose="02020603050405020304" pitchFamily="18" charset="0"/>
            </a:endParaRPr>
          </a:p>
        </p:txBody>
      </p:sp>
      <p:sp>
        <p:nvSpPr>
          <p:cNvPr id="17" name="Cloud 16">
            <a:extLst>
              <a:ext uri="{FF2B5EF4-FFF2-40B4-BE49-F238E27FC236}">
                <a16:creationId xmlns:a16="http://schemas.microsoft.com/office/drawing/2014/main" id="{8B2CFA9E-91D4-4649-9EF3-C84094E03068}"/>
              </a:ext>
            </a:extLst>
          </p:cNvPr>
          <p:cNvSpPr/>
          <p:nvPr/>
        </p:nvSpPr>
        <p:spPr>
          <a:xfrm rot="16200000">
            <a:off x="5499151" y="2300347"/>
            <a:ext cx="1817576" cy="715805"/>
          </a:xfrm>
          <a:prstGeom prst="cloud">
            <a:avLst/>
          </a:prstGeom>
          <a:solidFill>
            <a:srgbClr val="CCFFFF"/>
          </a:solidFill>
          <a:ln w="19050"/>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marL="0" marR="0" algn="ctr">
              <a:spcBef>
                <a:spcPts val="0"/>
              </a:spcBef>
              <a:spcAft>
                <a:spcPts val="0"/>
              </a:spcAft>
            </a:pPr>
            <a:r>
              <a:rPr lang="ru-RU" sz="1600">
                <a:solidFill>
                  <a:srgbClr val="0000CC"/>
                </a:solidFill>
                <a:latin typeface="Andes" panose="02000000000000000000" pitchFamily="50" charset="0"/>
                <a:ea typeface="Times New Roman" panose="02020603050405020304" pitchFamily="18" charset="0"/>
                <a:cs typeface="Times New Roman" panose="02020603050405020304" pitchFamily="18" charset="0"/>
              </a:rPr>
              <a:t>Интернет</a:t>
            </a:r>
          </a:p>
        </p:txBody>
      </p:sp>
      <p:pic>
        <p:nvPicPr>
          <p:cNvPr id="18" name="Picture 7">
            <a:extLst>
              <a:ext uri="{FF2B5EF4-FFF2-40B4-BE49-F238E27FC236}">
                <a16:creationId xmlns:a16="http://schemas.microsoft.com/office/drawing/2014/main" id="{8AC9E46A-7646-4F41-874B-3631C29E2C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702" y="894992"/>
            <a:ext cx="5052188" cy="3940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284702" y="2982425"/>
            <a:ext cx="1878053" cy="1817727"/>
          </a:xfrm>
          <a:prstGeom prst="ellipse">
            <a:avLst/>
          </a:prstGeom>
          <a:solidFill>
            <a:srgbClr val="A7C0DE"/>
          </a:solidFill>
          <a:ln>
            <a:solidFill>
              <a:schemeClr val="bg1"/>
            </a:solidFill>
          </a:ln>
        </p:spPr>
        <p:txBody>
          <a:bodyPr wrap="square" lIns="0" tIns="0" rIns="0" bIns="0" rtlCol="0">
            <a:spAutoFit/>
          </a:bodyPr>
          <a:lstStyle/>
          <a:p>
            <a:pPr algn="ctr"/>
            <a:r>
              <a:rPr lang="ru-RU" sz="1400" b="1"/>
              <a:t>Веб-портал</a:t>
            </a:r>
          </a:p>
          <a:p>
            <a:pPr algn="ctr"/>
            <a:r>
              <a:rPr lang="ru-RU" sz="1000">
                <a:solidFill>
                  <a:schemeClr val="bg1"/>
                </a:solidFill>
              </a:rPr>
              <a:t>Мониторинг бюджета MTBP, программа, проект, результаты, действия, бюджет к факт. исполнению, текущий период, накопленные значения</a:t>
            </a:r>
          </a:p>
          <a:p>
            <a:pPr algn="ctr"/>
            <a:endParaRPr lang="ru-RU" sz="1000" dirty="0">
              <a:solidFill>
                <a:schemeClr val="bg1"/>
              </a:solidFill>
            </a:endParaRPr>
          </a:p>
        </p:txBody>
      </p:sp>
      <p:sp>
        <p:nvSpPr>
          <p:cNvPr id="25" name="TextBox 24"/>
          <p:cNvSpPr txBox="1"/>
          <p:nvPr/>
        </p:nvSpPr>
        <p:spPr>
          <a:xfrm>
            <a:off x="1573955" y="1494161"/>
            <a:ext cx="2473681" cy="2034123"/>
          </a:xfrm>
          <a:prstGeom prst="ellipse">
            <a:avLst/>
          </a:prstGeom>
          <a:solidFill>
            <a:srgbClr val="A7C0DE"/>
          </a:solidFill>
          <a:ln>
            <a:noFill/>
          </a:ln>
        </p:spPr>
        <p:txBody>
          <a:bodyPr wrap="square" lIns="0" tIns="0" rIns="0" bIns="0" rtlCol="0">
            <a:spAutoFit/>
          </a:bodyPr>
          <a:lstStyle/>
          <a:p>
            <a:pPr algn="ctr"/>
            <a:r>
              <a:rPr lang="ru-RU" sz="1400" b="1" dirty="0" err="1"/>
              <a:t>MTBP</a:t>
            </a:r>
            <a:endParaRPr lang="ru-RU" sz="1400" b="1" dirty="0"/>
          </a:p>
          <a:p>
            <a:pPr algn="ctr"/>
            <a:r>
              <a:rPr lang="ru-RU" sz="1000" dirty="0">
                <a:solidFill>
                  <a:schemeClr val="bg1"/>
                </a:solidFill>
              </a:rPr>
              <a:t>Задачи и политика сектора, цели, программы, проекты, показатели эффективности, мероприятия, калькуляция затрат, результаты, источник финансирования,</a:t>
            </a:r>
          </a:p>
          <a:p>
            <a:pPr algn="ctr"/>
            <a:r>
              <a:rPr lang="ru-RU" sz="1000" dirty="0" err="1">
                <a:solidFill>
                  <a:schemeClr val="bg1"/>
                </a:solidFill>
              </a:rPr>
              <a:t>LM</a:t>
            </a:r>
            <a:r>
              <a:rPr lang="ru-RU" sz="1000" dirty="0">
                <a:solidFill>
                  <a:schemeClr val="bg1"/>
                </a:solidFill>
              </a:rPr>
              <a:t>, </a:t>
            </a:r>
            <a:r>
              <a:rPr lang="ru-RU" sz="1000" dirty="0" err="1">
                <a:solidFill>
                  <a:schemeClr val="bg1"/>
                </a:solidFill>
              </a:rPr>
              <a:t>BI</a:t>
            </a:r>
            <a:r>
              <a:rPr lang="ru-RU" sz="1000" dirty="0">
                <a:solidFill>
                  <a:schemeClr val="bg1"/>
                </a:solidFill>
              </a:rPr>
              <a:t>, </a:t>
            </a:r>
            <a:r>
              <a:rPr lang="ru-RU" sz="1000" dirty="0" err="1">
                <a:solidFill>
                  <a:schemeClr val="bg1"/>
                </a:solidFill>
              </a:rPr>
              <a:t>BC</a:t>
            </a:r>
            <a:r>
              <a:rPr lang="ru-RU" sz="1000" dirty="0">
                <a:solidFill>
                  <a:schemeClr val="bg1"/>
                </a:solidFill>
              </a:rPr>
              <a:t>, экономические счета (</a:t>
            </a:r>
            <a:r>
              <a:rPr lang="ru-RU" sz="1000" dirty="0" err="1">
                <a:solidFill>
                  <a:schemeClr val="bg1"/>
                </a:solidFill>
              </a:rPr>
              <a:t>CoA</a:t>
            </a:r>
            <a:r>
              <a:rPr lang="ru-RU" sz="1000" dirty="0">
                <a:solidFill>
                  <a:schemeClr val="bg1"/>
                </a:solidFill>
              </a:rPr>
              <a:t> 3 цифры)</a:t>
            </a:r>
          </a:p>
        </p:txBody>
      </p:sp>
      <p:sp>
        <p:nvSpPr>
          <p:cNvPr id="23" name="TextBox 22"/>
          <p:cNvSpPr txBox="1"/>
          <p:nvPr/>
        </p:nvSpPr>
        <p:spPr>
          <a:xfrm>
            <a:off x="284702" y="810714"/>
            <a:ext cx="1590341" cy="1620000"/>
          </a:xfrm>
          <a:prstGeom prst="ellipse">
            <a:avLst/>
          </a:prstGeom>
          <a:solidFill>
            <a:srgbClr val="A7C0DE"/>
          </a:solidFill>
          <a:ln>
            <a:solidFill>
              <a:schemeClr val="bg1"/>
            </a:solidFill>
          </a:ln>
        </p:spPr>
        <p:txBody>
          <a:bodyPr wrap="square" lIns="0" tIns="0" rIns="0" bIns="0" rtlCol="0">
            <a:spAutoFit/>
          </a:bodyPr>
          <a:lstStyle/>
          <a:p>
            <a:pPr algn="ctr"/>
            <a:r>
              <a:rPr lang="ru-RU" sz="1400" b="1" dirty="0" err="1"/>
              <a:t>PIM</a:t>
            </a:r>
            <a:endParaRPr lang="ru-RU" sz="1400" b="1" dirty="0"/>
          </a:p>
          <a:p>
            <a:pPr algn="ctr"/>
            <a:r>
              <a:rPr lang="ru-RU" sz="1000" dirty="0">
                <a:solidFill>
                  <a:schemeClr val="bg1"/>
                </a:solidFill>
              </a:rPr>
              <a:t>Мониторинг </a:t>
            </a:r>
          </a:p>
          <a:p>
            <a:pPr algn="ctr"/>
            <a:r>
              <a:rPr lang="ru-RU" sz="1000" dirty="0">
                <a:solidFill>
                  <a:schemeClr val="bg1"/>
                </a:solidFill>
              </a:rPr>
              <a:t>государственных </a:t>
            </a:r>
          </a:p>
          <a:p>
            <a:pPr algn="ctr"/>
            <a:r>
              <a:rPr lang="ru-RU" sz="1000" dirty="0">
                <a:solidFill>
                  <a:schemeClr val="bg1"/>
                </a:solidFill>
              </a:rPr>
              <a:t>инв. проектов, результаты, управление рисками, </a:t>
            </a:r>
          </a:p>
          <a:p>
            <a:pPr algn="ctr"/>
            <a:r>
              <a:rPr lang="ru-RU" sz="1000" dirty="0">
                <a:solidFill>
                  <a:schemeClr val="bg1"/>
                </a:solidFill>
              </a:rPr>
              <a:t> операции</a:t>
            </a:r>
          </a:p>
        </p:txBody>
      </p:sp>
      <p:sp>
        <p:nvSpPr>
          <p:cNvPr id="26" name="TextBox 25"/>
          <p:cNvSpPr txBox="1"/>
          <p:nvPr/>
        </p:nvSpPr>
        <p:spPr>
          <a:xfrm>
            <a:off x="3845656" y="1014173"/>
            <a:ext cx="1460982" cy="1168539"/>
          </a:xfrm>
          <a:prstGeom prst="ellipse">
            <a:avLst/>
          </a:prstGeom>
          <a:solidFill>
            <a:srgbClr val="A7C0DE"/>
          </a:solidFill>
          <a:ln>
            <a:noFill/>
          </a:ln>
        </p:spPr>
        <p:txBody>
          <a:bodyPr wrap="square" lIns="0" tIns="0" rIns="0" bIns="0" rtlCol="0">
            <a:spAutoFit/>
          </a:bodyPr>
          <a:lstStyle/>
          <a:p>
            <a:pPr algn="ctr"/>
            <a:r>
              <a:rPr lang="ru-RU" sz="1400" b="1"/>
              <a:t>EAMIS</a:t>
            </a:r>
          </a:p>
          <a:p>
            <a:pPr algn="ctr"/>
            <a:r>
              <a:rPr lang="ru-RU" sz="1000">
                <a:solidFill>
                  <a:schemeClr val="bg1"/>
                </a:solidFill>
              </a:rPr>
              <a:t>Проекты, </a:t>
            </a:r>
          </a:p>
          <a:p>
            <a:pPr algn="ctr"/>
            <a:r>
              <a:rPr lang="ru-RU" sz="1000">
                <a:solidFill>
                  <a:schemeClr val="bg1"/>
                </a:solidFill>
              </a:rPr>
              <a:t>результаты, источник финансирования (бюджет, доноры)</a:t>
            </a:r>
          </a:p>
        </p:txBody>
      </p:sp>
      <p:sp>
        <p:nvSpPr>
          <p:cNvPr id="27" name="TextBox 26"/>
          <p:cNvSpPr txBox="1"/>
          <p:nvPr/>
        </p:nvSpPr>
        <p:spPr>
          <a:xfrm>
            <a:off x="4116010" y="2361244"/>
            <a:ext cx="1364039" cy="735747"/>
          </a:xfrm>
          <a:prstGeom prst="ellipse">
            <a:avLst/>
          </a:prstGeom>
          <a:solidFill>
            <a:srgbClr val="A7C0DE"/>
          </a:solidFill>
          <a:ln>
            <a:noFill/>
          </a:ln>
        </p:spPr>
        <p:txBody>
          <a:bodyPr wrap="square" lIns="0" tIns="0" rIns="0" bIns="0" rtlCol="0">
            <a:spAutoFit/>
          </a:bodyPr>
          <a:lstStyle/>
          <a:p>
            <a:pPr algn="ctr"/>
            <a:r>
              <a:rPr lang="ru-RU" sz="1400" b="1" dirty="0" err="1"/>
              <a:t>HRMIS</a:t>
            </a:r>
            <a:endParaRPr lang="ru-RU" sz="1400" b="1" dirty="0"/>
          </a:p>
          <a:p>
            <a:pPr algn="ctr"/>
            <a:r>
              <a:rPr lang="ru-RU" sz="1000" dirty="0">
                <a:solidFill>
                  <a:schemeClr val="bg1"/>
                </a:solidFill>
              </a:rPr>
              <a:t>Упр. персоналом, ФОТ</a:t>
            </a:r>
          </a:p>
        </p:txBody>
      </p:sp>
      <p:sp>
        <p:nvSpPr>
          <p:cNvPr id="28" name="TextBox 27"/>
          <p:cNvSpPr txBox="1"/>
          <p:nvPr/>
        </p:nvSpPr>
        <p:spPr>
          <a:xfrm>
            <a:off x="1967472" y="3579948"/>
            <a:ext cx="1686646" cy="1168539"/>
          </a:xfrm>
          <a:prstGeom prst="ellipse">
            <a:avLst/>
          </a:prstGeom>
          <a:solidFill>
            <a:srgbClr val="A7C0DE"/>
          </a:solidFill>
          <a:ln>
            <a:solidFill>
              <a:schemeClr val="bg1"/>
            </a:solidFill>
          </a:ln>
        </p:spPr>
        <p:txBody>
          <a:bodyPr wrap="square" lIns="0" tIns="0" rIns="0" bIns="0" rtlCol="0">
            <a:spAutoFit/>
          </a:bodyPr>
          <a:lstStyle/>
          <a:p>
            <a:pPr algn="ctr"/>
            <a:r>
              <a:rPr lang="ru-RU" sz="1400" b="1"/>
              <a:t>IPS (DW)</a:t>
            </a:r>
          </a:p>
          <a:p>
            <a:pPr algn="ctr"/>
            <a:r>
              <a:rPr lang="ru-RU" sz="1000">
                <a:solidFill>
                  <a:schemeClr val="bg1"/>
                </a:solidFill>
              </a:rPr>
              <a:t>Стратегические приоритеты, политики, PPR, цели, гос. программы</a:t>
            </a:r>
          </a:p>
        </p:txBody>
      </p:sp>
      <p:sp>
        <p:nvSpPr>
          <p:cNvPr id="29" name="TextBox 28"/>
          <p:cNvSpPr txBox="1"/>
          <p:nvPr/>
        </p:nvSpPr>
        <p:spPr>
          <a:xfrm>
            <a:off x="3428238" y="3016324"/>
            <a:ext cx="1804154" cy="1817727"/>
          </a:xfrm>
          <a:prstGeom prst="ellipse">
            <a:avLst/>
          </a:prstGeom>
          <a:solidFill>
            <a:srgbClr val="A7C0DE"/>
          </a:solidFill>
          <a:ln>
            <a:solidFill>
              <a:schemeClr val="bg1"/>
            </a:solidFill>
          </a:ln>
        </p:spPr>
        <p:txBody>
          <a:bodyPr wrap="square" lIns="0" tIns="0" rIns="0" bIns="0" rtlCol="0">
            <a:spAutoFit/>
          </a:bodyPr>
          <a:lstStyle/>
          <a:p>
            <a:pPr algn="ctr"/>
            <a:r>
              <a:rPr lang="ru-RU" sz="1400" b="1" dirty="0" err="1"/>
              <a:t>AGFIS</a:t>
            </a:r>
            <a:endParaRPr lang="ru-RU" sz="1400" b="1" dirty="0"/>
          </a:p>
          <a:p>
            <a:pPr algn="ctr"/>
            <a:r>
              <a:rPr lang="ru-RU" sz="1000" dirty="0">
                <a:solidFill>
                  <a:schemeClr val="bg1"/>
                </a:solidFill>
              </a:rPr>
              <a:t>Исполнение бюджета, программы, проекты, меры для достижения результатов, структура бюджетной классификации (</a:t>
            </a:r>
            <a:r>
              <a:rPr lang="ru-RU" sz="1000" dirty="0" err="1">
                <a:solidFill>
                  <a:schemeClr val="bg1"/>
                </a:solidFill>
              </a:rPr>
              <a:t>LM</a:t>
            </a:r>
            <a:r>
              <a:rPr lang="ru-RU" sz="1000" dirty="0">
                <a:solidFill>
                  <a:schemeClr val="bg1"/>
                </a:solidFill>
              </a:rPr>
              <a:t>, </a:t>
            </a:r>
            <a:r>
              <a:rPr lang="ru-RU" sz="1000" dirty="0" err="1">
                <a:solidFill>
                  <a:schemeClr val="bg1"/>
                </a:solidFill>
              </a:rPr>
              <a:t>BI</a:t>
            </a:r>
            <a:r>
              <a:rPr lang="ru-RU" sz="1000" dirty="0">
                <a:solidFill>
                  <a:schemeClr val="bg1"/>
                </a:solidFill>
              </a:rPr>
              <a:t>, </a:t>
            </a:r>
            <a:r>
              <a:rPr lang="ru-RU" sz="1000" dirty="0" err="1">
                <a:solidFill>
                  <a:schemeClr val="bg1"/>
                </a:solidFill>
              </a:rPr>
              <a:t>SU</a:t>
            </a:r>
            <a:r>
              <a:rPr lang="ru-RU" sz="1000" dirty="0">
                <a:solidFill>
                  <a:schemeClr val="bg1"/>
                </a:solidFill>
              </a:rPr>
              <a:t>, </a:t>
            </a:r>
            <a:r>
              <a:rPr lang="ru-RU" sz="1000" dirty="0" err="1">
                <a:solidFill>
                  <a:schemeClr val="bg1"/>
                </a:solidFill>
              </a:rPr>
              <a:t>extBC</a:t>
            </a:r>
            <a:r>
              <a:rPr lang="ru-RU" sz="1000" dirty="0">
                <a:solidFill>
                  <a:schemeClr val="bg1"/>
                </a:solidFill>
              </a:rPr>
              <a:t>, </a:t>
            </a:r>
            <a:r>
              <a:rPr lang="ru-RU" sz="1000" dirty="0" err="1">
                <a:solidFill>
                  <a:schemeClr val="bg1"/>
                </a:solidFill>
              </a:rPr>
              <a:t>extCoA</a:t>
            </a:r>
            <a:r>
              <a:rPr lang="ru-RU" sz="1000" dirty="0">
                <a:solidFill>
                  <a:schemeClr val="bg1"/>
                </a:solidFill>
              </a:rPr>
              <a:t>).</a:t>
            </a:r>
          </a:p>
        </p:txBody>
      </p:sp>
      <p:sp>
        <p:nvSpPr>
          <p:cNvPr id="19" name="Flowchart: Magnetic Disk 18">
            <a:extLst>
              <a:ext uri="{FF2B5EF4-FFF2-40B4-BE49-F238E27FC236}">
                <a16:creationId xmlns:a16="http://schemas.microsoft.com/office/drawing/2014/main" id="{93F45207-BAE0-4A4C-AEFC-EB314D7ECE8B}"/>
              </a:ext>
            </a:extLst>
          </p:cNvPr>
          <p:cNvSpPr/>
          <p:nvPr/>
        </p:nvSpPr>
        <p:spPr>
          <a:xfrm>
            <a:off x="5002028" y="1275704"/>
            <a:ext cx="715805" cy="286986"/>
          </a:xfrm>
          <a:prstGeom prst="flowChartMagneticDisk">
            <a:avLst/>
          </a:prstGeom>
          <a:solidFill>
            <a:srgbClr val="FFFFCC"/>
          </a:solidFill>
          <a:ln w="95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050">
                <a:solidFill>
                  <a:srgbClr val="0000CC"/>
                </a:solidFill>
                <a:latin typeface="Andes" panose="02000000000000000000" pitchFamily="50" charset="0"/>
              </a:rPr>
              <a:t>EAMIS</a:t>
            </a:r>
          </a:p>
        </p:txBody>
      </p:sp>
      <p:sp>
        <p:nvSpPr>
          <p:cNvPr id="21" name="Rectangle 20">
            <a:extLst>
              <a:ext uri="{FF2B5EF4-FFF2-40B4-BE49-F238E27FC236}">
                <a16:creationId xmlns:a16="http://schemas.microsoft.com/office/drawing/2014/main" id="{3F086A69-7B42-435A-B166-B5067BC908E7}"/>
              </a:ext>
            </a:extLst>
          </p:cNvPr>
          <p:cNvSpPr/>
          <p:nvPr/>
        </p:nvSpPr>
        <p:spPr>
          <a:xfrm>
            <a:off x="5155415" y="1627452"/>
            <a:ext cx="409032" cy="191324"/>
          </a:xfrm>
          <a:prstGeom prst="rect">
            <a:avLst/>
          </a:prstGeom>
          <a:solidFill>
            <a:schemeClr val="bg1">
              <a:lumMod val="95000"/>
            </a:schemeClr>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ru-RU" sz="1100">
                <a:solidFill>
                  <a:srgbClr val="0000CC"/>
                </a:solidFill>
                <a:latin typeface="Andes" panose="02000000000000000000" pitchFamily="50" charset="0"/>
                <a:ea typeface="Calibri" panose="020F0502020204030204" pitchFamily="34" charset="0"/>
                <a:cs typeface="Times New Roman" panose="02020603050405020304" pitchFamily="18" charset="0"/>
              </a:rPr>
              <a:t>API</a:t>
            </a:r>
          </a:p>
        </p:txBody>
      </p:sp>
      <p:sp>
        <p:nvSpPr>
          <p:cNvPr id="22" name="Rectangle 21">
            <a:extLst>
              <a:ext uri="{FF2B5EF4-FFF2-40B4-BE49-F238E27FC236}">
                <a16:creationId xmlns:a16="http://schemas.microsoft.com/office/drawing/2014/main" id="{F5D1A74E-FBF3-419F-AD4B-08104B45702A}"/>
              </a:ext>
            </a:extLst>
          </p:cNvPr>
          <p:cNvSpPr/>
          <p:nvPr/>
        </p:nvSpPr>
        <p:spPr>
          <a:xfrm>
            <a:off x="5155415" y="3629031"/>
            <a:ext cx="409032" cy="191324"/>
          </a:xfrm>
          <a:prstGeom prst="rect">
            <a:avLst/>
          </a:prstGeom>
          <a:solidFill>
            <a:schemeClr val="bg1">
              <a:lumMod val="95000"/>
            </a:schemeClr>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ru-RU" sz="1100">
                <a:solidFill>
                  <a:srgbClr val="0000CC"/>
                </a:solidFill>
                <a:latin typeface="Andes" panose="02000000000000000000" pitchFamily="50" charset="0"/>
                <a:ea typeface="Calibri" panose="020F0502020204030204" pitchFamily="34" charset="0"/>
                <a:cs typeface="Times New Roman" panose="02020603050405020304" pitchFamily="18" charset="0"/>
              </a:rPr>
              <a:t>API</a:t>
            </a:r>
          </a:p>
        </p:txBody>
      </p:sp>
      <p:sp>
        <p:nvSpPr>
          <p:cNvPr id="20" name="Flowchart: Magnetic Disk 19">
            <a:extLst>
              <a:ext uri="{FF2B5EF4-FFF2-40B4-BE49-F238E27FC236}">
                <a16:creationId xmlns:a16="http://schemas.microsoft.com/office/drawing/2014/main" id="{EDB10279-FB33-420E-BEBD-99EECEEF5FEA}"/>
              </a:ext>
            </a:extLst>
          </p:cNvPr>
          <p:cNvSpPr/>
          <p:nvPr/>
        </p:nvSpPr>
        <p:spPr>
          <a:xfrm>
            <a:off x="5002028" y="3871601"/>
            <a:ext cx="715805" cy="286986"/>
          </a:xfrm>
          <a:prstGeom prst="flowChartMagneticDisk">
            <a:avLst/>
          </a:prstGeom>
          <a:solidFill>
            <a:srgbClr val="FFFFCC"/>
          </a:solidFill>
          <a:ln w="95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050">
                <a:solidFill>
                  <a:srgbClr val="0000CC"/>
                </a:solidFill>
                <a:latin typeface="Andes" panose="02000000000000000000" pitchFamily="50" charset="0"/>
              </a:rPr>
              <a:t>AGFIS</a:t>
            </a:r>
          </a:p>
        </p:txBody>
      </p:sp>
    </p:spTree>
    <p:extLst>
      <p:ext uri="{BB962C8B-B14F-4D97-AF65-F5344CB8AC3E}">
        <p14:creationId xmlns:p14="http://schemas.microsoft.com/office/powerpoint/2010/main" val="1770535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Slide Number Placeholder 8"/>
          <p:cNvSpPr>
            <a:spLocks noGrp="1"/>
          </p:cNvSpPr>
          <p:nvPr>
            <p:ph type="sldNum" sz="quarter" idx="12"/>
          </p:nvPr>
        </p:nvSpPr>
        <p:spPr>
          <a:xfrm>
            <a:off x="6553200" y="6587285"/>
            <a:ext cx="2160000" cy="216000"/>
          </a:xfrm>
        </p:spPr>
        <p:txBody>
          <a:bodyPr/>
          <a:lstStyle/>
          <a:p>
            <a:fld id="{9A1FF0DD-E9F7-431E-8070-FEA08546CC76}" type="slidenum">
              <a:rPr lang="en-US" sz="1100" smtClean="0">
                <a:solidFill>
                  <a:srgbClr val="0000FF"/>
                </a:solidFill>
              </a:rPr>
              <a:pPr/>
              <a:t>12</a:t>
            </a:fld>
            <a:endParaRPr lang="en-US" sz="1100">
              <a:solidFill>
                <a:srgbClr val="0000FF"/>
              </a:solidFill>
            </a:endParaRPr>
          </a:p>
        </p:txBody>
      </p:sp>
      <p:grpSp>
        <p:nvGrpSpPr>
          <p:cNvPr id="7" name="Group 6"/>
          <p:cNvGrpSpPr/>
          <p:nvPr/>
        </p:nvGrpSpPr>
        <p:grpSpPr>
          <a:xfrm>
            <a:off x="-809" y="7415"/>
            <a:ext cx="9129110" cy="731520"/>
            <a:chOff x="-809" y="7415"/>
            <a:chExt cx="9129110" cy="731520"/>
          </a:xfrm>
        </p:grpSpPr>
        <p:sp>
          <p:nvSpPr>
            <p:cNvPr id="9" name="Text Box 3"/>
            <p:cNvSpPr txBox="1">
              <a:spLocks noChangeArrowheads="1"/>
            </p:cNvSpPr>
            <p:nvPr/>
          </p:nvSpPr>
          <p:spPr bwMode="auto">
            <a:xfrm>
              <a:off x="624381" y="144575"/>
              <a:ext cx="8503920" cy="457200"/>
            </a:xfrm>
            <a:prstGeom prst="rect">
              <a:avLst/>
            </a:prstGeom>
            <a:gradFill>
              <a:gsLst>
                <a:gs pos="50000">
                  <a:srgbClr val="00B0F0"/>
                </a:gs>
                <a:gs pos="100000">
                  <a:schemeClr val="bg1"/>
                </a:gs>
              </a:gsLst>
              <a:lin ang="0" scaled="1"/>
            </a:gradFill>
            <a:ln w="9525">
              <a:noFill/>
              <a:miter lim="800000"/>
              <a:headEnd/>
              <a:tailEnd/>
            </a:ln>
            <a:effectLst/>
          </p:spPr>
          <p:txBody>
            <a:bodyPr lIns="0" rIns="0" anchor="ctr"/>
            <a:lstStyle/>
            <a:p>
              <a:pPr marL="457200" algn="l"/>
              <a:r>
                <a:rPr lang="ru-RU" sz="2400" b="1" dirty="0">
                  <a:solidFill>
                    <a:schemeClr val="bg1"/>
                  </a:solidFill>
                  <a:latin typeface="+mj-lt"/>
                  <a:cs typeface="Helvetica" panose="020B0604020202020204" pitchFamily="34" charset="0"/>
                </a:rPr>
                <a:t>Бутан &gt; Интегрированные системы </a:t>
              </a:r>
              <a:r>
                <a:rPr lang="ru-RU" sz="2400" b="1" dirty="0" err="1">
                  <a:solidFill>
                    <a:schemeClr val="bg1"/>
                  </a:solidFill>
                  <a:latin typeface="+mj-lt"/>
                  <a:cs typeface="Helvetica" panose="020B0604020202020204" pitchFamily="34" charset="0"/>
                </a:rPr>
                <a:t>PFM</a:t>
              </a:r>
              <a:endParaRPr lang="ru-RU" sz="2400" b="1" dirty="0">
                <a:solidFill>
                  <a:schemeClr val="bg1"/>
                </a:solidFill>
                <a:latin typeface="+mj-lt"/>
                <a:cs typeface="Helvetica" panose="020B0604020202020204" pitchFamily="34" charset="0"/>
              </a:endParaRPr>
            </a:p>
          </p:txBody>
        </p:sp>
        <p:sp>
          <p:nvSpPr>
            <p:cNvPr id="6" name="Oval 5"/>
            <p:cNvSpPr/>
            <p:nvPr/>
          </p:nvSpPr>
          <p:spPr>
            <a:xfrm>
              <a:off x="-809" y="7415"/>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351" y="144575"/>
              <a:ext cx="457200" cy="457200"/>
            </a:xfrm>
            <a:prstGeom prst="rect">
              <a:avLst/>
            </a:prstGeom>
          </p:spPr>
        </p:pic>
      </p:grpSp>
      <p:cxnSp>
        <p:nvCxnSpPr>
          <p:cNvPr id="8" name="Straight Connector 7">
            <a:extLst>
              <a:ext uri="{FF2B5EF4-FFF2-40B4-BE49-F238E27FC236}">
                <a16:creationId xmlns:a16="http://schemas.microsoft.com/office/drawing/2014/main" id="{86665BFE-29A0-4586-B0CC-D563ED1BC32C}"/>
              </a:ext>
            </a:extLst>
          </p:cNvPr>
          <p:cNvCxnSpPr/>
          <p:nvPr/>
        </p:nvCxnSpPr>
        <p:spPr>
          <a:xfrm flipV="1">
            <a:off x="7570503" y="3284499"/>
            <a:ext cx="365760" cy="0"/>
          </a:xfrm>
          <a:prstGeom prst="line">
            <a:avLst/>
          </a:prstGeom>
          <a:ln>
            <a:solidFill>
              <a:srgbClr val="0000CC"/>
            </a:solidFill>
            <a:prstDash val="solid"/>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A0555A12-FD8E-496F-960C-DEBAB2B2B9C7}"/>
              </a:ext>
            </a:extLst>
          </p:cNvPr>
          <p:cNvGrpSpPr/>
          <p:nvPr/>
        </p:nvGrpSpPr>
        <p:grpSpPr>
          <a:xfrm>
            <a:off x="315875" y="718608"/>
            <a:ext cx="8503920" cy="4023360"/>
            <a:chOff x="739830" y="1164927"/>
            <a:chExt cx="7564766" cy="3697610"/>
          </a:xfrm>
        </p:grpSpPr>
        <p:pic>
          <p:nvPicPr>
            <p:cNvPr id="11" name="Picture 10">
              <a:extLst>
                <a:ext uri="{FF2B5EF4-FFF2-40B4-BE49-F238E27FC236}">
                  <a16:creationId xmlns:a16="http://schemas.microsoft.com/office/drawing/2014/main" id="{769124C1-DA31-426A-93FB-0147183E17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739830" y="1164927"/>
              <a:ext cx="5669280" cy="3697610"/>
            </a:xfrm>
            <a:prstGeom prst="rect">
              <a:avLst/>
            </a:prstGeom>
            <a:noFill/>
          </p:spPr>
        </p:pic>
        <p:cxnSp>
          <p:nvCxnSpPr>
            <p:cNvPr id="13" name="Straight Connector 12">
              <a:extLst>
                <a:ext uri="{FF2B5EF4-FFF2-40B4-BE49-F238E27FC236}">
                  <a16:creationId xmlns:a16="http://schemas.microsoft.com/office/drawing/2014/main" id="{09E92BE0-8767-4CEC-B205-96CE35EE455A}"/>
                </a:ext>
              </a:extLst>
            </p:cNvPr>
            <p:cNvCxnSpPr/>
            <p:nvPr/>
          </p:nvCxnSpPr>
          <p:spPr>
            <a:xfrm flipV="1">
              <a:off x="6360490" y="3341631"/>
              <a:ext cx="325366" cy="0"/>
            </a:xfrm>
            <a:prstGeom prst="line">
              <a:avLst/>
            </a:prstGeom>
            <a:ln>
              <a:solidFill>
                <a:srgbClr val="0000CC"/>
              </a:solidFill>
              <a:prstDash val="dash"/>
            </a:ln>
          </p:spPr>
          <p:style>
            <a:lnRef idx="1">
              <a:schemeClr val="accent1"/>
            </a:lnRef>
            <a:fillRef idx="0">
              <a:schemeClr val="accent1"/>
            </a:fillRef>
            <a:effectRef idx="0">
              <a:schemeClr val="accent1"/>
            </a:effectRef>
            <a:fontRef idx="minor">
              <a:schemeClr val="tx1"/>
            </a:fontRef>
          </p:style>
        </p:cxnSp>
        <p:sp>
          <p:nvSpPr>
            <p:cNvPr id="14" name="Flowchart: Magnetic Disk 13">
              <a:extLst>
                <a:ext uri="{FF2B5EF4-FFF2-40B4-BE49-F238E27FC236}">
                  <a16:creationId xmlns:a16="http://schemas.microsoft.com/office/drawing/2014/main" id="{AE73F52F-3F73-44EB-A272-39D742D15F8E}"/>
                </a:ext>
              </a:extLst>
            </p:cNvPr>
            <p:cNvSpPr/>
            <p:nvPr/>
          </p:nvSpPr>
          <p:spPr>
            <a:xfrm>
              <a:off x="7481636" y="2930151"/>
              <a:ext cx="822960" cy="822960"/>
            </a:xfrm>
            <a:prstGeom prst="flowChartMagneticDisk">
              <a:avLst/>
            </a:prstGeom>
            <a:solidFill>
              <a:srgbClr val="FFFF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ru-RU" sz="1200" b="1" dirty="0">
                  <a:solidFill>
                    <a:srgbClr val="0000CC"/>
                  </a:solidFill>
                  <a:latin typeface="Andes" panose="02000000000000000000" pitchFamily="50" charset="0"/>
                  <a:ea typeface="Calibri" panose="020F0502020204030204" pitchFamily="34" charset="0"/>
                  <a:cs typeface="Times New Roman" panose="02020603050405020304" pitchFamily="18" charset="0"/>
                </a:rPr>
                <a:t>Базы данных Всемирного банка</a:t>
              </a:r>
            </a:p>
          </p:txBody>
        </p:sp>
        <p:sp>
          <p:nvSpPr>
            <p:cNvPr id="15" name="Rectangle 14">
              <a:extLst>
                <a:ext uri="{FF2B5EF4-FFF2-40B4-BE49-F238E27FC236}">
                  <a16:creationId xmlns:a16="http://schemas.microsoft.com/office/drawing/2014/main" id="{0E07DD90-E0AB-4732-8C8B-5C5B30B9238A}"/>
                </a:ext>
              </a:extLst>
            </p:cNvPr>
            <p:cNvSpPr/>
            <p:nvPr/>
          </p:nvSpPr>
          <p:spPr>
            <a:xfrm>
              <a:off x="6694991" y="3204471"/>
              <a:ext cx="548640" cy="274320"/>
            </a:xfrm>
            <a:prstGeom prst="rect">
              <a:avLst/>
            </a:prstGeom>
            <a:solidFill>
              <a:schemeClr val="accent5">
                <a:lumMod val="20000"/>
                <a:lumOff val="80000"/>
              </a:schemeClr>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pPr>
              <a:r>
                <a:rPr lang="ru-RU" sz="1400" dirty="0" err="1">
                  <a:solidFill>
                    <a:srgbClr val="0000CC"/>
                  </a:solidFill>
                  <a:latin typeface="Andes" panose="02000000000000000000" pitchFamily="50" charset="0"/>
                  <a:ea typeface="Calibri" panose="020F0502020204030204" pitchFamily="34" charset="0"/>
                  <a:cs typeface="Times New Roman" panose="02020603050405020304" pitchFamily="18" charset="0"/>
                </a:rPr>
                <a:t>API</a:t>
              </a:r>
              <a:r>
                <a:rPr lang="ru-RU" sz="1400" dirty="0">
                  <a:solidFill>
                    <a:srgbClr val="0000CC"/>
                  </a:solidFill>
                  <a:latin typeface="Andes" panose="02000000000000000000" pitchFamily="50" charset="0"/>
                  <a:ea typeface="Calibri" panose="020F0502020204030204" pitchFamily="34" charset="0"/>
                  <a:cs typeface="Times New Roman" panose="02020603050405020304" pitchFamily="18" charset="0"/>
                </a:rPr>
                <a:t> </a:t>
              </a:r>
              <a:r>
                <a:rPr lang="ru-RU" sz="1400" dirty="0" err="1">
                  <a:solidFill>
                    <a:srgbClr val="0000CC"/>
                  </a:solidFill>
                  <a:latin typeface="Andes" panose="02000000000000000000" pitchFamily="50" charset="0"/>
                  <a:ea typeface="Calibri" panose="020F0502020204030204" pitchFamily="34" charset="0"/>
                  <a:cs typeface="Times New Roman" panose="02020603050405020304" pitchFamily="18" charset="0"/>
                </a:rPr>
                <a:t>CC</a:t>
              </a:r>
              <a:endParaRPr lang="ru-RU" sz="1400" dirty="0">
                <a:solidFill>
                  <a:srgbClr val="0000CC"/>
                </a:solidFill>
                <a:latin typeface="Andes" panose="02000000000000000000" pitchFamily="50" charset="0"/>
                <a:ea typeface="Calibri" panose="020F0502020204030204" pitchFamily="34" charset="0"/>
                <a:cs typeface="Times New Roman" panose="02020603050405020304" pitchFamily="18" charset="0"/>
              </a:endParaRPr>
            </a:p>
          </p:txBody>
        </p:sp>
      </p:grpSp>
      <p:sp>
        <p:nvSpPr>
          <p:cNvPr id="16" name="Rectangle 15">
            <a:extLst>
              <a:ext uri="{FF2B5EF4-FFF2-40B4-BE49-F238E27FC236}">
                <a16:creationId xmlns:a16="http://schemas.microsoft.com/office/drawing/2014/main" id="{8F1733F4-8874-4AFA-9106-FB4136CFB886}"/>
              </a:ext>
            </a:extLst>
          </p:cNvPr>
          <p:cNvSpPr/>
          <p:nvPr/>
        </p:nvSpPr>
        <p:spPr>
          <a:xfrm>
            <a:off x="188306" y="4892211"/>
            <a:ext cx="8778240" cy="1569660"/>
          </a:xfrm>
          <a:prstGeom prst="rect">
            <a:avLst/>
          </a:prstGeom>
          <a:solidFill>
            <a:schemeClr val="accent3">
              <a:lumMod val="20000"/>
              <a:lumOff val="80000"/>
            </a:schemeClr>
          </a:solidFill>
          <a:ln>
            <a:noFill/>
          </a:ln>
          <a:effectLst>
            <a:outerShdw blurRad="50800" dist="38100" dir="5400000" algn="t" rotWithShape="0">
              <a:prstClr val="black">
                <a:alpha val="40000"/>
              </a:prstClr>
            </a:outerShdw>
          </a:effectLst>
        </p:spPr>
        <p:txBody>
          <a:bodyPr wrap="square">
            <a:spAutoFit/>
          </a:bodyPr>
          <a:lstStyle/>
          <a:p>
            <a:pPr algn="ctr"/>
            <a:r>
              <a:rPr lang="ru-RU" sz="1600" dirty="0">
                <a:latin typeface="+mj-lt"/>
                <a:ea typeface="Calibri" panose="020F0502020204030204" pitchFamily="34" charset="0"/>
                <a:cs typeface="Times New Roman" panose="02020603050405020304" pitchFamily="18" charset="0"/>
              </a:rPr>
              <a:t>Министерство финансов </a:t>
            </a:r>
            <a:r>
              <a:rPr lang="ru-RU" sz="1600" b="1" dirty="0">
                <a:latin typeface="+mj-lt"/>
                <a:ea typeface="Calibri" panose="020F0502020204030204" pitchFamily="34" charset="0"/>
                <a:cs typeface="Times New Roman" panose="02020603050405020304" pitchFamily="18" charset="0"/>
              </a:rPr>
              <a:t>Бутана</a:t>
            </a:r>
            <a:r>
              <a:rPr lang="ru-RU" sz="1600" dirty="0">
                <a:latin typeface="+mj-lt"/>
                <a:ea typeface="Calibri" panose="020F0502020204030204" pitchFamily="34" charset="0"/>
                <a:cs typeface="Times New Roman" panose="02020603050405020304" pitchFamily="18" charset="0"/>
              </a:rPr>
              <a:t> использует государственную служебную шину с открытым исходным кодом (</a:t>
            </a:r>
            <a:r>
              <a:rPr lang="ru-RU" sz="1600" dirty="0" err="1">
                <a:latin typeface="+mj-lt"/>
                <a:ea typeface="Calibri" panose="020F0502020204030204" pitchFamily="34" charset="0"/>
                <a:cs typeface="Times New Roman" panose="02020603050405020304" pitchFamily="18" charset="0"/>
              </a:rPr>
              <a:t>WSO</a:t>
            </a:r>
            <a:r>
              <a:rPr lang="ru-RU" sz="1600" baseline="-25000" dirty="0" err="1">
                <a:latin typeface="+mj-lt"/>
                <a:ea typeface="Calibri" panose="020F0502020204030204" pitchFamily="34" charset="0"/>
                <a:cs typeface="Times New Roman" panose="02020603050405020304" pitchFamily="18" charset="0"/>
              </a:rPr>
              <a:t>2</a:t>
            </a:r>
            <a:r>
              <a:rPr lang="ru-RU" sz="1600" dirty="0">
                <a:latin typeface="+mj-lt"/>
                <a:ea typeface="Calibri" panose="020F0502020204030204" pitchFamily="34" charset="0"/>
                <a:cs typeface="Times New Roman" panose="02020603050405020304" pitchFamily="18" charset="0"/>
              </a:rPr>
              <a:t>), ускоренными темпами разрабатываются недорогие веб-</a:t>
            </a:r>
            <a:r>
              <a:rPr lang="ru-RU" sz="1600" dirty="0" err="1">
                <a:latin typeface="+mj-lt"/>
                <a:ea typeface="Calibri" panose="020F0502020204030204" pitchFamily="34" charset="0"/>
                <a:cs typeface="Times New Roman" panose="02020603050405020304" pitchFamily="18" charset="0"/>
              </a:rPr>
              <a:t>API</a:t>
            </a:r>
            <a:r>
              <a:rPr lang="ru-RU" sz="1600" dirty="0">
                <a:latin typeface="+mj-lt"/>
                <a:ea typeface="Calibri" panose="020F0502020204030204" pitchFamily="34" charset="0"/>
                <a:cs typeface="Times New Roman" panose="02020603050405020304" pitchFamily="18" charset="0"/>
              </a:rPr>
              <a:t> для подключения всех критически важных государственных систем. Данная платформа может быть связана с новым </a:t>
            </a:r>
            <a:r>
              <a:rPr lang="ru-RU" sz="1600" dirty="0" err="1">
                <a:ea typeface="Calibri" panose="020F0502020204030204" pitchFamily="34" charset="0"/>
                <a:cs typeface="Times New Roman" panose="02020603050405020304" pitchFamily="18" charset="0"/>
              </a:rPr>
              <a:t>API</a:t>
            </a:r>
            <a:r>
              <a:rPr lang="ru-RU" sz="1600" dirty="0">
                <a:ea typeface="Calibri" panose="020F0502020204030204" pitchFamily="34" charset="0"/>
                <a:cs typeface="Times New Roman" panose="02020603050405020304" pitchFamily="18" charset="0"/>
              </a:rPr>
              <a:t> </a:t>
            </a:r>
            <a:r>
              <a:rPr lang="ru-RU" sz="1600" dirty="0" err="1">
                <a:latin typeface="+mj-lt"/>
                <a:ea typeface="Calibri" panose="020F0502020204030204" pitchFamily="34" charset="0"/>
                <a:cs typeface="Times New Roman" panose="02020603050405020304" pitchFamily="18" charset="0"/>
              </a:rPr>
              <a:t>CC</a:t>
            </a:r>
            <a:r>
              <a:rPr lang="ru-RU" sz="1600" dirty="0">
                <a:latin typeface="+mj-lt"/>
                <a:ea typeface="Calibri" panose="020F0502020204030204" pitchFamily="34" charset="0"/>
                <a:cs typeface="Times New Roman" panose="02020603050405020304" pitchFamily="18" charset="0"/>
              </a:rPr>
              <a:t> для автоматизации безопасного обмена данными между национальными системами и Всемирным банком (не требующего ручного вмешательства) и внедрения системного подхода (все транзакции регистрируются с помощью контрольных журналов).</a:t>
            </a:r>
          </a:p>
        </p:txBody>
      </p:sp>
      <p:sp>
        <p:nvSpPr>
          <p:cNvPr id="17" name="TextBox 16"/>
          <p:cNvSpPr txBox="1"/>
          <p:nvPr/>
        </p:nvSpPr>
        <p:spPr>
          <a:xfrm>
            <a:off x="1494036" y="4256146"/>
            <a:ext cx="279105" cy="123111"/>
          </a:xfrm>
          <a:prstGeom prst="rect">
            <a:avLst/>
          </a:prstGeom>
          <a:solidFill>
            <a:schemeClr val="bg1"/>
          </a:solidFill>
        </p:spPr>
        <p:txBody>
          <a:bodyPr wrap="square" lIns="0" tIns="0" rIns="0" bIns="0" rtlCol="0">
            <a:spAutoFit/>
          </a:bodyPr>
          <a:lstStyle/>
          <a:p>
            <a:pPr algn="ctr"/>
            <a:r>
              <a:rPr lang="ru-RU" sz="800"/>
              <a:t>API</a:t>
            </a:r>
          </a:p>
        </p:txBody>
      </p:sp>
      <p:sp>
        <p:nvSpPr>
          <p:cNvPr id="18" name="TextBox 17"/>
          <p:cNvSpPr txBox="1"/>
          <p:nvPr/>
        </p:nvSpPr>
        <p:spPr>
          <a:xfrm>
            <a:off x="2385907" y="4256146"/>
            <a:ext cx="279105" cy="123111"/>
          </a:xfrm>
          <a:prstGeom prst="rect">
            <a:avLst/>
          </a:prstGeom>
          <a:solidFill>
            <a:schemeClr val="bg1"/>
          </a:solidFill>
        </p:spPr>
        <p:txBody>
          <a:bodyPr wrap="square" lIns="0" tIns="0" rIns="0" bIns="0" rtlCol="0">
            <a:spAutoFit/>
          </a:bodyPr>
          <a:lstStyle/>
          <a:p>
            <a:pPr algn="ctr"/>
            <a:r>
              <a:rPr lang="ru-RU" sz="800"/>
              <a:t>API</a:t>
            </a:r>
          </a:p>
        </p:txBody>
      </p:sp>
      <p:sp>
        <p:nvSpPr>
          <p:cNvPr id="19" name="TextBox 18"/>
          <p:cNvSpPr txBox="1"/>
          <p:nvPr/>
        </p:nvSpPr>
        <p:spPr>
          <a:xfrm>
            <a:off x="3223326" y="4256146"/>
            <a:ext cx="279105" cy="123111"/>
          </a:xfrm>
          <a:prstGeom prst="rect">
            <a:avLst/>
          </a:prstGeom>
          <a:solidFill>
            <a:schemeClr val="bg1"/>
          </a:solidFill>
        </p:spPr>
        <p:txBody>
          <a:bodyPr wrap="square" lIns="0" tIns="0" rIns="0" bIns="0" rtlCol="0">
            <a:spAutoFit/>
          </a:bodyPr>
          <a:lstStyle/>
          <a:p>
            <a:pPr algn="ctr"/>
            <a:r>
              <a:rPr lang="ru-RU" sz="800"/>
              <a:t>API</a:t>
            </a:r>
          </a:p>
        </p:txBody>
      </p:sp>
      <p:sp>
        <p:nvSpPr>
          <p:cNvPr id="20" name="TextBox 19"/>
          <p:cNvSpPr txBox="1"/>
          <p:nvPr/>
        </p:nvSpPr>
        <p:spPr>
          <a:xfrm>
            <a:off x="4060745" y="4256146"/>
            <a:ext cx="279105" cy="123111"/>
          </a:xfrm>
          <a:prstGeom prst="rect">
            <a:avLst/>
          </a:prstGeom>
          <a:solidFill>
            <a:schemeClr val="bg1"/>
          </a:solidFill>
        </p:spPr>
        <p:txBody>
          <a:bodyPr wrap="square" lIns="0" tIns="0" rIns="0" bIns="0" rtlCol="0">
            <a:spAutoFit/>
          </a:bodyPr>
          <a:lstStyle/>
          <a:p>
            <a:pPr algn="ctr"/>
            <a:r>
              <a:rPr lang="ru-RU" sz="800"/>
              <a:t>API</a:t>
            </a:r>
          </a:p>
        </p:txBody>
      </p:sp>
      <p:sp>
        <p:nvSpPr>
          <p:cNvPr id="21" name="TextBox 20"/>
          <p:cNvSpPr txBox="1"/>
          <p:nvPr/>
        </p:nvSpPr>
        <p:spPr>
          <a:xfrm>
            <a:off x="4876341" y="4256146"/>
            <a:ext cx="279105" cy="123111"/>
          </a:xfrm>
          <a:prstGeom prst="rect">
            <a:avLst/>
          </a:prstGeom>
          <a:solidFill>
            <a:schemeClr val="bg1"/>
          </a:solidFill>
        </p:spPr>
        <p:txBody>
          <a:bodyPr wrap="square" lIns="0" tIns="0" rIns="0" bIns="0" rtlCol="0">
            <a:spAutoFit/>
          </a:bodyPr>
          <a:lstStyle/>
          <a:p>
            <a:pPr algn="ctr"/>
            <a:r>
              <a:rPr lang="ru-RU" sz="800"/>
              <a:t>API</a:t>
            </a:r>
          </a:p>
        </p:txBody>
      </p:sp>
      <p:sp>
        <p:nvSpPr>
          <p:cNvPr id="22" name="TextBox 21"/>
          <p:cNvSpPr txBox="1"/>
          <p:nvPr/>
        </p:nvSpPr>
        <p:spPr>
          <a:xfrm>
            <a:off x="5691937" y="4256146"/>
            <a:ext cx="279105" cy="123111"/>
          </a:xfrm>
          <a:prstGeom prst="rect">
            <a:avLst/>
          </a:prstGeom>
          <a:solidFill>
            <a:schemeClr val="bg1"/>
          </a:solidFill>
        </p:spPr>
        <p:txBody>
          <a:bodyPr wrap="square" lIns="0" tIns="0" rIns="0" bIns="0" rtlCol="0">
            <a:spAutoFit/>
          </a:bodyPr>
          <a:lstStyle/>
          <a:p>
            <a:pPr algn="ctr"/>
            <a:r>
              <a:rPr lang="ru-RU" sz="800"/>
              <a:t>API</a:t>
            </a:r>
          </a:p>
        </p:txBody>
      </p:sp>
      <p:sp>
        <p:nvSpPr>
          <p:cNvPr id="23" name="TextBox 22"/>
          <p:cNvSpPr txBox="1"/>
          <p:nvPr/>
        </p:nvSpPr>
        <p:spPr>
          <a:xfrm>
            <a:off x="1494036" y="4403757"/>
            <a:ext cx="279105" cy="184666"/>
          </a:xfrm>
          <a:prstGeom prst="rect">
            <a:avLst/>
          </a:prstGeom>
          <a:solidFill>
            <a:schemeClr val="bg1"/>
          </a:solidFill>
        </p:spPr>
        <p:txBody>
          <a:bodyPr wrap="square" lIns="0" tIns="0" rIns="0" bIns="0" rtlCol="0">
            <a:spAutoFit/>
          </a:bodyPr>
          <a:lstStyle/>
          <a:p>
            <a:pPr algn="ctr"/>
            <a:r>
              <a:rPr lang="ru-RU" sz="1200"/>
              <a:t>DW</a:t>
            </a:r>
          </a:p>
        </p:txBody>
      </p:sp>
      <p:sp>
        <p:nvSpPr>
          <p:cNvPr id="24" name="TextBox 23"/>
          <p:cNvSpPr txBox="1"/>
          <p:nvPr/>
        </p:nvSpPr>
        <p:spPr>
          <a:xfrm>
            <a:off x="2303764" y="4406748"/>
            <a:ext cx="443389" cy="184666"/>
          </a:xfrm>
          <a:prstGeom prst="rect">
            <a:avLst/>
          </a:prstGeom>
          <a:solidFill>
            <a:schemeClr val="bg1"/>
          </a:solidFill>
        </p:spPr>
        <p:txBody>
          <a:bodyPr wrap="square" lIns="0" tIns="0" rIns="0" bIns="0" rtlCol="0">
            <a:spAutoFit/>
          </a:bodyPr>
          <a:lstStyle/>
          <a:p>
            <a:pPr algn="ctr"/>
            <a:r>
              <a:rPr lang="ru-RU" sz="1200"/>
              <a:t>GFMS</a:t>
            </a:r>
          </a:p>
        </p:txBody>
      </p:sp>
      <p:sp>
        <p:nvSpPr>
          <p:cNvPr id="25" name="TextBox 24"/>
          <p:cNvSpPr txBox="1"/>
          <p:nvPr/>
        </p:nvSpPr>
        <p:spPr>
          <a:xfrm>
            <a:off x="3128298" y="4406437"/>
            <a:ext cx="443389" cy="184666"/>
          </a:xfrm>
          <a:prstGeom prst="rect">
            <a:avLst/>
          </a:prstGeom>
          <a:solidFill>
            <a:schemeClr val="bg1"/>
          </a:solidFill>
        </p:spPr>
        <p:txBody>
          <a:bodyPr wrap="square" lIns="0" tIns="0" rIns="0" bIns="0" rtlCol="0">
            <a:spAutoFit/>
          </a:bodyPr>
          <a:lstStyle/>
          <a:p>
            <a:pPr algn="ctr"/>
            <a:r>
              <a:rPr lang="ru-RU" sz="1200"/>
              <a:t>CSIS</a:t>
            </a:r>
          </a:p>
        </p:txBody>
      </p:sp>
      <p:sp>
        <p:nvSpPr>
          <p:cNvPr id="26" name="TextBox 25"/>
          <p:cNvSpPr txBox="1"/>
          <p:nvPr/>
        </p:nvSpPr>
        <p:spPr>
          <a:xfrm>
            <a:off x="3971164" y="4403757"/>
            <a:ext cx="443389" cy="184666"/>
          </a:xfrm>
          <a:prstGeom prst="rect">
            <a:avLst/>
          </a:prstGeom>
          <a:solidFill>
            <a:schemeClr val="bg1"/>
          </a:solidFill>
        </p:spPr>
        <p:txBody>
          <a:bodyPr wrap="square" lIns="0" tIns="0" rIns="0" bIns="0" rtlCol="0">
            <a:spAutoFit/>
          </a:bodyPr>
          <a:lstStyle/>
          <a:p>
            <a:pPr algn="ctr"/>
            <a:r>
              <a:rPr lang="ru-RU" sz="1200"/>
              <a:t>PMS</a:t>
            </a:r>
          </a:p>
        </p:txBody>
      </p:sp>
      <p:sp>
        <p:nvSpPr>
          <p:cNvPr id="27" name="TextBox 26"/>
          <p:cNvSpPr txBox="1"/>
          <p:nvPr/>
        </p:nvSpPr>
        <p:spPr>
          <a:xfrm>
            <a:off x="4723300" y="4408451"/>
            <a:ext cx="582438" cy="153888"/>
          </a:xfrm>
          <a:prstGeom prst="rect">
            <a:avLst/>
          </a:prstGeom>
          <a:solidFill>
            <a:schemeClr val="bg1"/>
          </a:solidFill>
        </p:spPr>
        <p:txBody>
          <a:bodyPr wrap="square" lIns="0" tIns="0" rIns="0" bIns="0" rtlCol="0">
            <a:spAutoFit/>
          </a:bodyPr>
          <a:lstStyle/>
          <a:p>
            <a:pPr algn="ctr"/>
            <a:r>
              <a:rPr lang="ru-RU" sz="1000" dirty="0"/>
              <a:t>Над. </a:t>
            </a:r>
            <a:r>
              <a:rPr lang="ru-RU" sz="1000" dirty="0" err="1"/>
              <a:t>серв</a:t>
            </a:r>
            <a:r>
              <a:rPr lang="ru-RU" sz="1000" dirty="0"/>
              <a:t>.</a:t>
            </a:r>
          </a:p>
        </p:txBody>
      </p:sp>
      <p:sp>
        <p:nvSpPr>
          <p:cNvPr id="28" name="TextBox 27"/>
          <p:cNvSpPr txBox="1"/>
          <p:nvPr/>
        </p:nvSpPr>
        <p:spPr>
          <a:xfrm>
            <a:off x="5550707" y="4419146"/>
            <a:ext cx="582438" cy="153888"/>
          </a:xfrm>
          <a:prstGeom prst="rect">
            <a:avLst/>
          </a:prstGeom>
          <a:solidFill>
            <a:schemeClr val="bg1"/>
          </a:solidFill>
        </p:spPr>
        <p:txBody>
          <a:bodyPr wrap="square" lIns="0" tIns="0" rIns="0" bIns="0" rtlCol="0">
            <a:spAutoFit/>
          </a:bodyPr>
          <a:lstStyle/>
          <a:p>
            <a:pPr algn="ctr"/>
            <a:r>
              <a:rPr lang="ru-RU" sz="1000"/>
              <a:t>Сист. мон.</a:t>
            </a:r>
          </a:p>
        </p:txBody>
      </p:sp>
      <p:sp>
        <p:nvSpPr>
          <p:cNvPr id="29" name="TextBox 28"/>
          <p:cNvSpPr txBox="1"/>
          <p:nvPr/>
        </p:nvSpPr>
        <p:spPr>
          <a:xfrm>
            <a:off x="1494036" y="3366644"/>
            <a:ext cx="279105" cy="123111"/>
          </a:xfrm>
          <a:prstGeom prst="rect">
            <a:avLst/>
          </a:prstGeom>
          <a:solidFill>
            <a:schemeClr val="bg1"/>
          </a:solidFill>
        </p:spPr>
        <p:txBody>
          <a:bodyPr wrap="square" lIns="0" tIns="0" rIns="0" bIns="0" rtlCol="0">
            <a:spAutoFit/>
          </a:bodyPr>
          <a:lstStyle/>
          <a:p>
            <a:pPr algn="ctr"/>
            <a:r>
              <a:rPr lang="ru-RU" sz="800"/>
              <a:t>API</a:t>
            </a:r>
          </a:p>
        </p:txBody>
      </p:sp>
      <p:sp>
        <p:nvSpPr>
          <p:cNvPr id="30" name="TextBox 29"/>
          <p:cNvSpPr txBox="1"/>
          <p:nvPr/>
        </p:nvSpPr>
        <p:spPr>
          <a:xfrm>
            <a:off x="1494036" y="2912242"/>
            <a:ext cx="279105" cy="123111"/>
          </a:xfrm>
          <a:prstGeom prst="rect">
            <a:avLst/>
          </a:prstGeom>
          <a:solidFill>
            <a:schemeClr val="bg1"/>
          </a:solidFill>
        </p:spPr>
        <p:txBody>
          <a:bodyPr wrap="square" lIns="0" tIns="0" rIns="0" bIns="0" rtlCol="0">
            <a:spAutoFit/>
          </a:bodyPr>
          <a:lstStyle/>
          <a:p>
            <a:pPr algn="ctr"/>
            <a:r>
              <a:rPr lang="ru-RU" sz="800"/>
              <a:t>API</a:t>
            </a:r>
          </a:p>
        </p:txBody>
      </p:sp>
      <p:sp>
        <p:nvSpPr>
          <p:cNvPr id="31" name="TextBox 30"/>
          <p:cNvSpPr txBox="1"/>
          <p:nvPr/>
        </p:nvSpPr>
        <p:spPr>
          <a:xfrm>
            <a:off x="1482660" y="3514255"/>
            <a:ext cx="279105" cy="184666"/>
          </a:xfrm>
          <a:prstGeom prst="rect">
            <a:avLst/>
          </a:prstGeom>
          <a:solidFill>
            <a:schemeClr val="bg1"/>
          </a:solidFill>
        </p:spPr>
        <p:txBody>
          <a:bodyPr wrap="square" lIns="0" tIns="0" rIns="0" bIns="0" rtlCol="0">
            <a:spAutoFit/>
          </a:bodyPr>
          <a:lstStyle/>
          <a:p>
            <a:pPr algn="ctr"/>
            <a:r>
              <a:rPr lang="ru-RU" sz="1200"/>
              <a:t>NID</a:t>
            </a:r>
          </a:p>
        </p:txBody>
      </p:sp>
      <p:sp>
        <p:nvSpPr>
          <p:cNvPr id="32" name="TextBox 31"/>
          <p:cNvSpPr txBox="1"/>
          <p:nvPr/>
        </p:nvSpPr>
        <p:spPr>
          <a:xfrm>
            <a:off x="1400517" y="2666364"/>
            <a:ext cx="443389" cy="184666"/>
          </a:xfrm>
          <a:prstGeom prst="rect">
            <a:avLst/>
          </a:prstGeom>
          <a:solidFill>
            <a:schemeClr val="bg1"/>
          </a:solidFill>
        </p:spPr>
        <p:txBody>
          <a:bodyPr wrap="square" lIns="0" tIns="0" rIns="0" bIns="0" rtlCol="0">
            <a:spAutoFit/>
          </a:bodyPr>
          <a:lstStyle/>
          <a:p>
            <a:pPr algn="ctr"/>
            <a:r>
              <a:rPr lang="ru-RU" sz="1200"/>
              <a:t>RMA</a:t>
            </a:r>
          </a:p>
        </p:txBody>
      </p:sp>
      <p:sp>
        <p:nvSpPr>
          <p:cNvPr id="33" name="TextBox 32"/>
          <p:cNvSpPr txBox="1"/>
          <p:nvPr/>
        </p:nvSpPr>
        <p:spPr>
          <a:xfrm>
            <a:off x="484828" y="1845407"/>
            <a:ext cx="279105" cy="123111"/>
          </a:xfrm>
          <a:prstGeom prst="rect">
            <a:avLst/>
          </a:prstGeom>
          <a:solidFill>
            <a:schemeClr val="bg1"/>
          </a:solidFill>
        </p:spPr>
        <p:txBody>
          <a:bodyPr wrap="square" lIns="0" tIns="0" rIns="0" bIns="0" rtlCol="0">
            <a:spAutoFit/>
          </a:bodyPr>
          <a:lstStyle/>
          <a:p>
            <a:pPr algn="ctr"/>
            <a:r>
              <a:rPr lang="ru-RU" sz="800" dirty="0" err="1"/>
              <a:t>API</a:t>
            </a:r>
            <a:endParaRPr lang="ru-RU" sz="800" dirty="0"/>
          </a:p>
        </p:txBody>
      </p:sp>
      <p:sp>
        <p:nvSpPr>
          <p:cNvPr id="34" name="TextBox 33"/>
          <p:cNvSpPr txBox="1"/>
          <p:nvPr/>
        </p:nvSpPr>
        <p:spPr>
          <a:xfrm>
            <a:off x="1299432" y="1864550"/>
            <a:ext cx="279105" cy="123111"/>
          </a:xfrm>
          <a:prstGeom prst="rect">
            <a:avLst/>
          </a:prstGeom>
          <a:solidFill>
            <a:schemeClr val="bg1"/>
          </a:solidFill>
        </p:spPr>
        <p:txBody>
          <a:bodyPr wrap="square" lIns="0" tIns="0" rIns="0" bIns="0" rtlCol="0">
            <a:spAutoFit/>
          </a:bodyPr>
          <a:lstStyle/>
          <a:p>
            <a:pPr algn="ctr"/>
            <a:r>
              <a:rPr lang="ru-RU" sz="800"/>
              <a:t>API</a:t>
            </a:r>
          </a:p>
        </p:txBody>
      </p:sp>
      <p:sp>
        <p:nvSpPr>
          <p:cNvPr id="35" name="TextBox 34"/>
          <p:cNvSpPr txBox="1"/>
          <p:nvPr/>
        </p:nvSpPr>
        <p:spPr>
          <a:xfrm>
            <a:off x="2365624" y="1987661"/>
            <a:ext cx="279105" cy="123111"/>
          </a:xfrm>
          <a:prstGeom prst="rect">
            <a:avLst/>
          </a:prstGeom>
          <a:solidFill>
            <a:schemeClr val="bg1"/>
          </a:solidFill>
        </p:spPr>
        <p:txBody>
          <a:bodyPr wrap="square" lIns="0" tIns="0" rIns="0" bIns="0" rtlCol="0">
            <a:spAutoFit/>
          </a:bodyPr>
          <a:lstStyle/>
          <a:p>
            <a:pPr algn="ctr"/>
            <a:r>
              <a:rPr lang="ru-RU" sz="800"/>
              <a:t>API</a:t>
            </a:r>
          </a:p>
        </p:txBody>
      </p:sp>
      <p:sp>
        <p:nvSpPr>
          <p:cNvPr id="36" name="TextBox 35"/>
          <p:cNvSpPr txBox="1"/>
          <p:nvPr/>
        </p:nvSpPr>
        <p:spPr>
          <a:xfrm>
            <a:off x="3223325" y="1997275"/>
            <a:ext cx="279105" cy="123111"/>
          </a:xfrm>
          <a:prstGeom prst="rect">
            <a:avLst/>
          </a:prstGeom>
          <a:solidFill>
            <a:schemeClr val="bg1"/>
          </a:solidFill>
        </p:spPr>
        <p:txBody>
          <a:bodyPr wrap="square" lIns="0" tIns="0" rIns="0" bIns="0" rtlCol="0">
            <a:spAutoFit/>
          </a:bodyPr>
          <a:lstStyle/>
          <a:p>
            <a:pPr algn="ctr"/>
            <a:r>
              <a:rPr lang="ru-RU" sz="800"/>
              <a:t>API</a:t>
            </a:r>
          </a:p>
        </p:txBody>
      </p:sp>
      <p:sp>
        <p:nvSpPr>
          <p:cNvPr id="37" name="TextBox 36"/>
          <p:cNvSpPr txBox="1"/>
          <p:nvPr/>
        </p:nvSpPr>
        <p:spPr>
          <a:xfrm>
            <a:off x="4042821" y="2008903"/>
            <a:ext cx="279105" cy="123111"/>
          </a:xfrm>
          <a:prstGeom prst="rect">
            <a:avLst/>
          </a:prstGeom>
          <a:solidFill>
            <a:schemeClr val="bg1"/>
          </a:solidFill>
        </p:spPr>
        <p:txBody>
          <a:bodyPr wrap="square" lIns="0" tIns="0" rIns="0" bIns="0" rtlCol="0">
            <a:spAutoFit/>
          </a:bodyPr>
          <a:lstStyle/>
          <a:p>
            <a:pPr algn="ctr"/>
            <a:r>
              <a:rPr lang="ru-RU" sz="800" dirty="0" err="1"/>
              <a:t>API</a:t>
            </a:r>
            <a:endParaRPr lang="ru-RU" sz="800" dirty="0"/>
          </a:p>
        </p:txBody>
      </p:sp>
      <p:sp>
        <p:nvSpPr>
          <p:cNvPr id="38" name="TextBox 37"/>
          <p:cNvSpPr txBox="1"/>
          <p:nvPr/>
        </p:nvSpPr>
        <p:spPr>
          <a:xfrm>
            <a:off x="4862317" y="1987661"/>
            <a:ext cx="279105" cy="123111"/>
          </a:xfrm>
          <a:prstGeom prst="rect">
            <a:avLst/>
          </a:prstGeom>
          <a:solidFill>
            <a:schemeClr val="bg1"/>
          </a:solidFill>
        </p:spPr>
        <p:txBody>
          <a:bodyPr wrap="square" lIns="0" tIns="0" rIns="0" bIns="0" rtlCol="0">
            <a:spAutoFit/>
          </a:bodyPr>
          <a:lstStyle/>
          <a:p>
            <a:pPr algn="ctr"/>
            <a:r>
              <a:rPr lang="ru-RU" sz="800"/>
              <a:t>API</a:t>
            </a:r>
          </a:p>
        </p:txBody>
      </p:sp>
      <p:sp>
        <p:nvSpPr>
          <p:cNvPr id="39" name="TextBox 38"/>
          <p:cNvSpPr txBox="1"/>
          <p:nvPr/>
        </p:nvSpPr>
        <p:spPr>
          <a:xfrm>
            <a:off x="5702373" y="1997275"/>
            <a:ext cx="279105" cy="123111"/>
          </a:xfrm>
          <a:prstGeom prst="rect">
            <a:avLst/>
          </a:prstGeom>
          <a:solidFill>
            <a:schemeClr val="bg1"/>
          </a:solidFill>
        </p:spPr>
        <p:txBody>
          <a:bodyPr wrap="square" lIns="0" tIns="0" rIns="0" bIns="0" rtlCol="0">
            <a:spAutoFit/>
          </a:bodyPr>
          <a:lstStyle/>
          <a:p>
            <a:pPr algn="ctr"/>
            <a:r>
              <a:rPr lang="ru-RU" sz="800"/>
              <a:t>API</a:t>
            </a:r>
          </a:p>
        </p:txBody>
      </p:sp>
      <p:sp>
        <p:nvSpPr>
          <p:cNvPr id="40" name="TextBox 39"/>
          <p:cNvSpPr txBox="1"/>
          <p:nvPr/>
        </p:nvSpPr>
        <p:spPr>
          <a:xfrm>
            <a:off x="2303764" y="1767725"/>
            <a:ext cx="443389" cy="184666"/>
          </a:xfrm>
          <a:prstGeom prst="rect">
            <a:avLst/>
          </a:prstGeom>
          <a:solidFill>
            <a:schemeClr val="bg1"/>
          </a:solidFill>
        </p:spPr>
        <p:txBody>
          <a:bodyPr wrap="square" lIns="0" tIns="0" rIns="0" bIns="0" rtlCol="0">
            <a:spAutoFit/>
          </a:bodyPr>
          <a:lstStyle/>
          <a:p>
            <a:pPr algn="ctr"/>
            <a:r>
              <a:rPr lang="ru-RU" sz="1200"/>
              <a:t>MYRB</a:t>
            </a:r>
          </a:p>
        </p:txBody>
      </p:sp>
      <p:sp>
        <p:nvSpPr>
          <p:cNvPr id="41" name="TextBox 40"/>
          <p:cNvSpPr txBox="1"/>
          <p:nvPr/>
        </p:nvSpPr>
        <p:spPr>
          <a:xfrm>
            <a:off x="3123037" y="1788109"/>
            <a:ext cx="443389" cy="184666"/>
          </a:xfrm>
          <a:prstGeom prst="rect">
            <a:avLst/>
          </a:prstGeom>
          <a:solidFill>
            <a:schemeClr val="bg1"/>
          </a:solidFill>
        </p:spPr>
        <p:txBody>
          <a:bodyPr wrap="square" lIns="0" tIns="0" rIns="0" bIns="0" rtlCol="0">
            <a:spAutoFit/>
          </a:bodyPr>
          <a:lstStyle/>
          <a:p>
            <a:pPr algn="ctr"/>
            <a:r>
              <a:rPr lang="ru-RU" sz="1200"/>
              <a:t>PEMS</a:t>
            </a:r>
          </a:p>
        </p:txBody>
      </p:sp>
      <p:sp>
        <p:nvSpPr>
          <p:cNvPr id="42" name="TextBox 41"/>
          <p:cNvSpPr txBox="1"/>
          <p:nvPr/>
        </p:nvSpPr>
        <p:spPr>
          <a:xfrm>
            <a:off x="3967534" y="1808334"/>
            <a:ext cx="443389" cy="184666"/>
          </a:xfrm>
          <a:prstGeom prst="rect">
            <a:avLst/>
          </a:prstGeom>
          <a:solidFill>
            <a:schemeClr val="bg1"/>
          </a:solidFill>
        </p:spPr>
        <p:txBody>
          <a:bodyPr wrap="square" lIns="0" tIns="0" rIns="0" bIns="0" rtlCol="0">
            <a:spAutoFit/>
          </a:bodyPr>
          <a:lstStyle/>
          <a:p>
            <a:pPr algn="ctr"/>
            <a:r>
              <a:rPr lang="ru-RU" sz="1200"/>
              <a:t>RAMIS</a:t>
            </a:r>
          </a:p>
        </p:txBody>
      </p:sp>
      <p:sp>
        <p:nvSpPr>
          <p:cNvPr id="43" name="TextBox 42"/>
          <p:cNvSpPr txBox="1"/>
          <p:nvPr/>
        </p:nvSpPr>
        <p:spPr>
          <a:xfrm>
            <a:off x="4780174" y="1762511"/>
            <a:ext cx="443389" cy="184666"/>
          </a:xfrm>
          <a:prstGeom prst="rect">
            <a:avLst/>
          </a:prstGeom>
          <a:solidFill>
            <a:schemeClr val="bg1"/>
          </a:solidFill>
        </p:spPr>
        <p:txBody>
          <a:bodyPr wrap="square" lIns="0" tIns="0" rIns="0" bIns="0" rtlCol="0">
            <a:spAutoFit/>
          </a:bodyPr>
          <a:lstStyle/>
          <a:p>
            <a:pPr algn="ctr"/>
            <a:r>
              <a:rPr lang="ru-RU" sz="1200"/>
              <a:t>E-GP</a:t>
            </a:r>
          </a:p>
        </p:txBody>
      </p:sp>
      <p:sp>
        <p:nvSpPr>
          <p:cNvPr id="44" name="TextBox 43"/>
          <p:cNvSpPr txBox="1"/>
          <p:nvPr/>
        </p:nvSpPr>
        <p:spPr>
          <a:xfrm>
            <a:off x="5624671" y="1788109"/>
            <a:ext cx="443389" cy="184666"/>
          </a:xfrm>
          <a:prstGeom prst="rect">
            <a:avLst/>
          </a:prstGeom>
          <a:solidFill>
            <a:schemeClr val="bg1"/>
          </a:solidFill>
        </p:spPr>
        <p:txBody>
          <a:bodyPr wrap="square" lIns="0" tIns="0" rIns="0" bIns="0" rtlCol="0">
            <a:spAutoFit/>
          </a:bodyPr>
          <a:lstStyle/>
          <a:p>
            <a:pPr algn="ctr"/>
            <a:r>
              <a:rPr lang="ru-RU" sz="1200"/>
              <a:t>AIS</a:t>
            </a:r>
          </a:p>
        </p:txBody>
      </p:sp>
      <p:sp>
        <p:nvSpPr>
          <p:cNvPr id="45" name="TextBox 44"/>
          <p:cNvSpPr txBox="1"/>
          <p:nvPr/>
        </p:nvSpPr>
        <p:spPr>
          <a:xfrm>
            <a:off x="418048" y="1712104"/>
            <a:ext cx="443389" cy="123111"/>
          </a:xfrm>
          <a:prstGeom prst="rect">
            <a:avLst/>
          </a:prstGeom>
          <a:solidFill>
            <a:schemeClr val="bg1"/>
          </a:solidFill>
        </p:spPr>
        <p:txBody>
          <a:bodyPr wrap="square" lIns="0" tIns="0" rIns="0" bIns="0" rtlCol="0">
            <a:spAutoFit/>
          </a:bodyPr>
          <a:lstStyle/>
          <a:p>
            <a:pPr algn="ctr"/>
            <a:r>
              <a:rPr lang="ru-RU" sz="800"/>
              <a:t>MYRB</a:t>
            </a:r>
          </a:p>
        </p:txBody>
      </p:sp>
      <p:sp>
        <p:nvSpPr>
          <p:cNvPr id="46" name="TextBox 45"/>
          <p:cNvSpPr txBox="1"/>
          <p:nvPr/>
        </p:nvSpPr>
        <p:spPr>
          <a:xfrm>
            <a:off x="1212864" y="1700955"/>
            <a:ext cx="443389" cy="123111"/>
          </a:xfrm>
          <a:prstGeom prst="rect">
            <a:avLst/>
          </a:prstGeom>
          <a:solidFill>
            <a:schemeClr val="bg1"/>
          </a:solidFill>
        </p:spPr>
        <p:txBody>
          <a:bodyPr wrap="square" lIns="0" tIns="0" rIns="0" bIns="0" rtlCol="0">
            <a:spAutoFit/>
          </a:bodyPr>
          <a:lstStyle/>
          <a:p>
            <a:pPr algn="ctr"/>
            <a:r>
              <a:rPr lang="ru-RU" sz="800" dirty="0" err="1"/>
              <a:t>PEMS</a:t>
            </a:r>
            <a:endParaRPr lang="ru-RU" sz="800" dirty="0"/>
          </a:p>
        </p:txBody>
      </p:sp>
      <p:sp>
        <p:nvSpPr>
          <p:cNvPr id="47" name="TextBox 46"/>
          <p:cNvSpPr txBox="1"/>
          <p:nvPr/>
        </p:nvSpPr>
        <p:spPr>
          <a:xfrm>
            <a:off x="2804199" y="2912242"/>
            <a:ext cx="2631401" cy="369332"/>
          </a:xfrm>
          <a:prstGeom prst="rect">
            <a:avLst/>
          </a:prstGeom>
          <a:solidFill>
            <a:srgbClr val="CCFFFF"/>
          </a:solidFill>
        </p:spPr>
        <p:txBody>
          <a:bodyPr wrap="square" lIns="0" tIns="0" rIns="0" bIns="0" rtlCol="0">
            <a:spAutoFit/>
          </a:bodyPr>
          <a:lstStyle/>
          <a:p>
            <a:pPr algn="ctr"/>
            <a:r>
              <a:rPr lang="ru-RU" sz="1200" dirty="0">
                <a:solidFill>
                  <a:srgbClr val="00529B"/>
                </a:solidFill>
              </a:rPr>
              <a:t>Правительственный </a:t>
            </a:r>
            <a:r>
              <a:rPr lang="ru-RU" sz="1200" dirty="0" err="1">
                <a:solidFill>
                  <a:srgbClr val="00529B"/>
                </a:solidFill>
              </a:rPr>
              <a:t>интранет</a:t>
            </a:r>
            <a:r>
              <a:rPr lang="ru-RU" sz="1200" dirty="0">
                <a:solidFill>
                  <a:srgbClr val="00529B"/>
                </a:solidFill>
              </a:rPr>
              <a:t> Бутана</a:t>
            </a:r>
          </a:p>
          <a:p>
            <a:pPr algn="ctr"/>
            <a:r>
              <a:rPr lang="ru-RU" sz="1200" dirty="0">
                <a:solidFill>
                  <a:srgbClr val="00529B"/>
                </a:solidFill>
              </a:rPr>
              <a:t>(Частная сеть F/O)</a:t>
            </a:r>
          </a:p>
        </p:txBody>
      </p:sp>
      <p:sp>
        <p:nvSpPr>
          <p:cNvPr id="48" name="TextBox 47"/>
          <p:cNvSpPr txBox="1"/>
          <p:nvPr/>
        </p:nvSpPr>
        <p:spPr>
          <a:xfrm rot="16200000">
            <a:off x="6191827" y="3060320"/>
            <a:ext cx="617457" cy="169277"/>
          </a:xfrm>
          <a:prstGeom prst="rect">
            <a:avLst/>
          </a:prstGeom>
          <a:solidFill>
            <a:srgbClr val="CCFFFF"/>
          </a:solidFill>
        </p:spPr>
        <p:txBody>
          <a:bodyPr wrap="square" lIns="0" tIns="0" rIns="0" bIns="0" rtlCol="0">
            <a:spAutoFit/>
          </a:bodyPr>
          <a:lstStyle/>
          <a:p>
            <a:pPr algn="ctr"/>
            <a:r>
              <a:rPr lang="ru-RU" sz="1100" dirty="0">
                <a:solidFill>
                  <a:srgbClr val="00529B"/>
                </a:solidFill>
              </a:rPr>
              <a:t>Интернет</a:t>
            </a:r>
          </a:p>
        </p:txBody>
      </p:sp>
      <p:sp>
        <p:nvSpPr>
          <p:cNvPr id="49" name="TextBox 48"/>
          <p:cNvSpPr txBox="1"/>
          <p:nvPr/>
        </p:nvSpPr>
        <p:spPr>
          <a:xfrm>
            <a:off x="2143349" y="2406911"/>
            <a:ext cx="501380" cy="184666"/>
          </a:xfrm>
          <a:prstGeom prst="rect">
            <a:avLst/>
          </a:prstGeom>
          <a:solidFill>
            <a:srgbClr val="FFFFCC"/>
          </a:solidFill>
        </p:spPr>
        <p:txBody>
          <a:bodyPr wrap="square" lIns="0" tIns="0" rIns="0" bIns="0" rtlCol="0">
            <a:spAutoFit/>
          </a:bodyPr>
          <a:lstStyle/>
          <a:p>
            <a:pPr algn="ctr"/>
            <a:r>
              <a:rPr lang="ru-RU" sz="1200" b="1">
                <a:solidFill>
                  <a:srgbClr val="00529B"/>
                </a:solidFill>
              </a:rPr>
              <a:t>ESB</a:t>
            </a:r>
          </a:p>
        </p:txBody>
      </p:sp>
      <p:sp>
        <p:nvSpPr>
          <p:cNvPr id="50" name="TextBox 49"/>
          <p:cNvSpPr txBox="1"/>
          <p:nvPr/>
        </p:nvSpPr>
        <p:spPr>
          <a:xfrm>
            <a:off x="484827" y="766306"/>
            <a:ext cx="7268555" cy="307777"/>
          </a:xfrm>
          <a:prstGeom prst="rect">
            <a:avLst/>
          </a:prstGeom>
          <a:solidFill>
            <a:schemeClr val="bg1"/>
          </a:solidFill>
        </p:spPr>
        <p:txBody>
          <a:bodyPr wrap="square" lIns="0" tIns="0" rIns="0" bIns="0" rtlCol="0">
            <a:spAutoFit/>
          </a:bodyPr>
          <a:lstStyle/>
          <a:p>
            <a:pPr algn="ctr"/>
            <a:r>
              <a:rPr lang="ru-RU" sz="2000" b="1" dirty="0">
                <a:solidFill>
                  <a:srgbClr val="00529B"/>
                </a:solidFill>
              </a:rPr>
              <a:t>Бутан: Интеграция системы PFM через веб-сервисы (API)</a:t>
            </a:r>
          </a:p>
        </p:txBody>
      </p:sp>
      <p:sp>
        <p:nvSpPr>
          <p:cNvPr id="51" name="TextBox 50"/>
          <p:cNvSpPr txBox="1"/>
          <p:nvPr/>
        </p:nvSpPr>
        <p:spPr>
          <a:xfrm>
            <a:off x="364951" y="1165742"/>
            <a:ext cx="1358549" cy="307777"/>
          </a:xfrm>
          <a:prstGeom prst="rect">
            <a:avLst/>
          </a:prstGeom>
          <a:solidFill>
            <a:schemeClr val="bg1"/>
          </a:solidFill>
        </p:spPr>
        <p:txBody>
          <a:bodyPr wrap="square" lIns="0" tIns="0" rIns="0" bIns="0" rtlCol="0">
            <a:spAutoFit/>
          </a:bodyPr>
          <a:lstStyle/>
          <a:p>
            <a:pPr algn="ctr"/>
            <a:r>
              <a:rPr lang="ru-RU" sz="2000" b="1">
                <a:solidFill>
                  <a:srgbClr val="C00000"/>
                </a:solidFill>
              </a:rPr>
              <a:t>API</a:t>
            </a:r>
          </a:p>
        </p:txBody>
      </p:sp>
      <p:sp>
        <p:nvSpPr>
          <p:cNvPr id="52" name="TextBox 51"/>
          <p:cNvSpPr txBox="1"/>
          <p:nvPr/>
        </p:nvSpPr>
        <p:spPr>
          <a:xfrm>
            <a:off x="3260607" y="1173509"/>
            <a:ext cx="1755286" cy="307777"/>
          </a:xfrm>
          <a:prstGeom prst="rect">
            <a:avLst/>
          </a:prstGeom>
          <a:solidFill>
            <a:schemeClr val="bg1"/>
          </a:solidFill>
        </p:spPr>
        <p:txBody>
          <a:bodyPr wrap="square" lIns="0" tIns="0" rIns="0" bIns="0" rtlCol="0">
            <a:spAutoFit/>
          </a:bodyPr>
          <a:lstStyle/>
          <a:p>
            <a:pPr algn="ctr"/>
            <a:r>
              <a:rPr lang="ru-RU" sz="2000" b="1">
                <a:solidFill>
                  <a:srgbClr val="C00000"/>
                </a:solidFill>
              </a:rPr>
              <a:t>ESB и API</a:t>
            </a:r>
          </a:p>
        </p:txBody>
      </p:sp>
      <p:sp>
        <p:nvSpPr>
          <p:cNvPr id="53" name="TextBox 52"/>
          <p:cNvSpPr txBox="1"/>
          <p:nvPr/>
        </p:nvSpPr>
        <p:spPr>
          <a:xfrm>
            <a:off x="4876341" y="3522957"/>
            <a:ext cx="1449740" cy="184666"/>
          </a:xfrm>
          <a:prstGeom prst="rect">
            <a:avLst/>
          </a:prstGeom>
          <a:solidFill>
            <a:srgbClr val="54287D"/>
          </a:solidFill>
        </p:spPr>
        <p:txBody>
          <a:bodyPr wrap="square" lIns="0" tIns="0" rIns="0" bIns="0" rtlCol="0">
            <a:spAutoFit/>
          </a:bodyPr>
          <a:lstStyle/>
          <a:p>
            <a:pPr algn="ctr"/>
            <a:r>
              <a:rPr lang="ru-RU" sz="1200" b="1" dirty="0">
                <a:solidFill>
                  <a:schemeClr val="bg1"/>
                </a:solidFill>
              </a:rPr>
              <a:t>Корп. интегратор</a:t>
            </a:r>
          </a:p>
        </p:txBody>
      </p:sp>
    </p:spTree>
    <p:extLst>
      <p:ext uri="{BB962C8B-B14F-4D97-AF65-F5344CB8AC3E}">
        <p14:creationId xmlns:p14="http://schemas.microsoft.com/office/powerpoint/2010/main" val="3206973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300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99428" y="2260237"/>
            <a:ext cx="8939284" cy="1938992"/>
          </a:xfrm>
          <a:prstGeom prst="rect">
            <a:avLst/>
          </a:prstGeom>
          <a:noFill/>
        </p:spPr>
        <p:txBody>
          <a:bodyPr wrap="square" rtlCol="0">
            <a:spAutoFit/>
          </a:bodyPr>
          <a:lstStyle/>
          <a:p>
            <a:pPr lvl="0" algn="ctr"/>
            <a:endParaRPr lang="en-US" b="1" dirty="0">
              <a:solidFill>
                <a:srgbClr val="0000CC"/>
              </a:solidFill>
              <a:latin typeface="Arial" pitchFamily="34" charset="0"/>
              <a:cs typeface="Arial" pitchFamily="34" charset="0"/>
            </a:endParaRPr>
          </a:p>
          <a:p>
            <a:pPr algn="ctr"/>
            <a:endParaRPr lang="en-US" b="1" dirty="0">
              <a:solidFill>
                <a:srgbClr val="0000FF"/>
              </a:solidFill>
              <a:effectLst>
                <a:glow rad="101600">
                  <a:schemeClr val="accent3">
                    <a:satMod val="175000"/>
                    <a:alpha val="40000"/>
                  </a:schemeClr>
                </a:glow>
                <a:outerShdw blurRad="50800" dist="38100" dir="2700000" algn="tl" rotWithShape="0">
                  <a:prstClr val="black">
                    <a:alpha val="40000"/>
                  </a:prstClr>
                </a:outerShdw>
              </a:effectLst>
            </a:endParaRPr>
          </a:p>
          <a:p>
            <a:pPr algn="ctr"/>
            <a:r>
              <a:rPr lang="ru-RU" sz="4800" b="1">
                <a:solidFill>
                  <a:srgbClr val="0000CC"/>
                </a:solidFill>
                <a:effectLst>
                  <a:outerShdw blurRad="50800" dist="38100" dir="2700000" algn="tl" rotWithShape="0">
                    <a:prstClr val="black">
                      <a:alpha val="40000"/>
                    </a:prstClr>
                  </a:outerShdw>
                </a:effectLst>
              </a:rPr>
              <a:t>Спасибо за внимание!</a:t>
            </a:r>
          </a:p>
          <a:p>
            <a:pPr lvl="0" algn="ctr"/>
            <a:endParaRPr lang="en-US" b="1" dirty="0">
              <a:solidFill>
                <a:srgbClr val="0000CC"/>
              </a:solidFill>
              <a:effectLst>
                <a:outerShdw blurRad="50800" dist="50800" dir="2700000" algn="tl" rotWithShape="0">
                  <a:prstClr val="black">
                    <a:alpha val="40000"/>
                  </a:prstClr>
                </a:outerShdw>
              </a:effectLst>
            </a:endParaRPr>
          </a:p>
          <a:p>
            <a:pPr lvl="0" algn="ctr"/>
            <a:endParaRPr lang="en-US" b="1" dirty="0">
              <a:solidFill>
                <a:srgbClr val="0000CC"/>
              </a:solidFill>
              <a:effectLst>
                <a:outerShdw blurRad="50800" dist="50800" dir="2700000" algn="tl" rotWithShape="0">
                  <a:prstClr val="black">
                    <a:alpha val="40000"/>
                  </a:prstClr>
                </a:outerShdw>
              </a:effectLst>
            </a:endParaRPr>
          </a:p>
        </p:txBody>
      </p:sp>
      <p:pic>
        <p:nvPicPr>
          <p:cNvPr id="7" name="Picture 6">
            <a:extLst>
              <a:ext uri="{FF2B5EF4-FFF2-40B4-BE49-F238E27FC236}">
                <a16:creationId xmlns:a16="http://schemas.microsoft.com/office/drawing/2014/main" id="{9D1B2613-AA5E-48FE-8AB1-7718E142D77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265" y="312835"/>
            <a:ext cx="3066288" cy="600456"/>
          </a:xfrm>
          <a:prstGeom prst="rect">
            <a:avLst/>
          </a:prstGeom>
        </p:spPr>
      </p:pic>
      <p:sp>
        <p:nvSpPr>
          <p:cNvPr id="4" name="TextBox 3"/>
          <p:cNvSpPr txBox="1"/>
          <p:nvPr/>
        </p:nvSpPr>
        <p:spPr>
          <a:xfrm>
            <a:off x="914730" y="492655"/>
            <a:ext cx="4146220" cy="307777"/>
          </a:xfrm>
          <a:prstGeom prst="rect">
            <a:avLst/>
          </a:prstGeom>
          <a:solidFill>
            <a:schemeClr val="bg1"/>
          </a:solidFill>
        </p:spPr>
        <p:txBody>
          <a:bodyPr wrap="square" lIns="0" tIns="0" rIns="0" bIns="0" rtlCol="0">
            <a:spAutoFit/>
          </a:bodyPr>
          <a:lstStyle/>
          <a:p>
            <a:r>
              <a:rPr lang="ru-RU" sz="2000" b="1" dirty="0"/>
              <a:t>ГРУППА ВСЕМИРНОГО БАНКА</a:t>
            </a:r>
          </a:p>
        </p:txBody>
      </p:sp>
    </p:spTree>
    <p:extLst>
      <p:ext uri="{BB962C8B-B14F-4D97-AF65-F5344CB8AC3E}">
        <p14:creationId xmlns:p14="http://schemas.microsoft.com/office/powerpoint/2010/main" val="4272411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 Box 14"/>
          <p:cNvSpPr txBox="1">
            <a:spLocks noChangeArrowheads="1"/>
          </p:cNvSpPr>
          <p:nvPr/>
        </p:nvSpPr>
        <p:spPr bwMode="auto">
          <a:xfrm>
            <a:off x="2175914" y="2457540"/>
            <a:ext cx="5958435" cy="1650901"/>
          </a:xfrm>
          <a:prstGeom prst="rect">
            <a:avLst/>
          </a:prstGeom>
          <a:noFill/>
          <a:ln w="9525">
            <a:noFill/>
            <a:miter lim="800000"/>
            <a:headEnd/>
            <a:tailEnd/>
          </a:ln>
        </p:spPr>
        <p:txBody>
          <a:bodyPr wrap="square">
            <a:spAutoFit/>
          </a:bodyPr>
          <a:lstStyle/>
          <a:p>
            <a:pPr marL="341313" indent="-341313" algn="ctr">
              <a:spcAft>
                <a:spcPts val="600"/>
              </a:spcAft>
              <a:tabLst>
                <a:tab pos="1790700" algn="l"/>
              </a:tabLst>
            </a:pPr>
            <a:r>
              <a:rPr lang="ru-RU" sz="2800" b="1" dirty="0">
                <a:solidFill>
                  <a:srgbClr val="00B0F0"/>
                </a:solidFill>
              </a:rPr>
              <a:t>Содержание</a:t>
            </a:r>
          </a:p>
          <a:p>
            <a:pPr marL="342900" indent="-342900">
              <a:lnSpc>
                <a:spcPct val="150000"/>
              </a:lnSpc>
              <a:buSzPct val="80000"/>
              <a:buFont typeface="Wingdings 3" panose="05040102010807070707" pitchFamily="18" charset="2"/>
              <a:buChar char=""/>
              <a:tabLst>
                <a:tab pos="1790700" algn="l"/>
              </a:tabLst>
            </a:pPr>
            <a:r>
              <a:rPr lang="ru-RU" sz="2400" b="1" dirty="0">
                <a:solidFill>
                  <a:srgbClr val="0000CC"/>
                </a:solidFill>
              </a:rPr>
              <a:t>Переход к веб-сервисам и API </a:t>
            </a:r>
          </a:p>
          <a:p>
            <a:pPr marL="342900" indent="-342900">
              <a:lnSpc>
                <a:spcPct val="150000"/>
              </a:lnSpc>
              <a:buSzPct val="80000"/>
              <a:buFont typeface="Wingdings 3" panose="05040102010807070707" pitchFamily="18" charset="2"/>
              <a:buChar char=""/>
              <a:tabLst>
                <a:tab pos="1790700" algn="l"/>
              </a:tabLst>
            </a:pPr>
            <a:r>
              <a:rPr lang="ru-RU" sz="2400" b="1" dirty="0">
                <a:solidFill>
                  <a:schemeClr val="bg1">
                    <a:lumMod val="75000"/>
                  </a:schemeClr>
                </a:solidFill>
              </a:rPr>
              <a:t>Новая платформа </a:t>
            </a:r>
            <a:r>
              <a:rPr lang="en-US" sz="2400" b="1" dirty="0">
                <a:solidFill>
                  <a:schemeClr val="bg1">
                    <a:lumMod val="75000"/>
                  </a:schemeClr>
                </a:solidFill>
              </a:rPr>
              <a:t>Client Connection</a:t>
            </a:r>
            <a:endParaRPr lang="ru-RU" sz="2400" b="1" dirty="0">
              <a:solidFill>
                <a:srgbClr val="0000CC"/>
              </a:solidFill>
            </a:endParaRPr>
          </a:p>
        </p:txBody>
      </p:sp>
      <p:sp>
        <p:nvSpPr>
          <p:cNvPr id="12" name="Slide Number Placeholder 8"/>
          <p:cNvSpPr>
            <a:spLocks noGrp="1"/>
          </p:cNvSpPr>
          <p:nvPr>
            <p:ph type="sldNum" sz="quarter" idx="12"/>
          </p:nvPr>
        </p:nvSpPr>
        <p:spPr>
          <a:xfrm>
            <a:off x="6553200" y="6587285"/>
            <a:ext cx="2160000" cy="216000"/>
          </a:xfrm>
        </p:spPr>
        <p:txBody>
          <a:bodyPr/>
          <a:lstStyle/>
          <a:p>
            <a:fld id="{9A1FF0DD-E9F7-431E-8070-FEA08546CC76}" type="slidenum">
              <a:rPr lang="en-US" sz="1100" smtClean="0">
                <a:solidFill>
                  <a:srgbClr val="0000FF"/>
                </a:solidFill>
              </a:rPr>
              <a:pPr/>
              <a:t>1</a:t>
            </a:fld>
            <a:endParaRPr lang="en-US" sz="1100">
              <a:solidFill>
                <a:srgbClr val="0000FF"/>
              </a:solidFill>
            </a:endParaRPr>
          </a:p>
        </p:txBody>
      </p:sp>
      <p:grpSp>
        <p:nvGrpSpPr>
          <p:cNvPr id="7" name="Group 6"/>
          <p:cNvGrpSpPr/>
          <p:nvPr/>
        </p:nvGrpSpPr>
        <p:grpSpPr>
          <a:xfrm>
            <a:off x="-809" y="7415"/>
            <a:ext cx="9129110" cy="731520"/>
            <a:chOff x="-809" y="7415"/>
            <a:chExt cx="9129110" cy="731520"/>
          </a:xfrm>
        </p:grpSpPr>
        <p:sp>
          <p:nvSpPr>
            <p:cNvPr id="9" name="Text Box 3"/>
            <p:cNvSpPr txBox="1">
              <a:spLocks noChangeArrowheads="1"/>
            </p:cNvSpPr>
            <p:nvPr/>
          </p:nvSpPr>
          <p:spPr bwMode="auto">
            <a:xfrm>
              <a:off x="624381" y="144575"/>
              <a:ext cx="8503920" cy="457200"/>
            </a:xfrm>
            <a:prstGeom prst="rect">
              <a:avLst/>
            </a:prstGeom>
            <a:gradFill>
              <a:gsLst>
                <a:gs pos="50000">
                  <a:srgbClr val="00B0F0"/>
                </a:gs>
                <a:gs pos="100000">
                  <a:schemeClr val="bg1"/>
                </a:gs>
              </a:gsLst>
              <a:lin ang="0" scaled="1"/>
            </a:gradFill>
            <a:ln w="9525">
              <a:noFill/>
              <a:miter lim="800000"/>
              <a:headEnd/>
              <a:tailEnd/>
            </a:ln>
            <a:effectLst/>
          </p:spPr>
          <p:txBody>
            <a:bodyPr lIns="0" rIns="0" anchor="ctr"/>
            <a:lstStyle/>
            <a:p>
              <a:pPr marL="457200"/>
              <a:r>
                <a:rPr lang="ru-RU" sz="2400" b="1" dirty="0">
                  <a:solidFill>
                    <a:schemeClr val="bg1"/>
                  </a:solidFill>
                  <a:cs typeface="Helvetica" panose="020B0604020202020204" pitchFamily="34" charset="0"/>
                </a:rPr>
                <a:t>Переход к веб-сервисам и API</a:t>
              </a:r>
            </a:p>
          </p:txBody>
        </p:sp>
        <p:sp>
          <p:nvSpPr>
            <p:cNvPr id="6" name="Oval 5"/>
            <p:cNvSpPr/>
            <p:nvPr/>
          </p:nvSpPr>
          <p:spPr>
            <a:xfrm>
              <a:off x="-809" y="7415"/>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351" y="144575"/>
              <a:ext cx="457200" cy="457200"/>
            </a:xfrm>
            <a:prstGeom prst="rect">
              <a:avLst/>
            </a:prstGeom>
          </p:spPr>
        </p:pic>
      </p:grpSp>
    </p:spTree>
    <p:extLst>
      <p:ext uri="{BB962C8B-B14F-4D97-AF65-F5344CB8AC3E}">
        <p14:creationId xmlns:p14="http://schemas.microsoft.com/office/powerpoint/2010/main" val="56836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Slide Number Placeholder 8"/>
          <p:cNvSpPr>
            <a:spLocks noGrp="1"/>
          </p:cNvSpPr>
          <p:nvPr>
            <p:ph type="sldNum" sz="quarter" idx="12"/>
          </p:nvPr>
        </p:nvSpPr>
        <p:spPr>
          <a:xfrm>
            <a:off x="6553200" y="6587285"/>
            <a:ext cx="2160000" cy="216000"/>
          </a:xfrm>
        </p:spPr>
        <p:txBody>
          <a:bodyPr/>
          <a:lstStyle/>
          <a:p>
            <a:fld id="{9A1FF0DD-E9F7-431E-8070-FEA08546CC76}" type="slidenum">
              <a:rPr lang="en-US" sz="1100" smtClean="0">
                <a:solidFill>
                  <a:srgbClr val="0000FF"/>
                </a:solidFill>
              </a:rPr>
              <a:pPr/>
              <a:t>2</a:t>
            </a:fld>
            <a:endParaRPr lang="en-US" sz="1100">
              <a:solidFill>
                <a:srgbClr val="0000FF"/>
              </a:solidFill>
            </a:endParaRPr>
          </a:p>
        </p:txBody>
      </p:sp>
      <p:grpSp>
        <p:nvGrpSpPr>
          <p:cNvPr id="7" name="Group 6"/>
          <p:cNvGrpSpPr/>
          <p:nvPr/>
        </p:nvGrpSpPr>
        <p:grpSpPr>
          <a:xfrm>
            <a:off x="-809" y="7415"/>
            <a:ext cx="9129110" cy="731520"/>
            <a:chOff x="-809" y="7415"/>
            <a:chExt cx="9129110" cy="731520"/>
          </a:xfrm>
        </p:grpSpPr>
        <p:sp>
          <p:nvSpPr>
            <p:cNvPr id="9" name="Text Box 3"/>
            <p:cNvSpPr txBox="1">
              <a:spLocks noChangeArrowheads="1"/>
            </p:cNvSpPr>
            <p:nvPr/>
          </p:nvSpPr>
          <p:spPr bwMode="auto">
            <a:xfrm>
              <a:off x="624381" y="144575"/>
              <a:ext cx="8503920" cy="457200"/>
            </a:xfrm>
            <a:prstGeom prst="rect">
              <a:avLst/>
            </a:prstGeom>
            <a:gradFill>
              <a:gsLst>
                <a:gs pos="50000">
                  <a:srgbClr val="00B0F0"/>
                </a:gs>
                <a:gs pos="100000">
                  <a:schemeClr val="bg1"/>
                </a:gs>
              </a:gsLst>
              <a:lin ang="0" scaled="1"/>
            </a:gradFill>
            <a:ln w="9525">
              <a:noFill/>
              <a:miter lim="800000"/>
              <a:headEnd/>
              <a:tailEnd/>
            </a:ln>
            <a:effectLst/>
          </p:spPr>
          <p:txBody>
            <a:bodyPr lIns="0" rIns="0" anchor="ctr"/>
            <a:lstStyle/>
            <a:p>
              <a:pPr marL="457200" algn="l"/>
              <a:r>
                <a:rPr lang="ru-RU" sz="2400" b="1" dirty="0">
                  <a:solidFill>
                    <a:schemeClr val="bg1"/>
                  </a:solidFill>
                  <a:latin typeface="+mj-lt"/>
                  <a:cs typeface="Helvetica" panose="020B0604020202020204" pitchFamily="34" charset="0"/>
                </a:rPr>
                <a:t>Развитие технологий в системе «цифрового правительства»</a:t>
              </a:r>
            </a:p>
          </p:txBody>
        </p:sp>
        <p:sp>
          <p:nvSpPr>
            <p:cNvPr id="6" name="Oval 5"/>
            <p:cNvSpPr/>
            <p:nvPr/>
          </p:nvSpPr>
          <p:spPr>
            <a:xfrm>
              <a:off x="-809" y="7415"/>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351" y="144575"/>
              <a:ext cx="457200" cy="457200"/>
            </a:xfrm>
            <a:prstGeom prst="rect">
              <a:avLst/>
            </a:prstGeom>
          </p:spPr>
        </p:pic>
      </p:grpSp>
      <p:pic>
        <p:nvPicPr>
          <p:cNvPr id="20" name="Picture 19">
            <a:extLst>
              <a:ext uri="{FF2B5EF4-FFF2-40B4-BE49-F238E27FC236}">
                <a16:creationId xmlns:a16="http://schemas.microsoft.com/office/drawing/2014/main" id="{A805EA21-5F8F-471E-BF04-57380586CC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818" y="656346"/>
            <a:ext cx="8229600" cy="5313914"/>
          </a:xfrm>
          <a:prstGeom prst="rect">
            <a:avLst/>
          </a:prstGeom>
        </p:spPr>
      </p:pic>
      <p:sp>
        <p:nvSpPr>
          <p:cNvPr id="21" name="Rectangle 1">
            <a:extLst>
              <a:ext uri="{FF2B5EF4-FFF2-40B4-BE49-F238E27FC236}">
                <a16:creationId xmlns:a16="http://schemas.microsoft.com/office/drawing/2014/main" id="{F3E3B49B-0EBC-4554-BA42-C0596FDBDB74}"/>
              </a:ext>
            </a:extLst>
          </p:cNvPr>
          <p:cNvSpPr>
            <a:spLocks noChangeArrowheads="1"/>
          </p:cNvSpPr>
          <p:nvPr/>
        </p:nvSpPr>
        <p:spPr bwMode="auto">
          <a:xfrm>
            <a:off x="509155" y="5932760"/>
            <a:ext cx="8412480" cy="669414"/>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117475" lvl="0" indent="-117475" fontAlgn="base">
              <a:spcBef>
                <a:spcPct val="0"/>
              </a:spcBef>
              <a:spcAft>
                <a:spcPts val="300"/>
              </a:spcAft>
            </a:pPr>
            <a:r>
              <a:rPr lang="ru-RU" sz="900" b="1" dirty="0" err="1">
                <a:solidFill>
                  <a:srgbClr val="0000FF"/>
                </a:solidFill>
                <a:latin typeface="Andes" panose="02000000000000000000" pitchFamily="50" charset="0"/>
                <a:ea typeface="Calibri" pitchFamily="34" charset="0"/>
                <a:cs typeface="Arial" pitchFamily="34" charset="0"/>
              </a:rPr>
              <a:t>ERP</a:t>
            </a:r>
            <a:r>
              <a:rPr lang="ru-RU" sz="900" dirty="0">
                <a:solidFill>
                  <a:srgbClr val="0000FF"/>
                </a:solidFill>
                <a:latin typeface="Andes" panose="02000000000000000000" pitchFamily="50" charset="0"/>
                <a:ea typeface="Calibri" pitchFamily="34" charset="0"/>
                <a:cs typeface="Arial" pitchFamily="34" charset="0"/>
              </a:rPr>
              <a:t>: </a:t>
            </a:r>
            <a:r>
              <a:rPr lang="ru-RU" sz="900" dirty="0">
                <a:solidFill>
                  <a:srgbClr val="00B0F0"/>
                </a:solidFill>
                <a:latin typeface="Andes" panose="02000000000000000000" pitchFamily="50" charset="0"/>
                <a:ea typeface="Calibri" pitchFamily="34" charset="0"/>
                <a:cs typeface="Arial" pitchFamily="34" charset="0"/>
              </a:rPr>
              <a:t>Планирование ресурсов предприятия; </a:t>
            </a:r>
            <a:r>
              <a:rPr lang="ru-RU" sz="900" b="1" dirty="0" err="1">
                <a:solidFill>
                  <a:srgbClr val="0000FF"/>
                </a:solidFill>
                <a:latin typeface="Andes" panose="02000000000000000000" pitchFamily="50" charset="0"/>
                <a:ea typeface="Calibri" pitchFamily="34" charset="0"/>
                <a:cs typeface="Arial" pitchFamily="34" charset="0"/>
              </a:rPr>
              <a:t>CRM</a:t>
            </a:r>
            <a:r>
              <a:rPr lang="ru-RU" sz="900" dirty="0">
                <a:solidFill>
                  <a:srgbClr val="0000FF"/>
                </a:solidFill>
                <a:latin typeface="Andes" panose="02000000000000000000" pitchFamily="50" charset="0"/>
                <a:ea typeface="Calibri" pitchFamily="34" charset="0"/>
                <a:cs typeface="Arial" pitchFamily="34" charset="0"/>
              </a:rPr>
              <a:t>:</a:t>
            </a:r>
            <a:r>
              <a:rPr lang="ru-RU" sz="900" dirty="0">
                <a:solidFill>
                  <a:srgbClr val="00B0F0"/>
                </a:solidFill>
                <a:latin typeface="Andes" panose="02000000000000000000" pitchFamily="50" charset="0"/>
                <a:ea typeface="Calibri" pitchFamily="34" charset="0"/>
                <a:cs typeface="Arial" pitchFamily="34" charset="0"/>
              </a:rPr>
              <a:t> Управление взаимоотношениями граждан и государства; </a:t>
            </a:r>
            <a:r>
              <a:rPr lang="ru-RU" sz="900" b="1" dirty="0" err="1">
                <a:solidFill>
                  <a:srgbClr val="0000FF"/>
                </a:solidFill>
                <a:latin typeface="Andes" panose="02000000000000000000" pitchFamily="50" charset="0"/>
                <a:ea typeface="Calibri" pitchFamily="34" charset="0"/>
                <a:cs typeface="Arial" pitchFamily="34" charset="0"/>
              </a:rPr>
              <a:t>WCM</a:t>
            </a:r>
            <a:r>
              <a:rPr lang="ru-RU" sz="900" dirty="0">
                <a:solidFill>
                  <a:srgbClr val="0000FF"/>
                </a:solidFill>
                <a:latin typeface="Andes" panose="02000000000000000000" pitchFamily="50" charset="0"/>
                <a:ea typeface="Calibri" pitchFamily="34" charset="0"/>
                <a:cs typeface="Arial" pitchFamily="34" charset="0"/>
              </a:rPr>
              <a:t>:  </a:t>
            </a:r>
            <a:r>
              <a:rPr lang="ru-RU" sz="900" dirty="0">
                <a:solidFill>
                  <a:srgbClr val="00B0F0"/>
                </a:solidFill>
                <a:latin typeface="Andes" panose="02000000000000000000" pitchFamily="50" charset="0"/>
                <a:ea typeface="Calibri" pitchFamily="34" charset="0"/>
                <a:cs typeface="Arial" pitchFamily="34" charset="0"/>
              </a:rPr>
              <a:t>Управление веб-контентом; </a:t>
            </a:r>
          </a:p>
          <a:p>
            <a:pPr marL="117475" lvl="0" indent="-117475" fontAlgn="base">
              <a:spcBef>
                <a:spcPct val="0"/>
              </a:spcBef>
              <a:spcAft>
                <a:spcPts val="300"/>
              </a:spcAft>
            </a:pPr>
            <a:r>
              <a:rPr lang="ru-RU" sz="900" b="1" dirty="0" err="1">
                <a:solidFill>
                  <a:srgbClr val="0000FF"/>
                </a:solidFill>
                <a:latin typeface="Andes" panose="02000000000000000000" pitchFamily="50" charset="0"/>
                <a:ea typeface="Calibri" pitchFamily="34" charset="0"/>
                <a:cs typeface="Arial" pitchFamily="34" charset="0"/>
              </a:rPr>
              <a:t>ECM</a:t>
            </a:r>
            <a:r>
              <a:rPr lang="ru-RU" sz="900" dirty="0">
                <a:solidFill>
                  <a:srgbClr val="0000FF"/>
                </a:solidFill>
                <a:latin typeface="Andes" panose="02000000000000000000" pitchFamily="50" charset="0"/>
                <a:ea typeface="Calibri" pitchFamily="34" charset="0"/>
                <a:cs typeface="Arial" pitchFamily="34" charset="0"/>
              </a:rPr>
              <a:t>: </a:t>
            </a:r>
            <a:r>
              <a:rPr lang="ru-RU" sz="900" dirty="0">
                <a:solidFill>
                  <a:srgbClr val="00B0F0"/>
                </a:solidFill>
                <a:latin typeface="Andes" panose="02000000000000000000" pitchFamily="50" charset="0"/>
                <a:ea typeface="Calibri" pitchFamily="34" charset="0"/>
                <a:cs typeface="Arial" pitchFamily="34" charset="0"/>
              </a:rPr>
              <a:t>Управление корпоративными информационными ресурсами; </a:t>
            </a:r>
            <a:r>
              <a:rPr lang="ru-RU" sz="900" b="1" dirty="0" err="1">
                <a:solidFill>
                  <a:srgbClr val="0000FF"/>
                </a:solidFill>
                <a:latin typeface="Andes" panose="02000000000000000000" pitchFamily="50" charset="0"/>
                <a:ea typeface="Calibri" pitchFamily="34" charset="0"/>
                <a:cs typeface="Arial" pitchFamily="34" charset="0"/>
              </a:rPr>
              <a:t>EDI</a:t>
            </a:r>
            <a:r>
              <a:rPr lang="ru-RU" sz="900" dirty="0">
                <a:solidFill>
                  <a:srgbClr val="0000FF"/>
                </a:solidFill>
                <a:latin typeface="Andes" panose="02000000000000000000" pitchFamily="50" charset="0"/>
                <a:ea typeface="Calibri" pitchFamily="34" charset="0"/>
                <a:cs typeface="Arial" pitchFamily="34" charset="0"/>
              </a:rPr>
              <a:t>: </a:t>
            </a:r>
            <a:r>
              <a:rPr lang="ru-RU" sz="900" dirty="0">
                <a:solidFill>
                  <a:srgbClr val="00B0F0"/>
                </a:solidFill>
                <a:latin typeface="Andes" panose="02000000000000000000" pitchFamily="50" charset="0"/>
                <a:ea typeface="Calibri" pitchFamily="34" charset="0"/>
                <a:cs typeface="Arial" pitchFamily="34" charset="0"/>
              </a:rPr>
              <a:t>Электронный обмен данными; </a:t>
            </a:r>
            <a:r>
              <a:rPr lang="ru-RU" sz="900" b="1" dirty="0" err="1">
                <a:solidFill>
                  <a:srgbClr val="0000FF"/>
                </a:solidFill>
                <a:latin typeface="Andes" panose="02000000000000000000" pitchFamily="50" charset="0"/>
                <a:ea typeface="Calibri" pitchFamily="34" charset="0"/>
                <a:cs typeface="Arial" pitchFamily="34" charset="0"/>
              </a:rPr>
              <a:t>BI</a:t>
            </a:r>
            <a:r>
              <a:rPr lang="ru-RU" sz="900" dirty="0">
                <a:solidFill>
                  <a:srgbClr val="0000FF"/>
                </a:solidFill>
                <a:latin typeface="Andes" panose="02000000000000000000" pitchFamily="50" charset="0"/>
                <a:ea typeface="Calibri" pitchFamily="34" charset="0"/>
                <a:cs typeface="Arial" pitchFamily="34" charset="0"/>
              </a:rPr>
              <a:t>: </a:t>
            </a:r>
            <a:r>
              <a:rPr lang="ru-RU" sz="900" dirty="0">
                <a:solidFill>
                  <a:srgbClr val="00B0F0"/>
                </a:solidFill>
                <a:latin typeface="Andes" panose="02000000000000000000" pitchFamily="50" charset="0"/>
                <a:ea typeface="Calibri" pitchFamily="34" charset="0"/>
                <a:cs typeface="Arial" pitchFamily="34" charset="0"/>
              </a:rPr>
              <a:t>Бизнес-аналитика; </a:t>
            </a:r>
          </a:p>
          <a:p>
            <a:pPr marL="117475" lvl="0" indent="-117475" fontAlgn="base">
              <a:spcBef>
                <a:spcPct val="0"/>
              </a:spcBef>
              <a:spcAft>
                <a:spcPts val="300"/>
              </a:spcAft>
            </a:pPr>
            <a:r>
              <a:rPr lang="ru-RU" sz="900" b="1" dirty="0" err="1">
                <a:solidFill>
                  <a:srgbClr val="0000FF"/>
                </a:solidFill>
                <a:latin typeface="Andes" panose="02000000000000000000" pitchFamily="50" charset="0"/>
                <a:ea typeface="Calibri" pitchFamily="34" charset="0"/>
                <a:cs typeface="Arial" pitchFamily="34" charset="0"/>
              </a:rPr>
              <a:t>EIM</a:t>
            </a:r>
            <a:r>
              <a:rPr lang="ru-RU" sz="900" b="1" dirty="0">
                <a:solidFill>
                  <a:srgbClr val="0000FF"/>
                </a:solidFill>
                <a:latin typeface="Andes" panose="02000000000000000000" pitchFamily="50" charset="0"/>
                <a:ea typeface="Calibri" pitchFamily="34" charset="0"/>
                <a:cs typeface="Arial" pitchFamily="34" charset="0"/>
              </a:rPr>
              <a:t>/</a:t>
            </a:r>
            <a:r>
              <a:rPr lang="ru-RU" sz="900" b="1" dirty="0" err="1">
                <a:solidFill>
                  <a:srgbClr val="0000FF"/>
                </a:solidFill>
                <a:latin typeface="Andes" panose="02000000000000000000" pitchFamily="50" charset="0"/>
                <a:ea typeface="Calibri" pitchFamily="34" charset="0"/>
                <a:cs typeface="Arial" pitchFamily="34" charset="0"/>
              </a:rPr>
              <a:t>EDM</a:t>
            </a:r>
            <a:r>
              <a:rPr lang="ru-RU" sz="900" dirty="0">
                <a:solidFill>
                  <a:srgbClr val="0000FF"/>
                </a:solidFill>
                <a:latin typeface="Andes" panose="02000000000000000000" pitchFamily="50" charset="0"/>
                <a:ea typeface="Calibri" pitchFamily="34" charset="0"/>
                <a:cs typeface="Arial" pitchFamily="34" charset="0"/>
              </a:rPr>
              <a:t>: </a:t>
            </a:r>
            <a:r>
              <a:rPr lang="ru-RU" sz="900" dirty="0">
                <a:solidFill>
                  <a:srgbClr val="00B0F0"/>
                </a:solidFill>
                <a:latin typeface="Andes" panose="02000000000000000000" pitchFamily="50" charset="0"/>
                <a:ea typeface="Calibri" pitchFamily="34" charset="0"/>
                <a:cs typeface="Arial" pitchFamily="34" charset="0"/>
              </a:rPr>
              <a:t>Управление корпоративными данными; </a:t>
            </a:r>
            <a:r>
              <a:rPr lang="ru-RU" sz="900" b="1" dirty="0" err="1">
                <a:solidFill>
                  <a:srgbClr val="0000FF"/>
                </a:solidFill>
                <a:latin typeface="Andes" panose="02000000000000000000" pitchFamily="50" charset="0"/>
                <a:ea typeface="Calibri" pitchFamily="34" charset="0"/>
                <a:cs typeface="Arial" pitchFamily="34" charset="0"/>
              </a:rPr>
              <a:t>LDW</a:t>
            </a:r>
            <a:r>
              <a:rPr lang="ru-RU" sz="900" dirty="0">
                <a:solidFill>
                  <a:srgbClr val="0000FF"/>
                </a:solidFill>
                <a:latin typeface="Andes" panose="02000000000000000000" pitchFamily="50" charset="0"/>
                <a:ea typeface="Calibri" pitchFamily="34" charset="0"/>
                <a:cs typeface="Arial" pitchFamily="34" charset="0"/>
              </a:rPr>
              <a:t>:</a:t>
            </a:r>
            <a:r>
              <a:rPr lang="ru-RU" sz="900" dirty="0">
                <a:solidFill>
                  <a:srgbClr val="00B0F0"/>
                </a:solidFill>
                <a:latin typeface="Andes" panose="02000000000000000000" pitchFamily="50" charset="0"/>
                <a:ea typeface="Calibri" pitchFamily="34" charset="0"/>
                <a:cs typeface="Arial" pitchFamily="34" charset="0"/>
              </a:rPr>
              <a:t> Хранилище логических данных; </a:t>
            </a:r>
            <a:r>
              <a:rPr lang="ru-RU" sz="900" b="1" dirty="0" err="1">
                <a:solidFill>
                  <a:srgbClr val="0000FF"/>
                </a:solidFill>
                <a:latin typeface="Andes" panose="02000000000000000000" pitchFamily="50" charset="0"/>
                <a:ea typeface="Calibri" pitchFamily="34" charset="0"/>
                <a:cs typeface="Arial" pitchFamily="34" charset="0"/>
              </a:rPr>
              <a:t>MDM</a:t>
            </a:r>
            <a:r>
              <a:rPr lang="ru-RU" sz="900" dirty="0">
                <a:solidFill>
                  <a:srgbClr val="0000FF"/>
                </a:solidFill>
                <a:latin typeface="Andes" panose="02000000000000000000" pitchFamily="50" charset="0"/>
                <a:ea typeface="Calibri" pitchFamily="34" charset="0"/>
                <a:cs typeface="Arial" pitchFamily="34" charset="0"/>
              </a:rPr>
              <a:t>: </a:t>
            </a:r>
            <a:r>
              <a:rPr lang="ru-RU" sz="900" dirty="0">
                <a:solidFill>
                  <a:srgbClr val="00B0F0"/>
                </a:solidFill>
                <a:latin typeface="Andes" panose="02000000000000000000" pitchFamily="50" charset="0"/>
                <a:ea typeface="Calibri" pitchFamily="34" charset="0"/>
                <a:cs typeface="Arial" pitchFamily="34" charset="0"/>
              </a:rPr>
              <a:t>Управление мобильными данными; </a:t>
            </a:r>
          </a:p>
          <a:p>
            <a:pPr marL="117475" lvl="0" indent="-117475" fontAlgn="base">
              <a:spcBef>
                <a:spcPct val="0"/>
              </a:spcBef>
              <a:spcAft>
                <a:spcPts val="300"/>
              </a:spcAft>
              <a:tabLst>
                <a:tab pos="2239963" algn="l"/>
              </a:tabLst>
            </a:pPr>
            <a:r>
              <a:rPr lang="ru-RU" sz="900" b="1" dirty="0" err="1">
                <a:solidFill>
                  <a:srgbClr val="0000FF"/>
                </a:solidFill>
                <a:latin typeface="Andes" panose="02000000000000000000" pitchFamily="50" charset="0"/>
                <a:ea typeface="Calibri" pitchFamily="34" charset="0"/>
                <a:cs typeface="Arial" pitchFamily="34" charset="0"/>
              </a:rPr>
              <a:t>API</a:t>
            </a:r>
            <a:r>
              <a:rPr lang="ru-RU" sz="900" dirty="0">
                <a:solidFill>
                  <a:srgbClr val="0000FF"/>
                </a:solidFill>
                <a:latin typeface="Andes" panose="02000000000000000000" pitchFamily="50" charset="0"/>
                <a:ea typeface="Calibri" pitchFamily="34" charset="0"/>
                <a:cs typeface="Arial" pitchFamily="34" charset="0"/>
              </a:rPr>
              <a:t>:</a:t>
            </a:r>
            <a:r>
              <a:rPr lang="ru-RU" sz="900" dirty="0">
                <a:solidFill>
                  <a:srgbClr val="00B0F0"/>
                </a:solidFill>
                <a:latin typeface="Andes" panose="02000000000000000000" pitchFamily="50" charset="0"/>
                <a:ea typeface="Calibri" pitchFamily="34" charset="0"/>
                <a:cs typeface="Arial" pitchFamily="34" charset="0"/>
              </a:rPr>
              <a:t> Программный интерфейс приложений 	</a:t>
            </a:r>
            <a:r>
              <a:rPr lang="ru-RU" sz="900" b="1" dirty="0">
                <a:solidFill>
                  <a:srgbClr val="0000FF"/>
                </a:solidFill>
                <a:latin typeface="Andes" panose="02000000000000000000" pitchFamily="50" charset="0"/>
                <a:ea typeface="Calibri" pitchFamily="34" charset="0"/>
                <a:cs typeface="Arial" pitchFamily="34" charset="0"/>
              </a:rPr>
              <a:t>Источник: </a:t>
            </a:r>
            <a:r>
              <a:rPr lang="ru-RU" sz="900" b="1" dirty="0" err="1">
                <a:solidFill>
                  <a:srgbClr val="00B0F0"/>
                </a:solidFill>
                <a:latin typeface="Andes" panose="02000000000000000000" pitchFamily="50" charset="0"/>
                <a:ea typeface="Calibri" pitchFamily="34" charset="0"/>
                <a:cs typeface="Arial" pitchFamily="34" charset="0"/>
              </a:rPr>
              <a:t>EU</a:t>
            </a:r>
            <a:r>
              <a:rPr lang="ru-RU" sz="900" b="1" dirty="0">
                <a:solidFill>
                  <a:srgbClr val="00B0F0"/>
                </a:solidFill>
                <a:latin typeface="Andes" panose="02000000000000000000" pitchFamily="50" charset="0"/>
                <a:ea typeface="Calibri" pitchFamily="34" charset="0"/>
                <a:cs typeface="Arial" pitchFamily="34" charset="0"/>
              </a:rPr>
              <a:t> </a:t>
            </a:r>
            <a:r>
              <a:rPr lang="ru-RU" sz="900" b="1" dirty="0" err="1">
                <a:solidFill>
                  <a:srgbClr val="00B0F0"/>
                </a:solidFill>
                <a:latin typeface="Andes" panose="02000000000000000000" pitchFamily="50" charset="0"/>
                <a:ea typeface="Calibri" pitchFamily="34" charset="0"/>
                <a:cs typeface="Arial" pitchFamily="34" charset="0"/>
              </a:rPr>
              <a:t>Joinup</a:t>
            </a:r>
            <a:r>
              <a:rPr lang="ru-RU" sz="900" b="1" dirty="0">
                <a:solidFill>
                  <a:srgbClr val="00B0F0"/>
                </a:solidFill>
                <a:latin typeface="Andes" panose="02000000000000000000" pitchFamily="50" charset="0"/>
                <a:ea typeface="Calibri" pitchFamily="34" charset="0"/>
                <a:cs typeface="Arial" pitchFamily="34" charset="0"/>
              </a:rPr>
              <a:t> </a:t>
            </a:r>
            <a:r>
              <a:rPr lang="ru-RU" sz="900" b="1" dirty="0" err="1">
                <a:solidFill>
                  <a:srgbClr val="00B0F0"/>
                </a:solidFill>
                <a:latin typeface="Andes" panose="02000000000000000000" pitchFamily="50" charset="0"/>
                <a:ea typeface="Calibri" pitchFamily="34" charset="0"/>
                <a:cs typeface="Arial" pitchFamily="34" charset="0"/>
              </a:rPr>
              <a:t>July</a:t>
            </a:r>
            <a:r>
              <a:rPr lang="ru-RU" sz="900" b="1" dirty="0">
                <a:solidFill>
                  <a:srgbClr val="00B0F0"/>
                </a:solidFill>
                <a:latin typeface="Andes" panose="02000000000000000000" pitchFamily="50" charset="0"/>
                <a:ea typeface="Calibri" pitchFamily="34" charset="0"/>
                <a:cs typeface="Arial" pitchFamily="34" charset="0"/>
              </a:rPr>
              <a:t> 2017 </a:t>
            </a:r>
            <a:r>
              <a:rPr lang="ru-RU" sz="900" b="1" dirty="0">
                <a:solidFill>
                  <a:srgbClr val="00B0F0"/>
                </a:solidFill>
                <a:latin typeface="Andes" panose="02000000000000000000" pitchFamily="50" charset="0"/>
                <a:ea typeface="Calibri" pitchFamily="34" charset="0"/>
                <a:cs typeface="Arial" pitchFamily="34" charset="0"/>
                <a:hlinkClick r:id="rId5"/>
              </a:rPr>
              <a:t>https://joinup.ec.europa.eu/document/recommendation-10</a:t>
            </a:r>
            <a:r>
              <a:rPr lang="ru-RU" sz="900" b="1" dirty="0">
                <a:solidFill>
                  <a:srgbClr val="00B0F0"/>
                </a:solidFill>
                <a:latin typeface="Andes" panose="02000000000000000000" pitchFamily="50" charset="0"/>
                <a:ea typeface="Calibri" pitchFamily="34" charset="0"/>
                <a:cs typeface="Arial" pitchFamily="34" charset="0"/>
              </a:rPr>
              <a:t> </a:t>
            </a:r>
          </a:p>
        </p:txBody>
      </p:sp>
      <p:sp>
        <p:nvSpPr>
          <p:cNvPr id="25" name="Arc 24">
            <a:extLst>
              <a:ext uri="{FF2B5EF4-FFF2-40B4-BE49-F238E27FC236}">
                <a16:creationId xmlns:a16="http://schemas.microsoft.com/office/drawing/2014/main" id="{AC1D3791-57C4-467E-820C-B30644B4D307}"/>
              </a:ext>
            </a:extLst>
          </p:cNvPr>
          <p:cNvSpPr/>
          <p:nvPr/>
        </p:nvSpPr>
        <p:spPr bwMode="auto">
          <a:xfrm flipV="1">
            <a:off x="5283253" y="1665294"/>
            <a:ext cx="1828800" cy="640080"/>
          </a:xfrm>
          <a:prstGeom prst="arc">
            <a:avLst>
              <a:gd name="adj1" fmla="val 10921952"/>
              <a:gd name="adj2" fmla="val 21467073"/>
            </a:avLst>
          </a:prstGeom>
          <a:noFill/>
          <a:ln w="38100" cap="flat" cmpd="sng" algn="ctr">
            <a:solidFill>
              <a:srgbClr val="0000CC"/>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13" name="TextBox 12"/>
          <p:cNvSpPr txBox="1"/>
          <p:nvPr/>
        </p:nvSpPr>
        <p:spPr>
          <a:xfrm>
            <a:off x="950871" y="945367"/>
            <a:ext cx="1179369" cy="246221"/>
          </a:xfrm>
          <a:prstGeom prst="rect">
            <a:avLst/>
          </a:prstGeom>
          <a:solidFill>
            <a:schemeClr val="bg1"/>
          </a:solidFill>
        </p:spPr>
        <p:txBody>
          <a:bodyPr wrap="square" lIns="0" tIns="0" rIns="0" bIns="0" rtlCol="0">
            <a:spAutoFit/>
          </a:bodyPr>
          <a:lstStyle/>
          <a:p>
            <a:pPr algn="ctr"/>
            <a:r>
              <a:rPr lang="ru-RU" sz="1600" b="1">
                <a:solidFill>
                  <a:srgbClr val="0070C0"/>
                </a:solidFill>
              </a:rPr>
              <a:t>Аналоговые</a:t>
            </a:r>
          </a:p>
        </p:txBody>
      </p:sp>
      <p:sp>
        <p:nvSpPr>
          <p:cNvPr id="14" name="TextBox 13"/>
          <p:cNvSpPr txBox="1"/>
          <p:nvPr/>
        </p:nvSpPr>
        <p:spPr>
          <a:xfrm>
            <a:off x="2447979" y="913453"/>
            <a:ext cx="1179369" cy="246221"/>
          </a:xfrm>
          <a:prstGeom prst="rect">
            <a:avLst/>
          </a:prstGeom>
          <a:solidFill>
            <a:schemeClr val="bg1"/>
          </a:solidFill>
        </p:spPr>
        <p:txBody>
          <a:bodyPr wrap="square" lIns="0" tIns="0" rIns="0" bIns="0" rtlCol="0">
            <a:spAutoFit/>
          </a:bodyPr>
          <a:lstStyle/>
          <a:p>
            <a:pPr algn="ctr"/>
            <a:r>
              <a:rPr lang="ru-RU" sz="1600" b="1">
                <a:solidFill>
                  <a:srgbClr val="0070C0"/>
                </a:solidFill>
              </a:rPr>
              <a:t>Веб</a:t>
            </a:r>
          </a:p>
        </p:txBody>
      </p:sp>
      <p:sp>
        <p:nvSpPr>
          <p:cNvPr id="15" name="TextBox 14"/>
          <p:cNvSpPr txBox="1"/>
          <p:nvPr/>
        </p:nvSpPr>
        <p:spPr>
          <a:xfrm>
            <a:off x="4016948" y="777470"/>
            <a:ext cx="1296000" cy="468000"/>
          </a:xfrm>
          <a:prstGeom prst="rect">
            <a:avLst/>
          </a:prstGeom>
          <a:solidFill>
            <a:schemeClr val="bg1"/>
          </a:solidFill>
        </p:spPr>
        <p:txBody>
          <a:bodyPr wrap="square" lIns="0" tIns="0" rIns="0" bIns="0" rtlCol="0">
            <a:spAutoFit/>
          </a:bodyPr>
          <a:lstStyle/>
          <a:p>
            <a:pPr algn="ctr"/>
            <a:r>
              <a:rPr lang="ru-RU" sz="1600" b="1" dirty="0">
                <a:solidFill>
                  <a:srgbClr val="0070C0"/>
                </a:solidFill>
              </a:rPr>
              <a:t>Электронное правительство</a:t>
            </a:r>
          </a:p>
        </p:txBody>
      </p:sp>
      <p:sp>
        <p:nvSpPr>
          <p:cNvPr id="16" name="TextBox 15"/>
          <p:cNvSpPr txBox="1"/>
          <p:nvPr/>
        </p:nvSpPr>
        <p:spPr>
          <a:xfrm>
            <a:off x="5517328" y="694225"/>
            <a:ext cx="1380605" cy="492443"/>
          </a:xfrm>
          <a:prstGeom prst="rect">
            <a:avLst/>
          </a:prstGeom>
          <a:solidFill>
            <a:schemeClr val="bg1"/>
          </a:solidFill>
        </p:spPr>
        <p:txBody>
          <a:bodyPr wrap="square" lIns="0" tIns="0" rIns="0" bIns="0" rtlCol="0">
            <a:spAutoFit/>
          </a:bodyPr>
          <a:lstStyle/>
          <a:p>
            <a:pPr algn="ctr"/>
            <a:r>
              <a:rPr lang="ru-RU" sz="1600" b="1" dirty="0">
                <a:solidFill>
                  <a:srgbClr val="0070C0"/>
                </a:solidFill>
              </a:rPr>
              <a:t>Цифровые</a:t>
            </a:r>
          </a:p>
          <a:p>
            <a:pPr algn="ctr"/>
            <a:r>
              <a:rPr lang="ru-RU" sz="1600" b="1" dirty="0">
                <a:solidFill>
                  <a:srgbClr val="0070C0"/>
                </a:solidFill>
              </a:rPr>
              <a:t>каналы</a:t>
            </a:r>
          </a:p>
        </p:txBody>
      </p:sp>
      <p:sp>
        <p:nvSpPr>
          <p:cNvPr id="17" name="TextBox 16"/>
          <p:cNvSpPr txBox="1"/>
          <p:nvPr/>
        </p:nvSpPr>
        <p:spPr>
          <a:xfrm>
            <a:off x="7044192" y="694225"/>
            <a:ext cx="1380605" cy="492443"/>
          </a:xfrm>
          <a:prstGeom prst="rect">
            <a:avLst/>
          </a:prstGeom>
          <a:solidFill>
            <a:schemeClr val="bg1"/>
          </a:solidFill>
        </p:spPr>
        <p:txBody>
          <a:bodyPr wrap="square" lIns="0" tIns="0" rIns="0" bIns="0" rtlCol="0">
            <a:spAutoFit/>
          </a:bodyPr>
          <a:lstStyle/>
          <a:p>
            <a:pPr algn="ctr"/>
            <a:r>
              <a:rPr lang="ru-RU" sz="1600" b="1">
                <a:solidFill>
                  <a:srgbClr val="0070C0"/>
                </a:solidFill>
              </a:rPr>
              <a:t>Цифровое</a:t>
            </a:r>
          </a:p>
          <a:p>
            <a:pPr algn="ctr"/>
            <a:r>
              <a:rPr lang="ru-RU" sz="1600" b="1">
                <a:solidFill>
                  <a:srgbClr val="0070C0"/>
                </a:solidFill>
              </a:rPr>
              <a:t>правительство</a:t>
            </a:r>
          </a:p>
        </p:txBody>
      </p:sp>
      <p:sp>
        <p:nvSpPr>
          <p:cNvPr id="24" name="Oval 23">
            <a:extLst>
              <a:ext uri="{FF2B5EF4-FFF2-40B4-BE49-F238E27FC236}">
                <a16:creationId xmlns:a16="http://schemas.microsoft.com/office/drawing/2014/main" id="{FB39844A-03CC-4F45-B4C1-73A6759287BF}"/>
              </a:ext>
            </a:extLst>
          </p:cNvPr>
          <p:cNvSpPr/>
          <p:nvPr/>
        </p:nvSpPr>
        <p:spPr bwMode="auto">
          <a:xfrm>
            <a:off x="6897933" y="639796"/>
            <a:ext cx="1645920" cy="1645920"/>
          </a:xfrm>
          <a:prstGeom prst="ellipse">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23" name="Oval 22">
            <a:extLst>
              <a:ext uri="{FF2B5EF4-FFF2-40B4-BE49-F238E27FC236}">
                <a16:creationId xmlns:a16="http://schemas.microsoft.com/office/drawing/2014/main" id="{82C0F6CA-12B3-49B8-88E4-B8875B99845C}"/>
              </a:ext>
            </a:extLst>
          </p:cNvPr>
          <p:cNvSpPr/>
          <p:nvPr/>
        </p:nvSpPr>
        <p:spPr bwMode="auto">
          <a:xfrm>
            <a:off x="3838662" y="639796"/>
            <a:ext cx="1645920" cy="1645920"/>
          </a:xfrm>
          <a:prstGeom prst="ellipse">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18" name="TextBox 17"/>
          <p:cNvSpPr txBox="1"/>
          <p:nvPr/>
        </p:nvSpPr>
        <p:spPr>
          <a:xfrm rot="16200000">
            <a:off x="130194" y="4815442"/>
            <a:ext cx="926713" cy="246221"/>
          </a:xfrm>
          <a:prstGeom prst="rect">
            <a:avLst/>
          </a:prstGeom>
          <a:solidFill>
            <a:schemeClr val="bg1"/>
          </a:solidFill>
        </p:spPr>
        <p:txBody>
          <a:bodyPr wrap="square" lIns="0" tIns="0" rIns="0" bIns="0" rtlCol="0">
            <a:spAutoFit/>
          </a:bodyPr>
          <a:lstStyle/>
          <a:p>
            <a:pPr algn="ctr"/>
            <a:r>
              <a:rPr lang="ru-RU" sz="1600" dirty="0">
                <a:solidFill>
                  <a:srgbClr val="0070C0"/>
                </a:solidFill>
              </a:rPr>
              <a:t>Данные</a:t>
            </a:r>
          </a:p>
        </p:txBody>
      </p:sp>
      <p:sp>
        <p:nvSpPr>
          <p:cNvPr id="19" name="TextBox 18"/>
          <p:cNvSpPr txBox="1"/>
          <p:nvPr/>
        </p:nvSpPr>
        <p:spPr>
          <a:xfrm rot="16200000">
            <a:off x="37509" y="3862970"/>
            <a:ext cx="1112086" cy="246221"/>
          </a:xfrm>
          <a:prstGeom prst="rect">
            <a:avLst/>
          </a:prstGeom>
          <a:solidFill>
            <a:schemeClr val="bg1"/>
          </a:solidFill>
        </p:spPr>
        <p:txBody>
          <a:bodyPr wrap="square" lIns="0" tIns="0" rIns="0" bIns="0" rtlCol="0">
            <a:spAutoFit/>
          </a:bodyPr>
          <a:lstStyle/>
          <a:p>
            <a:pPr algn="ctr"/>
            <a:r>
              <a:rPr lang="ru-RU" sz="1600" dirty="0">
                <a:solidFill>
                  <a:srgbClr val="0070C0"/>
                </a:solidFill>
              </a:rPr>
              <a:t>Технологии</a:t>
            </a:r>
          </a:p>
        </p:txBody>
      </p:sp>
      <p:sp>
        <p:nvSpPr>
          <p:cNvPr id="26" name="TextBox 25"/>
          <p:cNvSpPr txBox="1"/>
          <p:nvPr/>
        </p:nvSpPr>
        <p:spPr>
          <a:xfrm rot="16200000">
            <a:off x="21904" y="2572936"/>
            <a:ext cx="1143296" cy="246221"/>
          </a:xfrm>
          <a:prstGeom prst="rect">
            <a:avLst/>
          </a:prstGeom>
          <a:solidFill>
            <a:schemeClr val="bg1"/>
          </a:solidFill>
        </p:spPr>
        <p:txBody>
          <a:bodyPr wrap="square" lIns="0" tIns="0" rIns="0" bIns="0" rtlCol="0">
            <a:spAutoFit/>
          </a:bodyPr>
          <a:lstStyle/>
          <a:p>
            <a:pPr algn="ctr"/>
            <a:r>
              <a:rPr lang="ru-RU" sz="1600" dirty="0">
                <a:solidFill>
                  <a:srgbClr val="0070C0"/>
                </a:solidFill>
              </a:rPr>
              <a:t>Субъекты</a:t>
            </a:r>
          </a:p>
        </p:txBody>
      </p:sp>
      <p:sp>
        <p:nvSpPr>
          <p:cNvPr id="27" name="TextBox 26"/>
          <p:cNvSpPr txBox="1"/>
          <p:nvPr/>
        </p:nvSpPr>
        <p:spPr>
          <a:xfrm rot="16200000">
            <a:off x="71826" y="1527972"/>
            <a:ext cx="982817" cy="246221"/>
          </a:xfrm>
          <a:prstGeom prst="rect">
            <a:avLst/>
          </a:prstGeom>
          <a:solidFill>
            <a:schemeClr val="bg1"/>
          </a:solidFill>
        </p:spPr>
        <p:txBody>
          <a:bodyPr wrap="square" lIns="0" tIns="0" rIns="0" bIns="0" rtlCol="0">
            <a:spAutoFit/>
          </a:bodyPr>
          <a:lstStyle/>
          <a:p>
            <a:pPr algn="ctr"/>
            <a:r>
              <a:rPr lang="ru-RU" sz="1600" dirty="0">
                <a:solidFill>
                  <a:srgbClr val="0070C0"/>
                </a:solidFill>
              </a:rPr>
              <a:t>Фокус</a:t>
            </a:r>
          </a:p>
        </p:txBody>
      </p:sp>
      <p:sp>
        <p:nvSpPr>
          <p:cNvPr id="28" name="TextBox 27"/>
          <p:cNvSpPr txBox="1"/>
          <p:nvPr/>
        </p:nvSpPr>
        <p:spPr>
          <a:xfrm>
            <a:off x="950870" y="1419072"/>
            <a:ext cx="1314810" cy="492443"/>
          </a:xfrm>
          <a:prstGeom prst="rect">
            <a:avLst/>
          </a:prstGeom>
          <a:solidFill>
            <a:srgbClr val="DBE7ED"/>
          </a:solidFill>
        </p:spPr>
        <p:txBody>
          <a:bodyPr wrap="square" lIns="0" tIns="0" rIns="0" bIns="0" rtlCol="0">
            <a:spAutoFit/>
          </a:bodyPr>
          <a:lstStyle/>
          <a:p>
            <a:pPr algn="ctr"/>
            <a:r>
              <a:rPr lang="ru-RU" sz="1600" dirty="0"/>
              <a:t>Традиционный</a:t>
            </a:r>
          </a:p>
          <a:p>
            <a:pPr algn="ctr"/>
            <a:r>
              <a:rPr lang="ru-RU" sz="1600" dirty="0"/>
              <a:t>бизнес</a:t>
            </a:r>
          </a:p>
        </p:txBody>
      </p:sp>
      <p:sp>
        <p:nvSpPr>
          <p:cNvPr id="29" name="TextBox 28"/>
          <p:cNvSpPr txBox="1"/>
          <p:nvPr/>
        </p:nvSpPr>
        <p:spPr>
          <a:xfrm>
            <a:off x="2447979" y="1271944"/>
            <a:ext cx="1179369" cy="720000"/>
          </a:xfrm>
          <a:prstGeom prst="rect">
            <a:avLst/>
          </a:prstGeom>
          <a:solidFill>
            <a:srgbClr val="C3D7E1"/>
          </a:solidFill>
        </p:spPr>
        <p:txBody>
          <a:bodyPr wrap="square" lIns="0" tIns="0" rIns="0" bIns="0" rtlCol="0">
            <a:spAutoFit/>
          </a:bodyPr>
          <a:lstStyle/>
          <a:p>
            <a:pPr algn="ctr"/>
            <a:r>
              <a:rPr lang="ru-RU" sz="1600" dirty="0"/>
              <a:t>Статическое присутствие в Интернете</a:t>
            </a:r>
          </a:p>
        </p:txBody>
      </p:sp>
      <p:sp>
        <p:nvSpPr>
          <p:cNvPr id="30" name="TextBox 29"/>
          <p:cNvSpPr txBox="1"/>
          <p:nvPr/>
        </p:nvSpPr>
        <p:spPr>
          <a:xfrm>
            <a:off x="4071936" y="1272659"/>
            <a:ext cx="1179369" cy="738664"/>
          </a:xfrm>
          <a:prstGeom prst="rect">
            <a:avLst/>
          </a:prstGeom>
          <a:solidFill>
            <a:srgbClr val="C3D7E1"/>
          </a:solidFill>
        </p:spPr>
        <p:txBody>
          <a:bodyPr wrap="square" lIns="0" tIns="0" rIns="0" bIns="0" rtlCol="0">
            <a:spAutoFit/>
          </a:bodyPr>
          <a:lstStyle/>
          <a:p>
            <a:pPr algn="ctr"/>
            <a:r>
              <a:rPr lang="ru-RU" sz="1600" dirty="0"/>
              <a:t>Выход </a:t>
            </a:r>
            <a:r>
              <a:rPr lang="ru-RU" sz="1600" dirty="0" err="1"/>
              <a:t>трад</a:t>
            </a:r>
            <a:r>
              <a:rPr lang="ru-RU" sz="1600" dirty="0"/>
              <a:t>. сервисов в онлайн</a:t>
            </a:r>
          </a:p>
        </p:txBody>
      </p:sp>
      <p:sp>
        <p:nvSpPr>
          <p:cNvPr id="31" name="TextBox 30"/>
          <p:cNvSpPr txBox="1"/>
          <p:nvPr/>
        </p:nvSpPr>
        <p:spPr>
          <a:xfrm>
            <a:off x="5600296" y="1373549"/>
            <a:ext cx="1179369" cy="492443"/>
          </a:xfrm>
          <a:prstGeom prst="rect">
            <a:avLst/>
          </a:prstGeom>
          <a:solidFill>
            <a:srgbClr val="C3D7E1"/>
          </a:solidFill>
        </p:spPr>
        <p:txBody>
          <a:bodyPr wrap="square" lIns="0" tIns="0" rIns="0" bIns="0" rtlCol="0">
            <a:spAutoFit/>
          </a:bodyPr>
          <a:lstStyle/>
          <a:p>
            <a:pPr algn="ctr"/>
            <a:r>
              <a:rPr lang="ru-RU" sz="1600"/>
              <a:t>Оптимизация</a:t>
            </a:r>
          </a:p>
          <a:p>
            <a:pPr algn="ctr"/>
            <a:r>
              <a:rPr lang="ru-RU" sz="1600"/>
              <a:t>каналов</a:t>
            </a:r>
          </a:p>
        </p:txBody>
      </p:sp>
      <p:sp>
        <p:nvSpPr>
          <p:cNvPr id="32" name="TextBox 31"/>
          <p:cNvSpPr txBox="1"/>
          <p:nvPr/>
        </p:nvSpPr>
        <p:spPr>
          <a:xfrm>
            <a:off x="7105153" y="1303547"/>
            <a:ext cx="1224000" cy="646331"/>
          </a:xfrm>
          <a:prstGeom prst="rect">
            <a:avLst/>
          </a:prstGeom>
          <a:solidFill>
            <a:srgbClr val="B9CDEB"/>
          </a:solidFill>
        </p:spPr>
        <p:txBody>
          <a:bodyPr wrap="square" lIns="0" tIns="0" rIns="0" bIns="0" rtlCol="0">
            <a:spAutoFit/>
          </a:bodyPr>
          <a:lstStyle/>
          <a:p>
            <a:pPr algn="ctr"/>
            <a:r>
              <a:rPr lang="ru-RU" sz="1400" dirty="0"/>
              <a:t>Нет границы между матер. и цифровым</a:t>
            </a:r>
          </a:p>
        </p:txBody>
      </p:sp>
      <p:sp>
        <p:nvSpPr>
          <p:cNvPr id="33" name="TextBox 32"/>
          <p:cNvSpPr txBox="1"/>
          <p:nvPr/>
        </p:nvSpPr>
        <p:spPr>
          <a:xfrm>
            <a:off x="950869" y="2974739"/>
            <a:ext cx="1179369" cy="246221"/>
          </a:xfrm>
          <a:prstGeom prst="rect">
            <a:avLst/>
          </a:prstGeom>
          <a:solidFill>
            <a:srgbClr val="DBE7ED"/>
          </a:solidFill>
        </p:spPr>
        <p:txBody>
          <a:bodyPr wrap="square" lIns="0" tIns="0" rIns="0" bIns="0" rtlCol="0">
            <a:spAutoFit/>
          </a:bodyPr>
          <a:lstStyle/>
          <a:p>
            <a:pPr algn="ctr"/>
            <a:r>
              <a:rPr lang="ru-RU" sz="1600"/>
              <a:t>Люди</a:t>
            </a:r>
          </a:p>
        </p:txBody>
      </p:sp>
      <p:sp>
        <p:nvSpPr>
          <p:cNvPr id="34" name="TextBox 33"/>
          <p:cNvSpPr txBox="1"/>
          <p:nvPr/>
        </p:nvSpPr>
        <p:spPr>
          <a:xfrm>
            <a:off x="950869" y="3694666"/>
            <a:ext cx="1179369" cy="492443"/>
          </a:xfrm>
          <a:prstGeom prst="rect">
            <a:avLst/>
          </a:prstGeom>
          <a:solidFill>
            <a:srgbClr val="DBE7ED"/>
          </a:solidFill>
        </p:spPr>
        <p:txBody>
          <a:bodyPr wrap="square" lIns="0" tIns="0" rIns="0" bIns="0" rtlCol="0">
            <a:spAutoFit/>
          </a:bodyPr>
          <a:lstStyle/>
          <a:p>
            <a:pPr algn="ctr"/>
            <a:r>
              <a:rPr lang="ru-RU" sz="1600"/>
              <a:t>ERP</a:t>
            </a:r>
          </a:p>
          <a:p>
            <a:pPr algn="ctr"/>
            <a:r>
              <a:rPr lang="ru-RU" sz="1600"/>
              <a:t>CRM</a:t>
            </a:r>
          </a:p>
        </p:txBody>
      </p:sp>
      <p:sp>
        <p:nvSpPr>
          <p:cNvPr id="35" name="TextBox 34"/>
          <p:cNvSpPr txBox="1"/>
          <p:nvPr/>
        </p:nvSpPr>
        <p:spPr>
          <a:xfrm>
            <a:off x="765283" y="4518149"/>
            <a:ext cx="1500397" cy="684000"/>
          </a:xfrm>
          <a:prstGeom prst="rect">
            <a:avLst/>
          </a:prstGeom>
          <a:solidFill>
            <a:srgbClr val="DBE7ED"/>
          </a:solidFill>
        </p:spPr>
        <p:txBody>
          <a:bodyPr wrap="square" lIns="0" tIns="0" rIns="0" bIns="0" rtlCol="0">
            <a:spAutoFit/>
          </a:bodyPr>
          <a:lstStyle/>
          <a:p>
            <a:pPr algn="ctr"/>
            <a:r>
              <a:rPr lang="ru-RU" sz="1400" dirty="0"/>
              <a:t>Обусловленные технологиями Определяемые локально</a:t>
            </a:r>
          </a:p>
        </p:txBody>
      </p:sp>
      <p:sp>
        <p:nvSpPr>
          <p:cNvPr id="36" name="TextBox 35"/>
          <p:cNvSpPr txBox="1"/>
          <p:nvPr/>
        </p:nvSpPr>
        <p:spPr>
          <a:xfrm>
            <a:off x="2297770" y="3031836"/>
            <a:ext cx="615428" cy="186449"/>
          </a:xfrm>
          <a:prstGeom prst="rect">
            <a:avLst/>
          </a:prstGeom>
          <a:solidFill>
            <a:srgbClr val="C3D7E1"/>
          </a:solidFill>
        </p:spPr>
        <p:txBody>
          <a:bodyPr wrap="square" lIns="0" tIns="0" rIns="0" bIns="0" rtlCol="0">
            <a:spAutoFit/>
          </a:bodyPr>
          <a:lstStyle/>
          <a:p>
            <a:pPr algn="ctr"/>
            <a:r>
              <a:rPr lang="ru-RU" sz="1200" dirty="0"/>
              <a:t>Люди</a:t>
            </a:r>
          </a:p>
        </p:txBody>
      </p:sp>
      <p:sp>
        <p:nvSpPr>
          <p:cNvPr id="37" name="TextBox 36"/>
          <p:cNvSpPr txBox="1"/>
          <p:nvPr/>
        </p:nvSpPr>
        <p:spPr>
          <a:xfrm>
            <a:off x="2819400" y="3033618"/>
            <a:ext cx="975414" cy="187341"/>
          </a:xfrm>
          <a:prstGeom prst="rect">
            <a:avLst/>
          </a:prstGeom>
          <a:solidFill>
            <a:srgbClr val="C3D7E1"/>
          </a:solidFill>
        </p:spPr>
        <p:txBody>
          <a:bodyPr wrap="square" lIns="0" tIns="0" rIns="0" bIns="0" rtlCol="0">
            <a:spAutoFit/>
          </a:bodyPr>
          <a:lstStyle/>
          <a:p>
            <a:pPr algn="ctr"/>
            <a:r>
              <a:rPr lang="ru-RU" sz="1200" dirty="0"/>
              <a:t>Правительство</a:t>
            </a:r>
          </a:p>
        </p:txBody>
      </p:sp>
      <p:sp>
        <p:nvSpPr>
          <p:cNvPr id="38" name="TextBox 37"/>
          <p:cNvSpPr txBox="1"/>
          <p:nvPr/>
        </p:nvSpPr>
        <p:spPr>
          <a:xfrm>
            <a:off x="3865060" y="3031836"/>
            <a:ext cx="615428" cy="186449"/>
          </a:xfrm>
          <a:prstGeom prst="rect">
            <a:avLst/>
          </a:prstGeom>
          <a:solidFill>
            <a:srgbClr val="C3D7E1"/>
          </a:solidFill>
        </p:spPr>
        <p:txBody>
          <a:bodyPr wrap="square" lIns="0" tIns="0" rIns="0" bIns="0" rtlCol="0">
            <a:spAutoFit/>
          </a:bodyPr>
          <a:lstStyle/>
          <a:p>
            <a:pPr algn="ctr"/>
            <a:r>
              <a:rPr lang="ru-RU" sz="1200" dirty="0"/>
              <a:t>Люди</a:t>
            </a:r>
          </a:p>
        </p:txBody>
      </p:sp>
      <p:sp>
        <p:nvSpPr>
          <p:cNvPr id="39" name="TextBox 38"/>
          <p:cNvSpPr txBox="1"/>
          <p:nvPr/>
        </p:nvSpPr>
        <p:spPr>
          <a:xfrm>
            <a:off x="4365451" y="3033618"/>
            <a:ext cx="1028052" cy="187341"/>
          </a:xfrm>
          <a:prstGeom prst="rect">
            <a:avLst/>
          </a:prstGeom>
          <a:solidFill>
            <a:srgbClr val="C3D7E1"/>
          </a:solidFill>
        </p:spPr>
        <p:txBody>
          <a:bodyPr wrap="square" lIns="0" tIns="0" rIns="0" bIns="0" rtlCol="0">
            <a:spAutoFit/>
          </a:bodyPr>
          <a:lstStyle/>
          <a:p>
            <a:pPr algn="ctr"/>
            <a:r>
              <a:rPr lang="ru-RU" sz="1200" dirty="0"/>
              <a:t>Правительство</a:t>
            </a:r>
          </a:p>
        </p:txBody>
      </p:sp>
      <p:sp>
        <p:nvSpPr>
          <p:cNvPr id="40" name="TextBox 39"/>
          <p:cNvSpPr txBox="1"/>
          <p:nvPr/>
        </p:nvSpPr>
        <p:spPr>
          <a:xfrm>
            <a:off x="5402240" y="3031836"/>
            <a:ext cx="615428" cy="186449"/>
          </a:xfrm>
          <a:prstGeom prst="rect">
            <a:avLst/>
          </a:prstGeom>
          <a:solidFill>
            <a:srgbClr val="C3D7E1"/>
          </a:solidFill>
        </p:spPr>
        <p:txBody>
          <a:bodyPr wrap="square" lIns="0" tIns="0" rIns="0" bIns="0" rtlCol="0">
            <a:spAutoFit/>
          </a:bodyPr>
          <a:lstStyle/>
          <a:p>
            <a:pPr algn="ctr"/>
            <a:r>
              <a:rPr lang="ru-RU" sz="1200" dirty="0"/>
              <a:t>Люди</a:t>
            </a:r>
          </a:p>
        </p:txBody>
      </p:sp>
      <p:sp>
        <p:nvSpPr>
          <p:cNvPr id="41" name="TextBox 40"/>
          <p:cNvSpPr txBox="1"/>
          <p:nvPr/>
        </p:nvSpPr>
        <p:spPr>
          <a:xfrm>
            <a:off x="5924550" y="3033618"/>
            <a:ext cx="977692" cy="187341"/>
          </a:xfrm>
          <a:prstGeom prst="rect">
            <a:avLst/>
          </a:prstGeom>
          <a:solidFill>
            <a:srgbClr val="C3D7E1"/>
          </a:solidFill>
        </p:spPr>
        <p:txBody>
          <a:bodyPr wrap="square" lIns="0" tIns="0" rIns="0" bIns="0" rtlCol="0">
            <a:spAutoFit/>
          </a:bodyPr>
          <a:lstStyle/>
          <a:p>
            <a:pPr algn="ctr"/>
            <a:r>
              <a:rPr lang="ru-RU" sz="1200" dirty="0"/>
              <a:t>Правительство</a:t>
            </a:r>
          </a:p>
        </p:txBody>
      </p:sp>
      <p:sp>
        <p:nvSpPr>
          <p:cNvPr id="42" name="TextBox 41"/>
          <p:cNvSpPr txBox="1"/>
          <p:nvPr/>
        </p:nvSpPr>
        <p:spPr>
          <a:xfrm>
            <a:off x="2510825" y="3571555"/>
            <a:ext cx="1179369" cy="738664"/>
          </a:xfrm>
          <a:prstGeom prst="rect">
            <a:avLst/>
          </a:prstGeom>
          <a:solidFill>
            <a:srgbClr val="C3D7E1"/>
          </a:solidFill>
        </p:spPr>
        <p:txBody>
          <a:bodyPr wrap="square" lIns="0" tIns="0" rIns="0" bIns="0" rtlCol="0">
            <a:spAutoFit/>
          </a:bodyPr>
          <a:lstStyle/>
          <a:p>
            <a:pPr algn="ctr"/>
            <a:r>
              <a:rPr lang="ru-RU" sz="1600"/>
              <a:t>CRM</a:t>
            </a:r>
          </a:p>
          <a:p>
            <a:pPr algn="ctr"/>
            <a:r>
              <a:rPr lang="ru-RU" sz="1600"/>
              <a:t>WCM</a:t>
            </a:r>
          </a:p>
          <a:p>
            <a:pPr algn="ctr"/>
            <a:r>
              <a:rPr lang="ru-RU" sz="1600"/>
              <a:t>ECM</a:t>
            </a:r>
          </a:p>
        </p:txBody>
      </p:sp>
      <p:sp>
        <p:nvSpPr>
          <p:cNvPr id="43" name="TextBox 42"/>
          <p:cNvSpPr txBox="1"/>
          <p:nvPr/>
        </p:nvSpPr>
        <p:spPr>
          <a:xfrm>
            <a:off x="4053468" y="3595073"/>
            <a:ext cx="1179369" cy="738664"/>
          </a:xfrm>
          <a:prstGeom prst="rect">
            <a:avLst/>
          </a:prstGeom>
          <a:solidFill>
            <a:srgbClr val="C3D7E1"/>
          </a:solidFill>
        </p:spPr>
        <p:txBody>
          <a:bodyPr wrap="square" lIns="0" tIns="0" rIns="0" bIns="0" rtlCol="0">
            <a:spAutoFit/>
          </a:bodyPr>
          <a:lstStyle/>
          <a:p>
            <a:pPr algn="ctr"/>
            <a:r>
              <a:rPr lang="ru-RU" sz="1600"/>
              <a:t>EDI</a:t>
            </a:r>
          </a:p>
          <a:p>
            <a:pPr algn="ctr"/>
            <a:r>
              <a:rPr lang="ru-RU" sz="1600"/>
              <a:t>Bl</a:t>
            </a:r>
          </a:p>
          <a:p>
            <a:pPr algn="ctr"/>
            <a:r>
              <a:rPr lang="ru-RU" sz="1600"/>
              <a:t>Порталы</a:t>
            </a:r>
          </a:p>
        </p:txBody>
      </p:sp>
      <p:sp>
        <p:nvSpPr>
          <p:cNvPr id="44" name="TextBox 43"/>
          <p:cNvSpPr txBox="1"/>
          <p:nvPr/>
        </p:nvSpPr>
        <p:spPr>
          <a:xfrm>
            <a:off x="5520619" y="3571555"/>
            <a:ext cx="1308734" cy="738664"/>
          </a:xfrm>
          <a:prstGeom prst="rect">
            <a:avLst/>
          </a:prstGeom>
          <a:solidFill>
            <a:srgbClr val="C3D7E1"/>
          </a:solidFill>
        </p:spPr>
        <p:txBody>
          <a:bodyPr wrap="square" lIns="0" tIns="0" rIns="0" bIns="0" rtlCol="0">
            <a:spAutoFit/>
          </a:bodyPr>
          <a:lstStyle/>
          <a:p>
            <a:pPr algn="ctr"/>
            <a:r>
              <a:rPr lang="ru-RU" sz="1600" dirty="0" err="1"/>
              <a:t>Углубл</a:t>
            </a:r>
            <a:r>
              <a:rPr lang="ru-RU" sz="1600" dirty="0"/>
              <a:t>.</a:t>
            </a:r>
          </a:p>
          <a:p>
            <a:pPr algn="ctr"/>
            <a:r>
              <a:rPr lang="en-US" sz="1600" dirty="0" err="1"/>
              <a:t>c</a:t>
            </a:r>
            <a:r>
              <a:rPr lang="ru-RU" sz="1600" dirty="0" err="1"/>
              <a:t>оц</a:t>
            </a:r>
            <a:r>
              <a:rPr lang="ru-RU" sz="1600" dirty="0"/>
              <a:t>. аналитика моб</a:t>
            </a:r>
            <a:r>
              <a:rPr lang="en-US" sz="1600" dirty="0"/>
              <a:t>.</a:t>
            </a:r>
            <a:r>
              <a:rPr lang="ru-RU" sz="1600" dirty="0"/>
              <a:t> данных</a:t>
            </a:r>
          </a:p>
        </p:txBody>
      </p:sp>
      <p:sp>
        <p:nvSpPr>
          <p:cNvPr id="45" name="TextBox 44"/>
          <p:cNvSpPr txBox="1"/>
          <p:nvPr/>
        </p:nvSpPr>
        <p:spPr>
          <a:xfrm>
            <a:off x="2297771" y="4600927"/>
            <a:ext cx="1497044" cy="646331"/>
          </a:xfrm>
          <a:prstGeom prst="rect">
            <a:avLst/>
          </a:prstGeom>
          <a:solidFill>
            <a:srgbClr val="C3D7E1"/>
          </a:solidFill>
        </p:spPr>
        <p:txBody>
          <a:bodyPr wrap="square" lIns="0" tIns="0" rIns="0" bIns="0" rtlCol="0">
            <a:spAutoFit/>
          </a:bodyPr>
          <a:lstStyle/>
          <a:p>
            <a:pPr algn="ctr"/>
            <a:r>
              <a:rPr lang="ru-RU" sz="1400" dirty="0"/>
              <a:t>Управление контентом и </a:t>
            </a:r>
            <a:r>
              <a:rPr lang="ru-RU" sz="1400" dirty="0" err="1"/>
              <a:t>документооб</a:t>
            </a:r>
            <a:r>
              <a:rPr lang="ru-RU" sz="1400" dirty="0"/>
              <a:t>.</a:t>
            </a:r>
          </a:p>
        </p:txBody>
      </p:sp>
      <p:sp>
        <p:nvSpPr>
          <p:cNvPr id="46" name="TextBox 45"/>
          <p:cNvSpPr txBox="1"/>
          <p:nvPr/>
        </p:nvSpPr>
        <p:spPr>
          <a:xfrm>
            <a:off x="3901442" y="4471387"/>
            <a:ext cx="1450482" cy="861774"/>
          </a:xfrm>
          <a:prstGeom prst="rect">
            <a:avLst/>
          </a:prstGeom>
          <a:solidFill>
            <a:srgbClr val="C3D7E1"/>
          </a:solidFill>
        </p:spPr>
        <p:txBody>
          <a:bodyPr wrap="square" lIns="0" tIns="0" rIns="0" bIns="0" rtlCol="0">
            <a:spAutoFit/>
          </a:bodyPr>
          <a:lstStyle/>
          <a:p>
            <a:pPr algn="ctr"/>
            <a:r>
              <a:rPr lang="ru-RU" sz="1400" dirty="0"/>
              <a:t>Хранилище данных </a:t>
            </a:r>
            <a:r>
              <a:rPr lang="ru-RU" sz="1400" dirty="0" err="1"/>
              <a:t>взаимод</a:t>
            </a:r>
            <a:r>
              <a:rPr lang="ru-RU" sz="1400" dirty="0"/>
              <a:t>. продуктов по упр. моб. данными</a:t>
            </a:r>
          </a:p>
        </p:txBody>
      </p:sp>
      <p:sp>
        <p:nvSpPr>
          <p:cNvPr id="47" name="TextBox 46"/>
          <p:cNvSpPr txBox="1"/>
          <p:nvPr/>
        </p:nvSpPr>
        <p:spPr>
          <a:xfrm>
            <a:off x="5447451" y="4615657"/>
            <a:ext cx="1450482" cy="646331"/>
          </a:xfrm>
          <a:prstGeom prst="rect">
            <a:avLst/>
          </a:prstGeom>
          <a:solidFill>
            <a:srgbClr val="C3D7E1"/>
          </a:solidFill>
        </p:spPr>
        <p:txBody>
          <a:bodyPr wrap="square" lIns="0" tIns="0" rIns="0" bIns="0" rtlCol="0">
            <a:spAutoFit/>
          </a:bodyPr>
          <a:lstStyle/>
          <a:p>
            <a:pPr algn="ctr"/>
            <a:r>
              <a:rPr lang="ru-RU" sz="1400"/>
              <a:t>EIM/EDM</a:t>
            </a:r>
          </a:p>
          <a:p>
            <a:pPr algn="ctr"/>
            <a:r>
              <a:rPr lang="ru-RU" sz="1400"/>
              <a:t>Организация</a:t>
            </a:r>
          </a:p>
          <a:p>
            <a:pPr algn="ctr"/>
            <a:r>
              <a:rPr lang="ru-RU" sz="1400"/>
              <a:t>LDW</a:t>
            </a:r>
          </a:p>
        </p:txBody>
      </p:sp>
      <p:sp>
        <p:nvSpPr>
          <p:cNvPr id="49" name="TextBox 48"/>
          <p:cNvSpPr txBox="1"/>
          <p:nvPr/>
        </p:nvSpPr>
        <p:spPr>
          <a:xfrm>
            <a:off x="7004140" y="3656268"/>
            <a:ext cx="1452879" cy="646331"/>
          </a:xfrm>
          <a:prstGeom prst="rect">
            <a:avLst/>
          </a:prstGeom>
          <a:solidFill>
            <a:srgbClr val="B9CDEB"/>
          </a:solidFill>
        </p:spPr>
        <p:txBody>
          <a:bodyPr wrap="square" lIns="0" tIns="0" rIns="0" bIns="0" rtlCol="0">
            <a:spAutoFit/>
          </a:bodyPr>
          <a:lstStyle/>
          <a:p>
            <a:pPr algn="ctr"/>
            <a:r>
              <a:rPr lang="ru-RU" sz="1400" dirty="0"/>
              <a:t>Веб-</a:t>
            </a:r>
            <a:r>
              <a:rPr lang="ru-RU" sz="1400" dirty="0" err="1"/>
              <a:t>API</a:t>
            </a:r>
            <a:r>
              <a:rPr lang="ru-RU" sz="1400" dirty="0"/>
              <a:t> датчиков с передачей данных в </a:t>
            </a:r>
            <a:r>
              <a:rPr lang="ru-RU" sz="1400" dirty="0" err="1"/>
              <a:t>реальн</a:t>
            </a:r>
            <a:r>
              <a:rPr lang="ru-RU" sz="1400" dirty="0"/>
              <a:t>. </a:t>
            </a:r>
            <a:r>
              <a:rPr lang="ru-RU" sz="1400" dirty="0" err="1"/>
              <a:t>вр</a:t>
            </a:r>
            <a:r>
              <a:rPr lang="ru-RU" sz="1400" dirty="0"/>
              <a:t>.</a:t>
            </a:r>
          </a:p>
        </p:txBody>
      </p:sp>
      <p:sp>
        <p:nvSpPr>
          <p:cNvPr id="50" name="TextBox 49"/>
          <p:cNvSpPr txBox="1"/>
          <p:nvPr/>
        </p:nvSpPr>
        <p:spPr>
          <a:xfrm>
            <a:off x="7067045" y="4513268"/>
            <a:ext cx="1307693" cy="646331"/>
          </a:xfrm>
          <a:prstGeom prst="rect">
            <a:avLst/>
          </a:prstGeom>
          <a:solidFill>
            <a:srgbClr val="B9CDEB"/>
          </a:solidFill>
        </p:spPr>
        <p:txBody>
          <a:bodyPr wrap="square" lIns="0" tIns="0" rIns="0" bIns="0" rtlCol="0">
            <a:spAutoFit/>
          </a:bodyPr>
          <a:lstStyle/>
          <a:p>
            <a:pPr algn="ctr"/>
            <a:r>
              <a:rPr lang="ru-RU" sz="1400" dirty="0" err="1"/>
              <a:t>Multi</a:t>
            </a:r>
            <a:r>
              <a:rPr lang="ru-RU" sz="1400" dirty="0"/>
              <a:t> </a:t>
            </a:r>
            <a:r>
              <a:rPr lang="ru-RU" sz="1400" dirty="0" err="1"/>
              <a:t>MDM</a:t>
            </a:r>
            <a:r>
              <a:rPr lang="ru-RU" sz="1400" dirty="0"/>
              <a:t> </a:t>
            </a:r>
          </a:p>
          <a:p>
            <a:pPr algn="ctr"/>
            <a:r>
              <a:rPr lang="ru-RU" sz="1400" dirty="0"/>
              <a:t>Обработка и анализ данных </a:t>
            </a:r>
          </a:p>
          <a:p>
            <a:pPr algn="ctr"/>
            <a:r>
              <a:rPr lang="ru-RU" sz="1400" dirty="0" err="1"/>
              <a:t>Data</a:t>
            </a:r>
            <a:r>
              <a:rPr lang="ru-RU" sz="1400" dirty="0"/>
              <a:t> </a:t>
            </a:r>
            <a:r>
              <a:rPr lang="ru-RU" sz="1400" dirty="0" err="1"/>
              <a:t>Lake</a:t>
            </a:r>
            <a:endParaRPr lang="ru-RU" sz="1400" dirty="0"/>
          </a:p>
        </p:txBody>
      </p:sp>
      <p:sp>
        <p:nvSpPr>
          <p:cNvPr id="51" name="TextBox 50"/>
          <p:cNvSpPr txBox="1"/>
          <p:nvPr/>
        </p:nvSpPr>
        <p:spPr>
          <a:xfrm>
            <a:off x="765283" y="5573322"/>
            <a:ext cx="1500397" cy="184666"/>
          </a:xfrm>
          <a:prstGeom prst="rect">
            <a:avLst/>
          </a:prstGeom>
          <a:solidFill>
            <a:srgbClr val="00529B"/>
          </a:solidFill>
        </p:spPr>
        <p:txBody>
          <a:bodyPr wrap="square" lIns="0" tIns="0" rIns="0" bIns="0" rtlCol="0">
            <a:spAutoFit/>
          </a:bodyPr>
          <a:lstStyle/>
          <a:p>
            <a:pPr algn="ctr"/>
            <a:r>
              <a:rPr lang="ru-RU" sz="1200">
                <a:solidFill>
                  <a:schemeClr val="bg1"/>
                </a:solidFill>
              </a:rPr>
              <a:t>Автоматизация процессов</a:t>
            </a:r>
          </a:p>
        </p:txBody>
      </p:sp>
      <p:sp>
        <p:nvSpPr>
          <p:cNvPr id="52" name="TextBox 51"/>
          <p:cNvSpPr txBox="1"/>
          <p:nvPr/>
        </p:nvSpPr>
        <p:spPr>
          <a:xfrm>
            <a:off x="3100510" y="5568804"/>
            <a:ext cx="2282600" cy="184666"/>
          </a:xfrm>
          <a:prstGeom prst="rect">
            <a:avLst/>
          </a:prstGeom>
          <a:solidFill>
            <a:srgbClr val="00529B"/>
          </a:solidFill>
        </p:spPr>
        <p:txBody>
          <a:bodyPr wrap="square" lIns="0" tIns="0" rIns="0" bIns="0" rtlCol="0">
            <a:spAutoFit/>
          </a:bodyPr>
          <a:lstStyle/>
          <a:p>
            <a:pPr algn="ctr"/>
            <a:r>
              <a:rPr lang="ru-RU" sz="1200" dirty="0">
                <a:solidFill>
                  <a:schemeClr val="bg1"/>
                </a:solidFill>
              </a:rPr>
              <a:t>Ориентированность на сервисы</a:t>
            </a:r>
          </a:p>
        </p:txBody>
      </p:sp>
      <p:sp>
        <p:nvSpPr>
          <p:cNvPr id="54" name="TextBox 53"/>
          <p:cNvSpPr txBox="1"/>
          <p:nvPr/>
        </p:nvSpPr>
        <p:spPr>
          <a:xfrm>
            <a:off x="7454152" y="2126542"/>
            <a:ext cx="453386" cy="244554"/>
          </a:xfrm>
          <a:prstGeom prst="blockArc">
            <a:avLst/>
          </a:prstGeom>
          <a:solidFill>
            <a:srgbClr val="467FBC"/>
          </a:solidFill>
        </p:spPr>
        <p:txBody>
          <a:bodyPr wrap="square" lIns="0" tIns="0" rIns="0" bIns="0" rtlCol="0">
            <a:spAutoFit/>
          </a:bodyPr>
          <a:lstStyle/>
          <a:p>
            <a:pPr algn="ctr"/>
            <a:r>
              <a:rPr lang="ru-RU" sz="800" b="1">
                <a:solidFill>
                  <a:schemeClr val="bg1"/>
                </a:solidFill>
              </a:rPr>
              <a:t>Люди</a:t>
            </a:r>
          </a:p>
        </p:txBody>
      </p:sp>
      <p:sp>
        <p:nvSpPr>
          <p:cNvPr id="55" name="TextBox 54"/>
          <p:cNvSpPr txBox="1"/>
          <p:nvPr/>
        </p:nvSpPr>
        <p:spPr>
          <a:xfrm>
            <a:off x="7170477" y="3264953"/>
            <a:ext cx="374726" cy="123111"/>
          </a:xfrm>
          <a:prstGeom prst="rect">
            <a:avLst/>
          </a:prstGeom>
          <a:solidFill>
            <a:srgbClr val="87A5DA"/>
          </a:solidFill>
        </p:spPr>
        <p:txBody>
          <a:bodyPr wrap="square" lIns="0" tIns="0" rIns="0" bIns="0" rtlCol="0">
            <a:spAutoFit/>
          </a:bodyPr>
          <a:lstStyle/>
          <a:p>
            <a:pPr algn="ctr"/>
            <a:r>
              <a:rPr lang="ru-RU" sz="800" b="1">
                <a:solidFill>
                  <a:schemeClr val="bg1"/>
                </a:solidFill>
              </a:rPr>
              <a:t>Вещи</a:t>
            </a:r>
          </a:p>
        </p:txBody>
      </p:sp>
      <p:sp>
        <p:nvSpPr>
          <p:cNvPr id="56" name="TextBox 55"/>
          <p:cNvSpPr txBox="1"/>
          <p:nvPr/>
        </p:nvSpPr>
        <p:spPr>
          <a:xfrm>
            <a:off x="7861420" y="3266274"/>
            <a:ext cx="374726" cy="123111"/>
          </a:xfrm>
          <a:prstGeom prst="rect">
            <a:avLst/>
          </a:prstGeom>
          <a:solidFill>
            <a:srgbClr val="00529B"/>
          </a:solidFill>
        </p:spPr>
        <p:txBody>
          <a:bodyPr wrap="square" lIns="0" tIns="0" rIns="0" bIns="0" rtlCol="0">
            <a:spAutoFit/>
          </a:bodyPr>
          <a:lstStyle/>
          <a:p>
            <a:pPr algn="ctr"/>
            <a:r>
              <a:rPr lang="ru-RU" sz="800" b="1">
                <a:solidFill>
                  <a:schemeClr val="bg1"/>
                </a:solidFill>
              </a:rPr>
              <a:t>Бизнес</a:t>
            </a:r>
          </a:p>
        </p:txBody>
      </p:sp>
      <p:sp>
        <p:nvSpPr>
          <p:cNvPr id="22" name="Oval 21">
            <a:extLst>
              <a:ext uri="{FF2B5EF4-FFF2-40B4-BE49-F238E27FC236}">
                <a16:creationId xmlns:a16="http://schemas.microsoft.com/office/drawing/2014/main" id="{9960655A-9017-4FF4-95E0-88BA1D3A8594}"/>
              </a:ext>
            </a:extLst>
          </p:cNvPr>
          <p:cNvSpPr/>
          <p:nvPr/>
        </p:nvSpPr>
        <p:spPr bwMode="auto">
          <a:xfrm>
            <a:off x="6897933" y="3416269"/>
            <a:ext cx="1645920" cy="1097280"/>
          </a:xfrm>
          <a:prstGeom prst="ellipse">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2" name="Прямоугольный треугольник 1"/>
          <p:cNvSpPr/>
          <p:nvPr/>
        </p:nvSpPr>
        <p:spPr>
          <a:xfrm rot="2707593" flipH="1" flipV="1">
            <a:off x="8186729" y="5528503"/>
            <a:ext cx="247696" cy="231198"/>
          </a:xfrm>
          <a:prstGeom prst="rtTriangle">
            <a:avLst/>
          </a:prstGeom>
          <a:solidFill>
            <a:srgbClr val="005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3" name="TextBox 52"/>
          <p:cNvSpPr txBox="1"/>
          <p:nvPr/>
        </p:nvSpPr>
        <p:spPr>
          <a:xfrm>
            <a:off x="6944268" y="5568804"/>
            <a:ext cx="1390425" cy="184666"/>
          </a:xfrm>
          <a:prstGeom prst="rect">
            <a:avLst/>
          </a:prstGeom>
          <a:solidFill>
            <a:srgbClr val="00529B"/>
          </a:solidFill>
        </p:spPr>
        <p:txBody>
          <a:bodyPr wrap="square" lIns="0" tIns="0" rIns="0" bIns="0" rtlCol="0">
            <a:spAutoFit/>
          </a:bodyPr>
          <a:lstStyle/>
          <a:p>
            <a:pPr algn="ctr"/>
            <a:r>
              <a:rPr lang="ru-RU" sz="1200" dirty="0">
                <a:solidFill>
                  <a:schemeClr val="bg1"/>
                </a:solidFill>
              </a:rPr>
              <a:t>Ор. на информацию</a:t>
            </a:r>
          </a:p>
        </p:txBody>
      </p:sp>
    </p:spTree>
    <p:extLst>
      <p:ext uri="{BB962C8B-B14F-4D97-AF65-F5344CB8AC3E}">
        <p14:creationId xmlns:p14="http://schemas.microsoft.com/office/powerpoint/2010/main" val="4043286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heel(1)">
                                      <p:cBhvr>
                                        <p:cTn id="7" dur="2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heel(1)">
                                      <p:cBhvr>
                                        <p:cTn id="12" dur="20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animEffect transition="in" filter="fade">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heel(1)">
                                      <p:cBhvr>
                                        <p:cTn id="24"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4" grpId="0" animBg="1"/>
      <p:bldP spid="23" grpId="0" animBg="1"/>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9" name="Slide Number Placeholder 8"/>
          <p:cNvSpPr>
            <a:spLocks noGrp="1"/>
          </p:cNvSpPr>
          <p:nvPr>
            <p:ph type="sldNum" sz="quarter" idx="12"/>
          </p:nvPr>
        </p:nvSpPr>
        <p:spPr>
          <a:xfrm>
            <a:off x="6553200" y="6587285"/>
            <a:ext cx="2160000" cy="216000"/>
          </a:xfrm>
        </p:spPr>
        <p:txBody>
          <a:bodyPr/>
          <a:lstStyle/>
          <a:p>
            <a:fld id="{9A1FF0DD-E9F7-431E-8070-FEA08546CC76}" type="slidenum">
              <a:rPr lang="en-US" sz="1100" smtClean="0">
                <a:solidFill>
                  <a:srgbClr val="0000FF"/>
                </a:solidFill>
              </a:rPr>
              <a:pPr/>
              <a:t>3</a:t>
            </a:fld>
            <a:endParaRPr lang="en-US" sz="1100">
              <a:solidFill>
                <a:srgbClr val="0000FF"/>
              </a:solidFill>
            </a:endParaRPr>
          </a:p>
        </p:txBody>
      </p:sp>
      <p:grpSp>
        <p:nvGrpSpPr>
          <p:cNvPr id="120" name="Group 119"/>
          <p:cNvGrpSpPr/>
          <p:nvPr/>
        </p:nvGrpSpPr>
        <p:grpSpPr>
          <a:xfrm>
            <a:off x="-809" y="7415"/>
            <a:ext cx="9129110" cy="731520"/>
            <a:chOff x="-809" y="7415"/>
            <a:chExt cx="9129110" cy="731520"/>
          </a:xfrm>
        </p:grpSpPr>
        <p:sp>
          <p:nvSpPr>
            <p:cNvPr id="121" name="Text Box 3"/>
            <p:cNvSpPr txBox="1">
              <a:spLocks noChangeArrowheads="1"/>
            </p:cNvSpPr>
            <p:nvPr/>
          </p:nvSpPr>
          <p:spPr bwMode="auto">
            <a:xfrm>
              <a:off x="624381" y="144575"/>
              <a:ext cx="8503920" cy="457200"/>
            </a:xfrm>
            <a:prstGeom prst="rect">
              <a:avLst/>
            </a:prstGeom>
            <a:gradFill>
              <a:gsLst>
                <a:gs pos="50000">
                  <a:srgbClr val="00B0F0"/>
                </a:gs>
                <a:gs pos="100000">
                  <a:schemeClr val="bg1"/>
                </a:gs>
              </a:gsLst>
              <a:lin ang="0" scaled="1"/>
            </a:gradFill>
            <a:ln w="9525">
              <a:noFill/>
              <a:miter lim="800000"/>
              <a:headEnd/>
              <a:tailEnd/>
            </a:ln>
            <a:effectLst/>
          </p:spPr>
          <p:txBody>
            <a:bodyPr lIns="0" rIns="0" anchor="ctr"/>
            <a:lstStyle/>
            <a:p>
              <a:pPr marL="457200" algn="l"/>
              <a:r>
                <a:rPr lang="ru-RU" sz="2400" b="1" dirty="0">
                  <a:solidFill>
                    <a:schemeClr val="bg1"/>
                  </a:solidFill>
                  <a:latin typeface="+mj-lt"/>
                  <a:cs typeface="Helvetica" panose="020B0604020202020204" pitchFamily="34" charset="0"/>
                </a:rPr>
                <a:t>Переход к веб-сервисам и API</a:t>
              </a:r>
            </a:p>
          </p:txBody>
        </p:sp>
        <p:sp>
          <p:nvSpPr>
            <p:cNvPr id="122" name="Oval 121"/>
            <p:cNvSpPr/>
            <p:nvPr/>
          </p:nvSpPr>
          <p:spPr>
            <a:xfrm>
              <a:off x="-809" y="7415"/>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3" name="Picture 1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351" y="144575"/>
              <a:ext cx="457200" cy="457200"/>
            </a:xfrm>
            <a:prstGeom prst="rect">
              <a:avLst/>
            </a:prstGeom>
          </p:spPr>
        </p:pic>
      </p:grpSp>
      <p:grpSp>
        <p:nvGrpSpPr>
          <p:cNvPr id="51" name="Group 50">
            <a:extLst>
              <a:ext uri="{FF2B5EF4-FFF2-40B4-BE49-F238E27FC236}">
                <a16:creationId xmlns:a16="http://schemas.microsoft.com/office/drawing/2014/main" id="{9ACCFE98-C641-4029-B111-BDF53C253F35}"/>
              </a:ext>
            </a:extLst>
          </p:cNvPr>
          <p:cNvGrpSpPr/>
          <p:nvPr/>
        </p:nvGrpSpPr>
        <p:grpSpPr>
          <a:xfrm>
            <a:off x="2620810" y="4324917"/>
            <a:ext cx="6470429" cy="2262034"/>
            <a:chOff x="2620810" y="4453070"/>
            <a:chExt cx="6470429" cy="2262034"/>
          </a:xfrm>
        </p:grpSpPr>
        <p:pic>
          <p:nvPicPr>
            <p:cNvPr id="52" name="Picture 51">
              <a:extLst>
                <a:ext uri="{FF2B5EF4-FFF2-40B4-BE49-F238E27FC236}">
                  <a16:creationId xmlns:a16="http://schemas.microsoft.com/office/drawing/2014/main" id="{AF4477C3-315D-4C79-8972-A29AEEE352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8622" y="5096822"/>
              <a:ext cx="4012617" cy="1618282"/>
            </a:xfrm>
            <a:prstGeom prst="rect">
              <a:avLst/>
            </a:prstGeom>
          </p:spPr>
        </p:pic>
        <p:sp>
          <p:nvSpPr>
            <p:cNvPr id="53" name="Arrow: Right 52">
              <a:extLst>
                <a:ext uri="{FF2B5EF4-FFF2-40B4-BE49-F238E27FC236}">
                  <a16:creationId xmlns:a16="http://schemas.microsoft.com/office/drawing/2014/main" id="{094C7170-77C3-4F1F-8931-77A68A8191E6}"/>
                </a:ext>
              </a:extLst>
            </p:cNvPr>
            <p:cNvSpPr/>
            <p:nvPr/>
          </p:nvSpPr>
          <p:spPr>
            <a:xfrm>
              <a:off x="2620810" y="6221342"/>
              <a:ext cx="2468880" cy="274320"/>
            </a:xfrm>
            <a:prstGeom prst="rightArrow">
              <a:avLst/>
            </a:prstGeom>
            <a:solidFill>
              <a:srgbClr val="FFFF00"/>
            </a:solidFill>
            <a:ln w="127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Arrow: Right 53">
              <a:extLst>
                <a:ext uri="{FF2B5EF4-FFF2-40B4-BE49-F238E27FC236}">
                  <a16:creationId xmlns:a16="http://schemas.microsoft.com/office/drawing/2014/main" id="{15C2663F-E31C-4939-8BA0-9A924B3380E0}"/>
                </a:ext>
              </a:extLst>
            </p:cNvPr>
            <p:cNvSpPr/>
            <p:nvPr/>
          </p:nvSpPr>
          <p:spPr>
            <a:xfrm rot="14700000">
              <a:off x="7894340" y="4681670"/>
              <a:ext cx="731520" cy="274320"/>
            </a:xfrm>
            <a:prstGeom prst="rightArrow">
              <a:avLst/>
            </a:prstGeom>
            <a:solidFill>
              <a:srgbClr val="FFFF00"/>
            </a:solidFill>
            <a:ln w="127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9">
              <a:extLst>
                <a:ext uri="{FF2B5EF4-FFF2-40B4-BE49-F238E27FC236}">
                  <a16:creationId xmlns:a16="http://schemas.microsoft.com/office/drawing/2014/main" id="{3F22AEDC-97E5-4447-888D-6B08F2CAD637}"/>
                </a:ext>
              </a:extLst>
            </p:cNvPr>
            <p:cNvSpPr txBox="1">
              <a:spLocks noChangeArrowheads="1"/>
            </p:cNvSpPr>
            <p:nvPr/>
          </p:nvSpPr>
          <p:spPr bwMode="auto">
            <a:xfrm>
              <a:off x="6715088" y="4646126"/>
              <a:ext cx="1294405" cy="548011"/>
            </a:xfrm>
            <a:prstGeom prst="rect">
              <a:avLst/>
            </a:prstGeom>
            <a:noFill/>
            <a:ln w="9525">
              <a:noFill/>
              <a:miter lim="800000"/>
              <a:headEnd/>
              <a:tailEnd/>
            </a:ln>
          </p:spPr>
          <p:txBody>
            <a:bodyPr lIns="0" tIns="0" rIns="0" bIns="0"/>
            <a:lstStyle/>
            <a:p>
              <a:pPr algn="ctr" eaLnBrk="0" hangingPunct="0"/>
              <a:r>
                <a:rPr lang="ru-RU" sz="1400" b="1" dirty="0" err="1">
                  <a:solidFill>
                    <a:srgbClr val="0000CC"/>
                  </a:solidFill>
                </a:rPr>
                <a:t>Цифровизация</a:t>
              </a:r>
              <a:r>
                <a:rPr lang="ru-RU" sz="1400" b="1" dirty="0">
                  <a:solidFill>
                    <a:srgbClr val="0000CC"/>
                  </a:solidFill>
                </a:rPr>
                <a:t> (архивов)</a:t>
              </a:r>
            </a:p>
          </p:txBody>
        </p:sp>
        <p:sp>
          <p:nvSpPr>
            <p:cNvPr id="56" name="Text Box 19">
              <a:extLst>
                <a:ext uri="{FF2B5EF4-FFF2-40B4-BE49-F238E27FC236}">
                  <a16:creationId xmlns:a16="http://schemas.microsoft.com/office/drawing/2014/main" id="{C5B40064-4296-467F-816E-DED01621A25A}"/>
                </a:ext>
              </a:extLst>
            </p:cNvPr>
            <p:cNvSpPr txBox="1">
              <a:spLocks noChangeArrowheads="1"/>
            </p:cNvSpPr>
            <p:nvPr/>
          </p:nvSpPr>
          <p:spPr bwMode="auto">
            <a:xfrm>
              <a:off x="5208052" y="6233177"/>
              <a:ext cx="697448" cy="274320"/>
            </a:xfrm>
            <a:prstGeom prst="rect">
              <a:avLst/>
            </a:prstGeom>
            <a:noFill/>
            <a:ln w="9525">
              <a:noFill/>
              <a:miter lim="800000"/>
              <a:headEnd/>
              <a:tailEnd/>
            </a:ln>
          </p:spPr>
          <p:txBody>
            <a:bodyPr lIns="0" tIns="0" rIns="0" bIns="0"/>
            <a:lstStyle/>
            <a:p>
              <a:pPr algn="ctr" eaLnBrk="0" hangingPunct="0"/>
              <a:r>
                <a:rPr lang="ru-RU" sz="1600" dirty="0">
                  <a:solidFill>
                    <a:srgbClr val="0000FF"/>
                  </a:solidFill>
                </a:rPr>
                <a:t>Бумага</a:t>
              </a:r>
            </a:p>
          </p:txBody>
        </p:sp>
        <p:sp>
          <p:nvSpPr>
            <p:cNvPr id="57" name="Text Box 19">
              <a:extLst>
                <a:ext uri="{FF2B5EF4-FFF2-40B4-BE49-F238E27FC236}">
                  <a16:creationId xmlns:a16="http://schemas.microsoft.com/office/drawing/2014/main" id="{10A78031-B316-4387-92C5-C2FC92EFE7F8}"/>
                </a:ext>
              </a:extLst>
            </p:cNvPr>
            <p:cNvSpPr txBox="1">
              <a:spLocks noChangeArrowheads="1"/>
            </p:cNvSpPr>
            <p:nvPr/>
          </p:nvSpPr>
          <p:spPr bwMode="auto">
            <a:xfrm>
              <a:off x="8415364" y="4635396"/>
              <a:ext cx="548640" cy="231028"/>
            </a:xfrm>
            <a:prstGeom prst="rect">
              <a:avLst/>
            </a:prstGeom>
            <a:noFill/>
            <a:ln w="9525">
              <a:noFill/>
              <a:miter lim="800000"/>
              <a:headEnd/>
              <a:tailEnd/>
            </a:ln>
          </p:spPr>
          <p:txBody>
            <a:bodyPr lIns="0" tIns="0" rIns="0" bIns="0"/>
            <a:lstStyle/>
            <a:p>
              <a:pPr eaLnBrk="0" hangingPunct="0"/>
              <a:r>
                <a:rPr lang="ru-RU" sz="1600">
                  <a:solidFill>
                    <a:srgbClr val="0000FF"/>
                  </a:solidFill>
                </a:rPr>
                <a:t>eDoc</a:t>
              </a:r>
            </a:p>
          </p:txBody>
        </p:sp>
      </p:grpSp>
      <p:grpSp>
        <p:nvGrpSpPr>
          <p:cNvPr id="58" name="Group 57">
            <a:extLst>
              <a:ext uri="{FF2B5EF4-FFF2-40B4-BE49-F238E27FC236}">
                <a16:creationId xmlns:a16="http://schemas.microsoft.com/office/drawing/2014/main" id="{3A6A6BC4-620E-47D8-960E-73D2C4C5E01B}"/>
              </a:ext>
            </a:extLst>
          </p:cNvPr>
          <p:cNvGrpSpPr/>
          <p:nvPr/>
        </p:nvGrpSpPr>
        <p:grpSpPr>
          <a:xfrm>
            <a:off x="6211864" y="1181487"/>
            <a:ext cx="2558064" cy="2846060"/>
            <a:chOff x="6211864" y="1309640"/>
            <a:chExt cx="2558064" cy="2846060"/>
          </a:xfrm>
        </p:grpSpPr>
        <p:pic>
          <p:nvPicPr>
            <p:cNvPr id="59" name="Picture 58">
              <a:extLst>
                <a:ext uri="{FF2B5EF4-FFF2-40B4-BE49-F238E27FC236}">
                  <a16:creationId xmlns:a16="http://schemas.microsoft.com/office/drawing/2014/main" id="{50BE7136-720B-4F4D-921D-FE5A039F08DC}"/>
                </a:ext>
              </a:extLst>
            </p:cNvPr>
            <p:cNvPicPr>
              <a:picLocks noChangeAspect="1"/>
            </p:cNvPicPr>
            <p:nvPr/>
          </p:nvPicPr>
          <p:blipFill>
            <a:blip r:embed="rId5"/>
            <a:stretch>
              <a:fillRect/>
            </a:stretch>
          </p:blipFill>
          <p:spPr>
            <a:xfrm>
              <a:off x="6211864" y="1309640"/>
              <a:ext cx="2462979" cy="964114"/>
            </a:xfrm>
            <a:prstGeom prst="rect">
              <a:avLst/>
            </a:prstGeom>
          </p:spPr>
        </p:pic>
        <p:sp>
          <p:nvSpPr>
            <p:cNvPr id="60" name="Text Box 29">
              <a:extLst>
                <a:ext uri="{FF2B5EF4-FFF2-40B4-BE49-F238E27FC236}">
                  <a16:creationId xmlns:a16="http://schemas.microsoft.com/office/drawing/2014/main" id="{D147FC34-C55C-4352-93DF-43B045404E13}"/>
                </a:ext>
              </a:extLst>
            </p:cNvPr>
            <p:cNvSpPr txBox="1">
              <a:spLocks noChangeArrowheads="1"/>
            </p:cNvSpPr>
            <p:nvPr/>
          </p:nvSpPr>
          <p:spPr bwMode="auto">
            <a:xfrm>
              <a:off x="6580915" y="3159829"/>
              <a:ext cx="2189013" cy="995871"/>
            </a:xfrm>
            <a:prstGeom prst="rect">
              <a:avLst/>
            </a:prstGeom>
            <a:noFill/>
            <a:ln w="9525">
              <a:noFill/>
              <a:miter lim="800000"/>
              <a:headEnd/>
              <a:tailEnd/>
            </a:ln>
          </p:spPr>
          <p:txBody>
            <a:bodyPr lIns="0" tIns="0" rIns="0" bIns="0"/>
            <a:lstStyle/>
            <a:p>
              <a:pPr marL="114300" indent="-114300" eaLnBrk="0" hangingPunct="0">
                <a:buFont typeface="Wingdings" panose="05000000000000000000" pitchFamily="2" charset="2"/>
                <a:buChar char="§"/>
              </a:pPr>
              <a:r>
                <a:rPr lang="ru-RU" sz="1000" dirty="0">
                  <a:solidFill>
                    <a:srgbClr val="000099"/>
                  </a:solidFill>
                </a:rPr>
                <a:t>Отчеты формируются в ИСУГФ.</a:t>
              </a:r>
            </a:p>
            <a:p>
              <a:pPr marL="114300" indent="-114300" eaLnBrk="0" hangingPunct="0">
                <a:buFont typeface="Wingdings" panose="05000000000000000000" pitchFamily="2" charset="2"/>
                <a:buChar char="§"/>
              </a:pPr>
              <a:r>
                <a:rPr lang="ru-RU" sz="1000" dirty="0">
                  <a:solidFill>
                    <a:srgbClr val="000099"/>
                  </a:solidFill>
                </a:rPr>
                <a:t>Файлы в машиночитаемых форматах (</a:t>
              </a:r>
              <a:r>
                <a:rPr lang="ru-RU" sz="1000" dirty="0" err="1">
                  <a:solidFill>
                    <a:srgbClr val="000099"/>
                  </a:solidFill>
                </a:rPr>
                <a:t>DOC</a:t>
              </a:r>
              <a:r>
                <a:rPr lang="ru-RU" sz="1000" dirty="0">
                  <a:solidFill>
                    <a:srgbClr val="000099"/>
                  </a:solidFill>
                </a:rPr>
                <a:t>/</a:t>
              </a:r>
              <a:r>
                <a:rPr lang="ru-RU" sz="1000" dirty="0" err="1">
                  <a:solidFill>
                    <a:srgbClr val="000099"/>
                  </a:solidFill>
                </a:rPr>
                <a:t>XLS</a:t>
              </a:r>
              <a:r>
                <a:rPr lang="ru-RU" sz="1000" dirty="0">
                  <a:solidFill>
                    <a:srgbClr val="000099"/>
                  </a:solidFill>
                </a:rPr>
                <a:t>/</a:t>
              </a:r>
              <a:r>
                <a:rPr lang="ru-RU" sz="1000" dirty="0" err="1">
                  <a:solidFill>
                    <a:srgbClr val="000099"/>
                  </a:solidFill>
                </a:rPr>
                <a:t>XML</a:t>
              </a:r>
              <a:r>
                <a:rPr lang="ru-RU" sz="1000" dirty="0">
                  <a:solidFill>
                    <a:srgbClr val="000099"/>
                  </a:solidFill>
                </a:rPr>
                <a:t>/</a:t>
              </a:r>
              <a:r>
                <a:rPr lang="ru-RU" sz="1000" dirty="0" err="1">
                  <a:solidFill>
                    <a:srgbClr val="000099"/>
                  </a:solidFill>
                </a:rPr>
                <a:t>JSON</a:t>
              </a:r>
              <a:r>
                <a:rPr lang="ru-RU" sz="1000" dirty="0">
                  <a:solidFill>
                    <a:srgbClr val="000099"/>
                  </a:solidFill>
                </a:rPr>
                <a:t>/и пр.). </a:t>
              </a:r>
            </a:p>
            <a:p>
              <a:pPr marL="114300" indent="-114300" eaLnBrk="0" hangingPunct="0">
                <a:buFont typeface="Wingdings" panose="05000000000000000000" pitchFamily="2" charset="2"/>
                <a:buChar char="§"/>
              </a:pPr>
              <a:r>
                <a:rPr lang="ru-RU" sz="1000" dirty="0">
                  <a:solidFill>
                    <a:srgbClr val="000099"/>
                  </a:solidFill>
                </a:rPr>
                <a:t>Программные интерфейсы приложений (</a:t>
              </a:r>
              <a:r>
                <a:rPr lang="ru-RU" sz="1000" dirty="0" err="1">
                  <a:solidFill>
                    <a:srgbClr val="000099"/>
                  </a:solidFill>
                </a:rPr>
                <a:t>API</a:t>
              </a:r>
              <a:r>
                <a:rPr lang="ru-RU" sz="1000" dirty="0">
                  <a:solidFill>
                    <a:srgbClr val="000099"/>
                  </a:solidFill>
                </a:rPr>
                <a:t>) для защищенного автоматического обмена данными и электронными документами между двумя системами.</a:t>
              </a:r>
            </a:p>
          </p:txBody>
        </p:sp>
        <p:sp>
          <p:nvSpPr>
            <p:cNvPr id="61" name="Text Box 25">
              <a:extLst>
                <a:ext uri="{FF2B5EF4-FFF2-40B4-BE49-F238E27FC236}">
                  <a16:creationId xmlns:a16="http://schemas.microsoft.com/office/drawing/2014/main" id="{6798971F-E12F-4820-890C-F8D415C07ECB}"/>
                </a:ext>
              </a:extLst>
            </p:cNvPr>
            <p:cNvSpPr txBox="1">
              <a:spLocks noChangeArrowheads="1"/>
            </p:cNvSpPr>
            <p:nvPr/>
          </p:nvSpPr>
          <p:spPr bwMode="auto">
            <a:xfrm>
              <a:off x="6642010" y="2830607"/>
              <a:ext cx="2011680" cy="274320"/>
            </a:xfrm>
            <a:prstGeom prst="rect">
              <a:avLst/>
            </a:prstGeom>
            <a:noFill/>
            <a:ln w="9525">
              <a:noFill/>
              <a:miter lim="800000"/>
              <a:headEnd/>
              <a:tailEnd/>
            </a:ln>
          </p:spPr>
          <p:txBody>
            <a:bodyPr lIns="0" tIns="0" rIns="0" bIns="0"/>
            <a:lstStyle/>
            <a:p>
              <a:pPr algn="ctr" eaLnBrk="0" hangingPunct="0"/>
              <a:r>
                <a:rPr lang="ru-RU" sz="1600" b="1" dirty="0">
                  <a:solidFill>
                    <a:srgbClr val="C00000"/>
                  </a:solidFill>
                </a:rPr>
                <a:t>Веб-службы / </a:t>
              </a:r>
              <a:r>
                <a:rPr lang="ru-RU" sz="1600" b="1" dirty="0" err="1">
                  <a:solidFill>
                    <a:srgbClr val="C00000"/>
                  </a:solidFill>
                </a:rPr>
                <a:t>API</a:t>
              </a:r>
              <a:endParaRPr lang="ru-RU" sz="1600" b="1" dirty="0">
                <a:solidFill>
                  <a:srgbClr val="C00000"/>
                </a:solidFill>
              </a:endParaRPr>
            </a:p>
          </p:txBody>
        </p:sp>
      </p:grpSp>
      <p:grpSp>
        <p:nvGrpSpPr>
          <p:cNvPr id="62" name="Group 61">
            <a:extLst>
              <a:ext uri="{FF2B5EF4-FFF2-40B4-BE49-F238E27FC236}">
                <a16:creationId xmlns:a16="http://schemas.microsoft.com/office/drawing/2014/main" id="{9390ED72-B94E-4B59-97AC-F5AB6D96C20A}"/>
              </a:ext>
            </a:extLst>
          </p:cNvPr>
          <p:cNvGrpSpPr/>
          <p:nvPr/>
        </p:nvGrpSpPr>
        <p:grpSpPr>
          <a:xfrm>
            <a:off x="4597323" y="1755128"/>
            <a:ext cx="2117765" cy="3058112"/>
            <a:chOff x="4597323" y="1883281"/>
            <a:chExt cx="2117765" cy="3058112"/>
          </a:xfrm>
        </p:grpSpPr>
        <p:pic>
          <p:nvPicPr>
            <p:cNvPr id="76" name="Picture 75">
              <a:extLst>
                <a:ext uri="{FF2B5EF4-FFF2-40B4-BE49-F238E27FC236}">
                  <a16:creationId xmlns:a16="http://schemas.microsoft.com/office/drawing/2014/main" id="{BF932857-580C-412C-8609-DFE70D9BF8D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21752" y="1883281"/>
              <a:ext cx="1131820" cy="1131820"/>
            </a:xfrm>
            <a:prstGeom prst="rect">
              <a:avLst/>
            </a:prstGeom>
          </p:spPr>
        </p:pic>
        <p:sp>
          <p:nvSpPr>
            <p:cNvPr id="83" name="Text Box 24">
              <a:extLst>
                <a:ext uri="{FF2B5EF4-FFF2-40B4-BE49-F238E27FC236}">
                  <a16:creationId xmlns:a16="http://schemas.microsoft.com/office/drawing/2014/main" id="{52970984-5405-4BD1-A7FB-565FC1A56EFF}"/>
                </a:ext>
              </a:extLst>
            </p:cNvPr>
            <p:cNvSpPr txBox="1">
              <a:spLocks noChangeArrowheads="1"/>
            </p:cNvSpPr>
            <p:nvPr/>
          </p:nvSpPr>
          <p:spPr bwMode="auto">
            <a:xfrm>
              <a:off x="4604167" y="3719388"/>
              <a:ext cx="1828800" cy="274320"/>
            </a:xfrm>
            <a:prstGeom prst="rect">
              <a:avLst/>
            </a:prstGeom>
            <a:noFill/>
            <a:ln w="9525">
              <a:noFill/>
              <a:miter lim="800000"/>
              <a:headEnd/>
              <a:tailEnd/>
            </a:ln>
          </p:spPr>
          <p:txBody>
            <a:bodyPr lIns="0" tIns="0" rIns="0" bIns="0"/>
            <a:lstStyle/>
            <a:p>
              <a:pPr algn="ctr" eaLnBrk="0" hangingPunct="0"/>
              <a:r>
                <a:rPr lang="ru-RU" sz="1600" b="1">
                  <a:solidFill>
                    <a:srgbClr val="C00000"/>
                  </a:solidFill>
                </a:rPr>
                <a:t>Веб-портал</a:t>
              </a:r>
            </a:p>
          </p:txBody>
        </p:sp>
        <p:sp>
          <p:nvSpPr>
            <p:cNvPr id="85" name="Text Box 28">
              <a:extLst>
                <a:ext uri="{FF2B5EF4-FFF2-40B4-BE49-F238E27FC236}">
                  <a16:creationId xmlns:a16="http://schemas.microsoft.com/office/drawing/2014/main" id="{9F341AF4-1339-4DDA-9E2D-379CBFA6E3DE}"/>
                </a:ext>
              </a:extLst>
            </p:cNvPr>
            <p:cNvSpPr txBox="1">
              <a:spLocks noChangeArrowheads="1"/>
            </p:cNvSpPr>
            <p:nvPr/>
          </p:nvSpPr>
          <p:spPr bwMode="auto">
            <a:xfrm>
              <a:off x="4597323" y="4050844"/>
              <a:ext cx="2117765" cy="890549"/>
            </a:xfrm>
            <a:prstGeom prst="rect">
              <a:avLst/>
            </a:prstGeom>
            <a:noFill/>
            <a:ln w="9525">
              <a:noFill/>
              <a:miter lim="800000"/>
              <a:headEnd/>
              <a:tailEnd/>
            </a:ln>
          </p:spPr>
          <p:txBody>
            <a:bodyPr lIns="0" tIns="0" rIns="0" bIns="0"/>
            <a:lstStyle/>
            <a:p>
              <a:pPr marL="114300" indent="-114300" eaLnBrk="0" hangingPunct="0">
                <a:buFont typeface="Wingdings" panose="05000000000000000000" pitchFamily="2" charset="2"/>
                <a:buChar char="§"/>
              </a:pPr>
              <a:r>
                <a:rPr lang="ru-RU" sz="1000" dirty="0">
                  <a:solidFill>
                    <a:srgbClr val="000099"/>
                  </a:solidFill>
                </a:rPr>
                <a:t>Отчеты формируются в ИСУГФ.</a:t>
              </a:r>
            </a:p>
            <a:p>
              <a:pPr marL="114300" indent="-114300" eaLnBrk="0" hangingPunct="0">
                <a:buFont typeface="Wingdings" panose="05000000000000000000" pitchFamily="2" charset="2"/>
                <a:buChar char="§"/>
              </a:pPr>
              <a:r>
                <a:rPr lang="ru-RU" sz="1000" dirty="0">
                  <a:solidFill>
                    <a:srgbClr val="000099"/>
                  </a:solidFill>
                </a:rPr>
                <a:t>Файлы в машиночитаемых форматах (</a:t>
              </a:r>
              <a:r>
                <a:rPr lang="ru-RU" sz="1000" dirty="0" err="1">
                  <a:solidFill>
                    <a:srgbClr val="000099"/>
                  </a:solidFill>
                </a:rPr>
                <a:t>DOC</a:t>
              </a:r>
              <a:r>
                <a:rPr lang="ru-RU" sz="1000" dirty="0">
                  <a:solidFill>
                    <a:srgbClr val="000099"/>
                  </a:solidFill>
                </a:rPr>
                <a:t>/</a:t>
              </a:r>
              <a:r>
                <a:rPr lang="ru-RU" sz="1000" dirty="0" err="1">
                  <a:solidFill>
                    <a:srgbClr val="000099"/>
                  </a:solidFill>
                </a:rPr>
                <a:t>XLS</a:t>
              </a:r>
              <a:r>
                <a:rPr lang="ru-RU" sz="1000" dirty="0">
                  <a:solidFill>
                    <a:srgbClr val="000099"/>
                  </a:solidFill>
                </a:rPr>
                <a:t>). </a:t>
              </a:r>
            </a:p>
            <a:p>
              <a:pPr marL="114300" indent="-114300" eaLnBrk="0" hangingPunct="0">
                <a:buFont typeface="Wingdings" panose="05000000000000000000" pitchFamily="2" charset="2"/>
                <a:buChar char="§"/>
              </a:pPr>
              <a:r>
                <a:rPr lang="ru-RU" sz="1000" dirty="0">
                  <a:solidFill>
                    <a:srgbClr val="000099"/>
                  </a:solidFill>
                </a:rPr>
                <a:t>Защищенная полуавтоматическая передача файлов через портал.</a:t>
              </a:r>
            </a:p>
            <a:p>
              <a:pPr marL="114300" indent="-114300" eaLnBrk="0" hangingPunct="0">
                <a:buFont typeface="Wingdings" panose="05000000000000000000" pitchFamily="2" charset="2"/>
                <a:buChar char="§"/>
              </a:pPr>
              <a:r>
                <a:rPr lang="ru-RU" sz="1000" dirty="0">
                  <a:solidFill>
                    <a:srgbClr val="000099"/>
                  </a:solidFill>
                </a:rPr>
                <a:t>Отправка или получение электронных документов вручную.</a:t>
              </a:r>
            </a:p>
          </p:txBody>
        </p:sp>
      </p:grpSp>
      <p:grpSp>
        <p:nvGrpSpPr>
          <p:cNvPr id="86" name="Group 85">
            <a:extLst>
              <a:ext uri="{FF2B5EF4-FFF2-40B4-BE49-F238E27FC236}">
                <a16:creationId xmlns:a16="http://schemas.microsoft.com/office/drawing/2014/main" id="{4C54B957-5D1E-45B4-B602-BAEF2929D465}"/>
              </a:ext>
            </a:extLst>
          </p:cNvPr>
          <p:cNvGrpSpPr/>
          <p:nvPr/>
        </p:nvGrpSpPr>
        <p:grpSpPr>
          <a:xfrm>
            <a:off x="2602475" y="2997872"/>
            <a:ext cx="2083825" cy="2642015"/>
            <a:chOff x="2602475" y="3126025"/>
            <a:chExt cx="2083825" cy="2642015"/>
          </a:xfrm>
        </p:grpSpPr>
        <p:pic>
          <p:nvPicPr>
            <p:cNvPr id="87" name="Picture 86">
              <a:extLst>
                <a:ext uri="{FF2B5EF4-FFF2-40B4-BE49-F238E27FC236}">
                  <a16:creationId xmlns:a16="http://schemas.microsoft.com/office/drawing/2014/main" id="{EB65EE8C-A1D5-4527-B367-2D45290713E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26519" y="3126025"/>
              <a:ext cx="847348" cy="847348"/>
            </a:xfrm>
            <a:prstGeom prst="rect">
              <a:avLst/>
            </a:prstGeom>
          </p:spPr>
        </p:pic>
        <p:sp>
          <p:nvSpPr>
            <p:cNvPr id="88" name="Text Box 27">
              <a:extLst>
                <a:ext uri="{FF2B5EF4-FFF2-40B4-BE49-F238E27FC236}">
                  <a16:creationId xmlns:a16="http://schemas.microsoft.com/office/drawing/2014/main" id="{39746971-B151-457B-8DD0-FC3053268FD4}"/>
                </a:ext>
              </a:extLst>
            </p:cNvPr>
            <p:cNvSpPr txBox="1">
              <a:spLocks noChangeArrowheads="1"/>
            </p:cNvSpPr>
            <p:nvPr/>
          </p:nvSpPr>
          <p:spPr bwMode="auto">
            <a:xfrm>
              <a:off x="2602475" y="4957555"/>
              <a:ext cx="2083825" cy="810485"/>
            </a:xfrm>
            <a:prstGeom prst="rect">
              <a:avLst/>
            </a:prstGeom>
            <a:noFill/>
            <a:ln w="9525">
              <a:noFill/>
              <a:miter lim="800000"/>
              <a:headEnd/>
              <a:tailEnd/>
            </a:ln>
          </p:spPr>
          <p:txBody>
            <a:bodyPr lIns="0" tIns="0" rIns="0" bIns="0"/>
            <a:lstStyle/>
            <a:p>
              <a:pPr marL="114300" indent="-114300" eaLnBrk="0" hangingPunct="0">
                <a:buFont typeface="Wingdings" panose="05000000000000000000" pitchFamily="2" charset="2"/>
                <a:buChar char="§"/>
              </a:pPr>
              <a:r>
                <a:rPr lang="ru-RU" sz="1000" dirty="0">
                  <a:solidFill>
                    <a:srgbClr val="000099"/>
                  </a:solidFill>
                </a:rPr>
                <a:t>Отчеты, формируемые, как правило, из информационных систем (напр., </a:t>
              </a:r>
              <a:r>
                <a:rPr lang="ru-RU" sz="1000" dirty="0" err="1">
                  <a:solidFill>
                    <a:srgbClr val="000099"/>
                  </a:solidFill>
                </a:rPr>
                <a:t>FMIS</a:t>
              </a:r>
              <a:r>
                <a:rPr lang="ru-RU" sz="1000" dirty="0">
                  <a:solidFill>
                    <a:srgbClr val="000099"/>
                  </a:solidFill>
                </a:rPr>
                <a:t>).</a:t>
              </a:r>
            </a:p>
            <a:p>
              <a:pPr marL="114300" indent="-114300" eaLnBrk="0" hangingPunct="0">
                <a:buFont typeface="Wingdings" panose="05000000000000000000" pitchFamily="2" charset="2"/>
                <a:buChar char="§"/>
              </a:pPr>
              <a:r>
                <a:rPr lang="ru-RU" sz="1000" dirty="0">
                  <a:solidFill>
                    <a:srgbClr val="000099"/>
                  </a:solidFill>
                </a:rPr>
                <a:t>Файлы в машиночитаемых форматах (</a:t>
              </a:r>
              <a:r>
                <a:rPr lang="ru-RU" sz="1000" dirty="0" err="1">
                  <a:solidFill>
                    <a:srgbClr val="000099"/>
                  </a:solidFill>
                </a:rPr>
                <a:t>DOC</a:t>
              </a:r>
              <a:r>
                <a:rPr lang="ru-RU" sz="1000" dirty="0">
                  <a:solidFill>
                    <a:srgbClr val="000099"/>
                  </a:solidFill>
                </a:rPr>
                <a:t>/</a:t>
              </a:r>
              <a:r>
                <a:rPr lang="ru-RU" sz="1000" dirty="0" err="1">
                  <a:solidFill>
                    <a:srgbClr val="000099"/>
                  </a:solidFill>
                </a:rPr>
                <a:t>XLS</a:t>
              </a:r>
              <a:r>
                <a:rPr lang="ru-RU" sz="1000" dirty="0">
                  <a:solidFill>
                    <a:srgbClr val="000099"/>
                  </a:solidFill>
                </a:rPr>
                <a:t>). </a:t>
              </a:r>
            </a:p>
            <a:p>
              <a:pPr marL="114300" indent="-114300" eaLnBrk="0" hangingPunct="0">
                <a:buFont typeface="Wingdings" panose="05000000000000000000" pitchFamily="2" charset="2"/>
                <a:buChar char="§"/>
              </a:pPr>
              <a:r>
                <a:rPr lang="ru-RU" sz="1000" dirty="0">
                  <a:solidFill>
                    <a:srgbClr val="000099"/>
                  </a:solidFill>
                </a:rPr>
                <a:t>Передача электронных документов вручную (или в виде файлов).</a:t>
              </a:r>
            </a:p>
          </p:txBody>
        </p:sp>
        <p:sp>
          <p:nvSpPr>
            <p:cNvPr id="89" name="Text Box 19">
              <a:extLst>
                <a:ext uri="{FF2B5EF4-FFF2-40B4-BE49-F238E27FC236}">
                  <a16:creationId xmlns:a16="http://schemas.microsoft.com/office/drawing/2014/main" id="{7DC165C0-BF3E-4FE7-990D-A91D82408C7F}"/>
                </a:ext>
              </a:extLst>
            </p:cNvPr>
            <p:cNvSpPr txBox="1">
              <a:spLocks noChangeArrowheads="1"/>
            </p:cNvSpPr>
            <p:nvPr/>
          </p:nvSpPr>
          <p:spPr bwMode="auto">
            <a:xfrm>
              <a:off x="2607495" y="4624459"/>
              <a:ext cx="1828800" cy="274320"/>
            </a:xfrm>
            <a:prstGeom prst="rect">
              <a:avLst/>
            </a:prstGeom>
            <a:noFill/>
            <a:ln w="9525">
              <a:noFill/>
              <a:miter lim="800000"/>
              <a:headEnd/>
              <a:tailEnd/>
            </a:ln>
          </p:spPr>
          <p:txBody>
            <a:bodyPr lIns="0" tIns="0" rIns="0" bIns="0"/>
            <a:lstStyle/>
            <a:p>
              <a:pPr algn="ctr" eaLnBrk="0" hangingPunct="0"/>
              <a:r>
                <a:rPr lang="ru-RU" sz="1600" b="1" dirty="0">
                  <a:solidFill>
                    <a:srgbClr val="C00000"/>
                  </a:solidFill>
                </a:rPr>
                <a:t>Эл. документы </a:t>
              </a:r>
            </a:p>
          </p:txBody>
        </p:sp>
        <p:pic>
          <p:nvPicPr>
            <p:cNvPr id="90" name="Picture 89">
              <a:extLst>
                <a:ext uri="{FF2B5EF4-FFF2-40B4-BE49-F238E27FC236}">
                  <a16:creationId xmlns:a16="http://schemas.microsoft.com/office/drawing/2014/main" id="{2FE2501D-E4C2-4A0A-80C2-81014BD766E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75572" y="3182101"/>
              <a:ext cx="695750" cy="695750"/>
            </a:xfrm>
            <a:prstGeom prst="rect">
              <a:avLst/>
            </a:prstGeom>
          </p:spPr>
        </p:pic>
      </p:grpSp>
      <p:grpSp>
        <p:nvGrpSpPr>
          <p:cNvPr id="91" name="Group 90">
            <a:extLst>
              <a:ext uri="{FF2B5EF4-FFF2-40B4-BE49-F238E27FC236}">
                <a16:creationId xmlns:a16="http://schemas.microsoft.com/office/drawing/2014/main" id="{F1CF0575-53F1-46E3-9B6F-D0B994959B86}"/>
              </a:ext>
            </a:extLst>
          </p:cNvPr>
          <p:cNvGrpSpPr/>
          <p:nvPr/>
        </p:nvGrpSpPr>
        <p:grpSpPr>
          <a:xfrm>
            <a:off x="604900" y="3828359"/>
            <a:ext cx="1992006" cy="2559310"/>
            <a:chOff x="604900" y="3956512"/>
            <a:chExt cx="1992006" cy="2559310"/>
          </a:xfrm>
        </p:grpSpPr>
        <p:pic>
          <p:nvPicPr>
            <p:cNvPr id="92" name="Picture 91">
              <a:extLst>
                <a:ext uri="{FF2B5EF4-FFF2-40B4-BE49-F238E27FC236}">
                  <a16:creationId xmlns:a16="http://schemas.microsoft.com/office/drawing/2014/main" id="{7A402465-BA33-4BF7-9F13-BEF73E1D0EA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1961" y="3956512"/>
              <a:ext cx="1645920" cy="1056573"/>
            </a:xfrm>
            <a:prstGeom prst="rect">
              <a:avLst/>
            </a:prstGeom>
          </p:spPr>
        </p:pic>
        <p:sp>
          <p:nvSpPr>
            <p:cNvPr id="93" name="Text Box 19">
              <a:extLst>
                <a:ext uri="{FF2B5EF4-FFF2-40B4-BE49-F238E27FC236}">
                  <a16:creationId xmlns:a16="http://schemas.microsoft.com/office/drawing/2014/main" id="{BF2CF517-E165-4A0E-ABE6-4783B4AF9076}"/>
                </a:ext>
              </a:extLst>
            </p:cNvPr>
            <p:cNvSpPr txBox="1">
              <a:spLocks noChangeArrowheads="1"/>
            </p:cNvSpPr>
            <p:nvPr/>
          </p:nvSpPr>
          <p:spPr bwMode="auto">
            <a:xfrm>
              <a:off x="627777" y="5532753"/>
              <a:ext cx="1828800" cy="274320"/>
            </a:xfrm>
            <a:prstGeom prst="rect">
              <a:avLst/>
            </a:prstGeom>
            <a:noFill/>
            <a:ln w="9525">
              <a:noFill/>
              <a:miter lim="800000"/>
              <a:headEnd/>
              <a:tailEnd/>
            </a:ln>
          </p:spPr>
          <p:txBody>
            <a:bodyPr lIns="0" tIns="0" rIns="0" bIns="0"/>
            <a:lstStyle/>
            <a:p>
              <a:pPr algn="ctr" eaLnBrk="0" hangingPunct="0"/>
              <a:r>
                <a:rPr lang="ru-RU" sz="1600" b="1" dirty="0">
                  <a:solidFill>
                    <a:srgbClr val="C00000"/>
                  </a:solidFill>
                </a:rPr>
                <a:t>Ручной режим</a:t>
              </a:r>
            </a:p>
          </p:txBody>
        </p:sp>
        <p:sp>
          <p:nvSpPr>
            <p:cNvPr id="94" name="Text Box 26">
              <a:extLst>
                <a:ext uri="{FF2B5EF4-FFF2-40B4-BE49-F238E27FC236}">
                  <a16:creationId xmlns:a16="http://schemas.microsoft.com/office/drawing/2014/main" id="{8C4E37EA-7879-4971-B35E-FCD50FF881FC}"/>
                </a:ext>
              </a:extLst>
            </p:cNvPr>
            <p:cNvSpPr txBox="1">
              <a:spLocks noChangeArrowheads="1"/>
            </p:cNvSpPr>
            <p:nvPr/>
          </p:nvSpPr>
          <p:spPr bwMode="auto">
            <a:xfrm>
              <a:off x="604900" y="5841645"/>
              <a:ext cx="1992006" cy="674177"/>
            </a:xfrm>
            <a:prstGeom prst="rect">
              <a:avLst/>
            </a:prstGeom>
            <a:noFill/>
            <a:ln w="9525">
              <a:noFill/>
              <a:miter lim="800000"/>
              <a:headEnd/>
              <a:tailEnd/>
            </a:ln>
          </p:spPr>
          <p:txBody>
            <a:bodyPr lIns="0" tIns="0" rIns="0" bIns="0"/>
            <a:lstStyle/>
            <a:p>
              <a:pPr marL="114300" indent="-114300" eaLnBrk="0" hangingPunct="0">
                <a:buFont typeface="Wingdings" panose="05000000000000000000" pitchFamily="2" charset="2"/>
                <a:buChar char="§"/>
              </a:pPr>
              <a:r>
                <a:rPr lang="ru-RU" sz="1000" dirty="0">
                  <a:solidFill>
                    <a:srgbClr val="000099"/>
                  </a:solidFill>
                </a:rPr>
                <a:t>Подготовленные вручную и распечатанные отчеты (</a:t>
              </a:r>
              <a:r>
                <a:rPr lang="ru-RU" sz="1000" dirty="0" err="1">
                  <a:solidFill>
                    <a:srgbClr val="000099"/>
                  </a:solidFill>
                </a:rPr>
                <a:t>PDF</a:t>
              </a:r>
              <a:r>
                <a:rPr lang="ru-RU" sz="1000" dirty="0">
                  <a:solidFill>
                    <a:srgbClr val="000099"/>
                  </a:solidFill>
                </a:rPr>
                <a:t>, </a:t>
              </a:r>
              <a:r>
                <a:rPr lang="ru-RU" sz="1000" dirty="0" err="1">
                  <a:solidFill>
                    <a:srgbClr val="000099"/>
                  </a:solidFill>
                </a:rPr>
                <a:t>DOC</a:t>
              </a:r>
              <a:r>
                <a:rPr lang="ru-RU" sz="1000" dirty="0">
                  <a:solidFill>
                    <a:srgbClr val="000099"/>
                  </a:solidFill>
                </a:rPr>
                <a:t>/</a:t>
              </a:r>
              <a:r>
                <a:rPr lang="ru-RU" sz="1000" dirty="0" err="1">
                  <a:solidFill>
                    <a:srgbClr val="000099"/>
                  </a:solidFill>
                </a:rPr>
                <a:t>XLS</a:t>
              </a:r>
              <a:r>
                <a:rPr lang="ru-RU" sz="1000" dirty="0">
                  <a:solidFill>
                    <a:srgbClr val="000099"/>
                  </a:solidFill>
                </a:rPr>
                <a:t>).</a:t>
              </a:r>
            </a:p>
            <a:p>
              <a:pPr marL="114300" indent="-114300" eaLnBrk="0" hangingPunct="0">
                <a:buFont typeface="Wingdings" panose="05000000000000000000" pitchFamily="2" charset="2"/>
                <a:buChar char="§"/>
              </a:pPr>
              <a:r>
                <a:rPr lang="ru-RU" sz="1000" dirty="0">
                  <a:solidFill>
                    <a:srgbClr val="000099"/>
                  </a:solidFill>
                </a:rPr>
                <a:t>Передача и консолидация вручную</a:t>
              </a:r>
            </a:p>
          </p:txBody>
        </p:sp>
      </p:grpSp>
      <p:sp>
        <p:nvSpPr>
          <p:cNvPr id="95" name="Line 14">
            <a:extLst>
              <a:ext uri="{FF2B5EF4-FFF2-40B4-BE49-F238E27FC236}">
                <a16:creationId xmlns:a16="http://schemas.microsoft.com/office/drawing/2014/main" id="{789BE97C-8141-4CC7-B2CC-FC414605CC4E}"/>
              </a:ext>
            </a:extLst>
          </p:cNvPr>
          <p:cNvSpPr>
            <a:spLocks noChangeAspect="1" noChangeShapeType="1"/>
          </p:cNvSpPr>
          <p:nvPr/>
        </p:nvSpPr>
        <p:spPr bwMode="auto">
          <a:xfrm flipV="1">
            <a:off x="1519711" y="2039776"/>
            <a:ext cx="6613184" cy="2995716"/>
          </a:xfrm>
          <a:prstGeom prst="line">
            <a:avLst/>
          </a:prstGeom>
          <a:noFill/>
          <a:ln w="57150">
            <a:solidFill>
              <a:srgbClr val="000080"/>
            </a:solidFill>
            <a:round/>
            <a:headEnd/>
            <a:tailEnd type="triangle" w="med" len="med"/>
          </a:ln>
        </p:spPr>
        <p:txBody>
          <a:bodyPr/>
          <a:lstStyle/>
          <a:p>
            <a:endParaRPr lang="en-US"/>
          </a:p>
        </p:txBody>
      </p:sp>
      <p:sp>
        <p:nvSpPr>
          <p:cNvPr id="96" name="Oval 20">
            <a:extLst>
              <a:ext uri="{FF2B5EF4-FFF2-40B4-BE49-F238E27FC236}">
                <a16:creationId xmlns:a16="http://schemas.microsoft.com/office/drawing/2014/main" id="{F3378D48-FB3D-48EA-B4C5-E4040AE13848}"/>
              </a:ext>
            </a:extLst>
          </p:cNvPr>
          <p:cNvSpPr>
            <a:spLocks noChangeAspect="1" noChangeArrowheads="1"/>
          </p:cNvSpPr>
          <p:nvPr/>
        </p:nvSpPr>
        <p:spPr bwMode="auto">
          <a:xfrm>
            <a:off x="7252425" y="2119358"/>
            <a:ext cx="457196" cy="457200"/>
          </a:xfrm>
          <a:prstGeom prst="ellipse">
            <a:avLst/>
          </a:prstGeom>
          <a:solidFill>
            <a:srgbClr val="FFFF00"/>
          </a:solidFill>
          <a:ln w="9525">
            <a:solidFill>
              <a:srgbClr val="000000"/>
            </a:solidFill>
            <a:round/>
            <a:headEnd/>
            <a:tailEnd/>
          </a:ln>
        </p:spPr>
        <p:txBody>
          <a:bodyPr lIns="0" tIns="0" rIns="0" bIns="0" anchor="ctr" anchorCtr="0"/>
          <a:lstStyle/>
          <a:p>
            <a:pPr algn="ctr"/>
            <a:r>
              <a:rPr lang="ru-RU" sz="2800" b="1"/>
              <a:t>3</a:t>
            </a:r>
          </a:p>
        </p:txBody>
      </p:sp>
      <p:sp>
        <p:nvSpPr>
          <p:cNvPr id="97" name="Oval 20">
            <a:extLst>
              <a:ext uri="{FF2B5EF4-FFF2-40B4-BE49-F238E27FC236}">
                <a16:creationId xmlns:a16="http://schemas.microsoft.com/office/drawing/2014/main" id="{F8C821E9-8F5A-43FA-869C-A356D7D792B0}"/>
              </a:ext>
            </a:extLst>
          </p:cNvPr>
          <p:cNvSpPr>
            <a:spLocks noChangeAspect="1" noChangeArrowheads="1"/>
          </p:cNvSpPr>
          <p:nvPr/>
        </p:nvSpPr>
        <p:spPr bwMode="auto">
          <a:xfrm>
            <a:off x="5269187" y="2997503"/>
            <a:ext cx="457196" cy="457200"/>
          </a:xfrm>
          <a:prstGeom prst="ellipse">
            <a:avLst/>
          </a:prstGeom>
          <a:solidFill>
            <a:srgbClr val="FFFF00"/>
          </a:solidFill>
          <a:ln w="9525">
            <a:solidFill>
              <a:srgbClr val="000000"/>
            </a:solidFill>
            <a:round/>
            <a:headEnd/>
            <a:tailEnd/>
          </a:ln>
        </p:spPr>
        <p:txBody>
          <a:bodyPr lIns="0" tIns="0" rIns="0" bIns="0" anchor="ctr" anchorCtr="0"/>
          <a:lstStyle/>
          <a:p>
            <a:pPr algn="ctr"/>
            <a:r>
              <a:rPr lang="ru-RU" sz="2800" b="1"/>
              <a:t>2</a:t>
            </a:r>
          </a:p>
        </p:txBody>
      </p:sp>
      <p:sp>
        <p:nvSpPr>
          <p:cNvPr id="98" name="Oval 20">
            <a:extLst>
              <a:ext uri="{FF2B5EF4-FFF2-40B4-BE49-F238E27FC236}">
                <a16:creationId xmlns:a16="http://schemas.microsoft.com/office/drawing/2014/main" id="{20D17697-034C-491C-A60A-CE6CBB7FBE3D}"/>
              </a:ext>
            </a:extLst>
          </p:cNvPr>
          <p:cNvSpPr>
            <a:spLocks noChangeAspect="1" noChangeArrowheads="1"/>
          </p:cNvSpPr>
          <p:nvPr/>
        </p:nvSpPr>
        <p:spPr bwMode="auto">
          <a:xfrm>
            <a:off x="3272515" y="3906087"/>
            <a:ext cx="457196" cy="457200"/>
          </a:xfrm>
          <a:prstGeom prst="ellipse">
            <a:avLst/>
          </a:prstGeom>
          <a:solidFill>
            <a:srgbClr val="FFFF00"/>
          </a:solidFill>
          <a:ln w="9525">
            <a:solidFill>
              <a:srgbClr val="000000"/>
            </a:solidFill>
            <a:round/>
            <a:headEnd/>
            <a:tailEnd/>
          </a:ln>
        </p:spPr>
        <p:txBody>
          <a:bodyPr lIns="0" tIns="0" rIns="0" bIns="0" anchor="ctr" anchorCtr="0"/>
          <a:lstStyle/>
          <a:p>
            <a:pPr algn="ctr"/>
            <a:r>
              <a:rPr lang="ru-RU" sz="2800" b="1"/>
              <a:t>1</a:t>
            </a:r>
          </a:p>
        </p:txBody>
      </p:sp>
      <p:sp>
        <p:nvSpPr>
          <p:cNvPr id="99" name="Line 5">
            <a:extLst>
              <a:ext uri="{FF2B5EF4-FFF2-40B4-BE49-F238E27FC236}">
                <a16:creationId xmlns:a16="http://schemas.microsoft.com/office/drawing/2014/main" id="{1744E4C3-91BA-4D22-A44A-DCE93B152ACB}"/>
              </a:ext>
            </a:extLst>
          </p:cNvPr>
          <p:cNvSpPr>
            <a:spLocks noChangeShapeType="1"/>
          </p:cNvSpPr>
          <p:nvPr/>
        </p:nvSpPr>
        <p:spPr bwMode="auto">
          <a:xfrm flipV="1">
            <a:off x="411668" y="3626288"/>
            <a:ext cx="0" cy="2880000"/>
          </a:xfrm>
          <a:prstGeom prst="line">
            <a:avLst/>
          </a:prstGeom>
          <a:noFill/>
          <a:ln w="28575">
            <a:solidFill>
              <a:srgbClr val="000080"/>
            </a:solidFill>
            <a:round/>
            <a:headEnd/>
            <a:tailEnd type="triangle" w="med" len="med"/>
          </a:ln>
        </p:spPr>
        <p:txBody>
          <a:bodyPr/>
          <a:lstStyle/>
          <a:p>
            <a:endParaRPr lang="en-US"/>
          </a:p>
        </p:txBody>
      </p:sp>
      <p:sp>
        <p:nvSpPr>
          <p:cNvPr id="100" name="Line 6">
            <a:extLst>
              <a:ext uri="{FF2B5EF4-FFF2-40B4-BE49-F238E27FC236}">
                <a16:creationId xmlns:a16="http://schemas.microsoft.com/office/drawing/2014/main" id="{72AE6178-2DCF-4DD0-855F-C26F2A762DC6}"/>
              </a:ext>
            </a:extLst>
          </p:cNvPr>
          <p:cNvSpPr>
            <a:spLocks noChangeShapeType="1"/>
          </p:cNvSpPr>
          <p:nvPr/>
        </p:nvSpPr>
        <p:spPr bwMode="auto">
          <a:xfrm flipV="1">
            <a:off x="411668" y="6502165"/>
            <a:ext cx="2880000" cy="0"/>
          </a:xfrm>
          <a:prstGeom prst="line">
            <a:avLst/>
          </a:prstGeom>
          <a:noFill/>
          <a:ln w="28575">
            <a:solidFill>
              <a:srgbClr val="000080"/>
            </a:solidFill>
            <a:round/>
            <a:headEnd/>
            <a:tailEnd type="triangle" w="med" len="med"/>
          </a:ln>
        </p:spPr>
        <p:txBody>
          <a:bodyPr/>
          <a:lstStyle/>
          <a:p>
            <a:endParaRPr lang="en-US"/>
          </a:p>
        </p:txBody>
      </p:sp>
      <p:sp>
        <p:nvSpPr>
          <p:cNvPr id="101" name="Text Box 7">
            <a:extLst>
              <a:ext uri="{FF2B5EF4-FFF2-40B4-BE49-F238E27FC236}">
                <a16:creationId xmlns:a16="http://schemas.microsoft.com/office/drawing/2014/main" id="{D1CC012A-9DE7-48B0-B2FE-1DD62A111F48}"/>
              </a:ext>
            </a:extLst>
          </p:cNvPr>
          <p:cNvSpPr txBox="1">
            <a:spLocks noChangeArrowheads="1"/>
          </p:cNvSpPr>
          <p:nvPr/>
        </p:nvSpPr>
        <p:spPr bwMode="auto">
          <a:xfrm rot="16200000">
            <a:off x="-201221" y="2932396"/>
            <a:ext cx="1225355" cy="216000"/>
          </a:xfrm>
          <a:prstGeom prst="rect">
            <a:avLst/>
          </a:prstGeom>
          <a:noFill/>
          <a:ln w="9525">
            <a:noFill/>
            <a:miter lim="800000"/>
            <a:headEnd/>
            <a:tailEnd/>
          </a:ln>
        </p:spPr>
        <p:txBody>
          <a:bodyPr lIns="0" tIns="0" rIns="0" bIns="0"/>
          <a:lstStyle/>
          <a:p>
            <a:pPr eaLnBrk="0" hangingPunct="0"/>
            <a:r>
              <a:rPr lang="ru-RU" sz="1400" dirty="0">
                <a:solidFill>
                  <a:srgbClr val="0000FF"/>
                </a:solidFill>
              </a:rPr>
              <a:t>Эффективность</a:t>
            </a:r>
          </a:p>
        </p:txBody>
      </p:sp>
      <p:sp>
        <p:nvSpPr>
          <p:cNvPr id="102" name="Text Box 8">
            <a:extLst>
              <a:ext uri="{FF2B5EF4-FFF2-40B4-BE49-F238E27FC236}">
                <a16:creationId xmlns:a16="http://schemas.microsoft.com/office/drawing/2014/main" id="{55F264D5-0941-4C3F-BCB5-E7F42C90BE7C}"/>
              </a:ext>
            </a:extLst>
          </p:cNvPr>
          <p:cNvSpPr txBox="1">
            <a:spLocks noChangeArrowheads="1"/>
          </p:cNvSpPr>
          <p:nvPr/>
        </p:nvSpPr>
        <p:spPr bwMode="auto">
          <a:xfrm>
            <a:off x="3378659" y="6383670"/>
            <a:ext cx="936000" cy="216000"/>
          </a:xfrm>
          <a:prstGeom prst="rect">
            <a:avLst/>
          </a:prstGeom>
          <a:noFill/>
          <a:ln w="9525">
            <a:noFill/>
            <a:miter lim="800000"/>
            <a:headEnd/>
            <a:tailEnd/>
          </a:ln>
        </p:spPr>
        <p:txBody>
          <a:bodyPr lIns="0" tIns="0" rIns="0" bIns="0"/>
          <a:lstStyle/>
          <a:p>
            <a:pPr eaLnBrk="0" hangingPunct="0"/>
            <a:r>
              <a:rPr lang="ru-RU" sz="1400">
                <a:solidFill>
                  <a:srgbClr val="0000FF"/>
                </a:solidFill>
              </a:rPr>
              <a:t>Ресурсы</a:t>
            </a:r>
          </a:p>
        </p:txBody>
      </p:sp>
      <p:sp>
        <p:nvSpPr>
          <p:cNvPr id="103" name="Freeform 10">
            <a:extLst>
              <a:ext uri="{FF2B5EF4-FFF2-40B4-BE49-F238E27FC236}">
                <a16:creationId xmlns:a16="http://schemas.microsoft.com/office/drawing/2014/main" id="{DA8F1A11-14A7-4708-9BF6-B657B845BB87}"/>
              </a:ext>
            </a:extLst>
          </p:cNvPr>
          <p:cNvSpPr>
            <a:spLocks/>
          </p:cNvSpPr>
          <p:nvPr/>
        </p:nvSpPr>
        <p:spPr bwMode="auto">
          <a:xfrm>
            <a:off x="545198" y="5686629"/>
            <a:ext cx="1979613" cy="731520"/>
          </a:xfrm>
          <a:custGeom>
            <a:avLst/>
            <a:gdLst/>
            <a:ahLst/>
            <a:cxnLst>
              <a:cxn ang="0">
                <a:pos x="0" y="1539"/>
              </a:cxn>
              <a:cxn ang="0">
                <a:pos x="0" y="0"/>
              </a:cxn>
              <a:cxn ang="0">
                <a:pos x="2679" y="0"/>
              </a:cxn>
            </a:cxnLst>
            <a:rect l="0" t="0" r="r" b="b"/>
            <a:pathLst>
              <a:path w="2679" h="1539">
                <a:moveTo>
                  <a:pt x="0" y="1539"/>
                </a:moveTo>
                <a:lnTo>
                  <a:pt x="0" y="0"/>
                </a:lnTo>
                <a:lnTo>
                  <a:pt x="2679" y="0"/>
                </a:lnTo>
              </a:path>
            </a:pathLst>
          </a:custGeom>
          <a:noFill/>
          <a:ln w="9525">
            <a:solidFill>
              <a:srgbClr val="0000FF"/>
            </a:solidFill>
            <a:round/>
            <a:headEnd/>
            <a:tailEnd/>
          </a:ln>
        </p:spPr>
        <p:txBody>
          <a:bodyPr/>
          <a:lstStyle/>
          <a:p>
            <a:endParaRPr lang="en-US"/>
          </a:p>
        </p:txBody>
      </p:sp>
      <p:sp>
        <p:nvSpPr>
          <p:cNvPr id="104" name="Freeform 11">
            <a:extLst>
              <a:ext uri="{FF2B5EF4-FFF2-40B4-BE49-F238E27FC236}">
                <a16:creationId xmlns:a16="http://schemas.microsoft.com/office/drawing/2014/main" id="{89CEB6BB-00F3-43C1-9A7B-050E0E680987}"/>
              </a:ext>
            </a:extLst>
          </p:cNvPr>
          <p:cNvSpPr>
            <a:spLocks/>
          </p:cNvSpPr>
          <p:nvPr/>
        </p:nvSpPr>
        <p:spPr bwMode="auto">
          <a:xfrm>
            <a:off x="2524811" y="4776993"/>
            <a:ext cx="1979612" cy="898525"/>
          </a:xfrm>
          <a:custGeom>
            <a:avLst/>
            <a:gdLst/>
            <a:ahLst/>
            <a:cxnLst>
              <a:cxn ang="0">
                <a:pos x="0" y="1539"/>
              </a:cxn>
              <a:cxn ang="0">
                <a:pos x="0" y="0"/>
              </a:cxn>
              <a:cxn ang="0">
                <a:pos x="2679" y="0"/>
              </a:cxn>
            </a:cxnLst>
            <a:rect l="0" t="0" r="r" b="b"/>
            <a:pathLst>
              <a:path w="2679" h="1539">
                <a:moveTo>
                  <a:pt x="0" y="1539"/>
                </a:moveTo>
                <a:lnTo>
                  <a:pt x="0" y="0"/>
                </a:lnTo>
                <a:lnTo>
                  <a:pt x="2679" y="0"/>
                </a:lnTo>
              </a:path>
            </a:pathLst>
          </a:custGeom>
          <a:noFill/>
          <a:ln w="9525">
            <a:solidFill>
              <a:srgbClr val="0000FF"/>
            </a:solidFill>
            <a:round/>
            <a:headEnd/>
            <a:tailEnd/>
          </a:ln>
        </p:spPr>
        <p:txBody>
          <a:bodyPr/>
          <a:lstStyle/>
          <a:p>
            <a:endParaRPr lang="en-US"/>
          </a:p>
        </p:txBody>
      </p:sp>
      <p:sp>
        <p:nvSpPr>
          <p:cNvPr id="105" name="Freeform 12">
            <a:extLst>
              <a:ext uri="{FF2B5EF4-FFF2-40B4-BE49-F238E27FC236}">
                <a16:creationId xmlns:a16="http://schemas.microsoft.com/office/drawing/2014/main" id="{F4D7E7A9-4A27-4458-89BB-4731BA3B147C}"/>
              </a:ext>
            </a:extLst>
          </p:cNvPr>
          <p:cNvSpPr>
            <a:spLocks/>
          </p:cNvSpPr>
          <p:nvPr/>
        </p:nvSpPr>
        <p:spPr bwMode="auto">
          <a:xfrm>
            <a:off x="4515536" y="3872118"/>
            <a:ext cx="1979612" cy="898525"/>
          </a:xfrm>
          <a:custGeom>
            <a:avLst/>
            <a:gdLst/>
            <a:ahLst/>
            <a:cxnLst>
              <a:cxn ang="0">
                <a:pos x="0" y="1539"/>
              </a:cxn>
              <a:cxn ang="0">
                <a:pos x="0" y="0"/>
              </a:cxn>
              <a:cxn ang="0">
                <a:pos x="2679" y="0"/>
              </a:cxn>
            </a:cxnLst>
            <a:rect l="0" t="0" r="r" b="b"/>
            <a:pathLst>
              <a:path w="2679" h="1539">
                <a:moveTo>
                  <a:pt x="0" y="1539"/>
                </a:moveTo>
                <a:lnTo>
                  <a:pt x="0" y="0"/>
                </a:lnTo>
                <a:lnTo>
                  <a:pt x="2679" y="0"/>
                </a:lnTo>
              </a:path>
            </a:pathLst>
          </a:custGeom>
          <a:noFill/>
          <a:ln w="9525">
            <a:solidFill>
              <a:srgbClr val="0000FF"/>
            </a:solidFill>
            <a:round/>
            <a:headEnd/>
            <a:tailEnd/>
          </a:ln>
        </p:spPr>
        <p:txBody>
          <a:bodyPr/>
          <a:lstStyle/>
          <a:p>
            <a:endParaRPr lang="en-US"/>
          </a:p>
        </p:txBody>
      </p:sp>
      <p:sp>
        <p:nvSpPr>
          <p:cNvPr id="106" name="Freeform 13">
            <a:extLst>
              <a:ext uri="{FF2B5EF4-FFF2-40B4-BE49-F238E27FC236}">
                <a16:creationId xmlns:a16="http://schemas.microsoft.com/office/drawing/2014/main" id="{C32C4E58-919E-453D-AE32-16AE0DF054D6}"/>
              </a:ext>
            </a:extLst>
          </p:cNvPr>
          <p:cNvSpPr>
            <a:spLocks/>
          </p:cNvSpPr>
          <p:nvPr/>
        </p:nvSpPr>
        <p:spPr bwMode="auto">
          <a:xfrm>
            <a:off x="6506261" y="2972005"/>
            <a:ext cx="1979612" cy="900113"/>
          </a:xfrm>
          <a:custGeom>
            <a:avLst/>
            <a:gdLst/>
            <a:ahLst/>
            <a:cxnLst>
              <a:cxn ang="0">
                <a:pos x="0" y="1539"/>
              </a:cxn>
              <a:cxn ang="0">
                <a:pos x="0" y="0"/>
              </a:cxn>
              <a:cxn ang="0">
                <a:pos x="2679" y="0"/>
              </a:cxn>
            </a:cxnLst>
            <a:rect l="0" t="0" r="r" b="b"/>
            <a:pathLst>
              <a:path w="2679" h="1539">
                <a:moveTo>
                  <a:pt x="0" y="1539"/>
                </a:moveTo>
                <a:lnTo>
                  <a:pt x="0" y="0"/>
                </a:lnTo>
                <a:lnTo>
                  <a:pt x="2679" y="0"/>
                </a:lnTo>
              </a:path>
            </a:pathLst>
          </a:custGeom>
          <a:noFill/>
          <a:ln w="9525">
            <a:solidFill>
              <a:srgbClr val="0000FF"/>
            </a:solidFill>
            <a:round/>
            <a:headEnd/>
            <a:tailEnd/>
          </a:ln>
        </p:spPr>
        <p:txBody>
          <a:bodyPr/>
          <a:lstStyle/>
          <a:p>
            <a:endParaRPr lang="en-US"/>
          </a:p>
        </p:txBody>
      </p:sp>
      <p:sp>
        <p:nvSpPr>
          <p:cNvPr id="107" name="Oval 20">
            <a:extLst>
              <a:ext uri="{FF2B5EF4-FFF2-40B4-BE49-F238E27FC236}">
                <a16:creationId xmlns:a16="http://schemas.microsoft.com/office/drawing/2014/main" id="{4D49E7B7-2480-4E3D-879B-DA03739B91C8}"/>
              </a:ext>
            </a:extLst>
          </p:cNvPr>
          <p:cNvSpPr>
            <a:spLocks noChangeAspect="1" noChangeArrowheads="1"/>
          </p:cNvSpPr>
          <p:nvPr/>
        </p:nvSpPr>
        <p:spPr bwMode="auto">
          <a:xfrm>
            <a:off x="1292797" y="4794154"/>
            <a:ext cx="457196" cy="457200"/>
          </a:xfrm>
          <a:prstGeom prst="ellipse">
            <a:avLst/>
          </a:prstGeom>
          <a:solidFill>
            <a:srgbClr val="FFFF00"/>
          </a:solidFill>
          <a:ln w="9525">
            <a:solidFill>
              <a:srgbClr val="000000"/>
            </a:solidFill>
            <a:round/>
            <a:headEnd/>
            <a:tailEnd/>
          </a:ln>
        </p:spPr>
        <p:txBody>
          <a:bodyPr lIns="0" tIns="0" rIns="0" bIns="0" anchor="ctr" anchorCtr="0"/>
          <a:lstStyle/>
          <a:p>
            <a:pPr algn="ctr"/>
            <a:r>
              <a:rPr lang="ru-RU" sz="2800" b="1"/>
              <a:t>0</a:t>
            </a:r>
          </a:p>
        </p:txBody>
      </p:sp>
      <p:sp>
        <p:nvSpPr>
          <p:cNvPr id="108" name="Text Box 19">
            <a:extLst>
              <a:ext uri="{FF2B5EF4-FFF2-40B4-BE49-F238E27FC236}">
                <a16:creationId xmlns:a16="http://schemas.microsoft.com/office/drawing/2014/main" id="{15FC7FD3-25C5-4F99-947E-BB837082E618}"/>
              </a:ext>
            </a:extLst>
          </p:cNvPr>
          <p:cNvSpPr txBox="1">
            <a:spLocks noChangeArrowheads="1"/>
          </p:cNvSpPr>
          <p:nvPr/>
        </p:nvSpPr>
        <p:spPr bwMode="auto">
          <a:xfrm>
            <a:off x="543886" y="1260139"/>
            <a:ext cx="3685214" cy="1404028"/>
          </a:xfrm>
          <a:prstGeom prst="rect">
            <a:avLst/>
          </a:prstGeom>
          <a:noFill/>
          <a:ln w="9525">
            <a:noFill/>
            <a:miter lim="800000"/>
            <a:headEnd/>
            <a:tailEnd/>
          </a:ln>
        </p:spPr>
        <p:txBody>
          <a:bodyPr lIns="0" tIns="0" rIns="0" bIns="0"/>
          <a:lstStyle/>
          <a:p>
            <a:pPr algn="ctr" eaLnBrk="0" hangingPunct="0"/>
            <a:endParaRPr lang="en-AU" sz="1100" b="1" dirty="0"/>
          </a:p>
        </p:txBody>
      </p:sp>
      <p:sp>
        <p:nvSpPr>
          <p:cNvPr id="109" name="Rectangle 108">
            <a:extLst>
              <a:ext uri="{FF2B5EF4-FFF2-40B4-BE49-F238E27FC236}">
                <a16:creationId xmlns:a16="http://schemas.microsoft.com/office/drawing/2014/main" id="{EE2F125B-744C-4937-84BB-97E30C3663DB}"/>
              </a:ext>
            </a:extLst>
          </p:cNvPr>
          <p:cNvSpPr/>
          <p:nvPr/>
        </p:nvSpPr>
        <p:spPr>
          <a:xfrm>
            <a:off x="303457" y="761178"/>
            <a:ext cx="3735143" cy="1682196"/>
          </a:xfrm>
          <a:prstGeom prst="rect">
            <a:avLst/>
          </a:prstGeom>
          <a:solidFill>
            <a:srgbClr val="CCFFFF"/>
          </a:solidFill>
          <a:ln>
            <a:noFill/>
          </a:ln>
          <a:effectLst>
            <a:outerShdw blurRad="50800" dist="38100" dir="5400000" algn="t"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lIns="36000" tIns="0" rIns="36000" bIns="0" rtlCol="0" anchor="t"/>
          <a:lstStyle/>
          <a:p>
            <a:pPr algn="ctr"/>
            <a:r>
              <a:rPr lang="ru-RU" dirty="0"/>
              <a:t>Тенденция &gt; Передача и консолидация данных с использованием «электронных документов» и «автоматизированная передача данных и файлов через веб-</a:t>
            </a:r>
            <a:r>
              <a:rPr lang="ru-RU" dirty="0" err="1"/>
              <a:t>API</a:t>
            </a:r>
            <a:r>
              <a:rPr lang="ru-RU" dirty="0"/>
              <a:t>»</a:t>
            </a:r>
          </a:p>
        </p:txBody>
      </p:sp>
      <p:grpSp>
        <p:nvGrpSpPr>
          <p:cNvPr id="3" name="Group 2">
            <a:extLst>
              <a:ext uri="{FF2B5EF4-FFF2-40B4-BE49-F238E27FC236}">
                <a16:creationId xmlns:a16="http://schemas.microsoft.com/office/drawing/2014/main" id="{2E1C259F-2BDB-4A8D-9428-C350EDFB3962}"/>
              </a:ext>
            </a:extLst>
          </p:cNvPr>
          <p:cNvGrpSpPr/>
          <p:nvPr/>
        </p:nvGrpSpPr>
        <p:grpSpPr>
          <a:xfrm>
            <a:off x="4091940" y="677599"/>
            <a:ext cx="4999298" cy="596206"/>
            <a:chOff x="4091940" y="677599"/>
            <a:chExt cx="4999298" cy="596206"/>
          </a:xfrm>
        </p:grpSpPr>
        <p:sp>
          <p:nvSpPr>
            <p:cNvPr id="47" name="Text Box 19">
              <a:extLst>
                <a:ext uri="{FF2B5EF4-FFF2-40B4-BE49-F238E27FC236}">
                  <a16:creationId xmlns:a16="http://schemas.microsoft.com/office/drawing/2014/main" id="{FB7CAC15-A40C-4FF7-AFEC-652A308F645D}"/>
                </a:ext>
              </a:extLst>
            </p:cNvPr>
            <p:cNvSpPr txBox="1">
              <a:spLocks noChangeArrowheads="1"/>
            </p:cNvSpPr>
            <p:nvPr/>
          </p:nvSpPr>
          <p:spPr bwMode="auto">
            <a:xfrm>
              <a:off x="4091940" y="930856"/>
              <a:ext cx="1569720" cy="342949"/>
            </a:xfrm>
            <a:prstGeom prst="rect">
              <a:avLst/>
            </a:prstGeom>
            <a:noFill/>
            <a:ln w="9525">
              <a:noFill/>
              <a:miter lim="800000"/>
              <a:headEnd/>
              <a:tailEnd/>
            </a:ln>
          </p:spPr>
          <p:txBody>
            <a:bodyPr lIns="0" tIns="0" rIns="0" bIns="0"/>
            <a:lstStyle/>
            <a:p>
              <a:pPr algn="ctr" eaLnBrk="0" hangingPunct="0"/>
              <a:r>
                <a:rPr lang="ru-RU" sz="2400" b="1" dirty="0">
                  <a:solidFill>
                    <a:srgbClr val="C00000"/>
                  </a:solidFill>
                </a:rPr>
                <a:t>Настоящее</a:t>
              </a:r>
            </a:p>
          </p:txBody>
        </p:sp>
        <p:sp>
          <p:nvSpPr>
            <p:cNvPr id="48" name="Text Box 19">
              <a:extLst>
                <a:ext uri="{FF2B5EF4-FFF2-40B4-BE49-F238E27FC236}">
                  <a16:creationId xmlns:a16="http://schemas.microsoft.com/office/drawing/2014/main" id="{293ADB0A-1CFA-464C-AEC8-F6E22E0F9EA6}"/>
                </a:ext>
              </a:extLst>
            </p:cNvPr>
            <p:cNvSpPr txBox="1">
              <a:spLocks noChangeArrowheads="1"/>
            </p:cNvSpPr>
            <p:nvPr/>
          </p:nvSpPr>
          <p:spPr bwMode="auto">
            <a:xfrm>
              <a:off x="7813017" y="677599"/>
              <a:ext cx="1278221" cy="353354"/>
            </a:xfrm>
            <a:prstGeom prst="rect">
              <a:avLst/>
            </a:prstGeom>
            <a:noFill/>
            <a:ln w="9525">
              <a:noFill/>
              <a:miter lim="800000"/>
              <a:headEnd/>
              <a:tailEnd/>
            </a:ln>
          </p:spPr>
          <p:txBody>
            <a:bodyPr lIns="0" tIns="0" rIns="0" bIns="0"/>
            <a:lstStyle/>
            <a:p>
              <a:pPr algn="ctr" eaLnBrk="0" hangingPunct="0"/>
              <a:r>
                <a:rPr lang="ru-RU" sz="2400" b="1" dirty="0">
                  <a:solidFill>
                    <a:srgbClr val="C00000"/>
                  </a:solidFill>
                </a:rPr>
                <a:t>Будущее</a:t>
              </a:r>
            </a:p>
          </p:txBody>
        </p:sp>
      </p:grpSp>
      <p:grpSp>
        <p:nvGrpSpPr>
          <p:cNvPr id="4" name="Group 3">
            <a:extLst>
              <a:ext uri="{FF2B5EF4-FFF2-40B4-BE49-F238E27FC236}">
                <a16:creationId xmlns:a16="http://schemas.microsoft.com/office/drawing/2014/main" id="{D522C2DF-12CD-4F83-A582-342AC05D943C}"/>
              </a:ext>
            </a:extLst>
          </p:cNvPr>
          <p:cNvGrpSpPr/>
          <p:nvPr/>
        </p:nvGrpSpPr>
        <p:grpSpPr>
          <a:xfrm>
            <a:off x="5402256" y="683538"/>
            <a:ext cx="2651760" cy="822960"/>
            <a:chOff x="5402256" y="683538"/>
            <a:chExt cx="2651760" cy="822960"/>
          </a:xfrm>
        </p:grpSpPr>
        <p:sp>
          <p:nvSpPr>
            <p:cNvPr id="2" name="Arrow: Curved Down 1">
              <a:extLst>
                <a:ext uri="{FF2B5EF4-FFF2-40B4-BE49-F238E27FC236}">
                  <a16:creationId xmlns:a16="http://schemas.microsoft.com/office/drawing/2014/main" id="{FC53383F-EB21-4D0E-A813-E1ED051946BE}"/>
                </a:ext>
              </a:extLst>
            </p:cNvPr>
            <p:cNvSpPr/>
            <p:nvPr/>
          </p:nvSpPr>
          <p:spPr>
            <a:xfrm rot="20994290">
              <a:off x="5402256" y="683538"/>
              <a:ext cx="2651760" cy="822960"/>
            </a:xfrm>
            <a:prstGeom prst="curvedDownArrow">
              <a:avLst>
                <a:gd name="adj1" fmla="val 21243"/>
                <a:gd name="adj2" fmla="val 50964"/>
                <a:gd name="adj3" fmla="val 2527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Text Box 19">
              <a:extLst>
                <a:ext uri="{FF2B5EF4-FFF2-40B4-BE49-F238E27FC236}">
                  <a16:creationId xmlns:a16="http://schemas.microsoft.com/office/drawing/2014/main" id="{BCF4ECAD-9684-40F1-B323-E24F36F1AEF6}"/>
                </a:ext>
              </a:extLst>
            </p:cNvPr>
            <p:cNvSpPr txBox="1">
              <a:spLocks noChangeArrowheads="1"/>
            </p:cNvSpPr>
            <p:nvPr/>
          </p:nvSpPr>
          <p:spPr bwMode="auto">
            <a:xfrm>
              <a:off x="6174341" y="747306"/>
              <a:ext cx="1203203" cy="425036"/>
            </a:xfrm>
            <a:prstGeom prst="rect">
              <a:avLst/>
            </a:prstGeom>
            <a:noFill/>
            <a:ln w="9525">
              <a:noFill/>
              <a:miter lim="800000"/>
              <a:headEnd/>
              <a:tailEnd/>
            </a:ln>
          </p:spPr>
          <p:txBody>
            <a:bodyPr lIns="0" tIns="0" rIns="0" bIns="0"/>
            <a:lstStyle/>
            <a:p>
              <a:pPr algn="ctr" eaLnBrk="0" hangingPunct="0"/>
              <a:r>
                <a:rPr lang="ru-RU" sz="3200" b="1" dirty="0" err="1">
                  <a:solidFill>
                    <a:srgbClr val="0000CC"/>
                  </a:solidFill>
                </a:rPr>
                <a:t>API</a:t>
              </a:r>
              <a:r>
                <a:rPr lang="ru-RU" sz="3200" b="1" dirty="0">
                  <a:solidFill>
                    <a:srgbClr val="0000CC"/>
                  </a:solidFill>
                </a:rPr>
                <a:t> </a:t>
              </a:r>
              <a:r>
                <a:rPr lang="ru-RU" sz="3200" b="1" dirty="0" err="1">
                  <a:solidFill>
                    <a:srgbClr val="0000CC"/>
                  </a:solidFill>
                </a:rPr>
                <a:t>CC</a:t>
              </a:r>
              <a:r>
                <a:rPr lang="ru-RU" sz="3200" b="1" dirty="0">
                  <a:solidFill>
                    <a:srgbClr val="0000CC"/>
                  </a:solidFill>
                </a:rPr>
                <a:t> </a:t>
              </a:r>
            </a:p>
          </p:txBody>
        </p:sp>
      </p:grpSp>
      <p:sp>
        <p:nvSpPr>
          <p:cNvPr id="63" name="TextBox 62"/>
          <p:cNvSpPr txBox="1"/>
          <p:nvPr/>
        </p:nvSpPr>
        <p:spPr>
          <a:xfrm>
            <a:off x="6380473" y="1962144"/>
            <a:ext cx="463196" cy="92333"/>
          </a:xfrm>
          <a:prstGeom prst="rect">
            <a:avLst/>
          </a:prstGeom>
          <a:solidFill>
            <a:schemeClr val="bg1"/>
          </a:solidFill>
        </p:spPr>
        <p:txBody>
          <a:bodyPr wrap="square" lIns="0" tIns="0" rIns="0" bIns="0" rtlCol="0">
            <a:spAutoFit/>
          </a:bodyPr>
          <a:lstStyle/>
          <a:p>
            <a:pPr algn="ctr"/>
            <a:r>
              <a:rPr lang="ru-RU" sz="600"/>
              <a:t>Клиент</a:t>
            </a:r>
          </a:p>
        </p:txBody>
      </p:sp>
      <p:sp>
        <p:nvSpPr>
          <p:cNvPr id="64" name="TextBox 63"/>
          <p:cNvSpPr txBox="1"/>
          <p:nvPr/>
        </p:nvSpPr>
        <p:spPr>
          <a:xfrm>
            <a:off x="7211755" y="1778587"/>
            <a:ext cx="463196" cy="92333"/>
          </a:xfrm>
          <a:prstGeom prst="rect">
            <a:avLst/>
          </a:prstGeom>
          <a:solidFill>
            <a:schemeClr val="bg1"/>
          </a:solidFill>
        </p:spPr>
        <p:txBody>
          <a:bodyPr wrap="square" lIns="0" tIns="0" rIns="0" bIns="0" rtlCol="0">
            <a:spAutoFit/>
          </a:bodyPr>
          <a:lstStyle/>
          <a:p>
            <a:pPr algn="ctr"/>
            <a:r>
              <a:rPr lang="ru-RU" sz="600"/>
              <a:t>Интернет</a:t>
            </a:r>
          </a:p>
        </p:txBody>
      </p:sp>
      <p:sp>
        <p:nvSpPr>
          <p:cNvPr id="65" name="TextBox 64"/>
          <p:cNvSpPr txBox="1"/>
          <p:nvPr/>
        </p:nvSpPr>
        <p:spPr>
          <a:xfrm>
            <a:off x="8128211" y="1947276"/>
            <a:ext cx="463196" cy="92333"/>
          </a:xfrm>
          <a:prstGeom prst="rect">
            <a:avLst/>
          </a:prstGeom>
          <a:solidFill>
            <a:schemeClr val="bg1"/>
          </a:solidFill>
        </p:spPr>
        <p:txBody>
          <a:bodyPr wrap="square" lIns="0" tIns="0" rIns="0" bIns="0" rtlCol="0">
            <a:spAutoFit/>
          </a:bodyPr>
          <a:lstStyle/>
          <a:p>
            <a:pPr algn="ctr"/>
            <a:r>
              <a:rPr lang="ru-RU" sz="600"/>
              <a:t>Веб-служба</a:t>
            </a:r>
          </a:p>
        </p:txBody>
      </p:sp>
      <p:sp>
        <p:nvSpPr>
          <p:cNvPr id="66" name="TextBox 65"/>
          <p:cNvSpPr txBox="1"/>
          <p:nvPr/>
        </p:nvSpPr>
        <p:spPr>
          <a:xfrm>
            <a:off x="7211755" y="1187221"/>
            <a:ext cx="463196" cy="184666"/>
          </a:xfrm>
          <a:prstGeom prst="rect">
            <a:avLst/>
          </a:prstGeom>
          <a:solidFill>
            <a:schemeClr val="bg1"/>
          </a:solidFill>
        </p:spPr>
        <p:txBody>
          <a:bodyPr wrap="square" lIns="0" tIns="0" rIns="0" bIns="0" rtlCol="0">
            <a:spAutoFit/>
          </a:bodyPr>
          <a:lstStyle/>
          <a:p>
            <a:pPr algn="ctr"/>
            <a:r>
              <a:rPr lang="ru-RU" sz="600"/>
              <a:t>Ответное</a:t>
            </a:r>
          </a:p>
          <a:p>
            <a:pPr algn="ctr"/>
            <a:r>
              <a:rPr lang="ru-RU" sz="600"/>
              <a:t>сообщение</a:t>
            </a:r>
          </a:p>
        </p:txBody>
      </p:sp>
      <p:sp>
        <p:nvSpPr>
          <p:cNvPr id="68" name="TextBox 67"/>
          <p:cNvSpPr txBox="1"/>
          <p:nvPr/>
        </p:nvSpPr>
        <p:spPr>
          <a:xfrm>
            <a:off x="7207034" y="1916951"/>
            <a:ext cx="463196" cy="184666"/>
          </a:xfrm>
          <a:prstGeom prst="rect">
            <a:avLst/>
          </a:prstGeom>
          <a:solidFill>
            <a:schemeClr val="bg1"/>
          </a:solidFill>
        </p:spPr>
        <p:txBody>
          <a:bodyPr wrap="square" lIns="0" tIns="0" rIns="0" bIns="0" rtlCol="0">
            <a:spAutoFit/>
          </a:bodyPr>
          <a:lstStyle/>
          <a:p>
            <a:pPr algn="ctr"/>
            <a:r>
              <a:rPr lang="ru-RU" sz="600"/>
              <a:t>Ответное</a:t>
            </a:r>
          </a:p>
          <a:p>
            <a:pPr algn="ctr"/>
            <a:r>
              <a:rPr lang="ru-RU" sz="600"/>
              <a:t>сообщение</a:t>
            </a:r>
          </a:p>
        </p:txBody>
      </p:sp>
      <p:sp>
        <p:nvSpPr>
          <p:cNvPr id="69" name="TextBox 68"/>
          <p:cNvSpPr txBox="1"/>
          <p:nvPr/>
        </p:nvSpPr>
        <p:spPr>
          <a:xfrm>
            <a:off x="5821974" y="5475935"/>
            <a:ext cx="463196" cy="123111"/>
          </a:xfrm>
          <a:prstGeom prst="rect">
            <a:avLst/>
          </a:prstGeom>
          <a:solidFill>
            <a:schemeClr val="bg1"/>
          </a:solidFill>
        </p:spPr>
        <p:txBody>
          <a:bodyPr wrap="square" lIns="0" tIns="0" rIns="0" bIns="0" rtlCol="0">
            <a:spAutoFit/>
          </a:bodyPr>
          <a:lstStyle/>
          <a:p>
            <a:pPr algn="ctr"/>
            <a:r>
              <a:rPr lang="ru-RU" sz="800"/>
              <a:t>Захват</a:t>
            </a:r>
          </a:p>
        </p:txBody>
      </p:sp>
      <p:sp>
        <p:nvSpPr>
          <p:cNvPr id="70" name="TextBox 69"/>
          <p:cNvSpPr txBox="1"/>
          <p:nvPr/>
        </p:nvSpPr>
        <p:spPr>
          <a:xfrm>
            <a:off x="7481023" y="5484279"/>
            <a:ext cx="463196" cy="123111"/>
          </a:xfrm>
          <a:prstGeom prst="rect">
            <a:avLst/>
          </a:prstGeom>
          <a:solidFill>
            <a:schemeClr val="bg1"/>
          </a:solidFill>
        </p:spPr>
        <p:txBody>
          <a:bodyPr wrap="square" lIns="0" tIns="0" rIns="0" bIns="0" rtlCol="0">
            <a:spAutoFit/>
          </a:bodyPr>
          <a:lstStyle/>
          <a:p>
            <a:pPr algn="ctr"/>
            <a:r>
              <a:rPr lang="ru-RU" sz="800"/>
              <a:t>Маршрут</a:t>
            </a:r>
          </a:p>
        </p:txBody>
      </p:sp>
      <p:sp>
        <p:nvSpPr>
          <p:cNvPr id="71" name="TextBox 70"/>
          <p:cNvSpPr txBox="1"/>
          <p:nvPr/>
        </p:nvSpPr>
        <p:spPr>
          <a:xfrm>
            <a:off x="6553200" y="5579831"/>
            <a:ext cx="886634" cy="215444"/>
          </a:xfrm>
          <a:prstGeom prst="rect">
            <a:avLst/>
          </a:prstGeom>
          <a:solidFill>
            <a:schemeClr val="bg1"/>
          </a:solidFill>
        </p:spPr>
        <p:txBody>
          <a:bodyPr wrap="square" lIns="0" tIns="0" rIns="0" bIns="0" rtlCol="0">
            <a:spAutoFit/>
          </a:bodyPr>
          <a:lstStyle/>
          <a:p>
            <a:pPr algn="ctr"/>
            <a:r>
              <a:rPr lang="ru-RU" sz="700"/>
              <a:t>Передовая обработка Оптич. распозн. и раб. процесс </a:t>
            </a:r>
          </a:p>
        </p:txBody>
      </p:sp>
      <p:sp>
        <p:nvSpPr>
          <p:cNvPr id="72" name="TextBox 71"/>
          <p:cNvSpPr txBox="1"/>
          <p:nvPr/>
        </p:nvSpPr>
        <p:spPr>
          <a:xfrm>
            <a:off x="8648665" y="5219404"/>
            <a:ext cx="463196" cy="107722"/>
          </a:xfrm>
          <a:prstGeom prst="rect">
            <a:avLst/>
          </a:prstGeom>
          <a:solidFill>
            <a:schemeClr val="bg1"/>
          </a:solidFill>
        </p:spPr>
        <p:txBody>
          <a:bodyPr wrap="square" lIns="0" tIns="0" rIns="0" bIns="0" rtlCol="0">
            <a:spAutoFit/>
          </a:bodyPr>
          <a:lstStyle/>
          <a:p>
            <a:r>
              <a:rPr lang="ru-RU" sz="700" dirty="0"/>
              <a:t>Файловый сервер</a:t>
            </a:r>
          </a:p>
        </p:txBody>
      </p:sp>
      <p:sp>
        <p:nvSpPr>
          <p:cNvPr id="73" name="TextBox 72"/>
          <p:cNvSpPr txBox="1"/>
          <p:nvPr/>
        </p:nvSpPr>
        <p:spPr>
          <a:xfrm>
            <a:off x="8635687" y="5549904"/>
            <a:ext cx="463196" cy="107722"/>
          </a:xfrm>
          <a:prstGeom prst="rect">
            <a:avLst/>
          </a:prstGeom>
          <a:solidFill>
            <a:schemeClr val="bg1"/>
          </a:solidFill>
        </p:spPr>
        <p:txBody>
          <a:bodyPr wrap="square" lIns="0" tIns="0" rIns="0" bIns="0" rtlCol="0">
            <a:spAutoFit/>
          </a:bodyPr>
          <a:lstStyle/>
          <a:p>
            <a:r>
              <a:rPr lang="ru-RU" sz="700" dirty="0"/>
              <a:t>База данных</a:t>
            </a:r>
          </a:p>
        </p:txBody>
      </p:sp>
      <p:sp>
        <p:nvSpPr>
          <p:cNvPr id="74" name="TextBox 73"/>
          <p:cNvSpPr txBox="1"/>
          <p:nvPr/>
        </p:nvSpPr>
        <p:spPr>
          <a:xfrm>
            <a:off x="8631865" y="5831559"/>
            <a:ext cx="463196" cy="107722"/>
          </a:xfrm>
          <a:prstGeom prst="rect">
            <a:avLst/>
          </a:prstGeom>
          <a:solidFill>
            <a:schemeClr val="bg1"/>
          </a:solidFill>
        </p:spPr>
        <p:txBody>
          <a:bodyPr wrap="square" lIns="0" tIns="0" rIns="0" bIns="0" rtlCol="0">
            <a:spAutoFit/>
          </a:bodyPr>
          <a:lstStyle/>
          <a:p>
            <a:r>
              <a:rPr lang="ru-RU" sz="700" dirty="0"/>
              <a:t>Система управления данными</a:t>
            </a:r>
          </a:p>
        </p:txBody>
      </p:sp>
      <p:sp>
        <p:nvSpPr>
          <p:cNvPr id="75" name="TextBox 74"/>
          <p:cNvSpPr txBox="1"/>
          <p:nvPr/>
        </p:nvSpPr>
        <p:spPr>
          <a:xfrm>
            <a:off x="8638354" y="6202884"/>
            <a:ext cx="463196" cy="107722"/>
          </a:xfrm>
          <a:prstGeom prst="rect">
            <a:avLst/>
          </a:prstGeom>
          <a:solidFill>
            <a:schemeClr val="bg1"/>
          </a:solidFill>
        </p:spPr>
        <p:txBody>
          <a:bodyPr wrap="square" lIns="0" tIns="0" rIns="0" bIns="0" rtlCol="0">
            <a:spAutoFit/>
          </a:bodyPr>
          <a:lstStyle/>
          <a:p>
            <a:r>
              <a:rPr lang="ru-RU" sz="700" dirty="0"/>
              <a:t>Облако</a:t>
            </a:r>
          </a:p>
        </p:txBody>
      </p:sp>
      <p:sp>
        <p:nvSpPr>
          <p:cNvPr id="77" name="TextBox 76"/>
          <p:cNvSpPr txBox="1"/>
          <p:nvPr/>
        </p:nvSpPr>
        <p:spPr>
          <a:xfrm>
            <a:off x="7581420" y="6259787"/>
            <a:ext cx="678680" cy="215444"/>
          </a:xfrm>
          <a:prstGeom prst="rect">
            <a:avLst/>
          </a:prstGeom>
          <a:solidFill>
            <a:schemeClr val="bg1"/>
          </a:solidFill>
        </p:spPr>
        <p:txBody>
          <a:bodyPr wrap="square" lIns="0" tIns="0" rIns="0" bIns="0" rtlCol="0">
            <a:spAutoFit/>
          </a:bodyPr>
          <a:lstStyle/>
          <a:p>
            <a:r>
              <a:rPr lang="ru-RU" sz="700" dirty="0"/>
              <a:t>Преобразование</a:t>
            </a:r>
          </a:p>
          <a:p>
            <a:r>
              <a:rPr lang="ru-RU" sz="700" dirty="0"/>
              <a:t>файлов</a:t>
            </a:r>
          </a:p>
        </p:txBody>
      </p:sp>
      <p:sp>
        <p:nvSpPr>
          <p:cNvPr id="78" name="TextBox 77"/>
          <p:cNvSpPr txBox="1"/>
          <p:nvPr/>
        </p:nvSpPr>
        <p:spPr>
          <a:xfrm>
            <a:off x="7148292" y="6257929"/>
            <a:ext cx="347775" cy="323165"/>
          </a:xfrm>
          <a:prstGeom prst="rect">
            <a:avLst/>
          </a:prstGeom>
          <a:solidFill>
            <a:schemeClr val="bg1"/>
          </a:solidFill>
        </p:spPr>
        <p:txBody>
          <a:bodyPr wrap="square" lIns="0" tIns="0" rIns="0" bIns="0" rtlCol="0">
            <a:spAutoFit/>
          </a:bodyPr>
          <a:lstStyle/>
          <a:p>
            <a:r>
              <a:rPr lang="ru-RU" sz="700" dirty="0" err="1"/>
              <a:t>Оптич</a:t>
            </a:r>
            <a:r>
              <a:rPr lang="ru-RU" sz="700" dirty="0"/>
              <a:t>. </a:t>
            </a:r>
            <a:r>
              <a:rPr lang="ru-RU" sz="700" dirty="0" err="1"/>
              <a:t>распозн</a:t>
            </a:r>
            <a:r>
              <a:rPr lang="ru-RU" sz="700" dirty="0"/>
              <a:t>. текста</a:t>
            </a:r>
          </a:p>
        </p:txBody>
      </p:sp>
      <p:sp>
        <p:nvSpPr>
          <p:cNvPr id="79" name="TextBox 78"/>
          <p:cNvSpPr txBox="1"/>
          <p:nvPr/>
        </p:nvSpPr>
        <p:spPr>
          <a:xfrm>
            <a:off x="6587338" y="6249633"/>
            <a:ext cx="535876" cy="107722"/>
          </a:xfrm>
          <a:prstGeom prst="rect">
            <a:avLst/>
          </a:prstGeom>
          <a:solidFill>
            <a:schemeClr val="bg1"/>
          </a:solidFill>
        </p:spPr>
        <p:txBody>
          <a:bodyPr wrap="square" lIns="0" tIns="0" rIns="0" bIns="0" rtlCol="0">
            <a:spAutoFit/>
          </a:bodyPr>
          <a:lstStyle/>
          <a:p>
            <a:r>
              <a:rPr lang="ru-RU" sz="700" dirty="0"/>
              <a:t>Метаданные</a:t>
            </a:r>
          </a:p>
        </p:txBody>
      </p:sp>
      <p:sp>
        <p:nvSpPr>
          <p:cNvPr id="80" name="TextBox 79"/>
          <p:cNvSpPr txBox="1"/>
          <p:nvPr/>
        </p:nvSpPr>
        <p:spPr>
          <a:xfrm>
            <a:off x="6113190" y="6265682"/>
            <a:ext cx="486697" cy="215444"/>
          </a:xfrm>
          <a:prstGeom prst="rect">
            <a:avLst/>
          </a:prstGeom>
          <a:solidFill>
            <a:schemeClr val="bg1"/>
          </a:solidFill>
        </p:spPr>
        <p:txBody>
          <a:bodyPr wrap="square" lIns="0" tIns="0" rIns="0" bIns="0" rtlCol="0">
            <a:spAutoFit/>
          </a:bodyPr>
          <a:lstStyle/>
          <a:p>
            <a:pPr algn="ctr"/>
            <a:r>
              <a:rPr lang="ru-RU" sz="700" dirty="0" err="1"/>
              <a:t>Распозн</a:t>
            </a:r>
            <a:r>
              <a:rPr lang="ru-RU" sz="700" dirty="0"/>
              <a:t>.</a:t>
            </a:r>
          </a:p>
          <a:p>
            <a:r>
              <a:rPr lang="ru-RU" sz="700" dirty="0"/>
              <a:t>штрих-кода</a:t>
            </a:r>
          </a:p>
        </p:txBody>
      </p:sp>
    </p:spTree>
    <p:extLst>
      <p:ext uri="{BB962C8B-B14F-4D97-AF65-F5344CB8AC3E}">
        <p14:creationId xmlns:p14="http://schemas.microsoft.com/office/powerpoint/2010/main" val="2783060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500"/>
                                        <p:tgtEl>
                                          <p:spTgt spid="10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1"/>
                                        </p:tgtEl>
                                        <p:attrNameLst>
                                          <p:attrName>style.visibility</p:attrName>
                                        </p:attrNameLst>
                                      </p:cBhvr>
                                      <p:to>
                                        <p:strVal val="visible"/>
                                      </p:to>
                                    </p:set>
                                    <p:animEffect transition="in" filter="fade">
                                      <p:cBhvr>
                                        <p:cTn id="12" dur="500"/>
                                        <p:tgtEl>
                                          <p:spTgt spid="9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fade">
                                      <p:cBhvr>
                                        <p:cTn id="17" dur="500"/>
                                        <p:tgtEl>
                                          <p:spTgt spid="8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fade">
                                      <p:cBhvr>
                                        <p:cTn id="22" dur="500"/>
                                        <p:tgtEl>
                                          <p:spTgt spid="6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fade">
                                      <p:cBhvr>
                                        <p:cTn id="27" dur="500"/>
                                        <p:tgtEl>
                                          <p:spTgt spid="5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500"/>
                                        <p:tgtEl>
                                          <p:spTgt spid="51"/>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randombar(horizontal)">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circle(in)">
                                      <p:cBhvr>
                                        <p:cTn id="4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Slide Number Placeholder 8"/>
          <p:cNvSpPr>
            <a:spLocks noGrp="1"/>
          </p:cNvSpPr>
          <p:nvPr>
            <p:ph type="sldNum" sz="quarter" idx="12"/>
          </p:nvPr>
        </p:nvSpPr>
        <p:spPr>
          <a:xfrm>
            <a:off x="6553200" y="6587285"/>
            <a:ext cx="2160000" cy="216000"/>
          </a:xfrm>
        </p:spPr>
        <p:txBody>
          <a:bodyPr/>
          <a:lstStyle/>
          <a:p>
            <a:fld id="{9A1FF0DD-E9F7-431E-8070-FEA08546CC76}" type="slidenum">
              <a:rPr lang="en-US" sz="1100" smtClean="0">
                <a:solidFill>
                  <a:srgbClr val="0000FF"/>
                </a:solidFill>
              </a:rPr>
              <a:pPr/>
              <a:t>4</a:t>
            </a:fld>
            <a:endParaRPr lang="en-US" sz="1100">
              <a:solidFill>
                <a:srgbClr val="0000FF"/>
              </a:solidFill>
            </a:endParaRPr>
          </a:p>
        </p:txBody>
      </p:sp>
      <p:grpSp>
        <p:nvGrpSpPr>
          <p:cNvPr id="7" name="Group 6"/>
          <p:cNvGrpSpPr/>
          <p:nvPr/>
        </p:nvGrpSpPr>
        <p:grpSpPr>
          <a:xfrm>
            <a:off x="-809" y="7415"/>
            <a:ext cx="9129110" cy="731520"/>
            <a:chOff x="-809" y="7415"/>
            <a:chExt cx="9129110" cy="731520"/>
          </a:xfrm>
        </p:grpSpPr>
        <p:sp>
          <p:nvSpPr>
            <p:cNvPr id="9" name="Text Box 3"/>
            <p:cNvSpPr txBox="1">
              <a:spLocks noChangeArrowheads="1"/>
            </p:cNvSpPr>
            <p:nvPr/>
          </p:nvSpPr>
          <p:spPr bwMode="auto">
            <a:xfrm>
              <a:off x="624381" y="144575"/>
              <a:ext cx="8503920" cy="457200"/>
            </a:xfrm>
            <a:prstGeom prst="rect">
              <a:avLst/>
            </a:prstGeom>
            <a:gradFill>
              <a:gsLst>
                <a:gs pos="50000">
                  <a:srgbClr val="00B0F0"/>
                </a:gs>
                <a:gs pos="100000">
                  <a:schemeClr val="bg1"/>
                </a:gs>
              </a:gsLst>
              <a:lin ang="0" scaled="1"/>
            </a:gradFill>
            <a:ln w="9525">
              <a:noFill/>
              <a:miter lim="800000"/>
              <a:headEnd/>
              <a:tailEnd/>
            </a:ln>
            <a:effectLst/>
          </p:spPr>
          <p:txBody>
            <a:bodyPr lIns="0" rIns="0" anchor="ctr"/>
            <a:lstStyle/>
            <a:p>
              <a:pPr marL="457200" algn="l"/>
              <a:r>
                <a:rPr lang="ru-RU" sz="2400" b="1">
                  <a:solidFill>
                    <a:schemeClr val="bg1"/>
                  </a:solidFill>
                  <a:latin typeface="+mj-lt"/>
                  <a:cs typeface="Helvetica" panose="020B0604020202020204" pitchFamily="34" charset="0"/>
                </a:rPr>
                <a:t>Основные сведения об API</a:t>
              </a:r>
            </a:p>
          </p:txBody>
        </p:sp>
        <p:sp>
          <p:nvSpPr>
            <p:cNvPr id="6" name="Oval 5"/>
            <p:cNvSpPr/>
            <p:nvPr/>
          </p:nvSpPr>
          <p:spPr>
            <a:xfrm>
              <a:off x="-809" y="7415"/>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351" y="144575"/>
              <a:ext cx="457200" cy="457200"/>
            </a:xfrm>
            <a:prstGeom prst="rect">
              <a:avLst/>
            </a:prstGeom>
          </p:spPr>
        </p:pic>
      </p:grpSp>
      <p:grpSp>
        <p:nvGrpSpPr>
          <p:cNvPr id="8" name="Group 7">
            <a:extLst>
              <a:ext uri="{FF2B5EF4-FFF2-40B4-BE49-F238E27FC236}">
                <a16:creationId xmlns:a16="http://schemas.microsoft.com/office/drawing/2014/main" id="{765CFD57-D5C5-411A-8B6F-CE103954B03C}"/>
              </a:ext>
            </a:extLst>
          </p:cNvPr>
          <p:cNvGrpSpPr/>
          <p:nvPr/>
        </p:nvGrpSpPr>
        <p:grpSpPr>
          <a:xfrm>
            <a:off x="4977998" y="989377"/>
            <a:ext cx="3813099" cy="2704358"/>
            <a:chOff x="4988389" y="1415408"/>
            <a:chExt cx="3813099" cy="2704358"/>
          </a:xfrm>
        </p:grpSpPr>
        <p:pic>
          <p:nvPicPr>
            <p:cNvPr id="11" name="Picture 10">
              <a:extLst>
                <a:ext uri="{FF2B5EF4-FFF2-40B4-BE49-F238E27FC236}">
                  <a16:creationId xmlns:a16="http://schemas.microsoft.com/office/drawing/2014/main" id="{5E0102C8-FDD4-46B4-BD3F-8B584B2B3A46}"/>
                </a:ext>
              </a:extLst>
            </p:cNvPr>
            <p:cNvPicPr>
              <a:picLocks noChangeAspect="1"/>
            </p:cNvPicPr>
            <p:nvPr/>
          </p:nvPicPr>
          <p:blipFill>
            <a:blip r:embed="rId4"/>
            <a:stretch>
              <a:fillRect/>
            </a:stretch>
          </p:blipFill>
          <p:spPr>
            <a:xfrm>
              <a:off x="5952317" y="1415408"/>
              <a:ext cx="1885243" cy="1248274"/>
            </a:xfrm>
            <a:prstGeom prst="rect">
              <a:avLst/>
            </a:prstGeom>
          </p:spPr>
        </p:pic>
        <p:pic>
          <p:nvPicPr>
            <p:cNvPr id="13" name="Picture 12">
              <a:extLst>
                <a:ext uri="{FF2B5EF4-FFF2-40B4-BE49-F238E27FC236}">
                  <a16:creationId xmlns:a16="http://schemas.microsoft.com/office/drawing/2014/main" id="{7FE73466-1703-405D-A880-F632D84E568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88389" y="2644228"/>
              <a:ext cx="3813099" cy="1475538"/>
            </a:xfrm>
            <a:prstGeom prst="rect">
              <a:avLst/>
            </a:prstGeom>
          </p:spPr>
        </p:pic>
        <p:sp>
          <p:nvSpPr>
            <p:cNvPr id="14" name="Flowchart: Magnetic Disk 13">
              <a:extLst>
                <a:ext uri="{FF2B5EF4-FFF2-40B4-BE49-F238E27FC236}">
                  <a16:creationId xmlns:a16="http://schemas.microsoft.com/office/drawing/2014/main" id="{9EC13D91-1D19-4F71-983C-99E3C689163A}"/>
                </a:ext>
              </a:extLst>
            </p:cNvPr>
            <p:cNvSpPr/>
            <p:nvPr/>
          </p:nvSpPr>
          <p:spPr>
            <a:xfrm>
              <a:off x="5177638" y="2128167"/>
              <a:ext cx="640080" cy="324000"/>
            </a:xfrm>
            <a:prstGeom prst="flowChartMagneticDisk">
              <a:avLst/>
            </a:prstGeom>
            <a:solidFill>
              <a:srgbClr val="FFFFCC"/>
            </a:solidFill>
            <a:ln w="95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050" dirty="0">
                  <a:solidFill>
                    <a:schemeClr val="tx1"/>
                  </a:solidFill>
                </a:rPr>
                <a:t>База данных</a:t>
              </a:r>
            </a:p>
          </p:txBody>
        </p:sp>
        <p:sp>
          <p:nvSpPr>
            <p:cNvPr id="15" name="Flowchart: Magnetic Disk 14">
              <a:extLst>
                <a:ext uri="{FF2B5EF4-FFF2-40B4-BE49-F238E27FC236}">
                  <a16:creationId xmlns:a16="http://schemas.microsoft.com/office/drawing/2014/main" id="{79F2E5CC-774B-4065-9162-DED2268B57B3}"/>
                </a:ext>
              </a:extLst>
            </p:cNvPr>
            <p:cNvSpPr/>
            <p:nvPr/>
          </p:nvSpPr>
          <p:spPr>
            <a:xfrm>
              <a:off x="7948586" y="2128167"/>
              <a:ext cx="640080" cy="324000"/>
            </a:xfrm>
            <a:prstGeom prst="flowChartMagneticDisk">
              <a:avLst/>
            </a:prstGeom>
            <a:solidFill>
              <a:srgbClr val="FFFFCC"/>
            </a:solidFill>
            <a:ln w="95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050" dirty="0">
                  <a:solidFill>
                    <a:schemeClr val="tx1"/>
                  </a:solidFill>
                </a:rPr>
                <a:t>База данных</a:t>
              </a:r>
            </a:p>
          </p:txBody>
        </p:sp>
        <p:sp>
          <p:nvSpPr>
            <p:cNvPr id="16" name="Arrow: Up-Down 15">
              <a:extLst>
                <a:ext uri="{FF2B5EF4-FFF2-40B4-BE49-F238E27FC236}">
                  <a16:creationId xmlns:a16="http://schemas.microsoft.com/office/drawing/2014/main" id="{928B6CB4-9BEC-4CCD-BDDE-72B4CD6EBF74}"/>
                </a:ext>
              </a:extLst>
            </p:cNvPr>
            <p:cNvSpPr/>
            <p:nvPr/>
          </p:nvSpPr>
          <p:spPr>
            <a:xfrm>
              <a:off x="5406238" y="2452010"/>
              <a:ext cx="182880" cy="274320"/>
            </a:xfrm>
            <a:prstGeom prst="upDownArrow">
              <a:avLst/>
            </a:prstGeom>
            <a:solidFill>
              <a:schemeClr val="accent3"/>
            </a:solidFill>
            <a:ln w="95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Up-Down 16">
              <a:extLst>
                <a:ext uri="{FF2B5EF4-FFF2-40B4-BE49-F238E27FC236}">
                  <a16:creationId xmlns:a16="http://schemas.microsoft.com/office/drawing/2014/main" id="{4F7FABA7-FB45-40E5-95F3-E171168D4749}"/>
                </a:ext>
              </a:extLst>
            </p:cNvPr>
            <p:cNvSpPr/>
            <p:nvPr/>
          </p:nvSpPr>
          <p:spPr>
            <a:xfrm>
              <a:off x="8177186" y="2452010"/>
              <a:ext cx="182880" cy="274320"/>
            </a:xfrm>
            <a:prstGeom prst="upDownArrow">
              <a:avLst/>
            </a:prstGeom>
            <a:solidFill>
              <a:schemeClr val="accent3"/>
            </a:solidFill>
            <a:ln w="95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AF014C47-7771-40DD-9D63-AB36F83EA5B9}"/>
              </a:ext>
            </a:extLst>
          </p:cNvPr>
          <p:cNvSpPr/>
          <p:nvPr/>
        </p:nvSpPr>
        <p:spPr>
          <a:xfrm>
            <a:off x="357577" y="1138379"/>
            <a:ext cx="4443023" cy="2468880"/>
          </a:xfrm>
          <a:prstGeom prst="rect">
            <a:avLst/>
          </a:prstGeom>
          <a:solidFill>
            <a:schemeClr val="accent3">
              <a:lumMod val="20000"/>
              <a:lumOff val="80000"/>
            </a:schemeClr>
          </a:solidFill>
          <a:ln>
            <a:noFill/>
          </a:ln>
          <a:effectLst>
            <a:outerShdw blurRad="50800" dist="38100" dir="5400000" algn="t"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t"/>
          <a:lstStyle/>
          <a:p>
            <a:pPr>
              <a:spcAft>
                <a:spcPts val="600"/>
              </a:spcAft>
            </a:pPr>
            <a:r>
              <a:rPr lang="ru-RU" sz="2000" b="1" dirty="0">
                <a:solidFill>
                  <a:srgbClr val="0000CC"/>
                </a:solidFill>
                <a:ea typeface="Calibri" panose="020F0502020204030204" pitchFamily="34" charset="0"/>
                <a:cs typeface="Times New Roman" panose="02020603050405020304" pitchFamily="18" charset="0"/>
              </a:rPr>
              <a:t>Что такое </a:t>
            </a:r>
            <a:r>
              <a:rPr lang="ru-RU" sz="2000" b="1" dirty="0" err="1">
                <a:solidFill>
                  <a:srgbClr val="0000CC"/>
                </a:solidFill>
                <a:ea typeface="Calibri" panose="020F0502020204030204" pitchFamily="34" charset="0"/>
                <a:cs typeface="Times New Roman" panose="02020603050405020304" pitchFamily="18" charset="0"/>
              </a:rPr>
              <a:t>API</a:t>
            </a:r>
            <a:r>
              <a:rPr lang="ru-RU" sz="2000" b="1" dirty="0">
                <a:solidFill>
                  <a:srgbClr val="0000CC"/>
                </a:solidFill>
                <a:ea typeface="Calibri" panose="020F0502020204030204" pitchFamily="34" charset="0"/>
                <a:cs typeface="Times New Roman" panose="02020603050405020304" pitchFamily="18" charset="0"/>
              </a:rPr>
              <a:t>?</a:t>
            </a:r>
          </a:p>
          <a:p>
            <a:pPr>
              <a:spcAft>
                <a:spcPts val="0"/>
              </a:spcAft>
            </a:pPr>
            <a:r>
              <a:rPr lang="ru-RU" dirty="0">
                <a:ea typeface="Calibri" panose="020F0502020204030204" pitchFamily="34" charset="0"/>
                <a:cs typeface="Times New Roman" panose="02020603050405020304" pitchFamily="18" charset="0"/>
              </a:rPr>
              <a:t>Программный веб-интерфейс приложений (</a:t>
            </a:r>
            <a:r>
              <a:rPr lang="ru-RU" dirty="0" err="1">
                <a:ea typeface="Calibri" panose="020F0502020204030204" pitchFamily="34" charset="0"/>
                <a:cs typeface="Times New Roman" panose="02020603050405020304" pitchFamily="18" charset="0"/>
              </a:rPr>
              <a:t>API</a:t>
            </a:r>
            <a:r>
              <a:rPr lang="ru-RU" dirty="0">
                <a:ea typeface="Calibri" panose="020F0502020204030204" pitchFamily="34" charset="0"/>
                <a:cs typeface="Times New Roman" panose="02020603050405020304" pitchFamily="18" charset="0"/>
              </a:rPr>
              <a:t>) — это связь между двумя системами на основе точно определенного протокола обмена данными, устанавливаемая (через Интернет или </a:t>
            </a:r>
            <a:r>
              <a:rPr lang="ru-RU" dirty="0" err="1">
                <a:ea typeface="Calibri" panose="020F0502020204030204" pitchFamily="34" charset="0"/>
                <a:cs typeface="Times New Roman" panose="02020603050405020304" pitchFamily="18" charset="0"/>
              </a:rPr>
              <a:t>интранет</a:t>
            </a:r>
            <a:r>
              <a:rPr lang="ru-RU" dirty="0">
                <a:ea typeface="Calibri" panose="020F0502020204030204" pitchFamily="34" charset="0"/>
                <a:cs typeface="Times New Roman" panose="02020603050405020304" pitchFamily="18" charset="0"/>
              </a:rPr>
              <a:t>) для автоматизации передачи данных с одного портала на другой. </a:t>
            </a:r>
          </a:p>
          <a:p>
            <a:pPr marL="285750" indent="-285750">
              <a:buFont typeface="Arial" panose="020B0604020202020204" pitchFamily="34" charset="0"/>
              <a:buChar char="•"/>
            </a:pPr>
            <a:endParaRPr lang="en-US" sz="1200" dirty="0"/>
          </a:p>
        </p:txBody>
      </p:sp>
      <p:sp>
        <p:nvSpPr>
          <p:cNvPr id="19" name="Rectangle 18">
            <a:extLst>
              <a:ext uri="{FF2B5EF4-FFF2-40B4-BE49-F238E27FC236}">
                <a16:creationId xmlns:a16="http://schemas.microsoft.com/office/drawing/2014/main" id="{818C8F40-3B69-43A9-BBBB-9A3C0BE572D9}"/>
              </a:ext>
            </a:extLst>
          </p:cNvPr>
          <p:cNvSpPr/>
          <p:nvPr/>
        </p:nvSpPr>
        <p:spPr>
          <a:xfrm>
            <a:off x="357577" y="4150939"/>
            <a:ext cx="8412480" cy="2156345"/>
          </a:xfrm>
          <a:prstGeom prst="rect">
            <a:avLst/>
          </a:prstGeom>
          <a:solidFill>
            <a:srgbClr val="FFFFCC"/>
          </a:solidFill>
          <a:ln>
            <a:noFill/>
          </a:ln>
          <a:effectLst>
            <a:outerShdw blurRad="50800" dist="38100" dir="5400000" algn="t"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t"/>
          <a:lstStyle/>
          <a:p>
            <a:pPr>
              <a:spcAft>
                <a:spcPts val="600"/>
              </a:spcAft>
            </a:pPr>
            <a:r>
              <a:rPr lang="ru-RU" sz="2000" b="1" dirty="0">
                <a:solidFill>
                  <a:srgbClr val="0000CC"/>
                </a:solidFill>
                <a:ea typeface="Calibri" panose="020F0502020204030204" pitchFamily="34" charset="0"/>
                <a:cs typeface="Times New Roman" panose="02020603050405020304" pitchFamily="18" charset="0"/>
              </a:rPr>
              <a:t>Почему программные интерфейсы приложений важны для Всемирного банка и его клиентов?</a:t>
            </a:r>
          </a:p>
          <a:p>
            <a:pPr algn="just">
              <a:spcAft>
                <a:spcPts val="0"/>
              </a:spcAft>
            </a:pPr>
            <a:r>
              <a:rPr lang="en-US" sz="1600" dirty="0">
                <a:ea typeface="Calibri" panose="020F0502020204030204" pitchFamily="34" charset="0"/>
                <a:cs typeface="Times New Roman" panose="02020603050405020304" pitchFamily="18" charset="0"/>
              </a:rPr>
              <a:t>API</a:t>
            </a:r>
            <a:r>
              <a:rPr lang="ru-RU" sz="1600" dirty="0">
                <a:ea typeface="Calibri" panose="020F0502020204030204" pitchFamily="34" charset="0"/>
                <a:cs typeface="Times New Roman" panose="02020603050405020304" pitchFamily="18" charset="0"/>
              </a:rPr>
              <a:t> позволяют существенно повысить качество государственных услуг и обеспечивают бесшовное сквозное взаимодействие между государством, гражданами и компаниями, устраняя необходимость передавать данные в ручном режиме. Веб-</a:t>
            </a:r>
            <a:r>
              <a:rPr lang="ru-RU" sz="1600" dirty="0" err="1">
                <a:ea typeface="Calibri" panose="020F0502020204030204" pitchFamily="34" charset="0"/>
                <a:cs typeface="Times New Roman" panose="02020603050405020304" pitchFamily="18" charset="0"/>
              </a:rPr>
              <a:t>API</a:t>
            </a:r>
            <a:r>
              <a:rPr lang="ru-RU" sz="1600" dirty="0">
                <a:ea typeface="Calibri" panose="020F0502020204030204" pitchFamily="34" charset="0"/>
                <a:cs typeface="Times New Roman" panose="02020603050405020304" pitchFamily="18" charset="0"/>
              </a:rPr>
              <a:t> могут быть разработаны за относительно короткое время при умеренном бюджете и обеспечить значительную экономию средств за счет безопасной автоматической передачи и обновления данных.</a:t>
            </a:r>
          </a:p>
        </p:txBody>
      </p:sp>
      <p:sp>
        <p:nvSpPr>
          <p:cNvPr id="20" name="TextBox 19"/>
          <p:cNvSpPr txBox="1"/>
          <p:nvPr/>
        </p:nvSpPr>
        <p:spPr>
          <a:xfrm>
            <a:off x="6034299" y="3389527"/>
            <a:ext cx="1700496" cy="153888"/>
          </a:xfrm>
          <a:prstGeom prst="rect">
            <a:avLst/>
          </a:prstGeom>
          <a:solidFill>
            <a:schemeClr val="bg1"/>
          </a:solidFill>
        </p:spPr>
        <p:txBody>
          <a:bodyPr wrap="square" lIns="0" tIns="0" rIns="0" bIns="0" rtlCol="0">
            <a:spAutoFit/>
          </a:bodyPr>
          <a:lstStyle/>
          <a:p>
            <a:pPr algn="ctr"/>
            <a:r>
              <a:rPr lang="ru-RU" sz="1000" b="1" dirty="0"/>
              <a:t>Сетевое подключение</a:t>
            </a:r>
          </a:p>
        </p:txBody>
      </p:sp>
      <p:sp>
        <p:nvSpPr>
          <p:cNvPr id="23" name="TextBox 22"/>
          <p:cNvSpPr txBox="1"/>
          <p:nvPr/>
        </p:nvSpPr>
        <p:spPr>
          <a:xfrm>
            <a:off x="5167247" y="2396650"/>
            <a:ext cx="1121768" cy="184666"/>
          </a:xfrm>
          <a:prstGeom prst="rect">
            <a:avLst/>
          </a:prstGeom>
          <a:solidFill>
            <a:srgbClr val="CFE2F3"/>
          </a:solidFill>
        </p:spPr>
        <p:txBody>
          <a:bodyPr wrap="square" lIns="0" tIns="0" rIns="0" bIns="0" rtlCol="0">
            <a:spAutoFit/>
          </a:bodyPr>
          <a:lstStyle/>
          <a:p>
            <a:pPr algn="ctr"/>
            <a:r>
              <a:rPr lang="ru-RU" sz="1200"/>
              <a:t>клиентский код</a:t>
            </a:r>
          </a:p>
        </p:txBody>
      </p:sp>
      <p:sp>
        <p:nvSpPr>
          <p:cNvPr id="24" name="TextBox 23"/>
          <p:cNvSpPr txBox="1"/>
          <p:nvPr/>
        </p:nvSpPr>
        <p:spPr>
          <a:xfrm>
            <a:off x="5167247" y="2699818"/>
            <a:ext cx="1121768" cy="184666"/>
          </a:xfrm>
          <a:prstGeom prst="rect">
            <a:avLst/>
          </a:prstGeom>
          <a:solidFill>
            <a:srgbClr val="CFE2F3"/>
          </a:solidFill>
        </p:spPr>
        <p:txBody>
          <a:bodyPr wrap="square" lIns="0" tIns="0" rIns="0" bIns="0" rtlCol="0">
            <a:spAutoFit/>
          </a:bodyPr>
          <a:lstStyle/>
          <a:p>
            <a:pPr algn="ctr"/>
            <a:r>
              <a:rPr lang="ru-RU" sz="1200"/>
              <a:t>API</a:t>
            </a:r>
          </a:p>
        </p:txBody>
      </p:sp>
      <p:sp>
        <p:nvSpPr>
          <p:cNvPr id="25" name="TextBox 24"/>
          <p:cNvSpPr txBox="1"/>
          <p:nvPr/>
        </p:nvSpPr>
        <p:spPr>
          <a:xfrm>
            <a:off x="5159334" y="3023388"/>
            <a:ext cx="1121768" cy="184666"/>
          </a:xfrm>
          <a:prstGeom prst="rect">
            <a:avLst/>
          </a:prstGeom>
          <a:solidFill>
            <a:srgbClr val="CFE2F3"/>
          </a:solidFill>
        </p:spPr>
        <p:txBody>
          <a:bodyPr wrap="square" lIns="0" tIns="0" rIns="0" bIns="0" rtlCol="0">
            <a:spAutoFit/>
          </a:bodyPr>
          <a:lstStyle/>
          <a:p>
            <a:pPr algn="ctr"/>
            <a:r>
              <a:rPr lang="ru-RU" sz="1200"/>
              <a:t>браузер</a:t>
            </a:r>
          </a:p>
        </p:txBody>
      </p:sp>
      <p:sp>
        <p:nvSpPr>
          <p:cNvPr id="26" name="TextBox 25"/>
          <p:cNvSpPr txBox="1"/>
          <p:nvPr/>
        </p:nvSpPr>
        <p:spPr>
          <a:xfrm>
            <a:off x="7456507" y="3023388"/>
            <a:ext cx="1121768" cy="184666"/>
          </a:xfrm>
          <a:prstGeom prst="rect">
            <a:avLst/>
          </a:prstGeom>
          <a:solidFill>
            <a:srgbClr val="CFE2F3"/>
          </a:solidFill>
        </p:spPr>
        <p:txBody>
          <a:bodyPr wrap="square" lIns="0" tIns="0" rIns="0" bIns="0" rtlCol="0">
            <a:spAutoFit/>
          </a:bodyPr>
          <a:lstStyle/>
          <a:p>
            <a:pPr algn="ctr"/>
            <a:r>
              <a:rPr lang="ru-RU" sz="1200"/>
              <a:t>Веб-сервер</a:t>
            </a:r>
          </a:p>
        </p:txBody>
      </p:sp>
      <p:sp>
        <p:nvSpPr>
          <p:cNvPr id="27" name="TextBox 26"/>
          <p:cNvSpPr txBox="1"/>
          <p:nvPr/>
        </p:nvSpPr>
        <p:spPr>
          <a:xfrm>
            <a:off x="7456507" y="2404406"/>
            <a:ext cx="1121768" cy="184666"/>
          </a:xfrm>
          <a:prstGeom prst="rect">
            <a:avLst/>
          </a:prstGeom>
          <a:solidFill>
            <a:srgbClr val="CFE2F3"/>
          </a:solidFill>
        </p:spPr>
        <p:txBody>
          <a:bodyPr wrap="square" lIns="0" tIns="0" rIns="0" bIns="0" rtlCol="0">
            <a:spAutoFit/>
          </a:bodyPr>
          <a:lstStyle/>
          <a:p>
            <a:pPr algn="ctr"/>
            <a:r>
              <a:rPr lang="ru-RU" sz="1200"/>
              <a:t>клиентский код</a:t>
            </a:r>
          </a:p>
        </p:txBody>
      </p:sp>
      <p:sp>
        <p:nvSpPr>
          <p:cNvPr id="28" name="TextBox 27"/>
          <p:cNvSpPr txBox="1"/>
          <p:nvPr/>
        </p:nvSpPr>
        <p:spPr>
          <a:xfrm>
            <a:off x="7456507" y="2707574"/>
            <a:ext cx="1121768" cy="184666"/>
          </a:xfrm>
          <a:prstGeom prst="rect">
            <a:avLst/>
          </a:prstGeom>
          <a:solidFill>
            <a:srgbClr val="CFE2F3"/>
          </a:solidFill>
        </p:spPr>
        <p:txBody>
          <a:bodyPr wrap="square" lIns="0" tIns="0" rIns="0" bIns="0" rtlCol="0">
            <a:spAutoFit/>
          </a:bodyPr>
          <a:lstStyle/>
          <a:p>
            <a:pPr algn="ctr"/>
            <a:r>
              <a:rPr lang="ru-RU" sz="1200"/>
              <a:t>API</a:t>
            </a:r>
          </a:p>
        </p:txBody>
      </p:sp>
    </p:spTree>
    <p:extLst>
      <p:ext uri="{BB962C8B-B14F-4D97-AF65-F5344CB8AC3E}">
        <p14:creationId xmlns:p14="http://schemas.microsoft.com/office/powerpoint/2010/main" val="1404671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8"/>
          <p:cNvSpPr>
            <a:spLocks noGrp="1"/>
          </p:cNvSpPr>
          <p:nvPr>
            <p:ph type="sldNum" sz="quarter" idx="12"/>
          </p:nvPr>
        </p:nvSpPr>
        <p:spPr>
          <a:xfrm>
            <a:off x="6553200" y="6587285"/>
            <a:ext cx="2160000" cy="216000"/>
          </a:xfrm>
        </p:spPr>
        <p:txBody>
          <a:bodyPr/>
          <a:lstStyle/>
          <a:p>
            <a:fld id="{9A1FF0DD-E9F7-431E-8070-FEA08546CC76}" type="slidenum">
              <a:rPr lang="en-US" sz="1100" smtClean="0">
                <a:solidFill>
                  <a:srgbClr val="0000FF"/>
                </a:solidFill>
              </a:rPr>
              <a:pPr/>
              <a:t>5</a:t>
            </a:fld>
            <a:endParaRPr lang="en-US" sz="1100">
              <a:solidFill>
                <a:srgbClr val="0000FF"/>
              </a:solidFill>
            </a:endParaRPr>
          </a:p>
        </p:txBody>
      </p:sp>
      <p:grpSp>
        <p:nvGrpSpPr>
          <p:cNvPr id="7" name="Group 6"/>
          <p:cNvGrpSpPr/>
          <p:nvPr/>
        </p:nvGrpSpPr>
        <p:grpSpPr>
          <a:xfrm>
            <a:off x="-809" y="7415"/>
            <a:ext cx="9129110" cy="731520"/>
            <a:chOff x="-809" y="7415"/>
            <a:chExt cx="9129110" cy="731520"/>
          </a:xfrm>
        </p:grpSpPr>
        <p:sp>
          <p:nvSpPr>
            <p:cNvPr id="9" name="Text Box 3"/>
            <p:cNvSpPr txBox="1">
              <a:spLocks noChangeArrowheads="1"/>
            </p:cNvSpPr>
            <p:nvPr/>
          </p:nvSpPr>
          <p:spPr bwMode="auto">
            <a:xfrm>
              <a:off x="624381" y="144575"/>
              <a:ext cx="8503920" cy="457200"/>
            </a:xfrm>
            <a:prstGeom prst="rect">
              <a:avLst/>
            </a:prstGeom>
            <a:gradFill>
              <a:gsLst>
                <a:gs pos="50000">
                  <a:srgbClr val="00B0F0"/>
                </a:gs>
                <a:gs pos="100000">
                  <a:schemeClr val="bg1"/>
                </a:gs>
              </a:gsLst>
              <a:lin ang="0" scaled="1"/>
            </a:gradFill>
            <a:ln w="9525">
              <a:noFill/>
              <a:miter lim="800000"/>
              <a:headEnd/>
              <a:tailEnd/>
            </a:ln>
            <a:effectLst/>
          </p:spPr>
          <p:txBody>
            <a:bodyPr lIns="0" rIns="0" anchor="ctr"/>
            <a:lstStyle/>
            <a:p>
              <a:pPr marL="457200" algn="l"/>
              <a:r>
                <a:rPr lang="ru-RU" sz="2400" b="1">
                  <a:solidFill>
                    <a:schemeClr val="bg1"/>
                  </a:solidFill>
                  <a:latin typeface="+mj-lt"/>
                  <a:cs typeface="Helvetica" panose="020B0604020202020204" pitchFamily="34" charset="0"/>
                </a:rPr>
                <a:t>Переход к веб-службам и API</a:t>
              </a:r>
            </a:p>
          </p:txBody>
        </p:sp>
        <p:sp>
          <p:nvSpPr>
            <p:cNvPr id="6" name="Oval 5"/>
            <p:cNvSpPr/>
            <p:nvPr/>
          </p:nvSpPr>
          <p:spPr>
            <a:xfrm>
              <a:off x="-809" y="7415"/>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351" y="144575"/>
              <a:ext cx="457200" cy="457200"/>
            </a:xfrm>
            <a:prstGeom prst="rect">
              <a:avLst/>
            </a:prstGeom>
          </p:spPr>
        </p:pic>
      </p:grpSp>
      <p:sp>
        <p:nvSpPr>
          <p:cNvPr id="8" name="Text Box 14">
            <a:extLst>
              <a:ext uri="{FF2B5EF4-FFF2-40B4-BE49-F238E27FC236}">
                <a16:creationId xmlns:a16="http://schemas.microsoft.com/office/drawing/2014/main" id="{BE8E4B59-2473-4912-B6DA-96249841016F}"/>
              </a:ext>
            </a:extLst>
          </p:cNvPr>
          <p:cNvSpPr txBox="1">
            <a:spLocks noChangeArrowheads="1"/>
          </p:cNvSpPr>
          <p:nvPr/>
        </p:nvSpPr>
        <p:spPr bwMode="auto">
          <a:xfrm>
            <a:off x="2175914" y="2457540"/>
            <a:ext cx="5901285" cy="1708160"/>
          </a:xfrm>
          <a:prstGeom prst="rect">
            <a:avLst/>
          </a:prstGeom>
          <a:noFill/>
          <a:ln w="9525">
            <a:noFill/>
            <a:miter lim="800000"/>
            <a:headEnd/>
            <a:tailEnd/>
          </a:ln>
        </p:spPr>
        <p:txBody>
          <a:bodyPr wrap="square">
            <a:spAutoFit/>
          </a:bodyPr>
          <a:lstStyle/>
          <a:p>
            <a:pPr marL="341313" indent="-341313" algn="ctr">
              <a:spcAft>
                <a:spcPts val="600"/>
              </a:spcAft>
              <a:tabLst>
                <a:tab pos="1790700" algn="l"/>
              </a:tabLst>
            </a:pPr>
            <a:r>
              <a:rPr lang="ru-RU" sz="2800" b="1" dirty="0">
                <a:solidFill>
                  <a:srgbClr val="00B0F0"/>
                </a:solidFill>
              </a:rPr>
              <a:t>Содержание</a:t>
            </a:r>
          </a:p>
          <a:p>
            <a:pPr marL="342900" indent="-342900">
              <a:lnSpc>
                <a:spcPct val="150000"/>
              </a:lnSpc>
              <a:buSzPct val="80000"/>
              <a:buFont typeface="Wingdings 3" panose="05040102010807070707" pitchFamily="18" charset="2"/>
              <a:buChar char=""/>
              <a:tabLst>
                <a:tab pos="1790700" algn="l"/>
              </a:tabLst>
            </a:pPr>
            <a:r>
              <a:rPr lang="ru-RU" sz="2400" b="1" dirty="0">
                <a:solidFill>
                  <a:schemeClr val="bg1">
                    <a:lumMod val="75000"/>
                  </a:schemeClr>
                </a:solidFill>
              </a:rPr>
              <a:t>Переход к веб-службам и </a:t>
            </a:r>
            <a:r>
              <a:rPr lang="ru-RU" sz="2400" b="1" dirty="0" err="1">
                <a:solidFill>
                  <a:schemeClr val="bg1">
                    <a:lumMod val="75000"/>
                  </a:schemeClr>
                </a:solidFill>
              </a:rPr>
              <a:t>API</a:t>
            </a:r>
            <a:endParaRPr lang="ru-RU" sz="2400" b="1" dirty="0">
              <a:solidFill>
                <a:schemeClr val="bg1">
                  <a:lumMod val="75000"/>
                </a:schemeClr>
              </a:solidFill>
            </a:endParaRPr>
          </a:p>
          <a:p>
            <a:pPr marL="342900" indent="-342900">
              <a:lnSpc>
                <a:spcPct val="150000"/>
              </a:lnSpc>
              <a:buSzPct val="80000"/>
              <a:buFont typeface="Wingdings 3" panose="05040102010807070707" pitchFamily="18" charset="2"/>
              <a:buChar char=""/>
              <a:tabLst>
                <a:tab pos="1790700" algn="l"/>
              </a:tabLst>
            </a:pPr>
            <a:r>
              <a:rPr lang="ru-RU" sz="2400" b="1" dirty="0">
                <a:solidFill>
                  <a:srgbClr val="0000CC"/>
                </a:solidFill>
              </a:rPr>
              <a:t>Новый </a:t>
            </a:r>
            <a:r>
              <a:rPr lang="ru-RU" sz="2400" b="1" dirty="0" err="1">
                <a:solidFill>
                  <a:srgbClr val="0000CC"/>
                </a:solidFill>
              </a:rPr>
              <a:t>API</a:t>
            </a:r>
            <a:r>
              <a:rPr lang="ru-RU" sz="2400" b="1" dirty="0">
                <a:solidFill>
                  <a:srgbClr val="0000CC"/>
                </a:solidFill>
              </a:rPr>
              <a:t> </a:t>
            </a:r>
            <a:r>
              <a:rPr lang="en-US" sz="2400" b="1" dirty="0">
                <a:solidFill>
                  <a:srgbClr val="0000CC"/>
                </a:solidFill>
              </a:rPr>
              <a:t>Client Connection</a:t>
            </a:r>
            <a:endParaRPr lang="ru-RU" sz="2400" b="1" dirty="0">
              <a:solidFill>
                <a:srgbClr val="0000CC"/>
              </a:solidFill>
            </a:endParaRPr>
          </a:p>
        </p:txBody>
      </p:sp>
    </p:spTree>
    <p:extLst>
      <p:ext uri="{BB962C8B-B14F-4D97-AF65-F5344CB8AC3E}">
        <p14:creationId xmlns:p14="http://schemas.microsoft.com/office/powerpoint/2010/main" val="2938998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Slide Number Placeholder 8"/>
          <p:cNvSpPr>
            <a:spLocks noGrp="1"/>
          </p:cNvSpPr>
          <p:nvPr>
            <p:ph type="sldNum" sz="quarter" idx="12"/>
          </p:nvPr>
        </p:nvSpPr>
        <p:spPr>
          <a:xfrm>
            <a:off x="6553200" y="6587285"/>
            <a:ext cx="2160000" cy="216000"/>
          </a:xfrm>
        </p:spPr>
        <p:txBody>
          <a:bodyPr/>
          <a:lstStyle/>
          <a:p>
            <a:fld id="{9A1FF0DD-E9F7-431E-8070-FEA08546CC76}" type="slidenum">
              <a:rPr lang="en-US" sz="1100" smtClean="0">
                <a:solidFill>
                  <a:srgbClr val="0000FF"/>
                </a:solidFill>
              </a:rPr>
              <a:pPr/>
              <a:t>6</a:t>
            </a:fld>
            <a:endParaRPr lang="en-US" sz="1100">
              <a:solidFill>
                <a:srgbClr val="0000FF"/>
              </a:solidFill>
            </a:endParaRPr>
          </a:p>
        </p:txBody>
      </p:sp>
      <p:grpSp>
        <p:nvGrpSpPr>
          <p:cNvPr id="7" name="Group 6"/>
          <p:cNvGrpSpPr/>
          <p:nvPr/>
        </p:nvGrpSpPr>
        <p:grpSpPr>
          <a:xfrm>
            <a:off x="-809" y="7415"/>
            <a:ext cx="9129110" cy="731520"/>
            <a:chOff x="-809" y="7415"/>
            <a:chExt cx="9129110" cy="731520"/>
          </a:xfrm>
        </p:grpSpPr>
        <p:sp>
          <p:nvSpPr>
            <p:cNvPr id="9" name="Text Box 3"/>
            <p:cNvSpPr txBox="1">
              <a:spLocks noChangeArrowheads="1"/>
            </p:cNvSpPr>
            <p:nvPr/>
          </p:nvSpPr>
          <p:spPr bwMode="auto">
            <a:xfrm>
              <a:off x="624381" y="144575"/>
              <a:ext cx="8503920" cy="457200"/>
            </a:xfrm>
            <a:prstGeom prst="rect">
              <a:avLst/>
            </a:prstGeom>
            <a:gradFill>
              <a:gsLst>
                <a:gs pos="50000">
                  <a:srgbClr val="00B0F0"/>
                </a:gs>
                <a:gs pos="100000">
                  <a:schemeClr val="bg1"/>
                </a:gs>
              </a:gsLst>
              <a:lin ang="0" scaled="1"/>
            </a:gradFill>
            <a:ln w="9525">
              <a:noFill/>
              <a:miter lim="800000"/>
              <a:headEnd/>
              <a:tailEnd/>
            </a:ln>
            <a:effectLst/>
          </p:spPr>
          <p:txBody>
            <a:bodyPr lIns="0" rIns="0" anchor="ctr"/>
            <a:lstStyle/>
            <a:p>
              <a:pPr marL="457200" algn="l"/>
              <a:r>
                <a:rPr lang="ru-RU" sz="2400" b="1" dirty="0">
                  <a:solidFill>
                    <a:schemeClr val="bg1"/>
                  </a:solidFill>
                  <a:latin typeface="+mj-lt"/>
                  <a:cs typeface="Helvetica" panose="020B0604020202020204" pitchFamily="34" charset="0"/>
                </a:rPr>
                <a:t>Новый </a:t>
              </a:r>
              <a:r>
                <a:rPr lang="ru-RU" sz="2400" b="1" dirty="0" err="1">
                  <a:solidFill>
                    <a:schemeClr val="bg1"/>
                  </a:solidFill>
                  <a:latin typeface="+mj-lt"/>
                  <a:cs typeface="Helvetica" panose="020B0604020202020204" pitchFamily="34" charset="0"/>
                </a:rPr>
                <a:t>API</a:t>
              </a:r>
              <a:r>
                <a:rPr lang="ru-RU" sz="2400" b="1" dirty="0">
                  <a:solidFill>
                    <a:schemeClr val="bg1"/>
                  </a:solidFill>
                  <a:latin typeface="+mj-lt"/>
                  <a:cs typeface="Helvetica" panose="020B0604020202020204" pitchFamily="34" charset="0"/>
                </a:rPr>
                <a:t> </a:t>
              </a:r>
              <a:r>
                <a:rPr lang="en-US" sz="2400" b="1" dirty="0">
                  <a:solidFill>
                    <a:schemeClr val="bg1"/>
                  </a:solidFill>
                  <a:latin typeface="+mj-lt"/>
                  <a:cs typeface="Helvetica" panose="020B0604020202020204" pitchFamily="34" charset="0"/>
                </a:rPr>
                <a:t>Client Connection</a:t>
              </a:r>
              <a:endParaRPr lang="ru-RU" sz="2400" b="1" dirty="0">
                <a:solidFill>
                  <a:schemeClr val="bg1"/>
                </a:solidFill>
                <a:latin typeface="+mj-lt"/>
                <a:cs typeface="Helvetica" panose="020B0604020202020204" pitchFamily="34" charset="0"/>
              </a:endParaRPr>
            </a:p>
          </p:txBody>
        </p:sp>
        <p:sp>
          <p:nvSpPr>
            <p:cNvPr id="6" name="Oval 5"/>
            <p:cNvSpPr/>
            <p:nvPr/>
          </p:nvSpPr>
          <p:spPr>
            <a:xfrm>
              <a:off x="-809" y="7415"/>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351" y="144575"/>
              <a:ext cx="457200" cy="457200"/>
            </a:xfrm>
            <a:prstGeom prst="rect">
              <a:avLst/>
            </a:prstGeom>
          </p:spPr>
        </p:pic>
      </p:grpSp>
      <p:sp>
        <p:nvSpPr>
          <p:cNvPr id="43" name="Rectangle 42">
            <a:extLst>
              <a:ext uri="{FF2B5EF4-FFF2-40B4-BE49-F238E27FC236}">
                <a16:creationId xmlns:a16="http://schemas.microsoft.com/office/drawing/2014/main" id="{531C69E1-8972-41D8-A95C-2347B3FE20AF}"/>
              </a:ext>
            </a:extLst>
          </p:cNvPr>
          <p:cNvSpPr/>
          <p:nvPr/>
        </p:nvSpPr>
        <p:spPr>
          <a:xfrm>
            <a:off x="220742" y="3822435"/>
            <a:ext cx="8686800" cy="2764839"/>
          </a:xfrm>
          <a:prstGeom prst="rect">
            <a:avLst/>
          </a:prstGeom>
          <a:solidFill>
            <a:schemeClr val="accent3">
              <a:lumMod val="20000"/>
              <a:lumOff val="80000"/>
            </a:schemeClr>
          </a:solidFill>
          <a:ln w="952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spcAft>
                <a:spcPts val="600"/>
              </a:spcAft>
              <a:buFont typeface="Wingdings 3" panose="05040102010807070707" pitchFamily="18" charset="2"/>
              <a:buChar char=""/>
            </a:pPr>
            <a:r>
              <a:rPr lang="ru-RU" dirty="0">
                <a:solidFill>
                  <a:schemeClr val="tx1"/>
                </a:solidFill>
                <a:latin typeface="+mj-lt"/>
                <a:ea typeface="Calibri" panose="020F0502020204030204" pitchFamily="34" charset="0"/>
                <a:cs typeface="Times New Roman" panose="02020603050405020304" pitchFamily="18" charset="0"/>
              </a:rPr>
              <a:t>В период с марта по сентябрь 2018 г. новый портал </a:t>
            </a:r>
            <a:r>
              <a:rPr lang="en-US" dirty="0">
                <a:solidFill>
                  <a:schemeClr val="tx1"/>
                </a:solidFill>
                <a:latin typeface="+mj-lt"/>
                <a:ea typeface="Calibri" panose="020F0502020204030204" pitchFamily="34" charset="0"/>
                <a:cs typeface="Times New Roman" panose="02020603050405020304" pitchFamily="18" charset="0"/>
                <a:hlinkClick r:id="rId4"/>
              </a:rPr>
              <a:t>Client Connection</a:t>
            </a:r>
            <a:r>
              <a:rPr lang="ru-RU" dirty="0">
                <a:solidFill>
                  <a:schemeClr val="tx1"/>
                </a:solidFill>
                <a:latin typeface="+mj-lt"/>
                <a:ea typeface="Calibri" panose="020F0502020204030204" pitchFamily="34" charset="0"/>
                <a:cs typeface="Times New Roman" panose="02020603050405020304" pitchFamily="18" charset="0"/>
              </a:rPr>
              <a:t> (СС) был развернут более чем в 180 странах.</a:t>
            </a:r>
          </a:p>
          <a:p>
            <a:pPr marL="342900" lvl="0" indent="-342900">
              <a:spcAft>
                <a:spcPts val="600"/>
              </a:spcAft>
              <a:buFont typeface="Wingdings 3" panose="05040102010807070707" pitchFamily="18" charset="2"/>
              <a:buChar char=""/>
            </a:pPr>
            <a:r>
              <a:rPr lang="ru-RU" dirty="0">
                <a:solidFill>
                  <a:schemeClr val="tx1"/>
                </a:solidFill>
                <a:latin typeface="+mj-lt"/>
                <a:ea typeface="Calibri" panose="020F0502020204030204" pitchFamily="34" charset="0"/>
                <a:cs typeface="Times New Roman" panose="02020603050405020304" pitchFamily="18" charset="0"/>
              </a:rPr>
              <a:t>В рамках данного обновления для автоматизации обмена данными между системами стран-клиентов (СК) и базами данных CК (например, сведениями о проектах/займах, зарезервированных/выплаченных средствах, присуждённых контрактах) был разработан защищённый </a:t>
            </a:r>
            <a:r>
              <a:rPr lang="ru-RU" b="1" u="sng" dirty="0">
                <a:solidFill>
                  <a:srgbClr val="0000CC"/>
                </a:solidFill>
                <a:latin typeface="+mj-lt"/>
                <a:ea typeface="Calibri" panose="020F0502020204030204" pitchFamily="34" charset="0"/>
                <a:cs typeface="Times New Roman" panose="02020603050405020304" pitchFamily="18" charset="0"/>
              </a:rPr>
              <a:t>веб-API CC </a:t>
            </a:r>
            <a:r>
              <a:rPr lang="ru-RU" dirty="0">
                <a:solidFill>
                  <a:schemeClr val="tx1"/>
                </a:solidFill>
                <a:latin typeface="+mj-lt"/>
                <a:ea typeface="Calibri" panose="020F0502020204030204" pitchFamily="34" charset="0"/>
                <a:cs typeface="Times New Roman" panose="02020603050405020304" pitchFamily="18" charset="0"/>
              </a:rPr>
              <a:t>(март – октябрь 2018). </a:t>
            </a:r>
          </a:p>
          <a:p>
            <a:pPr marL="342900" lvl="0" indent="-342900">
              <a:spcAft>
                <a:spcPts val="600"/>
              </a:spcAft>
              <a:buFont typeface="Wingdings 3" panose="05040102010807070707" pitchFamily="18" charset="2"/>
              <a:buChar char=""/>
            </a:pPr>
            <a:r>
              <a:rPr lang="ru-RU" dirty="0">
                <a:solidFill>
                  <a:schemeClr val="tx1"/>
                </a:solidFill>
                <a:latin typeface="+mj-lt"/>
                <a:ea typeface="Calibri" panose="020F0502020204030204" pitchFamily="34" charset="0"/>
                <a:cs typeface="Times New Roman" panose="02020603050405020304" pitchFamily="18" charset="0"/>
              </a:rPr>
              <a:t>Новый </a:t>
            </a:r>
            <a:r>
              <a:rPr lang="ru-RU" dirty="0" err="1">
                <a:solidFill>
                  <a:schemeClr val="tx1"/>
                </a:solidFill>
                <a:latin typeface="+mj-lt"/>
                <a:ea typeface="Calibri" panose="020F0502020204030204" pitchFamily="34" charset="0"/>
                <a:cs typeface="Times New Roman" panose="02020603050405020304" pitchFamily="18" charset="0"/>
              </a:rPr>
              <a:t>API</a:t>
            </a:r>
            <a:r>
              <a:rPr lang="ru-RU" dirty="0">
                <a:solidFill>
                  <a:schemeClr val="tx1"/>
                </a:solidFill>
                <a:latin typeface="+mj-lt"/>
                <a:ea typeface="Calibri" panose="020F0502020204030204" pitchFamily="34" charset="0"/>
                <a:cs typeface="Times New Roman" panose="02020603050405020304" pitchFamily="18" charset="0"/>
              </a:rPr>
              <a:t> </a:t>
            </a:r>
            <a:r>
              <a:rPr lang="ru-RU" dirty="0" err="1">
                <a:solidFill>
                  <a:schemeClr val="tx1"/>
                </a:solidFill>
                <a:ea typeface="Calibri" panose="020F0502020204030204" pitchFamily="34" charset="0"/>
                <a:cs typeface="Times New Roman" panose="02020603050405020304" pitchFamily="18" charset="0"/>
              </a:rPr>
              <a:t>CC</a:t>
            </a:r>
            <a:r>
              <a:rPr lang="ru-RU" dirty="0">
                <a:solidFill>
                  <a:schemeClr val="tx1"/>
                </a:solidFill>
                <a:ea typeface="Calibri" panose="020F0502020204030204" pitchFamily="34" charset="0"/>
                <a:cs typeface="Times New Roman" panose="02020603050405020304" pitchFamily="18" charset="0"/>
              </a:rPr>
              <a:t> </a:t>
            </a:r>
            <a:r>
              <a:rPr lang="ru-RU" dirty="0">
                <a:solidFill>
                  <a:schemeClr val="tx1"/>
                </a:solidFill>
                <a:latin typeface="+mj-lt"/>
                <a:ea typeface="Calibri" panose="020F0502020204030204" pitchFamily="34" charset="0"/>
                <a:cs typeface="Times New Roman" panose="02020603050405020304" pitchFamily="18" charset="0"/>
              </a:rPr>
              <a:t>до января 2019 года тестировался в информационной системе управления внешней помощью (</a:t>
            </a:r>
            <a:r>
              <a:rPr lang="ru-RU" dirty="0" err="1">
                <a:solidFill>
                  <a:schemeClr val="tx1"/>
                </a:solidFill>
                <a:latin typeface="+mj-lt"/>
                <a:ea typeface="Calibri" panose="020F0502020204030204" pitchFamily="34" charset="0"/>
                <a:cs typeface="Times New Roman" panose="02020603050405020304" pitchFamily="18" charset="0"/>
              </a:rPr>
              <a:t>EAMIS</a:t>
            </a:r>
            <a:r>
              <a:rPr lang="ru-RU" dirty="0">
                <a:solidFill>
                  <a:schemeClr val="tx1"/>
                </a:solidFill>
                <a:latin typeface="+mj-lt"/>
                <a:ea typeface="Calibri" panose="020F0502020204030204" pitchFamily="34" charset="0"/>
                <a:cs typeface="Times New Roman" panose="02020603050405020304" pitchFamily="18" charset="0"/>
              </a:rPr>
              <a:t>) в Албании и планируется к запуску в марте 2019 года.</a:t>
            </a:r>
          </a:p>
        </p:txBody>
      </p:sp>
      <p:grpSp>
        <p:nvGrpSpPr>
          <p:cNvPr id="4" name="Group 3">
            <a:extLst>
              <a:ext uri="{FF2B5EF4-FFF2-40B4-BE49-F238E27FC236}">
                <a16:creationId xmlns:a16="http://schemas.microsoft.com/office/drawing/2014/main" id="{6A0D05B8-157C-4EBE-809C-E1FB447D8C1F}"/>
              </a:ext>
            </a:extLst>
          </p:cNvPr>
          <p:cNvGrpSpPr/>
          <p:nvPr/>
        </p:nvGrpSpPr>
        <p:grpSpPr>
          <a:xfrm>
            <a:off x="391653" y="838572"/>
            <a:ext cx="8368858" cy="2983863"/>
            <a:chOff x="391653" y="838572"/>
            <a:chExt cx="8368858" cy="2983863"/>
          </a:xfrm>
        </p:grpSpPr>
        <p:pic>
          <p:nvPicPr>
            <p:cNvPr id="11" name="Picture 10">
              <a:extLst>
                <a:ext uri="{FF2B5EF4-FFF2-40B4-BE49-F238E27FC236}">
                  <a16:creationId xmlns:a16="http://schemas.microsoft.com/office/drawing/2014/main" id="{7B33C077-B39D-418A-A226-13FC6C9CE34D}"/>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7863410" y="983871"/>
              <a:ext cx="897101" cy="1011542"/>
            </a:xfrm>
            <a:prstGeom prst="rect">
              <a:avLst/>
            </a:prstGeom>
            <a:noFill/>
            <a:ln>
              <a:noFill/>
            </a:ln>
          </p:spPr>
        </p:pic>
        <p:cxnSp>
          <p:nvCxnSpPr>
            <p:cNvPr id="13" name="Connector: Elbow 12">
              <a:extLst>
                <a:ext uri="{FF2B5EF4-FFF2-40B4-BE49-F238E27FC236}">
                  <a16:creationId xmlns:a16="http://schemas.microsoft.com/office/drawing/2014/main" id="{C17071C5-970E-41BF-8690-B539A85E7D97}"/>
                </a:ext>
              </a:extLst>
            </p:cNvPr>
            <p:cNvCxnSpPr/>
            <p:nvPr/>
          </p:nvCxnSpPr>
          <p:spPr>
            <a:xfrm>
              <a:off x="1589367" y="2251779"/>
              <a:ext cx="697745" cy="899148"/>
            </a:xfrm>
            <a:prstGeom prst="bentConnector3">
              <a:avLst/>
            </a:prstGeom>
            <a:ln>
              <a:solidFill>
                <a:srgbClr val="0000CC"/>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1120AEC7-2F08-4A20-BDA5-333C40F6DD2C}"/>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7863410" y="2810893"/>
              <a:ext cx="897101" cy="1011542"/>
            </a:xfrm>
            <a:prstGeom prst="rect">
              <a:avLst/>
            </a:prstGeom>
            <a:noFill/>
            <a:ln>
              <a:noFill/>
            </a:ln>
          </p:spPr>
        </p:pic>
        <p:sp>
          <p:nvSpPr>
            <p:cNvPr id="15" name="Flowchart: Magnetic Disk 14">
              <a:extLst>
                <a:ext uri="{FF2B5EF4-FFF2-40B4-BE49-F238E27FC236}">
                  <a16:creationId xmlns:a16="http://schemas.microsoft.com/office/drawing/2014/main" id="{C3BA1E1B-C95D-4890-9A1F-8965B758A289}"/>
                </a:ext>
              </a:extLst>
            </p:cNvPr>
            <p:cNvSpPr/>
            <p:nvPr/>
          </p:nvSpPr>
          <p:spPr>
            <a:xfrm>
              <a:off x="391653" y="1689812"/>
              <a:ext cx="1196134" cy="1123935"/>
            </a:xfrm>
            <a:prstGeom prst="flowChartMagneticDisk">
              <a:avLst/>
            </a:prstGeom>
            <a:solidFill>
              <a:srgbClr val="FFFF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ru-RU" sz="1400" b="1">
                  <a:solidFill>
                    <a:srgbClr val="0000CC"/>
                  </a:solidFill>
                  <a:latin typeface="Andes" panose="02000000000000000000" pitchFamily="50" charset="0"/>
                  <a:ea typeface="Calibri" panose="020F0502020204030204" pitchFamily="34" charset="0"/>
                  <a:cs typeface="Times New Roman" panose="02020603050405020304" pitchFamily="18" charset="0"/>
                </a:rPr>
                <a:t>Базы данных Всемирного банка</a:t>
              </a:r>
            </a:p>
          </p:txBody>
        </p:sp>
        <p:sp>
          <p:nvSpPr>
            <p:cNvPr id="42" name="Rectangle 41">
              <a:extLst>
                <a:ext uri="{FF2B5EF4-FFF2-40B4-BE49-F238E27FC236}">
                  <a16:creationId xmlns:a16="http://schemas.microsoft.com/office/drawing/2014/main" id="{B2CDE457-65DA-4D82-ADE4-2E685961B10A}"/>
                </a:ext>
              </a:extLst>
            </p:cNvPr>
            <p:cNvSpPr/>
            <p:nvPr/>
          </p:nvSpPr>
          <p:spPr>
            <a:xfrm>
              <a:off x="2309274" y="1188254"/>
              <a:ext cx="1463039" cy="33718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ru-RU" sz="1400" dirty="0">
                  <a:solidFill>
                    <a:srgbClr val="0000CC"/>
                  </a:solidFill>
                  <a:latin typeface="Andes" panose="02000000000000000000" pitchFamily="50" charset="0"/>
                  <a:ea typeface="Calibri" panose="020F0502020204030204" pitchFamily="34" charset="0"/>
                  <a:cs typeface="Times New Roman" panose="02020603050405020304" pitchFamily="18" charset="0"/>
                </a:rPr>
                <a:t> </a:t>
              </a:r>
              <a:r>
                <a:rPr lang="en-US" sz="1400" dirty="0">
                  <a:solidFill>
                    <a:srgbClr val="0000CC"/>
                  </a:solidFill>
                  <a:latin typeface="Andes" panose="02000000000000000000" pitchFamily="50" charset="0"/>
                  <a:ea typeface="Calibri" panose="020F0502020204030204" pitchFamily="34" charset="0"/>
                  <a:cs typeface="Times New Roman" panose="02020603050405020304" pitchFamily="18" charset="0"/>
                </a:rPr>
                <a:t>Client Connection</a:t>
              </a:r>
              <a:endParaRPr lang="ru-RU" sz="1400" dirty="0">
                <a:solidFill>
                  <a:srgbClr val="0000CC"/>
                </a:solidFill>
                <a:latin typeface="Andes" panose="02000000000000000000" pitchFamily="50" charset="0"/>
                <a:ea typeface="Calibri" panose="020F0502020204030204" pitchFamily="34" charset="0"/>
                <a:cs typeface="Times New Roman" panose="02020603050405020304" pitchFamily="18" charset="0"/>
              </a:endParaRPr>
            </a:p>
          </p:txBody>
        </p:sp>
        <p:cxnSp>
          <p:nvCxnSpPr>
            <p:cNvPr id="17" name="Connector: Elbow 16">
              <a:extLst>
                <a:ext uri="{FF2B5EF4-FFF2-40B4-BE49-F238E27FC236}">
                  <a16:creationId xmlns:a16="http://schemas.microsoft.com/office/drawing/2014/main" id="{967F8C73-5A39-4FD3-943A-E416284E3DB8}"/>
                </a:ext>
              </a:extLst>
            </p:cNvPr>
            <p:cNvCxnSpPr/>
            <p:nvPr/>
          </p:nvCxnSpPr>
          <p:spPr>
            <a:xfrm flipV="1">
              <a:off x="1589367" y="1350185"/>
              <a:ext cx="697745" cy="899148"/>
            </a:xfrm>
            <a:prstGeom prst="bentConnector3">
              <a:avLst/>
            </a:prstGeom>
            <a:ln>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66CD151-0401-4ABF-AFEF-ACBFCD2C8602}"/>
                </a:ext>
              </a:extLst>
            </p:cNvPr>
            <p:cNvCxnSpPr>
              <a:cxnSpLocks/>
            </p:cNvCxnSpPr>
            <p:nvPr/>
          </p:nvCxnSpPr>
          <p:spPr>
            <a:xfrm flipV="1">
              <a:off x="6368017" y="1458713"/>
              <a:ext cx="1615649" cy="4139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BC96549-E347-4489-8A52-0C76AD330251}"/>
                </a:ext>
              </a:extLst>
            </p:cNvPr>
            <p:cNvCxnSpPr>
              <a:cxnSpLocks/>
            </p:cNvCxnSpPr>
            <p:nvPr/>
          </p:nvCxnSpPr>
          <p:spPr>
            <a:xfrm>
              <a:off x="4302602" y="1349210"/>
              <a:ext cx="1134832" cy="595969"/>
            </a:xfrm>
            <a:prstGeom prst="line">
              <a:avLst/>
            </a:prstGeom>
            <a:ln>
              <a:solidFill>
                <a:srgbClr val="0000CC"/>
              </a:solidFill>
              <a:prstDash val="solid"/>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84E0C9D2-7224-4BBE-9CF3-9C379105DC10}"/>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7335091" y="1907623"/>
              <a:ext cx="697745" cy="1011542"/>
            </a:xfrm>
            <a:prstGeom prst="rect">
              <a:avLst/>
            </a:prstGeom>
            <a:noFill/>
            <a:ln>
              <a:noFill/>
            </a:ln>
          </p:spPr>
        </p:pic>
        <p:cxnSp>
          <p:nvCxnSpPr>
            <p:cNvPr id="21" name="Straight Connector 20">
              <a:extLst>
                <a:ext uri="{FF2B5EF4-FFF2-40B4-BE49-F238E27FC236}">
                  <a16:creationId xmlns:a16="http://schemas.microsoft.com/office/drawing/2014/main" id="{52BBABFC-470E-48DE-B966-AE31CE2093C9}"/>
                </a:ext>
              </a:extLst>
            </p:cNvPr>
            <p:cNvCxnSpPr>
              <a:cxnSpLocks/>
            </p:cNvCxnSpPr>
            <p:nvPr/>
          </p:nvCxnSpPr>
          <p:spPr>
            <a:xfrm>
              <a:off x="6521091" y="2513430"/>
              <a:ext cx="1631692" cy="951424"/>
            </a:xfrm>
            <a:prstGeom prst="line">
              <a:avLst/>
            </a:prstGeom>
            <a:ln>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8CCADE5-F949-4C87-A72D-3617F691322D}"/>
                </a:ext>
              </a:extLst>
            </p:cNvPr>
            <p:cNvCxnSpPr>
              <a:cxnSpLocks/>
            </p:cNvCxnSpPr>
            <p:nvPr/>
          </p:nvCxnSpPr>
          <p:spPr>
            <a:xfrm flipV="1">
              <a:off x="4302602" y="2453043"/>
              <a:ext cx="1045814" cy="170724"/>
            </a:xfrm>
            <a:prstGeom prst="line">
              <a:avLst/>
            </a:prstGeom>
            <a:ln>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AB6424C-A216-4833-8BFE-785F7D177D60}"/>
                </a:ext>
              </a:extLst>
            </p:cNvPr>
            <p:cNvCxnSpPr>
              <a:cxnSpLocks/>
            </p:cNvCxnSpPr>
            <p:nvPr/>
          </p:nvCxnSpPr>
          <p:spPr>
            <a:xfrm flipV="1">
              <a:off x="4302831" y="2680886"/>
              <a:ext cx="1288395" cy="472624"/>
            </a:xfrm>
            <a:prstGeom prst="line">
              <a:avLst/>
            </a:prstGeom>
            <a:ln>
              <a:solidFill>
                <a:srgbClr val="0000CC"/>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91B7A596-4FC6-417C-867B-F2CF7F48046C}"/>
                </a:ext>
              </a:extLst>
            </p:cNvPr>
            <p:cNvGrpSpPr/>
            <p:nvPr/>
          </p:nvGrpSpPr>
          <p:grpSpPr>
            <a:xfrm>
              <a:off x="2309274" y="2984920"/>
              <a:ext cx="1993557" cy="337181"/>
              <a:chOff x="0" y="0"/>
              <a:chExt cx="1461135" cy="182880"/>
            </a:xfrm>
          </p:grpSpPr>
          <p:sp>
            <p:nvSpPr>
              <p:cNvPr id="39" name="Rectangle 38">
                <a:extLst>
                  <a:ext uri="{FF2B5EF4-FFF2-40B4-BE49-F238E27FC236}">
                    <a16:creationId xmlns:a16="http://schemas.microsoft.com/office/drawing/2014/main" id="{512866B1-7441-4B84-A70C-3C5A992E11CC}"/>
                  </a:ext>
                </a:extLst>
              </p:cNvPr>
              <p:cNvSpPr/>
              <p:nvPr/>
            </p:nvSpPr>
            <p:spPr>
              <a:xfrm>
                <a:off x="0" y="0"/>
                <a:ext cx="1072304" cy="18288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ru-RU" sz="1400" dirty="0">
                    <a:solidFill>
                      <a:srgbClr val="0000CC"/>
                    </a:solidFill>
                    <a:latin typeface="Andes" panose="02000000000000000000" pitchFamily="50" charset="0"/>
                    <a:ea typeface="Calibri" panose="020F0502020204030204" pitchFamily="34" charset="0"/>
                    <a:cs typeface="Times New Roman" panose="02020603050405020304" pitchFamily="18" charset="0"/>
                  </a:rPr>
                  <a:t> Финансов. инф--я</a:t>
                </a:r>
              </a:p>
            </p:txBody>
          </p:sp>
          <p:sp>
            <p:nvSpPr>
              <p:cNvPr id="40" name="Rectangle 39">
                <a:extLst>
                  <a:ext uri="{FF2B5EF4-FFF2-40B4-BE49-F238E27FC236}">
                    <a16:creationId xmlns:a16="http://schemas.microsoft.com/office/drawing/2014/main" id="{0B1E49A8-CC7D-4EA7-9D5B-92DEC4D02AA2}"/>
                  </a:ext>
                </a:extLst>
              </p:cNvPr>
              <p:cNvSpPr/>
              <p:nvPr/>
            </p:nvSpPr>
            <p:spPr>
              <a:xfrm>
                <a:off x="1095375" y="0"/>
                <a:ext cx="365760" cy="182880"/>
              </a:xfrm>
              <a:prstGeom prst="rect">
                <a:avLst/>
              </a:prstGeom>
              <a:solidFill>
                <a:schemeClr val="accent5">
                  <a:lumMod val="20000"/>
                  <a:lumOff val="80000"/>
                </a:schemeClr>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ru-RU" sz="1400" b="1">
                    <a:solidFill>
                      <a:srgbClr val="0000CC"/>
                    </a:solidFill>
                    <a:latin typeface="Andes" panose="02000000000000000000" pitchFamily="50" charset="0"/>
                    <a:ea typeface="Calibri" panose="020F0502020204030204" pitchFamily="34" charset="0"/>
                    <a:cs typeface="Times New Roman" panose="02020603050405020304" pitchFamily="18" charset="0"/>
                  </a:rPr>
                  <a:t>API</a:t>
                </a:r>
              </a:p>
            </p:txBody>
          </p:sp>
        </p:grpSp>
        <p:sp>
          <p:nvSpPr>
            <p:cNvPr id="25" name="Freeform: Shape 24">
              <a:extLst>
                <a:ext uri="{FF2B5EF4-FFF2-40B4-BE49-F238E27FC236}">
                  <a16:creationId xmlns:a16="http://schemas.microsoft.com/office/drawing/2014/main" id="{358DB383-2652-4938-9F48-47494CBFE5F4}"/>
                </a:ext>
              </a:extLst>
            </p:cNvPr>
            <p:cNvSpPr/>
            <p:nvPr/>
          </p:nvSpPr>
          <p:spPr>
            <a:xfrm>
              <a:off x="6842338" y="2174860"/>
              <a:ext cx="598067" cy="93661"/>
            </a:xfrm>
            <a:custGeom>
              <a:avLst/>
              <a:gdLst>
                <a:gd name="connsiteX0" fmla="*/ 0 w 581025"/>
                <a:gd name="connsiteY0" fmla="*/ 0 h 76200"/>
                <a:gd name="connsiteX1" fmla="*/ 295275 w 581025"/>
                <a:gd name="connsiteY1" fmla="*/ 0 h 76200"/>
                <a:gd name="connsiteX2" fmla="*/ 133350 w 581025"/>
                <a:gd name="connsiteY2" fmla="*/ 76200 h 76200"/>
                <a:gd name="connsiteX3" fmla="*/ 581025 w 581025"/>
                <a:gd name="connsiteY3" fmla="*/ 76200 h 76200"/>
                <a:gd name="connsiteX0" fmla="*/ 0 w 476250"/>
                <a:gd name="connsiteY0" fmla="*/ 0 h 76200"/>
                <a:gd name="connsiteX1" fmla="*/ 295275 w 476250"/>
                <a:gd name="connsiteY1" fmla="*/ 0 h 76200"/>
                <a:gd name="connsiteX2" fmla="*/ 133350 w 476250"/>
                <a:gd name="connsiteY2" fmla="*/ 76200 h 76200"/>
                <a:gd name="connsiteX3" fmla="*/ 476250 w 476250"/>
                <a:gd name="connsiteY3" fmla="*/ 66675 h 76200"/>
              </a:gdLst>
              <a:ahLst/>
              <a:cxnLst>
                <a:cxn ang="0">
                  <a:pos x="connsiteX0" y="connsiteY0"/>
                </a:cxn>
                <a:cxn ang="0">
                  <a:pos x="connsiteX1" y="connsiteY1"/>
                </a:cxn>
                <a:cxn ang="0">
                  <a:pos x="connsiteX2" y="connsiteY2"/>
                </a:cxn>
                <a:cxn ang="0">
                  <a:pos x="connsiteX3" y="connsiteY3"/>
                </a:cxn>
              </a:cxnLst>
              <a:rect l="l" t="t" r="r" b="b"/>
              <a:pathLst>
                <a:path w="476250" h="76200">
                  <a:moveTo>
                    <a:pt x="0" y="0"/>
                  </a:moveTo>
                  <a:lnTo>
                    <a:pt x="295275" y="0"/>
                  </a:lnTo>
                  <a:lnTo>
                    <a:pt x="133350" y="76200"/>
                  </a:lnTo>
                  <a:lnTo>
                    <a:pt x="476250" y="66675"/>
                  </a:lnTo>
                </a:path>
              </a:pathLst>
            </a:custGeom>
            <a:noFill/>
            <a:ln w="127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latin typeface="Andes" panose="02000000000000000000" pitchFamily="50" charset="0"/>
              </a:endParaRPr>
            </a:p>
          </p:txBody>
        </p:sp>
        <p:cxnSp>
          <p:nvCxnSpPr>
            <p:cNvPr id="26" name="Straight Connector 25">
              <a:extLst>
                <a:ext uri="{FF2B5EF4-FFF2-40B4-BE49-F238E27FC236}">
                  <a16:creationId xmlns:a16="http://schemas.microsoft.com/office/drawing/2014/main" id="{81758D3F-0796-42DC-B57A-89AF2DFCC7F5}"/>
                </a:ext>
              </a:extLst>
            </p:cNvPr>
            <p:cNvCxnSpPr/>
            <p:nvPr/>
          </p:nvCxnSpPr>
          <p:spPr>
            <a:xfrm flipV="1">
              <a:off x="4312471" y="2115862"/>
              <a:ext cx="996779" cy="0"/>
            </a:xfrm>
            <a:prstGeom prst="line">
              <a:avLst/>
            </a:prstGeom>
            <a:ln>
              <a:solidFill>
                <a:srgbClr val="0000CC"/>
              </a:solidFill>
            </a:ln>
          </p:spPr>
          <p:style>
            <a:lnRef idx="1">
              <a:schemeClr val="accent1"/>
            </a:lnRef>
            <a:fillRef idx="0">
              <a:schemeClr val="accent1"/>
            </a:fillRef>
            <a:effectRef idx="0">
              <a:schemeClr val="accent1"/>
            </a:effectRef>
            <a:fontRef idx="minor">
              <a:schemeClr val="tx1"/>
            </a:fontRef>
          </p:style>
        </p:cxnSp>
        <p:sp>
          <p:nvSpPr>
            <p:cNvPr id="27" name="Arrow: Left 26">
              <a:extLst>
                <a:ext uri="{FF2B5EF4-FFF2-40B4-BE49-F238E27FC236}">
                  <a16:creationId xmlns:a16="http://schemas.microsoft.com/office/drawing/2014/main" id="{D94C1B54-AB24-45A3-BB6A-FCF10B03656D}"/>
                </a:ext>
              </a:extLst>
            </p:cNvPr>
            <p:cNvSpPr/>
            <p:nvPr/>
          </p:nvSpPr>
          <p:spPr>
            <a:xfrm flipH="1">
              <a:off x="4385671" y="1749843"/>
              <a:ext cx="697745" cy="337181"/>
            </a:xfrm>
            <a:prstGeom prst="leftArrow">
              <a:avLst>
                <a:gd name="adj1" fmla="val 69429"/>
                <a:gd name="adj2" fmla="val 50000"/>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ru-RU" sz="1200" b="1">
                  <a:solidFill>
                    <a:srgbClr val="0000CC"/>
                  </a:solidFill>
                  <a:latin typeface="Andes" panose="02000000000000000000" pitchFamily="50" charset="0"/>
                  <a:ea typeface="Calibri" panose="020F0502020204030204" pitchFamily="34" charset="0"/>
                  <a:cs typeface="Times New Roman" panose="02020603050405020304" pitchFamily="18" charset="0"/>
                </a:rPr>
                <a:t>JSON</a:t>
              </a:r>
            </a:p>
          </p:txBody>
        </p:sp>
        <p:sp>
          <p:nvSpPr>
            <p:cNvPr id="28" name="Arrow: Left 27">
              <a:extLst>
                <a:ext uri="{FF2B5EF4-FFF2-40B4-BE49-F238E27FC236}">
                  <a16:creationId xmlns:a16="http://schemas.microsoft.com/office/drawing/2014/main" id="{69C130B1-4BEF-491C-8945-80CB40542F7D}"/>
                </a:ext>
              </a:extLst>
            </p:cNvPr>
            <p:cNvSpPr/>
            <p:nvPr/>
          </p:nvSpPr>
          <p:spPr>
            <a:xfrm rot="20504468" flipH="1">
              <a:off x="4393998" y="2611599"/>
              <a:ext cx="697745" cy="337181"/>
            </a:xfrm>
            <a:prstGeom prst="leftArrow">
              <a:avLst>
                <a:gd name="adj1" fmla="val 69429"/>
                <a:gd name="adj2" fmla="val 50000"/>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ru-RU" sz="1200" b="1">
                  <a:solidFill>
                    <a:srgbClr val="0000CC"/>
                  </a:solidFill>
                  <a:latin typeface="Andes" panose="02000000000000000000" pitchFamily="50" charset="0"/>
                  <a:ea typeface="Calibri" panose="020F0502020204030204" pitchFamily="34" charset="0"/>
                  <a:cs typeface="Times New Roman" panose="02020603050405020304" pitchFamily="18" charset="0"/>
                </a:rPr>
                <a:t>XML</a:t>
              </a:r>
            </a:p>
          </p:txBody>
        </p:sp>
        <p:sp>
          <p:nvSpPr>
            <p:cNvPr id="29" name="Arrow: Left 28">
              <a:extLst>
                <a:ext uri="{FF2B5EF4-FFF2-40B4-BE49-F238E27FC236}">
                  <a16:creationId xmlns:a16="http://schemas.microsoft.com/office/drawing/2014/main" id="{2E3B1929-C61B-460F-8C73-5330D85B605B}"/>
                </a:ext>
              </a:extLst>
            </p:cNvPr>
            <p:cNvSpPr/>
            <p:nvPr/>
          </p:nvSpPr>
          <p:spPr>
            <a:xfrm rot="20773781">
              <a:off x="7150910" y="1202858"/>
              <a:ext cx="697745" cy="337181"/>
            </a:xfrm>
            <a:prstGeom prst="leftArrow">
              <a:avLst>
                <a:gd name="adj1" fmla="val 69429"/>
                <a:gd name="adj2" fmla="val 50000"/>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ru-RU" sz="1200" b="1">
                  <a:solidFill>
                    <a:srgbClr val="0000CC"/>
                  </a:solidFill>
                  <a:latin typeface="Andes" panose="02000000000000000000" pitchFamily="50" charset="0"/>
                  <a:ea typeface="Calibri" panose="020F0502020204030204" pitchFamily="34" charset="0"/>
                  <a:cs typeface="Times New Roman" panose="02020603050405020304" pitchFamily="18" charset="0"/>
                </a:rPr>
                <a:t>URL</a:t>
              </a:r>
            </a:p>
          </p:txBody>
        </p:sp>
        <p:cxnSp>
          <p:nvCxnSpPr>
            <p:cNvPr id="30" name="Straight Connector 29">
              <a:extLst>
                <a:ext uri="{FF2B5EF4-FFF2-40B4-BE49-F238E27FC236}">
                  <a16:creationId xmlns:a16="http://schemas.microsoft.com/office/drawing/2014/main" id="{FD80BBA3-A07A-4888-B1C1-563CF8A1D467}"/>
                </a:ext>
              </a:extLst>
            </p:cNvPr>
            <p:cNvCxnSpPr/>
            <p:nvPr/>
          </p:nvCxnSpPr>
          <p:spPr>
            <a:xfrm flipV="1">
              <a:off x="1938240" y="2115862"/>
              <a:ext cx="398711" cy="0"/>
            </a:xfrm>
            <a:prstGeom prst="line">
              <a:avLst/>
            </a:prstGeom>
            <a:ln>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40056E5-7E9D-48D1-8E40-D435A2707D16}"/>
                </a:ext>
              </a:extLst>
            </p:cNvPr>
            <p:cNvCxnSpPr/>
            <p:nvPr/>
          </p:nvCxnSpPr>
          <p:spPr>
            <a:xfrm flipV="1">
              <a:off x="1938240" y="2634520"/>
              <a:ext cx="398711" cy="0"/>
            </a:xfrm>
            <a:prstGeom prst="line">
              <a:avLst/>
            </a:prstGeom>
            <a:ln>
              <a:solidFill>
                <a:srgbClr val="0000CC"/>
              </a:solidFill>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6C9135FD-23A6-4BD0-9DA8-44FDC721185A}"/>
                </a:ext>
              </a:extLst>
            </p:cNvPr>
            <p:cNvGrpSpPr/>
            <p:nvPr/>
          </p:nvGrpSpPr>
          <p:grpSpPr>
            <a:xfrm>
              <a:off x="2309274" y="2465929"/>
              <a:ext cx="1993557" cy="337181"/>
              <a:chOff x="0" y="0"/>
              <a:chExt cx="1461135" cy="182880"/>
            </a:xfrm>
          </p:grpSpPr>
          <p:sp>
            <p:nvSpPr>
              <p:cNvPr id="37" name="Rectangle 36">
                <a:extLst>
                  <a:ext uri="{FF2B5EF4-FFF2-40B4-BE49-F238E27FC236}">
                    <a16:creationId xmlns:a16="http://schemas.microsoft.com/office/drawing/2014/main" id="{5BC3DBF2-47C0-4DE2-B10B-B2B4F02ED9D2}"/>
                  </a:ext>
                </a:extLst>
              </p:cNvPr>
              <p:cNvSpPr/>
              <p:nvPr/>
            </p:nvSpPr>
            <p:spPr>
              <a:xfrm>
                <a:off x="0" y="0"/>
                <a:ext cx="1072304" cy="18288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ru-RU" sz="1400" dirty="0">
                    <a:solidFill>
                      <a:srgbClr val="0000CC"/>
                    </a:solidFill>
                    <a:latin typeface="Andes" panose="02000000000000000000" pitchFamily="50" charset="0"/>
                    <a:ea typeface="Calibri" panose="020F0502020204030204" pitchFamily="34" charset="0"/>
                    <a:cs typeface="Times New Roman" panose="02020603050405020304" pitchFamily="18" charset="0"/>
                  </a:rPr>
                  <a:t> Проекты</a:t>
                </a:r>
              </a:p>
            </p:txBody>
          </p:sp>
          <p:sp>
            <p:nvSpPr>
              <p:cNvPr id="38" name="Rectangle 37">
                <a:extLst>
                  <a:ext uri="{FF2B5EF4-FFF2-40B4-BE49-F238E27FC236}">
                    <a16:creationId xmlns:a16="http://schemas.microsoft.com/office/drawing/2014/main" id="{89B1CEAF-AD87-4F8E-8FFB-BD4020411D68}"/>
                  </a:ext>
                </a:extLst>
              </p:cNvPr>
              <p:cNvSpPr/>
              <p:nvPr/>
            </p:nvSpPr>
            <p:spPr>
              <a:xfrm>
                <a:off x="1095375" y="0"/>
                <a:ext cx="365760" cy="182880"/>
              </a:xfrm>
              <a:prstGeom prst="rect">
                <a:avLst/>
              </a:prstGeom>
              <a:solidFill>
                <a:schemeClr val="accent5">
                  <a:lumMod val="20000"/>
                  <a:lumOff val="80000"/>
                </a:schemeClr>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ru-RU" sz="1400" b="1">
                    <a:solidFill>
                      <a:srgbClr val="0000CC"/>
                    </a:solidFill>
                    <a:latin typeface="Andes" panose="02000000000000000000" pitchFamily="50" charset="0"/>
                    <a:ea typeface="Calibri" panose="020F0502020204030204" pitchFamily="34" charset="0"/>
                    <a:cs typeface="Times New Roman" panose="02020603050405020304" pitchFamily="18" charset="0"/>
                  </a:rPr>
                  <a:t>API</a:t>
                </a:r>
              </a:p>
            </p:txBody>
          </p:sp>
        </p:grpSp>
        <p:grpSp>
          <p:nvGrpSpPr>
            <p:cNvPr id="33" name="Group 32">
              <a:extLst>
                <a:ext uri="{FF2B5EF4-FFF2-40B4-BE49-F238E27FC236}">
                  <a16:creationId xmlns:a16="http://schemas.microsoft.com/office/drawing/2014/main" id="{D6CD407B-A38C-4CCD-A8FF-C7ECCCB816E9}"/>
                </a:ext>
              </a:extLst>
            </p:cNvPr>
            <p:cNvGrpSpPr/>
            <p:nvPr/>
          </p:nvGrpSpPr>
          <p:grpSpPr>
            <a:xfrm>
              <a:off x="2244027" y="1947272"/>
              <a:ext cx="2058804" cy="337181"/>
              <a:chOff x="-47822" y="0"/>
              <a:chExt cx="1508957" cy="182880"/>
            </a:xfrm>
          </p:grpSpPr>
          <p:sp>
            <p:nvSpPr>
              <p:cNvPr id="35" name="Rectangle 34">
                <a:extLst>
                  <a:ext uri="{FF2B5EF4-FFF2-40B4-BE49-F238E27FC236}">
                    <a16:creationId xmlns:a16="http://schemas.microsoft.com/office/drawing/2014/main" id="{F54FB685-C48C-413E-998E-6324B1AED054}"/>
                  </a:ext>
                </a:extLst>
              </p:cNvPr>
              <p:cNvSpPr/>
              <p:nvPr/>
            </p:nvSpPr>
            <p:spPr>
              <a:xfrm>
                <a:off x="-47822" y="0"/>
                <a:ext cx="1223527" cy="18288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ru-RU" sz="1400" dirty="0">
                    <a:solidFill>
                      <a:srgbClr val="0000CC"/>
                    </a:solidFill>
                    <a:latin typeface="Andes" panose="02000000000000000000" pitchFamily="50" charset="0"/>
                    <a:ea typeface="Calibri" panose="020F0502020204030204" pitchFamily="34" charset="0"/>
                    <a:cs typeface="Times New Roman" panose="02020603050405020304" pitchFamily="18" charset="0"/>
                  </a:rPr>
                  <a:t> Показатели развития</a:t>
                </a:r>
              </a:p>
            </p:txBody>
          </p:sp>
          <p:sp>
            <p:nvSpPr>
              <p:cNvPr id="36" name="Rectangle 35">
                <a:extLst>
                  <a:ext uri="{FF2B5EF4-FFF2-40B4-BE49-F238E27FC236}">
                    <a16:creationId xmlns:a16="http://schemas.microsoft.com/office/drawing/2014/main" id="{6302F3EA-4790-4DBF-9981-08E7E328343A}"/>
                  </a:ext>
                </a:extLst>
              </p:cNvPr>
              <p:cNvSpPr/>
              <p:nvPr/>
            </p:nvSpPr>
            <p:spPr>
              <a:xfrm>
                <a:off x="1095375" y="0"/>
                <a:ext cx="365760" cy="182880"/>
              </a:xfrm>
              <a:prstGeom prst="rect">
                <a:avLst/>
              </a:prstGeom>
              <a:solidFill>
                <a:schemeClr val="accent5">
                  <a:lumMod val="20000"/>
                  <a:lumOff val="80000"/>
                </a:schemeClr>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ru-RU" sz="1400" b="1">
                    <a:solidFill>
                      <a:srgbClr val="0000CC"/>
                    </a:solidFill>
                    <a:latin typeface="Andes" panose="02000000000000000000" pitchFamily="50" charset="0"/>
                    <a:ea typeface="Calibri" panose="020F0502020204030204" pitchFamily="34" charset="0"/>
                    <a:cs typeface="Times New Roman" panose="02020603050405020304" pitchFamily="18" charset="0"/>
                  </a:rPr>
                  <a:t>API</a:t>
                </a:r>
              </a:p>
            </p:txBody>
          </p:sp>
        </p:grpSp>
        <p:sp>
          <p:nvSpPr>
            <p:cNvPr id="34" name="Cloud 33">
              <a:extLst>
                <a:ext uri="{FF2B5EF4-FFF2-40B4-BE49-F238E27FC236}">
                  <a16:creationId xmlns:a16="http://schemas.microsoft.com/office/drawing/2014/main" id="{ED4F2BD3-94FE-4D6C-8C03-316EA2616AB9}"/>
                </a:ext>
              </a:extLst>
            </p:cNvPr>
            <p:cNvSpPr/>
            <p:nvPr/>
          </p:nvSpPr>
          <p:spPr>
            <a:xfrm>
              <a:off x="5261372" y="1678060"/>
              <a:ext cx="1638602" cy="1123935"/>
            </a:xfrm>
            <a:prstGeom prst="clou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ru-RU" sz="1600" b="1">
                  <a:latin typeface="Andes" panose="02000000000000000000" pitchFamily="50" charset="0"/>
                  <a:ea typeface="Calibri" panose="020F0502020204030204" pitchFamily="34" charset="0"/>
                  <a:cs typeface="Times New Roman" panose="02020603050405020304" pitchFamily="18" charset="0"/>
                </a:rPr>
                <a:t>Интернет</a:t>
              </a:r>
            </a:p>
          </p:txBody>
        </p:sp>
        <p:sp>
          <p:nvSpPr>
            <p:cNvPr id="45" name="Rectangle 44">
              <a:extLst>
                <a:ext uri="{FF2B5EF4-FFF2-40B4-BE49-F238E27FC236}">
                  <a16:creationId xmlns:a16="http://schemas.microsoft.com/office/drawing/2014/main" id="{FE3B1885-9BC4-4D05-8351-A54BB43AD05B}"/>
                </a:ext>
              </a:extLst>
            </p:cNvPr>
            <p:cNvSpPr/>
            <p:nvPr/>
          </p:nvSpPr>
          <p:spPr>
            <a:xfrm>
              <a:off x="3807872" y="1185202"/>
              <a:ext cx="499039" cy="337181"/>
            </a:xfrm>
            <a:prstGeom prst="rect">
              <a:avLst/>
            </a:prstGeom>
            <a:solidFill>
              <a:schemeClr val="accent5">
                <a:lumMod val="20000"/>
                <a:lumOff val="80000"/>
              </a:schemeClr>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ru-RU" sz="1400" b="1">
                  <a:solidFill>
                    <a:srgbClr val="0000CC"/>
                  </a:solidFill>
                  <a:latin typeface="Andes" panose="02000000000000000000" pitchFamily="50" charset="0"/>
                  <a:ea typeface="Calibri" panose="020F0502020204030204" pitchFamily="34" charset="0"/>
                  <a:cs typeface="Times New Roman" panose="02020603050405020304" pitchFamily="18" charset="0"/>
                </a:rPr>
                <a:t>API</a:t>
              </a:r>
            </a:p>
          </p:txBody>
        </p:sp>
        <p:sp>
          <p:nvSpPr>
            <p:cNvPr id="2" name="TextBox 1">
              <a:extLst>
                <a:ext uri="{FF2B5EF4-FFF2-40B4-BE49-F238E27FC236}">
                  <a16:creationId xmlns:a16="http://schemas.microsoft.com/office/drawing/2014/main" id="{3FF1CAD2-44C5-4F3D-9AB6-3D3F8F9E658A}"/>
                </a:ext>
              </a:extLst>
            </p:cNvPr>
            <p:cNvSpPr txBox="1"/>
            <p:nvPr/>
          </p:nvSpPr>
          <p:spPr>
            <a:xfrm>
              <a:off x="2199037" y="838572"/>
              <a:ext cx="613117" cy="369332"/>
            </a:xfrm>
            <a:prstGeom prst="rect">
              <a:avLst/>
            </a:prstGeom>
            <a:noFill/>
          </p:spPr>
          <p:txBody>
            <a:bodyPr wrap="none" rtlCol="0">
              <a:spAutoFit/>
            </a:bodyPr>
            <a:lstStyle/>
            <a:p>
              <a:r>
                <a:rPr lang="ru-RU">
                  <a:solidFill>
                    <a:srgbClr val="0000FF"/>
                  </a:solidFill>
                </a:rPr>
                <a:t>Новый</a:t>
              </a:r>
            </a:p>
          </p:txBody>
        </p:sp>
        <p:sp>
          <p:nvSpPr>
            <p:cNvPr id="46" name="TextBox 45">
              <a:extLst>
                <a:ext uri="{FF2B5EF4-FFF2-40B4-BE49-F238E27FC236}">
                  <a16:creationId xmlns:a16="http://schemas.microsoft.com/office/drawing/2014/main" id="{B1FC3005-4DE7-4053-8E11-1A02E3BEE14D}"/>
                </a:ext>
              </a:extLst>
            </p:cNvPr>
            <p:cNvSpPr txBox="1"/>
            <p:nvPr/>
          </p:nvSpPr>
          <p:spPr>
            <a:xfrm>
              <a:off x="2202355" y="1593929"/>
              <a:ext cx="897040" cy="369332"/>
            </a:xfrm>
            <a:prstGeom prst="rect">
              <a:avLst/>
            </a:prstGeom>
            <a:noFill/>
          </p:spPr>
          <p:txBody>
            <a:bodyPr wrap="none" rtlCol="0">
              <a:spAutoFit/>
            </a:bodyPr>
            <a:lstStyle/>
            <a:p>
              <a:r>
                <a:rPr lang="ru-RU">
                  <a:solidFill>
                    <a:srgbClr val="0000FF"/>
                  </a:solidFill>
                </a:rPr>
                <a:t>Существующие</a:t>
              </a:r>
            </a:p>
          </p:txBody>
        </p:sp>
      </p:grpSp>
      <p:sp>
        <p:nvSpPr>
          <p:cNvPr id="41" name="TextBox 40"/>
          <p:cNvSpPr txBox="1"/>
          <p:nvPr/>
        </p:nvSpPr>
        <p:spPr>
          <a:xfrm>
            <a:off x="7807014" y="1591521"/>
            <a:ext cx="1086508" cy="369332"/>
          </a:xfrm>
          <a:prstGeom prst="rect">
            <a:avLst/>
          </a:prstGeom>
          <a:solidFill>
            <a:schemeClr val="bg1"/>
          </a:solidFill>
        </p:spPr>
        <p:txBody>
          <a:bodyPr wrap="square" lIns="0" tIns="0" rIns="0" bIns="0" rtlCol="0">
            <a:spAutoFit/>
          </a:bodyPr>
          <a:lstStyle/>
          <a:p>
            <a:pPr algn="ctr"/>
            <a:r>
              <a:rPr lang="ru-RU" sz="1200" b="1"/>
              <a:t>Веб-приложения</a:t>
            </a:r>
          </a:p>
        </p:txBody>
      </p:sp>
      <p:sp>
        <p:nvSpPr>
          <p:cNvPr id="48" name="TextBox 47"/>
          <p:cNvSpPr txBox="1"/>
          <p:nvPr/>
        </p:nvSpPr>
        <p:spPr>
          <a:xfrm>
            <a:off x="7724107" y="2845554"/>
            <a:ext cx="1086508" cy="369332"/>
          </a:xfrm>
          <a:prstGeom prst="rect">
            <a:avLst/>
          </a:prstGeom>
          <a:solidFill>
            <a:schemeClr val="bg1"/>
          </a:solidFill>
        </p:spPr>
        <p:txBody>
          <a:bodyPr wrap="square" lIns="0" tIns="0" rIns="0" bIns="0" rtlCol="0">
            <a:spAutoFit/>
          </a:bodyPr>
          <a:lstStyle/>
          <a:p>
            <a:pPr algn="ctr"/>
            <a:r>
              <a:rPr lang="ru-RU" sz="1200" b="1" dirty="0"/>
              <a:t>Мобильные приложения</a:t>
            </a:r>
          </a:p>
        </p:txBody>
      </p:sp>
      <p:sp>
        <p:nvSpPr>
          <p:cNvPr id="44" name="TextBox 43"/>
          <p:cNvSpPr txBox="1"/>
          <p:nvPr/>
        </p:nvSpPr>
        <p:spPr>
          <a:xfrm>
            <a:off x="7220513" y="2522278"/>
            <a:ext cx="801097" cy="369332"/>
          </a:xfrm>
          <a:prstGeom prst="rect">
            <a:avLst/>
          </a:prstGeom>
          <a:solidFill>
            <a:schemeClr val="bg1"/>
          </a:solidFill>
        </p:spPr>
        <p:txBody>
          <a:bodyPr wrap="square" lIns="0" tIns="0" rIns="0" bIns="0" rtlCol="0">
            <a:spAutoFit/>
          </a:bodyPr>
          <a:lstStyle/>
          <a:p>
            <a:pPr algn="ctr"/>
            <a:r>
              <a:rPr lang="ru-RU" sz="1200" b="1" dirty="0"/>
              <a:t>Нац.</a:t>
            </a:r>
          </a:p>
          <a:p>
            <a:pPr algn="ctr"/>
            <a:r>
              <a:rPr lang="ru-RU" sz="1200" b="1" dirty="0"/>
              <a:t>системы</a:t>
            </a:r>
          </a:p>
        </p:txBody>
      </p:sp>
    </p:spTree>
    <p:extLst>
      <p:ext uri="{BB962C8B-B14F-4D97-AF65-F5344CB8AC3E}">
        <p14:creationId xmlns:p14="http://schemas.microsoft.com/office/powerpoint/2010/main" val="1591518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Slide Number Placeholder 8"/>
          <p:cNvSpPr>
            <a:spLocks noGrp="1"/>
          </p:cNvSpPr>
          <p:nvPr>
            <p:ph type="sldNum" sz="quarter" idx="12"/>
          </p:nvPr>
        </p:nvSpPr>
        <p:spPr>
          <a:xfrm>
            <a:off x="6553200" y="6587285"/>
            <a:ext cx="2160000" cy="216000"/>
          </a:xfrm>
        </p:spPr>
        <p:txBody>
          <a:bodyPr/>
          <a:lstStyle/>
          <a:p>
            <a:fld id="{9A1FF0DD-E9F7-431E-8070-FEA08546CC76}" type="slidenum">
              <a:rPr lang="en-US" sz="1100" smtClean="0">
                <a:solidFill>
                  <a:srgbClr val="0000FF"/>
                </a:solidFill>
              </a:rPr>
              <a:pPr/>
              <a:t>7</a:t>
            </a:fld>
            <a:endParaRPr lang="en-US" sz="1100">
              <a:solidFill>
                <a:srgbClr val="0000FF"/>
              </a:solidFill>
            </a:endParaRPr>
          </a:p>
        </p:txBody>
      </p:sp>
      <p:grpSp>
        <p:nvGrpSpPr>
          <p:cNvPr id="7" name="Group 6"/>
          <p:cNvGrpSpPr/>
          <p:nvPr/>
        </p:nvGrpSpPr>
        <p:grpSpPr>
          <a:xfrm>
            <a:off x="-809" y="7415"/>
            <a:ext cx="9129110" cy="731520"/>
            <a:chOff x="-809" y="7415"/>
            <a:chExt cx="9129110" cy="731520"/>
          </a:xfrm>
        </p:grpSpPr>
        <p:sp>
          <p:nvSpPr>
            <p:cNvPr id="9" name="Text Box 3"/>
            <p:cNvSpPr txBox="1">
              <a:spLocks noChangeArrowheads="1"/>
            </p:cNvSpPr>
            <p:nvPr/>
          </p:nvSpPr>
          <p:spPr bwMode="auto">
            <a:xfrm>
              <a:off x="624381" y="144575"/>
              <a:ext cx="8503920" cy="457200"/>
            </a:xfrm>
            <a:prstGeom prst="rect">
              <a:avLst/>
            </a:prstGeom>
            <a:gradFill>
              <a:gsLst>
                <a:gs pos="50000">
                  <a:srgbClr val="00B0F0"/>
                </a:gs>
                <a:gs pos="100000">
                  <a:schemeClr val="bg1"/>
                </a:gs>
              </a:gsLst>
              <a:lin ang="0" scaled="1"/>
            </a:gradFill>
            <a:ln w="9525">
              <a:noFill/>
              <a:miter lim="800000"/>
              <a:headEnd/>
              <a:tailEnd/>
            </a:ln>
            <a:effectLst/>
          </p:spPr>
          <p:txBody>
            <a:bodyPr lIns="0" rIns="0" anchor="ctr"/>
            <a:lstStyle/>
            <a:p>
              <a:pPr marL="457200" algn="l"/>
              <a:r>
                <a:rPr lang="ru-RU" sz="2400" b="1" dirty="0" err="1">
                  <a:solidFill>
                    <a:schemeClr val="bg1"/>
                  </a:solidFill>
                  <a:latin typeface="+mj-lt"/>
                  <a:cs typeface="Helvetica" panose="020B0604020202020204" pitchFamily="34" charset="0"/>
                </a:rPr>
                <a:t>CC</a:t>
              </a:r>
              <a:r>
                <a:rPr lang="ru-RU" sz="2400" b="1" dirty="0">
                  <a:solidFill>
                    <a:schemeClr val="bg1"/>
                  </a:solidFill>
                  <a:latin typeface="+mj-lt"/>
                  <a:cs typeface="Helvetica" panose="020B0604020202020204" pitchFamily="34" charset="0"/>
                </a:rPr>
                <a:t> &gt; Передача данных в наст</a:t>
              </a:r>
              <a:r>
                <a:rPr lang="en-US" sz="2400" b="1" dirty="0">
                  <a:solidFill>
                    <a:schemeClr val="bg1"/>
                  </a:solidFill>
                  <a:latin typeface="+mj-lt"/>
                  <a:cs typeface="Helvetica" panose="020B0604020202020204" pitchFamily="34" charset="0"/>
                </a:rPr>
                <a:t>. </a:t>
              </a:r>
              <a:r>
                <a:rPr lang="ru-RU" sz="2400" b="1" dirty="0">
                  <a:solidFill>
                    <a:schemeClr val="bg1"/>
                  </a:solidFill>
                  <a:latin typeface="+mj-lt"/>
                  <a:cs typeface="Helvetica" panose="020B0604020202020204" pitchFamily="34" charset="0"/>
                </a:rPr>
                <a:t>время в </a:t>
              </a:r>
              <a:r>
                <a:rPr lang="ru-RU" sz="2400" b="1" dirty="0" err="1">
                  <a:solidFill>
                    <a:schemeClr val="bg1"/>
                  </a:solidFill>
                  <a:latin typeface="+mj-lt"/>
                  <a:cs typeface="Helvetica" panose="020B0604020202020204" pitchFamily="34" charset="0"/>
                </a:rPr>
                <a:t>ручн</a:t>
              </a:r>
              <a:r>
                <a:rPr lang="en-US" sz="2400" b="1" dirty="0">
                  <a:solidFill>
                    <a:schemeClr val="bg1"/>
                  </a:solidFill>
                  <a:latin typeface="+mj-lt"/>
                  <a:cs typeface="Helvetica" panose="020B0604020202020204" pitchFamily="34" charset="0"/>
                </a:rPr>
                <a:t>. </a:t>
              </a:r>
              <a:r>
                <a:rPr lang="ru-RU" sz="2400" b="1" dirty="0" err="1">
                  <a:solidFill>
                    <a:schemeClr val="bg1"/>
                  </a:solidFill>
                  <a:latin typeface="+mj-lt"/>
                  <a:cs typeface="Helvetica" panose="020B0604020202020204" pitchFamily="34" charset="0"/>
                </a:rPr>
                <a:t>реж</a:t>
              </a:r>
              <a:r>
                <a:rPr lang="en-US" sz="2400" b="1" dirty="0">
                  <a:solidFill>
                    <a:schemeClr val="bg1"/>
                  </a:solidFill>
                  <a:latin typeface="+mj-lt"/>
                  <a:cs typeface="Helvetica" panose="020B0604020202020204" pitchFamily="34" charset="0"/>
                </a:rPr>
                <a:t>.</a:t>
              </a:r>
              <a:endParaRPr lang="ru-RU" sz="2400" b="1" dirty="0">
                <a:solidFill>
                  <a:schemeClr val="bg1"/>
                </a:solidFill>
                <a:latin typeface="+mj-lt"/>
                <a:cs typeface="Helvetica" panose="020B0604020202020204" pitchFamily="34" charset="0"/>
              </a:endParaRPr>
            </a:p>
          </p:txBody>
        </p:sp>
        <p:sp>
          <p:nvSpPr>
            <p:cNvPr id="6" name="Oval 5"/>
            <p:cNvSpPr/>
            <p:nvPr/>
          </p:nvSpPr>
          <p:spPr>
            <a:xfrm>
              <a:off x="-809" y="7415"/>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351" y="144575"/>
              <a:ext cx="457200" cy="457200"/>
            </a:xfrm>
            <a:prstGeom prst="rect">
              <a:avLst/>
            </a:prstGeom>
          </p:spPr>
        </p:pic>
      </p:grpSp>
      <p:pic>
        <p:nvPicPr>
          <p:cNvPr id="4" name="Picture 3" descr="A screenshot of a cell phone&#10;&#10;Description generated with very high confidence">
            <a:extLst>
              <a:ext uri="{FF2B5EF4-FFF2-40B4-BE49-F238E27FC236}">
                <a16:creationId xmlns:a16="http://schemas.microsoft.com/office/drawing/2014/main" id="{5BDBC5F9-EA28-4A99-B353-2ACCE5E54D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7021" y="1130370"/>
            <a:ext cx="7447743" cy="3299282"/>
          </a:xfrm>
          <a:prstGeom prst="rect">
            <a:avLst/>
          </a:prstGeom>
          <a:ln>
            <a:solidFill>
              <a:schemeClr val="accent1">
                <a:shade val="50000"/>
              </a:schemeClr>
            </a:solidFill>
          </a:ln>
        </p:spPr>
      </p:pic>
      <p:sp>
        <p:nvSpPr>
          <p:cNvPr id="5" name="TextBox 4">
            <a:extLst>
              <a:ext uri="{FF2B5EF4-FFF2-40B4-BE49-F238E27FC236}">
                <a16:creationId xmlns:a16="http://schemas.microsoft.com/office/drawing/2014/main" id="{ED99EE4C-8C26-4B2A-89EE-B1B8F72EA778}"/>
              </a:ext>
            </a:extLst>
          </p:cNvPr>
          <p:cNvSpPr txBox="1"/>
          <p:nvPr/>
        </p:nvSpPr>
        <p:spPr>
          <a:xfrm>
            <a:off x="4181532" y="699530"/>
            <a:ext cx="3376909" cy="307777"/>
          </a:xfrm>
          <a:prstGeom prst="rect">
            <a:avLst/>
          </a:prstGeom>
          <a:noFill/>
        </p:spPr>
        <p:txBody>
          <a:bodyPr wrap="square" lIns="0" tIns="0" rIns="0" bIns="0" rtlCol="0">
            <a:spAutoFit/>
          </a:bodyPr>
          <a:lstStyle/>
          <a:p>
            <a:r>
              <a:rPr lang="ru-RU" sz="2000" b="1" dirty="0"/>
              <a:t>Регистрация (однократная)</a:t>
            </a:r>
          </a:p>
        </p:txBody>
      </p:sp>
      <p:sp>
        <p:nvSpPr>
          <p:cNvPr id="10" name="Rectangle: Rounded Corners 9">
            <a:extLst>
              <a:ext uri="{FF2B5EF4-FFF2-40B4-BE49-F238E27FC236}">
                <a16:creationId xmlns:a16="http://schemas.microsoft.com/office/drawing/2014/main" id="{33C25CF0-82F6-44E5-A40A-F4CD2393C9A8}"/>
              </a:ext>
            </a:extLst>
          </p:cNvPr>
          <p:cNvSpPr/>
          <p:nvPr/>
        </p:nvSpPr>
        <p:spPr>
          <a:xfrm>
            <a:off x="3742670" y="670538"/>
            <a:ext cx="365760" cy="365760"/>
          </a:xfrm>
          <a:prstGeom prst="roundRect">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ru-RU" b="1"/>
              <a:t>1</a:t>
            </a:r>
          </a:p>
        </p:txBody>
      </p:sp>
      <p:sp>
        <p:nvSpPr>
          <p:cNvPr id="18" name="TextBox 17">
            <a:extLst>
              <a:ext uri="{FF2B5EF4-FFF2-40B4-BE49-F238E27FC236}">
                <a16:creationId xmlns:a16="http://schemas.microsoft.com/office/drawing/2014/main" id="{5F8A4057-F86E-4755-B468-3D6DCD34165F}"/>
              </a:ext>
            </a:extLst>
          </p:cNvPr>
          <p:cNvSpPr txBox="1"/>
          <p:nvPr/>
        </p:nvSpPr>
        <p:spPr>
          <a:xfrm>
            <a:off x="8315587" y="1674947"/>
            <a:ext cx="569067" cy="307777"/>
          </a:xfrm>
          <a:prstGeom prst="rect">
            <a:avLst/>
          </a:prstGeom>
          <a:noFill/>
        </p:spPr>
        <p:txBody>
          <a:bodyPr wrap="none" lIns="0" tIns="0" rIns="0" bIns="0" rtlCol="0">
            <a:spAutoFit/>
          </a:bodyPr>
          <a:lstStyle/>
          <a:p>
            <a:r>
              <a:rPr lang="ru-RU" sz="2000" b="1"/>
              <a:t>Вход</a:t>
            </a:r>
          </a:p>
        </p:txBody>
      </p:sp>
      <p:sp>
        <p:nvSpPr>
          <p:cNvPr id="19" name="Rectangle: Rounded Corners 18">
            <a:extLst>
              <a:ext uri="{FF2B5EF4-FFF2-40B4-BE49-F238E27FC236}">
                <a16:creationId xmlns:a16="http://schemas.microsoft.com/office/drawing/2014/main" id="{6138637C-9761-4EA3-92B1-AA55F7F710CF}"/>
              </a:ext>
            </a:extLst>
          </p:cNvPr>
          <p:cNvSpPr/>
          <p:nvPr/>
        </p:nvSpPr>
        <p:spPr>
          <a:xfrm>
            <a:off x="7866332" y="1645955"/>
            <a:ext cx="365760" cy="365760"/>
          </a:xfrm>
          <a:prstGeom prst="roundRect">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ru-RU" b="1"/>
              <a:t>2</a:t>
            </a:r>
          </a:p>
        </p:txBody>
      </p:sp>
      <p:pic>
        <p:nvPicPr>
          <p:cNvPr id="13" name="Picture 12" descr="A screenshot of a cell phone&#10;&#10;Description generated with very high confidence">
            <a:extLst>
              <a:ext uri="{FF2B5EF4-FFF2-40B4-BE49-F238E27FC236}">
                <a16:creationId xmlns:a16="http://schemas.microsoft.com/office/drawing/2014/main" id="{D3459FF6-D4D0-4FC1-969A-6C1D827F36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21182" y="3219261"/>
            <a:ext cx="5684114" cy="3387019"/>
          </a:xfrm>
          <a:prstGeom prst="rect">
            <a:avLst/>
          </a:prstGeom>
          <a:ln>
            <a:solidFill>
              <a:schemeClr val="accent1">
                <a:shade val="50000"/>
              </a:schemeClr>
            </a:solidFill>
          </a:ln>
        </p:spPr>
      </p:pic>
      <p:sp>
        <p:nvSpPr>
          <p:cNvPr id="26" name="TextBox 25">
            <a:extLst>
              <a:ext uri="{FF2B5EF4-FFF2-40B4-BE49-F238E27FC236}">
                <a16:creationId xmlns:a16="http://schemas.microsoft.com/office/drawing/2014/main" id="{7A27BA39-6F4E-47D4-9204-09E1FF51331A}"/>
              </a:ext>
            </a:extLst>
          </p:cNvPr>
          <p:cNvSpPr txBox="1"/>
          <p:nvPr/>
        </p:nvSpPr>
        <p:spPr>
          <a:xfrm>
            <a:off x="7841106" y="2391661"/>
            <a:ext cx="1044260" cy="492443"/>
          </a:xfrm>
          <a:prstGeom prst="rect">
            <a:avLst/>
          </a:prstGeom>
          <a:noFill/>
        </p:spPr>
        <p:txBody>
          <a:bodyPr wrap="none" lIns="0" tIns="0" rIns="0" bIns="0" rtlCol="0">
            <a:spAutoFit/>
          </a:bodyPr>
          <a:lstStyle/>
          <a:p>
            <a:r>
              <a:rPr lang="ru-RU" sz="1600" b="1" dirty="0"/>
              <a:t>Просмотр и</a:t>
            </a:r>
          </a:p>
          <a:p>
            <a:r>
              <a:rPr lang="ru-RU" sz="1600" b="1" dirty="0"/>
              <a:t>фильтр</a:t>
            </a:r>
          </a:p>
        </p:txBody>
      </p:sp>
      <p:sp>
        <p:nvSpPr>
          <p:cNvPr id="27" name="Rectangle: Rounded Corners 26">
            <a:extLst>
              <a:ext uri="{FF2B5EF4-FFF2-40B4-BE49-F238E27FC236}">
                <a16:creationId xmlns:a16="http://schemas.microsoft.com/office/drawing/2014/main" id="{76EF3C1A-BE87-4AFD-8971-73DF0DDE0D62}"/>
              </a:ext>
            </a:extLst>
          </p:cNvPr>
          <p:cNvSpPr/>
          <p:nvPr/>
        </p:nvSpPr>
        <p:spPr>
          <a:xfrm>
            <a:off x="8485357" y="2707258"/>
            <a:ext cx="365760" cy="365760"/>
          </a:xfrm>
          <a:prstGeom prst="roundRect">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ru-RU" b="1"/>
              <a:t>3</a:t>
            </a:r>
          </a:p>
        </p:txBody>
      </p:sp>
      <p:sp>
        <p:nvSpPr>
          <p:cNvPr id="28" name="TextBox 27">
            <a:extLst>
              <a:ext uri="{FF2B5EF4-FFF2-40B4-BE49-F238E27FC236}">
                <a16:creationId xmlns:a16="http://schemas.microsoft.com/office/drawing/2014/main" id="{1E5A963A-DFF2-4119-88A6-5944F4625959}"/>
              </a:ext>
            </a:extLst>
          </p:cNvPr>
          <p:cNvSpPr txBox="1"/>
          <p:nvPr/>
        </p:nvSpPr>
        <p:spPr>
          <a:xfrm>
            <a:off x="1260652" y="4679945"/>
            <a:ext cx="1865197" cy="307777"/>
          </a:xfrm>
          <a:prstGeom prst="rect">
            <a:avLst/>
          </a:prstGeom>
          <a:noFill/>
        </p:spPr>
        <p:txBody>
          <a:bodyPr wrap="square" lIns="0" tIns="0" rIns="0" bIns="0" rtlCol="0">
            <a:spAutoFit/>
          </a:bodyPr>
          <a:lstStyle/>
          <a:p>
            <a:r>
              <a:rPr lang="ru-RU" sz="2000" b="1" dirty="0"/>
              <a:t>Загрузка (</a:t>
            </a:r>
            <a:r>
              <a:rPr lang="ru-RU" sz="2000" b="1" dirty="0" err="1"/>
              <a:t>XLS</a:t>
            </a:r>
            <a:r>
              <a:rPr lang="ru-RU" sz="2000" b="1" dirty="0"/>
              <a:t>)</a:t>
            </a:r>
          </a:p>
        </p:txBody>
      </p:sp>
      <p:sp>
        <p:nvSpPr>
          <p:cNvPr id="29" name="Rectangle: Rounded Corners 28">
            <a:extLst>
              <a:ext uri="{FF2B5EF4-FFF2-40B4-BE49-F238E27FC236}">
                <a16:creationId xmlns:a16="http://schemas.microsoft.com/office/drawing/2014/main" id="{259EB281-8EB7-451C-BD15-2F1EAA87F647}"/>
              </a:ext>
            </a:extLst>
          </p:cNvPr>
          <p:cNvSpPr/>
          <p:nvPr/>
        </p:nvSpPr>
        <p:spPr>
          <a:xfrm>
            <a:off x="795189" y="4650953"/>
            <a:ext cx="365760" cy="365760"/>
          </a:xfrm>
          <a:prstGeom prst="roundRect">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ru-RU" b="1"/>
              <a:t>4</a:t>
            </a:r>
          </a:p>
        </p:txBody>
      </p:sp>
      <p:sp>
        <p:nvSpPr>
          <p:cNvPr id="31" name="Arrow: Bent 30">
            <a:extLst>
              <a:ext uri="{FF2B5EF4-FFF2-40B4-BE49-F238E27FC236}">
                <a16:creationId xmlns:a16="http://schemas.microsoft.com/office/drawing/2014/main" id="{8DCF17C1-861E-4ACE-AB01-883368D5D6BA}"/>
              </a:ext>
            </a:extLst>
          </p:cNvPr>
          <p:cNvSpPr/>
          <p:nvPr/>
        </p:nvSpPr>
        <p:spPr>
          <a:xfrm flipH="1" flipV="1">
            <a:off x="7317692" y="2016489"/>
            <a:ext cx="1280160" cy="274320"/>
          </a:xfrm>
          <a:prstGeom prst="bentArrow">
            <a:avLst>
              <a:gd name="adj1" fmla="val 32575"/>
              <a:gd name="adj2" fmla="val 42046"/>
              <a:gd name="adj3" fmla="val 50000"/>
              <a:gd name="adj4" fmla="val 43750"/>
            </a:avLst>
          </a:prstGeom>
          <a:solidFill>
            <a:srgbClr val="FFFF0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Arrow: Bent 31">
            <a:extLst>
              <a:ext uri="{FF2B5EF4-FFF2-40B4-BE49-F238E27FC236}">
                <a16:creationId xmlns:a16="http://schemas.microsoft.com/office/drawing/2014/main" id="{56E9288F-9323-4FE8-9556-7F2E15A89827}"/>
              </a:ext>
            </a:extLst>
          </p:cNvPr>
          <p:cNvSpPr/>
          <p:nvPr/>
        </p:nvSpPr>
        <p:spPr>
          <a:xfrm>
            <a:off x="2215230" y="3758131"/>
            <a:ext cx="3657600" cy="914400"/>
          </a:xfrm>
          <a:prstGeom prst="bentArrow">
            <a:avLst>
              <a:gd name="adj1" fmla="val 10866"/>
              <a:gd name="adj2" fmla="val 10178"/>
              <a:gd name="adj3" fmla="val 14707"/>
              <a:gd name="adj4" fmla="val 27922"/>
            </a:avLst>
          </a:prstGeom>
          <a:solidFill>
            <a:srgbClr val="FFFF0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Arrow: Bent 32">
            <a:extLst>
              <a:ext uri="{FF2B5EF4-FFF2-40B4-BE49-F238E27FC236}">
                <a16:creationId xmlns:a16="http://schemas.microsoft.com/office/drawing/2014/main" id="{124BAA02-DB6C-4217-951D-0901563407F3}"/>
              </a:ext>
            </a:extLst>
          </p:cNvPr>
          <p:cNvSpPr/>
          <p:nvPr/>
        </p:nvSpPr>
        <p:spPr>
          <a:xfrm flipV="1">
            <a:off x="4936483" y="996089"/>
            <a:ext cx="1097280" cy="365760"/>
          </a:xfrm>
          <a:prstGeom prst="bentArrow">
            <a:avLst>
              <a:gd name="adj1" fmla="val 27841"/>
              <a:gd name="adj2" fmla="val 31630"/>
              <a:gd name="adj3" fmla="val 41477"/>
              <a:gd name="adj4" fmla="val 43750"/>
            </a:avLst>
          </a:prstGeom>
          <a:solidFill>
            <a:srgbClr val="FFFF0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Arrow: Bent 33">
            <a:extLst>
              <a:ext uri="{FF2B5EF4-FFF2-40B4-BE49-F238E27FC236}">
                <a16:creationId xmlns:a16="http://schemas.microsoft.com/office/drawing/2014/main" id="{84CC8AF6-F7F0-48AD-A990-2447DC00C8ED}"/>
              </a:ext>
            </a:extLst>
          </p:cNvPr>
          <p:cNvSpPr/>
          <p:nvPr/>
        </p:nvSpPr>
        <p:spPr>
          <a:xfrm rot="5400000" flipV="1">
            <a:off x="6424996" y="2340811"/>
            <a:ext cx="1097280" cy="1737360"/>
          </a:xfrm>
          <a:prstGeom prst="bentArrow">
            <a:avLst>
              <a:gd name="adj1" fmla="val 8564"/>
              <a:gd name="adj2" fmla="val 9071"/>
              <a:gd name="adj3" fmla="val 13230"/>
              <a:gd name="adj4" fmla="val 18182"/>
            </a:avLst>
          </a:prstGeom>
          <a:solidFill>
            <a:srgbClr val="FFFF0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EB66D47C-DDAD-4C4F-A294-2706B579EE73}"/>
              </a:ext>
            </a:extLst>
          </p:cNvPr>
          <p:cNvSpPr txBox="1"/>
          <p:nvPr/>
        </p:nvSpPr>
        <p:spPr>
          <a:xfrm>
            <a:off x="667958" y="5069198"/>
            <a:ext cx="2506905" cy="892552"/>
          </a:xfrm>
          <a:prstGeom prst="rect">
            <a:avLst/>
          </a:prstGeom>
          <a:noFill/>
        </p:spPr>
        <p:txBody>
          <a:bodyPr wrap="none" lIns="0" tIns="0" rIns="0" bIns="0" rtlCol="0">
            <a:spAutoFit/>
          </a:bodyPr>
          <a:lstStyle/>
          <a:p>
            <a:r>
              <a:rPr lang="ru-RU" sz="2000" b="1" dirty="0"/>
              <a:t>Передача данных </a:t>
            </a:r>
            <a:br>
              <a:rPr lang="en-US" sz="2000" b="1" dirty="0"/>
            </a:br>
            <a:r>
              <a:rPr lang="ru-RU" sz="2000" b="1" dirty="0"/>
              <a:t>в ручном режиме</a:t>
            </a:r>
          </a:p>
          <a:p>
            <a:r>
              <a:rPr lang="ru-RU" dirty="0">
                <a:solidFill>
                  <a:srgbClr val="0000CC"/>
                </a:solidFill>
              </a:rPr>
              <a:t>в национальные системы</a:t>
            </a:r>
          </a:p>
        </p:txBody>
      </p:sp>
      <p:sp>
        <p:nvSpPr>
          <p:cNvPr id="36" name="Rectangle: Rounded Corners 35">
            <a:extLst>
              <a:ext uri="{FF2B5EF4-FFF2-40B4-BE49-F238E27FC236}">
                <a16:creationId xmlns:a16="http://schemas.microsoft.com/office/drawing/2014/main" id="{6BA551CC-7E15-4D9A-8439-98A5A92604F7}"/>
              </a:ext>
            </a:extLst>
          </p:cNvPr>
          <p:cNvSpPr/>
          <p:nvPr/>
        </p:nvSpPr>
        <p:spPr>
          <a:xfrm>
            <a:off x="243245" y="5262215"/>
            <a:ext cx="365760" cy="365760"/>
          </a:xfrm>
          <a:prstGeom prst="roundRect">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ru-RU" b="1"/>
              <a:t>5</a:t>
            </a:r>
          </a:p>
        </p:txBody>
      </p:sp>
      <p:pic>
        <p:nvPicPr>
          <p:cNvPr id="37" name="Picture 36">
            <a:extLst>
              <a:ext uri="{FF2B5EF4-FFF2-40B4-BE49-F238E27FC236}">
                <a16:creationId xmlns:a16="http://schemas.microsoft.com/office/drawing/2014/main" id="{55A1F097-8473-438F-BB48-1BA2F70B8FA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66327" y="5944773"/>
            <a:ext cx="695750" cy="695750"/>
          </a:xfrm>
          <a:prstGeom prst="rect">
            <a:avLst/>
          </a:prstGeom>
        </p:spPr>
      </p:pic>
      <p:pic>
        <p:nvPicPr>
          <p:cNvPr id="38" name="Picture 37">
            <a:extLst>
              <a:ext uri="{FF2B5EF4-FFF2-40B4-BE49-F238E27FC236}">
                <a16:creationId xmlns:a16="http://schemas.microsoft.com/office/drawing/2014/main" id="{E98D1FA9-4987-4EE8-9009-8BFB55ED4C5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15451" y="136102"/>
            <a:ext cx="1097280" cy="1097280"/>
          </a:xfrm>
          <a:prstGeom prst="rect">
            <a:avLst/>
          </a:prstGeom>
        </p:spPr>
      </p:pic>
      <p:sp>
        <p:nvSpPr>
          <p:cNvPr id="25" name="TextBox 24"/>
          <p:cNvSpPr txBox="1"/>
          <p:nvPr/>
        </p:nvSpPr>
        <p:spPr>
          <a:xfrm>
            <a:off x="426125" y="1155244"/>
            <a:ext cx="1086508" cy="153888"/>
          </a:xfrm>
          <a:prstGeom prst="rect">
            <a:avLst/>
          </a:prstGeom>
          <a:solidFill>
            <a:srgbClr val="336797"/>
          </a:solidFill>
        </p:spPr>
        <p:txBody>
          <a:bodyPr wrap="square" lIns="0" tIns="0" rIns="0" bIns="0" rtlCol="0">
            <a:spAutoFit/>
          </a:bodyPr>
          <a:lstStyle/>
          <a:p>
            <a:r>
              <a:rPr lang="ru-RU" sz="1000" b="1">
                <a:solidFill>
                  <a:schemeClr val="bg1"/>
                </a:solidFill>
              </a:rPr>
              <a:t>Всемирный банк</a:t>
            </a:r>
          </a:p>
        </p:txBody>
      </p:sp>
      <p:sp>
        <p:nvSpPr>
          <p:cNvPr id="39" name="TextBox 38"/>
          <p:cNvSpPr txBox="1"/>
          <p:nvPr/>
        </p:nvSpPr>
        <p:spPr>
          <a:xfrm>
            <a:off x="357569" y="2813770"/>
            <a:ext cx="1155064" cy="123111"/>
          </a:xfrm>
          <a:prstGeom prst="rect">
            <a:avLst/>
          </a:prstGeom>
          <a:solidFill>
            <a:srgbClr val="33669A"/>
          </a:solidFill>
        </p:spPr>
        <p:txBody>
          <a:bodyPr wrap="square" lIns="0" tIns="0" rIns="0" bIns="0" rtlCol="0">
            <a:spAutoFit/>
          </a:bodyPr>
          <a:lstStyle/>
          <a:p>
            <a:r>
              <a:rPr lang="ru-RU" sz="800" b="1">
                <a:solidFill>
                  <a:schemeClr val="bg1"/>
                </a:solidFill>
              </a:rPr>
              <a:t>Новости / Объявления</a:t>
            </a:r>
          </a:p>
        </p:txBody>
      </p:sp>
      <p:sp>
        <p:nvSpPr>
          <p:cNvPr id="40" name="TextBox 39"/>
          <p:cNvSpPr txBox="1"/>
          <p:nvPr/>
        </p:nvSpPr>
        <p:spPr>
          <a:xfrm>
            <a:off x="222337" y="2552311"/>
            <a:ext cx="1912750" cy="92333"/>
          </a:xfrm>
          <a:prstGeom prst="rect">
            <a:avLst/>
          </a:prstGeom>
          <a:solidFill>
            <a:srgbClr val="46291E"/>
          </a:solidFill>
        </p:spPr>
        <p:txBody>
          <a:bodyPr wrap="square" lIns="0" tIns="0" rIns="0" bIns="0" rtlCol="0">
            <a:spAutoFit/>
          </a:bodyPr>
          <a:lstStyle/>
          <a:p>
            <a:r>
              <a:rPr lang="ru-RU" sz="600" b="1" dirty="0">
                <a:solidFill>
                  <a:schemeClr val="bg1"/>
                </a:solidFill>
              </a:rPr>
              <a:t>Цели развития, </a:t>
            </a:r>
            <a:r>
              <a:rPr lang="ru-RU" sz="600" b="1" dirty="0" err="1">
                <a:solidFill>
                  <a:schemeClr val="bg1"/>
                </a:solidFill>
              </a:rPr>
              <a:t>изл</a:t>
            </a:r>
            <a:r>
              <a:rPr lang="en-US" sz="600" b="1" dirty="0">
                <a:solidFill>
                  <a:schemeClr val="bg1"/>
                </a:solidFill>
              </a:rPr>
              <a:t>. </a:t>
            </a:r>
            <a:r>
              <a:rPr lang="ru-RU" sz="600" b="1" dirty="0">
                <a:solidFill>
                  <a:schemeClr val="bg1"/>
                </a:solidFill>
              </a:rPr>
              <a:t>в «Декларации тысячелетия» ООН</a:t>
            </a:r>
          </a:p>
        </p:txBody>
      </p:sp>
      <p:sp>
        <p:nvSpPr>
          <p:cNvPr id="41" name="TextBox 40"/>
          <p:cNvSpPr txBox="1"/>
          <p:nvPr/>
        </p:nvSpPr>
        <p:spPr>
          <a:xfrm>
            <a:off x="227020" y="2634763"/>
            <a:ext cx="1868479" cy="107722"/>
          </a:xfrm>
          <a:prstGeom prst="rect">
            <a:avLst/>
          </a:prstGeom>
          <a:solidFill>
            <a:srgbClr val="24547F"/>
          </a:solidFill>
        </p:spPr>
        <p:txBody>
          <a:bodyPr wrap="square" lIns="0" tIns="0" rIns="0" bIns="0" rtlCol="0">
            <a:spAutoFit/>
          </a:bodyPr>
          <a:lstStyle/>
          <a:p>
            <a:r>
              <a:rPr lang="ru-RU" sz="700" b="1" dirty="0">
                <a:solidFill>
                  <a:schemeClr val="bg1"/>
                </a:solidFill>
              </a:rPr>
              <a:t>Искоренение крайней нищеты и голода</a:t>
            </a:r>
          </a:p>
        </p:txBody>
      </p:sp>
      <p:sp>
        <p:nvSpPr>
          <p:cNvPr id="42" name="TextBox 41"/>
          <p:cNvSpPr txBox="1"/>
          <p:nvPr/>
        </p:nvSpPr>
        <p:spPr>
          <a:xfrm>
            <a:off x="367400" y="3187174"/>
            <a:ext cx="2017660" cy="123111"/>
          </a:xfrm>
          <a:prstGeom prst="rect">
            <a:avLst/>
          </a:prstGeom>
          <a:solidFill>
            <a:srgbClr val="FFFFFF"/>
          </a:solidFill>
        </p:spPr>
        <p:txBody>
          <a:bodyPr wrap="square" lIns="0" tIns="0" rIns="0" bIns="0" rtlCol="0">
            <a:spAutoFit/>
          </a:bodyPr>
          <a:lstStyle/>
          <a:p>
            <a:r>
              <a:rPr lang="ru-RU" sz="800" b="1" dirty="0">
                <a:solidFill>
                  <a:srgbClr val="C00000"/>
                </a:solidFill>
              </a:rPr>
              <a:t>*** Новости о </a:t>
            </a:r>
            <a:r>
              <a:rPr lang="en-US" sz="800" b="1" dirty="0">
                <a:solidFill>
                  <a:srgbClr val="C00000"/>
                </a:solidFill>
              </a:rPr>
              <a:t>Client Connection </a:t>
            </a:r>
            <a:r>
              <a:rPr lang="ru-RU" sz="800" b="1" dirty="0">
                <a:solidFill>
                  <a:srgbClr val="C00000"/>
                </a:solidFill>
              </a:rPr>
              <a:t>***</a:t>
            </a:r>
          </a:p>
        </p:txBody>
      </p:sp>
      <p:sp>
        <p:nvSpPr>
          <p:cNvPr id="43" name="TextBox 42"/>
          <p:cNvSpPr txBox="1"/>
          <p:nvPr/>
        </p:nvSpPr>
        <p:spPr>
          <a:xfrm>
            <a:off x="526998" y="3414881"/>
            <a:ext cx="2694184" cy="215444"/>
          </a:xfrm>
          <a:prstGeom prst="rect">
            <a:avLst/>
          </a:prstGeom>
          <a:solidFill>
            <a:srgbClr val="FFFFFF"/>
          </a:solidFill>
        </p:spPr>
        <p:txBody>
          <a:bodyPr wrap="square" lIns="0" tIns="0" rIns="0" bIns="0" rtlCol="0">
            <a:spAutoFit/>
          </a:bodyPr>
          <a:lstStyle/>
          <a:p>
            <a:r>
              <a:rPr lang="ru-RU" sz="700" b="1" dirty="0"/>
              <a:t>Подробная информация об уведомлении при изменении банковского счета в долларах США в банке МБРР для разработки.</a:t>
            </a:r>
          </a:p>
        </p:txBody>
      </p:sp>
      <p:sp>
        <p:nvSpPr>
          <p:cNvPr id="44" name="TextBox 43"/>
          <p:cNvSpPr txBox="1"/>
          <p:nvPr/>
        </p:nvSpPr>
        <p:spPr>
          <a:xfrm>
            <a:off x="386840" y="3723077"/>
            <a:ext cx="1708659" cy="107722"/>
          </a:xfrm>
          <a:prstGeom prst="rect">
            <a:avLst/>
          </a:prstGeom>
          <a:solidFill>
            <a:srgbClr val="FFFFFF"/>
          </a:solidFill>
        </p:spPr>
        <p:txBody>
          <a:bodyPr wrap="square" lIns="0" tIns="0" rIns="0" bIns="0" rtlCol="0">
            <a:spAutoFit/>
          </a:bodyPr>
          <a:lstStyle/>
          <a:p>
            <a:r>
              <a:rPr lang="ru-RU" sz="700" b="1" dirty="0"/>
              <a:t>Группа </a:t>
            </a:r>
            <a:r>
              <a:rPr lang="en-US" sz="700" b="1" dirty="0"/>
              <a:t>Client Connection</a:t>
            </a:r>
            <a:r>
              <a:rPr lang="ru-RU" sz="700" b="1" dirty="0"/>
              <a:t>.</a:t>
            </a:r>
          </a:p>
        </p:txBody>
      </p:sp>
      <p:sp>
        <p:nvSpPr>
          <p:cNvPr id="45" name="TextBox 44"/>
          <p:cNvSpPr txBox="1"/>
          <p:nvPr/>
        </p:nvSpPr>
        <p:spPr>
          <a:xfrm>
            <a:off x="413296" y="4290876"/>
            <a:ext cx="1748782" cy="107722"/>
          </a:xfrm>
          <a:prstGeom prst="rect">
            <a:avLst/>
          </a:prstGeom>
          <a:solidFill>
            <a:srgbClr val="6799CA"/>
          </a:solidFill>
        </p:spPr>
        <p:txBody>
          <a:bodyPr wrap="square" lIns="0" tIns="0" rIns="0" bIns="0" rtlCol="0">
            <a:spAutoFit/>
          </a:bodyPr>
          <a:lstStyle/>
          <a:p>
            <a:r>
              <a:rPr lang="ru-RU" sz="700" b="1" dirty="0">
                <a:solidFill>
                  <a:schemeClr val="bg1"/>
                </a:solidFill>
              </a:rPr>
              <a:t>Обратная связь| Запрос регистр.  данных</a:t>
            </a:r>
          </a:p>
        </p:txBody>
      </p:sp>
      <p:sp>
        <p:nvSpPr>
          <p:cNvPr id="46" name="TextBox 45"/>
          <p:cNvSpPr txBox="1"/>
          <p:nvPr/>
        </p:nvSpPr>
        <p:spPr>
          <a:xfrm>
            <a:off x="3742670" y="3327113"/>
            <a:ext cx="1748781" cy="107722"/>
          </a:xfrm>
          <a:prstGeom prst="rect">
            <a:avLst/>
          </a:prstGeom>
          <a:solidFill>
            <a:srgbClr val="7AAA16"/>
          </a:solidFill>
        </p:spPr>
        <p:txBody>
          <a:bodyPr wrap="square" lIns="0" tIns="0" rIns="0" bIns="0" rtlCol="0">
            <a:spAutoFit/>
          </a:bodyPr>
          <a:lstStyle/>
          <a:p>
            <a:r>
              <a:rPr lang="en-US" sz="700" b="1" dirty="0">
                <a:solidFill>
                  <a:schemeClr val="bg1"/>
                </a:solidFill>
              </a:rPr>
              <a:t>Client Connection</a:t>
            </a:r>
            <a:endParaRPr lang="ru-RU" sz="700" b="1" dirty="0">
              <a:solidFill>
                <a:schemeClr val="bg1"/>
              </a:solidFill>
            </a:endParaRPr>
          </a:p>
        </p:txBody>
      </p:sp>
      <p:sp>
        <p:nvSpPr>
          <p:cNvPr id="47" name="TextBox 46"/>
          <p:cNvSpPr txBox="1"/>
          <p:nvPr/>
        </p:nvSpPr>
        <p:spPr>
          <a:xfrm>
            <a:off x="2254925" y="1734074"/>
            <a:ext cx="2621416" cy="954107"/>
          </a:xfrm>
          <a:prstGeom prst="rect">
            <a:avLst/>
          </a:prstGeom>
          <a:solidFill>
            <a:schemeClr val="bg1"/>
          </a:solidFill>
        </p:spPr>
        <p:txBody>
          <a:bodyPr wrap="square" lIns="0" tIns="0" rIns="0" bIns="0" rtlCol="0">
            <a:spAutoFit/>
          </a:bodyPr>
          <a:lstStyle/>
          <a:p>
            <a:r>
              <a:rPr lang="ru-RU" sz="1000" b="1" dirty="0">
                <a:solidFill>
                  <a:srgbClr val="C00000"/>
                </a:solidFill>
              </a:rPr>
              <a:t>Добро пожаловать в систему </a:t>
            </a:r>
            <a:r>
              <a:rPr lang="en-US" sz="1000" b="1" dirty="0">
                <a:solidFill>
                  <a:srgbClr val="C00000"/>
                </a:solidFill>
              </a:rPr>
              <a:t>Client Connection </a:t>
            </a:r>
            <a:r>
              <a:rPr lang="ru-RU" sz="1000" b="1" dirty="0">
                <a:solidFill>
                  <a:srgbClr val="C00000"/>
                </a:solidFill>
              </a:rPr>
              <a:t>Всемирного банка</a:t>
            </a:r>
          </a:p>
          <a:p>
            <a:r>
              <a:rPr lang="ru-RU" sz="700" dirty="0"/>
              <a:t>На этом сайте можно получить доступ к проектной и финансовой информации, касающейся вашей страны; работать с закупочными документами через Интернет, а также получить доступ к ресурсам знаний Всемирного банка.</a:t>
            </a:r>
          </a:p>
          <a:p>
            <a:r>
              <a:rPr lang="ru-RU" sz="700" dirty="0"/>
              <a:t>Войдите, чтобы подробнее ознакомиться с сайтом и его возможностями.</a:t>
            </a:r>
          </a:p>
        </p:txBody>
      </p:sp>
      <p:sp>
        <p:nvSpPr>
          <p:cNvPr id="48" name="TextBox 47"/>
          <p:cNvSpPr txBox="1"/>
          <p:nvPr/>
        </p:nvSpPr>
        <p:spPr>
          <a:xfrm>
            <a:off x="3259872" y="3584158"/>
            <a:ext cx="565660" cy="92333"/>
          </a:xfrm>
          <a:prstGeom prst="rect">
            <a:avLst/>
          </a:prstGeom>
          <a:solidFill>
            <a:srgbClr val="F6F6F6"/>
          </a:solidFill>
        </p:spPr>
        <p:txBody>
          <a:bodyPr wrap="square" lIns="0" tIns="0" rIns="0" bIns="0" rtlCol="0">
            <a:spAutoFit/>
          </a:bodyPr>
          <a:lstStyle/>
          <a:p>
            <a:pPr algn="ctr"/>
            <a:r>
              <a:rPr lang="ru-RU" sz="600" b="1">
                <a:solidFill>
                  <a:schemeClr val="bg1">
                    <a:lumMod val="50000"/>
                  </a:schemeClr>
                </a:solidFill>
              </a:rPr>
              <a:t>Мой портфель</a:t>
            </a:r>
          </a:p>
        </p:txBody>
      </p:sp>
      <p:sp>
        <p:nvSpPr>
          <p:cNvPr id="49" name="TextBox 48"/>
          <p:cNvSpPr txBox="1"/>
          <p:nvPr/>
        </p:nvSpPr>
        <p:spPr>
          <a:xfrm>
            <a:off x="3920865" y="3584158"/>
            <a:ext cx="565660" cy="92333"/>
          </a:xfrm>
          <a:prstGeom prst="rect">
            <a:avLst/>
          </a:prstGeom>
          <a:solidFill>
            <a:srgbClr val="F6F6F6"/>
          </a:solidFill>
        </p:spPr>
        <p:txBody>
          <a:bodyPr wrap="square" lIns="0" tIns="0" rIns="0" bIns="0" rtlCol="0">
            <a:spAutoFit/>
          </a:bodyPr>
          <a:lstStyle/>
          <a:p>
            <a:pPr algn="ctr"/>
            <a:r>
              <a:rPr lang="ru-RU" sz="600" b="1" dirty="0" err="1">
                <a:solidFill>
                  <a:schemeClr val="bg1">
                    <a:lumMod val="50000"/>
                  </a:schemeClr>
                </a:solidFill>
              </a:rPr>
              <a:t>Страновая</a:t>
            </a:r>
            <a:r>
              <a:rPr lang="ru-RU" sz="600" b="1" dirty="0">
                <a:solidFill>
                  <a:schemeClr val="bg1">
                    <a:lumMod val="50000"/>
                  </a:schemeClr>
                </a:solidFill>
              </a:rPr>
              <a:t> аналитика</a:t>
            </a:r>
          </a:p>
        </p:txBody>
      </p:sp>
      <p:sp>
        <p:nvSpPr>
          <p:cNvPr id="50" name="TextBox 49"/>
          <p:cNvSpPr txBox="1"/>
          <p:nvPr/>
        </p:nvSpPr>
        <p:spPr>
          <a:xfrm>
            <a:off x="4556783" y="3588998"/>
            <a:ext cx="565660" cy="92333"/>
          </a:xfrm>
          <a:prstGeom prst="rect">
            <a:avLst/>
          </a:prstGeom>
          <a:solidFill>
            <a:srgbClr val="F6F6F6"/>
          </a:solidFill>
        </p:spPr>
        <p:txBody>
          <a:bodyPr wrap="square" lIns="0" tIns="0" rIns="0" bIns="0" rtlCol="0">
            <a:spAutoFit/>
          </a:bodyPr>
          <a:lstStyle/>
          <a:p>
            <a:pPr algn="ctr"/>
            <a:r>
              <a:rPr lang="ru-RU" sz="600" b="1">
                <a:solidFill>
                  <a:schemeClr val="bg1">
                    <a:lumMod val="50000"/>
                  </a:schemeClr>
                </a:solidFill>
              </a:rPr>
              <a:t>База знаний</a:t>
            </a:r>
          </a:p>
        </p:txBody>
      </p:sp>
      <p:sp>
        <p:nvSpPr>
          <p:cNvPr id="51" name="TextBox 50"/>
          <p:cNvSpPr txBox="1"/>
          <p:nvPr/>
        </p:nvSpPr>
        <p:spPr>
          <a:xfrm>
            <a:off x="5122443" y="3588998"/>
            <a:ext cx="565660" cy="92333"/>
          </a:xfrm>
          <a:prstGeom prst="rect">
            <a:avLst/>
          </a:prstGeom>
          <a:solidFill>
            <a:srgbClr val="F6F6F6"/>
          </a:solidFill>
        </p:spPr>
        <p:txBody>
          <a:bodyPr wrap="square" lIns="0" tIns="0" rIns="0" bIns="0" rtlCol="0">
            <a:spAutoFit/>
          </a:bodyPr>
          <a:lstStyle/>
          <a:p>
            <a:pPr algn="ctr"/>
            <a:r>
              <a:rPr lang="ru-RU" sz="600" b="1">
                <a:solidFill>
                  <a:schemeClr val="bg1">
                    <a:lumMod val="50000"/>
                  </a:schemeClr>
                </a:solidFill>
              </a:rPr>
              <a:t>Справочная информация</a:t>
            </a:r>
          </a:p>
        </p:txBody>
      </p:sp>
      <p:sp>
        <p:nvSpPr>
          <p:cNvPr id="52" name="TextBox 51"/>
          <p:cNvSpPr txBox="1"/>
          <p:nvPr/>
        </p:nvSpPr>
        <p:spPr>
          <a:xfrm>
            <a:off x="5864873" y="3818161"/>
            <a:ext cx="1125244" cy="76944"/>
          </a:xfrm>
          <a:prstGeom prst="rect">
            <a:avLst/>
          </a:prstGeom>
          <a:solidFill>
            <a:srgbClr val="F6F6F6"/>
          </a:solidFill>
        </p:spPr>
        <p:txBody>
          <a:bodyPr wrap="square" lIns="0" tIns="0" rIns="0" bIns="0" rtlCol="0">
            <a:spAutoFit/>
          </a:bodyPr>
          <a:lstStyle/>
          <a:p>
            <a:pPr algn="ctr"/>
            <a:r>
              <a:rPr lang="ru-RU" sz="500">
                <a:solidFill>
                  <a:schemeClr val="bg1">
                    <a:lumMod val="50000"/>
                  </a:schemeClr>
                </a:solidFill>
              </a:rPr>
              <a:t>Данные на 23-фев-2019 07:53</a:t>
            </a:r>
          </a:p>
        </p:txBody>
      </p:sp>
      <p:sp>
        <p:nvSpPr>
          <p:cNvPr id="53" name="TextBox 52"/>
          <p:cNvSpPr txBox="1"/>
          <p:nvPr/>
        </p:nvSpPr>
        <p:spPr>
          <a:xfrm>
            <a:off x="3467594" y="4107767"/>
            <a:ext cx="932956" cy="76944"/>
          </a:xfrm>
          <a:prstGeom prst="rect">
            <a:avLst/>
          </a:prstGeom>
          <a:solidFill>
            <a:srgbClr val="F6F6F6"/>
          </a:solidFill>
        </p:spPr>
        <p:txBody>
          <a:bodyPr wrap="square" lIns="0" tIns="0" rIns="0" bIns="0" rtlCol="0">
            <a:spAutoFit/>
          </a:bodyPr>
          <a:lstStyle/>
          <a:p>
            <a:r>
              <a:rPr lang="ru-RU" sz="500" b="1" dirty="0">
                <a:solidFill>
                  <a:schemeClr val="bg1">
                    <a:lumMod val="50000"/>
                  </a:schemeClr>
                </a:solidFill>
              </a:rPr>
              <a:t>Просмотр проектов и займов по</a:t>
            </a:r>
          </a:p>
        </p:txBody>
      </p:sp>
      <p:sp>
        <p:nvSpPr>
          <p:cNvPr id="54" name="TextBox 53"/>
          <p:cNvSpPr txBox="1"/>
          <p:nvPr/>
        </p:nvSpPr>
        <p:spPr>
          <a:xfrm>
            <a:off x="4460744" y="4107767"/>
            <a:ext cx="661700" cy="76944"/>
          </a:xfrm>
          <a:prstGeom prst="rect">
            <a:avLst/>
          </a:prstGeom>
          <a:solidFill>
            <a:srgbClr val="FFFFFF"/>
          </a:solidFill>
        </p:spPr>
        <p:txBody>
          <a:bodyPr wrap="square" lIns="0" tIns="0" rIns="0" bIns="0" rtlCol="0">
            <a:spAutoFit/>
          </a:bodyPr>
          <a:lstStyle/>
          <a:p>
            <a:r>
              <a:rPr lang="ru-RU" sz="500" b="1">
                <a:solidFill>
                  <a:schemeClr val="bg1">
                    <a:lumMod val="50000"/>
                  </a:schemeClr>
                </a:solidFill>
              </a:rPr>
              <a:t>Страны</a:t>
            </a:r>
          </a:p>
        </p:txBody>
      </p:sp>
      <p:sp>
        <p:nvSpPr>
          <p:cNvPr id="55" name="TextBox 54"/>
          <p:cNvSpPr txBox="1"/>
          <p:nvPr/>
        </p:nvSpPr>
        <p:spPr>
          <a:xfrm>
            <a:off x="5447404" y="4096391"/>
            <a:ext cx="243116" cy="76944"/>
          </a:xfrm>
          <a:prstGeom prst="rect">
            <a:avLst/>
          </a:prstGeom>
          <a:solidFill>
            <a:srgbClr val="FFFFFF"/>
          </a:solidFill>
        </p:spPr>
        <p:txBody>
          <a:bodyPr wrap="square" lIns="0" tIns="0" rIns="0" bIns="0" rtlCol="0">
            <a:spAutoFit/>
          </a:bodyPr>
          <a:lstStyle/>
          <a:p>
            <a:pPr algn="r"/>
            <a:r>
              <a:rPr lang="ru-RU" sz="500" b="1" dirty="0">
                <a:solidFill>
                  <a:schemeClr val="bg1">
                    <a:lumMod val="50000"/>
                  </a:schemeClr>
                </a:solidFill>
              </a:rPr>
              <a:t>Албания</a:t>
            </a:r>
          </a:p>
        </p:txBody>
      </p:sp>
      <p:sp>
        <p:nvSpPr>
          <p:cNvPr id="56" name="TextBox 55"/>
          <p:cNvSpPr txBox="1"/>
          <p:nvPr/>
        </p:nvSpPr>
        <p:spPr>
          <a:xfrm>
            <a:off x="6515603" y="4102941"/>
            <a:ext cx="319002" cy="76944"/>
          </a:xfrm>
          <a:prstGeom prst="rect">
            <a:avLst/>
          </a:prstGeom>
          <a:solidFill>
            <a:srgbClr val="7BAD16"/>
          </a:solidFill>
        </p:spPr>
        <p:txBody>
          <a:bodyPr wrap="square" lIns="0" tIns="0" rIns="0" bIns="0" rtlCol="0">
            <a:spAutoFit/>
          </a:bodyPr>
          <a:lstStyle/>
          <a:p>
            <a:pPr algn="ctr"/>
            <a:r>
              <a:rPr lang="ru-RU" sz="500" b="1" dirty="0">
                <a:solidFill>
                  <a:schemeClr val="bg1"/>
                </a:solidFill>
              </a:rPr>
              <a:t>Показать</a:t>
            </a:r>
          </a:p>
        </p:txBody>
      </p:sp>
      <p:sp>
        <p:nvSpPr>
          <p:cNvPr id="57" name="TextBox 56"/>
          <p:cNvSpPr txBox="1"/>
          <p:nvPr/>
        </p:nvSpPr>
        <p:spPr>
          <a:xfrm>
            <a:off x="3311069" y="4380870"/>
            <a:ext cx="1226868" cy="169277"/>
          </a:xfrm>
          <a:prstGeom prst="rect">
            <a:avLst/>
          </a:prstGeom>
          <a:solidFill>
            <a:srgbClr val="F6F6F6"/>
          </a:solidFill>
        </p:spPr>
        <p:txBody>
          <a:bodyPr wrap="square" lIns="0" tIns="0" rIns="0" bIns="0" rtlCol="0">
            <a:spAutoFit/>
          </a:bodyPr>
          <a:lstStyle/>
          <a:p>
            <a:r>
              <a:rPr lang="ru-RU" sz="1100">
                <a:solidFill>
                  <a:schemeClr val="bg1">
                    <a:lumMod val="50000"/>
                  </a:schemeClr>
                </a:solidFill>
              </a:rPr>
              <a:t>Страны: Албания</a:t>
            </a:r>
          </a:p>
        </p:txBody>
      </p:sp>
      <p:sp>
        <p:nvSpPr>
          <p:cNvPr id="58" name="TextBox 57"/>
          <p:cNvSpPr txBox="1"/>
          <p:nvPr/>
        </p:nvSpPr>
        <p:spPr>
          <a:xfrm>
            <a:off x="3311069" y="4650838"/>
            <a:ext cx="323356" cy="76944"/>
          </a:xfrm>
          <a:prstGeom prst="rect">
            <a:avLst/>
          </a:prstGeom>
          <a:solidFill>
            <a:srgbClr val="F6F6F6"/>
          </a:solidFill>
        </p:spPr>
        <p:txBody>
          <a:bodyPr wrap="square" lIns="0" tIns="0" rIns="0" bIns="0" rtlCol="0">
            <a:spAutoFit/>
          </a:bodyPr>
          <a:lstStyle/>
          <a:p>
            <a:r>
              <a:rPr lang="ru-RU" sz="500" b="1">
                <a:solidFill>
                  <a:schemeClr val="bg1">
                    <a:lumMod val="50000"/>
                  </a:schemeClr>
                </a:solidFill>
              </a:rPr>
              <a:t>Отбор по:</a:t>
            </a:r>
          </a:p>
        </p:txBody>
      </p:sp>
      <p:sp>
        <p:nvSpPr>
          <p:cNvPr id="59" name="TextBox 58"/>
          <p:cNvSpPr txBox="1"/>
          <p:nvPr/>
        </p:nvSpPr>
        <p:spPr>
          <a:xfrm>
            <a:off x="3687579" y="4645290"/>
            <a:ext cx="243116" cy="76944"/>
          </a:xfrm>
          <a:prstGeom prst="rect">
            <a:avLst/>
          </a:prstGeom>
          <a:solidFill>
            <a:srgbClr val="FFFFFF"/>
          </a:solidFill>
        </p:spPr>
        <p:txBody>
          <a:bodyPr wrap="square" lIns="0" tIns="0" rIns="0" bIns="0" rtlCol="0">
            <a:spAutoFit/>
          </a:bodyPr>
          <a:lstStyle/>
          <a:p>
            <a:pPr algn="r"/>
            <a:r>
              <a:rPr lang="ru-RU" sz="500">
                <a:solidFill>
                  <a:schemeClr val="bg1">
                    <a:lumMod val="50000"/>
                  </a:schemeClr>
                </a:solidFill>
              </a:rPr>
              <a:t>Албания</a:t>
            </a:r>
          </a:p>
        </p:txBody>
      </p:sp>
      <p:sp>
        <p:nvSpPr>
          <p:cNvPr id="60" name="TextBox 59"/>
          <p:cNvSpPr txBox="1"/>
          <p:nvPr/>
        </p:nvSpPr>
        <p:spPr>
          <a:xfrm>
            <a:off x="4260469" y="4650838"/>
            <a:ext cx="400550" cy="76944"/>
          </a:xfrm>
          <a:prstGeom prst="rect">
            <a:avLst/>
          </a:prstGeom>
          <a:solidFill>
            <a:srgbClr val="FFFFFF"/>
          </a:solidFill>
        </p:spPr>
        <p:txBody>
          <a:bodyPr wrap="square" lIns="0" tIns="0" rIns="0" bIns="0" rtlCol="0">
            <a:spAutoFit/>
          </a:bodyPr>
          <a:lstStyle/>
          <a:p>
            <a:pPr algn="r"/>
            <a:r>
              <a:rPr lang="ru-RU" sz="500">
                <a:solidFill>
                  <a:schemeClr val="bg1">
                    <a:lumMod val="50000"/>
                  </a:schemeClr>
                </a:solidFill>
              </a:rPr>
              <a:t>Заемщик: Все</a:t>
            </a:r>
          </a:p>
        </p:txBody>
      </p:sp>
      <p:sp>
        <p:nvSpPr>
          <p:cNvPr id="61" name="TextBox 60"/>
          <p:cNvSpPr txBox="1"/>
          <p:nvPr/>
        </p:nvSpPr>
        <p:spPr>
          <a:xfrm>
            <a:off x="4791594" y="4650837"/>
            <a:ext cx="455059" cy="79009"/>
          </a:xfrm>
          <a:prstGeom prst="rect">
            <a:avLst/>
          </a:prstGeom>
          <a:solidFill>
            <a:srgbClr val="FFFFFF"/>
          </a:solidFill>
        </p:spPr>
        <p:txBody>
          <a:bodyPr wrap="square" lIns="0" tIns="0" rIns="0" bIns="0" rtlCol="0">
            <a:spAutoFit/>
          </a:bodyPr>
          <a:lstStyle/>
          <a:p>
            <a:pPr algn="r"/>
            <a:r>
              <a:rPr lang="ru-RU" sz="500">
                <a:solidFill>
                  <a:schemeClr val="bg1">
                    <a:lumMod val="50000"/>
                  </a:schemeClr>
                </a:solidFill>
              </a:rPr>
              <a:t>Финансист: Все</a:t>
            </a:r>
          </a:p>
        </p:txBody>
      </p:sp>
      <p:sp>
        <p:nvSpPr>
          <p:cNvPr id="62" name="TextBox 61"/>
          <p:cNvSpPr txBox="1"/>
          <p:nvPr/>
        </p:nvSpPr>
        <p:spPr>
          <a:xfrm>
            <a:off x="5405273" y="4650838"/>
            <a:ext cx="427014" cy="76944"/>
          </a:xfrm>
          <a:prstGeom prst="rect">
            <a:avLst/>
          </a:prstGeom>
          <a:solidFill>
            <a:srgbClr val="FFFFFF"/>
          </a:solidFill>
        </p:spPr>
        <p:txBody>
          <a:bodyPr wrap="square" lIns="0" tIns="0" rIns="0" bIns="0" rtlCol="0">
            <a:spAutoFit/>
          </a:bodyPr>
          <a:lstStyle/>
          <a:p>
            <a:pPr algn="r"/>
            <a:r>
              <a:rPr lang="ru-RU" sz="500" dirty="0">
                <a:solidFill>
                  <a:schemeClr val="bg1">
                    <a:lumMod val="50000"/>
                  </a:schemeClr>
                </a:solidFill>
              </a:rPr>
              <a:t>Тип займа: Все</a:t>
            </a:r>
          </a:p>
        </p:txBody>
      </p:sp>
      <p:sp>
        <p:nvSpPr>
          <p:cNvPr id="63" name="TextBox 62"/>
          <p:cNvSpPr txBox="1"/>
          <p:nvPr/>
        </p:nvSpPr>
        <p:spPr>
          <a:xfrm>
            <a:off x="6052500" y="4648063"/>
            <a:ext cx="323479" cy="76944"/>
          </a:xfrm>
          <a:prstGeom prst="rect">
            <a:avLst/>
          </a:prstGeom>
          <a:solidFill>
            <a:srgbClr val="FFFFFF"/>
          </a:solidFill>
        </p:spPr>
        <p:txBody>
          <a:bodyPr wrap="square" lIns="0" tIns="0" rIns="0" bIns="0" rtlCol="0">
            <a:spAutoFit/>
          </a:bodyPr>
          <a:lstStyle/>
          <a:p>
            <a:r>
              <a:rPr lang="ru-RU" sz="500">
                <a:solidFill>
                  <a:schemeClr val="bg1">
                    <a:lumMod val="50000"/>
                  </a:schemeClr>
                </a:solidFill>
              </a:rPr>
              <a:t>Сектор: Все</a:t>
            </a:r>
          </a:p>
        </p:txBody>
      </p:sp>
      <p:sp>
        <p:nvSpPr>
          <p:cNvPr id="64" name="TextBox 63"/>
          <p:cNvSpPr txBox="1"/>
          <p:nvPr/>
        </p:nvSpPr>
        <p:spPr>
          <a:xfrm>
            <a:off x="6628586" y="4652903"/>
            <a:ext cx="323479" cy="76944"/>
          </a:xfrm>
          <a:prstGeom prst="rect">
            <a:avLst/>
          </a:prstGeom>
          <a:solidFill>
            <a:srgbClr val="FFFFFF"/>
          </a:solidFill>
        </p:spPr>
        <p:txBody>
          <a:bodyPr wrap="square" lIns="0" tIns="0" rIns="0" bIns="0" rtlCol="0">
            <a:spAutoFit/>
          </a:bodyPr>
          <a:lstStyle/>
          <a:p>
            <a:r>
              <a:rPr lang="ru-RU" sz="500" dirty="0">
                <a:solidFill>
                  <a:schemeClr val="bg1">
                    <a:lumMod val="50000"/>
                  </a:schemeClr>
                </a:solidFill>
              </a:rPr>
              <a:t>Статус: Все</a:t>
            </a:r>
          </a:p>
        </p:txBody>
      </p:sp>
      <p:sp>
        <p:nvSpPr>
          <p:cNvPr id="65" name="TextBox 64"/>
          <p:cNvSpPr txBox="1"/>
          <p:nvPr/>
        </p:nvSpPr>
        <p:spPr>
          <a:xfrm>
            <a:off x="6082379" y="4881303"/>
            <a:ext cx="426502" cy="76944"/>
          </a:xfrm>
          <a:prstGeom prst="rect">
            <a:avLst/>
          </a:prstGeom>
          <a:solidFill>
            <a:srgbClr val="FFFFFF"/>
          </a:solidFill>
        </p:spPr>
        <p:txBody>
          <a:bodyPr wrap="square" lIns="0" tIns="0" rIns="0" bIns="0" rtlCol="0">
            <a:spAutoFit/>
          </a:bodyPr>
          <a:lstStyle/>
          <a:p>
            <a:r>
              <a:rPr lang="ru-RU" sz="500">
                <a:solidFill>
                  <a:schemeClr val="bg1">
                    <a:lumMod val="50000"/>
                  </a:schemeClr>
                </a:solidFill>
              </a:rPr>
              <a:t>Параметры отображения</a:t>
            </a:r>
          </a:p>
        </p:txBody>
      </p:sp>
      <p:sp>
        <p:nvSpPr>
          <p:cNvPr id="66" name="TextBox 65"/>
          <p:cNvSpPr txBox="1"/>
          <p:nvPr/>
        </p:nvSpPr>
        <p:spPr>
          <a:xfrm>
            <a:off x="6577074" y="4881303"/>
            <a:ext cx="426502" cy="76944"/>
          </a:xfrm>
          <a:prstGeom prst="rect">
            <a:avLst/>
          </a:prstGeom>
          <a:solidFill>
            <a:srgbClr val="FFFFFF"/>
          </a:solidFill>
        </p:spPr>
        <p:txBody>
          <a:bodyPr wrap="square" lIns="0" tIns="0" rIns="0" bIns="0" rtlCol="0">
            <a:spAutoFit/>
          </a:bodyPr>
          <a:lstStyle/>
          <a:p>
            <a:r>
              <a:rPr lang="ru-RU" sz="500">
                <a:solidFill>
                  <a:schemeClr val="bg1">
                    <a:lumMod val="50000"/>
                  </a:schemeClr>
                </a:solidFill>
              </a:rPr>
              <a:t>Только данные</a:t>
            </a:r>
          </a:p>
        </p:txBody>
      </p:sp>
      <p:sp>
        <p:nvSpPr>
          <p:cNvPr id="67" name="TextBox 66"/>
          <p:cNvSpPr txBox="1"/>
          <p:nvPr/>
        </p:nvSpPr>
        <p:spPr>
          <a:xfrm>
            <a:off x="6214239" y="5226631"/>
            <a:ext cx="551326" cy="76944"/>
          </a:xfrm>
          <a:prstGeom prst="rect">
            <a:avLst/>
          </a:prstGeom>
          <a:solidFill>
            <a:srgbClr val="FFFFFF"/>
          </a:solidFill>
        </p:spPr>
        <p:txBody>
          <a:bodyPr wrap="square" lIns="0" tIns="0" rIns="0" bIns="0" rtlCol="0">
            <a:spAutoFit/>
          </a:bodyPr>
          <a:lstStyle/>
          <a:p>
            <a:r>
              <a:rPr lang="ru-RU" sz="500">
                <a:solidFill>
                  <a:schemeClr val="bg1">
                    <a:lumMod val="50000"/>
                  </a:schemeClr>
                </a:solidFill>
              </a:rPr>
              <a:t>Показать суммы в</a:t>
            </a:r>
          </a:p>
        </p:txBody>
      </p:sp>
      <p:sp>
        <p:nvSpPr>
          <p:cNvPr id="68" name="TextBox 67"/>
          <p:cNvSpPr txBox="1"/>
          <p:nvPr/>
        </p:nvSpPr>
        <p:spPr>
          <a:xfrm>
            <a:off x="6821091" y="5231965"/>
            <a:ext cx="261947" cy="76944"/>
          </a:xfrm>
          <a:prstGeom prst="rect">
            <a:avLst/>
          </a:prstGeom>
          <a:solidFill>
            <a:srgbClr val="FFFFFF"/>
          </a:solidFill>
        </p:spPr>
        <p:txBody>
          <a:bodyPr wrap="square" lIns="0" tIns="0" rIns="0" bIns="0" rtlCol="0">
            <a:spAutoFit/>
          </a:bodyPr>
          <a:lstStyle/>
          <a:p>
            <a:r>
              <a:rPr lang="ru-RU" sz="500">
                <a:solidFill>
                  <a:schemeClr val="bg1">
                    <a:lumMod val="50000"/>
                  </a:schemeClr>
                </a:solidFill>
              </a:rPr>
              <a:t>USD</a:t>
            </a:r>
          </a:p>
        </p:txBody>
      </p:sp>
      <p:sp>
        <p:nvSpPr>
          <p:cNvPr id="69" name="TextBox 68"/>
          <p:cNvSpPr txBox="1"/>
          <p:nvPr/>
        </p:nvSpPr>
        <p:spPr>
          <a:xfrm>
            <a:off x="4363843" y="5267145"/>
            <a:ext cx="261947" cy="76944"/>
          </a:xfrm>
          <a:prstGeom prst="rect">
            <a:avLst/>
          </a:prstGeom>
          <a:solidFill>
            <a:srgbClr val="FFFFFF"/>
          </a:solidFill>
        </p:spPr>
        <p:txBody>
          <a:bodyPr wrap="square" lIns="0" tIns="0" rIns="0" bIns="0" rtlCol="0">
            <a:spAutoFit/>
          </a:bodyPr>
          <a:lstStyle/>
          <a:p>
            <a:r>
              <a:rPr lang="ru-RU" sz="500" dirty="0"/>
              <a:t>Займам</a:t>
            </a:r>
            <a:endParaRPr lang="ru-RU" sz="600" dirty="0"/>
          </a:p>
        </p:txBody>
      </p:sp>
      <p:sp>
        <p:nvSpPr>
          <p:cNvPr id="70" name="TextBox 69"/>
          <p:cNvSpPr txBox="1"/>
          <p:nvPr/>
        </p:nvSpPr>
        <p:spPr>
          <a:xfrm>
            <a:off x="3840133" y="5268565"/>
            <a:ext cx="300068" cy="76944"/>
          </a:xfrm>
          <a:prstGeom prst="rect">
            <a:avLst/>
          </a:prstGeom>
          <a:solidFill>
            <a:srgbClr val="FFFFFF"/>
          </a:solidFill>
        </p:spPr>
        <p:txBody>
          <a:bodyPr wrap="square" lIns="0" tIns="0" rIns="0" bIns="0" rtlCol="0">
            <a:spAutoFit/>
          </a:bodyPr>
          <a:lstStyle/>
          <a:p>
            <a:r>
              <a:rPr lang="ru-RU" sz="500" dirty="0"/>
              <a:t>Проектам</a:t>
            </a:r>
          </a:p>
        </p:txBody>
      </p:sp>
      <p:sp>
        <p:nvSpPr>
          <p:cNvPr id="71" name="TextBox 70"/>
          <p:cNvSpPr txBox="1"/>
          <p:nvPr/>
        </p:nvSpPr>
        <p:spPr>
          <a:xfrm>
            <a:off x="3349782" y="5270437"/>
            <a:ext cx="388490" cy="76944"/>
          </a:xfrm>
          <a:prstGeom prst="rect">
            <a:avLst/>
          </a:prstGeom>
          <a:solidFill>
            <a:srgbClr val="FFFFFF"/>
          </a:solidFill>
        </p:spPr>
        <p:txBody>
          <a:bodyPr wrap="square" lIns="0" tIns="0" rIns="0" bIns="0" rtlCol="0">
            <a:spAutoFit/>
          </a:bodyPr>
          <a:lstStyle/>
          <a:p>
            <a:r>
              <a:rPr lang="ru-RU" sz="500" dirty="0"/>
              <a:t>Просмотр по:</a:t>
            </a:r>
          </a:p>
        </p:txBody>
      </p:sp>
      <p:sp>
        <p:nvSpPr>
          <p:cNvPr id="72" name="TextBox 71"/>
          <p:cNvSpPr txBox="1"/>
          <p:nvPr/>
        </p:nvSpPr>
        <p:spPr>
          <a:xfrm>
            <a:off x="3447682" y="4907292"/>
            <a:ext cx="1013062" cy="92333"/>
          </a:xfrm>
          <a:prstGeom prst="rect">
            <a:avLst/>
          </a:prstGeom>
          <a:solidFill>
            <a:srgbClr val="FFFFFF"/>
          </a:solidFill>
        </p:spPr>
        <p:txBody>
          <a:bodyPr wrap="square" lIns="0" tIns="0" rIns="0" bIns="0" rtlCol="0">
            <a:spAutoFit/>
          </a:bodyPr>
          <a:lstStyle/>
          <a:p>
            <a:r>
              <a:rPr lang="ru-RU" sz="600" b="1" dirty="0"/>
              <a:t>Краткие сведения о займе</a:t>
            </a:r>
          </a:p>
        </p:txBody>
      </p:sp>
      <p:sp>
        <p:nvSpPr>
          <p:cNvPr id="73" name="TextBox 72"/>
          <p:cNvSpPr txBox="1"/>
          <p:nvPr/>
        </p:nvSpPr>
        <p:spPr>
          <a:xfrm>
            <a:off x="6598170" y="4421195"/>
            <a:ext cx="866531" cy="76944"/>
          </a:xfrm>
          <a:prstGeom prst="rect">
            <a:avLst/>
          </a:prstGeom>
          <a:solidFill>
            <a:srgbClr val="F6F6F6"/>
          </a:solidFill>
        </p:spPr>
        <p:txBody>
          <a:bodyPr wrap="square" lIns="0" tIns="0" rIns="0" bIns="0" rtlCol="0">
            <a:spAutoFit/>
          </a:bodyPr>
          <a:lstStyle/>
          <a:p>
            <a:pPr algn="r"/>
            <a:r>
              <a:rPr lang="ru-RU" sz="500" b="1">
                <a:solidFill>
                  <a:srgbClr val="6799CA"/>
                </a:solidFill>
              </a:rPr>
              <a:t>Отчет по страновым выплатам</a:t>
            </a:r>
          </a:p>
        </p:txBody>
      </p:sp>
      <p:sp>
        <p:nvSpPr>
          <p:cNvPr id="74" name="TextBox 73"/>
          <p:cNvSpPr txBox="1"/>
          <p:nvPr/>
        </p:nvSpPr>
        <p:spPr>
          <a:xfrm>
            <a:off x="6041871" y="5692073"/>
            <a:ext cx="1342419" cy="76944"/>
          </a:xfrm>
          <a:prstGeom prst="rect">
            <a:avLst/>
          </a:prstGeom>
          <a:solidFill>
            <a:srgbClr val="FFFFFF"/>
          </a:solidFill>
        </p:spPr>
        <p:txBody>
          <a:bodyPr wrap="square" lIns="0" tIns="0" rIns="0" bIns="0" rtlCol="0">
            <a:spAutoFit/>
          </a:bodyPr>
          <a:lstStyle/>
          <a:p>
            <a:r>
              <a:rPr lang="ru-RU" sz="500" dirty="0">
                <a:solidFill>
                  <a:schemeClr val="bg1">
                    <a:lumMod val="50000"/>
                  </a:schemeClr>
                </a:solidFill>
              </a:rPr>
              <a:t>Показаны проекты: с 1 по 10 из 131 записей</a:t>
            </a:r>
          </a:p>
        </p:txBody>
      </p:sp>
      <p:sp>
        <p:nvSpPr>
          <p:cNvPr id="75" name="TextBox 74"/>
          <p:cNvSpPr txBox="1"/>
          <p:nvPr/>
        </p:nvSpPr>
        <p:spPr>
          <a:xfrm>
            <a:off x="3447682" y="5938358"/>
            <a:ext cx="322340" cy="76944"/>
          </a:xfrm>
          <a:prstGeom prst="rect">
            <a:avLst/>
          </a:prstGeom>
          <a:solidFill>
            <a:srgbClr val="F8F8F8"/>
          </a:solidFill>
        </p:spPr>
        <p:txBody>
          <a:bodyPr wrap="square" lIns="0" tIns="0" rIns="0" bIns="0" rtlCol="0">
            <a:spAutoFit/>
          </a:bodyPr>
          <a:lstStyle/>
          <a:p>
            <a:r>
              <a:rPr lang="ru-RU" sz="500">
                <a:solidFill>
                  <a:schemeClr val="bg1">
                    <a:lumMod val="50000"/>
                  </a:schemeClr>
                </a:solidFill>
              </a:rPr>
              <a:t>Проект</a:t>
            </a:r>
          </a:p>
        </p:txBody>
      </p:sp>
      <p:sp>
        <p:nvSpPr>
          <p:cNvPr id="76" name="TextBox 75"/>
          <p:cNvSpPr txBox="1"/>
          <p:nvPr/>
        </p:nvSpPr>
        <p:spPr>
          <a:xfrm>
            <a:off x="4376767" y="5929128"/>
            <a:ext cx="322340" cy="76944"/>
          </a:xfrm>
          <a:prstGeom prst="rect">
            <a:avLst/>
          </a:prstGeom>
          <a:solidFill>
            <a:srgbClr val="F8F8F8"/>
          </a:solidFill>
        </p:spPr>
        <p:txBody>
          <a:bodyPr wrap="square" lIns="0" tIns="0" rIns="0" bIns="0" rtlCol="0">
            <a:spAutoFit/>
          </a:bodyPr>
          <a:lstStyle/>
          <a:p>
            <a:r>
              <a:rPr lang="ru-RU" sz="500">
                <a:solidFill>
                  <a:schemeClr val="bg1">
                    <a:lumMod val="50000"/>
                  </a:schemeClr>
                </a:solidFill>
              </a:rPr>
              <a:t>Займ</a:t>
            </a:r>
          </a:p>
        </p:txBody>
      </p:sp>
      <p:sp>
        <p:nvSpPr>
          <p:cNvPr id="77" name="TextBox 76"/>
          <p:cNvSpPr txBox="1"/>
          <p:nvPr/>
        </p:nvSpPr>
        <p:spPr>
          <a:xfrm>
            <a:off x="5013038" y="5938357"/>
            <a:ext cx="467229" cy="76944"/>
          </a:xfrm>
          <a:prstGeom prst="rect">
            <a:avLst/>
          </a:prstGeom>
          <a:solidFill>
            <a:srgbClr val="F8F8F8"/>
          </a:solidFill>
        </p:spPr>
        <p:txBody>
          <a:bodyPr wrap="square" lIns="0" tIns="0" rIns="0" bIns="0" rtlCol="0">
            <a:spAutoFit/>
          </a:bodyPr>
          <a:lstStyle/>
          <a:p>
            <a:r>
              <a:rPr lang="ru-RU" sz="500" dirty="0" err="1">
                <a:solidFill>
                  <a:schemeClr val="bg1">
                    <a:lumMod val="50000"/>
                  </a:schemeClr>
                </a:solidFill>
              </a:rPr>
              <a:t>Перв</a:t>
            </a:r>
            <a:r>
              <a:rPr lang="ru-RU" sz="500" dirty="0">
                <a:solidFill>
                  <a:schemeClr val="bg1">
                    <a:lumMod val="50000"/>
                  </a:schemeClr>
                </a:solidFill>
              </a:rPr>
              <a:t>. сумма</a:t>
            </a:r>
          </a:p>
        </p:txBody>
      </p:sp>
      <p:sp>
        <p:nvSpPr>
          <p:cNvPr id="78" name="TextBox 77"/>
          <p:cNvSpPr txBox="1"/>
          <p:nvPr/>
        </p:nvSpPr>
        <p:spPr>
          <a:xfrm>
            <a:off x="5563442" y="5898350"/>
            <a:ext cx="406828" cy="153888"/>
          </a:xfrm>
          <a:prstGeom prst="rect">
            <a:avLst/>
          </a:prstGeom>
          <a:solidFill>
            <a:srgbClr val="F8F8F8"/>
          </a:solidFill>
        </p:spPr>
        <p:txBody>
          <a:bodyPr wrap="square" lIns="0" tIns="0" rIns="0" bIns="0" rtlCol="0">
            <a:spAutoFit/>
          </a:bodyPr>
          <a:lstStyle/>
          <a:p>
            <a:pPr algn="r"/>
            <a:r>
              <a:rPr lang="ru-RU" sz="500" dirty="0">
                <a:solidFill>
                  <a:schemeClr val="bg1">
                    <a:lumMod val="50000"/>
                  </a:schemeClr>
                </a:solidFill>
              </a:rPr>
              <a:t>Не исп.</a:t>
            </a:r>
          </a:p>
          <a:p>
            <a:pPr algn="r"/>
            <a:r>
              <a:rPr lang="ru-RU" sz="500" dirty="0">
                <a:solidFill>
                  <a:schemeClr val="bg1">
                    <a:lumMod val="50000"/>
                  </a:schemeClr>
                </a:solidFill>
              </a:rPr>
              <a:t>остаток</a:t>
            </a:r>
          </a:p>
        </p:txBody>
      </p:sp>
      <p:sp>
        <p:nvSpPr>
          <p:cNvPr id="79" name="TextBox 78"/>
          <p:cNvSpPr txBox="1"/>
          <p:nvPr/>
        </p:nvSpPr>
        <p:spPr>
          <a:xfrm>
            <a:off x="6005648" y="5902465"/>
            <a:ext cx="406828" cy="159550"/>
          </a:xfrm>
          <a:prstGeom prst="rect">
            <a:avLst/>
          </a:prstGeom>
          <a:solidFill>
            <a:srgbClr val="F8F8F8"/>
          </a:solidFill>
        </p:spPr>
        <p:txBody>
          <a:bodyPr wrap="square" lIns="0" tIns="0" rIns="0" bIns="0" rtlCol="0">
            <a:spAutoFit/>
          </a:bodyPr>
          <a:lstStyle/>
          <a:p>
            <a:pPr algn="r"/>
            <a:r>
              <a:rPr lang="ru-RU" sz="500">
                <a:solidFill>
                  <a:schemeClr val="bg1">
                    <a:lumMod val="50000"/>
                  </a:schemeClr>
                </a:solidFill>
              </a:rPr>
              <a:t>Обязательство</a:t>
            </a:r>
          </a:p>
          <a:p>
            <a:pPr algn="r"/>
            <a:r>
              <a:rPr lang="ru-RU" sz="500">
                <a:solidFill>
                  <a:schemeClr val="bg1">
                    <a:lumMod val="50000"/>
                  </a:schemeClr>
                </a:solidFill>
              </a:rPr>
              <a:t>заемщика</a:t>
            </a:r>
          </a:p>
        </p:txBody>
      </p:sp>
      <p:sp>
        <p:nvSpPr>
          <p:cNvPr id="80" name="TextBox 79"/>
          <p:cNvSpPr txBox="1"/>
          <p:nvPr/>
        </p:nvSpPr>
        <p:spPr>
          <a:xfrm>
            <a:off x="6510502" y="5884528"/>
            <a:ext cx="324103" cy="159550"/>
          </a:xfrm>
          <a:prstGeom prst="rect">
            <a:avLst/>
          </a:prstGeom>
          <a:solidFill>
            <a:srgbClr val="F8F8F8"/>
          </a:solidFill>
        </p:spPr>
        <p:txBody>
          <a:bodyPr wrap="square" lIns="0" tIns="0" rIns="0" bIns="0" rtlCol="0">
            <a:spAutoFit/>
          </a:bodyPr>
          <a:lstStyle/>
          <a:p>
            <a:r>
              <a:rPr lang="ru-RU" sz="500" dirty="0">
                <a:solidFill>
                  <a:schemeClr val="bg1">
                    <a:lumMod val="50000"/>
                  </a:schemeClr>
                </a:solidFill>
              </a:rPr>
              <a:t>Дата вступления</a:t>
            </a:r>
          </a:p>
          <a:p>
            <a:r>
              <a:rPr lang="ru-RU" sz="500" dirty="0">
                <a:solidFill>
                  <a:schemeClr val="bg1">
                    <a:lumMod val="50000"/>
                  </a:schemeClr>
                </a:solidFill>
              </a:rPr>
              <a:t>в силу</a:t>
            </a:r>
          </a:p>
        </p:txBody>
      </p:sp>
      <p:sp>
        <p:nvSpPr>
          <p:cNvPr id="81" name="TextBox 80"/>
          <p:cNvSpPr txBox="1"/>
          <p:nvPr/>
        </p:nvSpPr>
        <p:spPr>
          <a:xfrm>
            <a:off x="6932216" y="5893188"/>
            <a:ext cx="324103" cy="159550"/>
          </a:xfrm>
          <a:prstGeom prst="rect">
            <a:avLst/>
          </a:prstGeom>
          <a:solidFill>
            <a:srgbClr val="F8F8F8"/>
          </a:solidFill>
        </p:spPr>
        <p:txBody>
          <a:bodyPr wrap="square" lIns="0" tIns="0" rIns="0" bIns="0" rtlCol="0">
            <a:spAutoFit/>
          </a:bodyPr>
          <a:lstStyle/>
          <a:p>
            <a:r>
              <a:rPr lang="ru-RU" sz="500">
                <a:solidFill>
                  <a:schemeClr val="bg1">
                    <a:lumMod val="50000"/>
                  </a:schemeClr>
                </a:solidFill>
              </a:rPr>
              <a:t>Дата</a:t>
            </a:r>
          </a:p>
          <a:p>
            <a:r>
              <a:rPr lang="ru-RU" sz="500">
                <a:solidFill>
                  <a:schemeClr val="bg1">
                    <a:lumMod val="50000"/>
                  </a:schemeClr>
                </a:solidFill>
              </a:rPr>
              <a:t>закрытия</a:t>
            </a:r>
          </a:p>
        </p:txBody>
      </p:sp>
      <p:sp>
        <p:nvSpPr>
          <p:cNvPr id="82" name="TextBox 81"/>
          <p:cNvSpPr txBox="1"/>
          <p:nvPr/>
        </p:nvSpPr>
        <p:spPr>
          <a:xfrm>
            <a:off x="3432461" y="6502702"/>
            <a:ext cx="620417" cy="76944"/>
          </a:xfrm>
          <a:prstGeom prst="rect">
            <a:avLst/>
          </a:prstGeom>
          <a:solidFill>
            <a:srgbClr val="FFFFFF"/>
          </a:solidFill>
        </p:spPr>
        <p:txBody>
          <a:bodyPr wrap="square" lIns="0" tIns="0" rIns="0" bIns="0" rtlCol="0">
            <a:spAutoFit/>
          </a:bodyPr>
          <a:lstStyle/>
          <a:p>
            <a:r>
              <a:rPr lang="ru-RU" sz="500">
                <a:solidFill>
                  <a:schemeClr val="bg1">
                    <a:lumMod val="50000"/>
                  </a:schemeClr>
                </a:solidFill>
              </a:rPr>
              <a:t>D80999162: Проект</a:t>
            </a:r>
          </a:p>
        </p:txBody>
      </p:sp>
      <p:sp>
        <p:nvSpPr>
          <p:cNvPr id="83" name="TextBox 82"/>
          <p:cNvSpPr txBox="1"/>
          <p:nvPr/>
        </p:nvSpPr>
        <p:spPr>
          <a:xfrm>
            <a:off x="6932216" y="6334553"/>
            <a:ext cx="342615" cy="78984"/>
          </a:xfrm>
          <a:prstGeom prst="rect">
            <a:avLst/>
          </a:prstGeom>
          <a:solidFill>
            <a:srgbClr val="FFFFFF"/>
          </a:solidFill>
        </p:spPr>
        <p:txBody>
          <a:bodyPr wrap="square" lIns="0" tIns="0" rIns="0" bIns="0" rtlCol="0">
            <a:spAutoFit/>
          </a:bodyPr>
          <a:lstStyle/>
          <a:p>
            <a:r>
              <a:rPr lang="ru-RU" sz="500">
                <a:solidFill>
                  <a:schemeClr val="bg1">
                    <a:lumMod val="50000"/>
                  </a:schemeClr>
                </a:solidFill>
              </a:rPr>
              <a:t>31 дек 1993</a:t>
            </a:r>
          </a:p>
        </p:txBody>
      </p:sp>
      <p:sp>
        <p:nvSpPr>
          <p:cNvPr id="84" name="TextBox 83"/>
          <p:cNvSpPr txBox="1"/>
          <p:nvPr/>
        </p:nvSpPr>
        <p:spPr>
          <a:xfrm>
            <a:off x="6932216" y="6484018"/>
            <a:ext cx="342615" cy="78984"/>
          </a:xfrm>
          <a:prstGeom prst="rect">
            <a:avLst/>
          </a:prstGeom>
          <a:solidFill>
            <a:srgbClr val="FFFFFF"/>
          </a:solidFill>
        </p:spPr>
        <p:txBody>
          <a:bodyPr wrap="square" lIns="0" tIns="0" rIns="0" bIns="0" rtlCol="0">
            <a:spAutoFit/>
          </a:bodyPr>
          <a:lstStyle/>
          <a:p>
            <a:r>
              <a:rPr lang="ru-RU" sz="500">
                <a:solidFill>
                  <a:schemeClr val="bg1">
                    <a:lumMod val="50000"/>
                  </a:schemeClr>
                </a:solidFill>
              </a:rPr>
              <a:t>30 июн 1995</a:t>
            </a:r>
          </a:p>
        </p:txBody>
      </p:sp>
      <p:sp>
        <p:nvSpPr>
          <p:cNvPr id="85" name="TextBox 84"/>
          <p:cNvSpPr txBox="1"/>
          <p:nvPr/>
        </p:nvSpPr>
        <p:spPr>
          <a:xfrm>
            <a:off x="7529392" y="5059811"/>
            <a:ext cx="1241349" cy="1384995"/>
          </a:xfrm>
          <a:prstGeom prst="rect">
            <a:avLst/>
          </a:prstGeom>
          <a:solidFill>
            <a:srgbClr val="FFFFFF"/>
          </a:solidFill>
        </p:spPr>
        <p:txBody>
          <a:bodyPr wrap="square" lIns="0" tIns="0" rIns="0" bIns="0" rtlCol="0">
            <a:spAutoFit/>
          </a:bodyPr>
          <a:lstStyle/>
          <a:p>
            <a:pPr>
              <a:lnSpc>
                <a:spcPct val="150000"/>
              </a:lnSpc>
              <a:tabLst>
                <a:tab pos="87313" algn="l"/>
              </a:tabLst>
            </a:pPr>
            <a:r>
              <a:rPr lang="ru-RU" sz="500">
                <a:solidFill>
                  <a:schemeClr val="bg1">
                    <a:lumMod val="50000"/>
                  </a:schemeClr>
                </a:solidFill>
              </a:rPr>
              <a:t>Инструменты</a:t>
            </a:r>
          </a:p>
          <a:p>
            <a:pPr>
              <a:lnSpc>
                <a:spcPct val="150000"/>
              </a:lnSpc>
              <a:tabLst>
                <a:tab pos="87313" algn="l"/>
              </a:tabLst>
            </a:pPr>
            <a:r>
              <a:rPr lang="ru-RU" sz="500">
                <a:solidFill>
                  <a:schemeClr val="bg1">
                    <a:lumMod val="50000"/>
                  </a:schemeClr>
                </a:solidFill>
              </a:rPr>
              <a:t>•	Конвертер валют</a:t>
            </a:r>
          </a:p>
          <a:p>
            <a:pPr>
              <a:lnSpc>
                <a:spcPct val="150000"/>
              </a:lnSpc>
              <a:tabLst>
                <a:tab pos="87313" algn="l"/>
              </a:tabLst>
            </a:pPr>
            <a:r>
              <a:rPr lang="ru-RU" sz="500" b="1">
                <a:solidFill>
                  <a:schemeClr val="bg1">
                    <a:lumMod val="50000"/>
                  </a:schemeClr>
                </a:solidFill>
              </a:rPr>
              <a:t>Справочная информация Всемирного банка</a:t>
            </a:r>
          </a:p>
          <a:p>
            <a:pPr>
              <a:lnSpc>
                <a:spcPct val="150000"/>
              </a:lnSpc>
              <a:tabLst>
                <a:tab pos="87313" algn="l"/>
              </a:tabLst>
            </a:pPr>
            <a:r>
              <a:rPr lang="ru-RU" sz="500">
                <a:solidFill>
                  <a:schemeClr val="bg1">
                    <a:lumMod val="50000"/>
                  </a:schemeClr>
                </a:solidFill>
              </a:rPr>
              <a:t>•	Структура внутреннего контроля доверительного фонда</a:t>
            </a:r>
          </a:p>
          <a:p>
            <a:pPr>
              <a:lnSpc>
                <a:spcPct val="150000"/>
              </a:lnSpc>
              <a:tabLst>
                <a:tab pos="87313" algn="l"/>
              </a:tabLst>
            </a:pPr>
            <a:r>
              <a:rPr lang="ru-RU" sz="500">
                <a:solidFill>
                  <a:schemeClr val="bg1">
                    <a:lumMod val="50000"/>
                  </a:schemeClr>
                </a:solidFill>
              </a:rPr>
              <a:t>•	Видео о структуре внутреннего контроля доверительного фонда</a:t>
            </a:r>
          </a:p>
          <a:p>
            <a:pPr>
              <a:lnSpc>
                <a:spcPct val="150000"/>
              </a:lnSpc>
              <a:tabLst>
                <a:tab pos="87313" algn="l"/>
              </a:tabLst>
            </a:pPr>
            <a:r>
              <a:rPr lang="ru-RU" sz="500">
                <a:solidFill>
                  <a:schemeClr val="bg1">
                    <a:lumMod val="50000"/>
                  </a:schemeClr>
                </a:solidFill>
              </a:rPr>
              <a:t>•	Приостановленные фирмы</a:t>
            </a:r>
          </a:p>
          <a:p>
            <a:pPr>
              <a:lnSpc>
                <a:spcPct val="150000"/>
              </a:lnSpc>
              <a:tabLst>
                <a:tab pos="87313" algn="l"/>
              </a:tabLst>
            </a:pPr>
            <a:r>
              <a:rPr lang="ru-RU" sz="500" b="1">
                <a:solidFill>
                  <a:schemeClr val="bg1">
                    <a:lumMod val="50000"/>
                  </a:schemeClr>
                </a:solidFill>
              </a:rPr>
              <a:t>Банковские продукты</a:t>
            </a:r>
          </a:p>
          <a:p>
            <a:pPr>
              <a:lnSpc>
                <a:spcPct val="150000"/>
              </a:lnSpc>
              <a:tabLst>
                <a:tab pos="87313" algn="l"/>
              </a:tabLst>
            </a:pPr>
            <a:r>
              <a:rPr lang="ru-RU" sz="500">
                <a:solidFill>
                  <a:schemeClr val="bg1">
                    <a:lumMod val="50000"/>
                  </a:schemeClr>
                </a:solidFill>
              </a:rPr>
              <a:t>•	Кредитование</a:t>
            </a:r>
          </a:p>
          <a:p>
            <a:pPr>
              <a:lnSpc>
                <a:spcPct val="150000"/>
              </a:lnSpc>
              <a:tabLst>
                <a:tab pos="87313" algn="l"/>
              </a:tabLst>
            </a:pPr>
            <a:r>
              <a:rPr lang="ru-RU" sz="500">
                <a:solidFill>
                  <a:schemeClr val="bg1">
                    <a:lumMod val="50000"/>
                  </a:schemeClr>
                </a:solidFill>
              </a:rPr>
              <a:t>•	Управление рисками</a:t>
            </a:r>
          </a:p>
          <a:p>
            <a:pPr>
              <a:lnSpc>
                <a:spcPct val="150000"/>
              </a:lnSpc>
              <a:tabLst>
                <a:tab pos="87313" algn="l"/>
              </a:tabLst>
            </a:pPr>
            <a:r>
              <a:rPr lang="ru-RU" sz="500">
                <a:solidFill>
                  <a:schemeClr val="bg1">
                    <a:lumMod val="50000"/>
                  </a:schemeClr>
                </a:solidFill>
              </a:rPr>
              <a:t>•	Финансовые продукты МБРР</a:t>
            </a:r>
          </a:p>
          <a:p>
            <a:pPr>
              <a:lnSpc>
                <a:spcPct val="150000"/>
              </a:lnSpc>
              <a:tabLst>
                <a:tab pos="87313" algn="l"/>
              </a:tabLst>
            </a:pPr>
            <a:endParaRPr lang="en-US" sz="500" dirty="0">
              <a:solidFill>
                <a:schemeClr val="bg1">
                  <a:lumMod val="50000"/>
                </a:schemeClr>
              </a:solidFill>
            </a:endParaRPr>
          </a:p>
          <a:p>
            <a:pPr>
              <a:lnSpc>
                <a:spcPct val="150000"/>
              </a:lnSpc>
              <a:tabLst>
                <a:tab pos="87313" algn="l"/>
              </a:tabLst>
            </a:pPr>
            <a:endParaRPr lang="ru-RU" sz="500" dirty="0">
              <a:solidFill>
                <a:schemeClr val="bg1">
                  <a:lumMod val="50000"/>
                </a:schemeClr>
              </a:solidFill>
            </a:endParaRPr>
          </a:p>
        </p:txBody>
      </p:sp>
      <p:sp>
        <p:nvSpPr>
          <p:cNvPr id="86" name="TextBox 85"/>
          <p:cNvSpPr txBox="1"/>
          <p:nvPr/>
        </p:nvSpPr>
        <p:spPr>
          <a:xfrm>
            <a:off x="7606079" y="4275317"/>
            <a:ext cx="731998" cy="461665"/>
          </a:xfrm>
          <a:prstGeom prst="rect">
            <a:avLst/>
          </a:prstGeom>
          <a:solidFill>
            <a:srgbClr val="FFFFFF"/>
          </a:solidFill>
        </p:spPr>
        <p:txBody>
          <a:bodyPr wrap="square" lIns="0" tIns="0" rIns="0" bIns="0" rtlCol="0">
            <a:spAutoFit/>
          </a:bodyPr>
          <a:lstStyle/>
          <a:p>
            <a:pPr marL="87313" indent="-87313">
              <a:lnSpc>
                <a:spcPct val="150000"/>
              </a:lnSpc>
              <a:buFont typeface="Arial" panose="020B0604020202020204" pitchFamily="34" charset="0"/>
              <a:buChar char="•"/>
              <a:tabLst>
                <a:tab pos="87313" algn="l"/>
              </a:tabLst>
            </a:pPr>
            <a:r>
              <a:rPr lang="ru-RU" sz="500">
                <a:solidFill>
                  <a:schemeClr val="bg1">
                    <a:lumMod val="50000"/>
                  </a:schemeClr>
                </a:solidFill>
              </a:rPr>
              <a:t>Об этой странице </a:t>
            </a:r>
          </a:p>
          <a:p>
            <a:pPr marL="87313" indent="-87313">
              <a:lnSpc>
                <a:spcPct val="150000"/>
              </a:lnSpc>
              <a:buFont typeface="Arial" panose="020B0604020202020204" pitchFamily="34" charset="0"/>
              <a:buChar char="•"/>
              <a:tabLst>
                <a:tab pos="87313" algn="l"/>
              </a:tabLst>
            </a:pPr>
            <a:r>
              <a:rPr lang="ru-RU" sz="500">
                <a:solidFill>
                  <a:schemeClr val="bg1">
                    <a:lumMod val="50000"/>
                  </a:schemeClr>
                </a:solidFill>
              </a:rPr>
              <a:t>Глоссарий</a:t>
            </a:r>
          </a:p>
          <a:p>
            <a:pPr marL="87313" indent="-87313">
              <a:lnSpc>
                <a:spcPct val="150000"/>
              </a:lnSpc>
              <a:buFont typeface="Arial" panose="020B0604020202020204" pitchFamily="34" charset="0"/>
              <a:buChar char="•"/>
              <a:tabLst>
                <a:tab pos="87313" algn="l"/>
              </a:tabLst>
            </a:pPr>
            <a:r>
              <a:rPr lang="ru-RU" sz="500">
                <a:solidFill>
                  <a:schemeClr val="bg1">
                    <a:lumMod val="50000"/>
                  </a:schemeClr>
                </a:solidFill>
              </a:rPr>
              <a:t>Контакты</a:t>
            </a:r>
          </a:p>
          <a:p>
            <a:pPr>
              <a:lnSpc>
                <a:spcPct val="150000"/>
              </a:lnSpc>
              <a:tabLst>
                <a:tab pos="87313" algn="l"/>
              </a:tabLst>
            </a:pPr>
            <a:endParaRPr lang="ru-RU" sz="500" dirty="0">
              <a:solidFill>
                <a:schemeClr val="bg1">
                  <a:lumMod val="50000"/>
                </a:schemeClr>
              </a:solidFill>
            </a:endParaRPr>
          </a:p>
        </p:txBody>
      </p:sp>
      <p:sp>
        <p:nvSpPr>
          <p:cNvPr id="87" name="TextBox 86"/>
          <p:cNvSpPr txBox="1"/>
          <p:nvPr/>
        </p:nvSpPr>
        <p:spPr>
          <a:xfrm>
            <a:off x="7572741" y="4837116"/>
            <a:ext cx="605196" cy="92333"/>
          </a:xfrm>
          <a:prstGeom prst="rect">
            <a:avLst/>
          </a:prstGeom>
          <a:solidFill>
            <a:srgbClr val="EEEEEE"/>
          </a:solidFill>
        </p:spPr>
        <p:txBody>
          <a:bodyPr wrap="square" lIns="0" tIns="0" rIns="0" bIns="0" rtlCol="0">
            <a:spAutoFit/>
          </a:bodyPr>
          <a:lstStyle/>
          <a:p>
            <a:r>
              <a:rPr lang="ru-RU" sz="600" b="1"/>
              <a:t>Быстрые ссылки</a:t>
            </a:r>
          </a:p>
        </p:txBody>
      </p:sp>
      <p:sp>
        <p:nvSpPr>
          <p:cNvPr id="88" name="TextBox 87"/>
          <p:cNvSpPr txBox="1"/>
          <p:nvPr/>
        </p:nvSpPr>
        <p:spPr>
          <a:xfrm>
            <a:off x="7558440" y="4039864"/>
            <a:ext cx="1058197" cy="92333"/>
          </a:xfrm>
          <a:prstGeom prst="rect">
            <a:avLst/>
          </a:prstGeom>
          <a:solidFill>
            <a:srgbClr val="EEEEEE"/>
          </a:solidFill>
        </p:spPr>
        <p:txBody>
          <a:bodyPr wrap="square" lIns="0" tIns="0" rIns="0" bIns="0" rtlCol="0">
            <a:spAutoFit/>
          </a:bodyPr>
          <a:lstStyle/>
          <a:p>
            <a:r>
              <a:rPr lang="ru-RU" sz="600" b="1" dirty="0"/>
              <a:t>Справка по данной странице</a:t>
            </a:r>
          </a:p>
        </p:txBody>
      </p:sp>
      <p:sp>
        <p:nvSpPr>
          <p:cNvPr id="89" name="TextBox 88"/>
          <p:cNvSpPr txBox="1"/>
          <p:nvPr/>
        </p:nvSpPr>
        <p:spPr>
          <a:xfrm>
            <a:off x="7529392" y="3844822"/>
            <a:ext cx="998658" cy="76944"/>
          </a:xfrm>
          <a:prstGeom prst="rect">
            <a:avLst/>
          </a:prstGeom>
          <a:solidFill>
            <a:srgbClr val="FFFFFF"/>
          </a:solidFill>
        </p:spPr>
        <p:txBody>
          <a:bodyPr wrap="square" lIns="0" tIns="0" rIns="0" bIns="0" rtlCol="0">
            <a:spAutoFit/>
          </a:bodyPr>
          <a:lstStyle/>
          <a:p>
            <a:r>
              <a:rPr lang="ru-RU" sz="500" dirty="0">
                <a:solidFill>
                  <a:schemeClr val="bg1">
                    <a:lumMod val="50000"/>
                  </a:schemeClr>
                </a:solidFill>
              </a:rPr>
              <a:t>Поиск по ид</a:t>
            </a:r>
            <a:r>
              <a:rPr lang="en-US" sz="500" dirty="0">
                <a:solidFill>
                  <a:schemeClr val="bg1">
                    <a:lumMod val="50000"/>
                  </a:schemeClr>
                </a:solidFill>
              </a:rPr>
              <a:t>. </a:t>
            </a:r>
            <a:r>
              <a:rPr lang="ru-RU" sz="500" dirty="0">
                <a:solidFill>
                  <a:schemeClr val="bg1">
                    <a:lumMod val="50000"/>
                  </a:schemeClr>
                </a:solidFill>
              </a:rPr>
              <a:t>проекта или займа</a:t>
            </a:r>
          </a:p>
        </p:txBody>
      </p:sp>
      <p:sp>
        <p:nvSpPr>
          <p:cNvPr id="90" name="TextBox 89"/>
          <p:cNvSpPr txBox="1"/>
          <p:nvPr/>
        </p:nvSpPr>
        <p:spPr>
          <a:xfrm>
            <a:off x="7464701" y="3294921"/>
            <a:ext cx="363720" cy="76944"/>
          </a:xfrm>
          <a:prstGeom prst="rect">
            <a:avLst/>
          </a:prstGeom>
          <a:solidFill>
            <a:srgbClr val="89B52A"/>
          </a:solidFill>
        </p:spPr>
        <p:txBody>
          <a:bodyPr wrap="square" lIns="0" tIns="0" rIns="0" bIns="0" rtlCol="0">
            <a:spAutoFit/>
          </a:bodyPr>
          <a:lstStyle/>
          <a:p>
            <a:r>
              <a:rPr lang="ru-RU" sz="500" b="1">
                <a:solidFill>
                  <a:schemeClr val="bg1"/>
                </a:solidFill>
              </a:rPr>
              <a:t>Сменить вид</a:t>
            </a:r>
          </a:p>
        </p:txBody>
      </p:sp>
      <p:sp>
        <p:nvSpPr>
          <p:cNvPr id="91" name="TextBox 90"/>
          <p:cNvSpPr txBox="1"/>
          <p:nvPr/>
        </p:nvSpPr>
        <p:spPr>
          <a:xfrm>
            <a:off x="7893845" y="3306950"/>
            <a:ext cx="265282" cy="61555"/>
          </a:xfrm>
          <a:prstGeom prst="rect">
            <a:avLst/>
          </a:prstGeom>
          <a:solidFill>
            <a:srgbClr val="89B52A"/>
          </a:solidFill>
        </p:spPr>
        <p:txBody>
          <a:bodyPr wrap="square" lIns="0" tIns="0" rIns="0" bIns="0" rtlCol="0">
            <a:spAutoFit/>
          </a:bodyPr>
          <a:lstStyle/>
          <a:p>
            <a:pPr algn="r"/>
            <a:r>
              <a:rPr lang="ru-RU" sz="400" b="1" dirty="0">
                <a:solidFill>
                  <a:schemeClr val="bg1"/>
                </a:solidFill>
              </a:rPr>
              <a:t>Английский</a:t>
            </a:r>
          </a:p>
        </p:txBody>
      </p:sp>
      <p:sp>
        <p:nvSpPr>
          <p:cNvPr id="92" name="TextBox 91"/>
          <p:cNvSpPr txBox="1"/>
          <p:nvPr/>
        </p:nvSpPr>
        <p:spPr>
          <a:xfrm>
            <a:off x="8449998" y="3292664"/>
            <a:ext cx="333280" cy="76944"/>
          </a:xfrm>
          <a:prstGeom prst="rect">
            <a:avLst/>
          </a:prstGeom>
          <a:solidFill>
            <a:srgbClr val="89B52A"/>
          </a:solidFill>
        </p:spPr>
        <p:txBody>
          <a:bodyPr wrap="square" lIns="0" tIns="0" rIns="0" bIns="0" rtlCol="0">
            <a:spAutoFit/>
          </a:bodyPr>
          <a:lstStyle/>
          <a:p>
            <a:pPr algn="r"/>
            <a:r>
              <a:rPr lang="ru-RU" sz="500" b="1" dirty="0" err="1">
                <a:solidFill>
                  <a:schemeClr val="bg1"/>
                </a:solidFill>
              </a:rPr>
              <a:t>Cem</a:t>
            </a:r>
            <a:r>
              <a:rPr lang="ru-RU" sz="500" b="1" dirty="0">
                <a:solidFill>
                  <a:schemeClr val="bg1"/>
                </a:solidFill>
              </a:rPr>
              <a:t> </a:t>
            </a:r>
            <a:r>
              <a:rPr lang="ru-RU" sz="500" b="1" dirty="0" err="1">
                <a:solidFill>
                  <a:schemeClr val="bg1"/>
                </a:solidFill>
              </a:rPr>
              <a:t>Dener</a:t>
            </a:r>
            <a:endParaRPr lang="ru-RU" sz="500" b="1" dirty="0">
              <a:solidFill>
                <a:schemeClr val="bg1"/>
              </a:solidFill>
            </a:endParaRPr>
          </a:p>
        </p:txBody>
      </p:sp>
      <p:sp>
        <p:nvSpPr>
          <p:cNvPr id="93" name="TextBox 92"/>
          <p:cNvSpPr txBox="1"/>
          <p:nvPr/>
        </p:nvSpPr>
        <p:spPr>
          <a:xfrm>
            <a:off x="6041871" y="1186966"/>
            <a:ext cx="1112598" cy="92333"/>
          </a:xfrm>
          <a:prstGeom prst="rect">
            <a:avLst/>
          </a:prstGeom>
          <a:solidFill>
            <a:srgbClr val="2F679B"/>
          </a:solidFill>
        </p:spPr>
        <p:txBody>
          <a:bodyPr wrap="square" lIns="0" tIns="0" rIns="0" bIns="0" rtlCol="0">
            <a:spAutoFit/>
          </a:bodyPr>
          <a:lstStyle/>
          <a:p>
            <a:r>
              <a:rPr lang="ru-RU" sz="600" b="1">
                <a:solidFill>
                  <a:schemeClr val="bg1"/>
                </a:solidFill>
              </a:rPr>
              <a:t>Запрос регистрационных данных</a:t>
            </a:r>
          </a:p>
        </p:txBody>
      </p:sp>
      <p:sp>
        <p:nvSpPr>
          <p:cNvPr id="94" name="TextBox 93"/>
          <p:cNvSpPr txBox="1"/>
          <p:nvPr/>
        </p:nvSpPr>
        <p:spPr>
          <a:xfrm>
            <a:off x="7242662" y="1173343"/>
            <a:ext cx="403899" cy="92333"/>
          </a:xfrm>
          <a:prstGeom prst="rect">
            <a:avLst/>
          </a:prstGeom>
          <a:solidFill>
            <a:srgbClr val="FFFEFF"/>
          </a:solidFill>
        </p:spPr>
        <p:txBody>
          <a:bodyPr wrap="square" lIns="0" tIns="0" rIns="0" bIns="0" rtlCol="0">
            <a:spAutoFit/>
          </a:bodyPr>
          <a:lstStyle/>
          <a:p>
            <a:pPr algn="ctr"/>
            <a:r>
              <a:rPr lang="ru-RU" sz="600" b="1"/>
              <a:t>Обр. связь</a:t>
            </a:r>
          </a:p>
        </p:txBody>
      </p:sp>
      <p:sp>
        <p:nvSpPr>
          <p:cNvPr id="95" name="TextBox 94"/>
          <p:cNvSpPr txBox="1"/>
          <p:nvPr/>
        </p:nvSpPr>
        <p:spPr>
          <a:xfrm>
            <a:off x="5244125" y="1802472"/>
            <a:ext cx="942432" cy="246221"/>
          </a:xfrm>
          <a:prstGeom prst="rect">
            <a:avLst/>
          </a:prstGeom>
          <a:solidFill>
            <a:srgbClr val="DEE7F0"/>
          </a:solidFill>
        </p:spPr>
        <p:txBody>
          <a:bodyPr wrap="square" lIns="0" tIns="0" rIns="0" bIns="0" rtlCol="0">
            <a:spAutoFit/>
          </a:bodyPr>
          <a:lstStyle/>
          <a:p>
            <a:pPr algn="ctr"/>
            <a:r>
              <a:rPr lang="ru-RU" sz="800"/>
              <a:t>Партнерский центр разработки (DPC)</a:t>
            </a:r>
          </a:p>
        </p:txBody>
      </p:sp>
      <p:sp>
        <p:nvSpPr>
          <p:cNvPr id="96" name="TextBox 95"/>
          <p:cNvSpPr txBox="1"/>
          <p:nvPr/>
        </p:nvSpPr>
        <p:spPr>
          <a:xfrm>
            <a:off x="6461000" y="1798648"/>
            <a:ext cx="1039572" cy="246221"/>
          </a:xfrm>
          <a:prstGeom prst="rect">
            <a:avLst/>
          </a:prstGeom>
          <a:solidFill>
            <a:srgbClr val="DEE7F0"/>
          </a:solidFill>
        </p:spPr>
        <p:txBody>
          <a:bodyPr wrap="square" lIns="0" tIns="0" rIns="0" bIns="0" rtlCol="0">
            <a:spAutoFit/>
          </a:bodyPr>
          <a:lstStyle/>
          <a:p>
            <a:pPr algn="ctr"/>
            <a:r>
              <a:rPr lang="ru-RU" sz="800" dirty="0"/>
              <a:t>Новые пользователи </a:t>
            </a:r>
            <a:r>
              <a:rPr lang="en-US" sz="800" dirty="0"/>
              <a:t>Client Connection</a:t>
            </a:r>
            <a:endParaRPr lang="ru-RU" sz="800" dirty="0"/>
          </a:p>
        </p:txBody>
      </p:sp>
      <p:sp>
        <p:nvSpPr>
          <p:cNvPr id="97" name="TextBox 96"/>
          <p:cNvSpPr txBox="1"/>
          <p:nvPr/>
        </p:nvSpPr>
        <p:spPr>
          <a:xfrm>
            <a:off x="5342106" y="2583326"/>
            <a:ext cx="762850" cy="92333"/>
          </a:xfrm>
          <a:prstGeom prst="rect">
            <a:avLst/>
          </a:prstGeom>
          <a:solidFill>
            <a:srgbClr val="2F679B"/>
          </a:solidFill>
        </p:spPr>
        <p:txBody>
          <a:bodyPr wrap="square" lIns="0" tIns="0" rIns="0" bIns="0" rtlCol="0">
            <a:spAutoFit/>
          </a:bodyPr>
          <a:lstStyle/>
          <a:p>
            <a:r>
              <a:rPr lang="ru-RU" sz="600" b="1" dirty="0">
                <a:solidFill>
                  <a:schemeClr val="bg1"/>
                </a:solidFill>
              </a:rPr>
              <a:t>Безопасный сайт</a:t>
            </a:r>
          </a:p>
        </p:txBody>
      </p:sp>
      <p:sp>
        <p:nvSpPr>
          <p:cNvPr id="98" name="TextBox 97"/>
          <p:cNvSpPr txBox="1"/>
          <p:nvPr/>
        </p:nvSpPr>
        <p:spPr>
          <a:xfrm>
            <a:off x="6614247" y="2561392"/>
            <a:ext cx="850454" cy="92333"/>
          </a:xfrm>
          <a:prstGeom prst="rect">
            <a:avLst/>
          </a:prstGeom>
          <a:solidFill>
            <a:srgbClr val="2F679B"/>
          </a:solidFill>
        </p:spPr>
        <p:txBody>
          <a:bodyPr wrap="square" lIns="0" tIns="0" rIns="0" bIns="0" rtlCol="0">
            <a:spAutoFit/>
          </a:bodyPr>
          <a:lstStyle/>
          <a:p>
            <a:r>
              <a:rPr lang="ru-RU" sz="600" b="1" dirty="0">
                <a:solidFill>
                  <a:schemeClr val="bg1"/>
                </a:solidFill>
              </a:rPr>
              <a:t>Безопасный сайт</a:t>
            </a:r>
          </a:p>
        </p:txBody>
      </p:sp>
      <p:sp>
        <p:nvSpPr>
          <p:cNvPr id="99" name="TextBox 98"/>
          <p:cNvSpPr txBox="1"/>
          <p:nvPr/>
        </p:nvSpPr>
        <p:spPr>
          <a:xfrm>
            <a:off x="5291481" y="2815603"/>
            <a:ext cx="810238" cy="123111"/>
          </a:xfrm>
          <a:prstGeom prst="rect">
            <a:avLst/>
          </a:prstGeom>
          <a:solidFill>
            <a:srgbClr val="2F679B"/>
          </a:solidFill>
        </p:spPr>
        <p:txBody>
          <a:bodyPr wrap="square" lIns="0" tIns="0" rIns="0" bIns="0" rtlCol="0">
            <a:spAutoFit/>
          </a:bodyPr>
          <a:lstStyle/>
          <a:p>
            <a:r>
              <a:rPr lang="ru-RU" sz="800" b="1">
                <a:solidFill>
                  <a:schemeClr val="bg1"/>
                </a:solidFill>
              </a:rPr>
              <a:t>Ссылки по теме</a:t>
            </a:r>
          </a:p>
        </p:txBody>
      </p:sp>
      <p:sp>
        <p:nvSpPr>
          <p:cNvPr id="100" name="TextBox 99"/>
          <p:cNvSpPr txBox="1"/>
          <p:nvPr/>
        </p:nvSpPr>
        <p:spPr>
          <a:xfrm>
            <a:off x="5491965" y="3056288"/>
            <a:ext cx="1342639" cy="107722"/>
          </a:xfrm>
          <a:prstGeom prst="rect">
            <a:avLst/>
          </a:prstGeom>
          <a:solidFill>
            <a:srgbClr val="FFFEFF"/>
          </a:solidFill>
        </p:spPr>
        <p:txBody>
          <a:bodyPr wrap="square" lIns="0" tIns="0" rIns="0" bIns="0" rtlCol="0">
            <a:spAutoFit/>
          </a:bodyPr>
          <a:lstStyle/>
          <a:p>
            <a:r>
              <a:rPr lang="ru-RU" sz="700" b="1" u="sng" dirty="0">
                <a:solidFill>
                  <a:srgbClr val="2F679B"/>
                </a:solidFill>
              </a:rPr>
              <a:t>Всемирный банк Главная</a:t>
            </a:r>
          </a:p>
        </p:txBody>
      </p:sp>
      <p:sp>
        <p:nvSpPr>
          <p:cNvPr id="101" name="TextBox 100"/>
          <p:cNvSpPr txBox="1"/>
          <p:nvPr/>
        </p:nvSpPr>
        <p:spPr>
          <a:xfrm>
            <a:off x="5173221" y="2363682"/>
            <a:ext cx="1061320" cy="107722"/>
          </a:xfrm>
          <a:prstGeom prst="rect">
            <a:avLst/>
          </a:prstGeom>
          <a:solidFill>
            <a:srgbClr val="DEE7F0"/>
          </a:solidFill>
        </p:spPr>
        <p:txBody>
          <a:bodyPr wrap="square" lIns="0" tIns="0" rIns="0" bIns="0" rtlCol="0">
            <a:spAutoFit/>
          </a:bodyPr>
          <a:lstStyle/>
          <a:p>
            <a:pPr algn="ctr"/>
            <a:r>
              <a:rPr lang="ru-RU" sz="700" b="1" u="sng">
                <a:solidFill>
                  <a:srgbClr val="2F679B"/>
                </a:solidFill>
              </a:rPr>
              <a:t>Сбросить забытый пароль</a:t>
            </a:r>
          </a:p>
        </p:txBody>
      </p:sp>
      <p:sp>
        <p:nvSpPr>
          <p:cNvPr id="102" name="TextBox 101"/>
          <p:cNvSpPr txBox="1"/>
          <p:nvPr/>
        </p:nvSpPr>
        <p:spPr>
          <a:xfrm>
            <a:off x="6468072" y="2361119"/>
            <a:ext cx="1061320" cy="107722"/>
          </a:xfrm>
          <a:prstGeom prst="rect">
            <a:avLst/>
          </a:prstGeom>
          <a:solidFill>
            <a:srgbClr val="DEE7F0"/>
          </a:solidFill>
        </p:spPr>
        <p:txBody>
          <a:bodyPr wrap="square" lIns="0" tIns="0" rIns="0" bIns="0" rtlCol="0">
            <a:spAutoFit/>
          </a:bodyPr>
          <a:lstStyle/>
          <a:p>
            <a:pPr algn="ctr"/>
            <a:r>
              <a:rPr lang="ru-RU" sz="700" b="1" u="sng" dirty="0">
                <a:solidFill>
                  <a:srgbClr val="2F679B"/>
                </a:solidFill>
              </a:rPr>
              <a:t>Сбросить забытый пароль</a:t>
            </a:r>
          </a:p>
        </p:txBody>
      </p:sp>
      <p:sp>
        <p:nvSpPr>
          <p:cNvPr id="103" name="TextBox 102"/>
          <p:cNvSpPr txBox="1"/>
          <p:nvPr/>
        </p:nvSpPr>
        <p:spPr>
          <a:xfrm>
            <a:off x="5446821" y="2116102"/>
            <a:ext cx="521244" cy="107722"/>
          </a:xfrm>
          <a:prstGeom prst="rect">
            <a:avLst/>
          </a:prstGeom>
          <a:solidFill>
            <a:srgbClr val="7AAA16"/>
          </a:solidFill>
        </p:spPr>
        <p:txBody>
          <a:bodyPr wrap="square" lIns="0" tIns="0" rIns="0" bIns="0" rtlCol="0">
            <a:spAutoFit/>
          </a:bodyPr>
          <a:lstStyle/>
          <a:p>
            <a:pPr algn="ctr"/>
            <a:r>
              <a:rPr lang="ru-RU" sz="700" b="1">
                <a:solidFill>
                  <a:schemeClr val="bg1"/>
                </a:solidFill>
              </a:rPr>
              <a:t>Вход</a:t>
            </a:r>
          </a:p>
        </p:txBody>
      </p:sp>
      <p:sp>
        <p:nvSpPr>
          <p:cNvPr id="104" name="TextBox 103"/>
          <p:cNvSpPr txBox="1"/>
          <p:nvPr/>
        </p:nvSpPr>
        <p:spPr>
          <a:xfrm>
            <a:off x="6724733" y="2107494"/>
            <a:ext cx="521244" cy="107722"/>
          </a:xfrm>
          <a:prstGeom prst="rect">
            <a:avLst/>
          </a:prstGeom>
          <a:solidFill>
            <a:srgbClr val="2C3AA5"/>
          </a:solidFill>
        </p:spPr>
        <p:txBody>
          <a:bodyPr wrap="square" lIns="0" tIns="0" rIns="0" bIns="0" rtlCol="0">
            <a:spAutoFit/>
          </a:bodyPr>
          <a:lstStyle/>
          <a:p>
            <a:pPr algn="ctr"/>
            <a:r>
              <a:rPr lang="ru-RU" sz="700" b="1">
                <a:solidFill>
                  <a:schemeClr val="bg1"/>
                </a:solidFill>
              </a:rPr>
              <a:t>Вход</a:t>
            </a:r>
          </a:p>
        </p:txBody>
      </p:sp>
    </p:spTree>
    <p:extLst>
      <p:ext uri="{BB962C8B-B14F-4D97-AF65-F5344CB8AC3E}">
        <p14:creationId xmlns:p14="http://schemas.microsoft.com/office/powerpoint/2010/main" val="245385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Slide Number Placeholder 8"/>
          <p:cNvSpPr>
            <a:spLocks noGrp="1"/>
          </p:cNvSpPr>
          <p:nvPr>
            <p:ph type="sldNum" sz="quarter" idx="12"/>
          </p:nvPr>
        </p:nvSpPr>
        <p:spPr>
          <a:xfrm>
            <a:off x="6553200" y="6587285"/>
            <a:ext cx="2160000" cy="216000"/>
          </a:xfrm>
        </p:spPr>
        <p:txBody>
          <a:bodyPr/>
          <a:lstStyle/>
          <a:p>
            <a:fld id="{9A1FF0DD-E9F7-431E-8070-FEA08546CC76}" type="slidenum">
              <a:rPr lang="en-US" sz="1100" smtClean="0">
                <a:solidFill>
                  <a:srgbClr val="0000FF"/>
                </a:solidFill>
              </a:rPr>
              <a:pPr/>
              <a:t>8</a:t>
            </a:fld>
            <a:endParaRPr lang="en-US" sz="1100">
              <a:solidFill>
                <a:srgbClr val="0000FF"/>
              </a:solidFill>
            </a:endParaRPr>
          </a:p>
        </p:txBody>
      </p:sp>
      <p:grpSp>
        <p:nvGrpSpPr>
          <p:cNvPr id="7" name="Group 6"/>
          <p:cNvGrpSpPr/>
          <p:nvPr/>
        </p:nvGrpSpPr>
        <p:grpSpPr>
          <a:xfrm>
            <a:off x="-809" y="7415"/>
            <a:ext cx="9129110" cy="731520"/>
            <a:chOff x="-809" y="7415"/>
            <a:chExt cx="9129110" cy="731520"/>
          </a:xfrm>
        </p:grpSpPr>
        <p:sp>
          <p:nvSpPr>
            <p:cNvPr id="9" name="Text Box 3"/>
            <p:cNvSpPr txBox="1">
              <a:spLocks noChangeArrowheads="1"/>
            </p:cNvSpPr>
            <p:nvPr/>
          </p:nvSpPr>
          <p:spPr bwMode="auto">
            <a:xfrm>
              <a:off x="624381" y="144575"/>
              <a:ext cx="8503920" cy="457200"/>
            </a:xfrm>
            <a:prstGeom prst="rect">
              <a:avLst/>
            </a:prstGeom>
            <a:gradFill>
              <a:gsLst>
                <a:gs pos="50000">
                  <a:srgbClr val="00B0F0"/>
                </a:gs>
                <a:gs pos="100000">
                  <a:schemeClr val="bg1"/>
                </a:gs>
              </a:gsLst>
              <a:lin ang="0" scaled="1"/>
            </a:gradFill>
            <a:ln w="9525">
              <a:noFill/>
              <a:miter lim="800000"/>
              <a:headEnd/>
              <a:tailEnd/>
            </a:ln>
            <a:effectLst/>
          </p:spPr>
          <p:txBody>
            <a:bodyPr lIns="0" rIns="0" anchor="ctr"/>
            <a:lstStyle/>
            <a:p>
              <a:pPr marL="457200" algn="l"/>
              <a:r>
                <a:rPr lang="ru-RU" sz="2400" b="1" dirty="0" err="1">
                  <a:solidFill>
                    <a:schemeClr val="bg1"/>
                  </a:solidFill>
                  <a:latin typeface="+mj-lt"/>
                  <a:cs typeface="Helvetica" panose="020B0604020202020204" pitchFamily="34" charset="0"/>
                </a:rPr>
                <a:t>CC</a:t>
              </a:r>
              <a:r>
                <a:rPr lang="ru-RU" sz="2400" b="1" dirty="0">
                  <a:solidFill>
                    <a:schemeClr val="bg1"/>
                  </a:solidFill>
                  <a:latin typeface="+mj-lt"/>
                  <a:cs typeface="Helvetica" panose="020B0604020202020204" pitchFamily="34" charset="0"/>
                </a:rPr>
                <a:t> &gt; </a:t>
              </a:r>
              <a:r>
                <a:rPr lang="ru-RU" sz="2400" b="1" dirty="0" err="1">
                  <a:solidFill>
                    <a:schemeClr val="bg1"/>
                  </a:solidFill>
                  <a:latin typeface="+mj-lt"/>
                  <a:cs typeface="Helvetica" panose="020B0604020202020204" pitchFamily="34" charset="0"/>
                </a:rPr>
                <a:t>API</a:t>
              </a:r>
              <a:r>
                <a:rPr lang="ru-RU" sz="2400" b="1" dirty="0">
                  <a:solidFill>
                    <a:schemeClr val="bg1"/>
                  </a:solidFill>
                  <a:latin typeface="+mj-lt"/>
                  <a:cs typeface="Helvetica" panose="020B0604020202020204" pitchFamily="34" charset="0"/>
                </a:rPr>
                <a:t> для авт. передачи данных</a:t>
              </a:r>
            </a:p>
          </p:txBody>
        </p:sp>
        <p:sp>
          <p:nvSpPr>
            <p:cNvPr id="6" name="Oval 5"/>
            <p:cNvSpPr/>
            <p:nvPr/>
          </p:nvSpPr>
          <p:spPr>
            <a:xfrm>
              <a:off x="-809" y="7415"/>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351" y="144575"/>
              <a:ext cx="457200" cy="457200"/>
            </a:xfrm>
            <a:prstGeom prst="rect">
              <a:avLst/>
            </a:prstGeom>
          </p:spPr>
        </p:pic>
      </p:grpSp>
      <p:sp>
        <p:nvSpPr>
          <p:cNvPr id="5" name="TextBox 4">
            <a:extLst>
              <a:ext uri="{FF2B5EF4-FFF2-40B4-BE49-F238E27FC236}">
                <a16:creationId xmlns:a16="http://schemas.microsoft.com/office/drawing/2014/main" id="{ED99EE4C-8C26-4B2A-89EE-B1B8F72EA778}"/>
              </a:ext>
            </a:extLst>
          </p:cNvPr>
          <p:cNvSpPr txBox="1"/>
          <p:nvPr/>
        </p:nvSpPr>
        <p:spPr>
          <a:xfrm>
            <a:off x="754632" y="1043057"/>
            <a:ext cx="3438535" cy="307777"/>
          </a:xfrm>
          <a:prstGeom prst="rect">
            <a:avLst/>
          </a:prstGeom>
          <a:noFill/>
        </p:spPr>
        <p:txBody>
          <a:bodyPr wrap="square" lIns="0" tIns="0" rIns="0" bIns="0" rtlCol="0">
            <a:spAutoFit/>
          </a:bodyPr>
          <a:lstStyle/>
          <a:p>
            <a:r>
              <a:rPr lang="ru-RU" sz="2000" b="1" dirty="0"/>
              <a:t>Регистрация (однократная)</a:t>
            </a:r>
          </a:p>
        </p:txBody>
      </p:sp>
      <p:sp>
        <p:nvSpPr>
          <p:cNvPr id="10" name="Rectangle: Rounded Corners 9">
            <a:extLst>
              <a:ext uri="{FF2B5EF4-FFF2-40B4-BE49-F238E27FC236}">
                <a16:creationId xmlns:a16="http://schemas.microsoft.com/office/drawing/2014/main" id="{33C25CF0-82F6-44E5-A40A-F4CD2393C9A8}"/>
              </a:ext>
            </a:extLst>
          </p:cNvPr>
          <p:cNvSpPr/>
          <p:nvPr/>
        </p:nvSpPr>
        <p:spPr>
          <a:xfrm>
            <a:off x="272297" y="1014065"/>
            <a:ext cx="365760" cy="365760"/>
          </a:xfrm>
          <a:prstGeom prst="roundRect">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ru-RU" b="1"/>
              <a:t>1</a:t>
            </a:r>
          </a:p>
        </p:txBody>
      </p:sp>
      <p:sp>
        <p:nvSpPr>
          <p:cNvPr id="18" name="TextBox 17">
            <a:extLst>
              <a:ext uri="{FF2B5EF4-FFF2-40B4-BE49-F238E27FC236}">
                <a16:creationId xmlns:a16="http://schemas.microsoft.com/office/drawing/2014/main" id="{5F8A4057-F86E-4755-B468-3D6DCD34165F}"/>
              </a:ext>
            </a:extLst>
          </p:cNvPr>
          <p:cNvSpPr txBox="1"/>
          <p:nvPr/>
        </p:nvSpPr>
        <p:spPr>
          <a:xfrm>
            <a:off x="754633" y="1737807"/>
            <a:ext cx="3438534" cy="307777"/>
          </a:xfrm>
          <a:prstGeom prst="rect">
            <a:avLst/>
          </a:prstGeom>
          <a:noFill/>
        </p:spPr>
        <p:txBody>
          <a:bodyPr wrap="square" lIns="0" tIns="0" rIns="0" bIns="0" rtlCol="0">
            <a:spAutoFit/>
          </a:bodyPr>
          <a:lstStyle/>
          <a:p>
            <a:r>
              <a:rPr lang="ru-RU" sz="2000" b="1" dirty="0"/>
              <a:t>Получить ключ доступа</a:t>
            </a:r>
          </a:p>
        </p:txBody>
      </p:sp>
      <p:sp>
        <p:nvSpPr>
          <p:cNvPr id="19" name="Rectangle: Rounded Corners 18">
            <a:extLst>
              <a:ext uri="{FF2B5EF4-FFF2-40B4-BE49-F238E27FC236}">
                <a16:creationId xmlns:a16="http://schemas.microsoft.com/office/drawing/2014/main" id="{6138637C-9761-4EA3-92B1-AA55F7F710CF}"/>
              </a:ext>
            </a:extLst>
          </p:cNvPr>
          <p:cNvSpPr/>
          <p:nvPr/>
        </p:nvSpPr>
        <p:spPr>
          <a:xfrm>
            <a:off x="272297" y="1708815"/>
            <a:ext cx="365760" cy="365760"/>
          </a:xfrm>
          <a:prstGeom prst="roundRect">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ru-RU" b="1"/>
              <a:t>2</a:t>
            </a:r>
          </a:p>
        </p:txBody>
      </p:sp>
      <p:sp>
        <p:nvSpPr>
          <p:cNvPr id="26" name="TextBox 25">
            <a:extLst>
              <a:ext uri="{FF2B5EF4-FFF2-40B4-BE49-F238E27FC236}">
                <a16:creationId xmlns:a16="http://schemas.microsoft.com/office/drawing/2014/main" id="{7A27BA39-6F4E-47D4-9204-09E1FF51331A}"/>
              </a:ext>
            </a:extLst>
          </p:cNvPr>
          <p:cNvSpPr txBox="1"/>
          <p:nvPr/>
        </p:nvSpPr>
        <p:spPr>
          <a:xfrm>
            <a:off x="754633" y="2408426"/>
            <a:ext cx="2462213" cy="307777"/>
          </a:xfrm>
          <a:prstGeom prst="rect">
            <a:avLst/>
          </a:prstGeom>
          <a:noFill/>
        </p:spPr>
        <p:txBody>
          <a:bodyPr wrap="none" lIns="0" tIns="0" rIns="0" bIns="0" rtlCol="0">
            <a:spAutoFit/>
          </a:bodyPr>
          <a:lstStyle/>
          <a:p>
            <a:r>
              <a:rPr lang="ru-RU" sz="2000" b="1" dirty="0"/>
              <a:t>Запрос &gt; Вызов </a:t>
            </a:r>
            <a:r>
              <a:rPr lang="ru-RU" sz="2000" b="1" dirty="0" err="1"/>
              <a:t>API</a:t>
            </a:r>
            <a:r>
              <a:rPr lang="en-US" sz="2000" b="1" dirty="0"/>
              <a:t> </a:t>
            </a:r>
            <a:r>
              <a:rPr lang="ru-RU" sz="2000" b="1" dirty="0" err="1"/>
              <a:t>CC</a:t>
            </a:r>
            <a:endParaRPr lang="ru-RU" sz="2000" b="1" dirty="0"/>
          </a:p>
        </p:txBody>
      </p:sp>
      <p:sp>
        <p:nvSpPr>
          <p:cNvPr id="27" name="Rectangle: Rounded Corners 26">
            <a:extLst>
              <a:ext uri="{FF2B5EF4-FFF2-40B4-BE49-F238E27FC236}">
                <a16:creationId xmlns:a16="http://schemas.microsoft.com/office/drawing/2014/main" id="{76EF3C1A-BE87-4AFD-8971-73DF0DDE0D62}"/>
              </a:ext>
            </a:extLst>
          </p:cNvPr>
          <p:cNvSpPr/>
          <p:nvPr/>
        </p:nvSpPr>
        <p:spPr>
          <a:xfrm>
            <a:off x="272297" y="2379434"/>
            <a:ext cx="365760" cy="365760"/>
          </a:xfrm>
          <a:prstGeom prst="roundRect">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ru-RU" b="1"/>
              <a:t>3</a:t>
            </a:r>
          </a:p>
        </p:txBody>
      </p:sp>
      <p:sp>
        <p:nvSpPr>
          <p:cNvPr id="29" name="Rectangle: Rounded Corners 28">
            <a:extLst>
              <a:ext uri="{FF2B5EF4-FFF2-40B4-BE49-F238E27FC236}">
                <a16:creationId xmlns:a16="http://schemas.microsoft.com/office/drawing/2014/main" id="{259EB281-8EB7-451C-BD15-2F1EAA87F647}"/>
              </a:ext>
            </a:extLst>
          </p:cNvPr>
          <p:cNvSpPr/>
          <p:nvPr/>
        </p:nvSpPr>
        <p:spPr>
          <a:xfrm>
            <a:off x="3956740" y="2379434"/>
            <a:ext cx="365760" cy="365760"/>
          </a:xfrm>
          <a:prstGeom prst="roundRect">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ru-RU" b="1"/>
              <a:t>4</a:t>
            </a:r>
          </a:p>
        </p:txBody>
      </p:sp>
      <p:sp>
        <p:nvSpPr>
          <p:cNvPr id="35" name="TextBox 34">
            <a:extLst>
              <a:ext uri="{FF2B5EF4-FFF2-40B4-BE49-F238E27FC236}">
                <a16:creationId xmlns:a16="http://schemas.microsoft.com/office/drawing/2014/main" id="{EB66D47C-DDAD-4C4F-A294-2706B579EE73}"/>
              </a:ext>
            </a:extLst>
          </p:cNvPr>
          <p:cNvSpPr txBox="1"/>
          <p:nvPr/>
        </p:nvSpPr>
        <p:spPr>
          <a:xfrm>
            <a:off x="4480750" y="2408426"/>
            <a:ext cx="3947427" cy="307777"/>
          </a:xfrm>
          <a:prstGeom prst="rect">
            <a:avLst/>
          </a:prstGeom>
          <a:noFill/>
        </p:spPr>
        <p:txBody>
          <a:bodyPr wrap="none" lIns="0" tIns="0" rIns="0" bIns="0" rtlCol="0">
            <a:spAutoFit/>
          </a:bodyPr>
          <a:lstStyle/>
          <a:p>
            <a:r>
              <a:rPr lang="ru-RU" sz="2000" b="1" dirty="0"/>
              <a:t>Получить Проекты / Займы / Выплаты</a:t>
            </a:r>
          </a:p>
        </p:txBody>
      </p:sp>
      <p:sp>
        <p:nvSpPr>
          <p:cNvPr id="36" name="Rectangle: Rounded Corners 35">
            <a:extLst>
              <a:ext uri="{FF2B5EF4-FFF2-40B4-BE49-F238E27FC236}">
                <a16:creationId xmlns:a16="http://schemas.microsoft.com/office/drawing/2014/main" id="{6BA551CC-7E15-4D9A-8439-98A5A92604F7}"/>
              </a:ext>
            </a:extLst>
          </p:cNvPr>
          <p:cNvSpPr/>
          <p:nvPr/>
        </p:nvSpPr>
        <p:spPr>
          <a:xfrm>
            <a:off x="272297" y="5099688"/>
            <a:ext cx="365760" cy="365760"/>
          </a:xfrm>
          <a:prstGeom prst="roundRect">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ru-RU" b="1"/>
              <a:t>5</a:t>
            </a:r>
          </a:p>
        </p:txBody>
      </p:sp>
      <p:sp>
        <p:nvSpPr>
          <p:cNvPr id="24" name="Rectangle 23">
            <a:extLst>
              <a:ext uri="{FF2B5EF4-FFF2-40B4-BE49-F238E27FC236}">
                <a16:creationId xmlns:a16="http://schemas.microsoft.com/office/drawing/2014/main" id="{AAE4FC0A-110F-4507-9CAE-A6A4F0556459}"/>
              </a:ext>
            </a:extLst>
          </p:cNvPr>
          <p:cNvSpPr/>
          <p:nvPr/>
        </p:nvSpPr>
        <p:spPr>
          <a:xfrm>
            <a:off x="6132970" y="3430648"/>
            <a:ext cx="2633457" cy="122208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pic>
        <p:nvPicPr>
          <p:cNvPr id="30" name="Picture 29">
            <a:extLst>
              <a:ext uri="{FF2B5EF4-FFF2-40B4-BE49-F238E27FC236}">
                <a16:creationId xmlns:a16="http://schemas.microsoft.com/office/drawing/2014/main" id="{3D83FA51-4DDB-46ED-AC96-BB327EEF92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8590" y="3653391"/>
            <a:ext cx="1206277" cy="754499"/>
          </a:xfrm>
          <a:prstGeom prst="rect">
            <a:avLst/>
          </a:prstGeom>
        </p:spPr>
      </p:pic>
      <p:sp>
        <p:nvSpPr>
          <p:cNvPr id="38" name="TextBox 37">
            <a:extLst>
              <a:ext uri="{FF2B5EF4-FFF2-40B4-BE49-F238E27FC236}">
                <a16:creationId xmlns:a16="http://schemas.microsoft.com/office/drawing/2014/main" id="{C050C72E-827B-4647-BEEE-346C382A58EA}"/>
              </a:ext>
            </a:extLst>
          </p:cNvPr>
          <p:cNvSpPr txBox="1"/>
          <p:nvPr/>
        </p:nvSpPr>
        <p:spPr>
          <a:xfrm>
            <a:off x="2146857" y="3449108"/>
            <a:ext cx="937385" cy="646331"/>
          </a:xfrm>
          <a:prstGeom prst="rect">
            <a:avLst/>
          </a:prstGeom>
          <a:noFill/>
        </p:spPr>
        <p:txBody>
          <a:bodyPr wrap="square" rtlCol="0">
            <a:spAutoFit/>
          </a:bodyPr>
          <a:lstStyle/>
          <a:p>
            <a:pPr algn="ctr"/>
            <a:r>
              <a:rPr lang="ru-RU" sz="1400">
                <a:solidFill>
                  <a:srgbClr val="0000CC"/>
                </a:solidFill>
              </a:rPr>
              <a:t>APIGEE</a:t>
            </a:r>
          </a:p>
          <a:p>
            <a:pPr algn="ctr"/>
            <a:endParaRPr lang="en-US" sz="800" dirty="0">
              <a:solidFill>
                <a:srgbClr val="0000CC"/>
              </a:solidFill>
            </a:endParaRPr>
          </a:p>
          <a:p>
            <a:pPr algn="ctr"/>
            <a:r>
              <a:rPr lang="ru-RU" sz="1400">
                <a:solidFill>
                  <a:srgbClr val="0000CC"/>
                </a:solidFill>
              </a:rPr>
              <a:t>OAuth </a:t>
            </a:r>
          </a:p>
        </p:txBody>
      </p:sp>
      <p:grpSp>
        <p:nvGrpSpPr>
          <p:cNvPr id="39" name="Group 38">
            <a:extLst>
              <a:ext uri="{FF2B5EF4-FFF2-40B4-BE49-F238E27FC236}">
                <a16:creationId xmlns:a16="http://schemas.microsoft.com/office/drawing/2014/main" id="{4A116B19-ED3B-4792-9F92-5C46E7E0C154}"/>
              </a:ext>
            </a:extLst>
          </p:cNvPr>
          <p:cNvGrpSpPr/>
          <p:nvPr/>
        </p:nvGrpSpPr>
        <p:grpSpPr>
          <a:xfrm>
            <a:off x="6215295" y="3793292"/>
            <a:ext cx="1067060" cy="697300"/>
            <a:chOff x="4703842" y="4653422"/>
            <a:chExt cx="1403642" cy="846594"/>
          </a:xfrm>
        </p:grpSpPr>
        <p:sp>
          <p:nvSpPr>
            <p:cNvPr id="40" name="Rounded Rectangle 45">
              <a:extLst>
                <a:ext uri="{FF2B5EF4-FFF2-40B4-BE49-F238E27FC236}">
                  <a16:creationId xmlns:a16="http://schemas.microsoft.com/office/drawing/2014/main" id="{0BCC68FA-F720-4880-B820-0C69A65F1E53}"/>
                </a:ext>
              </a:extLst>
            </p:cNvPr>
            <p:cNvSpPr/>
            <p:nvPr/>
          </p:nvSpPr>
          <p:spPr>
            <a:xfrm>
              <a:off x="4703842" y="4653422"/>
              <a:ext cx="1403642" cy="846594"/>
            </a:xfrm>
            <a:prstGeom prst="roundRect">
              <a:avLst/>
            </a:prstGeom>
            <a:solidFill>
              <a:srgbClr val="0070C0"/>
            </a:solidFill>
          </p:spPr>
          <p:style>
            <a:lnRef idx="1">
              <a:schemeClr val="accent6"/>
            </a:lnRef>
            <a:fillRef idx="2">
              <a:schemeClr val="accent6"/>
            </a:fillRef>
            <a:effectRef idx="1">
              <a:schemeClr val="accent6"/>
            </a:effectRef>
            <a:fontRef idx="minor">
              <a:schemeClr val="dk1"/>
            </a:fontRef>
          </p:style>
          <p:txBody>
            <a:bodyPr rtlCol="0" anchor="ctr"/>
            <a:lstStyle/>
            <a:p>
              <a:r>
                <a:rPr lang="ru-RU" sz="2100">
                  <a:solidFill>
                    <a:schemeClr val="bg1"/>
                  </a:solidFill>
                </a:rPr>
                <a:t>ESB</a:t>
              </a:r>
            </a:p>
          </p:txBody>
        </p:sp>
        <p:pic>
          <p:nvPicPr>
            <p:cNvPr id="41" name="Picture 2" descr="https://training.mulesoft.com/static/images/mulesoft-m-small.png">
              <a:extLst>
                <a:ext uri="{FF2B5EF4-FFF2-40B4-BE49-F238E27FC236}">
                  <a16:creationId xmlns:a16="http://schemas.microsoft.com/office/drawing/2014/main" id="{5DA08260-8ADE-4863-83B3-D826730C17B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5081" y="4774887"/>
              <a:ext cx="616976" cy="594072"/>
            </a:xfrm>
            <a:prstGeom prst="rect">
              <a:avLst/>
            </a:prstGeom>
            <a:noFill/>
            <a:extLst>
              <a:ext uri="{909E8E84-426E-40DD-AFC4-6F175D3DCCD1}">
                <a14:hiddenFill xmlns:a14="http://schemas.microsoft.com/office/drawing/2010/main">
                  <a:solidFill>
                    <a:srgbClr val="FFFFFF"/>
                  </a:solidFill>
                </a14:hiddenFill>
              </a:ext>
            </a:extLst>
          </p:spPr>
        </p:pic>
      </p:grpSp>
      <p:sp>
        <p:nvSpPr>
          <p:cNvPr id="44" name="TextBox 43">
            <a:extLst>
              <a:ext uri="{FF2B5EF4-FFF2-40B4-BE49-F238E27FC236}">
                <a16:creationId xmlns:a16="http://schemas.microsoft.com/office/drawing/2014/main" id="{4D0D3AAE-4F1D-4C74-BCA0-9BD4C80F3386}"/>
              </a:ext>
            </a:extLst>
          </p:cNvPr>
          <p:cNvSpPr txBox="1"/>
          <p:nvPr/>
        </p:nvSpPr>
        <p:spPr>
          <a:xfrm>
            <a:off x="3549035" y="5976317"/>
            <a:ext cx="1828800" cy="274320"/>
          </a:xfrm>
          <a:prstGeom prst="rect">
            <a:avLst/>
          </a:prstGeom>
          <a:ln>
            <a:solidFill>
              <a:srgbClr val="0070C0"/>
            </a:solidFill>
            <a:headEnd type="triangle"/>
            <a:tailEnd type="none"/>
          </a:ln>
        </p:spPr>
        <p:style>
          <a:lnRef idx="2">
            <a:schemeClr val="accent1"/>
          </a:lnRef>
          <a:fillRef idx="0">
            <a:schemeClr val="accent1"/>
          </a:fillRef>
          <a:effectRef idx="1">
            <a:schemeClr val="accent1"/>
          </a:effectRef>
          <a:fontRef idx="minor">
            <a:schemeClr val="tx1"/>
          </a:fontRef>
        </p:style>
        <p:txBody>
          <a:bodyPr wrap="square" lIns="0" tIns="0" rIns="0" bIns="0" rtlCol="0" anchor="ctr">
            <a:spAutoFit/>
          </a:bodyPr>
          <a:lstStyle/>
          <a:p>
            <a:pPr algn="ctr"/>
            <a:r>
              <a:rPr lang="ru-RU" sz="1100">
                <a:solidFill>
                  <a:srgbClr val="0000CC"/>
                </a:solidFill>
              </a:rPr>
              <a:t>Аутентификация Apigee OAuth</a:t>
            </a:r>
          </a:p>
        </p:txBody>
      </p:sp>
      <p:sp>
        <p:nvSpPr>
          <p:cNvPr id="46" name="TextBox 45">
            <a:extLst>
              <a:ext uri="{FF2B5EF4-FFF2-40B4-BE49-F238E27FC236}">
                <a16:creationId xmlns:a16="http://schemas.microsoft.com/office/drawing/2014/main" id="{1937E9B5-0FE3-4461-8DEE-D13CF9CD8760}"/>
              </a:ext>
            </a:extLst>
          </p:cNvPr>
          <p:cNvSpPr txBox="1"/>
          <p:nvPr/>
        </p:nvSpPr>
        <p:spPr>
          <a:xfrm>
            <a:off x="6165533" y="6357291"/>
            <a:ext cx="1463040" cy="274320"/>
          </a:xfrm>
          <a:prstGeom prst="rect">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txBody>
          <a:bodyPr wrap="square" lIns="0" tIns="0" rIns="0" bIns="0" rtlCol="0" anchor="ctr">
            <a:spAutoFit/>
          </a:bodyPr>
          <a:lstStyle/>
          <a:p>
            <a:pPr algn="ctr"/>
            <a:r>
              <a:rPr lang="ru-RU" sz="1100"/>
              <a:t>Открытый доступ</a:t>
            </a:r>
          </a:p>
        </p:txBody>
      </p:sp>
      <p:sp>
        <p:nvSpPr>
          <p:cNvPr id="48" name="TextBox 47">
            <a:extLst>
              <a:ext uri="{FF2B5EF4-FFF2-40B4-BE49-F238E27FC236}">
                <a16:creationId xmlns:a16="http://schemas.microsoft.com/office/drawing/2014/main" id="{912C1531-A913-4CFC-BEE2-AF793CAE4E22}"/>
              </a:ext>
            </a:extLst>
          </p:cNvPr>
          <p:cNvSpPr txBox="1"/>
          <p:nvPr/>
        </p:nvSpPr>
        <p:spPr>
          <a:xfrm>
            <a:off x="6165533" y="5976317"/>
            <a:ext cx="1463040" cy="274320"/>
          </a:xfrm>
          <a:prstGeom prst="rect">
            <a:avLst/>
          </a:prstGeom>
          <a:ln>
            <a:solidFill>
              <a:srgbClr val="FFC000"/>
            </a:solidFill>
            <a:tailEnd type="triangle"/>
          </a:ln>
        </p:spPr>
        <p:style>
          <a:lnRef idx="2">
            <a:schemeClr val="accent1"/>
          </a:lnRef>
          <a:fillRef idx="0">
            <a:schemeClr val="accent1"/>
          </a:fillRef>
          <a:effectRef idx="1">
            <a:schemeClr val="accent1"/>
          </a:effectRef>
          <a:fontRef idx="minor">
            <a:schemeClr val="tx1"/>
          </a:fontRef>
        </p:style>
        <p:txBody>
          <a:bodyPr wrap="square" lIns="0" tIns="0" rIns="0" bIns="0" rtlCol="0" anchor="ctr">
            <a:spAutoFit/>
          </a:bodyPr>
          <a:lstStyle/>
          <a:p>
            <a:pPr algn="ctr"/>
            <a:r>
              <a:rPr lang="ru-RU" sz="1100"/>
              <a:t>Сервисный аккаунт SAP</a:t>
            </a:r>
          </a:p>
        </p:txBody>
      </p:sp>
      <p:sp>
        <p:nvSpPr>
          <p:cNvPr id="50" name="TextBox 49">
            <a:extLst>
              <a:ext uri="{FF2B5EF4-FFF2-40B4-BE49-F238E27FC236}">
                <a16:creationId xmlns:a16="http://schemas.microsoft.com/office/drawing/2014/main" id="{0F30E8D9-7082-4379-8896-FE3F6F98D535}"/>
              </a:ext>
            </a:extLst>
          </p:cNvPr>
          <p:cNvSpPr txBox="1"/>
          <p:nvPr/>
        </p:nvSpPr>
        <p:spPr>
          <a:xfrm>
            <a:off x="3549035" y="6357291"/>
            <a:ext cx="1828800" cy="274320"/>
          </a:xfrm>
          <a:prstGeom prst="rect">
            <a:avLst/>
          </a:prstGeom>
          <a:ln>
            <a:solidFill>
              <a:srgbClr val="00CCFF"/>
            </a:solidFill>
            <a:headEnd type="none"/>
            <a:tailEnd type="triangle"/>
          </a:ln>
        </p:spPr>
        <p:style>
          <a:lnRef idx="2">
            <a:schemeClr val="accent1"/>
          </a:lnRef>
          <a:fillRef idx="0">
            <a:schemeClr val="accent1"/>
          </a:fillRef>
          <a:effectRef idx="1">
            <a:schemeClr val="accent1"/>
          </a:effectRef>
          <a:fontRef idx="minor">
            <a:schemeClr val="tx1"/>
          </a:fontRef>
        </p:style>
        <p:txBody>
          <a:bodyPr wrap="none" lIns="0" tIns="0" rIns="0" bIns="0" rtlCol="0" anchor="ctr">
            <a:spAutoFit/>
          </a:bodyPr>
          <a:lstStyle/>
          <a:p>
            <a:pPr algn="ctr"/>
            <a:r>
              <a:rPr lang="ru-RU" sz="1100">
                <a:solidFill>
                  <a:srgbClr val="C00000"/>
                </a:solidFill>
              </a:rPr>
              <a:t>Аутентификация Azure OAuth</a:t>
            </a:r>
          </a:p>
        </p:txBody>
      </p:sp>
      <p:grpSp>
        <p:nvGrpSpPr>
          <p:cNvPr id="52" name="Group 51">
            <a:extLst>
              <a:ext uri="{FF2B5EF4-FFF2-40B4-BE49-F238E27FC236}">
                <a16:creationId xmlns:a16="http://schemas.microsoft.com/office/drawing/2014/main" id="{76E5049C-30AD-4CA7-A936-619C0AFAFC6E}"/>
              </a:ext>
            </a:extLst>
          </p:cNvPr>
          <p:cNvGrpSpPr/>
          <p:nvPr/>
        </p:nvGrpSpPr>
        <p:grpSpPr>
          <a:xfrm>
            <a:off x="377570" y="3322868"/>
            <a:ext cx="1660484" cy="1224202"/>
            <a:chOff x="298343" y="2398496"/>
            <a:chExt cx="1953425" cy="813655"/>
          </a:xfrm>
        </p:grpSpPr>
        <p:sp>
          <p:nvSpPr>
            <p:cNvPr id="53" name="Flowchart: Process 52">
              <a:extLst>
                <a:ext uri="{FF2B5EF4-FFF2-40B4-BE49-F238E27FC236}">
                  <a16:creationId xmlns:a16="http://schemas.microsoft.com/office/drawing/2014/main" id="{4A94AE2B-714D-4328-8033-762BC975F75C}"/>
                </a:ext>
              </a:extLst>
            </p:cNvPr>
            <p:cNvSpPr/>
            <p:nvPr/>
          </p:nvSpPr>
          <p:spPr>
            <a:xfrm>
              <a:off x="315476" y="2482853"/>
              <a:ext cx="1936292" cy="729298"/>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pic>
          <p:nvPicPr>
            <p:cNvPr id="54" name="Graphic 53" descr="Computer">
              <a:extLst>
                <a:ext uri="{FF2B5EF4-FFF2-40B4-BE49-F238E27FC236}">
                  <a16:creationId xmlns:a16="http://schemas.microsoft.com/office/drawing/2014/main" id="{1CB6247A-F93B-4C7E-BD6C-3357F921B0B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18097" y="2398496"/>
              <a:ext cx="914400" cy="590639"/>
            </a:xfrm>
            <a:prstGeom prst="rect">
              <a:avLst/>
            </a:prstGeom>
          </p:spPr>
        </p:pic>
        <p:pic>
          <p:nvPicPr>
            <p:cNvPr id="55" name="Graphic 54" descr="User">
              <a:extLst>
                <a:ext uri="{FF2B5EF4-FFF2-40B4-BE49-F238E27FC236}">
                  <a16:creationId xmlns:a16="http://schemas.microsoft.com/office/drawing/2014/main" id="{5C300DD2-66B1-4792-A418-92A804C76EBF}"/>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98343" y="2574697"/>
              <a:ext cx="743387" cy="532198"/>
            </a:xfrm>
            <a:prstGeom prst="rect">
              <a:avLst/>
            </a:prstGeom>
          </p:spPr>
        </p:pic>
        <p:sp>
          <p:nvSpPr>
            <p:cNvPr id="56" name="Flowchart: Process 55">
              <a:extLst>
                <a:ext uri="{FF2B5EF4-FFF2-40B4-BE49-F238E27FC236}">
                  <a16:creationId xmlns:a16="http://schemas.microsoft.com/office/drawing/2014/main" id="{BE40D140-51C6-455E-A750-7D3FF12E86C9}"/>
                </a:ext>
              </a:extLst>
            </p:cNvPr>
            <p:cNvSpPr/>
            <p:nvPr/>
          </p:nvSpPr>
          <p:spPr>
            <a:xfrm>
              <a:off x="1001793" y="2897446"/>
              <a:ext cx="1247568" cy="273487"/>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a:solidFill>
                    <a:schemeClr val="tx1"/>
                  </a:solidFill>
                </a:rPr>
                <a:t>Клиентское приложение</a:t>
              </a:r>
            </a:p>
          </p:txBody>
        </p:sp>
      </p:grpSp>
      <p:cxnSp>
        <p:nvCxnSpPr>
          <p:cNvPr id="57" name="Straight Connector 56">
            <a:extLst>
              <a:ext uri="{FF2B5EF4-FFF2-40B4-BE49-F238E27FC236}">
                <a16:creationId xmlns:a16="http://schemas.microsoft.com/office/drawing/2014/main" id="{C8A18FE9-B322-4A69-A906-4FC29B716664}"/>
              </a:ext>
            </a:extLst>
          </p:cNvPr>
          <p:cNvCxnSpPr/>
          <p:nvPr/>
        </p:nvCxnSpPr>
        <p:spPr>
          <a:xfrm>
            <a:off x="3054397" y="3019710"/>
            <a:ext cx="0" cy="2651760"/>
          </a:xfrm>
          <a:prstGeom prst="line">
            <a:avLst/>
          </a:prstGeom>
          <a:ln w="22225">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1072C4B7-9C96-4EF4-951B-1DFF4F31A824}"/>
              </a:ext>
            </a:extLst>
          </p:cNvPr>
          <p:cNvSpPr txBox="1"/>
          <p:nvPr/>
        </p:nvSpPr>
        <p:spPr>
          <a:xfrm>
            <a:off x="5379079" y="3023074"/>
            <a:ext cx="3387348" cy="307777"/>
          </a:xfrm>
          <a:prstGeom prst="rect">
            <a:avLst/>
          </a:prstGeom>
          <a:noFill/>
        </p:spPr>
        <p:txBody>
          <a:bodyPr wrap="square" rtlCol="0">
            <a:spAutoFit/>
          </a:bodyPr>
          <a:lstStyle/>
          <a:p>
            <a:r>
              <a:rPr lang="ru-RU" sz="1400" dirty="0"/>
              <a:t>Брандмауэр Группы Всемирного банка</a:t>
            </a:r>
          </a:p>
        </p:txBody>
      </p:sp>
      <p:pic>
        <p:nvPicPr>
          <p:cNvPr id="59" name="Picture 2" descr="Related image">
            <a:extLst>
              <a:ext uri="{FF2B5EF4-FFF2-40B4-BE49-F238E27FC236}">
                <a16:creationId xmlns:a16="http://schemas.microsoft.com/office/drawing/2014/main" id="{F606CFC0-0580-4B17-BF58-16A0819AB1B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770688" y="3823223"/>
            <a:ext cx="923664" cy="637439"/>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4" descr="Image result for .Net IMAGES">
            <a:extLst>
              <a:ext uri="{FF2B5EF4-FFF2-40B4-BE49-F238E27FC236}">
                <a16:creationId xmlns:a16="http://schemas.microsoft.com/office/drawing/2014/main" id="{0A2A653E-9352-4000-B7A8-8E3D7271887C}"/>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666378" y="5002271"/>
            <a:ext cx="870701" cy="72383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2" name="Rectangle 61">
            <a:extLst>
              <a:ext uri="{FF2B5EF4-FFF2-40B4-BE49-F238E27FC236}">
                <a16:creationId xmlns:a16="http://schemas.microsoft.com/office/drawing/2014/main" id="{095E3D6B-453B-4A1D-8DCC-8BEFF5BA4483}"/>
              </a:ext>
            </a:extLst>
          </p:cNvPr>
          <p:cNvSpPr/>
          <p:nvPr/>
        </p:nvSpPr>
        <p:spPr>
          <a:xfrm>
            <a:off x="6527668" y="3430647"/>
            <a:ext cx="1808317" cy="346249"/>
          </a:xfrm>
          <a:prstGeom prst="rect">
            <a:avLst/>
          </a:prstGeom>
          <a:noFill/>
        </p:spPr>
        <p:txBody>
          <a:bodyPr wrap="none" lIns="68580" tIns="34290" rIns="68580" bIns="34290">
            <a:spAutoFit/>
          </a:bodyPr>
          <a:lstStyle/>
          <a:p>
            <a:pPr algn="ctr"/>
            <a:r>
              <a:rPr lang="en-US" dirty="0">
                <a:solidFill>
                  <a:srgbClr val="0000CC"/>
                </a:solidFill>
              </a:rPr>
              <a:t>Client Connection</a:t>
            </a:r>
            <a:endParaRPr lang="ru-RU" sz="1800" dirty="0">
              <a:solidFill>
                <a:srgbClr val="0000CC"/>
              </a:solidFill>
            </a:endParaRPr>
          </a:p>
        </p:txBody>
      </p:sp>
      <p:sp>
        <p:nvSpPr>
          <p:cNvPr id="63" name="TextBox 62">
            <a:extLst>
              <a:ext uri="{FF2B5EF4-FFF2-40B4-BE49-F238E27FC236}">
                <a16:creationId xmlns:a16="http://schemas.microsoft.com/office/drawing/2014/main" id="{98C938B3-F19D-41E7-96A9-6C232224B4FF}"/>
              </a:ext>
            </a:extLst>
          </p:cNvPr>
          <p:cNvSpPr txBox="1"/>
          <p:nvPr/>
        </p:nvSpPr>
        <p:spPr>
          <a:xfrm>
            <a:off x="4703939" y="3439584"/>
            <a:ext cx="694064" cy="646331"/>
          </a:xfrm>
          <a:prstGeom prst="rect">
            <a:avLst/>
          </a:prstGeom>
          <a:noFill/>
        </p:spPr>
        <p:txBody>
          <a:bodyPr wrap="square" rtlCol="0">
            <a:spAutoFit/>
          </a:bodyPr>
          <a:lstStyle/>
          <a:p>
            <a:pPr algn="ctr"/>
            <a:r>
              <a:rPr lang="ru-RU" sz="1400">
                <a:solidFill>
                  <a:schemeClr val="accent6">
                    <a:lumMod val="50000"/>
                  </a:schemeClr>
                </a:solidFill>
              </a:rPr>
              <a:t>Azure</a:t>
            </a:r>
          </a:p>
          <a:p>
            <a:pPr algn="ctr"/>
            <a:endParaRPr lang="en-US" sz="800" dirty="0">
              <a:solidFill>
                <a:schemeClr val="accent6">
                  <a:lumMod val="50000"/>
                </a:schemeClr>
              </a:solidFill>
            </a:endParaRPr>
          </a:p>
          <a:p>
            <a:pPr algn="ctr"/>
            <a:r>
              <a:rPr lang="ru-RU" sz="1400">
                <a:solidFill>
                  <a:schemeClr val="accent6">
                    <a:lumMod val="50000"/>
                  </a:schemeClr>
                </a:solidFill>
              </a:rPr>
              <a:t>OAuth </a:t>
            </a:r>
          </a:p>
        </p:txBody>
      </p:sp>
      <p:sp>
        <p:nvSpPr>
          <p:cNvPr id="65" name="TextBox 64">
            <a:extLst>
              <a:ext uri="{FF2B5EF4-FFF2-40B4-BE49-F238E27FC236}">
                <a16:creationId xmlns:a16="http://schemas.microsoft.com/office/drawing/2014/main" id="{2E12F246-BA64-4CE3-9C6F-E2E699EC8126}"/>
              </a:ext>
            </a:extLst>
          </p:cNvPr>
          <p:cNvSpPr txBox="1"/>
          <p:nvPr/>
        </p:nvSpPr>
        <p:spPr>
          <a:xfrm>
            <a:off x="3438915" y="4469267"/>
            <a:ext cx="1355987" cy="307777"/>
          </a:xfrm>
          <a:prstGeom prst="rect">
            <a:avLst/>
          </a:prstGeom>
          <a:noFill/>
        </p:spPr>
        <p:txBody>
          <a:bodyPr wrap="square" rtlCol="0">
            <a:spAutoFit/>
          </a:bodyPr>
          <a:lstStyle/>
          <a:p>
            <a:pPr algn="ctr"/>
            <a:r>
              <a:rPr lang="ru-RU" sz="1400">
                <a:solidFill>
                  <a:schemeClr val="accent6">
                    <a:lumMod val="50000"/>
                  </a:schemeClr>
                </a:solidFill>
              </a:rPr>
              <a:t>Azure    OAuth </a:t>
            </a:r>
          </a:p>
        </p:txBody>
      </p:sp>
      <p:sp>
        <p:nvSpPr>
          <p:cNvPr id="66" name="Cylinder 65">
            <a:extLst>
              <a:ext uri="{FF2B5EF4-FFF2-40B4-BE49-F238E27FC236}">
                <a16:creationId xmlns:a16="http://schemas.microsoft.com/office/drawing/2014/main" id="{0B7BBED5-E89D-49A3-BEEE-52312E6DF0B3}"/>
              </a:ext>
            </a:extLst>
          </p:cNvPr>
          <p:cNvSpPr/>
          <p:nvPr/>
        </p:nvSpPr>
        <p:spPr>
          <a:xfrm>
            <a:off x="6201272" y="5088556"/>
            <a:ext cx="1095107" cy="457200"/>
          </a:xfrm>
          <a:prstGeom prst="ca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a:solidFill>
                  <a:srgbClr val="0000CC"/>
                </a:solidFill>
              </a:rPr>
              <a:t>Проектные данные</a:t>
            </a:r>
          </a:p>
        </p:txBody>
      </p:sp>
      <p:cxnSp>
        <p:nvCxnSpPr>
          <p:cNvPr id="68" name="Straight Connector 67">
            <a:extLst>
              <a:ext uri="{FF2B5EF4-FFF2-40B4-BE49-F238E27FC236}">
                <a16:creationId xmlns:a16="http://schemas.microsoft.com/office/drawing/2014/main" id="{DAE2F29C-A946-405A-BB7E-34D559004D20}"/>
              </a:ext>
            </a:extLst>
          </p:cNvPr>
          <p:cNvCxnSpPr/>
          <p:nvPr/>
        </p:nvCxnSpPr>
        <p:spPr>
          <a:xfrm>
            <a:off x="5379079" y="3017526"/>
            <a:ext cx="0" cy="2651760"/>
          </a:xfrm>
          <a:prstGeom prst="line">
            <a:avLst/>
          </a:prstGeom>
          <a:ln w="22225">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BF5324AB-93B1-4BB0-A5FD-0B3D26A353BD}"/>
              </a:ext>
            </a:extLst>
          </p:cNvPr>
          <p:cNvSpPr txBox="1"/>
          <p:nvPr/>
        </p:nvSpPr>
        <p:spPr>
          <a:xfrm>
            <a:off x="3085547" y="3023074"/>
            <a:ext cx="625492" cy="307777"/>
          </a:xfrm>
          <a:prstGeom prst="rect">
            <a:avLst/>
          </a:prstGeom>
          <a:noFill/>
        </p:spPr>
        <p:txBody>
          <a:bodyPr wrap="none" rtlCol="0">
            <a:spAutoFit/>
          </a:bodyPr>
          <a:lstStyle/>
          <a:p>
            <a:r>
              <a:rPr lang="ru-RU" sz="1400"/>
              <a:t>PDMZ</a:t>
            </a:r>
          </a:p>
        </p:txBody>
      </p:sp>
      <p:sp>
        <p:nvSpPr>
          <p:cNvPr id="2" name="Rectangle 1">
            <a:extLst>
              <a:ext uri="{FF2B5EF4-FFF2-40B4-BE49-F238E27FC236}">
                <a16:creationId xmlns:a16="http://schemas.microsoft.com/office/drawing/2014/main" id="{1DCD7B2C-8EA5-4C95-983D-B1B9943E7D0C}"/>
              </a:ext>
            </a:extLst>
          </p:cNvPr>
          <p:cNvSpPr/>
          <p:nvPr/>
        </p:nvSpPr>
        <p:spPr>
          <a:xfrm>
            <a:off x="754633" y="1364336"/>
            <a:ext cx="2044214" cy="215444"/>
          </a:xfrm>
          <a:prstGeom prst="rect">
            <a:avLst/>
          </a:prstGeom>
        </p:spPr>
        <p:txBody>
          <a:bodyPr wrap="none" lIns="0" tIns="0" rIns="0" bIns="0">
            <a:spAutoFit/>
          </a:bodyPr>
          <a:lstStyle/>
          <a:p>
            <a:r>
              <a:rPr lang="ru-RU" sz="1400">
                <a:solidFill>
                  <a:srgbClr val="0000CC"/>
                </a:solidFill>
              </a:rPr>
              <a:t>Получить ид. клиента и секрет клиента</a:t>
            </a:r>
          </a:p>
        </p:txBody>
      </p:sp>
      <p:sp>
        <p:nvSpPr>
          <p:cNvPr id="70" name="Rectangle 69">
            <a:extLst>
              <a:ext uri="{FF2B5EF4-FFF2-40B4-BE49-F238E27FC236}">
                <a16:creationId xmlns:a16="http://schemas.microsoft.com/office/drawing/2014/main" id="{75B601C6-45B1-4442-BC9B-8208683E5BE1}"/>
              </a:ext>
            </a:extLst>
          </p:cNvPr>
          <p:cNvSpPr/>
          <p:nvPr/>
        </p:nvSpPr>
        <p:spPr>
          <a:xfrm>
            <a:off x="754633" y="2039768"/>
            <a:ext cx="2187843" cy="215444"/>
          </a:xfrm>
          <a:prstGeom prst="rect">
            <a:avLst/>
          </a:prstGeom>
        </p:spPr>
        <p:txBody>
          <a:bodyPr wrap="none" lIns="0" tIns="0" rIns="0" bIns="0">
            <a:spAutoFit/>
          </a:bodyPr>
          <a:lstStyle/>
          <a:p>
            <a:r>
              <a:rPr lang="ru-RU" sz="1400">
                <a:solidFill>
                  <a:srgbClr val="0000CC"/>
                </a:solidFill>
              </a:rPr>
              <a:t>Используя ид. клиента и секрет клиента</a:t>
            </a:r>
          </a:p>
        </p:txBody>
      </p:sp>
      <p:sp>
        <p:nvSpPr>
          <p:cNvPr id="71" name="Rectangle 70">
            <a:extLst>
              <a:ext uri="{FF2B5EF4-FFF2-40B4-BE49-F238E27FC236}">
                <a16:creationId xmlns:a16="http://schemas.microsoft.com/office/drawing/2014/main" id="{8745B384-0A7E-40C5-BD9C-DD6DA29178E4}"/>
              </a:ext>
            </a:extLst>
          </p:cNvPr>
          <p:cNvSpPr/>
          <p:nvPr/>
        </p:nvSpPr>
        <p:spPr>
          <a:xfrm>
            <a:off x="754633" y="2739425"/>
            <a:ext cx="2395271" cy="215444"/>
          </a:xfrm>
          <a:prstGeom prst="rect">
            <a:avLst/>
          </a:prstGeom>
        </p:spPr>
        <p:txBody>
          <a:bodyPr wrap="none" lIns="0" tIns="0" rIns="0" bIns="0">
            <a:spAutoFit/>
          </a:bodyPr>
          <a:lstStyle/>
          <a:p>
            <a:r>
              <a:rPr lang="ru-RU" sz="1400">
                <a:solidFill>
                  <a:srgbClr val="0000CC"/>
                </a:solidFill>
              </a:rPr>
              <a:t>Проекты / Займы / Выплаты</a:t>
            </a:r>
          </a:p>
        </p:txBody>
      </p:sp>
      <p:sp>
        <p:nvSpPr>
          <p:cNvPr id="72" name="Rectangle 71">
            <a:extLst>
              <a:ext uri="{FF2B5EF4-FFF2-40B4-BE49-F238E27FC236}">
                <a16:creationId xmlns:a16="http://schemas.microsoft.com/office/drawing/2014/main" id="{3124DA80-A676-4C01-B8EE-EFD17D94D68E}"/>
              </a:ext>
            </a:extLst>
          </p:cNvPr>
          <p:cNvSpPr/>
          <p:nvPr/>
        </p:nvSpPr>
        <p:spPr>
          <a:xfrm>
            <a:off x="4480750" y="2739425"/>
            <a:ext cx="2183098" cy="215444"/>
          </a:xfrm>
          <a:prstGeom prst="rect">
            <a:avLst/>
          </a:prstGeom>
        </p:spPr>
        <p:txBody>
          <a:bodyPr wrap="none" lIns="0" tIns="0" rIns="0" bIns="0">
            <a:spAutoFit/>
          </a:bodyPr>
          <a:lstStyle/>
          <a:p>
            <a:r>
              <a:rPr lang="ru-RU" sz="1400">
                <a:solidFill>
                  <a:srgbClr val="0000CC"/>
                </a:solidFill>
              </a:rPr>
              <a:t>После успешной авторизации</a:t>
            </a:r>
          </a:p>
        </p:txBody>
      </p:sp>
      <p:sp>
        <p:nvSpPr>
          <p:cNvPr id="73" name="TextBox 72">
            <a:extLst>
              <a:ext uri="{FF2B5EF4-FFF2-40B4-BE49-F238E27FC236}">
                <a16:creationId xmlns:a16="http://schemas.microsoft.com/office/drawing/2014/main" id="{9C4F3A58-6A02-4A09-B3F7-9CAA2FA706E1}"/>
              </a:ext>
            </a:extLst>
          </p:cNvPr>
          <p:cNvSpPr txBox="1"/>
          <p:nvPr/>
        </p:nvSpPr>
        <p:spPr>
          <a:xfrm>
            <a:off x="754632" y="5100290"/>
            <a:ext cx="2089553" cy="923330"/>
          </a:xfrm>
          <a:prstGeom prst="rect">
            <a:avLst/>
          </a:prstGeom>
          <a:noFill/>
        </p:spPr>
        <p:txBody>
          <a:bodyPr wrap="square" lIns="0" tIns="0" rIns="0" bIns="0" rtlCol="0">
            <a:spAutoFit/>
          </a:bodyPr>
          <a:lstStyle/>
          <a:p>
            <a:r>
              <a:rPr lang="ru-RU" sz="2000" b="1" dirty="0"/>
              <a:t>Получить данные в</a:t>
            </a:r>
            <a:r>
              <a:rPr lang="en-US" sz="2000" b="1" dirty="0"/>
              <a:t> </a:t>
            </a:r>
            <a:r>
              <a:rPr lang="ru-RU" sz="2000" b="1" dirty="0"/>
              <a:t>формате </a:t>
            </a:r>
            <a:r>
              <a:rPr lang="ru-RU" sz="2000" b="1" dirty="0" err="1"/>
              <a:t>JSON</a:t>
            </a:r>
            <a:r>
              <a:rPr lang="ru-RU" sz="2000" b="1" dirty="0"/>
              <a:t> / </a:t>
            </a:r>
            <a:r>
              <a:rPr lang="ru-RU" sz="2000" b="1" dirty="0" err="1"/>
              <a:t>XML</a:t>
            </a:r>
            <a:endParaRPr lang="ru-RU" sz="2000" b="1" dirty="0"/>
          </a:p>
        </p:txBody>
      </p:sp>
      <p:sp>
        <p:nvSpPr>
          <p:cNvPr id="11" name="Arrow: Right 10">
            <a:extLst>
              <a:ext uri="{FF2B5EF4-FFF2-40B4-BE49-F238E27FC236}">
                <a16:creationId xmlns:a16="http://schemas.microsoft.com/office/drawing/2014/main" id="{88FCC2CB-6B92-4A98-B337-67F466D400AC}"/>
              </a:ext>
            </a:extLst>
          </p:cNvPr>
          <p:cNvSpPr/>
          <p:nvPr/>
        </p:nvSpPr>
        <p:spPr>
          <a:xfrm>
            <a:off x="2120489" y="3676760"/>
            <a:ext cx="1280160" cy="182880"/>
          </a:xfrm>
          <a:prstGeom prst="rightArrow">
            <a:avLst/>
          </a:prstGeom>
          <a:solidFill>
            <a:srgbClr val="0070C0"/>
          </a:solidFill>
          <a:ln w="95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Arrow: Right 73">
            <a:extLst>
              <a:ext uri="{FF2B5EF4-FFF2-40B4-BE49-F238E27FC236}">
                <a16:creationId xmlns:a16="http://schemas.microsoft.com/office/drawing/2014/main" id="{543E1FD5-BFA5-41CB-BE59-C84E19506038}"/>
              </a:ext>
            </a:extLst>
          </p:cNvPr>
          <p:cNvSpPr/>
          <p:nvPr/>
        </p:nvSpPr>
        <p:spPr>
          <a:xfrm>
            <a:off x="4788559" y="3658643"/>
            <a:ext cx="1280160" cy="182880"/>
          </a:xfrm>
          <a:prstGeom prst="rightArrow">
            <a:avLst/>
          </a:prstGeom>
          <a:solidFill>
            <a:srgbClr val="00CCFF"/>
          </a:solidFill>
          <a:ln w="95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Arrow: Right 74">
            <a:extLst>
              <a:ext uri="{FF2B5EF4-FFF2-40B4-BE49-F238E27FC236}">
                <a16:creationId xmlns:a16="http://schemas.microsoft.com/office/drawing/2014/main" id="{DE6F3A7A-5F5B-4D32-B41A-9A03476418D1}"/>
              </a:ext>
            </a:extLst>
          </p:cNvPr>
          <p:cNvSpPr/>
          <p:nvPr/>
        </p:nvSpPr>
        <p:spPr>
          <a:xfrm rot="5400000">
            <a:off x="3873128" y="4609494"/>
            <a:ext cx="457200" cy="182880"/>
          </a:xfrm>
          <a:prstGeom prst="rightArrow">
            <a:avLst/>
          </a:prstGeom>
          <a:solidFill>
            <a:srgbClr val="00CCFF"/>
          </a:solidFill>
          <a:ln w="95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Arrow: Right 75">
            <a:extLst>
              <a:ext uri="{FF2B5EF4-FFF2-40B4-BE49-F238E27FC236}">
                <a16:creationId xmlns:a16="http://schemas.microsoft.com/office/drawing/2014/main" id="{E10BAECC-AFB6-40F5-B727-B149E33CCE0D}"/>
              </a:ext>
            </a:extLst>
          </p:cNvPr>
          <p:cNvSpPr/>
          <p:nvPr/>
        </p:nvSpPr>
        <p:spPr>
          <a:xfrm>
            <a:off x="7361546" y="4050502"/>
            <a:ext cx="365760" cy="182880"/>
          </a:xfrm>
          <a:prstGeom prst="rightArrow">
            <a:avLst/>
          </a:prstGeom>
          <a:solidFill>
            <a:srgbClr val="FFC000"/>
          </a:solidFill>
          <a:ln w="95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Arrow: Right 76">
            <a:extLst>
              <a:ext uri="{FF2B5EF4-FFF2-40B4-BE49-F238E27FC236}">
                <a16:creationId xmlns:a16="http://schemas.microsoft.com/office/drawing/2014/main" id="{07292AC2-F937-42F6-A87E-7F4BB315ED72}"/>
              </a:ext>
            </a:extLst>
          </p:cNvPr>
          <p:cNvSpPr/>
          <p:nvPr/>
        </p:nvSpPr>
        <p:spPr>
          <a:xfrm rot="5400000">
            <a:off x="6526541" y="4698724"/>
            <a:ext cx="457200" cy="182880"/>
          </a:xfrm>
          <a:prstGeom prst="rightArrow">
            <a:avLst/>
          </a:prstGeom>
          <a:solidFill>
            <a:srgbClr val="00B050"/>
          </a:solidFill>
          <a:ln w="95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Arrow: Right 77">
            <a:extLst>
              <a:ext uri="{FF2B5EF4-FFF2-40B4-BE49-F238E27FC236}">
                <a16:creationId xmlns:a16="http://schemas.microsoft.com/office/drawing/2014/main" id="{5F198C5B-E42D-4F72-A731-31F25863447B}"/>
              </a:ext>
            </a:extLst>
          </p:cNvPr>
          <p:cNvSpPr/>
          <p:nvPr/>
        </p:nvSpPr>
        <p:spPr>
          <a:xfrm flipH="1">
            <a:off x="2120489" y="4211606"/>
            <a:ext cx="1280160" cy="182880"/>
          </a:xfrm>
          <a:prstGeom prst="rightArrow">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9" name="Picture 78">
            <a:extLst>
              <a:ext uri="{FF2B5EF4-FFF2-40B4-BE49-F238E27FC236}">
                <a16:creationId xmlns:a16="http://schemas.microsoft.com/office/drawing/2014/main" id="{71401DB0-7061-4898-90E6-E1916472DCBC}"/>
              </a:ext>
            </a:extLst>
          </p:cNvPr>
          <p:cNvPicPr>
            <a:picLocks noChangeAspect="1"/>
          </p:cNvPicPr>
          <p:nvPr/>
        </p:nvPicPr>
        <p:blipFill>
          <a:blip r:embed="rId12"/>
          <a:stretch>
            <a:fillRect/>
          </a:stretch>
        </p:blipFill>
        <p:spPr>
          <a:xfrm>
            <a:off x="6037739" y="148223"/>
            <a:ext cx="2915480" cy="1024697"/>
          </a:xfrm>
          <a:prstGeom prst="rect">
            <a:avLst/>
          </a:prstGeom>
        </p:spPr>
      </p:pic>
      <p:sp>
        <p:nvSpPr>
          <p:cNvPr id="80" name="Arrow: Right 79">
            <a:extLst>
              <a:ext uri="{FF2B5EF4-FFF2-40B4-BE49-F238E27FC236}">
                <a16:creationId xmlns:a16="http://schemas.microsoft.com/office/drawing/2014/main" id="{A0020324-1513-4923-BC03-43D613285128}"/>
              </a:ext>
            </a:extLst>
          </p:cNvPr>
          <p:cNvSpPr/>
          <p:nvPr/>
        </p:nvSpPr>
        <p:spPr>
          <a:xfrm flipH="1">
            <a:off x="4773619" y="4211606"/>
            <a:ext cx="1280160" cy="182880"/>
          </a:xfrm>
          <a:prstGeom prst="rightArrow">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3CC51564-A71D-4B0C-9500-7B611886A373}"/>
              </a:ext>
            </a:extLst>
          </p:cNvPr>
          <p:cNvSpPr/>
          <p:nvPr/>
        </p:nvSpPr>
        <p:spPr>
          <a:xfrm>
            <a:off x="5175569" y="1196946"/>
            <a:ext cx="3700468" cy="105826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b="1" dirty="0">
                <a:solidFill>
                  <a:srgbClr val="0000CC"/>
                </a:solidFill>
              </a:rPr>
              <a:t>Защищенный обмен данными между </a:t>
            </a:r>
            <a:r>
              <a:rPr lang="en-US" b="1" dirty="0">
                <a:solidFill>
                  <a:srgbClr val="0000CC"/>
                </a:solidFill>
              </a:rPr>
              <a:t>Client Connection </a:t>
            </a:r>
            <a:r>
              <a:rPr lang="ru-RU" b="1" dirty="0">
                <a:solidFill>
                  <a:srgbClr val="0000CC"/>
                </a:solidFill>
              </a:rPr>
              <a:t>и национальной системой</a:t>
            </a:r>
          </a:p>
        </p:txBody>
      </p:sp>
      <p:sp>
        <p:nvSpPr>
          <p:cNvPr id="61" name="Arrow: Right 60">
            <a:extLst>
              <a:ext uri="{FF2B5EF4-FFF2-40B4-BE49-F238E27FC236}">
                <a16:creationId xmlns:a16="http://schemas.microsoft.com/office/drawing/2014/main" id="{A6BA60C1-BEEE-4C7B-8EC3-95D9B0AE907B}"/>
              </a:ext>
            </a:extLst>
          </p:cNvPr>
          <p:cNvSpPr/>
          <p:nvPr/>
        </p:nvSpPr>
        <p:spPr>
          <a:xfrm>
            <a:off x="3047525" y="6044897"/>
            <a:ext cx="457200" cy="137160"/>
          </a:xfrm>
          <a:prstGeom prst="rightArrow">
            <a:avLst/>
          </a:prstGeom>
          <a:solidFill>
            <a:srgbClr val="0070C0"/>
          </a:solidFill>
          <a:ln w="95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Arrow: Right 63">
            <a:extLst>
              <a:ext uri="{FF2B5EF4-FFF2-40B4-BE49-F238E27FC236}">
                <a16:creationId xmlns:a16="http://schemas.microsoft.com/office/drawing/2014/main" id="{B537B83F-A75B-4196-9AA4-3B20113A61A6}"/>
              </a:ext>
            </a:extLst>
          </p:cNvPr>
          <p:cNvSpPr/>
          <p:nvPr/>
        </p:nvSpPr>
        <p:spPr>
          <a:xfrm>
            <a:off x="3062009" y="6425871"/>
            <a:ext cx="457200" cy="137160"/>
          </a:xfrm>
          <a:prstGeom prst="rightArrow">
            <a:avLst/>
          </a:prstGeom>
          <a:solidFill>
            <a:srgbClr val="00CCFF"/>
          </a:solidFill>
          <a:ln w="95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Arrow: Right 66">
            <a:extLst>
              <a:ext uri="{FF2B5EF4-FFF2-40B4-BE49-F238E27FC236}">
                <a16:creationId xmlns:a16="http://schemas.microsoft.com/office/drawing/2014/main" id="{0C705524-2DA8-4612-88BA-73BD1EAF176C}"/>
              </a:ext>
            </a:extLst>
          </p:cNvPr>
          <p:cNvSpPr/>
          <p:nvPr/>
        </p:nvSpPr>
        <p:spPr>
          <a:xfrm>
            <a:off x="5673218" y="6044897"/>
            <a:ext cx="457200" cy="137160"/>
          </a:xfrm>
          <a:prstGeom prst="rightArrow">
            <a:avLst/>
          </a:prstGeom>
          <a:solidFill>
            <a:srgbClr val="FFC000"/>
          </a:solidFill>
          <a:ln w="95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Arrow: Right 80">
            <a:extLst>
              <a:ext uri="{FF2B5EF4-FFF2-40B4-BE49-F238E27FC236}">
                <a16:creationId xmlns:a16="http://schemas.microsoft.com/office/drawing/2014/main" id="{2E168058-E2CD-4CD5-A22D-D47692E134BF}"/>
              </a:ext>
            </a:extLst>
          </p:cNvPr>
          <p:cNvSpPr/>
          <p:nvPr/>
        </p:nvSpPr>
        <p:spPr>
          <a:xfrm>
            <a:off x="5673218" y="6425871"/>
            <a:ext cx="457200" cy="137160"/>
          </a:xfrm>
          <a:prstGeom prst="rightArrow">
            <a:avLst/>
          </a:prstGeom>
          <a:solidFill>
            <a:srgbClr val="00B050"/>
          </a:solidFill>
          <a:ln w="95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6437549" y="977142"/>
            <a:ext cx="463196" cy="92333"/>
          </a:xfrm>
          <a:prstGeom prst="rect">
            <a:avLst/>
          </a:prstGeom>
          <a:solidFill>
            <a:schemeClr val="bg1"/>
          </a:solidFill>
        </p:spPr>
        <p:txBody>
          <a:bodyPr wrap="square" lIns="0" tIns="0" rIns="0" bIns="0" rtlCol="0">
            <a:spAutoFit/>
          </a:bodyPr>
          <a:lstStyle/>
          <a:p>
            <a:pPr algn="ctr"/>
            <a:r>
              <a:rPr lang="ru-RU" sz="600"/>
              <a:t>Клиент</a:t>
            </a:r>
          </a:p>
        </p:txBody>
      </p:sp>
      <p:sp>
        <p:nvSpPr>
          <p:cNvPr id="83" name="TextBox 82"/>
          <p:cNvSpPr txBox="1"/>
          <p:nvPr/>
        </p:nvSpPr>
        <p:spPr>
          <a:xfrm>
            <a:off x="7268831" y="793585"/>
            <a:ext cx="463196" cy="92333"/>
          </a:xfrm>
          <a:prstGeom prst="rect">
            <a:avLst/>
          </a:prstGeom>
          <a:solidFill>
            <a:schemeClr val="bg1"/>
          </a:solidFill>
        </p:spPr>
        <p:txBody>
          <a:bodyPr wrap="square" lIns="0" tIns="0" rIns="0" bIns="0" rtlCol="0">
            <a:spAutoFit/>
          </a:bodyPr>
          <a:lstStyle/>
          <a:p>
            <a:pPr algn="ctr"/>
            <a:r>
              <a:rPr lang="ru-RU" sz="600"/>
              <a:t>Интернет</a:t>
            </a:r>
          </a:p>
        </p:txBody>
      </p:sp>
      <p:sp>
        <p:nvSpPr>
          <p:cNvPr id="84" name="TextBox 83"/>
          <p:cNvSpPr txBox="1"/>
          <p:nvPr/>
        </p:nvSpPr>
        <p:spPr>
          <a:xfrm>
            <a:off x="8335981" y="977141"/>
            <a:ext cx="540056" cy="92333"/>
          </a:xfrm>
          <a:prstGeom prst="rect">
            <a:avLst/>
          </a:prstGeom>
          <a:solidFill>
            <a:schemeClr val="bg1"/>
          </a:solidFill>
        </p:spPr>
        <p:txBody>
          <a:bodyPr wrap="square" lIns="0" tIns="0" rIns="0" bIns="0" rtlCol="0">
            <a:spAutoFit/>
          </a:bodyPr>
          <a:lstStyle/>
          <a:p>
            <a:pPr algn="ctr"/>
            <a:r>
              <a:rPr lang="ru-RU" sz="600"/>
              <a:t>Веб-служба</a:t>
            </a:r>
          </a:p>
        </p:txBody>
      </p:sp>
      <p:sp>
        <p:nvSpPr>
          <p:cNvPr id="85" name="TextBox 84"/>
          <p:cNvSpPr txBox="1"/>
          <p:nvPr/>
        </p:nvSpPr>
        <p:spPr>
          <a:xfrm>
            <a:off x="7269725" y="174188"/>
            <a:ext cx="463196" cy="184666"/>
          </a:xfrm>
          <a:prstGeom prst="rect">
            <a:avLst/>
          </a:prstGeom>
          <a:solidFill>
            <a:schemeClr val="bg1"/>
          </a:solidFill>
        </p:spPr>
        <p:txBody>
          <a:bodyPr wrap="square" lIns="0" tIns="0" rIns="0" bIns="0" rtlCol="0">
            <a:spAutoFit/>
          </a:bodyPr>
          <a:lstStyle/>
          <a:p>
            <a:pPr algn="ctr"/>
            <a:r>
              <a:rPr lang="ru-RU" sz="600"/>
              <a:t>Ответное</a:t>
            </a:r>
          </a:p>
          <a:p>
            <a:pPr algn="ctr"/>
            <a:r>
              <a:rPr lang="ru-RU" sz="600"/>
              <a:t>сообщение</a:t>
            </a:r>
          </a:p>
        </p:txBody>
      </p:sp>
      <p:sp>
        <p:nvSpPr>
          <p:cNvPr id="86" name="TextBox 85"/>
          <p:cNvSpPr txBox="1"/>
          <p:nvPr/>
        </p:nvSpPr>
        <p:spPr>
          <a:xfrm>
            <a:off x="7263881" y="947020"/>
            <a:ext cx="463196" cy="184666"/>
          </a:xfrm>
          <a:prstGeom prst="rect">
            <a:avLst/>
          </a:prstGeom>
          <a:solidFill>
            <a:schemeClr val="bg1"/>
          </a:solidFill>
        </p:spPr>
        <p:txBody>
          <a:bodyPr wrap="square" lIns="0" tIns="0" rIns="0" bIns="0" rtlCol="0">
            <a:spAutoFit/>
          </a:bodyPr>
          <a:lstStyle/>
          <a:p>
            <a:pPr algn="ctr"/>
            <a:r>
              <a:rPr lang="ru-RU" sz="600"/>
              <a:t>Ответное</a:t>
            </a:r>
          </a:p>
          <a:p>
            <a:pPr algn="ctr"/>
            <a:r>
              <a:rPr lang="ru-RU" sz="600"/>
              <a:t>сообщение</a:t>
            </a:r>
          </a:p>
        </p:txBody>
      </p:sp>
    </p:spTree>
    <p:extLst>
      <p:ext uri="{BB962C8B-B14F-4D97-AF65-F5344CB8AC3E}">
        <p14:creationId xmlns:p14="http://schemas.microsoft.com/office/powerpoint/2010/main" val="34684876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22840</TotalTime>
  <Words>2996</Words>
  <Application>Microsoft Office PowerPoint</Application>
  <PresentationFormat>On-screen Show (4:3)</PresentationFormat>
  <Paragraphs>438</Paragraphs>
  <Slides>14</Slides>
  <Notes>10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vt:i4>
      </vt:variant>
    </vt:vector>
  </HeadingPairs>
  <TitlesOfParts>
    <vt:vector size="25" baseType="lpstr">
      <vt:lpstr>MS PGothic</vt:lpstr>
      <vt:lpstr>MS PGothic</vt:lpstr>
      <vt:lpstr>Andes</vt:lpstr>
      <vt:lpstr>Arial</vt:lpstr>
      <vt:lpstr>Calibri</vt:lpstr>
      <vt:lpstr>Helvetica</vt:lpstr>
      <vt:lpstr>Times New Roman</vt:lpstr>
      <vt:lpstr>Trebuchet MS</vt:lpstr>
      <vt:lpstr>Wingdings</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World Bank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Cem Dener</dc:creator>
  <cp:lastModifiedBy>Andrei Nikolaevich Salnikov</cp:lastModifiedBy>
  <cp:revision>3746</cp:revision>
  <cp:lastPrinted>2016-12-02T03:48:00Z</cp:lastPrinted>
  <dcterms:created xsi:type="dcterms:W3CDTF">2010-10-03T19:12:30Z</dcterms:created>
  <dcterms:modified xsi:type="dcterms:W3CDTF">2019-05-20T12:49:52Z</dcterms:modified>
</cp:coreProperties>
</file>