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bookmarkIdSeed="2">
  <p:sldMasterIdLst>
    <p:sldMasterId id="2147483696" r:id="rId1"/>
  </p:sldMasterIdLst>
  <p:notesMasterIdLst>
    <p:notesMasterId r:id="rId16"/>
  </p:notesMasterIdLst>
  <p:handoutMasterIdLst>
    <p:handoutMasterId r:id="rId17"/>
  </p:handoutMasterIdLst>
  <p:sldIdLst>
    <p:sldId id="256" r:id="rId2"/>
    <p:sldId id="530" r:id="rId3"/>
    <p:sldId id="789" r:id="rId4"/>
    <p:sldId id="788" r:id="rId5"/>
    <p:sldId id="783" r:id="rId6"/>
    <p:sldId id="781" r:id="rId7"/>
    <p:sldId id="784" r:id="rId8"/>
    <p:sldId id="790" r:id="rId9"/>
    <p:sldId id="791" r:id="rId10"/>
    <p:sldId id="794" r:id="rId11"/>
    <p:sldId id="792" r:id="rId12"/>
    <p:sldId id="785" r:id="rId13"/>
    <p:sldId id="786" r:id="rId14"/>
    <p:sldId id="528" r:id="rId15"/>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b353911" initials="jw" lastIdx="2" clrIdx="0"/>
  <p:cmAuthor id="1" name="Gert van der Linde" initials="GVDL" lastIdx="6"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CCFF"/>
    <a:srgbClr val="CCFFFF"/>
    <a:srgbClr val="0000FF"/>
    <a:srgbClr val="FFFFCC"/>
    <a:srgbClr val="0033CC"/>
    <a:srgbClr val="CCFFCC"/>
    <a:srgbClr val="F8F8F8"/>
    <a:srgbClr val="000099"/>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6" autoAdjust="0"/>
    <p:restoredTop sz="86529" autoAdjust="0"/>
  </p:normalViewPr>
  <p:slideViewPr>
    <p:cSldViewPr snapToGrid="0">
      <p:cViewPr varScale="1">
        <p:scale>
          <a:sx n="58" d="100"/>
          <a:sy n="58" d="100"/>
        </p:scale>
        <p:origin x="1540" y="56"/>
      </p:cViewPr>
      <p:guideLst>
        <p:guide orient="horz" pos="2160"/>
        <p:guide pos="2880"/>
      </p:guideLst>
    </p:cSldViewPr>
  </p:slideViewPr>
  <p:notesTextViewPr>
    <p:cViewPr>
      <p:scale>
        <a:sx n="3" d="2"/>
        <a:sy n="3" d="2"/>
      </p:scale>
      <p:origin x="0" y="0"/>
    </p:cViewPr>
  </p:notesTextViewPr>
  <p:sorterViewPr>
    <p:cViewPr>
      <p:scale>
        <a:sx n="80" d="100"/>
        <a:sy n="80"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454" cy="496411"/>
          </a:xfrm>
          <a:prstGeom prst="rect">
            <a:avLst/>
          </a:prstGeom>
        </p:spPr>
        <p:txBody>
          <a:bodyPr vert="horz" lIns="91650" tIns="45825" rIns="91650" bIns="45825" rtlCol="0"/>
          <a:lstStyle>
            <a:lvl1pPr algn="l">
              <a:defRPr sz="1200"/>
            </a:lvl1pPr>
          </a:lstStyle>
          <a:p>
            <a:endParaRPr lang="en-US" dirty="0"/>
          </a:p>
        </p:txBody>
      </p:sp>
      <p:sp>
        <p:nvSpPr>
          <p:cNvPr id="3" name="Date Placeholder 2"/>
          <p:cNvSpPr>
            <a:spLocks noGrp="1"/>
          </p:cNvSpPr>
          <p:nvPr>
            <p:ph type="dt" sz="quarter" idx="1"/>
          </p:nvPr>
        </p:nvSpPr>
        <p:spPr>
          <a:xfrm>
            <a:off x="3850680" y="0"/>
            <a:ext cx="2945454" cy="496411"/>
          </a:xfrm>
          <a:prstGeom prst="rect">
            <a:avLst/>
          </a:prstGeom>
        </p:spPr>
        <p:txBody>
          <a:bodyPr vert="horz" lIns="91650" tIns="45825" rIns="91650" bIns="45825" rtlCol="0"/>
          <a:lstStyle>
            <a:lvl1pPr algn="r">
              <a:defRPr sz="1200"/>
            </a:lvl1pPr>
          </a:lstStyle>
          <a:p>
            <a:fld id="{06A6F9D9-C3C4-4845-81A3-C6FECAF1727D}" type="datetimeFigureOut">
              <a:rPr lang="en-US" smtClean="0"/>
              <a:pPr/>
              <a:t>5/15/2019</a:t>
            </a:fld>
            <a:endParaRPr lang="en-US" dirty="0"/>
          </a:p>
        </p:txBody>
      </p:sp>
      <p:sp>
        <p:nvSpPr>
          <p:cNvPr id="4" name="Footer Placeholder 3"/>
          <p:cNvSpPr>
            <a:spLocks noGrp="1"/>
          </p:cNvSpPr>
          <p:nvPr>
            <p:ph type="ftr" sz="quarter" idx="2"/>
          </p:nvPr>
        </p:nvSpPr>
        <p:spPr>
          <a:xfrm>
            <a:off x="0" y="9430115"/>
            <a:ext cx="2945454" cy="496411"/>
          </a:xfrm>
          <a:prstGeom prst="rect">
            <a:avLst/>
          </a:prstGeom>
        </p:spPr>
        <p:txBody>
          <a:bodyPr vert="horz" lIns="91650" tIns="45825" rIns="91650" bIns="458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680" y="9430115"/>
            <a:ext cx="2945454" cy="496411"/>
          </a:xfrm>
          <a:prstGeom prst="rect">
            <a:avLst/>
          </a:prstGeom>
        </p:spPr>
        <p:txBody>
          <a:bodyPr vert="horz" lIns="91650" tIns="45825" rIns="91650" bIns="45825" rtlCol="0" anchor="b"/>
          <a:lstStyle>
            <a:lvl1pPr algn="r">
              <a:defRPr sz="1200"/>
            </a:lvl1pPr>
          </a:lstStyle>
          <a:p>
            <a:fld id="{0C4AC303-F656-4CA2-9242-E989723535A5}" type="slidenum">
              <a:rPr lang="en-US" smtClean="0"/>
              <a:pPr/>
              <a:t>‹#›</a:t>
            </a:fld>
            <a:endParaRPr lang="en-US" dirty="0"/>
          </a:p>
        </p:txBody>
      </p:sp>
    </p:spTree>
    <p:extLst>
      <p:ext uri="{BB962C8B-B14F-4D97-AF65-F5344CB8AC3E}">
        <p14:creationId xmlns:p14="http://schemas.microsoft.com/office/powerpoint/2010/main" val="197109951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411"/>
          </a:xfrm>
          <a:prstGeom prst="rect">
            <a:avLst/>
          </a:prstGeom>
        </p:spPr>
        <p:txBody>
          <a:bodyPr vert="horz" lIns="93172" tIns="46586" rIns="93172" bIns="46586" rtlCol="0"/>
          <a:lstStyle>
            <a:lvl1pPr algn="l">
              <a:defRPr sz="1200"/>
            </a:lvl1pPr>
          </a:lstStyle>
          <a:p>
            <a:endParaRPr lang="en-US" dirty="0"/>
          </a:p>
        </p:txBody>
      </p:sp>
      <p:sp>
        <p:nvSpPr>
          <p:cNvPr id="3" name="Date Placeholder 2"/>
          <p:cNvSpPr>
            <a:spLocks noGrp="1"/>
          </p:cNvSpPr>
          <p:nvPr>
            <p:ph type="dt" idx="1"/>
          </p:nvPr>
        </p:nvSpPr>
        <p:spPr>
          <a:xfrm>
            <a:off x="3850443" y="0"/>
            <a:ext cx="2945659" cy="496411"/>
          </a:xfrm>
          <a:prstGeom prst="rect">
            <a:avLst/>
          </a:prstGeom>
        </p:spPr>
        <p:txBody>
          <a:bodyPr vert="horz" lIns="93172" tIns="46586" rIns="93172" bIns="46586" rtlCol="0"/>
          <a:lstStyle>
            <a:lvl1pPr algn="r">
              <a:defRPr sz="1200"/>
            </a:lvl1pPr>
          </a:lstStyle>
          <a:p>
            <a:fld id="{4D0F13E7-81C4-49F8-AE56-2169D445AA82}" type="datetimeFigureOut">
              <a:rPr lang="en-US" smtClean="0"/>
              <a:pPr/>
              <a:t>5/15/2019</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3172" tIns="46586" rIns="93172" bIns="4658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30091"/>
            <a:ext cx="2945659" cy="496411"/>
          </a:xfrm>
          <a:prstGeom prst="rect">
            <a:avLst/>
          </a:prstGeom>
        </p:spPr>
        <p:txBody>
          <a:bodyPr vert="horz" lIns="93172" tIns="46586" rIns="93172" bIns="465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3172" tIns="46586" rIns="93172" bIns="46586" rtlCol="0" anchor="b"/>
          <a:lstStyle>
            <a:lvl1pPr algn="r">
              <a:defRPr sz="1200"/>
            </a:lvl1pPr>
          </a:lstStyle>
          <a:p>
            <a:fld id="{DE2F7A96-C20A-47A4-B256-A23E2C6F0B62}" type="slidenum">
              <a:rPr lang="en-US" smtClean="0"/>
              <a:pPr/>
              <a:t>‹#›</a:t>
            </a:fld>
            <a:endParaRPr lang="en-US" dirty="0"/>
          </a:p>
        </p:txBody>
      </p:sp>
    </p:spTree>
    <p:extLst>
      <p:ext uri="{BB962C8B-B14F-4D97-AF65-F5344CB8AC3E}">
        <p14:creationId xmlns:p14="http://schemas.microsoft.com/office/powerpoint/2010/main" val="163793049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lientconnection.worldbank.or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lientconnection.worldbank.or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S PGothic" pitchFamily="34" charset="-128"/>
                <a:cs typeface="ＭＳ Ｐゴシック" charset="0"/>
              </a:rPr>
              <a:t>Reliable and sustainable Digital Government (DG) systems and e-Services are crucial to improve public resource mobilization and management, institutional capacity, integrity, openness, and service delivery.</a:t>
            </a:r>
          </a:p>
          <a:p>
            <a:r>
              <a:rPr lang="en-US" sz="1200" kern="1200" dirty="0">
                <a:solidFill>
                  <a:schemeClr val="tx1"/>
                </a:solidFill>
                <a:effectLst/>
                <a:latin typeface="+mn-lt"/>
                <a:ea typeface="MS PGothic" pitchFamily="34" charset="-128"/>
                <a:cs typeface="ＭＳ Ｐゴシック" charset="0"/>
              </a:rPr>
              <a:t>There is a tendency among practitioners to differentiate between the terms “e-Government” and “Digital Government”. </a:t>
            </a:r>
          </a:p>
          <a:p>
            <a:r>
              <a:rPr lang="en-US" sz="1200" kern="1200" dirty="0">
                <a:solidFill>
                  <a:schemeClr val="tx1"/>
                </a:solidFill>
                <a:effectLst/>
                <a:latin typeface="+mn-lt"/>
                <a:ea typeface="MS PGothic" pitchFamily="34" charset="-128"/>
                <a:cs typeface="ＭＳ Ｐゴシック" charset="0"/>
              </a:rPr>
              <a:t>This figure is presenting the evolving focus, scope, technology applications, and data handling while moving to more sophisticated digital government platforms from the EU perspective. Please note that the web APIs are included as an integral part of the technology layers to improve the collection and consolidation of open data, together with mobile data management and real-time analytics.</a:t>
            </a:r>
          </a:p>
          <a:p>
            <a:r>
              <a:rPr lang="en-US" sz="1200" kern="1200" dirty="0">
                <a:solidFill>
                  <a:schemeClr val="tx1"/>
                </a:solidFill>
                <a:effectLst/>
                <a:latin typeface="+mn-lt"/>
                <a:ea typeface="MS PGothic" pitchFamily="34" charset="-128"/>
                <a:cs typeface="ＭＳ Ｐゴシック" charset="0"/>
              </a:rPr>
              <a:t>e-Government (e-</a:t>
            </a:r>
            <a:r>
              <a:rPr lang="en-US" sz="1200" kern="1200" dirty="0" err="1">
                <a:solidFill>
                  <a:schemeClr val="tx1"/>
                </a:solidFill>
                <a:effectLst/>
                <a:latin typeface="+mn-lt"/>
                <a:ea typeface="MS PGothic" pitchFamily="34" charset="-128"/>
                <a:cs typeface="ＭＳ Ｐゴシック" charset="0"/>
              </a:rPr>
              <a:t>Gov</a:t>
            </a:r>
            <a:r>
              <a:rPr lang="en-US" sz="1200" kern="1200" dirty="0">
                <a:solidFill>
                  <a:schemeClr val="tx1"/>
                </a:solidFill>
                <a:effectLst/>
                <a:latin typeface="+mn-lt"/>
                <a:ea typeface="MS PGothic" pitchFamily="34" charset="-128"/>
                <a:cs typeface="ＭＳ Ｐゴシック" charset="0"/>
              </a:rPr>
              <a:t>) is often described as technology driven improvements in practices and public services for transition to digital culture.</a:t>
            </a:r>
          </a:p>
          <a:p>
            <a:r>
              <a:rPr lang="en-US" sz="1200" kern="1200" dirty="0">
                <a:solidFill>
                  <a:schemeClr val="tx1"/>
                </a:solidFill>
                <a:effectLst/>
                <a:latin typeface="+mn-lt"/>
                <a:ea typeface="MS PGothic" pitchFamily="34" charset="-128"/>
                <a:cs typeface="ＭＳ Ｐゴシック" charset="0"/>
              </a:rPr>
              <a:t>Digital Governance (DG) includes the improvement of regulations, policy-making capabilities, and institutional capacity, and use of advanced digital technologies in collaboration with all stakeholders, to define a sustainable governance and operation model for e-Government. </a:t>
            </a:r>
          </a:p>
          <a:p>
            <a:r>
              <a:rPr lang="en-US" sz="1200" kern="1200" dirty="0">
                <a:solidFill>
                  <a:schemeClr val="tx1"/>
                </a:solidFill>
                <a:effectLst/>
                <a:latin typeface="+mn-lt"/>
                <a:ea typeface="MS PGothic" pitchFamily="34" charset="-128"/>
                <a:cs typeface="ＭＳ Ｐゴシック" charset="0"/>
              </a:rPr>
              <a:t>The essence of Digital Government is to interact with the beneficiary, and ensure the effective delivery of services to citizens (G2C), businesses (G2B), public employees (G2E) and government entities (G2G).</a:t>
            </a:r>
          </a:p>
        </p:txBody>
      </p:sp>
    </p:spTree>
    <p:extLst>
      <p:ext uri="{BB962C8B-B14F-4D97-AF65-F5344CB8AC3E}">
        <p14:creationId xmlns:p14="http://schemas.microsoft.com/office/powerpoint/2010/main" val="4079375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S PGothic" pitchFamily="34" charset="-128"/>
                <a:cs typeface="ＭＳ Ｐゴシック" charset="0"/>
              </a:rPr>
              <a:t>In </a:t>
            </a:r>
            <a:r>
              <a:rPr lang="en-US" sz="1200" b="1" kern="1200" dirty="0">
                <a:solidFill>
                  <a:schemeClr val="tx1"/>
                </a:solidFill>
                <a:effectLst/>
                <a:latin typeface="+mn-lt"/>
                <a:ea typeface="MS PGothic" pitchFamily="34" charset="-128"/>
                <a:cs typeface="ＭＳ Ｐゴシック" charset="0"/>
              </a:rPr>
              <a:t>Bhutan</a:t>
            </a:r>
            <a:r>
              <a:rPr lang="en-US" sz="1200" kern="1200" dirty="0">
                <a:solidFill>
                  <a:schemeClr val="tx1"/>
                </a:solidFill>
                <a:effectLst/>
                <a:latin typeface="+mn-lt"/>
                <a:ea typeface="MS PGothic" pitchFamily="34" charset="-128"/>
                <a:cs typeface="ＭＳ Ｐゴシック" charset="0"/>
              </a:rPr>
              <a:t>, the </a:t>
            </a:r>
            <a:r>
              <a:rPr lang="en-US" sz="1200" kern="1200" dirty="0" err="1">
                <a:solidFill>
                  <a:schemeClr val="tx1"/>
                </a:solidFill>
                <a:effectLst/>
                <a:latin typeface="+mn-lt"/>
                <a:ea typeface="MS PGothic" pitchFamily="34" charset="-128"/>
                <a:cs typeface="ＭＳ Ｐゴシック" charset="0"/>
              </a:rPr>
              <a:t>MoF</a:t>
            </a:r>
            <a:r>
              <a:rPr lang="en-US" sz="1200" kern="1200" dirty="0">
                <a:solidFill>
                  <a:schemeClr val="tx1"/>
                </a:solidFill>
                <a:effectLst/>
                <a:latin typeface="+mn-lt"/>
                <a:ea typeface="MS PGothic" pitchFamily="34" charset="-128"/>
                <a:cs typeface="ＭＳ Ｐゴシック" charset="0"/>
              </a:rPr>
              <a:t> has already invested on an open source government service bus (called WSO2), and low cost new web APIs are being developed rapidly to connect all critical government systems in 2018. Budget planning and execution systems are already connected through APIs developed by the ICT units in-house. This platform can be easily linked to new CC API to automate and regulate data exchange between country systems and the WB (to avoid manual interventions), and enforce system-based approach (to avoid parallel processes and capture all transactions with secure audit trails). </a:t>
            </a:r>
            <a:endParaRPr lang="en-US" dirty="0"/>
          </a:p>
        </p:txBody>
      </p:sp>
    </p:spTree>
    <p:extLst>
      <p:ext uri="{BB962C8B-B14F-4D97-AF65-F5344CB8AC3E}">
        <p14:creationId xmlns:p14="http://schemas.microsoft.com/office/powerpoint/2010/main" val="3933388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S PGothic" pitchFamily="34" charset="-128"/>
                <a:cs typeface="ＭＳ Ｐゴシック" charset="0"/>
              </a:rPr>
              <a:t>There is a growing interest in using secure Application Program Interfaces or APIs, for reducing the cost and complexity of data exchange in our client countries. This slide presents the path in transition to web services. In most of our client countries, transmission and consolidation of budget data or financial statements are manual or semi-automated through file transfer or portal upload options, despite the generation of most of these reports from an information system, as electronic documents. Transmission of data and electronic documents can be improved rapidly and cost effectively, by using web APIs. </a:t>
            </a:r>
            <a:endParaRPr lang="en-US" dirty="0"/>
          </a:p>
        </p:txBody>
      </p:sp>
    </p:spTree>
    <p:extLst>
      <p:ext uri="{BB962C8B-B14F-4D97-AF65-F5344CB8AC3E}">
        <p14:creationId xmlns:p14="http://schemas.microsoft.com/office/powerpoint/2010/main" val="3203503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S PGothic" pitchFamily="34" charset="-128"/>
                <a:cs typeface="ＭＳ Ｐゴシック" charset="0"/>
              </a:rPr>
              <a:t>Let’s first clarify what an API is, and why it is important for the World Bank and our clients.</a:t>
            </a:r>
          </a:p>
          <a:p>
            <a:r>
              <a:rPr lang="en-US" sz="1200" kern="1200" dirty="0">
                <a:solidFill>
                  <a:schemeClr val="tx1"/>
                </a:solidFill>
                <a:effectLst/>
                <a:latin typeface="+mn-lt"/>
                <a:ea typeface="MS PGothic" pitchFamily="34" charset="-128"/>
                <a:cs typeface="ＭＳ Ｐゴシック" charset="0"/>
              </a:rPr>
              <a:t>A web Application Program Interface is a link established between two systems (over Internet or intranet) to automate data transfer from one portal to another, based on a well-defined secure data exchange protocol.</a:t>
            </a:r>
          </a:p>
          <a:p>
            <a:r>
              <a:rPr lang="en-US" sz="1200" kern="1200" dirty="0">
                <a:solidFill>
                  <a:schemeClr val="tx1"/>
                </a:solidFill>
                <a:effectLst/>
                <a:latin typeface="+mn-lt"/>
                <a:ea typeface="MS PGothic" pitchFamily="34" charset="-128"/>
                <a:cs typeface="ＭＳ Ｐゴシック" charset="0"/>
              </a:rPr>
              <a:t>APIs contribute significantly to the improvement of public services and seamless end-to-end interactions among government, citizens and businesses, by eliminating manual interactions on data exchanges. Web APIs can be developed in a relatively short time (in several months) with a modest budget (around $10k-$20k for each side of the interface), and result in substantial cost savings due to automated system-to-system transfer and updates.</a:t>
            </a:r>
          </a:p>
        </p:txBody>
      </p:sp>
    </p:spTree>
    <p:extLst>
      <p:ext uri="{BB962C8B-B14F-4D97-AF65-F5344CB8AC3E}">
        <p14:creationId xmlns:p14="http://schemas.microsoft.com/office/powerpoint/2010/main" val="2965273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S PGothic" pitchFamily="34" charset="-128"/>
                <a:cs typeface="ＭＳ Ｐゴシック" charset="0"/>
              </a:rPr>
              <a:t>As you know, </a:t>
            </a:r>
            <a:r>
              <a:rPr lang="en-US" sz="1200" u="sng" kern="1200" dirty="0">
                <a:solidFill>
                  <a:schemeClr val="tx1"/>
                </a:solidFill>
                <a:effectLst/>
                <a:latin typeface="+mn-lt"/>
                <a:ea typeface="MS PGothic" pitchFamily="34" charset="-128"/>
                <a:cs typeface="ＭＳ Ｐゴシック" charset="0"/>
                <a:hlinkClick r:id="rId3"/>
              </a:rPr>
              <a:t>Client Connection</a:t>
            </a:r>
            <a:r>
              <a:rPr lang="en-US" sz="1200" kern="1200" dirty="0">
                <a:solidFill>
                  <a:schemeClr val="tx1"/>
                </a:solidFill>
                <a:effectLst/>
                <a:latin typeface="+mn-lt"/>
                <a:ea typeface="MS PGothic" pitchFamily="34" charset="-128"/>
                <a:cs typeface="ＭＳ Ｐゴシック" charset="0"/>
              </a:rPr>
              <a:t> is an existing secure web portal that offers government officials and project implementation units quicker access to information about their portfolio. Clients can submit requests for disbursements and track the status of transactions, loans and projects.</a:t>
            </a:r>
          </a:p>
          <a:p>
            <a:r>
              <a:rPr lang="en-US" sz="1200" kern="1200" dirty="0">
                <a:solidFill>
                  <a:schemeClr val="tx1"/>
                </a:solidFill>
                <a:effectLst/>
                <a:latin typeface="+mn-lt"/>
                <a:ea typeface="MS PGothic" pitchFamily="34" charset="-128"/>
                <a:cs typeface="ＭＳ Ｐゴシック" charset="0"/>
              </a:rPr>
              <a:t>The data available in Client Connection is at granular level, and is updated near real-time. </a:t>
            </a:r>
          </a:p>
          <a:p>
            <a:r>
              <a:rPr lang="en-US" sz="1200" kern="1200" dirty="0">
                <a:solidFill>
                  <a:schemeClr val="tx1"/>
                </a:solidFill>
                <a:effectLst/>
                <a:latin typeface="+mn-lt"/>
                <a:ea typeface="MS PGothic" pitchFamily="34" charset="-128"/>
                <a:cs typeface="ＭＳ Ｐゴシック" charset="0"/>
              </a:rPr>
              <a:t>There are currently more than 20,000 external users of the Client Connection spread across 4,500 organizations and 180 countries. Disbursement transactions in excess of 18 billion USD per year are securely submitted and processed through the e-disbursement feature of this online banking portal.</a:t>
            </a:r>
          </a:p>
          <a:p>
            <a:r>
              <a:rPr lang="en-US" sz="1200" kern="1200" dirty="0">
                <a:solidFill>
                  <a:schemeClr val="tx1"/>
                </a:solidFill>
                <a:effectLst/>
                <a:latin typeface="+mn-lt"/>
                <a:ea typeface="MS PGothic" pitchFamily="34" charset="-128"/>
                <a:cs typeface="ＭＳ Ｐゴシック" charset="0"/>
              </a:rPr>
              <a:t>New </a:t>
            </a:r>
            <a:r>
              <a:rPr lang="en-US" sz="1200" u="sng" kern="1200" dirty="0">
                <a:solidFill>
                  <a:schemeClr val="tx1"/>
                </a:solidFill>
                <a:effectLst/>
                <a:latin typeface="+mn-lt"/>
                <a:ea typeface="MS PGothic" pitchFamily="34" charset="-128"/>
                <a:cs typeface="ＭＳ Ｐゴシック" charset="0"/>
                <a:hlinkClick r:id="rId3"/>
              </a:rPr>
              <a:t>Client Connection</a:t>
            </a:r>
            <a:r>
              <a:rPr lang="en-US" sz="1200" kern="1200" dirty="0">
                <a:solidFill>
                  <a:schemeClr val="tx1"/>
                </a:solidFill>
                <a:effectLst/>
                <a:latin typeface="+mn-lt"/>
                <a:ea typeface="MS PGothic" pitchFamily="34" charset="-128"/>
                <a:cs typeface="ＭＳ Ｐゴシック" charset="0"/>
              </a:rPr>
              <a:t> portal will be launched in July 2018. </a:t>
            </a:r>
          </a:p>
          <a:p>
            <a:r>
              <a:rPr lang="en-US" sz="1200" kern="1200" dirty="0">
                <a:solidFill>
                  <a:schemeClr val="tx1"/>
                </a:solidFill>
                <a:effectLst/>
                <a:latin typeface="+mn-lt"/>
                <a:ea typeface="MS PGothic" pitchFamily="34" charset="-128"/>
                <a:cs typeface="ＭＳ Ｐゴシック" charset="0"/>
              </a:rPr>
              <a:t>As a part of this upgrade, new secure CC API will be available to automate data exchange between Client Country Systems and the World Bank operational databases for project and loan details, commitments, disbursements, contract awards, and more. You may wish to inform your counterparts in client countries about new CC API, and promote the use of these new capabilities for possible operational efficiency improvements and cost savings.</a:t>
            </a:r>
            <a:endParaRPr lang="en-US" dirty="0"/>
          </a:p>
        </p:txBody>
      </p:sp>
    </p:spTree>
    <p:extLst>
      <p:ext uri="{BB962C8B-B14F-4D97-AF65-F5344CB8AC3E}">
        <p14:creationId xmlns:p14="http://schemas.microsoft.com/office/powerpoint/2010/main" val="946486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S PGothic" pitchFamily="34" charset="-128"/>
                <a:cs typeface="ＭＳ Ｐゴシック" charset="0"/>
              </a:rPr>
              <a:t>Reliable and sustainable Digital Government (DG) systems and e-Services are crucial to improve public resource mobilization and management, institutional capacity, integrity, openness, and service delivery.</a:t>
            </a:r>
          </a:p>
          <a:p>
            <a:r>
              <a:rPr lang="en-US" sz="1200" kern="1200" dirty="0">
                <a:solidFill>
                  <a:schemeClr val="tx1"/>
                </a:solidFill>
                <a:effectLst/>
                <a:latin typeface="+mn-lt"/>
                <a:ea typeface="MS PGothic" pitchFamily="34" charset="-128"/>
                <a:cs typeface="ＭＳ Ｐゴシック" charset="0"/>
              </a:rPr>
              <a:t>There is a tendency among practitioners to differentiate between the terms “e-Government” and “Digital Government”. </a:t>
            </a:r>
          </a:p>
          <a:p>
            <a:r>
              <a:rPr lang="en-US" sz="1200" kern="1200" dirty="0">
                <a:solidFill>
                  <a:schemeClr val="tx1"/>
                </a:solidFill>
                <a:effectLst/>
                <a:latin typeface="+mn-lt"/>
                <a:ea typeface="MS PGothic" pitchFamily="34" charset="-128"/>
                <a:cs typeface="ＭＳ Ｐゴシック" charset="0"/>
              </a:rPr>
              <a:t>This figure is presenting the evolving focus, scope, technology applications, and data handling while moving to more sophisticated digital government platforms from the EU perspective. Please note that the web APIs are included as an integral part of the technology layers to improve the collection and consolidation of open data, together with mobile data management and real-time analytics.</a:t>
            </a:r>
          </a:p>
          <a:p>
            <a:r>
              <a:rPr lang="en-US" sz="1200" kern="1200" dirty="0">
                <a:solidFill>
                  <a:schemeClr val="tx1"/>
                </a:solidFill>
                <a:effectLst/>
                <a:latin typeface="+mn-lt"/>
                <a:ea typeface="MS PGothic" pitchFamily="34" charset="-128"/>
                <a:cs typeface="ＭＳ Ｐゴシック" charset="0"/>
              </a:rPr>
              <a:t>e-Government (e-</a:t>
            </a:r>
            <a:r>
              <a:rPr lang="en-US" sz="1200" kern="1200" dirty="0" err="1">
                <a:solidFill>
                  <a:schemeClr val="tx1"/>
                </a:solidFill>
                <a:effectLst/>
                <a:latin typeface="+mn-lt"/>
                <a:ea typeface="MS PGothic" pitchFamily="34" charset="-128"/>
                <a:cs typeface="ＭＳ Ｐゴシック" charset="0"/>
              </a:rPr>
              <a:t>Gov</a:t>
            </a:r>
            <a:r>
              <a:rPr lang="en-US" sz="1200" kern="1200" dirty="0">
                <a:solidFill>
                  <a:schemeClr val="tx1"/>
                </a:solidFill>
                <a:effectLst/>
                <a:latin typeface="+mn-lt"/>
                <a:ea typeface="MS PGothic" pitchFamily="34" charset="-128"/>
                <a:cs typeface="ＭＳ Ｐゴシック" charset="0"/>
              </a:rPr>
              <a:t>) is often described as technology driven improvements in practices and public services for transition to digital culture.</a:t>
            </a:r>
          </a:p>
          <a:p>
            <a:r>
              <a:rPr lang="en-US" sz="1200" kern="1200" dirty="0">
                <a:solidFill>
                  <a:schemeClr val="tx1"/>
                </a:solidFill>
                <a:effectLst/>
                <a:latin typeface="+mn-lt"/>
                <a:ea typeface="MS PGothic" pitchFamily="34" charset="-128"/>
                <a:cs typeface="ＭＳ Ｐゴシック" charset="0"/>
              </a:rPr>
              <a:t>Digital Governance (DG) includes the improvement of regulations, policy-making capabilities, and institutional capacity, and use of advanced digital technologies in collaboration with all stakeholders, to define a sustainable governance and operation model for e-Government. </a:t>
            </a:r>
          </a:p>
          <a:p>
            <a:r>
              <a:rPr lang="en-US" sz="1200" kern="1200" dirty="0">
                <a:solidFill>
                  <a:schemeClr val="tx1"/>
                </a:solidFill>
                <a:effectLst/>
                <a:latin typeface="+mn-lt"/>
                <a:ea typeface="MS PGothic" pitchFamily="34" charset="-128"/>
                <a:cs typeface="ＭＳ Ｐゴシック" charset="0"/>
              </a:rPr>
              <a:t>The essence of Digital Government is to interact with the beneficiary, and ensure the effective delivery of services to citizens (G2C), businesses (G2B), public employees (G2E) and government entities (G2G).</a:t>
            </a:r>
          </a:p>
        </p:txBody>
      </p:sp>
    </p:spTree>
    <p:extLst>
      <p:ext uri="{BB962C8B-B14F-4D97-AF65-F5344CB8AC3E}">
        <p14:creationId xmlns:p14="http://schemas.microsoft.com/office/powerpoint/2010/main" val="1200717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S PGothic" pitchFamily="34" charset="-128"/>
                <a:cs typeface="ＭＳ Ｐゴシック" charset="0"/>
              </a:rPr>
              <a:t>Reliable and sustainable Digital Government (DG) systems and e-Services are crucial to improve public resource mobilization and management, institutional capacity, integrity, openness, and service delivery.</a:t>
            </a:r>
          </a:p>
          <a:p>
            <a:r>
              <a:rPr lang="en-US" sz="1200" kern="1200" dirty="0">
                <a:solidFill>
                  <a:schemeClr val="tx1"/>
                </a:solidFill>
                <a:effectLst/>
                <a:latin typeface="+mn-lt"/>
                <a:ea typeface="MS PGothic" pitchFamily="34" charset="-128"/>
                <a:cs typeface="ＭＳ Ｐゴシック" charset="0"/>
              </a:rPr>
              <a:t>There is a tendency among practitioners to differentiate between the terms “e-Government” and “Digital Government”. </a:t>
            </a:r>
          </a:p>
          <a:p>
            <a:r>
              <a:rPr lang="en-US" sz="1200" kern="1200" dirty="0">
                <a:solidFill>
                  <a:schemeClr val="tx1"/>
                </a:solidFill>
                <a:effectLst/>
                <a:latin typeface="+mn-lt"/>
                <a:ea typeface="MS PGothic" pitchFamily="34" charset="-128"/>
                <a:cs typeface="ＭＳ Ｐゴシック" charset="0"/>
              </a:rPr>
              <a:t>This figure is presenting the evolving focus, scope, technology applications, and data handling while moving to more sophisticated digital government platforms from the EU perspective. Please note that the web APIs are included as an integral part of the technology layers to improve the collection and consolidation of open data, together with mobile data management and real-time analytics.</a:t>
            </a:r>
          </a:p>
          <a:p>
            <a:r>
              <a:rPr lang="en-US" sz="1200" kern="1200" dirty="0">
                <a:solidFill>
                  <a:schemeClr val="tx1"/>
                </a:solidFill>
                <a:effectLst/>
                <a:latin typeface="+mn-lt"/>
                <a:ea typeface="MS PGothic" pitchFamily="34" charset="-128"/>
                <a:cs typeface="ＭＳ Ｐゴシック" charset="0"/>
              </a:rPr>
              <a:t>e-Government (e-</a:t>
            </a:r>
            <a:r>
              <a:rPr lang="en-US" sz="1200" kern="1200" dirty="0" err="1">
                <a:solidFill>
                  <a:schemeClr val="tx1"/>
                </a:solidFill>
                <a:effectLst/>
                <a:latin typeface="+mn-lt"/>
                <a:ea typeface="MS PGothic" pitchFamily="34" charset="-128"/>
                <a:cs typeface="ＭＳ Ｐゴシック" charset="0"/>
              </a:rPr>
              <a:t>Gov</a:t>
            </a:r>
            <a:r>
              <a:rPr lang="en-US" sz="1200" kern="1200" dirty="0">
                <a:solidFill>
                  <a:schemeClr val="tx1"/>
                </a:solidFill>
                <a:effectLst/>
                <a:latin typeface="+mn-lt"/>
                <a:ea typeface="MS PGothic" pitchFamily="34" charset="-128"/>
                <a:cs typeface="ＭＳ Ｐゴシック" charset="0"/>
              </a:rPr>
              <a:t>) is often described as technology driven improvements in practices and public services for transition to digital culture.</a:t>
            </a:r>
          </a:p>
          <a:p>
            <a:r>
              <a:rPr lang="en-US" sz="1200" kern="1200" dirty="0">
                <a:solidFill>
                  <a:schemeClr val="tx1"/>
                </a:solidFill>
                <a:effectLst/>
                <a:latin typeface="+mn-lt"/>
                <a:ea typeface="MS PGothic" pitchFamily="34" charset="-128"/>
                <a:cs typeface="ＭＳ Ｐゴシック" charset="0"/>
              </a:rPr>
              <a:t>Digital Governance (DG) includes the improvement of regulations, policy-making capabilities, and institutional capacity, and use of advanced digital technologies in collaboration with all stakeholders, to define a sustainable governance and operation model for e-Government. </a:t>
            </a:r>
          </a:p>
          <a:p>
            <a:r>
              <a:rPr lang="en-US" sz="1200" kern="1200" dirty="0">
                <a:solidFill>
                  <a:schemeClr val="tx1"/>
                </a:solidFill>
                <a:effectLst/>
                <a:latin typeface="+mn-lt"/>
                <a:ea typeface="MS PGothic" pitchFamily="34" charset="-128"/>
                <a:cs typeface="ＭＳ Ｐゴシック" charset="0"/>
              </a:rPr>
              <a:t>The essence of Digital Government is to interact with the beneficiary, and ensure the effective delivery of services to citizens (G2C), businesses (G2B), public employees (G2E) and government entities (G2G).</a:t>
            </a:r>
          </a:p>
        </p:txBody>
      </p:sp>
    </p:spTree>
    <p:extLst>
      <p:ext uri="{BB962C8B-B14F-4D97-AF65-F5344CB8AC3E}">
        <p14:creationId xmlns:p14="http://schemas.microsoft.com/office/powerpoint/2010/main" val="2334187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7253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S PGothic" pitchFamily="34" charset="-128"/>
                <a:cs typeface="ＭＳ Ｐゴシック" charset="0"/>
              </a:rPr>
              <a:t>As you know, </a:t>
            </a:r>
            <a:r>
              <a:rPr lang="en-US" sz="1200" u="sng" kern="1200" dirty="0">
                <a:solidFill>
                  <a:schemeClr val="tx1"/>
                </a:solidFill>
                <a:effectLst/>
                <a:latin typeface="+mn-lt"/>
                <a:ea typeface="MS PGothic" pitchFamily="34" charset="-128"/>
                <a:cs typeface="ＭＳ Ｐゴシック" charset="0"/>
                <a:hlinkClick r:id="rId3"/>
              </a:rPr>
              <a:t>Client Connection</a:t>
            </a:r>
            <a:r>
              <a:rPr lang="en-US" sz="1200" kern="1200" dirty="0">
                <a:solidFill>
                  <a:schemeClr val="tx1"/>
                </a:solidFill>
                <a:effectLst/>
                <a:latin typeface="+mn-lt"/>
                <a:ea typeface="MS PGothic" pitchFamily="34" charset="-128"/>
                <a:cs typeface="ＭＳ Ｐゴシック" charset="0"/>
              </a:rPr>
              <a:t> is an existing secure web portal that offers government officials and project implementation units quicker access to information about their portfolio. Clients can submit requests for disbursements and track the status of transactions, loans and projects.</a:t>
            </a:r>
          </a:p>
          <a:p>
            <a:r>
              <a:rPr lang="en-US" sz="1200" kern="1200" dirty="0">
                <a:solidFill>
                  <a:schemeClr val="tx1"/>
                </a:solidFill>
                <a:effectLst/>
                <a:latin typeface="+mn-lt"/>
                <a:ea typeface="MS PGothic" pitchFamily="34" charset="-128"/>
                <a:cs typeface="ＭＳ Ｐゴシック" charset="0"/>
              </a:rPr>
              <a:t>The data available in Client Connection is at granular level, and is updated near real-time. </a:t>
            </a:r>
          </a:p>
          <a:p>
            <a:r>
              <a:rPr lang="en-US" sz="1200" kern="1200" dirty="0">
                <a:solidFill>
                  <a:schemeClr val="tx1"/>
                </a:solidFill>
                <a:effectLst/>
                <a:latin typeface="+mn-lt"/>
                <a:ea typeface="MS PGothic" pitchFamily="34" charset="-128"/>
                <a:cs typeface="ＭＳ Ｐゴシック" charset="0"/>
              </a:rPr>
              <a:t>There are currently more than 20,000 external users of the Client Connection spread across 4,500 organizations and 180 countries. Disbursement transactions in excess of 18 billion USD per year are securely submitted and processed through the e-disbursement feature of this online banking portal.</a:t>
            </a:r>
          </a:p>
          <a:p>
            <a:r>
              <a:rPr lang="en-US" sz="1200" kern="1200" dirty="0">
                <a:solidFill>
                  <a:schemeClr val="tx1"/>
                </a:solidFill>
                <a:effectLst/>
                <a:latin typeface="+mn-lt"/>
                <a:ea typeface="MS PGothic" pitchFamily="34" charset="-128"/>
                <a:cs typeface="ＭＳ Ｐゴシック" charset="0"/>
              </a:rPr>
              <a:t>New </a:t>
            </a:r>
            <a:r>
              <a:rPr lang="en-US" sz="1200" u="sng" kern="1200" dirty="0">
                <a:solidFill>
                  <a:schemeClr val="tx1"/>
                </a:solidFill>
                <a:effectLst/>
                <a:latin typeface="+mn-lt"/>
                <a:ea typeface="MS PGothic" pitchFamily="34" charset="-128"/>
                <a:cs typeface="ＭＳ Ｐゴシック" charset="0"/>
                <a:hlinkClick r:id="rId3"/>
              </a:rPr>
              <a:t>Client Connection</a:t>
            </a:r>
            <a:r>
              <a:rPr lang="en-US" sz="1200" kern="1200" dirty="0">
                <a:solidFill>
                  <a:schemeClr val="tx1"/>
                </a:solidFill>
                <a:effectLst/>
                <a:latin typeface="+mn-lt"/>
                <a:ea typeface="MS PGothic" pitchFamily="34" charset="-128"/>
                <a:cs typeface="ＭＳ Ｐゴシック" charset="0"/>
              </a:rPr>
              <a:t> portal was rolled out to over 180 countries between Mar 2018-Sept 2018.</a:t>
            </a:r>
          </a:p>
          <a:p>
            <a:r>
              <a:rPr lang="en-US" sz="1200" kern="1200" dirty="0">
                <a:solidFill>
                  <a:schemeClr val="tx1"/>
                </a:solidFill>
                <a:effectLst/>
                <a:latin typeface="+mn-lt"/>
                <a:ea typeface="MS PGothic" pitchFamily="34" charset="-128"/>
                <a:cs typeface="ＭＳ Ｐゴシック" charset="0"/>
              </a:rPr>
              <a:t>As a part of this upgrade, new secure CC API will be available to automate data exchange between Client Country Systems and the World Bank operational databases for project and loan details, commitments, disbursements, contract awards, and more. You may wish to inform your counterparts in client countries about new CC API, and promote the use of these new capabilities for possible operational efficiency improvements and cost savings.</a:t>
            </a:r>
            <a:endParaRPr lang="en-US" dirty="0"/>
          </a:p>
        </p:txBody>
      </p:sp>
    </p:spTree>
    <p:extLst>
      <p:ext uri="{BB962C8B-B14F-4D97-AF65-F5344CB8AC3E}">
        <p14:creationId xmlns:p14="http://schemas.microsoft.com/office/powerpoint/2010/main" val="1420808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S PGothic" pitchFamily="34" charset="-128"/>
                <a:cs typeface="ＭＳ Ｐゴシック" charset="0"/>
              </a:rPr>
              <a:t>One of the important country cases regarding the effective use of web APIs to connect government systems, as well as the CC portal is presented in this slide.</a:t>
            </a:r>
          </a:p>
          <a:p>
            <a:r>
              <a:rPr lang="en-US" sz="1200" kern="1200" dirty="0">
                <a:solidFill>
                  <a:schemeClr val="tx1"/>
                </a:solidFill>
                <a:effectLst/>
                <a:latin typeface="+mn-lt"/>
                <a:ea typeface="MS PGothic" pitchFamily="34" charset="-128"/>
                <a:cs typeface="ＭＳ Ｐゴシック" charset="0"/>
              </a:rPr>
              <a:t>In </a:t>
            </a:r>
            <a:r>
              <a:rPr lang="en-US" sz="1200" b="1" kern="1200" dirty="0">
                <a:solidFill>
                  <a:schemeClr val="tx1"/>
                </a:solidFill>
                <a:effectLst/>
                <a:latin typeface="+mn-lt"/>
                <a:ea typeface="MS PGothic" pitchFamily="34" charset="-128"/>
                <a:cs typeface="ＭＳ Ｐゴシック" charset="0"/>
              </a:rPr>
              <a:t>Albania</a:t>
            </a:r>
            <a:r>
              <a:rPr lang="en-US" sz="1200" kern="1200" dirty="0">
                <a:solidFill>
                  <a:schemeClr val="tx1"/>
                </a:solidFill>
                <a:effectLst/>
                <a:latin typeface="+mn-lt"/>
                <a:ea typeface="MS PGothic" pitchFamily="34" charset="-128"/>
                <a:cs typeface="ＭＳ Ｐゴシック" charset="0"/>
              </a:rPr>
              <a:t>, Integrated Planning System-2 Project (P129332) is supporting the development of External Assistance Management Information System (or EAMIS) to monitor all projects funded by the government and development partners. New system is expected to go live in 2018. The Bank is currently assisting the Ministry of Finance for the development of web services to connect EAMIS with new CC portal using APIs. Albania EAMIS platform will be the first pilot to test new CC API in upcoming months.</a:t>
            </a:r>
            <a:endParaRPr lang="en-US" dirty="0"/>
          </a:p>
        </p:txBody>
      </p:sp>
    </p:spTree>
    <p:extLst>
      <p:ext uri="{BB962C8B-B14F-4D97-AF65-F5344CB8AC3E}">
        <p14:creationId xmlns:p14="http://schemas.microsoft.com/office/powerpoint/2010/main" val="1404338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1FF0DD-E9F7-431E-8070-FEA08546CC7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1FF0DD-E9F7-431E-8070-FEA08546CC7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1FF0DD-E9F7-431E-8070-FEA08546CC7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1FF0DD-E9F7-431E-8070-FEA08546CC7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1FF0DD-E9F7-431E-8070-FEA08546CC7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1FF0DD-E9F7-431E-8070-FEA08546CC7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A1FF0DD-E9F7-431E-8070-FEA08546CC7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A1FF0DD-E9F7-431E-8070-FEA08546CC7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A1FF0DD-E9F7-431E-8070-FEA08546CC7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1FF0DD-E9F7-431E-8070-FEA08546CC7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1FF0DD-E9F7-431E-8070-FEA08546CC7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1FF0DD-E9F7-431E-8070-FEA08546CC7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joinup.ec.europa.eu/document/recommendation-10"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3.jp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emf"/><Relationship Id="rId4" Type="http://schemas.openxmlformats.org/officeDocument/2006/relationships/image" Target="../media/image5.png"/><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clientconnection.worldbank.or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17.jp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jpg"/><Relationship Id="rId7" Type="http://schemas.openxmlformats.org/officeDocument/2006/relationships/image" Target="../media/image21.svg"/><Relationship Id="rId12"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914730" y="3809138"/>
            <a:ext cx="8229600" cy="73152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0" y="2541971"/>
            <a:ext cx="9144000" cy="12801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84726" y="2619083"/>
            <a:ext cx="8961120" cy="1107996"/>
          </a:xfrm>
          <a:prstGeom prst="rect">
            <a:avLst/>
          </a:prstGeom>
          <a:noFill/>
        </p:spPr>
        <p:txBody>
          <a:bodyPr wrap="square" lIns="0" tIns="0" rIns="0" bIns="0" rtlCol="0">
            <a:spAutoFit/>
          </a:bodyPr>
          <a:lstStyle/>
          <a:p>
            <a:pPr algn="ctr"/>
            <a:r>
              <a:rPr lang="en-US" sz="3600" b="1" dirty="0">
                <a:solidFill>
                  <a:schemeClr val="bg1"/>
                </a:solidFill>
                <a:effectLst>
                  <a:outerShdw blurRad="38100" dist="38100" dir="2700000" algn="tl">
                    <a:srgbClr val="000000">
                      <a:alpha val="43137"/>
                    </a:srgbClr>
                  </a:outerShdw>
                </a:effectLst>
                <a:latin typeface="Calibri" panose="020F0502020204030204" pitchFamily="34" charset="0"/>
                <a:cs typeface="Helvetica" panose="020B0604020202020204" pitchFamily="34" charset="0"/>
              </a:rPr>
              <a:t>Client Connection API: Automating Data Exchange Between WBG and Country Systems</a:t>
            </a:r>
          </a:p>
        </p:txBody>
      </p:sp>
      <p:sp>
        <p:nvSpPr>
          <p:cNvPr id="10" name="TextBox 9"/>
          <p:cNvSpPr txBox="1"/>
          <p:nvPr/>
        </p:nvSpPr>
        <p:spPr>
          <a:xfrm>
            <a:off x="1024268" y="3994133"/>
            <a:ext cx="8010525" cy="369332"/>
          </a:xfrm>
          <a:prstGeom prst="rect">
            <a:avLst/>
          </a:prstGeom>
          <a:noFill/>
        </p:spPr>
        <p:txBody>
          <a:bodyPr wrap="square" rtlCol="0">
            <a:spAutoFit/>
          </a:bodyPr>
          <a:lstStyle/>
          <a:p>
            <a:pPr algn="r"/>
            <a:r>
              <a:rPr lang="en-US" b="1" spc="300" dirty="0">
                <a:solidFill>
                  <a:schemeClr val="bg1"/>
                </a:solidFill>
                <a:effectLst>
                  <a:outerShdw blurRad="38100" dist="38100" dir="2700000" algn="tl">
                    <a:srgbClr val="000000">
                      <a:alpha val="43137"/>
                    </a:srgbClr>
                  </a:outerShdw>
                </a:effectLst>
                <a:latin typeface="Calibri" panose="020F0502020204030204" pitchFamily="34" charset="0"/>
                <a:cs typeface="Helvetica" panose="020B0604020202020204" pitchFamily="34" charset="0"/>
              </a:rPr>
              <a:t>May 2019</a:t>
            </a:r>
          </a:p>
        </p:txBody>
      </p:sp>
      <p:sp>
        <p:nvSpPr>
          <p:cNvPr id="16" name="Text Placeholder 1">
            <a:extLst>
              <a:ext uri="{FF2B5EF4-FFF2-40B4-BE49-F238E27FC236}">
                <a16:creationId xmlns:a16="http://schemas.microsoft.com/office/drawing/2014/main" id="{D8D845FA-4B8D-4623-9E9E-9D7EA61B3FEB}"/>
              </a:ext>
            </a:extLst>
          </p:cNvPr>
          <p:cNvSpPr txBox="1">
            <a:spLocks/>
          </p:cNvSpPr>
          <p:nvPr/>
        </p:nvSpPr>
        <p:spPr>
          <a:xfrm>
            <a:off x="5029530" y="5089298"/>
            <a:ext cx="3749040" cy="142045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altLang="en-US" sz="1800" b="1" dirty="0">
                <a:solidFill>
                  <a:srgbClr val="0000CC"/>
                </a:solidFill>
                <a:latin typeface="+mj-lt"/>
                <a:cs typeface="Arial" panose="020B0604020202020204" pitchFamily="34" charset="0"/>
              </a:rPr>
              <a:t>Simon Lango</a:t>
            </a:r>
          </a:p>
          <a:p>
            <a:pPr marL="0" indent="0" algn="r">
              <a:spcBef>
                <a:spcPts val="0"/>
              </a:spcBef>
              <a:buNone/>
            </a:pPr>
            <a:r>
              <a:rPr lang="fi-FI" altLang="en-US" sz="1800" b="1" dirty="0">
                <a:solidFill>
                  <a:srgbClr val="0000CC"/>
                </a:solidFill>
                <a:latin typeface="+mj-lt"/>
                <a:cs typeface="Arial" panose="020B0604020202020204" pitchFamily="34" charset="0"/>
              </a:rPr>
              <a:t>Balamurugan Sivaprakasam</a:t>
            </a:r>
          </a:p>
          <a:p>
            <a:pPr marL="0" indent="0" algn="r">
              <a:spcBef>
                <a:spcPts val="0"/>
              </a:spcBef>
              <a:buNone/>
            </a:pPr>
            <a:r>
              <a:rPr lang="en-US" altLang="en-US" sz="1800" b="1" dirty="0">
                <a:solidFill>
                  <a:srgbClr val="0000CC"/>
                </a:solidFill>
                <a:latin typeface="+mj-lt"/>
                <a:cs typeface="Arial" panose="020B0604020202020204" pitchFamily="34" charset="0"/>
              </a:rPr>
              <a:t>Ramraj Rangarajan</a:t>
            </a:r>
          </a:p>
          <a:p>
            <a:pPr marL="0" indent="0" algn="r">
              <a:spcBef>
                <a:spcPts val="0"/>
              </a:spcBef>
              <a:buNone/>
            </a:pPr>
            <a:r>
              <a:rPr lang="en-US" altLang="en-US" sz="1800" b="1" dirty="0">
                <a:solidFill>
                  <a:srgbClr val="0000CC"/>
                </a:solidFill>
                <a:latin typeface="+mj-lt"/>
                <a:cs typeface="Arial" panose="020B0604020202020204" pitchFamily="34" charset="0"/>
              </a:rPr>
              <a:t>Yuanjun Jenny Yin</a:t>
            </a:r>
          </a:p>
          <a:p>
            <a:pPr marL="0" indent="0" algn="r">
              <a:spcBef>
                <a:spcPts val="0"/>
              </a:spcBef>
              <a:buNone/>
            </a:pPr>
            <a:r>
              <a:rPr lang="en-US" altLang="en-US" sz="1800" b="1" dirty="0">
                <a:solidFill>
                  <a:srgbClr val="0000CC"/>
                </a:solidFill>
                <a:latin typeface="+mj-lt"/>
                <a:cs typeface="Arial" panose="020B0604020202020204" pitchFamily="34" charset="0"/>
              </a:rPr>
              <a:t>Cem Dener</a:t>
            </a:r>
          </a:p>
        </p:txBody>
      </p:sp>
      <p:pic>
        <p:nvPicPr>
          <p:cNvPr id="3" name="Picture 2">
            <a:extLst>
              <a:ext uri="{FF2B5EF4-FFF2-40B4-BE49-F238E27FC236}">
                <a16:creationId xmlns:a16="http://schemas.microsoft.com/office/drawing/2014/main" id="{D2D51541-4255-4FE9-B16E-87B3B7E10B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265" y="312835"/>
            <a:ext cx="3066288" cy="60045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9</a:t>
            </a:fld>
            <a:endParaRPr lang="en-US" sz="1100" dirty="0">
              <a:solidFill>
                <a:srgbClr val="0000FF"/>
              </a:solidFill>
            </a:endParaRPr>
          </a:p>
        </p:txBody>
      </p:sp>
      <p:grpSp>
        <p:nvGrpSpPr>
          <p:cNvPr id="7" name="Group 6"/>
          <p:cNvGrpSpPr/>
          <p:nvPr/>
        </p:nvGrpSpPr>
        <p:grpSpPr>
          <a:xfrm>
            <a:off x="-809" y="7415"/>
            <a:ext cx="9129110" cy="731520"/>
            <a:chOff x="-809" y="7415"/>
            <a:chExt cx="9129110" cy="731520"/>
          </a:xfrm>
        </p:grpSpPr>
        <p:sp>
          <p:nvSpPr>
            <p:cNvPr id="9"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lgn="l"/>
              <a:r>
                <a:rPr lang="en-US" sz="2400" b="1" dirty="0">
                  <a:solidFill>
                    <a:schemeClr val="bg1"/>
                  </a:solidFill>
                  <a:latin typeface="+mj-lt"/>
                  <a:cs typeface="Helvetica" panose="020B0604020202020204" pitchFamily="34" charset="0"/>
                </a:rPr>
                <a:t>Client Connection API Data</a:t>
              </a:r>
            </a:p>
          </p:txBody>
        </p:sp>
        <p:sp>
          <p:nvSpPr>
            <p:cNvPr id="6" name="Oval 5"/>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
        <p:nvSpPr>
          <p:cNvPr id="44" name="Rectangle 43">
            <a:extLst>
              <a:ext uri="{FF2B5EF4-FFF2-40B4-BE49-F238E27FC236}">
                <a16:creationId xmlns:a16="http://schemas.microsoft.com/office/drawing/2014/main" id="{AAA94A35-6908-43DF-A48C-728E304FC068}"/>
              </a:ext>
            </a:extLst>
          </p:cNvPr>
          <p:cNvSpPr/>
          <p:nvPr/>
        </p:nvSpPr>
        <p:spPr>
          <a:xfrm>
            <a:off x="274320" y="905191"/>
            <a:ext cx="8595360" cy="457200"/>
          </a:xfrm>
          <a:prstGeom prst="rect">
            <a:avLst/>
          </a:prstGeom>
          <a:solidFill>
            <a:srgbClr val="FFFFCC"/>
          </a:solidFill>
          <a:ln w="952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en-US" sz="2000" b="1" dirty="0">
                <a:solidFill>
                  <a:schemeClr val="tx1"/>
                </a:solidFill>
                <a:latin typeface="+mj-lt"/>
                <a:ea typeface="Calibri" panose="020F0502020204030204" pitchFamily="34" charset="0"/>
                <a:cs typeface="Times New Roman" panose="02020603050405020304" pitchFamily="18" charset="0"/>
              </a:rPr>
              <a:t>Request URL	</a:t>
            </a:r>
            <a:r>
              <a:rPr lang="en-US" altLang="en-US" sz="2000" dirty="0">
                <a:solidFill>
                  <a:schemeClr val="tx1"/>
                </a:solidFill>
                <a:latin typeface="+mj-lt"/>
                <a:ea typeface="Calibri" panose="020F0502020204030204" pitchFamily="34" charset="0"/>
                <a:cs typeface="Times New Roman" panose="02020603050405020304" pitchFamily="18" charset="0"/>
              </a:rPr>
              <a:t>https://api.clientconnection.org/project/getProjects</a:t>
            </a:r>
            <a:endParaRPr lang="en-US" altLang="en-US" sz="2000" b="0" dirty="0">
              <a:solidFill>
                <a:schemeClr val="tx1"/>
              </a:solidFill>
              <a:latin typeface="+mj-lt"/>
            </a:endParaRPr>
          </a:p>
        </p:txBody>
      </p:sp>
      <p:sp>
        <p:nvSpPr>
          <p:cNvPr id="10" name="Rectangle 9">
            <a:extLst>
              <a:ext uri="{FF2B5EF4-FFF2-40B4-BE49-F238E27FC236}">
                <a16:creationId xmlns:a16="http://schemas.microsoft.com/office/drawing/2014/main" id="{A833227B-6023-4639-B800-15231FFD3958}"/>
              </a:ext>
            </a:extLst>
          </p:cNvPr>
          <p:cNvSpPr/>
          <p:nvPr/>
        </p:nvSpPr>
        <p:spPr>
          <a:xfrm>
            <a:off x="274320" y="1655416"/>
            <a:ext cx="8595360" cy="4785770"/>
          </a:xfrm>
          <a:prstGeom prst="rect">
            <a:avLst/>
          </a:prstGeom>
          <a:solidFill>
            <a:srgbClr val="FFFFCC"/>
          </a:solidFill>
          <a:ln w="952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Aft>
                <a:spcPts val="600"/>
              </a:spcAft>
            </a:pPr>
            <a:r>
              <a:rPr lang="en-US" altLang="en-US" sz="2000" b="1" dirty="0">
                <a:solidFill>
                  <a:schemeClr val="tx1"/>
                </a:solidFill>
                <a:latin typeface="+mj-lt"/>
                <a:ea typeface="Calibri" panose="020F0502020204030204" pitchFamily="34" charset="0"/>
                <a:cs typeface="Times New Roman" panose="02020603050405020304" pitchFamily="18" charset="0"/>
              </a:rPr>
              <a:t>Request Parameters</a:t>
            </a:r>
          </a:p>
          <a:p>
            <a:pPr lvl="0">
              <a:spcAft>
                <a:spcPts val="600"/>
              </a:spcAft>
            </a:pPr>
            <a:r>
              <a:rPr lang="en-US" altLang="en-US" sz="2000" b="0" dirty="0">
                <a:solidFill>
                  <a:srgbClr val="0000CC"/>
                </a:solidFill>
                <a:latin typeface="+mj-lt"/>
              </a:rPr>
              <a:t>Data Format: </a:t>
            </a:r>
            <a:r>
              <a:rPr lang="en-US" altLang="en-US" sz="2000" b="0" dirty="0">
                <a:solidFill>
                  <a:schemeClr val="tx1"/>
                </a:solidFill>
                <a:latin typeface="+mj-lt"/>
              </a:rPr>
              <a:t>	XML or JSON</a:t>
            </a:r>
          </a:p>
          <a:p>
            <a:pPr lvl="0">
              <a:spcAft>
                <a:spcPts val="600"/>
              </a:spcAft>
            </a:pPr>
            <a:r>
              <a:rPr lang="en-US" altLang="en-US" sz="2000" dirty="0">
                <a:solidFill>
                  <a:srgbClr val="0000CC"/>
                </a:solidFill>
                <a:latin typeface="+mj-lt"/>
              </a:rPr>
              <a:t>Criteria</a:t>
            </a:r>
          </a:p>
          <a:p>
            <a:pPr lvl="0">
              <a:spcAft>
                <a:spcPts val="600"/>
              </a:spcAft>
              <a:tabLst>
                <a:tab pos="457200" algn="l"/>
              </a:tabLst>
            </a:pPr>
            <a:r>
              <a:rPr lang="en-US" altLang="en-US" sz="2000" b="0" dirty="0">
                <a:solidFill>
                  <a:schemeClr val="tx1"/>
                </a:solidFill>
                <a:latin typeface="+mj-lt"/>
              </a:rPr>
              <a:t>	</a:t>
            </a:r>
            <a:r>
              <a:rPr lang="en-US" altLang="en-US" sz="2000" b="0" dirty="0">
                <a:solidFill>
                  <a:srgbClr val="0000CC"/>
                </a:solidFill>
                <a:latin typeface="+mj-lt"/>
              </a:rPr>
              <a:t>Country:</a:t>
            </a:r>
            <a:r>
              <a:rPr lang="en-US" altLang="en-US" sz="2000" b="0" dirty="0">
                <a:solidFill>
                  <a:schemeClr val="tx1"/>
                </a:solidFill>
                <a:latin typeface="+mj-lt"/>
              </a:rPr>
              <a:t>	Country name (“Albania”)</a:t>
            </a:r>
          </a:p>
          <a:p>
            <a:pPr lvl="0">
              <a:spcAft>
                <a:spcPts val="600"/>
              </a:spcAft>
              <a:tabLst>
                <a:tab pos="457200" algn="l"/>
              </a:tabLst>
            </a:pPr>
            <a:r>
              <a:rPr lang="en-US" altLang="en-US" sz="2000" dirty="0">
                <a:solidFill>
                  <a:schemeClr val="tx1"/>
                </a:solidFill>
                <a:latin typeface="+mj-lt"/>
              </a:rPr>
              <a:t>	</a:t>
            </a:r>
            <a:r>
              <a:rPr lang="en-US" altLang="en-US" sz="2000" dirty="0">
                <a:solidFill>
                  <a:srgbClr val="0000CC"/>
                </a:solidFill>
                <a:latin typeface="+mj-lt"/>
              </a:rPr>
              <a:t>Project ID:</a:t>
            </a:r>
            <a:r>
              <a:rPr lang="en-US" altLang="en-US" sz="2000" dirty="0">
                <a:solidFill>
                  <a:schemeClr val="tx1"/>
                </a:solidFill>
                <a:latin typeface="+mj-lt"/>
              </a:rPr>
              <a:t>	Comma separated “Project ID” values or “ALL”</a:t>
            </a:r>
          </a:p>
          <a:p>
            <a:pPr>
              <a:spcAft>
                <a:spcPts val="600"/>
              </a:spcAft>
              <a:tabLst>
                <a:tab pos="457200" algn="l"/>
              </a:tabLst>
            </a:pPr>
            <a:r>
              <a:rPr lang="en-US" altLang="en-US" sz="2000" b="0" dirty="0">
                <a:solidFill>
                  <a:schemeClr val="tx1"/>
                </a:solidFill>
                <a:latin typeface="+mj-lt"/>
              </a:rPr>
              <a:t>	</a:t>
            </a:r>
            <a:r>
              <a:rPr lang="en-US" altLang="en-US" sz="2000" b="0" dirty="0">
                <a:solidFill>
                  <a:srgbClr val="0000CC"/>
                </a:solidFill>
                <a:latin typeface="+mj-lt"/>
              </a:rPr>
              <a:t>Status:</a:t>
            </a:r>
            <a:r>
              <a:rPr lang="en-US" altLang="en-US" sz="2000" b="0" dirty="0">
                <a:solidFill>
                  <a:schemeClr val="tx1"/>
                </a:solidFill>
                <a:latin typeface="+mj-lt"/>
              </a:rPr>
              <a:t>	</a:t>
            </a:r>
            <a:r>
              <a:rPr lang="en-US" altLang="en-US" sz="2000" dirty="0">
                <a:solidFill>
                  <a:schemeClr val="tx1"/>
                </a:solidFill>
              </a:rPr>
              <a:t>"Active", "Pipeline", "Closed", "Dropped"</a:t>
            </a:r>
            <a:endParaRPr lang="en-US" altLang="en-US" sz="2000" b="0" dirty="0">
              <a:solidFill>
                <a:schemeClr val="tx1"/>
              </a:solidFill>
              <a:latin typeface="+mj-lt"/>
            </a:endParaRPr>
          </a:p>
          <a:p>
            <a:pPr lvl="0">
              <a:spcAft>
                <a:spcPts val="600"/>
              </a:spcAft>
              <a:tabLst>
                <a:tab pos="457200" algn="l"/>
              </a:tabLst>
            </a:pPr>
            <a:r>
              <a:rPr lang="en-US" altLang="en-US" sz="2000" dirty="0">
                <a:solidFill>
                  <a:schemeClr val="tx1"/>
                </a:solidFill>
                <a:latin typeface="+mj-lt"/>
              </a:rPr>
              <a:t>	</a:t>
            </a:r>
            <a:r>
              <a:rPr lang="en-US" altLang="en-US" sz="2000" dirty="0">
                <a:solidFill>
                  <a:srgbClr val="0000CC"/>
                </a:solidFill>
                <a:latin typeface="+mj-lt"/>
              </a:rPr>
              <a:t>Service:</a:t>
            </a:r>
            <a:r>
              <a:rPr lang="en-US" altLang="en-US" sz="2000" dirty="0">
                <a:solidFill>
                  <a:schemeClr val="tx1"/>
                </a:solidFill>
                <a:latin typeface="+mj-lt"/>
              </a:rPr>
              <a:t>	1 = Project details</a:t>
            </a:r>
          </a:p>
          <a:p>
            <a:pPr lvl="0">
              <a:spcAft>
                <a:spcPts val="600"/>
              </a:spcAft>
              <a:tabLst>
                <a:tab pos="457200" algn="l"/>
              </a:tabLst>
            </a:pPr>
            <a:r>
              <a:rPr lang="en-US" altLang="en-US" sz="2000" b="0" dirty="0">
                <a:solidFill>
                  <a:schemeClr val="tx1"/>
                </a:solidFill>
                <a:latin typeface="+mj-lt"/>
              </a:rPr>
              <a:t>			2 = Loan details (for all selected Projects)</a:t>
            </a:r>
          </a:p>
          <a:p>
            <a:pPr lvl="0">
              <a:spcAft>
                <a:spcPts val="600"/>
              </a:spcAft>
              <a:tabLst>
                <a:tab pos="457200" algn="l"/>
              </a:tabLst>
            </a:pPr>
            <a:r>
              <a:rPr lang="en-US" altLang="en-US" sz="2000" dirty="0">
                <a:solidFill>
                  <a:schemeClr val="tx1"/>
                </a:solidFill>
                <a:latin typeface="+mj-lt"/>
              </a:rPr>
              <a:t>			3 = Disbursement transactions (for all Loans selected)</a:t>
            </a:r>
          </a:p>
          <a:p>
            <a:pPr lvl="0">
              <a:spcAft>
                <a:spcPts val="600"/>
              </a:spcAft>
              <a:tabLst>
                <a:tab pos="457200" algn="l"/>
              </a:tabLst>
            </a:pPr>
            <a:r>
              <a:rPr lang="en-US" altLang="en-US" sz="2000" b="0" dirty="0">
                <a:solidFill>
                  <a:schemeClr val="tx1"/>
                </a:solidFill>
                <a:latin typeface="+mj-lt"/>
              </a:rPr>
              <a:t>			4 = Contract awards (prior review) in all selected Projects</a:t>
            </a:r>
          </a:p>
          <a:p>
            <a:pPr lvl="0">
              <a:spcAft>
                <a:spcPts val="600"/>
              </a:spcAft>
              <a:tabLst>
                <a:tab pos="457200" algn="l"/>
              </a:tabLst>
            </a:pPr>
            <a:r>
              <a:rPr lang="en-US" altLang="en-US" sz="2000" dirty="0">
                <a:solidFill>
                  <a:schemeClr val="tx1"/>
                </a:solidFill>
                <a:latin typeface="+mj-lt"/>
              </a:rPr>
              <a:t>			5 = Status of Procurement activities in all selected Projects</a:t>
            </a:r>
          </a:p>
          <a:p>
            <a:pPr lvl="0">
              <a:spcAft>
                <a:spcPts val="600"/>
              </a:spcAft>
              <a:tabLst>
                <a:tab pos="457200" algn="l"/>
              </a:tabLst>
            </a:pPr>
            <a:r>
              <a:rPr lang="en-US" altLang="en-US" sz="2000" b="0" dirty="0">
                <a:solidFill>
                  <a:schemeClr val="tx1"/>
                </a:solidFill>
                <a:latin typeface="+mj-lt"/>
              </a:rPr>
              <a:t>			6 = Procurement Notices in all selected Projects</a:t>
            </a:r>
          </a:p>
        </p:txBody>
      </p:sp>
    </p:spTree>
    <p:extLst>
      <p:ext uri="{BB962C8B-B14F-4D97-AF65-F5344CB8AC3E}">
        <p14:creationId xmlns:p14="http://schemas.microsoft.com/office/powerpoint/2010/main" val="368416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10</a:t>
            </a:fld>
            <a:endParaRPr lang="en-US" sz="1100" dirty="0">
              <a:solidFill>
                <a:srgbClr val="0000FF"/>
              </a:solidFill>
            </a:endParaRPr>
          </a:p>
        </p:txBody>
      </p:sp>
      <p:grpSp>
        <p:nvGrpSpPr>
          <p:cNvPr id="7" name="Group 6"/>
          <p:cNvGrpSpPr/>
          <p:nvPr/>
        </p:nvGrpSpPr>
        <p:grpSpPr>
          <a:xfrm>
            <a:off x="-809" y="7415"/>
            <a:ext cx="9129110" cy="731520"/>
            <a:chOff x="-809" y="7415"/>
            <a:chExt cx="9129110" cy="731520"/>
          </a:xfrm>
        </p:grpSpPr>
        <p:sp>
          <p:nvSpPr>
            <p:cNvPr id="9"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lgn="l"/>
              <a:r>
                <a:rPr lang="en-US" sz="2400" b="1" dirty="0">
                  <a:solidFill>
                    <a:schemeClr val="bg1"/>
                  </a:solidFill>
                  <a:latin typeface="+mj-lt"/>
                  <a:cs typeface="Helvetica" panose="020B0604020202020204" pitchFamily="34" charset="0"/>
                </a:rPr>
                <a:t>Client Connection API Benefits</a:t>
              </a:r>
            </a:p>
          </p:txBody>
        </p:sp>
        <p:sp>
          <p:nvSpPr>
            <p:cNvPr id="6" name="Oval 5"/>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
        <p:nvSpPr>
          <p:cNvPr id="44" name="Rectangle 43">
            <a:extLst>
              <a:ext uri="{FF2B5EF4-FFF2-40B4-BE49-F238E27FC236}">
                <a16:creationId xmlns:a16="http://schemas.microsoft.com/office/drawing/2014/main" id="{AAA94A35-6908-43DF-A48C-728E304FC068}"/>
              </a:ext>
            </a:extLst>
          </p:cNvPr>
          <p:cNvSpPr/>
          <p:nvPr/>
        </p:nvSpPr>
        <p:spPr>
          <a:xfrm>
            <a:off x="272697" y="987136"/>
            <a:ext cx="8595360" cy="5120640"/>
          </a:xfrm>
          <a:prstGeom prst="rect">
            <a:avLst/>
          </a:prstGeom>
          <a:solidFill>
            <a:srgbClr val="FFFFCC"/>
          </a:solidFill>
          <a:ln w="952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1200"/>
              </a:spcAft>
            </a:pPr>
            <a:r>
              <a:rPr lang="en-US" altLang="en-US" sz="3200" b="1" dirty="0">
                <a:solidFill>
                  <a:srgbClr val="0000CC"/>
                </a:solidFill>
                <a:latin typeface="+mj-lt"/>
                <a:ea typeface="Calibri" panose="020F0502020204030204" pitchFamily="34" charset="0"/>
                <a:cs typeface="Times New Roman" panose="02020603050405020304" pitchFamily="18" charset="0"/>
              </a:rPr>
              <a:t>Benefits</a:t>
            </a:r>
          </a:p>
          <a:p>
            <a:pPr marL="342900" lvl="0" indent="-342900">
              <a:spcAft>
                <a:spcPts val="1200"/>
              </a:spcAft>
              <a:buFont typeface="Wingdings 3" panose="05040102010807070707" pitchFamily="18" charset="2"/>
              <a:buChar char=""/>
            </a:pPr>
            <a:r>
              <a:rPr lang="en-US" altLang="en-US" sz="2000" dirty="0">
                <a:solidFill>
                  <a:schemeClr val="tx1"/>
                </a:solidFill>
                <a:latin typeface="+mj-lt"/>
                <a:ea typeface="Calibri" panose="020F0502020204030204" pitchFamily="34" charset="0"/>
                <a:cs typeface="Times New Roman" panose="02020603050405020304" pitchFamily="18" charset="0"/>
              </a:rPr>
              <a:t>Increased efficiency for World Bank Clients due to automation of existing manual processes of exchanging and consolidating data, and substantial cost savings.</a:t>
            </a:r>
          </a:p>
          <a:p>
            <a:pPr marL="342900" lvl="0" indent="-342900">
              <a:spcAft>
                <a:spcPts val="1200"/>
              </a:spcAft>
              <a:buFont typeface="Wingdings 3" panose="05040102010807070707" pitchFamily="18" charset="2"/>
              <a:buChar char=""/>
            </a:pPr>
            <a:r>
              <a:rPr lang="en-US" altLang="en-US" sz="2000" dirty="0">
                <a:solidFill>
                  <a:schemeClr val="tx1"/>
                </a:solidFill>
                <a:latin typeface="+mj-lt"/>
                <a:ea typeface="Calibri" panose="020F0502020204030204" pitchFamily="34" charset="0"/>
                <a:cs typeface="Times New Roman" panose="02020603050405020304" pitchFamily="18" charset="0"/>
              </a:rPr>
              <a:t>Response to increasing Client demands for automated data exchange between Client Connection and Country Systems (e.g., Albania, Bhutan, Brazil, Rwanda, Kenya, Lesotho, Jamaica, Mexico, India).</a:t>
            </a:r>
          </a:p>
          <a:p>
            <a:pPr marL="342900" lvl="0" indent="-342900">
              <a:spcAft>
                <a:spcPts val="1200"/>
              </a:spcAft>
              <a:buFont typeface="Wingdings 3" panose="05040102010807070707" pitchFamily="18" charset="2"/>
              <a:buChar char=""/>
            </a:pPr>
            <a:r>
              <a:rPr lang="en-US" altLang="en-US" sz="2000" dirty="0">
                <a:solidFill>
                  <a:schemeClr val="tx1"/>
                </a:solidFill>
                <a:latin typeface="+mj-lt"/>
                <a:ea typeface="Calibri" panose="020F0502020204030204" pitchFamily="34" charset="0"/>
                <a:cs typeface="Times New Roman" panose="02020603050405020304" pitchFamily="18" charset="0"/>
              </a:rPr>
              <a:t>WB would be the first development partner pioneering the use of APIs to connect operational databases with Client Country Systems.</a:t>
            </a:r>
          </a:p>
          <a:p>
            <a:pPr marL="342900" lvl="0" indent="-342900">
              <a:spcAft>
                <a:spcPts val="1200"/>
              </a:spcAft>
              <a:buFont typeface="Wingdings 3" panose="05040102010807070707" pitchFamily="18" charset="2"/>
              <a:buChar char=""/>
            </a:pPr>
            <a:r>
              <a:rPr lang="en-US" altLang="en-US" sz="2000" dirty="0">
                <a:solidFill>
                  <a:schemeClr val="tx1"/>
                </a:solidFill>
                <a:latin typeface="+mj-lt"/>
                <a:ea typeface="Calibri" panose="020F0502020204030204" pitchFamily="34" charset="0"/>
                <a:cs typeface="Times New Roman" panose="02020603050405020304" pitchFamily="18" charset="0"/>
              </a:rPr>
              <a:t>Contribution towards promoting efficiency and reliable reporting through external aid management information systems worldwide.</a:t>
            </a:r>
          </a:p>
          <a:p>
            <a:pPr marL="342900" lvl="0" indent="-342900">
              <a:spcAft>
                <a:spcPts val="600"/>
              </a:spcAft>
              <a:buFont typeface="Wingdings 3" panose="05040102010807070707" pitchFamily="18" charset="2"/>
              <a:buChar char=""/>
            </a:pPr>
            <a:r>
              <a:rPr lang="en-US" altLang="en-US" sz="2000" dirty="0">
                <a:solidFill>
                  <a:schemeClr val="tx1"/>
                </a:solidFill>
                <a:latin typeface="+mj-lt"/>
                <a:ea typeface="Calibri" panose="020F0502020204030204" pitchFamily="34" charset="0"/>
                <a:cs typeface="Times New Roman" panose="02020603050405020304" pitchFamily="18" charset="0"/>
              </a:rPr>
              <a:t>The Client Connection API can be presented as a fine example of “disruptive innovation” during April 2019 Spring Meetings.</a:t>
            </a:r>
          </a:p>
        </p:txBody>
      </p:sp>
    </p:spTree>
    <p:extLst>
      <p:ext uri="{BB962C8B-B14F-4D97-AF65-F5344CB8AC3E}">
        <p14:creationId xmlns:p14="http://schemas.microsoft.com/office/powerpoint/2010/main" val="2698062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11</a:t>
            </a:fld>
            <a:endParaRPr lang="en-US" sz="1100" dirty="0">
              <a:solidFill>
                <a:srgbClr val="0000FF"/>
              </a:solidFill>
            </a:endParaRPr>
          </a:p>
        </p:txBody>
      </p:sp>
      <p:grpSp>
        <p:nvGrpSpPr>
          <p:cNvPr id="7" name="Group 6"/>
          <p:cNvGrpSpPr/>
          <p:nvPr/>
        </p:nvGrpSpPr>
        <p:grpSpPr>
          <a:xfrm>
            <a:off x="-809" y="7415"/>
            <a:ext cx="9129110" cy="731520"/>
            <a:chOff x="-809" y="7415"/>
            <a:chExt cx="9129110" cy="731520"/>
          </a:xfrm>
        </p:grpSpPr>
        <p:sp>
          <p:nvSpPr>
            <p:cNvPr id="9"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lgn="l"/>
              <a:r>
                <a:rPr lang="en-US" sz="2400" b="1" dirty="0">
                  <a:solidFill>
                    <a:schemeClr val="bg1"/>
                  </a:solidFill>
                  <a:latin typeface="+mj-lt"/>
                  <a:cs typeface="Helvetica" panose="020B0604020202020204" pitchFamily="34" charset="0"/>
                </a:rPr>
                <a:t>Albania – Integrated Planning System</a:t>
              </a:r>
            </a:p>
          </p:txBody>
        </p:sp>
        <p:sp>
          <p:nvSpPr>
            <p:cNvPr id="6" name="Oval 5"/>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
        <p:nvSpPr>
          <p:cNvPr id="8" name="Rectangle 7">
            <a:extLst>
              <a:ext uri="{FF2B5EF4-FFF2-40B4-BE49-F238E27FC236}">
                <a16:creationId xmlns:a16="http://schemas.microsoft.com/office/drawing/2014/main" id="{74D4C75B-A2B3-4B56-A38A-2F0C32E7248F}"/>
              </a:ext>
            </a:extLst>
          </p:cNvPr>
          <p:cNvSpPr/>
          <p:nvPr/>
        </p:nvSpPr>
        <p:spPr>
          <a:xfrm>
            <a:off x="232747" y="5059628"/>
            <a:ext cx="8686800" cy="1371600"/>
          </a:xfrm>
          <a:prstGeom prst="rect">
            <a:avLst/>
          </a:prstGeom>
          <a:solidFill>
            <a:schemeClr val="accent3">
              <a:lumMod val="20000"/>
              <a:lumOff val="80000"/>
            </a:schemeClr>
          </a:solidFill>
          <a:ln>
            <a:noFill/>
          </a:ln>
          <a:effectLst>
            <a:outerShdw blurRad="50800" dist="38100" dir="5400000" algn="t" rotWithShape="0">
              <a:prstClr val="black">
                <a:alpha val="40000"/>
              </a:prstClr>
            </a:outerShdw>
          </a:effectLst>
        </p:spPr>
        <p:txBody>
          <a:bodyPr wrap="square">
            <a:spAutoFit/>
          </a:bodyPr>
          <a:lstStyle/>
          <a:p>
            <a:pPr algn="ctr"/>
            <a:r>
              <a:rPr lang="en-US" sz="2000" dirty="0">
                <a:latin typeface="+mj-lt"/>
                <a:ea typeface="Calibri" panose="020F0502020204030204" pitchFamily="34" charset="0"/>
                <a:cs typeface="Times New Roman" panose="02020603050405020304" pitchFamily="18" charset="0"/>
              </a:rPr>
              <a:t>In </a:t>
            </a:r>
            <a:r>
              <a:rPr lang="en-US" sz="2000" b="1" dirty="0">
                <a:latin typeface="+mj-lt"/>
                <a:ea typeface="Calibri" panose="020F0502020204030204" pitchFamily="34" charset="0"/>
                <a:cs typeface="Times New Roman" panose="02020603050405020304" pitchFamily="18" charset="0"/>
              </a:rPr>
              <a:t>Albania</a:t>
            </a:r>
            <a:r>
              <a:rPr lang="en-US" sz="2000" dirty="0">
                <a:latin typeface="+mj-lt"/>
                <a:ea typeface="Calibri" panose="020F0502020204030204" pitchFamily="34" charset="0"/>
                <a:cs typeface="Times New Roman" panose="02020603050405020304" pitchFamily="18" charset="0"/>
              </a:rPr>
              <a:t>, Integrated Planning System-2 Project (P129332) is supporting the development of External Assistance Management Information System (EAMIS) to monitor all donor and government funded projects. New system will go live in April 2019. Albania will be the first pilot to use new CC API in upcoming months.</a:t>
            </a:r>
            <a:endParaRPr lang="en-US" sz="2000" dirty="0">
              <a:latin typeface="+mj-lt"/>
            </a:endParaRPr>
          </a:p>
        </p:txBody>
      </p:sp>
      <p:grpSp>
        <p:nvGrpSpPr>
          <p:cNvPr id="10" name="Group 9">
            <a:extLst>
              <a:ext uri="{FF2B5EF4-FFF2-40B4-BE49-F238E27FC236}">
                <a16:creationId xmlns:a16="http://schemas.microsoft.com/office/drawing/2014/main" id="{F2BC4102-D71A-436A-93D1-DFC775480D39}"/>
              </a:ext>
            </a:extLst>
          </p:cNvPr>
          <p:cNvGrpSpPr/>
          <p:nvPr/>
        </p:nvGrpSpPr>
        <p:grpSpPr>
          <a:xfrm>
            <a:off x="284702" y="857728"/>
            <a:ext cx="8586216" cy="3940404"/>
            <a:chOff x="720987" y="1166002"/>
            <a:chExt cx="7677878" cy="3766501"/>
          </a:xfrm>
        </p:grpSpPr>
        <p:cxnSp>
          <p:nvCxnSpPr>
            <p:cNvPr id="11" name="Straight Connector 10">
              <a:extLst>
                <a:ext uri="{FF2B5EF4-FFF2-40B4-BE49-F238E27FC236}">
                  <a16:creationId xmlns:a16="http://schemas.microsoft.com/office/drawing/2014/main" id="{CED7A093-64E0-4FD2-9C5D-85E43CCD0373}"/>
                </a:ext>
              </a:extLst>
            </p:cNvPr>
            <p:cNvCxnSpPr>
              <a:cxnSpLocks/>
              <a:stCxn id="21" idx="2"/>
            </p:cNvCxnSpPr>
            <p:nvPr/>
          </p:nvCxnSpPr>
          <p:spPr>
            <a:xfrm>
              <a:off x="5259306" y="2049016"/>
              <a:ext cx="617099" cy="302848"/>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DCC569-61B9-4FCA-8B65-082ADD8B7EA2}"/>
                </a:ext>
              </a:extLst>
            </p:cNvPr>
            <p:cNvCxnSpPr>
              <a:cxnSpLocks/>
              <a:stCxn id="22" idx="0"/>
            </p:cNvCxnSpPr>
            <p:nvPr/>
          </p:nvCxnSpPr>
          <p:spPr>
            <a:xfrm flipV="1">
              <a:off x="5259306" y="3262921"/>
              <a:ext cx="726713" cy="516458"/>
            </a:xfrm>
            <a:prstGeom prst="line">
              <a:avLst/>
            </a:prstGeom>
            <a:ln>
              <a:solidFill>
                <a:srgbClr val="0000CC"/>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56314AE-2BD1-4F68-8938-178CCCB41E9F}"/>
                </a:ext>
              </a:extLst>
            </p:cNvPr>
            <p:cNvCxnSpPr/>
            <p:nvPr/>
          </p:nvCxnSpPr>
          <p:spPr>
            <a:xfrm flipV="1">
              <a:off x="6492475" y="2851440"/>
              <a:ext cx="1097280" cy="0"/>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sp>
          <p:nvSpPr>
            <p:cNvPr id="15" name="Flowchart: Magnetic Disk 14">
              <a:extLst>
                <a:ext uri="{FF2B5EF4-FFF2-40B4-BE49-F238E27FC236}">
                  <a16:creationId xmlns:a16="http://schemas.microsoft.com/office/drawing/2014/main" id="{EFDE6020-4C40-4005-87C9-E0DBEAE71A2E}"/>
                </a:ext>
              </a:extLst>
            </p:cNvPr>
            <p:cNvSpPr/>
            <p:nvPr/>
          </p:nvSpPr>
          <p:spPr>
            <a:xfrm>
              <a:off x="7575905" y="2439960"/>
              <a:ext cx="822960" cy="822960"/>
            </a:xfrm>
            <a:prstGeom prst="flowChartMagneticDisk">
              <a:avLst/>
            </a:prstGeom>
            <a:solidFill>
              <a:srgbClr val="FFFF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400" b="1" dirty="0">
                  <a:solidFill>
                    <a:srgbClr val="0000CC"/>
                  </a:solidFill>
                  <a:effectLst/>
                  <a:latin typeface="Andes" panose="02000000000000000000" pitchFamily="50" charset="0"/>
                  <a:ea typeface="Calibri" panose="020F0502020204030204" pitchFamily="34" charset="0"/>
                  <a:cs typeface="Times New Roman" panose="02020603050405020304" pitchFamily="18" charset="0"/>
                </a:rPr>
                <a:t>WB Databases</a:t>
              </a:r>
              <a:endParaRPr lang="en-US" sz="1400" b="1" dirty="0">
                <a:effectLst/>
                <a:latin typeface="Andes" panose="02000000000000000000" pitchFamily="50" charset="0"/>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27F770F9-C226-43CB-9B5B-B1110BDC2923}"/>
                </a:ext>
              </a:extLst>
            </p:cNvPr>
            <p:cNvSpPr/>
            <p:nvPr/>
          </p:nvSpPr>
          <p:spPr>
            <a:xfrm>
              <a:off x="6789260" y="2714280"/>
              <a:ext cx="548640" cy="274320"/>
            </a:xfrm>
            <a:prstGeom prst="rect">
              <a:avLst/>
            </a:prstGeom>
            <a:solidFill>
              <a:schemeClr val="bg1">
                <a:lumMod val="95000"/>
              </a:schemeClr>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400">
                  <a:solidFill>
                    <a:srgbClr val="0000CC"/>
                  </a:solidFill>
                  <a:effectLst/>
                  <a:latin typeface="Andes" panose="02000000000000000000" pitchFamily="50" charset="0"/>
                  <a:ea typeface="Calibri" panose="020F0502020204030204" pitchFamily="34" charset="0"/>
                  <a:cs typeface="Times New Roman" panose="02020603050405020304" pitchFamily="18" charset="0"/>
                </a:rPr>
                <a:t>CC API</a:t>
              </a:r>
              <a:endParaRPr lang="en-US" sz="1400">
                <a:effectLst/>
                <a:latin typeface="Andes" panose="02000000000000000000" pitchFamily="50" charset="0"/>
                <a:ea typeface="Calibri" panose="020F0502020204030204" pitchFamily="34" charset="0"/>
                <a:cs typeface="Times New Roman" panose="02020603050405020304" pitchFamily="18" charset="0"/>
              </a:endParaRPr>
            </a:p>
          </p:txBody>
        </p:sp>
        <p:sp>
          <p:nvSpPr>
            <p:cNvPr id="17" name="Cloud 16">
              <a:extLst>
                <a:ext uri="{FF2B5EF4-FFF2-40B4-BE49-F238E27FC236}">
                  <a16:creationId xmlns:a16="http://schemas.microsoft.com/office/drawing/2014/main" id="{8B2CFA9E-91D4-4649-9EF3-C84094E03068}"/>
                </a:ext>
              </a:extLst>
            </p:cNvPr>
            <p:cNvSpPr/>
            <p:nvPr/>
          </p:nvSpPr>
          <p:spPr>
            <a:xfrm rot="16200000">
              <a:off x="5327765" y="2531401"/>
              <a:ext cx="1737360" cy="640080"/>
            </a:xfrm>
            <a:prstGeom prst="cloud">
              <a:avLst/>
            </a:prstGeom>
            <a:solidFill>
              <a:srgbClr val="CCFFFF"/>
            </a:solidFill>
            <a:ln w="19050"/>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marR="0" algn="ctr">
                <a:spcBef>
                  <a:spcPts val="0"/>
                </a:spcBef>
                <a:spcAft>
                  <a:spcPts val="0"/>
                </a:spcAft>
              </a:pPr>
              <a:r>
                <a:rPr lang="en-US" sz="1600" kern="1200">
                  <a:solidFill>
                    <a:srgbClr val="0000CC"/>
                  </a:solidFill>
                  <a:effectLst/>
                  <a:latin typeface="Andes" panose="02000000000000000000" pitchFamily="50" charset="0"/>
                  <a:ea typeface="Times New Roman" panose="02020603050405020304" pitchFamily="18" charset="0"/>
                  <a:cs typeface="Times New Roman" panose="02020603050405020304" pitchFamily="18" charset="0"/>
                </a:rPr>
                <a:t>Internet</a:t>
              </a:r>
              <a:endParaRPr lang="en-US">
                <a:effectLst/>
                <a:latin typeface="Andes" panose="02000000000000000000" pitchFamily="50" charset="0"/>
                <a:ea typeface="Times New Roman" panose="02020603050405020304" pitchFamily="18" charset="0"/>
              </a:endParaRPr>
            </a:p>
          </p:txBody>
        </p:sp>
        <p:pic>
          <p:nvPicPr>
            <p:cNvPr id="18" name="Picture 7">
              <a:extLst>
                <a:ext uri="{FF2B5EF4-FFF2-40B4-BE49-F238E27FC236}">
                  <a16:creationId xmlns:a16="http://schemas.microsoft.com/office/drawing/2014/main" id="{8AC9E46A-7646-4F41-874B-3631C29E2C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987" y="1166002"/>
              <a:ext cx="4517716" cy="3766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Flowchart: Magnetic Disk 18">
              <a:extLst>
                <a:ext uri="{FF2B5EF4-FFF2-40B4-BE49-F238E27FC236}">
                  <a16:creationId xmlns:a16="http://schemas.microsoft.com/office/drawing/2014/main" id="{93F45207-BAE0-4A4C-AEFC-EB314D7ECE8B}"/>
                </a:ext>
              </a:extLst>
            </p:cNvPr>
            <p:cNvSpPr/>
            <p:nvPr/>
          </p:nvSpPr>
          <p:spPr>
            <a:xfrm>
              <a:off x="4939266" y="1529912"/>
              <a:ext cx="640080" cy="274320"/>
            </a:xfrm>
            <a:prstGeom prst="flowChartMagneticDisk">
              <a:avLst/>
            </a:prstGeom>
            <a:solidFill>
              <a:srgbClr val="FFFFCC"/>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dirty="0">
                  <a:solidFill>
                    <a:srgbClr val="0000CC"/>
                  </a:solidFill>
                  <a:latin typeface="Andes" panose="02000000000000000000" pitchFamily="50" charset="0"/>
                </a:rPr>
                <a:t>EAMIS</a:t>
              </a:r>
              <a:endParaRPr lang="en-US" sz="1200" dirty="0">
                <a:solidFill>
                  <a:srgbClr val="0000CC"/>
                </a:solidFill>
                <a:latin typeface="Andes" panose="02000000000000000000" pitchFamily="50" charset="0"/>
              </a:endParaRPr>
            </a:p>
          </p:txBody>
        </p:sp>
        <p:sp>
          <p:nvSpPr>
            <p:cNvPr id="20" name="Flowchart: Magnetic Disk 19">
              <a:extLst>
                <a:ext uri="{FF2B5EF4-FFF2-40B4-BE49-F238E27FC236}">
                  <a16:creationId xmlns:a16="http://schemas.microsoft.com/office/drawing/2014/main" id="{EDB10279-FB33-420E-BEBD-99EECEEF5FEA}"/>
                </a:ext>
              </a:extLst>
            </p:cNvPr>
            <p:cNvSpPr/>
            <p:nvPr/>
          </p:nvSpPr>
          <p:spPr>
            <a:xfrm>
              <a:off x="4939266" y="4011243"/>
              <a:ext cx="640080" cy="274320"/>
            </a:xfrm>
            <a:prstGeom prst="flowChartMagneticDisk">
              <a:avLst/>
            </a:prstGeom>
            <a:solidFill>
              <a:srgbClr val="FFFFCC"/>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dirty="0">
                  <a:solidFill>
                    <a:srgbClr val="0000CC"/>
                  </a:solidFill>
                  <a:latin typeface="Andes" panose="02000000000000000000" pitchFamily="50" charset="0"/>
                </a:rPr>
                <a:t>AGFIS</a:t>
              </a:r>
              <a:endParaRPr lang="en-US" sz="1200" dirty="0">
                <a:solidFill>
                  <a:srgbClr val="0000CC"/>
                </a:solidFill>
                <a:latin typeface="Andes" panose="02000000000000000000" pitchFamily="50" charset="0"/>
              </a:endParaRPr>
            </a:p>
          </p:txBody>
        </p:sp>
        <p:sp>
          <p:nvSpPr>
            <p:cNvPr id="21" name="Rectangle 20">
              <a:extLst>
                <a:ext uri="{FF2B5EF4-FFF2-40B4-BE49-F238E27FC236}">
                  <a16:creationId xmlns:a16="http://schemas.microsoft.com/office/drawing/2014/main" id="{3F086A69-7B42-435A-B166-B5067BC908E7}"/>
                </a:ext>
              </a:extLst>
            </p:cNvPr>
            <p:cNvSpPr/>
            <p:nvPr/>
          </p:nvSpPr>
          <p:spPr>
            <a:xfrm>
              <a:off x="5076426" y="1866136"/>
              <a:ext cx="365760" cy="182880"/>
            </a:xfrm>
            <a:prstGeom prst="rect">
              <a:avLst/>
            </a:prstGeom>
            <a:solidFill>
              <a:schemeClr val="bg1">
                <a:lumMod val="95000"/>
              </a:schemeClr>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100" dirty="0">
                  <a:solidFill>
                    <a:srgbClr val="0000CC"/>
                  </a:solidFill>
                  <a:effectLst/>
                  <a:latin typeface="Andes" panose="02000000000000000000" pitchFamily="50" charset="0"/>
                  <a:ea typeface="Calibri" panose="020F0502020204030204" pitchFamily="34" charset="0"/>
                  <a:cs typeface="Times New Roman" panose="02020603050405020304" pitchFamily="18" charset="0"/>
                </a:rPr>
                <a:t>API</a:t>
              </a:r>
              <a:endParaRPr lang="en-US" sz="1100" dirty="0">
                <a:effectLst/>
                <a:latin typeface="Andes" panose="02000000000000000000" pitchFamily="50" charset="0"/>
                <a:ea typeface="Calibri" panose="020F0502020204030204" pitchFamily="34" charset="0"/>
                <a:cs typeface="Times New Roman" panose="02020603050405020304" pitchFamily="18" charset="0"/>
              </a:endParaRPr>
            </a:p>
          </p:txBody>
        </p:sp>
        <p:sp>
          <p:nvSpPr>
            <p:cNvPr id="22" name="Rectangle 21">
              <a:extLst>
                <a:ext uri="{FF2B5EF4-FFF2-40B4-BE49-F238E27FC236}">
                  <a16:creationId xmlns:a16="http://schemas.microsoft.com/office/drawing/2014/main" id="{F5D1A74E-FBF3-419F-AD4B-08104B45702A}"/>
                </a:ext>
              </a:extLst>
            </p:cNvPr>
            <p:cNvSpPr/>
            <p:nvPr/>
          </p:nvSpPr>
          <p:spPr>
            <a:xfrm>
              <a:off x="5076426" y="3779379"/>
              <a:ext cx="365760" cy="182880"/>
            </a:xfrm>
            <a:prstGeom prst="rect">
              <a:avLst/>
            </a:prstGeom>
            <a:solidFill>
              <a:schemeClr val="bg1">
                <a:lumMod val="95000"/>
              </a:schemeClr>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100" dirty="0">
                  <a:solidFill>
                    <a:srgbClr val="0000CC"/>
                  </a:solidFill>
                  <a:effectLst/>
                  <a:latin typeface="Andes" panose="02000000000000000000" pitchFamily="50" charset="0"/>
                  <a:ea typeface="Calibri" panose="020F0502020204030204" pitchFamily="34" charset="0"/>
                  <a:cs typeface="Times New Roman" panose="02020603050405020304" pitchFamily="18" charset="0"/>
                </a:rPr>
                <a:t>API</a:t>
              </a:r>
              <a:endParaRPr lang="en-US" sz="1100" dirty="0">
                <a:effectLst/>
                <a:latin typeface="Andes" panose="02000000000000000000" pitchFamily="50"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770535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12</a:t>
            </a:fld>
            <a:endParaRPr lang="en-US" sz="1100" dirty="0">
              <a:solidFill>
                <a:srgbClr val="0000FF"/>
              </a:solidFill>
            </a:endParaRPr>
          </a:p>
        </p:txBody>
      </p:sp>
      <p:grpSp>
        <p:nvGrpSpPr>
          <p:cNvPr id="7" name="Group 6"/>
          <p:cNvGrpSpPr/>
          <p:nvPr/>
        </p:nvGrpSpPr>
        <p:grpSpPr>
          <a:xfrm>
            <a:off x="-809" y="7415"/>
            <a:ext cx="9129110" cy="731520"/>
            <a:chOff x="-809" y="7415"/>
            <a:chExt cx="9129110" cy="731520"/>
          </a:xfrm>
        </p:grpSpPr>
        <p:sp>
          <p:nvSpPr>
            <p:cNvPr id="9"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lgn="l"/>
              <a:r>
                <a:rPr lang="en-US" sz="2400" b="1" dirty="0">
                  <a:solidFill>
                    <a:schemeClr val="bg1"/>
                  </a:solidFill>
                  <a:latin typeface="+mj-lt"/>
                  <a:cs typeface="Helvetica" panose="020B0604020202020204" pitchFamily="34" charset="0"/>
                </a:rPr>
                <a:t>Bhutan &gt; Integrated PFM Systems</a:t>
              </a:r>
            </a:p>
          </p:txBody>
        </p:sp>
        <p:sp>
          <p:nvSpPr>
            <p:cNvPr id="6" name="Oval 5"/>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cxnSp>
        <p:nvCxnSpPr>
          <p:cNvPr id="8" name="Straight Connector 7">
            <a:extLst>
              <a:ext uri="{FF2B5EF4-FFF2-40B4-BE49-F238E27FC236}">
                <a16:creationId xmlns:a16="http://schemas.microsoft.com/office/drawing/2014/main" id="{86665BFE-29A0-4586-B0CC-D563ED1BC32C}"/>
              </a:ext>
            </a:extLst>
          </p:cNvPr>
          <p:cNvCxnSpPr/>
          <p:nvPr/>
        </p:nvCxnSpPr>
        <p:spPr>
          <a:xfrm flipV="1">
            <a:off x="7570503" y="3284499"/>
            <a:ext cx="365760" cy="0"/>
          </a:xfrm>
          <a:prstGeom prst="line">
            <a:avLst/>
          </a:prstGeom>
          <a:ln>
            <a:solidFill>
              <a:srgbClr val="0000CC"/>
            </a:solidFill>
            <a:prstDash val="solid"/>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A0555A12-FD8E-496F-960C-DEBAB2B2B9C7}"/>
              </a:ext>
            </a:extLst>
          </p:cNvPr>
          <p:cNvGrpSpPr/>
          <p:nvPr/>
        </p:nvGrpSpPr>
        <p:grpSpPr>
          <a:xfrm>
            <a:off x="315875" y="718608"/>
            <a:ext cx="8503920" cy="4023360"/>
            <a:chOff x="739830" y="1164927"/>
            <a:chExt cx="7564766" cy="3697610"/>
          </a:xfrm>
        </p:grpSpPr>
        <p:pic>
          <p:nvPicPr>
            <p:cNvPr id="11" name="Picture 10">
              <a:extLst>
                <a:ext uri="{FF2B5EF4-FFF2-40B4-BE49-F238E27FC236}">
                  <a16:creationId xmlns:a16="http://schemas.microsoft.com/office/drawing/2014/main" id="{769124C1-DA31-426A-93FB-0147183E17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739830" y="1164927"/>
              <a:ext cx="5669280" cy="3697610"/>
            </a:xfrm>
            <a:prstGeom prst="rect">
              <a:avLst/>
            </a:prstGeom>
            <a:noFill/>
          </p:spPr>
        </p:pic>
        <p:cxnSp>
          <p:nvCxnSpPr>
            <p:cNvPr id="13" name="Straight Connector 12">
              <a:extLst>
                <a:ext uri="{FF2B5EF4-FFF2-40B4-BE49-F238E27FC236}">
                  <a16:creationId xmlns:a16="http://schemas.microsoft.com/office/drawing/2014/main" id="{09E92BE0-8767-4CEC-B205-96CE35EE455A}"/>
                </a:ext>
              </a:extLst>
            </p:cNvPr>
            <p:cNvCxnSpPr/>
            <p:nvPr/>
          </p:nvCxnSpPr>
          <p:spPr>
            <a:xfrm flipV="1">
              <a:off x="6360490" y="3341631"/>
              <a:ext cx="325366" cy="0"/>
            </a:xfrm>
            <a:prstGeom prst="line">
              <a:avLst/>
            </a:prstGeom>
            <a:ln>
              <a:solidFill>
                <a:srgbClr val="0000CC"/>
              </a:solidFill>
              <a:prstDash val="dash"/>
            </a:ln>
          </p:spPr>
          <p:style>
            <a:lnRef idx="1">
              <a:schemeClr val="accent1"/>
            </a:lnRef>
            <a:fillRef idx="0">
              <a:schemeClr val="accent1"/>
            </a:fillRef>
            <a:effectRef idx="0">
              <a:schemeClr val="accent1"/>
            </a:effectRef>
            <a:fontRef idx="minor">
              <a:schemeClr val="tx1"/>
            </a:fontRef>
          </p:style>
        </p:cxnSp>
        <p:sp>
          <p:nvSpPr>
            <p:cNvPr id="14" name="Flowchart: Magnetic Disk 13">
              <a:extLst>
                <a:ext uri="{FF2B5EF4-FFF2-40B4-BE49-F238E27FC236}">
                  <a16:creationId xmlns:a16="http://schemas.microsoft.com/office/drawing/2014/main" id="{AE73F52F-3F73-44EB-A272-39D742D15F8E}"/>
                </a:ext>
              </a:extLst>
            </p:cNvPr>
            <p:cNvSpPr/>
            <p:nvPr/>
          </p:nvSpPr>
          <p:spPr>
            <a:xfrm>
              <a:off x="7481636" y="2930151"/>
              <a:ext cx="822960" cy="822960"/>
            </a:xfrm>
            <a:prstGeom prst="flowChartMagneticDisk">
              <a:avLst/>
            </a:prstGeom>
            <a:solidFill>
              <a:srgbClr val="FFFF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400" b="1">
                  <a:solidFill>
                    <a:srgbClr val="0000CC"/>
                  </a:solidFill>
                  <a:effectLst/>
                  <a:latin typeface="Andes" panose="02000000000000000000" pitchFamily="50" charset="0"/>
                  <a:ea typeface="Calibri" panose="020F0502020204030204" pitchFamily="34" charset="0"/>
                  <a:cs typeface="Times New Roman" panose="02020603050405020304" pitchFamily="18" charset="0"/>
                </a:rPr>
                <a:t>WB Databases</a:t>
              </a:r>
              <a:endParaRPr lang="en-US" sz="1400" b="1">
                <a:effectLst/>
                <a:latin typeface="Andes" panose="02000000000000000000" pitchFamily="50" charset="0"/>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0E07DD90-E0AB-4732-8C8B-5C5B30B9238A}"/>
                </a:ext>
              </a:extLst>
            </p:cNvPr>
            <p:cNvSpPr/>
            <p:nvPr/>
          </p:nvSpPr>
          <p:spPr>
            <a:xfrm>
              <a:off x="6694991" y="3204471"/>
              <a:ext cx="548640" cy="274320"/>
            </a:xfrm>
            <a:prstGeom prst="rect">
              <a:avLst/>
            </a:prstGeom>
            <a:solidFill>
              <a:schemeClr val="accent5">
                <a:lumMod val="20000"/>
                <a:lumOff val="80000"/>
              </a:schemeClr>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400" dirty="0">
                  <a:solidFill>
                    <a:srgbClr val="0000CC"/>
                  </a:solidFill>
                  <a:effectLst/>
                  <a:latin typeface="Andes" panose="02000000000000000000" pitchFamily="50" charset="0"/>
                  <a:ea typeface="Calibri" panose="020F0502020204030204" pitchFamily="34" charset="0"/>
                  <a:cs typeface="Times New Roman" panose="02020603050405020304" pitchFamily="18" charset="0"/>
                </a:rPr>
                <a:t>CC API</a:t>
              </a:r>
              <a:endParaRPr lang="en-US" sz="1400" dirty="0">
                <a:effectLst/>
                <a:latin typeface="Andes" panose="02000000000000000000" pitchFamily="50" charset="0"/>
                <a:ea typeface="Calibri" panose="020F0502020204030204" pitchFamily="34" charset="0"/>
                <a:cs typeface="Times New Roman" panose="02020603050405020304" pitchFamily="18" charset="0"/>
              </a:endParaRPr>
            </a:p>
          </p:txBody>
        </p:sp>
      </p:grpSp>
      <p:sp>
        <p:nvSpPr>
          <p:cNvPr id="16" name="Rectangle 15">
            <a:extLst>
              <a:ext uri="{FF2B5EF4-FFF2-40B4-BE49-F238E27FC236}">
                <a16:creationId xmlns:a16="http://schemas.microsoft.com/office/drawing/2014/main" id="{8F1733F4-8874-4AFA-9106-FB4136CFB886}"/>
              </a:ext>
            </a:extLst>
          </p:cNvPr>
          <p:cNvSpPr/>
          <p:nvPr/>
        </p:nvSpPr>
        <p:spPr>
          <a:xfrm>
            <a:off x="188306" y="4892211"/>
            <a:ext cx="8778240" cy="1631216"/>
          </a:xfrm>
          <a:prstGeom prst="rect">
            <a:avLst/>
          </a:prstGeom>
          <a:solidFill>
            <a:schemeClr val="accent3">
              <a:lumMod val="20000"/>
              <a:lumOff val="80000"/>
            </a:schemeClr>
          </a:solidFill>
          <a:ln>
            <a:noFill/>
          </a:ln>
          <a:effectLst>
            <a:outerShdw blurRad="50800" dist="38100" dir="5400000" algn="t" rotWithShape="0">
              <a:prstClr val="black">
                <a:alpha val="40000"/>
              </a:prstClr>
            </a:outerShdw>
          </a:effectLst>
        </p:spPr>
        <p:txBody>
          <a:bodyPr wrap="square">
            <a:spAutoFit/>
          </a:bodyPr>
          <a:lstStyle/>
          <a:p>
            <a:pPr algn="ctr"/>
            <a:r>
              <a:rPr lang="en-US" sz="2000" dirty="0">
                <a:latin typeface="+mj-lt"/>
                <a:ea typeface="Calibri" panose="020F0502020204030204" pitchFamily="34" charset="0"/>
                <a:cs typeface="Times New Roman" panose="02020603050405020304" pitchFamily="18" charset="0"/>
              </a:rPr>
              <a:t>In </a:t>
            </a:r>
            <a:r>
              <a:rPr lang="en-US" sz="2000" b="1" dirty="0">
                <a:latin typeface="+mj-lt"/>
                <a:ea typeface="Calibri" panose="020F0502020204030204" pitchFamily="34" charset="0"/>
                <a:cs typeface="Times New Roman" panose="02020603050405020304" pitchFamily="18" charset="0"/>
              </a:rPr>
              <a:t>Bhutan</a:t>
            </a:r>
            <a:r>
              <a:rPr lang="en-US" sz="2000" dirty="0">
                <a:latin typeface="+mj-lt"/>
                <a:ea typeface="Calibri" panose="020F0502020204030204" pitchFamily="34" charset="0"/>
                <a:cs typeface="Times New Roman" panose="02020603050405020304" pitchFamily="18" charset="0"/>
              </a:rPr>
              <a:t>, the </a:t>
            </a:r>
            <a:r>
              <a:rPr lang="en-US" sz="2000" dirty="0" err="1">
                <a:latin typeface="+mj-lt"/>
                <a:ea typeface="Calibri" panose="020F0502020204030204" pitchFamily="34" charset="0"/>
                <a:cs typeface="Times New Roman" panose="02020603050405020304" pitchFamily="18" charset="0"/>
              </a:rPr>
              <a:t>MoF</a:t>
            </a:r>
            <a:r>
              <a:rPr lang="en-US" sz="2000" dirty="0">
                <a:latin typeface="+mj-lt"/>
                <a:ea typeface="Calibri" panose="020F0502020204030204" pitchFamily="34" charset="0"/>
                <a:cs typeface="Times New Roman" panose="02020603050405020304" pitchFamily="18" charset="0"/>
              </a:rPr>
              <a:t> is using an open source government service bus (WSO</a:t>
            </a:r>
            <a:r>
              <a:rPr lang="en-US" sz="2000" baseline="-25000" dirty="0">
                <a:latin typeface="+mj-lt"/>
                <a:ea typeface="Calibri" panose="020F0502020204030204" pitchFamily="34" charset="0"/>
                <a:cs typeface="Times New Roman" panose="02020603050405020304" pitchFamily="18" charset="0"/>
              </a:rPr>
              <a:t>2</a:t>
            </a:r>
            <a:r>
              <a:rPr lang="en-US" sz="2000" dirty="0">
                <a:latin typeface="+mj-lt"/>
                <a:ea typeface="Calibri" panose="020F0502020204030204" pitchFamily="34" charset="0"/>
                <a:cs typeface="Times New Roman" panose="02020603050405020304" pitchFamily="18" charset="0"/>
              </a:rPr>
              <a:t>), and low cost web APIs are being developed rapidly to connect all critical government systems. This platform can be linked to new CC API to automate secure data exchange between Country Systems and WB (no manual intervention), and enforce system based approach (all transactions captured with audit trails).</a:t>
            </a:r>
            <a:endParaRPr lang="en-US" sz="2000" dirty="0">
              <a:latin typeface="+mj-lt"/>
            </a:endParaRPr>
          </a:p>
        </p:txBody>
      </p:sp>
    </p:spTree>
    <p:extLst>
      <p:ext uri="{BB962C8B-B14F-4D97-AF65-F5344CB8AC3E}">
        <p14:creationId xmlns:p14="http://schemas.microsoft.com/office/powerpoint/2010/main" val="3206973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30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99428" y="2260237"/>
            <a:ext cx="8939284" cy="1938992"/>
          </a:xfrm>
          <a:prstGeom prst="rect">
            <a:avLst/>
          </a:prstGeom>
          <a:noFill/>
        </p:spPr>
        <p:txBody>
          <a:bodyPr wrap="square" rtlCol="0">
            <a:spAutoFit/>
          </a:bodyPr>
          <a:lstStyle/>
          <a:p>
            <a:pPr lvl="0" algn="ctr"/>
            <a:endParaRPr lang="en-US" b="1" dirty="0">
              <a:solidFill>
                <a:srgbClr val="0000CC"/>
              </a:solidFill>
              <a:latin typeface="Arial" pitchFamily="34" charset="0"/>
              <a:cs typeface="Arial" pitchFamily="34" charset="0"/>
            </a:endParaRPr>
          </a:p>
          <a:p>
            <a:pPr algn="ctr"/>
            <a:endParaRPr lang="en-US" b="1" dirty="0">
              <a:solidFill>
                <a:srgbClr val="0000FF"/>
              </a:solidFill>
              <a:effectLst>
                <a:glow rad="101600">
                  <a:schemeClr val="accent3">
                    <a:satMod val="175000"/>
                    <a:alpha val="40000"/>
                  </a:schemeClr>
                </a:glow>
                <a:outerShdw blurRad="50800" dist="38100" dir="2700000" algn="tl" rotWithShape="0">
                  <a:prstClr val="black">
                    <a:alpha val="40000"/>
                  </a:prstClr>
                </a:outerShdw>
              </a:effectLst>
            </a:endParaRPr>
          </a:p>
          <a:p>
            <a:pPr algn="ctr"/>
            <a:r>
              <a:rPr lang="en-US" sz="4800" b="1" dirty="0">
                <a:solidFill>
                  <a:srgbClr val="0000CC"/>
                </a:solidFill>
                <a:effectLst>
                  <a:outerShdw blurRad="50800" dist="38100" dir="2700000" algn="tl" rotWithShape="0">
                    <a:prstClr val="black">
                      <a:alpha val="40000"/>
                    </a:prstClr>
                  </a:outerShdw>
                </a:effectLst>
              </a:rPr>
              <a:t>Thank You</a:t>
            </a:r>
            <a:endParaRPr lang="en-US" sz="2000" b="1" dirty="0">
              <a:solidFill>
                <a:srgbClr val="0000CC"/>
              </a:solidFill>
              <a:effectLst>
                <a:outerShdw blurRad="50800" dist="50800" dir="2700000" algn="tl" rotWithShape="0">
                  <a:prstClr val="black">
                    <a:alpha val="40000"/>
                  </a:prstClr>
                </a:outerShdw>
              </a:effectLst>
            </a:endParaRPr>
          </a:p>
          <a:p>
            <a:pPr lvl="0" algn="ctr"/>
            <a:endParaRPr lang="en-US" b="1" dirty="0">
              <a:solidFill>
                <a:srgbClr val="0000CC"/>
              </a:solidFill>
              <a:effectLst>
                <a:outerShdw blurRad="50800" dist="50800" dir="2700000" algn="tl" rotWithShape="0">
                  <a:prstClr val="black">
                    <a:alpha val="40000"/>
                  </a:prstClr>
                </a:outerShdw>
              </a:effectLst>
            </a:endParaRPr>
          </a:p>
          <a:p>
            <a:pPr lvl="0" algn="ctr"/>
            <a:endParaRPr lang="en-US" b="1" dirty="0">
              <a:solidFill>
                <a:srgbClr val="0000CC"/>
              </a:solidFill>
              <a:effectLst>
                <a:outerShdw blurRad="50800" dist="50800" dir="2700000" algn="tl" rotWithShape="0">
                  <a:prstClr val="black">
                    <a:alpha val="40000"/>
                  </a:prstClr>
                </a:outerShdw>
              </a:effectLst>
            </a:endParaRPr>
          </a:p>
        </p:txBody>
      </p:sp>
      <p:pic>
        <p:nvPicPr>
          <p:cNvPr id="7" name="Picture 6">
            <a:extLst>
              <a:ext uri="{FF2B5EF4-FFF2-40B4-BE49-F238E27FC236}">
                <a16:creationId xmlns:a16="http://schemas.microsoft.com/office/drawing/2014/main" id="{9D1B2613-AA5E-48FE-8AB1-7718E142D7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265" y="312835"/>
            <a:ext cx="3066288" cy="600456"/>
          </a:xfrm>
          <a:prstGeom prst="rect">
            <a:avLst/>
          </a:prstGeom>
        </p:spPr>
      </p:pic>
    </p:spTree>
    <p:extLst>
      <p:ext uri="{BB962C8B-B14F-4D97-AF65-F5344CB8AC3E}">
        <p14:creationId xmlns:p14="http://schemas.microsoft.com/office/powerpoint/2010/main" val="4272411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Box 14"/>
          <p:cNvSpPr txBox="1">
            <a:spLocks noChangeArrowheads="1"/>
          </p:cNvSpPr>
          <p:nvPr/>
        </p:nvSpPr>
        <p:spPr bwMode="auto">
          <a:xfrm>
            <a:off x="2175915" y="2457540"/>
            <a:ext cx="4754880" cy="1708160"/>
          </a:xfrm>
          <a:prstGeom prst="rect">
            <a:avLst/>
          </a:prstGeom>
          <a:noFill/>
          <a:ln w="9525">
            <a:noFill/>
            <a:miter lim="800000"/>
            <a:headEnd/>
            <a:tailEnd/>
          </a:ln>
        </p:spPr>
        <p:txBody>
          <a:bodyPr wrap="square">
            <a:spAutoFit/>
          </a:bodyPr>
          <a:lstStyle/>
          <a:p>
            <a:pPr marL="341313" indent="-341313" algn="ctr">
              <a:spcAft>
                <a:spcPts val="600"/>
              </a:spcAft>
              <a:tabLst>
                <a:tab pos="1790700" algn="l"/>
              </a:tabLst>
            </a:pPr>
            <a:r>
              <a:rPr lang="en-US" sz="2800" b="1" dirty="0">
                <a:solidFill>
                  <a:srgbClr val="00B0F0"/>
                </a:solidFill>
                <a:effectLst/>
              </a:rPr>
              <a:t>Contents</a:t>
            </a:r>
            <a:endParaRPr lang="tr-TR" sz="2800" b="1" dirty="0">
              <a:solidFill>
                <a:srgbClr val="00B0F0"/>
              </a:solidFill>
              <a:effectLst/>
            </a:endParaRPr>
          </a:p>
          <a:p>
            <a:pPr marL="342900" indent="-342900">
              <a:lnSpc>
                <a:spcPct val="150000"/>
              </a:lnSpc>
              <a:buSzPct val="80000"/>
              <a:buFont typeface="Wingdings 3" panose="05040102010807070707" pitchFamily="18" charset="2"/>
              <a:buChar char=""/>
              <a:tabLst>
                <a:tab pos="1790700" algn="l"/>
              </a:tabLst>
            </a:pPr>
            <a:r>
              <a:rPr lang="en-US" sz="2400" b="1" dirty="0">
                <a:solidFill>
                  <a:srgbClr val="0000CC"/>
                </a:solidFill>
              </a:rPr>
              <a:t>Transition to Web Services/APIs </a:t>
            </a:r>
          </a:p>
          <a:p>
            <a:pPr marL="342900" indent="-342900">
              <a:lnSpc>
                <a:spcPct val="150000"/>
              </a:lnSpc>
              <a:buSzPct val="80000"/>
              <a:buFont typeface="Wingdings 3" panose="05040102010807070707" pitchFamily="18" charset="2"/>
              <a:buChar char=""/>
              <a:tabLst>
                <a:tab pos="1790700" algn="l"/>
              </a:tabLst>
            </a:pPr>
            <a:r>
              <a:rPr lang="en-US" sz="2400" b="1" dirty="0">
                <a:solidFill>
                  <a:srgbClr val="0000CC"/>
                </a:solidFill>
              </a:rPr>
              <a:t>New Client Connection API</a:t>
            </a:r>
          </a:p>
        </p:txBody>
      </p:sp>
      <p:sp>
        <p:nvSpPr>
          <p:cNvPr id="8" name="Text Box 14"/>
          <p:cNvSpPr txBox="1">
            <a:spLocks noChangeArrowheads="1"/>
          </p:cNvSpPr>
          <p:nvPr/>
        </p:nvSpPr>
        <p:spPr bwMode="auto">
          <a:xfrm>
            <a:off x="2175915" y="2457540"/>
            <a:ext cx="4754880" cy="1708160"/>
          </a:xfrm>
          <a:prstGeom prst="rect">
            <a:avLst/>
          </a:prstGeom>
          <a:noFill/>
          <a:ln w="9525">
            <a:noFill/>
            <a:miter lim="800000"/>
            <a:headEnd/>
            <a:tailEnd/>
          </a:ln>
        </p:spPr>
        <p:txBody>
          <a:bodyPr wrap="square">
            <a:spAutoFit/>
          </a:bodyPr>
          <a:lstStyle/>
          <a:p>
            <a:pPr marL="341313" indent="-341313" algn="ctr">
              <a:spcAft>
                <a:spcPts val="600"/>
              </a:spcAft>
              <a:tabLst>
                <a:tab pos="1790700" algn="l"/>
              </a:tabLst>
            </a:pPr>
            <a:r>
              <a:rPr lang="en-US" sz="2800" b="1" dirty="0">
                <a:solidFill>
                  <a:srgbClr val="00B0F0"/>
                </a:solidFill>
                <a:effectLst/>
              </a:rPr>
              <a:t>Contents</a:t>
            </a:r>
            <a:endParaRPr lang="tr-TR" sz="2800" b="1" dirty="0">
              <a:solidFill>
                <a:srgbClr val="00B0F0"/>
              </a:solidFill>
              <a:effectLst/>
            </a:endParaRPr>
          </a:p>
          <a:p>
            <a:pPr marL="342900" indent="-342900">
              <a:lnSpc>
                <a:spcPct val="150000"/>
              </a:lnSpc>
              <a:buSzPct val="80000"/>
              <a:buFont typeface="Wingdings 3" panose="05040102010807070707" pitchFamily="18" charset="2"/>
              <a:buChar char=""/>
              <a:tabLst>
                <a:tab pos="1790700" algn="l"/>
              </a:tabLst>
            </a:pPr>
            <a:r>
              <a:rPr lang="en-US" sz="2400" b="1" dirty="0">
                <a:solidFill>
                  <a:srgbClr val="0000CC"/>
                </a:solidFill>
              </a:rPr>
              <a:t>Transition to Web Services/APIs</a:t>
            </a:r>
          </a:p>
          <a:p>
            <a:pPr marL="342900" indent="-342900">
              <a:lnSpc>
                <a:spcPct val="150000"/>
              </a:lnSpc>
              <a:buSzPct val="80000"/>
              <a:buFont typeface="Wingdings 3" panose="05040102010807070707" pitchFamily="18" charset="2"/>
              <a:buChar char=""/>
              <a:tabLst>
                <a:tab pos="1790700" algn="l"/>
              </a:tabLst>
            </a:pPr>
            <a:r>
              <a:rPr lang="en-US" sz="2400" b="1" dirty="0">
                <a:solidFill>
                  <a:schemeClr val="bg1">
                    <a:lumMod val="75000"/>
                  </a:schemeClr>
                </a:solidFill>
              </a:rPr>
              <a:t>New Client Connection API</a:t>
            </a:r>
          </a:p>
        </p:txBody>
      </p:sp>
      <p:sp>
        <p:nvSpPr>
          <p:cNvPr id="12"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1</a:t>
            </a:fld>
            <a:endParaRPr lang="en-US" sz="1100" dirty="0">
              <a:solidFill>
                <a:srgbClr val="0000FF"/>
              </a:solidFill>
            </a:endParaRPr>
          </a:p>
        </p:txBody>
      </p:sp>
      <p:grpSp>
        <p:nvGrpSpPr>
          <p:cNvPr id="7" name="Group 6"/>
          <p:cNvGrpSpPr/>
          <p:nvPr/>
        </p:nvGrpSpPr>
        <p:grpSpPr>
          <a:xfrm>
            <a:off x="-809" y="7415"/>
            <a:ext cx="9129110" cy="731520"/>
            <a:chOff x="-809" y="7415"/>
            <a:chExt cx="9129110" cy="731520"/>
          </a:xfrm>
        </p:grpSpPr>
        <p:sp>
          <p:nvSpPr>
            <p:cNvPr id="9"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r>
                <a:rPr lang="en-US" sz="2400" b="1" dirty="0">
                  <a:solidFill>
                    <a:schemeClr val="bg1"/>
                  </a:solidFill>
                  <a:cs typeface="Helvetica" panose="020B0604020202020204" pitchFamily="34" charset="0"/>
                </a:rPr>
                <a:t>Transition to Web Services/APIs</a:t>
              </a:r>
            </a:p>
          </p:txBody>
        </p:sp>
        <p:sp>
          <p:nvSpPr>
            <p:cNvPr id="6" name="Oval 5"/>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Tree>
    <p:extLst>
      <p:ext uri="{BB962C8B-B14F-4D97-AF65-F5344CB8AC3E}">
        <p14:creationId xmlns:p14="http://schemas.microsoft.com/office/powerpoint/2010/main" val="5683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2</a:t>
            </a:fld>
            <a:endParaRPr lang="en-US" sz="1100" dirty="0">
              <a:solidFill>
                <a:srgbClr val="0000FF"/>
              </a:solidFill>
            </a:endParaRPr>
          </a:p>
        </p:txBody>
      </p:sp>
      <p:grpSp>
        <p:nvGrpSpPr>
          <p:cNvPr id="7" name="Group 6"/>
          <p:cNvGrpSpPr/>
          <p:nvPr/>
        </p:nvGrpSpPr>
        <p:grpSpPr>
          <a:xfrm>
            <a:off x="-809" y="7415"/>
            <a:ext cx="9129110" cy="731520"/>
            <a:chOff x="-809" y="7415"/>
            <a:chExt cx="9129110" cy="731520"/>
          </a:xfrm>
        </p:grpSpPr>
        <p:sp>
          <p:nvSpPr>
            <p:cNvPr id="9"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lgn="l"/>
              <a:r>
                <a:rPr lang="en-US" sz="2400" b="1" dirty="0">
                  <a:solidFill>
                    <a:schemeClr val="bg1"/>
                  </a:solidFill>
                  <a:latin typeface="+mj-lt"/>
                  <a:cs typeface="Helvetica" panose="020B0604020202020204" pitchFamily="34" charset="0"/>
                </a:rPr>
                <a:t>Evolving Technologies in Digital Government</a:t>
              </a:r>
            </a:p>
          </p:txBody>
        </p:sp>
        <p:sp>
          <p:nvSpPr>
            <p:cNvPr id="6" name="Oval 5"/>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pic>
        <p:nvPicPr>
          <p:cNvPr id="20" name="Picture 19">
            <a:extLst>
              <a:ext uri="{FF2B5EF4-FFF2-40B4-BE49-F238E27FC236}">
                <a16:creationId xmlns:a16="http://schemas.microsoft.com/office/drawing/2014/main" id="{A805EA21-5F8F-471E-BF04-57380586CC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818" y="656346"/>
            <a:ext cx="8229600" cy="5313914"/>
          </a:xfrm>
          <a:prstGeom prst="rect">
            <a:avLst/>
          </a:prstGeom>
        </p:spPr>
      </p:pic>
      <p:sp>
        <p:nvSpPr>
          <p:cNvPr id="21" name="Rectangle 1">
            <a:extLst>
              <a:ext uri="{FF2B5EF4-FFF2-40B4-BE49-F238E27FC236}">
                <a16:creationId xmlns:a16="http://schemas.microsoft.com/office/drawing/2014/main" id="{F3E3B49B-0EBC-4554-BA42-C0596FDBDB74}"/>
              </a:ext>
            </a:extLst>
          </p:cNvPr>
          <p:cNvSpPr>
            <a:spLocks noChangeArrowheads="1"/>
          </p:cNvSpPr>
          <p:nvPr/>
        </p:nvSpPr>
        <p:spPr bwMode="auto">
          <a:xfrm>
            <a:off x="509155" y="6021245"/>
            <a:ext cx="8412480" cy="492443"/>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117475" lvl="0" indent="-117475" fontAlgn="base">
              <a:spcBef>
                <a:spcPct val="0"/>
              </a:spcBef>
              <a:spcAft>
                <a:spcPts val="300"/>
              </a:spcAft>
            </a:pPr>
            <a:r>
              <a:rPr lang="tr-TR" sz="900" b="1" dirty="0">
                <a:solidFill>
                  <a:srgbClr val="0000FF"/>
                </a:solidFill>
                <a:latin typeface="Andes" panose="02000000000000000000" pitchFamily="50" charset="0"/>
                <a:ea typeface="Calibri" pitchFamily="34" charset="0"/>
                <a:cs typeface="Arial" pitchFamily="34" charset="0"/>
              </a:rPr>
              <a:t>ERP</a:t>
            </a:r>
            <a:r>
              <a:rPr lang="en-US" sz="900" dirty="0">
                <a:solidFill>
                  <a:srgbClr val="0000FF"/>
                </a:solidFill>
                <a:latin typeface="Andes" panose="02000000000000000000" pitchFamily="50" charset="0"/>
                <a:ea typeface="Calibri" pitchFamily="34" charset="0"/>
                <a:cs typeface="Arial" pitchFamily="34" charset="0"/>
              </a:rPr>
              <a:t>: </a:t>
            </a:r>
            <a:r>
              <a:rPr lang="en-US" sz="900" dirty="0">
                <a:solidFill>
                  <a:srgbClr val="00B0F0"/>
                </a:solidFill>
                <a:latin typeface="Andes" panose="02000000000000000000" pitchFamily="50" charset="0"/>
                <a:ea typeface="Calibri" pitchFamily="34" charset="0"/>
                <a:cs typeface="Arial" pitchFamily="34" charset="0"/>
              </a:rPr>
              <a:t>Enterprise Resource Planning;  </a:t>
            </a:r>
            <a:r>
              <a:rPr lang="en-US" sz="900" b="1" dirty="0">
                <a:solidFill>
                  <a:srgbClr val="0000FF"/>
                </a:solidFill>
                <a:latin typeface="Andes" panose="02000000000000000000" pitchFamily="50" charset="0"/>
                <a:ea typeface="Calibri" pitchFamily="34" charset="0"/>
                <a:cs typeface="Arial" pitchFamily="34" charset="0"/>
              </a:rPr>
              <a:t>CRM</a:t>
            </a:r>
            <a:r>
              <a:rPr lang="en-US" sz="900" dirty="0">
                <a:solidFill>
                  <a:srgbClr val="0000FF"/>
                </a:solidFill>
                <a:latin typeface="Andes" panose="02000000000000000000" pitchFamily="50" charset="0"/>
                <a:ea typeface="Calibri" pitchFamily="34" charset="0"/>
                <a:cs typeface="Arial" pitchFamily="34" charset="0"/>
              </a:rPr>
              <a:t>:</a:t>
            </a:r>
            <a:r>
              <a:rPr lang="en-US" sz="900" dirty="0">
                <a:solidFill>
                  <a:srgbClr val="00B0F0"/>
                </a:solidFill>
                <a:latin typeface="Andes" panose="02000000000000000000" pitchFamily="50" charset="0"/>
                <a:ea typeface="Calibri" pitchFamily="34" charset="0"/>
                <a:cs typeface="Arial" pitchFamily="34" charset="0"/>
              </a:rPr>
              <a:t> Citizen Relationship Management;   </a:t>
            </a:r>
            <a:r>
              <a:rPr lang="en-US" sz="900" b="1" dirty="0">
                <a:solidFill>
                  <a:srgbClr val="0000FF"/>
                </a:solidFill>
                <a:latin typeface="Andes" panose="02000000000000000000" pitchFamily="50" charset="0"/>
                <a:ea typeface="Calibri" pitchFamily="34" charset="0"/>
                <a:cs typeface="Arial" pitchFamily="34" charset="0"/>
              </a:rPr>
              <a:t>WCM</a:t>
            </a:r>
            <a:r>
              <a:rPr lang="en-US" sz="900" dirty="0">
                <a:solidFill>
                  <a:srgbClr val="0000FF"/>
                </a:solidFill>
                <a:latin typeface="Andes" panose="02000000000000000000" pitchFamily="50" charset="0"/>
                <a:ea typeface="Calibri" pitchFamily="34" charset="0"/>
                <a:cs typeface="Arial" pitchFamily="34" charset="0"/>
              </a:rPr>
              <a:t>:  </a:t>
            </a:r>
            <a:r>
              <a:rPr lang="en-US" sz="900" dirty="0">
                <a:solidFill>
                  <a:srgbClr val="00B0F0"/>
                </a:solidFill>
                <a:latin typeface="Andes" panose="02000000000000000000" pitchFamily="50" charset="0"/>
                <a:ea typeface="Calibri" pitchFamily="34" charset="0"/>
                <a:cs typeface="Arial" pitchFamily="34" charset="0"/>
              </a:rPr>
              <a:t>Web Content Management;  </a:t>
            </a:r>
            <a:r>
              <a:rPr lang="en-US" sz="900" b="1" dirty="0">
                <a:solidFill>
                  <a:srgbClr val="0000FF"/>
                </a:solidFill>
                <a:latin typeface="Andes" panose="02000000000000000000" pitchFamily="50" charset="0"/>
                <a:ea typeface="Calibri" pitchFamily="34" charset="0"/>
                <a:cs typeface="Arial" pitchFamily="34" charset="0"/>
              </a:rPr>
              <a:t>ECM</a:t>
            </a:r>
            <a:r>
              <a:rPr lang="en-US" sz="900" dirty="0">
                <a:solidFill>
                  <a:srgbClr val="0000FF"/>
                </a:solidFill>
                <a:latin typeface="Andes" panose="02000000000000000000" pitchFamily="50" charset="0"/>
                <a:ea typeface="Calibri" pitchFamily="34" charset="0"/>
                <a:cs typeface="Arial" pitchFamily="34" charset="0"/>
              </a:rPr>
              <a:t>: </a:t>
            </a:r>
            <a:r>
              <a:rPr lang="en-US" sz="900" dirty="0">
                <a:solidFill>
                  <a:srgbClr val="00B0F0"/>
                </a:solidFill>
                <a:latin typeface="Andes" panose="02000000000000000000" pitchFamily="50" charset="0"/>
                <a:ea typeface="Calibri" pitchFamily="34" charset="0"/>
                <a:cs typeface="Arial" pitchFamily="34" charset="0"/>
              </a:rPr>
              <a:t>Enterprise Content Management;</a:t>
            </a:r>
          </a:p>
          <a:p>
            <a:pPr marL="117475" lvl="0" indent="-117475" fontAlgn="base">
              <a:spcBef>
                <a:spcPct val="0"/>
              </a:spcBef>
              <a:spcAft>
                <a:spcPts val="300"/>
              </a:spcAft>
            </a:pPr>
            <a:r>
              <a:rPr lang="en-US" sz="900" b="1" dirty="0">
                <a:solidFill>
                  <a:srgbClr val="0000FF"/>
                </a:solidFill>
                <a:latin typeface="Andes" panose="02000000000000000000" pitchFamily="50" charset="0"/>
                <a:ea typeface="Calibri" pitchFamily="34" charset="0"/>
                <a:cs typeface="Arial" pitchFamily="34" charset="0"/>
              </a:rPr>
              <a:t>EDI</a:t>
            </a:r>
            <a:r>
              <a:rPr lang="en-US" sz="900" dirty="0">
                <a:solidFill>
                  <a:srgbClr val="0000FF"/>
                </a:solidFill>
                <a:latin typeface="Andes" panose="02000000000000000000" pitchFamily="50" charset="0"/>
                <a:ea typeface="Calibri" pitchFamily="34" charset="0"/>
                <a:cs typeface="Arial" pitchFamily="34" charset="0"/>
              </a:rPr>
              <a:t>: </a:t>
            </a:r>
            <a:r>
              <a:rPr lang="en-US" sz="900" dirty="0">
                <a:solidFill>
                  <a:srgbClr val="00B0F0"/>
                </a:solidFill>
                <a:latin typeface="Andes" panose="02000000000000000000" pitchFamily="50" charset="0"/>
                <a:ea typeface="Calibri" pitchFamily="34" charset="0"/>
                <a:cs typeface="Arial" pitchFamily="34" charset="0"/>
              </a:rPr>
              <a:t>Electronic Data Interchange;  </a:t>
            </a:r>
            <a:r>
              <a:rPr lang="en-US" sz="900" b="1" dirty="0">
                <a:solidFill>
                  <a:srgbClr val="0000FF"/>
                </a:solidFill>
                <a:latin typeface="Andes" panose="02000000000000000000" pitchFamily="50" charset="0"/>
                <a:ea typeface="Calibri" pitchFamily="34" charset="0"/>
                <a:cs typeface="Arial" pitchFamily="34" charset="0"/>
              </a:rPr>
              <a:t>BI</a:t>
            </a:r>
            <a:r>
              <a:rPr lang="en-US" sz="900" dirty="0">
                <a:solidFill>
                  <a:srgbClr val="0000FF"/>
                </a:solidFill>
                <a:latin typeface="Andes" panose="02000000000000000000" pitchFamily="50" charset="0"/>
                <a:ea typeface="Calibri" pitchFamily="34" charset="0"/>
                <a:cs typeface="Arial" pitchFamily="34" charset="0"/>
              </a:rPr>
              <a:t>: </a:t>
            </a:r>
            <a:r>
              <a:rPr lang="en-US" sz="900" dirty="0">
                <a:solidFill>
                  <a:srgbClr val="00B0F0"/>
                </a:solidFill>
                <a:latin typeface="Andes" panose="02000000000000000000" pitchFamily="50" charset="0"/>
                <a:ea typeface="Calibri" pitchFamily="34" charset="0"/>
                <a:cs typeface="Arial" pitchFamily="34" charset="0"/>
              </a:rPr>
              <a:t>Business Intelligence;  </a:t>
            </a:r>
            <a:r>
              <a:rPr lang="en-US" sz="900" b="1" dirty="0">
                <a:solidFill>
                  <a:srgbClr val="0000FF"/>
                </a:solidFill>
                <a:latin typeface="Andes" panose="02000000000000000000" pitchFamily="50" charset="0"/>
                <a:ea typeface="Calibri" pitchFamily="34" charset="0"/>
                <a:cs typeface="Arial" pitchFamily="34" charset="0"/>
              </a:rPr>
              <a:t>EIM/EDM</a:t>
            </a:r>
            <a:r>
              <a:rPr lang="en-US" sz="900" dirty="0">
                <a:solidFill>
                  <a:srgbClr val="0000FF"/>
                </a:solidFill>
                <a:latin typeface="Andes" panose="02000000000000000000" pitchFamily="50" charset="0"/>
                <a:ea typeface="Calibri" pitchFamily="34" charset="0"/>
                <a:cs typeface="Arial" pitchFamily="34" charset="0"/>
              </a:rPr>
              <a:t>: </a:t>
            </a:r>
            <a:r>
              <a:rPr lang="en-US" sz="900" dirty="0">
                <a:solidFill>
                  <a:srgbClr val="00B0F0"/>
                </a:solidFill>
                <a:latin typeface="Andes" panose="02000000000000000000" pitchFamily="50" charset="0"/>
                <a:ea typeface="Calibri" pitchFamily="34" charset="0"/>
                <a:cs typeface="Arial" pitchFamily="34" charset="0"/>
              </a:rPr>
              <a:t>Enterprise Information/Data Management;  </a:t>
            </a:r>
            <a:r>
              <a:rPr lang="en-US" sz="900" b="1" dirty="0">
                <a:solidFill>
                  <a:srgbClr val="0000FF"/>
                </a:solidFill>
                <a:latin typeface="Andes" panose="02000000000000000000" pitchFamily="50" charset="0"/>
                <a:ea typeface="Calibri" pitchFamily="34" charset="0"/>
                <a:cs typeface="Arial" pitchFamily="34" charset="0"/>
              </a:rPr>
              <a:t>LDW</a:t>
            </a:r>
            <a:r>
              <a:rPr lang="en-US" sz="900" dirty="0">
                <a:solidFill>
                  <a:srgbClr val="0000FF"/>
                </a:solidFill>
                <a:latin typeface="Andes" panose="02000000000000000000" pitchFamily="50" charset="0"/>
                <a:ea typeface="Calibri" pitchFamily="34" charset="0"/>
                <a:cs typeface="Arial" pitchFamily="34" charset="0"/>
              </a:rPr>
              <a:t>:</a:t>
            </a:r>
            <a:r>
              <a:rPr lang="en-US" sz="900" dirty="0">
                <a:solidFill>
                  <a:srgbClr val="00B0F0"/>
                </a:solidFill>
                <a:latin typeface="Andes" panose="02000000000000000000" pitchFamily="50" charset="0"/>
                <a:ea typeface="Calibri" pitchFamily="34" charset="0"/>
                <a:cs typeface="Arial" pitchFamily="34" charset="0"/>
              </a:rPr>
              <a:t> Logical Data warehouse;</a:t>
            </a:r>
          </a:p>
          <a:p>
            <a:pPr marL="117475" lvl="0" indent="-117475" fontAlgn="base">
              <a:spcBef>
                <a:spcPct val="0"/>
              </a:spcBef>
              <a:spcAft>
                <a:spcPts val="300"/>
              </a:spcAft>
            </a:pPr>
            <a:r>
              <a:rPr lang="en-US" sz="900" b="1" dirty="0">
                <a:solidFill>
                  <a:srgbClr val="0000FF"/>
                </a:solidFill>
                <a:latin typeface="Andes" panose="02000000000000000000" pitchFamily="50" charset="0"/>
                <a:ea typeface="Calibri" pitchFamily="34" charset="0"/>
                <a:cs typeface="Arial" pitchFamily="34" charset="0"/>
              </a:rPr>
              <a:t>MDM</a:t>
            </a:r>
            <a:r>
              <a:rPr lang="en-US" sz="900" dirty="0">
                <a:solidFill>
                  <a:srgbClr val="0000FF"/>
                </a:solidFill>
                <a:latin typeface="Andes" panose="02000000000000000000" pitchFamily="50" charset="0"/>
                <a:ea typeface="Calibri" pitchFamily="34" charset="0"/>
                <a:cs typeface="Arial" pitchFamily="34" charset="0"/>
              </a:rPr>
              <a:t>: </a:t>
            </a:r>
            <a:r>
              <a:rPr lang="en-US" sz="900" dirty="0">
                <a:solidFill>
                  <a:srgbClr val="00B0F0"/>
                </a:solidFill>
                <a:latin typeface="Andes" panose="02000000000000000000" pitchFamily="50" charset="0"/>
                <a:ea typeface="Calibri" pitchFamily="34" charset="0"/>
                <a:cs typeface="Arial" pitchFamily="34" charset="0"/>
              </a:rPr>
              <a:t>Mobile Data Management;  </a:t>
            </a:r>
            <a:r>
              <a:rPr lang="en-US" sz="900" b="1" dirty="0">
                <a:solidFill>
                  <a:srgbClr val="0000FF"/>
                </a:solidFill>
                <a:latin typeface="Andes" panose="02000000000000000000" pitchFamily="50" charset="0"/>
                <a:ea typeface="Calibri" pitchFamily="34" charset="0"/>
                <a:cs typeface="Arial" pitchFamily="34" charset="0"/>
              </a:rPr>
              <a:t>API</a:t>
            </a:r>
            <a:r>
              <a:rPr lang="en-US" sz="900" dirty="0">
                <a:solidFill>
                  <a:srgbClr val="0000FF"/>
                </a:solidFill>
                <a:latin typeface="Andes" panose="02000000000000000000" pitchFamily="50" charset="0"/>
                <a:ea typeface="Calibri" pitchFamily="34" charset="0"/>
                <a:cs typeface="Arial" pitchFamily="34" charset="0"/>
              </a:rPr>
              <a:t>:</a:t>
            </a:r>
            <a:r>
              <a:rPr lang="en-US" sz="900" dirty="0">
                <a:solidFill>
                  <a:srgbClr val="00B0F0"/>
                </a:solidFill>
                <a:latin typeface="Andes" panose="02000000000000000000" pitchFamily="50" charset="0"/>
                <a:ea typeface="Calibri" pitchFamily="34" charset="0"/>
                <a:cs typeface="Arial" pitchFamily="34" charset="0"/>
              </a:rPr>
              <a:t> Application Program Interface       </a:t>
            </a:r>
            <a:r>
              <a:rPr lang="en-US" sz="900" b="1" dirty="0">
                <a:solidFill>
                  <a:srgbClr val="0000FF"/>
                </a:solidFill>
                <a:latin typeface="Andes" panose="02000000000000000000" pitchFamily="50" charset="0"/>
              </a:rPr>
              <a:t>Source: </a:t>
            </a:r>
            <a:r>
              <a:rPr lang="en-US" sz="900" b="1" dirty="0">
                <a:solidFill>
                  <a:srgbClr val="00B0F0"/>
                </a:solidFill>
                <a:latin typeface="Andes" panose="02000000000000000000" pitchFamily="50" charset="0"/>
              </a:rPr>
              <a:t>EU </a:t>
            </a:r>
            <a:r>
              <a:rPr lang="en-US" sz="900" b="1" dirty="0" err="1">
                <a:solidFill>
                  <a:srgbClr val="00B0F0"/>
                </a:solidFill>
                <a:latin typeface="Andes" panose="02000000000000000000" pitchFamily="50" charset="0"/>
              </a:rPr>
              <a:t>Joinup</a:t>
            </a:r>
            <a:r>
              <a:rPr lang="en-US" sz="900" b="1" dirty="0">
                <a:solidFill>
                  <a:srgbClr val="00B0F0"/>
                </a:solidFill>
                <a:latin typeface="Andes" panose="02000000000000000000" pitchFamily="50" charset="0"/>
              </a:rPr>
              <a:t> July 2017 </a:t>
            </a:r>
            <a:r>
              <a:rPr lang="en-US" sz="900" b="1" dirty="0">
                <a:solidFill>
                  <a:srgbClr val="00B0F0"/>
                </a:solidFill>
                <a:latin typeface="Andes" panose="02000000000000000000" pitchFamily="50" charset="0"/>
                <a:hlinkClick r:id="rId5"/>
              </a:rPr>
              <a:t>https://joinup.ec.europa.eu/document/recommendation-10</a:t>
            </a:r>
            <a:r>
              <a:rPr lang="en-US" sz="900" b="1" dirty="0">
                <a:solidFill>
                  <a:srgbClr val="00B0F0"/>
                </a:solidFill>
                <a:latin typeface="Andes" panose="02000000000000000000" pitchFamily="50" charset="0"/>
              </a:rPr>
              <a:t> </a:t>
            </a:r>
            <a:endParaRPr kumimoji="0" lang="en-US" sz="1800" i="0" u="none" strike="noStrike" cap="none" normalizeH="0" baseline="0" dirty="0">
              <a:ln>
                <a:noFill/>
              </a:ln>
              <a:solidFill>
                <a:srgbClr val="00B0F0"/>
              </a:solidFill>
              <a:effectLst/>
              <a:latin typeface="Andes" panose="02000000000000000000" pitchFamily="50" charset="0"/>
              <a:cs typeface="Arial" pitchFamily="34" charset="0"/>
            </a:endParaRPr>
          </a:p>
        </p:txBody>
      </p:sp>
      <p:sp>
        <p:nvSpPr>
          <p:cNvPr id="22" name="Oval 21">
            <a:extLst>
              <a:ext uri="{FF2B5EF4-FFF2-40B4-BE49-F238E27FC236}">
                <a16:creationId xmlns:a16="http://schemas.microsoft.com/office/drawing/2014/main" id="{9960655A-9017-4FF4-95E0-88BA1D3A8594}"/>
              </a:ext>
            </a:extLst>
          </p:cNvPr>
          <p:cNvSpPr/>
          <p:nvPr/>
        </p:nvSpPr>
        <p:spPr bwMode="auto">
          <a:xfrm>
            <a:off x="6897933" y="3416269"/>
            <a:ext cx="1645920" cy="1097280"/>
          </a:xfrm>
          <a:prstGeom prst="ellipse">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25" name="Arc 24">
            <a:extLst>
              <a:ext uri="{FF2B5EF4-FFF2-40B4-BE49-F238E27FC236}">
                <a16:creationId xmlns:a16="http://schemas.microsoft.com/office/drawing/2014/main" id="{AC1D3791-57C4-467E-820C-B30644B4D307}"/>
              </a:ext>
            </a:extLst>
          </p:cNvPr>
          <p:cNvSpPr/>
          <p:nvPr/>
        </p:nvSpPr>
        <p:spPr bwMode="auto">
          <a:xfrm flipV="1">
            <a:off x="5283253" y="1665294"/>
            <a:ext cx="1828800" cy="640080"/>
          </a:xfrm>
          <a:prstGeom prst="arc">
            <a:avLst>
              <a:gd name="adj1" fmla="val 10921952"/>
              <a:gd name="adj2" fmla="val 21467073"/>
            </a:avLst>
          </a:prstGeom>
          <a:noFill/>
          <a:ln w="38100" cap="flat" cmpd="sng" algn="ctr">
            <a:solidFill>
              <a:srgbClr val="0000CC"/>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23" name="Oval 22">
            <a:extLst>
              <a:ext uri="{FF2B5EF4-FFF2-40B4-BE49-F238E27FC236}">
                <a16:creationId xmlns:a16="http://schemas.microsoft.com/office/drawing/2014/main" id="{82C0F6CA-12B3-49B8-88E4-B8875B99845C}"/>
              </a:ext>
            </a:extLst>
          </p:cNvPr>
          <p:cNvSpPr/>
          <p:nvPr/>
        </p:nvSpPr>
        <p:spPr bwMode="auto">
          <a:xfrm>
            <a:off x="3838662" y="639796"/>
            <a:ext cx="1645920" cy="1645920"/>
          </a:xfrm>
          <a:prstGeom prst="ellipse">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24" name="Oval 23">
            <a:extLst>
              <a:ext uri="{FF2B5EF4-FFF2-40B4-BE49-F238E27FC236}">
                <a16:creationId xmlns:a16="http://schemas.microsoft.com/office/drawing/2014/main" id="{FB39844A-03CC-4F45-B4C1-73A6759287BF}"/>
              </a:ext>
            </a:extLst>
          </p:cNvPr>
          <p:cNvSpPr/>
          <p:nvPr/>
        </p:nvSpPr>
        <p:spPr bwMode="auto">
          <a:xfrm>
            <a:off x="6897933" y="639796"/>
            <a:ext cx="1645920" cy="1645920"/>
          </a:xfrm>
          <a:prstGeom prst="ellipse">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Tree>
    <p:extLst>
      <p:ext uri="{BB962C8B-B14F-4D97-AF65-F5344CB8AC3E}">
        <p14:creationId xmlns:p14="http://schemas.microsoft.com/office/powerpoint/2010/main" val="4043286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1)">
                                      <p:cBhvr>
                                        <p:cTn id="7" dur="2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heel(1)">
                                      <p:cBhvr>
                                        <p:cTn id="12" dur="2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heel(1)">
                                      <p:cBhvr>
                                        <p:cTn id="24"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animBg="1"/>
      <p:bldP spid="23"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3</a:t>
            </a:fld>
            <a:endParaRPr lang="en-US" sz="1100" dirty="0">
              <a:solidFill>
                <a:srgbClr val="0000FF"/>
              </a:solidFill>
            </a:endParaRPr>
          </a:p>
        </p:txBody>
      </p:sp>
      <p:grpSp>
        <p:nvGrpSpPr>
          <p:cNvPr id="120" name="Group 119"/>
          <p:cNvGrpSpPr/>
          <p:nvPr/>
        </p:nvGrpSpPr>
        <p:grpSpPr>
          <a:xfrm>
            <a:off x="-809" y="7415"/>
            <a:ext cx="9129110" cy="731520"/>
            <a:chOff x="-809" y="7415"/>
            <a:chExt cx="9129110" cy="731520"/>
          </a:xfrm>
        </p:grpSpPr>
        <p:sp>
          <p:nvSpPr>
            <p:cNvPr id="121"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lgn="l"/>
              <a:r>
                <a:rPr lang="en-US" sz="2400" b="1" dirty="0">
                  <a:solidFill>
                    <a:schemeClr val="bg1"/>
                  </a:solidFill>
                  <a:latin typeface="+mj-lt"/>
                  <a:cs typeface="Helvetica" panose="020B0604020202020204" pitchFamily="34" charset="0"/>
                </a:rPr>
                <a:t>Transition to Web Services/APIs</a:t>
              </a:r>
            </a:p>
          </p:txBody>
        </p:sp>
        <p:sp>
          <p:nvSpPr>
            <p:cNvPr id="122" name="Oval 121"/>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Picture 1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grpSp>
        <p:nvGrpSpPr>
          <p:cNvPr id="51" name="Group 50">
            <a:extLst>
              <a:ext uri="{FF2B5EF4-FFF2-40B4-BE49-F238E27FC236}">
                <a16:creationId xmlns:a16="http://schemas.microsoft.com/office/drawing/2014/main" id="{9ACCFE98-C641-4029-B111-BDF53C253F35}"/>
              </a:ext>
            </a:extLst>
          </p:cNvPr>
          <p:cNvGrpSpPr/>
          <p:nvPr/>
        </p:nvGrpSpPr>
        <p:grpSpPr>
          <a:xfrm>
            <a:off x="2620810" y="4324917"/>
            <a:ext cx="6470429" cy="2262034"/>
            <a:chOff x="2620810" y="4453070"/>
            <a:chExt cx="6470429" cy="2262034"/>
          </a:xfrm>
        </p:grpSpPr>
        <p:pic>
          <p:nvPicPr>
            <p:cNvPr id="52" name="Picture 51">
              <a:extLst>
                <a:ext uri="{FF2B5EF4-FFF2-40B4-BE49-F238E27FC236}">
                  <a16:creationId xmlns:a16="http://schemas.microsoft.com/office/drawing/2014/main" id="{AF4477C3-315D-4C79-8972-A29AEEE352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8622" y="5096822"/>
              <a:ext cx="4012617" cy="1618282"/>
            </a:xfrm>
            <a:prstGeom prst="rect">
              <a:avLst/>
            </a:prstGeom>
          </p:spPr>
        </p:pic>
        <p:sp>
          <p:nvSpPr>
            <p:cNvPr id="53" name="Arrow: Right 52">
              <a:extLst>
                <a:ext uri="{FF2B5EF4-FFF2-40B4-BE49-F238E27FC236}">
                  <a16:creationId xmlns:a16="http://schemas.microsoft.com/office/drawing/2014/main" id="{094C7170-77C3-4F1F-8931-77A68A8191E6}"/>
                </a:ext>
              </a:extLst>
            </p:cNvPr>
            <p:cNvSpPr/>
            <p:nvPr/>
          </p:nvSpPr>
          <p:spPr>
            <a:xfrm>
              <a:off x="2620810" y="6221342"/>
              <a:ext cx="2468880" cy="274320"/>
            </a:xfrm>
            <a:prstGeom prst="rightArrow">
              <a:avLst/>
            </a:prstGeom>
            <a:solidFill>
              <a:srgbClr val="FFFF00"/>
            </a:solidFill>
            <a:ln w="127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Arrow: Right 53">
              <a:extLst>
                <a:ext uri="{FF2B5EF4-FFF2-40B4-BE49-F238E27FC236}">
                  <a16:creationId xmlns:a16="http://schemas.microsoft.com/office/drawing/2014/main" id="{15C2663F-E31C-4939-8BA0-9A924B3380E0}"/>
                </a:ext>
              </a:extLst>
            </p:cNvPr>
            <p:cNvSpPr/>
            <p:nvPr/>
          </p:nvSpPr>
          <p:spPr>
            <a:xfrm rot="14700000">
              <a:off x="7894340" y="4681670"/>
              <a:ext cx="731520" cy="274320"/>
            </a:xfrm>
            <a:prstGeom prst="rightArrow">
              <a:avLst/>
            </a:prstGeom>
            <a:solidFill>
              <a:srgbClr val="FFFF00"/>
            </a:solidFill>
            <a:ln w="127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9">
              <a:extLst>
                <a:ext uri="{FF2B5EF4-FFF2-40B4-BE49-F238E27FC236}">
                  <a16:creationId xmlns:a16="http://schemas.microsoft.com/office/drawing/2014/main" id="{3F22AEDC-97E5-4447-888D-6B08F2CAD637}"/>
                </a:ext>
              </a:extLst>
            </p:cNvPr>
            <p:cNvSpPr txBox="1">
              <a:spLocks noChangeArrowheads="1"/>
            </p:cNvSpPr>
            <p:nvPr/>
          </p:nvSpPr>
          <p:spPr bwMode="auto">
            <a:xfrm>
              <a:off x="6715088" y="4646126"/>
              <a:ext cx="1294405" cy="548011"/>
            </a:xfrm>
            <a:prstGeom prst="rect">
              <a:avLst/>
            </a:prstGeom>
            <a:noFill/>
            <a:ln w="9525">
              <a:noFill/>
              <a:miter lim="800000"/>
              <a:headEnd/>
              <a:tailEnd/>
            </a:ln>
          </p:spPr>
          <p:txBody>
            <a:bodyPr lIns="0" tIns="0" rIns="0" bIns="0"/>
            <a:lstStyle/>
            <a:p>
              <a:pPr algn="ctr" eaLnBrk="0" hangingPunct="0"/>
              <a:r>
                <a:rPr lang="en-AU" b="1" dirty="0">
                  <a:solidFill>
                    <a:srgbClr val="0000CC"/>
                  </a:solidFill>
                </a:rPr>
                <a:t>Digitization (of Archives)</a:t>
              </a:r>
              <a:endParaRPr lang="en-AU" sz="1200" b="1" dirty="0">
                <a:solidFill>
                  <a:srgbClr val="0000CC"/>
                </a:solidFill>
              </a:endParaRPr>
            </a:p>
          </p:txBody>
        </p:sp>
        <p:sp>
          <p:nvSpPr>
            <p:cNvPr id="56" name="Text Box 19">
              <a:extLst>
                <a:ext uri="{FF2B5EF4-FFF2-40B4-BE49-F238E27FC236}">
                  <a16:creationId xmlns:a16="http://schemas.microsoft.com/office/drawing/2014/main" id="{C5B40064-4296-467F-816E-DED01621A25A}"/>
                </a:ext>
              </a:extLst>
            </p:cNvPr>
            <p:cNvSpPr txBox="1">
              <a:spLocks noChangeArrowheads="1"/>
            </p:cNvSpPr>
            <p:nvPr/>
          </p:nvSpPr>
          <p:spPr bwMode="auto">
            <a:xfrm>
              <a:off x="5208052" y="6233177"/>
              <a:ext cx="548640" cy="274320"/>
            </a:xfrm>
            <a:prstGeom prst="rect">
              <a:avLst/>
            </a:prstGeom>
            <a:noFill/>
            <a:ln w="9525">
              <a:noFill/>
              <a:miter lim="800000"/>
              <a:headEnd/>
              <a:tailEnd/>
            </a:ln>
          </p:spPr>
          <p:txBody>
            <a:bodyPr lIns="0" tIns="0" rIns="0" bIns="0"/>
            <a:lstStyle/>
            <a:p>
              <a:pPr algn="ctr" eaLnBrk="0" hangingPunct="0"/>
              <a:r>
                <a:rPr lang="en-AU" sz="1600" dirty="0">
                  <a:solidFill>
                    <a:srgbClr val="0000FF"/>
                  </a:solidFill>
                </a:rPr>
                <a:t>Paper</a:t>
              </a:r>
              <a:endParaRPr lang="en-AU" sz="1100" dirty="0">
                <a:solidFill>
                  <a:srgbClr val="0000FF"/>
                </a:solidFill>
              </a:endParaRPr>
            </a:p>
          </p:txBody>
        </p:sp>
        <p:sp>
          <p:nvSpPr>
            <p:cNvPr id="57" name="Text Box 19">
              <a:extLst>
                <a:ext uri="{FF2B5EF4-FFF2-40B4-BE49-F238E27FC236}">
                  <a16:creationId xmlns:a16="http://schemas.microsoft.com/office/drawing/2014/main" id="{10A78031-B316-4387-92C5-C2FC92EFE7F8}"/>
                </a:ext>
              </a:extLst>
            </p:cNvPr>
            <p:cNvSpPr txBox="1">
              <a:spLocks noChangeArrowheads="1"/>
            </p:cNvSpPr>
            <p:nvPr/>
          </p:nvSpPr>
          <p:spPr bwMode="auto">
            <a:xfrm>
              <a:off x="8415364" y="4635396"/>
              <a:ext cx="548640" cy="231028"/>
            </a:xfrm>
            <a:prstGeom prst="rect">
              <a:avLst/>
            </a:prstGeom>
            <a:noFill/>
            <a:ln w="9525">
              <a:noFill/>
              <a:miter lim="800000"/>
              <a:headEnd/>
              <a:tailEnd/>
            </a:ln>
          </p:spPr>
          <p:txBody>
            <a:bodyPr lIns="0" tIns="0" rIns="0" bIns="0"/>
            <a:lstStyle/>
            <a:p>
              <a:pPr eaLnBrk="0" hangingPunct="0"/>
              <a:r>
                <a:rPr lang="en-AU" sz="1600" dirty="0" err="1">
                  <a:solidFill>
                    <a:srgbClr val="0000FF"/>
                  </a:solidFill>
                </a:rPr>
                <a:t>eDoc</a:t>
              </a:r>
              <a:endParaRPr lang="en-AU" sz="1100" dirty="0">
                <a:solidFill>
                  <a:srgbClr val="0000FF"/>
                </a:solidFill>
              </a:endParaRPr>
            </a:p>
          </p:txBody>
        </p:sp>
      </p:grpSp>
      <p:grpSp>
        <p:nvGrpSpPr>
          <p:cNvPr id="58" name="Group 57">
            <a:extLst>
              <a:ext uri="{FF2B5EF4-FFF2-40B4-BE49-F238E27FC236}">
                <a16:creationId xmlns:a16="http://schemas.microsoft.com/office/drawing/2014/main" id="{3A6A6BC4-620E-47D8-960E-73D2C4C5E01B}"/>
              </a:ext>
            </a:extLst>
          </p:cNvPr>
          <p:cNvGrpSpPr/>
          <p:nvPr/>
        </p:nvGrpSpPr>
        <p:grpSpPr>
          <a:xfrm>
            <a:off x="6211864" y="1181487"/>
            <a:ext cx="2571366" cy="2846060"/>
            <a:chOff x="6211864" y="1309640"/>
            <a:chExt cx="2571366" cy="2846060"/>
          </a:xfrm>
        </p:grpSpPr>
        <p:pic>
          <p:nvPicPr>
            <p:cNvPr id="59" name="Picture 58">
              <a:extLst>
                <a:ext uri="{FF2B5EF4-FFF2-40B4-BE49-F238E27FC236}">
                  <a16:creationId xmlns:a16="http://schemas.microsoft.com/office/drawing/2014/main" id="{50BE7136-720B-4F4D-921D-FE5A039F08DC}"/>
                </a:ext>
              </a:extLst>
            </p:cNvPr>
            <p:cNvPicPr>
              <a:picLocks noChangeAspect="1"/>
            </p:cNvPicPr>
            <p:nvPr/>
          </p:nvPicPr>
          <p:blipFill>
            <a:blip r:embed="rId5"/>
            <a:stretch>
              <a:fillRect/>
            </a:stretch>
          </p:blipFill>
          <p:spPr>
            <a:xfrm>
              <a:off x="6211864" y="1309640"/>
              <a:ext cx="2462979" cy="964114"/>
            </a:xfrm>
            <a:prstGeom prst="rect">
              <a:avLst/>
            </a:prstGeom>
          </p:spPr>
        </p:pic>
        <p:sp>
          <p:nvSpPr>
            <p:cNvPr id="60" name="Text Box 29">
              <a:extLst>
                <a:ext uri="{FF2B5EF4-FFF2-40B4-BE49-F238E27FC236}">
                  <a16:creationId xmlns:a16="http://schemas.microsoft.com/office/drawing/2014/main" id="{D147FC34-C55C-4352-93DF-43B045404E13}"/>
                </a:ext>
              </a:extLst>
            </p:cNvPr>
            <p:cNvSpPr txBox="1">
              <a:spLocks noChangeArrowheads="1"/>
            </p:cNvSpPr>
            <p:nvPr/>
          </p:nvSpPr>
          <p:spPr bwMode="auto">
            <a:xfrm>
              <a:off x="6580915" y="3159829"/>
              <a:ext cx="2189013" cy="995871"/>
            </a:xfrm>
            <a:prstGeom prst="rect">
              <a:avLst/>
            </a:prstGeom>
            <a:noFill/>
            <a:ln w="9525">
              <a:noFill/>
              <a:miter lim="800000"/>
              <a:headEnd/>
              <a:tailEnd/>
            </a:ln>
          </p:spPr>
          <p:txBody>
            <a:bodyPr lIns="0" tIns="0" rIns="0" bIns="0"/>
            <a:lstStyle/>
            <a:p>
              <a:pPr marL="114300" indent="-114300" eaLnBrk="0" hangingPunct="0">
                <a:buFont typeface="Wingdings" panose="05000000000000000000" pitchFamily="2" charset="2"/>
                <a:buChar char="§"/>
              </a:pPr>
              <a:r>
                <a:rPr lang="en-US" sz="1000" dirty="0">
                  <a:solidFill>
                    <a:srgbClr val="000099"/>
                  </a:solidFill>
                </a:rPr>
                <a:t>Reports generated from FMIS.</a:t>
              </a:r>
            </a:p>
            <a:p>
              <a:pPr marL="114300" indent="-114300" eaLnBrk="0" hangingPunct="0">
                <a:buFont typeface="Wingdings" panose="05000000000000000000" pitchFamily="2" charset="2"/>
                <a:buChar char="§"/>
              </a:pPr>
              <a:r>
                <a:rPr lang="en-US" sz="1000" dirty="0">
                  <a:solidFill>
                    <a:srgbClr val="000099"/>
                  </a:solidFill>
                </a:rPr>
                <a:t>Machine-readable files (DOC/XLS/XML/JSON/other). </a:t>
              </a:r>
            </a:p>
            <a:p>
              <a:pPr marL="114300" indent="-114300" eaLnBrk="0" hangingPunct="0">
                <a:buFont typeface="Wingdings" panose="05000000000000000000" pitchFamily="2" charset="2"/>
                <a:buChar char="§"/>
              </a:pPr>
              <a:r>
                <a:rPr lang="en-US" sz="1000" dirty="0">
                  <a:solidFill>
                    <a:srgbClr val="000099"/>
                  </a:solidFill>
                </a:rPr>
                <a:t>Application Program Interfaces (APIs) for secure auto exchange of data/eDocs between two systems.</a:t>
              </a:r>
            </a:p>
          </p:txBody>
        </p:sp>
        <p:sp>
          <p:nvSpPr>
            <p:cNvPr id="61" name="Text Box 25">
              <a:extLst>
                <a:ext uri="{FF2B5EF4-FFF2-40B4-BE49-F238E27FC236}">
                  <a16:creationId xmlns:a16="http://schemas.microsoft.com/office/drawing/2014/main" id="{6798971F-E12F-4820-890C-F8D415C07ECB}"/>
                </a:ext>
              </a:extLst>
            </p:cNvPr>
            <p:cNvSpPr txBox="1">
              <a:spLocks noChangeArrowheads="1"/>
            </p:cNvSpPr>
            <p:nvPr/>
          </p:nvSpPr>
          <p:spPr bwMode="auto">
            <a:xfrm>
              <a:off x="6771550" y="2830607"/>
              <a:ext cx="2011680" cy="274320"/>
            </a:xfrm>
            <a:prstGeom prst="rect">
              <a:avLst/>
            </a:prstGeom>
            <a:noFill/>
            <a:ln w="9525">
              <a:noFill/>
              <a:miter lim="800000"/>
              <a:headEnd/>
              <a:tailEnd/>
            </a:ln>
          </p:spPr>
          <p:txBody>
            <a:bodyPr lIns="0" tIns="0" rIns="0" bIns="0"/>
            <a:lstStyle/>
            <a:p>
              <a:pPr algn="ctr" eaLnBrk="0" hangingPunct="0"/>
              <a:r>
                <a:rPr lang="en-AU" sz="1600" b="1" dirty="0">
                  <a:solidFill>
                    <a:srgbClr val="C00000"/>
                  </a:solidFill>
                </a:rPr>
                <a:t>Web Services / APIs</a:t>
              </a:r>
              <a:endParaRPr lang="en-AU" sz="1100" b="1" dirty="0">
                <a:solidFill>
                  <a:srgbClr val="C00000"/>
                </a:solidFill>
              </a:endParaRPr>
            </a:p>
          </p:txBody>
        </p:sp>
      </p:grpSp>
      <p:grpSp>
        <p:nvGrpSpPr>
          <p:cNvPr id="62" name="Group 61">
            <a:extLst>
              <a:ext uri="{FF2B5EF4-FFF2-40B4-BE49-F238E27FC236}">
                <a16:creationId xmlns:a16="http://schemas.microsoft.com/office/drawing/2014/main" id="{9390ED72-B94E-4B59-97AC-F5AB6D96C20A}"/>
              </a:ext>
            </a:extLst>
          </p:cNvPr>
          <p:cNvGrpSpPr/>
          <p:nvPr/>
        </p:nvGrpSpPr>
        <p:grpSpPr>
          <a:xfrm>
            <a:off x="4597323" y="1755128"/>
            <a:ext cx="2219114" cy="3058112"/>
            <a:chOff x="4597323" y="1883281"/>
            <a:chExt cx="2219114" cy="3058112"/>
          </a:xfrm>
        </p:grpSpPr>
        <p:pic>
          <p:nvPicPr>
            <p:cNvPr id="76" name="Picture 75">
              <a:extLst>
                <a:ext uri="{FF2B5EF4-FFF2-40B4-BE49-F238E27FC236}">
                  <a16:creationId xmlns:a16="http://schemas.microsoft.com/office/drawing/2014/main" id="{BF932857-580C-412C-8609-DFE70D9BF8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21752" y="1883281"/>
              <a:ext cx="1131820" cy="1131820"/>
            </a:xfrm>
            <a:prstGeom prst="rect">
              <a:avLst/>
            </a:prstGeom>
          </p:spPr>
        </p:pic>
        <p:sp>
          <p:nvSpPr>
            <p:cNvPr id="83" name="Text Box 24">
              <a:extLst>
                <a:ext uri="{FF2B5EF4-FFF2-40B4-BE49-F238E27FC236}">
                  <a16:creationId xmlns:a16="http://schemas.microsoft.com/office/drawing/2014/main" id="{52970984-5405-4BD1-A7FB-565FC1A56EFF}"/>
                </a:ext>
              </a:extLst>
            </p:cNvPr>
            <p:cNvSpPr txBox="1">
              <a:spLocks noChangeArrowheads="1"/>
            </p:cNvSpPr>
            <p:nvPr/>
          </p:nvSpPr>
          <p:spPr bwMode="auto">
            <a:xfrm>
              <a:off x="4604167" y="3719388"/>
              <a:ext cx="1828800" cy="274320"/>
            </a:xfrm>
            <a:prstGeom prst="rect">
              <a:avLst/>
            </a:prstGeom>
            <a:noFill/>
            <a:ln w="9525">
              <a:noFill/>
              <a:miter lim="800000"/>
              <a:headEnd/>
              <a:tailEnd/>
            </a:ln>
          </p:spPr>
          <p:txBody>
            <a:bodyPr lIns="0" tIns="0" rIns="0" bIns="0"/>
            <a:lstStyle/>
            <a:p>
              <a:pPr algn="ctr" eaLnBrk="0" hangingPunct="0"/>
              <a:r>
                <a:rPr lang="en-AU" sz="1600" b="1" dirty="0">
                  <a:solidFill>
                    <a:srgbClr val="C00000"/>
                  </a:solidFill>
                </a:rPr>
                <a:t>Web Portal</a:t>
              </a:r>
              <a:endParaRPr lang="en-AU" sz="1100" b="1" dirty="0">
                <a:solidFill>
                  <a:srgbClr val="C00000"/>
                </a:solidFill>
              </a:endParaRPr>
            </a:p>
          </p:txBody>
        </p:sp>
        <p:sp>
          <p:nvSpPr>
            <p:cNvPr id="85" name="Text Box 28">
              <a:extLst>
                <a:ext uri="{FF2B5EF4-FFF2-40B4-BE49-F238E27FC236}">
                  <a16:creationId xmlns:a16="http://schemas.microsoft.com/office/drawing/2014/main" id="{9F341AF4-1339-4DDA-9E2D-379CBFA6E3DE}"/>
                </a:ext>
              </a:extLst>
            </p:cNvPr>
            <p:cNvSpPr txBox="1">
              <a:spLocks noChangeArrowheads="1"/>
            </p:cNvSpPr>
            <p:nvPr/>
          </p:nvSpPr>
          <p:spPr bwMode="auto">
            <a:xfrm>
              <a:off x="4597323" y="4050844"/>
              <a:ext cx="2219114" cy="890549"/>
            </a:xfrm>
            <a:prstGeom prst="rect">
              <a:avLst/>
            </a:prstGeom>
            <a:noFill/>
            <a:ln w="9525">
              <a:noFill/>
              <a:miter lim="800000"/>
              <a:headEnd/>
              <a:tailEnd/>
            </a:ln>
          </p:spPr>
          <p:txBody>
            <a:bodyPr lIns="0" tIns="0" rIns="0" bIns="0"/>
            <a:lstStyle/>
            <a:p>
              <a:pPr marL="114300" indent="-114300" eaLnBrk="0" hangingPunct="0">
                <a:buFont typeface="Wingdings" panose="05000000000000000000" pitchFamily="2" charset="2"/>
                <a:buChar char="§"/>
              </a:pPr>
              <a:r>
                <a:rPr lang="en-US" sz="1000" dirty="0">
                  <a:solidFill>
                    <a:srgbClr val="000099"/>
                  </a:solidFill>
                </a:rPr>
                <a:t>Reports generated from FMIS.</a:t>
              </a:r>
            </a:p>
            <a:p>
              <a:pPr marL="114300" indent="-114300" eaLnBrk="0" hangingPunct="0">
                <a:buFont typeface="Wingdings" panose="05000000000000000000" pitchFamily="2" charset="2"/>
                <a:buChar char="§"/>
              </a:pPr>
              <a:r>
                <a:rPr lang="en-US" sz="1000" dirty="0">
                  <a:solidFill>
                    <a:srgbClr val="000099"/>
                  </a:solidFill>
                </a:rPr>
                <a:t>Machine-readable files (DOC/XLS). </a:t>
              </a:r>
            </a:p>
            <a:p>
              <a:pPr marL="114300" indent="-114300" eaLnBrk="0" hangingPunct="0">
                <a:buFont typeface="Wingdings" panose="05000000000000000000" pitchFamily="2" charset="2"/>
                <a:buChar char="§"/>
              </a:pPr>
              <a:r>
                <a:rPr lang="en-US" sz="1000" dirty="0">
                  <a:solidFill>
                    <a:srgbClr val="000099"/>
                  </a:solidFill>
                </a:rPr>
                <a:t>Secure semi-automated transmission of files via portal.</a:t>
              </a:r>
            </a:p>
            <a:p>
              <a:pPr marL="114300" indent="-114300" eaLnBrk="0" hangingPunct="0">
                <a:buFont typeface="Wingdings" panose="05000000000000000000" pitchFamily="2" charset="2"/>
                <a:buChar char="§"/>
              </a:pPr>
              <a:r>
                <a:rPr lang="en-US" sz="1000" dirty="0">
                  <a:solidFill>
                    <a:srgbClr val="000099"/>
                  </a:solidFill>
                </a:rPr>
                <a:t>Manual upload or download of eDocs.</a:t>
              </a:r>
            </a:p>
          </p:txBody>
        </p:sp>
      </p:grpSp>
      <p:grpSp>
        <p:nvGrpSpPr>
          <p:cNvPr id="86" name="Group 85">
            <a:extLst>
              <a:ext uri="{FF2B5EF4-FFF2-40B4-BE49-F238E27FC236}">
                <a16:creationId xmlns:a16="http://schemas.microsoft.com/office/drawing/2014/main" id="{4C54B957-5D1E-45B4-B602-BAEF2929D465}"/>
              </a:ext>
            </a:extLst>
          </p:cNvPr>
          <p:cNvGrpSpPr/>
          <p:nvPr/>
        </p:nvGrpSpPr>
        <p:grpSpPr>
          <a:xfrm>
            <a:off x="2602475" y="2997872"/>
            <a:ext cx="2193678" cy="2642015"/>
            <a:chOff x="2602475" y="3126025"/>
            <a:chExt cx="2193678" cy="2642015"/>
          </a:xfrm>
        </p:grpSpPr>
        <p:pic>
          <p:nvPicPr>
            <p:cNvPr id="87" name="Picture 86">
              <a:extLst>
                <a:ext uri="{FF2B5EF4-FFF2-40B4-BE49-F238E27FC236}">
                  <a16:creationId xmlns:a16="http://schemas.microsoft.com/office/drawing/2014/main" id="{EB65EE8C-A1D5-4527-B367-2D45290713E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26519" y="3126025"/>
              <a:ext cx="847348" cy="847348"/>
            </a:xfrm>
            <a:prstGeom prst="rect">
              <a:avLst/>
            </a:prstGeom>
          </p:spPr>
        </p:pic>
        <p:sp>
          <p:nvSpPr>
            <p:cNvPr id="88" name="Text Box 27">
              <a:extLst>
                <a:ext uri="{FF2B5EF4-FFF2-40B4-BE49-F238E27FC236}">
                  <a16:creationId xmlns:a16="http://schemas.microsoft.com/office/drawing/2014/main" id="{39746971-B151-457B-8DD0-FC3053268FD4}"/>
                </a:ext>
              </a:extLst>
            </p:cNvPr>
            <p:cNvSpPr txBox="1">
              <a:spLocks noChangeArrowheads="1"/>
            </p:cNvSpPr>
            <p:nvPr/>
          </p:nvSpPr>
          <p:spPr bwMode="auto">
            <a:xfrm>
              <a:off x="2602475" y="4957555"/>
              <a:ext cx="2193678" cy="810485"/>
            </a:xfrm>
            <a:prstGeom prst="rect">
              <a:avLst/>
            </a:prstGeom>
            <a:noFill/>
            <a:ln w="9525">
              <a:noFill/>
              <a:miter lim="800000"/>
              <a:headEnd/>
              <a:tailEnd/>
            </a:ln>
          </p:spPr>
          <p:txBody>
            <a:bodyPr lIns="0" tIns="0" rIns="0" bIns="0"/>
            <a:lstStyle/>
            <a:p>
              <a:pPr marL="114300" indent="-114300" eaLnBrk="0" hangingPunct="0">
                <a:buFont typeface="Wingdings" panose="05000000000000000000" pitchFamily="2" charset="2"/>
                <a:buChar char="§"/>
              </a:pPr>
              <a:r>
                <a:rPr lang="en-US" sz="1000" dirty="0">
                  <a:solidFill>
                    <a:srgbClr val="000099"/>
                  </a:solidFill>
                </a:rPr>
                <a:t>Reports </a:t>
              </a:r>
              <a:r>
                <a:rPr lang="tr-TR" sz="1000" dirty="0">
                  <a:solidFill>
                    <a:srgbClr val="000099"/>
                  </a:solidFill>
                </a:rPr>
                <a:t>usually </a:t>
              </a:r>
              <a:r>
                <a:rPr lang="en-US" sz="1000" dirty="0">
                  <a:solidFill>
                    <a:srgbClr val="000099"/>
                  </a:solidFill>
                </a:rPr>
                <a:t>generated from information systems (e.g. FMIS).</a:t>
              </a:r>
            </a:p>
            <a:p>
              <a:pPr marL="114300" indent="-114300" eaLnBrk="0" hangingPunct="0">
                <a:buFont typeface="Wingdings" panose="05000000000000000000" pitchFamily="2" charset="2"/>
                <a:buChar char="§"/>
              </a:pPr>
              <a:r>
                <a:rPr lang="en-US" sz="1000" dirty="0">
                  <a:solidFill>
                    <a:srgbClr val="000099"/>
                  </a:solidFill>
                </a:rPr>
                <a:t>Machine-readable files (DOC/XLS). </a:t>
              </a:r>
            </a:p>
            <a:p>
              <a:pPr marL="114300" indent="-114300" eaLnBrk="0" hangingPunct="0">
                <a:buFont typeface="Wingdings" panose="05000000000000000000" pitchFamily="2" charset="2"/>
                <a:buChar char="§"/>
              </a:pPr>
              <a:r>
                <a:rPr lang="en-US" sz="1000" dirty="0">
                  <a:solidFill>
                    <a:srgbClr val="000099"/>
                  </a:solidFill>
                </a:rPr>
                <a:t>Manual (or file transfer) transmission of electronic docs.</a:t>
              </a:r>
              <a:endParaRPr lang="en-US" sz="1100" dirty="0">
                <a:solidFill>
                  <a:srgbClr val="000099"/>
                </a:solidFill>
              </a:endParaRPr>
            </a:p>
          </p:txBody>
        </p:sp>
        <p:sp>
          <p:nvSpPr>
            <p:cNvPr id="89" name="Text Box 19">
              <a:extLst>
                <a:ext uri="{FF2B5EF4-FFF2-40B4-BE49-F238E27FC236}">
                  <a16:creationId xmlns:a16="http://schemas.microsoft.com/office/drawing/2014/main" id="{7DC165C0-BF3E-4FE7-990D-A91D82408C7F}"/>
                </a:ext>
              </a:extLst>
            </p:cNvPr>
            <p:cNvSpPr txBox="1">
              <a:spLocks noChangeArrowheads="1"/>
            </p:cNvSpPr>
            <p:nvPr/>
          </p:nvSpPr>
          <p:spPr bwMode="auto">
            <a:xfrm>
              <a:off x="2607495" y="4624459"/>
              <a:ext cx="1828800" cy="274320"/>
            </a:xfrm>
            <a:prstGeom prst="rect">
              <a:avLst/>
            </a:prstGeom>
            <a:noFill/>
            <a:ln w="9525">
              <a:noFill/>
              <a:miter lim="800000"/>
              <a:headEnd/>
              <a:tailEnd/>
            </a:ln>
          </p:spPr>
          <p:txBody>
            <a:bodyPr lIns="0" tIns="0" rIns="0" bIns="0"/>
            <a:lstStyle/>
            <a:p>
              <a:pPr algn="ctr" eaLnBrk="0" hangingPunct="0"/>
              <a:r>
                <a:rPr lang="en-AU" sz="1600" b="1" dirty="0">
                  <a:solidFill>
                    <a:srgbClr val="C00000"/>
                  </a:solidFill>
                </a:rPr>
                <a:t>Electronic Docs </a:t>
              </a:r>
              <a:endParaRPr lang="en-AU" sz="1100" b="1" dirty="0">
                <a:solidFill>
                  <a:srgbClr val="C00000"/>
                </a:solidFill>
              </a:endParaRPr>
            </a:p>
          </p:txBody>
        </p:sp>
        <p:pic>
          <p:nvPicPr>
            <p:cNvPr id="90" name="Picture 89">
              <a:extLst>
                <a:ext uri="{FF2B5EF4-FFF2-40B4-BE49-F238E27FC236}">
                  <a16:creationId xmlns:a16="http://schemas.microsoft.com/office/drawing/2014/main" id="{2FE2501D-E4C2-4A0A-80C2-81014BD766E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75572" y="3182101"/>
              <a:ext cx="695750" cy="695750"/>
            </a:xfrm>
            <a:prstGeom prst="rect">
              <a:avLst/>
            </a:prstGeom>
          </p:spPr>
        </p:pic>
      </p:grpSp>
      <p:grpSp>
        <p:nvGrpSpPr>
          <p:cNvPr id="91" name="Group 90">
            <a:extLst>
              <a:ext uri="{FF2B5EF4-FFF2-40B4-BE49-F238E27FC236}">
                <a16:creationId xmlns:a16="http://schemas.microsoft.com/office/drawing/2014/main" id="{F1CF0575-53F1-46E3-9B6F-D0B994959B86}"/>
              </a:ext>
            </a:extLst>
          </p:cNvPr>
          <p:cNvGrpSpPr/>
          <p:nvPr/>
        </p:nvGrpSpPr>
        <p:grpSpPr>
          <a:xfrm>
            <a:off x="604900" y="3828359"/>
            <a:ext cx="1992006" cy="2589790"/>
            <a:chOff x="604900" y="3956512"/>
            <a:chExt cx="1992006" cy="2589790"/>
          </a:xfrm>
        </p:grpSpPr>
        <p:pic>
          <p:nvPicPr>
            <p:cNvPr id="92" name="Picture 91">
              <a:extLst>
                <a:ext uri="{FF2B5EF4-FFF2-40B4-BE49-F238E27FC236}">
                  <a16:creationId xmlns:a16="http://schemas.microsoft.com/office/drawing/2014/main" id="{7A402465-BA33-4BF7-9F13-BEF73E1D0EA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1961" y="3956512"/>
              <a:ext cx="1645920" cy="1056573"/>
            </a:xfrm>
            <a:prstGeom prst="rect">
              <a:avLst/>
            </a:prstGeom>
          </p:spPr>
        </p:pic>
        <p:sp>
          <p:nvSpPr>
            <p:cNvPr id="93" name="Text Box 19">
              <a:extLst>
                <a:ext uri="{FF2B5EF4-FFF2-40B4-BE49-F238E27FC236}">
                  <a16:creationId xmlns:a16="http://schemas.microsoft.com/office/drawing/2014/main" id="{BF2CF517-E165-4A0E-ABE6-4783B4AF9076}"/>
                </a:ext>
              </a:extLst>
            </p:cNvPr>
            <p:cNvSpPr txBox="1">
              <a:spLocks noChangeArrowheads="1"/>
            </p:cNvSpPr>
            <p:nvPr/>
          </p:nvSpPr>
          <p:spPr bwMode="auto">
            <a:xfrm>
              <a:off x="627777" y="5532753"/>
              <a:ext cx="1828800" cy="274320"/>
            </a:xfrm>
            <a:prstGeom prst="rect">
              <a:avLst/>
            </a:prstGeom>
            <a:noFill/>
            <a:ln w="9525">
              <a:noFill/>
              <a:miter lim="800000"/>
              <a:headEnd/>
              <a:tailEnd/>
            </a:ln>
          </p:spPr>
          <p:txBody>
            <a:bodyPr lIns="0" tIns="0" rIns="0" bIns="0"/>
            <a:lstStyle/>
            <a:p>
              <a:pPr algn="ctr" eaLnBrk="0" hangingPunct="0"/>
              <a:r>
                <a:rPr lang="en-AU" sz="1600" b="1" dirty="0">
                  <a:solidFill>
                    <a:srgbClr val="C00000"/>
                  </a:solidFill>
                </a:rPr>
                <a:t>Manual</a:t>
              </a:r>
              <a:endParaRPr lang="en-AU" sz="1100" b="1" dirty="0">
                <a:solidFill>
                  <a:srgbClr val="C00000"/>
                </a:solidFill>
              </a:endParaRPr>
            </a:p>
          </p:txBody>
        </p:sp>
        <p:sp>
          <p:nvSpPr>
            <p:cNvPr id="94" name="Text Box 26">
              <a:extLst>
                <a:ext uri="{FF2B5EF4-FFF2-40B4-BE49-F238E27FC236}">
                  <a16:creationId xmlns:a16="http://schemas.microsoft.com/office/drawing/2014/main" id="{8C4E37EA-7879-4971-B35E-FCD50FF881FC}"/>
                </a:ext>
              </a:extLst>
            </p:cNvPr>
            <p:cNvSpPr txBox="1">
              <a:spLocks noChangeArrowheads="1"/>
            </p:cNvSpPr>
            <p:nvPr/>
          </p:nvSpPr>
          <p:spPr bwMode="auto">
            <a:xfrm>
              <a:off x="604900" y="5872125"/>
              <a:ext cx="1992006" cy="674177"/>
            </a:xfrm>
            <a:prstGeom prst="rect">
              <a:avLst/>
            </a:prstGeom>
            <a:noFill/>
            <a:ln w="9525">
              <a:noFill/>
              <a:miter lim="800000"/>
              <a:headEnd/>
              <a:tailEnd/>
            </a:ln>
          </p:spPr>
          <p:txBody>
            <a:bodyPr lIns="0" tIns="0" rIns="0" bIns="0"/>
            <a:lstStyle/>
            <a:p>
              <a:pPr marL="114300" indent="-114300" eaLnBrk="0" hangingPunct="0">
                <a:buFont typeface="Wingdings" panose="05000000000000000000" pitchFamily="2" charset="2"/>
                <a:buChar char="§"/>
              </a:pPr>
              <a:r>
                <a:rPr lang="en-US" sz="1000" dirty="0">
                  <a:solidFill>
                    <a:srgbClr val="000099"/>
                  </a:solidFill>
                </a:rPr>
                <a:t>Reports manually prepared (PDF, DOC/XLS) &amp; printed.</a:t>
              </a:r>
            </a:p>
            <a:p>
              <a:pPr marL="114300" indent="-114300" eaLnBrk="0" hangingPunct="0">
                <a:buFont typeface="Wingdings" panose="05000000000000000000" pitchFamily="2" charset="2"/>
                <a:buChar char="§"/>
              </a:pPr>
              <a:r>
                <a:rPr lang="en-US" sz="1000" dirty="0">
                  <a:solidFill>
                    <a:srgbClr val="000099"/>
                  </a:solidFill>
                </a:rPr>
                <a:t>Manual transfer and consolidation</a:t>
              </a:r>
              <a:endParaRPr lang="en-US" sz="1100" dirty="0">
                <a:solidFill>
                  <a:srgbClr val="000099"/>
                </a:solidFill>
              </a:endParaRPr>
            </a:p>
          </p:txBody>
        </p:sp>
      </p:grpSp>
      <p:sp>
        <p:nvSpPr>
          <p:cNvPr id="95" name="Line 14">
            <a:extLst>
              <a:ext uri="{FF2B5EF4-FFF2-40B4-BE49-F238E27FC236}">
                <a16:creationId xmlns:a16="http://schemas.microsoft.com/office/drawing/2014/main" id="{789BE97C-8141-4CC7-B2CC-FC414605CC4E}"/>
              </a:ext>
            </a:extLst>
          </p:cNvPr>
          <p:cNvSpPr>
            <a:spLocks noChangeAspect="1" noChangeShapeType="1"/>
          </p:cNvSpPr>
          <p:nvPr/>
        </p:nvSpPr>
        <p:spPr bwMode="auto">
          <a:xfrm flipV="1">
            <a:off x="1519711" y="2039776"/>
            <a:ext cx="6613184" cy="2995716"/>
          </a:xfrm>
          <a:prstGeom prst="line">
            <a:avLst/>
          </a:prstGeom>
          <a:noFill/>
          <a:ln w="57150">
            <a:solidFill>
              <a:srgbClr val="000080"/>
            </a:solidFill>
            <a:round/>
            <a:headEnd/>
            <a:tailEnd type="triangle" w="med" len="med"/>
          </a:ln>
        </p:spPr>
        <p:txBody>
          <a:bodyPr/>
          <a:lstStyle/>
          <a:p>
            <a:endParaRPr lang="en-US"/>
          </a:p>
        </p:txBody>
      </p:sp>
      <p:sp>
        <p:nvSpPr>
          <p:cNvPr id="96" name="Oval 20">
            <a:extLst>
              <a:ext uri="{FF2B5EF4-FFF2-40B4-BE49-F238E27FC236}">
                <a16:creationId xmlns:a16="http://schemas.microsoft.com/office/drawing/2014/main" id="{F3378D48-FB3D-48EA-B4C5-E4040AE13848}"/>
              </a:ext>
            </a:extLst>
          </p:cNvPr>
          <p:cNvSpPr>
            <a:spLocks noChangeAspect="1" noChangeArrowheads="1"/>
          </p:cNvSpPr>
          <p:nvPr/>
        </p:nvSpPr>
        <p:spPr bwMode="auto">
          <a:xfrm>
            <a:off x="7252425" y="2119358"/>
            <a:ext cx="457196" cy="457200"/>
          </a:xfrm>
          <a:prstGeom prst="ellipse">
            <a:avLst/>
          </a:prstGeom>
          <a:solidFill>
            <a:srgbClr val="FFFF00"/>
          </a:solidFill>
          <a:ln w="9525">
            <a:solidFill>
              <a:srgbClr val="000000"/>
            </a:solidFill>
            <a:round/>
            <a:headEnd/>
            <a:tailEnd/>
          </a:ln>
        </p:spPr>
        <p:txBody>
          <a:bodyPr lIns="0" tIns="0" rIns="0" bIns="0" anchor="ctr" anchorCtr="0"/>
          <a:lstStyle/>
          <a:p>
            <a:pPr algn="ctr"/>
            <a:r>
              <a:rPr lang="en-US" sz="2800" b="1" dirty="0"/>
              <a:t>3</a:t>
            </a:r>
          </a:p>
        </p:txBody>
      </p:sp>
      <p:sp>
        <p:nvSpPr>
          <p:cNvPr id="97" name="Oval 20">
            <a:extLst>
              <a:ext uri="{FF2B5EF4-FFF2-40B4-BE49-F238E27FC236}">
                <a16:creationId xmlns:a16="http://schemas.microsoft.com/office/drawing/2014/main" id="{F8C821E9-8F5A-43FA-869C-A356D7D792B0}"/>
              </a:ext>
            </a:extLst>
          </p:cNvPr>
          <p:cNvSpPr>
            <a:spLocks noChangeAspect="1" noChangeArrowheads="1"/>
          </p:cNvSpPr>
          <p:nvPr/>
        </p:nvSpPr>
        <p:spPr bwMode="auto">
          <a:xfrm>
            <a:off x="5269187" y="2997503"/>
            <a:ext cx="457196" cy="457200"/>
          </a:xfrm>
          <a:prstGeom prst="ellipse">
            <a:avLst/>
          </a:prstGeom>
          <a:solidFill>
            <a:srgbClr val="FFFF00"/>
          </a:solidFill>
          <a:ln w="9525">
            <a:solidFill>
              <a:srgbClr val="000000"/>
            </a:solidFill>
            <a:round/>
            <a:headEnd/>
            <a:tailEnd/>
          </a:ln>
        </p:spPr>
        <p:txBody>
          <a:bodyPr lIns="0" tIns="0" rIns="0" bIns="0" anchor="ctr" anchorCtr="0"/>
          <a:lstStyle/>
          <a:p>
            <a:pPr algn="ctr"/>
            <a:r>
              <a:rPr lang="en-US" sz="2800" b="1" dirty="0"/>
              <a:t>2</a:t>
            </a:r>
          </a:p>
        </p:txBody>
      </p:sp>
      <p:sp>
        <p:nvSpPr>
          <p:cNvPr id="98" name="Oval 20">
            <a:extLst>
              <a:ext uri="{FF2B5EF4-FFF2-40B4-BE49-F238E27FC236}">
                <a16:creationId xmlns:a16="http://schemas.microsoft.com/office/drawing/2014/main" id="{20D17697-034C-491C-A60A-CE6CBB7FBE3D}"/>
              </a:ext>
            </a:extLst>
          </p:cNvPr>
          <p:cNvSpPr>
            <a:spLocks noChangeAspect="1" noChangeArrowheads="1"/>
          </p:cNvSpPr>
          <p:nvPr/>
        </p:nvSpPr>
        <p:spPr bwMode="auto">
          <a:xfrm>
            <a:off x="3272515" y="3906087"/>
            <a:ext cx="457196" cy="457200"/>
          </a:xfrm>
          <a:prstGeom prst="ellipse">
            <a:avLst/>
          </a:prstGeom>
          <a:solidFill>
            <a:srgbClr val="FFFF00"/>
          </a:solidFill>
          <a:ln w="9525">
            <a:solidFill>
              <a:srgbClr val="000000"/>
            </a:solidFill>
            <a:round/>
            <a:headEnd/>
            <a:tailEnd/>
          </a:ln>
        </p:spPr>
        <p:txBody>
          <a:bodyPr lIns="0" tIns="0" rIns="0" bIns="0" anchor="ctr" anchorCtr="0"/>
          <a:lstStyle/>
          <a:p>
            <a:pPr algn="ctr"/>
            <a:r>
              <a:rPr lang="en-US" sz="2800" b="1" dirty="0"/>
              <a:t>1</a:t>
            </a:r>
          </a:p>
        </p:txBody>
      </p:sp>
      <p:sp>
        <p:nvSpPr>
          <p:cNvPr id="99" name="Line 5">
            <a:extLst>
              <a:ext uri="{FF2B5EF4-FFF2-40B4-BE49-F238E27FC236}">
                <a16:creationId xmlns:a16="http://schemas.microsoft.com/office/drawing/2014/main" id="{1744E4C3-91BA-4D22-A44A-DCE93B152ACB}"/>
              </a:ext>
            </a:extLst>
          </p:cNvPr>
          <p:cNvSpPr>
            <a:spLocks noChangeShapeType="1"/>
          </p:cNvSpPr>
          <p:nvPr/>
        </p:nvSpPr>
        <p:spPr bwMode="auto">
          <a:xfrm flipV="1">
            <a:off x="411668" y="3626288"/>
            <a:ext cx="0" cy="2880000"/>
          </a:xfrm>
          <a:prstGeom prst="line">
            <a:avLst/>
          </a:prstGeom>
          <a:noFill/>
          <a:ln w="28575">
            <a:solidFill>
              <a:srgbClr val="000080"/>
            </a:solidFill>
            <a:round/>
            <a:headEnd/>
            <a:tailEnd type="triangle" w="med" len="med"/>
          </a:ln>
        </p:spPr>
        <p:txBody>
          <a:bodyPr/>
          <a:lstStyle/>
          <a:p>
            <a:endParaRPr lang="en-US"/>
          </a:p>
        </p:txBody>
      </p:sp>
      <p:sp>
        <p:nvSpPr>
          <p:cNvPr id="100" name="Line 6">
            <a:extLst>
              <a:ext uri="{FF2B5EF4-FFF2-40B4-BE49-F238E27FC236}">
                <a16:creationId xmlns:a16="http://schemas.microsoft.com/office/drawing/2014/main" id="{72AE6178-2DCF-4DD0-855F-C26F2A762DC6}"/>
              </a:ext>
            </a:extLst>
          </p:cNvPr>
          <p:cNvSpPr>
            <a:spLocks noChangeShapeType="1"/>
          </p:cNvSpPr>
          <p:nvPr/>
        </p:nvSpPr>
        <p:spPr bwMode="auto">
          <a:xfrm flipV="1">
            <a:off x="411668" y="6502165"/>
            <a:ext cx="2880000" cy="0"/>
          </a:xfrm>
          <a:prstGeom prst="line">
            <a:avLst/>
          </a:prstGeom>
          <a:noFill/>
          <a:ln w="28575">
            <a:solidFill>
              <a:srgbClr val="000080"/>
            </a:solidFill>
            <a:round/>
            <a:headEnd/>
            <a:tailEnd type="triangle" w="med" len="med"/>
          </a:ln>
        </p:spPr>
        <p:txBody>
          <a:bodyPr/>
          <a:lstStyle/>
          <a:p>
            <a:endParaRPr lang="en-US"/>
          </a:p>
        </p:txBody>
      </p:sp>
      <p:sp>
        <p:nvSpPr>
          <p:cNvPr id="101" name="Text Box 7">
            <a:extLst>
              <a:ext uri="{FF2B5EF4-FFF2-40B4-BE49-F238E27FC236}">
                <a16:creationId xmlns:a16="http://schemas.microsoft.com/office/drawing/2014/main" id="{D1CC012A-9DE7-48B0-B2FE-1DD62A111F48}"/>
              </a:ext>
            </a:extLst>
          </p:cNvPr>
          <p:cNvSpPr txBox="1">
            <a:spLocks noChangeArrowheads="1"/>
          </p:cNvSpPr>
          <p:nvPr/>
        </p:nvSpPr>
        <p:spPr bwMode="auto">
          <a:xfrm rot="16200000">
            <a:off x="-164543" y="2862393"/>
            <a:ext cx="1152000" cy="216000"/>
          </a:xfrm>
          <a:prstGeom prst="rect">
            <a:avLst/>
          </a:prstGeom>
          <a:noFill/>
          <a:ln w="9525">
            <a:noFill/>
            <a:miter lim="800000"/>
            <a:headEnd/>
            <a:tailEnd/>
          </a:ln>
        </p:spPr>
        <p:txBody>
          <a:bodyPr lIns="0" tIns="0" rIns="0" bIns="0"/>
          <a:lstStyle/>
          <a:p>
            <a:pPr eaLnBrk="0" hangingPunct="0"/>
            <a:r>
              <a:rPr lang="en-AU" sz="1400" dirty="0">
                <a:solidFill>
                  <a:srgbClr val="0000FF"/>
                </a:solidFill>
              </a:rPr>
              <a:t>Effectiveness</a:t>
            </a:r>
          </a:p>
        </p:txBody>
      </p:sp>
      <p:sp>
        <p:nvSpPr>
          <p:cNvPr id="102" name="Text Box 8">
            <a:extLst>
              <a:ext uri="{FF2B5EF4-FFF2-40B4-BE49-F238E27FC236}">
                <a16:creationId xmlns:a16="http://schemas.microsoft.com/office/drawing/2014/main" id="{55F264D5-0941-4C3F-BCB5-E7F42C90BE7C}"/>
              </a:ext>
            </a:extLst>
          </p:cNvPr>
          <p:cNvSpPr txBox="1">
            <a:spLocks noChangeArrowheads="1"/>
          </p:cNvSpPr>
          <p:nvPr/>
        </p:nvSpPr>
        <p:spPr bwMode="auto">
          <a:xfrm>
            <a:off x="3378659" y="6383670"/>
            <a:ext cx="936000" cy="216000"/>
          </a:xfrm>
          <a:prstGeom prst="rect">
            <a:avLst/>
          </a:prstGeom>
          <a:noFill/>
          <a:ln w="9525">
            <a:noFill/>
            <a:miter lim="800000"/>
            <a:headEnd/>
            <a:tailEnd/>
          </a:ln>
        </p:spPr>
        <p:txBody>
          <a:bodyPr lIns="0" tIns="0" rIns="0" bIns="0"/>
          <a:lstStyle/>
          <a:p>
            <a:pPr eaLnBrk="0" hangingPunct="0"/>
            <a:r>
              <a:rPr lang="en-AU" sz="1400" dirty="0">
                <a:solidFill>
                  <a:srgbClr val="0000FF"/>
                </a:solidFill>
              </a:rPr>
              <a:t>Resources</a:t>
            </a:r>
          </a:p>
        </p:txBody>
      </p:sp>
      <p:sp>
        <p:nvSpPr>
          <p:cNvPr id="103" name="Freeform 10">
            <a:extLst>
              <a:ext uri="{FF2B5EF4-FFF2-40B4-BE49-F238E27FC236}">
                <a16:creationId xmlns:a16="http://schemas.microsoft.com/office/drawing/2014/main" id="{DA8F1A11-14A7-4708-9BF6-B657B845BB87}"/>
              </a:ext>
            </a:extLst>
          </p:cNvPr>
          <p:cNvSpPr>
            <a:spLocks/>
          </p:cNvSpPr>
          <p:nvPr/>
        </p:nvSpPr>
        <p:spPr bwMode="auto">
          <a:xfrm>
            <a:off x="545198" y="5686629"/>
            <a:ext cx="1979613" cy="731520"/>
          </a:xfrm>
          <a:custGeom>
            <a:avLst/>
            <a:gdLst/>
            <a:ahLst/>
            <a:cxnLst>
              <a:cxn ang="0">
                <a:pos x="0" y="1539"/>
              </a:cxn>
              <a:cxn ang="0">
                <a:pos x="0" y="0"/>
              </a:cxn>
              <a:cxn ang="0">
                <a:pos x="2679" y="0"/>
              </a:cxn>
            </a:cxnLst>
            <a:rect l="0" t="0" r="r" b="b"/>
            <a:pathLst>
              <a:path w="2679" h="1539">
                <a:moveTo>
                  <a:pt x="0" y="1539"/>
                </a:moveTo>
                <a:lnTo>
                  <a:pt x="0" y="0"/>
                </a:lnTo>
                <a:lnTo>
                  <a:pt x="2679" y="0"/>
                </a:lnTo>
              </a:path>
            </a:pathLst>
          </a:custGeom>
          <a:noFill/>
          <a:ln w="9525">
            <a:solidFill>
              <a:srgbClr val="0000FF"/>
            </a:solidFill>
            <a:round/>
            <a:headEnd/>
            <a:tailEnd/>
          </a:ln>
        </p:spPr>
        <p:txBody>
          <a:bodyPr/>
          <a:lstStyle/>
          <a:p>
            <a:endParaRPr lang="en-US"/>
          </a:p>
        </p:txBody>
      </p:sp>
      <p:sp>
        <p:nvSpPr>
          <p:cNvPr id="104" name="Freeform 11">
            <a:extLst>
              <a:ext uri="{FF2B5EF4-FFF2-40B4-BE49-F238E27FC236}">
                <a16:creationId xmlns:a16="http://schemas.microsoft.com/office/drawing/2014/main" id="{89CEB6BB-00F3-43C1-9A7B-050E0E680987}"/>
              </a:ext>
            </a:extLst>
          </p:cNvPr>
          <p:cNvSpPr>
            <a:spLocks/>
          </p:cNvSpPr>
          <p:nvPr/>
        </p:nvSpPr>
        <p:spPr bwMode="auto">
          <a:xfrm>
            <a:off x="2524811" y="4776993"/>
            <a:ext cx="1979612" cy="898525"/>
          </a:xfrm>
          <a:custGeom>
            <a:avLst/>
            <a:gdLst/>
            <a:ahLst/>
            <a:cxnLst>
              <a:cxn ang="0">
                <a:pos x="0" y="1539"/>
              </a:cxn>
              <a:cxn ang="0">
                <a:pos x="0" y="0"/>
              </a:cxn>
              <a:cxn ang="0">
                <a:pos x="2679" y="0"/>
              </a:cxn>
            </a:cxnLst>
            <a:rect l="0" t="0" r="r" b="b"/>
            <a:pathLst>
              <a:path w="2679" h="1539">
                <a:moveTo>
                  <a:pt x="0" y="1539"/>
                </a:moveTo>
                <a:lnTo>
                  <a:pt x="0" y="0"/>
                </a:lnTo>
                <a:lnTo>
                  <a:pt x="2679" y="0"/>
                </a:lnTo>
              </a:path>
            </a:pathLst>
          </a:custGeom>
          <a:noFill/>
          <a:ln w="9525">
            <a:solidFill>
              <a:srgbClr val="0000FF"/>
            </a:solidFill>
            <a:round/>
            <a:headEnd/>
            <a:tailEnd/>
          </a:ln>
        </p:spPr>
        <p:txBody>
          <a:bodyPr/>
          <a:lstStyle/>
          <a:p>
            <a:endParaRPr lang="en-US"/>
          </a:p>
        </p:txBody>
      </p:sp>
      <p:sp>
        <p:nvSpPr>
          <p:cNvPr id="105" name="Freeform 12">
            <a:extLst>
              <a:ext uri="{FF2B5EF4-FFF2-40B4-BE49-F238E27FC236}">
                <a16:creationId xmlns:a16="http://schemas.microsoft.com/office/drawing/2014/main" id="{F4D7E7A9-4A27-4458-89BB-4731BA3B147C}"/>
              </a:ext>
            </a:extLst>
          </p:cNvPr>
          <p:cNvSpPr>
            <a:spLocks/>
          </p:cNvSpPr>
          <p:nvPr/>
        </p:nvSpPr>
        <p:spPr bwMode="auto">
          <a:xfrm>
            <a:off x="4515536" y="3872118"/>
            <a:ext cx="1979612" cy="898525"/>
          </a:xfrm>
          <a:custGeom>
            <a:avLst/>
            <a:gdLst/>
            <a:ahLst/>
            <a:cxnLst>
              <a:cxn ang="0">
                <a:pos x="0" y="1539"/>
              </a:cxn>
              <a:cxn ang="0">
                <a:pos x="0" y="0"/>
              </a:cxn>
              <a:cxn ang="0">
                <a:pos x="2679" y="0"/>
              </a:cxn>
            </a:cxnLst>
            <a:rect l="0" t="0" r="r" b="b"/>
            <a:pathLst>
              <a:path w="2679" h="1539">
                <a:moveTo>
                  <a:pt x="0" y="1539"/>
                </a:moveTo>
                <a:lnTo>
                  <a:pt x="0" y="0"/>
                </a:lnTo>
                <a:lnTo>
                  <a:pt x="2679" y="0"/>
                </a:lnTo>
              </a:path>
            </a:pathLst>
          </a:custGeom>
          <a:noFill/>
          <a:ln w="9525">
            <a:solidFill>
              <a:srgbClr val="0000FF"/>
            </a:solidFill>
            <a:round/>
            <a:headEnd/>
            <a:tailEnd/>
          </a:ln>
        </p:spPr>
        <p:txBody>
          <a:bodyPr/>
          <a:lstStyle/>
          <a:p>
            <a:endParaRPr lang="en-US"/>
          </a:p>
        </p:txBody>
      </p:sp>
      <p:sp>
        <p:nvSpPr>
          <p:cNvPr id="106" name="Freeform 13">
            <a:extLst>
              <a:ext uri="{FF2B5EF4-FFF2-40B4-BE49-F238E27FC236}">
                <a16:creationId xmlns:a16="http://schemas.microsoft.com/office/drawing/2014/main" id="{C32C4E58-919E-453D-AE32-16AE0DF054D6}"/>
              </a:ext>
            </a:extLst>
          </p:cNvPr>
          <p:cNvSpPr>
            <a:spLocks/>
          </p:cNvSpPr>
          <p:nvPr/>
        </p:nvSpPr>
        <p:spPr bwMode="auto">
          <a:xfrm>
            <a:off x="6506261" y="2972005"/>
            <a:ext cx="1979612" cy="900113"/>
          </a:xfrm>
          <a:custGeom>
            <a:avLst/>
            <a:gdLst/>
            <a:ahLst/>
            <a:cxnLst>
              <a:cxn ang="0">
                <a:pos x="0" y="1539"/>
              </a:cxn>
              <a:cxn ang="0">
                <a:pos x="0" y="0"/>
              </a:cxn>
              <a:cxn ang="0">
                <a:pos x="2679" y="0"/>
              </a:cxn>
            </a:cxnLst>
            <a:rect l="0" t="0" r="r" b="b"/>
            <a:pathLst>
              <a:path w="2679" h="1539">
                <a:moveTo>
                  <a:pt x="0" y="1539"/>
                </a:moveTo>
                <a:lnTo>
                  <a:pt x="0" y="0"/>
                </a:lnTo>
                <a:lnTo>
                  <a:pt x="2679" y="0"/>
                </a:lnTo>
              </a:path>
            </a:pathLst>
          </a:custGeom>
          <a:noFill/>
          <a:ln w="9525">
            <a:solidFill>
              <a:srgbClr val="0000FF"/>
            </a:solidFill>
            <a:round/>
            <a:headEnd/>
            <a:tailEnd/>
          </a:ln>
        </p:spPr>
        <p:txBody>
          <a:bodyPr/>
          <a:lstStyle/>
          <a:p>
            <a:endParaRPr lang="en-US"/>
          </a:p>
        </p:txBody>
      </p:sp>
      <p:sp>
        <p:nvSpPr>
          <p:cNvPr id="107" name="Oval 20">
            <a:extLst>
              <a:ext uri="{FF2B5EF4-FFF2-40B4-BE49-F238E27FC236}">
                <a16:creationId xmlns:a16="http://schemas.microsoft.com/office/drawing/2014/main" id="{4D49E7B7-2480-4E3D-879B-DA03739B91C8}"/>
              </a:ext>
            </a:extLst>
          </p:cNvPr>
          <p:cNvSpPr>
            <a:spLocks noChangeAspect="1" noChangeArrowheads="1"/>
          </p:cNvSpPr>
          <p:nvPr/>
        </p:nvSpPr>
        <p:spPr bwMode="auto">
          <a:xfrm>
            <a:off x="1292797" y="4794154"/>
            <a:ext cx="457196" cy="457200"/>
          </a:xfrm>
          <a:prstGeom prst="ellipse">
            <a:avLst/>
          </a:prstGeom>
          <a:solidFill>
            <a:srgbClr val="FFFF00"/>
          </a:solidFill>
          <a:ln w="9525">
            <a:solidFill>
              <a:srgbClr val="000000"/>
            </a:solidFill>
            <a:round/>
            <a:headEnd/>
            <a:tailEnd/>
          </a:ln>
        </p:spPr>
        <p:txBody>
          <a:bodyPr lIns="0" tIns="0" rIns="0" bIns="0" anchor="ctr" anchorCtr="0"/>
          <a:lstStyle/>
          <a:p>
            <a:pPr algn="ctr"/>
            <a:r>
              <a:rPr lang="en-US" sz="2800" b="1" dirty="0"/>
              <a:t>0</a:t>
            </a:r>
          </a:p>
        </p:txBody>
      </p:sp>
      <p:sp>
        <p:nvSpPr>
          <p:cNvPr id="108" name="Text Box 19">
            <a:extLst>
              <a:ext uri="{FF2B5EF4-FFF2-40B4-BE49-F238E27FC236}">
                <a16:creationId xmlns:a16="http://schemas.microsoft.com/office/drawing/2014/main" id="{15FC7FD3-25C5-4F99-947E-BB837082E618}"/>
              </a:ext>
            </a:extLst>
          </p:cNvPr>
          <p:cNvSpPr txBox="1">
            <a:spLocks noChangeArrowheads="1"/>
          </p:cNvSpPr>
          <p:nvPr/>
        </p:nvSpPr>
        <p:spPr bwMode="auto">
          <a:xfrm>
            <a:off x="543886" y="1260139"/>
            <a:ext cx="3685214" cy="1404028"/>
          </a:xfrm>
          <a:prstGeom prst="rect">
            <a:avLst/>
          </a:prstGeom>
          <a:noFill/>
          <a:ln w="9525">
            <a:noFill/>
            <a:miter lim="800000"/>
            <a:headEnd/>
            <a:tailEnd/>
          </a:ln>
        </p:spPr>
        <p:txBody>
          <a:bodyPr lIns="0" tIns="0" rIns="0" bIns="0"/>
          <a:lstStyle/>
          <a:p>
            <a:pPr algn="ctr" eaLnBrk="0" hangingPunct="0"/>
            <a:endParaRPr lang="en-AU" sz="1100" b="1" dirty="0"/>
          </a:p>
        </p:txBody>
      </p:sp>
      <p:sp>
        <p:nvSpPr>
          <p:cNvPr id="109" name="Rectangle 108">
            <a:extLst>
              <a:ext uri="{FF2B5EF4-FFF2-40B4-BE49-F238E27FC236}">
                <a16:creationId xmlns:a16="http://schemas.microsoft.com/office/drawing/2014/main" id="{EE2F125B-744C-4937-84BB-97E30C3663DB}"/>
              </a:ext>
            </a:extLst>
          </p:cNvPr>
          <p:cNvSpPr/>
          <p:nvPr/>
        </p:nvSpPr>
        <p:spPr>
          <a:xfrm>
            <a:off x="303457" y="1020258"/>
            <a:ext cx="3836489" cy="1234440"/>
          </a:xfrm>
          <a:prstGeom prst="rect">
            <a:avLst/>
          </a:prstGeom>
          <a:solidFill>
            <a:srgbClr val="CCFFFF"/>
          </a:solidFill>
          <a:ln>
            <a:noFill/>
          </a:ln>
          <a:effectLst>
            <a:outerShdw blurRad="50800" dist="38100" dir="5400000" algn="t"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t"/>
          <a:lstStyle/>
          <a:p>
            <a:pPr algn="ctr"/>
            <a:r>
              <a:rPr lang="en-AU" dirty="0"/>
              <a:t>Trend &gt; Transmission and consolidation of data by using “electronic documents” and “automated transfer of data/files through web APIs”</a:t>
            </a:r>
            <a:endParaRPr lang="en-AU" sz="1100" dirty="0"/>
          </a:p>
        </p:txBody>
      </p:sp>
      <p:grpSp>
        <p:nvGrpSpPr>
          <p:cNvPr id="3" name="Group 2">
            <a:extLst>
              <a:ext uri="{FF2B5EF4-FFF2-40B4-BE49-F238E27FC236}">
                <a16:creationId xmlns:a16="http://schemas.microsoft.com/office/drawing/2014/main" id="{2E1C259F-2BDB-4A8D-9428-C350EDFB3962}"/>
              </a:ext>
            </a:extLst>
          </p:cNvPr>
          <p:cNvGrpSpPr/>
          <p:nvPr/>
        </p:nvGrpSpPr>
        <p:grpSpPr>
          <a:xfrm>
            <a:off x="4384258" y="677599"/>
            <a:ext cx="4508760" cy="977206"/>
            <a:chOff x="4384258" y="677599"/>
            <a:chExt cx="4508760" cy="977206"/>
          </a:xfrm>
        </p:grpSpPr>
        <p:sp>
          <p:nvSpPr>
            <p:cNvPr id="47" name="Text Box 19">
              <a:extLst>
                <a:ext uri="{FF2B5EF4-FFF2-40B4-BE49-F238E27FC236}">
                  <a16:creationId xmlns:a16="http://schemas.microsoft.com/office/drawing/2014/main" id="{FB7CAC15-A40C-4FF7-AFEC-652A308F645D}"/>
                </a:ext>
              </a:extLst>
            </p:cNvPr>
            <p:cNvSpPr txBox="1">
              <a:spLocks noChangeArrowheads="1"/>
            </p:cNvSpPr>
            <p:nvPr/>
          </p:nvSpPr>
          <p:spPr bwMode="auto">
            <a:xfrm>
              <a:off x="4384258" y="1311856"/>
              <a:ext cx="1005503" cy="342949"/>
            </a:xfrm>
            <a:prstGeom prst="rect">
              <a:avLst/>
            </a:prstGeom>
            <a:noFill/>
            <a:ln w="9525">
              <a:noFill/>
              <a:miter lim="800000"/>
              <a:headEnd/>
              <a:tailEnd/>
            </a:ln>
          </p:spPr>
          <p:txBody>
            <a:bodyPr lIns="0" tIns="0" rIns="0" bIns="0"/>
            <a:lstStyle/>
            <a:p>
              <a:pPr algn="ctr" eaLnBrk="0" hangingPunct="0"/>
              <a:r>
                <a:rPr lang="en-AU" sz="2400" b="1" dirty="0">
                  <a:solidFill>
                    <a:srgbClr val="C00000"/>
                  </a:solidFill>
                </a:rPr>
                <a:t>Present</a:t>
              </a:r>
            </a:p>
          </p:txBody>
        </p:sp>
        <p:sp>
          <p:nvSpPr>
            <p:cNvPr id="48" name="Text Box 19">
              <a:extLst>
                <a:ext uri="{FF2B5EF4-FFF2-40B4-BE49-F238E27FC236}">
                  <a16:creationId xmlns:a16="http://schemas.microsoft.com/office/drawing/2014/main" id="{293ADB0A-1CFA-464C-AEC8-F6E22E0F9EA6}"/>
                </a:ext>
              </a:extLst>
            </p:cNvPr>
            <p:cNvSpPr txBox="1">
              <a:spLocks noChangeArrowheads="1"/>
            </p:cNvSpPr>
            <p:nvPr/>
          </p:nvSpPr>
          <p:spPr bwMode="auto">
            <a:xfrm>
              <a:off x="7813018" y="677599"/>
              <a:ext cx="1080000" cy="353354"/>
            </a:xfrm>
            <a:prstGeom prst="rect">
              <a:avLst/>
            </a:prstGeom>
            <a:noFill/>
            <a:ln w="9525">
              <a:noFill/>
              <a:miter lim="800000"/>
              <a:headEnd/>
              <a:tailEnd/>
            </a:ln>
          </p:spPr>
          <p:txBody>
            <a:bodyPr lIns="0" tIns="0" rIns="0" bIns="0"/>
            <a:lstStyle/>
            <a:p>
              <a:pPr algn="ctr" eaLnBrk="0" hangingPunct="0"/>
              <a:r>
                <a:rPr lang="en-AU" sz="2400" b="1" dirty="0">
                  <a:solidFill>
                    <a:srgbClr val="C00000"/>
                  </a:solidFill>
                </a:rPr>
                <a:t>Future</a:t>
              </a:r>
            </a:p>
          </p:txBody>
        </p:sp>
      </p:grpSp>
      <p:grpSp>
        <p:nvGrpSpPr>
          <p:cNvPr id="4" name="Group 3">
            <a:extLst>
              <a:ext uri="{FF2B5EF4-FFF2-40B4-BE49-F238E27FC236}">
                <a16:creationId xmlns:a16="http://schemas.microsoft.com/office/drawing/2014/main" id="{D522C2DF-12CD-4F83-A582-342AC05D943C}"/>
              </a:ext>
            </a:extLst>
          </p:cNvPr>
          <p:cNvGrpSpPr/>
          <p:nvPr/>
        </p:nvGrpSpPr>
        <p:grpSpPr>
          <a:xfrm>
            <a:off x="5402256" y="683538"/>
            <a:ext cx="2651760" cy="822960"/>
            <a:chOff x="5402256" y="683538"/>
            <a:chExt cx="2651760" cy="822960"/>
          </a:xfrm>
        </p:grpSpPr>
        <p:sp>
          <p:nvSpPr>
            <p:cNvPr id="2" name="Arrow: Curved Down 1">
              <a:extLst>
                <a:ext uri="{FF2B5EF4-FFF2-40B4-BE49-F238E27FC236}">
                  <a16:creationId xmlns:a16="http://schemas.microsoft.com/office/drawing/2014/main" id="{FC53383F-EB21-4D0E-A813-E1ED051946BE}"/>
                </a:ext>
              </a:extLst>
            </p:cNvPr>
            <p:cNvSpPr/>
            <p:nvPr/>
          </p:nvSpPr>
          <p:spPr>
            <a:xfrm rot="20994290">
              <a:off x="5402256" y="683538"/>
              <a:ext cx="2651760" cy="822960"/>
            </a:xfrm>
            <a:prstGeom prst="curvedDownArrow">
              <a:avLst>
                <a:gd name="adj1" fmla="val 21243"/>
                <a:gd name="adj2" fmla="val 50964"/>
                <a:gd name="adj3" fmla="val 2527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Text Box 19">
              <a:extLst>
                <a:ext uri="{FF2B5EF4-FFF2-40B4-BE49-F238E27FC236}">
                  <a16:creationId xmlns:a16="http://schemas.microsoft.com/office/drawing/2014/main" id="{BCF4ECAD-9684-40F1-B323-E24F36F1AEF6}"/>
                </a:ext>
              </a:extLst>
            </p:cNvPr>
            <p:cNvSpPr txBox="1">
              <a:spLocks noChangeArrowheads="1"/>
            </p:cNvSpPr>
            <p:nvPr/>
          </p:nvSpPr>
          <p:spPr bwMode="auto">
            <a:xfrm>
              <a:off x="6174341" y="747306"/>
              <a:ext cx="1203203" cy="425036"/>
            </a:xfrm>
            <a:prstGeom prst="rect">
              <a:avLst/>
            </a:prstGeom>
            <a:noFill/>
            <a:ln w="9525">
              <a:noFill/>
              <a:miter lim="800000"/>
              <a:headEnd/>
              <a:tailEnd/>
            </a:ln>
          </p:spPr>
          <p:txBody>
            <a:bodyPr lIns="0" tIns="0" rIns="0" bIns="0"/>
            <a:lstStyle/>
            <a:p>
              <a:pPr algn="ctr" eaLnBrk="0" hangingPunct="0"/>
              <a:r>
                <a:rPr lang="en-AU" sz="3200" b="1" dirty="0">
                  <a:solidFill>
                    <a:srgbClr val="0000CC"/>
                  </a:solidFill>
                </a:rPr>
                <a:t>CC API</a:t>
              </a:r>
            </a:p>
          </p:txBody>
        </p:sp>
      </p:grpSp>
    </p:spTree>
    <p:extLst>
      <p:ext uri="{BB962C8B-B14F-4D97-AF65-F5344CB8AC3E}">
        <p14:creationId xmlns:p14="http://schemas.microsoft.com/office/powerpoint/2010/main" val="2783060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500"/>
                                        <p:tgtEl>
                                          <p:spTgt spid="1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1"/>
                                        </p:tgtEl>
                                        <p:attrNameLst>
                                          <p:attrName>style.visibility</p:attrName>
                                        </p:attrNameLst>
                                      </p:cBhvr>
                                      <p:to>
                                        <p:strVal val="visible"/>
                                      </p:to>
                                    </p:set>
                                    <p:animEffect transition="in" filter="fade">
                                      <p:cBhvr>
                                        <p:cTn id="12" dur="500"/>
                                        <p:tgtEl>
                                          <p:spTgt spid="9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fade">
                                      <p:cBhvr>
                                        <p:cTn id="17" dur="500"/>
                                        <p:tgtEl>
                                          <p:spTgt spid="8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fade">
                                      <p:cBhvr>
                                        <p:cTn id="22" dur="500"/>
                                        <p:tgtEl>
                                          <p:spTgt spid="6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fade">
                                      <p:cBhvr>
                                        <p:cTn id="27" dur="500"/>
                                        <p:tgtEl>
                                          <p:spTgt spid="5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500"/>
                                        <p:tgtEl>
                                          <p:spTgt spid="51"/>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randombar(horizontal)">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circle(in)">
                                      <p:cBhvr>
                                        <p:cTn id="4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4</a:t>
            </a:fld>
            <a:endParaRPr lang="en-US" sz="1100" dirty="0">
              <a:solidFill>
                <a:srgbClr val="0000FF"/>
              </a:solidFill>
            </a:endParaRPr>
          </a:p>
        </p:txBody>
      </p:sp>
      <p:grpSp>
        <p:nvGrpSpPr>
          <p:cNvPr id="7" name="Group 6"/>
          <p:cNvGrpSpPr/>
          <p:nvPr/>
        </p:nvGrpSpPr>
        <p:grpSpPr>
          <a:xfrm>
            <a:off x="-809" y="7415"/>
            <a:ext cx="9129110" cy="731520"/>
            <a:chOff x="-809" y="7415"/>
            <a:chExt cx="9129110" cy="731520"/>
          </a:xfrm>
        </p:grpSpPr>
        <p:sp>
          <p:nvSpPr>
            <p:cNvPr id="9"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lgn="l"/>
              <a:r>
                <a:rPr lang="en-US" sz="2400" b="1" dirty="0">
                  <a:solidFill>
                    <a:schemeClr val="bg1"/>
                  </a:solidFill>
                  <a:latin typeface="+mj-lt"/>
                  <a:cs typeface="Helvetica" panose="020B0604020202020204" pitchFamily="34" charset="0"/>
                </a:rPr>
                <a:t>API Basics</a:t>
              </a:r>
            </a:p>
          </p:txBody>
        </p:sp>
        <p:sp>
          <p:nvSpPr>
            <p:cNvPr id="6" name="Oval 5"/>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grpSp>
        <p:nvGrpSpPr>
          <p:cNvPr id="8" name="Group 7">
            <a:extLst>
              <a:ext uri="{FF2B5EF4-FFF2-40B4-BE49-F238E27FC236}">
                <a16:creationId xmlns:a16="http://schemas.microsoft.com/office/drawing/2014/main" id="{765CFD57-D5C5-411A-8B6F-CE103954B03C}"/>
              </a:ext>
            </a:extLst>
          </p:cNvPr>
          <p:cNvGrpSpPr/>
          <p:nvPr/>
        </p:nvGrpSpPr>
        <p:grpSpPr>
          <a:xfrm>
            <a:off x="4977998" y="989377"/>
            <a:ext cx="3813099" cy="2704358"/>
            <a:chOff x="4988389" y="1415408"/>
            <a:chExt cx="3813099" cy="2704358"/>
          </a:xfrm>
        </p:grpSpPr>
        <p:pic>
          <p:nvPicPr>
            <p:cNvPr id="11" name="Picture 10">
              <a:extLst>
                <a:ext uri="{FF2B5EF4-FFF2-40B4-BE49-F238E27FC236}">
                  <a16:creationId xmlns:a16="http://schemas.microsoft.com/office/drawing/2014/main" id="{5E0102C8-FDD4-46B4-BD3F-8B584B2B3A46}"/>
                </a:ext>
              </a:extLst>
            </p:cNvPr>
            <p:cNvPicPr>
              <a:picLocks noChangeAspect="1"/>
            </p:cNvPicPr>
            <p:nvPr/>
          </p:nvPicPr>
          <p:blipFill>
            <a:blip r:embed="rId4"/>
            <a:stretch>
              <a:fillRect/>
            </a:stretch>
          </p:blipFill>
          <p:spPr>
            <a:xfrm>
              <a:off x="5952317" y="1415408"/>
              <a:ext cx="1885243" cy="1248274"/>
            </a:xfrm>
            <a:prstGeom prst="rect">
              <a:avLst/>
            </a:prstGeom>
          </p:spPr>
        </p:pic>
        <p:pic>
          <p:nvPicPr>
            <p:cNvPr id="13" name="Picture 12">
              <a:extLst>
                <a:ext uri="{FF2B5EF4-FFF2-40B4-BE49-F238E27FC236}">
                  <a16:creationId xmlns:a16="http://schemas.microsoft.com/office/drawing/2014/main" id="{7FE73466-1703-405D-A880-F632D84E56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88389" y="2644228"/>
              <a:ext cx="3813099" cy="1475538"/>
            </a:xfrm>
            <a:prstGeom prst="rect">
              <a:avLst/>
            </a:prstGeom>
          </p:spPr>
        </p:pic>
        <p:sp>
          <p:nvSpPr>
            <p:cNvPr id="14" name="Flowchart: Magnetic Disk 13">
              <a:extLst>
                <a:ext uri="{FF2B5EF4-FFF2-40B4-BE49-F238E27FC236}">
                  <a16:creationId xmlns:a16="http://schemas.microsoft.com/office/drawing/2014/main" id="{9EC13D91-1D19-4F71-983C-99E3C689163A}"/>
                </a:ext>
              </a:extLst>
            </p:cNvPr>
            <p:cNvSpPr/>
            <p:nvPr/>
          </p:nvSpPr>
          <p:spPr>
            <a:xfrm>
              <a:off x="5177638" y="2143407"/>
              <a:ext cx="640080" cy="274320"/>
            </a:xfrm>
            <a:prstGeom prst="flowChartMagneticDisk">
              <a:avLst/>
            </a:prstGeom>
            <a:solidFill>
              <a:srgbClr val="FFFFCC"/>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dirty="0">
                  <a:solidFill>
                    <a:schemeClr val="tx1"/>
                  </a:solidFill>
                </a:rPr>
                <a:t>Database</a:t>
              </a:r>
              <a:endParaRPr lang="en-US" sz="1200" dirty="0">
                <a:solidFill>
                  <a:schemeClr val="tx1"/>
                </a:solidFill>
              </a:endParaRPr>
            </a:p>
          </p:txBody>
        </p:sp>
        <p:sp>
          <p:nvSpPr>
            <p:cNvPr id="15" name="Flowchart: Magnetic Disk 14">
              <a:extLst>
                <a:ext uri="{FF2B5EF4-FFF2-40B4-BE49-F238E27FC236}">
                  <a16:creationId xmlns:a16="http://schemas.microsoft.com/office/drawing/2014/main" id="{79F2E5CC-774B-4065-9162-DED2268B57B3}"/>
                </a:ext>
              </a:extLst>
            </p:cNvPr>
            <p:cNvSpPr/>
            <p:nvPr/>
          </p:nvSpPr>
          <p:spPr>
            <a:xfrm>
              <a:off x="7948586" y="2143407"/>
              <a:ext cx="640080" cy="274320"/>
            </a:xfrm>
            <a:prstGeom prst="flowChartMagneticDisk">
              <a:avLst/>
            </a:prstGeom>
            <a:solidFill>
              <a:srgbClr val="FFFFCC"/>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dirty="0">
                  <a:solidFill>
                    <a:schemeClr val="tx1"/>
                  </a:solidFill>
                </a:rPr>
                <a:t>Database</a:t>
              </a:r>
              <a:endParaRPr lang="en-US" sz="1200" dirty="0">
                <a:solidFill>
                  <a:schemeClr val="tx1"/>
                </a:solidFill>
              </a:endParaRPr>
            </a:p>
          </p:txBody>
        </p:sp>
        <p:sp>
          <p:nvSpPr>
            <p:cNvPr id="16" name="Arrow: Up-Down 15">
              <a:extLst>
                <a:ext uri="{FF2B5EF4-FFF2-40B4-BE49-F238E27FC236}">
                  <a16:creationId xmlns:a16="http://schemas.microsoft.com/office/drawing/2014/main" id="{928B6CB4-9BEC-4CCD-BDDE-72B4CD6EBF74}"/>
                </a:ext>
              </a:extLst>
            </p:cNvPr>
            <p:cNvSpPr/>
            <p:nvPr/>
          </p:nvSpPr>
          <p:spPr>
            <a:xfrm>
              <a:off x="5406238" y="2452010"/>
              <a:ext cx="182880" cy="274320"/>
            </a:xfrm>
            <a:prstGeom prst="upDownArrow">
              <a:avLst/>
            </a:prstGeom>
            <a:solidFill>
              <a:schemeClr val="accent3"/>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Up-Down 16">
              <a:extLst>
                <a:ext uri="{FF2B5EF4-FFF2-40B4-BE49-F238E27FC236}">
                  <a16:creationId xmlns:a16="http://schemas.microsoft.com/office/drawing/2014/main" id="{4F7FABA7-FB45-40E5-95F3-E171168D4749}"/>
                </a:ext>
              </a:extLst>
            </p:cNvPr>
            <p:cNvSpPr/>
            <p:nvPr/>
          </p:nvSpPr>
          <p:spPr>
            <a:xfrm>
              <a:off x="8177186" y="2452010"/>
              <a:ext cx="182880" cy="274320"/>
            </a:xfrm>
            <a:prstGeom prst="upDownArrow">
              <a:avLst/>
            </a:prstGeom>
            <a:solidFill>
              <a:schemeClr val="accent3"/>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AF014C47-7771-40DD-9D63-AB36F83EA5B9}"/>
              </a:ext>
            </a:extLst>
          </p:cNvPr>
          <p:cNvSpPr/>
          <p:nvPr/>
        </p:nvSpPr>
        <p:spPr>
          <a:xfrm>
            <a:off x="357577" y="1138379"/>
            <a:ext cx="4297680" cy="2468880"/>
          </a:xfrm>
          <a:prstGeom prst="rect">
            <a:avLst/>
          </a:prstGeom>
          <a:solidFill>
            <a:schemeClr val="accent3">
              <a:lumMod val="20000"/>
              <a:lumOff val="80000"/>
            </a:schemeClr>
          </a:solidFill>
          <a:ln>
            <a:noFill/>
          </a:ln>
          <a:effectLst>
            <a:outerShdw blurRad="50800" dist="38100" dir="5400000" algn="t"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t"/>
          <a:lstStyle/>
          <a:p>
            <a:pPr>
              <a:spcAft>
                <a:spcPts val="600"/>
              </a:spcAft>
            </a:pPr>
            <a:r>
              <a:rPr lang="en-US" sz="2400" b="1" dirty="0">
                <a:solidFill>
                  <a:srgbClr val="0000CC"/>
                </a:solidFill>
                <a:ea typeface="Calibri" panose="020F0502020204030204" pitchFamily="34" charset="0"/>
                <a:cs typeface="Times New Roman" panose="02020603050405020304" pitchFamily="18" charset="0"/>
              </a:rPr>
              <a:t>What is an API?</a:t>
            </a:r>
            <a:endParaRPr lang="en-US" sz="2400" b="1" dirty="0">
              <a:ea typeface="Calibri" panose="020F0502020204030204" pitchFamily="34" charset="0"/>
              <a:cs typeface="Times New Roman" panose="02020603050405020304" pitchFamily="18" charset="0"/>
            </a:endParaRPr>
          </a:p>
          <a:p>
            <a:pPr>
              <a:spcAft>
                <a:spcPts val="0"/>
              </a:spcAft>
            </a:pPr>
            <a:r>
              <a:rPr lang="en-US" sz="2000" dirty="0">
                <a:ea typeface="Calibri" panose="020F0502020204030204" pitchFamily="34" charset="0"/>
                <a:cs typeface="Times New Roman" panose="02020603050405020304" pitchFamily="18" charset="0"/>
              </a:rPr>
              <a:t>A web Application Program Interface (API) is a link established between two systems (over Internet or intranet) to automate data transfer from one portal to another, based on a well-defined secure data exchange protocol. </a:t>
            </a:r>
          </a:p>
          <a:p>
            <a:pPr marL="285750" indent="-285750">
              <a:buFont typeface="Arial" panose="020B0604020202020204" pitchFamily="34" charset="0"/>
              <a:buChar char="•"/>
            </a:pPr>
            <a:endParaRPr lang="en-US" sz="1200" dirty="0"/>
          </a:p>
        </p:txBody>
      </p:sp>
      <p:sp>
        <p:nvSpPr>
          <p:cNvPr id="19" name="Rectangle 18">
            <a:extLst>
              <a:ext uri="{FF2B5EF4-FFF2-40B4-BE49-F238E27FC236}">
                <a16:creationId xmlns:a16="http://schemas.microsoft.com/office/drawing/2014/main" id="{818C8F40-3B69-43A9-BBBB-9A3C0BE572D9}"/>
              </a:ext>
            </a:extLst>
          </p:cNvPr>
          <p:cNvSpPr/>
          <p:nvPr/>
        </p:nvSpPr>
        <p:spPr>
          <a:xfrm>
            <a:off x="357577" y="4150939"/>
            <a:ext cx="8412480" cy="2156345"/>
          </a:xfrm>
          <a:prstGeom prst="rect">
            <a:avLst/>
          </a:prstGeom>
          <a:solidFill>
            <a:srgbClr val="FFFFCC"/>
          </a:solidFill>
          <a:ln>
            <a:noFill/>
          </a:ln>
          <a:effectLst>
            <a:outerShdw blurRad="50800" dist="38100" dir="5400000" algn="t"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t"/>
          <a:lstStyle/>
          <a:p>
            <a:pPr>
              <a:spcAft>
                <a:spcPts val="600"/>
              </a:spcAft>
            </a:pPr>
            <a:r>
              <a:rPr lang="en-US" sz="2400" b="1" dirty="0">
                <a:solidFill>
                  <a:srgbClr val="0000CC"/>
                </a:solidFill>
                <a:ea typeface="Calibri" panose="020F0502020204030204" pitchFamily="34" charset="0"/>
                <a:cs typeface="Times New Roman" panose="02020603050405020304" pitchFamily="18" charset="0"/>
              </a:rPr>
              <a:t>Why are APIs important to the World Bank and our Clients?</a:t>
            </a:r>
            <a:endParaRPr lang="en-US" sz="2400" b="1" dirty="0">
              <a:ea typeface="Calibri" panose="020F0502020204030204" pitchFamily="34" charset="0"/>
              <a:cs typeface="Times New Roman" panose="02020603050405020304" pitchFamily="18" charset="0"/>
            </a:endParaRPr>
          </a:p>
          <a:p>
            <a:pPr>
              <a:spcAft>
                <a:spcPts val="0"/>
              </a:spcAft>
            </a:pPr>
            <a:r>
              <a:rPr lang="en-US" sz="2000" dirty="0">
                <a:ea typeface="Calibri" panose="020F0502020204030204" pitchFamily="34" charset="0"/>
                <a:cs typeface="Times New Roman" panose="02020603050405020304" pitchFamily="18" charset="0"/>
              </a:rPr>
              <a:t>APIs contribute significantly to the improvement of public services and seamless end-to-end interactions among government, citizens and businesses, by eliminating manual interactions on data exchanges. Web APIs can be developed in a relatively short time with a modest budget, and result in substantial cost savings due to secure automated data transfer and updates.</a:t>
            </a:r>
          </a:p>
        </p:txBody>
      </p:sp>
    </p:spTree>
    <p:extLst>
      <p:ext uri="{BB962C8B-B14F-4D97-AF65-F5344CB8AC3E}">
        <p14:creationId xmlns:p14="http://schemas.microsoft.com/office/powerpoint/2010/main" val="140467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5</a:t>
            </a:fld>
            <a:endParaRPr lang="en-US" sz="1100" dirty="0">
              <a:solidFill>
                <a:srgbClr val="0000FF"/>
              </a:solidFill>
            </a:endParaRPr>
          </a:p>
        </p:txBody>
      </p:sp>
      <p:grpSp>
        <p:nvGrpSpPr>
          <p:cNvPr id="7" name="Group 6"/>
          <p:cNvGrpSpPr/>
          <p:nvPr/>
        </p:nvGrpSpPr>
        <p:grpSpPr>
          <a:xfrm>
            <a:off x="-809" y="7415"/>
            <a:ext cx="9129110" cy="731520"/>
            <a:chOff x="-809" y="7415"/>
            <a:chExt cx="9129110" cy="731520"/>
          </a:xfrm>
        </p:grpSpPr>
        <p:sp>
          <p:nvSpPr>
            <p:cNvPr id="9"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lgn="l"/>
              <a:r>
                <a:rPr lang="en-US" sz="2400" b="1" dirty="0">
                  <a:solidFill>
                    <a:schemeClr val="bg1"/>
                  </a:solidFill>
                  <a:latin typeface="+mj-lt"/>
                  <a:cs typeface="Helvetica" panose="020B0604020202020204" pitchFamily="34" charset="0"/>
                </a:rPr>
                <a:t>Transition to Web Services/APIs</a:t>
              </a:r>
            </a:p>
          </p:txBody>
        </p:sp>
        <p:sp>
          <p:nvSpPr>
            <p:cNvPr id="6" name="Oval 5"/>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
        <p:nvSpPr>
          <p:cNvPr id="8" name="Text Box 14">
            <a:extLst>
              <a:ext uri="{FF2B5EF4-FFF2-40B4-BE49-F238E27FC236}">
                <a16:creationId xmlns:a16="http://schemas.microsoft.com/office/drawing/2014/main" id="{BE8E4B59-2473-4912-B6DA-96249841016F}"/>
              </a:ext>
            </a:extLst>
          </p:cNvPr>
          <p:cNvSpPr txBox="1">
            <a:spLocks noChangeArrowheads="1"/>
          </p:cNvSpPr>
          <p:nvPr/>
        </p:nvSpPr>
        <p:spPr bwMode="auto">
          <a:xfrm>
            <a:off x="2175915" y="2457540"/>
            <a:ext cx="4754880" cy="1708160"/>
          </a:xfrm>
          <a:prstGeom prst="rect">
            <a:avLst/>
          </a:prstGeom>
          <a:noFill/>
          <a:ln w="9525">
            <a:noFill/>
            <a:miter lim="800000"/>
            <a:headEnd/>
            <a:tailEnd/>
          </a:ln>
        </p:spPr>
        <p:txBody>
          <a:bodyPr wrap="square">
            <a:spAutoFit/>
          </a:bodyPr>
          <a:lstStyle/>
          <a:p>
            <a:pPr marL="341313" indent="-341313" algn="ctr">
              <a:spcAft>
                <a:spcPts val="600"/>
              </a:spcAft>
              <a:tabLst>
                <a:tab pos="1790700" algn="l"/>
              </a:tabLst>
            </a:pPr>
            <a:r>
              <a:rPr lang="en-US" sz="2800" b="1" dirty="0">
                <a:solidFill>
                  <a:srgbClr val="00B0F0"/>
                </a:solidFill>
                <a:effectLst/>
              </a:rPr>
              <a:t>Contents</a:t>
            </a:r>
            <a:endParaRPr lang="tr-TR" sz="2800" b="1" dirty="0">
              <a:solidFill>
                <a:srgbClr val="00B0F0"/>
              </a:solidFill>
              <a:effectLst/>
            </a:endParaRPr>
          </a:p>
          <a:p>
            <a:pPr marL="342900" indent="-342900">
              <a:lnSpc>
                <a:spcPct val="150000"/>
              </a:lnSpc>
              <a:buSzPct val="80000"/>
              <a:buFont typeface="Wingdings 3" panose="05040102010807070707" pitchFamily="18" charset="2"/>
              <a:buChar char=""/>
              <a:tabLst>
                <a:tab pos="1790700" algn="l"/>
              </a:tabLst>
            </a:pPr>
            <a:r>
              <a:rPr lang="en-US" sz="2400" b="1" dirty="0">
                <a:solidFill>
                  <a:schemeClr val="bg1">
                    <a:lumMod val="75000"/>
                  </a:schemeClr>
                </a:solidFill>
              </a:rPr>
              <a:t>Transition to Web Services/APIs</a:t>
            </a:r>
          </a:p>
          <a:p>
            <a:pPr marL="342900" indent="-342900">
              <a:lnSpc>
                <a:spcPct val="150000"/>
              </a:lnSpc>
              <a:buSzPct val="80000"/>
              <a:buFont typeface="Wingdings 3" panose="05040102010807070707" pitchFamily="18" charset="2"/>
              <a:buChar char=""/>
              <a:tabLst>
                <a:tab pos="1790700" algn="l"/>
              </a:tabLst>
            </a:pPr>
            <a:r>
              <a:rPr lang="en-US" sz="2400" b="1" dirty="0">
                <a:solidFill>
                  <a:srgbClr val="0000CC"/>
                </a:solidFill>
              </a:rPr>
              <a:t>New Client Connection API</a:t>
            </a:r>
          </a:p>
        </p:txBody>
      </p:sp>
    </p:spTree>
    <p:extLst>
      <p:ext uri="{BB962C8B-B14F-4D97-AF65-F5344CB8AC3E}">
        <p14:creationId xmlns:p14="http://schemas.microsoft.com/office/powerpoint/2010/main" val="2938998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6</a:t>
            </a:fld>
            <a:endParaRPr lang="en-US" sz="1100" dirty="0">
              <a:solidFill>
                <a:srgbClr val="0000FF"/>
              </a:solidFill>
            </a:endParaRPr>
          </a:p>
        </p:txBody>
      </p:sp>
      <p:grpSp>
        <p:nvGrpSpPr>
          <p:cNvPr id="7" name="Group 6"/>
          <p:cNvGrpSpPr/>
          <p:nvPr/>
        </p:nvGrpSpPr>
        <p:grpSpPr>
          <a:xfrm>
            <a:off x="-809" y="7415"/>
            <a:ext cx="9129110" cy="731520"/>
            <a:chOff x="-809" y="7415"/>
            <a:chExt cx="9129110" cy="731520"/>
          </a:xfrm>
        </p:grpSpPr>
        <p:sp>
          <p:nvSpPr>
            <p:cNvPr id="9"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lgn="l"/>
              <a:r>
                <a:rPr lang="en-US" sz="2400" b="1" dirty="0">
                  <a:solidFill>
                    <a:schemeClr val="bg1"/>
                  </a:solidFill>
                  <a:latin typeface="+mj-lt"/>
                  <a:cs typeface="Helvetica" panose="020B0604020202020204" pitchFamily="34" charset="0"/>
                </a:rPr>
                <a:t>New Client Connection API</a:t>
              </a:r>
            </a:p>
          </p:txBody>
        </p:sp>
        <p:sp>
          <p:nvSpPr>
            <p:cNvPr id="6" name="Oval 5"/>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
        <p:nvSpPr>
          <p:cNvPr id="43" name="Rectangle 42">
            <a:extLst>
              <a:ext uri="{FF2B5EF4-FFF2-40B4-BE49-F238E27FC236}">
                <a16:creationId xmlns:a16="http://schemas.microsoft.com/office/drawing/2014/main" id="{531C69E1-8972-41D8-A95C-2347B3FE20AF}"/>
              </a:ext>
            </a:extLst>
          </p:cNvPr>
          <p:cNvSpPr/>
          <p:nvPr/>
        </p:nvSpPr>
        <p:spPr>
          <a:xfrm>
            <a:off x="220742" y="4195251"/>
            <a:ext cx="8686800" cy="2392023"/>
          </a:xfrm>
          <a:prstGeom prst="rect">
            <a:avLst/>
          </a:prstGeom>
          <a:solidFill>
            <a:schemeClr val="accent3">
              <a:lumMod val="20000"/>
              <a:lumOff val="80000"/>
            </a:schemeClr>
          </a:solidFill>
          <a:ln w="952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spcAft>
                <a:spcPts val="600"/>
              </a:spcAft>
              <a:buFont typeface="Wingdings 3" panose="05040102010807070707" pitchFamily="18" charset="2"/>
              <a:buChar char=""/>
            </a:pPr>
            <a:r>
              <a:rPr lang="en-US" altLang="en-US" sz="2000" dirty="0">
                <a:solidFill>
                  <a:schemeClr val="tx1"/>
                </a:solidFill>
                <a:latin typeface="+mj-lt"/>
                <a:ea typeface="Calibri" panose="020F0502020204030204" pitchFamily="34" charset="0"/>
                <a:cs typeface="Times New Roman" panose="02020603050405020304" pitchFamily="18" charset="0"/>
              </a:rPr>
              <a:t>New </a:t>
            </a:r>
            <a:r>
              <a:rPr lang="en-US" altLang="en-US" sz="2000" dirty="0">
                <a:solidFill>
                  <a:schemeClr val="tx1"/>
                </a:solidFill>
                <a:latin typeface="+mj-lt"/>
                <a:ea typeface="Calibri" panose="020F0502020204030204" pitchFamily="34" charset="0"/>
                <a:cs typeface="Times New Roman" panose="02020603050405020304" pitchFamily="18" charset="0"/>
                <a:hlinkClick r:id="rId4"/>
              </a:rPr>
              <a:t>Client Connection</a:t>
            </a:r>
            <a:r>
              <a:rPr lang="en-US" altLang="en-US" sz="2000" dirty="0">
                <a:solidFill>
                  <a:schemeClr val="tx1"/>
                </a:solidFill>
                <a:latin typeface="+mj-lt"/>
                <a:ea typeface="Calibri" panose="020F0502020204030204" pitchFamily="34" charset="0"/>
                <a:cs typeface="Times New Roman" panose="02020603050405020304" pitchFamily="18" charset="0"/>
              </a:rPr>
              <a:t> (CC) portal was rolled to over 180 countries between March 2018-Sept 2018</a:t>
            </a:r>
          </a:p>
          <a:p>
            <a:pPr marL="342900" lvl="0" indent="-342900">
              <a:spcAft>
                <a:spcPts val="600"/>
              </a:spcAft>
              <a:buFont typeface="Wingdings 3" panose="05040102010807070707" pitchFamily="18" charset="2"/>
              <a:buChar char=""/>
            </a:pPr>
            <a:r>
              <a:rPr lang="en-US" altLang="en-US" sz="2000" dirty="0">
                <a:solidFill>
                  <a:schemeClr val="tx1"/>
                </a:solidFill>
                <a:latin typeface="+mj-lt"/>
                <a:ea typeface="Calibri" panose="020F0502020204030204" pitchFamily="34" charset="0"/>
                <a:cs typeface="Times New Roman" panose="02020603050405020304" pitchFamily="18" charset="0"/>
              </a:rPr>
              <a:t>As a part of this upgrade, a secure </a:t>
            </a:r>
            <a:r>
              <a:rPr lang="en-US" altLang="en-US" sz="2000" b="1" u="sng" dirty="0">
                <a:solidFill>
                  <a:srgbClr val="0000CC"/>
                </a:solidFill>
                <a:latin typeface="+mj-lt"/>
                <a:ea typeface="Calibri" panose="020F0502020204030204" pitchFamily="34" charset="0"/>
                <a:cs typeface="Times New Roman" panose="02020603050405020304" pitchFamily="18" charset="0"/>
              </a:rPr>
              <a:t>CC web API </a:t>
            </a:r>
            <a:r>
              <a:rPr lang="en-US" altLang="en-US" sz="2000" dirty="0">
                <a:solidFill>
                  <a:schemeClr val="tx1"/>
                </a:solidFill>
                <a:latin typeface="+mj-lt"/>
                <a:ea typeface="Calibri" panose="020F0502020204030204" pitchFamily="34" charset="0"/>
                <a:cs typeface="Times New Roman" panose="02020603050405020304" pitchFamily="18" charset="0"/>
              </a:rPr>
              <a:t>was developed (Mar-Oct 2018) to automate data exchange between Client Country Systems &amp; CC databases (e.g., Project/Loan details, Commitments/Disbursements, Contract Awards). </a:t>
            </a:r>
          </a:p>
          <a:p>
            <a:pPr marL="342900" lvl="0" indent="-342900">
              <a:spcAft>
                <a:spcPts val="600"/>
              </a:spcAft>
              <a:buFont typeface="Wingdings 3" panose="05040102010807070707" pitchFamily="18" charset="2"/>
              <a:buChar char=""/>
            </a:pPr>
            <a:r>
              <a:rPr lang="en-US" altLang="en-US" sz="2000" dirty="0">
                <a:solidFill>
                  <a:schemeClr val="tx1"/>
                </a:solidFill>
                <a:latin typeface="+mj-lt"/>
                <a:ea typeface="Calibri" panose="020F0502020204030204" pitchFamily="34" charset="0"/>
                <a:cs typeface="Times New Roman" panose="02020603050405020304" pitchFamily="18" charset="0"/>
              </a:rPr>
              <a:t>New CC API was tested in Albania EAMIS until January 2019, and is expected to go live in March 2019.</a:t>
            </a:r>
            <a:endParaRPr lang="en-US" altLang="en-US" sz="2000" dirty="0">
              <a:solidFill>
                <a:schemeClr val="tx1"/>
              </a:solidFill>
              <a:latin typeface="+mj-lt"/>
            </a:endParaRPr>
          </a:p>
        </p:txBody>
      </p:sp>
      <p:grpSp>
        <p:nvGrpSpPr>
          <p:cNvPr id="4" name="Group 3">
            <a:extLst>
              <a:ext uri="{FF2B5EF4-FFF2-40B4-BE49-F238E27FC236}">
                <a16:creationId xmlns:a16="http://schemas.microsoft.com/office/drawing/2014/main" id="{6A0D05B8-157C-4EBE-809C-E1FB447D8C1F}"/>
              </a:ext>
            </a:extLst>
          </p:cNvPr>
          <p:cNvGrpSpPr/>
          <p:nvPr/>
        </p:nvGrpSpPr>
        <p:grpSpPr>
          <a:xfrm>
            <a:off x="391653" y="838572"/>
            <a:ext cx="8368858" cy="2983863"/>
            <a:chOff x="391653" y="838572"/>
            <a:chExt cx="8368858" cy="2983863"/>
          </a:xfrm>
        </p:grpSpPr>
        <p:pic>
          <p:nvPicPr>
            <p:cNvPr id="11" name="Picture 10">
              <a:extLst>
                <a:ext uri="{FF2B5EF4-FFF2-40B4-BE49-F238E27FC236}">
                  <a16:creationId xmlns:a16="http://schemas.microsoft.com/office/drawing/2014/main" id="{7B33C077-B39D-418A-A226-13FC6C9CE34D}"/>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863410" y="983871"/>
              <a:ext cx="897101" cy="1011542"/>
            </a:xfrm>
            <a:prstGeom prst="rect">
              <a:avLst/>
            </a:prstGeom>
            <a:noFill/>
            <a:ln>
              <a:noFill/>
            </a:ln>
          </p:spPr>
        </p:pic>
        <p:cxnSp>
          <p:nvCxnSpPr>
            <p:cNvPr id="13" name="Connector: Elbow 12">
              <a:extLst>
                <a:ext uri="{FF2B5EF4-FFF2-40B4-BE49-F238E27FC236}">
                  <a16:creationId xmlns:a16="http://schemas.microsoft.com/office/drawing/2014/main" id="{C17071C5-970E-41BF-8690-B539A85E7D97}"/>
                </a:ext>
              </a:extLst>
            </p:cNvPr>
            <p:cNvCxnSpPr/>
            <p:nvPr/>
          </p:nvCxnSpPr>
          <p:spPr>
            <a:xfrm>
              <a:off x="1589367" y="2251779"/>
              <a:ext cx="697745" cy="899148"/>
            </a:xfrm>
            <a:prstGeom prst="bentConnector3">
              <a:avLst/>
            </a:prstGeom>
            <a:ln>
              <a:solidFill>
                <a:srgbClr val="0000CC"/>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1120AEC7-2F08-4A20-BDA5-333C40F6DD2C}"/>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7863410" y="2810893"/>
              <a:ext cx="897101" cy="1011542"/>
            </a:xfrm>
            <a:prstGeom prst="rect">
              <a:avLst/>
            </a:prstGeom>
            <a:noFill/>
            <a:ln>
              <a:noFill/>
            </a:ln>
          </p:spPr>
        </p:pic>
        <p:sp>
          <p:nvSpPr>
            <p:cNvPr id="15" name="Flowchart: Magnetic Disk 14">
              <a:extLst>
                <a:ext uri="{FF2B5EF4-FFF2-40B4-BE49-F238E27FC236}">
                  <a16:creationId xmlns:a16="http://schemas.microsoft.com/office/drawing/2014/main" id="{C3BA1E1B-C95D-4890-9A1F-8965B758A289}"/>
                </a:ext>
              </a:extLst>
            </p:cNvPr>
            <p:cNvSpPr/>
            <p:nvPr/>
          </p:nvSpPr>
          <p:spPr>
            <a:xfrm>
              <a:off x="391653" y="1689812"/>
              <a:ext cx="1196134" cy="1123935"/>
            </a:xfrm>
            <a:prstGeom prst="flowChartMagneticDisk">
              <a:avLst/>
            </a:prstGeom>
            <a:solidFill>
              <a:srgbClr val="FFFF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b="1">
                  <a:solidFill>
                    <a:srgbClr val="0000CC"/>
                  </a:solidFill>
                  <a:effectLst/>
                  <a:latin typeface="Andes" panose="02000000000000000000" pitchFamily="50" charset="0"/>
                  <a:ea typeface="Calibri" panose="020F0502020204030204" pitchFamily="34" charset="0"/>
                  <a:cs typeface="Times New Roman" panose="02020603050405020304" pitchFamily="18" charset="0"/>
                </a:rPr>
                <a:t>World Bank Databases</a:t>
              </a:r>
              <a:endParaRPr lang="en-US" sz="1400">
                <a:effectLst/>
                <a:latin typeface="Andes" panose="02000000000000000000" pitchFamily="50" charset="0"/>
                <a:ea typeface="Calibri" panose="020F0502020204030204" pitchFamily="34" charset="0"/>
                <a:cs typeface="Times New Roman" panose="02020603050405020304" pitchFamily="18" charset="0"/>
              </a:endParaRPr>
            </a:p>
          </p:txBody>
        </p:sp>
        <p:sp>
          <p:nvSpPr>
            <p:cNvPr id="42" name="Rectangle 41">
              <a:extLst>
                <a:ext uri="{FF2B5EF4-FFF2-40B4-BE49-F238E27FC236}">
                  <a16:creationId xmlns:a16="http://schemas.microsoft.com/office/drawing/2014/main" id="{B2CDE457-65DA-4D82-ADE4-2E685961B10A}"/>
                </a:ext>
              </a:extLst>
            </p:cNvPr>
            <p:cNvSpPr/>
            <p:nvPr/>
          </p:nvSpPr>
          <p:spPr>
            <a:xfrm>
              <a:off x="2309274" y="1188254"/>
              <a:ext cx="1463039" cy="33718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400" dirty="0">
                  <a:solidFill>
                    <a:srgbClr val="0000CC"/>
                  </a:solidFill>
                  <a:effectLst/>
                  <a:latin typeface="Andes" panose="02000000000000000000" pitchFamily="50" charset="0"/>
                  <a:ea typeface="Calibri" panose="020F0502020204030204" pitchFamily="34" charset="0"/>
                  <a:cs typeface="Times New Roman" panose="02020603050405020304" pitchFamily="18" charset="0"/>
                </a:rPr>
                <a:t> Client Connection</a:t>
              </a:r>
              <a:endParaRPr lang="en-US" sz="1400" dirty="0">
                <a:effectLst/>
                <a:latin typeface="Andes" panose="02000000000000000000" pitchFamily="50" charset="0"/>
                <a:ea typeface="Calibri" panose="020F0502020204030204" pitchFamily="34" charset="0"/>
                <a:cs typeface="Times New Roman" panose="02020603050405020304" pitchFamily="18" charset="0"/>
              </a:endParaRPr>
            </a:p>
          </p:txBody>
        </p:sp>
        <p:cxnSp>
          <p:nvCxnSpPr>
            <p:cNvPr id="17" name="Connector: Elbow 16">
              <a:extLst>
                <a:ext uri="{FF2B5EF4-FFF2-40B4-BE49-F238E27FC236}">
                  <a16:creationId xmlns:a16="http://schemas.microsoft.com/office/drawing/2014/main" id="{967F8C73-5A39-4FD3-943A-E416284E3DB8}"/>
                </a:ext>
              </a:extLst>
            </p:cNvPr>
            <p:cNvCxnSpPr/>
            <p:nvPr/>
          </p:nvCxnSpPr>
          <p:spPr>
            <a:xfrm flipV="1">
              <a:off x="1589367" y="1350185"/>
              <a:ext cx="697745" cy="899148"/>
            </a:xfrm>
            <a:prstGeom prst="bentConnector3">
              <a:avLst/>
            </a:prstGeom>
            <a:ln>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66CD151-0401-4ABF-AFEF-ACBFCD2C8602}"/>
                </a:ext>
              </a:extLst>
            </p:cNvPr>
            <p:cNvCxnSpPr>
              <a:cxnSpLocks/>
            </p:cNvCxnSpPr>
            <p:nvPr/>
          </p:nvCxnSpPr>
          <p:spPr>
            <a:xfrm flipV="1">
              <a:off x="6368017" y="1458713"/>
              <a:ext cx="1615649" cy="4139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BC96549-E347-4489-8A52-0C76AD330251}"/>
                </a:ext>
              </a:extLst>
            </p:cNvPr>
            <p:cNvCxnSpPr>
              <a:cxnSpLocks/>
            </p:cNvCxnSpPr>
            <p:nvPr/>
          </p:nvCxnSpPr>
          <p:spPr>
            <a:xfrm>
              <a:off x="4302602" y="1349210"/>
              <a:ext cx="1134832" cy="595969"/>
            </a:xfrm>
            <a:prstGeom prst="line">
              <a:avLst/>
            </a:prstGeom>
            <a:ln>
              <a:solidFill>
                <a:srgbClr val="0000CC"/>
              </a:solidFill>
              <a:prstDash val="solid"/>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84E0C9D2-7224-4BBE-9CF3-9C379105DC10}"/>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7335091" y="1907623"/>
              <a:ext cx="697745" cy="1011542"/>
            </a:xfrm>
            <a:prstGeom prst="rect">
              <a:avLst/>
            </a:prstGeom>
            <a:noFill/>
            <a:ln>
              <a:noFill/>
            </a:ln>
          </p:spPr>
        </p:pic>
        <p:cxnSp>
          <p:nvCxnSpPr>
            <p:cNvPr id="21" name="Straight Connector 20">
              <a:extLst>
                <a:ext uri="{FF2B5EF4-FFF2-40B4-BE49-F238E27FC236}">
                  <a16:creationId xmlns:a16="http://schemas.microsoft.com/office/drawing/2014/main" id="{52BBABFC-470E-48DE-B966-AE31CE2093C9}"/>
                </a:ext>
              </a:extLst>
            </p:cNvPr>
            <p:cNvCxnSpPr>
              <a:cxnSpLocks/>
            </p:cNvCxnSpPr>
            <p:nvPr/>
          </p:nvCxnSpPr>
          <p:spPr>
            <a:xfrm>
              <a:off x="6521091" y="2513430"/>
              <a:ext cx="1631692" cy="951424"/>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8CCADE5-F949-4C87-A72D-3617F691322D}"/>
                </a:ext>
              </a:extLst>
            </p:cNvPr>
            <p:cNvCxnSpPr>
              <a:cxnSpLocks/>
            </p:cNvCxnSpPr>
            <p:nvPr/>
          </p:nvCxnSpPr>
          <p:spPr>
            <a:xfrm flipV="1">
              <a:off x="4302602" y="2453043"/>
              <a:ext cx="1045814" cy="170724"/>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AB6424C-A216-4833-8BFE-785F7D177D60}"/>
                </a:ext>
              </a:extLst>
            </p:cNvPr>
            <p:cNvCxnSpPr>
              <a:cxnSpLocks/>
            </p:cNvCxnSpPr>
            <p:nvPr/>
          </p:nvCxnSpPr>
          <p:spPr>
            <a:xfrm flipV="1">
              <a:off x="4302831" y="2680886"/>
              <a:ext cx="1288395" cy="472624"/>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91B7A596-4FC6-417C-867B-F2CF7F48046C}"/>
                </a:ext>
              </a:extLst>
            </p:cNvPr>
            <p:cNvGrpSpPr/>
            <p:nvPr/>
          </p:nvGrpSpPr>
          <p:grpSpPr>
            <a:xfrm>
              <a:off x="2309274" y="2984920"/>
              <a:ext cx="1993557" cy="337181"/>
              <a:chOff x="0" y="0"/>
              <a:chExt cx="1461135" cy="182880"/>
            </a:xfrm>
          </p:grpSpPr>
          <p:sp>
            <p:nvSpPr>
              <p:cNvPr id="39" name="Rectangle 38">
                <a:extLst>
                  <a:ext uri="{FF2B5EF4-FFF2-40B4-BE49-F238E27FC236}">
                    <a16:creationId xmlns:a16="http://schemas.microsoft.com/office/drawing/2014/main" id="{512866B1-7441-4B84-A70C-3C5A992E11CC}"/>
                  </a:ext>
                </a:extLst>
              </p:cNvPr>
              <p:cNvSpPr/>
              <p:nvPr/>
            </p:nvSpPr>
            <p:spPr>
              <a:xfrm>
                <a:off x="0" y="0"/>
                <a:ext cx="1072304" cy="18288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400">
                    <a:solidFill>
                      <a:srgbClr val="0000CC"/>
                    </a:solidFill>
                    <a:effectLst/>
                    <a:latin typeface="Andes" panose="02000000000000000000" pitchFamily="50" charset="0"/>
                    <a:ea typeface="Calibri" panose="020F0502020204030204" pitchFamily="34" charset="0"/>
                    <a:cs typeface="Times New Roman" panose="02020603050405020304" pitchFamily="18" charset="0"/>
                  </a:rPr>
                  <a:t> Finance</a:t>
                </a:r>
                <a:endParaRPr lang="en-US" sz="1400">
                  <a:effectLst/>
                  <a:latin typeface="Andes" panose="02000000000000000000" pitchFamily="50" charset="0"/>
                  <a:ea typeface="Calibri" panose="020F0502020204030204" pitchFamily="34" charset="0"/>
                  <a:cs typeface="Times New Roman" panose="02020603050405020304" pitchFamily="18" charset="0"/>
                </a:endParaRPr>
              </a:p>
            </p:txBody>
          </p:sp>
          <p:sp>
            <p:nvSpPr>
              <p:cNvPr id="40" name="Rectangle 39">
                <a:extLst>
                  <a:ext uri="{FF2B5EF4-FFF2-40B4-BE49-F238E27FC236}">
                    <a16:creationId xmlns:a16="http://schemas.microsoft.com/office/drawing/2014/main" id="{0B1E49A8-CC7D-4EA7-9D5B-92DEC4D02AA2}"/>
                  </a:ext>
                </a:extLst>
              </p:cNvPr>
              <p:cNvSpPr/>
              <p:nvPr/>
            </p:nvSpPr>
            <p:spPr>
              <a:xfrm>
                <a:off x="1095375" y="0"/>
                <a:ext cx="365760" cy="182880"/>
              </a:xfrm>
              <a:prstGeom prst="rect">
                <a:avLst/>
              </a:prstGeom>
              <a:solidFill>
                <a:schemeClr val="accent5">
                  <a:lumMod val="20000"/>
                  <a:lumOff val="80000"/>
                </a:schemeClr>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b="1">
                    <a:solidFill>
                      <a:srgbClr val="0000CC"/>
                    </a:solidFill>
                    <a:effectLst/>
                    <a:latin typeface="Andes" panose="02000000000000000000" pitchFamily="50" charset="0"/>
                    <a:ea typeface="Calibri" panose="020F0502020204030204" pitchFamily="34" charset="0"/>
                    <a:cs typeface="Times New Roman" panose="02020603050405020304" pitchFamily="18" charset="0"/>
                  </a:rPr>
                  <a:t>API</a:t>
                </a:r>
                <a:endParaRPr lang="en-US" sz="1400">
                  <a:effectLst/>
                  <a:latin typeface="Andes" panose="02000000000000000000" pitchFamily="50" charset="0"/>
                  <a:ea typeface="Calibri" panose="020F0502020204030204" pitchFamily="34" charset="0"/>
                  <a:cs typeface="Times New Roman" panose="02020603050405020304" pitchFamily="18" charset="0"/>
                </a:endParaRPr>
              </a:p>
            </p:txBody>
          </p:sp>
        </p:grpSp>
        <p:sp>
          <p:nvSpPr>
            <p:cNvPr id="25" name="Freeform: Shape 24">
              <a:extLst>
                <a:ext uri="{FF2B5EF4-FFF2-40B4-BE49-F238E27FC236}">
                  <a16:creationId xmlns:a16="http://schemas.microsoft.com/office/drawing/2014/main" id="{358DB383-2652-4938-9F48-47494CBFE5F4}"/>
                </a:ext>
              </a:extLst>
            </p:cNvPr>
            <p:cNvSpPr/>
            <p:nvPr/>
          </p:nvSpPr>
          <p:spPr>
            <a:xfrm>
              <a:off x="6842338" y="2174860"/>
              <a:ext cx="598067" cy="93661"/>
            </a:xfrm>
            <a:custGeom>
              <a:avLst/>
              <a:gdLst>
                <a:gd name="connsiteX0" fmla="*/ 0 w 581025"/>
                <a:gd name="connsiteY0" fmla="*/ 0 h 76200"/>
                <a:gd name="connsiteX1" fmla="*/ 295275 w 581025"/>
                <a:gd name="connsiteY1" fmla="*/ 0 h 76200"/>
                <a:gd name="connsiteX2" fmla="*/ 133350 w 581025"/>
                <a:gd name="connsiteY2" fmla="*/ 76200 h 76200"/>
                <a:gd name="connsiteX3" fmla="*/ 581025 w 581025"/>
                <a:gd name="connsiteY3" fmla="*/ 76200 h 76200"/>
                <a:gd name="connsiteX0" fmla="*/ 0 w 476250"/>
                <a:gd name="connsiteY0" fmla="*/ 0 h 76200"/>
                <a:gd name="connsiteX1" fmla="*/ 295275 w 476250"/>
                <a:gd name="connsiteY1" fmla="*/ 0 h 76200"/>
                <a:gd name="connsiteX2" fmla="*/ 133350 w 476250"/>
                <a:gd name="connsiteY2" fmla="*/ 76200 h 76200"/>
                <a:gd name="connsiteX3" fmla="*/ 476250 w 476250"/>
                <a:gd name="connsiteY3" fmla="*/ 66675 h 76200"/>
              </a:gdLst>
              <a:ahLst/>
              <a:cxnLst>
                <a:cxn ang="0">
                  <a:pos x="connsiteX0" y="connsiteY0"/>
                </a:cxn>
                <a:cxn ang="0">
                  <a:pos x="connsiteX1" y="connsiteY1"/>
                </a:cxn>
                <a:cxn ang="0">
                  <a:pos x="connsiteX2" y="connsiteY2"/>
                </a:cxn>
                <a:cxn ang="0">
                  <a:pos x="connsiteX3" y="connsiteY3"/>
                </a:cxn>
              </a:cxnLst>
              <a:rect l="l" t="t" r="r" b="b"/>
              <a:pathLst>
                <a:path w="476250" h="76200">
                  <a:moveTo>
                    <a:pt x="0" y="0"/>
                  </a:moveTo>
                  <a:lnTo>
                    <a:pt x="295275" y="0"/>
                  </a:lnTo>
                  <a:lnTo>
                    <a:pt x="133350" y="76200"/>
                  </a:lnTo>
                  <a:lnTo>
                    <a:pt x="476250" y="66675"/>
                  </a:lnTo>
                </a:path>
              </a:pathLst>
            </a:custGeom>
            <a:noFill/>
            <a:ln w="127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latin typeface="Andes" panose="02000000000000000000" pitchFamily="50" charset="0"/>
              </a:endParaRPr>
            </a:p>
          </p:txBody>
        </p:sp>
        <p:cxnSp>
          <p:nvCxnSpPr>
            <p:cNvPr id="26" name="Straight Connector 25">
              <a:extLst>
                <a:ext uri="{FF2B5EF4-FFF2-40B4-BE49-F238E27FC236}">
                  <a16:creationId xmlns:a16="http://schemas.microsoft.com/office/drawing/2014/main" id="{81758D3F-0796-42DC-B57A-89AF2DFCC7F5}"/>
                </a:ext>
              </a:extLst>
            </p:cNvPr>
            <p:cNvCxnSpPr/>
            <p:nvPr/>
          </p:nvCxnSpPr>
          <p:spPr>
            <a:xfrm flipV="1">
              <a:off x="4312471" y="2115862"/>
              <a:ext cx="996779" cy="0"/>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sp>
          <p:nvSpPr>
            <p:cNvPr id="27" name="Arrow: Left 26">
              <a:extLst>
                <a:ext uri="{FF2B5EF4-FFF2-40B4-BE49-F238E27FC236}">
                  <a16:creationId xmlns:a16="http://schemas.microsoft.com/office/drawing/2014/main" id="{D94C1B54-AB24-45A3-BB6A-FCF10B03656D}"/>
                </a:ext>
              </a:extLst>
            </p:cNvPr>
            <p:cNvSpPr/>
            <p:nvPr/>
          </p:nvSpPr>
          <p:spPr>
            <a:xfrm flipH="1">
              <a:off x="4385671" y="1749843"/>
              <a:ext cx="697745" cy="337181"/>
            </a:xfrm>
            <a:prstGeom prst="leftArrow">
              <a:avLst>
                <a:gd name="adj1" fmla="val 69429"/>
                <a:gd name="adj2" fmla="val 50000"/>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200" b="1" dirty="0">
                  <a:solidFill>
                    <a:srgbClr val="0000CC"/>
                  </a:solidFill>
                  <a:effectLst/>
                  <a:latin typeface="Andes" panose="02000000000000000000" pitchFamily="50" charset="0"/>
                  <a:ea typeface="Calibri" panose="020F0502020204030204" pitchFamily="34" charset="0"/>
                  <a:cs typeface="Times New Roman" panose="02020603050405020304" pitchFamily="18" charset="0"/>
                </a:rPr>
                <a:t>JSON</a:t>
              </a:r>
              <a:endParaRPr lang="en-US" dirty="0">
                <a:effectLst/>
                <a:latin typeface="Andes" panose="02000000000000000000" pitchFamily="50" charset="0"/>
                <a:ea typeface="Calibri" panose="020F0502020204030204" pitchFamily="34" charset="0"/>
                <a:cs typeface="Times New Roman" panose="02020603050405020304" pitchFamily="18" charset="0"/>
              </a:endParaRPr>
            </a:p>
          </p:txBody>
        </p:sp>
        <p:sp>
          <p:nvSpPr>
            <p:cNvPr id="28" name="Arrow: Left 27">
              <a:extLst>
                <a:ext uri="{FF2B5EF4-FFF2-40B4-BE49-F238E27FC236}">
                  <a16:creationId xmlns:a16="http://schemas.microsoft.com/office/drawing/2014/main" id="{69C130B1-4BEF-491C-8945-80CB40542F7D}"/>
                </a:ext>
              </a:extLst>
            </p:cNvPr>
            <p:cNvSpPr/>
            <p:nvPr/>
          </p:nvSpPr>
          <p:spPr>
            <a:xfrm rot="20504468" flipH="1">
              <a:off x="4393998" y="2611599"/>
              <a:ext cx="697745" cy="337181"/>
            </a:xfrm>
            <a:prstGeom prst="leftArrow">
              <a:avLst>
                <a:gd name="adj1" fmla="val 69429"/>
                <a:gd name="adj2" fmla="val 50000"/>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200" b="1" dirty="0">
                  <a:solidFill>
                    <a:srgbClr val="0000CC"/>
                  </a:solidFill>
                  <a:effectLst/>
                  <a:latin typeface="Andes" panose="02000000000000000000" pitchFamily="50" charset="0"/>
                  <a:ea typeface="Calibri" panose="020F0502020204030204" pitchFamily="34" charset="0"/>
                  <a:cs typeface="Times New Roman" panose="02020603050405020304" pitchFamily="18" charset="0"/>
                </a:rPr>
                <a:t>XML</a:t>
              </a:r>
              <a:endParaRPr lang="en-US" dirty="0">
                <a:effectLst/>
                <a:latin typeface="Andes" panose="02000000000000000000" pitchFamily="50" charset="0"/>
                <a:ea typeface="Calibri" panose="020F0502020204030204" pitchFamily="34" charset="0"/>
                <a:cs typeface="Times New Roman" panose="02020603050405020304" pitchFamily="18" charset="0"/>
              </a:endParaRPr>
            </a:p>
          </p:txBody>
        </p:sp>
        <p:sp>
          <p:nvSpPr>
            <p:cNvPr id="29" name="Arrow: Left 28">
              <a:extLst>
                <a:ext uri="{FF2B5EF4-FFF2-40B4-BE49-F238E27FC236}">
                  <a16:creationId xmlns:a16="http://schemas.microsoft.com/office/drawing/2014/main" id="{2E3B1929-C61B-460F-8C73-5330D85B605B}"/>
                </a:ext>
              </a:extLst>
            </p:cNvPr>
            <p:cNvSpPr/>
            <p:nvPr/>
          </p:nvSpPr>
          <p:spPr>
            <a:xfrm rot="20773781">
              <a:off x="7150910" y="1202858"/>
              <a:ext cx="697745" cy="337181"/>
            </a:xfrm>
            <a:prstGeom prst="leftArrow">
              <a:avLst>
                <a:gd name="adj1" fmla="val 69429"/>
                <a:gd name="adj2" fmla="val 50000"/>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200" b="1" dirty="0">
                  <a:solidFill>
                    <a:srgbClr val="0000CC"/>
                  </a:solidFill>
                  <a:effectLst/>
                  <a:latin typeface="Andes" panose="02000000000000000000" pitchFamily="50" charset="0"/>
                  <a:ea typeface="Calibri" panose="020F0502020204030204" pitchFamily="34" charset="0"/>
                  <a:cs typeface="Times New Roman" panose="02020603050405020304" pitchFamily="18" charset="0"/>
                </a:rPr>
                <a:t>URL</a:t>
              </a:r>
              <a:endParaRPr lang="en-US" dirty="0">
                <a:effectLst/>
                <a:latin typeface="Andes" panose="02000000000000000000" pitchFamily="50" charset="0"/>
                <a:ea typeface="Calibri" panose="020F0502020204030204" pitchFamily="34" charset="0"/>
                <a:cs typeface="Times New Roman" panose="02020603050405020304" pitchFamily="18" charset="0"/>
              </a:endParaRPr>
            </a:p>
          </p:txBody>
        </p:sp>
        <p:cxnSp>
          <p:nvCxnSpPr>
            <p:cNvPr id="30" name="Straight Connector 29">
              <a:extLst>
                <a:ext uri="{FF2B5EF4-FFF2-40B4-BE49-F238E27FC236}">
                  <a16:creationId xmlns:a16="http://schemas.microsoft.com/office/drawing/2014/main" id="{FD80BBA3-A07A-4888-B1C1-563CF8A1D467}"/>
                </a:ext>
              </a:extLst>
            </p:cNvPr>
            <p:cNvCxnSpPr/>
            <p:nvPr/>
          </p:nvCxnSpPr>
          <p:spPr>
            <a:xfrm flipV="1">
              <a:off x="1938240" y="2115862"/>
              <a:ext cx="398711" cy="0"/>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40056E5-7E9D-48D1-8E40-D435A2707D16}"/>
                </a:ext>
              </a:extLst>
            </p:cNvPr>
            <p:cNvCxnSpPr/>
            <p:nvPr/>
          </p:nvCxnSpPr>
          <p:spPr>
            <a:xfrm flipV="1">
              <a:off x="1938240" y="2634520"/>
              <a:ext cx="398711" cy="0"/>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6C9135FD-23A6-4BD0-9DA8-44FDC721185A}"/>
                </a:ext>
              </a:extLst>
            </p:cNvPr>
            <p:cNvGrpSpPr/>
            <p:nvPr/>
          </p:nvGrpSpPr>
          <p:grpSpPr>
            <a:xfrm>
              <a:off x="2309274" y="2465929"/>
              <a:ext cx="1993557" cy="337181"/>
              <a:chOff x="0" y="0"/>
              <a:chExt cx="1461135" cy="182880"/>
            </a:xfrm>
          </p:grpSpPr>
          <p:sp>
            <p:nvSpPr>
              <p:cNvPr id="37" name="Rectangle 36">
                <a:extLst>
                  <a:ext uri="{FF2B5EF4-FFF2-40B4-BE49-F238E27FC236}">
                    <a16:creationId xmlns:a16="http://schemas.microsoft.com/office/drawing/2014/main" id="{5BC3DBF2-47C0-4DE2-B10B-B2B4F02ED9D2}"/>
                  </a:ext>
                </a:extLst>
              </p:cNvPr>
              <p:cNvSpPr/>
              <p:nvPr/>
            </p:nvSpPr>
            <p:spPr>
              <a:xfrm>
                <a:off x="0" y="0"/>
                <a:ext cx="1072304" cy="18288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400" dirty="0">
                    <a:solidFill>
                      <a:srgbClr val="0000CC"/>
                    </a:solidFill>
                    <a:effectLst/>
                    <a:latin typeface="Andes" panose="02000000000000000000" pitchFamily="50" charset="0"/>
                    <a:ea typeface="Calibri" panose="020F0502020204030204" pitchFamily="34" charset="0"/>
                    <a:cs typeface="Times New Roman" panose="02020603050405020304" pitchFamily="18" charset="0"/>
                  </a:rPr>
                  <a:t> Project</a:t>
                </a:r>
                <a:endParaRPr lang="en-US" sz="1400" dirty="0">
                  <a:effectLst/>
                  <a:latin typeface="Andes" panose="02000000000000000000" pitchFamily="50" charset="0"/>
                  <a:ea typeface="Calibri" panose="020F0502020204030204" pitchFamily="34" charset="0"/>
                  <a:cs typeface="Times New Roman" panose="02020603050405020304" pitchFamily="18" charset="0"/>
                </a:endParaRPr>
              </a:p>
            </p:txBody>
          </p:sp>
          <p:sp>
            <p:nvSpPr>
              <p:cNvPr id="38" name="Rectangle 37">
                <a:extLst>
                  <a:ext uri="{FF2B5EF4-FFF2-40B4-BE49-F238E27FC236}">
                    <a16:creationId xmlns:a16="http://schemas.microsoft.com/office/drawing/2014/main" id="{89B1CEAF-AD87-4F8E-8FFB-BD4020411D68}"/>
                  </a:ext>
                </a:extLst>
              </p:cNvPr>
              <p:cNvSpPr/>
              <p:nvPr/>
            </p:nvSpPr>
            <p:spPr>
              <a:xfrm>
                <a:off x="1095375" y="0"/>
                <a:ext cx="365760" cy="182880"/>
              </a:xfrm>
              <a:prstGeom prst="rect">
                <a:avLst/>
              </a:prstGeom>
              <a:solidFill>
                <a:schemeClr val="accent5">
                  <a:lumMod val="20000"/>
                  <a:lumOff val="80000"/>
                </a:schemeClr>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b="1">
                    <a:solidFill>
                      <a:srgbClr val="0000CC"/>
                    </a:solidFill>
                    <a:effectLst/>
                    <a:latin typeface="Andes" panose="02000000000000000000" pitchFamily="50" charset="0"/>
                    <a:ea typeface="Calibri" panose="020F0502020204030204" pitchFamily="34" charset="0"/>
                    <a:cs typeface="Times New Roman" panose="02020603050405020304" pitchFamily="18" charset="0"/>
                  </a:rPr>
                  <a:t>API</a:t>
                </a:r>
                <a:endParaRPr lang="en-US" sz="1400">
                  <a:effectLst/>
                  <a:latin typeface="Andes" panose="02000000000000000000" pitchFamily="50" charset="0"/>
                  <a:ea typeface="Calibri" panose="020F0502020204030204" pitchFamily="34" charset="0"/>
                  <a:cs typeface="Times New Roman" panose="02020603050405020304" pitchFamily="18" charset="0"/>
                </a:endParaRPr>
              </a:p>
            </p:txBody>
          </p:sp>
        </p:grpSp>
        <p:grpSp>
          <p:nvGrpSpPr>
            <p:cNvPr id="33" name="Group 32">
              <a:extLst>
                <a:ext uri="{FF2B5EF4-FFF2-40B4-BE49-F238E27FC236}">
                  <a16:creationId xmlns:a16="http://schemas.microsoft.com/office/drawing/2014/main" id="{D6CD407B-A38C-4CCD-A8FF-C7ECCCB816E9}"/>
                </a:ext>
              </a:extLst>
            </p:cNvPr>
            <p:cNvGrpSpPr/>
            <p:nvPr/>
          </p:nvGrpSpPr>
          <p:grpSpPr>
            <a:xfrm>
              <a:off x="2309274" y="1947272"/>
              <a:ext cx="1993557" cy="337181"/>
              <a:chOff x="0" y="0"/>
              <a:chExt cx="1461135" cy="182880"/>
            </a:xfrm>
          </p:grpSpPr>
          <p:sp>
            <p:nvSpPr>
              <p:cNvPr id="35" name="Rectangle 34">
                <a:extLst>
                  <a:ext uri="{FF2B5EF4-FFF2-40B4-BE49-F238E27FC236}">
                    <a16:creationId xmlns:a16="http://schemas.microsoft.com/office/drawing/2014/main" id="{F54FB685-C48C-413E-998E-6324B1AED054}"/>
                  </a:ext>
                </a:extLst>
              </p:cNvPr>
              <p:cNvSpPr/>
              <p:nvPr/>
            </p:nvSpPr>
            <p:spPr>
              <a:xfrm>
                <a:off x="0" y="0"/>
                <a:ext cx="1072304" cy="18288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400" dirty="0">
                    <a:solidFill>
                      <a:srgbClr val="0000CC"/>
                    </a:solidFill>
                    <a:effectLst/>
                    <a:latin typeface="Andes" panose="02000000000000000000" pitchFamily="50" charset="0"/>
                    <a:ea typeface="Calibri" panose="020F0502020204030204" pitchFamily="34" charset="0"/>
                    <a:cs typeface="Times New Roman" panose="02020603050405020304" pitchFamily="18" charset="0"/>
                  </a:rPr>
                  <a:t> Dev. Indicators</a:t>
                </a:r>
                <a:endParaRPr lang="en-US" sz="1400" dirty="0">
                  <a:effectLst/>
                  <a:latin typeface="Andes" panose="02000000000000000000" pitchFamily="50" charset="0"/>
                  <a:ea typeface="Calibri" panose="020F0502020204030204" pitchFamily="34" charset="0"/>
                  <a:cs typeface="Times New Roman" panose="02020603050405020304" pitchFamily="18" charset="0"/>
                </a:endParaRPr>
              </a:p>
            </p:txBody>
          </p:sp>
          <p:sp>
            <p:nvSpPr>
              <p:cNvPr id="36" name="Rectangle 35">
                <a:extLst>
                  <a:ext uri="{FF2B5EF4-FFF2-40B4-BE49-F238E27FC236}">
                    <a16:creationId xmlns:a16="http://schemas.microsoft.com/office/drawing/2014/main" id="{6302F3EA-4790-4DBF-9981-08E7E328343A}"/>
                  </a:ext>
                </a:extLst>
              </p:cNvPr>
              <p:cNvSpPr/>
              <p:nvPr/>
            </p:nvSpPr>
            <p:spPr>
              <a:xfrm>
                <a:off x="1095375" y="0"/>
                <a:ext cx="365760" cy="182880"/>
              </a:xfrm>
              <a:prstGeom prst="rect">
                <a:avLst/>
              </a:prstGeom>
              <a:solidFill>
                <a:schemeClr val="accent5">
                  <a:lumMod val="20000"/>
                  <a:lumOff val="80000"/>
                </a:schemeClr>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b="1" dirty="0">
                    <a:solidFill>
                      <a:srgbClr val="0000CC"/>
                    </a:solidFill>
                    <a:effectLst/>
                    <a:latin typeface="Andes" panose="02000000000000000000" pitchFamily="50" charset="0"/>
                    <a:ea typeface="Calibri" panose="020F0502020204030204" pitchFamily="34" charset="0"/>
                    <a:cs typeface="Times New Roman" panose="02020603050405020304" pitchFamily="18" charset="0"/>
                  </a:rPr>
                  <a:t>API</a:t>
                </a:r>
                <a:endParaRPr lang="en-US" sz="1400" dirty="0">
                  <a:effectLst/>
                  <a:latin typeface="Andes" panose="02000000000000000000" pitchFamily="50" charset="0"/>
                  <a:ea typeface="Calibri" panose="020F0502020204030204" pitchFamily="34" charset="0"/>
                  <a:cs typeface="Times New Roman" panose="02020603050405020304" pitchFamily="18" charset="0"/>
                </a:endParaRPr>
              </a:p>
            </p:txBody>
          </p:sp>
        </p:grpSp>
        <p:sp>
          <p:nvSpPr>
            <p:cNvPr id="34" name="Cloud 33">
              <a:extLst>
                <a:ext uri="{FF2B5EF4-FFF2-40B4-BE49-F238E27FC236}">
                  <a16:creationId xmlns:a16="http://schemas.microsoft.com/office/drawing/2014/main" id="{ED4F2BD3-94FE-4D6C-8C03-316EA2616AB9}"/>
                </a:ext>
              </a:extLst>
            </p:cNvPr>
            <p:cNvSpPr/>
            <p:nvPr/>
          </p:nvSpPr>
          <p:spPr>
            <a:xfrm>
              <a:off x="5261372" y="1678060"/>
              <a:ext cx="1638602" cy="1123935"/>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600" b="1">
                  <a:effectLst/>
                  <a:latin typeface="Andes" panose="02000000000000000000" pitchFamily="50" charset="0"/>
                  <a:ea typeface="Calibri" panose="020F0502020204030204" pitchFamily="34" charset="0"/>
                  <a:cs typeface="Times New Roman" panose="02020603050405020304" pitchFamily="18" charset="0"/>
                </a:rPr>
                <a:t>Internet</a:t>
              </a:r>
              <a:endParaRPr lang="en-US" sz="1200">
                <a:effectLst/>
                <a:latin typeface="Andes" panose="02000000000000000000" pitchFamily="50" charset="0"/>
                <a:ea typeface="Calibri" panose="020F0502020204030204" pitchFamily="34" charset="0"/>
                <a:cs typeface="Times New Roman" panose="02020603050405020304" pitchFamily="18" charset="0"/>
              </a:endParaRPr>
            </a:p>
          </p:txBody>
        </p:sp>
        <p:sp>
          <p:nvSpPr>
            <p:cNvPr id="45" name="Rectangle 44">
              <a:extLst>
                <a:ext uri="{FF2B5EF4-FFF2-40B4-BE49-F238E27FC236}">
                  <a16:creationId xmlns:a16="http://schemas.microsoft.com/office/drawing/2014/main" id="{FE3B1885-9BC4-4D05-8351-A54BB43AD05B}"/>
                </a:ext>
              </a:extLst>
            </p:cNvPr>
            <p:cNvSpPr/>
            <p:nvPr/>
          </p:nvSpPr>
          <p:spPr>
            <a:xfrm>
              <a:off x="3807872" y="1185202"/>
              <a:ext cx="499039" cy="337181"/>
            </a:xfrm>
            <a:prstGeom prst="rect">
              <a:avLst/>
            </a:prstGeom>
            <a:solidFill>
              <a:schemeClr val="accent5">
                <a:lumMod val="20000"/>
                <a:lumOff val="80000"/>
              </a:schemeClr>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b="1" dirty="0">
                  <a:solidFill>
                    <a:srgbClr val="0000CC"/>
                  </a:solidFill>
                  <a:effectLst/>
                  <a:latin typeface="Andes" panose="02000000000000000000" pitchFamily="50" charset="0"/>
                  <a:ea typeface="Calibri" panose="020F0502020204030204" pitchFamily="34" charset="0"/>
                  <a:cs typeface="Times New Roman" panose="02020603050405020304" pitchFamily="18" charset="0"/>
                </a:rPr>
                <a:t>API</a:t>
              </a:r>
              <a:endParaRPr lang="en-US" sz="1400" dirty="0">
                <a:effectLst/>
                <a:latin typeface="Andes" panose="02000000000000000000" pitchFamily="50"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3FF1CAD2-44C5-4F3D-9AB6-3D3F8F9E658A}"/>
                </a:ext>
              </a:extLst>
            </p:cNvPr>
            <p:cNvSpPr txBox="1"/>
            <p:nvPr/>
          </p:nvSpPr>
          <p:spPr>
            <a:xfrm>
              <a:off x="2199037" y="838572"/>
              <a:ext cx="613117" cy="369332"/>
            </a:xfrm>
            <a:prstGeom prst="rect">
              <a:avLst/>
            </a:prstGeom>
            <a:noFill/>
          </p:spPr>
          <p:txBody>
            <a:bodyPr wrap="none" rtlCol="0">
              <a:spAutoFit/>
            </a:bodyPr>
            <a:lstStyle/>
            <a:p>
              <a:r>
                <a:rPr lang="en-US" dirty="0">
                  <a:solidFill>
                    <a:srgbClr val="0000FF"/>
                  </a:solidFill>
                </a:rPr>
                <a:t>New</a:t>
              </a:r>
            </a:p>
          </p:txBody>
        </p:sp>
        <p:sp>
          <p:nvSpPr>
            <p:cNvPr id="46" name="TextBox 45">
              <a:extLst>
                <a:ext uri="{FF2B5EF4-FFF2-40B4-BE49-F238E27FC236}">
                  <a16:creationId xmlns:a16="http://schemas.microsoft.com/office/drawing/2014/main" id="{B1FC3005-4DE7-4053-8E11-1A02E3BEE14D}"/>
                </a:ext>
              </a:extLst>
            </p:cNvPr>
            <p:cNvSpPr txBox="1"/>
            <p:nvPr/>
          </p:nvSpPr>
          <p:spPr>
            <a:xfrm>
              <a:off x="2202355" y="1593929"/>
              <a:ext cx="897040" cy="369332"/>
            </a:xfrm>
            <a:prstGeom prst="rect">
              <a:avLst/>
            </a:prstGeom>
            <a:noFill/>
          </p:spPr>
          <p:txBody>
            <a:bodyPr wrap="none" rtlCol="0">
              <a:spAutoFit/>
            </a:bodyPr>
            <a:lstStyle/>
            <a:p>
              <a:r>
                <a:rPr lang="en-US" dirty="0">
                  <a:solidFill>
                    <a:srgbClr val="0000FF"/>
                  </a:solidFill>
                </a:rPr>
                <a:t>Existing</a:t>
              </a:r>
            </a:p>
          </p:txBody>
        </p:sp>
      </p:grpSp>
    </p:spTree>
    <p:extLst>
      <p:ext uri="{BB962C8B-B14F-4D97-AF65-F5344CB8AC3E}">
        <p14:creationId xmlns:p14="http://schemas.microsoft.com/office/powerpoint/2010/main" val="159151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7</a:t>
            </a:fld>
            <a:endParaRPr lang="en-US" sz="1100" dirty="0">
              <a:solidFill>
                <a:srgbClr val="0000FF"/>
              </a:solidFill>
            </a:endParaRPr>
          </a:p>
        </p:txBody>
      </p:sp>
      <p:grpSp>
        <p:nvGrpSpPr>
          <p:cNvPr id="7" name="Group 6"/>
          <p:cNvGrpSpPr/>
          <p:nvPr/>
        </p:nvGrpSpPr>
        <p:grpSpPr>
          <a:xfrm>
            <a:off x="-809" y="7415"/>
            <a:ext cx="9129110" cy="731520"/>
            <a:chOff x="-809" y="7415"/>
            <a:chExt cx="9129110" cy="731520"/>
          </a:xfrm>
        </p:grpSpPr>
        <p:sp>
          <p:nvSpPr>
            <p:cNvPr id="9"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lgn="l"/>
              <a:r>
                <a:rPr lang="en-US" sz="2400" b="1" dirty="0">
                  <a:solidFill>
                    <a:schemeClr val="bg1"/>
                  </a:solidFill>
                  <a:latin typeface="+mj-lt"/>
                  <a:cs typeface="Helvetica" panose="020B0604020202020204" pitchFamily="34" charset="0"/>
                </a:rPr>
                <a:t>CC &gt; Present Manual Data Transfer</a:t>
              </a:r>
            </a:p>
          </p:txBody>
        </p:sp>
        <p:sp>
          <p:nvSpPr>
            <p:cNvPr id="6" name="Oval 5"/>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pic>
        <p:nvPicPr>
          <p:cNvPr id="4" name="Picture 3" descr="A screenshot of a cell phone&#10;&#10;Description generated with very high confidence">
            <a:extLst>
              <a:ext uri="{FF2B5EF4-FFF2-40B4-BE49-F238E27FC236}">
                <a16:creationId xmlns:a16="http://schemas.microsoft.com/office/drawing/2014/main" id="{5BDBC5F9-EA28-4A99-B353-2ACCE5E54D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021" y="1130370"/>
            <a:ext cx="7447743" cy="3299282"/>
          </a:xfrm>
          <a:prstGeom prst="rect">
            <a:avLst/>
          </a:prstGeom>
          <a:ln>
            <a:solidFill>
              <a:schemeClr val="accent1">
                <a:shade val="50000"/>
              </a:schemeClr>
            </a:solidFill>
          </a:ln>
        </p:spPr>
      </p:pic>
      <p:sp>
        <p:nvSpPr>
          <p:cNvPr id="5" name="TextBox 4">
            <a:extLst>
              <a:ext uri="{FF2B5EF4-FFF2-40B4-BE49-F238E27FC236}">
                <a16:creationId xmlns:a16="http://schemas.microsoft.com/office/drawing/2014/main" id="{ED99EE4C-8C26-4B2A-89EE-B1B8F72EA778}"/>
              </a:ext>
            </a:extLst>
          </p:cNvPr>
          <p:cNvSpPr txBox="1"/>
          <p:nvPr/>
        </p:nvSpPr>
        <p:spPr>
          <a:xfrm>
            <a:off x="4181532" y="699530"/>
            <a:ext cx="2053009" cy="307777"/>
          </a:xfrm>
          <a:prstGeom prst="rect">
            <a:avLst/>
          </a:prstGeom>
          <a:noFill/>
        </p:spPr>
        <p:txBody>
          <a:bodyPr wrap="square" lIns="0" tIns="0" rIns="0" bIns="0" rtlCol="0">
            <a:spAutoFit/>
          </a:bodyPr>
          <a:lstStyle/>
          <a:p>
            <a:r>
              <a:rPr lang="en-US" sz="2000" b="1" dirty="0"/>
              <a:t>Register (one time)</a:t>
            </a:r>
          </a:p>
        </p:txBody>
      </p:sp>
      <p:sp>
        <p:nvSpPr>
          <p:cNvPr id="10" name="Rectangle: Rounded Corners 9">
            <a:extLst>
              <a:ext uri="{FF2B5EF4-FFF2-40B4-BE49-F238E27FC236}">
                <a16:creationId xmlns:a16="http://schemas.microsoft.com/office/drawing/2014/main" id="{33C25CF0-82F6-44E5-A40A-F4CD2393C9A8}"/>
              </a:ext>
            </a:extLst>
          </p:cNvPr>
          <p:cNvSpPr/>
          <p:nvPr/>
        </p:nvSpPr>
        <p:spPr>
          <a:xfrm>
            <a:off x="3742670" y="670538"/>
            <a:ext cx="365760" cy="365760"/>
          </a:xfrm>
          <a:prstGeom prst="roundRect">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en-US" b="1" dirty="0"/>
              <a:t>1</a:t>
            </a:r>
          </a:p>
        </p:txBody>
      </p:sp>
      <p:sp>
        <p:nvSpPr>
          <p:cNvPr id="18" name="TextBox 17">
            <a:extLst>
              <a:ext uri="{FF2B5EF4-FFF2-40B4-BE49-F238E27FC236}">
                <a16:creationId xmlns:a16="http://schemas.microsoft.com/office/drawing/2014/main" id="{5F8A4057-F86E-4755-B468-3D6DCD34165F}"/>
              </a:ext>
            </a:extLst>
          </p:cNvPr>
          <p:cNvSpPr txBox="1"/>
          <p:nvPr/>
        </p:nvSpPr>
        <p:spPr>
          <a:xfrm>
            <a:off x="8315587" y="1674947"/>
            <a:ext cx="569067" cy="307777"/>
          </a:xfrm>
          <a:prstGeom prst="rect">
            <a:avLst/>
          </a:prstGeom>
          <a:noFill/>
        </p:spPr>
        <p:txBody>
          <a:bodyPr wrap="none" lIns="0" tIns="0" rIns="0" bIns="0" rtlCol="0">
            <a:spAutoFit/>
          </a:bodyPr>
          <a:lstStyle/>
          <a:p>
            <a:r>
              <a:rPr lang="en-US" sz="2000" b="1" dirty="0"/>
              <a:t>Login</a:t>
            </a:r>
          </a:p>
        </p:txBody>
      </p:sp>
      <p:sp>
        <p:nvSpPr>
          <p:cNvPr id="19" name="Rectangle: Rounded Corners 18">
            <a:extLst>
              <a:ext uri="{FF2B5EF4-FFF2-40B4-BE49-F238E27FC236}">
                <a16:creationId xmlns:a16="http://schemas.microsoft.com/office/drawing/2014/main" id="{6138637C-9761-4EA3-92B1-AA55F7F710CF}"/>
              </a:ext>
            </a:extLst>
          </p:cNvPr>
          <p:cNvSpPr/>
          <p:nvPr/>
        </p:nvSpPr>
        <p:spPr>
          <a:xfrm>
            <a:off x="7866332" y="1645955"/>
            <a:ext cx="365760" cy="365760"/>
          </a:xfrm>
          <a:prstGeom prst="roundRect">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en-US" b="1" dirty="0"/>
              <a:t>2</a:t>
            </a:r>
          </a:p>
        </p:txBody>
      </p:sp>
      <p:pic>
        <p:nvPicPr>
          <p:cNvPr id="13" name="Picture 12" descr="A screenshot of a cell phone&#10;&#10;Description generated with very high confidence">
            <a:extLst>
              <a:ext uri="{FF2B5EF4-FFF2-40B4-BE49-F238E27FC236}">
                <a16:creationId xmlns:a16="http://schemas.microsoft.com/office/drawing/2014/main" id="{D3459FF6-D4D0-4FC1-969A-6C1D827F36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1182" y="3219261"/>
            <a:ext cx="5684114" cy="3387019"/>
          </a:xfrm>
          <a:prstGeom prst="rect">
            <a:avLst/>
          </a:prstGeom>
          <a:ln>
            <a:solidFill>
              <a:schemeClr val="accent1">
                <a:shade val="50000"/>
              </a:schemeClr>
            </a:solidFill>
          </a:ln>
        </p:spPr>
      </p:pic>
      <p:sp>
        <p:nvSpPr>
          <p:cNvPr id="26" name="TextBox 25">
            <a:extLst>
              <a:ext uri="{FF2B5EF4-FFF2-40B4-BE49-F238E27FC236}">
                <a16:creationId xmlns:a16="http://schemas.microsoft.com/office/drawing/2014/main" id="{7A27BA39-6F4E-47D4-9204-09E1FF51331A}"/>
              </a:ext>
            </a:extLst>
          </p:cNvPr>
          <p:cNvSpPr txBox="1"/>
          <p:nvPr/>
        </p:nvSpPr>
        <p:spPr>
          <a:xfrm>
            <a:off x="7879206" y="2391661"/>
            <a:ext cx="994183" cy="615553"/>
          </a:xfrm>
          <a:prstGeom prst="rect">
            <a:avLst/>
          </a:prstGeom>
          <a:noFill/>
        </p:spPr>
        <p:txBody>
          <a:bodyPr wrap="none" lIns="0" tIns="0" rIns="0" bIns="0" rtlCol="0">
            <a:spAutoFit/>
          </a:bodyPr>
          <a:lstStyle/>
          <a:p>
            <a:r>
              <a:rPr lang="en-US" sz="2000" b="1" dirty="0"/>
              <a:t>View and</a:t>
            </a:r>
          </a:p>
          <a:p>
            <a:r>
              <a:rPr lang="en-US" sz="2000" b="1" dirty="0"/>
              <a:t>Filter</a:t>
            </a:r>
          </a:p>
        </p:txBody>
      </p:sp>
      <p:sp>
        <p:nvSpPr>
          <p:cNvPr id="27" name="Rectangle: Rounded Corners 26">
            <a:extLst>
              <a:ext uri="{FF2B5EF4-FFF2-40B4-BE49-F238E27FC236}">
                <a16:creationId xmlns:a16="http://schemas.microsoft.com/office/drawing/2014/main" id="{76EF3C1A-BE87-4AFD-8971-73DF0DDE0D62}"/>
              </a:ext>
            </a:extLst>
          </p:cNvPr>
          <p:cNvSpPr/>
          <p:nvPr/>
        </p:nvSpPr>
        <p:spPr>
          <a:xfrm>
            <a:off x="8485357" y="2707258"/>
            <a:ext cx="365760" cy="365760"/>
          </a:xfrm>
          <a:prstGeom prst="roundRect">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en-US" b="1" dirty="0"/>
              <a:t>3</a:t>
            </a:r>
          </a:p>
        </p:txBody>
      </p:sp>
      <p:sp>
        <p:nvSpPr>
          <p:cNvPr id="28" name="TextBox 27">
            <a:extLst>
              <a:ext uri="{FF2B5EF4-FFF2-40B4-BE49-F238E27FC236}">
                <a16:creationId xmlns:a16="http://schemas.microsoft.com/office/drawing/2014/main" id="{1E5A963A-DFF2-4119-88A6-5944F4625959}"/>
              </a:ext>
            </a:extLst>
          </p:cNvPr>
          <p:cNvSpPr txBox="1"/>
          <p:nvPr/>
        </p:nvSpPr>
        <p:spPr>
          <a:xfrm>
            <a:off x="1260652" y="4679945"/>
            <a:ext cx="1865197" cy="307777"/>
          </a:xfrm>
          <a:prstGeom prst="rect">
            <a:avLst/>
          </a:prstGeom>
          <a:noFill/>
        </p:spPr>
        <p:txBody>
          <a:bodyPr wrap="square" lIns="0" tIns="0" rIns="0" bIns="0" rtlCol="0">
            <a:spAutoFit/>
          </a:bodyPr>
          <a:lstStyle/>
          <a:p>
            <a:r>
              <a:rPr lang="en-US" sz="2000" b="1" dirty="0"/>
              <a:t>Download (XLS)</a:t>
            </a:r>
          </a:p>
        </p:txBody>
      </p:sp>
      <p:sp>
        <p:nvSpPr>
          <p:cNvPr id="29" name="Rectangle: Rounded Corners 28">
            <a:extLst>
              <a:ext uri="{FF2B5EF4-FFF2-40B4-BE49-F238E27FC236}">
                <a16:creationId xmlns:a16="http://schemas.microsoft.com/office/drawing/2014/main" id="{259EB281-8EB7-451C-BD15-2F1EAA87F647}"/>
              </a:ext>
            </a:extLst>
          </p:cNvPr>
          <p:cNvSpPr/>
          <p:nvPr/>
        </p:nvSpPr>
        <p:spPr>
          <a:xfrm>
            <a:off x="795189" y="4650953"/>
            <a:ext cx="365760" cy="365760"/>
          </a:xfrm>
          <a:prstGeom prst="roundRect">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en-US" b="1" dirty="0"/>
              <a:t>4</a:t>
            </a:r>
          </a:p>
        </p:txBody>
      </p:sp>
      <p:sp>
        <p:nvSpPr>
          <p:cNvPr id="31" name="Arrow: Bent 30">
            <a:extLst>
              <a:ext uri="{FF2B5EF4-FFF2-40B4-BE49-F238E27FC236}">
                <a16:creationId xmlns:a16="http://schemas.microsoft.com/office/drawing/2014/main" id="{8DCF17C1-861E-4ACE-AB01-883368D5D6BA}"/>
              </a:ext>
            </a:extLst>
          </p:cNvPr>
          <p:cNvSpPr/>
          <p:nvPr/>
        </p:nvSpPr>
        <p:spPr>
          <a:xfrm flipH="1" flipV="1">
            <a:off x="7317692" y="2016489"/>
            <a:ext cx="1280160" cy="274320"/>
          </a:xfrm>
          <a:prstGeom prst="bentArrow">
            <a:avLst>
              <a:gd name="adj1" fmla="val 32575"/>
              <a:gd name="adj2" fmla="val 42046"/>
              <a:gd name="adj3" fmla="val 50000"/>
              <a:gd name="adj4" fmla="val 43750"/>
            </a:avLst>
          </a:prstGeom>
          <a:solidFill>
            <a:srgbClr val="FFFF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Arrow: Bent 31">
            <a:extLst>
              <a:ext uri="{FF2B5EF4-FFF2-40B4-BE49-F238E27FC236}">
                <a16:creationId xmlns:a16="http://schemas.microsoft.com/office/drawing/2014/main" id="{56E9288F-9323-4FE8-9556-7F2E15A89827}"/>
              </a:ext>
            </a:extLst>
          </p:cNvPr>
          <p:cNvSpPr/>
          <p:nvPr/>
        </p:nvSpPr>
        <p:spPr>
          <a:xfrm>
            <a:off x="2215230" y="3758131"/>
            <a:ext cx="3657600" cy="914400"/>
          </a:xfrm>
          <a:prstGeom prst="bentArrow">
            <a:avLst>
              <a:gd name="adj1" fmla="val 10866"/>
              <a:gd name="adj2" fmla="val 10178"/>
              <a:gd name="adj3" fmla="val 14707"/>
              <a:gd name="adj4" fmla="val 27922"/>
            </a:avLst>
          </a:prstGeom>
          <a:solidFill>
            <a:srgbClr val="FFFF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Arrow: Bent 32">
            <a:extLst>
              <a:ext uri="{FF2B5EF4-FFF2-40B4-BE49-F238E27FC236}">
                <a16:creationId xmlns:a16="http://schemas.microsoft.com/office/drawing/2014/main" id="{124BAA02-DB6C-4217-951D-0901563407F3}"/>
              </a:ext>
            </a:extLst>
          </p:cNvPr>
          <p:cNvSpPr/>
          <p:nvPr/>
        </p:nvSpPr>
        <p:spPr>
          <a:xfrm flipV="1">
            <a:off x="4936483" y="996089"/>
            <a:ext cx="1097280" cy="365760"/>
          </a:xfrm>
          <a:prstGeom prst="bentArrow">
            <a:avLst>
              <a:gd name="adj1" fmla="val 27841"/>
              <a:gd name="adj2" fmla="val 31630"/>
              <a:gd name="adj3" fmla="val 41477"/>
              <a:gd name="adj4" fmla="val 43750"/>
            </a:avLst>
          </a:prstGeom>
          <a:solidFill>
            <a:srgbClr val="FFFF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Arrow: Bent 33">
            <a:extLst>
              <a:ext uri="{FF2B5EF4-FFF2-40B4-BE49-F238E27FC236}">
                <a16:creationId xmlns:a16="http://schemas.microsoft.com/office/drawing/2014/main" id="{84CC8AF6-F7F0-48AD-A990-2447DC00C8ED}"/>
              </a:ext>
            </a:extLst>
          </p:cNvPr>
          <p:cNvSpPr/>
          <p:nvPr/>
        </p:nvSpPr>
        <p:spPr>
          <a:xfrm rot="5400000" flipV="1">
            <a:off x="6424996" y="2340811"/>
            <a:ext cx="1097280" cy="1737360"/>
          </a:xfrm>
          <a:prstGeom prst="bentArrow">
            <a:avLst>
              <a:gd name="adj1" fmla="val 8564"/>
              <a:gd name="adj2" fmla="val 9071"/>
              <a:gd name="adj3" fmla="val 13230"/>
              <a:gd name="adj4" fmla="val 18182"/>
            </a:avLst>
          </a:prstGeom>
          <a:solidFill>
            <a:srgbClr val="FFFF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EB66D47C-DDAD-4C4F-A294-2706B579EE73}"/>
              </a:ext>
            </a:extLst>
          </p:cNvPr>
          <p:cNvSpPr txBox="1"/>
          <p:nvPr/>
        </p:nvSpPr>
        <p:spPr>
          <a:xfrm>
            <a:off x="708481" y="5303575"/>
            <a:ext cx="2292487" cy="584775"/>
          </a:xfrm>
          <a:prstGeom prst="rect">
            <a:avLst/>
          </a:prstGeom>
          <a:noFill/>
        </p:spPr>
        <p:txBody>
          <a:bodyPr wrap="none" lIns="0" tIns="0" rIns="0" bIns="0" rtlCol="0">
            <a:spAutoFit/>
          </a:bodyPr>
          <a:lstStyle/>
          <a:p>
            <a:r>
              <a:rPr lang="en-US" sz="2000" b="1" dirty="0"/>
              <a:t>Manual Data Transfer</a:t>
            </a:r>
          </a:p>
          <a:p>
            <a:r>
              <a:rPr lang="en-US" dirty="0">
                <a:solidFill>
                  <a:srgbClr val="0000CC"/>
                </a:solidFill>
              </a:rPr>
              <a:t>to Country Systems</a:t>
            </a:r>
          </a:p>
        </p:txBody>
      </p:sp>
      <p:sp>
        <p:nvSpPr>
          <p:cNvPr id="36" name="Rectangle: Rounded Corners 35">
            <a:extLst>
              <a:ext uri="{FF2B5EF4-FFF2-40B4-BE49-F238E27FC236}">
                <a16:creationId xmlns:a16="http://schemas.microsoft.com/office/drawing/2014/main" id="{6BA551CC-7E15-4D9A-8439-98A5A92604F7}"/>
              </a:ext>
            </a:extLst>
          </p:cNvPr>
          <p:cNvSpPr/>
          <p:nvPr/>
        </p:nvSpPr>
        <p:spPr>
          <a:xfrm>
            <a:off x="243245" y="5262215"/>
            <a:ext cx="365760" cy="365760"/>
          </a:xfrm>
          <a:prstGeom prst="roundRect">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en-US" b="1" dirty="0"/>
              <a:t>5</a:t>
            </a:r>
          </a:p>
        </p:txBody>
      </p:sp>
      <p:pic>
        <p:nvPicPr>
          <p:cNvPr id="37" name="Picture 36">
            <a:extLst>
              <a:ext uri="{FF2B5EF4-FFF2-40B4-BE49-F238E27FC236}">
                <a16:creationId xmlns:a16="http://schemas.microsoft.com/office/drawing/2014/main" id="{55A1F097-8473-438F-BB48-1BA2F70B8FA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66327" y="5944773"/>
            <a:ext cx="695750" cy="695750"/>
          </a:xfrm>
          <a:prstGeom prst="rect">
            <a:avLst/>
          </a:prstGeom>
        </p:spPr>
      </p:pic>
      <p:pic>
        <p:nvPicPr>
          <p:cNvPr id="38" name="Picture 37">
            <a:extLst>
              <a:ext uri="{FF2B5EF4-FFF2-40B4-BE49-F238E27FC236}">
                <a16:creationId xmlns:a16="http://schemas.microsoft.com/office/drawing/2014/main" id="{E98D1FA9-4987-4EE8-9009-8BFB55ED4C5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15451" y="136102"/>
            <a:ext cx="1097280" cy="1097280"/>
          </a:xfrm>
          <a:prstGeom prst="rect">
            <a:avLst/>
          </a:prstGeom>
        </p:spPr>
      </p:pic>
    </p:spTree>
    <p:extLst>
      <p:ext uri="{BB962C8B-B14F-4D97-AF65-F5344CB8AC3E}">
        <p14:creationId xmlns:p14="http://schemas.microsoft.com/office/powerpoint/2010/main" val="245385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8</a:t>
            </a:fld>
            <a:endParaRPr lang="en-US" sz="1100" dirty="0">
              <a:solidFill>
                <a:srgbClr val="0000FF"/>
              </a:solidFill>
            </a:endParaRPr>
          </a:p>
        </p:txBody>
      </p:sp>
      <p:grpSp>
        <p:nvGrpSpPr>
          <p:cNvPr id="7" name="Group 6"/>
          <p:cNvGrpSpPr/>
          <p:nvPr/>
        </p:nvGrpSpPr>
        <p:grpSpPr>
          <a:xfrm>
            <a:off x="-809" y="7415"/>
            <a:ext cx="9129110" cy="731520"/>
            <a:chOff x="-809" y="7415"/>
            <a:chExt cx="9129110" cy="731520"/>
          </a:xfrm>
        </p:grpSpPr>
        <p:sp>
          <p:nvSpPr>
            <p:cNvPr id="9"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lgn="l"/>
              <a:r>
                <a:rPr lang="en-US" sz="2400" b="1" dirty="0">
                  <a:solidFill>
                    <a:schemeClr val="bg1"/>
                  </a:solidFill>
                  <a:latin typeface="+mj-lt"/>
                  <a:cs typeface="Helvetica" panose="020B0604020202020204" pitchFamily="34" charset="0"/>
                </a:rPr>
                <a:t>CC &gt; API for Automated Data Transfer</a:t>
              </a:r>
            </a:p>
          </p:txBody>
        </p:sp>
        <p:sp>
          <p:nvSpPr>
            <p:cNvPr id="6" name="Oval 5"/>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
        <p:nvSpPr>
          <p:cNvPr id="5" name="TextBox 4">
            <a:extLst>
              <a:ext uri="{FF2B5EF4-FFF2-40B4-BE49-F238E27FC236}">
                <a16:creationId xmlns:a16="http://schemas.microsoft.com/office/drawing/2014/main" id="{ED99EE4C-8C26-4B2A-89EE-B1B8F72EA778}"/>
              </a:ext>
            </a:extLst>
          </p:cNvPr>
          <p:cNvSpPr txBox="1"/>
          <p:nvPr/>
        </p:nvSpPr>
        <p:spPr>
          <a:xfrm>
            <a:off x="754633" y="1043057"/>
            <a:ext cx="2020636" cy="307777"/>
          </a:xfrm>
          <a:prstGeom prst="rect">
            <a:avLst/>
          </a:prstGeom>
          <a:noFill/>
        </p:spPr>
        <p:txBody>
          <a:bodyPr wrap="square" lIns="0" tIns="0" rIns="0" bIns="0" rtlCol="0">
            <a:spAutoFit/>
          </a:bodyPr>
          <a:lstStyle/>
          <a:p>
            <a:r>
              <a:rPr lang="en-US" sz="2000" b="1" dirty="0"/>
              <a:t>Register (one time)</a:t>
            </a:r>
          </a:p>
        </p:txBody>
      </p:sp>
      <p:sp>
        <p:nvSpPr>
          <p:cNvPr id="10" name="Rectangle: Rounded Corners 9">
            <a:extLst>
              <a:ext uri="{FF2B5EF4-FFF2-40B4-BE49-F238E27FC236}">
                <a16:creationId xmlns:a16="http://schemas.microsoft.com/office/drawing/2014/main" id="{33C25CF0-82F6-44E5-A40A-F4CD2393C9A8}"/>
              </a:ext>
            </a:extLst>
          </p:cNvPr>
          <p:cNvSpPr/>
          <p:nvPr/>
        </p:nvSpPr>
        <p:spPr>
          <a:xfrm>
            <a:off x="272297" y="1014065"/>
            <a:ext cx="365760" cy="365760"/>
          </a:xfrm>
          <a:prstGeom prst="roundRect">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en-US" b="1" dirty="0"/>
              <a:t>1</a:t>
            </a:r>
          </a:p>
        </p:txBody>
      </p:sp>
      <p:sp>
        <p:nvSpPr>
          <p:cNvPr id="18" name="TextBox 17">
            <a:extLst>
              <a:ext uri="{FF2B5EF4-FFF2-40B4-BE49-F238E27FC236}">
                <a16:creationId xmlns:a16="http://schemas.microsoft.com/office/drawing/2014/main" id="{5F8A4057-F86E-4755-B468-3D6DCD34165F}"/>
              </a:ext>
            </a:extLst>
          </p:cNvPr>
          <p:cNvSpPr txBox="1"/>
          <p:nvPr/>
        </p:nvSpPr>
        <p:spPr>
          <a:xfrm>
            <a:off x="754633" y="1737807"/>
            <a:ext cx="2106131" cy="307777"/>
          </a:xfrm>
          <a:prstGeom prst="rect">
            <a:avLst/>
          </a:prstGeom>
          <a:noFill/>
        </p:spPr>
        <p:txBody>
          <a:bodyPr wrap="square" lIns="0" tIns="0" rIns="0" bIns="0" rtlCol="0">
            <a:spAutoFit/>
          </a:bodyPr>
          <a:lstStyle/>
          <a:p>
            <a:r>
              <a:rPr lang="en-US" sz="2000" b="1" dirty="0"/>
              <a:t>Get Access Token</a:t>
            </a:r>
          </a:p>
        </p:txBody>
      </p:sp>
      <p:sp>
        <p:nvSpPr>
          <p:cNvPr id="19" name="Rectangle: Rounded Corners 18">
            <a:extLst>
              <a:ext uri="{FF2B5EF4-FFF2-40B4-BE49-F238E27FC236}">
                <a16:creationId xmlns:a16="http://schemas.microsoft.com/office/drawing/2014/main" id="{6138637C-9761-4EA3-92B1-AA55F7F710CF}"/>
              </a:ext>
            </a:extLst>
          </p:cNvPr>
          <p:cNvSpPr/>
          <p:nvPr/>
        </p:nvSpPr>
        <p:spPr>
          <a:xfrm>
            <a:off x="272297" y="1708815"/>
            <a:ext cx="365760" cy="365760"/>
          </a:xfrm>
          <a:prstGeom prst="roundRect">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en-US" b="1" dirty="0"/>
              <a:t>2</a:t>
            </a:r>
          </a:p>
        </p:txBody>
      </p:sp>
      <p:sp>
        <p:nvSpPr>
          <p:cNvPr id="26" name="TextBox 25">
            <a:extLst>
              <a:ext uri="{FF2B5EF4-FFF2-40B4-BE49-F238E27FC236}">
                <a16:creationId xmlns:a16="http://schemas.microsoft.com/office/drawing/2014/main" id="{7A27BA39-6F4E-47D4-9204-09E1FF51331A}"/>
              </a:ext>
            </a:extLst>
          </p:cNvPr>
          <p:cNvSpPr txBox="1"/>
          <p:nvPr/>
        </p:nvSpPr>
        <p:spPr>
          <a:xfrm>
            <a:off x="754633" y="2408426"/>
            <a:ext cx="2562753" cy="307777"/>
          </a:xfrm>
          <a:prstGeom prst="rect">
            <a:avLst/>
          </a:prstGeom>
          <a:noFill/>
        </p:spPr>
        <p:txBody>
          <a:bodyPr wrap="none" lIns="0" tIns="0" rIns="0" bIns="0" rtlCol="0">
            <a:spAutoFit/>
          </a:bodyPr>
          <a:lstStyle/>
          <a:p>
            <a:r>
              <a:rPr lang="en-US" sz="2000" b="1" dirty="0"/>
              <a:t>Request &gt; Invoke CC API</a:t>
            </a:r>
          </a:p>
        </p:txBody>
      </p:sp>
      <p:sp>
        <p:nvSpPr>
          <p:cNvPr id="27" name="Rectangle: Rounded Corners 26">
            <a:extLst>
              <a:ext uri="{FF2B5EF4-FFF2-40B4-BE49-F238E27FC236}">
                <a16:creationId xmlns:a16="http://schemas.microsoft.com/office/drawing/2014/main" id="{76EF3C1A-BE87-4AFD-8971-73DF0DDE0D62}"/>
              </a:ext>
            </a:extLst>
          </p:cNvPr>
          <p:cNvSpPr/>
          <p:nvPr/>
        </p:nvSpPr>
        <p:spPr>
          <a:xfrm>
            <a:off x="272297" y="2379434"/>
            <a:ext cx="365760" cy="365760"/>
          </a:xfrm>
          <a:prstGeom prst="roundRect">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en-US" b="1" dirty="0"/>
              <a:t>3</a:t>
            </a:r>
          </a:p>
        </p:txBody>
      </p:sp>
      <p:sp>
        <p:nvSpPr>
          <p:cNvPr id="29" name="Rectangle: Rounded Corners 28">
            <a:extLst>
              <a:ext uri="{FF2B5EF4-FFF2-40B4-BE49-F238E27FC236}">
                <a16:creationId xmlns:a16="http://schemas.microsoft.com/office/drawing/2014/main" id="{259EB281-8EB7-451C-BD15-2F1EAA87F647}"/>
              </a:ext>
            </a:extLst>
          </p:cNvPr>
          <p:cNvSpPr/>
          <p:nvPr/>
        </p:nvSpPr>
        <p:spPr>
          <a:xfrm>
            <a:off x="3956740" y="2379434"/>
            <a:ext cx="365760" cy="365760"/>
          </a:xfrm>
          <a:prstGeom prst="roundRect">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en-US" b="1" dirty="0"/>
              <a:t>4</a:t>
            </a:r>
          </a:p>
        </p:txBody>
      </p:sp>
      <p:sp>
        <p:nvSpPr>
          <p:cNvPr id="35" name="TextBox 34">
            <a:extLst>
              <a:ext uri="{FF2B5EF4-FFF2-40B4-BE49-F238E27FC236}">
                <a16:creationId xmlns:a16="http://schemas.microsoft.com/office/drawing/2014/main" id="{EB66D47C-DDAD-4C4F-A294-2706B579EE73}"/>
              </a:ext>
            </a:extLst>
          </p:cNvPr>
          <p:cNvSpPr txBox="1"/>
          <p:nvPr/>
        </p:nvSpPr>
        <p:spPr>
          <a:xfrm>
            <a:off x="4480750" y="2408426"/>
            <a:ext cx="3947427" cy="307777"/>
          </a:xfrm>
          <a:prstGeom prst="rect">
            <a:avLst/>
          </a:prstGeom>
          <a:noFill/>
        </p:spPr>
        <p:txBody>
          <a:bodyPr wrap="none" lIns="0" tIns="0" rIns="0" bIns="0" rtlCol="0">
            <a:spAutoFit/>
          </a:bodyPr>
          <a:lstStyle/>
          <a:p>
            <a:r>
              <a:rPr lang="en-US" sz="2000" b="1" dirty="0"/>
              <a:t>Get Projects / Loans / Disbursements</a:t>
            </a:r>
          </a:p>
        </p:txBody>
      </p:sp>
      <p:sp>
        <p:nvSpPr>
          <p:cNvPr id="36" name="Rectangle: Rounded Corners 35">
            <a:extLst>
              <a:ext uri="{FF2B5EF4-FFF2-40B4-BE49-F238E27FC236}">
                <a16:creationId xmlns:a16="http://schemas.microsoft.com/office/drawing/2014/main" id="{6BA551CC-7E15-4D9A-8439-98A5A92604F7}"/>
              </a:ext>
            </a:extLst>
          </p:cNvPr>
          <p:cNvSpPr/>
          <p:nvPr/>
        </p:nvSpPr>
        <p:spPr>
          <a:xfrm>
            <a:off x="272297" y="5099688"/>
            <a:ext cx="365760" cy="365760"/>
          </a:xfrm>
          <a:prstGeom prst="roundRect">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en-US" b="1" dirty="0"/>
              <a:t>5</a:t>
            </a:r>
          </a:p>
        </p:txBody>
      </p:sp>
      <p:sp>
        <p:nvSpPr>
          <p:cNvPr id="24" name="Rectangle 23">
            <a:extLst>
              <a:ext uri="{FF2B5EF4-FFF2-40B4-BE49-F238E27FC236}">
                <a16:creationId xmlns:a16="http://schemas.microsoft.com/office/drawing/2014/main" id="{AAE4FC0A-110F-4507-9CAE-A6A4F0556459}"/>
              </a:ext>
            </a:extLst>
          </p:cNvPr>
          <p:cNvSpPr/>
          <p:nvPr/>
        </p:nvSpPr>
        <p:spPr>
          <a:xfrm>
            <a:off x="6132970" y="3430648"/>
            <a:ext cx="2633457" cy="122208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pic>
        <p:nvPicPr>
          <p:cNvPr id="30" name="Picture 29">
            <a:extLst>
              <a:ext uri="{FF2B5EF4-FFF2-40B4-BE49-F238E27FC236}">
                <a16:creationId xmlns:a16="http://schemas.microsoft.com/office/drawing/2014/main" id="{3D83FA51-4DDB-46ED-AC96-BB327EEF92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8590" y="3653391"/>
            <a:ext cx="1206277" cy="754499"/>
          </a:xfrm>
          <a:prstGeom prst="rect">
            <a:avLst/>
          </a:prstGeom>
        </p:spPr>
      </p:pic>
      <p:sp>
        <p:nvSpPr>
          <p:cNvPr id="38" name="TextBox 37">
            <a:extLst>
              <a:ext uri="{FF2B5EF4-FFF2-40B4-BE49-F238E27FC236}">
                <a16:creationId xmlns:a16="http://schemas.microsoft.com/office/drawing/2014/main" id="{C050C72E-827B-4647-BEEE-346C382A58EA}"/>
              </a:ext>
            </a:extLst>
          </p:cNvPr>
          <p:cNvSpPr txBox="1"/>
          <p:nvPr/>
        </p:nvSpPr>
        <p:spPr>
          <a:xfrm>
            <a:off x="2146857" y="3449108"/>
            <a:ext cx="937385" cy="646331"/>
          </a:xfrm>
          <a:prstGeom prst="rect">
            <a:avLst/>
          </a:prstGeom>
          <a:noFill/>
        </p:spPr>
        <p:txBody>
          <a:bodyPr wrap="square" rtlCol="0">
            <a:spAutoFit/>
          </a:bodyPr>
          <a:lstStyle/>
          <a:p>
            <a:pPr algn="ctr"/>
            <a:r>
              <a:rPr lang="en-US" sz="1400" dirty="0">
                <a:solidFill>
                  <a:srgbClr val="0000CC"/>
                </a:solidFill>
              </a:rPr>
              <a:t>APIGEE</a:t>
            </a:r>
          </a:p>
          <a:p>
            <a:pPr algn="ctr"/>
            <a:endParaRPr lang="en-US" sz="800" dirty="0">
              <a:solidFill>
                <a:srgbClr val="0000CC"/>
              </a:solidFill>
            </a:endParaRPr>
          </a:p>
          <a:p>
            <a:pPr algn="ctr"/>
            <a:r>
              <a:rPr lang="en-US" sz="1400" dirty="0" err="1">
                <a:solidFill>
                  <a:srgbClr val="0000CC"/>
                </a:solidFill>
              </a:rPr>
              <a:t>Oauth</a:t>
            </a:r>
            <a:r>
              <a:rPr lang="en-US" sz="1400" dirty="0">
                <a:solidFill>
                  <a:srgbClr val="0000CC"/>
                </a:solidFill>
              </a:rPr>
              <a:t> </a:t>
            </a:r>
          </a:p>
        </p:txBody>
      </p:sp>
      <p:grpSp>
        <p:nvGrpSpPr>
          <p:cNvPr id="39" name="Group 38">
            <a:extLst>
              <a:ext uri="{FF2B5EF4-FFF2-40B4-BE49-F238E27FC236}">
                <a16:creationId xmlns:a16="http://schemas.microsoft.com/office/drawing/2014/main" id="{4A116B19-ED3B-4792-9F92-5C46E7E0C154}"/>
              </a:ext>
            </a:extLst>
          </p:cNvPr>
          <p:cNvGrpSpPr/>
          <p:nvPr/>
        </p:nvGrpSpPr>
        <p:grpSpPr>
          <a:xfrm>
            <a:off x="6215295" y="3793292"/>
            <a:ext cx="1067060" cy="697300"/>
            <a:chOff x="4703842" y="4653422"/>
            <a:chExt cx="1403642" cy="846594"/>
          </a:xfrm>
        </p:grpSpPr>
        <p:sp>
          <p:nvSpPr>
            <p:cNvPr id="40" name="Rounded Rectangle 45">
              <a:extLst>
                <a:ext uri="{FF2B5EF4-FFF2-40B4-BE49-F238E27FC236}">
                  <a16:creationId xmlns:a16="http://schemas.microsoft.com/office/drawing/2014/main" id="{0BCC68FA-F720-4880-B820-0C69A65F1E53}"/>
                </a:ext>
              </a:extLst>
            </p:cNvPr>
            <p:cNvSpPr/>
            <p:nvPr/>
          </p:nvSpPr>
          <p:spPr>
            <a:xfrm>
              <a:off x="4703842" y="4653422"/>
              <a:ext cx="1403642" cy="846594"/>
            </a:xfrm>
            <a:prstGeom prst="roundRect">
              <a:avLst/>
            </a:prstGeom>
            <a:solidFill>
              <a:srgbClr val="0070C0"/>
            </a:solidFill>
          </p:spPr>
          <p:style>
            <a:lnRef idx="1">
              <a:schemeClr val="accent6"/>
            </a:lnRef>
            <a:fillRef idx="2">
              <a:schemeClr val="accent6"/>
            </a:fillRef>
            <a:effectRef idx="1">
              <a:schemeClr val="accent6"/>
            </a:effectRef>
            <a:fontRef idx="minor">
              <a:schemeClr val="dk1"/>
            </a:fontRef>
          </p:style>
          <p:txBody>
            <a:bodyPr rtlCol="0" anchor="ctr"/>
            <a:lstStyle/>
            <a:p>
              <a:r>
                <a:rPr lang="en-US" sz="2100" dirty="0">
                  <a:solidFill>
                    <a:schemeClr val="bg1"/>
                  </a:solidFill>
                </a:rPr>
                <a:t>ESB</a:t>
              </a:r>
              <a:endParaRPr lang="en-US" sz="2700" dirty="0">
                <a:solidFill>
                  <a:schemeClr val="bg1"/>
                </a:solidFill>
              </a:endParaRPr>
            </a:p>
          </p:txBody>
        </p:sp>
        <p:pic>
          <p:nvPicPr>
            <p:cNvPr id="41" name="Picture 2" descr="https://training.mulesoft.com/static/images/mulesoft-m-small.png">
              <a:extLst>
                <a:ext uri="{FF2B5EF4-FFF2-40B4-BE49-F238E27FC236}">
                  <a16:creationId xmlns:a16="http://schemas.microsoft.com/office/drawing/2014/main" id="{5DA08260-8ADE-4863-83B3-D826730C17B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5081" y="4774887"/>
              <a:ext cx="616976" cy="594072"/>
            </a:xfrm>
            <a:prstGeom prst="rect">
              <a:avLst/>
            </a:prstGeom>
            <a:noFill/>
            <a:extLst>
              <a:ext uri="{909E8E84-426E-40DD-AFC4-6F175D3DCCD1}">
                <a14:hiddenFill xmlns:a14="http://schemas.microsoft.com/office/drawing/2010/main">
                  <a:solidFill>
                    <a:srgbClr val="FFFFFF"/>
                  </a:solidFill>
                </a14:hiddenFill>
              </a:ext>
            </a:extLst>
          </p:spPr>
        </p:pic>
      </p:grpSp>
      <p:sp>
        <p:nvSpPr>
          <p:cNvPr id="44" name="TextBox 43">
            <a:extLst>
              <a:ext uri="{FF2B5EF4-FFF2-40B4-BE49-F238E27FC236}">
                <a16:creationId xmlns:a16="http://schemas.microsoft.com/office/drawing/2014/main" id="{4D0D3AAE-4F1D-4C74-BCA0-9BD4C80F3386}"/>
              </a:ext>
            </a:extLst>
          </p:cNvPr>
          <p:cNvSpPr txBox="1"/>
          <p:nvPr/>
        </p:nvSpPr>
        <p:spPr>
          <a:xfrm>
            <a:off x="3549035" y="5976317"/>
            <a:ext cx="1828800" cy="274320"/>
          </a:xfrm>
          <a:prstGeom prst="rect">
            <a:avLst/>
          </a:prstGeom>
          <a:ln>
            <a:solidFill>
              <a:srgbClr val="0070C0"/>
            </a:solidFill>
            <a:headEnd type="triangle"/>
            <a:tailEnd type="none"/>
          </a:ln>
        </p:spPr>
        <p:style>
          <a:lnRef idx="2">
            <a:schemeClr val="accent1"/>
          </a:lnRef>
          <a:fillRef idx="0">
            <a:schemeClr val="accent1"/>
          </a:fillRef>
          <a:effectRef idx="1">
            <a:schemeClr val="accent1"/>
          </a:effectRef>
          <a:fontRef idx="minor">
            <a:schemeClr val="tx1"/>
          </a:fontRef>
        </p:style>
        <p:txBody>
          <a:bodyPr wrap="square" lIns="0" tIns="0" rIns="0" bIns="0" rtlCol="0" anchor="ctr">
            <a:spAutoFit/>
          </a:bodyPr>
          <a:lstStyle/>
          <a:p>
            <a:pPr algn="ctr"/>
            <a:r>
              <a:rPr lang="en-US" sz="1100" dirty="0">
                <a:solidFill>
                  <a:srgbClr val="0000CC"/>
                </a:solidFill>
              </a:rPr>
              <a:t>Apigee Oauth Authentication</a:t>
            </a:r>
          </a:p>
        </p:txBody>
      </p:sp>
      <p:sp>
        <p:nvSpPr>
          <p:cNvPr id="46" name="TextBox 45">
            <a:extLst>
              <a:ext uri="{FF2B5EF4-FFF2-40B4-BE49-F238E27FC236}">
                <a16:creationId xmlns:a16="http://schemas.microsoft.com/office/drawing/2014/main" id="{1937E9B5-0FE3-4461-8DEE-D13CF9CD8760}"/>
              </a:ext>
            </a:extLst>
          </p:cNvPr>
          <p:cNvSpPr txBox="1"/>
          <p:nvPr/>
        </p:nvSpPr>
        <p:spPr>
          <a:xfrm>
            <a:off x="6165533" y="6357291"/>
            <a:ext cx="1463040" cy="274320"/>
          </a:xfrm>
          <a:prstGeom prst="rect">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txBody>
          <a:bodyPr wrap="square" lIns="0" tIns="0" rIns="0" bIns="0" rtlCol="0" anchor="ctr">
            <a:spAutoFit/>
          </a:bodyPr>
          <a:lstStyle/>
          <a:p>
            <a:pPr algn="ctr"/>
            <a:r>
              <a:rPr lang="en-US" sz="1100" dirty="0"/>
              <a:t>Open Access</a:t>
            </a:r>
          </a:p>
        </p:txBody>
      </p:sp>
      <p:sp>
        <p:nvSpPr>
          <p:cNvPr id="48" name="TextBox 47">
            <a:extLst>
              <a:ext uri="{FF2B5EF4-FFF2-40B4-BE49-F238E27FC236}">
                <a16:creationId xmlns:a16="http://schemas.microsoft.com/office/drawing/2014/main" id="{912C1531-A913-4CFC-BEE2-AF793CAE4E22}"/>
              </a:ext>
            </a:extLst>
          </p:cNvPr>
          <p:cNvSpPr txBox="1"/>
          <p:nvPr/>
        </p:nvSpPr>
        <p:spPr>
          <a:xfrm>
            <a:off x="6165533" y="5976317"/>
            <a:ext cx="1463040" cy="274320"/>
          </a:xfrm>
          <a:prstGeom prst="rect">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txBody>
          <a:bodyPr wrap="square" lIns="0" tIns="0" rIns="0" bIns="0" rtlCol="0" anchor="ctr">
            <a:spAutoFit/>
          </a:bodyPr>
          <a:lstStyle/>
          <a:p>
            <a:pPr algn="ctr"/>
            <a:r>
              <a:rPr lang="en-US" sz="1100" dirty="0"/>
              <a:t>SAP Service Account</a:t>
            </a:r>
          </a:p>
        </p:txBody>
      </p:sp>
      <p:sp>
        <p:nvSpPr>
          <p:cNvPr id="50" name="TextBox 49">
            <a:extLst>
              <a:ext uri="{FF2B5EF4-FFF2-40B4-BE49-F238E27FC236}">
                <a16:creationId xmlns:a16="http://schemas.microsoft.com/office/drawing/2014/main" id="{0F30E8D9-7082-4379-8896-FE3F6F98D535}"/>
              </a:ext>
            </a:extLst>
          </p:cNvPr>
          <p:cNvSpPr txBox="1"/>
          <p:nvPr/>
        </p:nvSpPr>
        <p:spPr>
          <a:xfrm>
            <a:off x="3549035" y="6357291"/>
            <a:ext cx="1828800" cy="274320"/>
          </a:xfrm>
          <a:prstGeom prst="rect">
            <a:avLst/>
          </a:prstGeom>
          <a:ln>
            <a:solidFill>
              <a:srgbClr val="00CCFF"/>
            </a:solidFill>
            <a:headEnd type="none"/>
            <a:tailEnd type="triangle"/>
          </a:ln>
        </p:spPr>
        <p:style>
          <a:lnRef idx="2">
            <a:schemeClr val="accent1"/>
          </a:lnRef>
          <a:fillRef idx="0">
            <a:schemeClr val="accent1"/>
          </a:fillRef>
          <a:effectRef idx="1">
            <a:schemeClr val="accent1"/>
          </a:effectRef>
          <a:fontRef idx="minor">
            <a:schemeClr val="tx1"/>
          </a:fontRef>
        </p:style>
        <p:txBody>
          <a:bodyPr wrap="none" lIns="0" tIns="0" rIns="0" bIns="0" rtlCol="0" anchor="ctr">
            <a:spAutoFit/>
          </a:bodyPr>
          <a:lstStyle/>
          <a:p>
            <a:pPr algn="ctr"/>
            <a:r>
              <a:rPr lang="en-US" sz="1100" dirty="0">
                <a:solidFill>
                  <a:srgbClr val="C00000"/>
                </a:solidFill>
              </a:rPr>
              <a:t>Azure Oauth Authentication</a:t>
            </a:r>
          </a:p>
        </p:txBody>
      </p:sp>
      <p:grpSp>
        <p:nvGrpSpPr>
          <p:cNvPr id="52" name="Group 51">
            <a:extLst>
              <a:ext uri="{FF2B5EF4-FFF2-40B4-BE49-F238E27FC236}">
                <a16:creationId xmlns:a16="http://schemas.microsoft.com/office/drawing/2014/main" id="{76E5049C-30AD-4CA7-A936-619C0AFAFC6E}"/>
              </a:ext>
            </a:extLst>
          </p:cNvPr>
          <p:cNvGrpSpPr/>
          <p:nvPr/>
        </p:nvGrpSpPr>
        <p:grpSpPr>
          <a:xfrm>
            <a:off x="377570" y="3322868"/>
            <a:ext cx="1660484" cy="1224202"/>
            <a:chOff x="298343" y="2398496"/>
            <a:chExt cx="1953425" cy="813655"/>
          </a:xfrm>
        </p:grpSpPr>
        <p:sp>
          <p:nvSpPr>
            <p:cNvPr id="53" name="Flowchart: Process 52">
              <a:extLst>
                <a:ext uri="{FF2B5EF4-FFF2-40B4-BE49-F238E27FC236}">
                  <a16:creationId xmlns:a16="http://schemas.microsoft.com/office/drawing/2014/main" id="{4A94AE2B-714D-4328-8033-762BC975F75C}"/>
                </a:ext>
              </a:extLst>
            </p:cNvPr>
            <p:cNvSpPr/>
            <p:nvPr/>
          </p:nvSpPr>
          <p:spPr>
            <a:xfrm>
              <a:off x="315476" y="2482853"/>
              <a:ext cx="1936292" cy="729298"/>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pic>
          <p:nvPicPr>
            <p:cNvPr id="54" name="Graphic 53" descr="Computer">
              <a:extLst>
                <a:ext uri="{FF2B5EF4-FFF2-40B4-BE49-F238E27FC236}">
                  <a16:creationId xmlns:a16="http://schemas.microsoft.com/office/drawing/2014/main" id="{1CB6247A-F93B-4C7E-BD6C-3357F921B0B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18097" y="2398496"/>
              <a:ext cx="914400" cy="590639"/>
            </a:xfrm>
            <a:prstGeom prst="rect">
              <a:avLst/>
            </a:prstGeom>
          </p:spPr>
        </p:pic>
        <p:pic>
          <p:nvPicPr>
            <p:cNvPr id="55" name="Graphic 54" descr="User">
              <a:extLst>
                <a:ext uri="{FF2B5EF4-FFF2-40B4-BE49-F238E27FC236}">
                  <a16:creationId xmlns:a16="http://schemas.microsoft.com/office/drawing/2014/main" id="{5C300DD2-66B1-4792-A418-92A804C76EB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98343" y="2574697"/>
              <a:ext cx="743387" cy="532198"/>
            </a:xfrm>
            <a:prstGeom prst="rect">
              <a:avLst/>
            </a:prstGeom>
          </p:spPr>
        </p:pic>
        <p:sp>
          <p:nvSpPr>
            <p:cNvPr id="56" name="Flowchart: Process 55">
              <a:extLst>
                <a:ext uri="{FF2B5EF4-FFF2-40B4-BE49-F238E27FC236}">
                  <a16:creationId xmlns:a16="http://schemas.microsoft.com/office/drawing/2014/main" id="{BE40D140-51C6-455E-A750-7D3FF12E86C9}"/>
                </a:ext>
              </a:extLst>
            </p:cNvPr>
            <p:cNvSpPr/>
            <p:nvPr/>
          </p:nvSpPr>
          <p:spPr>
            <a:xfrm>
              <a:off x="1001795" y="2897446"/>
              <a:ext cx="1179614" cy="273487"/>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Client Application</a:t>
              </a:r>
            </a:p>
          </p:txBody>
        </p:sp>
      </p:grpSp>
      <p:cxnSp>
        <p:nvCxnSpPr>
          <p:cNvPr id="57" name="Straight Connector 56">
            <a:extLst>
              <a:ext uri="{FF2B5EF4-FFF2-40B4-BE49-F238E27FC236}">
                <a16:creationId xmlns:a16="http://schemas.microsoft.com/office/drawing/2014/main" id="{C8A18FE9-B322-4A69-A906-4FC29B716664}"/>
              </a:ext>
            </a:extLst>
          </p:cNvPr>
          <p:cNvCxnSpPr/>
          <p:nvPr/>
        </p:nvCxnSpPr>
        <p:spPr>
          <a:xfrm>
            <a:off x="3054397" y="3019710"/>
            <a:ext cx="0" cy="2651760"/>
          </a:xfrm>
          <a:prstGeom prst="line">
            <a:avLst/>
          </a:prstGeom>
          <a:ln w="22225">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1072C4B7-9C96-4EF4-951B-1DFF4F31A824}"/>
              </a:ext>
            </a:extLst>
          </p:cNvPr>
          <p:cNvSpPr txBox="1"/>
          <p:nvPr/>
        </p:nvSpPr>
        <p:spPr>
          <a:xfrm>
            <a:off x="5379079" y="3023074"/>
            <a:ext cx="1280155" cy="307777"/>
          </a:xfrm>
          <a:prstGeom prst="rect">
            <a:avLst/>
          </a:prstGeom>
          <a:noFill/>
        </p:spPr>
        <p:txBody>
          <a:bodyPr wrap="square" rtlCol="0">
            <a:spAutoFit/>
          </a:bodyPr>
          <a:lstStyle/>
          <a:p>
            <a:r>
              <a:rPr lang="en-US" sz="1400" dirty="0"/>
              <a:t>WBG Firewall</a:t>
            </a:r>
          </a:p>
        </p:txBody>
      </p:sp>
      <p:pic>
        <p:nvPicPr>
          <p:cNvPr id="59" name="Picture 2" descr="Related image">
            <a:extLst>
              <a:ext uri="{FF2B5EF4-FFF2-40B4-BE49-F238E27FC236}">
                <a16:creationId xmlns:a16="http://schemas.microsoft.com/office/drawing/2014/main" id="{F606CFC0-0580-4B17-BF58-16A0819AB1B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70688" y="3823223"/>
            <a:ext cx="923664" cy="637439"/>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 descr="Image result for .Net IMAGES">
            <a:extLst>
              <a:ext uri="{FF2B5EF4-FFF2-40B4-BE49-F238E27FC236}">
                <a16:creationId xmlns:a16="http://schemas.microsoft.com/office/drawing/2014/main" id="{0A2A653E-9352-4000-B7A8-8E3D7271887C}"/>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66378" y="5002271"/>
            <a:ext cx="870701" cy="72383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2" name="Rectangle 61">
            <a:extLst>
              <a:ext uri="{FF2B5EF4-FFF2-40B4-BE49-F238E27FC236}">
                <a16:creationId xmlns:a16="http://schemas.microsoft.com/office/drawing/2014/main" id="{095E3D6B-453B-4A1D-8DCC-8BEFF5BA4483}"/>
              </a:ext>
            </a:extLst>
          </p:cNvPr>
          <p:cNvSpPr/>
          <p:nvPr/>
        </p:nvSpPr>
        <p:spPr>
          <a:xfrm>
            <a:off x="6527665" y="3430647"/>
            <a:ext cx="1808316" cy="346249"/>
          </a:xfrm>
          <a:prstGeom prst="rect">
            <a:avLst/>
          </a:prstGeom>
          <a:noFill/>
        </p:spPr>
        <p:txBody>
          <a:bodyPr wrap="none" lIns="68580" tIns="34290" rIns="68580" bIns="34290">
            <a:spAutoFit/>
          </a:bodyPr>
          <a:lstStyle/>
          <a:p>
            <a:pPr algn="ctr"/>
            <a:r>
              <a:rPr lang="en-US" sz="1800" dirty="0">
                <a:solidFill>
                  <a:srgbClr val="0000CC"/>
                </a:solidFill>
              </a:rPr>
              <a:t>Client Connection</a:t>
            </a:r>
          </a:p>
        </p:txBody>
      </p:sp>
      <p:sp>
        <p:nvSpPr>
          <p:cNvPr id="63" name="TextBox 62">
            <a:extLst>
              <a:ext uri="{FF2B5EF4-FFF2-40B4-BE49-F238E27FC236}">
                <a16:creationId xmlns:a16="http://schemas.microsoft.com/office/drawing/2014/main" id="{98C938B3-F19D-41E7-96A9-6C232224B4FF}"/>
              </a:ext>
            </a:extLst>
          </p:cNvPr>
          <p:cNvSpPr txBox="1"/>
          <p:nvPr/>
        </p:nvSpPr>
        <p:spPr>
          <a:xfrm>
            <a:off x="4703939" y="3439584"/>
            <a:ext cx="694064" cy="646331"/>
          </a:xfrm>
          <a:prstGeom prst="rect">
            <a:avLst/>
          </a:prstGeom>
          <a:noFill/>
        </p:spPr>
        <p:txBody>
          <a:bodyPr wrap="square" rtlCol="0">
            <a:spAutoFit/>
          </a:bodyPr>
          <a:lstStyle/>
          <a:p>
            <a:pPr algn="ctr"/>
            <a:r>
              <a:rPr lang="en-US" sz="1400" dirty="0">
                <a:solidFill>
                  <a:schemeClr val="accent6">
                    <a:lumMod val="50000"/>
                  </a:schemeClr>
                </a:solidFill>
              </a:rPr>
              <a:t>Azure</a:t>
            </a:r>
          </a:p>
          <a:p>
            <a:pPr algn="ctr"/>
            <a:endParaRPr lang="en-US" sz="800" dirty="0">
              <a:solidFill>
                <a:schemeClr val="accent6">
                  <a:lumMod val="50000"/>
                </a:schemeClr>
              </a:solidFill>
            </a:endParaRPr>
          </a:p>
          <a:p>
            <a:pPr algn="ctr"/>
            <a:r>
              <a:rPr lang="en-US" sz="1400" dirty="0" err="1">
                <a:solidFill>
                  <a:schemeClr val="accent6">
                    <a:lumMod val="50000"/>
                  </a:schemeClr>
                </a:solidFill>
              </a:rPr>
              <a:t>Oauth</a:t>
            </a:r>
            <a:r>
              <a:rPr lang="en-US" sz="1400" dirty="0">
                <a:solidFill>
                  <a:schemeClr val="accent6">
                    <a:lumMod val="50000"/>
                  </a:schemeClr>
                </a:solidFill>
              </a:rPr>
              <a:t> </a:t>
            </a:r>
          </a:p>
        </p:txBody>
      </p:sp>
      <p:sp>
        <p:nvSpPr>
          <p:cNvPr id="65" name="TextBox 64">
            <a:extLst>
              <a:ext uri="{FF2B5EF4-FFF2-40B4-BE49-F238E27FC236}">
                <a16:creationId xmlns:a16="http://schemas.microsoft.com/office/drawing/2014/main" id="{2E12F246-BA64-4CE3-9C6F-E2E699EC8126}"/>
              </a:ext>
            </a:extLst>
          </p:cNvPr>
          <p:cNvSpPr txBox="1"/>
          <p:nvPr/>
        </p:nvSpPr>
        <p:spPr>
          <a:xfrm>
            <a:off x="3438915" y="4469267"/>
            <a:ext cx="1355987" cy="307777"/>
          </a:xfrm>
          <a:prstGeom prst="rect">
            <a:avLst/>
          </a:prstGeom>
          <a:noFill/>
        </p:spPr>
        <p:txBody>
          <a:bodyPr wrap="square" rtlCol="0">
            <a:spAutoFit/>
          </a:bodyPr>
          <a:lstStyle/>
          <a:p>
            <a:pPr algn="ctr"/>
            <a:r>
              <a:rPr lang="en-US" sz="1400" dirty="0">
                <a:solidFill>
                  <a:schemeClr val="accent6">
                    <a:lumMod val="50000"/>
                  </a:schemeClr>
                </a:solidFill>
              </a:rPr>
              <a:t>Azure    </a:t>
            </a:r>
            <a:r>
              <a:rPr lang="en-US" sz="1400" dirty="0" err="1">
                <a:solidFill>
                  <a:schemeClr val="accent6">
                    <a:lumMod val="50000"/>
                  </a:schemeClr>
                </a:solidFill>
              </a:rPr>
              <a:t>Oauth</a:t>
            </a:r>
            <a:r>
              <a:rPr lang="en-US" sz="1400" dirty="0">
                <a:solidFill>
                  <a:schemeClr val="accent6">
                    <a:lumMod val="50000"/>
                  </a:schemeClr>
                </a:solidFill>
              </a:rPr>
              <a:t> </a:t>
            </a:r>
          </a:p>
        </p:txBody>
      </p:sp>
      <p:sp>
        <p:nvSpPr>
          <p:cNvPr id="66" name="Cylinder 65">
            <a:extLst>
              <a:ext uri="{FF2B5EF4-FFF2-40B4-BE49-F238E27FC236}">
                <a16:creationId xmlns:a16="http://schemas.microsoft.com/office/drawing/2014/main" id="{0B7BBED5-E89D-49A3-BEEE-52312E6DF0B3}"/>
              </a:ext>
            </a:extLst>
          </p:cNvPr>
          <p:cNvSpPr/>
          <p:nvPr/>
        </p:nvSpPr>
        <p:spPr>
          <a:xfrm>
            <a:off x="6201272" y="5088556"/>
            <a:ext cx="1095107" cy="457200"/>
          </a:xfrm>
          <a:prstGeom prst="ca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00CC"/>
                </a:solidFill>
              </a:rPr>
              <a:t>Project Data</a:t>
            </a:r>
          </a:p>
        </p:txBody>
      </p:sp>
      <p:cxnSp>
        <p:nvCxnSpPr>
          <p:cNvPr id="68" name="Straight Connector 67">
            <a:extLst>
              <a:ext uri="{FF2B5EF4-FFF2-40B4-BE49-F238E27FC236}">
                <a16:creationId xmlns:a16="http://schemas.microsoft.com/office/drawing/2014/main" id="{DAE2F29C-A946-405A-BB7E-34D559004D20}"/>
              </a:ext>
            </a:extLst>
          </p:cNvPr>
          <p:cNvCxnSpPr/>
          <p:nvPr/>
        </p:nvCxnSpPr>
        <p:spPr>
          <a:xfrm>
            <a:off x="5379079" y="3017526"/>
            <a:ext cx="0" cy="2651760"/>
          </a:xfrm>
          <a:prstGeom prst="line">
            <a:avLst/>
          </a:prstGeom>
          <a:ln w="22225">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BF5324AB-93B1-4BB0-A5FD-0B3D26A353BD}"/>
              </a:ext>
            </a:extLst>
          </p:cNvPr>
          <p:cNvSpPr txBox="1"/>
          <p:nvPr/>
        </p:nvSpPr>
        <p:spPr>
          <a:xfrm>
            <a:off x="3085547" y="3023074"/>
            <a:ext cx="625492" cy="307777"/>
          </a:xfrm>
          <a:prstGeom prst="rect">
            <a:avLst/>
          </a:prstGeom>
          <a:noFill/>
        </p:spPr>
        <p:txBody>
          <a:bodyPr wrap="none" rtlCol="0">
            <a:spAutoFit/>
          </a:bodyPr>
          <a:lstStyle/>
          <a:p>
            <a:r>
              <a:rPr lang="en-US" sz="1400" dirty="0"/>
              <a:t>PDMZ</a:t>
            </a:r>
          </a:p>
        </p:txBody>
      </p:sp>
      <p:sp>
        <p:nvSpPr>
          <p:cNvPr id="2" name="Rectangle 1">
            <a:extLst>
              <a:ext uri="{FF2B5EF4-FFF2-40B4-BE49-F238E27FC236}">
                <a16:creationId xmlns:a16="http://schemas.microsoft.com/office/drawing/2014/main" id="{1DCD7B2C-8EA5-4C95-983D-B1B9943E7D0C}"/>
              </a:ext>
            </a:extLst>
          </p:cNvPr>
          <p:cNvSpPr/>
          <p:nvPr/>
        </p:nvSpPr>
        <p:spPr>
          <a:xfrm>
            <a:off x="754633" y="1364336"/>
            <a:ext cx="2044214" cy="215444"/>
          </a:xfrm>
          <a:prstGeom prst="rect">
            <a:avLst/>
          </a:prstGeom>
        </p:spPr>
        <p:txBody>
          <a:bodyPr wrap="none" lIns="0" tIns="0" rIns="0" bIns="0">
            <a:spAutoFit/>
          </a:bodyPr>
          <a:lstStyle/>
          <a:p>
            <a:r>
              <a:rPr lang="en-US" sz="1400" dirty="0">
                <a:solidFill>
                  <a:srgbClr val="0000CC"/>
                </a:solidFill>
              </a:rPr>
              <a:t>Get Client ID &amp; Client Secret</a:t>
            </a:r>
          </a:p>
        </p:txBody>
      </p:sp>
      <p:sp>
        <p:nvSpPr>
          <p:cNvPr id="70" name="Rectangle 69">
            <a:extLst>
              <a:ext uri="{FF2B5EF4-FFF2-40B4-BE49-F238E27FC236}">
                <a16:creationId xmlns:a16="http://schemas.microsoft.com/office/drawing/2014/main" id="{75B601C6-45B1-4442-BC9B-8208683E5BE1}"/>
              </a:ext>
            </a:extLst>
          </p:cNvPr>
          <p:cNvSpPr/>
          <p:nvPr/>
        </p:nvSpPr>
        <p:spPr>
          <a:xfrm>
            <a:off x="754633" y="2039768"/>
            <a:ext cx="2187843" cy="215444"/>
          </a:xfrm>
          <a:prstGeom prst="rect">
            <a:avLst/>
          </a:prstGeom>
        </p:spPr>
        <p:txBody>
          <a:bodyPr wrap="none" lIns="0" tIns="0" rIns="0" bIns="0">
            <a:spAutoFit/>
          </a:bodyPr>
          <a:lstStyle/>
          <a:p>
            <a:r>
              <a:rPr lang="en-US" sz="1400" dirty="0">
                <a:solidFill>
                  <a:srgbClr val="0000CC"/>
                </a:solidFill>
              </a:rPr>
              <a:t>Using Client ID &amp; Client Secret</a:t>
            </a:r>
          </a:p>
        </p:txBody>
      </p:sp>
      <p:sp>
        <p:nvSpPr>
          <p:cNvPr id="71" name="Rectangle 70">
            <a:extLst>
              <a:ext uri="{FF2B5EF4-FFF2-40B4-BE49-F238E27FC236}">
                <a16:creationId xmlns:a16="http://schemas.microsoft.com/office/drawing/2014/main" id="{8745B384-0A7E-40C5-BD9C-DD6DA29178E4}"/>
              </a:ext>
            </a:extLst>
          </p:cNvPr>
          <p:cNvSpPr/>
          <p:nvPr/>
        </p:nvSpPr>
        <p:spPr>
          <a:xfrm>
            <a:off x="754633" y="2739425"/>
            <a:ext cx="2395271" cy="215444"/>
          </a:xfrm>
          <a:prstGeom prst="rect">
            <a:avLst/>
          </a:prstGeom>
        </p:spPr>
        <p:txBody>
          <a:bodyPr wrap="none" lIns="0" tIns="0" rIns="0" bIns="0">
            <a:spAutoFit/>
          </a:bodyPr>
          <a:lstStyle/>
          <a:p>
            <a:r>
              <a:rPr lang="en-US" sz="1400" dirty="0">
                <a:solidFill>
                  <a:srgbClr val="0000CC"/>
                </a:solidFill>
              </a:rPr>
              <a:t>Projects / Loans / Disbursements</a:t>
            </a:r>
          </a:p>
        </p:txBody>
      </p:sp>
      <p:sp>
        <p:nvSpPr>
          <p:cNvPr id="72" name="Rectangle 71">
            <a:extLst>
              <a:ext uri="{FF2B5EF4-FFF2-40B4-BE49-F238E27FC236}">
                <a16:creationId xmlns:a16="http://schemas.microsoft.com/office/drawing/2014/main" id="{3124DA80-A676-4C01-B8EE-EFD17D94D68E}"/>
              </a:ext>
            </a:extLst>
          </p:cNvPr>
          <p:cNvSpPr/>
          <p:nvPr/>
        </p:nvSpPr>
        <p:spPr>
          <a:xfrm>
            <a:off x="4480750" y="2739425"/>
            <a:ext cx="2183098" cy="215444"/>
          </a:xfrm>
          <a:prstGeom prst="rect">
            <a:avLst/>
          </a:prstGeom>
        </p:spPr>
        <p:txBody>
          <a:bodyPr wrap="none" lIns="0" tIns="0" rIns="0" bIns="0">
            <a:spAutoFit/>
          </a:bodyPr>
          <a:lstStyle/>
          <a:p>
            <a:r>
              <a:rPr lang="en-US" sz="1400" dirty="0">
                <a:solidFill>
                  <a:srgbClr val="0000CC"/>
                </a:solidFill>
              </a:rPr>
              <a:t>After successful Authorization</a:t>
            </a:r>
          </a:p>
        </p:txBody>
      </p:sp>
      <p:sp>
        <p:nvSpPr>
          <p:cNvPr id="73" name="TextBox 72">
            <a:extLst>
              <a:ext uri="{FF2B5EF4-FFF2-40B4-BE49-F238E27FC236}">
                <a16:creationId xmlns:a16="http://schemas.microsoft.com/office/drawing/2014/main" id="{9C4F3A58-6A02-4A09-B3F7-9CAA2FA706E1}"/>
              </a:ext>
            </a:extLst>
          </p:cNvPr>
          <p:cNvSpPr txBox="1"/>
          <p:nvPr/>
        </p:nvSpPr>
        <p:spPr>
          <a:xfrm>
            <a:off x="754632" y="5100290"/>
            <a:ext cx="2089553" cy="615553"/>
          </a:xfrm>
          <a:prstGeom prst="rect">
            <a:avLst/>
          </a:prstGeom>
          <a:noFill/>
        </p:spPr>
        <p:txBody>
          <a:bodyPr wrap="square" lIns="0" tIns="0" rIns="0" bIns="0" rtlCol="0">
            <a:spAutoFit/>
          </a:bodyPr>
          <a:lstStyle/>
          <a:p>
            <a:r>
              <a:rPr lang="en-US" sz="2000" b="1" dirty="0"/>
              <a:t>Receive data in</a:t>
            </a:r>
          </a:p>
          <a:p>
            <a:r>
              <a:rPr lang="en-US" sz="2000" b="1" dirty="0"/>
              <a:t>JSON / XML format</a:t>
            </a:r>
          </a:p>
        </p:txBody>
      </p:sp>
      <p:sp>
        <p:nvSpPr>
          <p:cNvPr id="11" name="Arrow: Right 10">
            <a:extLst>
              <a:ext uri="{FF2B5EF4-FFF2-40B4-BE49-F238E27FC236}">
                <a16:creationId xmlns:a16="http://schemas.microsoft.com/office/drawing/2014/main" id="{88FCC2CB-6B92-4A98-B337-67F466D400AC}"/>
              </a:ext>
            </a:extLst>
          </p:cNvPr>
          <p:cNvSpPr/>
          <p:nvPr/>
        </p:nvSpPr>
        <p:spPr>
          <a:xfrm>
            <a:off x="2120489" y="3676760"/>
            <a:ext cx="1280160" cy="182880"/>
          </a:xfrm>
          <a:prstGeom prst="rightArrow">
            <a:avLst/>
          </a:prstGeom>
          <a:solidFill>
            <a:srgbClr val="0070C0"/>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Arrow: Right 73">
            <a:extLst>
              <a:ext uri="{FF2B5EF4-FFF2-40B4-BE49-F238E27FC236}">
                <a16:creationId xmlns:a16="http://schemas.microsoft.com/office/drawing/2014/main" id="{543E1FD5-BFA5-41CB-BE59-C84E19506038}"/>
              </a:ext>
            </a:extLst>
          </p:cNvPr>
          <p:cNvSpPr/>
          <p:nvPr/>
        </p:nvSpPr>
        <p:spPr>
          <a:xfrm>
            <a:off x="4788559" y="3658643"/>
            <a:ext cx="1280160" cy="182880"/>
          </a:xfrm>
          <a:prstGeom prst="rightArrow">
            <a:avLst/>
          </a:prstGeom>
          <a:solidFill>
            <a:srgbClr val="00CCFF"/>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Arrow: Right 74">
            <a:extLst>
              <a:ext uri="{FF2B5EF4-FFF2-40B4-BE49-F238E27FC236}">
                <a16:creationId xmlns:a16="http://schemas.microsoft.com/office/drawing/2014/main" id="{DE6F3A7A-5F5B-4D32-B41A-9A03476418D1}"/>
              </a:ext>
            </a:extLst>
          </p:cNvPr>
          <p:cNvSpPr/>
          <p:nvPr/>
        </p:nvSpPr>
        <p:spPr>
          <a:xfrm rot="5400000">
            <a:off x="3873128" y="4609494"/>
            <a:ext cx="457200" cy="182880"/>
          </a:xfrm>
          <a:prstGeom prst="rightArrow">
            <a:avLst/>
          </a:prstGeom>
          <a:solidFill>
            <a:srgbClr val="00CCFF"/>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Arrow: Right 75">
            <a:extLst>
              <a:ext uri="{FF2B5EF4-FFF2-40B4-BE49-F238E27FC236}">
                <a16:creationId xmlns:a16="http://schemas.microsoft.com/office/drawing/2014/main" id="{E10BAECC-AFB6-40F5-B727-B149E33CCE0D}"/>
              </a:ext>
            </a:extLst>
          </p:cNvPr>
          <p:cNvSpPr/>
          <p:nvPr/>
        </p:nvSpPr>
        <p:spPr>
          <a:xfrm>
            <a:off x="7361546" y="4050502"/>
            <a:ext cx="365760" cy="182880"/>
          </a:xfrm>
          <a:prstGeom prst="rightArrow">
            <a:avLst/>
          </a:prstGeom>
          <a:solidFill>
            <a:srgbClr val="FFC000"/>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Arrow: Right 76">
            <a:extLst>
              <a:ext uri="{FF2B5EF4-FFF2-40B4-BE49-F238E27FC236}">
                <a16:creationId xmlns:a16="http://schemas.microsoft.com/office/drawing/2014/main" id="{07292AC2-F937-42F6-A87E-7F4BB315ED72}"/>
              </a:ext>
            </a:extLst>
          </p:cNvPr>
          <p:cNvSpPr/>
          <p:nvPr/>
        </p:nvSpPr>
        <p:spPr>
          <a:xfrm rot="5400000">
            <a:off x="6526541" y="4698724"/>
            <a:ext cx="457200" cy="182880"/>
          </a:xfrm>
          <a:prstGeom prst="rightArrow">
            <a:avLst/>
          </a:prstGeom>
          <a:solidFill>
            <a:srgbClr val="00B050"/>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Arrow: Right 77">
            <a:extLst>
              <a:ext uri="{FF2B5EF4-FFF2-40B4-BE49-F238E27FC236}">
                <a16:creationId xmlns:a16="http://schemas.microsoft.com/office/drawing/2014/main" id="{5F198C5B-E42D-4F72-A731-31F25863447B}"/>
              </a:ext>
            </a:extLst>
          </p:cNvPr>
          <p:cNvSpPr/>
          <p:nvPr/>
        </p:nvSpPr>
        <p:spPr>
          <a:xfrm flipH="1">
            <a:off x="2120489" y="4211606"/>
            <a:ext cx="1280160" cy="182880"/>
          </a:xfrm>
          <a:prstGeom prst="rightArrow">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9" name="Picture 78">
            <a:extLst>
              <a:ext uri="{FF2B5EF4-FFF2-40B4-BE49-F238E27FC236}">
                <a16:creationId xmlns:a16="http://schemas.microsoft.com/office/drawing/2014/main" id="{71401DB0-7061-4898-90E6-E1916472DCBC}"/>
              </a:ext>
            </a:extLst>
          </p:cNvPr>
          <p:cNvPicPr>
            <a:picLocks noChangeAspect="1"/>
          </p:cNvPicPr>
          <p:nvPr/>
        </p:nvPicPr>
        <p:blipFill>
          <a:blip r:embed="rId12"/>
          <a:stretch>
            <a:fillRect/>
          </a:stretch>
        </p:blipFill>
        <p:spPr>
          <a:xfrm>
            <a:off x="6037739" y="148223"/>
            <a:ext cx="2915480" cy="1024697"/>
          </a:xfrm>
          <a:prstGeom prst="rect">
            <a:avLst/>
          </a:prstGeom>
        </p:spPr>
      </p:pic>
      <p:sp>
        <p:nvSpPr>
          <p:cNvPr id="80" name="Arrow: Right 79">
            <a:extLst>
              <a:ext uri="{FF2B5EF4-FFF2-40B4-BE49-F238E27FC236}">
                <a16:creationId xmlns:a16="http://schemas.microsoft.com/office/drawing/2014/main" id="{A0020324-1513-4923-BC03-43D613285128}"/>
              </a:ext>
            </a:extLst>
          </p:cNvPr>
          <p:cNvSpPr/>
          <p:nvPr/>
        </p:nvSpPr>
        <p:spPr>
          <a:xfrm flipH="1">
            <a:off x="4773619" y="4211606"/>
            <a:ext cx="1280160" cy="182880"/>
          </a:xfrm>
          <a:prstGeom prst="rightArrow">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3CC51564-A71D-4B0C-9500-7B611886A373}"/>
              </a:ext>
            </a:extLst>
          </p:cNvPr>
          <p:cNvSpPr/>
          <p:nvPr/>
        </p:nvSpPr>
        <p:spPr>
          <a:xfrm>
            <a:off x="5175569" y="1340905"/>
            <a:ext cx="3700468" cy="65168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a:solidFill>
                  <a:srgbClr val="0000CC"/>
                </a:solidFill>
              </a:rPr>
              <a:t>Secure Data Exchange between Client Connection &amp; Country System</a:t>
            </a:r>
            <a:endParaRPr lang="en-US" dirty="0">
              <a:solidFill>
                <a:srgbClr val="0000CC"/>
              </a:solidFill>
            </a:endParaRPr>
          </a:p>
        </p:txBody>
      </p:sp>
      <p:sp>
        <p:nvSpPr>
          <p:cNvPr id="61" name="Arrow: Right 60">
            <a:extLst>
              <a:ext uri="{FF2B5EF4-FFF2-40B4-BE49-F238E27FC236}">
                <a16:creationId xmlns:a16="http://schemas.microsoft.com/office/drawing/2014/main" id="{A6BA60C1-BEEE-4C7B-8EC3-95D9B0AE907B}"/>
              </a:ext>
            </a:extLst>
          </p:cNvPr>
          <p:cNvSpPr/>
          <p:nvPr/>
        </p:nvSpPr>
        <p:spPr>
          <a:xfrm>
            <a:off x="3047525" y="6044897"/>
            <a:ext cx="457200" cy="137160"/>
          </a:xfrm>
          <a:prstGeom prst="rightArrow">
            <a:avLst/>
          </a:prstGeom>
          <a:solidFill>
            <a:srgbClr val="0070C0"/>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Arrow: Right 63">
            <a:extLst>
              <a:ext uri="{FF2B5EF4-FFF2-40B4-BE49-F238E27FC236}">
                <a16:creationId xmlns:a16="http://schemas.microsoft.com/office/drawing/2014/main" id="{B537B83F-A75B-4196-9AA4-3B20113A61A6}"/>
              </a:ext>
            </a:extLst>
          </p:cNvPr>
          <p:cNvSpPr/>
          <p:nvPr/>
        </p:nvSpPr>
        <p:spPr>
          <a:xfrm>
            <a:off x="3062009" y="6425871"/>
            <a:ext cx="457200" cy="137160"/>
          </a:xfrm>
          <a:prstGeom prst="rightArrow">
            <a:avLst/>
          </a:prstGeom>
          <a:solidFill>
            <a:srgbClr val="00CCFF"/>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Arrow: Right 66">
            <a:extLst>
              <a:ext uri="{FF2B5EF4-FFF2-40B4-BE49-F238E27FC236}">
                <a16:creationId xmlns:a16="http://schemas.microsoft.com/office/drawing/2014/main" id="{0C705524-2DA8-4612-88BA-73BD1EAF176C}"/>
              </a:ext>
            </a:extLst>
          </p:cNvPr>
          <p:cNvSpPr/>
          <p:nvPr/>
        </p:nvSpPr>
        <p:spPr>
          <a:xfrm>
            <a:off x="5673218" y="6044897"/>
            <a:ext cx="457200" cy="137160"/>
          </a:xfrm>
          <a:prstGeom prst="rightArrow">
            <a:avLst/>
          </a:prstGeom>
          <a:solidFill>
            <a:srgbClr val="FFC000"/>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Arrow: Right 80">
            <a:extLst>
              <a:ext uri="{FF2B5EF4-FFF2-40B4-BE49-F238E27FC236}">
                <a16:creationId xmlns:a16="http://schemas.microsoft.com/office/drawing/2014/main" id="{2E168058-E2CD-4CD5-A22D-D47692E134BF}"/>
              </a:ext>
            </a:extLst>
          </p:cNvPr>
          <p:cNvSpPr/>
          <p:nvPr/>
        </p:nvSpPr>
        <p:spPr>
          <a:xfrm>
            <a:off x="5673218" y="6425871"/>
            <a:ext cx="457200" cy="137160"/>
          </a:xfrm>
          <a:prstGeom prst="rightArrow">
            <a:avLst/>
          </a:prstGeom>
          <a:solidFill>
            <a:srgbClr val="00B050"/>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84876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22582</TotalTime>
  <Words>2476</Words>
  <Application>Microsoft Office PowerPoint</Application>
  <PresentationFormat>On-screen Show (4:3)</PresentationFormat>
  <Paragraphs>209</Paragraphs>
  <Slides>14</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ＭＳ Ｐゴシック</vt:lpstr>
      <vt:lpstr>ＭＳ Ｐゴシック</vt:lpstr>
      <vt:lpstr>Andes</vt:lpstr>
      <vt:lpstr>Arial</vt:lpstr>
      <vt:lpstr>Calibri</vt:lpstr>
      <vt:lpstr>Helvetica</vt:lpstr>
      <vt:lpstr>Times New Roman</vt:lpstr>
      <vt:lpstr>Trebuchet MS</vt:lpstr>
      <vt:lpstr>Wingdings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World Bank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Cem Dener</dc:creator>
  <cp:lastModifiedBy>Ekaterina A Zaleeva</cp:lastModifiedBy>
  <cp:revision>3706</cp:revision>
  <cp:lastPrinted>2016-12-02T03:48:00Z</cp:lastPrinted>
  <dcterms:created xsi:type="dcterms:W3CDTF">2010-10-03T19:12:30Z</dcterms:created>
  <dcterms:modified xsi:type="dcterms:W3CDTF">2019-05-15T06:07:47Z</dcterms:modified>
</cp:coreProperties>
</file>