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5" r:id="rId4"/>
    <p:sldId id="292" r:id="rId5"/>
    <p:sldId id="298" r:id="rId6"/>
    <p:sldId id="294" r:id="rId7"/>
    <p:sldId id="295" r:id="rId8"/>
    <p:sldId id="296" r:id="rId9"/>
    <p:sldId id="297" r:id="rId10"/>
    <p:sldId id="281" r:id="rId11"/>
    <p:sldId id="270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BE9"/>
    <a:srgbClr val="3BA2F2"/>
    <a:srgbClr val="3CADBF"/>
    <a:srgbClr val="35A8C2"/>
    <a:srgbClr val="34A8C2"/>
    <a:srgbClr val="369DED"/>
    <a:srgbClr val="2C99E9"/>
    <a:srgbClr val="4BB7B8"/>
    <a:srgbClr val="2F9CEB"/>
    <a:srgbClr val="0D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213" autoAdjust="0"/>
  </p:normalViewPr>
  <p:slideViewPr>
    <p:cSldViewPr showGuides="1">
      <p:cViewPr varScale="1">
        <p:scale>
          <a:sx n="58" d="100"/>
          <a:sy n="58" d="100"/>
        </p:scale>
        <p:origin x="306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6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7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0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2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7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-1057472" y="4394812"/>
            <a:ext cx="19511152" cy="4039794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800" dirty="0" smtClean="0"/>
              <a:t>		ВЗАИМОДЕЙСТВИЕ ИНФОРМАЦИОННЫХ СИСТЕМ 					ГОСУДАРСТВЕННЫХ ЗАКУПОК И УПРАВЛЕНИЯ 						ГОСУДАРСТВЕННЫМИ ФИНАНСАМИ. 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800" dirty="0"/>
              <a:t>	</a:t>
            </a:r>
            <a:r>
              <a:rPr lang="ru-RU" sz="4800" dirty="0" smtClean="0"/>
              <a:t>	ОПЫТ РОССИИ.</a:t>
            </a:r>
            <a:endParaRPr lang="ru-RU" sz="4800" dirty="0"/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www.roskazna.ru</a:t>
            </a:r>
          </a:p>
        </p:txBody>
      </p:sp>
      <p:sp>
        <p:nvSpPr>
          <p:cNvPr id="130" name="Москва, 2019 год"/>
          <p:cNvSpPr txBox="1"/>
          <p:nvPr/>
        </p:nvSpPr>
        <p:spPr>
          <a:xfrm>
            <a:off x="12192000" y="13051248"/>
            <a:ext cx="119315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r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Июнь </a:t>
            </a:r>
            <a:r>
              <a:rPr dirty="0" smtClean="0"/>
              <a:t>2019 г</a:t>
            </a:r>
            <a:r>
              <a:rPr lang="ru-RU" dirty="0" smtClean="0"/>
              <a:t>.</a:t>
            </a:r>
            <a:endParaRPr dirty="0"/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Руководитель…"/>
          <p:cNvSpPr txBox="1"/>
          <p:nvPr/>
        </p:nvSpPr>
        <p:spPr>
          <a:xfrm>
            <a:off x="238673" y="10979560"/>
            <a:ext cx="129214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Заместитель руководителя Федерального казначейства</a:t>
            </a:r>
            <a:endParaRPr lang="ru-RU" dirty="0"/>
          </a:p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Албычев Александр Сергеевич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153892" y="9470174"/>
            <a:ext cx="16999562" cy="2648388"/>
          </a:xfrm>
          <a:custGeom>
            <a:avLst/>
            <a:gdLst>
              <a:gd name="connsiteX0" fmla="*/ 0 w 16982139"/>
              <a:gd name="connsiteY0" fmla="*/ 344269 h 2680930"/>
              <a:gd name="connsiteX1" fmla="*/ 4738254 w 16982139"/>
              <a:gd name="connsiteY1" fmla="*/ 219578 h 2680930"/>
              <a:gd name="connsiteX2" fmla="*/ 11928764 w 16982139"/>
              <a:gd name="connsiteY2" fmla="*/ 32542 h 2680930"/>
              <a:gd name="connsiteX3" fmla="*/ 14879782 w 16982139"/>
              <a:gd name="connsiteY3" fmla="*/ 74105 h 2680930"/>
              <a:gd name="connsiteX4" fmla="*/ 16604673 w 16982139"/>
              <a:gd name="connsiteY4" fmla="*/ 739124 h 2680930"/>
              <a:gd name="connsiteX5" fmla="*/ 16916400 w 16982139"/>
              <a:gd name="connsiteY5" fmla="*/ 2048378 h 2680930"/>
              <a:gd name="connsiteX6" fmla="*/ 15669491 w 16982139"/>
              <a:gd name="connsiteY6" fmla="*/ 2609487 h 2680930"/>
              <a:gd name="connsiteX7" fmla="*/ 12863945 w 16982139"/>
              <a:gd name="connsiteY7" fmla="*/ 2609487 h 2680930"/>
              <a:gd name="connsiteX8" fmla="*/ 3158836 w 16982139"/>
              <a:gd name="connsiteY8" fmla="*/ 2027596 h 2680930"/>
              <a:gd name="connsiteX0" fmla="*/ 0 w 16999562"/>
              <a:gd name="connsiteY0" fmla="*/ 344269 h 2680930"/>
              <a:gd name="connsiteX1" fmla="*/ 4738254 w 16999562"/>
              <a:gd name="connsiteY1" fmla="*/ 219578 h 2680930"/>
              <a:gd name="connsiteX2" fmla="*/ 11928764 w 16999562"/>
              <a:gd name="connsiteY2" fmla="*/ 32542 h 2680930"/>
              <a:gd name="connsiteX3" fmla="*/ 14360237 w 16999562"/>
              <a:gd name="connsiteY3" fmla="*/ 74105 h 2680930"/>
              <a:gd name="connsiteX4" fmla="*/ 16604673 w 16999562"/>
              <a:gd name="connsiteY4" fmla="*/ 739124 h 2680930"/>
              <a:gd name="connsiteX5" fmla="*/ 16916400 w 16999562"/>
              <a:gd name="connsiteY5" fmla="*/ 2048378 h 2680930"/>
              <a:gd name="connsiteX6" fmla="*/ 15669491 w 16999562"/>
              <a:gd name="connsiteY6" fmla="*/ 2609487 h 2680930"/>
              <a:gd name="connsiteX7" fmla="*/ 12863945 w 16999562"/>
              <a:gd name="connsiteY7" fmla="*/ 2609487 h 2680930"/>
              <a:gd name="connsiteX8" fmla="*/ 3158836 w 16999562"/>
              <a:gd name="connsiteY8" fmla="*/ 2027596 h 2680930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562" h="2648388">
                <a:moveTo>
                  <a:pt x="0" y="311727"/>
                </a:moveTo>
                <a:lnTo>
                  <a:pt x="4738254" y="187036"/>
                </a:lnTo>
                <a:lnTo>
                  <a:pt x="11928764" y="0"/>
                </a:lnTo>
                <a:lnTo>
                  <a:pt x="14360237" y="41563"/>
                </a:lnTo>
                <a:cubicBezTo>
                  <a:pt x="15368155" y="55418"/>
                  <a:pt x="16178646" y="377537"/>
                  <a:pt x="16604673" y="706582"/>
                </a:cubicBezTo>
                <a:cubicBezTo>
                  <a:pt x="17030700" y="1035627"/>
                  <a:pt x="17072264" y="1704109"/>
                  <a:pt x="16916400" y="2015836"/>
                </a:cubicBezTo>
                <a:cubicBezTo>
                  <a:pt x="16760536" y="2327563"/>
                  <a:pt x="16344900" y="2483427"/>
                  <a:pt x="15669491" y="2576945"/>
                </a:cubicBezTo>
                <a:cubicBezTo>
                  <a:pt x="14994082" y="2670463"/>
                  <a:pt x="14949054" y="2673927"/>
                  <a:pt x="12863945" y="2576945"/>
                </a:cubicBezTo>
                <a:cubicBezTo>
                  <a:pt x="10778836" y="2479963"/>
                  <a:pt x="4835236" y="2137063"/>
                  <a:pt x="3158836" y="199505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11494" y="4270991"/>
            <a:ext cx="14095931" cy="3540796"/>
          </a:xfrm>
          <a:custGeom>
            <a:avLst/>
            <a:gdLst>
              <a:gd name="connsiteX0" fmla="*/ 12427527 w 14512428"/>
              <a:gd name="connsiteY0" fmla="*/ 52238 h 3694512"/>
              <a:gd name="connsiteX1" fmla="*/ 13882254 w 14512428"/>
              <a:gd name="connsiteY1" fmla="*/ 363965 h 3694512"/>
              <a:gd name="connsiteX2" fmla="*/ 14214764 w 14512428"/>
              <a:gd name="connsiteY2" fmla="*/ 2774656 h 3694512"/>
              <a:gd name="connsiteX3" fmla="*/ 9621982 w 14512428"/>
              <a:gd name="connsiteY3" fmla="*/ 3689056 h 3694512"/>
              <a:gd name="connsiteX4" fmla="*/ 2639291 w 14512428"/>
              <a:gd name="connsiteY4" fmla="*/ 3127947 h 3694512"/>
              <a:gd name="connsiteX5" fmla="*/ 0 w 14512428"/>
              <a:gd name="connsiteY5" fmla="*/ 2566838 h 3694512"/>
              <a:gd name="connsiteX0" fmla="*/ 12427527 w 14500414"/>
              <a:gd name="connsiteY0" fmla="*/ 36294 h 3678568"/>
              <a:gd name="connsiteX1" fmla="*/ 13840690 w 14500414"/>
              <a:gd name="connsiteY1" fmla="*/ 410367 h 3678568"/>
              <a:gd name="connsiteX2" fmla="*/ 14214764 w 14500414"/>
              <a:gd name="connsiteY2" fmla="*/ 2758712 h 3678568"/>
              <a:gd name="connsiteX3" fmla="*/ 9621982 w 14500414"/>
              <a:gd name="connsiteY3" fmla="*/ 3673112 h 3678568"/>
              <a:gd name="connsiteX4" fmla="*/ 2639291 w 14500414"/>
              <a:gd name="connsiteY4" fmla="*/ 3112003 h 3678568"/>
              <a:gd name="connsiteX5" fmla="*/ 0 w 14500414"/>
              <a:gd name="connsiteY5" fmla="*/ 2550894 h 3678568"/>
              <a:gd name="connsiteX0" fmla="*/ 12427527 w 14469030"/>
              <a:gd name="connsiteY0" fmla="*/ 18381 h 3660655"/>
              <a:gd name="connsiteX1" fmla="*/ 13840690 w 14469030"/>
              <a:gd name="connsiteY1" fmla="*/ 392454 h 3660655"/>
              <a:gd name="connsiteX2" fmla="*/ 14214764 w 14469030"/>
              <a:gd name="connsiteY2" fmla="*/ 2740799 h 3660655"/>
              <a:gd name="connsiteX3" fmla="*/ 9621982 w 14469030"/>
              <a:gd name="connsiteY3" fmla="*/ 3655199 h 3660655"/>
              <a:gd name="connsiteX4" fmla="*/ 2639291 w 14469030"/>
              <a:gd name="connsiteY4" fmla="*/ 3094090 h 3660655"/>
              <a:gd name="connsiteX5" fmla="*/ 0 w 14469030"/>
              <a:gd name="connsiteY5" fmla="*/ 2532981 h 3660655"/>
              <a:gd name="connsiteX0" fmla="*/ 12427527 w 14440692"/>
              <a:gd name="connsiteY0" fmla="*/ 18381 h 3660655"/>
              <a:gd name="connsiteX1" fmla="*/ 13715999 w 14440692"/>
              <a:gd name="connsiteY1" fmla="*/ 392454 h 3660655"/>
              <a:gd name="connsiteX2" fmla="*/ 14214764 w 14440692"/>
              <a:gd name="connsiteY2" fmla="*/ 2740799 h 3660655"/>
              <a:gd name="connsiteX3" fmla="*/ 9621982 w 14440692"/>
              <a:gd name="connsiteY3" fmla="*/ 3655199 h 3660655"/>
              <a:gd name="connsiteX4" fmla="*/ 2639291 w 14440692"/>
              <a:gd name="connsiteY4" fmla="*/ 3094090 h 3660655"/>
              <a:gd name="connsiteX5" fmla="*/ 0 w 14440692"/>
              <a:gd name="connsiteY5" fmla="*/ 2532981 h 3660655"/>
              <a:gd name="connsiteX0" fmla="*/ 12427527 w 14528917"/>
              <a:gd name="connsiteY0" fmla="*/ 26637 h 3668911"/>
              <a:gd name="connsiteX1" fmla="*/ 13715999 w 14528917"/>
              <a:gd name="connsiteY1" fmla="*/ 400710 h 3668911"/>
              <a:gd name="connsiteX2" fmla="*/ 14214764 w 14528917"/>
              <a:gd name="connsiteY2" fmla="*/ 2749055 h 3668911"/>
              <a:gd name="connsiteX3" fmla="*/ 9621982 w 14528917"/>
              <a:gd name="connsiteY3" fmla="*/ 3663455 h 3668911"/>
              <a:gd name="connsiteX4" fmla="*/ 2639291 w 14528917"/>
              <a:gd name="connsiteY4" fmla="*/ 3102346 h 3668911"/>
              <a:gd name="connsiteX5" fmla="*/ 0 w 14528917"/>
              <a:gd name="connsiteY5" fmla="*/ 2541237 h 3668911"/>
              <a:gd name="connsiteX0" fmla="*/ 12427527 w 14528917"/>
              <a:gd name="connsiteY0" fmla="*/ 100834 h 3743108"/>
              <a:gd name="connsiteX1" fmla="*/ 13715999 w 14528917"/>
              <a:gd name="connsiteY1" fmla="*/ 246307 h 3743108"/>
              <a:gd name="connsiteX2" fmla="*/ 14214764 w 14528917"/>
              <a:gd name="connsiteY2" fmla="*/ 2823252 h 3743108"/>
              <a:gd name="connsiteX3" fmla="*/ 9621982 w 14528917"/>
              <a:gd name="connsiteY3" fmla="*/ 3737652 h 3743108"/>
              <a:gd name="connsiteX4" fmla="*/ 2639291 w 14528917"/>
              <a:gd name="connsiteY4" fmla="*/ 3176543 h 3743108"/>
              <a:gd name="connsiteX5" fmla="*/ 0 w 14528917"/>
              <a:gd name="connsiteY5" fmla="*/ 2615434 h 3743108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487324"/>
              <a:gd name="connsiteY0" fmla="*/ 70221 h 3712495"/>
              <a:gd name="connsiteX1" fmla="*/ 13715999 w 14487324"/>
              <a:gd name="connsiteY1" fmla="*/ 215694 h 3712495"/>
              <a:gd name="connsiteX2" fmla="*/ 14214764 w 14487324"/>
              <a:gd name="connsiteY2" fmla="*/ 2792639 h 3712495"/>
              <a:gd name="connsiteX3" fmla="*/ 9621982 w 14487324"/>
              <a:gd name="connsiteY3" fmla="*/ 3707039 h 3712495"/>
              <a:gd name="connsiteX4" fmla="*/ 2639291 w 14487324"/>
              <a:gd name="connsiteY4" fmla="*/ 3145930 h 3712495"/>
              <a:gd name="connsiteX5" fmla="*/ 0 w 14487324"/>
              <a:gd name="connsiteY5" fmla="*/ 2584821 h 3712495"/>
              <a:gd name="connsiteX0" fmla="*/ 12427527 w 14459624"/>
              <a:gd name="connsiteY0" fmla="*/ 70221 h 3712495"/>
              <a:gd name="connsiteX1" fmla="*/ 13715999 w 14459624"/>
              <a:gd name="connsiteY1" fmla="*/ 215694 h 3712495"/>
              <a:gd name="connsiteX2" fmla="*/ 14214764 w 14459624"/>
              <a:gd name="connsiteY2" fmla="*/ 2792639 h 3712495"/>
              <a:gd name="connsiteX3" fmla="*/ 9621982 w 14459624"/>
              <a:gd name="connsiteY3" fmla="*/ 3707039 h 3712495"/>
              <a:gd name="connsiteX4" fmla="*/ 2639291 w 14459624"/>
              <a:gd name="connsiteY4" fmla="*/ 3145930 h 3712495"/>
              <a:gd name="connsiteX5" fmla="*/ 0 w 14459624"/>
              <a:gd name="connsiteY5" fmla="*/ 2584821 h 3712495"/>
              <a:gd name="connsiteX0" fmla="*/ 12427527 w 14263740"/>
              <a:gd name="connsiteY0" fmla="*/ 113029 h 3761314"/>
              <a:gd name="connsiteX1" fmla="*/ 13715999 w 14263740"/>
              <a:gd name="connsiteY1" fmla="*/ 258502 h 3761314"/>
              <a:gd name="connsiteX2" fmla="*/ 14069292 w 14263740"/>
              <a:gd name="connsiteY2" fmla="*/ 2648411 h 3761314"/>
              <a:gd name="connsiteX3" fmla="*/ 9621982 w 14263740"/>
              <a:gd name="connsiteY3" fmla="*/ 3749847 h 3761314"/>
              <a:gd name="connsiteX4" fmla="*/ 2639291 w 14263740"/>
              <a:gd name="connsiteY4" fmla="*/ 3188738 h 3761314"/>
              <a:gd name="connsiteX5" fmla="*/ 0 w 14263740"/>
              <a:gd name="connsiteY5" fmla="*/ 2627629 h 3761314"/>
              <a:gd name="connsiteX0" fmla="*/ 12427527 w 14263740"/>
              <a:gd name="connsiteY0" fmla="*/ 47350 h 3695635"/>
              <a:gd name="connsiteX1" fmla="*/ 13715999 w 14263740"/>
              <a:gd name="connsiteY1" fmla="*/ 192823 h 3695635"/>
              <a:gd name="connsiteX2" fmla="*/ 14069292 w 14263740"/>
              <a:gd name="connsiteY2" fmla="*/ 2582732 h 3695635"/>
              <a:gd name="connsiteX3" fmla="*/ 9621982 w 14263740"/>
              <a:gd name="connsiteY3" fmla="*/ 3684168 h 3695635"/>
              <a:gd name="connsiteX4" fmla="*/ 2639291 w 14263740"/>
              <a:gd name="connsiteY4" fmla="*/ 3123059 h 3695635"/>
              <a:gd name="connsiteX5" fmla="*/ 0 w 14263740"/>
              <a:gd name="connsiteY5" fmla="*/ 2561950 h 3695635"/>
              <a:gd name="connsiteX0" fmla="*/ 12427527 w 14302896"/>
              <a:gd name="connsiteY0" fmla="*/ 35527 h 3683812"/>
              <a:gd name="connsiteX1" fmla="*/ 13549745 w 14302896"/>
              <a:gd name="connsiteY1" fmla="*/ 222563 h 3683812"/>
              <a:gd name="connsiteX2" fmla="*/ 14069292 w 14302896"/>
              <a:gd name="connsiteY2" fmla="*/ 2570909 h 3683812"/>
              <a:gd name="connsiteX3" fmla="*/ 9621982 w 14302896"/>
              <a:gd name="connsiteY3" fmla="*/ 3672345 h 3683812"/>
              <a:gd name="connsiteX4" fmla="*/ 2639291 w 14302896"/>
              <a:gd name="connsiteY4" fmla="*/ 3111236 h 3683812"/>
              <a:gd name="connsiteX5" fmla="*/ 0 w 14302896"/>
              <a:gd name="connsiteY5" fmla="*/ 2550127 h 3683812"/>
              <a:gd name="connsiteX0" fmla="*/ 12427527 w 14312877"/>
              <a:gd name="connsiteY0" fmla="*/ 96087 h 3744372"/>
              <a:gd name="connsiteX1" fmla="*/ 13591309 w 14312877"/>
              <a:gd name="connsiteY1" fmla="*/ 137650 h 3744372"/>
              <a:gd name="connsiteX2" fmla="*/ 14069292 w 14312877"/>
              <a:gd name="connsiteY2" fmla="*/ 2631469 h 3744372"/>
              <a:gd name="connsiteX3" fmla="*/ 9621982 w 14312877"/>
              <a:gd name="connsiteY3" fmla="*/ 3732905 h 3744372"/>
              <a:gd name="connsiteX4" fmla="*/ 2639291 w 14312877"/>
              <a:gd name="connsiteY4" fmla="*/ 3171796 h 3744372"/>
              <a:gd name="connsiteX5" fmla="*/ 0 w 14312877"/>
              <a:gd name="connsiteY5" fmla="*/ 2610687 h 3744372"/>
              <a:gd name="connsiteX0" fmla="*/ 12427527 w 14302896"/>
              <a:gd name="connsiteY0" fmla="*/ 63582 h 3711867"/>
              <a:gd name="connsiteX1" fmla="*/ 13549745 w 14302896"/>
              <a:gd name="connsiteY1" fmla="*/ 167491 h 3711867"/>
              <a:gd name="connsiteX2" fmla="*/ 14069292 w 14302896"/>
              <a:gd name="connsiteY2" fmla="*/ 2598964 h 3711867"/>
              <a:gd name="connsiteX3" fmla="*/ 9621982 w 14302896"/>
              <a:gd name="connsiteY3" fmla="*/ 3700400 h 3711867"/>
              <a:gd name="connsiteX4" fmla="*/ 2639291 w 14302896"/>
              <a:gd name="connsiteY4" fmla="*/ 3139291 h 3711867"/>
              <a:gd name="connsiteX5" fmla="*/ 0 w 14302896"/>
              <a:gd name="connsiteY5" fmla="*/ 2578182 h 3711867"/>
              <a:gd name="connsiteX0" fmla="*/ 12427527 w 14307512"/>
              <a:gd name="connsiteY0" fmla="*/ 32390 h 3680675"/>
              <a:gd name="connsiteX1" fmla="*/ 13569200 w 14307512"/>
              <a:gd name="connsiteY1" fmla="*/ 233575 h 3680675"/>
              <a:gd name="connsiteX2" fmla="*/ 14069292 w 14307512"/>
              <a:gd name="connsiteY2" fmla="*/ 2567772 h 3680675"/>
              <a:gd name="connsiteX3" fmla="*/ 9621982 w 14307512"/>
              <a:gd name="connsiteY3" fmla="*/ 3669208 h 3680675"/>
              <a:gd name="connsiteX4" fmla="*/ 2639291 w 14307512"/>
              <a:gd name="connsiteY4" fmla="*/ 3108099 h 3680675"/>
              <a:gd name="connsiteX5" fmla="*/ 0 w 14307512"/>
              <a:gd name="connsiteY5" fmla="*/ 2546990 h 3680675"/>
              <a:gd name="connsiteX0" fmla="*/ 12427527 w 14249732"/>
              <a:gd name="connsiteY0" fmla="*/ 32390 h 3680675"/>
              <a:gd name="connsiteX1" fmla="*/ 13569200 w 14249732"/>
              <a:gd name="connsiteY1" fmla="*/ 233575 h 3680675"/>
              <a:gd name="connsiteX2" fmla="*/ 14069292 w 14249732"/>
              <a:gd name="connsiteY2" fmla="*/ 2567772 h 3680675"/>
              <a:gd name="connsiteX3" fmla="*/ 9621982 w 14249732"/>
              <a:gd name="connsiteY3" fmla="*/ 3669208 h 3680675"/>
              <a:gd name="connsiteX4" fmla="*/ 2639291 w 14249732"/>
              <a:gd name="connsiteY4" fmla="*/ 3108099 h 3680675"/>
              <a:gd name="connsiteX5" fmla="*/ 0 w 14249732"/>
              <a:gd name="connsiteY5" fmla="*/ 2546990 h 3680675"/>
              <a:gd name="connsiteX0" fmla="*/ 12427527 w 14310347"/>
              <a:gd name="connsiteY0" fmla="*/ 29067 h 3677352"/>
              <a:gd name="connsiteX1" fmla="*/ 13569200 w 14310347"/>
              <a:gd name="connsiteY1" fmla="*/ 230252 h 3677352"/>
              <a:gd name="connsiteX2" fmla="*/ 14069292 w 14310347"/>
              <a:gd name="connsiteY2" fmla="*/ 2564449 h 3677352"/>
              <a:gd name="connsiteX3" fmla="*/ 9621982 w 14310347"/>
              <a:gd name="connsiteY3" fmla="*/ 3665885 h 3677352"/>
              <a:gd name="connsiteX4" fmla="*/ 2639291 w 14310347"/>
              <a:gd name="connsiteY4" fmla="*/ 3104776 h 3677352"/>
              <a:gd name="connsiteX5" fmla="*/ 0 w 14310347"/>
              <a:gd name="connsiteY5" fmla="*/ 2543667 h 3677352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433036"/>
              <a:gd name="connsiteY0" fmla="*/ 14964 h 3663249"/>
              <a:gd name="connsiteX1" fmla="*/ 13569200 w 14433036"/>
              <a:gd name="connsiteY1" fmla="*/ 216149 h 3663249"/>
              <a:gd name="connsiteX2" fmla="*/ 13873410 w 14433036"/>
              <a:gd name="connsiteY2" fmla="*/ 442978 h 3663249"/>
              <a:gd name="connsiteX3" fmla="*/ 14069292 w 14433036"/>
              <a:gd name="connsiteY3" fmla="*/ 2550346 h 3663249"/>
              <a:gd name="connsiteX4" fmla="*/ 9621982 w 14433036"/>
              <a:gd name="connsiteY4" fmla="*/ 3651782 h 3663249"/>
              <a:gd name="connsiteX5" fmla="*/ 2639291 w 14433036"/>
              <a:gd name="connsiteY5" fmla="*/ 3090673 h 3663249"/>
              <a:gd name="connsiteX6" fmla="*/ 0 w 14433036"/>
              <a:gd name="connsiteY6" fmla="*/ 2529564 h 3663249"/>
              <a:gd name="connsiteX0" fmla="*/ 12427527 w 14459409"/>
              <a:gd name="connsiteY0" fmla="*/ 14964 h 3663249"/>
              <a:gd name="connsiteX1" fmla="*/ 13569200 w 14459409"/>
              <a:gd name="connsiteY1" fmla="*/ 216149 h 3663249"/>
              <a:gd name="connsiteX2" fmla="*/ 13873410 w 14459409"/>
              <a:gd name="connsiteY2" fmla="*/ 442978 h 3663249"/>
              <a:gd name="connsiteX3" fmla="*/ 14069292 w 14459409"/>
              <a:gd name="connsiteY3" fmla="*/ 2550346 h 3663249"/>
              <a:gd name="connsiteX4" fmla="*/ 9621982 w 14459409"/>
              <a:gd name="connsiteY4" fmla="*/ 3651782 h 3663249"/>
              <a:gd name="connsiteX5" fmla="*/ 2639291 w 14459409"/>
              <a:gd name="connsiteY5" fmla="*/ 3090673 h 3663249"/>
              <a:gd name="connsiteX6" fmla="*/ 0 w 14459409"/>
              <a:gd name="connsiteY6" fmla="*/ 2529564 h 3663249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00894"/>
              <a:gd name="connsiteY0" fmla="*/ 0 h 3648285"/>
              <a:gd name="connsiteX1" fmla="*/ 13873410 w 14300894"/>
              <a:gd name="connsiteY1" fmla="*/ 428014 h 3648285"/>
              <a:gd name="connsiteX2" fmla="*/ 14069292 w 14300894"/>
              <a:gd name="connsiteY2" fmla="*/ 2535382 h 3648285"/>
              <a:gd name="connsiteX3" fmla="*/ 9621982 w 14300894"/>
              <a:gd name="connsiteY3" fmla="*/ 3636818 h 3648285"/>
              <a:gd name="connsiteX4" fmla="*/ 2639291 w 14300894"/>
              <a:gd name="connsiteY4" fmla="*/ 3075709 h 3648285"/>
              <a:gd name="connsiteX5" fmla="*/ 0 w 14300894"/>
              <a:gd name="connsiteY5" fmla="*/ 2514600 h 3648285"/>
              <a:gd name="connsiteX0" fmla="*/ 12427527 w 14340904"/>
              <a:gd name="connsiteY0" fmla="*/ 0 h 3648285"/>
              <a:gd name="connsiteX1" fmla="*/ 13873410 w 14340904"/>
              <a:gd name="connsiteY1" fmla="*/ 428014 h 3648285"/>
              <a:gd name="connsiteX2" fmla="*/ 14069292 w 14340904"/>
              <a:gd name="connsiteY2" fmla="*/ 2535382 h 3648285"/>
              <a:gd name="connsiteX3" fmla="*/ 9621982 w 14340904"/>
              <a:gd name="connsiteY3" fmla="*/ 3636818 h 3648285"/>
              <a:gd name="connsiteX4" fmla="*/ 2639291 w 14340904"/>
              <a:gd name="connsiteY4" fmla="*/ 3075709 h 3648285"/>
              <a:gd name="connsiteX5" fmla="*/ 0 w 14340904"/>
              <a:gd name="connsiteY5" fmla="*/ 2514600 h 36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0904" h="3648285">
                <a:moveTo>
                  <a:pt x="12427527" y="0"/>
                </a:moveTo>
                <a:cubicBezTo>
                  <a:pt x="12728753" y="89170"/>
                  <a:pt x="13599783" y="5450"/>
                  <a:pt x="13873410" y="428014"/>
                </a:cubicBezTo>
                <a:cubicBezTo>
                  <a:pt x="14147037" y="850578"/>
                  <a:pt x="14657826" y="1392737"/>
                  <a:pt x="14069292" y="2535382"/>
                </a:cubicBezTo>
                <a:cubicBezTo>
                  <a:pt x="13480758" y="3678027"/>
                  <a:pt x="11526982" y="3546764"/>
                  <a:pt x="9621982" y="3636818"/>
                </a:cubicBezTo>
                <a:cubicBezTo>
                  <a:pt x="7716982" y="3726872"/>
                  <a:pt x="4242955" y="3262745"/>
                  <a:pt x="2639291" y="3075709"/>
                </a:cubicBezTo>
                <a:cubicBezTo>
                  <a:pt x="1035627" y="2888673"/>
                  <a:pt x="517813" y="2701636"/>
                  <a:pt x="0" y="2514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497615" y="4129247"/>
            <a:ext cx="18126898" cy="2576945"/>
          </a:xfrm>
          <a:custGeom>
            <a:avLst/>
            <a:gdLst>
              <a:gd name="connsiteX0" fmla="*/ 0 w 17645174"/>
              <a:gd name="connsiteY0" fmla="*/ 1035570 h 2635770"/>
              <a:gd name="connsiteX1" fmla="*/ 4488873 w 17645174"/>
              <a:gd name="connsiteY1" fmla="*/ 58825 h 2635770"/>
              <a:gd name="connsiteX2" fmla="*/ 10806546 w 17645174"/>
              <a:gd name="connsiteY2" fmla="*/ 432897 h 2635770"/>
              <a:gd name="connsiteX3" fmla="*/ 13882255 w 17645174"/>
              <a:gd name="connsiteY3" fmla="*/ 744625 h 2635770"/>
              <a:gd name="connsiteX4" fmla="*/ 16043564 w 17645174"/>
              <a:gd name="connsiteY4" fmla="*/ 266643 h 2635770"/>
              <a:gd name="connsiteX5" fmla="*/ 17435946 w 17645174"/>
              <a:gd name="connsiteY5" fmla="*/ 121170 h 2635770"/>
              <a:gd name="connsiteX6" fmla="*/ 17248909 w 17645174"/>
              <a:gd name="connsiteY6" fmla="*/ 2074661 h 2635770"/>
              <a:gd name="connsiteX7" fmla="*/ 13799127 w 17645174"/>
              <a:gd name="connsiteY7" fmla="*/ 2635770 h 2635770"/>
              <a:gd name="connsiteX0" fmla="*/ 0 w 17668678"/>
              <a:gd name="connsiteY0" fmla="*/ 976745 h 2576945"/>
              <a:gd name="connsiteX1" fmla="*/ 4488873 w 17668678"/>
              <a:gd name="connsiteY1" fmla="*/ 0 h 2576945"/>
              <a:gd name="connsiteX2" fmla="*/ 10806546 w 17668678"/>
              <a:gd name="connsiteY2" fmla="*/ 374072 h 2576945"/>
              <a:gd name="connsiteX3" fmla="*/ 13882255 w 17668678"/>
              <a:gd name="connsiteY3" fmla="*/ 685800 h 2576945"/>
              <a:gd name="connsiteX4" fmla="*/ 16043564 w 17668678"/>
              <a:gd name="connsiteY4" fmla="*/ 207818 h 2576945"/>
              <a:gd name="connsiteX5" fmla="*/ 17477510 w 17668678"/>
              <a:gd name="connsiteY5" fmla="*/ 1059872 h 2576945"/>
              <a:gd name="connsiteX6" fmla="*/ 17248909 w 17668678"/>
              <a:gd name="connsiteY6" fmla="*/ 2015836 h 2576945"/>
              <a:gd name="connsiteX7" fmla="*/ 13799127 w 17668678"/>
              <a:gd name="connsiteY7" fmla="*/ 2576945 h 2576945"/>
              <a:gd name="connsiteX0" fmla="*/ 0 w 17478565"/>
              <a:gd name="connsiteY0" fmla="*/ 976745 h 2576945"/>
              <a:gd name="connsiteX1" fmla="*/ 4488873 w 17478565"/>
              <a:gd name="connsiteY1" fmla="*/ 0 h 2576945"/>
              <a:gd name="connsiteX2" fmla="*/ 10806546 w 17478565"/>
              <a:gd name="connsiteY2" fmla="*/ 374072 h 2576945"/>
              <a:gd name="connsiteX3" fmla="*/ 13882255 w 17478565"/>
              <a:gd name="connsiteY3" fmla="*/ 685800 h 2576945"/>
              <a:gd name="connsiteX4" fmla="*/ 16043564 w 17478565"/>
              <a:gd name="connsiteY4" fmla="*/ 207818 h 2576945"/>
              <a:gd name="connsiteX5" fmla="*/ 17477510 w 17478565"/>
              <a:gd name="connsiteY5" fmla="*/ 1059872 h 2576945"/>
              <a:gd name="connsiteX6" fmla="*/ 16230599 w 17478565"/>
              <a:gd name="connsiteY6" fmla="*/ 2202872 h 2576945"/>
              <a:gd name="connsiteX7" fmla="*/ 13799127 w 17478565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81823"/>
              <a:gd name="connsiteY0" fmla="*/ 976745 h 2576945"/>
              <a:gd name="connsiteX1" fmla="*/ 4488873 w 17481823"/>
              <a:gd name="connsiteY1" fmla="*/ 0 h 2576945"/>
              <a:gd name="connsiteX2" fmla="*/ 10806546 w 17481823"/>
              <a:gd name="connsiteY2" fmla="*/ 374072 h 2576945"/>
              <a:gd name="connsiteX3" fmla="*/ 13882255 w 17481823"/>
              <a:gd name="connsiteY3" fmla="*/ 685800 h 2576945"/>
              <a:gd name="connsiteX4" fmla="*/ 15835746 w 17481823"/>
              <a:gd name="connsiteY4" fmla="*/ 415636 h 2576945"/>
              <a:gd name="connsiteX5" fmla="*/ 17477510 w 17481823"/>
              <a:gd name="connsiteY5" fmla="*/ 1059872 h 2576945"/>
              <a:gd name="connsiteX6" fmla="*/ 16230599 w 17481823"/>
              <a:gd name="connsiteY6" fmla="*/ 2202872 h 2576945"/>
              <a:gd name="connsiteX7" fmla="*/ 13799127 w 17481823"/>
              <a:gd name="connsiteY7" fmla="*/ 2576945 h 2576945"/>
              <a:gd name="connsiteX0" fmla="*/ 0 w 17481413"/>
              <a:gd name="connsiteY0" fmla="*/ 976745 h 2576945"/>
              <a:gd name="connsiteX1" fmla="*/ 4488873 w 17481413"/>
              <a:gd name="connsiteY1" fmla="*/ 0 h 2576945"/>
              <a:gd name="connsiteX2" fmla="*/ 10806546 w 17481413"/>
              <a:gd name="connsiteY2" fmla="*/ 374072 h 2576945"/>
              <a:gd name="connsiteX3" fmla="*/ 13882255 w 17481413"/>
              <a:gd name="connsiteY3" fmla="*/ 685800 h 2576945"/>
              <a:gd name="connsiteX4" fmla="*/ 15856528 w 17481413"/>
              <a:gd name="connsiteY4" fmla="*/ 166254 h 2576945"/>
              <a:gd name="connsiteX5" fmla="*/ 17477510 w 17481413"/>
              <a:gd name="connsiteY5" fmla="*/ 1059872 h 2576945"/>
              <a:gd name="connsiteX6" fmla="*/ 16230599 w 17481413"/>
              <a:gd name="connsiteY6" fmla="*/ 2202872 h 2576945"/>
              <a:gd name="connsiteX7" fmla="*/ 13799127 w 17481413"/>
              <a:gd name="connsiteY7" fmla="*/ 2576945 h 2576945"/>
              <a:gd name="connsiteX0" fmla="*/ 0 w 17480290"/>
              <a:gd name="connsiteY0" fmla="*/ 976745 h 2576945"/>
              <a:gd name="connsiteX1" fmla="*/ 4488873 w 17480290"/>
              <a:gd name="connsiteY1" fmla="*/ 0 h 2576945"/>
              <a:gd name="connsiteX2" fmla="*/ 10806546 w 17480290"/>
              <a:gd name="connsiteY2" fmla="*/ 374072 h 2576945"/>
              <a:gd name="connsiteX3" fmla="*/ 13882255 w 17480290"/>
              <a:gd name="connsiteY3" fmla="*/ 685800 h 2576945"/>
              <a:gd name="connsiteX4" fmla="*/ 15918873 w 17480290"/>
              <a:gd name="connsiteY4" fmla="*/ 62345 h 2576945"/>
              <a:gd name="connsiteX5" fmla="*/ 17477510 w 17480290"/>
              <a:gd name="connsiteY5" fmla="*/ 1059872 h 2576945"/>
              <a:gd name="connsiteX6" fmla="*/ 16230599 w 17480290"/>
              <a:gd name="connsiteY6" fmla="*/ 2202872 h 2576945"/>
              <a:gd name="connsiteX7" fmla="*/ 13799127 w 17480290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882255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65018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90963"/>
              <a:gd name="connsiteY0" fmla="*/ 976745 h 2576945"/>
              <a:gd name="connsiteX1" fmla="*/ 4488873 w 17490963"/>
              <a:gd name="connsiteY1" fmla="*/ 0 h 2576945"/>
              <a:gd name="connsiteX2" fmla="*/ 10806546 w 17490963"/>
              <a:gd name="connsiteY2" fmla="*/ 374072 h 2576945"/>
              <a:gd name="connsiteX3" fmla="*/ 13591310 w 17490963"/>
              <a:gd name="connsiteY3" fmla="*/ 561109 h 2576945"/>
              <a:gd name="connsiteX4" fmla="*/ 16022782 w 17490963"/>
              <a:gd name="connsiteY4" fmla="*/ 62345 h 2576945"/>
              <a:gd name="connsiteX5" fmla="*/ 17477510 w 17490963"/>
              <a:gd name="connsiteY5" fmla="*/ 1059872 h 2576945"/>
              <a:gd name="connsiteX6" fmla="*/ 16572143 w 17490963"/>
              <a:gd name="connsiteY6" fmla="*/ 2261866 h 2576945"/>
              <a:gd name="connsiteX7" fmla="*/ 13799127 w 17490963"/>
              <a:gd name="connsiteY7" fmla="*/ 2576945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0963" h="2576945">
                <a:moveTo>
                  <a:pt x="0" y="976745"/>
                </a:moveTo>
                <a:cubicBezTo>
                  <a:pt x="1343891" y="538595"/>
                  <a:pt x="2687782" y="100445"/>
                  <a:pt x="4488873" y="0"/>
                </a:cubicBezTo>
                <a:lnTo>
                  <a:pt x="10806546" y="374072"/>
                </a:lnTo>
                <a:cubicBezTo>
                  <a:pt x="12323619" y="467590"/>
                  <a:pt x="12721937" y="613064"/>
                  <a:pt x="13591310" y="561109"/>
                </a:cubicBezTo>
                <a:cubicBezTo>
                  <a:pt x="14460683" y="509155"/>
                  <a:pt x="15375082" y="-20782"/>
                  <a:pt x="16022782" y="62345"/>
                </a:cubicBezTo>
                <a:cubicBezTo>
                  <a:pt x="16670482" y="145472"/>
                  <a:pt x="17385950" y="693285"/>
                  <a:pt x="17477510" y="1059872"/>
                </a:cubicBezTo>
                <a:cubicBezTo>
                  <a:pt x="17569070" y="1426459"/>
                  <a:pt x="17185207" y="2009021"/>
                  <a:pt x="16572143" y="2261866"/>
                </a:cubicBezTo>
                <a:cubicBezTo>
                  <a:pt x="15959079" y="2514711"/>
                  <a:pt x="15220950" y="2505940"/>
                  <a:pt x="13799127" y="2576945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6" name="Казначейская платежная система в 2018 году"/>
          <p:cNvSpPr txBox="1"/>
          <p:nvPr/>
        </p:nvSpPr>
        <p:spPr>
          <a:xfrm>
            <a:off x="9311680" y="477500"/>
            <a:ext cx="1455281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endParaRPr lang="ru-RU" dirty="0"/>
          </a:p>
        </p:txBody>
      </p:sp>
      <p:sp>
        <p:nvSpPr>
          <p:cNvPr id="57" name="Казначейская платежная система в 2018 году"/>
          <p:cNvSpPr txBox="1"/>
          <p:nvPr/>
        </p:nvSpPr>
        <p:spPr>
          <a:xfrm>
            <a:off x="9139033" y="160129"/>
            <a:ext cx="1455281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dirty="0" smtClean="0"/>
              <a:t>Упрощенная процедура открытия лицевых счетов при заключении контракта</a:t>
            </a:r>
            <a:endParaRPr lang="ru-RU" dirty="0"/>
          </a:p>
        </p:txBody>
      </p:sp>
      <p:sp>
        <p:nvSpPr>
          <p:cNvPr id="29" name="AutoShape 2" descr="ÐÐ°ÑÑÐ¸Ð½ÐºÐ¸ Ð¿Ð¾ Ð·Ð°Ð¿ÑÐ¾ÑÑ Ð±Ð°Ð½ÐºÐ¾Ð²ÑÐºÐ°Ñ ÐºÐ°ÑÑ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Нашивка 12"/>
          <p:cNvSpPr/>
          <p:nvPr/>
        </p:nvSpPr>
        <p:spPr>
          <a:xfrm>
            <a:off x="2405337" y="3673062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Клиент (победитель в конкурсной процедуре)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83" name="Нашивка 12"/>
          <p:cNvSpPr/>
          <p:nvPr/>
        </p:nvSpPr>
        <p:spPr>
          <a:xfrm>
            <a:off x="2687610" y="8501699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Заключение</a:t>
            </a:r>
            <a: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государственного контракта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48182" l="2614" r="23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5" b="50984"/>
          <a:stretch/>
        </p:blipFill>
        <p:spPr>
          <a:xfrm>
            <a:off x="310680" y="2887255"/>
            <a:ext cx="3024336" cy="37469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8" b="97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" y="8611748"/>
            <a:ext cx="2239630" cy="22396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3" name="Рисунок 312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8743" y="12502212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314" name="TextBox 102"/>
          <p:cNvSpPr txBox="1">
            <a:spLocks noChangeArrowheads="1"/>
          </p:cNvSpPr>
          <p:nvPr/>
        </p:nvSpPr>
        <p:spPr bwMode="auto">
          <a:xfrm>
            <a:off x="1943311" y="12600972"/>
            <a:ext cx="3118137" cy="3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   Электронная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подпись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247095" y="2053075"/>
            <a:ext cx="637795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ГИИС «Электронный бюджет»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7996" y="2068535"/>
            <a:ext cx="968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ЕИС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Rectangle 25"/>
          <p:cNvSpPr/>
          <p:nvPr/>
        </p:nvSpPr>
        <p:spPr>
          <a:xfrm>
            <a:off x="13298408" y="2092945"/>
            <a:ext cx="1042902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9" name="Rectangle 25"/>
          <p:cNvSpPr/>
          <p:nvPr/>
        </p:nvSpPr>
        <p:spPr>
          <a:xfrm>
            <a:off x="5784163" y="2092945"/>
            <a:ext cx="7017695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21123" y="188944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5859248" y="2249488"/>
            <a:ext cx="68368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3200" dirty="0">
                <a:solidFill>
                  <a:srgbClr val="016064"/>
                </a:solidFill>
              </a:rPr>
              <a:t>Единая система в сфере </a:t>
            </a:r>
            <a:r>
              <a:rPr lang="ru-RU" sz="3200" dirty="0" smtClean="0">
                <a:solidFill>
                  <a:srgbClr val="016064"/>
                </a:solidFill>
              </a:rPr>
              <a:t>закупок</a:t>
            </a:r>
            <a:endParaRPr lang="ru-RU" sz="3200" dirty="0">
              <a:solidFill>
                <a:srgbClr val="016064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4807207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70C0"/>
                </a:solidFill>
              </a:rPr>
              <a:t>ГИИС «Электронный бюджет»</a:t>
            </a:r>
            <a:endParaRPr kumimoji="0" lang="ru-RU" sz="36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sym typeface="Helvetica Neue"/>
            </a:endParaRPr>
          </a:p>
        </p:txBody>
      </p:sp>
      <p:sp>
        <p:nvSpPr>
          <p:cNvPr id="183" name="Oval 238"/>
          <p:cNvSpPr>
            <a:spLocks noChangeArrowheads="1"/>
          </p:cNvSpPr>
          <p:nvPr/>
        </p:nvSpPr>
        <p:spPr bwMode="auto">
          <a:xfrm>
            <a:off x="8853960" y="3349360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238"/>
          <p:cNvSpPr>
            <a:spLocks noChangeArrowheads="1"/>
          </p:cNvSpPr>
          <p:nvPr/>
        </p:nvSpPr>
        <p:spPr bwMode="auto">
          <a:xfrm>
            <a:off x="15247095" y="3889842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20965940" y="3571987"/>
            <a:ext cx="2022089" cy="2013444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238"/>
          <p:cNvSpPr>
            <a:spLocks noChangeArrowheads="1"/>
          </p:cNvSpPr>
          <p:nvPr/>
        </p:nvSpPr>
        <p:spPr bwMode="auto">
          <a:xfrm>
            <a:off x="17842199" y="5601051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38"/>
          <p:cNvSpPr>
            <a:spLocks noChangeArrowheads="1"/>
          </p:cNvSpPr>
          <p:nvPr/>
        </p:nvSpPr>
        <p:spPr bwMode="auto">
          <a:xfrm>
            <a:off x="7648894" y="5874242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Oval 238"/>
          <p:cNvSpPr>
            <a:spLocks noChangeArrowheads="1"/>
          </p:cNvSpPr>
          <p:nvPr/>
        </p:nvSpPr>
        <p:spPr bwMode="auto">
          <a:xfrm>
            <a:off x="8853960" y="8752235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Oval 238"/>
          <p:cNvSpPr>
            <a:spLocks noChangeArrowheads="1"/>
          </p:cNvSpPr>
          <p:nvPr/>
        </p:nvSpPr>
        <p:spPr bwMode="auto">
          <a:xfrm>
            <a:off x="7377845" y="11020527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238"/>
          <p:cNvSpPr>
            <a:spLocks noChangeArrowheads="1"/>
          </p:cNvSpPr>
          <p:nvPr/>
        </p:nvSpPr>
        <p:spPr bwMode="auto">
          <a:xfrm>
            <a:off x="20865900" y="9566119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Нашивка 12"/>
          <p:cNvSpPr/>
          <p:nvPr/>
        </p:nvSpPr>
        <p:spPr>
          <a:xfrm>
            <a:off x="6175247" y="3171441"/>
            <a:ext cx="2806762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</a:t>
            </a:r>
            <a: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на </a:t>
            </a:r>
            <a:b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номера лицевого счета</a:t>
            </a:r>
            <a:endParaRPr kumimoji="0" lang="ru-RU" sz="2000" i="0" u="none" strike="noStrike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79" name="Нашивка 12"/>
          <p:cNvSpPr/>
          <p:nvPr/>
        </p:nvSpPr>
        <p:spPr>
          <a:xfrm flipH="1">
            <a:off x="9433373" y="5946338"/>
            <a:ext cx="2442610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Подтверждение резервирования номера лицевого счета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118" name="Group 1434"/>
          <p:cNvGrpSpPr/>
          <p:nvPr/>
        </p:nvGrpSpPr>
        <p:grpSpPr>
          <a:xfrm>
            <a:off x="9344434" y="3698096"/>
            <a:ext cx="905472" cy="1194289"/>
            <a:chOff x="1069976" y="328613"/>
            <a:chExt cx="184150" cy="242888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8" name="Рисунок 177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4883" y="3003987"/>
            <a:ext cx="1057351" cy="1057351"/>
          </a:xfrm>
          <a:prstGeom prst="rect">
            <a:avLst/>
          </a:prstGeom>
        </p:spPr>
      </p:pic>
      <p:grpSp>
        <p:nvGrpSpPr>
          <p:cNvPr id="192" name="Group 1558"/>
          <p:cNvGrpSpPr/>
          <p:nvPr/>
        </p:nvGrpSpPr>
        <p:grpSpPr>
          <a:xfrm>
            <a:off x="8034617" y="6431291"/>
            <a:ext cx="1133047" cy="853666"/>
            <a:chOff x="2990851" y="1335088"/>
            <a:chExt cx="231775" cy="174625"/>
          </a:xfrm>
        </p:grpSpPr>
        <p:sp>
          <p:nvSpPr>
            <p:cNvPr id="194" name="Freeform 82"/>
            <p:cNvSpPr>
              <a:spLocks/>
            </p:cNvSpPr>
            <p:nvPr/>
          </p:nvSpPr>
          <p:spPr bwMode="auto">
            <a:xfrm>
              <a:off x="2990851" y="1370013"/>
              <a:ext cx="231775" cy="139700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3"/>
            <p:cNvSpPr>
              <a:spLocks/>
            </p:cNvSpPr>
            <p:nvPr/>
          </p:nvSpPr>
          <p:spPr bwMode="auto">
            <a:xfrm>
              <a:off x="2990851" y="1335088"/>
              <a:ext cx="231775" cy="161925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4"/>
            <p:cNvSpPr>
              <a:spLocks noEditPoints="1"/>
            </p:cNvSpPr>
            <p:nvPr/>
          </p:nvSpPr>
          <p:spPr bwMode="auto">
            <a:xfrm>
              <a:off x="2995613" y="1416051"/>
              <a:ext cx="223838" cy="69850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5"/>
            <p:cNvSpPr>
              <a:spLocks/>
            </p:cNvSpPr>
            <p:nvPr/>
          </p:nvSpPr>
          <p:spPr bwMode="auto">
            <a:xfrm>
              <a:off x="2995613" y="1406526"/>
              <a:ext cx="223838" cy="90488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6"/>
            <p:cNvSpPr>
              <a:spLocks/>
            </p:cNvSpPr>
            <p:nvPr/>
          </p:nvSpPr>
          <p:spPr bwMode="auto">
            <a:xfrm>
              <a:off x="2995613" y="1335088"/>
              <a:ext cx="223838" cy="80963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7"/>
            <p:cNvSpPr>
              <a:spLocks/>
            </p:cNvSpPr>
            <p:nvPr/>
          </p:nvSpPr>
          <p:spPr bwMode="auto">
            <a:xfrm>
              <a:off x="3074988" y="1397001"/>
              <a:ext cx="65088" cy="25400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8"/>
            <p:cNvSpPr>
              <a:spLocks/>
            </p:cNvSpPr>
            <p:nvPr/>
          </p:nvSpPr>
          <p:spPr bwMode="auto">
            <a:xfrm>
              <a:off x="3081338" y="1409701"/>
              <a:ext cx="53975" cy="269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9"/>
            <p:cNvSpPr>
              <a:spLocks/>
            </p:cNvSpPr>
            <p:nvPr/>
          </p:nvSpPr>
          <p:spPr bwMode="auto">
            <a:xfrm>
              <a:off x="2995613" y="1335088"/>
              <a:ext cx="223838" cy="93663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434"/>
          <p:cNvGrpSpPr/>
          <p:nvPr/>
        </p:nvGrpSpPr>
        <p:grpSpPr>
          <a:xfrm>
            <a:off x="9308490" y="9113873"/>
            <a:ext cx="919507" cy="1212802"/>
            <a:chOff x="1069976" y="328613"/>
            <a:chExt cx="184150" cy="242888"/>
          </a:xfrm>
        </p:grpSpPr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1559"/>
          <p:cNvGrpSpPr/>
          <p:nvPr/>
        </p:nvGrpSpPr>
        <p:grpSpPr>
          <a:xfrm>
            <a:off x="7784227" y="11400349"/>
            <a:ext cx="1073658" cy="1125132"/>
            <a:chOff x="2505076" y="1300163"/>
            <a:chExt cx="231775" cy="242887"/>
          </a:xfrm>
        </p:grpSpPr>
        <p:sp>
          <p:nvSpPr>
            <p:cNvPr id="223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4" name="Рисунок 253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8212" y="8449923"/>
            <a:ext cx="1036507" cy="1036507"/>
          </a:xfrm>
          <a:prstGeom prst="rect">
            <a:avLst/>
          </a:prstGeom>
        </p:spPr>
      </p:pic>
      <p:sp>
        <p:nvSpPr>
          <p:cNvPr id="87" name="Нашивка 12"/>
          <p:cNvSpPr/>
          <p:nvPr/>
        </p:nvSpPr>
        <p:spPr>
          <a:xfrm flipH="1">
            <a:off x="9034373" y="11765589"/>
            <a:ext cx="2554528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об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открытом лицевом счете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90" name="Нашивка 12"/>
          <p:cNvSpPr/>
          <p:nvPr/>
        </p:nvSpPr>
        <p:spPr>
          <a:xfrm>
            <a:off x="17770983" y="10891214"/>
            <a:ext cx="3515289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счета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книге регистрации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лицевых счетов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14" name="Нашивка 12"/>
          <p:cNvSpPr/>
          <p:nvPr/>
        </p:nvSpPr>
        <p:spPr>
          <a:xfrm flipH="1">
            <a:off x="15268054" y="6102138"/>
            <a:ext cx="2708594" cy="13859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Регистрация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в ГИИС «Электронный бюджет»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270" name="Group 1533"/>
          <p:cNvGrpSpPr/>
          <p:nvPr/>
        </p:nvGrpSpPr>
        <p:grpSpPr>
          <a:xfrm>
            <a:off x="21379718" y="9971278"/>
            <a:ext cx="948125" cy="956023"/>
            <a:chOff x="3025776" y="3325813"/>
            <a:chExt cx="190500" cy="192087"/>
          </a:xfrm>
        </p:grpSpPr>
        <p:sp>
          <p:nvSpPr>
            <p:cNvPr id="272" name="Freeform 319"/>
            <p:cNvSpPr>
              <a:spLocks/>
            </p:cNvSpPr>
            <p:nvPr/>
          </p:nvSpPr>
          <p:spPr bwMode="auto">
            <a:xfrm>
              <a:off x="3025776" y="3355975"/>
              <a:ext cx="161925" cy="161925"/>
            </a:xfrm>
            <a:custGeom>
              <a:avLst/>
              <a:gdLst>
                <a:gd name="T0" fmla="*/ 112 w 112"/>
                <a:gd name="T1" fmla="*/ 96 h 112"/>
                <a:gd name="T2" fmla="*/ 96 w 112"/>
                <a:gd name="T3" fmla="*/ 112 h 112"/>
                <a:gd name="T4" fmla="*/ 16 w 112"/>
                <a:gd name="T5" fmla="*/ 112 h 112"/>
                <a:gd name="T6" fmla="*/ 0 w 112"/>
                <a:gd name="T7" fmla="*/ 96 h 112"/>
                <a:gd name="T8" fmla="*/ 0 w 112"/>
                <a:gd name="T9" fmla="*/ 16 h 112"/>
                <a:gd name="T10" fmla="*/ 16 w 112"/>
                <a:gd name="T11" fmla="*/ 0 h 112"/>
                <a:gd name="T12" fmla="*/ 96 w 112"/>
                <a:gd name="T13" fmla="*/ 0 h 112"/>
                <a:gd name="T14" fmla="*/ 112 w 112"/>
                <a:gd name="T15" fmla="*/ 16 h 112"/>
                <a:gd name="T16" fmla="*/ 112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112" y="96"/>
                  </a:moveTo>
                  <a:cubicBezTo>
                    <a:pt x="112" y="105"/>
                    <a:pt x="105" y="112"/>
                    <a:pt x="9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8"/>
                    <a:pt x="112" y="16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20"/>
            <p:cNvSpPr>
              <a:spLocks/>
            </p:cNvSpPr>
            <p:nvPr/>
          </p:nvSpPr>
          <p:spPr bwMode="auto">
            <a:xfrm>
              <a:off x="3038476" y="3355975"/>
              <a:ext cx="138113" cy="138112"/>
            </a:xfrm>
            <a:custGeom>
              <a:avLst/>
              <a:gdLst>
                <a:gd name="T0" fmla="*/ 8 w 96"/>
                <a:gd name="T1" fmla="*/ 96 h 96"/>
                <a:gd name="T2" fmla="*/ 0 w 96"/>
                <a:gd name="T3" fmla="*/ 88 h 96"/>
                <a:gd name="T4" fmla="*/ 0 w 96"/>
                <a:gd name="T5" fmla="*/ 8 h 96"/>
                <a:gd name="T6" fmla="*/ 8 w 96"/>
                <a:gd name="T7" fmla="*/ 0 h 96"/>
                <a:gd name="T8" fmla="*/ 88 w 96"/>
                <a:gd name="T9" fmla="*/ 0 h 96"/>
                <a:gd name="T10" fmla="*/ 96 w 96"/>
                <a:gd name="T11" fmla="*/ 8 h 96"/>
                <a:gd name="T12" fmla="*/ 96 w 96"/>
                <a:gd name="T13" fmla="*/ 88 h 96"/>
                <a:gd name="T14" fmla="*/ 88 w 96"/>
                <a:gd name="T15" fmla="*/ 96 h 96"/>
                <a:gd name="T16" fmla="*/ 8 w 9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8" y="96"/>
                  </a:moveTo>
                  <a:cubicBezTo>
                    <a:pt x="4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93"/>
                    <a:pt x="93" y="96"/>
                    <a:pt x="88" y="96"/>
                  </a:cubicBezTo>
                  <a:lnTo>
                    <a:pt x="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1"/>
            <p:cNvSpPr>
              <a:spLocks noEditPoints="1"/>
            </p:cNvSpPr>
            <p:nvPr/>
          </p:nvSpPr>
          <p:spPr bwMode="auto">
            <a:xfrm>
              <a:off x="3025776" y="3343275"/>
              <a:ext cx="161925" cy="161925"/>
            </a:xfrm>
            <a:custGeom>
              <a:avLst/>
              <a:gdLst>
                <a:gd name="T0" fmla="*/ 96 w 112"/>
                <a:gd name="T1" fmla="*/ 16 h 112"/>
                <a:gd name="T2" fmla="*/ 96 w 112"/>
                <a:gd name="T3" fmla="*/ 96 h 112"/>
                <a:gd name="T4" fmla="*/ 16 w 112"/>
                <a:gd name="T5" fmla="*/ 96 h 112"/>
                <a:gd name="T6" fmla="*/ 16 w 112"/>
                <a:gd name="T7" fmla="*/ 16 h 112"/>
                <a:gd name="T8" fmla="*/ 96 w 112"/>
                <a:gd name="T9" fmla="*/ 16 h 112"/>
                <a:gd name="T10" fmla="*/ 96 w 112"/>
                <a:gd name="T11" fmla="*/ 0 h 112"/>
                <a:gd name="T12" fmla="*/ 16 w 112"/>
                <a:gd name="T13" fmla="*/ 0 h 112"/>
                <a:gd name="T14" fmla="*/ 0 w 112"/>
                <a:gd name="T15" fmla="*/ 16 h 112"/>
                <a:gd name="T16" fmla="*/ 0 w 112"/>
                <a:gd name="T17" fmla="*/ 96 h 112"/>
                <a:gd name="T18" fmla="*/ 16 w 112"/>
                <a:gd name="T19" fmla="*/ 112 h 112"/>
                <a:gd name="T20" fmla="*/ 96 w 112"/>
                <a:gd name="T21" fmla="*/ 112 h 112"/>
                <a:gd name="T22" fmla="*/ 112 w 112"/>
                <a:gd name="T23" fmla="*/ 96 h 112"/>
                <a:gd name="T24" fmla="*/ 112 w 112"/>
                <a:gd name="T25" fmla="*/ 16 h 112"/>
                <a:gd name="T26" fmla="*/ 96 w 112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96" y="1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moveTo>
                    <a:pt x="9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5" y="112"/>
                    <a:pt x="112" y="105"/>
                    <a:pt x="112" y="9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8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22"/>
            <p:cNvSpPr>
              <a:spLocks/>
            </p:cNvSpPr>
            <p:nvPr/>
          </p:nvSpPr>
          <p:spPr bwMode="auto">
            <a:xfrm>
              <a:off x="3062288" y="3336925"/>
              <a:ext cx="153988" cy="134937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23"/>
            <p:cNvSpPr>
              <a:spLocks/>
            </p:cNvSpPr>
            <p:nvPr/>
          </p:nvSpPr>
          <p:spPr bwMode="auto">
            <a:xfrm>
              <a:off x="3062288" y="3325813"/>
              <a:ext cx="153988" cy="133350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1530"/>
          <p:cNvGrpSpPr/>
          <p:nvPr/>
        </p:nvGrpSpPr>
        <p:grpSpPr>
          <a:xfrm>
            <a:off x="15636578" y="4211384"/>
            <a:ext cx="1107442" cy="1213636"/>
            <a:chOff x="2505076" y="3778250"/>
            <a:chExt cx="231775" cy="254000"/>
          </a:xfrm>
        </p:grpSpPr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2505076" y="3800475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2505076" y="3789363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9"/>
            <p:cNvSpPr>
              <a:spLocks noChangeArrowheads="1"/>
            </p:cNvSpPr>
            <p:nvPr/>
          </p:nvSpPr>
          <p:spPr bwMode="auto">
            <a:xfrm>
              <a:off x="2528888" y="3824288"/>
              <a:ext cx="184150" cy="18573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0"/>
            <p:cNvSpPr>
              <a:spLocks noChangeArrowheads="1"/>
            </p:cNvSpPr>
            <p:nvPr/>
          </p:nvSpPr>
          <p:spPr bwMode="auto">
            <a:xfrm>
              <a:off x="2528888" y="3813175"/>
              <a:ext cx="18415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71"/>
            <p:cNvSpPr>
              <a:spLocks noChangeArrowheads="1"/>
            </p:cNvSpPr>
            <p:nvPr/>
          </p:nvSpPr>
          <p:spPr bwMode="auto">
            <a:xfrm>
              <a:off x="2563813" y="385921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72"/>
            <p:cNvSpPr>
              <a:spLocks noChangeArrowheads="1"/>
            </p:cNvSpPr>
            <p:nvPr/>
          </p:nvSpPr>
          <p:spPr bwMode="auto">
            <a:xfrm>
              <a:off x="2563813" y="388143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3"/>
            <p:cNvSpPr>
              <a:spLocks noChangeArrowheads="1"/>
            </p:cNvSpPr>
            <p:nvPr/>
          </p:nvSpPr>
          <p:spPr bwMode="auto">
            <a:xfrm>
              <a:off x="2563813" y="3905250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4"/>
            <p:cNvSpPr>
              <a:spLocks noChangeArrowheads="1"/>
            </p:cNvSpPr>
            <p:nvPr/>
          </p:nvSpPr>
          <p:spPr bwMode="auto">
            <a:xfrm>
              <a:off x="2563813" y="392906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5"/>
            <p:cNvSpPr>
              <a:spLocks noChangeArrowheads="1"/>
            </p:cNvSpPr>
            <p:nvPr/>
          </p:nvSpPr>
          <p:spPr bwMode="auto">
            <a:xfrm>
              <a:off x="2563813" y="395128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2574926" y="3789363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2574926" y="3778250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1528"/>
          <p:cNvGrpSpPr/>
          <p:nvPr/>
        </p:nvGrpSpPr>
        <p:grpSpPr>
          <a:xfrm>
            <a:off x="21384819" y="4066146"/>
            <a:ext cx="1098976" cy="1209659"/>
            <a:chOff x="1538288" y="3789363"/>
            <a:chExt cx="220663" cy="242887"/>
          </a:xfrm>
        </p:grpSpPr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735138" y="3830638"/>
              <a:ext cx="23813" cy="39687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735138" y="38814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735138" y="39338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735138" y="38179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8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735138" y="38703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735138" y="3922713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562101" y="3800475"/>
              <a:ext cx="184150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555751" y="3789363"/>
              <a:ext cx="185738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590676" y="3789363"/>
              <a:ext cx="17463" cy="231775"/>
            </a:xfrm>
            <a:prstGeom prst="rect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538288" y="3835400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538288" y="388143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538288" y="3929063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538288" y="3975100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538288" y="382428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1538288" y="3870325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1538288" y="3916363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1538288" y="3963988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1647826" y="3852863"/>
              <a:ext cx="47625" cy="460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1636713" y="3905250"/>
              <a:ext cx="69850" cy="587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9"/>
          <p:cNvGrpSpPr/>
          <p:nvPr/>
        </p:nvGrpSpPr>
        <p:grpSpPr>
          <a:xfrm>
            <a:off x="18209599" y="5977573"/>
            <a:ext cx="1073658" cy="1125132"/>
            <a:chOff x="2505076" y="1300163"/>
            <a:chExt cx="231775" cy="242887"/>
          </a:xfrm>
        </p:grpSpPr>
        <p:sp>
          <p:nvSpPr>
            <p:cNvPr id="157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72"/>
          <p:cNvSpPr/>
          <p:nvPr/>
        </p:nvSpPr>
        <p:spPr>
          <a:xfrm>
            <a:off x="8334353" y="3854972"/>
            <a:ext cx="617287" cy="554756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Нашивка 192"/>
          <p:cNvSpPr/>
          <p:nvPr/>
        </p:nvSpPr>
        <p:spPr>
          <a:xfrm rot="627908">
            <a:off x="14769824" y="4173144"/>
            <a:ext cx="617287" cy="554756"/>
          </a:xfrm>
          <a:prstGeom prst="chevron">
            <a:avLst>
              <a:gd name="adj" fmla="val 78094"/>
            </a:avLst>
          </a:prstGeom>
          <a:solidFill>
            <a:srgbClr val="0D8D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Нашивка 12"/>
          <p:cNvSpPr/>
          <p:nvPr/>
        </p:nvSpPr>
        <p:spPr>
          <a:xfrm>
            <a:off x="12854373" y="3207930"/>
            <a:ext cx="2966771" cy="1023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номера в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книге регистрации лицевых счетов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3" name="Нашивка 202"/>
          <p:cNvSpPr/>
          <p:nvPr/>
        </p:nvSpPr>
        <p:spPr>
          <a:xfrm rot="394853">
            <a:off x="20545957" y="3893435"/>
            <a:ext cx="617287" cy="554756"/>
          </a:xfrm>
          <a:prstGeom prst="chevron">
            <a:avLst>
              <a:gd name="adj" fmla="val 78094"/>
            </a:avLst>
          </a:prstGeom>
          <a:solidFill>
            <a:srgbClr val="2F9C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Нашивка 12"/>
          <p:cNvSpPr/>
          <p:nvPr/>
        </p:nvSpPr>
        <p:spPr>
          <a:xfrm>
            <a:off x="18651897" y="3059762"/>
            <a:ext cx="3074872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Включение в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Сводный реестр организаций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2" name="Нашивка 221"/>
          <p:cNvSpPr/>
          <p:nvPr/>
        </p:nvSpPr>
        <p:spPr>
          <a:xfrm rot="10800000">
            <a:off x="19575165" y="6375252"/>
            <a:ext cx="617287" cy="554756"/>
          </a:xfrm>
          <a:prstGeom prst="chevron">
            <a:avLst>
              <a:gd name="adj" fmla="val 78094"/>
            </a:avLst>
          </a:prstGeom>
          <a:solidFill>
            <a:srgbClr val="2C9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7" name="Нашивка 236"/>
          <p:cNvSpPr/>
          <p:nvPr/>
        </p:nvSpPr>
        <p:spPr>
          <a:xfrm rot="11657133">
            <a:off x="9442589" y="6709559"/>
            <a:ext cx="617287" cy="554756"/>
          </a:xfrm>
          <a:prstGeom prst="chevron">
            <a:avLst>
              <a:gd name="adj" fmla="val 78094"/>
            </a:avLst>
          </a:prstGeom>
          <a:solidFill>
            <a:srgbClr val="4BB7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8" name="Нашивка 237"/>
          <p:cNvSpPr/>
          <p:nvPr/>
        </p:nvSpPr>
        <p:spPr>
          <a:xfrm rot="714371">
            <a:off x="20669143" y="9485895"/>
            <a:ext cx="617287" cy="554756"/>
          </a:xfrm>
          <a:prstGeom prst="chevron">
            <a:avLst>
              <a:gd name="adj" fmla="val 78094"/>
            </a:avLst>
          </a:prstGeom>
          <a:solidFill>
            <a:srgbClr val="369DE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9" name="Нашивка 238"/>
          <p:cNvSpPr/>
          <p:nvPr/>
        </p:nvSpPr>
        <p:spPr>
          <a:xfrm rot="11197273">
            <a:off x="8981565" y="11238057"/>
            <a:ext cx="617287" cy="554756"/>
          </a:xfrm>
          <a:prstGeom prst="chevron">
            <a:avLst>
              <a:gd name="adj" fmla="val 78094"/>
            </a:avLst>
          </a:prstGeom>
          <a:solidFill>
            <a:srgbClr val="35A8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0" name="Нашивка 239"/>
          <p:cNvSpPr/>
          <p:nvPr/>
        </p:nvSpPr>
        <p:spPr>
          <a:xfrm>
            <a:off x="8334353" y="9399588"/>
            <a:ext cx="617287" cy="554756"/>
          </a:xfrm>
          <a:prstGeom prst="chevron">
            <a:avLst>
              <a:gd name="adj" fmla="val 78094"/>
            </a:avLst>
          </a:prstGeom>
          <a:solidFill>
            <a:srgbClr val="3CAD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4" name="Нашивка 12"/>
          <p:cNvSpPr/>
          <p:nvPr/>
        </p:nvSpPr>
        <p:spPr>
          <a:xfrm>
            <a:off x="6702854" y="8631726"/>
            <a:ext cx="2125410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</a:t>
            </a:r>
            <a: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на </a:t>
            </a:r>
            <a:b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ru-RU" sz="200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лицевого счета</a:t>
            </a:r>
            <a:endParaRPr kumimoji="0" lang="ru-RU" sz="2000" i="0" u="none" strike="noStrike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734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-472613" y="4240098"/>
            <a:ext cx="19252921" cy="4024653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www.roskazna.ru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806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0" y="2390115"/>
            <a:ext cx="9835537" cy="464617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648" y="8414440"/>
            <a:ext cx="9835537" cy="464617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7823" y="5224348"/>
            <a:ext cx="9835537" cy="4646173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0" name="Хорда 9"/>
          <p:cNvSpPr/>
          <p:nvPr/>
        </p:nvSpPr>
        <p:spPr>
          <a:xfrm rot="12110994">
            <a:off x="8635413" y="4023325"/>
            <a:ext cx="7048222" cy="7048222"/>
          </a:xfrm>
          <a:prstGeom prst="chord">
            <a:avLst/>
          </a:prstGeom>
          <a:noFill/>
          <a:ln w="762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7068" y="5018118"/>
            <a:ext cx="2404838" cy="51080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7516953" y="2457171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381000" dist="101600" dir="5880000" sx="99000" sy="99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447584" y="89248"/>
            <a:ext cx="158874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 smtClean="0">
                <a:cs typeface="Times New Roman" panose="02020603050405020304" pitchFamily="18" charset="0"/>
              </a:rPr>
              <a:t>Информационные системы государственных закупок и управления государственными финансами России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1368" y="9741761"/>
            <a:ext cx="8148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800" dirty="0">
                <a:solidFill>
                  <a:schemeClr val="tx2"/>
                </a:solidFill>
                <a:cs typeface="Calibri" panose="020F0502020204030204" pitchFamily="34" charset="0"/>
              </a:rPr>
              <a:t>Операторы электронных торговых площадок</a:t>
            </a: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843857" y="3055607"/>
            <a:ext cx="7123173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b="1" dirty="0" smtClean="0">
                <a:solidFill>
                  <a:schemeClr val="tx2"/>
                </a:solidFill>
              </a:rPr>
              <a:t>Министерство </a:t>
            </a:r>
          </a:p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b="1" dirty="0" smtClean="0">
                <a:solidFill>
                  <a:schemeClr val="tx2"/>
                </a:solidFill>
              </a:rPr>
              <a:t>финансов РФ</a:t>
            </a:r>
            <a:endParaRPr lang="ru-RU" altLang="ru-RU" sz="4800" dirty="0">
              <a:solidFill>
                <a:schemeClr val="tx2"/>
              </a:solidFill>
            </a:endParaRP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4" y="3082649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2" y="4828993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55"/>
          <p:cNvSpPr txBox="1">
            <a:spLocks noChangeArrowheads="1"/>
          </p:cNvSpPr>
          <p:nvPr/>
        </p:nvSpPr>
        <p:spPr bwMode="auto">
          <a:xfrm>
            <a:off x="1486508" y="4896049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Федеральное </a:t>
            </a:r>
            <a:endParaRPr lang="ru-RU" alt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altLang="ru-RU" sz="4800" dirty="0" smtClean="0">
                <a:solidFill>
                  <a:schemeClr val="tx2"/>
                </a:solidFill>
              </a:rPr>
              <a:t>казначейство   </a:t>
            </a:r>
            <a:endParaRPr lang="ru-RU" altLang="ru-RU" sz="4800" dirty="0">
              <a:solidFill>
                <a:schemeClr val="tx2"/>
              </a:solidFill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12883079" y="5224349"/>
            <a:ext cx="4779776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457200" dist="101600" dir="3660000" sx="98000" sy="98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213084" y="6480476"/>
            <a:ext cx="4119765" cy="2133918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400" dirty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Единая система в сфере </a:t>
            </a:r>
            <a:endParaRPr lang="ru-RU" sz="4400" dirty="0" smtClean="0">
              <a:solidFill>
                <a:srgbClr val="016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400" dirty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4400" dirty="0" smtClean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акупок</a:t>
            </a:r>
            <a:endParaRPr lang="ru-RU" sz="4400" dirty="0">
              <a:solidFill>
                <a:srgbClr val="016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25"/>
          <p:cNvSpPr/>
          <p:nvPr/>
        </p:nvSpPr>
        <p:spPr>
          <a:xfrm>
            <a:off x="7483707" y="8387403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54000" dist="139700" dir="7020000" sx="102000" sy="102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4073" r="27667" b="20257"/>
          <a:stretch/>
        </p:blipFill>
        <p:spPr bwMode="auto">
          <a:xfrm>
            <a:off x="9155042" y="8626805"/>
            <a:ext cx="1472577" cy="152711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1" name="TextBox 60"/>
          <p:cNvSpPr txBox="1"/>
          <p:nvPr/>
        </p:nvSpPr>
        <p:spPr>
          <a:xfrm>
            <a:off x="8260363" y="9935919"/>
            <a:ext cx="3261936" cy="194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>
                <a:solidFill>
                  <a:srgbClr val="016064"/>
                </a:solidFill>
              </a:defRPr>
            </a:lvl1pPr>
          </a:lstStyle>
          <a:p>
            <a:r>
              <a:rPr lang="ru-RU" sz="4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Электронные торговые площадки</a:t>
            </a:r>
          </a:p>
        </p:txBody>
      </p:sp>
      <p:pic>
        <p:nvPicPr>
          <p:cNvPr id="69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0244" y="3128315"/>
            <a:ext cx="1880977" cy="1767734"/>
          </a:xfrm>
          <a:prstGeom prst="rect">
            <a:avLst/>
          </a:prstGeom>
          <a:noFill/>
          <a:ln w="57150">
            <a:noFill/>
          </a:ln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074853" y="3821971"/>
            <a:ext cx="3641260" cy="1949252"/>
          </a:xfrm>
          <a:prstGeom prst="rect">
            <a:avLst/>
          </a:prstGeom>
          <a:noFill/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ГИИС «Электронный бюджет»</a:t>
            </a:r>
            <a:endParaRPr kumimoji="0" lang="ru-RU" sz="40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34197">
            <a:off x="12008933" y="3707083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7721362">
            <a:off x="14183883" y="4657770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Равнобедренный треугольник 111"/>
          <p:cNvSpPr/>
          <p:nvPr/>
        </p:nvSpPr>
        <p:spPr>
          <a:xfrm rot="15954613">
            <a:off x="12052471" y="10650566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2861570">
            <a:off x="14180309" y="9765822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83" y="6713984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8534569" y="6781040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Федеральное </a:t>
            </a:r>
            <a:endParaRPr lang="ru-RU" alt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altLang="ru-RU" sz="4800" dirty="0" smtClean="0">
                <a:solidFill>
                  <a:schemeClr val="tx2"/>
                </a:solidFill>
              </a:rPr>
              <a:t>казначейство   </a:t>
            </a:r>
            <a:endParaRPr lang="ru-RU" alt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60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12211149" y="2268961"/>
            <a:ext cx="10895856" cy="2892008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232059" y="11149996"/>
            <a:ext cx="10945216" cy="203407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56740" y="5410950"/>
            <a:ext cx="10945216" cy="5437824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455696" y="130050"/>
            <a:ext cx="1492830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>
                <a:cs typeface="Times New Roman" panose="02020603050405020304" pitchFamily="18" charset="0"/>
              </a:rPr>
              <a:t>Роль Федерального казначейства в развитии информационного обеспечения системы закупок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0198" y="11391412"/>
            <a:ext cx="81489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800" dirty="0" smtClean="0">
                <a:solidFill>
                  <a:srgbClr val="5E5E5E"/>
                </a:solidFill>
                <a:cs typeface="Calibri" panose="020F0502020204030204" pitchFamily="34" charset="0"/>
              </a:rPr>
              <a:t>Органы контроля и аудита</a:t>
            </a:r>
            <a:endParaRPr lang="ru-RU" sz="4800" dirty="0">
              <a:solidFill>
                <a:srgbClr val="5E5E5E"/>
              </a:solidFill>
              <a:cs typeface="Calibri" panose="020F0502020204030204" pitchFamily="34" charset="0"/>
            </a:endParaRP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3901802" y="2853676"/>
            <a:ext cx="79294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dirty="0" smtClean="0">
                <a:solidFill>
                  <a:srgbClr val="5E5E5E"/>
                </a:solidFill>
              </a:rPr>
              <a:t>Министерство финансов РФ</a:t>
            </a:r>
            <a:endParaRPr lang="ru-RU" altLang="ru-RU" sz="4800" dirty="0">
              <a:solidFill>
                <a:srgbClr val="5E5E5E"/>
              </a:solidFill>
            </a:endParaRP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2615446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5728940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2910447" y="6053345"/>
            <a:ext cx="1006915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800" dirty="0" smtClean="0">
                <a:solidFill>
                  <a:srgbClr val="5E5E5E"/>
                </a:solidFill>
              </a:rPr>
              <a:t>Федеральное казначейство   </a:t>
            </a:r>
            <a:endParaRPr lang="ru-RU" altLang="ru-RU" sz="4800" dirty="0">
              <a:solidFill>
                <a:srgbClr val="5E5E5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262273" y="4248475"/>
            <a:ext cx="108749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Нормативное правовое регулирование в </a:t>
            </a:r>
            <a:r>
              <a:rPr lang="ru-RU" sz="2400" b="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сфере закупок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81419" y="7411394"/>
            <a:ext cx="1089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Развитие</a:t>
            </a: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ведение ЕИС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Обслуживание пользователей ЕИС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Выдача </a:t>
            </a: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сертификатов ключей проверки электронной подписи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Отдельные контрольные функции</a:t>
            </a:r>
          </a:p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endParaRPr lang="ru-RU" sz="32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81419" y="12495322"/>
            <a:ext cx="1133475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Контроль закупочных процедур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6427" y="11145906"/>
            <a:ext cx="1095375" cy="1152525"/>
          </a:xfrm>
          <a:prstGeom prst="rect">
            <a:avLst/>
          </a:prstGeom>
        </p:spPr>
      </p:pic>
      <p:pic>
        <p:nvPicPr>
          <p:cNvPr id="3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2" y="3625681"/>
            <a:ext cx="7492307" cy="78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50"/>
          <p:cNvSpPr>
            <a:spLocks noChangeArrowheads="1"/>
          </p:cNvSpPr>
          <p:nvPr/>
        </p:nvSpPr>
        <p:spPr bwMode="auto">
          <a:xfrm>
            <a:off x="155316" y="2337318"/>
            <a:ext cx="1116124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2800" b="0" dirty="0">
                <a:solidFill>
                  <a:srgbClr val="5E5E5E"/>
                </a:solidFill>
                <a:latin typeface="+mj-lt"/>
              </a:rPr>
              <a:t>Официальный сайт закупок www.zakupki.gov.ru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2800" b="0" dirty="0">
                <a:solidFill>
                  <a:srgbClr val="5E5E5E"/>
                </a:solidFill>
                <a:latin typeface="+mj-lt"/>
              </a:rPr>
              <a:t>Единая информационная система в сфере </a:t>
            </a:r>
            <a:r>
              <a:rPr lang="ru-RU" altLang="ru-RU" sz="2800" b="0" dirty="0" smtClean="0">
                <a:solidFill>
                  <a:srgbClr val="5E5E5E"/>
                </a:solidFill>
                <a:latin typeface="+mj-lt"/>
              </a:rPr>
              <a:t>закупок</a:t>
            </a:r>
            <a:endParaRPr lang="ru-RU" altLang="ru-RU" sz="2800" b="0" dirty="0">
              <a:solidFill>
                <a:srgbClr val="5E5E5E"/>
              </a:solidFill>
              <a:latin typeface="+mj-lt"/>
            </a:endParaRPr>
          </a:p>
        </p:txBody>
      </p:sp>
      <p:grpSp>
        <p:nvGrpSpPr>
          <p:cNvPr id="44" name="Группа 3"/>
          <p:cNvGrpSpPr>
            <a:grpSpLocks/>
          </p:cNvGrpSpPr>
          <p:nvPr/>
        </p:nvGrpSpPr>
        <p:grpSpPr bwMode="auto">
          <a:xfrm>
            <a:off x="1822848" y="11264098"/>
            <a:ext cx="8899525" cy="1368426"/>
            <a:chOff x="6524811" y="5719160"/>
            <a:chExt cx="4449600" cy="684000"/>
          </a:xfrm>
        </p:grpSpPr>
        <p:sp>
          <p:nvSpPr>
            <p:cNvPr id="46" name="Полилиния 45"/>
            <p:cNvSpPr/>
            <p:nvPr/>
          </p:nvSpPr>
          <p:spPr>
            <a:xfrm>
              <a:off x="6524811" y="5719160"/>
              <a:ext cx="4449600" cy="684000"/>
            </a:xfrm>
            <a:custGeom>
              <a:avLst/>
              <a:gdLst>
                <a:gd name="connsiteX0" fmla="*/ 0 w 12192000"/>
                <a:gd name="connsiteY0" fmla="*/ 154443 h 926640"/>
                <a:gd name="connsiteX1" fmla="*/ 154443 w 12192000"/>
                <a:gd name="connsiteY1" fmla="*/ 0 h 926640"/>
                <a:gd name="connsiteX2" fmla="*/ 12037557 w 12192000"/>
                <a:gd name="connsiteY2" fmla="*/ 0 h 926640"/>
                <a:gd name="connsiteX3" fmla="*/ 12192000 w 12192000"/>
                <a:gd name="connsiteY3" fmla="*/ 154443 h 926640"/>
                <a:gd name="connsiteX4" fmla="*/ 12192000 w 12192000"/>
                <a:gd name="connsiteY4" fmla="*/ 772197 h 926640"/>
                <a:gd name="connsiteX5" fmla="*/ 12037557 w 12192000"/>
                <a:gd name="connsiteY5" fmla="*/ 926640 h 926640"/>
                <a:gd name="connsiteX6" fmla="*/ 154443 w 12192000"/>
                <a:gd name="connsiteY6" fmla="*/ 926640 h 926640"/>
                <a:gd name="connsiteX7" fmla="*/ 0 w 12192000"/>
                <a:gd name="connsiteY7" fmla="*/ 772197 h 926640"/>
                <a:gd name="connsiteX8" fmla="*/ 0 w 12192000"/>
                <a:gd name="connsiteY8" fmla="*/ 154443 h 9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26640">
                  <a:moveTo>
                    <a:pt x="0" y="154443"/>
                  </a:moveTo>
                  <a:cubicBezTo>
                    <a:pt x="0" y="69146"/>
                    <a:pt x="69146" y="0"/>
                    <a:pt x="154443" y="0"/>
                  </a:cubicBezTo>
                  <a:lnTo>
                    <a:pt x="12037557" y="0"/>
                  </a:lnTo>
                  <a:cubicBezTo>
                    <a:pt x="12122854" y="0"/>
                    <a:pt x="12192000" y="69146"/>
                    <a:pt x="12192000" y="154443"/>
                  </a:cubicBezTo>
                  <a:lnTo>
                    <a:pt x="12192000" y="772197"/>
                  </a:lnTo>
                  <a:cubicBezTo>
                    <a:pt x="12192000" y="857494"/>
                    <a:pt x="12122854" y="926640"/>
                    <a:pt x="12037557" y="926640"/>
                  </a:cubicBezTo>
                  <a:lnTo>
                    <a:pt x="154443" y="926640"/>
                  </a:lnTo>
                  <a:cubicBezTo>
                    <a:pt x="69146" y="926640"/>
                    <a:pt x="0" y="857494"/>
                    <a:pt x="0" y="772197"/>
                  </a:cubicBezTo>
                  <a:lnTo>
                    <a:pt x="0" y="154443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3350" tIns="273350" rIns="273350" bIns="273350" spcCol="1270" anchor="ctr"/>
            <a:lstStyle/>
            <a:p>
              <a:pPr defTabSz="21336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anose="02040503050406030204" pitchFamily="18" charset="0"/>
                </a:rPr>
                <a:t>     </a:t>
              </a:r>
              <a:endParaRPr lang="ru-RU" sz="4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8157930" y="5863546"/>
              <a:ext cx="1928983" cy="3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defTabSz="1828800" eaLnBrk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3600" kern="1200" dirty="0">
                  <a:solidFill>
                    <a:srgbClr val="5E5E5E"/>
                  </a:solidFill>
                  <a:ea typeface="+mn-ea"/>
                  <a:cs typeface="Arial" panose="020B0604020202020204" pitchFamily="34" charset="0"/>
                </a:rPr>
                <a:t>Пользователи ЕИС</a:t>
              </a:r>
            </a:p>
          </p:txBody>
        </p:sp>
      </p:grpSp>
      <p:grpSp>
        <p:nvGrpSpPr>
          <p:cNvPr id="48" name="Группа 71"/>
          <p:cNvGrpSpPr>
            <a:grpSpLocks/>
          </p:cNvGrpSpPr>
          <p:nvPr/>
        </p:nvGrpSpPr>
        <p:grpSpPr bwMode="auto">
          <a:xfrm>
            <a:off x="8953480" y="10703667"/>
            <a:ext cx="2675611" cy="2923085"/>
            <a:chOff x="1347233" y="840055"/>
            <a:chExt cx="1773935" cy="2645479"/>
          </a:xfrm>
        </p:grpSpPr>
        <p:sp>
          <p:nvSpPr>
            <p:cNvPr id="49" name="Овал 48"/>
            <p:cNvSpPr/>
            <p:nvPr/>
          </p:nvSpPr>
          <p:spPr>
            <a:xfrm>
              <a:off x="1347233" y="840055"/>
              <a:ext cx="1376973" cy="1880234"/>
            </a:xfrm>
            <a:prstGeom prst="ellipse">
              <a:avLst/>
            </a:prstGeom>
            <a:solidFill>
              <a:srgbClr val="46464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180000" anchor="ctr"/>
            <a:lstStyle/>
            <a:p>
              <a:pPr defTabSz="1828800" eaLnBrk="0" fontAlgn="base">
                <a:lnSpc>
                  <a:spcPts val="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kern="1200" dirty="0">
                  <a:solidFill>
                    <a:prstClr val="white"/>
                  </a:solidFill>
                </a:rPr>
                <a:t>более  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kern="1200" dirty="0" smtClean="0">
                  <a:solidFill>
                    <a:prstClr val="white"/>
                  </a:solidFill>
                </a:rPr>
                <a:t>2</a:t>
              </a:r>
              <a:r>
                <a:rPr lang="ru-RU" sz="2400" kern="1200" dirty="0" smtClean="0">
                  <a:solidFill>
                    <a:prstClr val="white"/>
                  </a:solidFill>
                </a:rPr>
                <a:t> млн </a:t>
              </a:r>
              <a:endParaRPr lang="ru-RU" sz="24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0" name="Шестиугольник 4"/>
            <p:cNvSpPr/>
            <p:nvPr/>
          </p:nvSpPr>
          <p:spPr>
            <a:xfrm>
              <a:off x="1769738" y="1930988"/>
              <a:ext cx="1351430" cy="1554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32004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7200" b="0" kern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191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856984" y="468604"/>
            <a:ext cx="1500031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 smtClean="0">
                <a:cs typeface="Times New Roman" panose="02020603050405020304" pitchFamily="18" charset="0"/>
              </a:rPr>
              <a:t>Функциональные </a:t>
            </a:r>
            <a:r>
              <a:rPr lang="ru-RU" altLang="ru-RU" sz="4400" dirty="0">
                <a:cs typeface="Times New Roman" panose="02020603050405020304" pitchFamily="18" charset="0"/>
              </a:rPr>
              <a:t>возможности </a:t>
            </a:r>
            <a:r>
              <a:rPr lang="ru-RU" altLang="ru-RU" sz="4400" dirty="0" smtClean="0">
                <a:cs typeface="Times New Roman" panose="02020603050405020304" pitchFamily="18" charset="0"/>
              </a:rPr>
              <a:t>ЕИС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0720" y="2535731"/>
            <a:ext cx="23186576" cy="10370941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6775" y="4640732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Ведение и применение Каталога товаров, работ, услуг (КТРУ)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Формирование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, ведение КТРУ, применение позиций КТРУ при осуществлении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закупок</a:t>
            </a:r>
            <a:endParaRPr 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850316" y="4640731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Формирование информации о закупках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Формирование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планов закупок и планов-графиков, информации о закупках (извещений, документации, протоколов) </a:t>
            </a:r>
            <a:endParaRPr lang="ru-RU" alt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447859" y="464073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Размещение </a:t>
            </a:r>
            <a:r>
              <a:rPr lang="ru-RU" sz="1800" kern="1200" dirty="0" smtClean="0">
                <a:solidFill>
                  <a:schemeClr val="tx2"/>
                </a:solidFill>
              </a:rPr>
              <a:t>информации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Размещение информации и документов в публичном доступе (официальном сайте) ЕИС, поиск и просмотр информации и документов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470779" y="7193793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Администрирование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Общие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настройки функционирования ЕИС,</a:t>
            </a:r>
            <a:b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</a:b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 каталогов организаций и пользователей, управление правами, ведение журнала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событий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871449" y="7195197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Контроль и аудит в сфере закупок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Реестра жалоб, плановых и внеплановых проверок, их результатов и выданных предписаний, ведение реестра недобросовестных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поставщиков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17341" y="7204546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Интеграция и маршрутизация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Информационное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взаимодействие ЕИС с иными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ИС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6516314" y="976220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Ведение </a:t>
            </a:r>
            <a:r>
              <a:rPr lang="ru-RU" altLang="ru-RU" sz="1800" kern="1200" dirty="0" smtClean="0">
                <a:solidFill>
                  <a:schemeClr val="tx2"/>
                </a:solidFill>
              </a:rPr>
              <a:t>НСИ 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, прием и распространение справочников и классификаторов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ЕИС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871449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Обеспечение</a:t>
            </a:r>
            <a:br>
              <a:rPr lang="ru-RU" altLang="ru-RU" sz="1800" kern="1200" dirty="0">
                <a:solidFill>
                  <a:schemeClr val="tx2"/>
                </a:solidFill>
              </a:rPr>
            </a:br>
            <a:r>
              <a:rPr lang="ru-RU" altLang="ru-RU" sz="1800" kern="1200" dirty="0">
                <a:solidFill>
                  <a:schemeClr val="tx2"/>
                </a:solidFill>
              </a:rPr>
              <a:t>информационной безопасности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Комплекс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мер по обеспечению целостности, доступности и конфиденциальности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информации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25021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Мониторинг закупок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Статистическая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обработка информации и построение информационных отчетов в различных </a:t>
            </a:r>
            <a:r>
              <a:rPr lang="ru-RU" altLang="ru-RU" sz="1800" b="0" kern="1200" dirty="0" smtClean="0">
                <a:solidFill>
                  <a:schemeClr val="tx2"/>
                </a:solidFill>
                <a:latin typeface="Calibri"/>
                <a:cs typeface="Tahoma" pitchFamily="34" charset="0"/>
              </a:rPr>
              <a:t>разрезах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62605" y="2535731"/>
            <a:ext cx="12031902" cy="2343891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kern="1200" dirty="0" smtClean="0">
                <a:solidFill>
                  <a:srgbClr val="44546A">
                    <a:lumMod val="75000"/>
                  </a:srgbClr>
                </a:solidFill>
              </a:rPr>
              <a:t>Единая система в сфере закупок (ЕИС)</a:t>
            </a:r>
            <a:endParaRPr lang="ru-RU" altLang="ru-RU" sz="3200" b="0" kern="1200" dirty="0">
              <a:solidFill>
                <a:prstClr val="white"/>
              </a:solidFill>
            </a:endParaRPr>
          </a:p>
        </p:txBody>
      </p:sp>
      <p:sp>
        <p:nvSpPr>
          <p:cNvPr id="22" name="Oval 484"/>
          <p:cNvSpPr>
            <a:spLocks noChangeArrowheads="1"/>
          </p:cNvSpPr>
          <p:nvPr/>
        </p:nvSpPr>
        <p:spPr bwMode="auto">
          <a:xfrm>
            <a:off x="9239672" y="7504611"/>
            <a:ext cx="1368152" cy="13740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85"/>
          <p:cNvSpPr>
            <a:spLocks/>
          </p:cNvSpPr>
          <p:nvPr/>
        </p:nvSpPr>
        <p:spPr bwMode="auto">
          <a:xfrm>
            <a:off x="9456930" y="7827563"/>
            <a:ext cx="851426" cy="687013"/>
          </a:xfrm>
          <a:custGeom>
            <a:avLst/>
            <a:gdLst>
              <a:gd name="T0" fmla="*/ 8 w 160"/>
              <a:gd name="T1" fmla="*/ 84 h 128"/>
              <a:gd name="T2" fmla="*/ 16 w 160"/>
              <a:gd name="T3" fmla="*/ 92 h 128"/>
              <a:gd name="T4" fmla="*/ 20 w 160"/>
              <a:gd name="T5" fmla="*/ 92 h 128"/>
              <a:gd name="T6" fmla="*/ 23 w 160"/>
              <a:gd name="T7" fmla="*/ 92 h 128"/>
              <a:gd name="T8" fmla="*/ 33 w 160"/>
              <a:gd name="T9" fmla="*/ 121 h 128"/>
              <a:gd name="T10" fmla="*/ 43 w 160"/>
              <a:gd name="T11" fmla="*/ 128 h 128"/>
              <a:gd name="T12" fmla="*/ 51 w 160"/>
              <a:gd name="T13" fmla="*/ 128 h 128"/>
              <a:gd name="T14" fmla="*/ 56 w 160"/>
              <a:gd name="T15" fmla="*/ 120 h 128"/>
              <a:gd name="T16" fmla="*/ 52 w 160"/>
              <a:gd name="T17" fmla="*/ 108 h 128"/>
              <a:gd name="T18" fmla="*/ 53 w 160"/>
              <a:gd name="T19" fmla="*/ 108 h 128"/>
              <a:gd name="T20" fmla="*/ 58 w 160"/>
              <a:gd name="T21" fmla="*/ 100 h 128"/>
              <a:gd name="T22" fmla="*/ 56 w 160"/>
              <a:gd name="T23" fmla="*/ 92 h 128"/>
              <a:gd name="T24" fmla="*/ 76 w 160"/>
              <a:gd name="T25" fmla="*/ 92 h 128"/>
              <a:gd name="T26" fmla="*/ 140 w 160"/>
              <a:gd name="T27" fmla="*/ 117 h 128"/>
              <a:gd name="T28" fmla="*/ 140 w 160"/>
              <a:gd name="T29" fmla="*/ 122 h 128"/>
              <a:gd name="T30" fmla="*/ 146 w 160"/>
              <a:gd name="T31" fmla="*/ 128 h 128"/>
              <a:gd name="T32" fmla="*/ 152 w 160"/>
              <a:gd name="T33" fmla="*/ 122 h 128"/>
              <a:gd name="T34" fmla="*/ 152 w 160"/>
              <a:gd name="T35" fmla="*/ 80 h 128"/>
              <a:gd name="T36" fmla="*/ 160 w 160"/>
              <a:gd name="T37" fmla="*/ 72 h 128"/>
              <a:gd name="T38" fmla="*/ 160 w 160"/>
              <a:gd name="T39" fmla="*/ 56 h 128"/>
              <a:gd name="T40" fmla="*/ 152 w 160"/>
              <a:gd name="T41" fmla="*/ 48 h 128"/>
              <a:gd name="T42" fmla="*/ 152 w 160"/>
              <a:gd name="T43" fmla="*/ 6 h 128"/>
              <a:gd name="T44" fmla="*/ 146 w 160"/>
              <a:gd name="T45" fmla="*/ 0 h 128"/>
              <a:gd name="T46" fmla="*/ 140 w 160"/>
              <a:gd name="T47" fmla="*/ 6 h 128"/>
              <a:gd name="T48" fmla="*/ 140 w 160"/>
              <a:gd name="T49" fmla="*/ 10 h 128"/>
              <a:gd name="T50" fmla="*/ 76 w 160"/>
              <a:gd name="T51" fmla="*/ 36 h 128"/>
              <a:gd name="T52" fmla="*/ 32 w 160"/>
              <a:gd name="T53" fmla="*/ 36 h 128"/>
              <a:gd name="T54" fmla="*/ 24 w 160"/>
              <a:gd name="T55" fmla="*/ 36 h 128"/>
              <a:gd name="T56" fmla="*/ 16 w 160"/>
              <a:gd name="T57" fmla="*/ 36 h 128"/>
              <a:gd name="T58" fmla="*/ 8 w 160"/>
              <a:gd name="T59" fmla="*/ 44 h 128"/>
              <a:gd name="T60" fmla="*/ 0 w 160"/>
              <a:gd name="T61" fmla="*/ 52 h 128"/>
              <a:gd name="T62" fmla="*/ 0 w 160"/>
              <a:gd name="T63" fmla="*/ 76 h 128"/>
              <a:gd name="T64" fmla="*/ 8 w 160"/>
              <a:gd name="T65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28">
                <a:moveTo>
                  <a:pt x="8" y="84"/>
                </a:moveTo>
                <a:cubicBezTo>
                  <a:pt x="8" y="88"/>
                  <a:pt x="12" y="92"/>
                  <a:pt x="16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4" y="126"/>
                  <a:pt x="38" y="128"/>
                  <a:pt x="43" y="128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8"/>
                  <a:pt x="58" y="124"/>
                  <a:pt x="56" y="12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7" y="108"/>
                  <a:pt x="60" y="104"/>
                  <a:pt x="58" y="100"/>
                </a:cubicBezTo>
                <a:cubicBezTo>
                  <a:pt x="56" y="92"/>
                  <a:pt x="56" y="92"/>
                  <a:pt x="5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115" y="92"/>
                  <a:pt x="129" y="107"/>
                  <a:pt x="140" y="117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5"/>
                  <a:pt x="143" y="128"/>
                  <a:pt x="146" y="128"/>
                </a:cubicBezTo>
                <a:cubicBezTo>
                  <a:pt x="149" y="128"/>
                  <a:pt x="152" y="125"/>
                  <a:pt x="152" y="122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7" y="80"/>
                  <a:pt x="160" y="76"/>
                  <a:pt x="160" y="72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1"/>
                  <a:pt x="157" y="48"/>
                  <a:pt x="152" y="48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3"/>
                  <a:pt x="149" y="0"/>
                  <a:pt x="146" y="0"/>
                </a:cubicBezTo>
                <a:cubicBezTo>
                  <a:pt x="143" y="0"/>
                  <a:pt x="140" y="3"/>
                  <a:pt x="140" y="6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29" y="20"/>
                  <a:pt x="115" y="36"/>
                  <a:pt x="76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2" y="36"/>
                  <a:pt x="8" y="39"/>
                  <a:pt x="8" y="44"/>
                </a:cubicBezTo>
                <a:cubicBezTo>
                  <a:pt x="4" y="44"/>
                  <a:pt x="0" y="47"/>
                  <a:pt x="0" y="5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0"/>
                  <a:pt x="4" y="84"/>
                  <a:pt x="8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8"/>
          <p:cNvSpPr>
            <a:spLocks/>
          </p:cNvSpPr>
          <p:nvPr/>
        </p:nvSpPr>
        <p:spPr bwMode="auto">
          <a:xfrm>
            <a:off x="9682047" y="10441799"/>
            <a:ext cx="470133" cy="272981"/>
          </a:xfrm>
          <a:custGeom>
            <a:avLst/>
            <a:gdLst>
              <a:gd name="T0" fmla="*/ 34 w 68"/>
              <a:gd name="T1" fmla="*/ 0 h 39"/>
              <a:gd name="T2" fmla="*/ 0 w 68"/>
              <a:gd name="T3" fmla="*/ 34 h 39"/>
              <a:gd name="T4" fmla="*/ 0 w 68"/>
              <a:gd name="T5" fmla="*/ 39 h 39"/>
              <a:gd name="T6" fmla="*/ 68 w 68"/>
              <a:gd name="T7" fmla="*/ 39 h 39"/>
              <a:gd name="T8" fmla="*/ 68 w 68"/>
              <a:gd name="T9" fmla="*/ 34 h 39"/>
              <a:gd name="T10" fmla="*/ 34 w 68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39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39"/>
                  <a:pt x="0" y="39"/>
                  <a:pt x="0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9"/>
          <p:cNvSpPr>
            <a:spLocks noEditPoints="1"/>
          </p:cNvSpPr>
          <p:nvPr/>
        </p:nvSpPr>
        <p:spPr bwMode="auto">
          <a:xfrm>
            <a:off x="9029927" y="10024743"/>
            <a:ext cx="177437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0 w 256"/>
              <a:gd name="T11" fmla="*/ 188 h 256"/>
              <a:gd name="T12" fmla="*/ 188 w 256"/>
              <a:gd name="T13" fmla="*/ 200 h 256"/>
              <a:gd name="T14" fmla="*/ 68 w 256"/>
              <a:gd name="T15" fmla="*/ 200 h 256"/>
              <a:gd name="T16" fmla="*/ 56 w 256"/>
              <a:gd name="T17" fmla="*/ 188 h 256"/>
              <a:gd name="T18" fmla="*/ 56 w 256"/>
              <a:gd name="T19" fmla="*/ 112 h 256"/>
              <a:gd name="T20" fmla="*/ 68 w 256"/>
              <a:gd name="T21" fmla="*/ 100 h 256"/>
              <a:gd name="T22" fmla="*/ 74 w 256"/>
              <a:gd name="T23" fmla="*/ 100 h 256"/>
              <a:gd name="T24" fmla="*/ 74 w 256"/>
              <a:gd name="T25" fmla="*/ 95 h 256"/>
              <a:gd name="T26" fmla="*/ 128 w 256"/>
              <a:gd name="T27" fmla="*/ 41 h 256"/>
              <a:gd name="T28" fmla="*/ 182 w 256"/>
              <a:gd name="T29" fmla="*/ 95 h 256"/>
              <a:gd name="T30" fmla="*/ 182 w 256"/>
              <a:gd name="T31" fmla="*/ 100 h 256"/>
              <a:gd name="T32" fmla="*/ 188 w 256"/>
              <a:gd name="T33" fmla="*/ 100 h 256"/>
              <a:gd name="T34" fmla="*/ 200 w 256"/>
              <a:gd name="T35" fmla="*/ 112 h 256"/>
              <a:gd name="T36" fmla="*/ 200 w 256"/>
              <a:gd name="T37" fmla="*/ 18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0" y="188"/>
                </a:moveTo>
                <a:cubicBezTo>
                  <a:pt x="200" y="195"/>
                  <a:pt x="194" y="200"/>
                  <a:pt x="188" y="200"/>
                </a:cubicBezTo>
                <a:cubicBezTo>
                  <a:pt x="68" y="200"/>
                  <a:pt x="68" y="200"/>
                  <a:pt x="68" y="200"/>
                </a:cubicBezTo>
                <a:cubicBezTo>
                  <a:pt x="61" y="200"/>
                  <a:pt x="56" y="195"/>
                  <a:pt x="56" y="188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5"/>
                  <a:pt x="61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65"/>
                  <a:pt x="98" y="41"/>
                  <a:pt x="128" y="41"/>
                </a:cubicBezTo>
                <a:cubicBezTo>
                  <a:pt x="157" y="41"/>
                  <a:pt x="182" y="65"/>
                  <a:pt x="182" y="95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4" y="100"/>
                  <a:pt x="200" y="105"/>
                  <a:pt x="200" y="112"/>
                </a:cubicBezTo>
                <a:lnTo>
                  <a:pt x="200" y="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50"/>
          <p:cNvSpPr>
            <a:spLocks/>
          </p:cNvSpPr>
          <p:nvPr/>
        </p:nvSpPr>
        <p:spPr bwMode="auto">
          <a:xfrm>
            <a:off x="9803372" y="10904347"/>
            <a:ext cx="219903" cy="333643"/>
          </a:xfrm>
          <a:custGeom>
            <a:avLst/>
            <a:gdLst>
              <a:gd name="T0" fmla="*/ 16 w 32"/>
              <a:gd name="T1" fmla="*/ 0 h 48"/>
              <a:gd name="T2" fmla="*/ 0 w 32"/>
              <a:gd name="T3" fmla="*/ 16 h 48"/>
              <a:gd name="T4" fmla="*/ 8 w 32"/>
              <a:gd name="T5" fmla="*/ 30 h 48"/>
              <a:gd name="T6" fmla="*/ 8 w 32"/>
              <a:gd name="T7" fmla="*/ 40 h 48"/>
              <a:gd name="T8" fmla="*/ 16 w 32"/>
              <a:gd name="T9" fmla="*/ 48 h 48"/>
              <a:gd name="T10" fmla="*/ 24 w 32"/>
              <a:gd name="T11" fmla="*/ 40 h 48"/>
              <a:gd name="T12" fmla="*/ 24 w 32"/>
              <a:gd name="T13" fmla="*/ 30 h 48"/>
              <a:gd name="T14" fmla="*/ 32 w 32"/>
              <a:gd name="T15" fmla="*/ 16 h 48"/>
              <a:gd name="T16" fmla="*/ 16 w 32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4"/>
                  <a:pt x="11" y="48"/>
                  <a:pt x="16" y="48"/>
                </a:cubicBezTo>
                <a:cubicBezTo>
                  <a:pt x="20" y="48"/>
                  <a:pt x="24" y="44"/>
                  <a:pt x="24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8" y="27"/>
                  <a:pt x="32" y="22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1"/>
          <p:cNvSpPr>
            <a:spLocks noEditPoints="1"/>
          </p:cNvSpPr>
          <p:nvPr/>
        </p:nvSpPr>
        <p:spPr bwMode="auto">
          <a:xfrm>
            <a:off x="9416652" y="10305309"/>
            <a:ext cx="1000929" cy="1099508"/>
          </a:xfrm>
          <a:custGeom>
            <a:avLst/>
            <a:gdLst>
              <a:gd name="T0" fmla="*/ 132 w 144"/>
              <a:gd name="T1" fmla="*/ 59 h 159"/>
              <a:gd name="T2" fmla="*/ 126 w 144"/>
              <a:gd name="T3" fmla="*/ 59 h 159"/>
              <a:gd name="T4" fmla="*/ 126 w 144"/>
              <a:gd name="T5" fmla="*/ 54 h 159"/>
              <a:gd name="T6" fmla="*/ 72 w 144"/>
              <a:gd name="T7" fmla="*/ 0 h 159"/>
              <a:gd name="T8" fmla="*/ 18 w 144"/>
              <a:gd name="T9" fmla="*/ 54 h 159"/>
              <a:gd name="T10" fmla="*/ 18 w 144"/>
              <a:gd name="T11" fmla="*/ 59 h 159"/>
              <a:gd name="T12" fmla="*/ 12 w 144"/>
              <a:gd name="T13" fmla="*/ 59 h 159"/>
              <a:gd name="T14" fmla="*/ 0 w 144"/>
              <a:gd name="T15" fmla="*/ 71 h 159"/>
              <a:gd name="T16" fmla="*/ 0 w 144"/>
              <a:gd name="T17" fmla="*/ 147 h 159"/>
              <a:gd name="T18" fmla="*/ 12 w 144"/>
              <a:gd name="T19" fmla="*/ 159 h 159"/>
              <a:gd name="T20" fmla="*/ 132 w 144"/>
              <a:gd name="T21" fmla="*/ 159 h 159"/>
              <a:gd name="T22" fmla="*/ 144 w 144"/>
              <a:gd name="T23" fmla="*/ 147 h 159"/>
              <a:gd name="T24" fmla="*/ 144 w 144"/>
              <a:gd name="T25" fmla="*/ 71 h 159"/>
              <a:gd name="T26" fmla="*/ 132 w 144"/>
              <a:gd name="T27" fmla="*/ 59 h 159"/>
              <a:gd name="T28" fmla="*/ 80 w 144"/>
              <a:gd name="T29" fmla="*/ 117 h 159"/>
              <a:gd name="T30" fmla="*/ 80 w 144"/>
              <a:gd name="T31" fmla="*/ 127 h 159"/>
              <a:gd name="T32" fmla="*/ 72 w 144"/>
              <a:gd name="T33" fmla="*/ 135 h 159"/>
              <a:gd name="T34" fmla="*/ 64 w 144"/>
              <a:gd name="T35" fmla="*/ 127 h 159"/>
              <a:gd name="T36" fmla="*/ 64 w 144"/>
              <a:gd name="T37" fmla="*/ 117 h 159"/>
              <a:gd name="T38" fmla="*/ 56 w 144"/>
              <a:gd name="T39" fmla="*/ 103 h 159"/>
              <a:gd name="T40" fmla="*/ 72 w 144"/>
              <a:gd name="T41" fmla="*/ 87 h 159"/>
              <a:gd name="T42" fmla="*/ 88 w 144"/>
              <a:gd name="T43" fmla="*/ 103 h 159"/>
              <a:gd name="T44" fmla="*/ 80 w 144"/>
              <a:gd name="T45" fmla="*/ 117 h 159"/>
              <a:gd name="T46" fmla="*/ 106 w 144"/>
              <a:gd name="T47" fmla="*/ 59 h 159"/>
              <a:gd name="T48" fmla="*/ 38 w 144"/>
              <a:gd name="T49" fmla="*/ 59 h 159"/>
              <a:gd name="T50" fmla="*/ 38 w 144"/>
              <a:gd name="T51" fmla="*/ 54 h 159"/>
              <a:gd name="T52" fmla="*/ 72 w 144"/>
              <a:gd name="T53" fmla="*/ 20 h 159"/>
              <a:gd name="T54" fmla="*/ 106 w 144"/>
              <a:gd name="T55" fmla="*/ 54 h 159"/>
              <a:gd name="T56" fmla="*/ 106 w 144"/>
              <a:gd name="T57" fmla="*/ 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" h="159">
                <a:moveTo>
                  <a:pt x="132" y="59"/>
                </a:moveTo>
                <a:cubicBezTo>
                  <a:pt x="126" y="59"/>
                  <a:pt x="126" y="59"/>
                  <a:pt x="126" y="59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24"/>
                  <a:pt x="101" y="0"/>
                  <a:pt x="72" y="0"/>
                </a:cubicBezTo>
                <a:cubicBezTo>
                  <a:pt x="42" y="0"/>
                  <a:pt x="18" y="24"/>
                  <a:pt x="18" y="54"/>
                </a:cubicBezTo>
                <a:cubicBezTo>
                  <a:pt x="18" y="59"/>
                  <a:pt x="18" y="59"/>
                  <a:pt x="18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9"/>
                  <a:pt x="0" y="64"/>
                  <a:pt x="0" y="7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5" y="159"/>
                  <a:pt x="12" y="159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8" y="159"/>
                  <a:pt x="144" y="154"/>
                  <a:pt x="144" y="147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64"/>
                  <a:pt x="138" y="59"/>
                  <a:pt x="132" y="59"/>
                </a:cubicBezTo>
                <a:close/>
                <a:moveTo>
                  <a:pt x="80" y="117"/>
                </a:moveTo>
                <a:cubicBezTo>
                  <a:pt x="80" y="127"/>
                  <a:pt x="80" y="127"/>
                  <a:pt x="80" y="127"/>
                </a:cubicBezTo>
                <a:cubicBezTo>
                  <a:pt x="80" y="131"/>
                  <a:pt x="76" y="135"/>
                  <a:pt x="72" y="135"/>
                </a:cubicBezTo>
                <a:cubicBezTo>
                  <a:pt x="67" y="135"/>
                  <a:pt x="64" y="131"/>
                  <a:pt x="64" y="12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59" y="114"/>
                  <a:pt x="56" y="109"/>
                  <a:pt x="56" y="103"/>
                </a:cubicBezTo>
                <a:cubicBezTo>
                  <a:pt x="56" y="94"/>
                  <a:pt x="63" y="87"/>
                  <a:pt x="72" y="87"/>
                </a:cubicBezTo>
                <a:cubicBezTo>
                  <a:pt x="80" y="87"/>
                  <a:pt x="88" y="94"/>
                  <a:pt x="88" y="103"/>
                </a:cubicBezTo>
                <a:cubicBezTo>
                  <a:pt x="88" y="109"/>
                  <a:pt x="84" y="114"/>
                  <a:pt x="80" y="117"/>
                </a:cubicBezTo>
                <a:close/>
                <a:moveTo>
                  <a:pt x="10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35"/>
                  <a:pt x="53" y="20"/>
                  <a:pt x="72" y="20"/>
                </a:cubicBezTo>
                <a:cubicBezTo>
                  <a:pt x="90" y="20"/>
                  <a:pt x="106" y="35"/>
                  <a:pt x="106" y="54"/>
                </a:cubicBezTo>
                <a:lnTo>
                  <a:pt x="106" y="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0"/>
          <p:cNvSpPr>
            <a:spLocks/>
          </p:cNvSpPr>
          <p:nvPr/>
        </p:nvSpPr>
        <p:spPr bwMode="auto">
          <a:xfrm>
            <a:off x="16824879" y="5556299"/>
            <a:ext cx="275606" cy="729636"/>
          </a:xfrm>
          <a:custGeom>
            <a:avLst/>
            <a:gdLst>
              <a:gd name="T0" fmla="*/ 31 w 40"/>
              <a:gd name="T1" fmla="*/ 88 h 107"/>
              <a:gd name="T2" fmla="*/ 20 w 40"/>
              <a:gd name="T3" fmla="*/ 66 h 107"/>
              <a:gd name="T4" fmla="*/ 19 w 40"/>
              <a:gd name="T5" fmla="*/ 51 h 107"/>
              <a:gd name="T6" fmla="*/ 13 w 40"/>
              <a:gd name="T7" fmla="*/ 36 h 107"/>
              <a:gd name="T8" fmla="*/ 7 w 40"/>
              <a:gd name="T9" fmla="*/ 19 h 107"/>
              <a:gd name="T10" fmla="*/ 9 w 40"/>
              <a:gd name="T11" fmla="*/ 0 h 107"/>
              <a:gd name="T12" fmla="*/ 0 w 40"/>
              <a:gd name="T13" fmla="*/ 37 h 107"/>
              <a:gd name="T14" fmla="*/ 40 w 40"/>
              <a:gd name="T15" fmla="*/ 107 h 107"/>
              <a:gd name="T16" fmla="*/ 40 w 40"/>
              <a:gd name="T17" fmla="*/ 105 h 107"/>
              <a:gd name="T18" fmla="*/ 31 w 40"/>
              <a:gd name="T19" fmla="*/ 8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107">
                <a:moveTo>
                  <a:pt x="31" y="88"/>
                </a:moveTo>
                <a:cubicBezTo>
                  <a:pt x="31" y="82"/>
                  <a:pt x="26" y="78"/>
                  <a:pt x="20" y="66"/>
                </a:cubicBezTo>
                <a:cubicBezTo>
                  <a:pt x="14" y="53"/>
                  <a:pt x="18" y="52"/>
                  <a:pt x="19" y="51"/>
                </a:cubicBezTo>
                <a:cubicBezTo>
                  <a:pt x="20" y="50"/>
                  <a:pt x="13" y="46"/>
                  <a:pt x="13" y="36"/>
                </a:cubicBezTo>
                <a:cubicBezTo>
                  <a:pt x="13" y="27"/>
                  <a:pt x="5" y="29"/>
                  <a:pt x="7" y="19"/>
                </a:cubicBezTo>
                <a:cubicBezTo>
                  <a:pt x="8" y="10"/>
                  <a:pt x="10" y="4"/>
                  <a:pt x="9" y="0"/>
                </a:cubicBezTo>
                <a:cubicBezTo>
                  <a:pt x="3" y="11"/>
                  <a:pt x="0" y="24"/>
                  <a:pt x="0" y="37"/>
                </a:cubicBezTo>
                <a:cubicBezTo>
                  <a:pt x="0" y="67"/>
                  <a:pt x="16" y="93"/>
                  <a:pt x="40" y="107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2" y="95"/>
                  <a:pt x="3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6878471" y="5265936"/>
            <a:ext cx="1002902" cy="1094456"/>
          </a:xfrm>
          <a:custGeom>
            <a:avLst/>
            <a:gdLst>
              <a:gd name="T0" fmla="*/ 125 w 144"/>
              <a:gd name="T1" fmla="*/ 45 h 161"/>
              <a:gd name="T2" fmla="*/ 115 w 144"/>
              <a:gd name="T3" fmla="*/ 41 h 161"/>
              <a:gd name="T4" fmla="*/ 108 w 144"/>
              <a:gd name="T5" fmla="*/ 51 h 161"/>
              <a:gd name="T6" fmla="*/ 99 w 144"/>
              <a:gd name="T7" fmla="*/ 51 h 161"/>
              <a:gd name="T8" fmla="*/ 101 w 144"/>
              <a:gd name="T9" fmla="*/ 43 h 161"/>
              <a:gd name="T10" fmla="*/ 102 w 144"/>
              <a:gd name="T11" fmla="*/ 39 h 161"/>
              <a:gd name="T12" fmla="*/ 101 w 144"/>
              <a:gd name="T13" fmla="*/ 35 h 161"/>
              <a:gd name="T14" fmla="*/ 110 w 144"/>
              <a:gd name="T15" fmla="*/ 29 h 161"/>
              <a:gd name="T16" fmla="*/ 106 w 144"/>
              <a:gd name="T17" fmla="*/ 26 h 161"/>
              <a:gd name="T18" fmla="*/ 97 w 144"/>
              <a:gd name="T19" fmla="*/ 15 h 161"/>
              <a:gd name="T20" fmla="*/ 102 w 144"/>
              <a:gd name="T21" fmla="*/ 8 h 161"/>
              <a:gd name="T22" fmla="*/ 101 w 144"/>
              <a:gd name="T23" fmla="*/ 5 h 161"/>
              <a:gd name="T24" fmla="*/ 73 w 144"/>
              <a:gd name="T25" fmla="*/ 0 h 161"/>
              <a:gd name="T26" fmla="*/ 44 w 144"/>
              <a:gd name="T27" fmla="*/ 5 h 161"/>
              <a:gd name="T28" fmla="*/ 45 w 144"/>
              <a:gd name="T29" fmla="*/ 8 h 161"/>
              <a:gd name="T30" fmla="*/ 57 w 144"/>
              <a:gd name="T31" fmla="*/ 10 h 161"/>
              <a:gd name="T32" fmla="*/ 53 w 144"/>
              <a:gd name="T33" fmla="*/ 20 h 161"/>
              <a:gd name="T34" fmla="*/ 37 w 144"/>
              <a:gd name="T35" fmla="*/ 18 h 161"/>
              <a:gd name="T36" fmla="*/ 42 w 144"/>
              <a:gd name="T37" fmla="*/ 21 h 161"/>
              <a:gd name="T38" fmla="*/ 51 w 144"/>
              <a:gd name="T39" fmla="*/ 24 h 161"/>
              <a:gd name="T40" fmla="*/ 47 w 144"/>
              <a:gd name="T41" fmla="*/ 35 h 161"/>
              <a:gd name="T42" fmla="*/ 43 w 144"/>
              <a:gd name="T43" fmla="*/ 38 h 161"/>
              <a:gd name="T44" fmla="*/ 39 w 144"/>
              <a:gd name="T45" fmla="*/ 40 h 161"/>
              <a:gd name="T46" fmla="*/ 29 w 144"/>
              <a:gd name="T47" fmla="*/ 43 h 161"/>
              <a:gd name="T48" fmla="*/ 21 w 144"/>
              <a:gd name="T49" fmla="*/ 52 h 161"/>
              <a:gd name="T50" fmla="*/ 18 w 144"/>
              <a:gd name="T51" fmla="*/ 63 h 161"/>
              <a:gd name="T52" fmla="*/ 15 w 144"/>
              <a:gd name="T53" fmla="*/ 61 h 161"/>
              <a:gd name="T54" fmla="*/ 10 w 144"/>
              <a:gd name="T55" fmla="*/ 52 h 161"/>
              <a:gd name="T56" fmla="*/ 3 w 144"/>
              <a:gd name="T57" fmla="*/ 65 h 161"/>
              <a:gd name="T58" fmla="*/ 9 w 144"/>
              <a:gd name="T59" fmla="*/ 66 h 161"/>
              <a:gd name="T60" fmla="*/ 12 w 144"/>
              <a:gd name="T61" fmla="*/ 85 h 161"/>
              <a:gd name="T62" fmla="*/ 25 w 144"/>
              <a:gd name="T63" fmla="*/ 88 h 161"/>
              <a:gd name="T64" fmla="*/ 44 w 144"/>
              <a:gd name="T65" fmla="*/ 101 h 161"/>
              <a:gd name="T66" fmla="*/ 63 w 144"/>
              <a:gd name="T67" fmla="*/ 113 h 161"/>
              <a:gd name="T68" fmla="*/ 66 w 144"/>
              <a:gd name="T69" fmla="*/ 123 h 161"/>
              <a:gd name="T70" fmla="*/ 53 w 144"/>
              <a:gd name="T71" fmla="*/ 137 h 161"/>
              <a:gd name="T72" fmla="*/ 41 w 144"/>
              <a:gd name="T73" fmla="*/ 152 h 161"/>
              <a:gd name="T74" fmla="*/ 40 w 144"/>
              <a:gd name="T75" fmla="*/ 154 h 161"/>
              <a:gd name="T76" fmla="*/ 73 w 144"/>
              <a:gd name="T77" fmla="*/ 161 h 161"/>
              <a:gd name="T78" fmla="*/ 131 w 144"/>
              <a:gd name="T79" fmla="*/ 136 h 161"/>
              <a:gd name="T80" fmla="*/ 127 w 144"/>
              <a:gd name="T81" fmla="*/ 120 h 161"/>
              <a:gd name="T82" fmla="*/ 126 w 144"/>
              <a:gd name="T83" fmla="*/ 107 h 161"/>
              <a:gd name="T84" fmla="*/ 108 w 144"/>
              <a:gd name="T85" fmla="*/ 106 h 161"/>
              <a:gd name="T86" fmla="*/ 92 w 144"/>
              <a:gd name="T87" fmla="*/ 89 h 161"/>
              <a:gd name="T88" fmla="*/ 102 w 144"/>
              <a:gd name="T89" fmla="*/ 63 h 161"/>
              <a:gd name="T90" fmla="*/ 126 w 144"/>
              <a:gd name="T91" fmla="*/ 58 h 161"/>
              <a:gd name="T92" fmla="*/ 137 w 144"/>
              <a:gd name="T93" fmla="*/ 50 h 161"/>
              <a:gd name="T94" fmla="*/ 130 w 144"/>
              <a:gd name="T95" fmla="*/ 42 h 161"/>
              <a:gd name="T96" fmla="*/ 125 w 144"/>
              <a:gd name="T97" fmla="*/ 45 h 161"/>
              <a:gd name="T98" fmla="*/ 78 w 144"/>
              <a:gd name="T99" fmla="*/ 11 h 161"/>
              <a:gd name="T100" fmla="*/ 73 w 144"/>
              <a:gd name="T101" fmla="*/ 17 h 161"/>
              <a:gd name="T102" fmla="*/ 66 w 144"/>
              <a:gd name="T103" fmla="*/ 23 h 161"/>
              <a:gd name="T104" fmla="*/ 62 w 144"/>
              <a:gd name="T105" fmla="*/ 22 h 161"/>
              <a:gd name="T106" fmla="*/ 62 w 144"/>
              <a:gd name="T107" fmla="*/ 7 h 161"/>
              <a:gd name="T108" fmla="*/ 65 w 144"/>
              <a:gd name="T109" fmla="*/ 4 h 161"/>
              <a:gd name="T110" fmla="*/ 78 w 144"/>
              <a:gd name="T111" fmla="*/ 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125" y="45"/>
                </a:moveTo>
                <a:cubicBezTo>
                  <a:pt x="122" y="48"/>
                  <a:pt x="119" y="43"/>
                  <a:pt x="115" y="41"/>
                </a:cubicBezTo>
                <a:cubicBezTo>
                  <a:pt x="112" y="39"/>
                  <a:pt x="112" y="45"/>
                  <a:pt x="108" y="51"/>
                </a:cubicBezTo>
                <a:cubicBezTo>
                  <a:pt x="104" y="57"/>
                  <a:pt x="102" y="54"/>
                  <a:pt x="99" y="51"/>
                </a:cubicBezTo>
                <a:cubicBezTo>
                  <a:pt x="95" y="48"/>
                  <a:pt x="97" y="45"/>
                  <a:pt x="101" y="43"/>
                </a:cubicBezTo>
                <a:cubicBezTo>
                  <a:pt x="104" y="42"/>
                  <a:pt x="105" y="41"/>
                  <a:pt x="102" y="39"/>
                </a:cubicBezTo>
                <a:cubicBezTo>
                  <a:pt x="100" y="36"/>
                  <a:pt x="99" y="37"/>
                  <a:pt x="101" y="35"/>
                </a:cubicBezTo>
                <a:cubicBezTo>
                  <a:pt x="104" y="33"/>
                  <a:pt x="105" y="33"/>
                  <a:pt x="110" y="29"/>
                </a:cubicBezTo>
                <a:cubicBezTo>
                  <a:pt x="116" y="26"/>
                  <a:pt x="110" y="23"/>
                  <a:pt x="106" y="26"/>
                </a:cubicBezTo>
                <a:cubicBezTo>
                  <a:pt x="102" y="28"/>
                  <a:pt x="98" y="21"/>
                  <a:pt x="97" y="15"/>
                </a:cubicBezTo>
                <a:cubicBezTo>
                  <a:pt x="96" y="8"/>
                  <a:pt x="99" y="10"/>
                  <a:pt x="102" y="8"/>
                </a:cubicBezTo>
                <a:cubicBezTo>
                  <a:pt x="103" y="8"/>
                  <a:pt x="102" y="6"/>
                  <a:pt x="101" y="5"/>
                </a:cubicBezTo>
                <a:cubicBezTo>
                  <a:pt x="92" y="1"/>
                  <a:pt x="83" y="0"/>
                  <a:pt x="73" y="0"/>
                </a:cubicBezTo>
                <a:cubicBezTo>
                  <a:pt x="63" y="0"/>
                  <a:pt x="53" y="1"/>
                  <a:pt x="44" y="5"/>
                </a:cubicBezTo>
                <a:cubicBezTo>
                  <a:pt x="43" y="7"/>
                  <a:pt x="42" y="9"/>
                  <a:pt x="45" y="8"/>
                </a:cubicBezTo>
                <a:cubicBezTo>
                  <a:pt x="54" y="8"/>
                  <a:pt x="54" y="6"/>
                  <a:pt x="57" y="10"/>
                </a:cubicBezTo>
                <a:cubicBezTo>
                  <a:pt x="60" y="14"/>
                  <a:pt x="58" y="22"/>
                  <a:pt x="53" y="20"/>
                </a:cubicBezTo>
                <a:cubicBezTo>
                  <a:pt x="48" y="17"/>
                  <a:pt x="39" y="14"/>
                  <a:pt x="37" y="18"/>
                </a:cubicBezTo>
                <a:cubicBezTo>
                  <a:pt x="35" y="22"/>
                  <a:pt x="38" y="24"/>
                  <a:pt x="42" y="21"/>
                </a:cubicBezTo>
                <a:cubicBezTo>
                  <a:pt x="46" y="18"/>
                  <a:pt x="50" y="20"/>
                  <a:pt x="51" y="24"/>
                </a:cubicBezTo>
                <a:cubicBezTo>
                  <a:pt x="51" y="28"/>
                  <a:pt x="51" y="36"/>
                  <a:pt x="47" y="35"/>
                </a:cubicBezTo>
                <a:cubicBezTo>
                  <a:pt x="42" y="33"/>
                  <a:pt x="40" y="36"/>
                  <a:pt x="43" y="38"/>
                </a:cubicBezTo>
                <a:cubicBezTo>
                  <a:pt x="46" y="40"/>
                  <a:pt x="43" y="42"/>
                  <a:pt x="39" y="40"/>
                </a:cubicBezTo>
                <a:cubicBezTo>
                  <a:pt x="34" y="38"/>
                  <a:pt x="34" y="44"/>
                  <a:pt x="29" y="43"/>
                </a:cubicBezTo>
                <a:cubicBezTo>
                  <a:pt x="23" y="43"/>
                  <a:pt x="23" y="49"/>
                  <a:pt x="21" y="52"/>
                </a:cubicBezTo>
                <a:cubicBezTo>
                  <a:pt x="19" y="54"/>
                  <a:pt x="19" y="62"/>
                  <a:pt x="18" y="63"/>
                </a:cubicBezTo>
                <a:cubicBezTo>
                  <a:pt x="18" y="65"/>
                  <a:pt x="16" y="67"/>
                  <a:pt x="15" y="61"/>
                </a:cubicBezTo>
                <a:cubicBezTo>
                  <a:pt x="14" y="55"/>
                  <a:pt x="15" y="53"/>
                  <a:pt x="10" y="52"/>
                </a:cubicBezTo>
                <a:cubicBezTo>
                  <a:pt x="5" y="52"/>
                  <a:pt x="0" y="63"/>
                  <a:pt x="3" y="65"/>
                </a:cubicBezTo>
                <a:cubicBezTo>
                  <a:pt x="5" y="67"/>
                  <a:pt x="9" y="63"/>
                  <a:pt x="9" y="66"/>
                </a:cubicBezTo>
                <a:cubicBezTo>
                  <a:pt x="8" y="69"/>
                  <a:pt x="7" y="84"/>
                  <a:pt x="12" y="85"/>
                </a:cubicBezTo>
                <a:cubicBezTo>
                  <a:pt x="17" y="86"/>
                  <a:pt x="21" y="85"/>
                  <a:pt x="25" y="88"/>
                </a:cubicBezTo>
                <a:cubicBezTo>
                  <a:pt x="30" y="91"/>
                  <a:pt x="38" y="91"/>
                  <a:pt x="44" y="101"/>
                </a:cubicBezTo>
                <a:cubicBezTo>
                  <a:pt x="50" y="110"/>
                  <a:pt x="57" y="111"/>
                  <a:pt x="63" y="113"/>
                </a:cubicBezTo>
                <a:cubicBezTo>
                  <a:pt x="70" y="114"/>
                  <a:pt x="69" y="118"/>
                  <a:pt x="66" y="123"/>
                </a:cubicBezTo>
                <a:cubicBezTo>
                  <a:pt x="62" y="128"/>
                  <a:pt x="64" y="133"/>
                  <a:pt x="53" y="137"/>
                </a:cubicBezTo>
                <a:cubicBezTo>
                  <a:pt x="41" y="140"/>
                  <a:pt x="40" y="150"/>
                  <a:pt x="41" y="152"/>
                </a:cubicBezTo>
                <a:cubicBezTo>
                  <a:pt x="41" y="152"/>
                  <a:pt x="41" y="153"/>
                  <a:pt x="40" y="154"/>
                </a:cubicBezTo>
                <a:cubicBezTo>
                  <a:pt x="50" y="159"/>
                  <a:pt x="61" y="161"/>
                  <a:pt x="73" y="161"/>
                </a:cubicBezTo>
                <a:cubicBezTo>
                  <a:pt x="95" y="161"/>
                  <a:pt x="116" y="151"/>
                  <a:pt x="131" y="136"/>
                </a:cubicBezTo>
                <a:cubicBezTo>
                  <a:pt x="129" y="130"/>
                  <a:pt x="127" y="123"/>
                  <a:pt x="127" y="120"/>
                </a:cubicBezTo>
                <a:cubicBezTo>
                  <a:pt x="127" y="113"/>
                  <a:pt x="129" y="112"/>
                  <a:pt x="126" y="107"/>
                </a:cubicBezTo>
                <a:cubicBezTo>
                  <a:pt x="123" y="102"/>
                  <a:pt x="118" y="107"/>
                  <a:pt x="108" y="106"/>
                </a:cubicBezTo>
                <a:cubicBezTo>
                  <a:pt x="97" y="104"/>
                  <a:pt x="99" y="98"/>
                  <a:pt x="92" y="89"/>
                </a:cubicBezTo>
                <a:cubicBezTo>
                  <a:pt x="84" y="80"/>
                  <a:pt x="98" y="72"/>
                  <a:pt x="102" y="63"/>
                </a:cubicBezTo>
                <a:cubicBezTo>
                  <a:pt x="106" y="54"/>
                  <a:pt x="123" y="57"/>
                  <a:pt x="126" y="58"/>
                </a:cubicBezTo>
                <a:cubicBezTo>
                  <a:pt x="130" y="58"/>
                  <a:pt x="129" y="56"/>
                  <a:pt x="137" y="50"/>
                </a:cubicBezTo>
                <a:cubicBezTo>
                  <a:pt x="144" y="44"/>
                  <a:pt x="133" y="44"/>
                  <a:pt x="130" y="42"/>
                </a:cubicBezTo>
                <a:cubicBezTo>
                  <a:pt x="126" y="40"/>
                  <a:pt x="127" y="42"/>
                  <a:pt x="125" y="45"/>
                </a:cubicBezTo>
                <a:close/>
                <a:moveTo>
                  <a:pt x="78" y="11"/>
                </a:moveTo>
                <a:cubicBezTo>
                  <a:pt x="76" y="18"/>
                  <a:pt x="75" y="16"/>
                  <a:pt x="73" y="17"/>
                </a:cubicBezTo>
                <a:cubicBezTo>
                  <a:pt x="70" y="19"/>
                  <a:pt x="69" y="20"/>
                  <a:pt x="66" y="23"/>
                </a:cubicBezTo>
                <a:cubicBezTo>
                  <a:pt x="64" y="27"/>
                  <a:pt x="59" y="26"/>
                  <a:pt x="62" y="22"/>
                </a:cubicBezTo>
                <a:cubicBezTo>
                  <a:pt x="65" y="19"/>
                  <a:pt x="64" y="9"/>
                  <a:pt x="62" y="7"/>
                </a:cubicBezTo>
                <a:cubicBezTo>
                  <a:pt x="62" y="7"/>
                  <a:pt x="60" y="5"/>
                  <a:pt x="65" y="4"/>
                </a:cubicBezTo>
                <a:cubicBezTo>
                  <a:pt x="70" y="3"/>
                  <a:pt x="80" y="4"/>
                  <a:pt x="7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6495685" y="4938344"/>
            <a:ext cx="1783786" cy="1742192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28 w 256"/>
              <a:gd name="T11" fmla="*/ 216 h 256"/>
              <a:gd name="T12" fmla="*/ 40 w 256"/>
              <a:gd name="T13" fmla="*/ 128 h 256"/>
              <a:gd name="T14" fmla="*/ 128 w 256"/>
              <a:gd name="T15" fmla="*/ 40 h 256"/>
              <a:gd name="T16" fmla="*/ 216 w 256"/>
              <a:gd name="T17" fmla="*/ 128 h 256"/>
              <a:gd name="T18" fmla="*/ 128 w 256"/>
              <a:gd name="T19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28" y="216"/>
                </a:moveTo>
                <a:cubicBezTo>
                  <a:pt x="79" y="216"/>
                  <a:pt x="40" y="177"/>
                  <a:pt x="40" y="128"/>
                </a:cubicBezTo>
                <a:cubicBezTo>
                  <a:pt x="40" y="80"/>
                  <a:pt x="79" y="40"/>
                  <a:pt x="128" y="40"/>
                </a:cubicBezTo>
                <a:cubicBezTo>
                  <a:pt x="176" y="40"/>
                  <a:pt x="216" y="80"/>
                  <a:pt x="216" y="128"/>
                </a:cubicBezTo>
                <a:cubicBezTo>
                  <a:pt x="216" y="177"/>
                  <a:pt x="176" y="216"/>
                  <a:pt x="128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3"/>
          <p:cNvSpPr>
            <a:spLocks/>
          </p:cNvSpPr>
          <p:nvPr/>
        </p:nvSpPr>
        <p:spPr bwMode="auto">
          <a:xfrm>
            <a:off x="17291880" y="5288269"/>
            <a:ext cx="145461" cy="163796"/>
          </a:xfrm>
          <a:custGeom>
            <a:avLst/>
            <a:gdLst>
              <a:gd name="T0" fmla="*/ 6 w 21"/>
              <a:gd name="T1" fmla="*/ 1 h 24"/>
              <a:gd name="T2" fmla="*/ 3 w 21"/>
              <a:gd name="T3" fmla="*/ 4 h 24"/>
              <a:gd name="T4" fmla="*/ 3 w 21"/>
              <a:gd name="T5" fmla="*/ 19 h 24"/>
              <a:gd name="T6" fmla="*/ 7 w 21"/>
              <a:gd name="T7" fmla="*/ 20 h 24"/>
              <a:gd name="T8" fmla="*/ 14 w 21"/>
              <a:gd name="T9" fmla="*/ 14 h 24"/>
              <a:gd name="T10" fmla="*/ 19 w 21"/>
              <a:gd name="T11" fmla="*/ 8 h 24"/>
              <a:gd name="T12" fmla="*/ 6 w 21"/>
              <a:gd name="T1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6" y="1"/>
                </a:moveTo>
                <a:cubicBezTo>
                  <a:pt x="1" y="2"/>
                  <a:pt x="3" y="4"/>
                  <a:pt x="3" y="4"/>
                </a:cubicBezTo>
                <a:cubicBezTo>
                  <a:pt x="5" y="6"/>
                  <a:pt x="6" y="16"/>
                  <a:pt x="3" y="19"/>
                </a:cubicBezTo>
                <a:cubicBezTo>
                  <a:pt x="0" y="23"/>
                  <a:pt x="5" y="24"/>
                  <a:pt x="7" y="20"/>
                </a:cubicBezTo>
                <a:cubicBezTo>
                  <a:pt x="10" y="17"/>
                  <a:pt x="11" y="16"/>
                  <a:pt x="14" y="14"/>
                </a:cubicBezTo>
                <a:cubicBezTo>
                  <a:pt x="16" y="13"/>
                  <a:pt x="17" y="15"/>
                  <a:pt x="19" y="8"/>
                </a:cubicBezTo>
                <a:cubicBezTo>
                  <a:pt x="21" y="1"/>
                  <a:pt x="11" y="0"/>
                  <a:pt x="6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4"/>
          <p:cNvSpPr>
            <a:spLocks noEditPoints="1"/>
          </p:cNvSpPr>
          <p:nvPr/>
        </p:nvSpPr>
        <p:spPr bwMode="auto">
          <a:xfrm>
            <a:off x="16771291" y="5213816"/>
            <a:ext cx="1232574" cy="1191242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7 w 176"/>
              <a:gd name="T5" fmla="*/ 88 h 176"/>
              <a:gd name="T6" fmla="*/ 14 w 176"/>
              <a:gd name="T7" fmla="*/ 70 h 176"/>
              <a:gd name="T8" fmla="*/ 26 w 176"/>
              <a:gd name="T9" fmla="*/ 102 h 176"/>
              <a:gd name="T10" fmla="*/ 38 w 176"/>
              <a:gd name="T11" fmla="*/ 139 h 176"/>
              <a:gd name="T12" fmla="*/ 47 w 176"/>
              <a:gd name="T13" fmla="*/ 158 h 176"/>
              <a:gd name="T14" fmla="*/ 152 w 176"/>
              <a:gd name="T15" fmla="*/ 58 h 176"/>
              <a:gd name="T16" fmla="*/ 117 w 176"/>
              <a:gd name="T17" fmla="*/ 71 h 176"/>
              <a:gd name="T18" fmla="*/ 123 w 176"/>
              <a:gd name="T19" fmla="*/ 114 h 176"/>
              <a:gd name="T20" fmla="*/ 142 w 176"/>
              <a:gd name="T21" fmla="*/ 128 h 176"/>
              <a:gd name="T22" fmla="*/ 88 w 176"/>
              <a:gd name="T23" fmla="*/ 169 h 176"/>
              <a:gd name="T24" fmla="*/ 56 w 176"/>
              <a:gd name="T25" fmla="*/ 160 h 176"/>
              <a:gd name="T26" fmla="*/ 81 w 176"/>
              <a:gd name="T27" fmla="*/ 131 h 176"/>
              <a:gd name="T28" fmla="*/ 59 w 176"/>
              <a:gd name="T29" fmla="*/ 109 h 176"/>
              <a:gd name="T30" fmla="*/ 27 w 176"/>
              <a:gd name="T31" fmla="*/ 93 h 176"/>
              <a:gd name="T32" fmla="*/ 18 w 176"/>
              <a:gd name="T33" fmla="*/ 73 h 176"/>
              <a:gd name="T34" fmla="*/ 30 w 176"/>
              <a:gd name="T35" fmla="*/ 69 h 176"/>
              <a:gd name="T36" fmla="*/ 36 w 176"/>
              <a:gd name="T37" fmla="*/ 60 h 176"/>
              <a:gd name="T38" fmla="*/ 54 w 176"/>
              <a:gd name="T39" fmla="*/ 48 h 176"/>
              <a:gd name="T40" fmla="*/ 62 w 176"/>
              <a:gd name="T41" fmla="*/ 43 h 176"/>
              <a:gd name="T42" fmla="*/ 57 w 176"/>
              <a:gd name="T43" fmla="*/ 29 h 176"/>
              <a:gd name="T44" fmla="*/ 68 w 176"/>
              <a:gd name="T45" fmla="*/ 28 h 176"/>
              <a:gd name="T46" fmla="*/ 60 w 176"/>
              <a:gd name="T47" fmla="*/ 16 h 176"/>
              <a:gd name="T48" fmla="*/ 88 w 176"/>
              <a:gd name="T49" fmla="*/ 8 h 176"/>
              <a:gd name="T50" fmla="*/ 117 w 176"/>
              <a:gd name="T51" fmla="*/ 16 h 176"/>
              <a:gd name="T52" fmla="*/ 121 w 176"/>
              <a:gd name="T53" fmla="*/ 34 h 176"/>
              <a:gd name="T54" fmla="*/ 116 w 176"/>
              <a:gd name="T55" fmla="*/ 43 h 176"/>
              <a:gd name="T56" fmla="*/ 116 w 176"/>
              <a:gd name="T57" fmla="*/ 51 h 176"/>
              <a:gd name="T58" fmla="*/ 123 w 176"/>
              <a:gd name="T59" fmla="*/ 59 h 176"/>
              <a:gd name="T60" fmla="*/ 140 w 176"/>
              <a:gd name="T61" fmla="*/ 53 h 176"/>
              <a:gd name="T62" fmla="*/ 152 w 176"/>
              <a:gd name="T63" fmla="*/ 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6" y="176"/>
                  <a:pt x="176" y="137"/>
                  <a:pt x="176" y="88"/>
                </a:cubicBezTo>
                <a:cubicBezTo>
                  <a:pt x="176" y="40"/>
                  <a:pt x="136" y="0"/>
                  <a:pt x="88" y="0"/>
                </a:cubicBezTo>
                <a:close/>
                <a:moveTo>
                  <a:pt x="7" y="88"/>
                </a:moveTo>
                <a:cubicBezTo>
                  <a:pt x="7" y="75"/>
                  <a:pt x="10" y="62"/>
                  <a:pt x="16" y="51"/>
                </a:cubicBezTo>
                <a:cubicBezTo>
                  <a:pt x="17" y="55"/>
                  <a:pt x="15" y="61"/>
                  <a:pt x="14" y="70"/>
                </a:cubicBezTo>
                <a:cubicBezTo>
                  <a:pt x="12" y="80"/>
                  <a:pt x="20" y="78"/>
                  <a:pt x="20" y="87"/>
                </a:cubicBezTo>
                <a:cubicBezTo>
                  <a:pt x="20" y="97"/>
                  <a:pt x="27" y="101"/>
                  <a:pt x="26" y="102"/>
                </a:cubicBezTo>
                <a:cubicBezTo>
                  <a:pt x="25" y="103"/>
                  <a:pt x="21" y="104"/>
                  <a:pt x="27" y="117"/>
                </a:cubicBezTo>
                <a:cubicBezTo>
                  <a:pt x="33" y="129"/>
                  <a:pt x="38" y="133"/>
                  <a:pt x="38" y="139"/>
                </a:cubicBezTo>
                <a:cubicBezTo>
                  <a:pt x="39" y="146"/>
                  <a:pt x="47" y="156"/>
                  <a:pt x="47" y="156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23" y="144"/>
                  <a:pt x="7" y="118"/>
                  <a:pt x="7" y="88"/>
                </a:cubicBezTo>
                <a:close/>
                <a:moveTo>
                  <a:pt x="152" y="58"/>
                </a:moveTo>
                <a:cubicBezTo>
                  <a:pt x="144" y="64"/>
                  <a:pt x="145" y="66"/>
                  <a:pt x="141" y="66"/>
                </a:cubicBezTo>
                <a:cubicBezTo>
                  <a:pt x="138" y="65"/>
                  <a:pt x="121" y="62"/>
                  <a:pt x="117" y="71"/>
                </a:cubicBezTo>
                <a:cubicBezTo>
                  <a:pt x="113" y="80"/>
                  <a:pt x="99" y="88"/>
                  <a:pt x="107" y="97"/>
                </a:cubicBezTo>
                <a:cubicBezTo>
                  <a:pt x="114" y="106"/>
                  <a:pt x="112" y="112"/>
                  <a:pt x="123" y="114"/>
                </a:cubicBezTo>
                <a:cubicBezTo>
                  <a:pt x="133" y="115"/>
                  <a:pt x="138" y="110"/>
                  <a:pt x="141" y="115"/>
                </a:cubicBezTo>
                <a:cubicBezTo>
                  <a:pt x="144" y="120"/>
                  <a:pt x="142" y="121"/>
                  <a:pt x="142" y="128"/>
                </a:cubicBezTo>
                <a:cubicBezTo>
                  <a:pt x="142" y="131"/>
                  <a:pt x="144" y="138"/>
                  <a:pt x="146" y="144"/>
                </a:cubicBezTo>
                <a:cubicBezTo>
                  <a:pt x="131" y="159"/>
                  <a:pt x="110" y="169"/>
                  <a:pt x="88" y="169"/>
                </a:cubicBezTo>
                <a:cubicBezTo>
                  <a:pt x="76" y="169"/>
                  <a:pt x="65" y="167"/>
                  <a:pt x="55" y="162"/>
                </a:cubicBezTo>
                <a:cubicBezTo>
                  <a:pt x="56" y="161"/>
                  <a:pt x="56" y="160"/>
                  <a:pt x="56" y="160"/>
                </a:cubicBezTo>
                <a:cubicBezTo>
                  <a:pt x="55" y="158"/>
                  <a:pt x="56" y="148"/>
                  <a:pt x="68" y="145"/>
                </a:cubicBezTo>
                <a:cubicBezTo>
                  <a:pt x="79" y="141"/>
                  <a:pt x="77" y="136"/>
                  <a:pt x="81" y="131"/>
                </a:cubicBezTo>
                <a:cubicBezTo>
                  <a:pt x="84" y="126"/>
                  <a:pt x="85" y="122"/>
                  <a:pt x="78" y="121"/>
                </a:cubicBezTo>
                <a:cubicBezTo>
                  <a:pt x="72" y="119"/>
                  <a:pt x="65" y="118"/>
                  <a:pt x="59" y="109"/>
                </a:cubicBezTo>
                <a:cubicBezTo>
                  <a:pt x="53" y="99"/>
                  <a:pt x="45" y="99"/>
                  <a:pt x="40" y="96"/>
                </a:cubicBezTo>
                <a:cubicBezTo>
                  <a:pt x="36" y="93"/>
                  <a:pt x="32" y="94"/>
                  <a:pt x="27" y="93"/>
                </a:cubicBezTo>
                <a:cubicBezTo>
                  <a:pt x="22" y="92"/>
                  <a:pt x="23" y="77"/>
                  <a:pt x="24" y="74"/>
                </a:cubicBezTo>
                <a:cubicBezTo>
                  <a:pt x="24" y="71"/>
                  <a:pt x="20" y="75"/>
                  <a:pt x="18" y="73"/>
                </a:cubicBezTo>
                <a:cubicBezTo>
                  <a:pt x="15" y="71"/>
                  <a:pt x="20" y="60"/>
                  <a:pt x="25" y="60"/>
                </a:cubicBezTo>
                <a:cubicBezTo>
                  <a:pt x="30" y="61"/>
                  <a:pt x="29" y="63"/>
                  <a:pt x="30" y="69"/>
                </a:cubicBezTo>
                <a:cubicBezTo>
                  <a:pt x="31" y="75"/>
                  <a:pt x="33" y="73"/>
                  <a:pt x="33" y="71"/>
                </a:cubicBezTo>
                <a:cubicBezTo>
                  <a:pt x="34" y="70"/>
                  <a:pt x="34" y="62"/>
                  <a:pt x="36" y="60"/>
                </a:cubicBezTo>
                <a:cubicBezTo>
                  <a:pt x="38" y="57"/>
                  <a:pt x="38" y="51"/>
                  <a:pt x="44" y="51"/>
                </a:cubicBezTo>
                <a:cubicBezTo>
                  <a:pt x="49" y="52"/>
                  <a:pt x="49" y="46"/>
                  <a:pt x="54" y="48"/>
                </a:cubicBezTo>
                <a:cubicBezTo>
                  <a:pt x="58" y="50"/>
                  <a:pt x="61" y="48"/>
                  <a:pt x="58" y="46"/>
                </a:cubicBezTo>
                <a:cubicBezTo>
                  <a:pt x="55" y="44"/>
                  <a:pt x="57" y="41"/>
                  <a:pt x="62" y="43"/>
                </a:cubicBezTo>
                <a:cubicBezTo>
                  <a:pt x="66" y="44"/>
                  <a:pt x="66" y="36"/>
                  <a:pt x="66" y="32"/>
                </a:cubicBezTo>
                <a:cubicBezTo>
                  <a:pt x="65" y="28"/>
                  <a:pt x="61" y="26"/>
                  <a:pt x="57" y="29"/>
                </a:cubicBezTo>
                <a:cubicBezTo>
                  <a:pt x="53" y="32"/>
                  <a:pt x="50" y="30"/>
                  <a:pt x="52" y="26"/>
                </a:cubicBezTo>
                <a:cubicBezTo>
                  <a:pt x="54" y="22"/>
                  <a:pt x="63" y="25"/>
                  <a:pt x="68" y="28"/>
                </a:cubicBezTo>
                <a:cubicBezTo>
                  <a:pt x="73" y="30"/>
                  <a:pt x="75" y="22"/>
                  <a:pt x="72" y="18"/>
                </a:cubicBezTo>
                <a:cubicBezTo>
                  <a:pt x="69" y="14"/>
                  <a:pt x="69" y="16"/>
                  <a:pt x="60" y="16"/>
                </a:cubicBezTo>
                <a:cubicBezTo>
                  <a:pt x="57" y="17"/>
                  <a:pt x="58" y="15"/>
                  <a:pt x="59" y="13"/>
                </a:cubicBezTo>
                <a:cubicBezTo>
                  <a:pt x="68" y="9"/>
                  <a:pt x="78" y="8"/>
                  <a:pt x="88" y="8"/>
                </a:cubicBezTo>
                <a:cubicBezTo>
                  <a:pt x="98" y="8"/>
                  <a:pt x="107" y="9"/>
                  <a:pt x="116" y="13"/>
                </a:cubicBezTo>
                <a:cubicBezTo>
                  <a:pt x="117" y="14"/>
                  <a:pt x="118" y="16"/>
                  <a:pt x="117" y="16"/>
                </a:cubicBezTo>
                <a:cubicBezTo>
                  <a:pt x="114" y="18"/>
                  <a:pt x="111" y="16"/>
                  <a:pt x="112" y="23"/>
                </a:cubicBezTo>
                <a:cubicBezTo>
                  <a:pt x="113" y="29"/>
                  <a:pt x="117" y="36"/>
                  <a:pt x="121" y="34"/>
                </a:cubicBezTo>
                <a:cubicBezTo>
                  <a:pt x="125" y="31"/>
                  <a:pt x="131" y="34"/>
                  <a:pt x="125" y="37"/>
                </a:cubicBezTo>
                <a:cubicBezTo>
                  <a:pt x="120" y="41"/>
                  <a:pt x="119" y="41"/>
                  <a:pt x="116" y="43"/>
                </a:cubicBezTo>
                <a:cubicBezTo>
                  <a:pt x="114" y="45"/>
                  <a:pt x="115" y="44"/>
                  <a:pt x="117" y="47"/>
                </a:cubicBezTo>
                <a:cubicBezTo>
                  <a:pt x="120" y="49"/>
                  <a:pt x="119" y="50"/>
                  <a:pt x="116" y="51"/>
                </a:cubicBezTo>
                <a:cubicBezTo>
                  <a:pt x="112" y="53"/>
                  <a:pt x="110" y="56"/>
                  <a:pt x="114" y="59"/>
                </a:cubicBezTo>
                <a:cubicBezTo>
                  <a:pt x="117" y="62"/>
                  <a:pt x="119" y="65"/>
                  <a:pt x="123" y="59"/>
                </a:cubicBezTo>
                <a:cubicBezTo>
                  <a:pt x="127" y="53"/>
                  <a:pt x="127" y="47"/>
                  <a:pt x="130" y="49"/>
                </a:cubicBezTo>
                <a:cubicBezTo>
                  <a:pt x="134" y="51"/>
                  <a:pt x="137" y="56"/>
                  <a:pt x="140" y="53"/>
                </a:cubicBezTo>
                <a:cubicBezTo>
                  <a:pt x="142" y="50"/>
                  <a:pt x="141" y="48"/>
                  <a:pt x="145" y="50"/>
                </a:cubicBezTo>
                <a:cubicBezTo>
                  <a:pt x="148" y="52"/>
                  <a:pt x="159" y="52"/>
                  <a:pt x="152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53"/>
          <p:cNvSpPr>
            <a:spLocks noEditPoints="1"/>
          </p:cNvSpPr>
          <p:nvPr/>
        </p:nvSpPr>
        <p:spPr bwMode="auto">
          <a:xfrm>
            <a:off x="9014275" y="4974140"/>
            <a:ext cx="1736735" cy="1744186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8 w 256"/>
              <a:gd name="T11" fmla="*/ 86 h 256"/>
              <a:gd name="T12" fmla="*/ 208 w 256"/>
              <a:gd name="T13" fmla="*/ 192 h 256"/>
              <a:gd name="T14" fmla="*/ 192 w 256"/>
              <a:gd name="T15" fmla="*/ 208 h 256"/>
              <a:gd name="T16" fmla="*/ 64 w 256"/>
              <a:gd name="T17" fmla="*/ 208 h 256"/>
              <a:gd name="T18" fmla="*/ 48 w 256"/>
              <a:gd name="T19" fmla="*/ 192 h 256"/>
              <a:gd name="T20" fmla="*/ 48 w 256"/>
              <a:gd name="T21" fmla="*/ 86 h 256"/>
              <a:gd name="T22" fmla="*/ 48 w 256"/>
              <a:gd name="T23" fmla="*/ 64 h 256"/>
              <a:gd name="T24" fmla="*/ 64 w 256"/>
              <a:gd name="T25" fmla="*/ 48 h 256"/>
              <a:gd name="T26" fmla="*/ 96 w 256"/>
              <a:gd name="T27" fmla="*/ 48 h 256"/>
              <a:gd name="T28" fmla="*/ 96 w 256"/>
              <a:gd name="T29" fmla="*/ 40 h 256"/>
              <a:gd name="T30" fmla="*/ 108 w 256"/>
              <a:gd name="T31" fmla="*/ 40 h 256"/>
              <a:gd name="T32" fmla="*/ 148 w 256"/>
              <a:gd name="T33" fmla="*/ 40 h 256"/>
              <a:gd name="T34" fmla="*/ 160 w 256"/>
              <a:gd name="T35" fmla="*/ 40 h 256"/>
              <a:gd name="T36" fmla="*/ 160 w 256"/>
              <a:gd name="T37" fmla="*/ 48 h 256"/>
              <a:gd name="T38" fmla="*/ 192 w 256"/>
              <a:gd name="T39" fmla="*/ 48 h 256"/>
              <a:gd name="T40" fmla="*/ 208 w 256"/>
              <a:gd name="T41" fmla="*/ 64 h 256"/>
              <a:gd name="T42" fmla="*/ 208 w 256"/>
              <a:gd name="T43" fmla="*/ 8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8" y="86"/>
                </a:moveTo>
                <a:cubicBezTo>
                  <a:pt x="208" y="192"/>
                  <a:pt x="208" y="192"/>
                  <a:pt x="208" y="192"/>
                </a:cubicBezTo>
                <a:cubicBezTo>
                  <a:pt x="208" y="201"/>
                  <a:pt x="200" y="208"/>
                  <a:pt x="192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55" y="208"/>
                  <a:pt x="48" y="201"/>
                  <a:pt x="48" y="192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5"/>
                  <a:pt x="55" y="48"/>
                  <a:pt x="6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200" y="48"/>
                  <a:pt x="208" y="55"/>
                  <a:pt x="208" y="64"/>
                </a:cubicBezTo>
                <a:lnTo>
                  <a:pt x="20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54"/>
          <p:cNvSpPr>
            <a:spLocks noEditPoints="1"/>
          </p:cNvSpPr>
          <p:nvPr/>
        </p:nvSpPr>
        <p:spPr bwMode="auto">
          <a:xfrm>
            <a:off x="9446595" y="5413916"/>
            <a:ext cx="872096" cy="864639"/>
          </a:xfrm>
          <a:custGeom>
            <a:avLst/>
            <a:gdLst>
              <a:gd name="T0" fmla="*/ 84 w 128"/>
              <a:gd name="T1" fmla="*/ 8 h 128"/>
              <a:gd name="T2" fmla="*/ 44 w 128"/>
              <a:gd name="T3" fmla="*/ 8 h 128"/>
              <a:gd name="T4" fmla="*/ 32 w 128"/>
              <a:gd name="T5" fmla="*/ 0 h 128"/>
              <a:gd name="T6" fmla="*/ 0 w 128"/>
              <a:gd name="T7" fmla="*/ 0 h 128"/>
              <a:gd name="T8" fmla="*/ 0 w 128"/>
              <a:gd name="T9" fmla="*/ 128 h 128"/>
              <a:gd name="T10" fmla="*/ 128 w 128"/>
              <a:gd name="T11" fmla="*/ 128 h 128"/>
              <a:gd name="T12" fmla="*/ 128 w 128"/>
              <a:gd name="T13" fmla="*/ 0 h 128"/>
              <a:gd name="T14" fmla="*/ 95 w 128"/>
              <a:gd name="T15" fmla="*/ 0 h 128"/>
              <a:gd name="T16" fmla="*/ 84 w 128"/>
              <a:gd name="T17" fmla="*/ 8 h 128"/>
              <a:gd name="T18" fmla="*/ 104 w 128"/>
              <a:gd name="T19" fmla="*/ 104 h 128"/>
              <a:gd name="T20" fmla="*/ 24 w 128"/>
              <a:gd name="T21" fmla="*/ 104 h 128"/>
              <a:gd name="T22" fmla="*/ 24 w 128"/>
              <a:gd name="T23" fmla="*/ 96 h 128"/>
              <a:gd name="T24" fmla="*/ 104 w 128"/>
              <a:gd name="T25" fmla="*/ 96 h 128"/>
              <a:gd name="T26" fmla="*/ 104 w 128"/>
              <a:gd name="T27" fmla="*/ 104 h 128"/>
              <a:gd name="T28" fmla="*/ 104 w 128"/>
              <a:gd name="T29" fmla="*/ 88 h 128"/>
              <a:gd name="T30" fmla="*/ 24 w 128"/>
              <a:gd name="T31" fmla="*/ 88 h 128"/>
              <a:gd name="T32" fmla="*/ 24 w 128"/>
              <a:gd name="T33" fmla="*/ 80 h 128"/>
              <a:gd name="T34" fmla="*/ 104 w 128"/>
              <a:gd name="T35" fmla="*/ 80 h 128"/>
              <a:gd name="T36" fmla="*/ 104 w 128"/>
              <a:gd name="T37" fmla="*/ 88 h 128"/>
              <a:gd name="T38" fmla="*/ 104 w 128"/>
              <a:gd name="T39" fmla="*/ 72 h 128"/>
              <a:gd name="T40" fmla="*/ 24 w 128"/>
              <a:gd name="T41" fmla="*/ 72 h 128"/>
              <a:gd name="T42" fmla="*/ 24 w 128"/>
              <a:gd name="T43" fmla="*/ 64 h 128"/>
              <a:gd name="T44" fmla="*/ 104 w 128"/>
              <a:gd name="T45" fmla="*/ 64 h 128"/>
              <a:gd name="T46" fmla="*/ 104 w 128"/>
              <a:gd name="T47" fmla="*/ 72 h 128"/>
              <a:gd name="T48" fmla="*/ 104 w 128"/>
              <a:gd name="T49" fmla="*/ 56 h 128"/>
              <a:gd name="T50" fmla="*/ 24 w 128"/>
              <a:gd name="T51" fmla="*/ 56 h 128"/>
              <a:gd name="T52" fmla="*/ 24 w 128"/>
              <a:gd name="T53" fmla="*/ 48 h 128"/>
              <a:gd name="T54" fmla="*/ 104 w 128"/>
              <a:gd name="T55" fmla="*/ 48 h 128"/>
              <a:gd name="T56" fmla="*/ 104 w 128"/>
              <a:gd name="T57" fmla="*/ 56 h 128"/>
              <a:gd name="T58" fmla="*/ 104 w 128"/>
              <a:gd name="T59" fmla="*/ 40 h 128"/>
              <a:gd name="T60" fmla="*/ 24 w 128"/>
              <a:gd name="T61" fmla="*/ 40 h 128"/>
              <a:gd name="T62" fmla="*/ 24 w 128"/>
              <a:gd name="T63" fmla="*/ 32 h 128"/>
              <a:gd name="T64" fmla="*/ 104 w 128"/>
              <a:gd name="T65" fmla="*/ 32 h 128"/>
              <a:gd name="T66" fmla="*/ 104 w 128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84" y="8"/>
                </a:moveTo>
                <a:cubicBezTo>
                  <a:pt x="44" y="8"/>
                  <a:pt x="44" y="8"/>
                  <a:pt x="44" y="8"/>
                </a:cubicBezTo>
                <a:cubicBezTo>
                  <a:pt x="38" y="8"/>
                  <a:pt x="34" y="5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0"/>
                  <a:pt x="128" y="0"/>
                  <a:pt x="12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5"/>
                  <a:pt x="89" y="8"/>
                  <a:pt x="84" y="8"/>
                </a:cubicBezTo>
                <a:close/>
                <a:moveTo>
                  <a:pt x="104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96"/>
                  <a:pt x="24" y="96"/>
                  <a:pt x="24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104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04" y="48"/>
                  <a:pt x="104" y="48"/>
                  <a:pt x="104" y="48"/>
                </a:cubicBezTo>
                <a:lnTo>
                  <a:pt x="104" y="56"/>
                </a:lnTo>
                <a:close/>
                <a:moveTo>
                  <a:pt x="10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9610578" y="5630073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56"/>
          <p:cNvSpPr>
            <a:spLocks noEditPoints="1"/>
          </p:cNvSpPr>
          <p:nvPr/>
        </p:nvSpPr>
        <p:spPr bwMode="auto">
          <a:xfrm>
            <a:off x="9334786" y="5249932"/>
            <a:ext cx="1088253" cy="1140432"/>
          </a:xfrm>
          <a:custGeom>
            <a:avLst/>
            <a:gdLst>
              <a:gd name="T0" fmla="*/ 144 w 160"/>
              <a:gd name="T1" fmla="*/ 8 h 168"/>
              <a:gd name="T2" fmla="*/ 112 w 160"/>
              <a:gd name="T3" fmla="*/ 8 h 168"/>
              <a:gd name="T4" fmla="*/ 112 w 160"/>
              <a:gd name="T5" fmla="*/ 0 h 168"/>
              <a:gd name="T6" fmla="*/ 100 w 160"/>
              <a:gd name="T7" fmla="*/ 0 h 168"/>
              <a:gd name="T8" fmla="*/ 60 w 160"/>
              <a:gd name="T9" fmla="*/ 0 h 168"/>
              <a:gd name="T10" fmla="*/ 48 w 160"/>
              <a:gd name="T11" fmla="*/ 0 h 168"/>
              <a:gd name="T12" fmla="*/ 48 w 160"/>
              <a:gd name="T13" fmla="*/ 8 h 168"/>
              <a:gd name="T14" fmla="*/ 16 w 160"/>
              <a:gd name="T15" fmla="*/ 8 h 168"/>
              <a:gd name="T16" fmla="*/ 0 w 160"/>
              <a:gd name="T17" fmla="*/ 24 h 168"/>
              <a:gd name="T18" fmla="*/ 0 w 160"/>
              <a:gd name="T19" fmla="*/ 46 h 168"/>
              <a:gd name="T20" fmla="*/ 0 w 160"/>
              <a:gd name="T21" fmla="*/ 152 h 168"/>
              <a:gd name="T22" fmla="*/ 16 w 160"/>
              <a:gd name="T23" fmla="*/ 168 h 168"/>
              <a:gd name="T24" fmla="*/ 144 w 160"/>
              <a:gd name="T25" fmla="*/ 168 h 168"/>
              <a:gd name="T26" fmla="*/ 160 w 160"/>
              <a:gd name="T27" fmla="*/ 152 h 168"/>
              <a:gd name="T28" fmla="*/ 160 w 160"/>
              <a:gd name="T29" fmla="*/ 46 h 168"/>
              <a:gd name="T30" fmla="*/ 160 w 160"/>
              <a:gd name="T31" fmla="*/ 24 h 168"/>
              <a:gd name="T32" fmla="*/ 144 w 160"/>
              <a:gd name="T33" fmla="*/ 8 h 168"/>
              <a:gd name="T34" fmla="*/ 144 w 160"/>
              <a:gd name="T35" fmla="*/ 152 h 168"/>
              <a:gd name="T36" fmla="*/ 16 w 160"/>
              <a:gd name="T37" fmla="*/ 152 h 168"/>
              <a:gd name="T38" fmla="*/ 16 w 160"/>
              <a:gd name="T39" fmla="*/ 24 h 168"/>
              <a:gd name="T40" fmla="*/ 48 w 160"/>
              <a:gd name="T41" fmla="*/ 24 h 168"/>
              <a:gd name="T42" fmla="*/ 60 w 160"/>
              <a:gd name="T43" fmla="*/ 32 h 168"/>
              <a:gd name="T44" fmla="*/ 100 w 160"/>
              <a:gd name="T45" fmla="*/ 32 h 168"/>
              <a:gd name="T46" fmla="*/ 111 w 160"/>
              <a:gd name="T47" fmla="*/ 24 h 168"/>
              <a:gd name="T48" fmla="*/ 144 w 160"/>
              <a:gd name="T49" fmla="*/ 24 h 168"/>
              <a:gd name="T50" fmla="*/ 144 w 160"/>
              <a:gd name="T51" fmla="*/ 1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68">
                <a:moveTo>
                  <a:pt x="144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0"/>
                  <a:pt x="112" y="0"/>
                  <a:pt x="11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7" y="8"/>
                  <a:pt x="0" y="15"/>
                  <a:pt x="0" y="2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8"/>
                  <a:pt x="16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52" y="168"/>
                  <a:pt x="160" y="161"/>
                  <a:pt x="160" y="152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52" y="8"/>
                  <a:pt x="144" y="8"/>
                </a:cubicBezTo>
                <a:close/>
                <a:moveTo>
                  <a:pt x="14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24"/>
                  <a:pt x="16" y="24"/>
                  <a:pt x="1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9"/>
                  <a:pt x="54" y="32"/>
                  <a:pt x="6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5" y="32"/>
                  <a:pt x="109" y="29"/>
                  <a:pt x="111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57"/>
          <p:cNvSpPr>
            <a:spLocks noChangeArrowheads="1"/>
          </p:cNvSpPr>
          <p:nvPr/>
        </p:nvSpPr>
        <p:spPr bwMode="auto">
          <a:xfrm>
            <a:off x="9610578" y="6062393"/>
            <a:ext cx="544129" cy="5963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58"/>
          <p:cNvSpPr>
            <a:spLocks noChangeArrowheads="1"/>
          </p:cNvSpPr>
          <p:nvPr/>
        </p:nvSpPr>
        <p:spPr bwMode="auto">
          <a:xfrm>
            <a:off x="9610578" y="5741882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9"/>
          <p:cNvSpPr>
            <a:spLocks noChangeArrowheads="1"/>
          </p:cNvSpPr>
          <p:nvPr/>
        </p:nvSpPr>
        <p:spPr bwMode="auto">
          <a:xfrm>
            <a:off x="9610578" y="5958040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0"/>
          <p:cNvSpPr>
            <a:spLocks noChangeArrowheads="1"/>
          </p:cNvSpPr>
          <p:nvPr/>
        </p:nvSpPr>
        <p:spPr bwMode="auto">
          <a:xfrm>
            <a:off x="9610578" y="5846235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8"/>
          <p:cNvSpPr>
            <a:spLocks noEditPoints="1"/>
          </p:cNvSpPr>
          <p:nvPr/>
        </p:nvSpPr>
        <p:spPr bwMode="auto">
          <a:xfrm>
            <a:off x="1669723" y="10173446"/>
            <a:ext cx="1514897" cy="152139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88 w 256"/>
              <a:gd name="T11" fmla="*/ 188 h 256"/>
              <a:gd name="T12" fmla="*/ 56 w 256"/>
              <a:gd name="T13" fmla="*/ 188 h 256"/>
              <a:gd name="T14" fmla="*/ 40 w 256"/>
              <a:gd name="T15" fmla="*/ 172 h 256"/>
              <a:gd name="T16" fmla="*/ 40 w 256"/>
              <a:gd name="T17" fmla="*/ 120 h 256"/>
              <a:gd name="T18" fmla="*/ 56 w 256"/>
              <a:gd name="T19" fmla="*/ 104 h 256"/>
              <a:gd name="T20" fmla="*/ 72 w 256"/>
              <a:gd name="T21" fmla="*/ 104 h 256"/>
              <a:gd name="T22" fmla="*/ 88 w 256"/>
              <a:gd name="T23" fmla="*/ 120 h 256"/>
              <a:gd name="T24" fmla="*/ 88 w 256"/>
              <a:gd name="T25" fmla="*/ 188 h 256"/>
              <a:gd name="T26" fmla="*/ 152 w 256"/>
              <a:gd name="T27" fmla="*/ 188 h 256"/>
              <a:gd name="T28" fmla="*/ 104 w 256"/>
              <a:gd name="T29" fmla="*/ 188 h 256"/>
              <a:gd name="T30" fmla="*/ 104 w 256"/>
              <a:gd name="T31" fmla="*/ 60 h 256"/>
              <a:gd name="T32" fmla="*/ 120 w 256"/>
              <a:gd name="T33" fmla="*/ 44 h 256"/>
              <a:gd name="T34" fmla="*/ 136 w 256"/>
              <a:gd name="T35" fmla="*/ 44 h 256"/>
              <a:gd name="T36" fmla="*/ 152 w 256"/>
              <a:gd name="T37" fmla="*/ 60 h 256"/>
              <a:gd name="T38" fmla="*/ 152 w 256"/>
              <a:gd name="T39" fmla="*/ 188 h 256"/>
              <a:gd name="T40" fmla="*/ 216 w 256"/>
              <a:gd name="T41" fmla="*/ 172 h 256"/>
              <a:gd name="T42" fmla="*/ 200 w 256"/>
              <a:gd name="T43" fmla="*/ 188 h 256"/>
              <a:gd name="T44" fmla="*/ 168 w 256"/>
              <a:gd name="T45" fmla="*/ 188 h 256"/>
              <a:gd name="T46" fmla="*/ 168 w 256"/>
              <a:gd name="T47" fmla="*/ 140 h 256"/>
              <a:gd name="T48" fmla="*/ 184 w 256"/>
              <a:gd name="T49" fmla="*/ 124 h 256"/>
              <a:gd name="T50" fmla="*/ 200 w 256"/>
              <a:gd name="T51" fmla="*/ 124 h 256"/>
              <a:gd name="T52" fmla="*/ 216 w 256"/>
              <a:gd name="T53" fmla="*/ 140 h 256"/>
              <a:gd name="T54" fmla="*/ 216 w 256"/>
              <a:gd name="T55" fmla="*/ 1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88" y="188"/>
                </a:moveTo>
                <a:cubicBezTo>
                  <a:pt x="56" y="188"/>
                  <a:pt x="56" y="188"/>
                  <a:pt x="56" y="188"/>
                </a:cubicBezTo>
                <a:cubicBezTo>
                  <a:pt x="47" y="188"/>
                  <a:pt x="40" y="181"/>
                  <a:pt x="40" y="17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11"/>
                  <a:pt x="47" y="104"/>
                  <a:pt x="56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0" y="104"/>
                  <a:pt x="88" y="111"/>
                  <a:pt x="88" y="120"/>
                </a:cubicBezTo>
                <a:lnTo>
                  <a:pt x="88" y="188"/>
                </a:lnTo>
                <a:close/>
                <a:moveTo>
                  <a:pt x="152" y="188"/>
                </a:moveTo>
                <a:cubicBezTo>
                  <a:pt x="104" y="188"/>
                  <a:pt x="104" y="188"/>
                  <a:pt x="104" y="18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1"/>
                  <a:pt x="111" y="44"/>
                  <a:pt x="120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44" y="44"/>
                  <a:pt x="152" y="51"/>
                  <a:pt x="152" y="60"/>
                </a:cubicBezTo>
                <a:lnTo>
                  <a:pt x="152" y="188"/>
                </a:lnTo>
                <a:close/>
                <a:moveTo>
                  <a:pt x="216" y="172"/>
                </a:moveTo>
                <a:cubicBezTo>
                  <a:pt x="216" y="181"/>
                  <a:pt x="208" y="188"/>
                  <a:pt x="200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8" y="131"/>
                  <a:pt x="175" y="124"/>
                  <a:pt x="184" y="124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8" y="124"/>
                  <a:pt x="216" y="131"/>
                  <a:pt x="216" y="140"/>
                </a:cubicBezTo>
                <a:lnTo>
                  <a:pt x="216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9"/>
          <p:cNvSpPr>
            <a:spLocks/>
          </p:cNvSpPr>
          <p:nvPr/>
        </p:nvSpPr>
        <p:spPr bwMode="auto">
          <a:xfrm>
            <a:off x="2287382" y="10440018"/>
            <a:ext cx="279575" cy="851724"/>
          </a:xfrm>
          <a:custGeom>
            <a:avLst/>
            <a:gdLst>
              <a:gd name="T0" fmla="*/ 32 w 48"/>
              <a:gd name="T1" fmla="*/ 0 h 144"/>
              <a:gd name="T2" fmla="*/ 16 w 48"/>
              <a:gd name="T3" fmla="*/ 0 h 144"/>
              <a:gd name="T4" fmla="*/ 0 w 48"/>
              <a:gd name="T5" fmla="*/ 16 h 144"/>
              <a:gd name="T6" fmla="*/ 0 w 48"/>
              <a:gd name="T7" fmla="*/ 144 h 144"/>
              <a:gd name="T8" fmla="*/ 48 w 48"/>
              <a:gd name="T9" fmla="*/ 144 h 144"/>
              <a:gd name="T10" fmla="*/ 48 w 48"/>
              <a:gd name="T11" fmla="*/ 16 h 144"/>
              <a:gd name="T12" fmla="*/ 32 w 48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0"/>
          <p:cNvSpPr>
            <a:spLocks/>
          </p:cNvSpPr>
          <p:nvPr/>
        </p:nvSpPr>
        <p:spPr bwMode="auto">
          <a:xfrm>
            <a:off x="2664480" y="10908140"/>
            <a:ext cx="286075" cy="383602"/>
          </a:xfrm>
          <a:custGeom>
            <a:avLst/>
            <a:gdLst>
              <a:gd name="T0" fmla="*/ 32 w 48"/>
              <a:gd name="T1" fmla="*/ 0 h 64"/>
              <a:gd name="T2" fmla="*/ 16 w 48"/>
              <a:gd name="T3" fmla="*/ 0 h 64"/>
              <a:gd name="T4" fmla="*/ 0 w 48"/>
              <a:gd name="T5" fmla="*/ 16 h 64"/>
              <a:gd name="T6" fmla="*/ 0 w 48"/>
              <a:gd name="T7" fmla="*/ 64 h 64"/>
              <a:gd name="T8" fmla="*/ 32 w 48"/>
              <a:gd name="T9" fmla="*/ 64 h 64"/>
              <a:gd name="T10" fmla="*/ 48 w 48"/>
              <a:gd name="T11" fmla="*/ 48 h 64"/>
              <a:gd name="T12" fmla="*/ 48 w 48"/>
              <a:gd name="T13" fmla="*/ 16 h 64"/>
              <a:gd name="T14" fmla="*/ 32 w 48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6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4"/>
                  <a:pt x="0" y="64"/>
                  <a:pt x="0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40" y="64"/>
                  <a:pt x="48" y="57"/>
                  <a:pt x="48" y="4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21"/>
          <p:cNvSpPr>
            <a:spLocks/>
          </p:cNvSpPr>
          <p:nvPr/>
        </p:nvSpPr>
        <p:spPr bwMode="auto">
          <a:xfrm>
            <a:off x="1903784" y="10791109"/>
            <a:ext cx="286075" cy="500633"/>
          </a:xfrm>
          <a:custGeom>
            <a:avLst/>
            <a:gdLst>
              <a:gd name="T0" fmla="*/ 32 w 48"/>
              <a:gd name="T1" fmla="*/ 0 h 84"/>
              <a:gd name="T2" fmla="*/ 16 w 48"/>
              <a:gd name="T3" fmla="*/ 0 h 84"/>
              <a:gd name="T4" fmla="*/ 0 w 48"/>
              <a:gd name="T5" fmla="*/ 16 h 84"/>
              <a:gd name="T6" fmla="*/ 0 w 48"/>
              <a:gd name="T7" fmla="*/ 68 h 84"/>
              <a:gd name="T8" fmla="*/ 16 w 48"/>
              <a:gd name="T9" fmla="*/ 84 h 84"/>
              <a:gd name="T10" fmla="*/ 48 w 48"/>
              <a:gd name="T11" fmla="*/ 84 h 84"/>
              <a:gd name="T12" fmla="*/ 48 w 48"/>
              <a:gd name="T13" fmla="*/ 16 h 84"/>
              <a:gd name="T14" fmla="*/ 32 w 4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8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61"/>
          <p:cNvSpPr>
            <a:spLocks noEditPoints="1"/>
          </p:cNvSpPr>
          <p:nvPr/>
        </p:nvSpPr>
        <p:spPr bwMode="auto">
          <a:xfrm>
            <a:off x="1550009" y="5047126"/>
            <a:ext cx="1754319" cy="175431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92 w 256"/>
              <a:gd name="T11" fmla="*/ 196 h 256"/>
              <a:gd name="T12" fmla="*/ 180 w 256"/>
              <a:gd name="T13" fmla="*/ 208 h 256"/>
              <a:gd name="T14" fmla="*/ 76 w 256"/>
              <a:gd name="T15" fmla="*/ 208 h 256"/>
              <a:gd name="T16" fmla="*/ 64 w 256"/>
              <a:gd name="T17" fmla="*/ 196 h 256"/>
              <a:gd name="T18" fmla="*/ 64 w 256"/>
              <a:gd name="T19" fmla="*/ 60 h 256"/>
              <a:gd name="T20" fmla="*/ 76 w 256"/>
              <a:gd name="T21" fmla="*/ 48 h 256"/>
              <a:gd name="T22" fmla="*/ 140 w 256"/>
              <a:gd name="T23" fmla="*/ 48 h 256"/>
              <a:gd name="T24" fmla="*/ 140 w 256"/>
              <a:gd name="T25" fmla="*/ 81 h 256"/>
              <a:gd name="T26" fmla="*/ 158 w 256"/>
              <a:gd name="T27" fmla="*/ 100 h 256"/>
              <a:gd name="T28" fmla="*/ 192 w 256"/>
              <a:gd name="T29" fmla="*/ 100 h 256"/>
              <a:gd name="T30" fmla="*/ 192 w 256"/>
              <a:gd name="T31" fmla="*/ 196 h 256"/>
              <a:gd name="T32" fmla="*/ 158 w 256"/>
              <a:gd name="T33" fmla="*/ 92 h 256"/>
              <a:gd name="T34" fmla="*/ 148 w 256"/>
              <a:gd name="T35" fmla="*/ 81 h 256"/>
              <a:gd name="T36" fmla="*/ 148 w 256"/>
              <a:gd name="T37" fmla="*/ 47 h 256"/>
              <a:gd name="T38" fmla="*/ 193 w 256"/>
              <a:gd name="T39" fmla="*/ 92 h 256"/>
              <a:gd name="T40" fmla="*/ 158 w 256"/>
              <a:gd name="T41" fmla="*/ 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92" y="196"/>
                </a:moveTo>
                <a:cubicBezTo>
                  <a:pt x="192" y="203"/>
                  <a:pt x="186" y="208"/>
                  <a:pt x="180" y="208"/>
                </a:cubicBezTo>
                <a:cubicBezTo>
                  <a:pt x="76" y="208"/>
                  <a:pt x="76" y="208"/>
                  <a:pt x="76" y="208"/>
                </a:cubicBezTo>
                <a:cubicBezTo>
                  <a:pt x="69" y="208"/>
                  <a:pt x="64" y="203"/>
                  <a:pt x="64" y="196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3"/>
                  <a:pt x="69" y="48"/>
                  <a:pt x="76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92"/>
                  <a:pt x="148" y="100"/>
                  <a:pt x="158" y="100"/>
                </a:cubicBezTo>
                <a:cubicBezTo>
                  <a:pt x="192" y="100"/>
                  <a:pt x="192" y="100"/>
                  <a:pt x="192" y="100"/>
                </a:cubicBezTo>
                <a:lnTo>
                  <a:pt x="192" y="196"/>
                </a:lnTo>
                <a:close/>
                <a:moveTo>
                  <a:pt x="158" y="92"/>
                </a:moveTo>
                <a:cubicBezTo>
                  <a:pt x="152" y="92"/>
                  <a:pt x="148" y="87"/>
                  <a:pt x="148" y="81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93" y="92"/>
                  <a:pt x="193" y="92"/>
                  <a:pt x="193" y="92"/>
                </a:cubicBezTo>
                <a:lnTo>
                  <a:pt x="15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62"/>
          <p:cNvSpPr>
            <a:spLocks noChangeArrowheads="1"/>
          </p:cNvSpPr>
          <p:nvPr/>
        </p:nvSpPr>
        <p:spPr bwMode="auto">
          <a:xfrm>
            <a:off x="2152349" y="5649466"/>
            <a:ext cx="263526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63"/>
          <p:cNvSpPr>
            <a:spLocks noChangeArrowheads="1"/>
          </p:cNvSpPr>
          <p:nvPr/>
        </p:nvSpPr>
        <p:spPr bwMode="auto">
          <a:xfrm>
            <a:off x="2152349" y="5928051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64"/>
          <p:cNvSpPr>
            <a:spLocks noChangeArrowheads="1"/>
          </p:cNvSpPr>
          <p:nvPr/>
        </p:nvSpPr>
        <p:spPr bwMode="auto">
          <a:xfrm>
            <a:off x="2152349" y="5792525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65"/>
          <p:cNvSpPr>
            <a:spLocks noChangeArrowheads="1"/>
          </p:cNvSpPr>
          <p:nvPr/>
        </p:nvSpPr>
        <p:spPr bwMode="auto">
          <a:xfrm>
            <a:off x="2152349" y="6063578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66"/>
          <p:cNvSpPr>
            <a:spLocks noChangeArrowheads="1"/>
          </p:cNvSpPr>
          <p:nvPr/>
        </p:nvSpPr>
        <p:spPr bwMode="auto">
          <a:xfrm>
            <a:off x="2152349" y="6199105"/>
            <a:ext cx="549638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67"/>
          <p:cNvSpPr>
            <a:spLocks noEditPoints="1"/>
          </p:cNvSpPr>
          <p:nvPr/>
        </p:nvSpPr>
        <p:spPr bwMode="auto">
          <a:xfrm>
            <a:off x="1986706" y="5378413"/>
            <a:ext cx="880925" cy="1099271"/>
          </a:xfrm>
          <a:custGeom>
            <a:avLst/>
            <a:gdLst>
              <a:gd name="T0" fmla="*/ 76 w 128"/>
              <a:gd name="T1" fmla="*/ 33 h 160"/>
              <a:gd name="T2" fmla="*/ 76 w 128"/>
              <a:gd name="T3" fmla="*/ 0 h 160"/>
              <a:gd name="T4" fmla="*/ 12 w 128"/>
              <a:gd name="T5" fmla="*/ 0 h 160"/>
              <a:gd name="T6" fmla="*/ 0 w 128"/>
              <a:gd name="T7" fmla="*/ 12 h 160"/>
              <a:gd name="T8" fmla="*/ 0 w 128"/>
              <a:gd name="T9" fmla="*/ 148 h 160"/>
              <a:gd name="T10" fmla="*/ 12 w 128"/>
              <a:gd name="T11" fmla="*/ 160 h 160"/>
              <a:gd name="T12" fmla="*/ 116 w 128"/>
              <a:gd name="T13" fmla="*/ 160 h 160"/>
              <a:gd name="T14" fmla="*/ 128 w 128"/>
              <a:gd name="T15" fmla="*/ 148 h 160"/>
              <a:gd name="T16" fmla="*/ 128 w 128"/>
              <a:gd name="T17" fmla="*/ 52 h 160"/>
              <a:gd name="T18" fmla="*/ 94 w 128"/>
              <a:gd name="T19" fmla="*/ 52 h 160"/>
              <a:gd name="T20" fmla="*/ 76 w 128"/>
              <a:gd name="T21" fmla="*/ 33 h 160"/>
              <a:gd name="T22" fmla="*/ 24 w 128"/>
              <a:gd name="T23" fmla="*/ 40 h 160"/>
              <a:gd name="T24" fmla="*/ 62 w 128"/>
              <a:gd name="T25" fmla="*/ 40 h 160"/>
              <a:gd name="T26" fmla="*/ 62 w 128"/>
              <a:gd name="T27" fmla="*/ 48 h 160"/>
              <a:gd name="T28" fmla="*/ 24 w 128"/>
              <a:gd name="T29" fmla="*/ 48 h 160"/>
              <a:gd name="T30" fmla="*/ 24 w 128"/>
              <a:gd name="T31" fmla="*/ 40 h 160"/>
              <a:gd name="T32" fmla="*/ 104 w 128"/>
              <a:gd name="T33" fmla="*/ 128 h 160"/>
              <a:gd name="T34" fmla="*/ 24 w 128"/>
              <a:gd name="T35" fmla="*/ 128 h 160"/>
              <a:gd name="T36" fmla="*/ 24 w 128"/>
              <a:gd name="T37" fmla="*/ 120 h 160"/>
              <a:gd name="T38" fmla="*/ 104 w 128"/>
              <a:gd name="T39" fmla="*/ 120 h 160"/>
              <a:gd name="T40" fmla="*/ 104 w 128"/>
              <a:gd name="T41" fmla="*/ 128 h 160"/>
              <a:gd name="T42" fmla="*/ 104 w 128"/>
              <a:gd name="T43" fmla="*/ 108 h 160"/>
              <a:gd name="T44" fmla="*/ 24 w 128"/>
              <a:gd name="T45" fmla="*/ 108 h 160"/>
              <a:gd name="T46" fmla="*/ 24 w 128"/>
              <a:gd name="T47" fmla="*/ 100 h 160"/>
              <a:gd name="T48" fmla="*/ 104 w 128"/>
              <a:gd name="T49" fmla="*/ 100 h 160"/>
              <a:gd name="T50" fmla="*/ 104 w 128"/>
              <a:gd name="T51" fmla="*/ 108 h 160"/>
              <a:gd name="T52" fmla="*/ 104 w 128"/>
              <a:gd name="T53" fmla="*/ 88 h 160"/>
              <a:gd name="T54" fmla="*/ 24 w 128"/>
              <a:gd name="T55" fmla="*/ 88 h 160"/>
              <a:gd name="T56" fmla="*/ 24 w 128"/>
              <a:gd name="T57" fmla="*/ 80 h 160"/>
              <a:gd name="T58" fmla="*/ 104 w 128"/>
              <a:gd name="T59" fmla="*/ 80 h 160"/>
              <a:gd name="T60" fmla="*/ 104 w 128"/>
              <a:gd name="T61" fmla="*/ 88 h 160"/>
              <a:gd name="T62" fmla="*/ 104 w 128"/>
              <a:gd name="T63" fmla="*/ 68 h 160"/>
              <a:gd name="T64" fmla="*/ 24 w 128"/>
              <a:gd name="T65" fmla="*/ 68 h 160"/>
              <a:gd name="T66" fmla="*/ 24 w 128"/>
              <a:gd name="T67" fmla="*/ 60 h 160"/>
              <a:gd name="T68" fmla="*/ 104 w 128"/>
              <a:gd name="T69" fmla="*/ 60 h 160"/>
              <a:gd name="T70" fmla="*/ 104 w 128"/>
              <a:gd name="T71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60">
                <a:moveTo>
                  <a:pt x="76" y="33"/>
                </a:move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22" y="160"/>
                  <a:pt x="128" y="155"/>
                  <a:pt x="128" y="148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84" y="52"/>
                  <a:pt x="76" y="44"/>
                  <a:pt x="76" y="33"/>
                </a:cubicBezTo>
                <a:close/>
                <a:moveTo>
                  <a:pt x="24" y="40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8"/>
                  <a:pt x="62" y="48"/>
                  <a:pt x="62" y="48"/>
                </a:cubicBezTo>
                <a:cubicBezTo>
                  <a:pt x="24" y="48"/>
                  <a:pt x="24" y="48"/>
                  <a:pt x="24" y="48"/>
                </a:cubicBezTo>
                <a:lnTo>
                  <a:pt x="24" y="40"/>
                </a:lnTo>
                <a:close/>
                <a:moveTo>
                  <a:pt x="104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104" y="128"/>
                </a:lnTo>
                <a:close/>
                <a:moveTo>
                  <a:pt x="104" y="108"/>
                </a:moveTo>
                <a:cubicBezTo>
                  <a:pt x="24" y="108"/>
                  <a:pt x="24" y="108"/>
                  <a:pt x="24" y="108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08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68"/>
                </a:moveTo>
                <a:cubicBezTo>
                  <a:pt x="24" y="68"/>
                  <a:pt x="24" y="68"/>
                  <a:pt x="24" y="68"/>
                </a:cubicBezTo>
                <a:cubicBezTo>
                  <a:pt x="24" y="60"/>
                  <a:pt x="24" y="60"/>
                  <a:pt x="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68"/>
          <p:cNvSpPr>
            <a:spLocks/>
          </p:cNvSpPr>
          <p:nvPr/>
        </p:nvSpPr>
        <p:spPr bwMode="auto">
          <a:xfrm>
            <a:off x="2566461" y="5370886"/>
            <a:ext cx="308702" cy="308702"/>
          </a:xfrm>
          <a:custGeom>
            <a:avLst/>
            <a:gdLst>
              <a:gd name="T0" fmla="*/ 0 w 45"/>
              <a:gd name="T1" fmla="*/ 34 h 45"/>
              <a:gd name="T2" fmla="*/ 10 w 45"/>
              <a:gd name="T3" fmla="*/ 45 h 45"/>
              <a:gd name="T4" fmla="*/ 45 w 45"/>
              <a:gd name="T5" fmla="*/ 45 h 45"/>
              <a:gd name="T6" fmla="*/ 0 w 45"/>
              <a:gd name="T7" fmla="*/ 0 h 45"/>
              <a:gd name="T8" fmla="*/ 0 w 45"/>
              <a:gd name="T9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0" y="34"/>
                </a:moveTo>
                <a:cubicBezTo>
                  <a:pt x="0" y="40"/>
                  <a:pt x="4" y="45"/>
                  <a:pt x="10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0" y="0"/>
                  <a:pt x="0" y="0"/>
                  <a:pt x="0" y="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/>
          <p:cNvSpPr>
            <a:spLocks noEditPoints="1"/>
          </p:cNvSpPr>
          <p:nvPr/>
        </p:nvSpPr>
        <p:spPr bwMode="auto">
          <a:xfrm>
            <a:off x="1573259" y="7524033"/>
            <a:ext cx="1731069" cy="173106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59 w 256"/>
              <a:gd name="T11" fmla="*/ 48 h 256"/>
              <a:gd name="T12" fmla="*/ 83 w 256"/>
              <a:gd name="T13" fmla="*/ 61 h 256"/>
              <a:gd name="T14" fmla="*/ 95 w 256"/>
              <a:gd name="T15" fmla="*/ 84 h 256"/>
              <a:gd name="T16" fmla="*/ 116 w 256"/>
              <a:gd name="T17" fmla="*/ 105 h 256"/>
              <a:gd name="T18" fmla="*/ 105 w 256"/>
              <a:gd name="T19" fmla="*/ 117 h 256"/>
              <a:gd name="T20" fmla="*/ 84 w 256"/>
              <a:gd name="T21" fmla="*/ 96 h 256"/>
              <a:gd name="T22" fmla="*/ 84 w 256"/>
              <a:gd name="T23" fmla="*/ 96 h 256"/>
              <a:gd name="T24" fmla="*/ 60 w 256"/>
              <a:gd name="T25" fmla="*/ 84 h 256"/>
              <a:gd name="T26" fmla="*/ 48 w 256"/>
              <a:gd name="T27" fmla="*/ 60 h 256"/>
              <a:gd name="T28" fmla="*/ 59 w 256"/>
              <a:gd name="T29" fmla="*/ 48 h 256"/>
              <a:gd name="T30" fmla="*/ 199 w 256"/>
              <a:gd name="T31" fmla="*/ 199 h 256"/>
              <a:gd name="T32" fmla="*/ 177 w 256"/>
              <a:gd name="T33" fmla="*/ 199 h 256"/>
              <a:gd name="T34" fmla="*/ 133 w 256"/>
              <a:gd name="T35" fmla="*/ 156 h 256"/>
              <a:gd name="T36" fmla="*/ 156 w 256"/>
              <a:gd name="T37" fmla="*/ 134 h 256"/>
              <a:gd name="T38" fmla="*/ 199 w 256"/>
              <a:gd name="T39" fmla="*/ 177 h 256"/>
              <a:gd name="T40" fmla="*/ 199 w 256"/>
              <a:gd name="T41" fmla="*/ 199 h 256"/>
              <a:gd name="T42" fmla="*/ 176 w 256"/>
              <a:gd name="T43" fmla="*/ 120 h 256"/>
              <a:gd name="T44" fmla="*/ 161 w 256"/>
              <a:gd name="T45" fmla="*/ 117 h 256"/>
              <a:gd name="T46" fmla="*/ 117 w 256"/>
              <a:gd name="T47" fmla="*/ 161 h 256"/>
              <a:gd name="T48" fmla="*/ 120 w 256"/>
              <a:gd name="T49" fmla="*/ 176 h 256"/>
              <a:gd name="T50" fmla="*/ 80 w 256"/>
              <a:gd name="T51" fmla="*/ 216 h 256"/>
              <a:gd name="T52" fmla="*/ 65 w 256"/>
              <a:gd name="T53" fmla="*/ 213 h 256"/>
              <a:gd name="T54" fmla="*/ 91 w 256"/>
              <a:gd name="T55" fmla="*/ 187 h 256"/>
              <a:gd name="T56" fmla="*/ 91 w 256"/>
              <a:gd name="T57" fmla="*/ 165 h 256"/>
              <a:gd name="T58" fmla="*/ 80 w 256"/>
              <a:gd name="T59" fmla="*/ 160 h 256"/>
              <a:gd name="T60" fmla="*/ 68 w 256"/>
              <a:gd name="T61" fmla="*/ 165 h 256"/>
              <a:gd name="T62" fmla="*/ 42 w 256"/>
              <a:gd name="T63" fmla="*/ 190 h 256"/>
              <a:gd name="T64" fmla="*/ 40 w 256"/>
              <a:gd name="T65" fmla="*/ 176 h 256"/>
              <a:gd name="T66" fmla="*/ 80 w 256"/>
              <a:gd name="T67" fmla="*/ 136 h 256"/>
              <a:gd name="T68" fmla="*/ 94 w 256"/>
              <a:gd name="T69" fmla="*/ 139 h 256"/>
              <a:gd name="T70" fmla="*/ 138 w 256"/>
              <a:gd name="T71" fmla="*/ 94 h 256"/>
              <a:gd name="T72" fmla="*/ 136 w 256"/>
              <a:gd name="T73" fmla="*/ 80 h 256"/>
              <a:gd name="T74" fmla="*/ 176 w 256"/>
              <a:gd name="T75" fmla="*/ 40 h 256"/>
              <a:gd name="T76" fmla="*/ 190 w 256"/>
              <a:gd name="T77" fmla="*/ 43 h 256"/>
              <a:gd name="T78" fmla="*/ 164 w 256"/>
              <a:gd name="T79" fmla="*/ 69 h 256"/>
              <a:gd name="T80" fmla="*/ 164 w 256"/>
              <a:gd name="T81" fmla="*/ 91 h 256"/>
              <a:gd name="T82" fmla="*/ 176 w 256"/>
              <a:gd name="T83" fmla="*/ 96 h 256"/>
              <a:gd name="T84" fmla="*/ 187 w 256"/>
              <a:gd name="T85" fmla="*/ 91 h 256"/>
              <a:gd name="T86" fmla="*/ 213 w 256"/>
              <a:gd name="T87" fmla="*/ 65 h 256"/>
              <a:gd name="T88" fmla="*/ 216 w 256"/>
              <a:gd name="T89" fmla="*/ 80 h 256"/>
              <a:gd name="T90" fmla="*/ 176 w 256"/>
              <a:gd name="T91" fmla="*/ 12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59" y="48"/>
                </a:moveTo>
                <a:cubicBezTo>
                  <a:pt x="83" y="61"/>
                  <a:pt x="83" y="61"/>
                  <a:pt x="83" y="61"/>
                </a:cubicBezTo>
                <a:cubicBezTo>
                  <a:pt x="95" y="84"/>
                  <a:pt x="95" y="84"/>
                  <a:pt x="95" y="8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60" y="84"/>
                  <a:pt x="60" y="84"/>
                  <a:pt x="60" y="84"/>
                </a:cubicBezTo>
                <a:cubicBezTo>
                  <a:pt x="48" y="60"/>
                  <a:pt x="48" y="60"/>
                  <a:pt x="48" y="60"/>
                </a:cubicBezTo>
                <a:lnTo>
                  <a:pt x="59" y="48"/>
                </a:lnTo>
                <a:close/>
                <a:moveTo>
                  <a:pt x="199" y="199"/>
                </a:moveTo>
                <a:cubicBezTo>
                  <a:pt x="193" y="206"/>
                  <a:pt x="183" y="206"/>
                  <a:pt x="177" y="199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205" y="183"/>
                  <a:pt x="205" y="193"/>
                  <a:pt x="199" y="199"/>
                </a:cubicBezTo>
                <a:close/>
                <a:moveTo>
                  <a:pt x="176" y="120"/>
                </a:moveTo>
                <a:cubicBezTo>
                  <a:pt x="170" y="120"/>
                  <a:pt x="165" y="119"/>
                  <a:pt x="161" y="11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9" y="166"/>
                  <a:pt x="120" y="171"/>
                  <a:pt x="120" y="176"/>
                </a:cubicBezTo>
                <a:cubicBezTo>
                  <a:pt x="120" y="198"/>
                  <a:pt x="102" y="216"/>
                  <a:pt x="80" y="216"/>
                </a:cubicBezTo>
                <a:cubicBezTo>
                  <a:pt x="74" y="216"/>
                  <a:pt x="69" y="215"/>
                  <a:pt x="65" y="21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7" y="181"/>
                  <a:pt x="97" y="171"/>
                  <a:pt x="91" y="165"/>
                </a:cubicBezTo>
                <a:cubicBezTo>
                  <a:pt x="88" y="161"/>
                  <a:pt x="84" y="160"/>
                  <a:pt x="80" y="160"/>
                </a:cubicBezTo>
                <a:cubicBezTo>
                  <a:pt x="75" y="160"/>
                  <a:pt x="71" y="161"/>
                  <a:pt x="68" y="165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1" y="186"/>
                  <a:pt x="40" y="181"/>
                  <a:pt x="40" y="176"/>
                </a:cubicBezTo>
                <a:cubicBezTo>
                  <a:pt x="40" y="154"/>
                  <a:pt x="57" y="136"/>
                  <a:pt x="80" y="136"/>
                </a:cubicBezTo>
                <a:cubicBezTo>
                  <a:pt x="85" y="136"/>
                  <a:pt x="90" y="137"/>
                  <a:pt x="94" y="139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7" y="90"/>
                  <a:pt x="136" y="85"/>
                  <a:pt x="136" y="80"/>
                </a:cubicBezTo>
                <a:cubicBezTo>
                  <a:pt x="136" y="58"/>
                  <a:pt x="153" y="40"/>
                  <a:pt x="176" y="40"/>
                </a:cubicBezTo>
                <a:cubicBezTo>
                  <a:pt x="181" y="40"/>
                  <a:pt x="186" y="41"/>
                  <a:pt x="190" y="4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58" y="75"/>
                  <a:pt x="158" y="85"/>
                  <a:pt x="164" y="91"/>
                </a:cubicBezTo>
                <a:cubicBezTo>
                  <a:pt x="167" y="94"/>
                  <a:pt x="171" y="96"/>
                  <a:pt x="176" y="96"/>
                </a:cubicBezTo>
                <a:cubicBezTo>
                  <a:pt x="180" y="96"/>
                  <a:pt x="184" y="94"/>
                  <a:pt x="187" y="91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215" y="70"/>
                  <a:pt x="216" y="75"/>
                  <a:pt x="216" y="80"/>
                </a:cubicBezTo>
                <a:cubicBezTo>
                  <a:pt x="216" y="102"/>
                  <a:pt x="198" y="120"/>
                  <a:pt x="176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/>
          <p:cNvSpPr>
            <a:spLocks/>
          </p:cNvSpPr>
          <p:nvPr/>
        </p:nvSpPr>
        <p:spPr bwMode="auto">
          <a:xfrm>
            <a:off x="1840720" y="7798926"/>
            <a:ext cx="1188715" cy="1188715"/>
          </a:xfrm>
          <a:custGeom>
            <a:avLst/>
            <a:gdLst>
              <a:gd name="T0" fmla="*/ 147 w 176"/>
              <a:gd name="T1" fmla="*/ 51 h 176"/>
              <a:gd name="T2" fmla="*/ 136 w 176"/>
              <a:gd name="T3" fmla="*/ 56 h 176"/>
              <a:gd name="T4" fmla="*/ 124 w 176"/>
              <a:gd name="T5" fmla="*/ 51 h 176"/>
              <a:gd name="T6" fmla="*/ 124 w 176"/>
              <a:gd name="T7" fmla="*/ 29 h 176"/>
              <a:gd name="T8" fmla="*/ 150 w 176"/>
              <a:gd name="T9" fmla="*/ 3 h 176"/>
              <a:gd name="T10" fmla="*/ 136 w 176"/>
              <a:gd name="T11" fmla="*/ 0 h 176"/>
              <a:gd name="T12" fmla="*/ 96 w 176"/>
              <a:gd name="T13" fmla="*/ 40 h 176"/>
              <a:gd name="T14" fmla="*/ 98 w 176"/>
              <a:gd name="T15" fmla="*/ 54 h 176"/>
              <a:gd name="T16" fmla="*/ 54 w 176"/>
              <a:gd name="T17" fmla="*/ 99 h 176"/>
              <a:gd name="T18" fmla="*/ 40 w 176"/>
              <a:gd name="T19" fmla="*/ 96 h 176"/>
              <a:gd name="T20" fmla="*/ 0 w 176"/>
              <a:gd name="T21" fmla="*/ 136 h 176"/>
              <a:gd name="T22" fmla="*/ 2 w 176"/>
              <a:gd name="T23" fmla="*/ 150 h 176"/>
              <a:gd name="T24" fmla="*/ 28 w 176"/>
              <a:gd name="T25" fmla="*/ 125 h 176"/>
              <a:gd name="T26" fmla="*/ 40 w 176"/>
              <a:gd name="T27" fmla="*/ 120 h 176"/>
              <a:gd name="T28" fmla="*/ 51 w 176"/>
              <a:gd name="T29" fmla="*/ 125 h 176"/>
              <a:gd name="T30" fmla="*/ 51 w 176"/>
              <a:gd name="T31" fmla="*/ 147 h 176"/>
              <a:gd name="T32" fmla="*/ 25 w 176"/>
              <a:gd name="T33" fmla="*/ 173 h 176"/>
              <a:gd name="T34" fmla="*/ 40 w 176"/>
              <a:gd name="T35" fmla="*/ 176 h 176"/>
              <a:gd name="T36" fmla="*/ 80 w 176"/>
              <a:gd name="T37" fmla="*/ 136 h 176"/>
              <a:gd name="T38" fmla="*/ 77 w 176"/>
              <a:gd name="T39" fmla="*/ 121 h 176"/>
              <a:gd name="T40" fmla="*/ 121 w 176"/>
              <a:gd name="T41" fmla="*/ 77 h 176"/>
              <a:gd name="T42" fmla="*/ 136 w 176"/>
              <a:gd name="T43" fmla="*/ 80 h 176"/>
              <a:gd name="T44" fmla="*/ 176 w 176"/>
              <a:gd name="T45" fmla="*/ 40 h 176"/>
              <a:gd name="T46" fmla="*/ 173 w 176"/>
              <a:gd name="T47" fmla="*/ 25 h 176"/>
              <a:gd name="T48" fmla="*/ 147 w 176"/>
              <a:gd name="T49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76">
                <a:moveTo>
                  <a:pt x="147" y="51"/>
                </a:moveTo>
                <a:cubicBezTo>
                  <a:pt x="144" y="54"/>
                  <a:pt x="140" y="56"/>
                  <a:pt x="136" y="56"/>
                </a:cubicBezTo>
                <a:cubicBezTo>
                  <a:pt x="131" y="56"/>
                  <a:pt x="127" y="54"/>
                  <a:pt x="124" y="51"/>
                </a:cubicBezTo>
                <a:cubicBezTo>
                  <a:pt x="118" y="45"/>
                  <a:pt x="118" y="35"/>
                  <a:pt x="124" y="29"/>
                </a:cubicBezTo>
                <a:cubicBezTo>
                  <a:pt x="150" y="3"/>
                  <a:pt x="150" y="3"/>
                  <a:pt x="150" y="3"/>
                </a:cubicBezTo>
                <a:cubicBezTo>
                  <a:pt x="146" y="1"/>
                  <a:pt x="141" y="0"/>
                  <a:pt x="136" y="0"/>
                </a:cubicBezTo>
                <a:cubicBezTo>
                  <a:pt x="113" y="0"/>
                  <a:pt x="96" y="18"/>
                  <a:pt x="96" y="40"/>
                </a:cubicBezTo>
                <a:cubicBezTo>
                  <a:pt x="96" y="45"/>
                  <a:pt x="97" y="50"/>
                  <a:pt x="98" y="54"/>
                </a:cubicBezTo>
                <a:cubicBezTo>
                  <a:pt x="54" y="99"/>
                  <a:pt x="54" y="99"/>
                  <a:pt x="54" y="99"/>
                </a:cubicBezTo>
                <a:cubicBezTo>
                  <a:pt x="50" y="97"/>
                  <a:pt x="45" y="96"/>
                  <a:pt x="40" y="96"/>
                </a:cubicBezTo>
                <a:cubicBezTo>
                  <a:pt x="17" y="96"/>
                  <a:pt x="0" y="114"/>
                  <a:pt x="0" y="136"/>
                </a:cubicBezTo>
                <a:cubicBezTo>
                  <a:pt x="0" y="141"/>
                  <a:pt x="1" y="146"/>
                  <a:pt x="2" y="150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31" y="121"/>
                  <a:pt x="35" y="120"/>
                  <a:pt x="40" y="120"/>
                </a:cubicBezTo>
                <a:cubicBezTo>
                  <a:pt x="44" y="120"/>
                  <a:pt x="48" y="121"/>
                  <a:pt x="51" y="125"/>
                </a:cubicBezTo>
                <a:cubicBezTo>
                  <a:pt x="57" y="131"/>
                  <a:pt x="57" y="141"/>
                  <a:pt x="51" y="147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9" y="175"/>
                  <a:pt x="34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31"/>
                  <a:pt x="79" y="126"/>
                  <a:pt x="77" y="121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5" y="79"/>
                  <a:pt x="130" y="80"/>
                  <a:pt x="136" y="80"/>
                </a:cubicBezTo>
                <a:cubicBezTo>
                  <a:pt x="158" y="80"/>
                  <a:pt x="176" y="62"/>
                  <a:pt x="176" y="40"/>
                </a:cubicBezTo>
                <a:cubicBezTo>
                  <a:pt x="176" y="35"/>
                  <a:pt x="175" y="30"/>
                  <a:pt x="173" y="25"/>
                </a:cubicBezTo>
                <a:lnTo>
                  <a:pt x="147" y="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/>
          <p:cNvSpPr>
            <a:spLocks/>
          </p:cNvSpPr>
          <p:nvPr/>
        </p:nvSpPr>
        <p:spPr bwMode="auto">
          <a:xfrm>
            <a:off x="1892724" y="7850930"/>
            <a:ext cx="460627" cy="468059"/>
          </a:xfrm>
          <a:custGeom>
            <a:avLst/>
            <a:gdLst>
              <a:gd name="T0" fmla="*/ 33 w 62"/>
              <a:gd name="T1" fmla="*/ 44 h 63"/>
              <a:gd name="T2" fmla="*/ 33 w 62"/>
              <a:gd name="T3" fmla="*/ 44 h 63"/>
              <a:gd name="T4" fmla="*/ 52 w 62"/>
              <a:gd name="T5" fmla="*/ 63 h 63"/>
              <a:gd name="T6" fmla="*/ 62 w 62"/>
              <a:gd name="T7" fmla="*/ 52 h 63"/>
              <a:gd name="T8" fmla="*/ 43 w 62"/>
              <a:gd name="T9" fmla="*/ 33 h 63"/>
              <a:gd name="T10" fmla="*/ 32 w 62"/>
              <a:gd name="T11" fmla="*/ 12 h 63"/>
              <a:gd name="T12" fmla="*/ 10 w 62"/>
              <a:gd name="T13" fmla="*/ 0 h 63"/>
              <a:gd name="T14" fmla="*/ 0 w 62"/>
              <a:gd name="T15" fmla="*/ 11 h 63"/>
              <a:gd name="T16" fmla="*/ 11 w 62"/>
              <a:gd name="T17" fmla="*/ 33 h 63"/>
              <a:gd name="T18" fmla="*/ 33 w 62"/>
              <a:gd name="T19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3" y="44"/>
                </a:moveTo>
                <a:lnTo>
                  <a:pt x="33" y="44"/>
                </a:lnTo>
                <a:lnTo>
                  <a:pt x="52" y="63"/>
                </a:lnTo>
                <a:lnTo>
                  <a:pt x="62" y="52"/>
                </a:lnTo>
                <a:lnTo>
                  <a:pt x="43" y="33"/>
                </a:lnTo>
                <a:lnTo>
                  <a:pt x="32" y="12"/>
                </a:lnTo>
                <a:lnTo>
                  <a:pt x="10" y="0"/>
                </a:lnTo>
                <a:lnTo>
                  <a:pt x="0" y="11"/>
                </a:lnTo>
                <a:lnTo>
                  <a:pt x="11" y="33"/>
                </a:lnTo>
                <a:lnTo>
                  <a:pt x="33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/>
          <p:cNvSpPr>
            <a:spLocks/>
          </p:cNvSpPr>
          <p:nvPr/>
        </p:nvSpPr>
        <p:spPr bwMode="auto">
          <a:xfrm>
            <a:off x="2472223" y="8430428"/>
            <a:ext cx="482918" cy="490345"/>
          </a:xfrm>
          <a:custGeom>
            <a:avLst/>
            <a:gdLst>
              <a:gd name="T0" fmla="*/ 23 w 72"/>
              <a:gd name="T1" fmla="*/ 0 h 72"/>
              <a:gd name="T2" fmla="*/ 0 w 72"/>
              <a:gd name="T3" fmla="*/ 22 h 72"/>
              <a:gd name="T4" fmla="*/ 44 w 72"/>
              <a:gd name="T5" fmla="*/ 65 h 72"/>
              <a:gd name="T6" fmla="*/ 66 w 72"/>
              <a:gd name="T7" fmla="*/ 65 h 72"/>
              <a:gd name="T8" fmla="*/ 66 w 72"/>
              <a:gd name="T9" fmla="*/ 43 h 72"/>
              <a:gd name="T10" fmla="*/ 23 w 72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2">
                <a:moveTo>
                  <a:pt x="23" y="0"/>
                </a:moveTo>
                <a:cubicBezTo>
                  <a:pt x="0" y="22"/>
                  <a:pt x="0" y="22"/>
                  <a:pt x="0" y="22"/>
                </a:cubicBezTo>
                <a:cubicBezTo>
                  <a:pt x="44" y="65"/>
                  <a:pt x="44" y="65"/>
                  <a:pt x="44" y="65"/>
                </a:cubicBezTo>
                <a:cubicBezTo>
                  <a:pt x="50" y="72"/>
                  <a:pt x="60" y="72"/>
                  <a:pt x="66" y="65"/>
                </a:cubicBezTo>
                <a:cubicBezTo>
                  <a:pt x="72" y="59"/>
                  <a:pt x="72" y="49"/>
                  <a:pt x="66" y="43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7160332" y="8051047"/>
            <a:ext cx="535884" cy="535884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40 w 80"/>
              <a:gd name="T11" fmla="*/ 58 h 80"/>
              <a:gd name="T12" fmla="*/ 22 w 80"/>
              <a:gd name="T13" fmla="*/ 40 h 80"/>
              <a:gd name="T14" fmla="*/ 40 w 80"/>
              <a:gd name="T15" fmla="*/ 22 h 80"/>
              <a:gd name="T16" fmla="*/ 58 w 80"/>
              <a:gd name="T17" fmla="*/ 40 h 80"/>
              <a:gd name="T18" fmla="*/ 40 w 80"/>
              <a:gd name="T19" fmla="*/ 5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2"/>
                  <a:pt x="17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40" y="58"/>
                </a:moveTo>
                <a:cubicBezTo>
                  <a:pt x="30" y="58"/>
                  <a:pt x="22" y="50"/>
                  <a:pt x="22" y="40"/>
                </a:cubicBezTo>
                <a:cubicBezTo>
                  <a:pt x="22" y="30"/>
                  <a:pt x="30" y="22"/>
                  <a:pt x="40" y="22"/>
                </a:cubicBezTo>
                <a:cubicBezTo>
                  <a:pt x="50" y="22"/>
                  <a:pt x="58" y="30"/>
                  <a:pt x="58" y="40"/>
                </a:cubicBezTo>
                <a:cubicBezTo>
                  <a:pt x="58" y="50"/>
                  <a:pt x="50" y="58"/>
                  <a:pt x="4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16565721" y="7463779"/>
            <a:ext cx="1717758" cy="1710419"/>
          </a:xfrm>
          <a:custGeom>
            <a:avLst/>
            <a:gdLst>
              <a:gd name="T0" fmla="*/ 0 w 256"/>
              <a:gd name="T1" fmla="*/ 128 h 256"/>
              <a:gd name="T2" fmla="*/ 256 w 256"/>
              <a:gd name="T3" fmla="*/ 128 h 256"/>
              <a:gd name="T4" fmla="*/ 215 w 256"/>
              <a:gd name="T5" fmla="*/ 134 h 256"/>
              <a:gd name="T6" fmla="*/ 195 w 256"/>
              <a:gd name="T7" fmla="*/ 145 h 256"/>
              <a:gd name="T8" fmla="*/ 187 w 256"/>
              <a:gd name="T9" fmla="*/ 156 h 256"/>
              <a:gd name="T10" fmla="*/ 195 w 256"/>
              <a:gd name="T11" fmla="*/ 179 h 256"/>
              <a:gd name="T12" fmla="*/ 185 w 256"/>
              <a:gd name="T13" fmla="*/ 194 h 256"/>
              <a:gd name="T14" fmla="*/ 163 w 256"/>
              <a:gd name="T15" fmla="*/ 187 h 256"/>
              <a:gd name="T16" fmla="*/ 150 w 256"/>
              <a:gd name="T17" fmla="*/ 190 h 256"/>
              <a:gd name="T18" fmla="*/ 139 w 256"/>
              <a:gd name="T19" fmla="*/ 212 h 256"/>
              <a:gd name="T20" fmla="*/ 128 w 256"/>
              <a:gd name="T21" fmla="*/ 216 h 256"/>
              <a:gd name="T22" fmla="*/ 117 w 256"/>
              <a:gd name="T23" fmla="*/ 212 h 256"/>
              <a:gd name="T24" fmla="*/ 106 w 256"/>
              <a:gd name="T25" fmla="*/ 190 h 256"/>
              <a:gd name="T26" fmla="*/ 92 w 256"/>
              <a:gd name="T27" fmla="*/ 187 h 256"/>
              <a:gd name="T28" fmla="*/ 70 w 256"/>
              <a:gd name="T29" fmla="*/ 194 h 256"/>
              <a:gd name="T30" fmla="*/ 61 w 256"/>
              <a:gd name="T31" fmla="*/ 179 h 256"/>
              <a:gd name="T32" fmla="*/ 68 w 256"/>
              <a:gd name="T33" fmla="*/ 156 h 256"/>
              <a:gd name="T34" fmla="*/ 60 w 256"/>
              <a:gd name="T35" fmla="*/ 145 h 256"/>
              <a:gd name="T36" fmla="*/ 40 w 256"/>
              <a:gd name="T37" fmla="*/ 134 h 256"/>
              <a:gd name="T38" fmla="*/ 40 w 256"/>
              <a:gd name="T39" fmla="*/ 122 h 256"/>
              <a:gd name="T40" fmla="*/ 60 w 256"/>
              <a:gd name="T41" fmla="*/ 111 h 256"/>
              <a:gd name="T42" fmla="*/ 68 w 256"/>
              <a:gd name="T43" fmla="*/ 100 h 256"/>
              <a:gd name="T44" fmla="*/ 61 w 256"/>
              <a:gd name="T45" fmla="*/ 77 h 256"/>
              <a:gd name="T46" fmla="*/ 70 w 256"/>
              <a:gd name="T47" fmla="*/ 62 h 256"/>
              <a:gd name="T48" fmla="*/ 92 w 256"/>
              <a:gd name="T49" fmla="*/ 68 h 256"/>
              <a:gd name="T50" fmla="*/ 106 w 256"/>
              <a:gd name="T51" fmla="*/ 66 h 256"/>
              <a:gd name="T52" fmla="*/ 117 w 256"/>
              <a:gd name="T53" fmla="*/ 44 h 256"/>
              <a:gd name="T54" fmla="*/ 128 w 256"/>
              <a:gd name="T55" fmla="*/ 40 h 256"/>
              <a:gd name="T56" fmla="*/ 139 w 256"/>
              <a:gd name="T57" fmla="*/ 44 h 256"/>
              <a:gd name="T58" fmla="*/ 150 w 256"/>
              <a:gd name="T59" fmla="*/ 66 h 256"/>
              <a:gd name="T60" fmla="*/ 163 w 256"/>
              <a:gd name="T61" fmla="*/ 68 h 256"/>
              <a:gd name="T62" fmla="*/ 185 w 256"/>
              <a:gd name="T63" fmla="*/ 62 h 256"/>
              <a:gd name="T64" fmla="*/ 195 w 256"/>
              <a:gd name="T65" fmla="*/ 77 h 256"/>
              <a:gd name="T66" fmla="*/ 187 w 256"/>
              <a:gd name="T67" fmla="*/ 100 h 256"/>
              <a:gd name="T68" fmla="*/ 195 w 256"/>
              <a:gd name="T69" fmla="*/ 111 h 256"/>
              <a:gd name="T70" fmla="*/ 215 w 256"/>
              <a:gd name="T71" fmla="*/ 122 h 256"/>
              <a:gd name="T72" fmla="*/ 215 w 256"/>
              <a:gd name="T73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15" y="134"/>
                </a:moveTo>
                <a:cubicBezTo>
                  <a:pt x="215" y="136"/>
                  <a:pt x="213" y="138"/>
                  <a:pt x="211" y="139"/>
                </a:cubicBezTo>
                <a:cubicBezTo>
                  <a:pt x="195" y="145"/>
                  <a:pt x="195" y="145"/>
                  <a:pt x="195" y="145"/>
                </a:cubicBezTo>
                <a:cubicBezTo>
                  <a:pt x="193" y="146"/>
                  <a:pt x="190" y="148"/>
                  <a:pt x="190" y="150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6" y="158"/>
                  <a:pt x="186" y="161"/>
                  <a:pt x="187" y="163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81"/>
                  <a:pt x="195" y="184"/>
                  <a:pt x="194" y="186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4" y="195"/>
                  <a:pt x="181" y="196"/>
                  <a:pt x="179" y="195"/>
                </a:cubicBezTo>
                <a:cubicBezTo>
                  <a:pt x="163" y="187"/>
                  <a:pt x="163" y="187"/>
                  <a:pt x="163" y="187"/>
                </a:cubicBezTo>
                <a:cubicBezTo>
                  <a:pt x="161" y="186"/>
                  <a:pt x="158" y="186"/>
                  <a:pt x="156" y="187"/>
                </a:cubicBezTo>
                <a:cubicBezTo>
                  <a:pt x="150" y="190"/>
                  <a:pt x="150" y="190"/>
                  <a:pt x="150" y="190"/>
                </a:cubicBezTo>
                <a:cubicBezTo>
                  <a:pt x="148" y="191"/>
                  <a:pt x="145" y="193"/>
                  <a:pt x="144" y="195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8" y="214"/>
                  <a:pt x="135" y="215"/>
                  <a:pt x="133" y="216"/>
                </a:cubicBezTo>
                <a:cubicBezTo>
                  <a:pt x="133" y="216"/>
                  <a:pt x="131" y="216"/>
                  <a:pt x="128" y="216"/>
                </a:cubicBezTo>
                <a:cubicBezTo>
                  <a:pt x="124" y="216"/>
                  <a:pt x="122" y="216"/>
                  <a:pt x="122" y="216"/>
                </a:cubicBezTo>
                <a:cubicBezTo>
                  <a:pt x="120" y="215"/>
                  <a:pt x="117" y="214"/>
                  <a:pt x="117" y="212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3"/>
                  <a:pt x="108" y="191"/>
                  <a:pt x="106" y="190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7" y="186"/>
                  <a:pt x="94" y="186"/>
                  <a:pt x="92" y="187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4" y="196"/>
                  <a:pt x="71" y="195"/>
                  <a:pt x="70" y="194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60" y="184"/>
                  <a:pt x="60" y="181"/>
                  <a:pt x="61" y="179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9" y="161"/>
                  <a:pt x="69" y="158"/>
                  <a:pt x="68" y="156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5" y="148"/>
                  <a:pt x="62" y="146"/>
                  <a:pt x="60" y="145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0" y="136"/>
                  <a:pt x="40" y="134"/>
                </a:cubicBezTo>
                <a:cubicBezTo>
                  <a:pt x="40" y="134"/>
                  <a:pt x="40" y="131"/>
                  <a:pt x="40" y="128"/>
                </a:cubicBezTo>
                <a:cubicBezTo>
                  <a:pt x="40" y="125"/>
                  <a:pt x="40" y="122"/>
                  <a:pt x="40" y="122"/>
                </a:cubicBezTo>
                <a:cubicBezTo>
                  <a:pt x="40" y="120"/>
                  <a:pt x="42" y="118"/>
                  <a:pt x="44" y="117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10"/>
                  <a:pt x="65" y="108"/>
                  <a:pt x="65" y="10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9" y="98"/>
                  <a:pt x="69" y="94"/>
                  <a:pt x="68" y="92"/>
                </a:cubicBezTo>
                <a:cubicBezTo>
                  <a:pt x="61" y="77"/>
                  <a:pt x="61" y="77"/>
                  <a:pt x="61" y="77"/>
                </a:cubicBezTo>
                <a:cubicBezTo>
                  <a:pt x="60" y="75"/>
                  <a:pt x="60" y="72"/>
                  <a:pt x="62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1" y="60"/>
                  <a:pt x="74" y="60"/>
                  <a:pt x="76" y="61"/>
                </a:cubicBezTo>
                <a:cubicBezTo>
                  <a:pt x="92" y="68"/>
                  <a:pt x="92" y="68"/>
                  <a:pt x="92" y="68"/>
                </a:cubicBezTo>
                <a:cubicBezTo>
                  <a:pt x="94" y="69"/>
                  <a:pt x="97" y="69"/>
                  <a:pt x="99" y="68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8" y="65"/>
                  <a:pt x="110" y="63"/>
                  <a:pt x="111" y="61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42"/>
                  <a:pt x="120" y="40"/>
                  <a:pt x="122" y="40"/>
                </a:cubicBezTo>
                <a:cubicBezTo>
                  <a:pt x="122" y="40"/>
                  <a:pt x="124" y="40"/>
                  <a:pt x="128" y="40"/>
                </a:cubicBezTo>
                <a:cubicBezTo>
                  <a:pt x="131" y="40"/>
                  <a:pt x="133" y="40"/>
                  <a:pt x="133" y="40"/>
                </a:cubicBezTo>
                <a:cubicBezTo>
                  <a:pt x="135" y="40"/>
                  <a:pt x="138" y="42"/>
                  <a:pt x="139" y="4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5" y="63"/>
                  <a:pt x="148" y="65"/>
                  <a:pt x="150" y="66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8" y="69"/>
                  <a:pt x="161" y="69"/>
                  <a:pt x="163" y="68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1" y="60"/>
                  <a:pt x="184" y="60"/>
                  <a:pt x="185" y="62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5" y="72"/>
                  <a:pt x="195" y="75"/>
                  <a:pt x="195" y="77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6" y="94"/>
                  <a:pt x="186" y="98"/>
                  <a:pt x="187" y="100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90" y="108"/>
                  <a:pt x="193" y="110"/>
                  <a:pt x="195" y="11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18"/>
                  <a:pt x="215" y="120"/>
                  <a:pt x="215" y="122"/>
                </a:cubicBezTo>
                <a:cubicBezTo>
                  <a:pt x="215" y="122"/>
                  <a:pt x="216" y="125"/>
                  <a:pt x="216" y="128"/>
                </a:cubicBezTo>
                <a:cubicBezTo>
                  <a:pt x="216" y="131"/>
                  <a:pt x="215" y="134"/>
                  <a:pt x="21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16837335" y="7728049"/>
            <a:ext cx="1174535" cy="1181878"/>
          </a:xfrm>
          <a:custGeom>
            <a:avLst/>
            <a:gdLst>
              <a:gd name="T0" fmla="*/ 155 w 176"/>
              <a:gd name="T1" fmla="*/ 71 h 176"/>
              <a:gd name="T2" fmla="*/ 147 w 176"/>
              <a:gd name="T3" fmla="*/ 60 h 176"/>
              <a:gd name="T4" fmla="*/ 155 w 176"/>
              <a:gd name="T5" fmla="*/ 37 h 176"/>
              <a:gd name="T6" fmla="*/ 145 w 176"/>
              <a:gd name="T7" fmla="*/ 22 h 176"/>
              <a:gd name="T8" fmla="*/ 123 w 176"/>
              <a:gd name="T9" fmla="*/ 28 h 176"/>
              <a:gd name="T10" fmla="*/ 110 w 176"/>
              <a:gd name="T11" fmla="*/ 26 h 176"/>
              <a:gd name="T12" fmla="*/ 99 w 176"/>
              <a:gd name="T13" fmla="*/ 4 h 176"/>
              <a:gd name="T14" fmla="*/ 88 w 176"/>
              <a:gd name="T15" fmla="*/ 0 h 176"/>
              <a:gd name="T16" fmla="*/ 77 w 176"/>
              <a:gd name="T17" fmla="*/ 4 h 176"/>
              <a:gd name="T18" fmla="*/ 66 w 176"/>
              <a:gd name="T19" fmla="*/ 26 h 176"/>
              <a:gd name="T20" fmla="*/ 52 w 176"/>
              <a:gd name="T21" fmla="*/ 28 h 176"/>
              <a:gd name="T22" fmla="*/ 30 w 176"/>
              <a:gd name="T23" fmla="*/ 22 h 176"/>
              <a:gd name="T24" fmla="*/ 21 w 176"/>
              <a:gd name="T25" fmla="*/ 37 h 176"/>
              <a:gd name="T26" fmla="*/ 28 w 176"/>
              <a:gd name="T27" fmla="*/ 60 h 176"/>
              <a:gd name="T28" fmla="*/ 20 w 176"/>
              <a:gd name="T29" fmla="*/ 71 h 176"/>
              <a:gd name="T30" fmla="*/ 0 w 176"/>
              <a:gd name="T31" fmla="*/ 82 h 176"/>
              <a:gd name="T32" fmla="*/ 0 w 176"/>
              <a:gd name="T33" fmla="*/ 94 h 176"/>
              <a:gd name="T34" fmla="*/ 20 w 176"/>
              <a:gd name="T35" fmla="*/ 105 h 176"/>
              <a:gd name="T36" fmla="*/ 28 w 176"/>
              <a:gd name="T37" fmla="*/ 116 h 176"/>
              <a:gd name="T38" fmla="*/ 21 w 176"/>
              <a:gd name="T39" fmla="*/ 139 h 176"/>
              <a:gd name="T40" fmla="*/ 30 w 176"/>
              <a:gd name="T41" fmla="*/ 154 h 176"/>
              <a:gd name="T42" fmla="*/ 52 w 176"/>
              <a:gd name="T43" fmla="*/ 147 h 176"/>
              <a:gd name="T44" fmla="*/ 66 w 176"/>
              <a:gd name="T45" fmla="*/ 150 h 176"/>
              <a:gd name="T46" fmla="*/ 77 w 176"/>
              <a:gd name="T47" fmla="*/ 172 h 176"/>
              <a:gd name="T48" fmla="*/ 88 w 176"/>
              <a:gd name="T49" fmla="*/ 176 h 176"/>
              <a:gd name="T50" fmla="*/ 99 w 176"/>
              <a:gd name="T51" fmla="*/ 172 h 176"/>
              <a:gd name="T52" fmla="*/ 110 w 176"/>
              <a:gd name="T53" fmla="*/ 150 h 176"/>
              <a:gd name="T54" fmla="*/ 123 w 176"/>
              <a:gd name="T55" fmla="*/ 147 h 176"/>
              <a:gd name="T56" fmla="*/ 145 w 176"/>
              <a:gd name="T57" fmla="*/ 154 h 176"/>
              <a:gd name="T58" fmla="*/ 155 w 176"/>
              <a:gd name="T59" fmla="*/ 139 h 176"/>
              <a:gd name="T60" fmla="*/ 147 w 176"/>
              <a:gd name="T61" fmla="*/ 116 h 176"/>
              <a:gd name="T62" fmla="*/ 155 w 176"/>
              <a:gd name="T63" fmla="*/ 105 h 176"/>
              <a:gd name="T64" fmla="*/ 175 w 176"/>
              <a:gd name="T65" fmla="*/ 94 h 176"/>
              <a:gd name="T66" fmla="*/ 175 w 176"/>
              <a:gd name="T67" fmla="*/ 82 h 176"/>
              <a:gd name="T68" fmla="*/ 88 w 176"/>
              <a:gd name="T69" fmla="*/ 128 h 176"/>
              <a:gd name="T70" fmla="*/ 88 w 176"/>
              <a:gd name="T71" fmla="*/ 48 h 176"/>
              <a:gd name="T72" fmla="*/ 88 w 176"/>
              <a:gd name="T7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71" y="77"/>
                </a:moveTo>
                <a:cubicBezTo>
                  <a:pt x="155" y="71"/>
                  <a:pt x="155" y="71"/>
                  <a:pt x="155" y="71"/>
                </a:cubicBezTo>
                <a:cubicBezTo>
                  <a:pt x="153" y="70"/>
                  <a:pt x="150" y="68"/>
                  <a:pt x="150" y="66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6" y="58"/>
                  <a:pt x="146" y="54"/>
                  <a:pt x="147" y="52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5"/>
                  <a:pt x="155" y="32"/>
                  <a:pt x="154" y="3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4" y="20"/>
                  <a:pt x="141" y="20"/>
                  <a:pt x="139" y="21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1" y="29"/>
                  <a:pt x="118" y="29"/>
                  <a:pt x="116" y="28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8" y="25"/>
                  <a:pt x="105" y="23"/>
                  <a:pt x="104" y="21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2"/>
                  <a:pt x="95" y="0"/>
                  <a:pt x="93" y="0"/>
                </a:cubicBezTo>
                <a:cubicBezTo>
                  <a:pt x="93" y="0"/>
                  <a:pt x="91" y="0"/>
                  <a:pt x="88" y="0"/>
                </a:cubicBezTo>
                <a:cubicBezTo>
                  <a:pt x="84" y="0"/>
                  <a:pt x="82" y="0"/>
                  <a:pt x="82" y="0"/>
                </a:cubicBezTo>
                <a:cubicBezTo>
                  <a:pt x="80" y="0"/>
                  <a:pt x="77" y="2"/>
                  <a:pt x="77" y="4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3"/>
                  <a:pt x="68" y="25"/>
                  <a:pt x="66" y="26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9"/>
                  <a:pt x="54" y="29"/>
                  <a:pt x="52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0"/>
                  <a:pt x="31" y="20"/>
                  <a:pt x="30" y="22"/>
                </a:cubicBezTo>
                <a:cubicBezTo>
                  <a:pt x="22" y="30"/>
                  <a:pt x="22" y="30"/>
                  <a:pt x="22" y="30"/>
                </a:cubicBezTo>
                <a:cubicBezTo>
                  <a:pt x="20" y="32"/>
                  <a:pt x="20" y="35"/>
                  <a:pt x="21" y="37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4"/>
                  <a:pt x="29" y="58"/>
                  <a:pt x="28" y="60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8"/>
                  <a:pt x="22" y="70"/>
                  <a:pt x="20" y="71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8"/>
                  <a:pt x="0" y="80"/>
                  <a:pt x="0" y="82"/>
                </a:cubicBezTo>
                <a:cubicBezTo>
                  <a:pt x="0" y="82"/>
                  <a:pt x="0" y="85"/>
                  <a:pt x="0" y="88"/>
                </a:cubicBezTo>
                <a:cubicBezTo>
                  <a:pt x="0" y="91"/>
                  <a:pt x="0" y="94"/>
                  <a:pt x="0" y="94"/>
                </a:cubicBezTo>
                <a:cubicBezTo>
                  <a:pt x="0" y="96"/>
                  <a:pt x="2" y="98"/>
                  <a:pt x="4" y="99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2" y="106"/>
                  <a:pt x="25" y="108"/>
                  <a:pt x="25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18"/>
                  <a:pt x="29" y="121"/>
                  <a:pt x="28" y="12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0" y="141"/>
                  <a:pt x="20" y="144"/>
                  <a:pt x="22" y="146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1" y="155"/>
                  <a:pt x="34" y="156"/>
                  <a:pt x="36" y="155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4" y="146"/>
                  <a:pt x="57" y="146"/>
                  <a:pt x="59" y="147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8" y="151"/>
                  <a:pt x="70" y="153"/>
                  <a:pt x="71" y="155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7" y="174"/>
                  <a:pt x="80" y="175"/>
                  <a:pt x="82" y="176"/>
                </a:cubicBezTo>
                <a:cubicBezTo>
                  <a:pt x="82" y="176"/>
                  <a:pt x="84" y="176"/>
                  <a:pt x="88" y="176"/>
                </a:cubicBezTo>
                <a:cubicBezTo>
                  <a:pt x="91" y="176"/>
                  <a:pt x="93" y="176"/>
                  <a:pt x="93" y="176"/>
                </a:cubicBezTo>
                <a:cubicBezTo>
                  <a:pt x="95" y="175"/>
                  <a:pt x="98" y="174"/>
                  <a:pt x="99" y="172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5" y="153"/>
                  <a:pt x="108" y="151"/>
                  <a:pt x="110" y="150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18" y="146"/>
                  <a:pt x="121" y="146"/>
                  <a:pt x="123" y="147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1" y="156"/>
                  <a:pt x="144" y="155"/>
                  <a:pt x="145" y="154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5" y="144"/>
                  <a:pt x="155" y="141"/>
                  <a:pt x="155" y="139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6" y="121"/>
                  <a:pt x="146" y="118"/>
                  <a:pt x="147" y="116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08"/>
                  <a:pt x="153" y="106"/>
                  <a:pt x="155" y="105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3" y="98"/>
                  <a:pt x="175" y="96"/>
                  <a:pt x="175" y="94"/>
                </a:cubicBezTo>
                <a:cubicBezTo>
                  <a:pt x="175" y="94"/>
                  <a:pt x="176" y="91"/>
                  <a:pt x="176" y="88"/>
                </a:cubicBezTo>
                <a:cubicBezTo>
                  <a:pt x="176" y="85"/>
                  <a:pt x="175" y="82"/>
                  <a:pt x="175" y="82"/>
                </a:cubicBezTo>
                <a:cubicBezTo>
                  <a:pt x="175" y="80"/>
                  <a:pt x="173" y="78"/>
                  <a:pt x="171" y="77"/>
                </a:cubicBezTo>
                <a:close/>
                <a:moveTo>
                  <a:pt x="88" y="128"/>
                </a:moveTo>
                <a:cubicBezTo>
                  <a:pt x="65" y="128"/>
                  <a:pt x="48" y="110"/>
                  <a:pt x="48" y="88"/>
                </a:cubicBezTo>
                <a:cubicBezTo>
                  <a:pt x="48" y="66"/>
                  <a:pt x="65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17307149" y="8197863"/>
            <a:ext cx="234907" cy="24225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57"/>
          <p:cNvSpPr>
            <a:spLocks noEditPoints="1"/>
          </p:cNvSpPr>
          <p:nvPr/>
        </p:nvSpPr>
        <p:spPr bwMode="auto">
          <a:xfrm>
            <a:off x="16734262" y="10110127"/>
            <a:ext cx="176679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4 w 256"/>
              <a:gd name="T11" fmla="*/ 182 h 256"/>
              <a:gd name="T12" fmla="*/ 198 w 256"/>
              <a:gd name="T13" fmla="*/ 188 h 256"/>
              <a:gd name="T14" fmla="*/ 58 w 256"/>
              <a:gd name="T15" fmla="*/ 188 h 256"/>
              <a:gd name="T16" fmla="*/ 52 w 256"/>
              <a:gd name="T17" fmla="*/ 182 h 256"/>
              <a:gd name="T18" fmla="*/ 52 w 256"/>
              <a:gd name="T19" fmla="*/ 93 h 256"/>
              <a:gd name="T20" fmla="*/ 58 w 256"/>
              <a:gd name="T21" fmla="*/ 88 h 256"/>
              <a:gd name="T22" fmla="*/ 204 w 256"/>
              <a:gd name="T23" fmla="*/ 88 h 256"/>
              <a:gd name="T24" fmla="*/ 204 w 256"/>
              <a:gd name="T25" fmla="*/ 182 h 256"/>
              <a:gd name="T26" fmla="*/ 204 w 256"/>
              <a:gd name="T27" fmla="*/ 80 h 256"/>
              <a:gd name="T28" fmla="*/ 131 w 256"/>
              <a:gd name="T29" fmla="*/ 80 h 256"/>
              <a:gd name="T30" fmla="*/ 134 w 256"/>
              <a:gd name="T31" fmla="*/ 74 h 256"/>
              <a:gd name="T32" fmla="*/ 144 w 256"/>
              <a:gd name="T33" fmla="*/ 64 h 256"/>
              <a:gd name="T34" fmla="*/ 194 w 256"/>
              <a:gd name="T35" fmla="*/ 64 h 256"/>
              <a:gd name="T36" fmla="*/ 204 w 256"/>
              <a:gd name="T37" fmla="*/ 74 h 256"/>
              <a:gd name="T38" fmla="*/ 204 w 256"/>
              <a:gd name="T39" fmla="*/ 8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4" y="182"/>
                </a:moveTo>
                <a:cubicBezTo>
                  <a:pt x="204" y="185"/>
                  <a:pt x="201" y="188"/>
                  <a:pt x="198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4" y="188"/>
                  <a:pt x="52" y="185"/>
                  <a:pt x="52" y="18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0"/>
                  <a:pt x="54" y="88"/>
                  <a:pt x="58" y="88"/>
                </a:cubicBezTo>
                <a:cubicBezTo>
                  <a:pt x="204" y="88"/>
                  <a:pt x="204" y="88"/>
                  <a:pt x="204" y="88"/>
                </a:cubicBezTo>
                <a:lnTo>
                  <a:pt x="204" y="182"/>
                </a:lnTo>
                <a:close/>
                <a:moveTo>
                  <a:pt x="204" y="80"/>
                </a:moveTo>
                <a:cubicBezTo>
                  <a:pt x="131" y="80"/>
                  <a:pt x="131" y="80"/>
                  <a:pt x="131" y="80"/>
                </a:cubicBezTo>
                <a:cubicBezTo>
                  <a:pt x="133" y="77"/>
                  <a:pt x="134" y="74"/>
                  <a:pt x="134" y="74"/>
                </a:cubicBezTo>
                <a:cubicBezTo>
                  <a:pt x="134" y="68"/>
                  <a:pt x="138" y="64"/>
                  <a:pt x="144" y="64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9" y="64"/>
                  <a:pt x="204" y="68"/>
                  <a:pt x="204" y="74"/>
                </a:cubicBezTo>
                <a:lnTo>
                  <a:pt x="20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8"/>
          <p:cNvSpPr>
            <a:spLocks/>
          </p:cNvSpPr>
          <p:nvPr/>
        </p:nvSpPr>
        <p:spPr bwMode="auto">
          <a:xfrm>
            <a:off x="17636612" y="10549929"/>
            <a:ext cx="500465" cy="113744"/>
          </a:xfrm>
          <a:custGeom>
            <a:avLst/>
            <a:gdLst>
              <a:gd name="T0" fmla="*/ 63 w 73"/>
              <a:gd name="T1" fmla="*/ 0 h 16"/>
              <a:gd name="T2" fmla="*/ 13 w 73"/>
              <a:gd name="T3" fmla="*/ 0 h 16"/>
              <a:gd name="T4" fmla="*/ 3 w 73"/>
              <a:gd name="T5" fmla="*/ 10 h 16"/>
              <a:gd name="T6" fmla="*/ 0 w 73"/>
              <a:gd name="T7" fmla="*/ 16 h 16"/>
              <a:gd name="T8" fmla="*/ 73 w 73"/>
              <a:gd name="T9" fmla="*/ 16 h 16"/>
              <a:gd name="T10" fmla="*/ 73 w 73"/>
              <a:gd name="T11" fmla="*/ 10 h 16"/>
              <a:gd name="T12" fmla="*/ 63 w 73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6"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3" y="4"/>
                  <a:pt x="3" y="10"/>
                </a:cubicBezTo>
                <a:cubicBezTo>
                  <a:pt x="3" y="10"/>
                  <a:pt x="2" y="13"/>
                  <a:pt x="0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4"/>
                  <a:pt x="68" y="0"/>
                  <a:pt x="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59"/>
          <p:cNvSpPr>
            <a:spLocks/>
          </p:cNvSpPr>
          <p:nvPr/>
        </p:nvSpPr>
        <p:spPr bwMode="auto">
          <a:xfrm>
            <a:off x="17090651" y="10716751"/>
            <a:ext cx="1046426" cy="690037"/>
          </a:xfrm>
          <a:custGeom>
            <a:avLst/>
            <a:gdLst>
              <a:gd name="T0" fmla="*/ 0 w 152"/>
              <a:gd name="T1" fmla="*/ 5 h 100"/>
              <a:gd name="T2" fmla="*/ 0 w 152"/>
              <a:gd name="T3" fmla="*/ 94 h 100"/>
              <a:gd name="T4" fmla="*/ 6 w 152"/>
              <a:gd name="T5" fmla="*/ 100 h 100"/>
              <a:gd name="T6" fmla="*/ 146 w 152"/>
              <a:gd name="T7" fmla="*/ 100 h 100"/>
              <a:gd name="T8" fmla="*/ 152 w 152"/>
              <a:gd name="T9" fmla="*/ 94 h 100"/>
              <a:gd name="T10" fmla="*/ 152 w 152"/>
              <a:gd name="T11" fmla="*/ 0 h 100"/>
              <a:gd name="T12" fmla="*/ 6 w 152"/>
              <a:gd name="T13" fmla="*/ 0 h 100"/>
              <a:gd name="T14" fmla="*/ 0 w 152"/>
              <a:gd name="T15" fmla="*/ 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00">
                <a:moveTo>
                  <a:pt x="0" y="5"/>
                </a:move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2" y="100"/>
                  <a:pt x="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9" y="100"/>
                  <a:pt x="152" y="97"/>
                  <a:pt x="152" y="94"/>
                </a:cubicBezTo>
                <a:cubicBezTo>
                  <a:pt x="152" y="0"/>
                  <a:pt x="152" y="0"/>
                  <a:pt x="152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3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46" y="12654047"/>
            <a:ext cx="1039307" cy="976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23648" y="170061"/>
            <a:ext cx="15360352" cy="13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ctr"/>
            <a:r>
              <a:rPr lang="ru-RU" sz="4600" dirty="0" smtClean="0"/>
              <a:t>Схема взаимодействия системы закупок и системы управления бюджетным процессом в РФ</a:t>
            </a:r>
            <a:endParaRPr lang="ru-RU" sz="4600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 rot="16200000">
            <a:off x="-3050274" y="4170651"/>
            <a:ext cx="7632479" cy="1198602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7" tIns="22867" rIns="22867" bIns="22867" numCol="1" spcCol="1270" anchor="ctr" anchorCtr="0"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информационная </a:t>
            </a:r>
            <a:endParaRPr lang="ru-RU" sz="3200" dirty="0" smtClean="0">
              <a:solidFill>
                <a:srgbClr val="0B74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 </a:t>
            </a:r>
            <a:r>
              <a:rPr lang="ru-RU" sz="3200" dirty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закупок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161503" y="2537760"/>
            <a:ext cx="5658405" cy="2082117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00"/>
                </a:solidFill>
              </a:rPr>
              <a:t>План закупок (изменение плана закупок)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9486798" y="248494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Извещение о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закупки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3416136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Информация о контракте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7215781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Информация об исполнении контракта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079963" y="2537760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rgbClr val="000000"/>
                </a:solidFill>
              </a:rPr>
              <a:t>Информация об исполнении контракта (оплата)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527984" y="519095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бюджетных обязательствах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(«принимаемых»)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3429544" y="522336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бюджетных обязательствах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(«принятых»)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7248936" y="521730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денежных обязательствах (акты, счета-фактуры и иные документы)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1081841" y="526295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об исполнении денежных обязательств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006635" y="8109798"/>
            <a:ext cx="2974447" cy="18242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000000"/>
                </a:solidFill>
              </a:rPr>
              <a:t>Контроль плана закупок на соответствие лимитам бюджетных обязательств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949655" y="10426738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Учет лимитов бюджетных обязательств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9527984" y="10423839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 «принимаемых» бюджетных обязательств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3387361" y="10431346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«принятых» бюджетных обязательств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7196210" y="10448727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денежных обязательств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1114402" y="10458640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Оплата обязательств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161503" y="8134082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Проект плана закупок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204964" y="10711316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Формирование обоснований бюджетных ассигнований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63142" y="7590845"/>
            <a:ext cx="4751301" cy="466632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02570" y="7601854"/>
            <a:ext cx="18581188" cy="465531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821595" y="3687178"/>
            <a:ext cx="1922133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Прямая со стрелкой 68"/>
          <p:cNvCxnSpPr/>
          <p:nvPr/>
        </p:nvCxnSpPr>
        <p:spPr>
          <a:xfrm>
            <a:off x="11768100" y="3620577"/>
            <a:ext cx="200807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Прямая со стрелкой 70"/>
          <p:cNvCxnSpPr/>
          <p:nvPr/>
        </p:nvCxnSpPr>
        <p:spPr>
          <a:xfrm>
            <a:off x="15891275" y="3617749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Прямая со стрелкой 73"/>
          <p:cNvCxnSpPr/>
          <p:nvPr/>
        </p:nvCxnSpPr>
        <p:spPr>
          <a:xfrm>
            <a:off x="19693888" y="3614523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Прямая со стрелкой 75"/>
          <p:cNvCxnSpPr/>
          <p:nvPr/>
        </p:nvCxnSpPr>
        <p:spPr>
          <a:xfrm>
            <a:off x="11748455" y="11466512"/>
            <a:ext cx="1595673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10578420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 стрелкой 91"/>
          <p:cNvCxnSpPr/>
          <p:nvPr/>
        </p:nvCxnSpPr>
        <p:spPr>
          <a:xfrm>
            <a:off x="14685523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Прямая со стрелкой 92"/>
          <p:cNvCxnSpPr/>
          <p:nvPr/>
        </p:nvCxnSpPr>
        <p:spPr>
          <a:xfrm>
            <a:off x="18426209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22374402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 стрелкой 19"/>
          <p:cNvCxnSpPr/>
          <p:nvPr/>
        </p:nvCxnSpPr>
        <p:spPr>
          <a:xfrm>
            <a:off x="10535816" y="7003059"/>
            <a:ext cx="0" cy="367136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4712280" y="7208553"/>
            <a:ext cx="0" cy="3465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Прямая со стрелкой 151"/>
          <p:cNvCxnSpPr>
            <a:stCxn id="109" idx="2"/>
          </p:cNvCxnSpPr>
          <p:nvPr/>
        </p:nvCxnSpPr>
        <p:spPr>
          <a:xfrm>
            <a:off x="18508936" y="7377307"/>
            <a:ext cx="15988" cy="329711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22417136" y="7188578"/>
            <a:ext cx="0" cy="348584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260750" y="9567028"/>
            <a:ext cx="0" cy="110739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 стрелкой 155"/>
          <p:cNvCxnSpPr/>
          <p:nvPr/>
        </p:nvCxnSpPr>
        <p:spPr>
          <a:xfrm>
            <a:off x="6503368" y="4553926"/>
            <a:ext cx="0" cy="360021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3748852" y="4553744"/>
            <a:ext cx="18212" cy="36953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 rot="16200000">
            <a:off x="-3164168" y="10037459"/>
            <a:ext cx="78784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ГИИС «Электронный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бюджет»</a:t>
            </a:r>
            <a:endParaRPr lang="ru-RU" sz="3200" dirty="0">
              <a:solidFill>
                <a:srgbClr val="0070C0"/>
              </a:solidFill>
            </a:endParaRPr>
          </a:p>
        </p:txBody>
      </p:sp>
      <p:cxnSp>
        <p:nvCxnSpPr>
          <p:cNvPr id="159" name="Прямая со стрелкой 158"/>
          <p:cNvCxnSpPr/>
          <p:nvPr/>
        </p:nvCxnSpPr>
        <p:spPr>
          <a:xfrm flipH="1" flipV="1">
            <a:off x="3763097" y="9515928"/>
            <a:ext cx="3967" cy="143736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/>
          <p:cNvSpPr/>
          <p:nvPr/>
        </p:nvSpPr>
        <p:spPr>
          <a:xfrm>
            <a:off x="-265384" y="7707055"/>
            <a:ext cx="27363040" cy="159057"/>
          </a:xfrm>
          <a:prstGeom prst="rect">
            <a:avLst/>
          </a:prstGeom>
          <a:solidFill>
            <a:schemeClr val="tx2"/>
          </a:solidFill>
          <a:ln w="9842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5845094" y="6207064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Прямая со стрелкой 88"/>
          <p:cNvCxnSpPr/>
          <p:nvPr/>
        </p:nvCxnSpPr>
        <p:spPr>
          <a:xfrm>
            <a:off x="19710667" y="6179632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Прямая со стрелкой 89"/>
          <p:cNvCxnSpPr/>
          <p:nvPr/>
        </p:nvCxnSpPr>
        <p:spPr>
          <a:xfrm>
            <a:off x="15792400" y="11478564"/>
            <a:ext cx="156081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Прямая со стрелкой 90"/>
          <p:cNvCxnSpPr/>
          <p:nvPr/>
        </p:nvCxnSpPr>
        <p:spPr>
          <a:xfrm>
            <a:off x="19752840" y="11478564"/>
            <a:ext cx="1656184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Прямая со стрелкой 94"/>
          <p:cNvCxnSpPr/>
          <p:nvPr/>
        </p:nvCxnSpPr>
        <p:spPr>
          <a:xfrm>
            <a:off x="8231560" y="11478564"/>
            <a:ext cx="1266212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Прямоугольник 55"/>
          <p:cNvSpPr/>
          <p:nvPr/>
        </p:nvSpPr>
        <p:spPr>
          <a:xfrm>
            <a:off x="1985823" y="2408221"/>
            <a:ext cx="7109833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751566" y="2410461"/>
            <a:ext cx="7170318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707818" y="2408221"/>
            <a:ext cx="3872172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267232" y="2408221"/>
            <a:ext cx="3269010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04964" y="12780202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Этап планирования закупочного процесса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396026" y="12834664"/>
            <a:ext cx="4660070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Этап процедуры закупки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38949" y="12896775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Этап заключения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государственного контракта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8048033" y="12821736"/>
            <a:ext cx="45409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Этап исполнения контракта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2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629581" y="2150021"/>
            <a:ext cx="12485171" cy="780432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791326" y="4957011"/>
            <a:ext cx="8710863" cy="3273503"/>
          </a:xfrm>
          <a:custGeom>
            <a:avLst/>
            <a:gdLst>
              <a:gd name="connsiteX0" fmla="*/ 0 w 8710863"/>
              <a:gd name="connsiteY0" fmla="*/ 0 h 3657600"/>
              <a:gd name="connsiteX1" fmla="*/ 4211053 w 8710863"/>
              <a:gd name="connsiteY1" fmla="*/ 2767263 h 3657600"/>
              <a:gd name="connsiteX2" fmla="*/ 8710863 w 8710863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0863" h="3657600">
                <a:moveTo>
                  <a:pt x="0" y="0"/>
                </a:moveTo>
                <a:cubicBezTo>
                  <a:pt x="1379621" y="1078831"/>
                  <a:pt x="2759243" y="2157663"/>
                  <a:pt x="4211053" y="2767263"/>
                </a:cubicBezTo>
                <a:cubicBezTo>
                  <a:pt x="5662864" y="3376863"/>
                  <a:pt x="7186863" y="3517231"/>
                  <a:pt x="8710863" y="3657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13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" name="Rectangle 25"/>
          <p:cNvSpPr/>
          <p:nvPr/>
        </p:nvSpPr>
        <p:spPr>
          <a:xfrm>
            <a:off x="618639" y="9974561"/>
            <a:ext cx="12485171" cy="328647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406096" y="4482456"/>
            <a:ext cx="17153757" cy="7027784"/>
          </a:xfrm>
          <a:custGeom>
            <a:avLst/>
            <a:gdLst>
              <a:gd name="connsiteX0" fmla="*/ 0 w 13634358"/>
              <a:gd name="connsiteY0" fmla="*/ 225615 h 6691730"/>
              <a:gd name="connsiteX1" fmla="*/ 3771900 w 13634358"/>
              <a:gd name="connsiteY1" fmla="*/ 241944 h 6691730"/>
              <a:gd name="connsiteX2" fmla="*/ 13552715 w 13634358"/>
              <a:gd name="connsiteY2" fmla="*/ 258272 h 6691730"/>
              <a:gd name="connsiteX3" fmla="*/ 6253843 w 13634358"/>
              <a:gd name="connsiteY3" fmla="*/ 3687272 h 6691730"/>
              <a:gd name="connsiteX4" fmla="*/ 13634358 w 13634358"/>
              <a:gd name="connsiteY4" fmla="*/ 6691730 h 6691730"/>
              <a:gd name="connsiteX0" fmla="*/ 0 w 15669635"/>
              <a:gd name="connsiteY0" fmla="*/ 0 h 6849574"/>
              <a:gd name="connsiteX1" fmla="*/ 5807177 w 15669635"/>
              <a:gd name="connsiteY1" fmla="*/ 399788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5669635"/>
              <a:gd name="connsiteY0" fmla="*/ 0 h 6849574"/>
              <a:gd name="connsiteX1" fmla="*/ 8402893 w 15669635"/>
              <a:gd name="connsiteY1" fmla="*/ 458781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8065757"/>
              <a:gd name="connsiteY0" fmla="*/ 140557 h 6990131"/>
              <a:gd name="connsiteX1" fmla="*/ 8402893 w 18065757"/>
              <a:gd name="connsiteY1" fmla="*/ 599338 h 6990131"/>
              <a:gd name="connsiteX2" fmla="*/ 18065721 w 18065757"/>
              <a:gd name="connsiteY2" fmla="*/ 173214 h 6990131"/>
              <a:gd name="connsiteX3" fmla="*/ 8289120 w 18065757"/>
              <a:gd name="connsiteY3" fmla="*/ 3985673 h 6990131"/>
              <a:gd name="connsiteX4" fmla="*/ 15669635 w 18065757"/>
              <a:gd name="connsiteY4" fmla="*/ 6990131 h 6990131"/>
              <a:gd name="connsiteX0" fmla="*/ 0 w 18065914"/>
              <a:gd name="connsiteY0" fmla="*/ 100925 h 6950499"/>
              <a:gd name="connsiteX1" fmla="*/ 8550377 w 18065914"/>
              <a:gd name="connsiteY1" fmla="*/ 795680 h 6950499"/>
              <a:gd name="connsiteX2" fmla="*/ 18065721 w 18065914"/>
              <a:gd name="connsiteY2" fmla="*/ 133582 h 6950499"/>
              <a:gd name="connsiteX3" fmla="*/ 8289120 w 18065914"/>
              <a:gd name="connsiteY3" fmla="*/ 3946041 h 6950499"/>
              <a:gd name="connsiteX4" fmla="*/ 15669635 w 18065914"/>
              <a:gd name="connsiteY4" fmla="*/ 6950499 h 6950499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874"/>
              <a:gd name="connsiteY0" fmla="*/ 442038 h 7291612"/>
              <a:gd name="connsiteX1" fmla="*/ 8550377 w 18065874"/>
              <a:gd name="connsiteY1" fmla="*/ 1136793 h 7291612"/>
              <a:gd name="connsiteX2" fmla="*/ 18065721 w 18065874"/>
              <a:gd name="connsiteY2" fmla="*/ 474695 h 7291612"/>
              <a:gd name="connsiteX3" fmla="*/ 8289120 w 18065874"/>
              <a:gd name="connsiteY3" fmla="*/ 4287154 h 7291612"/>
              <a:gd name="connsiteX4" fmla="*/ 15669635 w 18065874"/>
              <a:gd name="connsiteY4" fmla="*/ 7291612 h 729161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121247"/>
              <a:gd name="connsiteY0" fmla="*/ 799738 h 7649312"/>
              <a:gd name="connsiteX1" fmla="*/ 8550377 w 18121247"/>
              <a:gd name="connsiteY1" fmla="*/ 1494493 h 7649312"/>
              <a:gd name="connsiteX2" fmla="*/ 18065721 w 18121247"/>
              <a:gd name="connsiteY2" fmla="*/ 832395 h 7649312"/>
              <a:gd name="connsiteX3" fmla="*/ 5899881 w 18121247"/>
              <a:gd name="connsiteY3" fmla="*/ 4261396 h 7649312"/>
              <a:gd name="connsiteX4" fmla="*/ 15669635 w 18121247"/>
              <a:gd name="connsiteY4" fmla="*/ 7649312 h 7649312"/>
              <a:gd name="connsiteX0" fmla="*/ 0 w 18204110"/>
              <a:gd name="connsiteY0" fmla="*/ 851827 h 7701401"/>
              <a:gd name="connsiteX1" fmla="*/ 8550377 w 18204110"/>
              <a:gd name="connsiteY1" fmla="*/ 1546582 h 7701401"/>
              <a:gd name="connsiteX2" fmla="*/ 18065721 w 18204110"/>
              <a:gd name="connsiteY2" fmla="*/ 884484 h 7701401"/>
              <a:gd name="connsiteX3" fmla="*/ 5899881 w 18204110"/>
              <a:gd name="connsiteY3" fmla="*/ 4313485 h 7701401"/>
              <a:gd name="connsiteX4" fmla="*/ 15669635 w 18204110"/>
              <a:gd name="connsiteY4" fmla="*/ 7701401 h 7701401"/>
              <a:gd name="connsiteX0" fmla="*/ 0 w 18244106"/>
              <a:gd name="connsiteY0" fmla="*/ 838803 h 7688377"/>
              <a:gd name="connsiteX1" fmla="*/ 8550377 w 18244106"/>
              <a:gd name="connsiteY1" fmla="*/ 1533558 h 7688377"/>
              <a:gd name="connsiteX2" fmla="*/ 18065721 w 18244106"/>
              <a:gd name="connsiteY2" fmla="*/ 871460 h 7688377"/>
              <a:gd name="connsiteX3" fmla="*/ 5899881 w 18244106"/>
              <a:gd name="connsiteY3" fmla="*/ 4300461 h 7688377"/>
              <a:gd name="connsiteX4" fmla="*/ 15669635 w 18244106"/>
              <a:gd name="connsiteY4" fmla="*/ 7688377 h 7688377"/>
              <a:gd name="connsiteX0" fmla="*/ 0 w 18179792"/>
              <a:gd name="connsiteY0" fmla="*/ 877884 h 7727458"/>
              <a:gd name="connsiteX1" fmla="*/ 8550377 w 18179792"/>
              <a:gd name="connsiteY1" fmla="*/ 1572639 h 7727458"/>
              <a:gd name="connsiteX2" fmla="*/ 18065721 w 18179792"/>
              <a:gd name="connsiteY2" fmla="*/ 910541 h 7727458"/>
              <a:gd name="connsiteX3" fmla="*/ 5899881 w 18179792"/>
              <a:gd name="connsiteY3" fmla="*/ 4339542 h 7727458"/>
              <a:gd name="connsiteX4" fmla="*/ 15669635 w 18179792"/>
              <a:gd name="connsiteY4" fmla="*/ 7727458 h 7727458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081075"/>
              <a:gd name="connsiteY0" fmla="*/ 120487 h 5967171"/>
              <a:gd name="connsiteX1" fmla="*/ 8550377 w 18081075"/>
              <a:gd name="connsiteY1" fmla="*/ 815242 h 5967171"/>
              <a:gd name="connsiteX2" fmla="*/ 18065721 w 18081075"/>
              <a:gd name="connsiteY2" fmla="*/ 153144 h 5967171"/>
              <a:gd name="connsiteX3" fmla="*/ 6519313 w 18081075"/>
              <a:gd name="connsiteY3" fmla="*/ 3582145 h 5967171"/>
              <a:gd name="connsiteX4" fmla="*/ 15905610 w 18081075"/>
              <a:gd name="connsiteY4" fmla="*/ 5967171 h 5967171"/>
              <a:gd name="connsiteX0" fmla="*/ 0 w 18081075"/>
              <a:gd name="connsiteY0" fmla="*/ 812757 h 6659441"/>
              <a:gd name="connsiteX1" fmla="*/ 8550377 w 18081075"/>
              <a:gd name="connsiteY1" fmla="*/ 1507512 h 6659441"/>
              <a:gd name="connsiteX2" fmla="*/ 18065721 w 18081075"/>
              <a:gd name="connsiteY2" fmla="*/ 845414 h 6659441"/>
              <a:gd name="connsiteX3" fmla="*/ 6519313 w 18081075"/>
              <a:gd name="connsiteY3" fmla="*/ 4274415 h 6659441"/>
              <a:gd name="connsiteX4" fmla="*/ 15905610 w 18081075"/>
              <a:gd name="connsiteY4" fmla="*/ 6659441 h 6659441"/>
              <a:gd name="connsiteX0" fmla="*/ 0 w 18073703"/>
              <a:gd name="connsiteY0" fmla="*/ 120487 h 5967171"/>
              <a:gd name="connsiteX1" fmla="*/ 8550377 w 18073703"/>
              <a:gd name="connsiteY1" fmla="*/ 815242 h 5967171"/>
              <a:gd name="connsiteX2" fmla="*/ 18065721 w 18073703"/>
              <a:gd name="connsiteY2" fmla="*/ 153144 h 5967171"/>
              <a:gd name="connsiteX3" fmla="*/ 7109249 w 18073703"/>
              <a:gd name="connsiteY3" fmla="*/ 3582145 h 5967171"/>
              <a:gd name="connsiteX4" fmla="*/ 15905610 w 18073703"/>
              <a:gd name="connsiteY4" fmla="*/ 5967171 h 5967171"/>
              <a:gd name="connsiteX0" fmla="*/ 0 w 18082803"/>
              <a:gd name="connsiteY0" fmla="*/ 930021 h 6776705"/>
              <a:gd name="connsiteX1" fmla="*/ 8550377 w 18082803"/>
              <a:gd name="connsiteY1" fmla="*/ 1624776 h 6776705"/>
              <a:gd name="connsiteX2" fmla="*/ 18065721 w 18082803"/>
              <a:gd name="connsiteY2" fmla="*/ 962678 h 6776705"/>
              <a:gd name="connsiteX3" fmla="*/ 7109249 w 18082803"/>
              <a:gd name="connsiteY3" fmla="*/ 4391679 h 6776705"/>
              <a:gd name="connsiteX4" fmla="*/ 15905610 w 18082803"/>
              <a:gd name="connsiteY4" fmla="*/ 6776705 h 6776705"/>
              <a:gd name="connsiteX0" fmla="*/ 0 w 18183529"/>
              <a:gd name="connsiteY0" fmla="*/ 773709 h 6620393"/>
              <a:gd name="connsiteX1" fmla="*/ 8550377 w 18183529"/>
              <a:gd name="connsiteY1" fmla="*/ 1468464 h 6620393"/>
              <a:gd name="connsiteX2" fmla="*/ 18065721 w 18183529"/>
              <a:gd name="connsiteY2" fmla="*/ 806366 h 6620393"/>
              <a:gd name="connsiteX3" fmla="*/ 7109249 w 18183529"/>
              <a:gd name="connsiteY3" fmla="*/ 4235367 h 6620393"/>
              <a:gd name="connsiteX4" fmla="*/ 15905610 w 18183529"/>
              <a:gd name="connsiteY4" fmla="*/ 6620393 h 6620393"/>
              <a:gd name="connsiteX0" fmla="*/ 0 w 18065889"/>
              <a:gd name="connsiteY0" fmla="*/ 982183 h 6828867"/>
              <a:gd name="connsiteX1" fmla="*/ 8550377 w 18065889"/>
              <a:gd name="connsiteY1" fmla="*/ 1676938 h 6828867"/>
              <a:gd name="connsiteX2" fmla="*/ 18065721 w 18065889"/>
              <a:gd name="connsiteY2" fmla="*/ 1014840 h 6828867"/>
              <a:gd name="connsiteX3" fmla="*/ 7109249 w 18065889"/>
              <a:gd name="connsiteY3" fmla="*/ 4443841 h 6828867"/>
              <a:gd name="connsiteX4" fmla="*/ 15905610 w 18065889"/>
              <a:gd name="connsiteY4" fmla="*/ 6828867 h 6828867"/>
              <a:gd name="connsiteX0" fmla="*/ 0 w 18119160"/>
              <a:gd name="connsiteY0" fmla="*/ 1164917 h 7011601"/>
              <a:gd name="connsiteX1" fmla="*/ 8550377 w 18119160"/>
              <a:gd name="connsiteY1" fmla="*/ 1859672 h 7011601"/>
              <a:gd name="connsiteX2" fmla="*/ 18065721 w 18119160"/>
              <a:gd name="connsiteY2" fmla="*/ 1197574 h 7011601"/>
              <a:gd name="connsiteX3" fmla="*/ 7109249 w 18119160"/>
              <a:gd name="connsiteY3" fmla="*/ 4626575 h 7011601"/>
              <a:gd name="connsiteX4" fmla="*/ 15905610 w 18119160"/>
              <a:gd name="connsiteY4" fmla="*/ 7011601 h 7011601"/>
              <a:gd name="connsiteX0" fmla="*/ 0 w 18230416"/>
              <a:gd name="connsiteY0" fmla="*/ 1099630 h 6946314"/>
              <a:gd name="connsiteX1" fmla="*/ 8550377 w 18230416"/>
              <a:gd name="connsiteY1" fmla="*/ 1794385 h 6946314"/>
              <a:gd name="connsiteX2" fmla="*/ 18065721 w 18230416"/>
              <a:gd name="connsiteY2" fmla="*/ 1132287 h 6946314"/>
              <a:gd name="connsiteX3" fmla="*/ 7109249 w 18230416"/>
              <a:gd name="connsiteY3" fmla="*/ 4561288 h 6946314"/>
              <a:gd name="connsiteX4" fmla="*/ 15905610 w 18230416"/>
              <a:gd name="connsiteY4" fmla="*/ 6946314 h 6946314"/>
              <a:gd name="connsiteX0" fmla="*/ 0 w 18305974"/>
              <a:gd name="connsiteY0" fmla="*/ 1099630 h 6946314"/>
              <a:gd name="connsiteX1" fmla="*/ 8550377 w 18305974"/>
              <a:gd name="connsiteY1" fmla="*/ 1794385 h 6946314"/>
              <a:gd name="connsiteX2" fmla="*/ 18065721 w 18305974"/>
              <a:gd name="connsiteY2" fmla="*/ 1132287 h 6946314"/>
              <a:gd name="connsiteX3" fmla="*/ 7109249 w 18305974"/>
              <a:gd name="connsiteY3" fmla="*/ 4561288 h 6946314"/>
              <a:gd name="connsiteX4" fmla="*/ 15905610 w 18305974"/>
              <a:gd name="connsiteY4" fmla="*/ 6946314 h 6946314"/>
              <a:gd name="connsiteX0" fmla="*/ 0 w 18225442"/>
              <a:gd name="connsiteY0" fmla="*/ 708679 h 6555363"/>
              <a:gd name="connsiteX1" fmla="*/ 8550377 w 18225442"/>
              <a:gd name="connsiteY1" fmla="*/ 1403434 h 6555363"/>
              <a:gd name="connsiteX2" fmla="*/ 18065721 w 18225442"/>
              <a:gd name="connsiteY2" fmla="*/ 741336 h 6555363"/>
              <a:gd name="connsiteX3" fmla="*/ 7109249 w 18225442"/>
              <a:gd name="connsiteY3" fmla="*/ 4170337 h 6555363"/>
              <a:gd name="connsiteX4" fmla="*/ 15905610 w 18225442"/>
              <a:gd name="connsiteY4" fmla="*/ 6555363 h 6555363"/>
              <a:gd name="connsiteX0" fmla="*/ 0 w 17322476"/>
              <a:gd name="connsiteY0" fmla="*/ 446808 h 6293492"/>
              <a:gd name="connsiteX1" fmla="*/ 8550377 w 17322476"/>
              <a:gd name="connsiteY1" fmla="*/ 1141563 h 6293492"/>
              <a:gd name="connsiteX2" fmla="*/ 17151320 w 17322476"/>
              <a:gd name="connsiteY2" fmla="*/ 822365 h 6293492"/>
              <a:gd name="connsiteX3" fmla="*/ 7109249 w 17322476"/>
              <a:gd name="connsiteY3" fmla="*/ 3908466 h 6293492"/>
              <a:gd name="connsiteX4" fmla="*/ 15905610 w 17322476"/>
              <a:gd name="connsiteY4" fmla="*/ 6293492 h 6293492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58422"/>
              <a:gd name="connsiteY0" fmla="*/ 0 h 5846684"/>
              <a:gd name="connsiteX1" fmla="*/ 8550377 w 17158422"/>
              <a:gd name="connsiteY1" fmla="*/ 694755 h 5846684"/>
              <a:gd name="connsiteX2" fmla="*/ 17151320 w 17158422"/>
              <a:gd name="connsiteY2" fmla="*/ 375557 h 5846684"/>
              <a:gd name="connsiteX3" fmla="*/ 7318799 w 17158422"/>
              <a:gd name="connsiteY3" fmla="*/ 3918858 h 5846684"/>
              <a:gd name="connsiteX4" fmla="*/ 15905610 w 17158422"/>
              <a:gd name="connsiteY4" fmla="*/ 5846684 h 5846684"/>
              <a:gd name="connsiteX0" fmla="*/ 0 w 17166576"/>
              <a:gd name="connsiteY0" fmla="*/ 783561 h 6630245"/>
              <a:gd name="connsiteX1" fmla="*/ 8550377 w 17166576"/>
              <a:gd name="connsiteY1" fmla="*/ 1478316 h 6630245"/>
              <a:gd name="connsiteX2" fmla="*/ 17151320 w 17166576"/>
              <a:gd name="connsiteY2" fmla="*/ 1159118 h 6630245"/>
              <a:gd name="connsiteX3" fmla="*/ 7318799 w 17166576"/>
              <a:gd name="connsiteY3" fmla="*/ 4702419 h 6630245"/>
              <a:gd name="connsiteX4" fmla="*/ 15905610 w 17166576"/>
              <a:gd name="connsiteY4" fmla="*/ 6630245 h 66302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53652"/>
              <a:gd name="connsiteY0" fmla="*/ 0 h 7027784"/>
              <a:gd name="connsiteX1" fmla="*/ 8550377 w 17153652"/>
              <a:gd name="connsiteY1" fmla="*/ 694755 h 7027784"/>
              <a:gd name="connsiteX2" fmla="*/ 17151320 w 17153652"/>
              <a:gd name="connsiteY2" fmla="*/ 375557 h 7027784"/>
              <a:gd name="connsiteX3" fmla="*/ 9484483 w 17153652"/>
              <a:gd name="connsiteY3" fmla="*/ 3991047 h 7027784"/>
              <a:gd name="connsiteX4" fmla="*/ 16000860 w 17153652"/>
              <a:gd name="connsiteY4" fmla="*/ 7027784 h 7027784"/>
              <a:gd name="connsiteX0" fmla="*/ 0 w 17153757"/>
              <a:gd name="connsiteY0" fmla="*/ 0 h 7027784"/>
              <a:gd name="connsiteX1" fmla="*/ 8550377 w 17153757"/>
              <a:gd name="connsiteY1" fmla="*/ 694755 h 7027784"/>
              <a:gd name="connsiteX2" fmla="*/ 17151320 w 17153757"/>
              <a:gd name="connsiteY2" fmla="*/ 375557 h 7027784"/>
              <a:gd name="connsiteX3" fmla="*/ 9484483 w 17153757"/>
              <a:gd name="connsiteY3" fmla="*/ 3991047 h 7027784"/>
              <a:gd name="connsiteX4" fmla="*/ 16000860 w 17153757"/>
              <a:gd name="connsiteY4" fmla="*/ 7027784 h 70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3757" h="7027784">
                <a:moveTo>
                  <a:pt x="0" y="0"/>
                </a:moveTo>
                <a:cubicBezTo>
                  <a:pt x="1257300" y="5443"/>
                  <a:pt x="3340510" y="836796"/>
                  <a:pt x="8550377" y="694755"/>
                </a:cubicBezTo>
                <a:cubicBezTo>
                  <a:pt x="13080414" y="257746"/>
                  <a:pt x="16995636" y="-173825"/>
                  <a:pt x="17151320" y="375557"/>
                </a:cubicBezTo>
                <a:cubicBezTo>
                  <a:pt x="17307004" y="924939"/>
                  <a:pt x="9955243" y="2475577"/>
                  <a:pt x="9484483" y="3991047"/>
                </a:cubicBezTo>
                <a:cubicBezTo>
                  <a:pt x="9881548" y="6007186"/>
                  <a:pt x="14635493" y="4444447"/>
                  <a:pt x="16000860" y="702778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8" name="Rectangle 25"/>
          <p:cNvSpPr/>
          <p:nvPr/>
        </p:nvSpPr>
        <p:spPr>
          <a:xfrm>
            <a:off x="13548233" y="2154114"/>
            <a:ext cx="10165047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4"/>
            <a:ext cx="1562573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 smtClean="0"/>
              <a:t>Этап планирования закупочного процесса</a:t>
            </a:r>
            <a:endParaRPr lang="ru-RU" sz="48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146" y="207039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8230" y="2385626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ГИИС «Электронный бюджет»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7" name="Нашивка 12"/>
          <p:cNvSpPr/>
          <p:nvPr/>
        </p:nvSpPr>
        <p:spPr>
          <a:xfrm>
            <a:off x="10080874" y="357352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Проект плана закупок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Нашивка 12"/>
          <p:cNvSpPr/>
          <p:nvPr/>
        </p:nvSpPr>
        <p:spPr>
          <a:xfrm flipH="1">
            <a:off x="9164348" y="6409096"/>
            <a:ext cx="3976652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Контроль плана закупок на соответствие лимитам бюджетных обязательств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0087299" y="7434345"/>
            <a:ext cx="2520000" cy="252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9601" y="5971467"/>
            <a:ext cx="9043" cy="4777223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3203498" y="5971467"/>
            <a:ext cx="162" cy="4644737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29581" y="9954344"/>
            <a:ext cx="12498523" cy="0"/>
          </a:xfrm>
          <a:prstGeom prst="line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Нашивка 12"/>
          <p:cNvSpPr/>
          <p:nvPr/>
        </p:nvSpPr>
        <p:spPr>
          <a:xfrm flipH="1">
            <a:off x="3830927" y="10096923"/>
            <a:ext cx="9193565" cy="96436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r>
              <a:rPr lang="ru-RU" sz="2800" dirty="0">
                <a:solidFill>
                  <a:srgbClr val="FF9900"/>
                </a:solidFill>
                <a:sym typeface="Helvetica Neue Medium"/>
              </a:rPr>
              <a:t>Федеральная государственная информационная система координации информатизации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3742019" y="2159019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130" name="Нашивка 12"/>
          <p:cNvSpPr/>
          <p:nvPr/>
        </p:nvSpPr>
        <p:spPr>
          <a:xfrm>
            <a:off x="20677782" y="4446203"/>
            <a:ext cx="2520067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План закупок (изменение плана закупок)</a:t>
            </a:r>
          </a:p>
        </p:txBody>
      </p:sp>
      <p:sp>
        <p:nvSpPr>
          <p:cNvPr id="131" name="Нашивка 12"/>
          <p:cNvSpPr/>
          <p:nvPr/>
        </p:nvSpPr>
        <p:spPr>
          <a:xfrm>
            <a:off x="20249407" y="10867046"/>
            <a:ext cx="229911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плана закупок</a:t>
            </a:r>
          </a:p>
        </p:txBody>
      </p:sp>
      <p:sp>
        <p:nvSpPr>
          <p:cNvPr id="150" name="Oval 238"/>
          <p:cNvSpPr>
            <a:spLocks noChangeArrowheads="1"/>
          </p:cNvSpPr>
          <p:nvPr/>
        </p:nvSpPr>
        <p:spPr bwMode="auto">
          <a:xfrm>
            <a:off x="17958439" y="361322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8098364" y="3661041"/>
            <a:ext cx="2520000" cy="2520000"/>
          </a:xfrm>
          <a:prstGeom prst="ellipse">
            <a:avLst/>
          </a:prstGeom>
          <a:solidFill>
            <a:srgbClr val="1690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Нашивка 12"/>
          <p:cNvSpPr/>
          <p:nvPr/>
        </p:nvSpPr>
        <p:spPr>
          <a:xfrm>
            <a:off x="3211265" y="3610521"/>
            <a:ext cx="514159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обоснований бюджетных ассигнований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3555409" y="12010714"/>
            <a:ext cx="4181696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и утверждение плана информатизации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27146" r="49292" b="50708"/>
          <a:stretch/>
        </p:blipFill>
        <p:spPr>
          <a:xfrm>
            <a:off x="10111989" y="7578813"/>
            <a:ext cx="2539363" cy="237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5" r="23072" b="74435"/>
          <a:stretch/>
        </p:blipFill>
        <p:spPr>
          <a:xfrm>
            <a:off x="7813713" y="3434194"/>
            <a:ext cx="3079720" cy="2947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3" b="71675"/>
          <a:stretch/>
        </p:blipFill>
        <p:spPr>
          <a:xfrm>
            <a:off x="17585219" y="3492774"/>
            <a:ext cx="3512783" cy="317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3" name="Freeform 15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8 w 44"/>
              <a:gd name="T3" fmla="*/ 2 h 38"/>
              <a:gd name="T4" fmla="*/ 44 w 44"/>
              <a:gd name="T5" fmla="*/ 2 h 38"/>
              <a:gd name="T6" fmla="*/ 44 w 44"/>
              <a:gd name="T7" fmla="*/ 38 h 38"/>
              <a:gd name="T8" fmla="*/ 44 w 44"/>
              <a:gd name="T9" fmla="*/ 2 h 38"/>
              <a:gd name="T10" fmla="*/ 0 w 4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F7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6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17 w 44"/>
              <a:gd name="T3" fmla="*/ 14 h 38"/>
              <a:gd name="T4" fmla="*/ 20 w 44"/>
              <a:gd name="T5" fmla="*/ 14 h 38"/>
              <a:gd name="T6" fmla="*/ 20 w 44"/>
              <a:gd name="T7" fmla="*/ 17 h 38"/>
              <a:gd name="T8" fmla="*/ 44 w 44"/>
              <a:gd name="T9" fmla="*/ 38 h 38"/>
              <a:gd name="T10" fmla="*/ 44 w 44"/>
              <a:gd name="T11" fmla="*/ 2 h 38"/>
              <a:gd name="T12" fmla="*/ 8 w 44"/>
              <a:gd name="T13" fmla="*/ 2 h 38"/>
              <a:gd name="T14" fmla="*/ 0 w 44"/>
              <a:gd name="T15" fmla="*/ 0 h 38"/>
              <a:gd name="T16" fmla="*/ 0 w 44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17" y="14"/>
                  <a:pt x="17" y="14"/>
                  <a:pt x="1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CA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9"/>
          <p:cNvSpPr>
            <a:spLocks noChangeArrowheads="1"/>
          </p:cNvSpPr>
          <p:nvPr/>
        </p:nvSpPr>
        <p:spPr bwMode="auto">
          <a:xfrm>
            <a:off x="2303303" y="4314115"/>
            <a:ext cx="301906" cy="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21"/>
          <p:cNvSpPr>
            <a:spLocks noChangeArrowheads="1"/>
          </p:cNvSpPr>
          <p:nvPr/>
        </p:nvSpPr>
        <p:spPr bwMode="auto">
          <a:xfrm>
            <a:off x="2303303" y="4633272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3"/>
          <p:cNvSpPr>
            <a:spLocks/>
          </p:cNvSpPr>
          <p:nvPr/>
        </p:nvSpPr>
        <p:spPr bwMode="auto">
          <a:xfrm>
            <a:off x="2303303" y="4469379"/>
            <a:ext cx="629686" cy="69006"/>
          </a:xfrm>
          <a:custGeom>
            <a:avLst/>
            <a:gdLst>
              <a:gd name="T0" fmla="*/ 70 w 73"/>
              <a:gd name="T1" fmla="*/ 0 h 8"/>
              <a:gd name="T2" fmla="*/ 0 w 73"/>
              <a:gd name="T3" fmla="*/ 0 h 8"/>
              <a:gd name="T4" fmla="*/ 0 w 73"/>
              <a:gd name="T5" fmla="*/ 8 h 8"/>
              <a:gd name="T6" fmla="*/ 73 w 73"/>
              <a:gd name="T7" fmla="*/ 8 h 8"/>
              <a:gd name="T8" fmla="*/ 73 w 73"/>
              <a:gd name="T9" fmla="*/ 3 h 8"/>
              <a:gd name="T10" fmla="*/ 70 w 7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8">
                <a:moveTo>
                  <a:pt x="70" y="0"/>
                </a:moveTo>
                <a:lnTo>
                  <a:pt x="0" y="0"/>
                </a:lnTo>
                <a:lnTo>
                  <a:pt x="0" y="8"/>
                </a:lnTo>
                <a:lnTo>
                  <a:pt x="73" y="8"/>
                </a:lnTo>
                <a:lnTo>
                  <a:pt x="73" y="3"/>
                </a:lnTo>
                <a:lnTo>
                  <a:pt x="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898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27"/>
          <p:cNvSpPr>
            <a:spLocks noChangeArrowheads="1"/>
          </p:cNvSpPr>
          <p:nvPr/>
        </p:nvSpPr>
        <p:spPr bwMode="auto">
          <a:xfrm>
            <a:off x="2303303" y="4788536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1300986" y="3661041"/>
            <a:ext cx="2520000" cy="2520000"/>
            <a:chOff x="1604610" y="3624051"/>
            <a:chExt cx="2018438" cy="2009813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604610" y="3624051"/>
              <a:ext cx="2018438" cy="2009813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2113535" y="4158850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2113535" y="4003586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2743216" y="4003586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2303303" y="4314115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2303303" y="463327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2303303" y="4469379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2303303" y="478853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2303303" y="4943800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" name="Rectangle 29"/>
          <p:cNvSpPr>
            <a:spLocks noChangeArrowheads="1"/>
          </p:cNvSpPr>
          <p:nvPr/>
        </p:nvSpPr>
        <p:spPr bwMode="auto">
          <a:xfrm>
            <a:off x="2303303" y="4943800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405384" y="10518497"/>
            <a:ext cx="2520000" cy="2520000"/>
            <a:chOff x="1664850" y="10458398"/>
            <a:chExt cx="1886187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664850" y="10458398"/>
              <a:ext cx="1886187" cy="1878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2140200" y="10910656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2140200" y="10755392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769881" y="10755392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8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304848" y="10170368"/>
            <a:ext cx="2520000" cy="2520000"/>
            <a:chOff x="17304848" y="10170368"/>
            <a:chExt cx="2520000" cy="2520000"/>
          </a:xfrm>
        </p:grpSpPr>
        <p:sp>
          <p:nvSpPr>
            <p:cNvPr id="158" name="Oval 12"/>
            <p:cNvSpPr>
              <a:spLocks noChangeArrowheads="1"/>
            </p:cNvSpPr>
            <p:nvPr/>
          </p:nvSpPr>
          <p:spPr bwMode="auto">
            <a:xfrm>
              <a:off x="17304848" y="10170368"/>
              <a:ext cx="2520000" cy="2520000"/>
            </a:xfrm>
            <a:prstGeom prst="ellipse">
              <a:avLst/>
            </a:prstGeom>
            <a:solidFill>
              <a:srgbClr val="4DB7A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17998372" y="10850562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17998372" y="10659434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18770189" y="10659434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8888744" y="11826552"/>
              <a:ext cx="576064" cy="576065"/>
            </a:xfrm>
            <a:prstGeom prst="rect">
              <a:avLst/>
            </a:prstGeom>
          </p:spPr>
        </p:pic>
      </p:grpSp>
      <p:sp>
        <p:nvSpPr>
          <p:cNvPr id="105" name="Нашивка 12"/>
          <p:cNvSpPr/>
          <p:nvPr/>
        </p:nvSpPr>
        <p:spPr>
          <a:xfrm>
            <a:off x="649908" y="8936095"/>
            <a:ext cx="415925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solidFill>
            <a:srgbClr val="D4E9F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мероприятиях по информатизации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07" name="Нашивка 12"/>
          <p:cNvSpPr/>
          <p:nvPr/>
        </p:nvSpPr>
        <p:spPr>
          <a:xfrm>
            <a:off x="3651962" y="7335687"/>
            <a:ext cx="24858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Бюджетные ассигнования </a:t>
            </a:r>
          </a:p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 лимиты бюджетных обязательств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6" name="Oval 90"/>
          <p:cNvSpPr>
            <a:spLocks noChangeArrowheads="1"/>
          </p:cNvSpPr>
          <p:nvPr/>
        </p:nvSpPr>
        <p:spPr bwMode="auto">
          <a:xfrm>
            <a:off x="6294888" y="6456738"/>
            <a:ext cx="2325562" cy="2325562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5579667" y="6395154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ашивка 7"/>
          <p:cNvSpPr/>
          <p:nvPr/>
        </p:nvSpPr>
        <p:spPr>
          <a:xfrm>
            <a:off x="7492399" y="48353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397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7" name="Нашивка 206"/>
          <p:cNvSpPr/>
          <p:nvPr/>
        </p:nvSpPr>
        <p:spPr>
          <a:xfrm>
            <a:off x="17357495" y="43141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8" name="Нашивка 207"/>
          <p:cNvSpPr/>
          <p:nvPr/>
        </p:nvSpPr>
        <p:spPr>
          <a:xfrm rot="1849174">
            <a:off x="17034986" y="1016230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530324">
            <a:off x="9682545" y="77949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0C8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1282088">
            <a:off x="5893931" y="6805567"/>
            <a:ext cx="667153" cy="599571"/>
          </a:xfrm>
          <a:prstGeom prst="chevron">
            <a:avLst>
              <a:gd name="adj" fmla="val 78094"/>
            </a:avLst>
          </a:prstGeom>
          <a:solidFill>
            <a:srgbClr val="2B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2963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1199643" y="5390147"/>
            <a:ext cx="1765812" cy="4162927"/>
          </a:xfrm>
          <a:custGeom>
            <a:avLst/>
            <a:gdLst>
              <a:gd name="connsiteX0" fmla="*/ 0 w 1323474"/>
              <a:gd name="connsiteY0" fmla="*/ 0 h 4162927"/>
              <a:gd name="connsiteX1" fmla="*/ 1323474 w 1323474"/>
              <a:gd name="connsiteY1" fmla="*/ 4162927 h 4162927"/>
              <a:gd name="connsiteX0" fmla="*/ 0 w 1679755"/>
              <a:gd name="connsiteY0" fmla="*/ 0 h 4162927"/>
              <a:gd name="connsiteX1" fmla="*/ 1323474 w 1679755"/>
              <a:gd name="connsiteY1" fmla="*/ 4162927 h 4162927"/>
              <a:gd name="connsiteX0" fmla="*/ 0 w 1765812"/>
              <a:gd name="connsiteY0" fmla="*/ 0 h 4162927"/>
              <a:gd name="connsiteX1" fmla="*/ 1323474 w 1765812"/>
              <a:gd name="connsiteY1" fmla="*/ 4162927 h 41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812" h="4162927">
                <a:moveTo>
                  <a:pt x="0" y="0"/>
                </a:moveTo>
                <a:cubicBezTo>
                  <a:pt x="1090863" y="401053"/>
                  <a:pt x="2494547" y="248653"/>
                  <a:pt x="1323474" y="4162927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73408" y="2116155"/>
            <a:ext cx="13386124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45163" y="4391980"/>
            <a:ext cx="18647976" cy="6056600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6940907"/>
              <a:gd name="connsiteY0" fmla="*/ 0 h 6634848"/>
              <a:gd name="connsiteX1" fmla="*/ 6498771 w 16940907"/>
              <a:gd name="connsiteY1" fmla="*/ 1614715 h 6634848"/>
              <a:gd name="connsiteX2" fmla="*/ 15699014 w 16940907"/>
              <a:gd name="connsiteY2" fmla="*/ 273958 h 6634848"/>
              <a:gd name="connsiteX3" fmla="*/ 16172542 w 16940907"/>
              <a:gd name="connsiteY3" fmla="*/ 4943929 h 6634848"/>
              <a:gd name="connsiteX4" fmla="*/ 9376228 w 16940907"/>
              <a:gd name="connsiteY4" fmla="*/ 4572002 h 6634848"/>
              <a:gd name="connsiteX5" fmla="*/ 2570842 w 16940907"/>
              <a:gd name="connsiteY5" fmla="*/ 6600372 h 6634848"/>
              <a:gd name="connsiteX0" fmla="*/ 0 w 16994579"/>
              <a:gd name="connsiteY0" fmla="*/ 0 h 6634848"/>
              <a:gd name="connsiteX1" fmla="*/ 5584371 w 16994579"/>
              <a:gd name="connsiteY1" fmla="*/ 1190173 h 6634848"/>
              <a:gd name="connsiteX2" fmla="*/ 15699014 w 16994579"/>
              <a:gd name="connsiteY2" fmla="*/ 273958 h 6634848"/>
              <a:gd name="connsiteX3" fmla="*/ 16172542 w 16994579"/>
              <a:gd name="connsiteY3" fmla="*/ 4943929 h 6634848"/>
              <a:gd name="connsiteX4" fmla="*/ 9376228 w 16994579"/>
              <a:gd name="connsiteY4" fmla="*/ 4572002 h 6634848"/>
              <a:gd name="connsiteX5" fmla="*/ 2570842 w 16994579"/>
              <a:gd name="connsiteY5" fmla="*/ 6600372 h 6634848"/>
              <a:gd name="connsiteX0" fmla="*/ 0 w 16607092"/>
              <a:gd name="connsiteY0" fmla="*/ 204228 h 6839076"/>
              <a:gd name="connsiteX1" fmla="*/ 5584371 w 16607092"/>
              <a:gd name="connsiteY1" fmla="*/ 1394401 h 6839076"/>
              <a:gd name="connsiteX2" fmla="*/ 13883408 w 16607092"/>
              <a:gd name="connsiteY2" fmla="*/ 256610 h 6839076"/>
              <a:gd name="connsiteX3" fmla="*/ 15699014 w 16607092"/>
              <a:gd name="connsiteY3" fmla="*/ 478186 h 6839076"/>
              <a:gd name="connsiteX4" fmla="*/ 16172542 w 16607092"/>
              <a:gd name="connsiteY4" fmla="*/ 5148157 h 6839076"/>
              <a:gd name="connsiteX5" fmla="*/ 9376228 w 16607092"/>
              <a:gd name="connsiteY5" fmla="*/ 4776230 h 6839076"/>
              <a:gd name="connsiteX6" fmla="*/ 2570842 w 16607092"/>
              <a:gd name="connsiteY6" fmla="*/ 6804600 h 6839076"/>
              <a:gd name="connsiteX0" fmla="*/ 0 w 16753389"/>
              <a:gd name="connsiteY0" fmla="*/ 70919 h 6705767"/>
              <a:gd name="connsiteX1" fmla="*/ 5584371 w 16753389"/>
              <a:gd name="connsiteY1" fmla="*/ 1261092 h 6705767"/>
              <a:gd name="connsiteX2" fmla="*/ 10095179 w 16753389"/>
              <a:gd name="connsiteY2" fmla="*/ 449872 h 6705767"/>
              <a:gd name="connsiteX3" fmla="*/ 15699014 w 16753389"/>
              <a:gd name="connsiteY3" fmla="*/ 344877 h 6705767"/>
              <a:gd name="connsiteX4" fmla="*/ 16172542 w 16753389"/>
              <a:gd name="connsiteY4" fmla="*/ 5014848 h 6705767"/>
              <a:gd name="connsiteX5" fmla="*/ 9376228 w 16753389"/>
              <a:gd name="connsiteY5" fmla="*/ 4642921 h 6705767"/>
              <a:gd name="connsiteX6" fmla="*/ 2570842 w 16753389"/>
              <a:gd name="connsiteY6" fmla="*/ 6671291 h 6705767"/>
              <a:gd name="connsiteX0" fmla="*/ 0 w 18681137"/>
              <a:gd name="connsiteY0" fmla="*/ 0 h 6634848"/>
              <a:gd name="connsiteX1" fmla="*/ 5584371 w 18681137"/>
              <a:gd name="connsiteY1" fmla="*/ 1190173 h 6634848"/>
              <a:gd name="connsiteX2" fmla="*/ 10095179 w 18681137"/>
              <a:gd name="connsiteY2" fmla="*/ 378953 h 6634848"/>
              <a:gd name="connsiteX3" fmla="*/ 18376900 w 18681137"/>
              <a:gd name="connsiteY3" fmla="*/ 404586 h 6634848"/>
              <a:gd name="connsiteX4" fmla="*/ 16172542 w 18681137"/>
              <a:gd name="connsiteY4" fmla="*/ 4943929 h 6634848"/>
              <a:gd name="connsiteX5" fmla="*/ 9376228 w 18681137"/>
              <a:gd name="connsiteY5" fmla="*/ 4572002 h 6634848"/>
              <a:gd name="connsiteX6" fmla="*/ 2570842 w 18681137"/>
              <a:gd name="connsiteY6" fmla="*/ 6600372 h 6634848"/>
              <a:gd name="connsiteX0" fmla="*/ 0 w 18600548"/>
              <a:gd name="connsiteY0" fmla="*/ 0 h 6634848"/>
              <a:gd name="connsiteX1" fmla="*/ 5584371 w 18600548"/>
              <a:gd name="connsiteY1" fmla="*/ 1190173 h 6634848"/>
              <a:gd name="connsiteX2" fmla="*/ 10095179 w 18600548"/>
              <a:gd name="connsiteY2" fmla="*/ 378953 h 6634848"/>
              <a:gd name="connsiteX3" fmla="*/ 18376900 w 18600548"/>
              <a:gd name="connsiteY3" fmla="*/ 404586 h 6634848"/>
              <a:gd name="connsiteX4" fmla="*/ 15650028 w 18600548"/>
              <a:gd name="connsiteY4" fmla="*/ 4747986 h 6634848"/>
              <a:gd name="connsiteX5" fmla="*/ 9376228 w 18600548"/>
              <a:gd name="connsiteY5" fmla="*/ 4572002 h 6634848"/>
              <a:gd name="connsiteX6" fmla="*/ 2570842 w 18600548"/>
              <a:gd name="connsiteY6" fmla="*/ 6600372 h 6634848"/>
              <a:gd name="connsiteX0" fmla="*/ 0 w 18658664"/>
              <a:gd name="connsiteY0" fmla="*/ 367838 h 7002686"/>
              <a:gd name="connsiteX1" fmla="*/ 5584371 w 18658664"/>
              <a:gd name="connsiteY1" fmla="*/ 1558011 h 7002686"/>
              <a:gd name="connsiteX2" fmla="*/ 10095179 w 18658664"/>
              <a:gd name="connsiteY2" fmla="*/ 746791 h 7002686"/>
              <a:gd name="connsiteX3" fmla="*/ 18376900 w 18658664"/>
              <a:gd name="connsiteY3" fmla="*/ 772424 h 7002686"/>
              <a:gd name="connsiteX4" fmla="*/ 15650028 w 18658664"/>
              <a:gd name="connsiteY4" fmla="*/ 5115824 h 7002686"/>
              <a:gd name="connsiteX5" fmla="*/ 9376228 w 18658664"/>
              <a:gd name="connsiteY5" fmla="*/ 4939840 h 7002686"/>
              <a:gd name="connsiteX6" fmla="*/ 2570842 w 18658664"/>
              <a:gd name="connsiteY6" fmla="*/ 6968210 h 7002686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736225 h 7371073"/>
              <a:gd name="connsiteX1" fmla="*/ 5584371 w 18658664"/>
              <a:gd name="connsiteY1" fmla="*/ 1926398 h 7371073"/>
              <a:gd name="connsiteX2" fmla="*/ 10095179 w 18658664"/>
              <a:gd name="connsiteY2" fmla="*/ 1115178 h 7371073"/>
              <a:gd name="connsiteX3" fmla="*/ 18376900 w 18658664"/>
              <a:gd name="connsiteY3" fmla="*/ 1140811 h 7371073"/>
              <a:gd name="connsiteX4" fmla="*/ 15650028 w 18658664"/>
              <a:gd name="connsiteY4" fmla="*/ 5484211 h 7371073"/>
              <a:gd name="connsiteX5" fmla="*/ 9376228 w 18658664"/>
              <a:gd name="connsiteY5" fmla="*/ 5308227 h 7371073"/>
              <a:gd name="connsiteX6" fmla="*/ 2570842 w 18658664"/>
              <a:gd name="connsiteY6" fmla="*/ 7336597 h 7371073"/>
              <a:gd name="connsiteX0" fmla="*/ 0 w 18658664"/>
              <a:gd name="connsiteY0" fmla="*/ 712856 h 7347704"/>
              <a:gd name="connsiteX1" fmla="*/ 5584371 w 18658664"/>
              <a:gd name="connsiteY1" fmla="*/ 1903029 h 7347704"/>
              <a:gd name="connsiteX2" fmla="*/ 10095179 w 18658664"/>
              <a:gd name="connsiteY2" fmla="*/ 1091809 h 7347704"/>
              <a:gd name="connsiteX3" fmla="*/ 18376900 w 18658664"/>
              <a:gd name="connsiteY3" fmla="*/ 1117442 h 7347704"/>
              <a:gd name="connsiteX4" fmla="*/ 15650028 w 18658664"/>
              <a:gd name="connsiteY4" fmla="*/ 5460842 h 7347704"/>
              <a:gd name="connsiteX5" fmla="*/ 9376228 w 18658664"/>
              <a:gd name="connsiteY5" fmla="*/ 5284858 h 7347704"/>
              <a:gd name="connsiteX6" fmla="*/ 2570842 w 18658664"/>
              <a:gd name="connsiteY6" fmla="*/ 7313228 h 7347704"/>
              <a:gd name="connsiteX0" fmla="*/ 0 w 18474552"/>
              <a:gd name="connsiteY0" fmla="*/ 575520 h 7210368"/>
              <a:gd name="connsiteX1" fmla="*/ 5584371 w 18474552"/>
              <a:gd name="connsiteY1" fmla="*/ 1765693 h 7210368"/>
              <a:gd name="connsiteX2" fmla="*/ 10095179 w 18474552"/>
              <a:gd name="connsiteY2" fmla="*/ 954473 h 7210368"/>
              <a:gd name="connsiteX3" fmla="*/ 18376900 w 18474552"/>
              <a:gd name="connsiteY3" fmla="*/ 980106 h 7210368"/>
              <a:gd name="connsiteX4" fmla="*/ 15650028 w 18474552"/>
              <a:gd name="connsiteY4" fmla="*/ 5323506 h 7210368"/>
              <a:gd name="connsiteX5" fmla="*/ 9376228 w 18474552"/>
              <a:gd name="connsiteY5" fmla="*/ 5147522 h 7210368"/>
              <a:gd name="connsiteX6" fmla="*/ 2570842 w 18474552"/>
              <a:gd name="connsiteY6" fmla="*/ 7175892 h 7210368"/>
              <a:gd name="connsiteX0" fmla="*/ 0 w 18706742"/>
              <a:gd name="connsiteY0" fmla="*/ 830210 h 7465058"/>
              <a:gd name="connsiteX1" fmla="*/ 5584371 w 18706742"/>
              <a:gd name="connsiteY1" fmla="*/ 2020383 h 7465058"/>
              <a:gd name="connsiteX2" fmla="*/ 10095179 w 18706742"/>
              <a:gd name="connsiteY2" fmla="*/ 1209163 h 7465058"/>
              <a:gd name="connsiteX3" fmla="*/ 18376900 w 18706742"/>
              <a:gd name="connsiteY3" fmla="*/ 1234796 h 7465058"/>
              <a:gd name="connsiteX4" fmla="*/ 15650028 w 18706742"/>
              <a:gd name="connsiteY4" fmla="*/ 5578196 h 7465058"/>
              <a:gd name="connsiteX5" fmla="*/ 9376228 w 18706742"/>
              <a:gd name="connsiteY5" fmla="*/ 5402212 h 7465058"/>
              <a:gd name="connsiteX6" fmla="*/ 2570842 w 18706742"/>
              <a:gd name="connsiteY6" fmla="*/ 7430582 h 7465058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43967"/>
              <a:gd name="connsiteY0" fmla="*/ 664009 h 7298857"/>
              <a:gd name="connsiteX1" fmla="*/ 5584371 w 18743967"/>
              <a:gd name="connsiteY1" fmla="*/ 1854182 h 7298857"/>
              <a:gd name="connsiteX2" fmla="*/ 10095179 w 18743967"/>
              <a:gd name="connsiteY2" fmla="*/ 1042962 h 7298857"/>
              <a:gd name="connsiteX3" fmla="*/ 18376900 w 18743967"/>
              <a:gd name="connsiteY3" fmla="*/ 1068595 h 7298857"/>
              <a:gd name="connsiteX4" fmla="*/ 15650028 w 18743967"/>
              <a:gd name="connsiteY4" fmla="*/ 5411995 h 7298857"/>
              <a:gd name="connsiteX5" fmla="*/ 9376228 w 18743967"/>
              <a:gd name="connsiteY5" fmla="*/ 5236011 h 7298857"/>
              <a:gd name="connsiteX6" fmla="*/ 2570842 w 18743967"/>
              <a:gd name="connsiteY6" fmla="*/ 7264381 h 7298857"/>
              <a:gd name="connsiteX0" fmla="*/ 0 w 18730804"/>
              <a:gd name="connsiteY0" fmla="*/ 664009 h 7298857"/>
              <a:gd name="connsiteX1" fmla="*/ 5584371 w 18730804"/>
              <a:gd name="connsiteY1" fmla="*/ 1854182 h 7298857"/>
              <a:gd name="connsiteX2" fmla="*/ 10095179 w 18730804"/>
              <a:gd name="connsiteY2" fmla="*/ 1042962 h 7298857"/>
              <a:gd name="connsiteX3" fmla="*/ 18376900 w 18730804"/>
              <a:gd name="connsiteY3" fmla="*/ 1068595 h 7298857"/>
              <a:gd name="connsiteX4" fmla="*/ 15650028 w 18730804"/>
              <a:gd name="connsiteY4" fmla="*/ 5411995 h 7298857"/>
              <a:gd name="connsiteX5" fmla="*/ 9376228 w 18730804"/>
              <a:gd name="connsiteY5" fmla="*/ 5236011 h 7298857"/>
              <a:gd name="connsiteX6" fmla="*/ 2570842 w 18730804"/>
              <a:gd name="connsiteY6" fmla="*/ 7264381 h 7298857"/>
              <a:gd name="connsiteX0" fmla="*/ 0 w 18988886"/>
              <a:gd name="connsiteY0" fmla="*/ 664009 h 7298857"/>
              <a:gd name="connsiteX1" fmla="*/ 5584371 w 18988886"/>
              <a:gd name="connsiteY1" fmla="*/ 1854182 h 7298857"/>
              <a:gd name="connsiteX2" fmla="*/ 10095179 w 18988886"/>
              <a:gd name="connsiteY2" fmla="*/ 1042962 h 7298857"/>
              <a:gd name="connsiteX3" fmla="*/ 18376900 w 18988886"/>
              <a:gd name="connsiteY3" fmla="*/ 1068595 h 7298857"/>
              <a:gd name="connsiteX4" fmla="*/ 15650028 w 18988886"/>
              <a:gd name="connsiteY4" fmla="*/ 5411995 h 7298857"/>
              <a:gd name="connsiteX5" fmla="*/ 9376228 w 18988886"/>
              <a:gd name="connsiteY5" fmla="*/ 5236011 h 7298857"/>
              <a:gd name="connsiteX6" fmla="*/ 2570842 w 18988886"/>
              <a:gd name="connsiteY6" fmla="*/ 7264381 h 7298857"/>
              <a:gd name="connsiteX0" fmla="*/ 0 w 19213701"/>
              <a:gd name="connsiteY0" fmla="*/ 664009 h 7298857"/>
              <a:gd name="connsiteX1" fmla="*/ 5584371 w 19213701"/>
              <a:gd name="connsiteY1" fmla="*/ 1854182 h 7298857"/>
              <a:gd name="connsiteX2" fmla="*/ 10095179 w 19213701"/>
              <a:gd name="connsiteY2" fmla="*/ 1042962 h 7298857"/>
              <a:gd name="connsiteX3" fmla="*/ 18376900 w 19213701"/>
              <a:gd name="connsiteY3" fmla="*/ 1068595 h 7298857"/>
              <a:gd name="connsiteX4" fmla="*/ 15650028 w 19213701"/>
              <a:gd name="connsiteY4" fmla="*/ 5411995 h 7298857"/>
              <a:gd name="connsiteX5" fmla="*/ 9376228 w 19213701"/>
              <a:gd name="connsiteY5" fmla="*/ 5236011 h 7298857"/>
              <a:gd name="connsiteX6" fmla="*/ 2570842 w 19213701"/>
              <a:gd name="connsiteY6" fmla="*/ 7264381 h 7298857"/>
              <a:gd name="connsiteX0" fmla="*/ 0 w 18857275"/>
              <a:gd name="connsiteY0" fmla="*/ 664009 h 7298857"/>
              <a:gd name="connsiteX1" fmla="*/ 5584371 w 18857275"/>
              <a:gd name="connsiteY1" fmla="*/ 1854182 h 7298857"/>
              <a:gd name="connsiteX2" fmla="*/ 10095179 w 18857275"/>
              <a:gd name="connsiteY2" fmla="*/ 1042962 h 7298857"/>
              <a:gd name="connsiteX3" fmla="*/ 18376900 w 18857275"/>
              <a:gd name="connsiteY3" fmla="*/ 1068595 h 7298857"/>
              <a:gd name="connsiteX4" fmla="*/ 15650028 w 18857275"/>
              <a:gd name="connsiteY4" fmla="*/ 5411995 h 7298857"/>
              <a:gd name="connsiteX5" fmla="*/ 9376228 w 18857275"/>
              <a:gd name="connsiteY5" fmla="*/ 5236011 h 7298857"/>
              <a:gd name="connsiteX6" fmla="*/ 2570842 w 18857275"/>
              <a:gd name="connsiteY6" fmla="*/ 7264381 h 7298857"/>
              <a:gd name="connsiteX0" fmla="*/ 0 w 18837432"/>
              <a:gd name="connsiteY0" fmla="*/ 664009 h 7298857"/>
              <a:gd name="connsiteX1" fmla="*/ 5584371 w 18837432"/>
              <a:gd name="connsiteY1" fmla="*/ 1854182 h 7298857"/>
              <a:gd name="connsiteX2" fmla="*/ 10095179 w 18837432"/>
              <a:gd name="connsiteY2" fmla="*/ 1042962 h 7298857"/>
              <a:gd name="connsiteX3" fmla="*/ 18376900 w 18837432"/>
              <a:gd name="connsiteY3" fmla="*/ 1068595 h 7298857"/>
              <a:gd name="connsiteX4" fmla="*/ 15650028 w 18837432"/>
              <a:gd name="connsiteY4" fmla="*/ 5411995 h 7298857"/>
              <a:gd name="connsiteX5" fmla="*/ 9376228 w 18837432"/>
              <a:gd name="connsiteY5" fmla="*/ 5236011 h 7298857"/>
              <a:gd name="connsiteX6" fmla="*/ 2570842 w 18837432"/>
              <a:gd name="connsiteY6" fmla="*/ 7264381 h 7298857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643843"/>
              <a:gd name="connsiteY0" fmla="*/ 225515 h 6062689"/>
              <a:gd name="connsiteX1" fmla="*/ 5584371 w 18643843"/>
              <a:gd name="connsiteY1" fmla="*/ 1415688 h 6062689"/>
              <a:gd name="connsiteX2" fmla="*/ 10095179 w 18643843"/>
              <a:gd name="connsiteY2" fmla="*/ 604468 h 6062689"/>
              <a:gd name="connsiteX3" fmla="*/ 18376900 w 18643843"/>
              <a:gd name="connsiteY3" fmla="*/ 630101 h 6062689"/>
              <a:gd name="connsiteX4" fmla="*/ 15505649 w 18643843"/>
              <a:gd name="connsiteY4" fmla="*/ 5839775 h 6062689"/>
              <a:gd name="connsiteX5" fmla="*/ 9376228 w 18643843"/>
              <a:gd name="connsiteY5" fmla="*/ 4797517 h 6062689"/>
              <a:gd name="connsiteX6" fmla="*/ 2962727 w 18643843"/>
              <a:gd name="connsiteY6" fmla="*/ 6009458 h 6062689"/>
              <a:gd name="connsiteX0" fmla="*/ 0 w 18639769"/>
              <a:gd name="connsiteY0" fmla="*/ 210347 h 6047521"/>
              <a:gd name="connsiteX1" fmla="*/ 5584371 w 18639769"/>
              <a:gd name="connsiteY1" fmla="*/ 1400520 h 6047521"/>
              <a:gd name="connsiteX2" fmla="*/ 10095179 w 18639769"/>
              <a:gd name="connsiteY2" fmla="*/ 589300 h 6047521"/>
              <a:gd name="connsiteX3" fmla="*/ 18376900 w 18639769"/>
              <a:gd name="connsiteY3" fmla="*/ 614933 h 6047521"/>
              <a:gd name="connsiteX4" fmla="*/ 15481585 w 18639769"/>
              <a:gd name="connsiteY4" fmla="*/ 5583976 h 6047521"/>
              <a:gd name="connsiteX5" fmla="*/ 9376228 w 18639769"/>
              <a:gd name="connsiteY5" fmla="*/ 4782349 h 6047521"/>
              <a:gd name="connsiteX6" fmla="*/ 2962727 w 18639769"/>
              <a:gd name="connsiteY6" fmla="*/ 5994290 h 6047521"/>
              <a:gd name="connsiteX0" fmla="*/ 0 w 18647976"/>
              <a:gd name="connsiteY0" fmla="*/ 237772 h 6074946"/>
              <a:gd name="connsiteX1" fmla="*/ 5584371 w 18647976"/>
              <a:gd name="connsiteY1" fmla="*/ 1427945 h 6074946"/>
              <a:gd name="connsiteX2" fmla="*/ 10095179 w 18647976"/>
              <a:gd name="connsiteY2" fmla="*/ 616725 h 6074946"/>
              <a:gd name="connsiteX3" fmla="*/ 18376900 w 18647976"/>
              <a:gd name="connsiteY3" fmla="*/ 642358 h 6074946"/>
              <a:gd name="connsiteX4" fmla="*/ 15529712 w 18647976"/>
              <a:gd name="connsiteY4" fmla="*/ 6044537 h 6074946"/>
              <a:gd name="connsiteX5" fmla="*/ 9376228 w 18647976"/>
              <a:gd name="connsiteY5" fmla="*/ 4809774 h 6074946"/>
              <a:gd name="connsiteX6" fmla="*/ 2962727 w 18647976"/>
              <a:gd name="connsiteY6" fmla="*/ 6021715 h 6074946"/>
              <a:gd name="connsiteX0" fmla="*/ 0 w 18647976"/>
              <a:gd name="connsiteY0" fmla="*/ 219426 h 6056600"/>
              <a:gd name="connsiteX1" fmla="*/ 5584371 w 18647976"/>
              <a:gd name="connsiteY1" fmla="*/ 1409599 h 6056600"/>
              <a:gd name="connsiteX2" fmla="*/ 10095179 w 18647976"/>
              <a:gd name="connsiteY2" fmla="*/ 598379 h 6056600"/>
              <a:gd name="connsiteX3" fmla="*/ 18376900 w 18647976"/>
              <a:gd name="connsiteY3" fmla="*/ 624012 h 6056600"/>
              <a:gd name="connsiteX4" fmla="*/ 15529712 w 18647976"/>
              <a:gd name="connsiteY4" fmla="*/ 5737433 h 6056600"/>
              <a:gd name="connsiteX5" fmla="*/ 9376228 w 18647976"/>
              <a:gd name="connsiteY5" fmla="*/ 4791428 h 6056600"/>
              <a:gd name="connsiteX6" fmla="*/ 2962727 w 18647976"/>
              <a:gd name="connsiteY6" fmla="*/ 6003369 h 6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7976" h="6056600">
                <a:moveTo>
                  <a:pt x="0" y="219426"/>
                </a:moveTo>
                <a:cubicBezTo>
                  <a:pt x="2592916" y="9270"/>
                  <a:pt x="4359041" y="1411754"/>
                  <a:pt x="5584371" y="1409599"/>
                </a:cubicBezTo>
                <a:cubicBezTo>
                  <a:pt x="6809701" y="1407444"/>
                  <a:pt x="7037804" y="1469538"/>
                  <a:pt x="10095179" y="598379"/>
                </a:cubicBezTo>
                <a:cubicBezTo>
                  <a:pt x="13381152" y="-174809"/>
                  <a:pt x="17471144" y="-232497"/>
                  <a:pt x="18376900" y="624012"/>
                </a:cubicBezTo>
                <a:cubicBezTo>
                  <a:pt x="19282656" y="1480521"/>
                  <a:pt x="17813595" y="5859292"/>
                  <a:pt x="15529712" y="5737433"/>
                </a:cubicBezTo>
                <a:cubicBezTo>
                  <a:pt x="13245829" y="5615574"/>
                  <a:pt x="11414578" y="4548011"/>
                  <a:pt x="9376228" y="4791428"/>
                </a:cubicBezTo>
                <a:cubicBezTo>
                  <a:pt x="6488793" y="5067502"/>
                  <a:pt x="1076172" y="6328731"/>
                  <a:pt x="2962727" y="600336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5"/>
            <a:ext cx="14617624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 smtClean="0"/>
              <a:t>Этап процедуры закупки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ГИИС «Электронный бюджет»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3177" y="2123033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10157890" y="10741211"/>
            <a:ext cx="3443764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извещения о закупке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1" name="Нашивка 12"/>
          <p:cNvSpPr/>
          <p:nvPr/>
        </p:nvSpPr>
        <p:spPr>
          <a:xfrm>
            <a:off x="3123175" y="335749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План закупок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9671720" y="6425952"/>
            <a:ext cx="441199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принимаемых бюджетных обязательствах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4268551" y="1193648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Проведение торгов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4" name="Нашивка 12"/>
          <p:cNvSpPr/>
          <p:nvPr/>
        </p:nvSpPr>
        <p:spPr>
          <a:xfrm>
            <a:off x="19108176" y="3415712"/>
            <a:ext cx="452940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Контроль на соответствие лимитам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5513916" y="7843008"/>
            <a:ext cx="418529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учет «принимаемых бюджетных обязательств», отражение на лицевом счете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5855296" y="469804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12"/>
          <p:cNvSpPr>
            <a:spLocks noChangeArrowheads="1"/>
          </p:cNvSpPr>
          <p:nvPr/>
        </p:nvSpPr>
        <p:spPr bwMode="auto">
          <a:xfrm>
            <a:off x="16512480" y="9306552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4324216" y="9338914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1428739" y="3878444"/>
            <a:ext cx="2520000" cy="2520000"/>
            <a:chOff x="1428740" y="3878445"/>
            <a:chExt cx="1857513" cy="1849579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auto">
            <a:xfrm>
              <a:off x="1428740" y="3878445"/>
              <a:ext cx="1857513" cy="1849579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897090" y="4370607"/>
              <a:ext cx="920818" cy="1071646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897090" y="4227721"/>
              <a:ext cx="920818" cy="1158962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2476568" y="4227721"/>
              <a:ext cx="341340" cy="349276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Нашивка 12"/>
          <p:cNvSpPr/>
          <p:nvPr/>
        </p:nvSpPr>
        <p:spPr>
          <a:xfrm>
            <a:off x="5842447" y="7376888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Извещение о закупке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25128" y="4410008"/>
            <a:ext cx="2520000" cy="2520000"/>
            <a:chOff x="19716277" y="4435926"/>
            <a:chExt cx="1941980" cy="1933679"/>
          </a:xfrm>
        </p:grpSpPr>
        <p:sp>
          <p:nvSpPr>
            <p:cNvPr id="161" name="Oval 90"/>
            <p:cNvSpPr>
              <a:spLocks noChangeArrowheads="1"/>
            </p:cNvSpPr>
            <p:nvPr/>
          </p:nvSpPr>
          <p:spPr bwMode="auto">
            <a:xfrm>
              <a:off x="19716277" y="4435926"/>
              <a:ext cx="1941980" cy="1933679"/>
            </a:xfrm>
            <a:prstGeom prst="ellipse">
              <a:avLst/>
            </a:prstGeom>
            <a:solidFill>
              <a:srgbClr val="3AA1F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5" t="27146" r="49292" b="50708"/>
            <a:stretch/>
          </p:blipFill>
          <p:spPr>
            <a:xfrm>
              <a:off x="19794033" y="4634628"/>
              <a:ext cx="1813201" cy="1696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10619772" y="821267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11246304" y="8602395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6986329" y="9641316"/>
            <a:ext cx="1572307" cy="1723076"/>
            <a:chOff x="15765431" y="10723273"/>
            <a:chExt cx="1572307" cy="1723076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15765431" y="10874042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15765431" y="10798661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15926967" y="11035584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15926967" y="10960197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16163890" y="1127250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16163890" y="11423276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16163890" y="11584812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16163890" y="11746354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16163890" y="11897122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16239278" y="10798661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16239278" y="10723273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9352" y="5345832"/>
            <a:ext cx="1587832" cy="1196311"/>
            <a:chOff x="1499408" y="9769502"/>
            <a:chExt cx="1587832" cy="1196311"/>
          </a:xfrm>
        </p:grpSpPr>
        <p:sp>
          <p:nvSpPr>
            <p:cNvPr id="163" name="Freeform 82"/>
            <p:cNvSpPr>
              <a:spLocks/>
            </p:cNvSpPr>
            <p:nvPr/>
          </p:nvSpPr>
          <p:spPr bwMode="auto">
            <a:xfrm>
              <a:off x="1499408" y="10008764"/>
              <a:ext cx="1587832" cy="957049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3"/>
            <p:cNvSpPr>
              <a:spLocks/>
            </p:cNvSpPr>
            <p:nvPr/>
          </p:nvSpPr>
          <p:spPr bwMode="auto">
            <a:xfrm>
              <a:off x="1499408" y="9769502"/>
              <a:ext cx="1587832" cy="1109307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4"/>
            <p:cNvSpPr>
              <a:spLocks noEditPoints="1"/>
            </p:cNvSpPr>
            <p:nvPr/>
          </p:nvSpPr>
          <p:spPr bwMode="auto">
            <a:xfrm>
              <a:off x="1532031" y="10324159"/>
              <a:ext cx="1533457" cy="478525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5"/>
            <p:cNvSpPr>
              <a:spLocks/>
            </p:cNvSpPr>
            <p:nvPr/>
          </p:nvSpPr>
          <p:spPr bwMode="auto">
            <a:xfrm>
              <a:off x="1532031" y="10258906"/>
              <a:ext cx="1533457" cy="619910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6"/>
            <p:cNvSpPr>
              <a:spLocks/>
            </p:cNvSpPr>
            <p:nvPr/>
          </p:nvSpPr>
          <p:spPr bwMode="auto">
            <a:xfrm>
              <a:off x="1532031" y="9769502"/>
              <a:ext cx="1533457" cy="554657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7"/>
            <p:cNvSpPr>
              <a:spLocks/>
            </p:cNvSpPr>
            <p:nvPr/>
          </p:nvSpPr>
          <p:spPr bwMode="auto">
            <a:xfrm>
              <a:off x="2075809" y="10193652"/>
              <a:ext cx="445901" cy="174009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8"/>
            <p:cNvSpPr>
              <a:spLocks/>
            </p:cNvSpPr>
            <p:nvPr/>
          </p:nvSpPr>
          <p:spPr bwMode="auto">
            <a:xfrm>
              <a:off x="2119311" y="10280657"/>
              <a:ext cx="369769" cy="1848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9"/>
            <p:cNvSpPr>
              <a:spLocks/>
            </p:cNvSpPr>
            <p:nvPr/>
          </p:nvSpPr>
          <p:spPr bwMode="auto">
            <a:xfrm>
              <a:off x="1532031" y="9769502"/>
              <a:ext cx="1533457" cy="641661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Oval 12"/>
          <p:cNvSpPr>
            <a:spLocks noChangeArrowheads="1"/>
          </p:cNvSpPr>
          <p:nvPr/>
        </p:nvSpPr>
        <p:spPr bwMode="auto">
          <a:xfrm>
            <a:off x="10713439" y="3791075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1302229" y="4221866"/>
            <a:ext cx="1342419" cy="1770601"/>
            <a:chOff x="11475397" y="4227145"/>
            <a:chExt cx="1342419" cy="1770601"/>
          </a:xfrm>
        </p:grpSpPr>
        <p:sp>
          <p:nvSpPr>
            <p:cNvPr id="155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5046" y="10049151"/>
            <a:ext cx="1698339" cy="1170898"/>
            <a:chOff x="4735046" y="10098056"/>
            <a:chExt cx="1698339" cy="1170898"/>
          </a:xfrm>
        </p:grpSpPr>
        <p:sp>
          <p:nvSpPr>
            <p:cNvPr id="176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0933098" y="8131887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20281947" y="8203600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Нашивка 12"/>
          <p:cNvSpPr/>
          <p:nvPr/>
        </p:nvSpPr>
        <p:spPr>
          <a:xfrm>
            <a:off x="20591159" y="10841720"/>
            <a:ext cx="3122121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Свободный </a:t>
            </a:r>
          </a:p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остаток лимитов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22" name="Нашивка 121"/>
          <p:cNvSpPr/>
          <p:nvPr/>
        </p:nvSpPr>
        <p:spPr>
          <a:xfrm rot="20760644">
            <a:off x="10153635" y="52505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0D8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Нашивка 122"/>
          <p:cNvSpPr/>
          <p:nvPr/>
        </p:nvSpPr>
        <p:spPr>
          <a:xfrm rot="1066187">
            <a:off x="5472605" y="485727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8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Нашивка 123"/>
          <p:cNvSpPr/>
          <p:nvPr/>
        </p:nvSpPr>
        <p:spPr>
          <a:xfrm rot="972220">
            <a:off x="19679229" y="43468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Нашивка 152"/>
          <p:cNvSpPr/>
          <p:nvPr/>
        </p:nvSpPr>
        <p:spPr>
          <a:xfrm rot="13711370">
            <a:off x="22169060" y="563853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Нашивка 153"/>
          <p:cNvSpPr/>
          <p:nvPr/>
        </p:nvSpPr>
        <p:spPr>
          <a:xfrm rot="8964193">
            <a:off x="18778866" y="9514755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Нашивка 159"/>
          <p:cNvSpPr/>
          <p:nvPr/>
        </p:nvSpPr>
        <p:spPr>
          <a:xfrm rot="11370825">
            <a:off x="13101058" y="8943721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2" name="Нашивка 171"/>
          <p:cNvSpPr/>
          <p:nvPr/>
        </p:nvSpPr>
        <p:spPr>
          <a:xfrm rot="9861955">
            <a:off x="6571817" y="9673110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9A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6360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69988" y="2118128"/>
            <a:ext cx="13261088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51250" y="3826720"/>
            <a:ext cx="18618777" cy="775953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5406022"/>
              <a:gd name="connsiteY0" fmla="*/ 352092 h 4984012"/>
              <a:gd name="connsiteX1" fmla="*/ 4963886 w 15406022"/>
              <a:gd name="connsiteY1" fmla="*/ 1444292 h 4984012"/>
              <a:gd name="connsiteX2" fmla="*/ 14164129 w 15406022"/>
              <a:gd name="connsiteY2" fmla="*/ 103535 h 4984012"/>
              <a:gd name="connsiteX3" fmla="*/ 14637657 w 15406022"/>
              <a:gd name="connsiteY3" fmla="*/ 4773506 h 4984012"/>
              <a:gd name="connsiteX4" fmla="*/ 7841343 w 15406022"/>
              <a:gd name="connsiteY4" fmla="*/ 4401579 h 4984012"/>
              <a:gd name="connsiteX0" fmla="*/ 0 w 15406022"/>
              <a:gd name="connsiteY0" fmla="*/ 352092 h 4773506"/>
              <a:gd name="connsiteX1" fmla="*/ 4963886 w 15406022"/>
              <a:gd name="connsiteY1" fmla="*/ 1444292 h 4773506"/>
              <a:gd name="connsiteX2" fmla="*/ 14164129 w 15406022"/>
              <a:gd name="connsiteY2" fmla="*/ 103535 h 4773506"/>
              <a:gd name="connsiteX3" fmla="*/ 14637657 w 15406022"/>
              <a:gd name="connsiteY3" fmla="*/ 4773506 h 4773506"/>
              <a:gd name="connsiteX0" fmla="*/ 0 w 14713742"/>
              <a:gd name="connsiteY0" fmla="*/ 483136 h 7288521"/>
              <a:gd name="connsiteX1" fmla="*/ 4963886 w 14713742"/>
              <a:gd name="connsiteY1" fmla="*/ 1575336 h 7288521"/>
              <a:gd name="connsiteX2" fmla="*/ 14164129 w 14713742"/>
              <a:gd name="connsiteY2" fmla="*/ 234579 h 7288521"/>
              <a:gd name="connsiteX3" fmla="*/ 13037457 w 14713742"/>
              <a:gd name="connsiteY3" fmla="*/ 7288521 h 7288521"/>
              <a:gd name="connsiteX0" fmla="*/ 0 w 15456823"/>
              <a:gd name="connsiteY0" fmla="*/ 0 h 6805385"/>
              <a:gd name="connsiteX1" fmla="*/ 4963886 w 15456823"/>
              <a:gd name="connsiteY1" fmla="*/ 1092200 h 6805385"/>
              <a:gd name="connsiteX2" fmla="*/ 15045871 w 15456823"/>
              <a:gd name="connsiteY2" fmla="*/ 2004786 h 6805385"/>
              <a:gd name="connsiteX3" fmla="*/ 13037457 w 15456823"/>
              <a:gd name="connsiteY3" fmla="*/ 6805385 h 6805385"/>
              <a:gd name="connsiteX0" fmla="*/ 0 w 15298922"/>
              <a:gd name="connsiteY0" fmla="*/ 0 h 6805385"/>
              <a:gd name="connsiteX1" fmla="*/ 4963886 w 15298922"/>
              <a:gd name="connsiteY1" fmla="*/ 1092200 h 6805385"/>
              <a:gd name="connsiteX2" fmla="*/ 15045871 w 15298922"/>
              <a:gd name="connsiteY2" fmla="*/ 2004786 h 6805385"/>
              <a:gd name="connsiteX3" fmla="*/ 13037457 w 15298922"/>
              <a:gd name="connsiteY3" fmla="*/ 6805385 h 6805385"/>
              <a:gd name="connsiteX0" fmla="*/ 0 w 16833807"/>
              <a:gd name="connsiteY0" fmla="*/ 0 h 6348185"/>
              <a:gd name="connsiteX1" fmla="*/ 6498771 w 16833807"/>
              <a:gd name="connsiteY1" fmla="*/ 635000 h 6348185"/>
              <a:gd name="connsiteX2" fmla="*/ 16580756 w 16833807"/>
              <a:gd name="connsiteY2" fmla="*/ 1547586 h 6348185"/>
              <a:gd name="connsiteX3" fmla="*/ 14572342 w 16833807"/>
              <a:gd name="connsiteY3" fmla="*/ 6348185 h 6348185"/>
              <a:gd name="connsiteX0" fmla="*/ 0 w 16833807"/>
              <a:gd name="connsiteY0" fmla="*/ 769257 h 7117442"/>
              <a:gd name="connsiteX1" fmla="*/ 5682343 w 16833807"/>
              <a:gd name="connsiteY1" fmla="*/ 0 h 7117442"/>
              <a:gd name="connsiteX2" fmla="*/ 16580756 w 16833807"/>
              <a:gd name="connsiteY2" fmla="*/ 2316843 h 7117442"/>
              <a:gd name="connsiteX3" fmla="*/ 14572342 w 16833807"/>
              <a:gd name="connsiteY3" fmla="*/ 7117442 h 7117442"/>
              <a:gd name="connsiteX0" fmla="*/ 0 w 17776728"/>
              <a:gd name="connsiteY0" fmla="*/ 773899 h 7122084"/>
              <a:gd name="connsiteX1" fmla="*/ 5682343 w 17776728"/>
              <a:gd name="connsiteY1" fmla="*/ 4642 h 7122084"/>
              <a:gd name="connsiteX2" fmla="*/ 17593128 w 17776728"/>
              <a:gd name="connsiteY2" fmla="*/ 1145828 h 7122084"/>
              <a:gd name="connsiteX3" fmla="*/ 14572342 w 17776728"/>
              <a:gd name="connsiteY3" fmla="*/ 7122084 h 7122084"/>
              <a:gd name="connsiteX0" fmla="*/ 0 w 17776728"/>
              <a:gd name="connsiteY0" fmla="*/ 822943 h 7171128"/>
              <a:gd name="connsiteX1" fmla="*/ 5682343 w 17776728"/>
              <a:gd name="connsiteY1" fmla="*/ 53686 h 7171128"/>
              <a:gd name="connsiteX2" fmla="*/ 17593128 w 17776728"/>
              <a:gd name="connsiteY2" fmla="*/ 1194872 h 7171128"/>
              <a:gd name="connsiteX3" fmla="*/ 14572342 w 17776728"/>
              <a:gd name="connsiteY3" fmla="*/ 7171128 h 7171128"/>
              <a:gd name="connsiteX0" fmla="*/ 0 w 17776728"/>
              <a:gd name="connsiteY0" fmla="*/ 742304 h 7123146"/>
              <a:gd name="connsiteX1" fmla="*/ 5682343 w 17776728"/>
              <a:gd name="connsiteY1" fmla="*/ 5704 h 7123146"/>
              <a:gd name="connsiteX2" fmla="*/ 17593128 w 17776728"/>
              <a:gd name="connsiteY2" fmla="*/ 1146890 h 7123146"/>
              <a:gd name="connsiteX3" fmla="*/ 14572342 w 17776728"/>
              <a:gd name="connsiteY3" fmla="*/ 7123146 h 7123146"/>
              <a:gd name="connsiteX0" fmla="*/ 0 w 17776728"/>
              <a:gd name="connsiteY0" fmla="*/ 743375 h 7124217"/>
              <a:gd name="connsiteX1" fmla="*/ 5682343 w 17776728"/>
              <a:gd name="connsiteY1" fmla="*/ 6775 h 7124217"/>
              <a:gd name="connsiteX2" fmla="*/ 17593128 w 17776728"/>
              <a:gd name="connsiteY2" fmla="*/ 1147961 h 7124217"/>
              <a:gd name="connsiteX3" fmla="*/ 14572342 w 17776728"/>
              <a:gd name="connsiteY3" fmla="*/ 7124217 h 7124217"/>
              <a:gd name="connsiteX0" fmla="*/ 0 w 17776728"/>
              <a:gd name="connsiteY0" fmla="*/ 930462 h 7311304"/>
              <a:gd name="connsiteX1" fmla="*/ 5682343 w 17776728"/>
              <a:gd name="connsiteY1" fmla="*/ 193862 h 7311304"/>
              <a:gd name="connsiteX2" fmla="*/ 17593128 w 17776728"/>
              <a:gd name="connsiteY2" fmla="*/ 1335048 h 7311304"/>
              <a:gd name="connsiteX3" fmla="*/ 14572342 w 17776728"/>
              <a:gd name="connsiteY3" fmla="*/ 7311304 h 7311304"/>
              <a:gd name="connsiteX0" fmla="*/ 0 w 17776728"/>
              <a:gd name="connsiteY0" fmla="*/ 1031307 h 7412149"/>
              <a:gd name="connsiteX1" fmla="*/ 5682343 w 17776728"/>
              <a:gd name="connsiteY1" fmla="*/ 294707 h 7412149"/>
              <a:gd name="connsiteX2" fmla="*/ 17593128 w 17776728"/>
              <a:gd name="connsiteY2" fmla="*/ 1435893 h 7412149"/>
              <a:gd name="connsiteX3" fmla="*/ 14572342 w 17776728"/>
              <a:gd name="connsiteY3" fmla="*/ 7412149 h 7412149"/>
              <a:gd name="connsiteX0" fmla="*/ 0 w 17776728"/>
              <a:gd name="connsiteY0" fmla="*/ 1002456 h 7383298"/>
              <a:gd name="connsiteX1" fmla="*/ 5682343 w 17776728"/>
              <a:gd name="connsiteY1" fmla="*/ 265856 h 7383298"/>
              <a:gd name="connsiteX2" fmla="*/ 17593128 w 17776728"/>
              <a:gd name="connsiteY2" fmla="*/ 1407042 h 7383298"/>
              <a:gd name="connsiteX3" fmla="*/ 14572342 w 17776728"/>
              <a:gd name="connsiteY3" fmla="*/ 7383298 h 7383298"/>
              <a:gd name="connsiteX0" fmla="*/ 0 w 17776728"/>
              <a:gd name="connsiteY0" fmla="*/ 858803 h 7239645"/>
              <a:gd name="connsiteX1" fmla="*/ 5682343 w 17776728"/>
              <a:gd name="connsiteY1" fmla="*/ 122203 h 7239645"/>
              <a:gd name="connsiteX2" fmla="*/ 17593128 w 17776728"/>
              <a:gd name="connsiteY2" fmla="*/ 1263389 h 7239645"/>
              <a:gd name="connsiteX3" fmla="*/ 14572342 w 17776728"/>
              <a:gd name="connsiteY3" fmla="*/ 7239645 h 7239645"/>
              <a:gd name="connsiteX0" fmla="*/ 0 w 17776728"/>
              <a:gd name="connsiteY0" fmla="*/ 1333280 h 7714122"/>
              <a:gd name="connsiteX1" fmla="*/ 5682343 w 17776728"/>
              <a:gd name="connsiteY1" fmla="*/ 596680 h 7714122"/>
              <a:gd name="connsiteX2" fmla="*/ 17593128 w 17776728"/>
              <a:gd name="connsiteY2" fmla="*/ 1737866 h 7714122"/>
              <a:gd name="connsiteX3" fmla="*/ 14572342 w 17776728"/>
              <a:gd name="connsiteY3" fmla="*/ 7714122 h 7714122"/>
              <a:gd name="connsiteX0" fmla="*/ 0 w 17776728"/>
              <a:gd name="connsiteY0" fmla="*/ 1136368 h 7517210"/>
              <a:gd name="connsiteX1" fmla="*/ 5682343 w 17776728"/>
              <a:gd name="connsiteY1" fmla="*/ 399768 h 7517210"/>
              <a:gd name="connsiteX2" fmla="*/ 17593128 w 17776728"/>
              <a:gd name="connsiteY2" fmla="*/ 1540954 h 7517210"/>
              <a:gd name="connsiteX3" fmla="*/ 14572342 w 17776728"/>
              <a:gd name="connsiteY3" fmla="*/ 7517210 h 7517210"/>
              <a:gd name="connsiteX0" fmla="*/ 0 w 17776728"/>
              <a:gd name="connsiteY0" fmla="*/ 1195942 h 7576784"/>
              <a:gd name="connsiteX1" fmla="*/ 5682343 w 17776728"/>
              <a:gd name="connsiteY1" fmla="*/ 459342 h 7576784"/>
              <a:gd name="connsiteX2" fmla="*/ 17593128 w 17776728"/>
              <a:gd name="connsiteY2" fmla="*/ 1600528 h 7576784"/>
              <a:gd name="connsiteX3" fmla="*/ 14572342 w 17776728"/>
              <a:gd name="connsiteY3" fmla="*/ 7576784 h 7576784"/>
              <a:gd name="connsiteX0" fmla="*/ 0 w 17776728"/>
              <a:gd name="connsiteY0" fmla="*/ 1171353 h 7552195"/>
              <a:gd name="connsiteX1" fmla="*/ 5682343 w 17776728"/>
              <a:gd name="connsiteY1" fmla="*/ 434753 h 7552195"/>
              <a:gd name="connsiteX2" fmla="*/ 17593128 w 17776728"/>
              <a:gd name="connsiteY2" fmla="*/ 1575939 h 7552195"/>
              <a:gd name="connsiteX3" fmla="*/ 14572342 w 17776728"/>
              <a:gd name="connsiteY3" fmla="*/ 7552195 h 7552195"/>
              <a:gd name="connsiteX0" fmla="*/ 0 w 17776728"/>
              <a:gd name="connsiteY0" fmla="*/ 1220817 h 7601659"/>
              <a:gd name="connsiteX1" fmla="*/ 5682343 w 17776728"/>
              <a:gd name="connsiteY1" fmla="*/ 484217 h 7601659"/>
              <a:gd name="connsiteX2" fmla="*/ 17593128 w 17776728"/>
              <a:gd name="connsiteY2" fmla="*/ 1625403 h 7601659"/>
              <a:gd name="connsiteX3" fmla="*/ 14572342 w 17776728"/>
              <a:gd name="connsiteY3" fmla="*/ 7601659 h 7601659"/>
              <a:gd name="connsiteX0" fmla="*/ 0 w 17776728"/>
              <a:gd name="connsiteY0" fmla="*/ 1234922 h 7615764"/>
              <a:gd name="connsiteX1" fmla="*/ 5682343 w 17776728"/>
              <a:gd name="connsiteY1" fmla="*/ 498322 h 7615764"/>
              <a:gd name="connsiteX2" fmla="*/ 10846293 w 17776728"/>
              <a:gd name="connsiteY2" fmla="*/ 46333 h 7615764"/>
              <a:gd name="connsiteX3" fmla="*/ 17593128 w 17776728"/>
              <a:gd name="connsiteY3" fmla="*/ 1639508 h 7615764"/>
              <a:gd name="connsiteX4" fmla="*/ 14572342 w 17776728"/>
              <a:gd name="connsiteY4" fmla="*/ 7615764 h 7615764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466927 h 7847769"/>
              <a:gd name="connsiteX1" fmla="*/ 5682343 w 17776728"/>
              <a:gd name="connsiteY1" fmla="*/ 730327 h 7847769"/>
              <a:gd name="connsiteX2" fmla="*/ 11009579 w 17776728"/>
              <a:gd name="connsiteY2" fmla="*/ 82395 h 7847769"/>
              <a:gd name="connsiteX3" fmla="*/ 17593128 w 17776728"/>
              <a:gd name="connsiteY3" fmla="*/ 1871513 h 7847769"/>
              <a:gd name="connsiteX4" fmla="*/ 14572342 w 17776728"/>
              <a:gd name="connsiteY4" fmla="*/ 7847769 h 7847769"/>
              <a:gd name="connsiteX0" fmla="*/ 0 w 17776728"/>
              <a:gd name="connsiteY0" fmla="*/ 1497560 h 7878402"/>
              <a:gd name="connsiteX1" fmla="*/ 5682343 w 17776728"/>
              <a:gd name="connsiteY1" fmla="*/ 760960 h 7878402"/>
              <a:gd name="connsiteX2" fmla="*/ 11303493 w 17776728"/>
              <a:gd name="connsiteY2" fmla="*/ 80371 h 7878402"/>
              <a:gd name="connsiteX3" fmla="*/ 17593128 w 17776728"/>
              <a:gd name="connsiteY3" fmla="*/ 1902146 h 7878402"/>
              <a:gd name="connsiteX4" fmla="*/ 14572342 w 17776728"/>
              <a:gd name="connsiteY4" fmla="*/ 7878402 h 7878402"/>
              <a:gd name="connsiteX0" fmla="*/ 0 w 17776728"/>
              <a:gd name="connsiteY0" fmla="*/ 1547710 h 7928552"/>
              <a:gd name="connsiteX1" fmla="*/ 5682343 w 17776728"/>
              <a:gd name="connsiteY1" fmla="*/ 811110 h 7928552"/>
              <a:gd name="connsiteX2" fmla="*/ 11303493 w 17776728"/>
              <a:gd name="connsiteY2" fmla="*/ 130521 h 7928552"/>
              <a:gd name="connsiteX3" fmla="*/ 17593128 w 17776728"/>
              <a:gd name="connsiteY3" fmla="*/ 1952296 h 7928552"/>
              <a:gd name="connsiteX4" fmla="*/ 14572342 w 17776728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694714 w 18070642"/>
              <a:gd name="connsiteY1" fmla="*/ 1529567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916607"/>
              <a:gd name="connsiteY0" fmla="*/ 309220 h 7637119"/>
              <a:gd name="connsiteX1" fmla="*/ 6727371 w 18916607"/>
              <a:gd name="connsiteY1" fmla="*/ 1368762 h 7637119"/>
              <a:gd name="connsiteX2" fmla="*/ 18768785 w 18916607"/>
              <a:gd name="connsiteY2" fmla="*/ 289263 h 7637119"/>
              <a:gd name="connsiteX3" fmla="*/ 14866256 w 18916607"/>
              <a:gd name="connsiteY3" fmla="*/ 7637119 h 7637119"/>
              <a:gd name="connsiteX0" fmla="*/ 0 w 18916607"/>
              <a:gd name="connsiteY0" fmla="*/ 516489 h 7844388"/>
              <a:gd name="connsiteX1" fmla="*/ 6727371 w 18916607"/>
              <a:gd name="connsiteY1" fmla="*/ 1576031 h 7844388"/>
              <a:gd name="connsiteX2" fmla="*/ 18768785 w 18916607"/>
              <a:gd name="connsiteY2" fmla="*/ 496532 h 7844388"/>
              <a:gd name="connsiteX3" fmla="*/ 14866256 w 18916607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00305"/>
              <a:gd name="connsiteY0" fmla="*/ 516489 h 7844388"/>
              <a:gd name="connsiteX1" fmla="*/ 6727371 w 19100305"/>
              <a:gd name="connsiteY1" fmla="*/ 1576031 h 7844388"/>
              <a:gd name="connsiteX2" fmla="*/ 18768785 w 19100305"/>
              <a:gd name="connsiteY2" fmla="*/ 496532 h 7844388"/>
              <a:gd name="connsiteX3" fmla="*/ 14866256 w 19100305"/>
              <a:gd name="connsiteY3" fmla="*/ 7844388 h 7844388"/>
              <a:gd name="connsiteX0" fmla="*/ 0 w 19090708"/>
              <a:gd name="connsiteY0" fmla="*/ 516489 h 7844388"/>
              <a:gd name="connsiteX1" fmla="*/ 6727371 w 19090708"/>
              <a:gd name="connsiteY1" fmla="*/ 1576031 h 7844388"/>
              <a:gd name="connsiteX2" fmla="*/ 18768785 w 19090708"/>
              <a:gd name="connsiteY2" fmla="*/ 496532 h 7844388"/>
              <a:gd name="connsiteX3" fmla="*/ 14866256 w 19090708"/>
              <a:gd name="connsiteY3" fmla="*/ 7844388 h 7844388"/>
              <a:gd name="connsiteX0" fmla="*/ 0 w 19090708"/>
              <a:gd name="connsiteY0" fmla="*/ 238172 h 7566071"/>
              <a:gd name="connsiteX1" fmla="*/ 6727371 w 19090708"/>
              <a:gd name="connsiteY1" fmla="*/ 1297714 h 7566071"/>
              <a:gd name="connsiteX2" fmla="*/ 10821612 w 19090708"/>
              <a:gd name="connsiteY2" fmla="*/ 2830622 h 7566071"/>
              <a:gd name="connsiteX3" fmla="*/ 18768785 w 19090708"/>
              <a:gd name="connsiteY3" fmla="*/ 218215 h 7566071"/>
              <a:gd name="connsiteX4" fmla="*/ 14866256 w 19090708"/>
              <a:gd name="connsiteY4" fmla="*/ 7566071 h 7566071"/>
              <a:gd name="connsiteX0" fmla="*/ 0 w 19090708"/>
              <a:gd name="connsiteY0" fmla="*/ 228931 h 7556830"/>
              <a:gd name="connsiteX1" fmla="*/ 6727371 w 19090708"/>
              <a:gd name="connsiteY1" fmla="*/ 1288473 h 7556830"/>
              <a:gd name="connsiteX2" fmla="*/ 10920305 w 19090708"/>
              <a:gd name="connsiteY2" fmla="*/ 3013203 h 7556830"/>
              <a:gd name="connsiteX3" fmla="*/ 18768785 w 19090708"/>
              <a:gd name="connsiteY3" fmla="*/ 208974 h 7556830"/>
              <a:gd name="connsiteX4" fmla="*/ 14866256 w 19090708"/>
              <a:gd name="connsiteY4" fmla="*/ 7556830 h 7556830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405370 h 7733269"/>
              <a:gd name="connsiteX1" fmla="*/ 6727371 w 19090708"/>
              <a:gd name="connsiteY1" fmla="*/ 1464912 h 7733269"/>
              <a:gd name="connsiteX2" fmla="*/ 11216382 w 19090708"/>
              <a:gd name="connsiteY2" fmla="*/ 2710088 h 7733269"/>
              <a:gd name="connsiteX3" fmla="*/ 18768785 w 19090708"/>
              <a:gd name="connsiteY3" fmla="*/ 385413 h 7733269"/>
              <a:gd name="connsiteX4" fmla="*/ 14866256 w 19090708"/>
              <a:gd name="connsiteY4" fmla="*/ 7733269 h 7733269"/>
              <a:gd name="connsiteX0" fmla="*/ 0 w 19090708"/>
              <a:gd name="connsiteY0" fmla="*/ 418085 h 7745984"/>
              <a:gd name="connsiteX1" fmla="*/ 6727371 w 19090708"/>
              <a:gd name="connsiteY1" fmla="*/ 1477627 h 7745984"/>
              <a:gd name="connsiteX2" fmla="*/ 11216382 w 19090708"/>
              <a:gd name="connsiteY2" fmla="*/ 2722803 h 7745984"/>
              <a:gd name="connsiteX3" fmla="*/ 18768785 w 19090708"/>
              <a:gd name="connsiteY3" fmla="*/ 398128 h 7745984"/>
              <a:gd name="connsiteX4" fmla="*/ 14866256 w 19090708"/>
              <a:gd name="connsiteY4" fmla="*/ 7745984 h 7745984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0708" h="7731990">
                <a:moveTo>
                  <a:pt x="0" y="404091"/>
                </a:moveTo>
                <a:cubicBezTo>
                  <a:pt x="2416630" y="506902"/>
                  <a:pt x="4940218" y="631928"/>
                  <a:pt x="6727371" y="1463633"/>
                </a:cubicBezTo>
                <a:cubicBezTo>
                  <a:pt x="8514524" y="2295338"/>
                  <a:pt x="9258826" y="2768839"/>
                  <a:pt x="11611152" y="2804720"/>
                </a:cubicBezTo>
                <a:cubicBezTo>
                  <a:pt x="14333574" y="754542"/>
                  <a:pt x="17954864" y="-736799"/>
                  <a:pt x="18768785" y="384134"/>
                </a:cubicBezTo>
                <a:cubicBezTo>
                  <a:pt x="20424623" y="2642618"/>
                  <a:pt x="15168939" y="4076506"/>
                  <a:pt x="14866256" y="7731990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60000">
                  <a:srgbClr val="279FBF"/>
                </a:gs>
                <a:gs pos="74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369769" y="6803783"/>
            <a:ext cx="9468530" cy="4687384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4935200"/>
              <a:gd name="connsiteY0" fmla="*/ 1193800 h 1295498"/>
              <a:gd name="connsiteX1" fmla="*/ 2362200 w 14935200"/>
              <a:gd name="connsiteY1" fmla="*/ 76200 h 1295498"/>
              <a:gd name="connsiteX2" fmla="*/ 8712200 w 14935200"/>
              <a:gd name="connsiteY2" fmla="*/ 1295400 h 1295498"/>
              <a:gd name="connsiteX3" fmla="*/ 14935200 w 14935200"/>
              <a:gd name="connsiteY3" fmla="*/ 0 h 1295498"/>
              <a:gd name="connsiteX0" fmla="*/ 0 w 8712200"/>
              <a:gd name="connsiteY0" fmla="*/ 1117786 h 1219484"/>
              <a:gd name="connsiteX1" fmla="*/ 2362200 w 8712200"/>
              <a:gd name="connsiteY1" fmla="*/ 186 h 1219484"/>
              <a:gd name="connsiteX2" fmla="*/ 8712200 w 8712200"/>
              <a:gd name="connsiteY2" fmla="*/ 1219386 h 1219484"/>
              <a:gd name="connsiteX0" fmla="*/ 0 w 5577114"/>
              <a:gd name="connsiteY0" fmla="*/ 1534268 h 9849153"/>
              <a:gd name="connsiteX1" fmla="*/ 2362200 w 5577114"/>
              <a:gd name="connsiteY1" fmla="*/ 416668 h 9849153"/>
              <a:gd name="connsiteX2" fmla="*/ 5577114 w 5577114"/>
              <a:gd name="connsiteY2" fmla="*/ 9849139 h 9849153"/>
              <a:gd name="connsiteX0" fmla="*/ 0 w 11152753"/>
              <a:gd name="connsiteY0" fmla="*/ 0 h 8320478"/>
              <a:gd name="connsiteX1" fmla="*/ 11081657 w 11152753"/>
              <a:gd name="connsiteY1" fmla="*/ 7030358 h 8320478"/>
              <a:gd name="connsiteX2" fmla="*/ 5577114 w 11152753"/>
              <a:gd name="connsiteY2" fmla="*/ 8314871 h 8320478"/>
              <a:gd name="connsiteX0" fmla="*/ 3183834 w 5950186"/>
              <a:gd name="connsiteY0" fmla="*/ 0 h 4347235"/>
              <a:gd name="connsiteX1" fmla="*/ 5888934 w 5950186"/>
              <a:gd name="connsiteY1" fmla="*/ 3062515 h 4347235"/>
              <a:gd name="connsiteX2" fmla="*/ 384391 w 5950186"/>
              <a:gd name="connsiteY2" fmla="*/ 4347028 h 4347235"/>
              <a:gd name="connsiteX0" fmla="*/ 2955234 w 5945397"/>
              <a:gd name="connsiteY0" fmla="*/ 0 h 4673807"/>
              <a:gd name="connsiteX1" fmla="*/ 5888934 w 5945397"/>
              <a:gd name="connsiteY1" fmla="*/ 3389087 h 4673807"/>
              <a:gd name="connsiteX2" fmla="*/ 384391 w 5945397"/>
              <a:gd name="connsiteY2" fmla="*/ 4673600 h 4673807"/>
              <a:gd name="connsiteX0" fmla="*/ 2929384 w 6530123"/>
              <a:gd name="connsiteY0" fmla="*/ 0 h 4673667"/>
              <a:gd name="connsiteX1" fmla="*/ 6483569 w 6530123"/>
              <a:gd name="connsiteY1" fmla="*/ 2180773 h 4673667"/>
              <a:gd name="connsiteX2" fmla="*/ 358541 w 6530123"/>
              <a:gd name="connsiteY2" fmla="*/ 4673600 h 4673667"/>
              <a:gd name="connsiteX0" fmla="*/ 2929384 w 6659358"/>
              <a:gd name="connsiteY0" fmla="*/ 0 h 4673667"/>
              <a:gd name="connsiteX1" fmla="*/ 6483569 w 6659358"/>
              <a:gd name="connsiteY1" fmla="*/ 2180773 h 4673667"/>
              <a:gd name="connsiteX2" fmla="*/ 358541 w 6659358"/>
              <a:gd name="connsiteY2" fmla="*/ 4673600 h 4673667"/>
              <a:gd name="connsiteX0" fmla="*/ 2966729 w 6696703"/>
              <a:gd name="connsiteY0" fmla="*/ 0 h 4673716"/>
              <a:gd name="connsiteX1" fmla="*/ 6520914 w 6696703"/>
              <a:gd name="connsiteY1" fmla="*/ 2180773 h 4673716"/>
              <a:gd name="connsiteX2" fmla="*/ 395886 w 6696703"/>
              <a:gd name="connsiteY2" fmla="*/ 4673600 h 4673716"/>
              <a:gd name="connsiteX0" fmla="*/ 4535126 w 8265100"/>
              <a:gd name="connsiteY0" fmla="*/ 0 h 4641062"/>
              <a:gd name="connsiteX1" fmla="*/ 8089311 w 8265100"/>
              <a:gd name="connsiteY1" fmla="*/ 2180773 h 4641062"/>
              <a:gd name="connsiteX2" fmla="*/ 331426 w 8265100"/>
              <a:gd name="connsiteY2" fmla="*/ 4640943 h 4641062"/>
              <a:gd name="connsiteX0" fmla="*/ 4203700 w 7933674"/>
              <a:gd name="connsiteY0" fmla="*/ 0 h 4640943"/>
              <a:gd name="connsiteX1" fmla="*/ 7757885 w 7933674"/>
              <a:gd name="connsiteY1" fmla="*/ 2180773 h 4640943"/>
              <a:gd name="connsiteX2" fmla="*/ 0 w 7933674"/>
              <a:gd name="connsiteY2" fmla="*/ 4640943 h 4640943"/>
              <a:gd name="connsiteX0" fmla="*/ 7757885 w 7757885"/>
              <a:gd name="connsiteY0" fmla="*/ 0 h 2460170"/>
              <a:gd name="connsiteX1" fmla="*/ 0 w 7757885"/>
              <a:gd name="connsiteY1" fmla="*/ 2460170 h 2460170"/>
              <a:gd name="connsiteX0" fmla="*/ 8276217 w 8276217"/>
              <a:gd name="connsiteY0" fmla="*/ 0 h 3057823"/>
              <a:gd name="connsiteX1" fmla="*/ 0 w 8276217"/>
              <a:gd name="connsiteY1" fmla="*/ 3057823 h 3057823"/>
              <a:gd name="connsiteX0" fmla="*/ 8317683 w 8317683"/>
              <a:gd name="connsiteY0" fmla="*/ 0 h 3244589"/>
              <a:gd name="connsiteX1" fmla="*/ 0 w 8317683"/>
              <a:gd name="connsiteY1" fmla="*/ 3244589 h 32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7683" h="3244589">
                <a:moveTo>
                  <a:pt x="8317683" y="0"/>
                </a:moveTo>
                <a:cubicBezTo>
                  <a:pt x="6936709" y="1475619"/>
                  <a:pt x="2803071" y="2865403"/>
                  <a:pt x="0" y="324458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74000">
                  <a:srgbClr val="33A7BA"/>
                </a:gs>
                <a:gs pos="9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81643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903887" y="456724"/>
            <a:ext cx="1624955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 smtClean="0"/>
              <a:t>Этап заключения государственного контракта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ГИИС «Электронный бюджет»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3177" y="2123033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6966311" y="11567406"/>
            <a:ext cx="305431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государственном контракте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1" name="Нашивка 12"/>
          <p:cNvSpPr/>
          <p:nvPr/>
        </p:nvSpPr>
        <p:spPr>
          <a:xfrm>
            <a:off x="3082214" y="328722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Торги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5796641" y="6551647"/>
            <a:ext cx="384776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Заключение государственного контракта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1591089" y="9368434"/>
            <a:ext cx="364131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</a:t>
            </a:r>
          </a:p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в реестре контактов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4" name="Нашивка 12"/>
          <p:cNvSpPr/>
          <p:nvPr/>
        </p:nvSpPr>
        <p:spPr>
          <a:xfrm>
            <a:off x="17278333" y="4680270"/>
            <a:ext cx="2214683" cy="1442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учёт «принятого» бюджетного обязательства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7285428" y="9859044"/>
            <a:ext cx="3123663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учёте учреждений, на </a:t>
            </a:r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лицевом счете</a:t>
            </a:r>
          </a:p>
          <a:p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1345456" y="3496753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6530108" y="383394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9461399" y="3590856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9" name="Группа 238"/>
          <p:cNvGrpSpPr/>
          <p:nvPr/>
        </p:nvGrpSpPr>
        <p:grpSpPr>
          <a:xfrm>
            <a:off x="16571804" y="10955423"/>
            <a:ext cx="1249231" cy="1654765"/>
            <a:chOff x="1069976" y="328613"/>
            <a:chExt cx="184150" cy="242888"/>
          </a:xfrm>
        </p:grpSpPr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2086640" y="10381385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7296248" y="874818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Группа 76"/>
          <p:cNvGrpSpPr/>
          <p:nvPr/>
        </p:nvGrpSpPr>
        <p:grpSpPr>
          <a:xfrm>
            <a:off x="1745273" y="4261448"/>
            <a:ext cx="1698339" cy="1170898"/>
            <a:chOff x="4735046" y="10098056"/>
            <a:chExt cx="1698339" cy="1170898"/>
          </a:xfrm>
        </p:grpSpPr>
        <p:sp>
          <p:nvSpPr>
            <p:cNvPr id="78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9935245" y="4039532"/>
            <a:ext cx="1572308" cy="1723077"/>
            <a:chOff x="8334216" y="4884989"/>
            <a:chExt cx="1572308" cy="1723077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8334216" y="5035758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8334216" y="4960377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8495751" y="5197300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8495751" y="5121912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8732674" y="5434223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8732674" y="5584993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8732674" y="574652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8732674" y="5908069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8732674" y="6058839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8808062" y="4960377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8808062" y="4884989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86298" y="10885926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153" name="Группа 152"/>
          <p:cNvGrpSpPr/>
          <p:nvPr/>
        </p:nvGrpSpPr>
        <p:grpSpPr>
          <a:xfrm>
            <a:off x="16088815" y="10631944"/>
            <a:ext cx="2520000" cy="2520000"/>
            <a:chOff x="976313" y="258763"/>
            <a:chExt cx="371475" cy="369888"/>
          </a:xfrm>
        </p:grpSpPr>
        <p:sp>
          <p:nvSpPr>
            <p:cNvPr id="154" name="Oval 12"/>
            <p:cNvSpPr>
              <a:spLocks noChangeArrowheads="1"/>
            </p:cNvSpPr>
            <p:nvPr/>
          </p:nvSpPr>
          <p:spPr bwMode="auto">
            <a:xfrm>
              <a:off x="976313" y="258763"/>
              <a:ext cx="371475" cy="369888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74010" y="4243087"/>
            <a:ext cx="1232196" cy="1625228"/>
            <a:chOff x="3625017" y="7308067"/>
            <a:chExt cx="1232196" cy="1625228"/>
          </a:xfrm>
        </p:grpSpPr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3625017" y="7499270"/>
              <a:ext cx="1232196" cy="143402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3625017" y="7308067"/>
              <a:ext cx="1232196" cy="155086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4400447" y="7308067"/>
              <a:ext cx="456766" cy="46738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6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7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8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2"/>
          <p:cNvSpPr/>
          <p:nvPr/>
        </p:nvSpPr>
        <p:spPr>
          <a:xfrm>
            <a:off x="11080788" y="4157346"/>
            <a:ext cx="32542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принимаемых бюджетных обязательствах</a:t>
            </a:r>
          </a:p>
        </p:txBody>
      </p:sp>
      <p:sp>
        <p:nvSpPr>
          <p:cNvPr id="176" name="Oval 12"/>
          <p:cNvSpPr>
            <a:spLocks noChangeArrowheads="1"/>
          </p:cNvSpPr>
          <p:nvPr/>
        </p:nvSpPr>
        <p:spPr bwMode="auto">
          <a:xfrm>
            <a:off x="11600593" y="556060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" name="Группа 97"/>
          <p:cNvGrpSpPr/>
          <p:nvPr/>
        </p:nvGrpSpPr>
        <p:grpSpPr>
          <a:xfrm>
            <a:off x="12169450" y="5949882"/>
            <a:ext cx="1342419" cy="1770601"/>
            <a:chOff x="11475397" y="4227145"/>
            <a:chExt cx="1342419" cy="1770601"/>
          </a:xfrm>
        </p:grpSpPr>
        <p:sp>
          <p:nvSpPr>
            <p:cNvPr id="99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433"/>
          <p:cNvGrpSpPr/>
          <p:nvPr/>
        </p:nvGrpSpPr>
        <p:grpSpPr>
          <a:xfrm>
            <a:off x="7274577" y="8726516"/>
            <a:ext cx="2563341" cy="2563334"/>
            <a:chOff x="490538" y="258763"/>
            <a:chExt cx="369888" cy="369887"/>
          </a:xfrm>
        </p:grpSpPr>
        <p:sp>
          <p:nvSpPr>
            <p:cNvPr id="196" name="Oval 407"/>
            <p:cNvSpPr>
              <a:spLocks noChangeArrowheads="1"/>
            </p:cNvSpPr>
            <p:nvPr/>
          </p:nvSpPr>
          <p:spPr bwMode="auto">
            <a:xfrm>
              <a:off x="490538" y="258763"/>
              <a:ext cx="369888" cy="369887"/>
            </a:xfrm>
            <a:prstGeom prst="ellipse">
              <a:avLst/>
            </a:prstGeom>
            <a:solidFill>
              <a:srgbClr val="28A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8"/>
            <p:cNvSpPr>
              <a:spLocks/>
            </p:cNvSpPr>
            <p:nvPr/>
          </p:nvSpPr>
          <p:spPr bwMode="auto">
            <a:xfrm>
              <a:off x="560388" y="363538"/>
              <a:ext cx="231775" cy="196850"/>
            </a:xfrm>
            <a:custGeom>
              <a:avLst/>
              <a:gdLst>
                <a:gd name="T0" fmla="*/ 0 w 160"/>
                <a:gd name="T1" fmla="*/ 0 h 136"/>
                <a:gd name="T2" fmla="*/ 0 w 160"/>
                <a:gd name="T3" fmla="*/ 0 h 136"/>
                <a:gd name="T4" fmla="*/ 0 w 160"/>
                <a:gd name="T5" fmla="*/ 120 h 136"/>
                <a:gd name="T6" fmla="*/ 16 w 160"/>
                <a:gd name="T7" fmla="*/ 136 h 136"/>
                <a:gd name="T8" fmla="*/ 144 w 160"/>
                <a:gd name="T9" fmla="*/ 136 h 136"/>
                <a:gd name="T10" fmla="*/ 160 w 160"/>
                <a:gd name="T11" fmla="*/ 120 h 136"/>
                <a:gd name="T12" fmla="*/ 160 w 160"/>
                <a:gd name="T13" fmla="*/ 112 h 136"/>
                <a:gd name="T14" fmla="*/ 144 w 160"/>
                <a:gd name="T15" fmla="*/ 128 h 136"/>
                <a:gd name="T16" fmla="*/ 16 w 160"/>
                <a:gd name="T17" fmla="*/ 128 h 136"/>
                <a:gd name="T18" fmla="*/ 0 w 160"/>
                <a:gd name="T19" fmla="*/ 112 h 136"/>
                <a:gd name="T20" fmla="*/ 0 w 160"/>
                <a:gd name="T21" fmla="*/ 14 h 136"/>
                <a:gd name="T22" fmla="*/ 0 w 160"/>
                <a:gd name="T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3" y="136"/>
                    <a:pt x="160" y="129"/>
                    <a:pt x="160" y="120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0" y="121"/>
                    <a:pt x="153" y="128"/>
                    <a:pt x="144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09"/>
            <p:cNvSpPr>
              <a:spLocks/>
            </p:cNvSpPr>
            <p:nvPr/>
          </p:nvSpPr>
          <p:spPr bwMode="auto">
            <a:xfrm>
              <a:off x="560388" y="382588"/>
              <a:ext cx="231775" cy="165100"/>
            </a:xfrm>
            <a:custGeom>
              <a:avLst/>
              <a:gdLst>
                <a:gd name="T0" fmla="*/ 0 w 160"/>
                <a:gd name="T1" fmla="*/ 0 h 114"/>
                <a:gd name="T2" fmla="*/ 0 w 160"/>
                <a:gd name="T3" fmla="*/ 98 h 114"/>
                <a:gd name="T4" fmla="*/ 16 w 160"/>
                <a:gd name="T5" fmla="*/ 114 h 114"/>
                <a:gd name="T6" fmla="*/ 144 w 160"/>
                <a:gd name="T7" fmla="*/ 114 h 114"/>
                <a:gd name="T8" fmla="*/ 160 w 160"/>
                <a:gd name="T9" fmla="*/ 98 h 114"/>
                <a:gd name="T10" fmla="*/ 160 w 160"/>
                <a:gd name="T11" fmla="*/ 0 h 114"/>
                <a:gd name="T12" fmla="*/ 0 w 160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14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3" y="114"/>
                    <a:pt x="160" y="107"/>
                    <a:pt x="160" y="98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10"/>
            <p:cNvSpPr>
              <a:spLocks/>
            </p:cNvSpPr>
            <p:nvPr/>
          </p:nvSpPr>
          <p:spPr bwMode="auto">
            <a:xfrm>
              <a:off x="560388" y="339725"/>
              <a:ext cx="231775" cy="42862"/>
            </a:xfrm>
            <a:custGeom>
              <a:avLst/>
              <a:gdLst>
                <a:gd name="T0" fmla="*/ 144 w 160"/>
                <a:gd name="T1" fmla="*/ 0 h 30"/>
                <a:gd name="T2" fmla="*/ 16 w 160"/>
                <a:gd name="T3" fmla="*/ 0 h 30"/>
                <a:gd name="T4" fmla="*/ 0 w 160"/>
                <a:gd name="T5" fmla="*/ 16 h 30"/>
                <a:gd name="T6" fmla="*/ 0 w 160"/>
                <a:gd name="T7" fmla="*/ 30 h 30"/>
                <a:gd name="T8" fmla="*/ 160 w 160"/>
                <a:gd name="T9" fmla="*/ 30 h 30"/>
                <a:gd name="T10" fmla="*/ 160 w 160"/>
                <a:gd name="T11" fmla="*/ 16 h 30"/>
                <a:gd name="T12" fmla="*/ 144 w 16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5C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11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D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12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13"/>
            <p:cNvSpPr>
              <a:spLocks/>
            </p:cNvSpPr>
            <p:nvPr/>
          </p:nvSpPr>
          <p:spPr bwMode="auto">
            <a:xfrm>
              <a:off x="560388" y="328613"/>
              <a:ext cx="231775" cy="57150"/>
            </a:xfrm>
            <a:custGeom>
              <a:avLst/>
              <a:gdLst>
                <a:gd name="T0" fmla="*/ 160 w 160"/>
                <a:gd name="T1" fmla="*/ 16 h 40"/>
                <a:gd name="T2" fmla="*/ 144 w 160"/>
                <a:gd name="T3" fmla="*/ 0 h 40"/>
                <a:gd name="T4" fmla="*/ 16 w 160"/>
                <a:gd name="T5" fmla="*/ 0 h 40"/>
                <a:gd name="T6" fmla="*/ 0 w 160"/>
                <a:gd name="T7" fmla="*/ 16 h 40"/>
                <a:gd name="T8" fmla="*/ 0 w 160"/>
                <a:gd name="T9" fmla="*/ 40 h 40"/>
                <a:gd name="T10" fmla="*/ 160 w 160"/>
                <a:gd name="T11" fmla="*/ 40 h 40"/>
                <a:gd name="T12" fmla="*/ 160 w 160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0">
                  <a:moveTo>
                    <a:pt x="160" y="16"/>
                  </a:moveTo>
                  <a:cubicBezTo>
                    <a:pt x="160" y="8"/>
                    <a:pt x="153" y="0"/>
                    <a:pt x="1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6"/>
                  </a:ln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14"/>
            <p:cNvSpPr>
              <a:spLocks noChangeArrowheads="1"/>
            </p:cNvSpPr>
            <p:nvPr/>
          </p:nvSpPr>
          <p:spPr bwMode="auto">
            <a:xfrm>
              <a:off x="676276" y="42068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15"/>
            <p:cNvSpPr>
              <a:spLocks noChangeArrowheads="1"/>
            </p:cNvSpPr>
            <p:nvPr/>
          </p:nvSpPr>
          <p:spPr bwMode="auto">
            <a:xfrm>
              <a:off x="676276" y="444500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16"/>
            <p:cNvSpPr>
              <a:spLocks noChangeArrowheads="1"/>
            </p:cNvSpPr>
            <p:nvPr/>
          </p:nvSpPr>
          <p:spPr bwMode="auto">
            <a:xfrm>
              <a:off x="676276" y="466725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17"/>
            <p:cNvSpPr>
              <a:spLocks noChangeArrowheads="1"/>
            </p:cNvSpPr>
            <p:nvPr/>
          </p:nvSpPr>
          <p:spPr bwMode="auto">
            <a:xfrm>
              <a:off x="676276" y="49053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18"/>
            <p:cNvSpPr>
              <a:spLocks noChangeArrowheads="1"/>
            </p:cNvSpPr>
            <p:nvPr/>
          </p:nvSpPr>
          <p:spPr bwMode="auto">
            <a:xfrm>
              <a:off x="676276" y="512763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Нашивка 207"/>
          <p:cNvSpPr/>
          <p:nvPr/>
        </p:nvSpPr>
        <p:spPr>
          <a:xfrm rot="1020068">
            <a:off x="5971170" y="4278138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0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1020068">
            <a:off x="11058230" y="61365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0A4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568128">
            <a:off x="19265330" y="35041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99A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1" name="Нашивка 210"/>
          <p:cNvSpPr/>
          <p:nvPr/>
        </p:nvSpPr>
        <p:spPr>
          <a:xfrm rot="6328709">
            <a:off x="16593055" y="101324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3" name="Нашивка 212"/>
          <p:cNvSpPr/>
          <p:nvPr/>
        </p:nvSpPr>
        <p:spPr>
          <a:xfrm rot="8989668">
            <a:off x="9538411" y="8832616"/>
            <a:ext cx="667153" cy="599571"/>
          </a:xfrm>
          <a:prstGeom prst="chevron">
            <a:avLst>
              <a:gd name="adj" fmla="val 78094"/>
            </a:avLst>
          </a:prstGeom>
          <a:solidFill>
            <a:srgbClr val="34A8B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4" name="Нашивка 213"/>
          <p:cNvSpPr/>
          <p:nvPr/>
        </p:nvSpPr>
        <p:spPr>
          <a:xfrm rot="9388484">
            <a:off x="4435063" y="1090272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5B2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380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9963614" y="2137567"/>
            <a:ext cx="1374966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598712" y="2137567"/>
            <a:ext cx="8868903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9804" y="5254154"/>
            <a:ext cx="19491181" cy="630809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9575800 w 18623516"/>
              <a:gd name="connsiteY8" fmla="*/ 4435351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4020800 w 18623516"/>
              <a:gd name="connsiteY7" fmla="*/ 4096080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4020800 w 19021041"/>
              <a:gd name="connsiteY7" fmla="*/ 4096080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3106400 w 19021041"/>
              <a:gd name="connsiteY7" fmla="*/ 6071838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8161988"/>
              <a:gd name="connsiteY0" fmla="*/ 2207026 h 8488084"/>
              <a:gd name="connsiteX1" fmla="*/ 4343400 w 18161988"/>
              <a:gd name="connsiteY1" fmla="*/ 2156226 h 8488084"/>
              <a:gd name="connsiteX2" fmla="*/ 11404600 w 18161988"/>
              <a:gd name="connsiteY2" fmla="*/ 505226 h 8488084"/>
              <a:gd name="connsiteX3" fmla="*/ 14605000 w 18161988"/>
              <a:gd name="connsiteY3" fmla="*/ 48026 h 8488084"/>
              <a:gd name="connsiteX4" fmla="*/ 18161000 w 18161988"/>
              <a:gd name="connsiteY4" fmla="*/ 606826 h 8488084"/>
              <a:gd name="connsiteX5" fmla="*/ 14262100 w 18161988"/>
              <a:gd name="connsiteY5" fmla="*/ 4219069 h 8488084"/>
              <a:gd name="connsiteX6" fmla="*/ 9573986 w 18161988"/>
              <a:gd name="connsiteY6" fmla="*/ 4431341 h 8488084"/>
              <a:gd name="connsiteX7" fmla="*/ 13106400 w 18161988"/>
              <a:gd name="connsiteY7" fmla="*/ 6104113 h 8488084"/>
              <a:gd name="connsiteX8" fmla="*/ 18050329 w 18161988"/>
              <a:gd name="connsiteY8" fmla="*/ 7080198 h 8488084"/>
              <a:gd name="connsiteX9" fmla="*/ 11478986 w 18161988"/>
              <a:gd name="connsiteY9" fmla="*/ 8488084 h 8488084"/>
              <a:gd name="connsiteX0" fmla="*/ 0 w 18090807"/>
              <a:gd name="connsiteY0" fmla="*/ 2248823 h 8529881"/>
              <a:gd name="connsiteX1" fmla="*/ 4343400 w 18090807"/>
              <a:gd name="connsiteY1" fmla="*/ 2198023 h 8529881"/>
              <a:gd name="connsiteX2" fmla="*/ 11404600 w 18090807"/>
              <a:gd name="connsiteY2" fmla="*/ 547023 h 8529881"/>
              <a:gd name="connsiteX3" fmla="*/ 14605000 w 18090807"/>
              <a:gd name="connsiteY3" fmla="*/ 89823 h 8529881"/>
              <a:gd name="connsiteX4" fmla="*/ 17818100 w 18090807"/>
              <a:gd name="connsiteY4" fmla="*/ 2134523 h 8529881"/>
              <a:gd name="connsiteX5" fmla="*/ 14262100 w 18090807"/>
              <a:gd name="connsiteY5" fmla="*/ 4260866 h 8529881"/>
              <a:gd name="connsiteX6" fmla="*/ 9573986 w 18090807"/>
              <a:gd name="connsiteY6" fmla="*/ 4473138 h 8529881"/>
              <a:gd name="connsiteX7" fmla="*/ 13106400 w 18090807"/>
              <a:gd name="connsiteY7" fmla="*/ 6145910 h 8529881"/>
              <a:gd name="connsiteX8" fmla="*/ 18050329 w 18090807"/>
              <a:gd name="connsiteY8" fmla="*/ 7121995 h 8529881"/>
              <a:gd name="connsiteX9" fmla="*/ 11478986 w 18090807"/>
              <a:gd name="connsiteY9" fmla="*/ 8529881 h 8529881"/>
              <a:gd name="connsiteX0" fmla="*/ 0 w 18090807"/>
              <a:gd name="connsiteY0" fmla="*/ 2159017 h 8440075"/>
              <a:gd name="connsiteX1" fmla="*/ 4343400 w 18090807"/>
              <a:gd name="connsiteY1" fmla="*/ 2108217 h 8440075"/>
              <a:gd name="connsiteX2" fmla="*/ 11469914 w 18090807"/>
              <a:gd name="connsiteY2" fmla="*/ 2008432 h 8440075"/>
              <a:gd name="connsiteX3" fmla="*/ 14605000 w 18090807"/>
              <a:gd name="connsiteY3" fmla="*/ 17 h 8440075"/>
              <a:gd name="connsiteX4" fmla="*/ 17818100 w 18090807"/>
              <a:gd name="connsiteY4" fmla="*/ 2044717 h 8440075"/>
              <a:gd name="connsiteX5" fmla="*/ 14262100 w 18090807"/>
              <a:gd name="connsiteY5" fmla="*/ 4171060 h 8440075"/>
              <a:gd name="connsiteX6" fmla="*/ 9573986 w 18090807"/>
              <a:gd name="connsiteY6" fmla="*/ 4383332 h 8440075"/>
              <a:gd name="connsiteX7" fmla="*/ 13106400 w 18090807"/>
              <a:gd name="connsiteY7" fmla="*/ 6056104 h 8440075"/>
              <a:gd name="connsiteX8" fmla="*/ 18050329 w 18090807"/>
              <a:gd name="connsiteY8" fmla="*/ 7032189 h 8440075"/>
              <a:gd name="connsiteX9" fmla="*/ 11478986 w 18090807"/>
              <a:gd name="connsiteY9" fmla="*/ 8440075 h 8440075"/>
              <a:gd name="connsiteX0" fmla="*/ 0 w 18399032"/>
              <a:gd name="connsiteY0" fmla="*/ 950728 h 7231786"/>
              <a:gd name="connsiteX1" fmla="*/ 4343400 w 18399032"/>
              <a:gd name="connsiteY1" fmla="*/ 899928 h 7231786"/>
              <a:gd name="connsiteX2" fmla="*/ 11469914 w 18399032"/>
              <a:gd name="connsiteY2" fmla="*/ 800143 h 7231786"/>
              <a:gd name="connsiteX3" fmla="*/ 17740086 w 18399032"/>
              <a:gd name="connsiteY3" fmla="*/ 42 h 7231786"/>
              <a:gd name="connsiteX4" fmla="*/ 17818100 w 18399032"/>
              <a:gd name="connsiteY4" fmla="*/ 836428 h 7231786"/>
              <a:gd name="connsiteX5" fmla="*/ 14262100 w 18399032"/>
              <a:gd name="connsiteY5" fmla="*/ 2962771 h 7231786"/>
              <a:gd name="connsiteX6" fmla="*/ 9573986 w 18399032"/>
              <a:gd name="connsiteY6" fmla="*/ 3175043 h 7231786"/>
              <a:gd name="connsiteX7" fmla="*/ 13106400 w 18399032"/>
              <a:gd name="connsiteY7" fmla="*/ 4847815 h 7231786"/>
              <a:gd name="connsiteX8" fmla="*/ 18050329 w 18399032"/>
              <a:gd name="connsiteY8" fmla="*/ 5823900 h 7231786"/>
              <a:gd name="connsiteX9" fmla="*/ 11478986 w 18399032"/>
              <a:gd name="connsiteY9" fmla="*/ 7231786 h 7231786"/>
              <a:gd name="connsiteX0" fmla="*/ 0 w 18451332"/>
              <a:gd name="connsiteY0" fmla="*/ 357196 h 6638254"/>
              <a:gd name="connsiteX1" fmla="*/ 4343400 w 18451332"/>
              <a:gd name="connsiteY1" fmla="*/ 306396 h 6638254"/>
              <a:gd name="connsiteX2" fmla="*/ 11469914 w 18451332"/>
              <a:gd name="connsiteY2" fmla="*/ 206611 h 6638254"/>
              <a:gd name="connsiteX3" fmla="*/ 17821729 w 18451332"/>
              <a:gd name="connsiteY3" fmla="*/ 43324 h 6638254"/>
              <a:gd name="connsiteX4" fmla="*/ 17818100 w 18451332"/>
              <a:gd name="connsiteY4" fmla="*/ 242896 h 6638254"/>
              <a:gd name="connsiteX5" fmla="*/ 14262100 w 18451332"/>
              <a:gd name="connsiteY5" fmla="*/ 2369239 h 6638254"/>
              <a:gd name="connsiteX6" fmla="*/ 9573986 w 18451332"/>
              <a:gd name="connsiteY6" fmla="*/ 2581511 h 6638254"/>
              <a:gd name="connsiteX7" fmla="*/ 13106400 w 18451332"/>
              <a:gd name="connsiteY7" fmla="*/ 4254283 h 6638254"/>
              <a:gd name="connsiteX8" fmla="*/ 18050329 w 18451332"/>
              <a:gd name="connsiteY8" fmla="*/ 5230368 h 6638254"/>
              <a:gd name="connsiteX9" fmla="*/ 11478986 w 18451332"/>
              <a:gd name="connsiteY9" fmla="*/ 6638254 h 6638254"/>
              <a:gd name="connsiteX0" fmla="*/ 0 w 18090807"/>
              <a:gd name="connsiteY0" fmla="*/ 313872 h 6594930"/>
              <a:gd name="connsiteX1" fmla="*/ 4343400 w 18090807"/>
              <a:gd name="connsiteY1" fmla="*/ 263072 h 6594930"/>
              <a:gd name="connsiteX2" fmla="*/ 11469914 w 18090807"/>
              <a:gd name="connsiteY2" fmla="*/ 163287 h 6594930"/>
              <a:gd name="connsiteX3" fmla="*/ 17821729 w 18090807"/>
              <a:gd name="connsiteY3" fmla="*/ 0 h 6594930"/>
              <a:gd name="connsiteX4" fmla="*/ 14262100 w 18090807"/>
              <a:gd name="connsiteY4" fmla="*/ 2325915 h 6594930"/>
              <a:gd name="connsiteX5" fmla="*/ 9573986 w 18090807"/>
              <a:gd name="connsiteY5" fmla="*/ 2538187 h 6594930"/>
              <a:gd name="connsiteX6" fmla="*/ 13106400 w 18090807"/>
              <a:gd name="connsiteY6" fmla="*/ 4210959 h 6594930"/>
              <a:gd name="connsiteX7" fmla="*/ 18050329 w 18090807"/>
              <a:gd name="connsiteY7" fmla="*/ 5187044 h 6594930"/>
              <a:gd name="connsiteX8" fmla="*/ 11478986 w 18090807"/>
              <a:gd name="connsiteY8" fmla="*/ 6594930 h 6594930"/>
              <a:gd name="connsiteX0" fmla="*/ 0 w 18337650"/>
              <a:gd name="connsiteY0" fmla="*/ 441814 h 6722872"/>
              <a:gd name="connsiteX1" fmla="*/ 4343400 w 18337650"/>
              <a:gd name="connsiteY1" fmla="*/ 391014 h 6722872"/>
              <a:gd name="connsiteX2" fmla="*/ 11469914 w 18337650"/>
              <a:gd name="connsiteY2" fmla="*/ 291229 h 6722872"/>
              <a:gd name="connsiteX3" fmla="*/ 17821729 w 18337650"/>
              <a:gd name="connsiteY3" fmla="*/ 127942 h 6722872"/>
              <a:gd name="connsiteX4" fmla="*/ 17021628 w 18337650"/>
              <a:gd name="connsiteY4" fmla="*/ 2355886 h 6722872"/>
              <a:gd name="connsiteX5" fmla="*/ 9573986 w 18337650"/>
              <a:gd name="connsiteY5" fmla="*/ 2666129 h 6722872"/>
              <a:gd name="connsiteX6" fmla="*/ 13106400 w 18337650"/>
              <a:gd name="connsiteY6" fmla="*/ 4338901 h 6722872"/>
              <a:gd name="connsiteX7" fmla="*/ 18050329 w 18337650"/>
              <a:gd name="connsiteY7" fmla="*/ 5314986 h 6722872"/>
              <a:gd name="connsiteX8" fmla="*/ 11478986 w 18337650"/>
              <a:gd name="connsiteY8" fmla="*/ 6722872 h 6722872"/>
              <a:gd name="connsiteX0" fmla="*/ 0 w 18421271"/>
              <a:gd name="connsiteY0" fmla="*/ 441814 h 6722872"/>
              <a:gd name="connsiteX1" fmla="*/ 4343400 w 18421271"/>
              <a:gd name="connsiteY1" fmla="*/ 391014 h 6722872"/>
              <a:gd name="connsiteX2" fmla="*/ 11469914 w 18421271"/>
              <a:gd name="connsiteY2" fmla="*/ 291229 h 6722872"/>
              <a:gd name="connsiteX3" fmla="*/ 17821729 w 18421271"/>
              <a:gd name="connsiteY3" fmla="*/ 127942 h 6722872"/>
              <a:gd name="connsiteX4" fmla="*/ 17021628 w 18421271"/>
              <a:gd name="connsiteY4" fmla="*/ 2355886 h 6722872"/>
              <a:gd name="connsiteX5" fmla="*/ 9573986 w 18421271"/>
              <a:gd name="connsiteY5" fmla="*/ 2666129 h 6722872"/>
              <a:gd name="connsiteX6" fmla="*/ 13106400 w 18421271"/>
              <a:gd name="connsiteY6" fmla="*/ 4338901 h 6722872"/>
              <a:gd name="connsiteX7" fmla="*/ 18050329 w 18421271"/>
              <a:gd name="connsiteY7" fmla="*/ 5314986 h 6722872"/>
              <a:gd name="connsiteX8" fmla="*/ 11478986 w 18421271"/>
              <a:gd name="connsiteY8" fmla="*/ 6722872 h 6722872"/>
              <a:gd name="connsiteX0" fmla="*/ 0 w 18090807"/>
              <a:gd name="connsiteY0" fmla="*/ 438290 h 6719348"/>
              <a:gd name="connsiteX1" fmla="*/ 4343400 w 18090807"/>
              <a:gd name="connsiteY1" fmla="*/ 387490 h 6719348"/>
              <a:gd name="connsiteX2" fmla="*/ 11469914 w 18090807"/>
              <a:gd name="connsiteY2" fmla="*/ 287705 h 6719348"/>
              <a:gd name="connsiteX3" fmla="*/ 17821729 w 18090807"/>
              <a:gd name="connsiteY3" fmla="*/ 124418 h 6719348"/>
              <a:gd name="connsiteX4" fmla="*/ 15878628 w 18090807"/>
              <a:gd name="connsiteY4" fmla="*/ 2303376 h 6719348"/>
              <a:gd name="connsiteX5" fmla="*/ 9573986 w 18090807"/>
              <a:gd name="connsiteY5" fmla="*/ 2662605 h 6719348"/>
              <a:gd name="connsiteX6" fmla="*/ 13106400 w 18090807"/>
              <a:gd name="connsiteY6" fmla="*/ 4335377 h 6719348"/>
              <a:gd name="connsiteX7" fmla="*/ 18050329 w 18090807"/>
              <a:gd name="connsiteY7" fmla="*/ 5311462 h 6719348"/>
              <a:gd name="connsiteX8" fmla="*/ 11478986 w 18090807"/>
              <a:gd name="connsiteY8" fmla="*/ 6719348 h 6719348"/>
              <a:gd name="connsiteX0" fmla="*/ 0 w 18090807"/>
              <a:gd name="connsiteY0" fmla="*/ 232458 h 6513516"/>
              <a:gd name="connsiteX1" fmla="*/ 4343400 w 18090807"/>
              <a:gd name="connsiteY1" fmla="*/ 181658 h 6513516"/>
              <a:gd name="connsiteX2" fmla="*/ 11469914 w 18090807"/>
              <a:gd name="connsiteY2" fmla="*/ 81873 h 6513516"/>
              <a:gd name="connsiteX3" fmla="*/ 17789071 w 18090807"/>
              <a:gd name="connsiteY3" fmla="*/ 179843 h 6513516"/>
              <a:gd name="connsiteX4" fmla="*/ 15878628 w 18090807"/>
              <a:gd name="connsiteY4" fmla="*/ 2097544 h 6513516"/>
              <a:gd name="connsiteX5" fmla="*/ 9573986 w 18090807"/>
              <a:gd name="connsiteY5" fmla="*/ 2456773 h 6513516"/>
              <a:gd name="connsiteX6" fmla="*/ 13106400 w 18090807"/>
              <a:gd name="connsiteY6" fmla="*/ 4129545 h 6513516"/>
              <a:gd name="connsiteX7" fmla="*/ 18050329 w 18090807"/>
              <a:gd name="connsiteY7" fmla="*/ 5105630 h 6513516"/>
              <a:gd name="connsiteX8" fmla="*/ 11478986 w 18090807"/>
              <a:gd name="connsiteY8" fmla="*/ 6513516 h 6513516"/>
              <a:gd name="connsiteX0" fmla="*/ 0 w 18090807"/>
              <a:gd name="connsiteY0" fmla="*/ 475840 h 6756898"/>
              <a:gd name="connsiteX1" fmla="*/ 4343400 w 18090807"/>
              <a:gd name="connsiteY1" fmla="*/ 425040 h 6756898"/>
              <a:gd name="connsiteX2" fmla="*/ 11469914 w 18090807"/>
              <a:gd name="connsiteY2" fmla="*/ 325255 h 6756898"/>
              <a:gd name="connsiteX3" fmla="*/ 17789071 w 18090807"/>
              <a:gd name="connsiteY3" fmla="*/ 423225 h 6756898"/>
              <a:gd name="connsiteX4" fmla="*/ 15878628 w 18090807"/>
              <a:gd name="connsiteY4" fmla="*/ 2340926 h 6756898"/>
              <a:gd name="connsiteX5" fmla="*/ 9573986 w 18090807"/>
              <a:gd name="connsiteY5" fmla="*/ 2700155 h 6756898"/>
              <a:gd name="connsiteX6" fmla="*/ 13106400 w 18090807"/>
              <a:gd name="connsiteY6" fmla="*/ 4372927 h 6756898"/>
              <a:gd name="connsiteX7" fmla="*/ 18050329 w 18090807"/>
              <a:gd name="connsiteY7" fmla="*/ 5349012 h 6756898"/>
              <a:gd name="connsiteX8" fmla="*/ 11478986 w 18090807"/>
              <a:gd name="connsiteY8" fmla="*/ 6756898 h 6756898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8050329 w 19169743"/>
              <a:gd name="connsiteY7" fmla="*/ 5187943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988143 w 19169743"/>
              <a:gd name="connsiteY6" fmla="*/ 3770987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423453"/>
              <a:gd name="connsiteY0" fmla="*/ 314771 h 6465201"/>
              <a:gd name="connsiteX1" fmla="*/ 4343400 w 19423453"/>
              <a:gd name="connsiteY1" fmla="*/ 263971 h 6465201"/>
              <a:gd name="connsiteX2" fmla="*/ 11469914 w 19423453"/>
              <a:gd name="connsiteY2" fmla="*/ 164186 h 6465201"/>
              <a:gd name="connsiteX3" fmla="*/ 17789072 w 19423453"/>
              <a:gd name="connsiteY3" fmla="*/ 490756 h 6465201"/>
              <a:gd name="connsiteX4" fmla="*/ 15878628 w 19423453"/>
              <a:gd name="connsiteY4" fmla="*/ 2179857 h 6465201"/>
              <a:gd name="connsiteX5" fmla="*/ 19403786 w 19423453"/>
              <a:gd name="connsiteY5" fmla="*/ 2392129 h 6465201"/>
              <a:gd name="connsiteX6" fmla="*/ 13988143 w 19423453"/>
              <a:gd name="connsiteY6" fmla="*/ 3770987 h 6465201"/>
              <a:gd name="connsiteX7" fmla="*/ 10522857 w 19423453"/>
              <a:gd name="connsiteY7" fmla="*/ 5318571 h 6465201"/>
              <a:gd name="connsiteX8" fmla="*/ 19169743 w 19423453"/>
              <a:gd name="connsiteY8" fmla="*/ 6465201 h 6465201"/>
              <a:gd name="connsiteX0" fmla="*/ 0 w 19607857"/>
              <a:gd name="connsiteY0" fmla="*/ 158721 h 6309151"/>
              <a:gd name="connsiteX1" fmla="*/ 4343400 w 19607857"/>
              <a:gd name="connsiteY1" fmla="*/ 107921 h 6309151"/>
              <a:gd name="connsiteX2" fmla="*/ 11469914 w 19607857"/>
              <a:gd name="connsiteY2" fmla="*/ 8136 h 6309151"/>
              <a:gd name="connsiteX3" fmla="*/ 17789072 w 19607857"/>
              <a:gd name="connsiteY3" fmla="*/ 334706 h 6309151"/>
              <a:gd name="connsiteX4" fmla="*/ 19403786 w 19607857"/>
              <a:gd name="connsiteY4" fmla="*/ 2236079 h 6309151"/>
              <a:gd name="connsiteX5" fmla="*/ 13988143 w 19607857"/>
              <a:gd name="connsiteY5" fmla="*/ 3614937 h 6309151"/>
              <a:gd name="connsiteX6" fmla="*/ 10522857 w 19607857"/>
              <a:gd name="connsiteY6" fmla="*/ 5162521 h 6309151"/>
              <a:gd name="connsiteX7" fmla="*/ 19169743 w 19607857"/>
              <a:gd name="connsiteY7" fmla="*/ 6309151 h 6309151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13383"/>
              <a:gd name="connsiteY0" fmla="*/ 156825 h 6307255"/>
              <a:gd name="connsiteX1" fmla="*/ 4343400 w 19413383"/>
              <a:gd name="connsiteY1" fmla="*/ 106025 h 6307255"/>
              <a:gd name="connsiteX2" fmla="*/ 11469914 w 19413383"/>
              <a:gd name="connsiteY2" fmla="*/ 6240 h 6307255"/>
              <a:gd name="connsiteX3" fmla="*/ 15207467 w 19413383"/>
              <a:gd name="connsiteY3" fmla="*/ 296715 h 6307255"/>
              <a:gd name="connsiteX4" fmla="*/ 19403786 w 19413383"/>
              <a:gd name="connsiteY4" fmla="*/ 2234183 h 6307255"/>
              <a:gd name="connsiteX5" fmla="*/ 13988143 w 19413383"/>
              <a:gd name="connsiteY5" fmla="*/ 3613041 h 6307255"/>
              <a:gd name="connsiteX6" fmla="*/ 10522857 w 19413383"/>
              <a:gd name="connsiteY6" fmla="*/ 5160625 h 6307255"/>
              <a:gd name="connsiteX7" fmla="*/ 19169743 w 19413383"/>
              <a:gd name="connsiteY7" fmla="*/ 6307255 h 6307255"/>
              <a:gd name="connsiteX0" fmla="*/ 0 w 19404116"/>
              <a:gd name="connsiteY0" fmla="*/ 156825 h 6307255"/>
              <a:gd name="connsiteX1" fmla="*/ 4343400 w 19404116"/>
              <a:gd name="connsiteY1" fmla="*/ 106025 h 6307255"/>
              <a:gd name="connsiteX2" fmla="*/ 11469914 w 19404116"/>
              <a:gd name="connsiteY2" fmla="*/ 6240 h 6307255"/>
              <a:gd name="connsiteX3" fmla="*/ 15207467 w 19404116"/>
              <a:gd name="connsiteY3" fmla="*/ 296715 h 6307255"/>
              <a:gd name="connsiteX4" fmla="*/ 19403786 w 19404116"/>
              <a:gd name="connsiteY4" fmla="*/ 2234183 h 6307255"/>
              <a:gd name="connsiteX5" fmla="*/ 13988143 w 19404116"/>
              <a:gd name="connsiteY5" fmla="*/ 3613041 h 6307255"/>
              <a:gd name="connsiteX6" fmla="*/ 10522857 w 19404116"/>
              <a:gd name="connsiteY6" fmla="*/ 5160625 h 6307255"/>
              <a:gd name="connsiteX7" fmla="*/ 19169743 w 19404116"/>
              <a:gd name="connsiteY7" fmla="*/ 6307255 h 6307255"/>
              <a:gd name="connsiteX0" fmla="*/ 0 w 19404116"/>
              <a:gd name="connsiteY0" fmla="*/ 264772 h 6415202"/>
              <a:gd name="connsiteX1" fmla="*/ 4343400 w 19404116"/>
              <a:gd name="connsiteY1" fmla="*/ 213972 h 6415202"/>
              <a:gd name="connsiteX2" fmla="*/ 11469914 w 19404116"/>
              <a:gd name="connsiteY2" fmla="*/ 114187 h 6415202"/>
              <a:gd name="connsiteX3" fmla="*/ 15207467 w 19404116"/>
              <a:gd name="connsiteY3" fmla="*/ 404662 h 6415202"/>
              <a:gd name="connsiteX4" fmla="*/ 19403786 w 19404116"/>
              <a:gd name="connsiteY4" fmla="*/ 2342130 h 6415202"/>
              <a:gd name="connsiteX5" fmla="*/ 13988143 w 19404116"/>
              <a:gd name="connsiteY5" fmla="*/ 3720988 h 6415202"/>
              <a:gd name="connsiteX6" fmla="*/ 10522857 w 19404116"/>
              <a:gd name="connsiteY6" fmla="*/ 5268572 h 6415202"/>
              <a:gd name="connsiteX7" fmla="*/ 19169743 w 19404116"/>
              <a:gd name="connsiteY7" fmla="*/ 6415202 h 6415202"/>
              <a:gd name="connsiteX0" fmla="*/ 0 w 19437920"/>
              <a:gd name="connsiteY0" fmla="*/ 161660 h 6312090"/>
              <a:gd name="connsiteX1" fmla="*/ 4343400 w 19437920"/>
              <a:gd name="connsiteY1" fmla="*/ 110860 h 6312090"/>
              <a:gd name="connsiteX2" fmla="*/ 11469914 w 19437920"/>
              <a:gd name="connsiteY2" fmla="*/ 11075 h 6312090"/>
              <a:gd name="connsiteX3" fmla="*/ 16062873 w 19437920"/>
              <a:gd name="connsiteY3" fmla="*/ 390041 h 6312090"/>
              <a:gd name="connsiteX4" fmla="*/ 19403786 w 19437920"/>
              <a:gd name="connsiteY4" fmla="*/ 2239018 h 6312090"/>
              <a:gd name="connsiteX5" fmla="*/ 13988143 w 19437920"/>
              <a:gd name="connsiteY5" fmla="*/ 3617876 h 6312090"/>
              <a:gd name="connsiteX6" fmla="*/ 10522857 w 19437920"/>
              <a:gd name="connsiteY6" fmla="*/ 5165460 h 6312090"/>
              <a:gd name="connsiteX7" fmla="*/ 19169743 w 19437920"/>
              <a:gd name="connsiteY7" fmla="*/ 6312090 h 6312090"/>
              <a:gd name="connsiteX0" fmla="*/ 0 w 19477517"/>
              <a:gd name="connsiteY0" fmla="*/ 163831 h 6314261"/>
              <a:gd name="connsiteX1" fmla="*/ 4343400 w 19477517"/>
              <a:gd name="connsiteY1" fmla="*/ 113031 h 6314261"/>
              <a:gd name="connsiteX2" fmla="*/ 11469914 w 19477517"/>
              <a:gd name="connsiteY2" fmla="*/ 13246 h 6314261"/>
              <a:gd name="connsiteX3" fmla="*/ 16062873 w 19477517"/>
              <a:gd name="connsiteY3" fmla="*/ 392212 h 6314261"/>
              <a:gd name="connsiteX4" fmla="*/ 19403786 w 19477517"/>
              <a:gd name="connsiteY4" fmla="*/ 2241189 h 6314261"/>
              <a:gd name="connsiteX5" fmla="*/ 13988143 w 19477517"/>
              <a:gd name="connsiteY5" fmla="*/ 3620047 h 6314261"/>
              <a:gd name="connsiteX6" fmla="*/ 10522857 w 19477517"/>
              <a:gd name="connsiteY6" fmla="*/ 5167631 h 6314261"/>
              <a:gd name="connsiteX7" fmla="*/ 19169743 w 19477517"/>
              <a:gd name="connsiteY7" fmla="*/ 6314261 h 6314261"/>
              <a:gd name="connsiteX0" fmla="*/ 0 w 19489265"/>
              <a:gd name="connsiteY0" fmla="*/ 173344 h 6323774"/>
              <a:gd name="connsiteX1" fmla="*/ 4343400 w 19489265"/>
              <a:gd name="connsiteY1" fmla="*/ 122544 h 6323774"/>
              <a:gd name="connsiteX2" fmla="*/ 11469914 w 19489265"/>
              <a:gd name="connsiteY2" fmla="*/ 22759 h 6323774"/>
              <a:gd name="connsiteX3" fmla="*/ 16062873 w 19489265"/>
              <a:gd name="connsiteY3" fmla="*/ 401725 h 6323774"/>
              <a:gd name="connsiteX4" fmla="*/ 19403786 w 19489265"/>
              <a:gd name="connsiteY4" fmla="*/ 2250702 h 6323774"/>
              <a:gd name="connsiteX5" fmla="*/ 13988143 w 19489265"/>
              <a:gd name="connsiteY5" fmla="*/ 3629560 h 6323774"/>
              <a:gd name="connsiteX6" fmla="*/ 10522857 w 19489265"/>
              <a:gd name="connsiteY6" fmla="*/ 5177144 h 6323774"/>
              <a:gd name="connsiteX7" fmla="*/ 19169743 w 19489265"/>
              <a:gd name="connsiteY7" fmla="*/ 6323774 h 6323774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50585 h 6301015"/>
              <a:gd name="connsiteX1" fmla="*/ 4343400 w 19491181"/>
              <a:gd name="connsiteY1" fmla="*/ 99785 h 6301015"/>
              <a:gd name="connsiteX2" fmla="*/ 11469914 w 19491181"/>
              <a:gd name="connsiteY2" fmla="*/ 0 h 6301015"/>
              <a:gd name="connsiteX3" fmla="*/ 16062873 w 19491181"/>
              <a:gd name="connsiteY3" fmla="*/ 378966 h 6301015"/>
              <a:gd name="connsiteX4" fmla="*/ 19403786 w 19491181"/>
              <a:gd name="connsiteY4" fmla="*/ 2227943 h 6301015"/>
              <a:gd name="connsiteX5" fmla="*/ 13988143 w 19491181"/>
              <a:gd name="connsiteY5" fmla="*/ 3606801 h 6301015"/>
              <a:gd name="connsiteX6" fmla="*/ 10522857 w 19491181"/>
              <a:gd name="connsiteY6" fmla="*/ 5154385 h 6301015"/>
              <a:gd name="connsiteX7" fmla="*/ 19169743 w 19491181"/>
              <a:gd name="connsiteY7" fmla="*/ 6301015 h 6301015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1181" h="6308099">
                <a:moveTo>
                  <a:pt x="0" y="157669"/>
                </a:moveTo>
                <a:cubicBezTo>
                  <a:pt x="1221316" y="274085"/>
                  <a:pt x="2431748" y="131967"/>
                  <a:pt x="4343400" y="106869"/>
                </a:cubicBezTo>
                <a:lnTo>
                  <a:pt x="11469914" y="7084"/>
                </a:lnTo>
                <a:cubicBezTo>
                  <a:pt x="11869135" y="3319"/>
                  <a:pt x="12970754" y="-73764"/>
                  <a:pt x="16062873" y="386050"/>
                </a:cubicBezTo>
                <a:cubicBezTo>
                  <a:pt x="19154992" y="845864"/>
                  <a:pt x="19749574" y="1697055"/>
                  <a:pt x="19403786" y="2235027"/>
                </a:cubicBezTo>
                <a:cubicBezTo>
                  <a:pt x="19057998" y="2772999"/>
                  <a:pt x="15533612" y="3583345"/>
                  <a:pt x="13988143" y="3613885"/>
                </a:cubicBezTo>
                <a:cubicBezTo>
                  <a:pt x="12442674" y="3644425"/>
                  <a:pt x="9748157" y="4501069"/>
                  <a:pt x="10522857" y="5161469"/>
                </a:cubicBezTo>
                <a:cubicBezTo>
                  <a:pt x="11297557" y="5821869"/>
                  <a:pt x="15874093" y="6104899"/>
                  <a:pt x="19169743" y="630809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513006" y="5228001"/>
            <a:ext cx="4469016" cy="6461023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1430000"/>
              <a:gd name="connsiteY0" fmla="*/ 0 h 1295498"/>
              <a:gd name="connsiteX1" fmla="*/ 2717800 w 11430000"/>
              <a:gd name="connsiteY1" fmla="*/ 1193800 h 1295498"/>
              <a:gd name="connsiteX2" fmla="*/ 5080000 w 11430000"/>
              <a:gd name="connsiteY2" fmla="*/ 76200 h 1295498"/>
              <a:gd name="connsiteX3" fmla="*/ 11430000 w 11430000"/>
              <a:gd name="connsiteY3" fmla="*/ 1295400 h 1295498"/>
              <a:gd name="connsiteX0" fmla="*/ 0 w 5080000"/>
              <a:gd name="connsiteY0" fmla="*/ 0 h 1193904"/>
              <a:gd name="connsiteX1" fmla="*/ 2717800 w 5080000"/>
              <a:gd name="connsiteY1" fmla="*/ 1193800 h 1193904"/>
              <a:gd name="connsiteX2" fmla="*/ 5080000 w 5080000"/>
              <a:gd name="connsiteY2" fmla="*/ 76200 h 1193904"/>
              <a:gd name="connsiteX0" fmla="*/ 0 w 7769041"/>
              <a:gd name="connsiteY0" fmla="*/ 2699718 h 4002336"/>
              <a:gd name="connsiteX1" fmla="*/ 2717800 w 7769041"/>
              <a:gd name="connsiteY1" fmla="*/ 3893518 h 4002336"/>
              <a:gd name="connsiteX2" fmla="*/ 7769041 w 7769041"/>
              <a:gd name="connsiteY2" fmla="*/ 61 h 4002336"/>
              <a:gd name="connsiteX0" fmla="*/ 0 w 7769041"/>
              <a:gd name="connsiteY0" fmla="*/ 2699710 h 4589855"/>
              <a:gd name="connsiteX1" fmla="*/ 4271469 w 7769041"/>
              <a:gd name="connsiteY1" fmla="*/ 4513996 h 4589855"/>
              <a:gd name="connsiteX2" fmla="*/ 7769041 w 7769041"/>
              <a:gd name="connsiteY2" fmla="*/ 53 h 4589855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962531 w 6065718"/>
              <a:gd name="connsiteY0" fmla="*/ 6667500 h 6792521"/>
              <a:gd name="connsiteX1" fmla="*/ 911987 w 6065718"/>
              <a:gd name="connsiteY1" fmla="*/ 4513943 h 6792521"/>
              <a:gd name="connsiteX2" fmla="*/ 4409559 w 6065718"/>
              <a:gd name="connsiteY2" fmla="*/ 0 h 6792521"/>
              <a:gd name="connsiteX0" fmla="*/ 6058122 w 6158486"/>
              <a:gd name="connsiteY0" fmla="*/ 6667500 h 6790664"/>
              <a:gd name="connsiteX1" fmla="*/ 828309 w 6158486"/>
              <a:gd name="connsiteY1" fmla="*/ 4481285 h 6790664"/>
              <a:gd name="connsiteX2" fmla="*/ 4505150 w 6158486"/>
              <a:gd name="connsiteY2" fmla="*/ 0 h 6790664"/>
              <a:gd name="connsiteX0" fmla="*/ 6153269 w 6257327"/>
              <a:gd name="connsiteY0" fmla="*/ 6667500 h 6786464"/>
              <a:gd name="connsiteX1" fmla="*/ 923456 w 6257327"/>
              <a:gd name="connsiteY1" fmla="*/ 4481285 h 6786464"/>
              <a:gd name="connsiteX2" fmla="*/ 4600297 w 6257327"/>
              <a:gd name="connsiteY2" fmla="*/ 0 h 6786464"/>
              <a:gd name="connsiteX0" fmla="*/ 6153269 w 6153269"/>
              <a:gd name="connsiteY0" fmla="*/ 6667500 h 6667500"/>
              <a:gd name="connsiteX1" fmla="*/ 923456 w 6153269"/>
              <a:gd name="connsiteY1" fmla="*/ 4481285 h 6667500"/>
              <a:gd name="connsiteX2" fmla="*/ 4600297 w 6153269"/>
              <a:gd name="connsiteY2" fmla="*/ 0 h 6667500"/>
              <a:gd name="connsiteX0" fmla="*/ 4323715 w 4323715"/>
              <a:gd name="connsiteY0" fmla="*/ 6667500 h 6667500"/>
              <a:gd name="connsiteX1" fmla="*/ 4323715 w 4323715"/>
              <a:gd name="connsiteY1" fmla="*/ 6667500 h 6667500"/>
              <a:gd name="connsiteX2" fmla="*/ 2770743 w 4323715"/>
              <a:gd name="connsiteY2" fmla="*/ 0 h 6667500"/>
              <a:gd name="connsiteX0" fmla="*/ 1552972 w 2119365"/>
              <a:gd name="connsiteY0" fmla="*/ 6667500 h 6667500"/>
              <a:gd name="connsiteX1" fmla="*/ 1552972 w 2119365"/>
              <a:gd name="connsiteY1" fmla="*/ 6667500 h 6667500"/>
              <a:gd name="connsiteX2" fmla="*/ 0 w 2119365"/>
              <a:gd name="connsiteY2" fmla="*/ 0 h 6667500"/>
              <a:gd name="connsiteX0" fmla="*/ 1552972 w 1952792"/>
              <a:gd name="connsiteY0" fmla="*/ 6667500 h 6667500"/>
              <a:gd name="connsiteX1" fmla="*/ 1552972 w 1952792"/>
              <a:gd name="connsiteY1" fmla="*/ 6667500 h 6667500"/>
              <a:gd name="connsiteX2" fmla="*/ 1882311 w 1952792"/>
              <a:gd name="connsiteY2" fmla="*/ 3945495 h 6667500"/>
              <a:gd name="connsiteX3" fmla="*/ 0 w 1952792"/>
              <a:gd name="connsiteY3" fmla="*/ 0 h 6667500"/>
              <a:gd name="connsiteX0" fmla="*/ 4918367 w 4918843"/>
              <a:gd name="connsiteY0" fmla="*/ 6667500 h 6667500"/>
              <a:gd name="connsiteX1" fmla="*/ 4918367 w 4918843"/>
              <a:gd name="connsiteY1" fmla="*/ 6667500 h 6667500"/>
              <a:gd name="connsiteX2" fmla="*/ 12267 w 4918843"/>
              <a:gd name="connsiteY2" fmla="*/ 4240463 h 6667500"/>
              <a:gd name="connsiteX3" fmla="*/ 3365395 w 4918843"/>
              <a:gd name="connsiteY3" fmla="*/ 0 h 6667500"/>
              <a:gd name="connsiteX0" fmla="*/ 4915514 w 4915990"/>
              <a:gd name="connsiteY0" fmla="*/ 6461023 h 6461023"/>
              <a:gd name="connsiteX1" fmla="*/ 4915514 w 4915990"/>
              <a:gd name="connsiteY1" fmla="*/ 6461023 h 6461023"/>
              <a:gd name="connsiteX2" fmla="*/ 9414 w 4915990"/>
              <a:gd name="connsiteY2" fmla="*/ 4033986 h 6461023"/>
              <a:gd name="connsiteX3" fmla="*/ 4603935 w 4915990"/>
              <a:gd name="connsiteY3" fmla="*/ 0 h 6461023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8 w 5653416"/>
              <a:gd name="connsiteY3" fmla="*/ 0 h 6461023"/>
              <a:gd name="connsiteX0" fmla="*/ 4912083 w 5068229"/>
              <a:gd name="connsiteY0" fmla="*/ 6343036 h 6343036"/>
              <a:gd name="connsiteX1" fmla="*/ 4912083 w 5068229"/>
              <a:gd name="connsiteY1" fmla="*/ 6343036 h 6343036"/>
              <a:gd name="connsiteX2" fmla="*/ 5983 w 5068229"/>
              <a:gd name="connsiteY2" fmla="*/ 3915999 h 6343036"/>
              <a:gd name="connsiteX3" fmla="*/ 3952822 w 5068229"/>
              <a:gd name="connsiteY3" fmla="*/ 0 h 6343036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9 w 5653416"/>
              <a:gd name="connsiteY3" fmla="*/ 0 h 6461023"/>
              <a:gd name="connsiteX0" fmla="*/ 5677551 w 6176739"/>
              <a:gd name="connsiteY0" fmla="*/ 6461023 h 6461023"/>
              <a:gd name="connsiteX1" fmla="*/ 5677551 w 6176739"/>
              <a:gd name="connsiteY1" fmla="*/ 6461023 h 6461023"/>
              <a:gd name="connsiteX2" fmla="*/ 771451 w 6176739"/>
              <a:gd name="connsiteY2" fmla="*/ 4033986 h 6461023"/>
              <a:gd name="connsiteX3" fmla="*/ 5365973 w 6176739"/>
              <a:gd name="connsiteY3" fmla="*/ 0 h 6461023"/>
              <a:gd name="connsiteX0" fmla="*/ 4906100 w 5685350"/>
              <a:gd name="connsiteY0" fmla="*/ 6461023 h 6461023"/>
              <a:gd name="connsiteX1" fmla="*/ 4906100 w 5685350"/>
              <a:gd name="connsiteY1" fmla="*/ 6461023 h 6461023"/>
              <a:gd name="connsiteX2" fmla="*/ 0 w 5685350"/>
              <a:gd name="connsiteY2" fmla="*/ 4033986 h 6461023"/>
              <a:gd name="connsiteX3" fmla="*/ 4594522 w 5685350"/>
              <a:gd name="connsiteY3" fmla="*/ 0 h 6461023"/>
              <a:gd name="connsiteX0" fmla="*/ 4906100 w 7904868"/>
              <a:gd name="connsiteY0" fmla="*/ 6461023 h 6461023"/>
              <a:gd name="connsiteX1" fmla="*/ 4906100 w 7904868"/>
              <a:gd name="connsiteY1" fmla="*/ 6461023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4906100 w 7904868"/>
              <a:gd name="connsiteY0" fmla="*/ 6461023 h 6461023"/>
              <a:gd name="connsiteX1" fmla="*/ 6039545 w 7904868"/>
              <a:gd name="connsiteY1" fmla="*/ 6048068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5229942 w 8177468"/>
              <a:gd name="connsiteY0" fmla="*/ 6461023 h 6461023"/>
              <a:gd name="connsiteX1" fmla="*/ 6363387 w 8177468"/>
              <a:gd name="connsiteY1" fmla="*/ 6048068 h 6461023"/>
              <a:gd name="connsiteX2" fmla="*/ 0 w 8177468"/>
              <a:gd name="connsiteY2" fmla="*/ 4151973 h 6461023"/>
              <a:gd name="connsiteX3" fmla="*/ 4918364 w 8177468"/>
              <a:gd name="connsiteY3" fmla="*/ 0 h 6461023"/>
              <a:gd name="connsiteX0" fmla="*/ 5229942 w 8177466"/>
              <a:gd name="connsiteY0" fmla="*/ 6461023 h 6461023"/>
              <a:gd name="connsiteX1" fmla="*/ 6363387 w 8177466"/>
              <a:gd name="connsiteY1" fmla="*/ 6048068 h 6461023"/>
              <a:gd name="connsiteX2" fmla="*/ 0 w 8177466"/>
              <a:gd name="connsiteY2" fmla="*/ 4299457 h 6461023"/>
              <a:gd name="connsiteX3" fmla="*/ 4918364 w 8177466"/>
              <a:gd name="connsiteY3" fmla="*/ 0 h 64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466" h="6461023">
                <a:moveTo>
                  <a:pt x="5229942" y="6461023"/>
                </a:moveTo>
                <a:lnTo>
                  <a:pt x="6363387" y="6048068"/>
                </a:lnTo>
                <a:cubicBezTo>
                  <a:pt x="6418277" y="5594400"/>
                  <a:pt x="258829" y="5410707"/>
                  <a:pt x="0" y="4299457"/>
                </a:cubicBezTo>
                <a:cubicBezTo>
                  <a:pt x="172960" y="2834246"/>
                  <a:pt x="14407594" y="1896447"/>
                  <a:pt x="4918364" y="0"/>
                </a:cubicBezTo>
              </a:path>
            </a:pathLst>
          </a:custGeom>
          <a:noFill/>
          <a:ln w="114300">
            <a:gradFill flip="none" rotWithShape="1">
              <a:gsLst>
                <a:gs pos="66000">
                  <a:srgbClr val="2FA4BB"/>
                </a:gs>
                <a:gs pos="98000">
                  <a:srgbClr val="42A5F6"/>
                </a:gs>
                <a:gs pos="86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84425"/>
            <a:ext cx="14617624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400" dirty="0" smtClean="0"/>
              <a:t>Этап исполнения контракта</a:t>
            </a:r>
            <a:endParaRPr lang="ru-RU" sz="44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6987" y="1934260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523071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ГИИС «Электронный бюджет»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98" y="2142472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4750940" y="6347431"/>
            <a:ext cx="335119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Подписание </a:t>
            </a:r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электронного акта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3" name="Нашивка 12"/>
          <p:cNvSpPr/>
          <p:nvPr/>
        </p:nvSpPr>
        <p:spPr>
          <a:xfrm>
            <a:off x="19698097" y="9331281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учете оплаченного обязательства, на лицевом счете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5" name="Нашивка 12"/>
          <p:cNvSpPr/>
          <p:nvPr/>
        </p:nvSpPr>
        <p:spPr>
          <a:xfrm>
            <a:off x="829186" y="6539237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</a:t>
            </a:r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подписание электронного акта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7" name="Нашивка 12"/>
          <p:cNvSpPr/>
          <p:nvPr/>
        </p:nvSpPr>
        <p:spPr>
          <a:xfrm>
            <a:off x="10103768" y="4265029"/>
            <a:ext cx="2086984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Электронный акт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Нашивка 12"/>
          <p:cNvSpPr/>
          <p:nvPr/>
        </p:nvSpPr>
        <p:spPr>
          <a:xfrm flipH="1">
            <a:off x="14728638" y="3982622"/>
            <a:ext cx="2421597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учёт денежного обязательства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8" name="Нашивка 12"/>
          <p:cNvSpPr/>
          <p:nvPr/>
        </p:nvSpPr>
        <p:spPr>
          <a:xfrm>
            <a:off x="20431410" y="4824006"/>
            <a:ext cx="2669546" cy="132376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учете учреждений, на лицевом счете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3046087" y="7525429"/>
            <a:ext cx="222941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заявки на 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кассовый расход</a:t>
            </a:r>
          </a:p>
        </p:txBody>
      </p:sp>
      <p:sp>
        <p:nvSpPr>
          <p:cNvPr id="32" name="Нашивка 12"/>
          <p:cNvSpPr/>
          <p:nvPr/>
        </p:nvSpPr>
        <p:spPr>
          <a:xfrm>
            <a:off x="9993368" y="10806923"/>
            <a:ext cx="2672873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Оплата обязательства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41" name="Рисунок 140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861" y="5538145"/>
            <a:ext cx="890573" cy="890573"/>
          </a:xfrm>
          <a:prstGeom prst="rect">
            <a:avLst/>
          </a:prstGeom>
        </p:spPr>
      </p:pic>
      <p:pic>
        <p:nvPicPr>
          <p:cNvPr id="147" name="Рисунок 146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2968" y="5673275"/>
            <a:ext cx="890573" cy="890573"/>
          </a:xfrm>
          <a:prstGeom prst="rect">
            <a:avLst/>
          </a:prstGeom>
        </p:spPr>
      </p:pic>
      <p:sp>
        <p:nvSpPr>
          <p:cNvPr id="151" name="Oval 11"/>
          <p:cNvSpPr/>
          <p:nvPr/>
        </p:nvSpPr>
        <p:spPr>
          <a:xfrm>
            <a:off x="1505798" y="429803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" name="Oval 11"/>
          <p:cNvSpPr/>
          <p:nvPr/>
        </p:nvSpPr>
        <p:spPr>
          <a:xfrm>
            <a:off x="5661593" y="4280139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" name="Oval 11"/>
          <p:cNvSpPr/>
          <p:nvPr/>
        </p:nvSpPr>
        <p:spPr>
          <a:xfrm>
            <a:off x="1411293" y="421860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Oval 11"/>
          <p:cNvSpPr/>
          <p:nvPr/>
        </p:nvSpPr>
        <p:spPr>
          <a:xfrm>
            <a:off x="5612497" y="4146840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8" name="Oval 11"/>
          <p:cNvSpPr/>
          <p:nvPr/>
        </p:nvSpPr>
        <p:spPr>
          <a:xfrm>
            <a:off x="12183296" y="435386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Oval 11"/>
          <p:cNvSpPr/>
          <p:nvPr/>
        </p:nvSpPr>
        <p:spPr>
          <a:xfrm>
            <a:off x="11789228" y="942367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Oval 11"/>
          <p:cNvSpPr/>
          <p:nvPr/>
        </p:nvSpPr>
        <p:spPr>
          <a:xfrm>
            <a:off x="20804263" y="6575968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Oval 11"/>
          <p:cNvSpPr/>
          <p:nvPr/>
        </p:nvSpPr>
        <p:spPr>
          <a:xfrm>
            <a:off x="15080758" y="792145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Oval 11"/>
          <p:cNvSpPr/>
          <p:nvPr/>
        </p:nvSpPr>
        <p:spPr>
          <a:xfrm>
            <a:off x="20425811" y="10729782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238"/>
          <p:cNvSpPr>
            <a:spLocks noChangeArrowheads="1"/>
          </p:cNvSpPr>
          <p:nvPr/>
        </p:nvSpPr>
        <p:spPr bwMode="auto">
          <a:xfrm>
            <a:off x="3652243" y="8521028"/>
            <a:ext cx="2160000" cy="216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30450" y="3545632"/>
            <a:ext cx="1074585" cy="361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Заказчик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613343" y="3672415"/>
            <a:ext cx="1313042" cy="361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Поставщик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83" name="Oval 12"/>
          <p:cNvSpPr>
            <a:spLocks noChangeArrowheads="1"/>
          </p:cNvSpPr>
          <p:nvPr/>
        </p:nvSpPr>
        <p:spPr bwMode="auto">
          <a:xfrm>
            <a:off x="20635371" y="6182155"/>
            <a:ext cx="2160000" cy="216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42" b="74394" l="26329" r="4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43961" r="47585" b="22224"/>
          <a:stretch/>
        </p:blipFill>
        <p:spPr>
          <a:xfrm>
            <a:off x="20431410" y="5775234"/>
            <a:ext cx="2468246" cy="287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941541" y="7549321"/>
            <a:ext cx="2160000" cy="2160000"/>
            <a:chOff x="14995274" y="7903675"/>
            <a:chExt cx="1871999" cy="1864000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4995274" y="7903675"/>
              <a:ext cx="1871999" cy="1864000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5467276" y="8399674"/>
              <a:ext cx="928000" cy="1080001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5467276" y="8255675"/>
              <a:ext cx="928000" cy="116799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6051273" y="8255675"/>
              <a:ext cx="344002" cy="35200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2" name="Рисунок 171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337" y="12525610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173" name="TextBox 102"/>
          <p:cNvSpPr txBox="1">
            <a:spLocks noChangeArrowheads="1"/>
          </p:cNvSpPr>
          <p:nvPr/>
        </p:nvSpPr>
        <p:spPr bwMode="auto">
          <a:xfrm>
            <a:off x="1348905" y="12624370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16064"/>
                </a:solidFill>
              </a:rPr>
              <a:t>-     Электронная </a:t>
            </a:r>
            <a:r>
              <a:rPr lang="ru-RU" sz="1800" dirty="0">
                <a:solidFill>
                  <a:srgbClr val="016064"/>
                </a:solidFill>
              </a:rPr>
              <a:t>подпись</a:t>
            </a:r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1109757" y="4068612"/>
            <a:ext cx="2160000" cy="216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83" b="62577" l="77316" r="90256">
                        <a14:backgroundMark x1="87061" y1="56033" x2="87061" y2="56033"/>
                        <a14:backgroundMark x1="80351" y1="56646" x2="80351" y2="5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37122" r="5461" b="38452"/>
          <a:stretch/>
        </p:blipFill>
        <p:spPr>
          <a:xfrm>
            <a:off x="661822" y="4015291"/>
            <a:ext cx="2871471" cy="232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5323176" y="4005735"/>
            <a:ext cx="2160000" cy="216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19" b="60532" l="33387" r="48083">
                        <a14:foregroundMark x1="39617" y1="47444" x2="39617" y2="47444"/>
                        <a14:foregroundMark x1="40895" y1="47444" x2="40895" y2="47444"/>
                        <a14:backgroundMark x1="35783" y1="43558" x2="35783" y2="43558"/>
                        <a14:backgroundMark x1="44888" y1="44785" x2="44888" y2="44785"/>
                        <a14:backgroundMark x1="45687" y1="48671" x2="45687" y2="48671"/>
                        <a14:backgroundMark x1="43770" y1="54192" x2="43770" y2="54192"/>
                        <a14:backgroundMark x1="36422" y1="54397" x2="36422" y2="54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37843" r="48863" b="36917"/>
          <a:stretch/>
        </p:blipFill>
        <p:spPr>
          <a:xfrm>
            <a:off x="5185447" y="4041717"/>
            <a:ext cx="2560856" cy="2405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" name="Нашивка 12"/>
          <p:cNvSpPr/>
          <p:nvPr/>
        </p:nvSpPr>
        <p:spPr>
          <a:xfrm>
            <a:off x="4157997" y="11134014"/>
            <a:ext cx="3144439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информации в реестре контрактов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45" name="Нашивка 12"/>
          <p:cNvSpPr/>
          <p:nvPr/>
        </p:nvSpPr>
        <p:spPr>
          <a:xfrm>
            <a:off x="1017209" y="8897596"/>
            <a:ext cx="2672873" cy="135466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 smtClean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Информация об исполнении государственного контракта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48649" y="10177072"/>
            <a:ext cx="2160000" cy="2160000"/>
            <a:chOff x="7127277" y="10637463"/>
            <a:chExt cx="2160000" cy="2160000"/>
          </a:xfrm>
        </p:grpSpPr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7127277" y="10637463"/>
              <a:ext cx="2160000" cy="2160000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658612" y="10976535"/>
              <a:ext cx="1114234" cy="1482271"/>
              <a:chOff x="7584205" y="10927807"/>
              <a:chExt cx="958196" cy="1269249"/>
            </a:xfrm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8467515" y="12041410"/>
              <a:ext cx="523354" cy="5256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2083030" y="4155388"/>
            <a:ext cx="2160000" cy="2160000"/>
            <a:chOff x="12671175" y="4158608"/>
            <a:chExt cx="1886188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2671175" y="4158608"/>
              <a:ext cx="1886188" cy="1878132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77147" y="4712571"/>
              <a:ext cx="1274243" cy="878511"/>
              <a:chOff x="2234374" y="2305641"/>
              <a:chExt cx="1274243" cy="878511"/>
            </a:xfrm>
          </p:grpSpPr>
          <p:sp>
            <p:nvSpPr>
              <p:cNvPr id="186" name="Freeform 246"/>
              <p:cNvSpPr>
                <a:spLocks noEditPoints="1"/>
              </p:cNvSpPr>
              <p:nvPr/>
            </p:nvSpPr>
            <p:spPr bwMode="auto">
              <a:xfrm>
                <a:off x="2440152" y="2566823"/>
                <a:ext cx="981403" cy="522360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47"/>
              <p:cNvSpPr>
                <a:spLocks noEditPoints="1"/>
              </p:cNvSpPr>
              <p:nvPr/>
            </p:nvSpPr>
            <p:spPr bwMode="auto">
              <a:xfrm>
                <a:off x="2353090" y="2479761"/>
                <a:ext cx="1155523" cy="704391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248"/>
              <p:cNvSpPr>
                <a:spLocks noChangeArrowheads="1"/>
              </p:cNvSpPr>
              <p:nvPr/>
            </p:nvSpPr>
            <p:spPr bwMode="auto">
              <a:xfrm>
                <a:off x="2756734" y="2653880"/>
                <a:ext cx="348240" cy="348240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49"/>
              <p:cNvSpPr>
                <a:spLocks/>
              </p:cNvSpPr>
              <p:nvPr/>
            </p:nvSpPr>
            <p:spPr bwMode="auto">
              <a:xfrm>
                <a:off x="2384748" y="2456019"/>
                <a:ext cx="1092206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50"/>
              <p:cNvSpPr>
                <a:spLocks noEditPoints="1"/>
              </p:cNvSpPr>
              <p:nvPr/>
            </p:nvSpPr>
            <p:spPr bwMode="auto">
              <a:xfrm>
                <a:off x="2353090" y="2424361"/>
                <a:ext cx="1155523" cy="688562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251"/>
              <p:cNvSpPr>
                <a:spLocks noChangeArrowheads="1"/>
              </p:cNvSpPr>
              <p:nvPr/>
            </p:nvSpPr>
            <p:spPr bwMode="auto">
              <a:xfrm>
                <a:off x="2756734" y="2598481"/>
                <a:ext cx="348240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252"/>
              <p:cNvSpPr>
                <a:spLocks noChangeArrowheads="1"/>
              </p:cNvSpPr>
              <p:nvPr/>
            </p:nvSpPr>
            <p:spPr bwMode="auto">
              <a:xfrm>
                <a:off x="3279093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253"/>
              <p:cNvSpPr>
                <a:spLocks noChangeArrowheads="1"/>
              </p:cNvSpPr>
              <p:nvPr/>
            </p:nvSpPr>
            <p:spPr bwMode="auto">
              <a:xfrm>
                <a:off x="2353090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254"/>
              <p:cNvSpPr>
                <a:spLocks noChangeArrowheads="1"/>
              </p:cNvSpPr>
              <p:nvPr/>
            </p:nvSpPr>
            <p:spPr bwMode="auto">
              <a:xfrm>
                <a:off x="3279093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255"/>
              <p:cNvSpPr>
                <a:spLocks noChangeArrowheads="1"/>
              </p:cNvSpPr>
              <p:nvPr/>
            </p:nvSpPr>
            <p:spPr bwMode="auto">
              <a:xfrm>
                <a:off x="2353090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 noEditPoints="1"/>
              </p:cNvSpPr>
              <p:nvPr/>
            </p:nvSpPr>
            <p:spPr bwMode="auto">
              <a:xfrm>
                <a:off x="2384748" y="2456019"/>
                <a:ext cx="981403" cy="514443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 noEditPoints="1"/>
              </p:cNvSpPr>
              <p:nvPr/>
            </p:nvSpPr>
            <p:spPr bwMode="auto">
              <a:xfrm>
                <a:off x="2297691" y="2368957"/>
                <a:ext cx="1155523" cy="696479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258"/>
              <p:cNvSpPr>
                <a:spLocks noChangeArrowheads="1"/>
              </p:cNvSpPr>
              <p:nvPr/>
            </p:nvSpPr>
            <p:spPr bwMode="auto">
              <a:xfrm>
                <a:off x="2701330" y="2543077"/>
                <a:ext cx="348240" cy="34032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9"/>
              <p:cNvSpPr>
                <a:spLocks/>
              </p:cNvSpPr>
              <p:nvPr/>
            </p:nvSpPr>
            <p:spPr bwMode="auto">
              <a:xfrm>
                <a:off x="2266033" y="2337299"/>
                <a:ext cx="1100123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60"/>
              <p:cNvSpPr>
                <a:spLocks noEditPoints="1"/>
              </p:cNvSpPr>
              <p:nvPr/>
            </p:nvSpPr>
            <p:spPr bwMode="auto">
              <a:xfrm>
                <a:off x="2234374" y="2305641"/>
                <a:ext cx="1155523" cy="696479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261"/>
              <p:cNvSpPr>
                <a:spLocks noChangeArrowheads="1"/>
              </p:cNvSpPr>
              <p:nvPr/>
            </p:nvSpPr>
            <p:spPr bwMode="auto">
              <a:xfrm>
                <a:off x="2645930" y="2479761"/>
                <a:ext cx="340328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262"/>
              <p:cNvSpPr>
                <a:spLocks noChangeArrowheads="1"/>
              </p:cNvSpPr>
              <p:nvPr/>
            </p:nvSpPr>
            <p:spPr bwMode="auto">
              <a:xfrm>
                <a:off x="3160373" y="230564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263"/>
              <p:cNvSpPr>
                <a:spLocks noChangeArrowheads="1"/>
              </p:cNvSpPr>
              <p:nvPr/>
            </p:nvSpPr>
            <p:spPr bwMode="auto">
              <a:xfrm>
                <a:off x="2234374" y="230564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264"/>
              <p:cNvSpPr>
                <a:spLocks noChangeArrowheads="1"/>
              </p:cNvSpPr>
              <p:nvPr/>
            </p:nvSpPr>
            <p:spPr bwMode="auto">
              <a:xfrm>
                <a:off x="3160373" y="277260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265"/>
              <p:cNvSpPr>
                <a:spLocks noChangeArrowheads="1"/>
              </p:cNvSpPr>
              <p:nvPr/>
            </p:nvSpPr>
            <p:spPr bwMode="auto">
              <a:xfrm>
                <a:off x="2234374" y="277260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16685608" y="4570363"/>
            <a:ext cx="2160000" cy="2160000"/>
            <a:chOff x="17292660" y="4835701"/>
            <a:chExt cx="1786057" cy="1786051"/>
          </a:xfrm>
        </p:grpSpPr>
        <p:sp>
          <p:nvSpPr>
            <p:cNvPr id="166" name="Oval 407"/>
            <p:cNvSpPr>
              <a:spLocks noChangeArrowheads="1"/>
            </p:cNvSpPr>
            <p:nvPr/>
          </p:nvSpPr>
          <p:spPr bwMode="auto">
            <a:xfrm>
              <a:off x="17292660" y="4835701"/>
              <a:ext cx="1786057" cy="1786051"/>
            </a:xfrm>
            <a:prstGeom prst="ellipse">
              <a:avLst/>
            </a:prstGeom>
            <a:solidFill>
              <a:srgbClr val="319D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0" name="Группа 209"/>
            <p:cNvGrpSpPr/>
            <p:nvPr/>
          </p:nvGrpSpPr>
          <p:grpSpPr>
            <a:xfrm>
              <a:off x="17607024" y="5361170"/>
              <a:ext cx="1392425" cy="909518"/>
              <a:chOff x="12977147" y="4712571"/>
              <a:chExt cx="1392425" cy="909518"/>
            </a:xfrm>
          </p:grpSpPr>
          <p:grpSp>
            <p:nvGrpSpPr>
              <p:cNvPr id="211" name="Группа 210"/>
              <p:cNvGrpSpPr/>
              <p:nvPr/>
            </p:nvGrpSpPr>
            <p:grpSpPr>
              <a:xfrm>
                <a:off x="12977147" y="4712571"/>
                <a:ext cx="1274243" cy="878511"/>
                <a:chOff x="2234374" y="2305641"/>
                <a:chExt cx="1274243" cy="878511"/>
              </a:xfrm>
            </p:grpSpPr>
            <p:sp>
              <p:nvSpPr>
                <p:cNvPr id="213" name="Freeform 246"/>
                <p:cNvSpPr>
                  <a:spLocks noEditPoints="1"/>
                </p:cNvSpPr>
                <p:nvPr/>
              </p:nvSpPr>
              <p:spPr bwMode="auto">
                <a:xfrm>
                  <a:off x="2440152" y="2566823"/>
                  <a:ext cx="981403" cy="522360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247"/>
                <p:cNvSpPr>
                  <a:spLocks noEditPoints="1"/>
                </p:cNvSpPr>
                <p:nvPr/>
              </p:nvSpPr>
              <p:spPr bwMode="auto">
                <a:xfrm>
                  <a:off x="2353090" y="2479761"/>
                  <a:ext cx="1155523" cy="704391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248"/>
                <p:cNvSpPr>
                  <a:spLocks noChangeArrowheads="1"/>
                </p:cNvSpPr>
                <p:nvPr/>
              </p:nvSpPr>
              <p:spPr bwMode="auto">
                <a:xfrm>
                  <a:off x="2756734" y="2653880"/>
                  <a:ext cx="348240" cy="348240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249"/>
                <p:cNvSpPr>
                  <a:spLocks/>
                </p:cNvSpPr>
                <p:nvPr/>
              </p:nvSpPr>
              <p:spPr bwMode="auto">
                <a:xfrm>
                  <a:off x="2384748" y="2456019"/>
                  <a:ext cx="1092206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250"/>
                <p:cNvSpPr>
                  <a:spLocks noEditPoints="1"/>
                </p:cNvSpPr>
                <p:nvPr/>
              </p:nvSpPr>
              <p:spPr bwMode="auto">
                <a:xfrm>
                  <a:off x="2353090" y="2424361"/>
                  <a:ext cx="1155523" cy="688562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251"/>
                <p:cNvSpPr>
                  <a:spLocks noChangeArrowheads="1"/>
                </p:cNvSpPr>
                <p:nvPr/>
              </p:nvSpPr>
              <p:spPr bwMode="auto">
                <a:xfrm>
                  <a:off x="2756734" y="2598481"/>
                  <a:ext cx="348240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252"/>
                <p:cNvSpPr>
                  <a:spLocks noChangeArrowheads="1"/>
                </p:cNvSpPr>
                <p:nvPr/>
              </p:nvSpPr>
              <p:spPr bwMode="auto">
                <a:xfrm>
                  <a:off x="3279093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Oval 253"/>
                <p:cNvSpPr>
                  <a:spLocks noChangeArrowheads="1"/>
                </p:cNvSpPr>
                <p:nvPr/>
              </p:nvSpPr>
              <p:spPr bwMode="auto">
                <a:xfrm>
                  <a:off x="2353090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254"/>
                <p:cNvSpPr>
                  <a:spLocks noChangeArrowheads="1"/>
                </p:cNvSpPr>
                <p:nvPr/>
              </p:nvSpPr>
              <p:spPr bwMode="auto">
                <a:xfrm>
                  <a:off x="3279093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Oval 255"/>
                <p:cNvSpPr>
                  <a:spLocks noChangeArrowheads="1"/>
                </p:cNvSpPr>
                <p:nvPr/>
              </p:nvSpPr>
              <p:spPr bwMode="auto">
                <a:xfrm>
                  <a:off x="2353090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56"/>
                <p:cNvSpPr>
                  <a:spLocks noEditPoints="1"/>
                </p:cNvSpPr>
                <p:nvPr/>
              </p:nvSpPr>
              <p:spPr bwMode="auto">
                <a:xfrm>
                  <a:off x="2384748" y="2456019"/>
                  <a:ext cx="981403" cy="514443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57"/>
                <p:cNvSpPr>
                  <a:spLocks noEditPoints="1"/>
                </p:cNvSpPr>
                <p:nvPr/>
              </p:nvSpPr>
              <p:spPr bwMode="auto">
                <a:xfrm>
                  <a:off x="2297691" y="2368957"/>
                  <a:ext cx="1155523" cy="696479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258"/>
                <p:cNvSpPr>
                  <a:spLocks noChangeArrowheads="1"/>
                </p:cNvSpPr>
                <p:nvPr/>
              </p:nvSpPr>
              <p:spPr bwMode="auto">
                <a:xfrm>
                  <a:off x="2701330" y="2543077"/>
                  <a:ext cx="348240" cy="340323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59"/>
                <p:cNvSpPr>
                  <a:spLocks/>
                </p:cNvSpPr>
                <p:nvPr/>
              </p:nvSpPr>
              <p:spPr bwMode="auto">
                <a:xfrm>
                  <a:off x="2266033" y="2337299"/>
                  <a:ext cx="1100123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60"/>
                <p:cNvSpPr>
                  <a:spLocks noEditPoints="1"/>
                </p:cNvSpPr>
                <p:nvPr/>
              </p:nvSpPr>
              <p:spPr bwMode="auto">
                <a:xfrm>
                  <a:off x="2234374" y="2305641"/>
                  <a:ext cx="1155523" cy="696479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261"/>
                <p:cNvSpPr>
                  <a:spLocks noChangeArrowheads="1"/>
                </p:cNvSpPr>
                <p:nvPr/>
              </p:nvSpPr>
              <p:spPr bwMode="auto">
                <a:xfrm>
                  <a:off x="2645930" y="2479761"/>
                  <a:ext cx="340328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262"/>
                <p:cNvSpPr>
                  <a:spLocks noChangeArrowheads="1"/>
                </p:cNvSpPr>
                <p:nvPr/>
              </p:nvSpPr>
              <p:spPr bwMode="auto">
                <a:xfrm>
                  <a:off x="3160373" y="230564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263"/>
                <p:cNvSpPr>
                  <a:spLocks noChangeArrowheads="1"/>
                </p:cNvSpPr>
                <p:nvPr/>
              </p:nvSpPr>
              <p:spPr bwMode="auto">
                <a:xfrm>
                  <a:off x="2234374" y="230564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264"/>
                <p:cNvSpPr>
                  <a:spLocks noChangeArrowheads="1"/>
                </p:cNvSpPr>
                <p:nvPr/>
              </p:nvSpPr>
              <p:spPr bwMode="auto">
                <a:xfrm>
                  <a:off x="3160373" y="277260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265"/>
                <p:cNvSpPr>
                  <a:spLocks noChangeArrowheads="1"/>
                </p:cNvSpPr>
                <p:nvPr/>
              </p:nvSpPr>
              <p:spPr bwMode="auto">
                <a:xfrm>
                  <a:off x="2234374" y="277260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76C2AF"/>
                  </a:clrFrom>
                  <a:clrTo>
                    <a:srgbClr val="76C2AF">
                      <a:alpha val="0"/>
                    </a:srgbClr>
                  </a:clrTo>
                </a:clrChange>
              </a:blip>
              <a:srcRect l="24915" t="21424" r="16551" b="20041"/>
              <a:stretch/>
            </p:blipFill>
            <p:spPr>
              <a:xfrm>
                <a:off x="13919509" y="5172025"/>
                <a:ext cx="450063" cy="450064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11656115" y="9073514"/>
            <a:ext cx="2160000" cy="2160000"/>
            <a:chOff x="11687944" y="9285153"/>
            <a:chExt cx="1942523" cy="1934225"/>
          </a:xfrm>
        </p:grpSpPr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11687944" y="9285153"/>
              <a:ext cx="1942523" cy="1934225"/>
            </a:xfrm>
            <a:prstGeom prst="ellipse">
              <a:avLst/>
            </a:prstGeom>
            <a:solidFill>
              <a:srgbClr val="078AD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2090038" y="9950680"/>
              <a:ext cx="1075605" cy="803022"/>
              <a:chOff x="12107112" y="11701145"/>
              <a:chExt cx="1075605" cy="803022"/>
            </a:xfrm>
          </p:grpSpPr>
          <p:sp>
            <p:nvSpPr>
              <p:cNvPr id="275" name="Freeform 64"/>
              <p:cNvSpPr>
                <a:spLocks/>
              </p:cNvSpPr>
              <p:nvPr/>
            </p:nvSpPr>
            <p:spPr bwMode="auto">
              <a:xfrm>
                <a:off x="12107112" y="11752717"/>
                <a:ext cx="1075605" cy="751450"/>
              </a:xfrm>
              <a:custGeom>
                <a:avLst/>
                <a:gdLst>
                  <a:gd name="T0" fmla="*/ 144 w 160"/>
                  <a:gd name="T1" fmla="*/ 0 h 112"/>
                  <a:gd name="T2" fmla="*/ 16 w 160"/>
                  <a:gd name="T3" fmla="*/ 0 h 112"/>
                  <a:gd name="T4" fmla="*/ 0 w 160"/>
                  <a:gd name="T5" fmla="*/ 16 h 112"/>
                  <a:gd name="T6" fmla="*/ 0 w 160"/>
                  <a:gd name="T7" fmla="*/ 96 h 112"/>
                  <a:gd name="T8" fmla="*/ 16 w 160"/>
                  <a:gd name="T9" fmla="*/ 112 h 112"/>
                  <a:gd name="T10" fmla="*/ 144 w 160"/>
                  <a:gd name="T11" fmla="*/ 112 h 112"/>
                  <a:gd name="T12" fmla="*/ 160 w 160"/>
                  <a:gd name="T13" fmla="*/ 96 h 112"/>
                  <a:gd name="T14" fmla="*/ 160 w 160"/>
                  <a:gd name="T15" fmla="*/ 16 h 112"/>
                  <a:gd name="T16" fmla="*/ 144 w 1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53" y="112"/>
                      <a:pt x="160" y="105"/>
                      <a:pt x="160" y="9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</a:path>
                </a:pathLst>
              </a:custGeom>
              <a:solidFill>
                <a:srgbClr val="688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5"/>
              <p:cNvSpPr>
                <a:spLocks/>
              </p:cNvSpPr>
              <p:nvPr/>
            </p:nvSpPr>
            <p:spPr bwMode="auto">
              <a:xfrm>
                <a:off x="12107112" y="11701145"/>
                <a:ext cx="1075605" cy="751450"/>
              </a:xfrm>
              <a:custGeom>
                <a:avLst/>
                <a:gdLst>
                  <a:gd name="T0" fmla="*/ 160 w 160"/>
                  <a:gd name="T1" fmla="*/ 96 h 112"/>
                  <a:gd name="T2" fmla="*/ 144 w 160"/>
                  <a:gd name="T3" fmla="*/ 112 h 112"/>
                  <a:gd name="T4" fmla="*/ 16 w 160"/>
                  <a:gd name="T5" fmla="*/ 112 h 112"/>
                  <a:gd name="T6" fmla="*/ 0 w 160"/>
                  <a:gd name="T7" fmla="*/ 96 h 112"/>
                  <a:gd name="T8" fmla="*/ 0 w 160"/>
                  <a:gd name="T9" fmla="*/ 16 h 112"/>
                  <a:gd name="T10" fmla="*/ 16 w 160"/>
                  <a:gd name="T11" fmla="*/ 0 h 112"/>
                  <a:gd name="T12" fmla="*/ 144 w 160"/>
                  <a:gd name="T13" fmla="*/ 0 h 112"/>
                  <a:gd name="T14" fmla="*/ 160 w 160"/>
                  <a:gd name="T15" fmla="*/ 16 h 112"/>
                  <a:gd name="T16" fmla="*/ 160 w 160"/>
                  <a:gd name="T1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60" y="96"/>
                    </a:moveTo>
                    <a:cubicBezTo>
                      <a:pt x="160" y="105"/>
                      <a:pt x="153" y="112"/>
                      <a:pt x="14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7" y="112"/>
                      <a:pt x="0" y="105"/>
                      <a:pt x="0" y="9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8"/>
                      <a:pt x="160" y="16"/>
                    </a:cubicBezTo>
                    <a:lnTo>
                      <a:pt x="160" y="9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66"/>
              <p:cNvSpPr>
                <a:spLocks noChangeArrowheads="1"/>
              </p:cNvSpPr>
              <p:nvPr/>
            </p:nvSpPr>
            <p:spPr bwMode="auto">
              <a:xfrm>
                <a:off x="12107112" y="11855858"/>
                <a:ext cx="1075605" cy="162077"/>
              </a:xfrm>
              <a:prstGeom prst="rect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67"/>
              <p:cNvSpPr>
                <a:spLocks noChangeArrowheads="1"/>
              </p:cNvSpPr>
              <p:nvPr/>
            </p:nvSpPr>
            <p:spPr bwMode="auto">
              <a:xfrm>
                <a:off x="1274805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68"/>
              <p:cNvSpPr>
                <a:spLocks noChangeArrowheads="1"/>
              </p:cNvSpPr>
              <p:nvPr/>
            </p:nvSpPr>
            <p:spPr bwMode="auto">
              <a:xfrm>
                <a:off x="1296170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69"/>
              <p:cNvSpPr>
                <a:spLocks noChangeArrowheads="1"/>
              </p:cNvSpPr>
              <p:nvPr/>
            </p:nvSpPr>
            <p:spPr bwMode="auto">
              <a:xfrm>
                <a:off x="12534407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923939" y="9106503"/>
            <a:ext cx="1491711" cy="1123892"/>
            <a:chOff x="2171446" y="10741118"/>
            <a:chExt cx="1046236" cy="788260"/>
          </a:xfrm>
        </p:grpSpPr>
        <p:sp>
          <p:nvSpPr>
            <p:cNvPr id="283" name="Freeform 82"/>
            <p:cNvSpPr>
              <a:spLocks/>
            </p:cNvSpPr>
            <p:nvPr/>
          </p:nvSpPr>
          <p:spPr bwMode="auto">
            <a:xfrm>
              <a:off x="2171446" y="10898770"/>
              <a:ext cx="1046236" cy="630608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2171446" y="10741118"/>
              <a:ext cx="1046236" cy="730932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4"/>
            <p:cNvSpPr>
              <a:spLocks noEditPoints="1"/>
            </p:cNvSpPr>
            <p:nvPr/>
          </p:nvSpPr>
          <p:spPr bwMode="auto">
            <a:xfrm>
              <a:off x="2192942" y="11106586"/>
              <a:ext cx="1010409" cy="315304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5"/>
            <p:cNvSpPr>
              <a:spLocks/>
            </p:cNvSpPr>
            <p:nvPr/>
          </p:nvSpPr>
          <p:spPr bwMode="auto">
            <a:xfrm>
              <a:off x="2192942" y="11063590"/>
              <a:ext cx="1010409" cy="408464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6"/>
            <p:cNvSpPr>
              <a:spLocks/>
            </p:cNvSpPr>
            <p:nvPr/>
          </p:nvSpPr>
          <p:spPr bwMode="auto">
            <a:xfrm>
              <a:off x="2192942" y="10741118"/>
              <a:ext cx="1010409" cy="365468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7"/>
            <p:cNvSpPr>
              <a:spLocks/>
            </p:cNvSpPr>
            <p:nvPr/>
          </p:nvSpPr>
          <p:spPr bwMode="auto">
            <a:xfrm>
              <a:off x="2551242" y="11020594"/>
              <a:ext cx="293808" cy="114656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8"/>
            <p:cNvSpPr>
              <a:spLocks/>
            </p:cNvSpPr>
            <p:nvPr/>
          </p:nvSpPr>
          <p:spPr bwMode="auto">
            <a:xfrm>
              <a:off x="2579906" y="11077922"/>
              <a:ext cx="243644" cy="121824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2192942" y="10741118"/>
              <a:ext cx="1010409" cy="422796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112880" y="10559962"/>
            <a:ext cx="2160000" cy="2160000"/>
            <a:chOff x="20358398" y="10657060"/>
            <a:chExt cx="1842714" cy="1834841"/>
          </a:xfrm>
        </p:grpSpPr>
        <p:sp>
          <p:nvSpPr>
            <p:cNvPr id="100" name="Oval 180"/>
            <p:cNvSpPr>
              <a:spLocks noChangeArrowheads="1"/>
            </p:cNvSpPr>
            <p:nvPr/>
          </p:nvSpPr>
          <p:spPr bwMode="auto">
            <a:xfrm>
              <a:off x="20358398" y="10657060"/>
              <a:ext cx="1842714" cy="1834841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20823779" y="11001962"/>
              <a:ext cx="958196" cy="1269249"/>
              <a:chOff x="7584205" y="10927807"/>
              <a:chExt cx="958196" cy="1269249"/>
            </a:xfrm>
          </p:grpSpPr>
          <p:sp>
            <p:nvSpPr>
              <p:cNvPr id="292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9" name="Рисунок 30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21461232" y="11878804"/>
              <a:ext cx="450063" cy="450064"/>
            </a:xfrm>
            <a:prstGeom prst="rect">
              <a:avLst/>
            </a:prstGeom>
          </p:spPr>
        </p:pic>
      </p:grpSp>
      <p:sp>
        <p:nvSpPr>
          <p:cNvPr id="267" name="Нашивка 266"/>
          <p:cNvSpPr/>
          <p:nvPr/>
        </p:nvSpPr>
        <p:spPr>
          <a:xfrm rot="156944">
            <a:off x="4670753" y="50913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AA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8" name="Нашивка 267"/>
          <p:cNvSpPr/>
          <p:nvPr/>
        </p:nvSpPr>
        <p:spPr>
          <a:xfrm rot="156944">
            <a:off x="11416756" y="4978442"/>
            <a:ext cx="667153" cy="599571"/>
          </a:xfrm>
          <a:prstGeom prst="chevron">
            <a:avLst>
              <a:gd name="adj" fmla="val 78094"/>
            </a:avLst>
          </a:prstGeom>
          <a:solidFill>
            <a:srgbClr val="0389D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9" name="Нашивка 268"/>
          <p:cNvSpPr/>
          <p:nvPr/>
        </p:nvSpPr>
        <p:spPr>
          <a:xfrm rot="156944">
            <a:off x="16036816" y="51006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1F95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0" name="Нашивка 269"/>
          <p:cNvSpPr/>
          <p:nvPr/>
        </p:nvSpPr>
        <p:spPr>
          <a:xfrm rot="1842824">
            <a:off x="20419522" y="597821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BA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2" name="Нашивка 271"/>
          <p:cNvSpPr/>
          <p:nvPr/>
        </p:nvSpPr>
        <p:spPr>
          <a:xfrm rot="10211805">
            <a:off x="17088797" y="8422588"/>
            <a:ext cx="667153" cy="599571"/>
          </a:xfrm>
          <a:prstGeom prst="chevron">
            <a:avLst>
              <a:gd name="adj" fmla="val 78094"/>
            </a:avLst>
          </a:prstGeom>
          <a:solidFill>
            <a:srgbClr val="2C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3" name="Нашивка 272"/>
          <p:cNvSpPr/>
          <p:nvPr/>
        </p:nvSpPr>
        <p:spPr>
          <a:xfrm rot="9703027">
            <a:off x="13429090" y="9000957"/>
            <a:ext cx="667153" cy="599571"/>
          </a:xfrm>
          <a:prstGeom prst="chevron">
            <a:avLst>
              <a:gd name="adj" fmla="val 78094"/>
            </a:avLst>
          </a:prstGeom>
          <a:solidFill>
            <a:srgbClr val="1390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4" name="Нашивка 273"/>
          <p:cNvSpPr/>
          <p:nvPr/>
        </p:nvSpPr>
        <p:spPr>
          <a:xfrm rot="302068">
            <a:off x="19561837" y="111345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1" name="Нашивка 280"/>
          <p:cNvSpPr/>
          <p:nvPr/>
        </p:nvSpPr>
        <p:spPr>
          <a:xfrm rot="9112346">
            <a:off x="5217391" y="82738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AF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2" name="Нашивка 281"/>
          <p:cNvSpPr/>
          <p:nvPr/>
        </p:nvSpPr>
        <p:spPr>
          <a:xfrm rot="969107">
            <a:off x="6526368" y="104979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294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697</Words>
  <Application>Microsoft Office PowerPoint</Application>
  <PresentationFormat>Произвольный</PresentationFormat>
  <Paragraphs>170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Helvetica</vt:lpstr>
      <vt:lpstr>Helvetica Neue</vt:lpstr>
      <vt:lpstr>Helvetica Neue Light</vt:lpstr>
      <vt:lpstr>Helvetica Neue Medium</vt:lpstr>
      <vt:lpstr>Tahoma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Алина Захировна</dc:creator>
  <cp:lastModifiedBy>Ибрагимова Алина Захировна</cp:lastModifiedBy>
  <cp:revision>166</cp:revision>
  <cp:lastPrinted>2019-03-19T06:28:26Z</cp:lastPrinted>
  <dcterms:modified xsi:type="dcterms:W3CDTF">2019-05-31T18:29:54Z</dcterms:modified>
</cp:coreProperties>
</file>