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24"/>
  </p:notesMasterIdLst>
  <p:handoutMasterIdLst>
    <p:handoutMasterId r:id="rId25"/>
  </p:handoutMasterIdLst>
  <p:sldIdLst>
    <p:sldId id="385" r:id="rId2"/>
    <p:sldId id="339" r:id="rId3"/>
    <p:sldId id="434" r:id="rId4"/>
    <p:sldId id="437" r:id="rId5"/>
    <p:sldId id="439" r:id="rId6"/>
    <p:sldId id="440" r:id="rId7"/>
    <p:sldId id="435" r:id="rId8"/>
    <p:sldId id="404" r:id="rId9"/>
    <p:sldId id="425" r:id="rId10"/>
    <p:sldId id="426" r:id="rId11"/>
    <p:sldId id="429" r:id="rId12"/>
    <p:sldId id="430" r:id="rId13"/>
    <p:sldId id="444" r:id="rId14"/>
    <p:sldId id="406" r:id="rId15"/>
    <p:sldId id="431" r:id="rId16"/>
    <p:sldId id="433" r:id="rId17"/>
    <p:sldId id="414" r:id="rId18"/>
    <p:sldId id="441" r:id="rId19"/>
    <p:sldId id="442" r:id="rId20"/>
    <p:sldId id="443" r:id="rId21"/>
    <p:sldId id="436" r:id="rId22"/>
    <p:sldId id="420" r:id="rId23"/>
  </p:sldIdLst>
  <p:sldSz cx="9144000" cy="6858000" type="screen4x3"/>
  <p:notesSz cx="7099300" cy="10234613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ECE"/>
    <a:srgbClr val="E9FCD0"/>
    <a:srgbClr val="FFFFFF"/>
    <a:srgbClr val="DDEEEF"/>
    <a:srgbClr val="DDEFEC"/>
    <a:srgbClr val="CCFFCC"/>
    <a:srgbClr val="005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057" autoAdjust="0"/>
    <p:restoredTop sz="76281" autoAdjust="0"/>
  </p:normalViewPr>
  <p:slideViewPr>
    <p:cSldViewPr>
      <p:cViewPr>
        <p:scale>
          <a:sx n="95" d="100"/>
          <a:sy n="95" d="100"/>
        </p:scale>
        <p:origin x="-209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204"/>
      </p:cViewPr>
      <p:guideLst>
        <p:guide orient="horz" pos="32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5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5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916365F-8C19-4233-AEEF-23A1F83E205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9087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5" y="1"/>
            <a:ext cx="3075479" cy="51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71525"/>
            <a:ext cx="5113337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57884"/>
            <a:ext cx="5680104" cy="46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5" y="9720675"/>
            <a:ext cx="3075479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1845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9BC9624F-8447-47A1-A0AD-C520819B382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849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4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E7C28-9C1D-41CF-8105-41376684F3A1}" type="slidenum">
              <a:rPr lang="de-AT" altLang="de-DE" b="0" smtClean="0"/>
              <a:pPr eaLnBrk="1" hangingPunct="1"/>
              <a:t>1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15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16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17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9930" indent="-296126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4509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8313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32115" indent="-236901" defTabSz="944317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605919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79724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53527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27330" indent="-236901" defTabSz="944317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20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2520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2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764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8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9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32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B8E492-D970-4390-A5AF-AEB80EB7298B}" type="slidenum">
              <a:rPr lang="de-AT" altLang="de-DE" b="0" smtClean="0"/>
              <a:pPr eaLnBrk="1" hangingPunct="1"/>
              <a:t>10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dirty="0" smtClean="0">
              <a:latin typeface="Arial" pitchFamily="34" charset="0"/>
            </a:endParaRPr>
          </a:p>
        </p:txBody>
      </p:sp>
      <p:sp>
        <p:nvSpPr>
          <p:cNvPr id="56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269F4D-F457-449F-AD73-F96BD829D195}" type="slidenum">
              <a:rPr lang="de-AT" altLang="de-DE" b="0" smtClean="0"/>
              <a:pPr eaLnBrk="1" hangingPunct="1"/>
              <a:t>12</a:t>
            </a:fld>
            <a:endParaRPr lang="de-AT" altLang="de-DE" b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9624F-8447-47A1-A0AD-C520819B382D}" type="slidenum">
              <a:rPr lang="de-AT" smtClean="0"/>
              <a:pPr>
                <a:defRPr/>
              </a:pPr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8003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67182" indent="-295070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80280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52393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124504" indent="-236056" defTabSz="940945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96616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3068729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540840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4012953" indent="-236056" defTabSz="94094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7B60BB-177F-4D1E-BB13-960CAE9A4D0E}" type="slidenum">
              <a:rPr lang="de-AT" altLang="de-DE" b="0" smtClean="0"/>
              <a:pPr eaLnBrk="1" hangingPunct="1"/>
              <a:t>14</a:t>
            </a:fld>
            <a:endParaRPr lang="de-AT" altLang="de-DE" b="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ts val="311"/>
              </a:spcBef>
            </a:pPr>
            <a:endParaRPr lang="en-US" altLang="de-DE" dirty="0"/>
          </a:p>
          <a:p>
            <a:pPr eaLnBrk="1" hangingPunct="1">
              <a:spcBef>
                <a:spcPts val="311"/>
              </a:spcBef>
            </a:pPr>
            <a:endParaRPr lang="de-AT" altLang="de-DE" dirty="0"/>
          </a:p>
          <a:p>
            <a:pPr eaLnBrk="1" hangingPunct="1"/>
            <a:endParaRPr lang="en-US" altLang="de-DE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AT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5864DC-6750-4C45-BC2F-62A5B9777CB6}" type="datetimeFigureOut">
              <a:rPr lang="de-AT" smtClean="0"/>
              <a:t>21.01.2014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83B73D-2C1F-45D1-BA3B-16A526193828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Inhaltsplatzhalter 2"/>
          <p:cNvSpPr>
            <a:spLocks noGrp="1"/>
          </p:cNvSpPr>
          <p:nvPr>
            <p:ph type="body" idx="1"/>
          </p:nvPr>
        </p:nvSpPr>
        <p:spPr>
          <a:xfrm>
            <a:off x="899592" y="2743200"/>
            <a:ext cx="7776864" cy="1673225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SzPct val="100000"/>
              <a:defRPr/>
            </a:pPr>
            <a:r>
              <a:rPr lang="de-DE" sz="3200" dirty="0" smtClean="0">
                <a:latin typeface="+mj-lt"/>
                <a:ea typeface="+mj-ea"/>
                <a:cs typeface="+mj-cs"/>
              </a:rPr>
              <a:t> (</a:t>
            </a:r>
            <a:r>
              <a:rPr lang="de-DE" sz="3200" dirty="0" err="1" smtClean="0">
                <a:latin typeface="+mj-lt"/>
                <a:ea typeface="+mj-ea"/>
                <a:cs typeface="+mj-cs"/>
              </a:rPr>
              <a:t>former</a:t>
            </a:r>
            <a:r>
              <a:rPr lang="de-DE" sz="3200" dirty="0" smtClean="0">
                <a:latin typeface="+mj-lt"/>
                <a:ea typeface="+mj-ea"/>
                <a:cs typeface="+mj-cs"/>
              </a:rPr>
              <a:t> </a:t>
            </a:r>
            <a:r>
              <a:rPr lang="de-DE" sz="3200" dirty="0" err="1" smtClean="0">
                <a:latin typeface="+mj-lt"/>
                <a:ea typeface="+mj-ea"/>
                <a:cs typeface="+mj-cs"/>
              </a:rPr>
              <a:t>Government</a:t>
            </a:r>
            <a:r>
              <a:rPr lang="de-DE" sz="3200" dirty="0" smtClean="0">
                <a:latin typeface="+mj-lt"/>
                <a:ea typeface="+mj-ea"/>
                <a:cs typeface="+mj-cs"/>
              </a:rPr>
              <a:t> </a:t>
            </a:r>
            <a:r>
              <a:rPr lang="de-DE" sz="3200" dirty="0" err="1" smtClean="0">
                <a:latin typeface="+mj-lt"/>
                <a:ea typeface="+mj-ea"/>
                <a:cs typeface="+mj-cs"/>
              </a:rPr>
              <a:t>Debt</a:t>
            </a:r>
            <a:r>
              <a:rPr lang="de-DE" sz="3200" dirty="0" smtClean="0">
                <a:latin typeface="+mj-lt"/>
                <a:ea typeface="+mj-ea"/>
                <a:cs typeface="+mj-cs"/>
              </a:rPr>
              <a:t> </a:t>
            </a:r>
            <a:r>
              <a:rPr lang="de-DE" sz="3200" dirty="0" err="1" smtClean="0">
                <a:latin typeface="+mj-lt"/>
                <a:ea typeface="+mj-ea"/>
                <a:cs typeface="+mj-cs"/>
              </a:rPr>
              <a:t>Committee</a:t>
            </a:r>
            <a:r>
              <a:rPr lang="de-DE" sz="3200" dirty="0" smtClean="0">
                <a:latin typeface="+mj-lt"/>
                <a:ea typeface="+mj-ea"/>
                <a:cs typeface="+mj-cs"/>
              </a:rPr>
              <a:t>) </a:t>
            </a:r>
            <a:endParaRPr lang="de-DE" sz="32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e-AT" b="1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Austrian </a:t>
            </a:r>
            <a:r>
              <a:rPr lang="de-DE" dirty="0" err="1" smtClean="0"/>
              <a:t>Fiscal</a:t>
            </a:r>
            <a:r>
              <a:rPr lang="de-DE" dirty="0" smtClean="0"/>
              <a:t> Advisory Council</a:t>
            </a:r>
            <a:endParaRPr lang="de-AT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9612560" y="1628800"/>
            <a:ext cx="813752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0" strike="sngStrike" dirty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Federal Law on the Establishment of the Fiscal Advisory Council </a:t>
            </a:r>
            <a:r>
              <a:rPr lang="en-US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/>
            </a:r>
            <a:br>
              <a:rPr lang="en-US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</a:br>
            <a:r>
              <a:rPr lang="de-DE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Federal Law Gazette I </a:t>
            </a:r>
            <a:r>
              <a:rPr lang="de-DE" b="0" strike="sngStrik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No</a:t>
            </a:r>
            <a:r>
              <a:rPr lang="de-DE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. 149/2013 </a:t>
            </a:r>
            <a:r>
              <a:rPr lang="de-DE" b="0" strike="sngStrik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of</a:t>
            </a:r>
            <a:r>
              <a:rPr lang="de-DE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 31. </a:t>
            </a:r>
            <a:r>
              <a:rPr lang="de-DE" b="0" strike="sngStrik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July</a:t>
            </a:r>
            <a:r>
              <a:rPr lang="de-DE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 2013 </a:t>
            </a:r>
            <a:endParaRPr lang="de-DE" b="0" strike="sngStrike" dirty="0">
              <a:solidFill>
                <a:schemeClr val="hlink"/>
              </a:solidFill>
              <a:latin typeface="+mn-lt"/>
              <a:ea typeface="+mj-ea"/>
              <a:cs typeface="Aharoni" pitchFamily="2" charset="-79"/>
            </a:endParaRPr>
          </a:p>
          <a:p>
            <a:pPr algn="r">
              <a:defRPr/>
            </a:pPr>
            <a:r>
              <a:rPr lang="de-DE" b="0" strike="sngStrik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(www.fiskalrat.at</a:t>
            </a:r>
            <a:r>
              <a:rPr lang="de-DE" b="0" strike="sngStrike" dirty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)</a:t>
            </a:r>
            <a:endParaRPr lang="de-AT" b="0" strike="sngStrike" dirty="0">
              <a:solidFill>
                <a:schemeClr val="hlink"/>
              </a:solidFill>
              <a:latin typeface="+mn-lt"/>
              <a:ea typeface="+mj-ea"/>
              <a:cs typeface="Aharoni" pitchFamily="2" charset="-79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39552" y="4357300"/>
            <a:ext cx="813752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de-DE" b="0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Jarmila Urvova</a:t>
            </a:r>
          </a:p>
          <a:p>
            <a:pPr>
              <a:defRPr/>
            </a:pPr>
            <a:r>
              <a:rPr lang="de-D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Office </a:t>
            </a:r>
            <a:r>
              <a:rPr lang="de-D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of</a:t>
            </a:r>
            <a:r>
              <a:rPr lang="de-D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the</a:t>
            </a:r>
            <a:r>
              <a:rPr lang="de-D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 </a:t>
            </a:r>
            <a:r>
              <a:rPr lang="de-DE" dirty="0" err="1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Fiscal</a:t>
            </a:r>
            <a:r>
              <a:rPr lang="de-DE" dirty="0" smtClean="0">
                <a:solidFill>
                  <a:schemeClr val="hlink"/>
                </a:solidFill>
                <a:latin typeface="+mn-lt"/>
                <a:ea typeface="+mj-ea"/>
                <a:cs typeface="Aharoni" pitchFamily="2" charset="-79"/>
              </a:rPr>
              <a:t> Advisory Council </a:t>
            </a:r>
          </a:p>
          <a:p>
            <a:pPr>
              <a:spcBef>
                <a:spcPts val="3600"/>
              </a:spcBef>
              <a:defRPr/>
            </a:pPr>
            <a:r>
              <a:rPr lang="en-US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PEM PAL Budget Community of Practice (</a:t>
            </a:r>
            <a:r>
              <a:rPr lang="en-US" b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BCoP</a:t>
            </a:r>
            <a:r>
              <a:rPr lang="en-US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Seminar</a:t>
            </a: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“The Role of Austria's Parliament in Budgeting”</a:t>
            </a:r>
          </a:p>
          <a:p>
            <a:pPr algn="r">
              <a:defRPr/>
            </a:pPr>
            <a:r>
              <a:rPr lang="de-DE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Vienna, </a:t>
            </a:r>
            <a:r>
              <a:rPr lang="de-DE" b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31</a:t>
            </a:r>
            <a:r>
              <a:rPr lang="de-DE" b="0" baseline="30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</a:t>
            </a:r>
            <a:r>
              <a:rPr lang="de-DE" b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b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January</a:t>
            </a:r>
            <a:r>
              <a:rPr lang="de-DE" b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2014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880" y="476672"/>
            <a:ext cx="11452634" cy="867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3600" dirty="0" err="1" smtClean="0"/>
              <a:t>According</a:t>
            </a:r>
            <a:r>
              <a:rPr lang="de-DE" sz="3600" dirty="0" smtClean="0"/>
              <a:t> </a:t>
            </a:r>
            <a:r>
              <a:rPr lang="de-DE" sz="3600" dirty="0" err="1" smtClean="0"/>
              <a:t>to</a:t>
            </a:r>
            <a:r>
              <a:rPr lang="de-DE" sz="3600" dirty="0" smtClean="0"/>
              <a:t> </a:t>
            </a:r>
            <a:r>
              <a:rPr lang="de-DE" sz="3600" b="1" dirty="0" err="1" smtClean="0"/>
              <a:t>Two</a:t>
            </a:r>
            <a:r>
              <a:rPr lang="de-DE" sz="3600" b="1" dirty="0" smtClean="0"/>
              <a:t>-pack </a:t>
            </a:r>
            <a:r>
              <a:rPr lang="de-DE" sz="3600" dirty="0"/>
              <a:t>– </a:t>
            </a:r>
            <a:r>
              <a:rPr lang="de-DE" sz="3600" dirty="0" err="1" smtClean="0"/>
              <a:t>monitoring</a:t>
            </a:r>
            <a:r>
              <a:rPr lang="de-DE" sz="3600" dirty="0" smtClean="0"/>
              <a:t>:</a:t>
            </a:r>
            <a:endParaRPr lang="de-AT" sz="3600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179512" y="2541904"/>
            <a:ext cx="8712968" cy="3882395"/>
          </a:xfrm>
        </p:spPr>
        <p:txBody>
          <a:bodyPr tIns="108000">
            <a:sp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</a:pPr>
            <a:r>
              <a:rPr lang="en-US" sz="2200" dirty="0" smtClean="0"/>
              <a:t>Article </a:t>
            </a:r>
            <a:r>
              <a:rPr lang="en-US" sz="2200" dirty="0"/>
              <a:t>5:</a:t>
            </a:r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dirty="0"/>
              <a:t>Member States shall have in place </a:t>
            </a:r>
            <a:r>
              <a:rPr lang="en-US" sz="2000" b="1" u="sng" dirty="0"/>
              <a:t>independent bodies </a:t>
            </a:r>
            <a:r>
              <a:rPr lang="en-US" sz="2000" dirty="0"/>
              <a:t>for </a:t>
            </a:r>
            <a:r>
              <a:rPr lang="en-US" sz="2000" b="1" dirty="0"/>
              <a:t>monitoring compliance </a:t>
            </a:r>
            <a:r>
              <a:rPr lang="en-US" sz="2000" b="1" dirty="0" smtClean="0"/>
              <a:t>with numerical fiscal rules</a:t>
            </a:r>
            <a:r>
              <a:rPr lang="en-US" sz="2000" dirty="0" smtClean="0"/>
              <a:t> [debt, deficit, MTO]. </a:t>
            </a:r>
            <a:r>
              <a:rPr lang="en-US" sz="2000" dirty="0"/>
              <a:t>Those bodies shall, where appropriate, provide </a:t>
            </a:r>
            <a:r>
              <a:rPr lang="en-US" sz="2000" b="1" dirty="0"/>
              <a:t>public </a:t>
            </a:r>
            <a:r>
              <a:rPr lang="en-US" sz="2000" b="1" dirty="0" smtClean="0"/>
              <a:t>assessments</a:t>
            </a:r>
            <a:r>
              <a:rPr lang="en-US" sz="2000" dirty="0" smtClean="0"/>
              <a:t>…, </a:t>
            </a:r>
            <a:r>
              <a:rPr lang="en-US" sz="2000" dirty="0"/>
              <a:t>inter alia relating </a:t>
            </a:r>
            <a:r>
              <a:rPr lang="en-US" sz="2000" dirty="0" smtClean="0"/>
              <a:t>to: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en-US" sz="2000" dirty="0" smtClean="0"/>
              <a:t>the </a:t>
            </a:r>
            <a:r>
              <a:rPr lang="en-US" sz="2000" dirty="0"/>
              <a:t>occurrence of circumstances leading to the </a:t>
            </a:r>
            <a:r>
              <a:rPr lang="en-US" sz="2000" b="1" dirty="0"/>
              <a:t>activation of the correction </a:t>
            </a:r>
            <a:r>
              <a:rPr lang="en-US" sz="2000" b="1" dirty="0" smtClean="0"/>
              <a:t>mechanism</a:t>
            </a:r>
            <a:r>
              <a:rPr lang="en-US" sz="2000" dirty="0" smtClean="0"/>
              <a:t>,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en-US" sz="2000" dirty="0"/>
              <a:t>whether the budgetary </a:t>
            </a:r>
            <a:r>
              <a:rPr lang="en-US" sz="2000" b="1" dirty="0"/>
              <a:t>correction is proceeding in accordance with national rules</a:t>
            </a:r>
            <a:r>
              <a:rPr lang="en-US" sz="2000" dirty="0"/>
              <a:t> and plans,</a:t>
            </a:r>
          </a:p>
          <a:p>
            <a:pPr marL="720725" lvl="2" indent="-342900">
              <a:lnSpc>
                <a:spcPct val="110000"/>
              </a:lnSpc>
              <a:spcBef>
                <a:spcPts val="600"/>
              </a:spcBef>
            </a:pPr>
            <a:r>
              <a:rPr lang="en-US" sz="2000" dirty="0"/>
              <a:t>any occurrence or cessation of </a:t>
            </a:r>
            <a:r>
              <a:rPr lang="en-US" sz="2000" b="1" dirty="0"/>
              <a:t>circumstances which may allow a temporary deviation</a:t>
            </a:r>
            <a:r>
              <a:rPr lang="en-US" sz="2000" dirty="0"/>
              <a:t> from the MTO</a:t>
            </a:r>
            <a:endParaRPr lang="de-DE" sz="20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8534400" cy="8123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72000" bIns="72000">
            <a:noAutofit/>
          </a:bodyPr>
          <a:lstStyle/>
          <a:p>
            <a:r>
              <a:rPr lang="en-US" sz="1700" dirty="0" smtClean="0"/>
              <a:t>Regulation 473/2013 </a:t>
            </a:r>
            <a:r>
              <a:rPr lang="en-US" sz="1700" dirty="0"/>
              <a:t>of the European Parliament and of the Council </a:t>
            </a:r>
            <a:r>
              <a:rPr lang="en-US" sz="1700" dirty="0" smtClean="0"/>
              <a:t>on </a:t>
            </a:r>
            <a:r>
              <a:rPr lang="en-US" sz="1700" dirty="0"/>
              <a:t>common provisions for monitoring and assessing draft budgetary plans and ensuring the correction of excessive deficit of the </a:t>
            </a:r>
            <a:r>
              <a:rPr lang="en-US" sz="1700" dirty="0" smtClean="0"/>
              <a:t>MS in the EA</a:t>
            </a:r>
            <a:r>
              <a:rPr lang="de-AT" sz="1700" dirty="0" smtClean="0"/>
              <a:t>: </a:t>
            </a:r>
            <a:endParaRPr lang="de-AT" sz="17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21603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395536" y="1752600"/>
            <a:ext cx="4100264" cy="6400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Two-pack definition of </a:t>
            </a:r>
            <a:br>
              <a:rPr lang="en-US" dirty="0" smtClean="0"/>
            </a:br>
            <a:r>
              <a:rPr lang="en-US" dirty="0" smtClean="0"/>
              <a:t>“independent bodies”: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572000" y="1752600"/>
            <a:ext cx="4320480" cy="640080"/>
          </a:xfrm>
        </p:spPr>
        <p:txBody>
          <a:bodyPr>
            <a:normAutofit fontScale="47500" lnSpcReduction="20000"/>
          </a:bodyPr>
          <a:lstStyle/>
          <a:p>
            <a:r>
              <a:rPr lang="en-US" sz="3600" dirty="0" smtClean="0">
                <a:solidFill>
                  <a:schemeClr val="hlink"/>
                </a:solidFill>
                <a:cs typeface="Aharoni" pitchFamily="2" charset="-79"/>
              </a:rPr>
              <a:t>AT Federal </a:t>
            </a:r>
            <a:r>
              <a:rPr lang="en-US" sz="3600" dirty="0">
                <a:solidFill>
                  <a:schemeClr val="hlink"/>
                </a:solidFill>
                <a:cs typeface="Aharoni" pitchFamily="2" charset="-79"/>
              </a:rPr>
              <a:t>Law on the Establishment of the Fiscal Advisory </a:t>
            </a:r>
            <a:r>
              <a:rPr lang="en-US" sz="3600" dirty="0" smtClean="0">
                <a:solidFill>
                  <a:schemeClr val="hlink"/>
                </a:solidFill>
                <a:cs typeface="Aharoni" pitchFamily="2" charset="-79"/>
              </a:rPr>
              <a:t>Council:</a:t>
            </a:r>
            <a:r>
              <a:rPr lang="en-US" sz="2400" dirty="0" smtClean="0">
                <a:solidFill>
                  <a:schemeClr val="hlink"/>
                </a:solidFill>
                <a:cs typeface="Aharoni" pitchFamily="2" charset="-79"/>
              </a:rPr>
              <a:t/>
            </a:r>
            <a:br>
              <a:rPr lang="en-US" sz="2400" dirty="0" smtClean="0">
                <a:solidFill>
                  <a:schemeClr val="hlink"/>
                </a:solidFill>
                <a:cs typeface="Aharoni" pitchFamily="2" charset="-79"/>
              </a:rPr>
            </a:br>
            <a:r>
              <a:rPr lang="en-US" sz="2400" b="0" dirty="0" smtClean="0">
                <a:solidFill>
                  <a:schemeClr val="hlink"/>
                </a:solidFill>
                <a:cs typeface="Aharoni" pitchFamily="2" charset="-79"/>
              </a:rPr>
              <a:t>(</a:t>
            </a:r>
            <a:r>
              <a:rPr lang="de-DE" sz="2400" b="0" dirty="0" smtClean="0">
                <a:solidFill>
                  <a:schemeClr val="hlink"/>
                </a:solidFill>
                <a:cs typeface="Aharoni" pitchFamily="2" charset="-79"/>
              </a:rPr>
              <a:t>Fed. </a:t>
            </a:r>
            <a:r>
              <a:rPr lang="de-DE" sz="2400" b="0" dirty="0">
                <a:solidFill>
                  <a:schemeClr val="hlink"/>
                </a:solidFill>
                <a:cs typeface="Aharoni" pitchFamily="2" charset="-79"/>
              </a:rPr>
              <a:t>Law Gazette </a:t>
            </a:r>
            <a:r>
              <a:rPr lang="de-DE" sz="2400" b="0" dirty="0" err="1" smtClean="0">
                <a:solidFill>
                  <a:schemeClr val="hlink"/>
                </a:solidFill>
                <a:cs typeface="Aharoni" pitchFamily="2" charset="-79"/>
              </a:rPr>
              <a:t>No</a:t>
            </a:r>
            <a:r>
              <a:rPr lang="de-DE" sz="2400" b="0" dirty="0">
                <a:solidFill>
                  <a:schemeClr val="hlink"/>
                </a:solidFill>
                <a:cs typeface="Aharoni" pitchFamily="2" charset="-79"/>
              </a:rPr>
              <a:t>. 149/2013 </a:t>
            </a:r>
            <a:r>
              <a:rPr lang="de-DE" sz="2400" b="0" dirty="0" err="1">
                <a:solidFill>
                  <a:schemeClr val="hlink"/>
                </a:solidFill>
                <a:cs typeface="Aharoni" pitchFamily="2" charset="-79"/>
              </a:rPr>
              <a:t>of</a:t>
            </a:r>
            <a:r>
              <a:rPr lang="de-DE" sz="2400" b="0" dirty="0">
                <a:solidFill>
                  <a:schemeClr val="hlink"/>
                </a:solidFill>
                <a:cs typeface="Aharoni" pitchFamily="2" charset="-79"/>
              </a:rPr>
              <a:t> 31. </a:t>
            </a:r>
            <a:r>
              <a:rPr lang="de-DE" sz="2400" b="0" dirty="0" err="1">
                <a:solidFill>
                  <a:schemeClr val="hlink"/>
                </a:solidFill>
                <a:cs typeface="Aharoni" pitchFamily="2" charset="-79"/>
              </a:rPr>
              <a:t>July</a:t>
            </a:r>
            <a:r>
              <a:rPr lang="de-DE" sz="2400" b="0" dirty="0">
                <a:solidFill>
                  <a:schemeClr val="hlink"/>
                </a:solidFill>
                <a:cs typeface="Aharoni" pitchFamily="2" charset="-79"/>
              </a:rPr>
              <a:t> </a:t>
            </a:r>
            <a:r>
              <a:rPr lang="de-DE" sz="2400" b="0" dirty="0" smtClean="0">
                <a:solidFill>
                  <a:schemeClr val="hlink"/>
                </a:solidFill>
                <a:cs typeface="Aharoni" pitchFamily="2" charset="-79"/>
              </a:rPr>
              <a:t>2013)</a:t>
            </a:r>
            <a:endParaRPr lang="de-DE" sz="2400" b="0" dirty="0">
              <a:solidFill>
                <a:schemeClr val="hlink"/>
              </a:solidFill>
              <a:cs typeface="Aharoni" pitchFamily="2" charset="-79"/>
            </a:endParaRPr>
          </a:p>
        </p:txBody>
      </p:sp>
      <p:pic>
        <p:nvPicPr>
          <p:cNvPr id="7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7931224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3600" dirty="0" err="1" smtClean="0"/>
              <a:t>Requirements</a:t>
            </a:r>
            <a:r>
              <a:rPr lang="de-DE" sz="3600" dirty="0" smtClean="0"/>
              <a:t>: </a:t>
            </a:r>
            <a:r>
              <a:rPr lang="de-DE" sz="3600" b="1" dirty="0" err="1" smtClean="0"/>
              <a:t>Two</a:t>
            </a:r>
            <a:r>
              <a:rPr lang="de-DE" sz="3600" b="1" dirty="0" smtClean="0"/>
              <a:t>-pack </a:t>
            </a:r>
            <a:r>
              <a:rPr lang="de-DE" sz="3600" dirty="0" smtClean="0"/>
              <a:t>vs. </a:t>
            </a:r>
            <a:r>
              <a:rPr lang="de-DE" sz="3600" b="1" dirty="0" smtClean="0"/>
              <a:t>National </a:t>
            </a:r>
            <a:r>
              <a:rPr lang="de-DE" sz="3600" b="1" dirty="0" err="1" smtClean="0"/>
              <a:t>law</a:t>
            </a:r>
            <a:r>
              <a:rPr lang="de-DE" sz="3600" dirty="0" smtClean="0"/>
              <a:t>:</a:t>
            </a:r>
            <a:endParaRPr lang="de-AT" sz="3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03360"/>
              </p:ext>
            </p:extLst>
          </p:nvPr>
        </p:nvGraphicFramePr>
        <p:xfrm>
          <a:off x="323528" y="2492896"/>
          <a:ext cx="8568952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464"/>
                <a:gridCol w="4392488"/>
              </a:tblGrid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Statutory regime </a:t>
                      </a: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grounded in national law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Federal law </a:t>
                      </a: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establishing the Fiscal Advisory Council</a:t>
                      </a: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1" dirty="0" smtClean="0"/>
                        <a:t>Not taking instructions </a:t>
                      </a:r>
                      <a:r>
                        <a:rPr lang="en-US" sz="1800" dirty="0" smtClean="0"/>
                        <a:t>from the budgetary authorities or others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Members are </a:t>
                      </a:r>
                      <a:r>
                        <a:rPr lang="en-US" sz="1800" b="1" dirty="0" smtClean="0"/>
                        <a:t>not permitted to request or take instructions</a:t>
                      </a:r>
                      <a:r>
                        <a:rPr lang="en-US" sz="1800" dirty="0" smtClean="0"/>
                        <a:t>; 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office period </a:t>
                      </a:r>
                      <a:r>
                        <a:rPr lang="en-US" sz="1800" dirty="0" smtClean="0">
                          <a:latin typeface="Calibri"/>
                        </a:rPr>
                        <a:t>≠</a:t>
                      </a:r>
                      <a:r>
                        <a:rPr lang="en-US" sz="1800" dirty="0" smtClean="0"/>
                        <a:t> legislation period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The capacity </a:t>
                      </a:r>
                      <a:r>
                        <a:rPr lang="en-US" sz="1800" b="1" dirty="0" smtClean="0"/>
                        <a:t>to communicate publicly </a:t>
                      </a:r>
                      <a:r>
                        <a:rPr lang="en-US" sz="1800" dirty="0" smtClean="0"/>
                        <a:t>in a </a:t>
                      </a:r>
                      <a:r>
                        <a:rPr lang="en-US" sz="1800" b="1" dirty="0" smtClean="0"/>
                        <a:t>timely</a:t>
                      </a:r>
                      <a:r>
                        <a:rPr lang="en-US" sz="1800" dirty="0" smtClean="0"/>
                        <a:t> manner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Public assessments; shaping public opinion, informational events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Procedures for nominating </a:t>
                      </a:r>
                      <a:r>
                        <a:rPr lang="en-US" sz="1800" b="1" dirty="0" smtClean="0"/>
                        <a:t>members</a:t>
                      </a:r>
                      <a:r>
                        <a:rPr lang="en-US" sz="1800" dirty="0" smtClean="0"/>
                        <a:t> on the basis of their </a:t>
                      </a:r>
                      <a:r>
                        <a:rPr lang="en-US" sz="1800" b="1" dirty="0" smtClean="0"/>
                        <a:t>experience and competence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Members must be </a:t>
                      </a:r>
                      <a:r>
                        <a:rPr lang="en-US" sz="1800" b="1" dirty="0" smtClean="0"/>
                        <a:t>experts</a:t>
                      </a:r>
                      <a:r>
                        <a:rPr lang="en-US" sz="1800" dirty="0" smtClean="0"/>
                        <a:t>; balanced view due to diversity of nominators reflecting the Austrian culture of social partnership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Adequate </a:t>
                      </a:r>
                      <a:r>
                        <a:rPr lang="en-US" sz="1800" b="1" dirty="0" smtClean="0"/>
                        <a:t>resources</a:t>
                      </a:r>
                      <a:r>
                        <a:rPr lang="en-US" sz="1800" dirty="0" smtClean="0"/>
                        <a:t> and appropriate </a:t>
                      </a:r>
                      <a:r>
                        <a:rPr lang="en-US" sz="1800" b="1" dirty="0" smtClean="0"/>
                        <a:t>access to information </a:t>
                      </a:r>
                      <a:r>
                        <a:rPr lang="en-US" sz="1800" dirty="0" smtClean="0"/>
                        <a:t>to carry out their mandate</a:t>
                      </a:r>
                      <a:endParaRPr lang="de-AT" sz="1800" dirty="0" smtClean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dirty="0" smtClean="0"/>
                        <a:t>funding by </a:t>
                      </a:r>
                      <a:r>
                        <a:rPr lang="en-US" sz="1800" dirty="0" err="1" smtClean="0"/>
                        <a:t>OeNB</a:t>
                      </a:r>
                      <a:r>
                        <a:rPr lang="en-US" sz="1800" dirty="0" smtClean="0"/>
                        <a:t>; legally based </a:t>
                      </a:r>
                      <a:r>
                        <a:rPr lang="en-US" sz="1800" b="1" dirty="0" smtClean="0"/>
                        <a:t>data</a:t>
                      </a:r>
                      <a:r>
                        <a:rPr lang="en-US" sz="1800" b="1" baseline="0" dirty="0" smtClean="0"/>
                        <a:t> provision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from administrative authorities and Statistics Austria</a:t>
                      </a:r>
                      <a:endParaRPr lang="de-AT" sz="1800" dirty="0" smtClean="0"/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5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3200" b="1" dirty="0" smtClean="0"/>
              <a:t>AT </a:t>
            </a:r>
            <a:r>
              <a:rPr lang="de-DE" altLang="de-DE" sz="3200" b="1" dirty="0" err="1" smtClean="0"/>
              <a:t>Fiscal</a:t>
            </a:r>
            <a:r>
              <a:rPr lang="de-DE" altLang="de-DE" sz="3200" b="1" dirty="0" smtClean="0"/>
              <a:t> Advisory Council: Tasks</a:t>
            </a:r>
            <a:endParaRPr lang="de-AT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8496746" cy="2722284"/>
          </a:xfr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/>
              <a:t>Assessing the </a:t>
            </a:r>
            <a:r>
              <a:rPr lang="en-US" sz="2200" b="1" dirty="0"/>
              <a:t>current fiscal </a:t>
            </a:r>
            <a:r>
              <a:rPr lang="en-US" sz="2200" b="1" dirty="0" smtClean="0"/>
              <a:t>situation, </a:t>
            </a:r>
            <a:r>
              <a:rPr lang="en-US" sz="2200" dirty="0" smtClean="0"/>
              <a:t>incl. </a:t>
            </a:r>
            <a:r>
              <a:rPr lang="en-US" sz="2200" dirty="0"/>
              <a:t>an </a:t>
            </a:r>
            <a:r>
              <a:rPr lang="en-US" sz="2200" b="1" dirty="0"/>
              <a:t>outlook for the future </a:t>
            </a:r>
            <a:endParaRPr lang="en-US" sz="22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 smtClean="0"/>
              <a:t>Analyzing </a:t>
            </a:r>
            <a:r>
              <a:rPr lang="en-US" sz="2200" b="1" dirty="0"/>
              <a:t>the sustainability and the quality </a:t>
            </a:r>
            <a:r>
              <a:rPr lang="en-US" sz="2200" dirty="0"/>
              <a:t>of </a:t>
            </a:r>
            <a:r>
              <a:rPr lang="en-US" sz="2200" dirty="0" smtClean="0"/>
              <a:t>fiscal policies </a:t>
            </a:r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 smtClean="0"/>
              <a:t>Analyzing </a:t>
            </a:r>
            <a:r>
              <a:rPr lang="en-US" sz="2200" b="1" dirty="0" smtClean="0"/>
              <a:t>the </a:t>
            </a:r>
            <a:r>
              <a:rPr lang="en-US" sz="2200" b="1" dirty="0"/>
              <a:t>economic effects of </a:t>
            </a:r>
            <a:r>
              <a:rPr lang="en-US" sz="2200" b="1" dirty="0" smtClean="0"/>
              <a:t>public debt</a:t>
            </a:r>
            <a:endParaRPr lang="de-DE" sz="2200" b="1" dirty="0" smtClean="0"/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/>
              <a:t>Providing </a:t>
            </a:r>
            <a:r>
              <a:rPr lang="en-US" sz="2200" b="1" dirty="0"/>
              <a:t>written recommendations </a:t>
            </a:r>
            <a:r>
              <a:rPr lang="en-US" sz="2200" dirty="0"/>
              <a:t>on </a:t>
            </a:r>
            <a:r>
              <a:rPr lang="en-US" sz="2200" dirty="0" smtClean="0"/>
              <a:t>fiscal policies</a:t>
            </a:r>
            <a:endParaRPr lang="de-DE" sz="2200" dirty="0" smtClean="0"/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 smtClean="0"/>
              <a:t>Preparing </a:t>
            </a:r>
            <a:r>
              <a:rPr lang="en-US" sz="2200" dirty="0"/>
              <a:t>an </a:t>
            </a:r>
            <a:r>
              <a:rPr lang="en-US" sz="2200" b="1" dirty="0"/>
              <a:t>annual </a:t>
            </a:r>
            <a:r>
              <a:rPr lang="en-US" sz="2200" b="1" dirty="0" smtClean="0"/>
              <a:t>report</a:t>
            </a:r>
          </a:p>
          <a:p>
            <a:pPr>
              <a:lnSpc>
                <a:spcPct val="120000"/>
              </a:lnSpc>
              <a:spcBef>
                <a:spcPts val="300"/>
              </a:spcBef>
              <a:defRPr/>
            </a:pPr>
            <a:r>
              <a:rPr lang="en-US" sz="2200" dirty="0"/>
              <a:t>Contributing to </a:t>
            </a:r>
            <a:r>
              <a:rPr lang="en-US" sz="2200" b="1" dirty="0"/>
              <a:t>shaping public opinion </a:t>
            </a:r>
            <a:r>
              <a:rPr lang="en-US" sz="2200" dirty="0" smtClean="0"/>
              <a:t>[in fiscal matters]</a:t>
            </a:r>
            <a:endParaRPr lang="de-DE" sz="2200" b="1" dirty="0" smtClean="0"/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634724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AT" sz="2200" b="0" dirty="0" smtClean="0"/>
              <a:t>FISK </a:t>
            </a:r>
            <a:r>
              <a:rPr lang="de-AT" sz="2200" b="0" dirty="0" err="1" smtClean="0"/>
              <a:t>as</a:t>
            </a:r>
            <a:r>
              <a:rPr lang="de-AT" sz="2200" b="0" dirty="0" smtClean="0"/>
              <a:t> a </a:t>
            </a:r>
            <a:r>
              <a:rPr lang="de-AT" sz="2200" dirty="0" smtClean="0"/>
              <a:t>national </a:t>
            </a:r>
            <a:r>
              <a:rPr lang="de-AT" sz="2200" dirty="0" err="1" smtClean="0"/>
              <a:t>co</a:t>
            </a:r>
            <a:r>
              <a:rPr lang="de-AT" sz="2200" dirty="0" smtClean="0"/>
              <a:t>-ordination </a:t>
            </a:r>
            <a:r>
              <a:rPr lang="de-AT" sz="2200" dirty="0" err="1" smtClean="0"/>
              <a:t>and</a:t>
            </a:r>
            <a:r>
              <a:rPr lang="de-AT" sz="2200" dirty="0" smtClean="0"/>
              <a:t> </a:t>
            </a:r>
            <a:r>
              <a:rPr lang="de-AT" sz="2200" dirty="0" err="1" smtClean="0"/>
              <a:t>advisory</a:t>
            </a:r>
            <a:r>
              <a:rPr lang="de-AT" sz="2200" dirty="0" smtClean="0"/>
              <a:t> </a:t>
            </a:r>
            <a:r>
              <a:rPr lang="de-AT" sz="2200" dirty="0" err="1" smtClean="0"/>
              <a:t>body</a:t>
            </a:r>
            <a:r>
              <a:rPr lang="de-AT" sz="2200" dirty="0" smtClean="0"/>
              <a:t> </a:t>
            </a:r>
            <a:r>
              <a:rPr lang="de-AT" sz="2200" b="0" dirty="0" smtClean="0"/>
              <a:t>(</a:t>
            </a:r>
            <a:r>
              <a:rPr lang="de-AT" sz="2200" b="0" dirty="0" err="1" smtClean="0"/>
              <a:t>the</a:t>
            </a:r>
            <a:r>
              <a:rPr lang="de-AT" sz="2200" b="0" dirty="0" smtClean="0"/>
              <a:t> „</a:t>
            </a:r>
            <a:r>
              <a:rPr lang="de-AT" sz="2200" b="0" dirty="0" err="1" smtClean="0"/>
              <a:t>old</a:t>
            </a:r>
            <a:r>
              <a:rPr lang="de-AT" sz="2200" b="0" dirty="0" smtClean="0"/>
              <a:t>“ </a:t>
            </a:r>
            <a:r>
              <a:rPr lang="de-AT" sz="2200" b="0" dirty="0" err="1" smtClean="0"/>
              <a:t>tasks</a:t>
            </a:r>
            <a:r>
              <a:rPr lang="de-AT" sz="2200" b="0" dirty="0" smtClean="0"/>
              <a:t>): </a:t>
            </a:r>
            <a:endParaRPr lang="de-AT" sz="2200" b="0" dirty="0"/>
          </a:p>
        </p:txBody>
      </p:sp>
      <p:sp>
        <p:nvSpPr>
          <p:cNvPr id="5" name="Textplatzhalter 3"/>
          <p:cNvSpPr txBox="1">
            <a:spLocks/>
          </p:cNvSpPr>
          <p:nvPr/>
        </p:nvSpPr>
        <p:spPr>
          <a:xfrm>
            <a:off x="611560" y="4823772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DE" sz="2400" b="0" dirty="0" smtClean="0"/>
              <a:t>FISK </a:t>
            </a:r>
            <a:r>
              <a:rPr lang="de-DE" sz="2400" b="0" dirty="0" err="1" smtClean="0"/>
              <a:t>as</a:t>
            </a:r>
            <a:r>
              <a:rPr lang="de-DE" sz="2400" b="0" dirty="0" smtClean="0"/>
              <a:t> </a:t>
            </a:r>
            <a:r>
              <a:rPr lang="de-DE" sz="2400" dirty="0" err="1" smtClean="0"/>
              <a:t>part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EU </a:t>
            </a:r>
            <a:r>
              <a:rPr lang="de-DE" sz="2400" dirty="0" err="1" smtClean="0"/>
              <a:t>fiscal</a:t>
            </a:r>
            <a:r>
              <a:rPr lang="de-DE" sz="2400" dirty="0" smtClean="0"/>
              <a:t> </a:t>
            </a:r>
            <a:r>
              <a:rPr lang="de-DE" sz="2400" dirty="0" err="1" smtClean="0"/>
              <a:t>framework</a:t>
            </a:r>
            <a:r>
              <a:rPr lang="de-DE" sz="2400" b="0" dirty="0" smtClean="0"/>
              <a:t> („</a:t>
            </a:r>
            <a:r>
              <a:rPr lang="de-DE" sz="2400" b="0" dirty="0" err="1" smtClean="0"/>
              <a:t>new</a:t>
            </a:r>
            <a:r>
              <a:rPr lang="de-DE" sz="2400" b="0" dirty="0" smtClean="0"/>
              <a:t>“ </a:t>
            </a:r>
            <a:r>
              <a:rPr lang="de-DE" sz="2400" b="0" dirty="0" err="1" smtClean="0"/>
              <a:t>tasks</a:t>
            </a:r>
            <a:r>
              <a:rPr lang="de-DE" sz="2400" b="0" dirty="0" smtClean="0"/>
              <a:t>, </a:t>
            </a:r>
            <a:r>
              <a:rPr lang="de-DE" sz="2400" b="0" dirty="0" err="1" smtClean="0"/>
              <a:t>as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of</a:t>
            </a:r>
            <a:r>
              <a:rPr lang="de-DE" sz="2400" b="0" dirty="0" smtClean="0"/>
              <a:t> 1.11.2013):</a:t>
            </a:r>
            <a:endParaRPr lang="de-DE" sz="24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Inhaltsplatzhalter 2"/>
          <p:cNvSpPr txBox="1">
            <a:spLocks/>
          </p:cNvSpPr>
          <p:nvPr/>
        </p:nvSpPr>
        <p:spPr>
          <a:xfrm>
            <a:off x="611560" y="5345340"/>
            <a:ext cx="8496746" cy="1107996"/>
          </a:xfrm>
          <a:prstGeom prst="rect">
            <a:avLst/>
          </a:prstGeom>
        </p:spPr>
        <p:txBody>
          <a:bodyPr vert="horz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e-DE" sz="2200" b="0" dirty="0"/>
              <a:t>i</a:t>
            </a:r>
            <a:r>
              <a:rPr lang="de-DE" sz="2200" b="0" dirty="0" smtClean="0"/>
              <a:t>.a. </a:t>
            </a:r>
            <a:r>
              <a:rPr lang="de-DE" sz="2200" dirty="0" err="1" smtClean="0"/>
              <a:t>timely</a:t>
            </a:r>
            <a:r>
              <a:rPr lang="de-DE" sz="2200" dirty="0" smtClean="0"/>
              <a:t> </a:t>
            </a:r>
            <a:r>
              <a:rPr lang="de-DE" sz="2200" dirty="0" err="1" smtClean="0"/>
              <a:t>monitoring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compliance</a:t>
            </a:r>
            <a:r>
              <a:rPr lang="de-DE" sz="2200" dirty="0" smtClean="0"/>
              <a:t> </a:t>
            </a:r>
            <a:r>
              <a:rPr lang="de-DE" sz="2200" b="0" dirty="0" err="1" smtClean="0"/>
              <a:t>with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nationally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transposed</a:t>
            </a:r>
            <a:r>
              <a:rPr lang="de-DE" sz="2200" b="0" dirty="0" smtClean="0"/>
              <a:t> EU </a:t>
            </a:r>
            <a:r>
              <a:rPr lang="de-DE" sz="2200" b="0" dirty="0" err="1" smtClean="0"/>
              <a:t>fiscal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rules</a:t>
            </a:r>
            <a:r>
              <a:rPr lang="de-DE" sz="2200" b="0" dirty="0" smtClean="0"/>
              <a:t>, </a:t>
            </a:r>
            <a:r>
              <a:rPr lang="de-DE" sz="2200" b="0" dirty="0" err="1" smtClean="0"/>
              <a:t>as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well</a:t>
            </a:r>
            <a:r>
              <a:rPr lang="de-DE" sz="2200" b="0" dirty="0" smtClean="0"/>
              <a:t> </a:t>
            </a:r>
            <a:r>
              <a:rPr lang="de-DE" sz="2200" b="0" dirty="0" err="1" smtClean="0"/>
              <a:t>as</a:t>
            </a:r>
            <a:r>
              <a:rPr lang="de-DE" sz="2200" b="0" dirty="0" smtClean="0"/>
              <a:t> </a:t>
            </a:r>
            <a:r>
              <a:rPr lang="de-DE" sz="2200" dirty="0" err="1" smtClean="0"/>
              <a:t>providing</a:t>
            </a:r>
            <a:r>
              <a:rPr lang="de-DE" sz="2200" dirty="0" smtClean="0"/>
              <a:t> </a:t>
            </a:r>
            <a:r>
              <a:rPr lang="de-DE" sz="2200" dirty="0" err="1" smtClean="0"/>
              <a:t>recommendations</a:t>
            </a:r>
            <a:r>
              <a:rPr lang="de-DE" sz="2200" dirty="0" smtClean="0"/>
              <a:t> </a:t>
            </a:r>
            <a:r>
              <a:rPr lang="de-DE" sz="2200" b="0" dirty="0" smtClean="0"/>
              <a:t>on </a:t>
            </a:r>
            <a:r>
              <a:rPr lang="de-DE" sz="2200" dirty="0" smtClean="0"/>
              <a:t>medium-term </a:t>
            </a:r>
            <a:r>
              <a:rPr lang="de-DE" sz="2200" dirty="0" err="1" smtClean="0"/>
              <a:t>budget</a:t>
            </a:r>
            <a:r>
              <a:rPr lang="de-DE" sz="2200" dirty="0" smtClean="0"/>
              <a:t> </a:t>
            </a:r>
            <a:r>
              <a:rPr lang="de-DE" sz="2200" dirty="0" err="1" smtClean="0"/>
              <a:t>objectives</a:t>
            </a:r>
            <a:endParaRPr lang="de-DE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66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7952" y="1556792"/>
            <a:ext cx="8370512" cy="532656"/>
          </a:xfrm>
        </p:spPr>
        <p:txBody>
          <a:bodyPr>
            <a:normAutofit/>
          </a:bodyPr>
          <a:lstStyle/>
          <a:p>
            <a:r>
              <a:rPr lang="de-DE" sz="2000" dirty="0" smtClean="0"/>
              <a:t>SGP: a </a:t>
            </a:r>
            <a:r>
              <a:rPr lang="de-DE" sz="2000" b="1" dirty="0" err="1" smtClean="0"/>
              <a:t>preventive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a </a:t>
            </a:r>
            <a:r>
              <a:rPr lang="de-DE" sz="2000" b="1" dirty="0" err="1" smtClean="0"/>
              <a:t>corrective</a:t>
            </a:r>
            <a:r>
              <a:rPr lang="de-DE" sz="2000" dirty="0" smtClean="0"/>
              <a:t> arm</a:t>
            </a:r>
            <a:endParaRPr lang="en-US" sz="2000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Key </a:t>
            </a:r>
            <a:r>
              <a:rPr lang="de-DE" sz="3600" dirty="0" err="1" smtClean="0"/>
              <a:t>elements</a:t>
            </a:r>
            <a:r>
              <a:rPr lang="de-DE" sz="3600" dirty="0" smtClean="0"/>
              <a:t> </a:t>
            </a:r>
            <a:r>
              <a:rPr lang="de-DE" sz="3600" dirty="0" err="1" smtClean="0"/>
              <a:t>of</a:t>
            </a:r>
            <a:r>
              <a:rPr lang="de-DE" sz="3600" dirty="0" smtClean="0"/>
              <a:t> EU </a:t>
            </a:r>
            <a:r>
              <a:rPr lang="de-DE" sz="3600" dirty="0" err="1" smtClean="0"/>
              <a:t>fiscal</a:t>
            </a:r>
            <a:r>
              <a:rPr lang="de-DE" sz="3600" dirty="0" smtClean="0"/>
              <a:t> </a:t>
            </a:r>
            <a:r>
              <a:rPr lang="de-DE" sz="3600" dirty="0" err="1" smtClean="0"/>
              <a:t>rules</a:t>
            </a:r>
            <a:r>
              <a:rPr lang="de-DE" sz="3600" dirty="0" smtClean="0"/>
              <a:t> </a:t>
            </a:r>
            <a:r>
              <a:rPr lang="de-DE" sz="2800" dirty="0" smtClean="0"/>
              <a:t>(</a:t>
            </a:r>
            <a:r>
              <a:rPr lang="de-DE" sz="2800" dirty="0" err="1" smtClean="0"/>
              <a:t>simplified</a:t>
            </a:r>
            <a:r>
              <a:rPr lang="de-DE" sz="2800" dirty="0"/>
              <a:t>)</a:t>
            </a:r>
            <a:endParaRPr lang="en-US" sz="2800" dirty="0"/>
          </a:p>
        </p:txBody>
      </p:sp>
      <p:sp>
        <p:nvSpPr>
          <p:cNvPr id="6" name="Textplatzhalter 3"/>
          <p:cNvSpPr txBox="1">
            <a:spLocks/>
          </p:cNvSpPr>
          <p:nvPr/>
        </p:nvSpPr>
        <p:spPr>
          <a:xfrm>
            <a:off x="641648" y="1988840"/>
            <a:ext cx="8502352" cy="4477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DE" sz="2600" b="0" dirty="0" smtClean="0"/>
              <a:t>Main </a:t>
            </a:r>
            <a:r>
              <a:rPr lang="de-DE" sz="2600" b="0" dirty="0" err="1" smtClean="0"/>
              <a:t>elements</a:t>
            </a:r>
            <a:r>
              <a:rPr lang="de-DE" sz="2600" b="0" dirty="0" smtClean="0"/>
              <a:t>:</a:t>
            </a:r>
            <a:endParaRPr lang="de-AT" sz="2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2512855"/>
            <a:ext cx="8424936" cy="401248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000" dirty="0" smtClean="0">
                <a:solidFill>
                  <a:schemeClr val="accent1"/>
                </a:solidFill>
              </a:rPr>
              <a:t>Medium-Term </a:t>
            </a:r>
            <a:r>
              <a:rPr lang="de-DE" sz="2000" dirty="0" err="1" smtClean="0">
                <a:solidFill>
                  <a:schemeClr val="accent1"/>
                </a:solidFill>
              </a:rPr>
              <a:t>Objective</a:t>
            </a:r>
            <a:r>
              <a:rPr lang="de-DE" sz="2000" dirty="0" smtClean="0">
                <a:solidFill>
                  <a:schemeClr val="accent1"/>
                </a:solidFill>
              </a:rPr>
              <a:t> (MTO): </a:t>
            </a:r>
            <a:br>
              <a:rPr lang="de-DE" sz="2000" dirty="0" smtClean="0">
                <a:solidFill>
                  <a:schemeClr val="accent1"/>
                </a:solidFill>
              </a:rPr>
            </a:br>
            <a:r>
              <a:rPr lang="de-DE" sz="2000" b="0" dirty="0" err="1" smtClean="0"/>
              <a:t>budget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balance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adjusted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the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effect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of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the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business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cycle</a:t>
            </a:r>
            <a:r>
              <a:rPr lang="de-DE" sz="2000" b="0" dirty="0" smtClean="0"/>
              <a:t> („</a:t>
            </a:r>
            <a:r>
              <a:rPr lang="de-DE" sz="2000" b="0" dirty="0" err="1" smtClean="0"/>
              <a:t>cyclically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adjusted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balance</a:t>
            </a:r>
            <a:r>
              <a:rPr lang="de-DE" sz="2000" b="0" dirty="0" smtClean="0"/>
              <a:t>“)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excluding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one</a:t>
            </a:r>
            <a:r>
              <a:rPr lang="de-DE" sz="2000" b="0" dirty="0" smtClean="0"/>
              <a:t>-off </a:t>
            </a:r>
            <a:r>
              <a:rPr lang="de-DE" sz="2000" b="0" dirty="0" err="1" smtClean="0"/>
              <a:t>measures</a:t>
            </a:r>
            <a:r>
              <a:rPr lang="de-DE" sz="2000" b="0" dirty="0" smtClean="0"/>
              <a:t> </a:t>
            </a:r>
            <a:r>
              <a:rPr lang="de-DE" sz="2000" dirty="0" smtClean="0"/>
              <a:t>(„</a:t>
            </a:r>
            <a:r>
              <a:rPr lang="de-DE" sz="2000" dirty="0" err="1" smtClean="0"/>
              <a:t>structural</a:t>
            </a:r>
            <a:r>
              <a:rPr lang="de-DE" sz="2000" dirty="0" smtClean="0"/>
              <a:t> </a:t>
            </a:r>
            <a:r>
              <a:rPr lang="de-DE" sz="2000" dirty="0" err="1" smtClean="0"/>
              <a:t>balance</a:t>
            </a:r>
            <a:r>
              <a:rPr lang="de-DE" sz="2000" dirty="0" smtClean="0"/>
              <a:t>“</a:t>
            </a:r>
            <a:r>
              <a:rPr lang="de-DE" sz="2000" b="0" dirty="0" smtClean="0"/>
              <a:t>)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700" b="0" dirty="0" err="1" smtClean="0"/>
              <a:t>level</a:t>
            </a:r>
            <a:r>
              <a:rPr lang="de-DE" sz="1700" b="0" dirty="0" smtClean="0"/>
              <a:t>: </a:t>
            </a:r>
            <a:r>
              <a:rPr lang="de-DE" sz="1700" dirty="0" smtClean="0">
                <a:solidFill>
                  <a:schemeClr val="tx2"/>
                </a:solidFill>
              </a:rPr>
              <a:t>min. </a:t>
            </a:r>
            <a:r>
              <a:rPr lang="de-DE" sz="1700" dirty="0">
                <a:solidFill>
                  <a:schemeClr val="tx2"/>
                </a:solidFill>
              </a:rPr>
              <a:t>-</a:t>
            </a:r>
            <a:r>
              <a:rPr lang="de-DE" sz="1700" dirty="0" smtClean="0">
                <a:solidFill>
                  <a:schemeClr val="tx2"/>
                </a:solidFill>
              </a:rPr>
              <a:t>0.5% </a:t>
            </a:r>
            <a:r>
              <a:rPr lang="de-DE" sz="1700" b="0" dirty="0" err="1" smtClean="0"/>
              <a:t>of</a:t>
            </a:r>
            <a:r>
              <a:rPr lang="de-DE" sz="1700" b="0" dirty="0" smtClean="0"/>
              <a:t> GDP </a:t>
            </a:r>
            <a:r>
              <a:rPr lang="de-DE" sz="1700" b="0" dirty="0" err="1" smtClean="0"/>
              <a:t>for</a:t>
            </a:r>
            <a:r>
              <a:rPr lang="de-DE" sz="1700" b="0" dirty="0" smtClean="0"/>
              <a:t> EA MS </a:t>
            </a:r>
          </a:p>
          <a:p>
            <a:pPr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700" b="0" dirty="0" err="1" smtClean="0"/>
              <a:t>adjustment</a:t>
            </a:r>
            <a:r>
              <a:rPr lang="de-DE" sz="1700" b="0" dirty="0" smtClean="0"/>
              <a:t> </a:t>
            </a:r>
            <a:r>
              <a:rPr lang="de-DE" sz="1700" b="0" dirty="0" err="1" smtClean="0"/>
              <a:t>path</a:t>
            </a:r>
            <a:r>
              <a:rPr lang="de-DE" sz="1700" b="0" dirty="0" smtClean="0"/>
              <a:t> </a:t>
            </a:r>
            <a:r>
              <a:rPr lang="de-DE" sz="1700" b="0" dirty="0" err="1" smtClean="0"/>
              <a:t>towards</a:t>
            </a:r>
            <a:r>
              <a:rPr lang="de-DE" sz="1700" b="0" dirty="0" smtClean="0"/>
              <a:t> </a:t>
            </a:r>
            <a:r>
              <a:rPr lang="de-DE" sz="1700" b="0" dirty="0" err="1" smtClean="0"/>
              <a:t>it</a:t>
            </a:r>
            <a:r>
              <a:rPr lang="de-DE" sz="1700" b="0" dirty="0" smtClean="0"/>
              <a:t>: </a:t>
            </a:r>
            <a:r>
              <a:rPr lang="de-DE" sz="1700" dirty="0" smtClean="0">
                <a:solidFill>
                  <a:schemeClr val="tx2"/>
                </a:solidFill>
              </a:rPr>
              <a:t>min. 0.5% </a:t>
            </a:r>
            <a:r>
              <a:rPr lang="de-DE" sz="1700" b="0" dirty="0" err="1" smtClean="0"/>
              <a:t>of</a:t>
            </a:r>
            <a:r>
              <a:rPr lang="de-DE" sz="1700" b="0" dirty="0" smtClean="0"/>
              <a:t> GDP p.a.</a:t>
            </a: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2000" dirty="0" smtClean="0">
                <a:solidFill>
                  <a:schemeClr val="accent1"/>
                </a:solidFill>
              </a:rPr>
              <a:t>Budget </a:t>
            </a:r>
            <a:r>
              <a:rPr lang="de-DE" sz="2000" dirty="0" err="1" smtClean="0">
                <a:solidFill>
                  <a:schemeClr val="accent1"/>
                </a:solidFill>
              </a:rPr>
              <a:t>balance</a:t>
            </a:r>
            <a:r>
              <a:rPr lang="de-DE" sz="2000" dirty="0" smtClean="0">
                <a:solidFill>
                  <a:schemeClr val="accent1"/>
                </a:solidFill>
              </a:rPr>
              <a:t>: </a:t>
            </a:r>
            <a:r>
              <a:rPr lang="de-DE" sz="2000" dirty="0" smtClean="0">
                <a:solidFill>
                  <a:schemeClr val="tx2"/>
                </a:solidFill>
              </a:rPr>
              <a:t>min. -3% </a:t>
            </a:r>
            <a:r>
              <a:rPr lang="de-DE" sz="2000" b="0" dirty="0" err="1" smtClean="0"/>
              <a:t>of</a:t>
            </a:r>
            <a:r>
              <a:rPr lang="de-DE" sz="2000" b="0" dirty="0" smtClean="0"/>
              <a:t> GDP</a:t>
            </a: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2000" dirty="0" smtClean="0">
                <a:solidFill>
                  <a:schemeClr val="accent1"/>
                </a:solidFill>
              </a:rPr>
              <a:t>Public </a:t>
            </a:r>
            <a:r>
              <a:rPr lang="de-DE" sz="2000" dirty="0" err="1" smtClean="0">
                <a:solidFill>
                  <a:schemeClr val="accent1"/>
                </a:solidFill>
              </a:rPr>
              <a:t>debt</a:t>
            </a:r>
            <a:r>
              <a:rPr lang="de-DE" sz="2000" dirty="0" smtClean="0">
                <a:solidFill>
                  <a:schemeClr val="accent1"/>
                </a:solidFill>
              </a:rPr>
              <a:t>: </a:t>
            </a:r>
            <a:r>
              <a:rPr lang="de-DE" sz="2000" dirty="0" smtClean="0">
                <a:solidFill>
                  <a:schemeClr val="tx2"/>
                </a:solidFill>
              </a:rPr>
              <a:t>max</a:t>
            </a:r>
            <a:r>
              <a:rPr lang="de-DE" sz="2000" b="0" dirty="0" smtClean="0">
                <a:solidFill>
                  <a:schemeClr val="tx2"/>
                </a:solidFill>
              </a:rPr>
              <a:t>. </a:t>
            </a:r>
            <a:r>
              <a:rPr lang="de-DE" sz="2000" dirty="0" smtClean="0">
                <a:solidFill>
                  <a:schemeClr val="tx2"/>
                </a:solidFill>
              </a:rPr>
              <a:t>60% </a:t>
            </a:r>
            <a:r>
              <a:rPr lang="de-DE" sz="2000" b="0" dirty="0" err="1" smtClean="0"/>
              <a:t>of</a:t>
            </a:r>
            <a:r>
              <a:rPr lang="de-DE" sz="2000" b="0" dirty="0" smtClean="0"/>
              <a:t> GDP, </a:t>
            </a:r>
            <a:r>
              <a:rPr lang="de-DE" sz="2000" b="0" dirty="0" err="1" smtClean="0"/>
              <a:t>or</a:t>
            </a:r>
            <a:r>
              <a:rPr lang="de-DE" sz="2000" b="0" dirty="0" smtClean="0"/>
              <a:t> </a:t>
            </a:r>
            <a:r>
              <a:rPr lang="de-DE" sz="2000" dirty="0" err="1" smtClean="0">
                <a:solidFill>
                  <a:schemeClr val="tx2"/>
                </a:solidFill>
              </a:rPr>
              <a:t>diminishing</a:t>
            </a:r>
            <a:r>
              <a:rPr lang="de-DE" sz="2000" dirty="0" smtClean="0">
                <a:solidFill>
                  <a:schemeClr val="tx2"/>
                </a:solidFill>
              </a:rPr>
              <a:t> at a </a:t>
            </a:r>
            <a:r>
              <a:rPr lang="de-DE" sz="2000" dirty="0" err="1" smtClean="0">
                <a:solidFill>
                  <a:schemeClr val="tx2"/>
                </a:solidFill>
              </a:rPr>
              <a:t>satisfactory</a:t>
            </a:r>
            <a:r>
              <a:rPr lang="de-DE" sz="2000" dirty="0" smtClean="0">
                <a:solidFill>
                  <a:schemeClr val="tx2"/>
                </a:solidFill>
              </a:rPr>
              <a:t> </a:t>
            </a:r>
            <a:r>
              <a:rPr lang="de-DE" sz="2000" dirty="0" err="1" smtClean="0">
                <a:solidFill>
                  <a:schemeClr val="tx2"/>
                </a:solidFill>
              </a:rPr>
              <a:t>pace</a:t>
            </a:r>
            <a:endParaRPr lang="de-DE" sz="2000" dirty="0" smtClean="0">
              <a:solidFill>
                <a:schemeClr val="tx2"/>
              </a:solidFill>
            </a:endParaRPr>
          </a:p>
          <a:p>
            <a:pPr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</a:pPr>
            <a:r>
              <a:rPr lang="de-DE" sz="2000" dirty="0" err="1" smtClean="0">
                <a:solidFill>
                  <a:schemeClr val="accent1"/>
                </a:solidFill>
              </a:rPr>
              <a:t>Expenditure</a:t>
            </a:r>
            <a:r>
              <a:rPr lang="de-DE" sz="2000" dirty="0" smtClean="0">
                <a:solidFill>
                  <a:schemeClr val="accent1"/>
                </a:solidFill>
              </a:rPr>
              <a:t> </a:t>
            </a:r>
            <a:r>
              <a:rPr lang="de-DE" sz="2000" dirty="0" err="1" smtClean="0">
                <a:solidFill>
                  <a:schemeClr val="accent1"/>
                </a:solidFill>
              </a:rPr>
              <a:t>benchmark</a:t>
            </a:r>
            <a:r>
              <a:rPr lang="de-DE" sz="2000" dirty="0" smtClean="0">
                <a:solidFill>
                  <a:schemeClr val="accent1"/>
                </a:solidFill>
              </a:rPr>
              <a:t>: </a:t>
            </a:r>
            <a:br>
              <a:rPr lang="de-DE" sz="2000" dirty="0" smtClean="0">
                <a:solidFill>
                  <a:schemeClr val="accent1"/>
                </a:solidFill>
              </a:rPr>
            </a:br>
            <a:r>
              <a:rPr lang="de-DE" sz="1900" dirty="0" smtClean="0"/>
              <a:t>real </a:t>
            </a:r>
            <a:r>
              <a:rPr lang="de-DE" sz="1900" dirty="0" err="1" smtClean="0"/>
              <a:t>growth</a:t>
            </a:r>
            <a:r>
              <a:rPr lang="de-DE" sz="1900" dirty="0" smtClean="0"/>
              <a:t> rate </a:t>
            </a:r>
            <a:r>
              <a:rPr lang="de-DE" sz="1900" dirty="0" err="1" smtClean="0"/>
              <a:t>of</a:t>
            </a:r>
            <a:r>
              <a:rPr lang="de-DE" sz="1900" dirty="0" smtClean="0"/>
              <a:t> </a:t>
            </a:r>
            <a:r>
              <a:rPr lang="de-DE" sz="1900" dirty="0" err="1" smtClean="0"/>
              <a:t>public</a:t>
            </a:r>
            <a:r>
              <a:rPr lang="de-DE" sz="1900" dirty="0" smtClean="0"/>
              <a:t> </a:t>
            </a:r>
            <a:r>
              <a:rPr lang="de-DE" sz="1900" dirty="0" err="1" smtClean="0"/>
              <a:t>expenditure</a:t>
            </a:r>
            <a:r>
              <a:rPr lang="de-DE" sz="1900" b="0" dirty="0" smtClean="0"/>
              <a:t>* </a:t>
            </a:r>
            <a:r>
              <a:rPr lang="de-DE" sz="1900" dirty="0" smtClean="0">
                <a:solidFill>
                  <a:schemeClr val="tx2"/>
                </a:solidFill>
              </a:rPr>
              <a:t>&lt;</a:t>
            </a:r>
            <a:r>
              <a:rPr lang="de-DE" sz="1900" b="0" dirty="0" smtClean="0"/>
              <a:t> </a:t>
            </a:r>
            <a:r>
              <a:rPr lang="de-DE" sz="1900" dirty="0"/>
              <a:t>medium-term potential GDP </a:t>
            </a:r>
            <a:r>
              <a:rPr lang="de-DE" sz="1900" dirty="0" err="1" smtClean="0"/>
              <a:t>growth</a:t>
            </a:r>
            <a:r>
              <a:rPr lang="de-DE" sz="2000" b="0" dirty="0" smtClean="0"/>
              <a:t/>
            </a:r>
            <a:br>
              <a:rPr lang="de-DE" sz="2000" b="0" dirty="0" smtClean="0"/>
            </a:br>
            <a:r>
              <a:rPr lang="de-DE" sz="1500" b="0" i="1" dirty="0" smtClean="0"/>
              <a:t>*(</a:t>
            </a:r>
            <a:r>
              <a:rPr lang="de-DE" sz="1500" b="0" i="1" dirty="0" err="1"/>
              <a:t>excluding</a:t>
            </a:r>
            <a:r>
              <a:rPr lang="de-DE" sz="1500" b="0" i="1" dirty="0"/>
              <a:t> </a:t>
            </a:r>
            <a:r>
              <a:rPr lang="de-DE" sz="1500" b="0" i="1" dirty="0" err="1"/>
              <a:t>interest</a:t>
            </a:r>
            <a:r>
              <a:rPr lang="de-DE" sz="1500" b="0" i="1" dirty="0"/>
              <a:t> </a:t>
            </a:r>
            <a:r>
              <a:rPr lang="de-DE" sz="1500" b="0" i="1" dirty="0" err="1"/>
              <a:t>payments</a:t>
            </a:r>
            <a:r>
              <a:rPr lang="de-DE" sz="1500" b="0" i="1" dirty="0"/>
              <a:t> </a:t>
            </a:r>
            <a:r>
              <a:rPr lang="de-DE" sz="1500" b="0" i="1" dirty="0" err="1"/>
              <a:t>and</a:t>
            </a:r>
            <a:r>
              <a:rPr lang="de-DE" sz="1500" b="0" i="1" dirty="0"/>
              <a:t> </a:t>
            </a:r>
            <a:r>
              <a:rPr lang="de-DE" sz="1500" b="0" i="1" dirty="0" err="1"/>
              <a:t>unemployment</a:t>
            </a:r>
            <a:r>
              <a:rPr lang="de-DE" sz="1500" b="0" i="1" dirty="0"/>
              <a:t> </a:t>
            </a:r>
            <a:r>
              <a:rPr lang="de-DE" sz="1500" b="0" i="1" dirty="0" err="1"/>
              <a:t>related</a:t>
            </a:r>
            <a:r>
              <a:rPr lang="de-DE" sz="1500" b="0" i="1" dirty="0"/>
              <a:t> </a:t>
            </a:r>
            <a:r>
              <a:rPr lang="de-DE" sz="1500" b="0" i="1" dirty="0" err="1"/>
              <a:t>expenditure</a:t>
            </a:r>
            <a:r>
              <a:rPr lang="de-DE" sz="1500" b="0" i="1" dirty="0"/>
              <a:t> </a:t>
            </a:r>
            <a:r>
              <a:rPr lang="de-DE" sz="1500" b="0" i="1" dirty="0" err="1"/>
              <a:t>and</a:t>
            </a:r>
            <a:r>
              <a:rPr lang="de-DE" sz="1500" b="0" i="1" dirty="0"/>
              <a:t> </a:t>
            </a:r>
            <a:r>
              <a:rPr lang="de-DE" sz="1500" b="0" i="1" dirty="0" err="1" smtClean="0"/>
              <a:t>expenditure</a:t>
            </a:r>
            <a:r>
              <a:rPr lang="de-DE" sz="1500" b="0" i="1" dirty="0" smtClean="0"/>
              <a:t> </a:t>
            </a:r>
            <a:r>
              <a:rPr lang="de-DE" sz="1500" b="0" i="1" dirty="0" err="1" smtClean="0"/>
              <a:t>offset</a:t>
            </a:r>
            <a:r>
              <a:rPr lang="de-DE" sz="1500" b="0" i="1" dirty="0" smtClean="0"/>
              <a:t> </a:t>
            </a:r>
            <a:r>
              <a:rPr lang="de-DE" sz="1500" b="0" i="1" dirty="0" err="1" smtClean="0"/>
              <a:t>by</a:t>
            </a:r>
            <a:r>
              <a:rPr lang="de-DE" sz="1500" b="0" i="1" dirty="0" smtClean="0"/>
              <a:t> </a:t>
            </a:r>
            <a:r>
              <a:rPr lang="de-DE" sz="1500" b="0" i="1" dirty="0" err="1" smtClean="0"/>
              <a:t>discretionary</a:t>
            </a:r>
            <a:r>
              <a:rPr lang="de-DE" sz="1500" b="0" i="1" dirty="0" smtClean="0"/>
              <a:t> </a:t>
            </a:r>
            <a:r>
              <a:rPr lang="de-DE" sz="1500" b="0" i="1" dirty="0" err="1"/>
              <a:t>revenue</a:t>
            </a:r>
            <a:r>
              <a:rPr lang="de-DE" sz="1500" b="0" i="1" dirty="0"/>
              <a:t> </a:t>
            </a:r>
            <a:r>
              <a:rPr lang="de-DE" sz="1500" b="0" i="1" dirty="0" err="1"/>
              <a:t>measures</a:t>
            </a:r>
            <a:r>
              <a:rPr lang="de-DE" sz="1500" b="0" i="1" dirty="0" smtClean="0"/>
              <a:t>) 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7793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/>
        </p:nvCxnSpPr>
        <p:spPr>
          <a:xfrm>
            <a:off x="5868144" y="1516469"/>
            <a:ext cx="35284" cy="5320833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6796"/>
            <a:ext cx="7724849" cy="919956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de-DE" sz="3200" b="1" dirty="0" smtClean="0"/>
              <a:t>Austrian Fiscal Institutional Framework</a:t>
            </a:r>
            <a:endParaRPr lang="de-AT" altLang="de-DE" sz="3200" b="1" dirty="0"/>
          </a:p>
        </p:txBody>
      </p:sp>
      <p:sp>
        <p:nvSpPr>
          <p:cNvPr id="6149" name="AutoShape 7"/>
          <p:cNvSpPr>
            <a:spLocks noChangeArrowheads="1"/>
          </p:cNvSpPr>
          <p:nvPr/>
        </p:nvSpPr>
        <p:spPr bwMode="auto">
          <a:xfrm>
            <a:off x="179512" y="5734199"/>
            <a:ext cx="2664296" cy="719137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de-AT" altLang="de-DE" dirty="0" smtClean="0">
                <a:latin typeface="+mn-lt"/>
              </a:rPr>
              <a:t>Austrian Institute </a:t>
            </a:r>
            <a:r>
              <a:rPr lang="de-AT" altLang="de-DE" dirty="0" err="1" smtClean="0">
                <a:latin typeface="+mn-lt"/>
              </a:rPr>
              <a:t>of</a:t>
            </a:r>
            <a:r>
              <a:rPr lang="de-AT" altLang="de-DE" dirty="0" smtClean="0">
                <a:latin typeface="+mn-lt"/>
              </a:rPr>
              <a:t/>
            </a:r>
            <a:br>
              <a:rPr lang="de-AT" altLang="de-DE" dirty="0" smtClean="0">
                <a:latin typeface="+mn-lt"/>
              </a:rPr>
            </a:br>
            <a:r>
              <a:rPr lang="de-AT" altLang="de-DE" dirty="0" err="1" smtClean="0">
                <a:latin typeface="+mn-lt"/>
              </a:rPr>
              <a:t>Economic</a:t>
            </a:r>
            <a:r>
              <a:rPr lang="de-AT" altLang="de-DE" dirty="0" smtClean="0">
                <a:latin typeface="+mn-lt"/>
              </a:rPr>
              <a:t> Research (WIFO)</a:t>
            </a:r>
            <a:endParaRPr lang="de-AT" altLang="de-DE" dirty="0">
              <a:latin typeface="+mn-lt"/>
            </a:endParaRP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203602" y="3700636"/>
            <a:ext cx="5520526" cy="9525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de-AT" dirty="0" err="1" smtClean="0">
                <a:latin typeface="+mn-lt"/>
              </a:rPr>
              <a:t>Ministry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of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Finance</a:t>
            </a:r>
            <a:endParaRPr lang="de-AT" dirty="0" smtClean="0">
              <a:latin typeface="+mn-lt"/>
            </a:endParaRPr>
          </a:p>
          <a:p>
            <a:pPr algn="ctr">
              <a:lnSpc>
                <a:spcPct val="110000"/>
              </a:lnSpc>
              <a:defRPr/>
            </a:pPr>
            <a:r>
              <a:rPr lang="de-AT" dirty="0" smtClean="0">
                <a:latin typeface="+mn-lt"/>
              </a:rPr>
              <a:t>(+ </a:t>
            </a:r>
            <a:r>
              <a:rPr lang="de-AT" dirty="0" err="1" smtClean="0">
                <a:latin typeface="+mn-lt"/>
              </a:rPr>
              <a:t>Governing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Bodies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of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the</a:t>
            </a:r>
            <a:r>
              <a:rPr lang="de-AT" dirty="0" smtClean="0">
                <a:latin typeface="+mn-lt"/>
              </a:rPr>
              <a:t> States </a:t>
            </a:r>
            <a:r>
              <a:rPr lang="de-AT" dirty="0" err="1" smtClean="0">
                <a:latin typeface="+mn-lt"/>
              </a:rPr>
              <a:t>and</a:t>
            </a:r>
            <a:r>
              <a:rPr lang="de-AT" dirty="0" smtClean="0">
                <a:latin typeface="+mn-lt"/>
              </a:rPr>
              <a:t> </a:t>
            </a:r>
            <a:r>
              <a:rPr lang="de-AT" dirty="0" err="1" smtClean="0">
                <a:latin typeface="+mn-lt"/>
              </a:rPr>
              <a:t>Municipalities</a:t>
            </a:r>
            <a:r>
              <a:rPr lang="de-AT" dirty="0" smtClean="0">
                <a:latin typeface="+mn-lt"/>
              </a:rPr>
              <a:t>)</a:t>
            </a:r>
          </a:p>
          <a:p>
            <a:pPr algn="ctr">
              <a:lnSpc>
                <a:spcPct val="110000"/>
              </a:lnSpc>
              <a:defRPr/>
            </a:pPr>
            <a:r>
              <a:rPr lang="de-DE" sz="1400" b="0" dirty="0" err="1" smtClean="0">
                <a:latin typeface="+mn-lt"/>
              </a:rPr>
              <a:t>Planning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and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execution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of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fiscal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policy</a:t>
            </a:r>
            <a:endParaRPr lang="de-AT" sz="1400" b="0" dirty="0" smtClean="0">
              <a:latin typeface="+mn-lt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203602" y="1552700"/>
            <a:ext cx="2064142" cy="72417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de-AT" altLang="de-DE" dirty="0" smtClean="0">
                <a:solidFill>
                  <a:schemeClr val="tx1"/>
                </a:solidFill>
                <a:latin typeface="+mn-lt"/>
              </a:rPr>
              <a:t>Austrian Treasury</a:t>
            </a:r>
            <a:endParaRPr lang="de-AT" altLang="de-D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6214145" y="1552700"/>
            <a:ext cx="2573832" cy="724173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ffectLst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de-AT" altLang="de-DE" dirty="0" smtClean="0">
                <a:latin typeface="+mn-lt"/>
              </a:rPr>
              <a:t>Court </a:t>
            </a:r>
            <a:r>
              <a:rPr lang="de-AT" altLang="de-DE" dirty="0" err="1" smtClean="0">
                <a:latin typeface="+mn-lt"/>
              </a:rPr>
              <a:t>of</a:t>
            </a:r>
            <a:r>
              <a:rPr lang="de-AT" altLang="de-DE" dirty="0" smtClean="0">
                <a:latin typeface="+mn-lt"/>
              </a:rPr>
              <a:t> Audit</a:t>
            </a:r>
            <a:endParaRPr lang="de-AT" altLang="de-DE" dirty="0">
              <a:latin typeface="+mn-lt"/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2411761" y="1522933"/>
            <a:ext cx="3705086" cy="753939"/>
          </a:xfrm>
          <a:prstGeom prst="flowChartAlternateProcess">
            <a:avLst/>
          </a:prstGeom>
          <a:ln>
            <a:solidFill>
              <a:schemeClr val="bg1"/>
            </a:solidFill>
            <a:headEnd/>
            <a:tailEnd/>
          </a:ln>
          <a:effectLst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de-AT" altLang="de-DE" dirty="0" err="1" smtClean="0">
                <a:latin typeface="+mn-lt"/>
              </a:rPr>
              <a:t>Fiscal</a:t>
            </a:r>
            <a:r>
              <a:rPr lang="de-AT" altLang="de-DE" dirty="0" smtClean="0">
                <a:latin typeface="+mn-lt"/>
              </a:rPr>
              <a:t> Advisory Council</a:t>
            </a:r>
            <a:endParaRPr lang="de-AT" altLang="de-DE" sz="1400" b="0" dirty="0">
              <a:latin typeface="+mn-lt"/>
            </a:endParaRP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363181" y="5049395"/>
            <a:ext cx="2304256" cy="68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AT" altLang="de-DE" sz="1200" b="0" dirty="0" err="1" smtClean="0">
                <a:latin typeface="+mn-lt"/>
              </a:rPr>
              <a:t>Macroeconomic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dirty="0" err="1" smtClean="0">
                <a:latin typeface="+mn-lt"/>
              </a:rPr>
              <a:t>forecasts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for</a:t>
            </a:r>
            <a:r>
              <a:rPr lang="de-AT" altLang="de-DE" sz="1200" b="0" dirty="0" smtClean="0">
                <a:latin typeface="+mn-lt"/>
              </a:rPr>
              <a:t> </a:t>
            </a:r>
            <a:br>
              <a:rPr lang="de-AT" altLang="de-DE" sz="1200" b="0" dirty="0" smtClean="0">
                <a:latin typeface="+mn-lt"/>
              </a:rPr>
            </a:br>
            <a:r>
              <a:rPr lang="de-AT" altLang="de-DE" sz="1200" b="0" dirty="0" err="1" smtClean="0">
                <a:latin typeface="+mn-lt"/>
              </a:rPr>
              <a:t>the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Ministry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of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Finance</a:t>
            </a:r>
            <a:endParaRPr lang="de-AT" altLang="de-DE" sz="1200" b="0" dirty="0" smtClean="0">
              <a:latin typeface="+mn-lt"/>
            </a:endParaRP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de-AT" altLang="de-DE" sz="1200" b="0" dirty="0" smtClean="0">
                <a:latin typeface="+mn-lt"/>
              </a:rPr>
              <a:t>Research</a:t>
            </a:r>
            <a:endParaRPr lang="de-AT" altLang="de-DE" sz="1200" b="0" dirty="0">
              <a:latin typeface="+mn-lt"/>
            </a:endParaRP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6228184" y="2343308"/>
            <a:ext cx="2706783" cy="123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de-DE" sz="1200" dirty="0">
                <a:latin typeface="+mn-lt"/>
              </a:rPr>
              <a:t>Ex-post</a:t>
            </a:r>
            <a:r>
              <a:rPr lang="en-US" altLang="de-DE" sz="1200" b="0" dirty="0">
                <a:latin typeface="+mn-lt"/>
              </a:rPr>
              <a:t> audit of the </a:t>
            </a:r>
            <a:r>
              <a:rPr lang="en-US" altLang="de-DE" sz="1200" b="0" dirty="0" smtClean="0">
                <a:latin typeface="+mn-lt"/>
              </a:rPr>
              <a:t>finances </a:t>
            </a:r>
            <a:r>
              <a:rPr lang="en-US" altLang="de-DE" sz="1200" b="0" dirty="0">
                <a:latin typeface="+mn-lt"/>
              </a:rPr>
              <a:t>of the federation, the states, certain municipalities and certain legal </a:t>
            </a:r>
            <a:r>
              <a:rPr lang="en-US" altLang="de-DE" sz="1200" b="0" dirty="0" smtClean="0">
                <a:latin typeface="+mn-lt"/>
              </a:rPr>
              <a:t>entities</a:t>
            </a: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de-DE" sz="1200" dirty="0" smtClean="0">
                <a:latin typeface="+mn-lt"/>
              </a:rPr>
              <a:t>Ex-post</a:t>
            </a:r>
            <a:r>
              <a:rPr lang="en-US" altLang="de-DE" sz="1200" b="0" dirty="0" smtClean="0">
                <a:latin typeface="+mn-lt"/>
              </a:rPr>
              <a:t> </a:t>
            </a:r>
            <a:r>
              <a:rPr lang="en-US" altLang="de-DE" sz="1200" b="0" dirty="0">
                <a:latin typeface="+mn-lt"/>
              </a:rPr>
              <a:t>opinion on non-compliance with </a:t>
            </a:r>
            <a:r>
              <a:rPr lang="en-US" altLang="de-DE" sz="1200" dirty="0">
                <a:latin typeface="+mn-lt"/>
              </a:rPr>
              <a:t>national</a:t>
            </a:r>
            <a:r>
              <a:rPr lang="en-US" altLang="de-DE" sz="1200" b="0" dirty="0">
                <a:latin typeface="+mn-lt"/>
              </a:rPr>
              <a:t> fiscal rules and consequent sanctions (Austrian Stability Pact 2012)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203602" y="2315621"/>
            <a:ext cx="20641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AT" altLang="de-DE" sz="1200" b="0" dirty="0" smtClean="0">
                <a:latin typeface="+mn-lt"/>
              </a:rPr>
              <a:t>Operational </a:t>
            </a:r>
            <a:r>
              <a:rPr lang="de-AT" altLang="de-DE" sz="1200" b="0" dirty="0" err="1" smtClean="0">
                <a:latin typeface="+mn-lt"/>
              </a:rPr>
              <a:t>Debt</a:t>
            </a:r>
            <a:r>
              <a:rPr lang="de-AT" altLang="de-DE" sz="1200" b="0" dirty="0" smtClean="0">
                <a:latin typeface="+mn-lt"/>
              </a:rPr>
              <a:t> Management</a:t>
            </a:r>
            <a:endParaRPr lang="de-AT" altLang="de-DE" sz="1200" b="0" dirty="0">
              <a:latin typeface="+mn-lt"/>
            </a:endParaRP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2411761" y="2315681"/>
            <a:ext cx="3455665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altLang="de-DE" sz="1200" b="0" dirty="0">
                <a:latin typeface="+mn-lt"/>
              </a:rPr>
              <a:t>Advice and recommendations to </a:t>
            </a:r>
            <a:br>
              <a:rPr lang="en-US" altLang="de-DE" sz="1200" b="0" dirty="0">
                <a:latin typeface="+mn-lt"/>
              </a:rPr>
            </a:br>
            <a:r>
              <a:rPr lang="en-US" altLang="de-DE" sz="1200" b="0" dirty="0" smtClean="0">
                <a:latin typeface="+mn-lt"/>
              </a:rPr>
              <a:t>the </a:t>
            </a:r>
            <a:r>
              <a:rPr lang="en-US" altLang="de-DE" sz="1200" b="0" dirty="0">
                <a:latin typeface="+mn-lt"/>
              </a:rPr>
              <a:t>Ministry of Finance and National Council</a:t>
            </a:r>
            <a:br>
              <a:rPr lang="en-US" altLang="de-DE" sz="1200" b="0" dirty="0">
                <a:latin typeface="+mn-lt"/>
              </a:rPr>
            </a:br>
            <a:r>
              <a:rPr lang="en-US" altLang="de-DE" sz="1200" b="0" dirty="0">
                <a:latin typeface="+mn-lt"/>
              </a:rPr>
              <a:t>(with respect to/based on):</a:t>
            </a: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de-DE" sz="1200" b="0" dirty="0">
                <a:latin typeface="+mn-lt"/>
              </a:rPr>
              <a:t>Fiscal monitoring (sustainability and quality </a:t>
            </a:r>
            <a:r>
              <a:rPr lang="en-US" altLang="de-DE" sz="1200" b="0" dirty="0" smtClean="0">
                <a:latin typeface="+mn-lt"/>
              </a:rPr>
              <a:t/>
            </a:r>
            <a:br>
              <a:rPr lang="en-US" altLang="de-DE" sz="1200" b="0" dirty="0" smtClean="0">
                <a:latin typeface="+mn-lt"/>
              </a:rPr>
            </a:br>
            <a:r>
              <a:rPr lang="en-US" altLang="de-DE" sz="1200" b="0" dirty="0" smtClean="0">
                <a:latin typeface="+mn-lt"/>
              </a:rPr>
              <a:t>of </a:t>
            </a:r>
            <a:r>
              <a:rPr lang="en-US" altLang="de-DE" sz="1200" b="0" dirty="0">
                <a:latin typeface="+mn-lt"/>
              </a:rPr>
              <a:t>public finance): </a:t>
            </a:r>
            <a:r>
              <a:rPr lang="en-US" altLang="de-DE" sz="1200" dirty="0">
                <a:latin typeface="+mn-lt"/>
              </a:rPr>
              <a:t>current </a:t>
            </a:r>
            <a:r>
              <a:rPr lang="en-US" altLang="de-DE" sz="1200" b="0" dirty="0">
                <a:latin typeface="+mn-lt"/>
              </a:rPr>
              <a:t>situation and </a:t>
            </a:r>
            <a:r>
              <a:rPr lang="en-US" altLang="de-DE" sz="1200" dirty="0">
                <a:latin typeface="+mn-lt"/>
              </a:rPr>
              <a:t>outlook</a:t>
            </a:r>
          </a:p>
          <a:p>
            <a:pPr marL="88900" indent="-88900" eaLnBrk="1" hangingPunct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de-DE" sz="1200" b="0" dirty="0">
                <a:latin typeface="+mn-lt"/>
              </a:rPr>
              <a:t>Assessment of compliance with </a:t>
            </a:r>
            <a:r>
              <a:rPr lang="en-US" altLang="de-DE" sz="1200" dirty="0">
                <a:latin typeface="+mn-lt"/>
              </a:rPr>
              <a:t>EU fiscal rules</a:t>
            </a: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923470" y="5734199"/>
            <a:ext cx="2719871" cy="719137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de-AT" altLang="de-DE" dirty="0" err="1" smtClean="0">
                <a:latin typeface="+mn-lt"/>
              </a:rPr>
              <a:t>Statistics</a:t>
            </a:r>
            <a:r>
              <a:rPr lang="de-AT" altLang="de-DE" dirty="0" smtClean="0">
                <a:latin typeface="+mn-lt"/>
              </a:rPr>
              <a:t> Austria</a:t>
            </a:r>
            <a:endParaRPr lang="de-AT" altLang="de-DE" dirty="0">
              <a:latin typeface="+mn-lt"/>
            </a:endParaRP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923470" y="4869160"/>
            <a:ext cx="29439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de-DE" altLang="de-DE" sz="1200" dirty="0" smtClean="0">
                <a:latin typeface="+mn-lt"/>
              </a:rPr>
              <a:t>Ex-post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data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provision</a:t>
            </a:r>
            <a:r>
              <a:rPr lang="de-DE" altLang="de-DE" sz="1200" b="0" dirty="0" smtClean="0">
                <a:latin typeface="+mn-lt"/>
              </a:rPr>
              <a:t>, </a:t>
            </a:r>
            <a:r>
              <a:rPr lang="de-DE" altLang="de-DE" sz="1200" b="0" dirty="0" err="1" smtClean="0">
                <a:latin typeface="+mn-lt"/>
              </a:rPr>
              <a:t>necessary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for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the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calculation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and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assessment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of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compliance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with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dirty="0" smtClean="0">
                <a:latin typeface="+mn-lt"/>
              </a:rPr>
              <a:t>national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fiscal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rules</a:t>
            </a:r>
            <a:r>
              <a:rPr lang="de-DE" altLang="de-DE" sz="1200" b="0" dirty="0" smtClean="0">
                <a:latin typeface="+mn-lt"/>
              </a:rPr>
              <a:t> (ASP 2012) </a:t>
            </a:r>
            <a:br>
              <a:rPr lang="de-DE" altLang="de-DE" sz="1200" b="0" dirty="0" smtClean="0">
                <a:latin typeface="+mn-lt"/>
              </a:rPr>
            </a:br>
            <a:r>
              <a:rPr lang="de-DE" altLang="de-DE" sz="1200" b="0" dirty="0" smtClean="0">
                <a:latin typeface="+mn-lt"/>
              </a:rPr>
              <a:t>(GDP, </a:t>
            </a:r>
            <a:r>
              <a:rPr lang="de-DE" altLang="de-DE" sz="1200" b="0" dirty="0" err="1" smtClean="0">
                <a:latin typeface="+mn-lt"/>
              </a:rPr>
              <a:t>budget</a:t>
            </a:r>
            <a:r>
              <a:rPr lang="de-DE" altLang="de-DE" sz="1200" b="0" dirty="0" smtClean="0">
                <a:latin typeface="+mn-lt"/>
              </a:rPr>
              <a:t> </a:t>
            </a:r>
            <a:r>
              <a:rPr lang="de-DE" altLang="de-DE" sz="1200" b="0" dirty="0" err="1" smtClean="0">
                <a:latin typeface="+mn-lt"/>
              </a:rPr>
              <a:t>balances</a:t>
            </a:r>
            <a:r>
              <a:rPr lang="de-DE" altLang="de-DE" sz="1200" b="0" dirty="0" smtClean="0">
                <a:latin typeface="+mn-lt"/>
              </a:rPr>
              <a:t>, </a:t>
            </a:r>
            <a:r>
              <a:rPr lang="de-DE" altLang="de-DE" sz="1200" b="0" dirty="0" err="1" smtClean="0">
                <a:latin typeface="+mn-lt"/>
              </a:rPr>
              <a:t>debt</a:t>
            </a:r>
            <a:r>
              <a:rPr lang="de-DE" altLang="de-DE" sz="1200" b="0" dirty="0" smtClean="0">
                <a:latin typeface="+mn-lt"/>
              </a:rPr>
              <a:t>, etc.)</a:t>
            </a:r>
            <a:endParaRPr lang="de-AT" altLang="de-DE" sz="1200" b="0" dirty="0">
              <a:latin typeface="+mn-lt"/>
            </a:endParaRPr>
          </a:p>
        </p:txBody>
      </p:sp>
      <p:sp>
        <p:nvSpPr>
          <p:cNvPr id="25" name="AutoShape 10"/>
          <p:cNvSpPr>
            <a:spLocks noChangeArrowheads="1"/>
          </p:cNvSpPr>
          <p:nvPr/>
        </p:nvSpPr>
        <p:spPr bwMode="auto">
          <a:xfrm>
            <a:off x="6470513" y="5734198"/>
            <a:ext cx="2376488" cy="719138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headEnd/>
            <a:tailEnd/>
          </a:ln>
          <a:effectLst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de-DE" dirty="0" smtClean="0">
                <a:latin typeface="+mn-lt"/>
              </a:rPr>
              <a:t>Parliamentary</a:t>
            </a:r>
            <a:br>
              <a:rPr lang="en-US" altLang="de-DE" dirty="0" smtClean="0">
                <a:latin typeface="+mn-lt"/>
              </a:rPr>
            </a:br>
            <a:r>
              <a:rPr lang="en-US" altLang="de-DE" dirty="0" smtClean="0">
                <a:latin typeface="+mn-lt"/>
              </a:rPr>
              <a:t>Budget Office</a:t>
            </a:r>
            <a:endParaRPr lang="de-AT" altLang="de-DE" dirty="0">
              <a:latin typeface="+mn-lt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516861" y="5238492"/>
            <a:ext cx="22865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AT" altLang="de-DE" sz="1200" b="0" dirty="0" smtClean="0">
                <a:latin typeface="+mn-lt"/>
              </a:rPr>
              <a:t>Analytical </a:t>
            </a:r>
            <a:r>
              <a:rPr lang="de-AT" altLang="de-DE" sz="1200" b="0" dirty="0" err="1" smtClean="0">
                <a:latin typeface="+mn-lt"/>
              </a:rPr>
              <a:t>support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to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the</a:t>
            </a:r>
            <a:r>
              <a:rPr lang="de-AT" altLang="de-DE" sz="1200" b="0" dirty="0" smtClean="0">
                <a:latin typeface="+mn-lt"/>
              </a:rPr>
              <a:t> National </a:t>
            </a:r>
            <a:r>
              <a:rPr lang="de-AT" altLang="de-DE" sz="1200" b="0" dirty="0">
                <a:latin typeface="+mn-lt"/>
              </a:rPr>
              <a:t>C</a:t>
            </a:r>
            <a:r>
              <a:rPr lang="de-AT" altLang="de-DE" sz="1200" b="0" dirty="0" smtClean="0">
                <a:latin typeface="+mn-lt"/>
              </a:rPr>
              <a:t>ouncil in </a:t>
            </a:r>
            <a:r>
              <a:rPr lang="de-AT" altLang="de-DE" sz="1200" b="0" dirty="0" err="1" smtClean="0">
                <a:latin typeface="+mn-lt"/>
              </a:rPr>
              <a:t>fiscal</a:t>
            </a:r>
            <a:r>
              <a:rPr lang="de-AT" altLang="de-DE" sz="1200" b="0" dirty="0" smtClean="0">
                <a:latin typeface="+mn-lt"/>
              </a:rPr>
              <a:t> </a:t>
            </a:r>
            <a:r>
              <a:rPr lang="de-AT" altLang="de-DE" sz="1200" b="0" dirty="0" err="1" smtClean="0">
                <a:latin typeface="+mn-lt"/>
              </a:rPr>
              <a:t>matters</a:t>
            </a:r>
            <a:endParaRPr lang="de-AT" altLang="de-DE" sz="1200" b="0" dirty="0">
              <a:latin typeface="+mn-lt"/>
            </a:endParaRPr>
          </a:p>
        </p:txBody>
      </p:sp>
      <p:sp>
        <p:nvSpPr>
          <p:cNvPr id="29" name="AutoShape 8"/>
          <p:cNvSpPr>
            <a:spLocks noChangeArrowheads="1"/>
          </p:cNvSpPr>
          <p:nvPr/>
        </p:nvSpPr>
        <p:spPr bwMode="auto">
          <a:xfrm>
            <a:off x="6021965" y="3700636"/>
            <a:ext cx="2913003" cy="9525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10000"/>
              </a:lnSpc>
              <a:defRPr/>
            </a:pPr>
            <a:r>
              <a:rPr lang="de-DE" dirty="0" smtClean="0">
                <a:latin typeface="+mn-lt"/>
              </a:rPr>
              <a:t>National Council</a:t>
            </a:r>
            <a:br>
              <a:rPr lang="de-DE" dirty="0" smtClean="0">
                <a:latin typeface="+mn-lt"/>
              </a:rPr>
            </a:br>
            <a:r>
              <a:rPr lang="de-DE" dirty="0" smtClean="0">
                <a:latin typeface="+mn-lt"/>
              </a:rPr>
              <a:t>(</a:t>
            </a:r>
            <a:r>
              <a:rPr lang="de-DE" dirty="0" err="1" smtClean="0">
                <a:latin typeface="+mn-lt"/>
              </a:rPr>
              <a:t>Parliament</a:t>
            </a:r>
            <a:r>
              <a:rPr lang="de-DE" dirty="0" smtClean="0">
                <a:latin typeface="+mn-lt"/>
              </a:rPr>
              <a:t>)</a:t>
            </a:r>
          </a:p>
          <a:p>
            <a:pPr algn="ctr">
              <a:lnSpc>
                <a:spcPct val="110000"/>
              </a:lnSpc>
              <a:defRPr/>
            </a:pPr>
            <a:r>
              <a:rPr lang="de-DE" sz="1400" b="0" dirty="0" err="1" smtClean="0">
                <a:latin typeface="+mn-lt"/>
              </a:rPr>
              <a:t>Approval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and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>
                <a:latin typeface="+mn-lt"/>
              </a:rPr>
              <a:t>o</a:t>
            </a:r>
            <a:r>
              <a:rPr lang="de-DE" sz="1400" b="0" dirty="0" err="1" smtClean="0">
                <a:latin typeface="+mn-lt"/>
              </a:rPr>
              <a:t>versight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of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fiscal</a:t>
            </a:r>
            <a:r>
              <a:rPr lang="de-DE" sz="1400" b="0" dirty="0" smtClean="0">
                <a:latin typeface="+mn-lt"/>
              </a:rPr>
              <a:t> </a:t>
            </a:r>
            <a:r>
              <a:rPr lang="de-DE" sz="1400" b="0" dirty="0" err="1" smtClean="0">
                <a:latin typeface="+mn-lt"/>
              </a:rPr>
              <a:t>policy</a:t>
            </a:r>
            <a:endParaRPr lang="de-AT" sz="1400" b="0" dirty="0">
              <a:latin typeface="+mn-lt"/>
            </a:endParaRPr>
          </a:p>
        </p:txBody>
      </p:sp>
      <p:sp>
        <p:nvSpPr>
          <p:cNvPr id="2" name="Pfeil nach links und rechts 1"/>
          <p:cNvSpPr/>
          <p:nvPr/>
        </p:nvSpPr>
        <p:spPr>
          <a:xfrm>
            <a:off x="5521225" y="4005064"/>
            <a:ext cx="706959" cy="3600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winkelte Verbindung 4"/>
          <p:cNvCxnSpPr/>
          <p:nvPr/>
        </p:nvCxnSpPr>
        <p:spPr>
          <a:xfrm rot="16200000" flipH="1">
            <a:off x="5404966" y="2877416"/>
            <a:ext cx="1423761" cy="222676"/>
          </a:xfrm>
          <a:prstGeom prst="bentConnector3">
            <a:avLst>
              <a:gd name="adj1" fmla="val 50000"/>
            </a:avLst>
          </a:prstGeom>
          <a:ln w="47625">
            <a:solidFill>
              <a:schemeClr val="accent1">
                <a:alpha val="7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winkelte Verbindung 4"/>
          <p:cNvCxnSpPr/>
          <p:nvPr/>
        </p:nvCxnSpPr>
        <p:spPr>
          <a:xfrm rot="16200000" flipH="1">
            <a:off x="4811470" y="2859986"/>
            <a:ext cx="1419510" cy="261790"/>
          </a:xfrm>
          <a:prstGeom prst="bentConnector3">
            <a:avLst>
              <a:gd name="adj1" fmla="val 50000"/>
            </a:avLst>
          </a:prstGeom>
          <a:ln w="47625">
            <a:solidFill>
              <a:schemeClr val="accent1">
                <a:alpha val="7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25396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3200" b="1" dirty="0" smtClean="0"/>
              <a:t>AT </a:t>
            </a:r>
            <a:r>
              <a:rPr lang="de-DE" altLang="de-DE" sz="3200" b="1" dirty="0" err="1" smtClean="0"/>
              <a:t>Fiscal</a:t>
            </a:r>
            <a:r>
              <a:rPr lang="de-DE" altLang="de-DE" sz="3200" b="1" dirty="0" smtClean="0"/>
              <a:t> Advisory Council: Organisation I.</a:t>
            </a:r>
            <a:endParaRPr lang="de-AT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323528" y="2125039"/>
            <a:ext cx="8784778" cy="4544321"/>
          </a:xfr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defRPr/>
            </a:pPr>
            <a:r>
              <a:rPr lang="en-US" sz="1800" b="1" dirty="0" smtClean="0"/>
              <a:t>Federal government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chemeClr val="accent1"/>
                </a:solidFill>
              </a:rPr>
              <a:t>6 members </a:t>
            </a:r>
            <a:r>
              <a:rPr lang="en-US" sz="1800" dirty="0" smtClean="0"/>
              <a:t>(1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nominee = FISK President)</a:t>
            </a:r>
          </a:p>
          <a:p>
            <a:pPr>
              <a:spcBef>
                <a:spcPts val="900"/>
              </a:spcBef>
              <a:defRPr/>
            </a:pPr>
            <a:r>
              <a:rPr lang="en-US" sz="1800" dirty="0" smtClean="0"/>
              <a:t>Austrian</a:t>
            </a:r>
            <a:r>
              <a:rPr lang="en-US" sz="1800" b="1" dirty="0" smtClean="0"/>
              <a:t> </a:t>
            </a:r>
            <a:r>
              <a:rPr lang="en-US" sz="1800" b="1" dirty="0"/>
              <a:t>Federal Economic Chamber </a:t>
            </a:r>
            <a:r>
              <a:rPr lang="en-US" sz="1800" dirty="0"/>
              <a:t>in agreement with the Presidential Conference of the Chambers of </a:t>
            </a:r>
            <a:r>
              <a:rPr lang="en-US" sz="1800" dirty="0" smtClean="0"/>
              <a:t>Agriculture: </a:t>
            </a:r>
            <a:r>
              <a:rPr lang="en-US" sz="1800" dirty="0" smtClean="0">
                <a:solidFill>
                  <a:srgbClr val="0F7337"/>
                </a:solidFill>
              </a:rPr>
              <a:t>3 members </a:t>
            </a:r>
            <a:r>
              <a:rPr lang="en-US" sz="1800" dirty="0" smtClean="0"/>
              <a:t>(1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= Vice-President)</a:t>
            </a:r>
          </a:p>
          <a:p>
            <a:pPr>
              <a:spcBef>
                <a:spcPts val="900"/>
              </a:spcBef>
              <a:defRPr/>
            </a:pPr>
            <a:r>
              <a:rPr lang="en-US" sz="1800" dirty="0" smtClean="0"/>
              <a:t>Austrian</a:t>
            </a:r>
            <a:r>
              <a:rPr lang="en-US" sz="1800" b="1" dirty="0" smtClean="0"/>
              <a:t> </a:t>
            </a:r>
            <a:r>
              <a:rPr lang="en-US" sz="1800" b="1" dirty="0"/>
              <a:t>Federal Chamber of </a:t>
            </a:r>
            <a:r>
              <a:rPr lang="en-US" sz="1800" b="1" dirty="0" err="1" smtClean="0"/>
              <a:t>Labour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F7337"/>
                </a:solidFill>
              </a:rPr>
              <a:t>3 members </a:t>
            </a:r>
            <a:r>
              <a:rPr lang="en-US" sz="1800" dirty="0"/>
              <a:t>(1</a:t>
            </a:r>
            <a:r>
              <a:rPr lang="en-US" sz="1800" baseline="30000" dirty="0"/>
              <a:t>st</a:t>
            </a:r>
            <a:r>
              <a:rPr lang="en-US" sz="1800" dirty="0"/>
              <a:t> = Vice-President</a:t>
            </a:r>
            <a:r>
              <a:rPr lang="en-US" sz="1800" dirty="0" smtClean="0"/>
              <a:t>)</a:t>
            </a:r>
          </a:p>
          <a:p>
            <a:pPr>
              <a:spcBef>
                <a:spcPts val="9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en-US" sz="1800" dirty="0" smtClean="0"/>
              <a:t>Austrian </a:t>
            </a:r>
            <a:r>
              <a:rPr lang="en-US" sz="1800" b="1" dirty="0"/>
              <a:t>Association of Municipalities</a:t>
            </a:r>
            <a:r>
              <a:rPr lang="en-US" sz="1800" dirty="0"/>
              <a:t>, </a:t>
            </a:r>
            <a:r>
              <a:rPr lang="en-US" sz="1800" dirty="0" smtClean="0"/>
              <a:t>Association </a:t>
            </a:r>
            <a:r>
              <a:rPr lang="en-US" sz="1800" dirty="0"/>
              <a:t>of </a:t>
            </a:r>
            <a:r>
              <a:rPr lang="en-US" sz="1800" b="1" dirty="0"/>
              <a:t>Austrian Towns and Cities </a:t>
            </a:r>
            <a:r>
              <a:rPr lang="en-US" sz="1800" dirty="0"/>
              <a:t>and </a:t>
            </a:r>
            <a:r>
              <a:rPr lang="en-US" sz="1800" dirty="0" smtClean="0"/>
              <a:t>Conference </a:t>
            </a:r>
            <a:r>
              <a:rPr lang="en-US" sz="1800" dirty="0"/>
              <a:t>of </a:t>
            </a:r>
            <a:r>
              <a:rPr lang="en-US" sz="1800" b="1" dirty="0"/>
              <a:t>Provincial </a:t>
            </a:r>
            <a:r>
              <a:rPr lang="en-US" sz="1800" b="1" dirty="0" smtClean="0"/>
              <a:t>Governors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F7337"/>
                </a:solidFill>
              </a:rPr>
              <a:t>1 member each</a:t>
            </a:r>
            <a:r>
              <a:rPr lang="en-US" sz="1800" dirty="0" smtClean="0"/>
              <a:t>, with no voting rights</a:t>
            </a:r>
          </a:p>
          <a:p>
            <a:pPr>
              <a:lnSpc>
                <a:spcPct val="110000"/>
              </a:lnSpc>
              <a:spcBef>
                <a:spcPts val="900"/>
              </a:spcBef>
              <a:spcAft>
                <a:spcPts val="600"/>
              </a:spcAft>
              <a:buSzPct val="90000"/>
              <a:buFont typeface="Tw Cen MT" panose="020B0602020104020603" pitchFamily="34" charset="0"/>
              <a:buChar char="+"/>
              <a:defRPr/>
            </a:pPr>
            <a:r>
              <a:rPr lang="en-US" sz="1800" dirty="0" smtClean="0"/>
              <a:t>A substitute member for each member in case they are temporarily unavailable</a:t>
            </a:r>
          </a:p>
          <a:p>
            <a:pPr>
              <a:lnSpc>
                <a:spcPct val="110000"/>
              </a:lnSpc>
              <a:spcBef>
                <a:spcPts val="15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en-US" sz="1800" b="1" dirty="0" smtClean="0"/>
              <a:t>The </a:t>
            </a:r>
            <a:r>
              <a:rPr lang="en-US" sz="1800" b="1" dirty="0" err="1"/>
              <a:t>Oesterreichische</a:t>
            </a:r>
            <a:r>
              <a:rPr lang="en-US" sz="1800" b="1" dirty="0"/>
              <a:t> </a:t>
            </a:r>
            <a:r>
              <a:rPr lang="en-US" sz="1800" b="1" dirty="0" err="1" smtClean="0"/>
              <a:t>Nationalbank</a:t>
            </a:r>
            <a:r>
              <a:rPr lang="en-US" sz="1800" b="1" dirty="0" smtClean="0"/>
              <a:t> (</a:t>
            </a:r>
            <a:r>
              <a:rPr lang="en-US" sz="1800" b="1" dirty="0" err="1" smtClean="0"/>
              <a:t>OeNB</a:t>
            </a:r>
            <a:r>
              <a:rPr lang="en-US" sz="1800" b="1" dirty="0" smtClean="0"/>
              <a:t>) </a:t>
            </a:r>
            <a:r>
              <a:rPr lang="en-US" sz="1800" dirty="0" smtClean="0"/>
              <a:t>and </a:t>
            </a:r>
            <a:r>
              <a:rPr lang="en-US" sz="1800" b="1" dirty="0"/>
              <a:t>the Parliamentary Budget </a:t>
            </a:r>
            <a:r>
              <a:rPr lang="en-US" sz="1800" b="1" dirty="0" smtClean="0"/>
              <a:t>Office</a:t>
            </a:r>
            <a:r>
              <a:rPr lang="en-US" sz="1800" dirty="0" smtClean="0"/>
              <a:t> are entitled to participate in the meetings in an </a:t>
            </a:r>
            <a:r>
              <a:rPr lang="en-US" sz="1800" b="1" dirty="0" smtClean="0"/>
              <a:t>advisory capacity</a:t>
            </a:r>
          </a:p>
          <a:p>
            <a:pPr>
              <a:lnSpc>
                <a:spcPct val="110000"/>
              </a:lnSpc>
              <a:spcBef>
                <a:spcPts val="300"/>
              </a:spcBef>
              <a:buSzPct val="90000"/>
              <a:buFont typeface="Tw Cen MT" panose="020B0602020104020603" pitchFamily="34" charset="0"/>
              <a:buChar char="+"/>
              <a:defRPr/>
            </a:pPr>
            <a:r>
              <a:rPr lang="en-US" sz="1800" dirty="0" smtClean="0"/>
              <a:t>Further </a:t>
            </a:r>
            <a:r>
              <a:rPr lang="en-US" sz="1800" b="1" dirty="0" smtClean="0"/>
              <a:t>experts</a:t>
            </a:r>
            <a:r>
              <a:rPr lang="en-US" sz="1800" dirty="0" smtClean="0"/>
              <a:t> may be consulted</a:t>
            </a:r>
          </a:p>
          <a:p>
            <a:pPr>
              <a:lnSpc>
                <a:spcPct val="110000"/>
              </a:lnSpc>
              <a:spcBef>
                <a:spcPts val="1500"/>
              </a:spcBef>
              <a:defRPr/>
            </a:pPr>
            <a:r>
              <a:rPr lang="en-US" sz="1800" dirty="0"/>
              <a:t>Resolutions are passed with </a:t>
            </a:r>
            <a:r>
              <a:rPr lang="en-US" sz="1800" b="1" dirty="0"/>
              <a:t>simple majority</a:t>
            </a:r>
            <a:r>
              <a:rPr lang="en-US" sz="1800" dirty="0"/>
              <a:t>, the </a:t>
            </a:r>
            <a:r>
              <a:rPr lang="en-US" sz="1800" b="1" dirty="0"/>
              <a:t>President has the casting vote </a:t>
            </a:r>
            <a:r>
              <a:rPr lang="en-US" sz="1800" dirty="0"/>
              <a:t>in case of a tie</a:t>
            </a:r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634724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AT" sz="2200" b="0" dirty="0" smtClean="0"/>
              <a:t>15 </a:t>
            </a:r>
            <a:r>
              <a:rPr lang="de-AT" sz="2200" b="0" dirty="0" err="1" smtClean="0"/>
              <a:t>members</a:t>
            </a:r>
            <a:r>
              <a:rPr lang="de-AT" sz="2200" b="0" dirty="0" smtClean="0"/>
              <a:t>, </a:t>
            </a:r>
            <a:r>
              <a:rPr lang="de-AT" sz="2200" b="0" dirty="0" err="1" smtClean="0"/>
              <a:t>independent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fiscal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experts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appointed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for</a:t>
            </a:r>
            <a:r>
              <a:rPr lang="de-AT" sz="2200" b="0" dirty="0" smtClean="0"/>
              <a:t> 6 </a:t>
            </a:r>
            <a:r>
              <a:rPr lang="de-AT" sz="2200" b="0" dirty="0" err="1" smtClean="0"/>
              <a:t>years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by</a:t>
            </a:r>
            <a:r>
              <a:rPr lang="de-AT" sz="2200" b="0" dirty="0" smtClean="0"/>
              <a:t>:</a:t>
            </a:r>
            <a:endParaRPr lang="de-AT" sz="22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34180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190501"/>
            <a:ext cx="8209037" cy="1150268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3200" b="1" dirty="0" smtClean="0"/>
              <a:t>AT </a:t>
            </a:r>
            <a:r>
              <a:rPr lang="de-DE" altLang="de-DE" sz="3200" b="1" dirty="0" err="1" smtClean="0"/>
              <a:t>Fiscal</a:t>
            </a:r>
            <a:r>
              <a:rPr lang="de-DE" altLang="de-DE" sz="3200" b="1" dirty="0" smtClean="0"/>
              <a:t> Advisory Council: Organisation II.</a:t>
            </a:r>
            <a:endParaRPr lang="de-AT" altLang="de-DE" sz="3200" dirty="0"/>
          </a:p>
        </p:txBody>
      </p:sp>
      <p:sp>
        <p:nvSpPr>
          <p:cNvPr id="7171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2204864"/>
            <a:ext cx="8496746" cy="1849481"/>
          </a:xfr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900" dirty="0"/>
              <a:t>Provides </a:t>
            </a:r>
            <a:r>
              <a:rPr lang="en-US" sz="1900" b="1" dirty="0"/>
              <a:t>analytical </a:t>
            </a:r>
            <a:r>
              <a:rPr lang="en-US" sz="1900" dirty="0"/>
              <a:t>and</a:t>
            </a:r>
            <a:r>
              <a:rPr lang="en-US" sz="1900" b="1" dirty="0"/>
              <a:t> administrative support </a:t>
            </a:r>
            <a:r>
              <a:rPr lang="en-US" sz="1900" dirty="0"/>
              <a:t>to FISK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900" dirty="0"/>
              <a:t>5 economists, 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dirty="0" smtClean="0"/>
              <a:t>1 </a:t>
            </a:r>
            <a:r>
              <a:rPr lang="en-US" sz="1900" dirty="0"/>
              <a:t>research assistant/statistician, 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900" dirty="0" smtClean="0"/>
              <a:t>½ secretary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1900" dirty="0" smtClean="0"/>
              <a:t>Staff provided by and costs borne by </a:t>
            </a:r>
            <a:r>
              <a:rPr lang="en-US" sz="1900" b="1" dirty="0" smtClean="0"/>
              <a:t>the </a:t>
            </a:r>
            <a:r>
              <a:rPr lang="en-US" sz="1900" b="1" dirty="0" err="1" smtClean="0"/>
              <a:t>Oesterreichische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Nationalbank</a:t>
            </a:r>
            <a:r>
              <a:rPr lang="en-US" sz="1900" b="1" dirty="0" smtClean="0"/>
              <a:t> </a:t>
            </a:r>
            <a:endParaRPr lang="en-US" sz="1900" b="1" dirty="0"/>
          </a:p>
        </p:txBody>
      </p:sp>
      <p:sp>
        <p:nvSpPr>
          <p:cNvPr id="4" name="Textplatzhalter 3"/>
          <p:cNvSpPr txBox="1">
            <a:spLocks/>
          </p:cNvSpPr>
          <p:nvPr/>
        </p:nvSpPr>
        <p:spPr>
          <a:xfrm>
            <a:off x="611560" y="1634724"/>
            <a:ext cx="8532440" cy="44916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AT" sz="2200" dirty="0" smtClean="0"/>
              <a:t>Office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of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the</a:t>
            </a:r>
            <a:r>
              <a:rPr lang="de-AT" sz="2200" b="0" dirty="0" smtClean="0"/>
              <a:t> </a:t>
            </a:r>
            <a:r>
              <a:rPr lang="de-AT" sz="2200" b="0" dirty="0" err="1" smtClean="0"/>
              <a:t>Fiscal</a:t>
            </a:r>
            <a:r>
              <a:rPr lang="de-AT" sz="2200" b="0" dirty="0" smtClean="0"/>
              <a:t> Advisory Council</a:t>
            </a:r>
            <a:endParaRPr lang="de-AT" sz="2200" b="0" dirty="0"/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5447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90500"/>
            <a:ext cx="8209037" cy="12222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3600" dirty="0" smtClean="0"/>
              <a:t>Main FISK </a:t>
            </a:r>
            <a:r>
              <a:rPr lang="de-DE" sz="3600" b="1" dirty="0" smtClean="0"/>
              <a:t>Outputs </a:t>
            </a:r>
            <a:r>
              <a:rPr lang="de-DE" sz="3600" dirty="0" smtClean="0"/>
              <a:t>(</a:t>
            </a:r>
            <a:r>
              <a:rPr lang="de-DE" sz="3600" dirty="0" err="1" smtClean="0"/>
              <a:t>preliminary</a:t>
            </a:r>
            <a:r>
              <a:rPr lang="de-DE" sz="3600" dirty="0" smtClean="0"/>
              <a:t> </a:t>
            </a:r>
            <a:r>
              <a:rPr lang="de-DE" sz="3600" dirty="0" err="1" smtClean="0"/>
              <a:t>list</a:t>
            </a:r>
            <a:r>
              <a:rPr lang="de-DE" sz="3600" dirty="0" smtClean="0"/>
              <a:t>)</a:t>
            </a:r>
            <a:endParaRPr lang="de-AT" sz="3600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496944" cy="525658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chemeClr val="accent1"/>
                </a:solidFill>
              </a:rPr>
              <a:t>Medium-term </a:t>
            </a:r>
            <a:r>
              <a:rPr lang="de-DE" sz="1900" b="1" dirty="0" err="1" smtClean="0">
                <a:solidFill>
                  <a:schemeClr val="accent1"/>
                </a:solidFill>
              </a:rPr>
              <a:t>fiscal</a:t>
            </a:r>
            <a:r>
              <a:rPr lang="de-DE" sz="1900" b="1" dirty="0" smtClean="0">
                <a:solidFill>
                  <a:schemeClr val="accent1"/>
                </a:solidFill>
              </a:rPr>
              <a:t> outlook</a:t>
            </a:r>
            <a:r>
              <a:rPr lang="de-DE" sz="1900" dirty="0" smtClean="0">
                <a:solidFill>
                  <a:schemeClr val="accent1"/>
                </a:solidFill>
              </a:rPr>
              <a:t>: </a:t>
            </a:r>
            <a:r>
              <a:rPr lang="de-DE" sz="1900" dirty="0" err="1" smtClean="0"/>
              <a:t>based</a:t>
            </a:r>
            <a:r>
              <a:rPr lang="de-DE" sz="1900" dirty="0" smtClean="0"/>
              <a:t> on AT </a:t>
            </a:r>
            <a:r>
              <a:rPr lang="de-DE" sz="1900" dirty="0" err="1" smtClean="0"/>
              <a:t>Stability</a:t>
            </a:r>
            <a:r>
              <a:rPr lang="de-DE" sz="1900" dirty="0" smtClean="0"/>
              <a:t> Programme </a:t>
            </a:r>
            <a:r>
              <a:rPr lang="de-DE" sz="1900" dirty="0" err="1" smtClean="0"/>
              <a:t>with</a:t>
            </a:r>
            <a:r>
              <a:rPr lang="de-DE" sz="1900" dirty="0" smtClean="0"/>
              <a:t> </a:t>
            </a:r>
            <a:r>
              <a:rPr lang="de-DE" sz="1900" dirty="0" err="1" smtClean="0"/>
              <a:t>own</a:t>
            </a:r>
            <a:r>
              <a:rPr lang="de-DE" sz="1900" dirty="0" smtClean="0"/>
              <a:t> </a:t>
            </a:r>
            <a:r>
              <a:rPr lang="de-DE" sz="1900" dirty="0" err="1" smtClean="0"/>
              <a:t>calculations</a:t>
            </a:r>
            <a:r>
              <a:rPr lang="de-DE" sz="1900" dirty="0" smtClean="0"/>
              <a:t> </a:t>
            </a:r>
            <a:r>
              <a:rPr lang="de-DE" sz="1900" dirty="0" err="1" smtClean="0"/>
              <a:t>regarding</a:t>
            </a:r>
            <a:r>
              <a:rPr lang="de-DE" sz="1900" dirty="0" smtClean="0"/>
              <a:t> </a:t>
            </a:r>
            <a:r>
              <a:rPr lang="de-DE" sz="1900" b="1" dirty="0" err="1" smtClean="0"/>
              <a:t>compliance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with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fiscal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rules</a:t>
            </a:r>
            <a:r>
              <a:rPr lang="de-DE" sz="1900" dirty="0" smtClean="0"/>
              <a:t> </a:t>
            </a:r>
            <a:r>
              <a:rPr lang="de-DE" sz="1900" dirty="0" err="1" smtClean="0"/>
              <a:t>and</a:t>
            </a:r>
            <a:r>
              <a:rPr lang="de-DE" sz="1900" dirty="0" smtClean="0"/>
              <a:t> </a:t>
            </a:r>
            <a:r>
              <a:rPr lang="de-DE" sz="1900" b="1" dirty="0" err="1" smtClean="0"/>
              <a:t>assessments</a:t>
            </a:r>
            <a:r>
              <a:rPr lang="de-DE" sz="1900" dirty="0" smtClean="0"/>
              <a:t> </a:t>
            </a:r>
            <a:r>
              <a:rPr lang="de-DE" sz="1900" dirty="0" err="1" smtClean="0"/>
              <a:t>based</a:t>
            </a:r>
            <a:r>
              <a:rPr lang="de-DE" sz="1900" dirty="0" smtClean="0"/>
              <a:t> </a:t>
            </a:r>
            <a:r>
              <a:rPr lang="de-DE" sz="1900" b="1" dirty="0" smtClean="0"/>
              <a:t>on </a:t>
            </a:r>
            <a:r>
              <a:rPr lang="de-DE" sz="1900" b="1" dirty="0" err="1" smtClean="0"/>
              <a:t>own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forecasts</a:t>
            </a:r>
            <a:endParaRPr lang="de-DE" sz="1900" b="1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rgbClr val="0F7337"/>
                </a:solidFill>
              </a:rPr>
              <a:t>Assessment </a:t>
            </a:r>
            <a:r>
              <a:rPr lang="de-DE" sz="1900" b="1" dirty="0" err="1" smtClean="0">
                <a:solidFill>
                  <a:srgbClr val="0F7337"/>
                </a:solidFill>
              </a:rPr>
              <a:t>of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the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Draft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Budgetary</a:t>
            </a:r>
            <a:r>
              <a:rPr lang="de-DE" sz="1900" b="1" dirty="0" smtClean="0">
                <a:solidFill>
                  <a:srgbClr val="0F7337"/>
                </a:solidFill>
              </a:rPr>
              <a:t> Plan </a:t>
            </a:r>
            <a:r>
              <a:rPr lang="de-DE" sz="1900" b="1" dirty="0" err="1" smtClean="0">
                <a:solidFill>
                  <a:srgbClr val="0F7337"/>
                </a:solidFill>
              </a:rPr>
              <a:t>of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the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Government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dirty="0" err="1"/>
              <a:t>with</a:t>
            </a:r>
            <a:r>
              <a:rPr lang="de-DE" sz="1900" dirty="0"/>
              <a:t> </a:t>
            </a:r>
            <a:r>
              <a:rPr lang="de-DE" sz="1900" dirty="0" err="1"/>
              <a:t>own</a:t>
            </a:r>
            <a:r>
              <a:rPr lang="de-DE" sz="1900" dirty="0"/>
              <a:t> </a:t>
            </a:r>
            <a:r>
              <a:rPr lang="de-DE" sz="1900" dirty="0" err="1"/>
              <a:t>calculations</a:t>
            </a:r>
            <a:r>
              <a:rPr lang="de-DE" sz="1900" dirty="0"/>
              <a:t> </a:t>
            </a:r>
            <a:r>
              <a:rPr lang="de-DE" sz="1900" dirty="0" err="1"/>
              <a:t>regarding</a:t>
            </a:r>
            <a:r>
              <a:rPr lang="de-DE" sz="1900" dirty="0"/>
              <a:t> </a:t>
            </a:r>
            <a:r>
              <a:rPr lang="de-DE" sz="1900" b="1" dirty="0" err="1"/>
              <a:t>compliance</a:t>
            </a:r>
            <a:r>
              <a:rPr lang="de-DE" sz="1900" b="1" dirty="0"/>
              <a:t> </a:t>
            </a:r>
            <a:r>
              <a:rPr lang="de-DE" sz="1900" b="1" dirty="0" err="1"/>
              <a:t>with</a:t>
            </a:r>
            <a:r>
              <a:rPr lang="de-DE" sz="1900" b="1" dirty="0"/>
              <a:t> </a:t>
            </a:r>
            <a:r>
              <a:rPr lang="de-DE" sz="1900" b="1" dirty="0" err="1"/>
              <a:t>fiscal</a:t>
            </a:r>
            <a:r>
              <a:rPr lang="de-DE" sz="1900" b="1" dirty="0"/>
              <a:t> </a:t>
            </a:r>
            <a:r>
              <a:rPr lang="de-DE" sz="1900" b="1" dirty="0" err="1"/>
              <a:t>rules</a:t>
            </a:r>
            <a:r>
              <a:rPr lang="de-DE" sz="1900" dirty="0"/>
              <a:t> </a:t>
            </a:r>
            <a:r>
              <a:rPr lang="de-DE" sz="1900" dirty="0" err="1"/>
              <a:t>and</a:t>
            </a:r>
            <a:r>
              <a:rPr lang="de-DE" sz="1900" dirty="0"/>
              <a:t> </a:t>
            </a:r>
            <a:r>
              <a:rPr lang="de-DE" sz="1900" b="1" dirty="0" err="1"/>
              <a:t>assessments</a:t>
            </a:r>
            <a:r>
              <a:rPr lang="de-DE" sz="1900" dirty="0"/>
              <a:t> </a:t>
            </a:r>
            <a:r>
              <a:rPr lang="de-DE" sz="1900" dirty="0" err="1"/>
              <a:t>based</a:t>
            </a:r>
            <a:r>
              <a:rPr lang="de-DE" sz="1900" dirty="0"/>
              <a:t> </a:t>
            </a:r>
            <a:r>
              <a:rPr lang="de-DE" sz="1900" b="1" dirty="0"/>
              <a:t>on </a:t>
            </a:r>
            <a:r>
              <a:rPr lang="de-DE" sz="1900" b="1" dirty="0" err="1"/>
              <a:t>own</a:t>
            </a:r>
            <a:r>
              <a:rPr lang="de-DE" sz="1900" b="1" dirty="0"/>
              <a:t> </a:t>
            </a:r>
            <a:r>
              <a:rPr lang="de-DE" sz="1900" b="1" dirty="0" err="1" smtClean="0"/>
              <a:t>forecasts</a:t>
            </a:r>
            <a:endParaRPr lang="de-DE" sz="1900" b="1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rgbClr val="0F7337"/>
                </a:solidFill>
              </a:rPr>
              <a:t>FISK Annual Report: </a:t>
            </a:r>
            <a:r>
              <a:rPr lang="de-DE" sz="1900" dirty="0" err="1" smtClean="0"/>
              <a:t>main</a:t>
            </a:r>
            <a:r>
              <a:rPr lang="de-DE" sz="1900" dirty="0" smtClean="0"/>
              <a:t> </a:t>
            </a:r>
            <a:r>
              <a:rPr lang="de-DE" sz="1900" dirty="0" err="1" smtClean="0"/>
              <a:t>indicators</a:t>
            </a:r>
            <a:r>
              <a:rPr lang="de-DE" sz="1900" dirty="0" smtClean="0"/>
              <a:t> </a:t>
            </a:r>
            <a:r>
              <a:rPr lang="de-DE" sz="1900" dirty="0" err="1" smtClean="0"/>
              <a:t>of</a:t>
            </a:r>
            <a:r>
              <a:rPr lang="de-DE" sz="1900" dirty="0" smtClean="0"/>
              <a:t> </a:t>
            </a:r>
            <a:r>
              <a:rPr lang="de-DE" sz="1900" dirty="0" err="1" smtClean="0"/>
              <a:t>fiscal</a:t>
            </a:r>
            <a:r>
              <a:rPr lang="de-DE" sz="1900" dirty="0" smtClean="0"/>
              <a:t> </a:t>
            </a:r>
            <a:r>
              <a:rPr lang="de-DE" sz="1900" dirty="0" err="1" smtClean="0"/>
              <a:t>developments</a:t>
            </a:r>
            <a:r>
              <a:rPr lang="de-DE" sz="1900" dirty="0" smtClean="0"/>
              <a:t> (</a:t>
            </a:r>
            <a:r>
              <a:rPr lang="de-DE" sz="1900" b="1" dirty="0" err="1" smtClean="0"/>
              <a:t>deficit</a:t>
            </a:r>
            <a:r>
              <a:rPr lang="de-DE" sz="1900" b="1" dirty="0" smtClean="0"/>
              <a:t>, </a:t>
            </a:r>
            <a:r>
              <a:rPr lang="de-DE" sz="1900" b="1" dirty="0" err="1" smtClean="0"/>
              <a:t>debt</a:t>
            </a:r>
            <a:r>
              <a:rPr lang="de-DE" sz="1900" b="1" dirty="0" smtClean="0"/>
              <a:t>, </a:t>
            </a:r>
            <a:r>
              <a:rPr lang="de-DE" sz="1900" b="1" dirty="0" err="1" smtClean="0"/>
              <a:t>their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structure</a:t>
            </a:r>
            <a:r>
              <a:rPr lang="de-DE" sz="1900" b="1" dirty="0" smtClean="0"/>
              <a:t>, etc.</a:t>
            </a:r>
            <a:r>
              <a:rPr lang="de-DE" sz="1900" dirty="0" smtClean="0"/>
              <a:t>), </a:t>
            </a:r>
            <a:r>
              <a:rPr lang="de-DE" sz="1900" dirty="0" err="1" smtClean="0"/>
              <a:t>including</a:t>
            </a:r>
            <a:r>
              <a:rPr lang="de-DE" sz="1900" dirty="0" smtClean="0"/>
              <a:t> extra-</a:t>
            </a:r>
            <a:r>
              <a:rPr lang="de-DE" sz="1900" dirty="0" err="1" smtClean="0"/>
              <a:t>budgetary</a:t>
            </a:r>
            <a:r>
              <a:rPr lang="de-DE" sz="1900" dirty="0" smtClean="0"/>
              <a:t> </a:t>
            </a:r>
            <a:r>
              <a:rPr lang="de-DE" sz="1900" dirty="0" err="1" smtClean="0"/>
              <a:t>liabilities</a:t>
            </a:r>
            <a:endParaRPr lang="de-DE" sz="1900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err="1" smtClean="0">
                <a:solidFill>
                  <a:srgbClr val="0F7337"/>
                </a:solidFill>
              </a:rPr>
              <a:t>Recommendations</a:t>
            </a:r>
            <a:r>
              <a:rPr lang="de-DE" sz="1900" b="1" dirty="0" smtClean="0"/>
              <a:t> </a:t>
            </a:r>
            <a:r>
              <a:rPr lang="de-DE" sz="1900" dirty="0" smtClean="0"/>
              <a:t>(</a:t>
            </a:r>
            <a:r>
              <a:rPr lang="de-DE" sz="1900" dirty="0" err="1" smtClean="0"/>
              <a:t>including</a:t>
            </a:r>
            <a:r>
              <a:rPr lang="de-DE" sz="1900" dirty="0" smtClean="0"/>
              <a:t> </a:t>
            </a:r>
            <a:r>
              <a:rPr lang="de-DE" sz="1900" dirty="0" err="1" smtClean="0"/>
              <a:t>macro</a:t>
            </a:r>
            <a:r>
              <a:rPr lang="de-DE" sz="1900" dirty="0" smtClean="0"/>
              <a:t> </a:t>
            </a:r>
            <a:r>
              <a:rPr lang="de-DE" sz="1900" dirty="0" err="1" smtClean="0"/>
              <a:t>outlook</a:t>
            </a:r>
            <a:r>
              <a:rPr lang="de-DE" sz="1900" dirty="0" smtClean="0"/>
              <a:t>): bi-</a:t>
            </a:r>
            <a:r>
              <a:rPr lang="de-DE" sz="1900" dirty="0" err="1" smtClean="0"/>
              <a:t>annually</a:t>
            </a:r>
            <a:endParaRPr lang="de-DE" sz="1900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rgbClr val="0F7337"/>
                </a:solidFill>
              </a:rPr>
              <a:t>Regional </a:t>
            </a:r>
            <a:r>
              <a:rPr lang="de-DE" sz="1900" b="1" dirty="0" err="1" smtClean="0">
                <a:solidFill>
                  <a:srgbClr val="0F7337"/>
                </a:solidFill>
              </a:rPr>
              <a:t>fiscal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developments</a:t>
            </a:r>
            <a:r>
              <a:rPr lang="de-DE" sz="1900" b="1" dirty="0" smtClean="0">
                <a:solidFill>
                  <a:srgbClr val="0F7337"/>
                </a:solidFill>
              </a:rPr>
              <a:t>:</a:t>
            </a:r>
            <a:r>
              <a:rPr lang="de-DE" sz="1900" dirty="0" smtClean="0"/>
              <a:t> </a:t>
            </a:r>
            <a:r>
              <a:rPr lang="de-DE" sz="1900" dirty="0" err="1" smtClean="0"/>
              <a:t>analyses</a:t>
            </a:r>
            <a:r>
              <a:rPr lang="de-DE" sz="1900" dirty="0" smtClean="0"/>
              <a:t> on </a:t>
            </a:r>
            <a:r>
              <a:rPr lang="de-DE" sz="1900" b="1" dirty="0" err="1" smtClean="0"/>
              <a:t>compliance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with</a:t>
            </a:r>
            <a:r>
              <a:rPr lang="de-DE" sz="1900" b="1" dirty="0" smtClean="0"/>
              <a:t> national </a:t>
            </a:r>
            <a:r>
              <a:rPr lang="de-DE" sz="1900" b="1" dirty="0" err="1" smtClean="0"/>
              <a:t>fiscal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rules</a:t>
            </a:r>
            <a:endParaRPr lang="de-DE" sz="1900" b="1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rgbClr val="0F7337"/>
                </a:solidFill>
              </a:rPr>
              <a:t>Quality </a:t>
            </a:r>
            <a:r>
              <a:rPr lang="de-DE" sz="1900" b="1" dirty="0" err="1" smtClean="0">
                <a:solidFill>
                  <a:srgbClr val="0F7337"/>
                </a:solidFill>
              </a:rPr>
              <a:t>of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public</a:t>
            </a:r>
            <a:r>
              <a:rPr lang="de-DE" sz="1900" b="1" dirty="0" smtClean="0">
                <a:solidFill>
                  <a:srgbClr val="0F7337"/>
                </a:solidFill>
              </a:rPr>
              <a:t> </a:t>
            </a:r>
            <a:r>
              <a:rPr lang="de-DE" sz="1900" b="1" dirty="0" err="1" smtClean="0">
                <a:solidFill>
                  <a:srgbClr val="0F7337"/>
                </a:solidFill>
              </a:rPr>
              <a:t>finance</a:t>
            </a:r>
            <a:r>
              <a:rPr lang="de-DE" sz="1900" dirty="0" smtClean="0">
                <a:solidFill>
                  <a:srgbClr val="0F7337"/>
                </a:solidFill>
              </a:rPr>
              <a:t>: </a:t>
            </a:r>
            <a:r>
              <a:rPr lang="de-DE" sz="1900" dirty="0" err="1" smtClean="0"/>
              <a:t>analyses</a:t>
            </a:r>
            <a:r>
              <a:rPr lang="de-DE" sz="1900" dirty="0" smtClean="0"/>
              <a:t> on </a:t>
            </a:r>
            <a:r>
              <a:rPr lang="de-DE" sz="1900" b="1" dirty="0" smtClean="0"/>
              <a:t>medium- </a:t>
            </a:r>
            <a:r>
              <a:rPr lang="de-DE" sz="1900" b="1" dirty="0" err="1" smtClean="0"/>
              <a:t>and</a:t>
            </a:r>
            <a:r>
              <a:rPr lang="de-DE" sz="1900" b="1" dirty="0" smtClean="0"/>
              <a:t> </a:t>
            </a:r>
            <a:r>
              <a:rPr lang="de-DE" sz="1900" b="1" dirty="0" err="1" smtClean="0"/>
              <a:t>long</a:t>
            </a:r>
            <a:r>
              <a:rPr lang="de-DE" sz="1900" b="1" dirty="0" smtClean="0"/>
              <a:t>-term </a:t>
            </a:r>
            <a:r>
              <a:rPr lang="de-DE" sz="1900" b="1" dirty="0" err="1" smtClean="0"/>
              <a:t>developments</a:t>
            </a:r>
            <a:r>
              <a:rPr lang="de-DE" sz="1900" dirty="0" smtClean="0"/>
              <a:t> </a:t>
            </a:r>
            <a:r>
              <a:rPr lang="de-DE" sz="1900" dirty="0" err="1" smtClean="0"/>
              <a:t>of</a:t>
            </a:r>
            <a:r>
              <a:rPr lang="de-DE" sz="1900" dirty="0" smtClean="0"/>
              <a:t> </a:t>
            </a:r>
            <a:r>
              <a:rPr lang="de-DE" sz="1900" dirty="0" err="1" smtClean="0"/>
              <a:t>public</a:t>
            </a:r>
            <a:r>
              <a:rPr lang="de-DE" sz="1900" dirty="0" smtClean="0"/>
              <a:t> </a:t>
            </a:r>
            <a:r>
              <a:rPr lang="de-DE" sz="1900" dirty="0" err="1" smtClean="0"/>
              <a:t>revenues</a:t>
            </a:r>
            <a:r>
              <a:rPr lang="de-DE" sz="1900" dirty="0" smtClean="0"/>
              <a:t> </a:t>
            </a:r>
            <a:r>
              <a:rPr lang="de-DE" sz="1900" dirty="0" err="1" smtClean="0"/>
              <a:t>and</a:t>
            </a:r>
            <a:r>
              <a:rPr lang="de-DE" sz="1900" dirty="0" smtClean="0"/>
              <a:t> </a:t>
            </a:r>
            <a:r>
              <a:rPr lang="de-DE" sz="1900" dirty="0" err="1" smtClean="0"/>
              <a:t>expenditures</a:t>
            </a:r>
            <a:r>
              <a:rPr lang="de-DE" sz="1900" dirty="0" smtClean="0"/>
              <a:t>, </a:t>
            </a:r>
            <a:r>
              <a:rPr lang="de-DE" sz="1900" dirty="0" err="1" smtClean="0"/>
              <a:t>as</a:t>
            </a:r>
            <a:r>
              <a:rPr lang="de-DE" sz="1900" dirty="0" smtClean="0"/>
              <a:t> </a:t>
            </a:r>
            <a:r>
              <a:rPr lang="de-DE" sz="1900" dirty="0" err="1" smtClean="0"/>
              <a:t>well</a:t>
            </a:r>
            <a:r>
              <a:rPr lang="de-DE" sz="1900" dirty="0" smtClean="0"/>
              <a:t> </a:t>
            </a:r>
            <a:r>
              <a:rPr lang="de-DE" sz="1900" dirty="0" err="1" smtClean="0"/>
              <a:t>as</a:t>
            </a:r>
            <a:r>
              <a:rPr lang="de-DE" sz="1900" dirty="0" smtClean="0"/>
              <a:t> </a:t>
            </a:r>
            <a:r>
              <a:rPr lang="de-DE" sz="1900" dirty="0" err="1" smtClean="0"/>
              <a:t>their</a:t>
            </a:r>
            <a:r>
              <a:rPr lang="de-DE" sz="1900" dirty="0" smtClean="0"/>
              <a:t> </a:t>
            </a:r>
            <a:r>
              <a:rPr lang="de-DE" sz="1900" dirty="0" err="1" smtClean="0"/>
              <a:t>structure</a:t>
            </a:r>
            <a:endParaRPr lang="de-DE" sz="1900" dirty="0" smtClean="0"/>
          </a:p>
          <a:p>
            <a:pPr>
              <a:lnSpc>
                <a:spcPct val="110000"/>
              </a:lnSpc>
              <a:spcBef>
                <a:spcPts val="1100"/>
              </a:spcBef>
            </a:pPr>
            <a:r>
              <a:rPr lang="de-DE" sz="1900" b="1" dirty="0" smtClean="0">
                <a:solidFill>
                  <a:srgbClr val="0F7337"/>
                </a:solidFill>
              </a:rPr>
              <a:t>Other</a:t>
            </a:r>
            <a:r>
              <a:rPr lang="de-DE" sz="1900" dirty="0" smtClean="0">
                <a:solidFill>
                  <a:srgbClr val="0F7337"/>
                </a:solidFill>
              </a:rPr>
              <a:t> </a:t>
            </a:r>
            <a:r>
              <a:rPr lang="de-DE" sz="1900" dirty="0" smtClean="0"/>
              <a:t>(</a:t>
            </a:r>
            <a:r>
              <a:rPr lang="de-DE" sz="1900" b="1" dirty="0" smtClean="0"/>
              <a:t>ad-hoc</a:t>
            </a:r>
            <a:r>
              <a:rPr lang="de-DE" sz="1900" dirty="0" smtClean="0"/>
              <a:t>) </a:t>
            </a:r>
            <a:r>
              <a:rPr lang="de-DE" sz="1900" dirty="0" err="1" smtClean="0"/>
              <a:t>analyses</a:t>
            </a:r>
            <a:r>
              <a:rPr lang="de-DE" sz="1900" dirty="0" smtClean="0"/>
              <a:t> </a:t>
            </a:r>
            <a:r>
              <a:rPr lang="de-DE" sz="1900" dirty="0" err="1" smtClean="0"/>
              <a:t>and</a:t>
            </a:r>
            <a:r>
              <a:rPr lang="de-DE" sz="1900" dirty="0" smtClean="0"/>
              <a:t> </a:t>
            </a:r>
            <a:r>
              <a:rPr lang="de-DE" sz="1900" dirty="0" err="1" smtClean="0"/>
              <a:t>position</a:t>
            </a:r>
            <a:r>
              <a:rPr lang="de-DE" sz="1900" dirty="0" smtClean="0"/>
              <a:t> </a:t>
            </a:r>
            <a:r>
              <a:rPr lang="de-DE" sz="1900" dirty="0" err="1" smtClean="0"/>
              <a:t>documents</a:t>
            </a:r>
            <a:endParaRPr lang="de-DE" sz="1900" dirty="0"/>
          </a:p>
          <a:p>
            <a:endParaRPr lang="de-DE" sz="1900" dirty="0" smtClean="0"/>
          </a:p>
          <a:p>
            <a:pPr lvl="2"/>
            <a:endParaRPr lang="de-DE" sz="1900" dirty="0" smtClean="0"/>
          </a:p>
          <a:p>
            <a:pPr marL="685800" lvl="2" indent="0">
              <a:buNone/>
            </a:pPr>
            <a:endParaRPr lang="de-AT" sz="1900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6565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Fiscal</a:t>
            </a:r>
            <a:r>
              <a:rPr lang="de-DE" sz="3600" dirty="0" smtClean="0"/>
              <a:t> </a:t>
            </a:r>
            <a:r>
              <a:rPr lang="de-DE" sz="3600" dirty="0" err="1" smtClean="0"/>
              <a:t>performance</a:t>
            </a:r>
            <a:r>
              <a:rPr lang="de-DE" sz="3600" dirty="0" smtClean="0"/>
              <a:t>: </a:t>
            </a:r>
            <a:r>
              <a:rPr lang="de-DE" sz="3600" b="1" dirty="0" err="1" smtClean="0"/>
              <a:t>budget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balance</a:t>
            </a:r>
            <a:endParaRPr lang="en-US" sz="3600" b="1" dirty="0"/>
          </a:p>
        </p:txBody>
      </p:sp>
      <p:pic>
        <p:nvPicPr>
          <p:cNvPr id="125236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134823" cy="5230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31096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Fiscal</a:t>
            </a:r>
            <a:r>
              <a:rPr lang="de-DE" sz="3600" dirty="0" smtClean="0"/>
              <a:t> </a:t>
            </a:r>
            <a:r>
              <a:rPr lang="de-DE" sz="3600" dirty="0" err="1" smtClean="0"/>
              <a:t>performance</a:t>
            </a:r>
            <a:r>
              <a:rPr lang="de-DE" sz="3600" dirty="0" smtClean="0"/>
              <a:t>: </a:t>
            </a:r>
            <a:r>
              <a:rPr lang="de-DE" sz="3600" b="1" dirty="0" err="1" smtClean="0"/>
              <a:t>public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debt</a:t>
            </a:r>
            <a:endParaRPr lang="en-US" sz="3600" dirty="0"/>
          </a:p>
        </p:txBody>
      </p:sp>
      <p:pic>
        <p:nvPicPr>
          <p:cNvPr id="12533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4" y="1506549"/>
            <a:ext cx="8039396" cy="5162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636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90500"/>
            <a:ext cx="8209037" cy="13668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3600" b="1" dirty="0" smtClean="0"/>
              <a:t>Outline</a:t>
            </a:r>
            <a:endParaRPr lang="de-AT" sz="3600" b="1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1"/>
          </p:nvPr>
        </p:nvSpPr>
        <p:spPr>
          <a:xfrm>
            <a:off x="539750" y="2205038"/>
            <a:ext cx="8604250" cy="3240087"/>
          </a:xfrm>
        </p:spPr>
        <p:txBody>
          <a:bodyPr>
            <a:normAutofit/>
          </a:bodyPr>
          <a:lstStyle/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2600" dirty="0" smtClean="0"/>
              <a:t> </a:t>
            </a:r>
            <a:r>
              <a:rPr lang="de-DE" sz="2600" b="1" dirty="0" err="1" smtClean="0"/>
              <a:t>Fiscal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Councils</a:t>
            </a:r>
            <a:r>
              <a:rPr lang="en-US" sz="2600" b="1" dirty="0"/>
              <a:t> </a:t>
            </a:r>
            <a:r>
              <a:rPr lang="en-US" sz="2600" dirty="0" smtClean="0"/>
              <a:t>(FCs) </a:t>
            </a:r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600" dirty="0"/>
              <a:t> </a:t>
            </a:r>
            <a:r>
              <a:rPr lang="de-DE" sz="2600" dirty="0" smtClean="0"/>
              <a:t>FCs </a:t>
            </a:r>
            <a:r>
              <a:rPr lang="de-DE" sz="2600" dirty="0" err="1" smtClean="0"/>
              <a:t>within</a:t>
            </a:r>
            <a:r>
              <a:rPr lang="de-DE" sz="2600" dirty="0" smtClean="0"/>
              <a:t> </a:t>
            </a:r>
            <a:r>
              <a:rPr lang="de-DE" sz="2600" dirty="0" err="1" smtClean="0"/>
              <a:t>the</a:t>
            </a:r>
            <a:r>
              <a:rPr lang="de-DE" sz="2600" dirty="0" smtClean="0"/>
              <a:t> </a:t>
            </a:r>
            <a:r>
              <a:rPr lang="de-DE" sz="2600" dirty="0" err="1" smtClean="0"/>
              <a:t>new</a:t>
            </a:r>
            <a:r>
              <a:rPr lang="de-DE" sz="2600" dirty="0" smtClean="0"/>
              <a:t> </a:t>
            </a:r>
            <a:r>
              <a:rPr lang="de-DE" sz="2600" b="1" dirty="0" smtClean="0"/>
              <a:t>EU </a:t>
            </a:r>
            <a:r>
              <a:rPr lang="de-DE" sz="2600" b="1" dirty="0" err="1" smtClean="0"/>
              <a:t>fiscal</a:t>
            </a:r>
            <a:r>
              <a:rPr lang="de-DE" sz="2600" b="1" dirty="0" smtClean="0"/>
              <a:t> </a:t>
            </a:r>
            <a:r>
              <a:rPr lang="de-DE" sz="2600" b="1" dirty="0" err="1" smtClean="0"/>
              <a:t>framework</a:t>
            </a:r>
            <a:endParaRPr lang="de-DE" sz="2600" b="1" dirty="0" smtClean="0"/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2600" dirty="0" smtClean="0"/>
              <a:t> </a:t>
            </a:r>
            <a:r>
              <a:rPr lang="de-DE" sz="2600" b="1" dirty="0" smtClean="0"/>
              <a:t>Austrian </a:t>
            </a:r>
            <a:r>
              <a:rPr lang="de-DE" sz="2600" b="1" dirty="0" err="1" smtClean="0"/>
              <a:t>Fiscal</a:t>
            </a:r>
            <a:r>
              <a:rPr lang="de-DE" sz="2600" b="1" dirty="0" smtClean="0"/>
              <a:t> Advisory Council </a:t>
            </a:r>
            <a:r>
              <a:rPr lang="de-DE" sz="2600" dirty="0" smtClean="0"/>
              <a:t>(FISK)</a:t>
            </a:r>
            <a:endParaRPr lang="de-DE" sz="2600" dirty="0"/>
          </a:p>
          <a:p>
            <a:pPr>
              <a:spcBef>
                <a:spcPts val="13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2600" dirty="0" smtClean="0">
                <a:solidFill>
                  <a:schemeClr val="tx1"/>
                </a:solidFill>
              </a:rPr>
              <a:t> FISK </a:t>
            </a:r>
            <a:r>
              <a:rPr lang="de-DE" sz="2600" b="1" dirty="0" err="1" smtClean="0">
                <a:solidFill>
                  <a:schemeClr val="tx1"/>
                </a:solidFill>
              </a:rPr>
              <a:t>output</a:t>
            </a:r>
            <a:endParaRPr lang="de-DE" sz="2600" dirty="0" smtClean="0">
              <a:solidFill>
                <a:schemeClr val="tx1"/>
              </a:solidFill>
            </a:endParaRPr>
          </a:p>
        </p:txBody>
      </p:sp>
      <p:pic>
        <p:nvPicPr>
          <p:cNvPr id="6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755576" y="476042"/>
            <a:ext cx="8208912" cy="936734"/>
          </a:xfrm>
        </p:spPr>
        <p:txBody>
          <a:bodyPr>
            <a:noAutofit/>
          </a:bodyPr>
          <a:lstStyle/>
          <a:p>
            <a:r>
              <a:rPr lang="de-DE" sz="3200" b="1" dirty="0" err="1" smtClean="0"/>
              <a:t>December</a:t>
            </a:r>
            <a:r>
              <a:rPr lang="de-DE" sz="3200" b="1" dirty="0" smtClean="0"/>
              <a:t> 2013 FISK Assessment </a:t>
            </a:r>
            <a:r>
              <a:rPr lang="de-DE" sz="3200" dirty="0" smtClean="0"/>
              <a:t>– Summary</a:t>
            </a:r>
            <a:r>
              <a:rPr lang="de-DE" sz="2800" dirty="0"/>
              <a:t/>
            </a:r>
            <a:br>
              <a:rPr lang="de-DE" sz="2800" dirty="0"/>
            </a:br>
            <a:endParaRPr lang="de-AT" altLang="de-DE" sz="2800" b="1" dirty="0"/>
          </a:p>
        </p:txBody>
      </p:sp>
      <p:pic>
        <p:nvPicPr>
          <p:cNvPr id="4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5" name="Inhaltsplatzhalter 2"/>
          <p:cNvSpPr>
            <a:spLocks noGrp="1"/>
          </p:cNvSpPr>
          <p:nvPr>
            <p:ph sz="quarter" idx="1"/>
          </p:nvPr>
        </p:nvSpPr>
        <p:spPr>
          <a:xfrm>
            <a:off x="469752" y="2420888"/>
            <a:ext cx="8422728" cy="424847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2000" b="1" dirty="0" err="1" smtClean="0"/>
              <a:t>Expenditure-side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structural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measures</a:t>
            </a:r>
            <a:r>
              <a:rPr lang="de-DE" sz="2000" b="1" dirty="0" smtClean="0"/>
              <a:t> </a:t>
            </a:r>
            <a:r>
              <a:rPr lang="de-DE" sz="2000" dirty="0" smtClean="0"/>
              <a:t>i.a.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de-DE" sz="1800" dirty="0" err="1" smtClean="0"/>
              <a:t>Simplify</a:t>
            </a:r>
            <a:r>
              <a:rPr lang="de-DE" sz="1800" dirty="0" smtClean="0"/>
              <a:t> </a:t>
            </a:r>
            <a:r>
              <a:rPr lang="de-DE" sz="1800" dirty="0" err="1" smtClean="0"/>
              <a:t>public</a:t>
            </a:r>
            <a:r>
              <a:rPr lang="de-DE" sz="1800" dirty="0" smtClean="0"/>
              <a:t> </a:t>
            </a:r>
            <a:r>
              <a:rPr lang="de-DE" sz="1800" dirty="0" err="1" smtClean="0"/>
              <a:t>granting</a:t>
            </a:r>
            <a:r>
              <a:rPr lang="de-DE" sz="1800" dirty="0" smtClean="0"/>
              <a:t> </a:t>
            </a:r>
            <a:r>
              <a:rPr lang="de-DE" sz="1800" dirty="0" err="1" smtClean="0"/>
              <a:t>schemes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reform</a:t>
            </a:r>
            <a:r>
              <a:rPr lang="de-DE" sz="1800" dirty="0" smtClean="0"/>
              <a:t> </a:t>
            </a:r>
            <a:r>
              <a:rPr lang="de-DE" sz="1800" dirty="0" err="1" smtClean="0"/>
              <a:t>public</a:t>
            </a:r>
            <a:r>
              <a:rPr lang="de-DE" sz="1800" dirty="0" smtClean="0"/>
              <a:t> </a:t>
            </a:r>
            <a:r>
              <a:rPr lang="de-DE" sz="1800" dirty="0" err="1" smtClean="0"/>
              <a:t>governance</a:t>
            </a:r>
            <a:r>
              <a:rPr lang="de-DE" sz="1800" dirty="0" smtClean="0"/>
              <a:t>,</a:t>
            </a:r>
            <a:endParaRPr lang="de-DE" sz="1800" dirty="0"/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de-DE" sz="1800" dirty="0" smtClean="0"/>
              <a:t>Close </a:t>
            </a:r>
            <a:r>
              <a:rPr lang="de-DE" sz="1800" dirty="0" err="1" smtClean="0"/>
              <a:t>efficiency</a:t>
            </a:r>
            <a:r>
              <a:rPr lang="de-DE" sz="1800" dirty="0" smtClean="0"/>
              <a:t> </a:t>
            </a:r>
            <a:r>
              <a:rPr lang="de-DE" sz="1800" dirty="0" err="1" smtClean="0"/>
              <a:t>gaps</a:t>
            </a:r>
            <a:r>
              <a:rPr lang="de-DE" sz="1800" dirty="0" smtClean="0"/>
              <a:t> in </a:t>
            </a:r>
            <a:r>
              <a:rPr lang="de-DE" sz="1800" dirty="0" err="1" smtClean="0"/>
              <a:t>health</a:t>
            </a:r>
            <a:r>
              <a:rPr lang="de-DE" sz="1800" dirty="0" smtClean="0"/>
              <a:t>-care </a:t>
            </a:r>
            <a:r>
              <a:rPr lang="de-DE" sz="1800" dirty="0" err="1" smtClean="0"/>
              <a:t>system</a:t>
            </a:r>
            <a:r>
              <a:rPr lang="de-DE" sz="1800" dirty="0" smtClean="0"/>
              <a:t>, </a:t>
            </a:r>
            <a:r>
              <a:rPr lang="de-DE" sz="1800" dirty="0" err="1" smtClean="0"/>
              <a:t>enhance</a:t>
            </a:r>
            <a:r>
              <a:rPr lang="de-DE" sz="1800" dirty="0" smtClean="0"/>
              <a:t> </a:t>
            </a:r>
            <a:r>
              <a:rPr lang="de-DE" sz="1800" dirty="0" err="1" smtClean="0"/>
              <a:t>co</a:t>
            </a:r>
            <a:r>
              <a:rPr lang="de-DE" sz="1800" dirty="0" smtClean="0"/>
              <a:t>-operation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municipalities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within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welfare</a:t>
            </a:r>
            <a:r>
              <a:rPr lang="de-DE" sz="1800" dirty="0" smtClean="0"/>
              <a:t> </a:t>
            </a:r>
            <a:r>
              <a:rPr lang="de-DE" sz="1800" dirty="0" err="1" smtClean="0"/>
              <a:t>system</a:t>
            </a:r>
            <a:endParaRPr lang="de-DE" sz="1800" dirty="0"/>
          </a:p>
          <a:p>
            <a:pPr lvl="1">
              <a:lnSpc>
                <a:spcPct val="110000"/>
              </a:lnSpc>
              <a:spcBef>
                <a:spcPts val="600"/>
              </a:spcBef>
              <a:defRPr/>
            </a:pPr>
            <a:r>
              <a:rPr lang="de-DE" sz="1800" dirty="0" err="1" smtClean="0"/>
              <a:t>Strengthen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long</a:t>
            </a:r>
            <a:r>
              <a:rPr lang="de-DE" sz="1800" dirty="0" smtClean="0"/>
              <a:t>-term </a:t>
            </a:r>
            <a:r>
              <a:rPr lang="de-DE" sz="1800" dirty="0" err="1" smtClean="0"/>
              <a:t>sustainability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pension</a:t>
            </a:r>
            <a:r>
              <a:rPr lang="de-DE" sz="1800" dirty="0" smtClean="0"/>
              <a:t> </a:t>
            </a:r>
            <a:r>
              <a:rPr lang="de-DE" sz="1800" dirty="0" err="1" smtClean="0"/>
              <a:t>system</a:t>
            </a:r>
            <a:endParaRPr lang="de-DE" sz="1800" dirty="0" smtClean="0"/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de-DE" sz="2000" dirty="0" smtClean="0"/>
              <a:t>Growth-</a:t>
            </a:r>
            <a:r>
              <a:rPr lang="de-DE" sz="2000" dirty="0" err="1" smtClean="0"/>
              <a:t>enhancing</a:t>
            </a:r>
            <a:r>
              <a:rPr lang="de-DE" sz="2000" dirty="0" smtClean="0"/>
              <a:t> </a:t>
            </a:r>
            <a:r>
              <a:rPr lang="de-DE" sz="2000" b="1" dirty="0" err="1" smtClean="0"/>
              <a:t>structural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reforms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of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tax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system</a:t>
            </a:r>
            <a:r>
              <a:rPr lang="de-DE" sz="2000" b="1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relieve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tax</a:t>
            </a:r>
            <a:r>
              <a:rPr lang="de-DE" sz="2000" dirty="0" smtClean="0"/>
              <a:t> </a:t>
            </a:r>
            <a:r>
              <a:rPr lang="de-DE" sz="2000" dirty="0" err="1" smtClean="0"/>
              <a:t>burden</a:t>
            </a:r>
            <a:r>
              <a:rPr lang="de-DE" sz="2000" dirty="0" smtClean="0"/>
              <a:t> on </a:t>
            </a:r>
            <a:r>
              <a:rPr lang="de-DE" sz="2000" dirty="0" err="1" smtClean="0"/>
              <a:t>labor</a:t>
            </a:r>
            <a:endParaRPr lang="de-DE" sz="2000" dirty="0"/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de-DE" sz="2000" b="1" dirty="0" smtClean="0"/>
              <a:t>Offensive </a:t>
            </a:r>
            <a:r>
              <a:rPr lang="de-DE" sz="2000" b="1" dirty="0" err="1" smtClean="0"/>
              <a:t>measures</a:t>
            </a:r>
            <a:r>
              <a:rPr lang="de-DE" sz="2000" b="1" dirty="0" smtClean="0"/>
              <a:t> </a:t>
            </a:r>
            <a:r>
              <a:rPr lang="de-DE" sz="2000" dirty="0" smtClean="0"/>
              <a:t>(</a:t>
            </a:r>
            <a:r>
              <a:rPr lang="de-DE" sz="2000" dirty="0" err="1" smtClean="0"/>
              <a:t>to</a:t>
            </a:r>
            <a:r>
              <a:rPr lang="de-DE" sz="2000" dirty="0" smtClean="0"/>
              <a:t> promote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employment</a:t>
            </a:r>
            <a:r>
              <a:rPr lang="de-DE" sz="2000" dirty="0" smtClean="0"/>
              <a:t>) </a:t>
            </a:r>
            <a:r>
              <a:rPr lang="de-DE" sz="2000" dirty="0" err="1" smtClean="0"/>
              <a:t>should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financed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b="1" dirty="0" err="1" smtClean="0"/>
              <a:t>expenditure-side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structural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reforms</a:t>
            </a:r>
            <a:endParaRPr lang="de-DE" sz="2000" b="1" dirty="0"/>
          </a:p>
          <a:p>
            <a:pPr>
              <a:lnSpc>
                <a:spcPct val="110000"/>
              </a:lnSpc>
              <a:spcBef>
                <a:spcPts val="1000"/>
              </a:spcBef>
              <a:defRPr/>
            </a:pPr>
            <a:r>
              <a:rPr lang="de-AT" sz="2000" dirty="0" err="1" smtClean="0"/>
              <a:t>For</a:t>
            </a:r>
            <a:r>
              <a:rPr lang="de-AT" sz="2000" dirty="0" smtClean="0"/>
              <a:t> 2014, AT</a:t>
            </a:r>
            <a:r>
              <a:rPr lang="de-AT" sz="2000" b="1" dirty="0" smtClean="0"/>
              <a:t> </a:t>
            </a:r>
            <a:r>
              <a:rPr lang="de-AT" sz="2000" dirty="0" err="1" smtClean="0"/>
              <a:t>has</a:t>
            </a:r>
            <a:r>
              <a:rPr lang="de-AT" sz="2000" b="1" dirty="0" smtClean="0"/>
              <a:t> not </a:t>
            </a:r>
            <a:r>
              <a:rPr lang="de-AT" sz="2000" b="1" dirty="0" err="1" smtClean="0"/>
              <a:t>yet</a:t>
            </a:r>
            <a:r>
              <a:rPr lang="de-AT" sz="2000" b="1" dirty="0" smtClean="0"/>
              <a:t> </a:t>
            </a:r>
            <a:r>
              <a:rPr lang="de-AT" sz="2000" dirty="0" err="1" smtClean="0"/>
              <a:t>ensured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full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compliance</a:t>
            </a:r>
            <a:r>
              <a:rPr lang="de-AT" sz="2000" b="1" dirty="0" smtClean="0"/>
              <a:t> </a:t>
            </a:r>
            <a:r>
              <a:rPr lang="de-AT" sz="2000" dirty="0" err="1" smtClean="0"/>
              <a:t>with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b="1" dirty="0" smtClean="0"/>
              <a:t>EU </a:t>
            </a:r>
            <a:r>
              <a:rPr lang="de-AT" sz="2000" b="1" dirty="0" err="1" smtClean="0"/>
              <a:t>fiscal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rules</a:t>
            </a:r>
            <a:endParaRPr lang="de-DE" sz="2000" dirty="0"/>
          </a:p>
        </p:txBody>
      </p:sp>
      <p:sp>
        <p:nvSpPr>
          <p:cNvPr id="2" name="Rechteck 1"/>
          <p:cNvSpPr/>
          <p:nvPr/>
        </p:nvSpPr>
        <p:spPr>
          <a:xfrm>
            <a:off x="2051720" y="1844824"/>
            <a:ext cx="4442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/>
              <a:t>für die Einhaltung der EU-Fiskalregeln </a:t>
            </a:r>
          </a:p>
        </p:txBody>
      </p:sp>
      <p:sp>
        <p:nvSpPr>
          <p:cNvPr id="7" name="Textplatzhalter 3"/>
          <p:cNvSpPr txBox="1">
            <a:spLocks/>
          </p:cNvSpPr>
          <p:nvPr/>
        </p:nvSpPr>
        <p:spPr>
          <a:xfrm>
            <a:off x="611560" y="1525434"/>
            <a:ext cx="8502352" cy="8954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anchor="ctr" anchorCtr="0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de-DE" sz="2600" b="0" dirty="0" smtClean="0"/>
              <a:t>The </a:t>
            </a:r>
            <a:r>
              <a:rPr lang="de-DE" sz="2600" b="0" dirty="0" err="1" smtClean="0"/>
              <a:t>sustainability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of</a:t>
            </a:r>
            <a:r>
              <a:rPr lang="de-DE" sz="2600" b="0" dirty="0" smtClean="0"/>
              <a:t> AT </a:t>
            </a:r>
            <a:r>
              <a:rPr lang="de-DE" sz="2600" b="0" dirty="0" err="1" smtClean="0"/>
              <a:t>public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finances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needs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to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be</a:t>
            </a:r>
            <a:r>
              <a:rPr lang="de-DE" sz="2600" b="0" dirty="0" smtClean="0"/>
              <a:t> </a:t>
            </a:r>
            <a:br>
              <a:rPr lang="de-DE" sz="2600" b="0" dirty="0" smtClean="0"/>
            </a:br>
            <a:r>
              <a:rPr lang="de-DE" sz="2600" b="0" dirty="0" err="1" smtClean="0"/>
              <a:t>supported</a:t>
            </a:r>
            <a:r>
              <a:rPr lang="de-DE" sz="2600" b="0" dirty="0" smtClean="0"/>
              <a:t> </a:t>
            </a:r>
            <a:r>
              <a:rPr lang="de-DE" sz="2600" b="0" dirty="0" err="1" smtClean="0"/>
              <a:t>by</a:t>
            </a:r>
            <a:r>
              <a:rPr lang="de-DE" sz="2600" b="0" dirty="0" smtClean="0"/>
              <a:t> </a:t>
            </a:r>
            <a:r>
              <a:rPr lang="de-DE" sz="2600" dirty="0" err="1" smtClean="0"/>
              <a:t>structural</a:t>
            </a:r>
            <a:r>
              <a:rPr lang="de-DE" sz="2600" dirty="0" smtClean="0"/>
              <a:t> </a:t>
            </a:r>
            <a:r>
              <a:rPr lang="de-DE" sz="2600" dirty="0" err="1" smtClean="0"/>
              <a:t>reforms</a:t>
            </a:r>
            <a:endParaRPr lang="de-AT" sz="2600" dirty="0"/>
          </a:p>
        </p:txBody>
      </p:sp>
    </p:spTree>
    <p:extLst>
      <p:ext uri="{BB962C8B-B14F-4D97-AF65-F5344CB8AC3E}">
        <p14:creationId xmlns:p14="http://schemas.microsoft.com/office/powerpoint/2010/main" val="11470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04" y="228600"/>
            <a:ext cx="7893496" cy="990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December 2013 FISK-Assessment </a:t>
            </a:r>
            <a:r>
              <a:rPr lang="en-US" sz="3600" dirty="0" smtClean="0"/>
              <a:t>– EU Rules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64" y="1628800"/>
            <a:ext cx="8759046" cy="487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6525344"/>
            <a:ext cx="27238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/>
              <a:t>Source: European Commission, own calculations.</a:t>
            </a:r>
          </a:p>
        </p:txBody>
      </p:sp>
      <p:pic>
        <p:nvPicPr>
          <p:cNvPr id="8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485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04" y="273050"/>
            <a:ext cx="7817296" cy="869950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 tIns="28800"/>
          <a:lstStyle/>
          <a:p>
            <a:pPr algn="r">
              <a:spcBef>
                <a:spcPts val="3600"/>
              </a:spcBef>
              <a:spcAft>
                <a:spcPts val="0"/>
              </a:spcAft>
            </a:pPr>
            <a:r>
              <a:rPr lang="en-US" b="1" dirty="0" smtClean="0"/>
              <a:t>Contact:</a:t>
            </a:r>
          </a:p>
          <a:p>
            <a:pPr algn="r">
              <a:spcBef>
                <a:spcPts val="19200"/>
              </a:spcBef>
              <a:spcAft>
                <a:spcPts val="0"/>
              </a:spcAft>
            </a:pPr>
            <a:r>
              <a:rPr lang="en-US" b="1" dirty="0" smtClean="0"/>
              <a:t>Useful links: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err="1"/>
              <a:t>Büro</a:t>
            </a:r>
            <a:r>
              <a:rPr lang="en-US" sz="2000" dirty="0"/>
              <a:t> des </a:t>
            </a:r>
            <a:r>
              <a:rPr lang="en-US" sz="2000" dirty="0" err="1" smtClean="0"/>
              <a:t>Fiskalrates</a:t>
            </a:r>
            <a:r>
              <a:rPr lang="en-US" sz="2000" dirty="0" smtClean="0"/>
              <a:t> / Office </a:t>
            </a:r>
            <a:r>
              <a:rPr lang="en-US" sz="2000" smtClean="0"/>
              <a:t>of the Fiscal </a:t>
            </a:r>
            <a:r>
              <a:rPr lang="en-US" sz="2000" dirty="0"/>
              <a:t>Advisory Council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000" dirty="0" smtClean="0"/>
              <a:t>c/o </a:t>
            </a:r>
            <a:r>
              <a:rPr lang="en-US" sz="2000" dirty="0" err="1"/>
              <a:t>Oesterreichische</a:t>
            </a:r>
            <a:r>
              <a:rPr lang="en-US" sz="2000" dirty="0"/>
              <a:t> </a:t>
            </a:r>
            <a:r>
              <a:rPr lang="en-US" sz="2000" dirty="0" err="1"/>
              <a:t>Nationalbank</a:t>
            </a: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Otto-Wagner-</a:t>
            </a:r>
            <a:r>
              <a:rPr lang="en-US" sz="2000" dirty="0" err="1"/>
              <a:t>Platz</a:t>
            </a:r>
            <a:r>
              <a:rPr lang="en-US" sz="2000" dirty="0"/>
              <a:t> </a:t>
            </a:r>
            <a:r>
              <a:rPr lang="en-US" sz="2000" dirty="0" smtClean="0"/>
              <a:t>3 |1090 </a:t>
            </a:r>
            <a:r>
              <a:rPr lang="en-US" sz="2000" dirty="0"/>
              <a:t>Vienna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/>
              <a:t>P.O. Box 61|A-1011 </a:t>
            </a:r>
            <a:r>
              <a:rPr lang="en-US" sz="2000" dirty="0"/>
              <a:t>Vienna, </a:t>
            </a:r>
            <a:r>
              <a:rPr lang="en-US" sz="2000" dirty="0" smtClean="0"/>
              <a:t>Austria</a:t>
            </a:r>
          </a:p>
          <a:p>
            <a:pPr marL="0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2000" dirty="0" smtClean="0"/>
              <a:t>Phone</a:t>
            </a:r>
            <a:r>
              <a:rPr lang="en-US" sz="2000" dirty="0"/>
              <a:t>: +43-1-40420/7473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 smtClean="0"/>
              <a:t>Email</a:t>
            </a:r>
            <a:r>
              <a:rPr lang="en-US" sz="2000" dirty="0"/>
              <a:t>: </a:t>
            </a:r>
            <a:r>
              <a:rPr lang="en-US" sz="2000" u="sng" dirty="0"/>
              <a:t>fiskalrat@oenb.at</a:t>
            </a:r>
          </a:p>
          <a:p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u="sng" dirty="0"/>
              <a:t>www.fiskalrat.at</a:t>
            </a:r>
            <a:r>
              <a:rPr lang="en-US" sz="2000" dirty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u="sng" dirty="0"/>
              <a:t>www.oenb.at</a:t>
            </a:r>
          </a:p>
          <a:p>
            <a:pPr>
              <a:spcBef>
                <a:spcPts val="0"/>
              </a:spcBef>
            </a:pPr>
            <a:r>
              <a:rPr lang="en-US" sz="2000" u="sng" dirty="0"/>
              <a:t>http://</a:t>
            </a:r>
            <a:r>
              <a:rPr lang="en-US" sz="2000" u="sng" dirty="0" smtClean="0"/>
              <a:t>ec.europa.eu/economy_finance/</a:t>
            </a:r>
            <a:br>
              <a:rPr lang="en-US" sz="2000" u="sng" dirty="0" smtClean="0"/>
            </a:br>
            <a:r>
              <a:rPr lang="en-US" sz="2000" u="sng" dirty="0" err="1" smtClean="0"/>
              <a:t>economic_governance</a:t>
            </a:r>
            <a:r>
              <a:rPr lang="en-US" sz="2000" u="sng" dirty="0" smtClean="0"/>
              <a:t>/index_en.htm</a:t>
            </a:r>
            <a:endParaRPr lang="en-US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34119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7931224" cy="8699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case for fiscal councils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609600" y="2348880"/>
            <a:ext cx="3886200" cy="3870920"/>
          </a:xfrm>
        </p:spPr>
        <p:txBody>
          <a:bodyPr>
            <a:normAutofit/>
          </a:bodyPr>
          <a:lstStyle/>
          <a:p>
            <a:r>
              <a:rPr lang="en-US" sz="1900" dirty="0" smtClean="0"/>
              <a:t>Political business cycles</a:t>
            </a:r>
          </a:p>
          <a:p>
            <a:r>
              <a:rPr lang="en-US" sz="1900" dirty="0" smtClean="0"/>
              <a:t>Short-sightedness, </a:t>
            </a:r>
            <a:br>
              <a:rPr lang="en-US" sz="1900" dirty="0" smtClean="0"/>
            </a:br>
            <a:r>
              <a:rPr lang="en-US" sz="1900" dirty="0" smtClean="0"/>
              <a:t>pro-cyclicality in good times</a:t>
            </a:r>
          </a:p>
          <a:p>
            <a:r>
              <a:rPr lang="en-US" sz="1900" dirty="0" smtClean="0"/>
              <a:t>Time inconsistency</a:t>
            </a:r>
          </a:p>
          <a:p>
            <a:r>
              <a:rPr lang="en-US" sz="1900" dirty="0" smtClean="0"/>
              <a:t>Moral hazard/free riders</a:t>
            </a:r>
          </a:p>
          <a:p>
            <a:r>
              <a:rPr lang="en-US" sz="1900" dirty="0"/>
              <a:t>Informational </a:t>
            </a:r>
            <a:r>
              <a:rPr lang="en-US" sz="1900" dirty="0" smtClean="0"/>
              <a:t>asymmetry/lack of transparency/fiscal illusion</a:t>
            </a:r>
          </a:p>
          <a:p>
            <a:r>
              <a:rPr lang="en-US" sz="1900" dirty="0" smtClean="0"/>
              <a:t>Biased official forecasts</a:t>
            </a:r>
          </a:p>
          <a:p>
            <a:endParaRPr lang="en-US" sz="19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16016" y="2348880"/>
            <a:ext cx="3970784" cy="3654896"/>
          </a:xfrm>
        </p:spPr>
        <p:txBody>
          <a:bodyPr>
            <a:noAutofit/>
          </a:bodyPr>
          <a:lstStyle/>
          <a:p>
            <a:r>
              <a:rPr lang="en-US" sz="1900" dirty="0" smtClean="0"/>
              <a:t>Fiscal </a:t>
            </a:r>
            <a:r>
              <a:rPr lang="en-US" sz="1900" b="1" dirty="0" smtClean="0"/>
              <a:t>rules</a:t>
            </a:r>
          </a:p>
          <a:p>
            <a:r>
              <a:rPr lang="en-US" sz="1900" dirty="0" smtClean="0"/>
              <a:t>Improving policymakers’ incentives by </a:t>
            </a:r>
            <a:r>
              <a:rPr lang="en-US" sz="1900" b="1" dirty="0" smtClean="0"/>
              <a:t>raising reputational and electoral costs </a:t>
            </a:r>
            <a:r>
              <a:rPr lang="en-US" sz="1900" dirty="0" smtClean="0"/>
              <a:t>of unsound policies</a:t>
            </a:r>
          </a:p>
          <a:p>
            <a:r>
              <a:rPr lang="en-US" sz="1900" dirty="0" smtClean="0"/>
              <a:t>Raising </a:t>
            </a:r>
            <a:r>
              <a:rPr lang="en-US" sz="1900" b="1" dirty="0" smtClean="0"/>
              <a:t>public awareness </a:t>
            </a:r>
            <a:r>
              <a:rPr lang="en-US" sz="1900" dirty="0" smtClean="0"/>
              <a:t>to address fiscal illusion and contribute to a stability culture</a:t>
            </a:r>
          </a:p>
          <a:p>
            <a:r>
              <a:rPr lang="en-US" sz="1900" b="1" dirty="0" smtClean="0"/>
              <a:t>Independent forecasts/assessment and analyses</a:t>
            </a:r>
          </a:p>
          <a:p>
            <a:r>
              <a:rPr lang="en-US" sz="1900" dirty="0" smtClean="0"/>
              <a:t>Closing technical loopholes through </a:t>
            </a:r>
            <a:r>
              <a:rPr lang="en-US" sz="1900" b="1" dirty="0" smtClean="0"/>
              <a:t>independent expertise</a:t>
            </a:r>
          </a:p>
          <a:p>
            <a:endParaRPr lang="en-US" sz="1900" dirty="0" smtClean="0"/>
          </a:p>
          <a:p>
            <a:endParaRPr lang="en-US" sz="19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1700808"/>
            <a:ext cx="3886200" cy="6400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Deficit-bias of fiscal policy, </a:t>
            </a:r>
            <a:br>
              <a:rPr lang="en-US" dirty="0" smtClean="0"/>
            </a:br>
            <a:r>
              <a:rPr lang="en-US" b="0" dirty="0" smtClean="0"/>
              <a:t>due to/manifested by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16016" y="1700808"/>
            <a:ext cx="3970784" cy="640080"/>
          </a:xfrm>
        </p:spPr>
        <p:txBody>
          <a:bodyPr/>
          <a:lstStyle/>
          <a:p>
            <a:r>
              <a:rPr lang="en-US" dirty="0" smtClean="0"/>
              <a:t>Possible remedies:</a:t>
            </a:r>
            <a:endParaRPr lang="en-US" dirty="0"/>
          </a:p>
        </p:txBody>
      </p:sp>
      <p:pic>
        <p:nvPicPr>
          <p:cNvPr id="7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8" name="Content Placeholder 3"/>
          <p:cNvSpPr txBox="1">
            <a:spLocks/>
          </p:cNvSpPr>
          <p:nvPr/>
        </p:nvSpPr>
        <p:spPr>
          <a:xfrm>
            <a:off x="611560" y="6021288"/>
            <a:ext cx="8136904" cy="648072"/>
          </a:xfrm>
          <a:prstGeom prst="rect">
            <a:avLst/>
          </a:prstGeom>
          <a:solidFill>
            <a:schemeClr val="accent4"/>
          </a:solidFill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1708150" algn="l"/>
              </a:tabLst>
            </a:pPr>
            <a:r>
              <a:rPr lang="en-US" sz="1900" dirty="0" smtClean="0"/>
              <a:t>Fiscal Council </a:t>
            </a:r>
            <a:r>
              <a:rPr lang="en-US" sz="1900" b="0" dirty="0" smtClean="0"/>
              <a:t>= independent public institution informing the public debate on 	fiscal policy (IMF, 2013)</a:t>
            </a:r>
          </a:p>
          <a:p>
            <a:endParaRPr lang="en-US" sz="1900" dirty="0" smtClean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3800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Fiscal Councils: the Experience So Far I.</a:t>
            </a:r>
            <a:endParaRPr lang="en-US" sz="3600" dirty="0"/>
          </a:p>
        </p:txBody>
      </p:sp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297765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556792"/>
            <a:ext cx="5990044" cy="307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Source: IMF: The functions and impact of fiscal councils. 2013.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177709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5576" y="296336"/>
            <a:ext cx="8159824" cy="88290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b="0" dirty="0" smtClean="0"/>
              <a:t>Fiscal Councils: the Experience </a:t>
            </a:r>
            <a:r>
              <a:rPr lang="en-US" sz="3600" b="0" dirty="0"/>
              <a:t>S</a:t>
            </a:r>
            <a:r>
              <a:rPr lang="en-US" sz="3600" b="0" dirty="0" smtClean="0"/>
              <a:t>o </a:t>
            </a:r>
            <a:r>
              <a:rPr lang="en-US" sz="3600" b="0" dirty="0"/>
              <a:t>F</a:t>
            </a:r>
            <a:r>
              <a:rPr lang="en-US" sz="3600" b="0" dirty="0" smtClean="0"/>
              <a:t>ar II.</a:t>
            </a:r>
            <a:endParaRPr lang="en-US" sz="36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33" y="2011949"/>
            <a:ext cx="5665103" cy="336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307" y="2152095"/>
            <a:ext cx="3398189" cy="322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Source: IMF: The functions and impact of fiscal councils. 2013.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213802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5576" y="296336"/>
            <a:ext cx="8159824" cy="88290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600" b="0" dirty="0" smtClean="0"/>
              <a:t>Fiscal Councils: the Experience </a:t>
            </a:r>
            <a:r>
              <a:rPr lang="en-US" sz="3600" b="0" dirty="0"/>
              <a:t>S</a:t>
            </a:r>
            <a:r>
              <a:rPr lang="en-US" sz="3600" b="0" dirty="0" smtClean="0"/>
              <a:t>o </a:t>
            </a:r>
            <a:r>
              <a:rPr lang="en-US" sz="3600" b="0" dirty="0"/>
              <a:t>F</a:t>
            </a:r>
            <a:r>
              <a:rPr lang="en-US" sz="3600" b="0" dirty="0" smtClean="0"/>
              <a:t>ar III.</a:t>
            </a:r>
            <a:endParaRPr lang="en-US" sz="3600" b="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00" y="1738412"/>
            <a:ext cx="6767016" cy="457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19256" y="6496744"/>
            <a:ext cx="33586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0" i="1" dirty="0" smtClean="0"/>
              <a:t>Source: IMF: The functions and impact of fiscal councils. 2013.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211513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8600"/>
            <a:ext cx="8007424" cy="9906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EU-</a:t>
            </a:r>
            <a:r>
              <a:rPr lang="de-DE" sz="3600" dirty="0" err="1" smtClean="0"/>
              <a:t>Governance</a:t>
            </a:r>
            <a:r>
              <a:rPr lang="de-DE" sz="3600" dirty="0" smtClean="0"/>
              <a:t> Response </a:t>
            </a:r>
            <a:r>
              <a:rPr lang="de-DE" sz="3600" dirty="0" err="1" smtClean="0"/>
              <a:t>to</a:t>
            </a:r>
            <a:r>
              <a:rPr lang="de-DE" sz="3600" dirty="0" smtClean="0"/>
              <a:t> </a:t>
            </a:r>
            <a:r>
              <a:rPr lang="de-DE" sz="3600" dirty="0" err="1" smtClean="0"/>
              <a:t>Crisis</a:t>
            </a:r>
            <a:endParaRPr lang="en-US" sz="3600" dirty="0"/>
          </a:p>
        </p:txBody>
      </p:sp>
      <p:pic>
        <p:nvPicPr>
          <p:cNvPr id="3" name="Grafi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4" name="Rectangle 3" descr="Fiscal Policy&#10;"/>
          <p:cNvSpPr/>
          <p:nvPr/>
        </p:nvSpPr>
        <p:spPr>
          <a:xfrm>
            <a:off x="611560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Fiscal Policy</a:t>
            </a:r>
            <a:endParaRPr lang="en-US" dirty="0"/>
          </a:p>
        </p:txBody>
      </p:sp>
      <p:sp>
        <p:nvSpPr>
          <p:cNvPr id="5" name="Rectangle 4" descr="Fiscal Policy&#10;"/>
          <p:cNvSpPr/>
          <p:nvPr/>
        </p:nvSpPr>
        <p:spPr>
          <a:xfrm>
            <a:off x="3347864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Structural Policies</a:t>
            </a:r>
            <a:endParaRPr lang="en-US" dirty="0"/>
          </a:p>
        </p:txBody>
      </p:sp>
      <p:sp>
        <p:nvSpPr>
          <p:cNvPr id="6" name="Rectangle 5" descr="Fiscal Policy&#10;"/>
          <p:cNvSpPr/>
          <p:nvPr/>
        </p:nvSpPr>
        <p:spPr>
          <a:xfrm>
            <a:off x="6084168" y="1628800"/>
            <a:ext cx="2592288" cy="43204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Crisis Resolution</a:t>
            </a:r>
            <a:endParaRPr lang="en-US" dirty="0"/>
          </a:p>
        </p:txBody>
      </p:sp>
      <p:sp>
        <p:nvSpPr>
          <p:cNvPr id="7" name="Rectangle 6" descr="Fiscal Policy&#10;"/>
          <p:cNvSpPr/>
          <p:nvPr/>
        </p:nvSpPr>
        <p:spPr>
          <a:xfrm>
            <a:off x="611560" y="2276872"/>
            <a:ext cx="2592288" cy="79208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Stability and Growth Pact “3.0” (Six-pack)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300" b="0" dirty="0" err="1" smtClean="0">
                <a:solidFill>
                  <a:schemeClr val="tx1"/>
                </a:solidFill>
              </a:rPr>
              <a:t>strenghtening</a:t>
            </a:r>
            <a:r>
              <a:rPr lang="en-US" sz="1300" b="0" dirty="0" smtClean="0">
                <a:solidFill>
                  <a:schemeClr val="tx1"/>
                </a:solidFill>
              </a:rPr>
              <a:t> of fiscal rules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300" b="0" dirty="0" err="1" smtClean="0">
                <a:solidFill>
                  <a:schemeClr val="tx1"/>
                </a:solidFill>
              </a:rPr>
              <a:t>strenghtening</a:t>
            </a:r>
            <a:r>
              <a:rPr lang="en-US" sz="1300" b="0" dirty="0" smtClean="0">
                <a:solidFill>
                  <a:schemeClr val="tx1"/>
                </a:solidFill>
              </a:rPr>
              <a:t> of surveillance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8" name="Rectangle 7" descr="Fiscal Policy&#10;"/>
          <p:cNvSpPr/>
          <p:nvPr/>
        </p:nvSpPr>
        <p:spPr>
          <a:xfrm>
            <a:off x="611560" y="3212976"/>
            <a:ext cx="2592288" cy="43204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Minimum standards for national fiscal frameworks (Six-pack)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9" name="Rectangle 8" descr="Fiscal Policy&#10;"/>
          <p:cNvSpPr/>
          <p:nvPr/>
        </p:nvSpPr>
        <p:spPr>
          <a:xfrm>
            <a:off x="611560" y="3789041"/>
            <a:ext cx="2592288" cy="63717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Two-pack: </a:t>
            </a:r>
            <a:br>
              <a:rPr lang="en-US" sz="1300" b="0" dirty="0" smtClean="0">
                <a:solidFill>
                  <a:schemeClr val="tx1"/>
                </a:solidFill>
              </a:rPr>
            </a:br>
            <a:r>
              <a:rPr lang="en-US" sz="1300" b="0" dirty="0" smtClean="0">
                <a:solidFill>
                  <a:schemeClr val="tx1"/>
                </a:solidFill>
              </a:rPr>
              <a:t>fiscal surveillance </a:t>
            </a:r>
            <a:r>
              <a:rPr lang="en-US" sz="1300" b="0" dirty="0" err="1" smtClean="0">
                <a:solidFill>
                  <a:schemeClr val="tx1"/>
                </a:solidFill>
              </a:rPr>
              <a:t>i.a</a:t>
            </a:r>
            <a:r>
              <a:rPr lang="en-US" sz="1300" b="0" dirty="0" smtClean="0">
                <a:solidFill>
                  <a:schemeClr val="tx1"/>
                </a:solidFill>
              </a:rPr>
              <a:t>. via national independent fiscal institutions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0" name="Rectangle 9" descr="Fiscal Policy&#10;"/>
          <p:cNvSpPr/>
          <p:nvPr/>
        </p:nvSpPr>
        <p:spPr>
          <a:xfrm>
            <a:off x="3322883" y="2276872"/>
            <a:ext cx="2592288" cy="7920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Europe 2020 Strategy &amp; Compact for Growth and Jobs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1" name="Rectangle 10" descr="Fiscal Policy&#10;"/>
          <p:cNvSpPr/>
          <p:nvPr/>
        </p:nvSpPr>
        <p:spPr>
          <a:xfrm>
            <a:off x="3322883" y="3212976"/>
            <a:ext cx="2592288" cy="43204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Macroeconomic Imbalance Procedure (Scoreboard) (Six-pack)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2" name="Rectangle 11" descr="Fiscal Policy&#10;"/>
          <p:cNvSpPr/>
          <p:nvPr/>
        </p:nvSpPr>
        <p:spPr>
          <a:xfrm>
            <a:off x="3322883" y="3789040"/>
            <a:ext cx="2592288" cy="63717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Euro-Plus Pact (enhanced co-ordination of economic policies)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3" name="Rectangle 12" descr="Fiscal Policy&#10;"/>
          <p:cNvSpPr/>
          <p:nvPr/>
        </p:nvSpPr>
        <p:spPr>
          <a:xfrm>
            <a:off x="6084168" y="2276872"/>
            <a:ext cx="1944216" cy="1368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300" b="0" dirty="0" smtClean="0">
                <a:solidFill>
                  <a:schemeClr val="tx1"/>
                </a:solidFill>
              </a:rPr>
              <a:t>EFSF (European Financial Stability Facility)</a:t>
            </a:r>
          </a:p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</a:rPr>
              <a:t>EFSM (European Financial </a:t>
            </a:r>
            <a:r>
              <a:rPr lang="en-US" sz="1300" b="0" dirty="0" err="1">
                <a:solidFill>
                  <a:schemeClr val="tx1"/>
                </a:solidFill>
              </a:rPr>
              <a:t>Stabilisation</a:t>
            </a:r>
            <a:r>
              <a:rPr lang="en-US" sz="1300" b="0" dirty="0">
                <a:solidFill>
                  <a:schemeClr val="tx1"/>
                </a:solidFill>
              </a:rPr>
              <a:t> Mechanism)</a:t>
            </a:r>
          </a:p>
          <a:p>
            <a:pPr marL="90488" indent="-90488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</a:rPr>
              <a:t>Bilateral Loans</a:t>
            </a:r>
          </a:p>
        </p:txBody>
      </p:sp>
      <p:sp>
        <p:nvSpPr>
          <p:cNvPr id="14" name="Rectangle 13" descr="Fiscal Policy&#10;"/>
          <p:cNvSpPr/>
          <p:nvPr/>
        </p:nvSpPr>
        <p:spPr>
          <a:xfrm>
            <a:off x="8172399" y="2276872"/>
            <a:ext cx="534045" cy="136815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300" b="0" dirty="0" smtClean="0">
                <a:solidFill>
                  <a:schemeClr val="tx1"/>
                </a:solidFill>
              </a:rPr>
              <a:t>Permanent ESM (European Stability Mechanism)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5" name="Rectangle 14" descr="Fiscal Policy&#10;"/>
          <p:cNvSpPr/>
          <p:nvPr/>
        </p:nvSpPr>
        <p:spPr>
          <a:xfrm>
            <a:off x="6084168" y="3789042"/>
            <a:ext cx="2592288" cy="76991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Other measures, e.g.: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</a:rPr>
              <a:t>non-standard measures of ECB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</a:rPr>
              <a:t>EU supervisory authorities</a:t>
            </a:r>
          </a:p>
          <a:p>
            <a:pPr marL="90488" indent="-9048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300" b="0" dirty="0">
                <a:solidFill>
                  <a:schemeClr val="tx1"/>
                </a:solidFill>
              </a:rPr>
              <a:t>regulation of financial markets</a:t>
            </a:r>
          </a:p>
        </p:txBody>
      </p:sp>
      <p:sp>
        <p:nvSpPr>
          <p:cNvPr id="16" name="Rectangle 15" descr="Fiscal Policy&#10;"/>
          <p:cNvSpPr/>
          <p:nvPr/>
        </p:nvSpPr>
        <p:spPr>
          <a:xfrm>
            <a:off x="6084168" y="4733529"/>
            <a:ext cx="2592288" cy="6396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0" dirty="0" smtClean="0">
                <a:solidFill>
                  <a:schemeClr val="tx1"/>
                </a:solidFill>
              </a:rPr>
              <a:t>Two-pack: enhanced surveillance of EA MS (threatened) with financial difficulties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7" name="Rectangle 16" descr="Fiscal Policy&#10;"/>
          <p:cNvSpPr/>
          <p:nvPr/>
        </p:nvSpPr>
        <p:spPr>
          <a:xfrm>
            <a:off x="611559" y="4585954"/>
            <a:ext cx="5303611" cy="31858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0" dirty="0" smtClean="0">
                <a:solidFill>
                  <a:schemeClr val="tx1"/>
                </a:solidFill>
              </a:rPr>
              <a:t>Treaty on Stability, Coordination and Governance (incl. Fiscal Compact)</a:t>
            </a:r>
            <a:endParaRPr lang="en-US" sz="1300" b="0" dirty="0">
              <a:solidFill>
                <a:schemeClr val="tx1"/>
              </a:solidFill>
            </a:endParaRPr>
          </a:p>
        </p:txBody>
      </p:sp>
      <p:sp>
        <p:nvSpPr>
          <p:cNvPr id="18" name="Rectangle 17" descr="Fiscal Policy&#10;"/>
          <p:cNvSpPr/>
          <p:nvPr/>
        </p:nvSpPr>
        <p:spPr>
          <a:xfrm>
            <a:off x="611560" y="5013176"/>
            <a:ext cx="5303611" cy="318585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</a:rPr>
              <a:t>European Semester</a:t>
            </a:r>
            <a:endParaRPr lang="en-US" sz="1300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36541" y="5445224"/>
            <a:ext cx="5278629" cy="323732"/>
            <a:chOff x="636541" y="5608777"/>
            <a:chExt cx="5278629" cy="323732"/>
          </a:xfrm>
        </p:grpSpPr>
        <p:sp>
          <p:nvSpPr>
            <p:cNvPr id="19" name="Rectangle 18" descr="Fiscal Policy&#10;"/>
            <p:cNvSpPr/>
            <p:nvPr/>
          </p:nvSpPr>
          <p:spPr>
            <a:xfrm>
              <a:off x="636541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Jan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 descr="Fiscal Policy&#10;"/>
            <p:cNvSpPr/>
            <p:nvPr/>
          </p:nvSpPr>
          <p:spPr>
            <a:xfrm>
              <a:off x="1212605" y="5608777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Feb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 descr="Fiscal Policy&#10;"/>
            <p:cNvSpPr/>
            <p:nvPr/>
          </p:nvSpPr>
          <p:spPr>
            <a:xfrm>
              <a:off x="1763688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Mar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 descr="Fiscal Policy&#10;"/>
            <p:cNvSpPr/>
            <p:nvPr/>
          </p:nvSpPr>
          <p:spPr>
            <a:xfrm>
              <a:off x="2339752" y="5613924"/>
              <a:ext cx="479075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>
                  <a:solidFill>
                    <a:schemeClr val="tx1"/>
                  </a:solidFill>
                </a:rPr>
                <a:t>A</a:t>
              </a:r>
              <a:r>
                <a:rPr lang="en-US" sz="1300" b="0" dirty="0" smtClean="0">
                  <a:solidFill>
                    <a:schemeClr val="tx1"/>
                  </a:solidFill>
                </a:rPr>
                <a:t>pr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 descr="Fiscal Policy&#10;"/>
            <p:cNvSpPr/>
            <p:nvPr/>
          </p:nvSpPr>
          <p:spPr>
            <a:xfrm>
              <a:off x="2934552" y="5613924"/>
              <a:ext cx="538591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May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 descr="Fiscal Policy&#10;"/>
            <p:cNvSpPr/>
            <p:nvPr/>
          </p:nvSpPr>
          <p:spPr>
            <a:xfrm>
              <a:off x="3563888" y="5613924"/>
              <a:ext cx="460150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Jun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 descr="Fiscal Policy&#10;"/>
            <p:cNvSpPr/>
            <p:nvPr/>
          </p:nvSpPr>
          <p:spPr>
            <a:xfrm>
              <a:off x="4139952" y="5613924"/>
              <a:ext cx="388141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Jul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 descr="Fiscal Policy&#10;"/>
            <p:cNvSpPr/>
            <p:nvPr/>
          </p:nvSpPr>
          <p:spPr>
            <a:xfrm>
              <a:off x="4619027" y="5611350"/>
              <a:ext cx="1296143" cy="31858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0" dirty="0" smtClean="0">
                  <a:solidFill>
                    <a:schemeClr val="tx1"/>
                  </a:solidFill>
                </a:rPr>
                <a:t>Autumn</a:t>
              </a:r>
              <a:endParaRPr lang="en-US" sz="13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36541" y="5768956"/>
            <a:ext cx="5278629" cy="828396"/>
            <a:chOff x="636541" y="5840964"/>
            <a:chExt cx="5278629" cy="828396"/>
          </a:xfrm>
        </p:grpSpPr>
        <p:sp>
          <p:nvSpPr>
            <p:cNvPr id="28" name="Rectangle 27" descr="Fiscal Policy&#10;"/>
            <p:cNvSpPr/>
            <p:nvPr/>
          </p:nvSpPr>
          <p:spPr>
            <a:xfrm>
              <a:off x="636541" y="6021288"/>
              <a:ext cx="911123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EC’s Annual Growth Survey</a:t>
              </a:r>
              <a:endParaRPr lang="en-US" sz="1050" b="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 descr="Fiscal Policy&#10;"/>
            <p:cNvSpPr/>
            <p:nvPr/>
          </p:nvSpPr>
          <p:spPr>
            <a:xfrm>
              <a:off x="1619672" y="6021288"/>
              <a:ext cx="1440160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Stability and Convergence </a:t>
              </a:r>
              <a:r>
                <a:rPr lang="en-US" sz="1050" b="0" dirty="0" err="1" smtClean="0">
                  <a:solidFill>
                    <a:schemeClr val="tx1"/>
                  </a:solidFill>
                </a:rPr>
                <a:t>Programmes</a:t>
              </a:r>
              <a:r>
                <a:rPr lang="en-US" sz="1050" b="0" dirty="0" smtClean="0">
                  <a:solidFill>
                    <a:schemeClr val="tx1"/>
                  </a:solidFill>
                </a:rPr>
                <a:t>, National Reform </a:t>
              </a:r>
              <a:r>
                <a:rPr lang="en-US" sz="1050" b="0" dirty="0" err="1" smtClean="0">
                  <a:solidFill>
                    <a:schemeClr val="tx1"/>
                  </a:solidFill>
                </a:rPr>
                <a:t>Programmes</a:t>
              </a:r>
              <a:endParaRPr lang="en-US" sz="1050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 descr="Fiscal Policy&#10;"/>
            <p:cNvSpPr/>
            <p:nvPr/>
          </p:nvSpPr>
          <p:spPr>
            <a:xfrm>
              <a:off x="3153794" y="6021288"/>
              <a:ext cx="1202182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Council endorses</a:t>
              </a:r>
            </a:p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Country-specific Recommendations</a:t>
              </a:r>
              <a:endParaRPr lang="en-US" sz="1050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 descr="Fiscal Policy&#10;"/>
            <p:cNvSpPr/>
            <p:nvPr/>
          </p:nvSpPr>
          <p:spPr>
            <a:xfrm>
              <a:off x="4475010" y="6021288"/>
              <a:ext cx="1440160" cy="64807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National Semester:</a:t>
              </a:r>
            </a:p>
            <a:p>
              <a:pPr algn="ctr"/>
              <a:r>
                <a:rPr lang="en-US" sz="1050" b="0" dirty="0" smtClean="0">
                  <a:solidFill>
                    <a:schemeClr val="tx1"/>
                  </a:solidFill>
                </a:rPr>
                <a:t>Draft Budgetary Plans submitted by countries and assessed by EC</a:t>
              </a:r>
              <a:endParaRPr lang="en-US" sz="1050" b="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55576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11760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211960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220072" y="5840964"/>
              <a:ext cx="0" cy="180324"/>
            </a:xfrm>
            <a:prstGeom prst="line">
              <a:avLst/>
            </a:prstGeom>
            <a:ln w="31750">
              <a:solidFill>
                <a:schemeClr val="accent4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5940152" y="6345324"/>
            <a:ext cx="320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dirty="0" smtClean="0">
                <a:latin typeface="+mn-lt"/>
              </a:rPr>
              <a:t>*Selected measures</a:t>
            </a:r>
          </a:p>
          <a:p>
            <a:r>
              <a:rPr lang="en-US" sz="1000" b="0" i="1" dirty="0" smtClean="0">
                <a:latin typeface="+mn-lt"/>
              </a:rPr>
              <a:t>Source: European Commission, own graphical representation.</a:t>
            </a:r>
            <a:endParaRPr lang="en-US" sz="1000" b="0" i="1" dirty="0">
              <a:latin typeface="+mn-lt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-240000">
            <a:off x="8028384" y="2672916"/>
            <a:ext cx="144000" cy="0"/>
          </a:xfrm>
          <a:prstGeom prst="line">
            <a:avLst/>
          </a:prstGeom>
          <a:ln w="31750">
            <a:solidFill>
              <a:schemeClr val="accent4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4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3600" dirty="0"/>
              <a:t>EU-</a:t>
            </a:r>
            <a:r>
              <a:rPr lang="de-DE" sz="3600" dirty="0" err="1"/>
              <a:t>Governance</a:t>
            </a:r>
            <a:r>
              <a:rPr lang="de-DE" sz="3600" dirty="0"/>
              <a:t> Response </a:t>
            </a:r>
            <a:r>
              <a:rPr lang="de-DE" sz="3600" dirty="0" err="1"/>
              <a:t>to</a:t>
            </a:r>
            <a:r>
              <a:rPr lang="de-DE" sz="3600" dirty="0"/>
              <a:t> </a:t>
            </a:r>
            <a:r>
              <a:rPr lang="de-DE" sz="3600" dirty="0" err="1" smtClean="0"/>
              <a:t>Crisis</a:t>
            </a:r>
            <a:r>
              <a:rPr lang="de-DE" sz="3600" dirty="0" smtClean="0"/>
              <a:t>: </a:t>
            </a:r>
            <a:r>
              <a:rPr lang="de-DE" sz="3600" b="1" dirty="0" smtClean="0"/>
              <a:t>FCs</a:t>
            </a:r>
            <a:endParaRPr lang="de-AT" sz="3600" b="1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8282880" cy="3942928"/>
          </a:xfrm>
        </p:spPr>
        <p:txBody>
          <a:bodyPr tIns="108000">
            <a:no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2200" b="1" dirty="0" smtClean="0"/>
              <a:t>Six-pack</a:t>
            </a:r>
            <a:r>
              <a:rPr lang="de-DE" sz="2200" dirty="0" smtClean="0"/>
              <a:t> </a:t>
            </a:r>
            <a:r>
              <a:rPr lang="de-DE" sz="2000" i="1" dirty="0" smtClean="0"/>
              <a:t>(2</a:t>
            </a:r>
            <a:r>
              <a:rPr lang="de-DE" sz="2000" i="1" baseline="30000" dirty="0" smtClean="0"/>
              <a:t>nd</a:t>
            </a:r>
            <a:r>
              <a:rPr lang="de-DE" sz="2000" i="1" dirty="0" smtClean="0"/>
              <a:t> update </a:t>
            </a:r>
            <a:r>
              <a:rPr lang="de-DE" sz="2000" i="1" dirty="0" err="1" smtClean="0"/>
              <a:t>of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the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Stability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and</a:t>
            </a:r>
            <a:r>
              <a:rPr lang="de-DE" sz="2000" i="1" dirty="0" smtClean="0"/>
              <a:t> Growth </a:t>
            </a:r>
            <a:r>
              <a:rPr lang="de-DE" sz="2000" i="1" dirty="0" err="1" smtClean="0"/>
              <a:t>Pact</a:t>
            </a:r>
            <a:r>
              <a:rPr lang="de-DE" sz="2000" i="1" dirty="0" smtClean="0"/>
              <a:t>, „3.0“)</a:t>
            </a:r>
            <a:endParaRPr lang="de-DE" sz="2000" i="1" dirty="0"/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 smtClean="0"/>
              <a:t>entered</a:t>
            </a:r>
            <a:r>
              <a:rPr lang="de-DE" sz="1800" dirty="0" smtClean="0"/>
              <a:t> </a:t>
            </a:r>
            <a:r>
              <a:rPr lang="de-DE" sz="1800" dirty="0" err="1" smtClean="0"/>
              <a:t>into</a:t>
            </a:r>
            <a:r>
              <a:rPr lang="de-DE" sz="1800" dirty="0" smtClean="0"/>
              <a:t> </a:t>
            </a:r>
            <a:r>
              <a:rPr lang="de-DE" sz="1800" dirty="0" err="1" smtClean="0"/>
              <a:t>force</a:t>
            </a:r>
            <a:r>
              <a:rPr lang="de-DE" sz="1800" dirty="0" smtClean="0"/>
              <a:t> on 13</a:t>
            </a:r>
            <a:r>
              <a:rPr lang="de-DE" sz="1800" baseline="30000" dirty="0" smtClean="0"/>
              <a:t>th</a:t>
            </a:r>
            <a:r>
              <a:rPr lang="de-DE" sz="1800" dirty="0" smtClean="0"/>
              <a:t> </a:t>
            </a:r>
            <a:r>
              <a:rPr lang="de-DE" sz="1800" dirty="0" err="1" smtClean="0"/>
              <a:t>December</a:t>
            </a:r>
            <a:r>
              <a:rPr lang="de-DE" sz="1800" dirty="0" smtClean="0"/>
              <a:t> 2011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 smtClean="0"/>
              <a:t>applies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all EU MS + </a:t>
            </a:r>
            <a:r>
              <a:rPr lang="de-DE" sz="1800" dirty="0" err="1" smtClean="0"/>
              <a:t>stricter</a:t>
            </a:r>
            <a:r>
              <a:rPr lang="de-DE" sz="1800" dirty="0" smtClean="0"/>
              <a:t> </a:t>
            </a:r>
            <a:r>
              <a:rPr lang="de-DE" sz="1800" dirty="0" err="1" smtClean="0"/>
              <a:t>provisions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EA MS</a:t>
            </a:r>
            <a:endParaRPr lang="de-DE" sz="1800" dirty="0"/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DE" sz="2200" b="1" dirty="0" err="1" smtClean="0"/>
              <a:t>Fiscal</a:t>
            </a:r>
            <a:r>
              <a:rPr lang="de-DE" sz="2200" b="1" dirty="0" smtClean="0"/>
              <a:t> Compact </a:t>
            </a:r>
            <a:r>
              <a:rPr lang="de-DE" sz="2000" i="1" dirty="0" smtClean="0"/>
              <a:t>(</a:t>
            </a:r>
            <a:r>
              <a:rPr lang="de-DE" sz="2000" i="1" dirty="0" err="1" smtClean="0"/>
              <a:t>Articles</a:t>
            </a:r>
            <a:r>
              <a:rPr lang="de-DE" sz="2000" i="1" dirty="0" smtClean="0"/>
              <a:t> 3-8 </a:t>
            </a:r>
            <a:r>
              <a:rPr lang="de-DE" sz="2000" i="1" dirty="0" err="1" smtClean="0"/>
              <a:t>of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the</a:t>
            </a:r>
            <a:r>
              <a:rPr lang="de-DE" sz="2000" i="1" dirty="0"/>
              <a:t> </a:t>
            </a:r>
            <a:r>
              <a:rPr lang="de-DE" sz="2000" i="1" dirty="0" smtClean="0"/>
              <a:t>Treaty on </a:t>
            </a:r>
            <a:r>
              <a:rPr lang="de-DE" sz="2000" i="1" dirty="0" err="1" smtClean="0"/>
              <a:t>Stability</a:t>
            </a:r>
            <a:r>
              <a:rPr lang="de-DE" sz="2000" i="1" dirty="0" smtClean="0"/>
              <a:t>, 		</a:t>
            </a:r>
            <a:r>
              <a:rPr lang="de-DE" sz="2000" i="1" dirty="0" err="1" smtClean="0"/>
              <a:t>Coordination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and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Governance</a:t>
            </a:r>
            <a:r>
              <a:rPr lang="de-DE" sz="2000" i="1" dirty="0" smtClean="0"/>
              <a:t>; </a:t>
            </a:r>
            <a:r>
              <a:rPr lang="de-DE" sz="2000" i="1" dirty="0" err="1" smtClean="0"/>
              <a:t>transposition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of</a:t>
            </a:r>
            <a:r>
              <a:rPr lang="de-DE" sz="2000" i="1" dirty="0" smtClean="0"/>
              <a:t> SGP </a:t>
            </a:r>
            <a:r>
              <a:rPr lang="de-DE" sz="2000" i="1" dirty="0" err="1" smtClean="0"/>
              <a:t>into</a:t>
            </a:r>
            <a:r>
              <a:rPr lang="de-DE" sz="2000" i="1" dirty="0" smtClean="0"/>
              <a:t> national </a:t>
            </a:r>
            <a:r>
              <a:rPr lang="de-DE" sz="2000" i="1" dirty="0" err="1" smtClean="0"/>
              <a:t>rules</a:t>
            </a:r>
            <a:r>
              <a:rPr lang="de-DE" sz="2000" i="1" dirty="0" smtClean="0"/>
              <a:t>)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 smtClean="0"/>
              <a:t>entered</a:t>
            </a:r>
            <a:r>
              <a:rPr lang="de-DE" sz="1800" dirty="0" smtClean="0"/>
              <a:t> </a:t>
            </a:r>
            <a:r>
              <a:rPr lang="de-DE" sz="1800" dirty="0" err="1" smtClean="0"/>
              <a:t>into</a:t>
            </a:r>
            <a:r>
              <a:rPr lang="de-DE" sz="1800" dirty="0" smtClean="0"/>
              <a:t> </a:t>
            </a:r>
            <a:r>
              <a:rPr lang="de-DE" sz="1800" dirty="0" err="1" smtClean="0"/>
              <a:t>force</a:t>
            </a:r>
            <a:r>
              <a:rPr lang="de-DE" sz="1800" dirty="0" smtClean="0"/>
              <a:t> on </a:t>
            </a:r>
            <a:r>
              <a:rPr lang="de-DE" sz="1800" dirty="0"/>
              <a:t>1</a:t>
            </a:r>
            <a:r>
              <a:rPr lang="de-DE" sz="1800" baseline="30000" dirty="0" smtClean="0"/>
              <a:t>st</a:t>
            </a:r>
            <a:r>
              <a:rPr lang="de-DE" sz="1800" dirty="0" smtClean="0"/>
              <a:t> </a:t>
            </a:r>
            <a:r>
              <a:rPr lang="de-DE" sz="1800" dirty="0" err="1" smtClean="0"/>
              <a:t>January</a:t>
            </a:r>
            <a:r>
              <a:rPr lang="de-DE" sz="1800" dirty="0" smtClean="0"/>
              <a:t> 2013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 smtClean="0"/>
              <a:t>signed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25 EU MS (</a:t>
            </a:r>
            <a:r>
              <a:rPr lang="de-DE" sz="1800" dirty="0" err="1" smtClean="0"/>
              <a:t>excluding</a:t>
            </a:r>
            <a:r>
              <a:rPr lang="de-DE" sz="1800" dirty="0" smtClean="0"/>
              <a:t> CZ </a:t>
            </a:r>
            <a:r>
              <a:rPr lang="de-DE" sz="1800" dirty="0" err="1" smtClean="0"/>
              <a:t>and</a:t>
            </a:r>
            <a:r>
              <a:rPr lang="de-DE" sz="1800" dirty="0" smtClean="0"/>
              <a:t> UK), </a:t>
            </a:r>
            <a:r>
              <a:rPr lang="de-DE" sz="1800" dirty="0" err="1" smtClean="0"/>
              <a:t>binding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EA MS</a:t>
            </a:r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DE" sz="2200" b="1" dirty="0" err="1" smtClean="0"/>
              <a:t>Two</a:t>
            </a:r>
            <a:r>
              <a:rPr lang="de-DE" sz="2200" b="1" dirty="0" smtClean="0"/>
              <a:t>-pack </a:t>
            </a:r>
            <a:r>
              <a:rPr lang="de-DE" sz="2000" i="1" dirty="0" smtClean="0"/>
              <a:t>(</a:t>
            </a:r>
            <a:r>
              <a:rPr lang="de-DE" sz="2000" i="1" dirty="0" err="1" smtClean="0"/>
              <a:t>even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stronger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surveillance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for</a:t>
            </a:r>
            <a:r>
              <a:rPr lang="de-DE" sz="2000" i="1" dirty="0" smtClean="0"/>
              <a:t> EA MS)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 smtClean="0"/>
              <a:t>entered</a:t>
            </a:r>
            <a:r>
              <a:rPr lang="de-DE" sz="1800" dirty="0" smtClean="0"/>
              <a:t> </a:t>
            </a:r>
            <a:r>
              <a:rPr lang="de-DE" sz="1800" dirty="0" err="1" smtClean="0"/>
              <a:t>into</a:t>
            </a:r>
            <a:r>
              <a:rPr lang="de-DE" sz="1800" dirty="0" smtClean="0"/>
              <a:t> </a:t>
            </a:r>
            <a:r>
              <a:rPr lang="de-DE" sz="1800" dirty="0" err="1" smtClean="0"/>
              <a:t>force</a:t>
            </a:r>
            <a:r>
              <a:rPr lang="de-DE" sz="1800" dirty="0" smtClean="0"/>
              <a:t> on 30</a:t>
            </a:r>
            <a:r>
              <a:rPr lang="de-DE" sz="1800" baseline="30000" dirty="0" smtClean="0"/>
              <a:t>th</a:t>
            </a:r>
            <a:r>
              <a:rPr lang="de-DE" sz="1800" dirty="0" smtClean="0"/>
              <a:t> May 2013</a:t>
            </a:r>
          </a:p>
          <a:p>
            <a:pPr marL="937260" lvl="2" indent="-342900">
              <a:lnSpc>
                <a:spcPct val="110000"/>
              </a:lnSpc>
              <a:spcBef>
                <a:spcPts val="0"/>
              </a:spcBef>
            </a:pPr>
            <a:r>
              <a:rPr lang="de-DE" sz="1800" dirty="0" err="1"/>
              <a:t>a</a:t>
            </a:r>
            <a:r>
              <a:rPr lang="de-DE" sz="1800" dirty="0" err="1" smtClean="0"/>
              <a:t>pplies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EA MS</a:t>
            </a:r>
          </a:p>
          <a:p>
            <a:pPr marL="320040" lvl="1" indent="0">
              <a:buNone/>
            </a:pPr>
            <a:endParaRPr lang="de-AT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8534400" cy="64008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de-AT" sz="2500" dirty="0" smtClean="0"/>
              <a:t>Independent </a:t>
            </a:r>
            <a:r>
              <a:rPr lang="de-AT" sz="2500" dirty="0" err="1" smtClean="0"/>
              <a:t>Fiscal</a:t>
            </a:r>
            <a:r>
              <a:rPr lang="de-AT" sz="2500" dirty="0" smtClean="0"/>
              <a:t> </a:t>
            </a:r>
            <a:r>
              <a:rPr lang="de-AT" sz="2500" dirty="0" err="1" smtClean="0"/>
              <a:t>Institutions</a:t>
            </a:r>
            <a:r>
              <a:rPr lang="de-AT" sz="2500" dirty="0" smtClean="0"/>
              <a:t> in </a:t>
            </a:r>
            <a:r>
              <a:rPr lang="de-AT" sz="2500" dirty="0" err="1" smtClean="0"/>
              <a:t>the</a:t>
            </a:r>
            <a:r>
              <a:rPr lang="de-AT" sz="2500" dirty="0" smtClean="0"/>
              <a:t> EU </a:t>
            </a:r>
            <a:r>
              <a:rPr lang="de-AT" sz="2500" dirty="0" err="1" smtClean="0"/>
              <a:t>fiscal</a:t>
            </a:r>
            <a:r>
              <a:rPr lang="de-AT" sz="2500" dirty="0" smtClean="0"/>
              <a:t> </a:t>
            </a:r>
            <a:r>
              <a:rPr lang="de-AT" sz="2500" dirty="0" err="1" smtClean="0"/>
              <a:t>framework</a:t>
            </a:r>
            <a:r>
              <a:rPr lang="de-AT" sz="2500" dirty="0" smtClean="0"/>
              <a:t>: </a:t>
            </a:r>
            <a:endParaRPr lang="de-AT" sz="25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9940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3050"/>
            <a:ext cx="8208912" cy="86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de-DE" sz="3600" dirty="0" err="1" smtClean="0"/>
              <a:t>According</a:t>
            </a:r>
            <a:r>
              <a:rPr lang="de-DE" sz="3600" dirty="0" smtClean="0"/>
              <a:t> </a:t>
            </a:r>
            <a:r>
              <a:rPr lang="de-DE" sz="3600" dirty="0" err="1" smtClean="0"/>
              <a:t>to</a:t>
            </a:r>
            <a:r>
              <a:rPr lang="de-DE" sz="3600" dirty="0" smtClean="0"/>
              <a:t> </a:t>
            </a:r>
            <a:r>
              <a:rPr lang="de-DE" sz="3600" b="1" dirty="0" err="1" smtClean="0"/>
              <a:t>Two</a:t>
            </a:r>
            <a:r>
              <a:rPr lang="de-DE" sz="3600" b="1" dirty="0" smtClean="0"/>
              <a:t>-pack</a:t>
            </a:r>
            <a:r>
              <a:rPr lang="de-DE" sz="3600" dirty="0" smtClean="0"/>
              <a:t> – </a:t>
            </a:r>
            <a:r>
              <a:rPr lang="de-DE" sz="3600" dirty="0" err="1" smtClean="0"/>
              <a:t>forecasts</a:t>
            </a:r>
            <a:r>
              <a:rPr lang="de-DE" sz="3600" dirty="0" smtClean="0"/>
              <a:t>:</a:t>
            </a:r>
            <a:endParaRPr lang="de-AT" sz="3600" dirty="0"/>
          </a:p>
        </p:txBody>
      </p:sp>
      <p:sp>
        <p:nvSpPr>
          <p:cNvPr id="6147" name="Inhaltsplatzhalter 2"/>
          <p:cNvSpPr>
            <a:spLocks noGrp="1"/>
          </p:cNvSpPr>
          <p:nvPr>
            <p:ph sz="quarter" idx="2"/>
          </p:nvPr>
        </p:nvSpPr>
        <p:spPr>
          <a:xfrm>
            <a:off x="179512" y="2564904"/>
            <a:ext cx="8712968" cy="3839307"/>
          </a:xfrm>
        </p:spPr>
        <p:txBody>
          <a:bodyPr tIns="108000">
            <a:spAutoFit/>
          </a:bodyPr>
          <a:lstStyle/>
          <a:p>
            <a:pPr marL="66294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 err="1" smtClean="0"/>
              <a:t>Article</a:t>
            </a:r>
            <a:r>
              <a:rPr lang="de-DE" sz="2000" dirty="0" smtClean="0"/>
              <a:t> 4:</a:t>
            </a:r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dirty="0" smtClean="0"/>
              <a:t>“National </a:t>
            </a:r>
            <a:r>
              <a:rPr lang="en-US" sz="2000" dirty="0"/>
              <a:t>medium-term fiscal plans and draft budgets </a:t>
            </a:r>
            <a:r>
              <a:rPr lang="en-US" sz="2000" dirty="0" smtClean="0"/>
              <a:t>… shall </a:t>
            </a:r>
            <a:r>
              <a:rPr lang="en-US" sz="2000" dirty="0"/>
              <a:t>be based on </a:t>
            </a:r>
            <a:r>
              <a:rPr lang="en-US" sz="2000" b="1" dirty="0"/>
              <a:t>independent macroeconomic forecasts</a:t>
            </a:r>
            <a:r>
              <a:rPr lang="en-US" sz="2000" dirty="0"/>
              <a:t>, and shall indicate whether </a:t>
            </a:r>
            <a:r>
              <a:rPr lang="en-US" sz="2000" b="1" dirty="0"/>
              <a:t>the budgetary forecasts </a:t>
            </a:r>
            <a:r>
              <a:rPr lang="en-US" sz="2000" dirty="0"/>
              <a:t>have been </a:t>
            </a:r>
            <a:r>
              <a:rPr lang="en-US" sz="2000" b="1" dirty="0"/>
              <a:t>produced or endorsed by an </a:t>
            </a:r>
            <a:r>
              <a:rPr lang="en-US" sz="2000" b="1" u="sng" dirty="0"/>
              <a:t>independent body</a:t>
            </a:r>
            <a:r>
              <a:rPr lang="en-US" sz="2000" b="1" dirty="0" smtClean="0"/>
              <a:t>.</a:t>
            </a:r>
            <a:r>
              <a:rPr lang="en-US" sz="2000" dirty="0" smtClean="0"/>
              <a:t>”</a:t>
            </a:r>
          </a:p>
          <a:p>
            <a:pPr marL="662940" lvl="1" indent="-342900">
              <a:lnSpc>
                <a:spcPct val="110000"/>
              </a:lnSpc>
              <a:spcBef>
                <a:spcPts val="1200"/>
              </a:spcBef>
            </a:pPr>
            <a:r>
              <a:rPr lang="de-DE" sz="2000" dirty="0" err="1" smtClean="0"/>
              <a:t>Two</a:t>
            </a:r>
            <a:r>
              <a:rPr lang="de-DE" sz="2000" dirty="0" smtClean="0"/>
              <a:t>-pack Code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Conduct</a:t>
            </a:r>
            <a:r>
              <a:rPr lang="de-DE" sz="2000" dirty="0" smtClean="0"/>
              <a:t>:</a:t>
            </a:r>
            <a:endParaRPr lang="de-DE" sz="2000" dirty="0"/>
          </a:p>
          <a:p>
            <a:pPr marL="32004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000" dirty="0" smtClean="0"/>
              <a:t>“…Member </a:t>
            </a:r>
            <a:r>
              <a:rPr lang="en-US" sz="2000" dirty="0"/>
              <a:t>States may decide to involve </a:t>
            </a:r>
            <a:r>
              <a:rPr lang="en-US" sz="2000" b="1" u="sng" dirty="0"/>
              <a:t>the independent body </a:t>
            </a:r>
            <a:r>
              <a:rPr lang="en-US" sz="2000" dirty="0"/>
              <a:t>in the preparation of </a:t>
            </a:r>
            <a:r>
              <a:rPr lang="en-US" sz="2000" b="1" dirty="0"/>
              <a:t>the budgetary forecasts </a:t>
            </a:r>
            <a:r>
              <a:rPr lang="en-US" sz="2000" dirty="0"/>
              <a:t>(either by </a:t>
            </a:r>
            <a:r>
              <a:rPr lang="en-US" sz="2000" b="1" dirty="0"/>
              <a:t>production</a:t>
            </a:r>
            <a:r>
              <a:rPr lang="en-US" sz="2000" dirty="0"/>
              <a:t> or </a:t>
            </a:r>
            <a:r>
              <a:rPr lang="en-US" sz="2000" b="1" dirty="0"/>
              <a:t>endorsement</a:t>
            </a:r>
            <a:r>
              <a:rPr lang="en-US" sz="2000" dirty="0"/>
              <a:t>), or on the contrary, assign the development of these budgetary forecasts to another institution with no further involvement of the independent body…”</a:t>
            </a:r>
            <a:endParaRPr lang="en-US" sz="200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8534400" cy="8123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72000" bIns="72000">
            <a:noAutofit/>
          </a:bodyPr>
          <a:lstStyle/>
          <a:p>
            <a:r>
              <a:rPr lang="en-US" sz="1700" dirty="0" smtClean="0"/>
              <a:t>Regulation 473/2013 </a:t>
            </a:r>
            <a:r>
              <a:rPr lang="en-US" sz="1700" dirty="0"/>
              <a:t>of the European Parliament and of the Council </a:t>
            </a:r>
            <a:r>
              <a:rPr lang="en-US" sz="1700" dirty="0" smtClean="0"/>
              <a:t>on </a:t>
            </a:r>
            <a:r>
              <a:rPr lang="en-US" sz="1700" dirty="0"/>
              <a:t>common provisions for monitoring and assessing draft budgetary plans and ensuring the correction of excessive deficit of the </a:t>
            </a:r>
            <a:r>
              <a:rPr lang="en-US" sz="1700" dirty="0" smtClean="0"/>
              <a:t>MS in the EA</a:t>
            </a:r>
            <a:r>
              <a:rPr lang="de-AT" sz="1700" dirty="0" smtClean="0"/>
              <a:t>: </a:t>
            </a:r>
            <a:endParaRPr lang="de-AT" sz="1700" dirty="0"/>
          </a:p>
        </p:txBody>
      </p:sp>
      <p:pic>
        <p:nvPicPr>
          <p:cNvPr id="5" name="Grafik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62000" cy="359410"/>
          </a:xfrm>
          <a:prstGeom prst="rect">
            <a:avLst/>
          </a:prstGeom>
          <a:solidFill>
            <a:srgbClr val="92D050"/>
          </a:solidFill>
        </p:spPr>
      </p:pic>
    </p:spTree>
    <p:extLst>
      <p:ext uri="{BB962C8B-B14F-4D97-AF65-F5344CB8AC3E}">
        <p14:creationId xmlns:p14="http://schemas.microsoft.com/office/powerpoint/2010/main" val="10602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4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F7337"/>
      </a:accent1>
      <a:accent2>
        <a:srgbClr val="0F7337"/>
      </a:accent2>
      <a:accent3>
        <a:srgbClr val="A5AB81"/>
      </a:accent3>
      <a:accent4>
        <a:srgbClr val="D8B25C"/>
      </a:accent4>
      <a:accent5>
        <a:srgbClr val="7BA79D"/>
      </a:accent5>
      <a:accent6>
        <a:srgbClr val="595959"/>
      </a:accent6>
      <a:hlink>
        <a:srgbClr val="0F7337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1570</Words>
  <Application>Microsoft Office PowerPoint</Application>
  <PresentationFormat>On-screen Show (4:3)</PresentationFormat>
  <Paragraphs>218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Galathea</vt:lpstr>
      <vt:lpstr>Austrian Fiscal Advisory Council</vt:lpstr>
      <vt:lpstr>Outline</vt:lpstr>
      <vt:lpstr>The case for fiscal councils</vt:lpstr>
      <vt:lpstr>Fiscal Councils: the Experience So Far I.</vt:lpstr>
      <vt:lpstr>PowerPoint Presentation</vt:lpstr>
      <vt:lpstr>PowerPoint Presentation</vt:lpstr>
      <vt:lpstr>EU-Governance Response to Crisis</vt:lpstr>
      <vt:lpstr>EU-Governance Response to Crisis: FCs</vt:lpstr>
      <vt:lpstr>According to Two-pack – forecasts:</vt:lpstr>
      <vt:lpstr>According to Two-pack – monitoring:</vt:lpstr>
      <vt:lpstr>Requirements: Two-pack vs. National law:</vt:lpstr>
      <vt:lpstr>AT Fiscal Advisory Council: Tasks</vt:lpstr>
      <vt:lpstr>Key elements of EU fiscal rules (simplified)</vt:lpstr>
      <vt:lpstr>Austrian Fiscal Institutional Framework</vt:lpstr>
      <vt:lpstr>AT Fiscal Advisory Council: Organisation I.</vt:lpstr>
      <vt:lpstr>AT Fiscal Advisory Council: Organisation II.</vt:lpstr>
      <vt:lpstr>Main FISK Outputs (preliminary list)</vt:lpstr>
      <vt:lpstr>Fiscal performance: budget balance</vt:lpstr>
      <vt:lpstr>Fiscal performance: public debt</vt:lpstr>
      <vt:lpstr>December 2013 FISK Assessment – Summary </vt:lpstr>
      <vt:lpstr>December 2013 FISK-Assessment – EU Rules</vt:lpstr>
      <vt:lpstr>Thank you for your attention!</vt:lpstr>
    </vt:vector>
  </TitlesOfParts>
  <Company>OeNB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Silvia Szamuhely</dc:creator>
  <cp:lastModifiedBy>Urvova, Jarmila</cp:lastModifiedBy>
  <cp:revision>798</cp:revision>
  <cp:lastPrinted>2013-12-03T09:50:26Z</cp:lastPrinted>
  <dcterms:created xsi:type="dcterms:W3CDTF">2003-06-02T11:28:15Z</dcterms:created>
  <dcterms:modified xsi:type="dcterms:W3CDTF">2014-01-21T09:37:24Z</dcterms:modified>
</cp:coreProperties>
</file>