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24"/>
  </p:notesMasterIdLst>
  <p:handoutMasterIdLst>
    <p:handoutMasterId r:id="rId25"/>
  </p:handoutMasterIdLst>
  <p:sldIdLst>
    <p:sldId id="385" r:id="rId2"/>
    <p:sldId id="339" r:id="rId3"/>
    <p:sldId id="434" r:id="rId4"/>
    <p:sldId id="437" r:id="rId5"/>
    <p:sldId id="439" r:id="rId6"/>
    <p:sldId id="440" r:id="rId7"/>
    <p:sldId id="435" r:id="rId8"/>
    <p:sldId id="404" r:id="rId9"/>
    <p:sldId id="425" r:id="rId10"/>
    <p:sldId id="426" r:id="rId11"/>
    <p:sldId id="429" r:id="rId12"/>
    <p:sldId id="430" r:id="rId13"/>
    <p:sldId id="444" r:id="rId14"/>
    <p:sldId id="406" r:id="rId15"/>
    <p:sldId id="431" r:id="rId16"/>
    <p:sldId id="433" r:id="rId17"/>
    <p:sldId id="414" r:id="rId18"/>
    <p:sldId id="441" r:id="rId19"/>
    <p:sldId id="442" r:id="rId20"/>
    <p:sldId id="443" r:id="rId21"/>
    <p:sldId id="436" r:id="rId22"/>
    <p:sldId id="420" r:id="rId23"/>
  </p:sldIdLst>
  <p:sldSz cx="9144000" cy="6858000" type="screen4x3"/>
  <p:notesSz cx="7099300" cy="10234613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D7FECE"/>
    <a:srgbClr val="E9FCD0"/>
    <a:srgbClr val="DDEEEF"/>
    <a:srgbClr val="DDEFEC"/>
    <a:srgbClr val="CCFFCC"/>
    <a:srgbClr val="005C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2057" autoAdjust="0"/>
    <p:restoredTop sz="96741" autoAdjust="0"/>
  </p:normalViewPr>
  <p:slideViewPr>
    <p:cSldViewPr>
      <p:cViewPr>
        <p:scale>
          <a:sx n="70" d="100"/>
          <a:sy n="70" d="100"/>
        </p:scale>
        <p:origin x="-81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204"/>
      </p:cViewPr>
      <p:guideLst>
        <p:guide orient="horz" pos="3222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5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5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916365F-8C19-4233-AEEF-23A1F83E2055}" type="slidenum">
              <a:rPr lang="de-AT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39087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5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71525"/>
            <a:ext cx="5113337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57884"/>
            <a:ext cx="5680104" cy="46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5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9BC9624F-8447-47A1-A0AD-C520819B382D}" type="slidenum">
              <a:rPr lang="de-AT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3245849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42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3E7C28-9C1D-41CF-8105-41376684F3A1}" type="slidenum">
              <a:rPr lang="de-AT" altLang="de-DE" b="0" smtClean="0"/>
              <a:pPr eaLnBrk="1" hangingPunct="1"/>
              <a:t>1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15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16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17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9930" indent="-296126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4509" indent="-236901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8313" indent="-236901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32115" indent="-236901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605919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79724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53527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27330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20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9624F-8447-47A1-A0AD-C520819B382D}" type="slidenum">
              <a:rPr lang="de-AT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352520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2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9624F-8447-47A1-A0AD-C520819B382D}" type="slidenum">
              <a:rPr lang="de-AT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67764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8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9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10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12</a:t>
            </a:fld>
            <a:endParaRPr lang="ru-RU" altLang="de-DE" b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9624F-8447-47A1-A0AD-C520819B382D}" type="slidenum">
              <a:rPr lang="de-AT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078003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7B60BB-177F-4D1E-BB13-960CAE9A4D0E}" type="slidenum">
              <a:rPr lang="de-AT" altLang="de-DE" b="0" smtClean="0"/>
              <a:pPr eaLnBrk="1" hangingPunct="1"/>
              <a:t>14</a:t>
            </a:fld>
            <a:endParaRPr lang="ru-RU" altLang="de-DE" b="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ts val="311"/>
              </a:spcBef>
            </a:pPr>
            <a:endParaRPr lang="en-US" altLang="de-DE" dirty="0"/>
          </a:p>
          <a:p>
            <a:pPr eaLnBrk="1" hangingPunct="1">
              <a:spcBef>
                <a:spcPts val="311"/>
              </a:spcBef>
            </a:pPr>
            <a:endParaRPr lang="de-AT" altLang="de-DE" dirty="0"/>
          </a:p>
          <a:p>
            <a:pPr eaLnBrk="1" hangingPunct="1"/>
            <a:endParaRPr lang="en-US" altLang="de-D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5864DC-6750-4C45-BC2F-62A5B9777CB6}" type="datetimeFigureOut">
              <a:rPr lang="de-AT" smtClean="0"/>
              <a:pPr/>
              <a:t>28.01.2014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Inhaltsplatzhalter 2"/>
          <p:cNvSpPr>
            <a:spLocks noGrp="1"/>
          </p:cNvSpPr>
          <p:nvPr>
            <p:ph type="body" idx="1"/>
          </p:nvPr>
        </p:nvSpPr>
        <p:spPr>
          <a:xfrm>
            <a:off x="899592" y="2743200"/>
            <a:ext cx="7776864" cy="1673225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SzPct val="100000"/>
              <a:defRPr/>
            </a:pPr>
            <a:r>
              <a:rPr lang="ru-RU" sz="3200" dirty="0" smtClean="0">
                <a:latin typeface="+mj-lt"/>
              </a:rPr>
              <a:t> </a:t>
            </a:r>
            <a:r>
              <a:rPr lang="ru-RU" dirty="0" smtClean="0"/>
              <a:t>(бывший Комитет по долговым обязательствам правительства)</a:t>
            </a:r>
            <a:r>
              <a:rPr lang="ru-RU" sz="3200" dirty="0" smtClean="0">
                <a:latin typeface="+mj-lt"/>
              </a:rPr>
              <a:t> </a:t>
            </a:r>
            <a:endParaRPr lang="ru-RU" sz="32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b="1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8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Консультативный совет по фискальной политике Австрии</a:t>
            </a:r>
            <a:endParaRPr lang="ru-RU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39552" y="4357300"/>
            <a:ext cx="81375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b="0" dirty="0" smtClean="0">
                <a:solidFill>
                  <a:schemeClr val="hlink"/>
                </a:solidFill>
                <a:latin typeface="+mn-lt"/>
              </a:rPr>
              <a:t>Ярмила Урвова</a:t>
            </a:r>
          </a:p>
          <a:p>
            <a:pPr>
              <a:defRPr/>
            </a:pPr>
            <a:r>
              <a:rPr lang="ru-RU" dirty="0" smtClean="0">
                <a:solidFill>
                  <a:schemeClr val="hlink"/>
                </a:solidFill>
                <a:latin typeface="+mn-lt"/>
              </a:rPr>
              <a:t>Аппарат консультативного совета по фискальной политике </a:t>
            </a:r>
          </a:p>
          <a:p>
            <a:pPr>
              <a:spcBef>
                <a:spcPts val="3600"/>
              </a:spcBef>
              <a:defRPr/>
            </a:pPr>
            <a:r>
              <a:rPr lang="ru-RU" b="0" dirty="0">
                <a:solidFill>
                  <a:schemeClr val="tx2"/>
                </a:solidFill>
                <a:latin typeface="+mj-lt"/>
              </a:rPr>
              <a:t>Семинар Бюджетного сообщества (БС) PEM PAL</a:t>
            </a:r>
          </a:p>
          <a:p>
            <a:pPr>
              <a:defRPr/>
            </a:pPr>
            <a:r>
              <a:rPr lang="ru-RU" dirty="0">
                <a:solidFill>
                  <a:schemeClr val="tx2"/>
                </a:solidFill>
                <a:latin typeface="+mj-lt"/>
              </a:rPr>
              <a:t>"Роль парламента Австрии в бюджетном процессе"</a:t>
            </a:r>
          </a:p>
          <a:p>
            <a:pPr algn="r">
              <a:defRPr/>
            </a:pPr>
            <a:r>
              <a:rPr lang="ru-RU" b="0" dirty="0">
                <a:solidFill>
                  <a:schemeClr val="tx2"/>
                </a:solidFill>
                <a:latin typeface="+mj-lt"/>
              </a:rPr>
              <a:t>Вена, 31</a:t>
            </a:r>
            <a:r>
              <a:rPr lang="ru-RU" dirty="0" smtClean="0"/>
              <a:t> </a:t>
            </a:r>
            <a:r>
              <a:rPr lang="ru-RU" b="0" dirty="0">
                <a:solidFill>
                  <a:schemeClr val="tx2"/>
                </a:solidFill>
                <a:latin typeface="+mj-lt"/>
              </a:rPr>
              <a:t>января 2014 г.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880" y="476672"/>
            <a:ext cx="11452634" cy="86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8208912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/>
              <a:t>Согласно</a:t>
            </a:r>
            <a:r>
              <a:rPr lang="ru-RU" dirty="0" smtClean="0"/>
              <a:t> </a:t>
            </a:r>
            <a:r>
              <a:rPr lang="ru-RU" sz="3600" b="1" dirty="0" smtClean="0"/>
              <a:t>"Пакету из двух"</a:t>
            </a:r>
            <a:r>
              <a:rPr lang="ru-RU" sz="3600" dirty="0"/>
              <a:t> – мониторинг: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sz="quarter" idx="2"/>
          </p:nvPr>
        </p:nvSpPr>
        <p:spPr>
          <a:xfrm>
            <a:off x="179512" y="2541904"/>
            <a:ext cx="8712968" cy="4220950"/>
          </a:xfrm>
        </p:spPr>
        <p:txBody>
          <a:bodyPr tIns="108000">
            <a:spAutoFit/>
          </a:bodyPr>
          <a:lstStyle/>
          <a:p>
            <a:pPr marL="662940" lvl="1" indent="-342900">
              <a:lnSpc>
                <a:spcPct val="110000"/>
              </a:lnSpc>
              <a:spcBef>
                <a:spcPts val="600"/>
              </a:spcBef>
            </a:pPr>
            <a:r>
              <a:rPr lang="ru-RU" sz="2200" dirty="0" smtClean="0"/>
              <a:t>Статья 5:</a:t>
            </a:r>
          </a:p>
          <a:p>
            <a:pPr marL="32004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/>
              <a:t>Государства-члены должны иметь  </a:t>
            </a:r>
            <a:r>
              <a:rPr lang="ru-RU" sz="2000" b="1" u="sng" dirty="0"/>
              <a:t>независимые органы</a:t>
            </a:r>
            <a:r>
              <a:rPr lang="ru-RU" sz="2000" b="0" u="none" dirty="0"/>
              <a:t> для </a:t>
            </a:r>
            <a:r>
              <a:rPr lang="ru-RU" sz="2000" b="1" dirty="0"/>
              <a:t>мониторинга соответствия с числовыми фискальными правилами </a:t>
            </a:r>
            <a:r>
              <a:rPr lang="ru-RU" sz="2000" b="0" dirty="0"/>
              <a:t>[долг, дефицит, среднесрочные цели].</a:t>
            </a:r>
            <a:r>
              <a:rPr lang="ru-RU" sz="2000" dirty="0"/>
              <a:t> Эти органы, где целесообразно, проводят </a:t>
            </a:r>
            <a:r>
              <a:rPr lang="ru-RU" sz="2000" b="1" dirty="0"/>
              <a:t>общественные оценки</a:t>
            </a:r>
            <a:r>
              <a:rPr lang="ru-RU" sz="2000" b="0" dirty="0"/>
              <a:t>..., в числе </a:t>
            </a:r>
            <a:r>
              <a:rPr lang="ru-RU" sz="2000" b="0" dirty="0" smtClean="0"/>
              <a:t>прочего, </a:t>
            </a:r>
            <a:r>
              <a:rPr lang="ru-RU" sz="2000" b="0" dirty="0"/>
              <a:t>касающиеся:</a:t>
            </a:r>
          </a:p>
          <a:p>
            <a:pPr marL="720725" lvl="2" indent="-342900">
              <a:lnSpc>
                <a:spcPct val="110000"/>
              </a:lnSpc>
              <a:spcBef>
                <a:spcPts val="600"/>
              </a:spcBef>
            </a:pPr>
            <a:r>
              <a:rPr lang="ru-RU" sz="2000" dirty="0" smtClean="0"/>
              <a:t>наступления обстоятельств, ведущих к </a:t>
            </a:r>
            <a:r>
              <a:rPr lang="ru-RU" sz="2000" b="1" dirty="0" smtClean="0"/>
              <a:t>активации механизма корректировки</a:t>
            </a:r>
            <a:r>
              <a:rPr lang="ru-RU" sz="2000" b="0" dirty="0" smtClean="0"/>
              <a:t>,</a:t>
            </a:r>
          </a:p>
          <a:p>
            <a:pPr marL="720725" lvl="2" indent="-342900">
              <a:lnSpc>
                <a:spcPct val="110000"/>
              </a:lnSpc>
              <a:spcBef>
                <a:spcPts val="600"/>
              </a:spcBef>
            </a:pPr>
            <a:r>
              <a:rPr lang="ru-RU" sz="2000" b="1" dirty="0" smtClean="0"/>
              <a:t>соответствия корректировки </a:t>
            </a:r>
            <a:r>
              <a:rPr lang="ru-RU" sz="2000" b="1" dirty="0"/>
              <a:t>бюджета </a:t>
            </a:r>
            <a:r>
              <a:rPr lang="ru-RU" sz="2000" b="1" dirty="0" smtClean="0"/>
              <a:t>национальным правилам </a:t>
            </a:r>
            <a:r>
              <a:rPr lang="ru-RU" sz="2000" b="0" dirty="0"/>
              <a:t>и планами,</a:t>
            </a:r>
          </a:p>
          <a:p>
            <a:pPr marL="720725" lvl="2" indent="-342900">
              <a:lnSpc>
                <a:spcPct val="110000"/>
              </a:lnSpc>
              <a:spcBef>
                <a:spcPts val="600"/>
              </a:spcBef>
            </a:pPr>
            <a:r>
              <a:rPr lang="ru-RU" sz="2000" dirty="0"/>
              <a:t>любого наступления или прекращения </a:t>
            </a:r>
            <a:r>
              <a:rPr lang="ru-RU" sz="2000" b="1" dirty="0"/>
              <a:t>обстоятельств, которые могут </a:t>
            </a:r>
            <a:r>
              <a:rPr lang="ru-RU" sz="2000" b="1" dirty="0" smtClean="0"/>
              <a:t>привести к временному отклонению </a:t>
            </a:r>
            <a:r>
              <a:rPr lang="ru-RU" sz="2000" b="0" dirty="0"/>
              <a:t>от среднесрочных целей</a:t>
            </a:r>
            <a:endParaRPr lang="ru-RU" sz="20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8534400" cy="8123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72000" bIns="72000">
            <a:noAutofit/>
          </a:bodyPr>
          <a:lstStyle/>
          <a:p>
            <a:r>
              <a:rPr lang="ru-RU" sz="1700" dirty="0" smtClean="0"/>
              <a:t>Регламент 473/2013 Европейского Парламента и Совета об общих положениях мониторинга и оценки проектов бюджетных планов и обеспечении корректировки чрезмерного дефицита государств-членов зоны евро: </a:t>
            </a:r>
            <a:endParaRPr lang="ru-RU" sz="1700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16035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395536" y="1556792"/>
            <a:ext cx="4100264" cy="6400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Определение "независимых органов" в "Пакете из двух"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572000" y="1556792"/>
            <a:ext cx="4320480" cy="640080"/>
          </a:xfrm>
        </p:spPr>
        <p:txBody>
          <a:bodyPr>
            <a:normAutofit fontScale="40000" lnSpcReduction="20000"/>
          </a:bodyPr>
          <a:lstStyle/>
          <a:p>
            <a:r>
              <a:rPr lang="ru-RU" sz="3600" dirty="0" smtClean="0">
                <a:solidFill>
                  <a:schemeClr val="hlink"/>
                </a:solidFill>
              </a:rPr>
              <a:t>Федеральный закон Австрии о создании Консультативного совета по фискальной политике:</a:t>
            </a:r>
            <a:r>
              <a:rPr dirty="0"/>
              <a:t/>
            </a:r>
            <a:br>
              <a:rPr dirty="0"/>
            </a:br>
            <a:r>
              <a:rPr lang="ru-RU" sz="2400" b="0" dirty="0" smtClean="0">
                <a:solidFill>
                  <a:schemeClr val="hlink"/>
                </a:solidFill>
              </a:rPr>
              <a:t>(Федеральный законодательный вестник №149/2013 от 31. июля</a:t>
            </a:r>
            <a:r>
              <a:rPr lang="ru-RU" dirty="0" smtClean="0"/>
              <a:t> </a:t>
            </a:r>
            <a:r>
              <a:rPr lang="ru-RU" sz="2400" b="0" dirty="0" smtClean="0">
                <a:solidFill>
                  <a:schemeClr val="hlink"/>
                </a:solidFill>
              </a:rPr>
              <a:t>2013 г.)</a:t>
            </a:r>
            <a:endParaRPr lang="ru-RU" sz="2400" b="0" dirty="0">
              <a:solidFill>
                <a:schemeClr val="hlink"/>
              </a:solidFill>
              <a:cs typeface="Aharoni" pitchFamily="2" charset="-79"/>
            </a:endParaRPr>
          </a:p>
        </p:txBody>
      </p:sp>
      <p:pic>
        <p:nvPicPr>
          <p:cNvPr id="7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7931224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/>
              <a:t>Требования: </a:t>
            </a:r>
            <a:r>
              <a:rPr lang="ru-RU" sz="3600" b="1" dirty="0" smtClean="0"/>
              <a:t>"Пакет из двух" </a:t>
            </a:r>
            <a:r>
              <a:rPr lang="ru-RU" sz="3600" dirty="0" smtClean="0"/>
              <a:t>против </a:t>
            </a:r>
            <a:r>
              <a:rPr lang="ru-RU" sz="3600" b="1" dirty="0" smtClean="0"/>
              <a:t>Национального законодательства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031803360"/>
              </p:ext>
            </p:extLst>
          </p:nvPr>
        </p:nvGraphicFramePr>
        <p:xfrm>
          <a:off x="0" y="2204864"/>
          <a:ext cx="8964488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9247"/>
                <a:gridCol w="4595241"/>
              </a:tblGrid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Торговое право, </a:t>
                      </a:r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отраженное в национальном законодательстве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Федеральный </a:t>
                      </a:r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закон </a:t>
                      </a:r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о создании Консультативного совета по фискальной политике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b="1" dirty="0" err="1" smtClean="0">
                          <a:latin typeface="+mn-lt"/>
                        </a:rPr>
                        <a:t>Не</a:t>
                      </a:r>
                      <a:r>
                        <a:rPr lang="en-US" sz="1500" b="1" dirty="0" smtClean="0">
                          <a:latin typeface="+mn-lt"/>
                        </a:rPr>
                        <a:t> </a:t>
                      </a:r>
                      <a:r>
                        <a:rPr lang="en-US" sz="1500" b="1" dirty="0" err="1" smtClean="0">
                          <a:latin typeface="+mn-lt"/>
                        </a:rPr>
                        <a:t>выполняют</a:t>
                      </a:r>
                      <a:r>
                        <a:rPr lang="en-US" sz="1500" b="1" dirty="0" smtClean="0">
                          <a:latin typeface="+mn-lt"/>
                        </a:rPr>
                        <a:t> </a:t>
                      </a:r>
                      <a:r>
                        <a:rPr lang="en-US" sz="1500" b="1" dirty="0" smtClean="0">
                          <a:latin typeface="+mn-lt"/>
                        </a:rPr>
                        <a:t>инструкции </a:t>
                      </a:r>
                      <a:r>
                        <a:rPr lang="en-US" sz="1500" dirty="0" smtClean="0">
                          <a:latin typeface="+mn-lt"/>
                        </a:rPr>
                        <a:t>бюджетных или других органов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Членам </a:t>
                      </a:r>
                      <a:r>
                        <a:rPr lang="ru-RU" sz="1500" b="1" dirty="0" smtClean="0">
                          <a:latin typeface="+mn-lt"/>
                        </a:rPr>
                        <a:t>не разрешается обращаться за или принимать инструкции; </a:t>
                      </a:r>
                      <a:r>
                        <a:rPr lang="ru-RU" sz="1500" b="0" dirty="0" smtClean="0">
                          <a:latin typeface="+mn-lt"/>
                        </a:rPr>
                        <a:t>срок пребывания в должности ≠</a:t>
                      </a:r>
                      <a:r>
                        <a:rPr lang="ru-RU" sz="1500" b="1" dirty="0" smtClean="0">
                          <a:latin typeface="+mn-lt"/>
                        </a:rPr>
                        <a:t> </a:t>
                      </a:r>
                      <a:r>
                        <a:rPr lang="ru-RU" sz="1500" b="0" dirty="0" smtClean="0">
                          <a:latin typeface="+mn-lt"/>
                        </a:rPr>
                        <a:t>сроку </a:t>
                      </a:r>
                      <a:r>
                        <a:rPr lang="ru-RU" sz="1500" b="0" dirty="0" smtClean="0">
                          <a:latin typeface="+mn-lt"/>
                        </a:rPr>
                        <a:t>законодательства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Способность </a:t>
                      </a:r>
                      <a:r>
                        <a:rPr lang="ru-RU" sz="1500" b="1" dirty="0" smtClean="0">
                          <a:latin typeface="+mn-lt"/>
                        </a:rPr>
                        <a:t>своевременно информировать общественность 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Общественные оценки; формирование общественного мнения, информационные мероприятия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Процедура номинации </a:t>
                      </a:r>
                      <a:r>
                        <a:rPr lang="ru-RU" sz="1500" b="1" dirty="0" smtClean="0">
                          <a:latin typeface="+mn-lt"/>
                        </a:rPr>
                        <a:t>членов</a:t>
                      </a:r>
                      <a:r>
                        <a:rPr lang="en-US" sz="1500" dirty="0" smtClean="0">
                          <a:latin typeface="+mn-lt"/>
                        </a:rPr>
                        <a:t> </a:t>
                      </a:r>
                      <a:r>
                        <a:rPr lang="ru-RU" sz="1500" b="0" dirty="0" smtClean="0">
                          <a:latin typeface="+mn-lt"/>
                        </a:rPr>
                        <a:t>на основании их </a:t>
                      </a:r>
                      <a:r>
                        <a:rPr lang="ru-RU" sz="1500" b="1" dirty="0" smtClean="0">
                          <a:latin typeface="+mn-lt"/>
                        </a:rPr>
                        <a:t>опыта и компетенции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Члены должны быть </a:t>
                      </a:r>
                      <a:r>
                        <a:rPr lang="ru-RU" sz="1500" b="1" dirty="0" smtClean="0">
                          <a:latin typeface="+mn-lt"/>
                        </a:rPr>
                        <a:t>экспертами</a:t>
                      </a:r>
                      <a:r>
                        <a:rPr lang="ru-RU" sz="1500" b="0" dirty="0" smtClean="0">
                          <a:latin typeface="+mn-lt"/>
                        </a:rPr>
                        <a:t>; уравновешенное мнение, благодаря разнообразию лиц, предлагающих кандидатов, отражающему австрийскую культуру социального партнерства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Адекватные </a:t>
                      </a:r>
                      <a:r>
                        <a:rPr lang="ru-RU" sz="1500" b="1" dirty="0" smtClean="0">
                          <a:latin typeface="+mn-lt"/>
                        </a:rPr>
                        <a:t>ресурсы </a:t>
                      </a:r>
                      <a:r>
                        <a:rPr lang="ru-RU" sz="1500" b="0" dirty="0" smtClean="0">
                          <a:latin typeface="+mn-lt"/>
                        </a:rPr>
                        <a:t>и соответствующий </a:t>
                      </a:r>
                      <a:r>
                        <a:rPr lang="ru-RU" sz="1500" b="1" dirty="0" smtClean="0">
                          <a:latin typeface="+mn-lt"/>
                        </a:rPr>
                        <a:t>доступ к информации </a:t>
                      </a:r>
                      <a:r>
                        <a:rPr lang="ru-RU" sz="1500" b="0" dirty="0" smtClean="0">
                          <a:latin typeface="+mn-lt"/>
                        </a:rPr>
                        <a:t>в виду исполнения мандата</a:t>
                      </a:r>
                      <a:endParaRPr lang="ru-RU" sz="1500" dirty="0" smtClean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latin typeface="+mn-lt"/>
                        </a:rPr>
                        <a:t>Финансирование Национальным банком Австрии; законное </a:t>
                      </a:r>
                      <a:r>
                        <a:rPr lang="en-US" sz="1500" b="1" dirty="0" smtClean="0">
                          <a:latin typeface="+mn-lt"/>
                        </a:rPr>
                        <a:t>предоставление данных </a:t>
                      </a:r>
                      <a:r>
                        <a:rPr sz="1500" dirty="0">
                          <a:latin typeface="+mn-lt"/>
                        </a:rPr>
                        <a:t> </a:t>
                      </a:r>
                      <a:r>
                        <a:rPr lang="en-US" sz="1500" dirty="0" smtClean="0">
                          <a:latin typeface="+mn-lt"/>
                        </a:rPr>
                        <a:t>от органов административной власти и Статистики Австрия</a:t>
                      </a:r>
                      <a:endParaRPr lang="ru-RU" sz="1500" dirty="0" smtClean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14065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190501"/>
            <a:ext cx="8209037" cy="115026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de-DE" sz="3200" b="1" dirty="0" smtClean="0"/>
              <a:t>Австрийский консультативный совет по фискальной политике: Задачи</a:t>
            </a:r>
            <a:endParaRPr lang="ru-RU" altLang="de-DE" sz="3200" dirty="0"/>
          </a:p>
        </p:txBody>
      </p:sp>
      <p:sp>
        <p:nvSpPr>
          <p:cNvPr id="7171" name="Inhaltsplatzhalter 2"/>
          <p:cNvSpPr>
            <a:spLocks noGrp="1"/>
          </p:cNvSpPr>
          <p:nvPr>
            <p:ph sz="quarter" idx="1"/>
          </p:nvPr>
        </p:nvSpPr>
        <p:spPr>
          <a:xfrm>
            <a:off x="647254" y="1916832"/>
            <a:ext cx="8496746" cy="3214726"/>
          </a:xfr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ru-RU" sz="2000" dirty="0"/>
              <a:t>Оценка </a:t>
            </a:r>
            <a:r>
              <a:rPr lang="ru-RU" sz="2000" b="1" dirty="0"/>
              <a:t>текущей бюджетно-налоговой ситуации, </a:t>
            </a:r>
            <a:r>
              <a:rPr lang="ru-RU" sz="2000" dirty="0"/>
              <a:t>включая </a:t>
            </a:r>
            <a:r>
              <a:rPr lang="ru-RU" sz="2000" b="1" dirty="0"/>
              <a:t>перспективы на будущее  </a:t>
            </a:r>
            <a:endParaRPr lang="ru-RU" sz="20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ru-RU" sz="2000" dirty="0" smtClean="0"/>
              <a:t>Анализ </a:t>
            </a:r>
            <a:r>
              <a:rPr lang="ru-RU" sz="2000" b="1" dirty="0" smtClean="0"/>
              <a:t>устойчивости и качества </a:t>
            </a:r>
            <a:r>
              <a:rPr lang="ru-RU" sz="2000" b="0" dirty="0" smtClean="0"/>
              <a:t>фискальной политики</a:t>
            </a:r>
            <a:r>
              <a:rPr lang="ru-RU" sz="2000" dirty="0" smtClean="0"/>
              <a:t> </a:t>
            </a:r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ru-RU" sz="2000" dirty="0" smtClean="0"/>
              <a:t>Анализ </a:t>
            </a:r>
            <a:r>
              <a:rPr lang="ru-RU" sz="2000" b="1" dirty="0" smtClean="0"/>
              <a:t>экономического эффекта государственного долга</a:t>
            </a:r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ru-RU" sz="2000" dirty="0"/>
              <a:t>Предоставление </a:t>
            </a:r>
            <a:r>
              <a:rPr lang="ru-RU" sz="2000" b="1" dirty="0"/>
              <a:t>письменных рекомендаций </a:t>
            </a:r>
            <a:r>
              <a:rPr lang="ru-RU" sz="2000" b="0" dirty="0"/>
              <a:t>по фискальной политике</a:t>
            </a:r>
            <a:endParaRPr lang="ru-RU" sz="2000" dirty="0" smtClean="0"/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ru-RU" sz="2000" dirty="0" smtClean="0"/>
              <a:t>Подготовка </a:t>
            </a:r>
            <a:r>
              <a:rPr lang="ru-RU" sz="2000" b="1" dirty="0" smtClean="0"/>
              <a:t>годового отчета</a:t>
            </a:r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ru-RU" sz="2000" dirty="0"/>
              <a:t>Вклад в </a:t>
            </a:r>
            <a:r>
              <a:rPr lang="ru-RU" sz="2000" b="1" dirty="0"/>
              <a:t>формирование общественного мнения </a:t>
            </a:r>
            <a:r>
              <a:rPr lang="ru-RU" sz="2000" b="0" dirty="0"/>
              <a:t>[по фискальным вопросам]</a:t>
            </a:r>
            <a:endParaRPr lang="ru-RU" sz="2000" b="1" dirty="0" smtClean="0"/>
          </a:p>
        </p:txBody>
      </p:sp>
      <p:sp>
        <p:nvSpPr>
          <p:cNvPr id="4" name="Textplatzhalter 3"/>
          <p:cNvSpPr txBox="1">
            <a:spLocks/>
          </p:cNvSpPr>
          <p:nvPr/>
        </p:nvSpPr>
        <p:spPr>
          <a:xfrm>
            <a:off x="611560" y="1556792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sz="2200" b="0" dirty="0" smtClean="0"/>
              <a:t>ФИСК как </a:t>
            </a:r>
            <a:r>
              <a:rPr lang="ru-RU" sz="2200" dirty="0" smtClean="0"/>
              <a:t>национальный координационный и консультативный орган </a:t>
            </a:r>
            <a:r>
              <a:rPr lang="ru-RU" sz="2200" b="0" dirty="0" smtClean="0"/>
              <a:t>("старые" задачи): </a:t>
            </a:r>
            <a:endParaRPr lang="ru-RU" sz="2200" b="0" dirty="0"/>
          </a:p>
        </p:txBody>
      </p:sp>
      <p:sp>
        <p:nvSpPr>
          <p:cNvPr id="5" name="Textplatzhalter 3"/>
          <p:cNvSpPr txBox="1">
            <a:spLocks/>
          </p:cNvSpPr>
          <p:nvPr/>
        </p:nvSpPr>
        <p:spPr>
          <a:xfrm>
            <a:off x="611560" y="5085184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sz="2400" b="0" dirty="0" smtClean="0"/>
              <a:t>ФИСК как</a:t>
            </a:r>
            <a:r>
              <a:rPr lang="ru-RU" dirty="0" smtClean="0"/>
              <a:t> </a:t>
            </a:r>
            <a:r>
              <a:rPr lang="ru-RU" sz="2400" dirty="0" smtClean="0"/>
              <a:t>часть бюджетно-налоговой системы ЕС </a:t>
            </a:r>
            <a:r>
              <a:rPr lang="ru-RU" sz="2400" b="0" dirty="0" smtClean="0"/>
              <a:t> ("новые" задачи по состоянию на 1.11.2013):</a:t>
            </a:r>
            <a:endParaRPr lang="ru-RU" sz="2400" b="0" dirty="0"/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647254" y="5517232"/>
            <a:ext cx="8496746" cy="1015663"/>
          </a:xfrm>
          <a:prstGeom prst="rect">
            <a:avLst/>
          </a:prstGeom>
        </p:spPr>
        <p:txBody>
          <a:bodyPr vert="horz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0" dirty="0" smtClean="0"/>
              <a:t>Среди прочего, </a:t>
            </a:r>
            <a:r>
              <a:rPr lang="ru-RU" sz="2000" dirty="0" smtClean="0"/>
              <a:t>своевременный мониторинг соответствия  </a:t>
            </a:r>
            <a:r>
              <a:rPr lang="ru-RU" sz="2000" b="0" dirty="0" smtClean="0"/>
              <a:t>фискальным правилам ЕС, прописанным в национальном законодательстве, </a:t>
            </a:r>
            <a:r>
              <a:rPr lang="ru-RU" sz="2000" dirty="0" smtClean="0"/>
              <a:t> </a:t>
            </a:r>
            <a:r>
              <a:rPr lang="ru-RU" sz="2000" b="0" dirty="0" smtClean="0"/>
              <a:t>а также </a:t>
            </a:r>
            <a:r>
              <a:rPr lang="ru-RU" sz="2000" dirty="0" smtClean="0"/>
              <a:t>предоставление рекомендаций  </a:t>
            </a:r>
            <a:r>
              <a:rPr lang="ru-RU" sz="2000" b="0" dirty="0" smtClean="0"/>
              <a:t>по </a:t>
            </a:r>
            <a:r>
              <a:rPr lang="ru-RU" sz="2000" dirty="0" smtClean="0"/>
              <a:t>среднесрочным целям бюджета</a:t>
            </a:r>
            <a:endParaRPr lang="ru-RU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4076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370512" cy="532656"/>
          </a:xfrm>
        </p:spPr>
        <p:txBody>
          <a:bodyPr>
            <a:normAutofit fontScale="92500"/>
          </a:bodyPr>
          <a:lstStyle/>
          <a:p>
            <a:r>
              <a:rPr lang="ru-RU" sz="2000" dirty="0" smtClean="0"/>
              <a:t>Пакт стабильности и роста: </a:t>
            </a:r>
            <a:r>
              <a:rPr lang="ru-RU" sz="2000" b="1" dirty="0" smtClean="0"/>
              <a:t>предупреждающий</a:t>
            </a:r>
            <a:r>
              <a:rPr lang="ru-RU" dirty="0" smtClean="0"/>
              <a:t> </a:t>
            </a:r>
            <a:r>
              <a:rPr lang="ru-RU" sz="2000" dirty="0" smtClean="0"/>
              <a:t>и </a:t>
            </a:r>
            <a:r>
              <a:rPr lang="ru-RU" sz="2000" b="1" dirty="0" smtClean="0"/>
              <a:t>корректирующий</a:t>
            </a:r>
            <a:r>
              <a:rPr lang="ru-RU" sz="2000" dirty="0" smtClean="0"/>
              <a:t> рычаги</a:t>
            </a:r>
            <a:endParaRPr lang="ru-RU" sz="2000" dirty="0"/>
          </a:p>
        </p:txBody>
      </p:sp>
      <p:pic>
        <p:nvPicPr>
          <p:cNvPr id="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Ключевые элементы фискальных правил ЕС </a:t>
            </a:r>
            <a:r>
              <a:rPr lang="ru-RU" sz="2800" dirty="0" smtClean="0"/>
              <a:t>(упрощенно)</a:t>
            </a:r>
            <a:endParaRPr lang="ru-RU" sz="2800" dirty="0"/>
          </a:p>
        </p:txBody>
      </p:sp>
      <p:sp>
        <p:nvSpPr>
          <p:cNvPr id="6" name="Textplatzhalter 3"/>
          <p:cNvSpPr txBox="1">
            <a:spLocks/>
          </p:cNvSpPr>
          <p:nvPr/>
        </p:nvSpPr>
        <p:spPr>
          <a:xfrm>
            <a:off x="641648" y="1844824"/>
            <a:ext cx="8502352" cy="4477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sz="2600" b="0" dirty="0" smtClean="0"/>
              <a:t>Основные элементы:</a:t>
            </a:r>
            <a:endParaRPr lang="ru-RU" sz="2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2276872"/>
            <a:ext cx="8748464" cy="4581128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accent1"/>
                </a:solidFill>
              </a:rPr>
              <a:t>Среднесрочная цель (ССЦ): </a:t>
            </a:r>
            <a:r>
              <a:rPr sz="1800" dirty="0"/>
              <a:t/>
            </a:r>
            <a:br>
              <a:rPr sz="1800" dirty="0"/>
            </a:br>
            <a:r>
              <a:rPr lang="ru-RU" sz="1600" b="0" dirty="0" smtClean="0"/>
              <a:t>бюджетный баланс, согласованный с результатом бизнес-цикла ("баланс</a:t>
            </a:r>
            <a:r>
              <a:rPr lang="ru-RU" sz="1600" b="0" dirty="0" smtClean="0"/>
              <a:t>, согласованный </a:t>
            </a:r>
            <a:r>
              <a:rPr lang="ru-RU" sz="1600" b="0" dirty="0" smtClean="0"/>
              <a:t>с циклом") и исключающий разовые меры</a:t>
            </a:r>
            <a:r>
              <a:rPr lang="ru-RU" sz="1600" dirty="0" smtClean="0"/>
              <a:t> ("структурный баланс")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b="0" dirty="0" smtClean="0"/>
              <a:t>уровень: </a:t>
            </a:r>
            <a:r>
              <a:rPr lang="ru-RU" sz="1600" dirty="0" smtClean="0">
                <a:solidFill>
                  <a:schemeClr val="tx2"/>
                </a:solidFill>
              </a:rPr>
              <a:t>мин. -0,5% </a:t>
            </a:r>
            <a:r>
              <a:rPr lang="ru-RU" sz="1600" b="0" dirty="0" smtClean="0"/>
              <a:t>ВВП для государств-членов зоны евро 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b="0" dirty="0" smtClean="0"/>
              <a:t>соответствующая корректировка: </a:t>
            </a:r>
            <a:r>
              <a:rPr lang="ru-RU" sz="1600" dirty="0" smtClean="0">
                <a:solidFill>
                  <a:schemeClr val="tx2"/>
                </a:solidFill>
              </a:rPr>
              <a:t>мин. 0,5% </a:t>
            </a:r>
            <a:r>
              <a:rPr lang="ru-RU" sz="1600" b="0" dirty="0" smtClean="0"/>
              <a:t>ВВП в год</a:t>
            </a:r>
          </a:p>
          <a:p>
            <a:pPr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accent1"/>
                </a:solidFill>
              </a:rPr>
              <a:t>Сальдо бюджета: </a:t>
            </a:r>
            <a:r>
              <a:rPr lang="ru-RU" sz="1800" dirty="0" smtClean="0">
                <a:solidFill>
                  <a:schemeClr val="tx2"/>
                </a:solidFill>
              </a:rPr>
              <a:t>мин. -3% </a:t>
            </a:r>
            <a:r>
              <a:rPr lang="ru-RU" sz="1800" b="0" dirty="0" smtClean="0"/>
              <a:t>ВВП </a:t>
            </a:r>
          </a:p>
          <a:p>
            <a:pPr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accent1"/>
                </a:solidFill>
              </a:rPr>
              <a:t>Государственный долг: </a:t>
            </a:r>
            <a:r>
              <a:rPr lang="ru-RU" sz="1800" dirty="0" smtClean="0">
                <a:solidFill>
                  <a:schemeClr val="tx2"/>
                </a:solidFill>
              </a:rPr>
              <a:t>макс</a:t>
            </a:r>
            <a:r>
              <a:rPr lang="ru-RU" sz="1800" b="0" dirty="0" smtClean="0">
                <a:solidFill>
                  <a:schemeClr val="tx2"/>
                </a:solidFill>
              </a:rPr>
              <a:t>. </a:t>
            </a:r>
            <a:r>
              <a:rPr lang="ru-RU" sz="1800" dirty="0" smtClean="0">
                <a:solidFill>
                  <a:schemeClr val="tx2"/>
                </a:solidFill>
              </a:rPr>
              <a:t>60% </a:t>
            </a:r>
            <a:r>
              <a:rPr lang="ru-RU" sz="1800" b="0" dirty="0" smtClean="0"/>
              <a:t>ВВП, или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tx2"/>
                </a:solidFill>
              </a:rPr>
              <a:t>снижающийся с удовлетворительной скоростью</a:t>
            </a:r>
          </a:p>
          <a:p>
            <a:pPr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1800" dirty="0" smtClean="0">
                <a:solidFill>
                  <a:schemeClr val="accent1"/>
                </a:solidFill>
              </a:rPr>
              <a:t>Критерий расходов: </a:t>
            </a:r>
            <a:r>
              <a:rPr sz="1800" dirty="0"/>
              <a:t/>
            </a:r>
            <a:br>
              <a:rPr sz="1800" dirty="0"/>
            </a:br>
            <a:r>
              <a:rPr lang="ru-RU" sz="1800" dirty="0" smtClean="0"/>
              <a:t>реальный уровень роста государственных расходов</a:t>
            </a:r>
            <a:r>
              <a:rPr lang="ru-RU" sz="1800" b="0" dirty="0" smtClean="0"/>
              <a:t>* </a:t>
            </a:r>
            <a:r>
              <a:rPr lang="ru-RU" sz="1800" dirty="0" smtClean="0">
                <a:solidFill>
                  <a:schemeClr val="tx2"/>
                </a:solidFill>
              </a:rPr>
              <a:t>&lt;</a:t>
            </a:r>
            <a:r>
              <a:rPr lang="ru-RU" sz="1800" dirty="0" smtClean="0"/>
              <a:t> </a:t>
            </a:r>
            <a:r>
              <a:rPr lang="ru-RU" sz="1800" dirty="0"/>
              <a:t>среднесрочного потенциала роста ВВП</a:t>
            </a:r>
            <a:r>
              <a:rPr dirty="0"/>
              <a:t/>
            </a:r>
            <a:br>
              <a:rPr dirty="0"/>
            </a:br>
            <a:r>
              <a:rPr lang="ru-RU" sz="1500" b="0" i="1" dirty="0" smtClean="0"/>
              <a:t>*(за исключением выплат по процентам и расходов, связанных с безработицей, </a:t>
            </a:r>
            <a:r>
              <a:rPr lang="ru-RU" sz="1500" b="0" i="1" dirty="0"/>
              <a:t>а также расходов, скомпенсированных за счет дискреционных мер, направленных на извлечение внутренних доходов) </a:t>
            </a:r>
            <a:endParaRPr lang="ru-RU" sz="1500" i="1" dirty="0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7793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5868144" y="1516469"/>
            <a:ext cx="35284" cy="5320833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6796"/>
            <a:ext cx="7724849" cy="919956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de-DE" sz="3200" b="1" dirty="0" smtClean="0"/>
              <a:t>Фискальная организационная структура Австрии </a:t>
            </a:r>
            <a:endParaRPr lang="ru-RU" altLang="de-DE" sz="3200" b="1" dirty="0"/>
          </a:p>
        </p:txBody>
      </p:sp>
      <p:sp>
        <p:nvSpPr>
          <p:cNvPr id="6149" name="AutoShape 7"/>
          <p:cNvSpPr>
            <a:spLocks noChangeArrowheads="1"/>
          </p:cNvSpPr>
          <p:nvPr/>
        </p:nvSpPr>
        <p:spPr bwMode="auto">
          <a:xfrm>
            <a:off x="179512" y="5733256"/>
            <a:ext cx="2664296" cy="90872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ru-RU" altLang="de-DE" dirty="0" smtClean="0">
                <a:latin typeface="+mn-lt"/>
              </a:rPr>
              <a:t>Австрийский институт</a:t>
            </a:r>
            <a:r>
              <a:rPr dirty="0"/>
              <a:t/>
            </a:r>
            <a:br>
              <a:rPr dirty="0"/>
            </a:br>
            <a:r>
              <a:rPr lang="ru-RU" altLang="de-DE" dirty="0" smtClean="0">
                <a:latin typeface="+mn-lt"/>
              </a:rPr>
              <a:t>экономических </a:t>
            </a:r>
            <a:endParaRPr lang="ru-RU" altLang="de-DE" dirty="0" smtClean="0">
              <a:latin typeface="+mn-lt"/>
            </a:endParaRPr>
          </a:p>
          <a:p>
            <a:pPr algn="ctr" eaLnBrk="1" hangingPunct="1">
              <a:lnSpc>
                <a:spcPct val="110000"/>
              </a:lnSpc>
            </a:pPr>
            <a:r>
              <a:rPr lang="ru-RU" altLang="de-DE" dirty="0" smtClean="0">
                <a:latin typeface="+mn-lt"/>
              </a:rPr>
              <a:t>исследований </a:t>
            </a:r>
            <a:r>
              <a:rPr lang="ru-RU" altLang="de-DE" dirty="0" smtClean="0">
                <a:latin typeface="+mn-lt"/>
              </a:rPr>
              <a:t>(WIFO)</a:t>
            </a:r>
            <a:endParaRPr lang="ru-RU" altLang="de-DE" dirty="0">
              <a:latin typeface="+mn-lt"/>
            </a:endParaRP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179512" y="3717032"/>
            <a:ext cx="5520526" cy="1168524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ru-RU" dirty="0" smtClean="0"/>
              <a:t>Министерство финансов</a:t>
            </a:r>
            <a:endParaRPr lang="ru-RU" dirty="0" smtClean="0">
              <a:latin typeface="+mn-lt"/>
            </a:endParaRPr>
          </a:p>
          <a:p>
            <a:pPr algn="ctr">
              <a:lnSpc>
                <a:spcPct val="110000"/>
              </a:lnSpc>
              <a:defRPr/>
            </a:pPr>
            <a:r>
              <a:rPr lang="ru-RU" dirty="0" smtClean="0"/>
              <a:t>(+ руководящие органы </a:t>
            </a:r>
            <a:endParaRPr lang="ru-RU" dirty="0" smtClean="0"/>
          </a:p>
          <a:p>
            <a:pPr algn="ctr">
              <a:lnSpc>
                <a:spcPct val="110000"/>
              </a:lnSpc>
              <a:defRPr/>
            </a:pPr>
            <a:r>
              <a:rPr lang="ru-RU" dirty="0" smtClean="0"/>
              <a:t>земель </a:t>
            </a:r>
            <a:r>
              <a:rPr lang="ru-RU" dirty="0" smtClean="0"/>
              <a:t>и муниципалитетов)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400" b="0" dirty="0" smtClean="0">
                <a:latin typeface="+mn-lt"/>
              </a:rPr>
              <a:t>Планирование и исполнение фискальной политики</a:t>
            </a: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203602" y="1552700"/>
            <a:ext cx="2064142" cy="72417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altLang="de-DE" dirty="0" smtClean="0">
                <a:solidFill>
                  <a:schemeClr val="tx1"/>
                </a:solidFill>
                <a:latin typeface="+mn-lt"/>
              </a:rPr>
              <a:t>Казначейство </a:t>
            </a:r>
            <a:endParaRPr lang="ru-RU" altLang="de-DE" dirty="0" smtClean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ru-RU" altLang="de-DE" dirty="0" smtClean="0">
                <a:solidFill>
                  <a:schemeClr val="tx1"/>
                </a:solidFill>
                <a:latin typeface="+mn-lt"/>
              </a:rPr>
              <a:t>Австрии</a:t>
            </a:r>
            <a:endParaRPr lang="ru-RU" altLang="de-DE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6084168" y="1556792"/>
            <a:ext cx="2573832" cy="724173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  <a:effectLst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de-DE" dirty="0" smtClean="0">
                <a:latin typeface="+mn-lt"/>
              </a:rPr>
              <a:t>Контрольно-счетная </a:t>
            </a:r>
            <a:endParaRPr lang="ru-RU" altLang="de-DE" dirty="0" smtClean="0">
              <a:latin typeface="+mn-lt"/>
            </a:endParaRPr>
          </a:p>
          <a:p>
            <a:pPr algn="ctr" eaLnBrk="1" hangingPunct="1"/>
            <a:r>
              <a:rPr lang="ru-RU" altLang="de-DE" dirty="0" smtClean="0">
                <a:latin typeface="+mn-lt"/>
              </a:rPr>
              <a:t>палата</a:t>
            </a:r>
            <a:endParaRPr lang="ru-RU" altLang="de-DE" dirty="0">
              <a:latin typeface="+mn-lt"/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2339752" y="1556792"/>
            <a:ext cx="3705086" cy="753939"/>
          </a:xfrm>
          <a:prstGeom prst="flowChartAlternateProcess">
            <a:avLst/>
          </a:prstGeom>
          <a:ln>
            <a:solidFill>
              <a:schemeClr val="bg1"/>
            </a:solidFill>
            <a:headEnd/>
            <a:tailEnd/>
          </a:ln>
          <a:effectLst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de-DE" dirty="0" smtClean="0">
                <a:latin typeface="+mn-lt"/>
              </a:rPr>
              <a:t>Консультативный совет </a:t>
            </a:r>
            <a:endParaRPr lang="ru-RU" altLang="de-DE" dirty="0" smtClean="0">
              <a:latin typeface="+mn-lt"/>
            </a:endParaRPr>
          </a:p>
          <a:p>
            <a:pPr algn="ctr" eaLnBrk="1" hangingPunct="1"/>
            <a:r>
              <a:rPr lang="ru-RU" altLang="de-DE" dirty="0" smtClean="0">
                <a:latin typeface="+mn-lt"/>
              </a:rPr>
              <a:t>по </a:t>
            </a:r>
            <a:r>
              <a:rPr lang="ru-RU" altLang="de-DE" dirty="0" smtClean="0">
                <a:latin typeface="+mn-lt"/>
              </a:rPr>
              <a:t>фискальной политике</a:t>
            </a:r>
            <a:endParaRPr lang="ru-RU" altLang="de-DE" sz="1400" b="0" dirty="0">
              <a:latin typeface="+mn-lt"/>
            </a:endParaRPr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179512" y="4797152"/>
            <a:ext cx="2592288" cy="86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altLang="de-DE" sz="1200" b="0" dirty="0" smtClean="0">
                <a:latin typeface="+mn-lt"/>
              </a:rPr>
              <a:t>Макроэкономические</a:t>
            </a:r>
            <a:r>
              <a:rPr lang="ru-RU" dirty="0" smtClean="0"/>
              <a:t> </a:t>
            </a:r>
            <a:r>
              <a:rPr lang="ru-RU" altLang="de-DE" sz="1200" dirty="0" smtClean="0">
                <a:latin typeface="+mn-lt"/>
              </a:rPr>
              <a:t>прогнозы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для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Министерства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финансов</a:t>
            </a:r>
            <a:r>
              <a:rPr lang="ru-RU" dirty="0" smtClean="0"/>
              <a:t>  </a:t>
            </a:r>
            <a:endParaRPr lang="ru-RU" altLang="de-DE" sz="1200" b="0" dirty="0" smtClean="0">
              <a:latin typeface="+mn-lt"/>
            </a:endParaRP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altLang="de-DE" sz="1200" b="0" dirty="0" smtClean="0">
                <a:latin typeface="+mn-lt"/>
              </a:rPr>
              <a:t>Исследования</a:t>
            </a:r>
            <a:endParaRPr lang="ru-RU" altLang="de-DE" sz="1200" b="0" dirty="0">
              <a:latin typeface="+mn-lt"/>
            </a:endParaRPr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5940152" y="2276872"/>
            <a:ext cx="3203848" cy="1423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altLang="de-DE" sz="1200" dirty="0" smtClean="0">
                <a:latin typeface="+mn-lt"/>
              </a:rPr>
              <a:t>Последующий </a:t>
            </a:r>
            <a:r>
              <a:rPr lang="ru-RU" altLang="de-DE" sz="1200" dirty="0">
                <a:latin typeface="+mn-lt"/>
              </a:rPr>
              <a:t>(ex-post)</a:t>
            </a:r>
            <a:r>
              <a:rPr lang="ru-RU" altLang="de-DE" sz="1200" b="0" dirty="0">
                <a:latin typeface="+mn-lt"/>
              </a:rPr>
              <a:t> </a:t>
            </a:r>
            <a:r>
              <a:rPr lang="ru-RU" altLang="de-DE" sz="1200" b="0" dirty="0" smtClean="0">
                <a:latin typeface="+mn-lt"/>
              </a:rPr>
              <a:t>аудит финансов </a:t>
            </a:r>
            <a:r>
              <a:rPr lang="ru-RU" altLang="de-DE" sz="1200" b="0" dirty="0">
                <a:latin typeface="+mn-lt"/>
              </a:rPr>
              <a:t>федерации, земель, отдельных муниципалитетов и юридических лиц</a:t>
            </a: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altLang="de-DE" sz="1200" dirty="0" smtClean="0">
                <a:latin typeface="+mn-lt"/>
              </a:rPr>
              <a:t>Последующее </a:t>
            </a:r>
            <a:r>
              <a:rPr lang="ru-RU" altLang="de-DE" sz="1200" dirty="0" smtClean="0">
                <a:latin typeface="+mn-lt"/>
              </a:rPr>
              <a:t>(ex-post)</a:t>
            </a:r>
            <a:r>
              <a:rPr lang="ru-RU" sz="1200" dirty="0" smtClean="0"/>
              <a:t> </a:t>
            </a:r>
            <a:r>
              <a:rPr lang="ru-RU" altLang="de-DE" sz="1200" b="0" dirty="0" smtClean="0">
                <a:latin typeface="+mn-lt"/>
              </a:rPr>
              <a:t>мнение </a:t>
            </a:r>
            <a:r>
              <a:rPr lang="ru-RU" altLang="de-DE" sz="1200" b="0" dirty="0">
                <a:latin typeface="+mn-lt"/>
              </a:rPr>
              <a:t>о несоответствии </a:t>
            </a:r>
            <a:r>
              <a:rPr lang="ru-RU" altLang="de-DE" sz="1200" dirty="0">
                <a:latin typeface="+mn-lt"/>
              </a:rPr>
              <a:t>национальным</a:t>
            </a:r>
            <a:r>
              <a:rPr lang="ru-RU" altLang="de-DE" sz="1200" b="0" dirty="0">
                <a:latin typeface="+mn-lt"/>
              </a:rPr>
              <a:t> фискальным правилам и вытекающих </a:t>
            </a:r>
            <a:r>
              <a:rPr lang="ru-RU" altLang="de-DE" sz="1200" b="0" dirty="0" smtClean="0">
                <a:latin typeface="+mn-lt"/>
              </a:rPr>
              <a:t>санкциях </a:t>
            </a:r>
            <a:r>
              <a:rPr lang="ru-RU" altLang="de-DE" sz="1200" b="0" dirty="0">
                <a:latin typeface="+mn-lt"/>
              </a:rPr>
              <a:t>(Пакт Австрии о стабильности 2012 г.)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203602" y="2315621"/>
            <a:ext cx="20641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de-DE" sz="1200" b="0" dirty="0" smtClean="0">
                <a:latin typeface="+mn-lt"/>
              </a:rPr>
              <a:t>Операционное регулирование долга</a:t>
            </a:r>
            <a:endParaRPr lang="ru-RU" altLang="de-DE" sz="1200" b="0" dirty="0">
              <a:latin typeface="+mn-lt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2411761" y="2315681"/>
            <a:ext cx="3672407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ru-RU" altLang="de-DE" sz="1200" b="0" dirty="0">
                <a:latin typeface="+mn-lt"/>
              </a:rPr>
              <a:t>Совет и рекомендации Министерству финансов и Национальному совету </a:t>
            </a:r>
            <a:r>
              <a:rPr lang="ru-RU" altLang="de-DE" sz="1200" b="0" dirty="0" smtClean="0">
                <a:latin typeface="+mn-lt"/>
              </a:rPr>
              <a:t>в </a:t>
            </a:r>
            <a:r>
              <a:rPr lang="ru-RU" altLang="de-DE" sz="1200" b="0" dirty="0">
                <a:latin typeface="+mn-lt"/>
              </a:rPr>
              <a:t>отношении/на </a:t>
            </a:r>
            <a:r>
              <a:rPr lang="ru-RU" altLang="de-DE" sz="1200" b="0" dirty="0" smtClean="0">
                <a:latin typeface="+mn-lt"/>
              </a:rPr>
              <a:t>основании:</a:t>
            </a:r>
            <a:endParaRPr lang="ru-RU" altLang="de-DE" sz="1200" b="0" dirty="0">
              <a:latin typeface="+mn-lt"/>
            </a:endParaRP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altLang="de-DE" sz="1200" b="0" dirty="0">
                <a:latin typeface="+mn-lt"/>
              </a:rPr>
              <a:t>Фискального мониторинга (устойчивость и качество </a:t>
            </a:r>
            <a:r>
              <a:rPr dirty="0"/>
              <a:t/>
            </a:r>
            <a:br>
              <a:rPr dirty="0"/>
            </a:br>
            <a:r>
              <a:rPr lang="ru-RU" altLang="de-DE" sz="1200" b="0" dirty="0" smtClean="0">
                <a:latin typeface="+mn-lt"/>
              </a:rPr>
              <a:t>государственных финансов): </a:t>
            </a:r>
            <a:r>
              <a:rPr lang="ru-RU" altLang="de-DE" sz="1200" dirty="0">
                <a:latin typeface="+mn-lt"/>
              </a:rPr>
              <a:t>текущей </a:t>
            </a:r>
            <a:r>
              <a:rPr lang="ru-RU" altLang="de-DE" sz="1200" b="0" dirty="0">
                <a:latin typeface="+mn-lt"/>
              </a:rPr>
              <a:t>ситуации и </a:t>
            </a:r>
            <a:r>
              <a:rPr lang="ru-RU" altLang="de-DE" sz="1200" dirty="0">
                <a:latin typeface="+mn-lt"/>
              </a:rPr>
              <a:t>перспектив</a:t>
            </a: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altLang="de-DE" sz="1200" b="0" dirty="0">
                <a:latin typeface="+mn-lt"/>
              </a:rPr>
              <a:t>Оценки соответствия </a:t>
            </a:r>
            <a:r>
              <a:rPr lang="ru-RU" altLang="de-DE" sz="1200" dirty="0">
                <a:latin typeface="+mn-lt"/>
              </a:rPr>
              <a:t>фискальным правилам ЕС</a:t>
            </a: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915816" y="6237312"/>
            <a:ext cx="2719871" cy="431105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de-DE" dirty="0" smtClean="0">
                <a:latin typeface="+mn-lt"/>
              </a:rPr>
              <a:t>Статистика Австрии</a:t>
            </a:r>
            <a:endParaRPr lang="ru-RU" altLang="de-DE" dirty="0">
              <a:latin typeface="+mn-lt"/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843808" y="4797152"/>
            <a:ext cx="324036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ru-RU" altLang="de-DE" sz="1200" b="0" dirty="0" smtClean="0">
                <a:latin typeface="+mn-lt"/>
              </a:rPr>
              <a:t>Предоставление</a:t>
            </a:r>
            <a:r>
              <a:rPr lang="ru-RU" dirty="0" smtClean="0"/>
              <a:t> </a:t>
            </a:r>
            <a:r>
              <a:rPr lang="ru-RU" altLang="de-DE" sz="1200" b="1" dirty="0" smtClean="0">
                <a:latin typeface="+mn-lt"/>
              </a:rPr>
              <a:t>последующих (ex-post)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данных, необходимых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для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расчета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и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оценки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соответствия</a:t>
            </a:r>
            <a:r>
              <a:rPr lang="ru-RU" dirty="0" smtClean="0"/>
              <a:t> </a:t>
            </a:r>
            <a:r>
              <a:rPr lang="ru-RU" altLang="de-DE" sz="1200" b="1" dirty="0" smtClean="0">
                <a:latin typeface="+mn-lt"/>
              </a:rPr>
              <a:t>национальным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фискальным</a:t>
            </a:r>
            <a:r>
              <a:rPr lang="ru-RU" dirty="0" smtClean="0"/>
              <a:t>  </a:t>
            </a:r>
            <a:r>
              <a:rPr lang="ru-RU" altLang="de-DE" sz="1200" b="0" dirty="0" smtClean="0">
                <a:latin typeface="+mn-lt"/>
              </a:rPr>
              <a:t>правилам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(Пакт </a:t>
            </a:r>
            <a:r>
              <a:rPr lang="ru-RU" altLang="de-DE" sz="1200" b="0" dirty="0" smtClean="0">
                <a:latin typeface="+mn-lt"/>
              </a:rPr>
              <a:t>Австрии о стабильности 2012 г.) </a:t>
            </a:r>
            <a:r>
              <a:rPr lang="ru-RU" altLang="de-DE" sz="1200" b="0" dirty="0" smtClean="0">
                <a:latin typeface="+mn-lt"/>
              </a:rPr>
              <a:t>(</a:t>
            </a:r>
            <a:r>
              <a:rPr lang="ru-RU" altLang="de-DE" sz="1200" b="0" dirty="0" smtClean="0">
                <a:latin typeface="+mn-lt"/>
              </a:rPr>
              <a:t>ВВП, сальдо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бюджета, долг и проч.)</a:t>
            </a:r>
            <a:endParaRPr lang="ru-RU" altLang="de-DE" sz="1200" b="0" dirty="0">
              <a:latin typeface="+mn-lt"/>
            </a:endParaRPr>
          </a:p>
        </p:txBody>
      </p:sp>
      <p:sp>
        <p:nvSpPr>
          <p:cNvPr id="25" name="AutoShape 10"/>
          <p:cNvSpPr>
            <a:spLocks noChangeArrowheads="1"/>
          </p:cNvSpPr>
          <p:nvPr/>
        </p:nvSpPr>
        <p:spPr bwMode="auto">
          <a:xfrm>
            <a:off x="6228184" y="5877272"/>
            <a:ext cx="2592512" cy="792088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  <a:effectLst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ru-RU" altLang="de-DE" dirty="0" smtClean="0">
                <a:latin typeface="+mn-lt"/>
              </a:rPr>
              <a:t>Бюджетное</a:t>
            </a:r>
            <a:r>
              <a:rPr dirty="0"/>
              <a:t/>
            </a:r>
            <a:br>
              <a:rPr dirty="0"/>
            </a:br>
            <a:r>
              <a:rPr lang="ru-RU" altLang="de-DE" dirty="0" smtClean="0">
                <a:latin typeface="+mn-lt"/>
              </a:rPr>
              <a:t>управление парламента</a:t>
            </a:r>
            <a:endParaRPr lang="ru-RU" altLang="de-DE" dirty="0">
              <a:latin typeface="+mn-lt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516216" y="4869160"/>
            <a:ext cx="22865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de-DE" sz="1200" b="0" dirty="0" smtClean="0">
                <a:latin typeface="+mn-lt"/>
              </a:rPr>
              <a:t>Аналитическая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поддержка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Национальному совету по вопросам</a:t>
            </a:r>
            <a:r>
              <a:rPr lang="ru-RU" dirty="0" smtClean="0"/>
              <a:t> </a:t>
            </a:r>
            <a:r>
              <a:rPr lang="ru-RU" altLang="de-DE" sz="1200" b="0" dirty="0" smtClean="0">
                <a:latin typeface="+mn-lt"/>
              </a:rPr>
              <a:t>фискальной политики</a:t>
            </a:r>
            <a:endParaRPr lang="ru-RU" altLang="de-DE" sz="1200" b="0" dirty="0">
              <a:latin typeface="+mn-lt"/>
            </a:endParaRPr>
          </a:p>
        </p:txBody>
      </p:sp>
      <p:sp>
        <p:nvSpPr>
          <p:cNvPr id="29" name="AutoShape 8"/>
          <p:cNvSpPr>
            <a:spLocks noChangeArrowheads="1"/>
          </p:cNvSpPr>
          <p:nvPr/>
        </p:nvSpPr>
        <p:spPr bwMode="auto">
          <a:xfrm>
            <a:off x="6012160" y="3717032"/>
            <a:ext cx="2913003" cy="1168524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ru-RU" dirty="0" smtClean="0">
                <a:latin typeface="+mn-lt"/>
              </a:rPr>
              <a:t>Национальный совет</a:t>
            </a:r>
            <a:r>
              <a:rPr dirty="0"/>
              <a:t/>
            </a:r>
            <a:br>
              <a:rPr dirty="0"/>
            </a:br>
            <a:r>
              <a:rPr lang="ru-RU" dirty="0" smtClean="0">
                <a:latin typeface="+mn-lt"/>
              </a:rPr>
              <a:t>(Парламент)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400" b="0" dirty="0" smtClean="0">
                <a:latin typeface="+mn-lt"/>
              </a:rPr>
              <a:t>Утверждение и </a:t>
            </a:r>
            <a:r>
              <a:rPr lang="ru-RU" sz="1400" b="0" dirty="0" smtClean="0">
                <a:latin typeface="+mn-lt"/>
              </a:rPr>
              <a:t>курирование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400" b="0" dirty="0" smtClean="0">
                <a:latin typeface="+mn-lt"/>
              </a:rPr>
              <a:t> </a:t>
            </a:r>
            <a:r>
              <a:rPr lang="ru-RU" sz="1400" b="0" dirty="0" smtClean="0">
                <a:latin typeface="+mn-lt"/>
              </a:rPr>
              <a:t>фискальной политики</a:t>
            </a:r>
            <a:endParaRPr lang="ru-RU" sz="1400" b="0" dirty="0">
              <a:latin typeface="+mn-lt"/>
            </a:endParaRPr>
          </a:p>
        </p:txBody>
      </p:sp>
      <p:sp>
        <p:nvSpPr>
          <p:cNvPr id="2" name="Pfeil nach links und rechts 1"/>
          <p:cNvSpPr/>
          <p:nvPr/>
        </p:nvSpPr>
        <p:spPr>
          <a:xfrm>
            <a:off x="5521225" y="4005064"/>
            <a:ext cx="706959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winkelte Verbindung 4"/>
          <p:cNvCxnSpPr/>
          <p:nvPr/>
        </p:nvCxnSpPr>
        <p:spPr>
          <a:xfrm rot="16200000" flipH="1">
            <a:off x="5404966" y="2877416"/>
            <a:ext cx="1423761" cy="222676"/>
          </a:xfrm>
          <a:prstGeom prst="bentConnector3">
            <a:avLst>
              <a:gd name="adj1" fmla="val 50000"/>
            </a:avLst>
          </a:prstGeom>
          <a:ln w="47625">
            <a:solidFill>
              <a:schemeClr val="accent1">
                <a:alpha val="7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 Verbindung 4"/>
          <p:cNvCxnSpPr/>
          <p:nvPr/>
        </p:nvCxnSpPr>
        <p:spPr>
          <a:xfrm rot="16200000" flipH="1">
            <a:off x="4811470" y="2859986"/>
            <a:ext cx="1419510" cy="261790"/>
          </a:xfrm>
          <a:prstGeom prst="bentConnector3">
            <a:avLst>
              <a:gd name="adj1" fmla="val 50000"/>
            </a:avLst>
          </a:prstGeom>
          <a:ln w="47625">
            <a:solidFill>
              <a:schemeClr val="accent1">
                <a:alpha val="7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5396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190501"/>
            <a:ext cx="8209037" cy="115026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de-DE" sz="3200" b="1" dirty="0" smtClean="0"/>
              <a:t>Австрийский консультативный совет по фискальной политике: Организация 1</a:t>
            </a:r>
            <a:endParaRPr lang="ru-RU" altLang="de-DE" sz="3200" dirty="0"/>
          </a:p>
        </p:txBody>
      </p:sp>
      <p:sp>
        <p:nvSpPr>
          <p:cNvPr id="7171" name="Inhaltsplatzhalter 2"/>
          <p:cNvSpPr>
            <a:spLocks noGrp="1"/>
          </p:cNvSpPr>
          <p:nvPr>
            <p:ph sz="quarter" idx="1"/>
          </p:nvPr>
        </p:nvSpPr>
        <p:spPr>
          <a:xfrm>
            <a:off x="359222" y="2060848"/>
            <a:ext cx="8784778" cy="4544321"/>
          </a:xfr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defRPr/>
            </a:pPr>
            <a:r>
              <a:rPr lang="ru-RU" sz="1800" b="1" dirty="0" smtClean="0"/>
              <a:t>Федеральным правительством</a:t>
            </a:r>
            <a:r>
              <a:rPr lang="ru-RU" sz="1800" dirty="0" smtClean="0"/>
              <a:t>: </a:t>
            </a:r>
            <a:r>
              <a:rPr lang="ru-RU" sz="1800" dirty="0" smtClean="0">
                <a:solidFill>
                  <a:schemeClr val="accent1"/>
                </a:solidFill>
              </a:rPr>
              <a:t>6 членов </a:t>
            </a:r>
            <a:r>
              <a:rPr lang="ru-RU" sz="1800" dirty="0" smtClean="0"/>
              <a:t>(1-й кандидат = Председатель </a:t>
            </a:r>
            <a:r>
              <a:rPr lang="ru-RU" sz="1800" dirty="0" err="1" smtClean="0"/>
              <a:t>ФИСК-а</a:t>
            </a:r>
            <a:r>
              <a:rPr lang="ru-RU" sz="1800" dirty="0" smtClean="0"/>
              <a:t>)</a:t>
            </a:r>
          </a:p>
          <a:p>
            <a:pPr>
              <a:spcBef>
                <a:spcPts val="900"/>
              </a:spcBef>
              <a:defRPr/>
            </a:pPr>
            <a:r>
              <a:rPr lang="ru-RU" sz="1800" dirty="0" smtClean="0"/>
              <a:t>Австрийской </a:t>
            </a:r>
            <a:r>
              <a:rPr lang="ru-RU" sz="1800" b="1" dirty="0"/>
              <a:t>федеральной палатой экономики </a:t>
            </a:r>
            <a:r>
              <a:rPr lang="ru-RU" sz="1800" dirty="0"/>
              <a:t>согласованно с Президентской конференцией Палат сельского хозяйства: </a:t>
            </a:r>
            <a:r>
              <a:rPr lang="ru-RU" sz="1800" dirty="0" smtClean="0">
                <a:solidFill>
                  <a:srgbClr val="0F7337"/>
                </a:solidFill>
              </a:rPr>
              <a:t>3 члена </a:t>
            </a:r>
            <a:r>
              <a:rPr lang="ru-RU" sz="1800" dirty="0"/>
              <a:t>(1-й = заместитель председателя)</a:t>
            </a:r>
          </a:p>
          <a:p>
            <a:pPr>
              <a:spcBef>
                <a:spcPts val="900"/>
              </a:spcBef>
              <a:defRPr/>
            </a:pPr>
            <a:r>
              <a:rPr lang="ru-RU" sz="1800" dirty="0" smtClean="0"/>
              <a:t>Австрийской </a:t>
            </a:r>
            <a:r>
              <a:rPr lang="ru-RU" sz="1800" b="1" dirty="0"/>
              <a:t>федеральной палатой труда</a:t>
            </a:r>
            <a:r>
              <a:rPr lang="ru-RU" sz="1800" dirty="0" smtClean="0"/>
              <a:t>: </a:t>
            </a:r>
            <a:r>
              <a:rPr lang="ru-RU" sz="1800" dirty="0" smtClean="0">
                <a:solidFill>
                  <a:srgbClr val="0F7337"/>
                </a:solidFill>
              </a:rPr>
              <a:t>3 члена </a:t>
            </a:r>
            <a:r>
              <a:rPr lang="ru-RU" sz="1800" dirty="0" smtClean="0"/>
              <a:t>(1-й = заместитель председателя)</a:t>
            </a:r>
          </a:p>
          <a:p>
            <a:pPr>
              <a:spcBef>
                <a:spcPts val="900"/>
              </a:spcBef>
              <a:buSzPct val="90000"/>
              <a:buFont typeface="Tw Cen MT" panose="020B0602020104020603" pitchFamily="34" charset="0"/>
              <a:buChar char="+"/>
              <a:defRPr/>
            </a:pPr>
            <a:r>
              <a:rPr lang="ru-RU" sz="1800" dirty="0" smtClean="0"/>
              <a:t>Австрийской </a:t>
            </a:r>
            <a:r>
              <a:rPr lang="ru-RU" sz="1800" b="1" dirty="0" smtClean="0"/>
              <a:t>ассоциацией муниципалитетов</a:t>
            </a:r>
            <a:r>
              <a:rPr lang="ru-RU" sz="1800" b="0" dirty="0" smtClean="0"/>
              <a:t>, Ассоциацией </a:t>
            </a:r>
            <a:r>
              <a:rPr lang="ru-RU" sz="1800" b="1" dirty="0" smtClean="0"/>
              <a:t>австрийских городов </a:t>
            </a:r>
            <a:r>
              <a:rPr lang="ru-RU" sz="1800" b="0" dirty="0" smtClean="0"/>
              <a:t>и Конференцией </a:t>
            </a:r>
            <a:r>
              <a:rPr lang="ru-RU" sz="1800" b="1" dirty="0" smtClean="0"/>
              <a:t>губернаторов провинций</a:t>
            </a:r>
            <a:r>
              <a:rPr lang="ru-RU" sz="1800" b="0" dirty="0" smtClean="0"/>
              <a:t>:</a:t>
            </a:r>
            <a:r>
              <a:rPr lang="ru-RU" sz="1800" dirty="0" smtClean="0"/>
              <a:t> </a:t>
            </a:r>
            <a:r>
              <a:rPr lang="ru-RU" sz="1800" dirty="0" smtClean="0"/>
              <a:t>по </a:t>
            </a:r>
            <a:r>
              <a:rPr lang="ru-RU" sz="1800" dirty="0" smtClean="0">
                <a:solidFill>
                  <a:srgbClr val="0F7337"/>
                </a:solidFill>
              </a:rPr>
              <a:t>1 члену</a:t>
            </a:r>
            <a:r>
              <a:rPr lang="ru-RU" sz="1800" dirty="0" smtClean="0"/>
              <a:t>, без права голоса</a:t>
            </a:r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SzPct val="90000"/>
              <a:buFont typeface="Tw Cen MT" panose="020B0602020104020603" pitchFamily="34" charset="0"/>
              <a:buChar char="+"/>
              <a:defRPr/>
            </a:pPr>
            <a:r>
              <a:rPr lang="ru-RU" sz="1800" dirty="0" smtClean="0"/>
              <a:t>Заместители для каждого члена в случае их временной недоступности</a:t>
            </a:r>
          </a:p>
          <a:p>
            <a:pPr>
              <a:lnSpc>
                <a:spcPct val="110000"/>
              </a:lnSpc>
              <a:spcBef>
                <a:spcPts val="1500"/>
              </a:spcBef>
              <a:buSzPct val="90000"/>
              <a:buFont typeface="Tw Cen MT" panose="020B0602020104020603" pitchFamily="34" charset="0"/>
              <a:buChar char="+"/>
              <a:defRPr/>
            </a:pPr>
            <a:r>
              <a:rPr lang="ru-RU" sz="1800" b="1" dirty="0" smtClean="0"/>
              <a:t>Национальный банк Австрии (OeNB) </a:t>
            </a:r>
            <a:r>
              <a:rPr lang="ru-RU" sz="1800" dirty="0" smtClean="0"/>
              <a:t>и </a:t>
            </a:r>
            <a:r>
              <a:rPr lang="ru-RU" sz="1800" b="1" dirty="0"/>
              <a:t>Бюджетное управление парламента </a:t>
            </a:r>
            <a:r>
              <a:rPr lang="ru-RU" sz="1800" dirty="0" smtClean="0"/>
              <a:t>имеют право </a:t>
            </a:r>
            <a:r>
              <a:rPr lang="ru-RU" sz="1800" dirty="0" smtClean="0"/>
              <a:t>участвовать в заседаниях в </a:t>
            </a:r>
            <a:r>
              <a:rPr lang="ru-RU" sz="1800" dirty="0" smtClean="0"/>
              <a:t>качестве </a:t>
            </a:r>
            <a:r>
              <a:rPr lang="ru-RU" sz="1800" b="1" dirty="0" smtClean="0"/>
              <a:t>консультантов</a:t>
            </a:r>
            <a:endParaRPr lang="ru-RU" sz="1800" b="1" dirty="0" smtClean="0"/>
          </a:p>
          <a:p>
            <a:pPr>
              <a:lnSpc>
                <a:spcPct val="110000"/>
              </a:lnSpc>
              <a:spcBef>
                <a:spcPts val="300"/>
              </a:spcBef>
              <a:buSzPct val="90000"/>
              <a:buFont typeface="Tw Cen MT" panose="020B0602020104020603" pitchFamily="34" charset="0"/>
              <a:buChar char="+"/>
              <a:defRPr/>
            </a:pPr>
            <a:r>
              <a:rPr lang="ru-RU" sz="1800" dirty="0" smtClean="0"/>
              <a:t>Возможно обращение и к другим </a:t>
            </a:r>
            <a:r>
              <a:rPr lang="ru-RU" sz="1800" b="1" dirty="0" smtClean="0"/>
              <a:t>экспертам</a:t>
            </a:r>
          </a:p>
          <a:p>
            <a:pPr>
              <a:lnSpc>
                <a:spcPct val="110000"/>
              </a:lnSpc>
              <a:spcBef>
                <a:spcPts val="1500"/>
              </a:spcBef>
              <a:defRPr/>
            </a:pPr>
            <a:r>
              <a:rPr lang="ru-RU" sz="1800" dirty="0"/>
              <a:t>Резолюции выносятся </a:t>
            </a:r>
            <a:r>
              <a:rPr lang="ru-RU" sz="1800" b="1" dirty="0"/>
              <a:t>простым большинством, </a:t>
            </a:r>
            <a:r>
              <a:rPr lang="ru-RU" sz="1800" b="0" dirty="0"/>
              <a:t>где </a:t>
            </a:r>
            <a:r>
              <a:rPr lang="ru-RU" sz="1800" b="1" dirty="0"/>
              <a:t>Председатель обладает решающим правом голоса </a:t>
            </a:r>
            <a:r>
              <a:rPr lang="ru-RU" sz="1800" b="0" dirty="0"/>
              <a:t>в случае</a:t>
            </a:r>
            <a:r>
              <a:rPr lang="ru-RU" sz="1800" b="1" dirty="0"/>
              <a:t> равного разделения голосов.</a:t>
            </a:r>
          </a:p>
        </p:txBody>
      </p:sp>
      <p:sp>
        <p:nvSpPr>
          <p:cNvPr id="4" name="Textplatzhalter 3"/>
          <p:cNvSpPr txBox="1">
            <a:spLocks/>
          </p:cNvSpPr>
          <p:nvPr/>
        </p:nvSpPr>
        <p:spPr>
          <a:xfrm>
            <a:off x="611560" y="1556792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sz="2200" b="0" dirty="0" smtClean="0"/>
              <a:t>15 членов, независимые эксперты по фискальным вопросам, назначаемые на 6 лет:</a:t>
            </a:r>
            <a:endParaRPr lang="ru-RU" sz="2200" b="0" dirty="0"/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34180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190501"/>
            <a:ext cx="8209037" cy="115026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de-DE" sz="3200" b="1" dirty="0" smtClean="0"/>
              <a:t>Австрийский консультативный совет по фискальной политике: Организация 2</a:t>
            </a:r>
            <a:endParaRPr lang="ru-RU" altLang="de-DE" sz="3200" dirty="0"/>
          </a:p>
        </p:txBody>
      </p:sp>
      <p:sp>
        <p:nvSpPr>
          <p:cNvPr id="7171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2204864"/>
            <a:ext cx="8496746" cy="1849481"/>
          </a:xfr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1900" dirty="0"/>
              <a:t>Предоставляет </a:t>
            </a:r>
            <a:r>
              <a:rPr lang="ru-RU" sz="1900" b="1" dirty="0"/>
              <a:t>аналитическую </a:t>
            </a:r>
            <a:r>
              <a:rPr lang="ru-RU" sz="1900" b="0" dirty="0"/>
              <a:t>и </a:t>
            </a:r>
            <a:r>
              <a:rPr lang="ru-RU" sz="1900" b="1" dirty="0"/>
              <a:t>административную поддержку </a:t>
            </a:r>
            <a:r>
              <a:rPr lang="ru-RU" sz="1900" b="0" dirty="0"/>
              <a:t>ФИСК-у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1900" dirty="0"/>
              <a:t>5 экономистов, </a:t>
            </a:r>
            <a:r>
              <a:t/>
            </a:r>
            <a:br/>
            <a:r>
              <a:rPr lang="ru-RU" sz="1900" dirty="0" smtClean="0"/>
              <a:t>1 научный сотрудник/статистик, </a:t>
            </a:r>
            <a:r>
              <a:t/>
            </a:r>
            <a:br/>
            <a:r>
              <a:rPr lang="ru-RU" sz="1900" dirty="0" smtClean="0"/>
              <a:t>½ секретаря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1900" dirty="0" smtClean="0"/>
              <a:t>Персонал предоставляется и расходы покрываются </a:t>
            </a:r>
            <a:r>
              <a:rPr lang="ru-RU" sz="1900" b="1" dirty="0" smtClean="0"/>
              <a:t>Национальным банком Австрии</a:t>
            </a:r>
            <a:r>
              <a:rPr lang="ru-RU" dirty="0" smtClean="0"/>
              <a:t> </a:t>
            </a:r>
            <a:endParaRPr lang="ru-RU" sz="1900" b="1" dirty="0"/>
          </a:p>
        </p:txBody>
      </p:sp>
      <p:sp>
        <p:nvSpPr>
          <p:cNvPr id="4" name="Textplatzhalter 3"/>
          <p:cNvSpPr txBox="1">
            <a:spLocks/>
          </p:cNvSpPr>
          <p:nvPr/>
        </p:nvSpPr>
        <p:spPr>
          <a:xfrm>
            <a:off x="611560" y="1634724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sz="2200" dirty="0" smtClean="0"/>
              <a:t>Аппарат </a:t>
            </a:r>
            <a:r>
              <a:rPr lang="ru-RU" sz="2200" b="0" dirty="0" smtClean="0"/>
              <a:t>консультативного совета по</a:t>
            </a:r>
            <a:r>
              <a:rPr lang="ru-RU" sz="2200" dirty="0" smtClean="0"/>
              <a:t> </a:t>
            </a:r>
            <a:r>
              <a:rPr lang="ru-RU" sz="2200" b="0" dirty="0" smtClean="0"/>
              <a:t>фискальной политике</a:t>
            </a:r>
            <a:endParaRPr lang="ru-RU" sz="2200" b="0" dirty="0"/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5447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0"/>
            <a:ext cx="8209037" cy="12222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/>
              <a:t>Основные </a:t>
            </a:r>
            <a:r>
              <a:rPr lang="ru-RU" sz="3600" b="1" dirty="0" smtClean="0"/>
              <a:t>продукты </a:t>
            </a:r>
            <a:r>
              <a:rPr lang="ru-RU" sz="3600" b="0" dirty="0" err="1" smtClean="0"/>
              <a:t>ФИСК-а</a:t>
            </a:r>
            <a:r>
              <a:rPr lang="ru-RU" sz="3600" b="0" dirty="0" smtClean="0"/>
              <a:t> </a:t>
            </a:r>
            <a:r>
              <a:rPr lang="ru-RU" sz="3600" dirty="0" smtClean="0"/>
              <a:t>(</a:t>
            </a:r>
            <a:r>
              <a:rPr lang="ru-RU" sz="3600" dirty="0" smtClean="0"/>
              <a:t>предварительный перечень)</a:t>
            </a:r>
            <a:endParaRPr lang="ru-RU" sz="3600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892480" cy="525658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chemeClr val="accent1"/>
                </a:solidFill>
              </a:rPr>
              <a:t>Среднесрочные фискальные прогнозы</a:t>
            </a:r>
            <a:r>
              <a:rPr lang="ru-RU" sz="1900" dirty="0" smtClean="0">
                <a:solidFill>
                  <a:schemeClr val="accent1"/>
                </a:solidFill>
              </a:rPr>
              <a:t>: </a:t>
            </a:r>
            <a:r>
              <a:rPr lang="ru-RU" sz="1900" dirty="0" smtClean="0"/>
              <a:t>на основании программы стабильности Австрии с собственными расчетами в отношении </a:t>
            </a:r>
            <a:r>
              <a:rPr lang="ru-RU" sz="1900" b="1" dirty="0" smtClean="0"/>
              <a:t>соответствия</a:t>
            </a:r>
            <a:r>
              <a:rPr lang="ru-RU" sz="1900" dirty="0" smtClean="0"/>
              <a:t> </a:t>
            </a:r>
            <a:r>
              <a:rPr lang="ru-RU" sz="1900" b="1" dirty="0" smtClean="0"/>
              <a:t>фискальным правилам</a:t>
            </a:r>
            <a:r>
              <a:rPr lang="ru-RU" sz="1900" dirty="0" smtClean="0"/>
              <a:t> и </a:t>
            </a:r>
            <a:r>
              <a:rPr lang="ru-RU" sz="1900" b="1" dirty="0" smtClean="0"/>
              <a:t>оценками</a:t>
            </a:r>
            <a:r>
              <a:rPr lang="ru-RU" sz="1900" dirty="0" smtClean="0"/>
              <a:t> на основании </a:t>
            </a:r>
            <a:r>
              <a:rPr lang="ru-RU" sz="1900" b="1" dirty="0" smtClean="0"/>
              <a:t>собственных прогнозов</a:t>
            </a:r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rgbClr val="0F7337"/>
                </a:solidFill>
              </a:rPr>
              <a:t>Оценка проекта бюджетного плана правительства </a:t>
            </a:r>
            <a:r>
              <a:rPr lang="ru-RU" sz="1900" dirty="0"/>
              <a:t>с собственными расчетами в отношении</a:t>
            </a:r>
            <a:r>
              <a:rPr lang="ru-RU" sz="1900" dirty="0" smtClean="0"/>
              <a:t> </a:t>
            </a:r>
            <a:r>
              <a:rPr lang="ru-RU" sz="1900" b="1" dirty="0"/>
              <a:t>соответствия фискальным правилам</a:t>
            </a:r>
            <a:r>
              <a:rPr lang="ru-RU" sz="1900" dirty="0" smtClean="0"/>
              <a:t> </a:t>
            </a:r>
            <a:r>
              <a:rPr lang="ru-RU" sz="1900" dirty="0"/>
              <a:t>и</a:t>
            </a:r>
            <a:r>
              <a:rPr lang="ru-RU" sz="1900" dirty="0" smtClean="0"/>
              <a:t> </a:t>
            </a:r>
            <a:r>
              <a:rPr lang="ru-RU" sz="1900" b="1" dirty="0"/>
              <a:t>оценками</a:t>
            </a:r>
            <a:r>
              <a:rPr lang="ru-RU" sz="1900" dirty="0" smtClean="0"/>
              <a:t> </a:t>
            </a:r>
            <a:r>
              <a:rPr lang="ru-RU" sz="1900" dirty="0"/>
              <a:t>на основании </a:t>
            </a:r>
            <a:r>
              <a:rPr lang="ru-RU" sz="1900" dirty="0" smtClean="0"/>
              <a:t> </a:t>
            </a:r>
            <a:r>
              <a:rPr lang="ru-RU" sz="1900" b="1" dirty="0" smtClean="0"/>
              <a:t>собственных прогнозов</a:t>
            </a:r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rgbClr val="0F7337"/>
                </a:solidFill>
              </a:rPr>
              <a:t>Годовой отчет ФИСК-а: </a:t>
            </a:r>
            <a:r>
              <a:rPr lang="ru-RU" sz="1900" dirty="0" smtClean="0"/>
              <a:t>основные показатели фискального развития (</a:t>
            </a:r>
            <a:r>
              <a:rPr lang="ru-RU" sz="1900" b="1" dirty="0" smtClean="0"/>
              <a:t>дефицит, долг, их структура и проч.</a:t>
            </a:r>
            <a:r>
              <a:rPr lang="ru-RU" sz="1900" dirty="0" smtClean="0"/>
              <a:t>), включая внебюджетные обязательства</a:t>
            </a:r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rgbClr val="0F7337"/>
                </a:solidFill>
              </a:rPr>
              <a:t>Рекомендации</a:t>
            </a:r>
            <a:r>
              <a:rPr lang="ru-RU" sz="1900" dirty="0" smtClean="0"/>
              <a:t> (включая макропрогнозы): каждые полгода</a:t>
            </a:r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rgbClr val="0F7337"/>
                </a:solidFill>
              </a:rPr>
              <a:t>Фискальные тенденции в регионах:</a:t>
            </a:r>
            <a:r>
              <a:rPr lang="ru-RU" sz="1900" dirty="0" smtClean="0"/>
              <a:t> анализ </a:t>
            </a:r>
            <a:r>
              <a:rPr lang="ru-RU" sz="1900" b="1" dirty="0" smtClean="0"/>
              <a:t>соответствия национальным фискальным правилам</a:t>
            </a:r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rgbClr val="0F7337"/>
                </a:solidFill>
              </a:rPr>
              <a:t>Качество государственных финансов</a:t>
            </a:r>
            <a:r>
              <a:rPr lang="ru-RU" sz="1900" dirty="0" smtClean="0">
                <a:solidFill>
                  <a:srgbClr val="0F7337"/>
                </a:solidFill>
              </a:rPr>
              <a:t>: </a:t>
            </a:r>
            <a:r>
              <a:rPr lang="ru-RU" sz="1900" dirty="0" smtClean="0"/>
              <a:t>анализ </a:t>
            </a:r>
            <a:r>
              <a:rPr lang="ru-RU" sz="1900" b="1" dirty="0" smtClean="0"/>
              <a:t>среднесрочных и долгосрочных тенденций</a:t>
            </a:r>
            <a:r>
              <a:rPr lang="ru-RU" sz="1900" dirty="0" smtClean="0"/>
              <a:t> государственных доходов и расходов, а также их структуры</a:t>
            </a:r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ru-RU" sz="1900" b="1" dirty="0" smtClean="0">
                <a:solidFill>
                  <a:srgbClr val="0F7337"/>
                </a:solidFill>
              </a:rPr>
              <a:t>Другие</a:t>
            </a:r>
            <a:r>
              <a:rPr lang="ru-RU" sz="1900" dirty="0" smtClean="0"/>
              <a:t> (</a:t>
            </a:r>
            <a:r>
              <a:rPr lang="ru-RU" sz="1900" b="1" dirty="0" smtClean="0"/>
              <a:t>специальные</a:t>
            </a:r>
            <a:r>
              <a:rPr lang="ru-RU" sz="1900" dirty="0" smtClean="0"/>
              <a:t>) анализы и позиционные </a:t>
            </a:r>
            <a:r>
              <a:rPr lang="ru-RU" sz="1900" dirty="0" smtClean="0"/>
              <a:t>документы</a:t>
            </a:r>
            <a:endParaRPr lang="ru-RU" sz="1900" dirty="0"/>
          </a:p>
        </p:txBody>
      </p:sp>
      <p:pic>
        <p:nvPicPr>
          <p:cNvPr id="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6565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Результаты фискальной деятельности: </a:t>
            </a:r>
            <a:r>
              <a:rPr lang="ru-RU" sz="3600" b="1" dirty="0" smtClean="0"/>
              <a:t>баланс бюджета</a:t>
            </a:r>
            <a:endParaRPr lang="ru-RU" sz="3600" b="1" dirty="0"/>
          </a:p>
        </p:txBody>
      </p:sp>
      <p:pic>
        <p:nvPicPr>
          <p:cNvPr id="125236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134823" cy="523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" name="TextBox 4"/>
          <p:cNvSpPr txBox="1"/>
          <p:nvPr/>
        </p:nvSpPr>
        <p:spPr>
          <a:xfrm>
            <a:off x="539552" y="1484784"/>
            <a:ext cx="82809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Общий государственный баланс бюджета государств-членов ЕС в 2013  и 2014 г. в % от ВВП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1772816"/>
            <a:ext cx="936104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Еврозона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176" y="1772816"/>
            <a:ext cx="1152128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н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е Еврозона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6381328"/>
            <a:ext cx="5616624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*) Согласно процедуре избыточного дефицита (включая обменные сделки)</a:t>
            </a:r>
          </a:p>
          <a:p>
            <a:r>
              <a:rPr lang="ru-RU" sz="1000" b="0" i="1" dirty="0" smtClean="0">
                <a:latin typeface="Times New Roman" pitchFamily="18" charset="0"/>
                <a:cs typeface="Times New Roman" pitchFamily="18" charset="0"/>
              </a:rPr>
              <a:t>Источник: 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Прогнозы ЕК – осень 2013 г. (ноябрь 2013), Евро-18 и ЕС-28: собственные расчеты</a:t>
            </a:r>
            <a:endParaRPr lang="ru-RU" sz="1000" b="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31096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Результаты фискальной деятельности: </a:t>
            </a:r>
            <a:r>
              <a:rPr lang="ru-RU" sz="3600" b="1" dirty="0" smtClean="0"/>
              <a:t>государственный долг</a:t>
            </a:r>
            <a:endParaRPr lang="ru-RU" sz="3600" dirty="0"/>
          </a:p>
        </p:txBody>
      </p:sp>
      <p:pic>
        <p:nvPicPr>
          <p:cNvPr id="12533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4" y="1506549"/>
            <a:ext cx="8039396" cy="5162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" name="TextBox 4"/>
          <p:cNvSpPr txBox="1"/>
          <p:nvPr/>
        </p:nvSpPr>
        <p:spPr>
          <a:xfrm>
            <a:off x="683568" y="1556792"/>
            <a:ext cx="82809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Общий государственный долг государств-членов ЕС в 2013  и 2014 г. в % от ВВП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1844824"/>
            <a:ext cx="936104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Еврозона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1844824"/>
            <a:ext cx="1152128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н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е Еврозона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6453337"/>
            <a:ext cx="5904656" cy="2616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100" b="0" i="1" dirty="0" smtClean="0">
                <a:latin typeface="Times New Roman" pitchFamily="18" charset="0"/>
                <a:cs typeface="Times New Roman" pitchFamily="18" charset="0"/>
              </a:rPr>
              <a:t>Источник:  </a:t>
            </a:r>
            <a:r>
              <a:rPr lang="ru-RU" sz="1100" b="0" dirty="0" smtClean="0">
                <a:latin typeface="Times New Roman" pitchFamily="18" charset="0"/>
                <a:cs typeface="Times New Roman" pitchFamily="18" charset="0"/>
              </a:rPr>
              <a:t>Прогнозы ЕК - осень 2013 г. (ноябрь 2013), Евро-18 и ЕС-28: собственные расчеты</a:t>
            </a:r>
            <a:endParaRPr lang="ru-RU" sz="1100" b="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636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90500"/>
            <a:ext cx="8209037" cy="13668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 smtClean="0"/>
              <a:t>План презентации:</a:t>
            </a:r>
            <a:endParaRPr lang="ru-RU" sz="3600" b="1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1"/>
          </p:nvPr>
        </p:nvSpPr>
        <p:spPr>
          <a:xfrm>
            <a:off x="539750" y="2205038"/>
            <a:ext cx="8604250" cy="3240087"/>
          </a:xfrm>
        </p:spPr>
        <p:txBody>
          <a:bodyPr>
            <a:normAutofit/>
          </a:bodyPr>
          <a:lstStyle/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 smtClean="0"/>
              <a:t> </a:t>
            </a:r>
            <a:r>
              <a:rPr lang="ru-RU" sz="2600" b="1" dirty="0" smtClean="0"/>
              <a:t>Фискальные советы</a:t>
            </a:r>
            <a:r>
              <a:rPr lang="ru-RU" dirty="0" smtClean="0"/>
              <a:t> </a:t>
            </a:r>
            <a:r>
              <a:rPr lang="ru-RU" sz="2600" dirty="0" smtClean="0"/>
              <a:t>(ФС) </a:t>
            </a:r>
          </a:p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 smtClean="0"/>
              <a:t> </a:t>
            </a:r>
            <a:r>
              <a:rPr lang="ru-RU" sz="2600" dirty="0" smtClean="0"/>
              <a:t>ФС в рамках</a:t>
            </a:r>
            <a:r>
              <a:rPr lang="ru-RU" dirty="0" smtClean="0"/>
              <a:t> </a:t>
            </a:r>
            <a:r>
              <a:rPr lang="ru-RU" sz="2600" b="1" dirty="0" smtClean="0"/>
              <a:t>новой бюджетно-налоговой системы ЕС</a:t>
            </a:r>
          </a:p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 smtClean="0"/>
              <a:t> </a:t>
            </a:r>
            <a:r>
              <a:rPr lang="ru-RU" sz="2600" b="1" dirty="0" smtClean="0"/>
              <a:t>Консультативный совет по фискальной политике Австрии </a:t>
            </a:r>
            <a:r>
              <a:rPr lang="ru-RU" sz="2600" dirty="0" smtClean="0"/>
              <a:t>(ФИСК)</a:t>
            </a:r>
            <a:endParaRPr lang="ru-RU" sz="2600" dirty="0"/>
          </a:p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</a:rPr>
              <a:t>Продук</a:t>
            </a:r>
            <a:r>
              <a:rPr lang="ru-RU" sz="2600" b="1" dirty="0" smtClean="0"/>
              <a:t>ция</a:t>
            </a:r>
            <a:r>
              <a:rPr lang="ru-RU" sz="2600" dirty="0" smtClean="0">
                <a:solidFill>
                  <a:schemeClr val="tx1"/>
                </a:solidFill>
              </a:rPr>
              <a:t> ФИСК</a:t>
            </a:r>
            <a:r>
              <a:rPr lang="en-US" sz="2600" dirty="0" smtClean="0">
                <a:solidFill>
                  <a:schemeClr val="tx1"/>
                </a:solidFill>
              </a:rPr>
              <a:t>-</a:t>
            </a:r>
            <a:r>
              <a:rPr lang="ru-RU" sz="2600" dirty="0" smtClean="0">
                <a:solidFill>
                  <a:schemeClr val="tx1"/>
                </a:solidFill>
              </a:rPr>
              <a:t>а</a:t>
            </a:r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476042"/>
            <a:ext cx="8208912" cy="93673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Оценка ФИСК-а от декабря 2013 г.</a:t>
            </a:r>
            <a:r>
              <a:rPr lang="ru-RU" sz="3200" dirty="0" smtClean="0"/>
              <a:t>– Резюме</a:t>
            </a:r>
            <a:r>
              <a:t/>
            </a:r>
            <a:br/>
            <a:endParaRPr lang="ru-RU" altLang="de-DE" sz="2800" b="1" dirty="0"/>
          </a:p>
        </p:txBody>
      </p:sp>
      <p:pic>
        <p:nvPicPr>
          <p:cNvPr id="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" name="Inhaltsplatzhalter 2"/>
          <p:cNvSpPr>
            <a:spLocks noGrp="1"/>
          </p:cNvSpPr>
          <p:nvPr>
            <p:ph sz="quarter" idx="1"/>
          </p:nvPr>
        </p:nvSpPr>
        <p:spPr>
          <a:xfrm>
            <a:off x="0" y="2420888"/>
            <a:ext cx="9144000" cy="443711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800" b="1" dirty="0" smtClean="0"/>
              <a:t>Структурные меры в отношении расходов</a:t>
            </a:r>
            <a:r>
              <a:rPr lang="ru-RU" sz="1800" dirty="0" smtClean="0"/>
              <a:t>, среди </a:t>
            </a:r>
            <a:r>
              <a:rPr lang="ru-RU" sz="1800" dirty="0" smtClean="0"/>
              <a:t>прочего: </a:t>
            </a:r>
            <a:endParaRPr lang="ru-RU" sz="18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1800" dirty="0" smtClean="0"/>
              <a:t>Упрощают схемы выделения государственных средств и реформируют государственное управление,</a:t>
            </a:r>
            <a:endParaRPr lang="ru-RU" sz="1800" dirty="0"/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1800" dirty="0" smtClean="0"/>
              <a:t>Устраняют пробелы, связанные с эффективностью здравоохранительной системы, усиливают сотрудничество  муниципалитетов в рамках системы социального обеспечения</a:t>
            </a:r>
            <a:endParaRPr lang="ru-RU" sz="1800" dirty="0"/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1800" dirty="0" smtClean="0"/>
              <a:t>Укрепляют долгосрочную устойчивость пенсионной системы</a:t>
            </a:r>
          </a:p>
          <a:p>
            <a:pPr>
              <a:lnSpc>
                <a:spcPct val="110000"/>
              </a:lnSpc>
              <a:spcBef>
                <a:spcPts val="1000"/>
              </a:spcBef>
              <a:defRPr/>
            </a:pPr>
            <a:r>
              <a:rPr lang="ru-RU" sz="1800" dirty="0" smtClean="0"/>
              <a:t>Усиливают рост  </a:t>
            </a:r>
            <a:r>
              <a:rPr lang="ru-RU" sz="1800" b="1" dirty="0" smtClean="0"/>
              <a:t>структурных реформ налоговой системы</a:t>
            </a:r>
            <a:r>
              <a:rPr lang="ru-RU" sz="1800" dirty="0" smtClean="0"/>
              <a:t> в виду облегчения налогового бремени на трудящихся</a:t>
            </a:r>
            <a:endParaRPr lang="ru-RU" sz="1800" dirty="0"/>
          </a:p>
          <a:p>
            <a:pPr>
              <a:lnSpc>
                <a:spcPct val="110000"/>
              </a:lnSpc>
              <a:spcBef>
                <a:spcPts val="1000"/>
              </a:spcBef>
              <a:defRPr/>
            </a:pPr>
            <a:r>
              <a:rPr lang="ru-RU" sz="1800" b="1" dirty="0" smtClean="0"/>
              <a:t>Агрессивные меры</a:t>
            </a:r>
            <a:r>
              <a:rPr lang="ru-RU" sz="1800" dirty="0" smtClean="0"/>
              <a:t> (содействия росту и занятости) должны финансироваться за счет </a:t>
            </a:r>
            <a:r>
              <a:rPr lang="ru-RU" sz="1800" b="1" dirty="0" smtClean="0"/>
              <a:t>структурных реформ в области расходов</a:t>
            </a:r>
            <a:endParaRPr lang="ru-RU" sz="1800" b="1" dirty="0"/>
          </a:p>
          <a:p>
            <a:pPr>
              <a:lnSpc>
                <a:spcPct val="110000"/>
              </a:lnSpc>
              <a:spcBef>
                <a:spcPts val="1000"/>
              </a:spcBef>
              <a:defRPr/>
            </a:pPr>
            <a:r>
              <a:rPr lang="ru-RU" sz="1800" dirty="0" smtClean="0"/>
              <a:t>На 2014 г., Австрия</a:t>
            </a:r>
            <a:r>
              <a:rPr lang="ru-RU" sz="1800" b="1" dirty="0" smtClean="0"/>
              <a:t> еще не </a:t>
            </a:r>
            <a:r>
              <a:rPr lang="ru-RU" sz="1800" dirty="0" smtClean="0"/>
              <a:t>обеспечила </a:t>
            </a:r>
            <a:r>
              <a:rPr lang="ru-RU" sz="1800" b="1" dirty="0" smtClean="0"/>
              <a:t>полное соответствие</a:t>
            </a:r>
            <a:r>
              <a:rPr lang="ru-RU" sz="1800" dirty="0" smtClean="0"/>
              <a:t> </a:t>
            </a:r>
            <a:r>
              <a:rPr lang="ru-RU" sz="1800" b="1" dirty="0" smtClean="0"/>
              <a:t>фискальным правилам ЕС</a:t>
            </a:r>
            <a:endParaRPr lang="ru-RU" sz="1800" dirty="0"/>
          </a:p>
        </p:txBody>
      </p:sp>
      <p:sp>
        <p:nvSpPr>
          <p:cNvPr id="2" name="Rechteck 1"/>
          <p:cNvSpPr/>
          <p:nvPr/>
        </p:nvSpPr>
        <p:spPr>
          <a:xfrm>
            <a:off x="2051720" y="1844824"/>
            <a:ext cx="4442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 целях применения фискального законодательства </a:t>
            </a:r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467544" y="1556792"/>
            <a:ext cx="8502352" cy="8954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sz="2600" b="0" dirty="0" smtClean="0"/>
              <a:t>Устойчивость государственных финансов в Австрии необходимо поддерживать за счет</a:t>
            </a:r>
            <a:r>
              <a:rPr lang="ru-RU" dirty="0" smtClean="0"/>
              <a:t> </a:t>
            </a:r>
            <a:r>
              <a:rPr lang="ru-RU" sz="2600" dirty="0" smtClean="0"/>
              <a:t>структурных реформ</a:t>
            </a:r>
            <a:endParaRPr lang="ru-RU" sz="2600" dirty="0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1470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04" y="228600"/>
            <a:ext cx="7893496" cy="9906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 Оценка ФИСК-а от декабря 2013 г.</a:t>
            </a:r>
            <a:r>
              <a:rPr lang="ru-RU" dirty="0" smtClean="0"/>
              <a:t> </a:t>
            </a:r>
            <a:r>
              <a:rPr lang="ru-RU" sz="3600" dirty="0" smtClean="0"/>
              <a:t>– Правила ЕС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64" y="1628800"/>
            <a:ext cx="8759046" cy="487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6525344"/>
            <a:ext cx="27238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0" i="1" dirty="0"/>
              <a:t>Источник: Европейская Комиссия, собственные расчеты</a:t>
            </a:r>
          </a:p>
        </p:txBody>
      </p:sp>
      <p:pic>
        <p:nvPicPr>
          <p:cNvPr id="8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3" name="Picture 2" descr="D:\office\PEM PAL\2014.01\2014.01.23_#565_Austrian Fiscal Advisory Council ppt\PrtSc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84784"/>
            <a:ext cx="8892480" cy="5373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485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04" y="273050"/>
            <a:ext cx="7817296" cy="869950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 tIns="28800"/>
          <a:lstStyle/>
          <a:p>
            <a:pPr algn="r">
              <a:spcBef>
                <a:spcPts val="3600"/>
              </a:spcBef>
              <a:spcAft>
                <a:spcPts val="0"/>
              </a:spcAft>
            </a:pPr>
            <a:r>
              <a:rPr lang="ru-RU" b="1" dirty="0" smtClean="0"/>
              <a:t>Контакты:</a:t>
            </a:r>
          </a:p>
          <a:p>
            <a:pPr algn="r">
              <a:spcBef>
                <a:spcPts val="19200"/>
              </a:spcBef>
              <a:spcAft>
                <a:spcPts val="0"/>
              </a:spcAft>
            </a:pPr>
            <a:r>
              <a:rPr lang="ru-RU" b="1" dirty="0" smtClean="0"/>
              <a:t>Полезные ссылки:</a:t>
            </a:r>
            <a:endParaRPr lang="ru-RU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dirty="0"/>
              <a:t>Büro des Fiskalrates / Аппарат консультативного совета по фискальной политике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2000" dirty="0" smtClean="0"/>
              <a:t>c/o Oesterreichische</a:t>
            </a:r>
            <a:r>
              <a:rPr lang="ru-RU" dirty="0" smtClean="0"/>
              <a:t> </a:t>
            </a:r>
            <a:r>
              <a:rPr lang="ru-RU" sz="2000" dirty="0"/>
              <a:t>Nationalbank/Национальный банк Австрии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2000" dirty="0"/>
              <a:t>Otto-Wagner-Platz</a:t>
            </a:r>
            <a:r>
              <a:rPr lang="ru-RU" dirty="0" smtClean="0"/>
              <a:t> </a:t>
            </a:r>
            <a:r>
              <a:rPr lang="ru-RU" sz="2000" dirty="0" smtClean="0"/>
              <a:t>3 |1090 Vienna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dirty="0" smtClean="0"/>
              <a:t>P.O. Box 61|A-1011 Vienna, Austria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2000" dirty="0" smtClean="0"/>
              <a:t>Телефон: +43-1-40420/7473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2000" dirty="0" smtClean="0"/>
              <a:t>E-mail: </a:t>
            </a:r>
            <a:r>
              <a:rPr lang="ru-RU" sz="2000" u="sng" dirty="0"/>
              <a:t>fiskalrat@oenb.at</a:t>
            </a:r>
          </a:p>
          <a:p>
            <a:endParaRPr lang="ru-RU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000" u="sng" dirty="0"/>
              <a:t>www.fiskalrat.at</a:t>
            </a:r>
            <a:r>
              <a:rPr lang="ru-RU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000" u="sng" dirty="0"/>
              <a:t>www.oenb.at</a:t>
            </a:r>
          </a:p>
          <a:p>
            <a:pPr>
              <a:spcBef>
                <a:spcPts val="0"/>
              </a:spcBef>
            </a:pPr>
            <a:r>
              <a:rPr lang="ru-RU" sz="2000" u="sng" dirty="0"/>
              <a:t>http://ec.europa.eu/economy_finance/</a:t>
            </a:r>
            <a:r>
              <a:t/>
            </a:r>
            <a:br/>
            <a:r>
              <a:rPr lang="ru-RU" sz="2000" u="sng" dirty="0"/>
              <a:t>economic_governance/index_en.htm</a:t>
            </a:r>
            <a:endParaRPr lang="ru-RU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34119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7931224" cy="86995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Аргументы в пользу фискальных советов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609600" y="2348880"/>
            <a:ext cx="3886200" cy="387092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Политические бизнес-циклы</a:t>
            </a:r>
          </a:p>
          <a:p>
            <a:r>
              <a:rPr lang="ru-RU" sz="1600" dirty="0" smtClean="0"/>
              <a:t>Близорукость, про-цикличность в хорошие времена</a:t>
            </a:r>
          </a:p>
          <a:p>
            <a:r>
              <a:rPr lang="ru-RU" sz="1600" dirty="0" smtClean="0"/>
              <a:t>Непоследовательность во времени</a:t>
            </a:r>
          </a:p>
          <a:p>
            <a:r>
              <a:rPr lang="ru-RU" sz="1600" dirty="0" smtClean="0"/>
              <a:t>Риск недобросовестности/"зайцы"</a:t>
            </a:r>
          </a:p>
          <a:p>
            <a:r>
              <a:rPr lang="ru-RU" sz="1600" dirty="0"/>
              <a:t>Информационная асимметрия/отсутствие прозрачности/фискальная иллюзия</a:t>
            </a:r>
          </a:p>
          <a:p>
            <a:r>
              <a:rPr lang="ru-RU" sz="1600" dirty="0" smtClean="0"/>
              <a:t>Необъективные официальные прогнозы</a:t>
            </a:r>
          </a:p>
          <a:p>
            <a:endParaRPr lang="ru-RU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16016" y="2348880"/>
            <a:ext cx="4176464" cy="3654896"/>
          </a:xfrm>
        </p:spPr>
        <p:txBody>
          <a:bodyPr>
            <a:noAutofit/>
          </a:bodyPr>
          <a:lstStyle/>
          <a:p>
            <a:r>
              <a:rPr lang="ru-RU" sz="1600" dirty="0" smtClean="0"/>
              <a:t>Фискальные </a:t>
            </a:r>
            <a:r>
              <a:rPr lang="ru-RU" sz="1600" b="1" dirty="0" smtClean="0"/>
              <a:t>правила</a:t>
            </a:r>
          </a:p>
          <a:p>
            <a:r>
              <a:rPr lang="ru-RU" sz="1600" dirty="0" smtClean="0"/>
              <a:t>Улучшение стимулов законодательства путем </a:t>
            </a:r>
            <a:r>
              <a:rPr lang="ru-RU" sz="1600" b="1" dirty="0" smtClean="0"/>
              <a:t>повышения моральных и избирательных издержек </a:t>
            </a:r>
            <a:r>
              <a:rPr lang="ru-RU" sz="1600" b="0" dirty="0" smtClean="0"/>
              <a:t>нездоровой политики</a:t>
            </a:r>
          </a:p>
          <a:p>
            <a:r>
              <a:rPr lang="ru-RU" sz="1600" dirty="0" smtClean="0"/>
              <a:t>Повышение </a:t>
            </a:r>
            <a:r>
              <a:rPr lang="ru-RU" sz="1600" b="1" dirty="0" smtClean="0"/>
              <a:t>общественной осведомленности </a:t>
            </a:r>
            <a:r>
              <a:rPr lang="ru-RU" sz="1600" b="0" dirty="0" smtClean="0"/>
              <a:t>для борьбы с фискальной иллюзией и способствования развитию культуры стабильности</a:t>
            </a:r>
          </a:p>
          <a:p>
            <a:r>
              <a:rPr lang="ru-RU" sz="1600" b="1" dirty="0" smtClean="0"/>
              <a:t>Независимые прогнозы/оценки и анализ</a:t>
            </a:r>
          </a:p>
          <a:p>
            <a:r>
              <a:rPr lang="ru-RU" sz="1600" dirty="0" smtClean="0"/>
              <a:t>Устранение технических "лазеек" при помощи </a:t>
            </a:r>
            <a:r>
              <a:rPr lang="ru-RU" sz="1600" b="1" dirty="0" smtClean="0"/>
              <a:t>технической экспертизы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00808"/>
            <a:ext cx="3886200" cy="6400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Склонность фискальной политики к дефициту </a:t>
            </a:r>
            <a:r>
              <a:rPr dirty="0"/>
              <a:t/>
            </a:r>
            <a:br>
              <a:rPr dirty="0"/>
            </a:br>
            <a:r>
              <a:rPr lang="ru-RU" b="0" dirty="0" smtClean="0"/>
              <a:t>в связи с/выражается в следующем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716016" y="1700808"/>
            <a:ext cx="3970784" cy="640080"/>
          </a:xfrm>
        </p:spPr>
        <p:txBody>
          <a:bodyPr/>
          <a:lstStyle/>
          <a:p>
            <a:r>
              <a:rPr lang="ru-RU" dirty="0" smtClean="0"/>
              <a:t>Возможные меры:</a:t>
            </a:r>
            <a:endParaRPr lang="ru-RU" dirty="0"/>
          </a:p>
        </p:txBody>
      </p:sp>
      <p:pic>
        <p:nvPicPr>
          <p:cNvPr id="7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467544" y="6021288"/>
            <a:ext cx="8424936" cy="648072"/>
          </a:xfrm>
          <a:prstGeom prst="rect">
            <a:avLst/>
          </a:prstGeom>
          <a:solidFill>
            <a:schemeClr val="accent4"/>
          </a:solidFill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708150" algn="l"/>
              </a:tabLst>
            </a:pPr>
            <a:r>
              <a:rPr lang="ru-RU" sz="1800" dirty="0" smtClean="0"/>
              <a:t>Фискальный совет </a:t>
            </a:r>
            <a:r>
              <a:rPr lang="ru-RU" sz="1800" b="0" dirty="0" smtClean="0"/>
              <a:t>= независимое государственное учреждение, предоставляющее информацию о фискальной политике широким слоям населения (МВФ, 2013)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3800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Фискальные советы: </a:t>
            </a:r>
            <a:br>
              <a:rPr lang="ru-RU" sz="3600" dirty="0" smtClean="0"/>
            </a:br>
            <a:r>
              <a:rPr lang="ru-RU" sz="3600" dirty="0" smtClean="0"/>
              <a:t>опыт на сегодняшний день 1</a:t>
            </a:r>
            <a:endParaRPr lang="ru-RU" sz="3600" dirty="0"/>
          </a:p>
        </p:txBody>
      </p:sp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65104"/>
            <a:ext cx="297765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56792"/>
            <a:ext cx="5990044" cy="307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19256" y="6496744"/>
            <a:ext cx="33586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0" i="1" dirty="0" smtClean="0"/>
              <a:t>Источник: МВФ: Функции и влияние фискальных советов. 2013.</a:t>
            </a:r>
            <a:endParaRPr lang="ru-RU" sz="900" b="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293096"/>
            <a:ext cx="25202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0070C0"/>
                </a:solidFill>
              </a:rPr>
              <a:t>Рис.1 Количество фискальных советов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1960" y="1556792"/>
            <a:ext cx="374441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Рис.2 Сфера полномочий ФС (относительная частота)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6309320"/>
            <a:ext cx="108062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002060"/>
                </a:solidFill>
              </a:rPr>
              <a:t>Европейские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2276872"/>
            <a:ext cx="133164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002060"/>
                </a:solidFill>
              </a:rPr>
              <a:t>Новое поколение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1840" y="4365104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Положительный анализ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4365104"/>
            <a:ext cx="1080120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Долго-</a:t>
            </a:r>
          </a:p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срочная устойчивость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8064" y="4365104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Переработка или оценка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2160" y="4365104"/>
            <a:ext cx="100811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Нормативный анализ или рекомендации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48264" y="436510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Соответствие правилам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84368" y="436510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Составление сметы мер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35696" y="6309320"/>
            <a:ext cx="108062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002060"/>
                </a:solidFill>
              </a:rPr>
              <a:t>Неевропейские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12360" y="2060848"/>
            <a:ext cx="133164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002060"/>
                </a:solidFill>
              </a:rPr>
              <a:t>Ветераны</a:t>
            </a:r>
            <a:endParaRPr lang="ru-RU" sz="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77709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55576" y="296336"/>
            <a:ext cx="8159824" cy="882903"/>
          </a:xfrm>
          <a:prstGeom prst="rect">
            <a:avLst/>
          </a:prstGeom>
        </p:spPr>
        <p:txBody>
          <a:bodyPr vert="horz" anchor="ctr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600" b="0" dirty="0" smtClean="0"/>
              <a:t>Фискальные советы: </a:t>
            </a:r>
          </a:p>
          <a:p>
            <a:pPr fontAlgn="auto">
              <a:spcAft>
                <a:spcPts val="0"/>
              </a:spcAft>
            </a:pPr>
            <a:r>
              <a:rPr lang="ru-RU" sz="3600" b="0" dirty="0" smtClean="0"/>
              <a:t>опыт на сегодняшний день 2</a:t>
            </a:r>
            <a:endParaRPr lang="ru-RU" sz="36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3" y="2011949"/>
            <a:ext cx="5665103" cy="336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307" y="2152095"/>
            <a:ext cx="3398189" cy="322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19256" y="6496744"/>
            <a:ext cx="33586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0" i="1" dirty="0" smtClean="0"/>
              <a:t>Источник: МВФ: Функции и влияние фискальных советов. 2013.</a:t>
            </a:r>
            <a:endParaRPr lang="ru-RU" sz="900" b="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1988840"/>
            <a:ext cx="4536504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0C0"/>
                </a:solidFill>
              </a:rPr>
              <a:t>Рис.3 Задачи и каналы влияния (относительная частота)</a:t>
            </a:r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3112" y="2204864"/>
            <a:ext cx="342088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solidFill>
                  <a:srgbClr val="002060"/>
                </a:solidFill>
              </a:rPr>
              <a:t>Размер ФС (кол-во руководства и персонала)</a:t>
            </a:r>
            <a:endParaRPr lang="ru-RU" sz="1100" i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4288" y="2636912"/>
            <a:ext cx="19797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rgbClr val="002060"/>
                </a:solidFill>
              </a:rPr>
              <a:t>Тех. и </a:t>
            </a:r>
            <a:r>
              <a:rPr lang="ru-RU" sz="900" i="1" dirty="0" err="1" smtClean="0">
                <a:solidFill>
                  <a:srgbClr val="002060"/>
                </a:solidFill>
              </a:rPr>
              <a:t>админ</a:t>
            </a:r>
            <a:r>
              <a:rPr lang="ru-RU" sz="900" i="1" dirty="0" smtClean="0">
                <a:solidFill>
                  <a:srgbClr val="002060"/>
                </a:solidFill>
              </a:rPr>
              <a:t>. персонал</a:t>
            </a:r>
            <a:endParaRPr lang="ru-RU" sz="900" i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4288" y="2852936"/>
            <a:ext cx="19797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900" i="1" dirty="0" err="1" smtClean="0">
                <a:solidFill>
                  <a:srgbClr val="002060"/>
                </a:solidFill>
              </a:rPr>
              <a:t>Рук-во</a:t>
            </a:r>
            <a:r>
              <a:rPr lang="ru-RU" sz="900" i="1" dirty="0" smtClean="0">
                <a:solidFill>
                  <a:srgbClr val="002060"/>
                </a:solidFill>
              </a:rPr>
              <a:t> и специалисты</a:t>
            </a:r>
            <a:endParaRPr lang="ru-RU" sz="900" i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5101716" y="3619364"/>
            <a:ext cx="133164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i="1" dirty="0" smtClean="0">
                <a:solidFill>
                  <a:srgbClr val="002060"/>
                </a:solidFill>
              </a:rPr>
              <a:t>Кол-во ФС</a:t>
            </a:r>
            <a:endParaRPr lang="ru-RU" sz="900" i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4008" y="2780928"/>
            <a:ext cx="432048" cy="20005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ru-RU" sz="700" i="1" spc="-100" dirty="0" smtClean="0">
                <a:solidFill>
                  <a:srgbClr val="002060"/>
                </a:solidFill>
              </a:rPr>
              <a:t>Ветераны</a:t>
            </a:r>
            <a:endParaRPr lang="ru-RU" sz="700" i="1" spc="-1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064" y="2780928"/>
            <a:ext cx="576064" cy="20005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ru-RU" sz="700" i="1" spc="-100" dirty="0" smtClean="0">
                <a:solidFill>
                  <a:srgbClr val="002060"/>
                </a:solidFill>
              </a:rPr>
              <a:t>Нов. поколение</a:t>
            </a:r>
            <a:endParaRPr lang="ru-RU" sz="700" i="1" spc="-1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536" y="5013176"/>
            <a:ext cx="86409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Открытые отчеты</a:t>
            </a:r>
            <a:endParaRPr lang="ru-RU" sz="800" i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5013176"/>
            <a:ext cx="8640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Сильное влияние  </a:t>
            </a:r>
          </a:p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СМИ</a:t>
            </a:r>
            <a:endParaRPr lang="ru-RU" sz="800" i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79712" y="5013176"/>
            <a:ext cx="100811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Обязывающие прогнозы</a:t>
            </a:r>
            <a:endParaRPr lang="ru-RU" sz="800" i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3808" y="5013176"/>
            <a:ext cx="10801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Соблюдение или объяснение</a:t>
            </a:r>
            <a:endParaRPr lang="ru-RU" sz="800" i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1920" y="5013176"/>
            <a:ext cx="93610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Официальные консультации или слушания</a:t>
            </a:r>
            <a:endParaRPr lang="ru-RU" sz="800" i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88024" y="5013176"/>
            <a:ext cx="100811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 smtClean="0">
                <a:solidFill>
                  <a:srgbClr val="002060"/>
                </a:solidFill>
              </a:rPr>
              <a:t>Может помешать бюджетному процессу</a:t>
            </a:r>
            <a:endParaRPr lang="ru-RU" sz="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13802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55576" y="296336"/>
            <a:ext cx="8159824" cy="882903"/>
          </a:xfrm>
          <a:prstGeom prst="rect">
            <a:avLst/>
          </a:prstGeom>
        </p:spPr>
        <p:txBody>
          <a:bodyPr vert="horz" anchor="ctr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600" b="0" dirty="0" smtClean="0"/>
              <a:t>Фискальные советы: </a:t>
            </a:r>
          </a:p>
          <a:p>
            <a:pPr fontAlgn="auto">
              <a:spcAft>
                <a:spcPts val="0"/>
              </a:spcAft>
            </a:pPr>
            <a:r>
              <a:rPr lang="ru-RU" sz="3600" b="0" dirty="0" smtClean="0"/>
              <a:t>опыт на сегодняшний день 3</a:t>
            </a:r>
            <a:endParaRPr lang="ru-RU" sz="3600" b="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00" y="1738412"/>
            <a:ext cx="6767016" cy="457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19256" y="6496744"/>
            <a:ext cx="33586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0" i="1" dirty="0" smtClean="0"/>
              <a:t>Источник: МВФ: Функции и влияние фискальных советов. 2013.</a:t>
            </a:r>
            <a:endParaRPr lang="ru-RU" sz="900" b="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1700808"/>
            <a:ext cx="4104456" cy="2880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0C0"/>
                </a:solidFill>
              </a:rPr>
              <a:t>Рис.8 ФС и результат фискальной деятельности</a:t>
            </a:r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196495" y="3588985"/>
            <a:ext cx="3024335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002060"/>
                </a:solidFill>
              </a:rPr>
              <a:t>Критическое влияние на первичное сальдо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</a:rPr>
              <a:t>(в % от ВВП)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5157192"/>
            <a:ext cx="720080" cy="24622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002060"/>
                </a:solidFill>
              </a:rPr>
              <a:t>ФС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157192"/>
            <a:ext cx="108012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Юридическая независимость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4" y="5157192"/>
            <a:ext cx="108012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Предохранение бюджета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968" y="5157192"/>
            <a:ext cx="936104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Адекватное кадровое обеспечение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5157192"/>
            <a:ext cx="93610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Мониторинг правил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8144" y="5085184"/>
            <a:ext cx="93610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Мониторинг правил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5157192"/>
            <a:ext cx="93610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Оценка прогнозов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0232" y="5157192"/>
            <a:ext cx="936104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Сильное влияние СМИ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640" y="5805264"/>
            <a:ext cx="6480720" cy="55399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000" b="0" i="1" dirty="0" smtClean="0">
                <a:solidFill>
                  <a:srgbClr val="002060"/>
                </a:solidFill>
              </a:rPr>
              <a:t>Источник</a:t>
            </a:r>
            <a:r>
              <a:rPr lang="ru-RU" sz="1000" b="0" dirty="0" smtClean="0">
                <a:solidFill>
                  <a:srgbClr val="002060"/>
                </a:solidFill>
              </a:rPr>
              <a:t>: Оценки сотрудников МВФ (Приложение 1)</a:t>
            </a:r>
          </a:p>
          <a:p>
            <a:r>
              <a:rPr lang="ru-RU" sz="1000" b="0" i="1" dirty="0" smtClean="0">
                <a:solidFill>
                  <a:srgbClr val="002060"/>
                </a:solidFill>
              </a:rPr>
              <a:t>Примечание</a:t>
            </a:r>
            <a:r>
              <a:rPr lang="ru-RU" sz="1000" b="0" dirty="0" smtClean="0">
                <a:solidFill>
                  <a:srgbClr val="002060"/>
                </a:solidFill>
              </a:rPr>
              <a:t>: Светлоокрашенные области показывают, что предполагаемое критическое влияние двоичной переменной статистически не отличается от нуля.</a:t>
            </a:r>
            <a:endParaRPr lang="ru-RU" sz="10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1151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Ответ правительства ЕС на кризис</a:t>
            </a:r>
            <a:endParaRPr lang="ru-RU" sz="3600" dirty="0"/>
          </a:p>
        </p:txBody>
      </p:sp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4" name="Rectangle 3" descr="Фискальная политика&#10;"/>
          <p:cNvSpPr/>
          <p:nvPr/>
        </p:nvSpPr>
        <p:spPr>
          <a:xfrm>
            <a:off x="611560" y="1628800"/>
            <a:ext cx="2592288" cy="43204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Фискальная политика</a:t>
            </a:r>
            <a:endParaRPr lang="ru-RU" dirty="0"/>
          </a:p>
        </p:txBody>
      </p:sp>
      <p:sp>
        <p:nvSpPr>
          <p:cNvPr id="5" name="Rectangle 4" descr="Фискальная политика&#10;"/>
          <p:cNvSpPr/>
          <p:nvPr/>
        </p:nvSpPr>
        <p:spPr>
          <a:xfrm>
            <a:off x="3347864" y="1628800"/>
            <a:ext cx="2592288" cy="43204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Структурная политика</a:t>
            </a:r>
            <a:endParaRPr lang="ru-RU" dirty="0"/>
          </a:p>
        </p:txBody>
      </p:sp>
      <p:sp>
        <p:nvSpPr>
          <p:cNvPr id="6" name="Rectangle 5" descr="Фискальная политика&#10;"/>
          <p:cNvSpPr/>
          <p:nvPr/>
        </p:nvSpPr>
        <p:spPr>
          <a:xfrm>
            <a:off x="6084168" y="1628800"/>
            <a:ext cx="2592288" cy="43204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Разрешение кризиса</a:t>
            </a:r>
            <a:endParaRPr lang="ru-RU" dirty="0"/>
          </a:p>
        </p:txBody>
      </p:sp>
      <p:sp>
        <p:nvSpPr>
          <p:cNvPr id="7" name="Rectangle 6" descr="Фискальная политика&#10;"/>
          <p:cNvSpPr/>
          <p:nvPr/>
        </p:nvSpPr>
        <p:spPr>
          <a:xfrm>
            <a:off x="611560" y="2276872"/>
            <a:ext cx="2592288" cy="79208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Пакт стабильности и роста “3.0” ("Пакет из шести")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200" b="0" dirty="0" smtClean="0">
                <a:solidFill>
                  <a:schemeClr val="tx1"/>
                </a:solidFill>
              </a:rPr>
              <a:t>усиление фискальных правил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200" b="0" dirty="0" smtClean="0">
                <a:solidFill>
                  <a:schemeClr val="tx1"/>
                </a:solidFill>
              </a:rPr>
              <a:t>усиление надзора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8" name="Rectangle 7" descr="Фискальная политика&#10;"/>
          <p:cNvSpPr/>
          <p:nvPr/>
        </p:nvSpPr>
        <p:spPr>
          <a:xfrm>
            <a:off x="611560" y="3212976"/>
            <a:ext cx="2592288" cy="43204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Минимальные стандарты для национальных бюджетно-налоговых систем ("Пакет из шести")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9" name="Rectangle 8" descr="Фискальная политика&#10;"/>
          <p:cNvSpPr/>
          <p:nvPr/>
        </p:nvSpPr>
        <p:spPr>
          <a:xfrm>
            <a:off x="611560" y="3789041"/>
            <a:ext cx="2592288" cy="63717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"Пакет из двух": </a:t>
            </a:r>
            <a:r>
              <a:rPr sz="1200" dirty="0"/>
              <a:t/>
            </a:r>
            <a:br>
              <a:rPr sz="1200" dirty="0"/>
            </a:br>
            <a:r>
              <a:rPr lang="ru-RU" sz="1200" b="0" dirty="0" smtClean="0">
                <a:solidFill>
                  <a:schemeClr val="tx1"/>
                </a:solidFill>
              </a:rPr>
              <a:t>фискальный надзор, среди </a:t>
            </a:r>
            <a:r>
              <a:rPr lang="ru-RU" sz="1200" b="0" dirty="0" smtClean="0">
                <a:solidFill>
                  <a:schemeClr val="tx1"/>
                </a:solidFill>
              </a:rPr>
              <a:t>прочего, </a:t>
            </a:r>
            <a:r>
              <a:rPr lang="ru-RU" sz="1200" b="0" dirty="0" smtClean="0">
                <a:solidFill>
                  <a:schemeClr val="tx1"/>
                </a:solidFill>
              </a:rPr>
              <a:t>через национальные независимые бюджетно-налоговые учреждения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0" name="Rectangle 9" descr="Фискальная политика&#10;"/>
          <p:cNvSpPr/>
          <p:nvPr/>
        </p:nvSpPr>
        <p:spPr>
          <a:xfrm>
            <a:off x="3322883" y="2276872"/>
            <a:ext cx="2592288" cy="7920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Стратегия "Европа 2020" и Пакт о росте и занятости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1" name="Rectangle 10" descr="Фискальная политика&#10;"/>
          <p:cNvSpPr/>
          <p:nvPr/>
        </p:nvSpPr>
        <p:spPr>
          <a:xfrm>
            <a:off x="3322883" y="3212976"/>
            <a:ext cx="2592288" cy="4320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Процедура макроэкономического дисбаланса (Шкала) ("Пакет из шести")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2" name="Rectangle 11" descr="Фискальная политика&#10;"/>
          <p:cNvSpPr/>
          <p:nvPr/>
        </p:nvSpPr>
        <p:spPr>
          <a:xfrm>
            <a:off x="3322883" y="3789040"/>
            <a:ext cx="2592288" cy="6371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Пакт Евро-плюс (об усиленной координации экономической политики)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3" name="Rectangle 12" descr="Фискальная политика&#10;"/>
          <p:cNvSpPr/>
          <p:nvPr/>
        </p:nvSpPr>
        <p:spPr>
          <a:xfrm>
            <a:off x="6084168" y="2276872"/>
            <a:ext cx="1872208" cy="1368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488" indent="-904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200" b="0" dirty="0" smtClean="0">
                <a:solidFill>
                  <a:schemeClr val="tx1"/>
                </a:solidFill>
              </a:rPr>
              <a:t>ЕФФС (Европейский фонд финансовой стабильности)</a:t>
            </a:r>
          </a:p>
          <a:p>
            <a:pPr marL="90488" indent="-904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200" b="0" dirty="0">
                <a:solidFill>
                  <a:schemeClr val="tx1"/>
                </a:solidFill>
              </a:rPr>
              <a:t>ЕМФС (Европейский механизм финансовой стабилизации)</a:t>
            </a:r>
          </a:p>
          <a:p>
            <a:pPr marL="90488" indent="-904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200" b="0" dirty="0">
                <a:solidFill>
                  <a:schemeClr val="tx1"/>
                </a:solidFill>
              </a:rPr>
              <a:t>Двусторонние кредиты</a:t>
            </a:r>
          </a:p>
        </p:txBody>
      </p:sp>
      <p:sp>
        <p:nvSpPr>
          <p:cNvPr id="14" name="Rectangle 13" descr="Фискальная политика&#10;"/>
          <p:cNvSpPr/>
          <p:nvPr/>
        </p:nvSpPr>
        <p:spPr>
          <a:xfrm>
            <a:off x="8028384" y="2276872"/>
            <a:ext cx="678061" cy="1368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200" b="0" dirty="0" smtClean="0">
                <a:solidFill>
                  <a:schemeClr val="tx1"/>
                </a:solidFill>
              </a:rPr>
              <a:t>Постоянный ЕМС (Европейский механизм стабильности)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5" name="Rectangle 14" descr="Фискальная политика&#10;"/>
          <p:cNvSpPr/>
          <p:nvPr/>
        </p:nvSpPr>
        <p:spPr>
          <a:xfrm>
            <a:off x="6084168" y="3789042"/>
            <a:ext cx="2592288" cy="8640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Другие меры, например:</a:t>
            </a:r>
          </a:p>
          <a:p>
            <a:pPr marL="90488" indent="-904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b="0" dirty="0">
                <a:solidFill>
                  <a:schemeClr val="tx1"/>
                </a:solidFill>
              </a:rPr>
              <a:t>нестандартные меры ЕЦБ</a:t>
            </a:r>
          </a:p>
          <a:p>
            <a:pPr marL="90488" indent="-904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b="0" dirty="0">
                <a:solidFill>
                  <a:schemeClr val="tx1"/>
                </a:solidFill>
              </a:rPr>
              <a:t>органы надзора ЕС</a:t>
            </a:r>
          </a:p>
          <a:p>
            <a:pPr marL="90488" indent="-904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b="0" dirty="0">
                <a:solidFill>
                  <a:schemeClr val="tx1"/>
                </a:solidFill>
              </a:rPr>
              <a:t>регламентирование финансовых рынков</a:t>
            </a:r>
          </a:p>
        </p:txBody>
      </p:sp>
      <p:sp>
        <p:nvSpPr>
          <p:cNvPr id="16" name="Rectangle 15" descr="Фискальная политика&#10;"/>
          <p:cNvSpPr/>
          <p:nvPr/>
        </p:nvSpPr>
        <p:spPr>
          <a:xfrm>
            <a:off x="6084168" y="4797152"/>
            <a:ext cx="2592288" cy="7116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0" dirty="0" smtClean="0">
                <a:solidFill>
                  <a:schemeClr val="tx1"/>
                </a:solidFill>
              </a:rPr>
              <a:t>"Пакет из двух": углубленный надзор за государствами-членами зоны евро с (угрожающими) финансовыми трудностями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7" name="Rectangle 16" descr="Фискальная политика&#10;"/>
          <p:cNvSpPr/>
          <p:nvPr/>
        </p:nvSpPr>
        <p:spPr>
          <a:xfrm>
            <a:off x="611559" y="4585954"/>
            <a:ext cx="5303611" cy="318585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0" dirty="0" smtClean="0">
                <a:solidFill>
                  <a:schemeClr val="tx1"/>
                </a:solidFill>
              </a:rPr>
              <a:t>Договор о стабильности, координации и управлении </a:t>
            </a:r>
            <a:endParaRPr lang="ru-RU" sz="1200" b="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b="0" dirty="0" smtClean="0">
                <a:solidFill>
                  <a:schemeClr val="tx1"/>
                </a:solidFill>
              </a:rPr>
              <a:t>(</a:t>
            </a:r>
            <a:r>
              <a:rPr lang="ru-RU" sz="1200" b="0" dirty="0" smtClean="0">
                <a:solidFill>
                  <a:schemeClr val="tx1"/>
                </a:solidFill>
              </a:rPr>
              <a:t>включая Бюджетный пакт)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18" name="Rectangle 17" descr="Фискальная политика&#10;"/>
          <p:cNvSpPr/>
          <p:nvPr/>
        </p:nvSpPr>
        <p:spPr>
          <a:xfrm>
            <a:off x="611560" y="5013176"/>
            <a:ext cx="5303611" cy="318585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Европейский семестр</a:t>
            </a:r>
            <a:endParaRPr lang="ru-RU" sz="1300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36541" y="5445224"/>
            <a:ext cx="5278629" cy="323732"/>
            <a:chOff x="636541" y="5608777"/>
            <a:chExt cx="5278629" cy="323732"/>
          </a:xfrm>
        </p:grpSpPr>
        <p:sp>
          <p:nvSpPr>
            <p:cNvPr id="19" name="Rectangle 18" descr="Фискальная политика&#10;"/>
            <p:cNvSpPr/>
            <p:nvPr/>
          </p:nvSpPr>
          <p:spPr>
            <a:xfrm>
              <a:off x="636541" y="5613924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0" dirty="0" smtClean="0">
                  <a:solidFill>
                    <a:schemeClr val="tx1"/>
                  </a:solidFill>
                </a:rPr>
                <a:t>Янв.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 descr="Фискальная политика&#10;"/>
            <p:cNvSpPr/>
            <p:nvPr/>
          </p:nvSpPr>
          <p:spPr>
            <a:xfrm>
              <a:off x="1212605" y="5608777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0" dirty="0" err="1" smtClean="0">
                  <a:solidFill>
                    <a:schemeClr val="tx1"/>
                  </a:solidFill>
                </a:rPr>
                <a:t>Фев</a:t>
              </a:r>
              <a:r>
                <a:rPr lang="ru-RU" sz="1200" b="0" dirty="0" smtClean="0">
                  <a:solidFill>
                    <a:schemeClr val="tx1"/>
                  </a:solidFill>
                </a:rPr>
                <a:t>.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 descr="Фискальная политика&#10;"/>
            <p:cNvSpPr/>
            <p:nvPr/>
          </p:nvSpPr>
          <p:spPr>
            <a:xfrm>
              <a:off x="1763688" y="5613924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ru-RU" sz="1200" b="0" dirty="0" smtClean="0">
                  <a:solidFill>
                    <a:schemeClr val="tx1"/>
                  </a:solidFill>
                </a:rPr>
                <a:t>Мар</a:t>
              </a:r>
              <a:r>
                <a:rPr lang="ru-RU" sz="1200" b="0" dirty="0" smtClean="0">
                  <a:solidFill>
                    <a:schemeClr val="tx1"/>
                  </a:solidFill>
                </a:rPr>
                <a:t>т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 descr="Фискальная политика&#10;"/>
            <p:cNvSpPr/>
            <p:nvPr/>
          </p:nvSpPr>
          <p:spPr>
            <a:xfrm>
              <a:off x="2339752" y="5613924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0" dirty="0" smtClean="0">
                  <a:solidFill>
                    <a:schemeClr val="tx1"/>
                  </a:solidFill>
                </a:rPr>
                <a:t>Апр.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 descr="Фискальная политика&#10;"/>
            <p:cNvSpPr/>
            <p:nvPr/>
          </p:nvSpPr>
          <p:spPr>
            <a:xfrm>
              <a:off x="2934552" y="5613924"/>
              <a:ext cx="538591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b="0" dirty="0" smtClean="0">
                  <a:solidFill>
                    <a:schemeClr val="tx1"/>
                  </a:solidFill>
                </a:rPr>
                <a:t>Май</a:t>
              </a:r>
              <a:endParaRPr lang="ru-RU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 descr="Фискальная политика&#10;"/>
            <p:cNvSpPr/>
            <p:nvPr/>
          </p:nvSpPr>
          <p:spPr>
            <a:xfrm>
              <a:off x="3563888" y="5613924"/>
              <a:ext cx="460150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ru-RU" sz="1200" b="0" dirty="0" smtClean="0">
                  <a:solidFill>
                    <a:schemeClr val="tx1"/>
                  </a:solidFill>
                </a:rPr>
                <a:t>Июнь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 descr="Фискальная политика&#10;"/>
            <p:cNvSpPr/>
            <p:nvPr/>
          </p:nvSpPr>
          <p:spPr>
            <a:xfrm>
              <a:off x="4139952" y="5613924"/>
              <a:ext cx="388141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200" b="0" dirty="0" smtClean="0">
                  <a:solidFill>
                    <a:schemeClr val="tx1"/>
                  </a:solidFill>
                </a:rPr>
                <a:t>Июль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 descr="Фискальная политика&#10;"/>
            <p:cNvSpPr/>
            <p:nvPr/>
          </p:nvSpPr>
          <p:spPr>
            <a:xfrm>
              <a:off x="4619027" y="5611350"/>
              <a:ext cx="1296143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0" dirty="0" smtClean="0">
                  <a:solidFill>
                    <a:schemeClr val="tx1"/>
                  </a:solidFill>
                </a:rPr>
                <a:t>Осень</a:t>
              </a:r>
              <a:endParaRPr lang="ru-RU" sz="12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36541" y="5768956"/>
            <a:ext cx="5278629" cy="828396"/>
            <a:chOff x="636541" y="5840964"/>
            <a:chExt cx="5278629" cy="828396"/>
          </a:xfrm>
        </p:grpSpPr>
        <p:sp>
          <p:nvSpPr>
            <p:cNvPr id="28" name="Rectangle 27" descr="Фискальная политика&#10;"/>
            <p:cNvSpPr/>
            <p:nvPr/>
          </p:nvSpPr>
          <p:spPr>
            <a:xfrm>
              <a:off x="636541" y="6021288"/>
              <a:ext cx="911123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0" dirty="0" smtClean="0">
                  <a:solidFill>
                    <a:schemeClr val="tx1"/>
                  </a:solidFill>
                </a:rPr>
                <a:t>Ежегодный анализ роста Европейской Комиссии</a:t>
              </a:r>
              <a:endParaRPr lang="ru-RU" sz="1000" b="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 descr="Фискальная политика&#10;"/>
            <p:cNvSpPr/>
            <p:nvPr/>
          </p:nvSpPr>
          <p:spPr>
            <a:xfrm>
              <a:off x="1619672" y="6021288"/>
              <a:ext cx="1440160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0" dirty="0" smtClean="0">
                  <a:solidFill>
                    <a:schemeClr val="tx1"/>
                  </a:solidFill>
                </a:rPr>
                <a:t>Программы стабильности и конвергенции, Национальные программы реформ</a:t>
              </a:r>
              <a:endParaRPr lang="ru-RU" sz="1000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 descr="Фискальная политика&#10;"/>
            <p:cNvSpPr/>
            <p:nvPr/>
          </p:nvSpPr>
          <p:spPr>
            <a:xfrm>
              <a:off x="3153794" y="6021288"/>
              <a:ext cx="1202182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0" dirty="0" smtClean="0">
                  <a:solidFill>
                    <a:schemeClr val="tx1"/>
                  </a:solidFill>
                </a:rPr>
                <a:t>Совет визирует</a:t>
              </a:r>
            </a:p>
            <a:p>
              <a:pPr algn="ctr"/>
              <a:r>
                <a:rPr lang="ru-RU" sz="1000" b="0" dirty="0" smtClean="0">
                  <a:solidFill>
                    <a:schemeClr val="tx1"/>
                  </a:solidFill>
                </a:rPr>
                <a:t>рекомендации конкретной стране</a:t>
              </a:r>
              <a:endParaRPr lang="ru-RU" sz="1000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 descr="Фискальная политика&#10;"/>
            <p:cNvSpPr/>
            <p:nvPr/>
          </p:nvSpPr>
          <p:spPr>
            <a:xfrm>
              <a:off x="4475010" y="6021288"/>
              <a:ext cx="1440160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0" dirty="0" smtClean="0">
                  <a:solidFill>
                    <a:schemeClr val="tx1"/>
                  </a:solidFill>
                </a:rPr>
                <a:t>Национальный семестр:</a:t>
              </a:r>
            </a:p>
            <a:p>
              <a:pPr algn="ctr"/>
              <a:r>
                <a:rPr lang="ru-RU" sz="1000" b="0" dirty="0" smtClean="0">
                  <a:solidFill>
                    <a:schemeClr val="tx1"/>
                  </a:solidFill>
                </a:rPr>
                <a:t>Проекты </a:t>
              </a:r>
              <a:r>
                <a:rPr lang="ru-RU" sz="1000" b="0" dirty="0" smtClean="0">
                  <a:solidFill>
                    <a:schemeClr val="tx1"/>
                  </a:solidFill>
                </a:rPr>
                <a:t>бюджетов </a:t>
              </a:r>
              <a:r>
                <a:rPr lang="ru-RU" sz="1000" b="0" dirty="0" smtClean="0">
                  <a:solidFill>
                    <a:schemeClr val="tx1"/>
                  </a:solidFill>
                </a:rPr>
                <a:t>представляются странами и оцениваются </a:t>
              </a:r>
              <a:r>
                <a:rPr lang="ru-RU" sz="1000" b="0" dirty="0" smtClean="0">
                  <a:solidFill>
                    <a:schemeClr val="tx1"/>
                  </a:solidFill>
                </a:rPr>
                <a:t>ЕК</a:t>
              </a:r>
              <a:endParaRPr lang="ru-RU" sz="1000" b="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755576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11760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211960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220072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5940152" y="6345324"/>
            <a:ext cx="320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0" i="1" dirty="0" smtClean="0">
                <a:latin typeface="+mn-lt"/>
              </a:rPr>
              <a:t>*Выборочные меры</a:t>
            </a:r>
          </a:p>
          <a:p>
            <a:r>
              <a:rPr lang="ru-RU" sz="1000" b="0" i="1" dirty="0" smtClean="0">
                <a:latin typeface="+mn-lt"/>
              </a:rPr>
              <a:t>Источник: Европейская Комиссия, собственное графическое представление</a:t>
            </a:r>
            <a:endParaRPr lang="ru-RU" sz="1000" b="0" i="1" dirty="0">
              <a:latin typeface="+mn-lt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-240000">
            <a:off x="8028384" y="2672916"/>
            <a:ext cx="144000" cy="0"/>
          </a:xfrm>
          <a:prstGeom prst="line">
            <a:avLst/>
          </a:prstGeom>
          <a:ln w="31750">
            <a:solidFill>
              <a:schemeClr val="accent4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24164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8208912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/>
              <a:t>Ответ </a:t>
            </a:r>
            <a:r>
              <a:rPr lang="ru-RU" sz="3600" dirty="0" smtClean="0"/>
              <a:t>Правительства ЕС на кризис: </a:t>
            </a:r>
            <a:r>
              <a:rPr lang="ru-RU" sz="3600" b="1" dirty="0" smtClean="0"/>
              <a:t>ФС</a:t>
            </a:r>
            <a:endParaRPr lang="ru-RU" sz="3600" b="1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2"/>
          </p:nvPr>
        </p:nvSpPr>
        <p:spPr>
          <a:xfrm>
            <a:off x="251520" y="2132856"/>
            <a:ext cx="8892480" cy="4464496"/>
          </a:xfrm>
        </p:spPr>
        <p:txBody>
          <a:bodyPr tIns="108000">
            <a:noAutofit/>
          </a:bodyPr>
          <a:lstStyle/>
          <a:p>
            <a:pPr marL="66294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"</a:t>
            </a:r>
            <a:r>
              <a:rPr lang="ru-RU" sz="1800" b="1" dirty="0" smtClean="0"/>
              <a:t>Пакет из шести</a:t>
            </a:r>
            <a:r>
              <a:rPr lang="ru-RU" sz="1800" dirty="0" smtClean="0"/>
              <a:t>" </a:t>
            </a:r>
            <a:r>
              <a:rPr lang="ru-RU" sz="1800" i="1" dirty="0" smtClean="0"/>
              <a:t>(2-ое обновление Пакта стабильности и роста, "3.0")</a:t>
            </a:r>
            <a:endParaRPr lang="ru-RU" sz="1800" i="1" dirty="0"/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вступил в силу 13 декабря 2011 г.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применяется ко всем государствам-членам ЕС + более строгие требования к зоне евро</a:t>
            </a:r>
            <a:endParaRPr lang="ru-RU" sz="1600" dirty="0"/>
          </a:p>
          <a:p>
            <a:pPr marL="662940" lvl="1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800" b="1" dirty="0" smtClean="0"/>
              <a:t>Бюджетный пакт </a:t>
            </a:r>
            <a:r>
              <a:rPr lang="ru-RU" sz="1800" i="1" dirty="0" smtClean="0"/>
              <a:t>(Статьи 3-8 Договора о стабильности, координации и управлении; переложение Пакта стабильности и роста в национальные правила)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вступил в силу 1 января 2013 г.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подписан 25 государствами-членами ЕС (за </a:t>
            </a:r>
            <a:r>
              <a:rPr lang="ru-RU" sz="1600" dirty="0" smtClean="0"/>
              <a:t>исключением </a:t>
            </a:r>
            <a:r>
              <a:rPr lang="ru-RU" sz="1600" dirty="0" smtClean="0"/>
              <a:t>Чешской республики и Великобритании), обязателен для государств-членов зоны евро</a:t>
            </a:r>
          </a:p>
          <a:p>
            <a:pPr marL="662940" lvl="1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800" dirty="0" smtClean="0"/>
              <a:t>"</a:t>
            </a:r>
            <a:r>
              <a:rPr lang="ru-RU" sz="1800" b="1" dirty="0" smtClean="0"/>
              <a:t>Пакет из двух" </a:t>
            </a:r>
            <a:r>
              <a:rPr lang="ru-RU" sz="1800" i="1" dirty="0" smtClean="0"/>
              <a:t>(еще более строгий надзор за государствами-членами зоны евро)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вступил в силу 30 мая 2013 г.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применяется к государствам-членами зоны евро</a:t>
            </a:r>
          </a:p>
          <a:p>
            <a:pPr marL="320040" lvl="1" indent="0">
              <a:buNone/>
            </a:pPr>
            <a:endParaRPr lang="ru-RU" sz="180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"/>
          </p:nvPr>
        </p:nvSpPr>
        <p:spPr>
          <a:xfrm>
            <a:off x="609600" y="1556792"/>
            <a:ext cx="8534400" cy="64008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dirty="0" smtClean="0"/>
              <a:t>Независимые бюджетно-налоговые учреждения в рамках бюджетно-налоговой системы ЕС</a:t>
            </a:r>
            <a:r>
              <a:rPr lang="ru-RU" sz="2500" dirty="0" smtClean="0"/>
              <a:t> </a:t>
            </a:r>
            <a:endParaRPr lang="ru-RU" sz="2500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9940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8208912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/>
              <a:t>Согласно</a:t>
            </a:r>
            <a:r>
              <a:rPr lang="ru-RU" dirty="0" smtClean="0"/>
              <a:t> </a:t>
            </a:r>
            <a:r>
              <a:rPr lang="ru-RU" sz="3600" b="1" dirty="0" smtClean="0"/>
              <a:t>"Пакету из двух"</a:t>
            </a:r>
            <a:r>
              <a:rPr lang="ru-RU" sz="3600" dirty="0" smtClean="0"/>
              <a:t> – прогнозы:</a:t>
            </a:r>
            <a:endParaRPr lang="ru-RU" sz="3600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2"/>
          </p:nvPr>
        </p:nvSpPr>
        <p:spPr>
          <a:xfrm>
            <a:off x="179512" y="2564904"/>
            <a:ext cx="8712968" cy="3839307"/>
          </a:xfrm>
        </p:spPr>
        <p:txBody>
          <a:bodyPr tIns="108000">
            <a:spAutoFit/>
          </a:bodyPr>
          <a:lstStyle/>
          <a:p>
            <a:pPr marL="662940" lvl="1" indent="-342900">
              <a:lnSpc>
                <a:spcPct val="110000"/>
              </a:lnSpc>
              <a:spcBef>
                <a:spcPts val="600"/>
              </a:spcBef>
            </a:pPr>
            <a:r>
              <a:rPr lang="ru-RU" sz="2000" dirty="0" smtClean="0"/>
              <a:t>Статья 4:</a:t>
            </a:r>
          </a:p>
          <a:p>
            <a:pPr marL="32004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 smtClean="0"/>
              <a:t>"Национальные среднесрочные фискальные планы и проекты бюджетов... должны основываться на </a:t>
            </a:r>
            <a:r>
              <a:rPr lang="ru-RU" sz="2000" b="1" dirty="0" smtClean="0"/>
              <a:t>независимых макроэкономических прогнозах </a:t>
            </a:r>
            <a:r>
              <a:rPr lang="ru-RU" sz="2000" b="0" dirty="0" smtClean="0"/>
              <a:t>и </a:t>
            </a:r>
            <a:r>
              <a:rPr lang="ru-RU" sz="2000" b="0" dirty="0" smtClean="0"/>
              <a:t>указывать </a:t>
            </a:r>
            <a:r>
              <a:rPr lang="ru-RU" sz="2000" b="1" dirty="0" smtClean="0"/>
              <a:t>произведены либо </a:t>
            </a:r>
            <a:r>
              <a:rPr lang="ru-RU" sz="2000" b="1" dirty="0" smtClean="0"/>
              <a:t>завизированы </a:t>
            </a:r>
            <a:r>
              <a:rPr lang="ru-RU" sz="2000" b="1" dirty="0" smtClean="0"/>
              <a:t>ли </a:t>
            </a:r>
            <a:r>
              <a:rPr lang="ru-RU" sz="2000" b="1" dirty="0" smtClean="0"/>
              <a:t>бюджетные </a:t>
            </a:r>
            <a:r>
              <a:rPr lang="ru-RU" sz="2000" b="1" dirty="0" smtClean="0"/>
              <a:t>прогнозы </a:t>
            </a:r>
            <a:r>
              <a:rPr lang="ru-RU" sz="2000" b="1" u="sng" dirty="0" smtClean="0"/>
              <a:t>независимым </a:t>
            </a:r>
            <a:r>
              <a:rPr lang="ru-RU" sz="2000" b="1" u="sng" dirty="0" smtClean="0"/>
              <a:t>органом.</a:t>
            </a:r>
            <a:r>
              <a:rPr lang="ru-RU" sz="2000" b="0" dirty="0" smtClean="0"/>
              <a:t>"</a:t>
            </a:r>
          </a:p>
          <a:p>
            <a:pPr marL="662940" lvl="1" indent="-342900">
              <a:lnSpc>
                <a:spcPct val="110000"/>
              </a:lnSpc>
              <a:spcBef>
                <a:spcPts val="1200"/>
              </a:spcBef>
            </a:pPr>
            <a:r>
              <a:rPr lang="ru-RU" sz="2000" dirty="0" smtClean="0"/>
              <a:t>Кодекс этики "Пакета из двух":</a:t>
            </a:r>
            <a:endParaRPr lang="ru-RU" sz="2000" dirty="0"/>
          </a:p>
          <a:p>
            <a:pPr marL="32004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 smtClean="0"/>
              <a:t>“…Государства-члены могут решить привлечь </a:t>
            </a:r>
            <a:r>
              <a:rPr lang="ru-RU" sz="2000" b="1" u="sng" dirty="0"/>
              <a:t>независимый орган</a:t>
            </a:r>
            <a:r>
              <a:rPr lang="ru-RU" sz="2000" b="0" u="none" dirty="0"/>
              <a:t> </a:t>
            </a:r>
            <a:r>
              <a:rPr lang="ru-RU" sz="2000" dirty="0" smtClean="0"/>
              <a:t>к подготовке </a:t>
            </a:r>
            <a:r>
              <a:rPr lang="ru-RU" sz="2000" b="1" dirty="0"/>
              <a:t>бюджетных прогнозов </a:t>
            </a:r>
            <a:r>
              <a:rPr lang="ru-RU" sz="2000" dirty="0" smtClean="0"/>
              <a:t>(к </a:t>
            </a:r>
            <a:r>
              <a:rPr lang="ru-RU" sz="2000" b="1" dirty="0"/>
              <a:t>производству</a:t>
            </a:r>
            <a:r>
              <a:rPr lang="ru-RU" sz="2000" dirty="0" smtClean="0"/>
              <a:t> </a:t>
            </a:r>
            <a:r>
              <a:rPr lang="ru-RU" sz="2000" dirty="0" smtClean="0"/>
              <a:t>или </a:t>
            </a:r>
            <a:r>
              <a:rPr lang="ru-RU" sz="2000" b="1" dirty="0" smtClean="0"/>
              <a:t>визированию</a:t>
            </a:r>
            <a:r>
              <a:rPr lang="ru-RU" sz="2000" dirty="0" smtClean="0"/>
              <a:t>), либо и вовсе поручить разработку этих бюджетных прогнозов другому учреждению без последующего привлечения независимого органа…”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8534400" cy="8123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72000" bIns="72000">
            <a:noAutofit/>
          </a:bodyPr>
          <a:lstStyle/>
          <a:p>
            <a:r>
              <a:rPr lang="ru-RU" sz="1700" dirty="0" smtClean="0"/>
              <a:t>Регламент 473/2013 Европейского Парламента и Совета об общих положениях мониторинга и оценки проектов бюджетных планов и обеспечении корректировки чрезмерного дефицита государств-членов зоны евро: </a:t>
            </a:r>
            <a:endParaRPr lang="ru-RU" sz="1700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p14="http://schemas.microsoft.com/office/powerpoint/2010/main" val="10602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4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F7337"/>
      </a:accent1>
      <a:accent2>
        <a:srgbClr val="0F7337"/>
      </a:accent2>
      <a:accent3>
        <a:srgbClr val="A5AB81"/>
      </a:accent3>
      <a:accent4>
        <a:srgbClr val="D8B25C"/>
      </a:accent4>
      <a:accent5>
        <a:srgbClr val="7BA79D"/>
      </a:accent5>
      <a:accent6>
        <a:srgbClr val="595959"/>
      </a:accent6>
      <a:hlink>
        <a:srgbClr val="0F7337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1859</Words>
  <Application>Microsoft Office PowerPoint</Application>
  <PresentationFormat>Экран (4:3)</PresentationFormat>
  <Paragraphs>273</Paragraphs>
  <Slides>22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Galathea</vt:lpstr>
      <vt:lpstr>Консультативный совет по фискальной политике Австрии</vt:lpstr>
      <vt:lpstr>План презентации:</vt:lpstr>
      <vt:lpstr>Аргументы в пользу фискальных советов</vt:lpstr>
      <vt:lpstr>Фискальные советы:  опыт на сегодняшний день 1</vt:lpstr>
      <vt:lpstr>Слайд 5</vt:lpstr>
      <vt:lpstr>Слайд 6</vt:lpstr>
      <vt:lpstr>Ответ правительства ЕС на кризис</vt:lpstr>
      <vt:lpstr>Ответ Правительства ЕС на кризис: ФС</vt:lpstr>
      <vt:lpstr>Согласно "Пакету из двух" – прогнозы:</vt:lpstr>
      <vt:lpstr>Согласно "Пакету из двух" – мониторинг:</vt:lpstr>
      <vt:lpstr>Требования: "Пакет из двух" против Национального законодательства:</vt:lpstr>
      <vt:lpstr>Австрийский консультативный совет по фискальной политике: Задачи</vt:lpstr>
      <vt:lpstr>Ключевые элементы фискальных правил ЕС (упрощенно)</vt:lpstr>
      <vt:lpstr>Фискальная организационная структура Австрии </vt:lpstr>
      <vt:lpstr>Австрийский консультативный совет по фискальной политике: Организация 1</vt:lpstr>
      <vt:lpstr>Австрийский консультативный совет по фискальной политике: Организация 2</vt:lpstr>
      <vt:lpstr>Основные продукты ФИСК-а (предварительный перечень)</vt:lpstr>
      <vt:lpstr>Результаты фискальной деятельности: баланс бюджета</vt:lpstr>
      <vt:lpstr>Результаты фискальной деятельности: государственный долг</vt:lpstr>
      <vt:lpstr>Оценка ФИСК-а от декабря 2013 г.– Резюме </vt:lpstr>
      <vt:lpstr> Оценка ФИСК-а от декабря 2013 г. – Правила ЕС</vt:lpstr>
      <vt:lpstr>Благодарю за внимание!</vt:lpstr>
    </vt:vector>
  </TitlesOfParts>
  <Company>OeNB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Silvia Szamuhely</dc:creator>
  <cp:lastModifiedBy>Настя</cp:lastModifiedBy>
  <cp:revision>833</cp:revision>
  <cp:lastPrinted>2013-12-03T09:50:26Z</cp:lastPrinted>
  <dcterms:created xsi:type="dcterms:W3CDTF">2003-06-02T11:28:15Z</dcterms:created>
  <dcterms:modified xsi:type="dcterms:W3CDTF">2014-01-28T15:11:34Z</dcterms:modified>
</cp:coreProperties>
</file>