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69" r:id="rId3"/>
    <p:sldId id="464" r:id="rId4"/>
    <p:sldId id="471" r:id="rId5"/>
    <p:sldId id="470" r:id="rId6"/>
    <p:sldId id="472" r:id="rId7"/>
    <p:sldId id="474" r:id="rId8"/>
  </p:sldIdLst>
  <p:sldSz cx="9144000" cy="6858000" type="screen4x3"/>
  <p:notesSz cx="6735763" cy="98663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FFFFFF"/>
    <a:srgbClr val="76B886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7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6" y="0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t>23.11.2018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5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6" y="9371285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6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502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6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54160-BEF0-4E6A-952C-DD126354697D}" type="slidenum">
              <a:rPr lang="en-US" smtClean="0"/>
              <a:pPr>
                <a:defRPr/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2192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54160-BEF0-4E6A-952C-DD126354697D}" type="slidenum">
              <a:rPr lang="en-US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501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E50FDE6-B968-4B48-866E-C1C1DB9875C0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 dirty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 dirty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A214B-BDF4-4EAF-8117-6F06117AC311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66E51-1D10-4F94-AACA-20C6FA20F74D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98392-0BAD-4B20-9E7E-6BF800B418DA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BA10E-1D37-4FCE-A736-986317DED725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EF20C-1AC8-4F5A-AE7E-E44394D6C1B6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08793-D6DB-4EE3-9973-8312C085EBCE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75233-5E45-4FDC-8538-575092B39923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F8D0D-FCCF-4B1E-9B9B-F48333EEEB62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10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739A8-D41F-4097-9B73-72486E9AAF24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2EA43-177F-4702-A3BE-0159949062D7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9C81A-DC81-441D-9A23-C67001D371BF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A1424-66A0-41E2-91A3-73BF4E9383B6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024302AC-5820-4E5E-BB62-9773EA7DAC43}" type="datetime1">
              <a:rPr lang="en-US" altLang="tr-TR" smtClean="0"/>
              <a:t>11/23/2018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5167" name="Rectangle 47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132856"/>
            <a:ext cx="8201000" cy="1584176"/>
          </a:xfrm>
        </p:spPr>
        <p:txBody>
          <a:bodyPr/>
          <a:lstStyle/>
          <a:p>
            <a:pPr algn="ctr">
              <a:defRPr/>
            </a:pPr>
            <a:r>
              <a:rPr lang="hr-HR" sz="32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PROŠIRENJE OBUHVATA SUSTAVA JRR-a U TURSKOJ</a:t>
            </a:r>
            <a:endParaRPr lang="hr-HR" sz="2400" b="0" i="1" spc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4581128"/>
            <a:ext cx="3171829" cy="2369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tr-T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REPUBLIKA TURSKA</a:t>
            </a:r>
          </a:p>
          <a:p>
            <a:r>
              <a:rPr lang="hr-HR" altLang="tr-TR" sz="1600" b="1" dirty="0">
                <a:solidFill>
                  <a:srgbClr val="002060"/>
                </a:solidFill>
                <a:latin typeface="Calibri" panose="020F0502020204030204" pitchFamily="34" charset="0"/>
              </a:rPr>
              <a:t>MINISTARSTVO FINANCIJA I RIZNICE</a:t>
            </a:r>
          </a:p>
          <a:p>
            <a:endParaRPr lang="hr-H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hr-H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hr-H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hr-H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hr-HR" sz="1600" dirty="0">
                <a:solidFill>
                  <a:srgbClr val="002060"/>
                </a:solidFill>
                <a:latin typeface="Book Antiqua" pitchFamily="18" charset="0"/>
              </a:rPr>
              <a:t>BEČ</a:t>
            </a:r>
            <a:br/>
            <a:r>
              <a:rPr lang="hr-HR" sz="1600" dirty="0">
                <a:solidFill>
                  <a:srgbClr val="002060"/>
                </a:solidFill>
                <a:latin typeface="Book Antiqua" pitchFamily="18" charset="0"/>
              </a:rPr>
              <a:t>STUDENI</a:t>
            </a:r>
            <a:r>
              <a:rPr lang="hr-HR"/>
              <a:t> </a:t>
            </a:r>
            <a:r>
              <a:rPr lang="hr-HR" sz="1600" dirty="0">
                <a:solidFill>
                  <a:srgbClr val="002060"/>
                </a:solidFill>
                <a:latin typeface="Book Antiqua" pitchFamily="18" charset="0"/>
              </a:rPr>
              <a:t>2018.</a:t>
            </a:r>
            <a:r>
              <a:rPr lang="hr-HR"/>
              <a:t> </a:t>
            </a:r>
          </a:p>
          <a:p>
            <a:endParaRPr lang="hr-H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Trenutačni sustav JRR-a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60045" y="1579563"/>
            <a:ext cx="4632045" cy="4867979"/>
            <a:chOff x="4230843" y="1579563"/>
            <a:chExt cx="4632045" cy="4867979"/>
          </a:xfrm>
        </p:grpSpPr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4470400" y="1579563"/>
              <a:ext cx="4051300" cy="914400"/>
              <a:chOff x="2728" y="1008"/>
              <a:chExt cx="2552" cy="576"/>
            </a:xfrm>
          </p:grpSpPr>
          <p:sp>
            <p:nvSpPr>
              <p:cNvPr id="65" name="Rectangle 8"/>
              <p:cNvSpPr>
                <a:spLocks noChangeArrowheads="1"/>
              </p:cNvSpPr>
              <p:nvPr/>
            </p:nvSpPr>
            <p:spPr bwMode="ltGray">
              <a:xfrm>
                <a:off x="2728" y="1008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ltGray">
              <a:xfrm>
                <a:off x="2735" y="1014"/>
                <a:ext cx="2536" cy="26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7" name="Rectangle 10"/>
              <p:cNvSpPr>
                <a:spLocks noChangeArrowheads="1"/>
              </p:cNvSpPr>
              <p:nvPr/>
            </p:nvSpPr>
            <p:spPr bwMode="ltGray">
              <a:xfrm>
                <a:off x="2736" y="1264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tint val="61176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5" name="Text Box 11"/>
            <p:cNvSpPr txBox="1">
              <a:spLocks noChangeArrowheads="1"/>
            </p:cNvSpPr>
            <p:nvPr/>
          </p:nvSpPr>
          <p:spPr bwMode="gray">
            <a:xfrm>
              <a:off x="4542522" y="1985963"/>
              <a:ext cx="399187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 </a:t>
              </a:r>
              <a:r>
                <a:rPr lang="hr-HR" sz="1400" dirty="0">
                  <a:latin typeface="Calibri" panose="020F0502020204030204" pitchFamily="34" charset="0"/>
                </a:rPr>
                <a:t>Računi institucija općeg proračuna za uplatu i isplatu</a:t>
              </a:r>
              <a:endParaRPr lang="hr-HR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46" name="Group 12"/>
            <p:cNvGrpSpPr>
              <a:grpSpLocks/>
            </p:cNvGrpSpPr>
            <p:nvPr/>
          </p:nvGrpSpPr>
          <p:grpSpPr bwMode="auto">
            <a:xfrm>
              <a:off x="4483100" y="2841625"/>
              <a:ext cx="4051300" cy="914400"/>
              <a:chOff x="2736" y="1803"/>
              <a:chExt cx="2552" cy="576"/>
            </a:xfrm>
          </p:grpSpPr>
          <p:sp>
            <p:nvSpPr>
              <p:cNvPr id="62" name="Rectangle 13"/>
              <p:cNvSpPr>
                <a:spLocks noChangeArrowheads="1"/>
              </p:cNvSpPr>
              <p:nvPr/>
            </p:nvSpPr>
            <p:spPr bwMode="ltGray">
              <a:xfrm>
                <a:off x="2736" y="1803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3" name="Rectangle 14"/>
              <p:cNvSpPr>
                <a:spLocks noChangeArrowheads="1"/>
              </p:cNvSpPr>
              <p:nvPr/>
            </p:nvSpPr>
            <p:spPr bwMode="ltGray">
              <a:xfrm>
                <a:off x="2743" y="1809"/>
                <a:ext cx="2536" cy="2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Rectangle 15"/>
              <p:cNvSpPr>
                <a:spLocks noChangeArrowheads="1"/>
              </p:cNvSpPr>
              <p:nvPr/>
            </p:nvSpPr>
            <p:spPr bwMode="ltGray">
              <a:xfrm>
                <a:off x="2744" y="2059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gray">
            <a:xfrm>
              <a:off x="4851400" y="3360738"/>
              <a:ext cx="3289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hr-HR" sz="1400" dirty="0">
                  <a:latin typeface="Calibri" panose="020F0502020204030204" pitchFamily="34" charset="0"/>
                </a:rPr>
                <a:t>Sustav prikupljanja zahtjeva za novčanim sredstvima (NTAS)</a:t>
              </a:r>
            </a:p>
          </p:txBody>
        </p:sp>
        <p:grpSp>
          <p:nvGrpSpPr>
            <p:cNvPr id="48" name="Group 17"/>
            <p:cNvGrpSpPr>
              <a:grpSpLocks/>
            </p:cNvGrpSpPr>
            <p:nvPr/>
          </p:nvGrpSpPr>
          <p:grpSpPr bwMode="auto">
            <a:xfrm>
              <a:off x="4470400" y="4125913"/>
              <a:ext cx="4051300" cy="914400"/>
              <a:chOff x="2728" y="2612"/>
              <a:chExt cx="2552" cy="576"/>
            </a:xfrm>
          </p:grpSpPr>
          <p:sp>
            <p:nvSpPr>
              <p:cNvPr id="59" name="Rectangle 18"/>
              <p:cNvSpPr>
                <a:spLocks noChangeArrowheads="1"/>
              </p:cNvSpPr>
              <p:nvPr/>
            </p:nvSpPr>
            <p:spPr bwMode="ltGray">
              <a:xfrm>
                <a:off x="2728" y="2612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0" name="Rectangle 19"/>
              <p:cNvSpPr>
                <a:spLocks noChangeArrowheads="1"/>
              </p:cNvSpPr>
              <p:nvPr/>
            </p:nvSpPr>
            <p:spPr bwMode="ltGray">
              <a:xfrm>
                <a:off x="2735" y="2618"/>
                <a:ext cx="2536" cy="26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1" name="Rectangle 20"/>
              <p:cNvSpPr>
                <a:spLocks noChangeArrowheads="1"/>
              </p:cNvSpPr>
              <p:nvPr/>
            </p:nvSpPr>
            <p:spPr bwMode="ltGray">
              <a:xfrm>
                <a:off x="2736" y="2868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9" name="Text Box 21"/>
            <p:cNvSpPr txBox="1">
              <a:spLocks noChangeArrowheads="1"/>
            </p:cNvSpPr>
            <p:nvPr/>
          </p:nvSpPr>
          <p:spPr bwMode="gray">
            <a:xfrm>
              <a:off x="4766469" y="4560893"/>
              <a:ext cx="3554412" cy="84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 </a:t>
              </a:r>
              <a:r>
                <a:rPr lang="hr-HR" sz="1400" dirty="0">
                  <a:latin typeface="Calibri" panose="020F0502020204030204" pitchFamily="34" charset="0"/>
                </a:rPr>
                <a:t>Elektronički sustav za plaćanja u javnom sektoru (KEÖS) i sustav internet bankarstva riznice</a:t>
              </a:r>
              <a:endParaRPr lang="hr-H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hr-HR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50" name="Group 22"/>
            <p:cNvGrpSpPr>
              <a:grpSpLocks/>
            </p:cNvGrpSpPr>
            <p:nvPr/>
          </p:nvGrpSpPr>
          <p:grpSpPr bwMode="auto">
            <a:xfrm>
              <a:off x="4470400" y="5410200"/>
              <a:ext cx="4051300" cy="914400"/>
              <a:chOff x="2728" y="3421"/>
              <a:chExt cx="2552" cy="576"/>
            </a:xfrm>
          </p:grpSpPr>
          <p:sp>
            <p:nvSpPr>
              <p:cNvPr id="56" name="Rectangle 23"/>
              <p:cNvSpPr>
                <a:spLocks noChangeArrowheads="1"/>
              </p:cNvSpPr>
              <p:nvPr/>
            </p:nvSpPr>
            <p:spPr bwMode="gray">
              <a:xfrm>
                <a:off x="2728" y="3421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7" name="Rectangle 24"/>
              <p:cNvSpPr>
                <a:spLocks noChangeArrowheads="1"/>
              </p:cNvSpPr>
              <p:nvPr/>
            </p:nvSpPr>
            <p:spPr bwMode="gray">
              <a:xfrm>
                <a:off x="2735" y="3427"/>
                <a:ext cx="2536" cy="26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8" name="Rectangle 25"/>
              <p:cNvSpPr>
                <a:spLocks noChangeArrowheads="1"/>
              </p:cNvSpPr>
              <p:nvPr/>
            </p:nvSpPr>
            <p:spPr bwMode="gray">
              <a:xfrm>
                <a:off x="2736" y="3677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61176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1" name="Text Box 26"/>
            <p:cNvSpPr txBox="1">
              <a:spLocks noChangeArrowheads="1"/>
            </p:cNvSpPr>
            <p:nvPr/>
          </p:nvSpPr>
          <p:spPr bwMode="gray">
            <a:xfrm>
              <a:off x="4739373" y="5816600"/>
              <a:ext cx="328930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 </a:t>
              </a:r>
              <a:r>
                <a:rPr lang="hr-HR" sz="1400" dirty="0">
                  <a:latin typeface="Calibri" panose="020F0502020204030204" pitchFamily="34" charset="0"/>
                </a:rPr>
                <a:t>Say2000i / informacijski sustav riznice</a:t>
              </a:r>
              <a:endParaRPr lang="hr-H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hr-HR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black">
            <a:xfrm>
              <a:off x="5294313" y="1587500"/>
              <a:ext cx="2432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Obuhvat</a:t>
              </a:r>
              <a:endParaRPr lang="hr-HR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Text Box 28"/>
            <p:cNvSpPr txBox="1">
              <a:spLocks noChangeArrowheads="1"/>
            </p:cNvSpPr>
            <p:nvPr/>
          </p:nvSpPr>
          <p:spPr bwMode="black">
            <a:xfrm>
              <a:off x="4230843" y="2862064"/>
              <a:ext cx="4632045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Sustav prikupljanja zahtjeva</a:t>
              </a:r>
              <a:endParaRPr lang="hr-HR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Text Box 29"/>
            <p:cNvSpPr txBox="1">
              <a:spLocks noChangeArrowheads="1"/>
            </p:cNvSpPr>
            <p:nvPr/>
          </p:nvSpPr>
          <p:spPr bwMode="black">
            <a:xfrm>
              <a:off x="4508392" y="4127956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Platforma za plaćanje</a:t>
              </a:r>
              <a:endParaRPr lang="hr-HR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black">
            <a:xfrm>
              <a:off x="4654550" y="5387491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Računovodstveni sustav</a:t>
              </a:r>
              <a:endParaRPr lang="hr-HR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184775" y="1772246"/>
            <a:ext cx="3273823" cy="3316287"/>
            <a:chOff x="5257800" y="2297113"/>
            <a:chExt cx="3273823" cy="3316287"/>
          </a:xfrm>
        </p:grpSpPr>
        <p:sp>
          <p:nvSpPr>
            <p:cNvPr id="90" name="AutoShape 3"/>
            <p:cNvSpPr>
              <a:spLocks noChangeArrowheads="1"/>
            </p:cNvSpPr>
            <p:nvPr/>
          </p:nvSpPr>
          <p:spPr bwMode="gray">
            <a:xfrm>
              <a:off x="5288084" y="2860675"/>
              <a:ext cx="2849563" cy="2752725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91" name="Group 9"/>
            <p:cNvGrpSpPr>
              <a:grpSpLocks/>
            </p:cNvGrpSpPr>
            <p:nvPr/>
          </p:nvGrpSpPr>
          <p:grpSpPr bwMode="auto">
            <a:xfrm>
              <a:off x="5257800" y="2297113"/>
              <a:ext cx="2857500" cy="466725"/>
              <a:chOff x="3623" y="1413"/>
              <a:chExt cx="1321" cy="294"/>
            </a:xfrm>
          </p:grpSpPr>
          <p:sp>
            <p:nvSpPr>
              <p:cNvPr id="98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9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0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92" name="Text Box 18"/>
            <p:cNvSpPr txBox="1">
              <a:spLocks noChangeArrowheads="1"/>
            </p:cNvSpPr>
            <p:nvPr/>
          </p:nvSpPr>
          <p:spPr bwMode="white">
            <a:xfrm>
              <a:off x="5578475" y="2376488"/>
              <a:ext cx="22383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tr-TR" sz="1600" b="1" dirty="0">
                  <a:solidFill>
                    <a:srgbClr val="F8F8F8"/>
                  </a:solidFill>
                  <a:latin typeface="Candara" pitchFamily="34" charset="0"/>
                </a:rPr>
                <a:t>Uloga Riznice</a:t>
              </a:r>
              <a:endParaRPr lang="hr-HR" altLang="tr-TR" sz="16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93" name="Rectangle 17"/>
            <p:cNvSpPr>
              <a:spLocks noChangeArrowheads="1"/>
            </p:cNvSpPr>
            <p:nvPr/>
          </p:nvSpPr>
          <p:spPr bwMode="auto">
            <a:xfrm>
              <a:off x="5380237" y="2999614"/>
              <a:ext cx="315138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hr-HR" altLang="tr-TR" sz="16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</a:rPr>
                <a:t>Financiranje općeg proračuna</a:t>
              </a:r>
              <a:endParaRPr lang="hr-HR" altLang="tr-TR" sz="1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gray">
            <a:xfrm>
              <a:off x="5440362" y="3408551"/>
              <a:ext cx="2514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hr-HR" altLang="tr-TR" sz="1400" dirty="0">
                  <a:solidFill>
                    <a:srgbClr val="1C1C1C"/>
                  </a:solidFill>
                  <a:latin typeface="Candara" pitchFamily="34" charset="0"/>
                </a:rPr>
                <a:t>Osiguravanje sredstava potrebnih institucijama općeg proračuna na temelju nastalih proračunskih troškova</a:t>
              </a:r>
              <a:endParaRPr lang="hr-HR" altLang="tr-TR" sz="14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</p:grpSp>
      <p:sp>
        <p:nvSpPr>
          <p:cNvPr id="37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2</a:t>
            </a:fld>
            <a:endParaRPr lang="hr-HR" altLang="tr-TR" dirty="0"/>
          </a:p>
        </p:txBody>
      </p:sp>
    </p:spTree>
    <p:extLst>
      <p:ext uri="{BB962C8B-B14F-4D97-AF65-F5344CB8AC3E}">
        <p14:creationId xmlns:p14="http://schemas.microsoft.com/office/powerpoint/2010/main" val="427861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>
                <a:latin typeface="Calibri" panose="020F0502020204030204" pitchFamily="34" charset="0"/>
              </a:rPr>
              <a:t>Novi sustav JRR-a</a:t>
            </a:r>
            <a:endParaRPr lang="hr-H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394478" y="1579563"/>
            <a:ext cx="5038486" cy="4892357"/>
            <a:chOff x="3896410" y="1579563"/>
            <a:chExt cx="5038486" cy="4892357"/>
          </a:xfrm>
        </p:grpSpPr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4470400" y="1579563"/>
              <a:ext cx="4051300" cy="914400"/>
              <a:chOff x="2728" y="1008"/>
              <a:chExt cx="2552" cy="576"/>
            </a:xfrm>
          </p:grpSpPr>
          <p:sp>
            <p:nvSpPr>
              <p:cNvPr id="65" name="Rectangle 8"/>
              <p:cNvSpPr>
                <a:spLocks noChangeArrowheads="1"/>
              </p:cNvSpPr>
              <p:nvPr/>
            </p:nvSpPr>
            <p:spPr bwMode="ltGray">
              <a:xfrm>
                <a:off x="2728" y="1008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ltGray">
              <a:xfrm>
                <a:off x="2735" y="1014"/>
                <a:ext cx="2536" cy="26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7" name="Rectangle 10"/>
              <p:cNvSpPr>
                <a:spLocks noChangeArrowheads="1"/>
              </p:cNvSpPr>
              <p:nvPr/>
            </p:nvSpPr>
            <p:spPr bwMode="ltGray">
              <a:xfrm>
                <a:off x="2736" y="1264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tint val="61176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5" name="Text Box 11"/>
            <p:cNvSpPr txBox="1">
              <a:spLocks noChangeArrowheads="1"/>
            </p:cNvSpPr>
            <p:nvPr/>
          </p:nvSpPr>
          <p:spPr bwMode="gray">
            <a:xfrm>
              <a:off x="4552014" y="1915805"/>
              <a:ext cx="41763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hr-HR" sz="1200" dirty="0">
                  <a:latin typeface="Calibri" panose="020F0502020204030204" pitchFamily="34" charset="0"/>
                </a:rPr>
                <a:t>Posebni računi+ Institucije posebnog proračuna +Regulatorna tijela+ Institucije socijalnog osiguranja + Izvanproračunski fondovi (izuzev UIF-a i SDIF-a )+obnovljivi fondovi</a:t>
              </a:r>
              <a:endParaRPr lang="hr-HR" altLang="tr-TR" sz="12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46" name="Group 12"/>
            <p:cNvGrpSpPr>
              <a:grpSpLocks/>
            </p:cNvGrpSpPr>
            <p:nvPr/>
          </p:nvGrpSpPr>
          <p:grpSpPr bwMode="auto">
            <a:xfrm>
              <a:off x="4483100" y="2841625"/>
              <a:ext cx="4051300" cy="914400"/>
              <a:chOff x="2736" y="1803"/>
              <a:chExt cx="2552" cy="576"/>
            </a:xfrm>
          </p:grpSpPr>
          <p:sp>
            <p:nvSpPr>
              <p:cNvPr id="62" name="Rectangle 13"/>
              <p:cNvSpPr>
                <a:spLocks noChangeArrowheads="1"/>
              </p:cNvSpPr>
              <p:nvPr/>
            </p:nvSpPr>
            <p:spPr bwMode="ltGray">
              <a:xfrm>
                <a:off x="2736" y="1803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3" name="Rectangle 14"/>
              <p:cNvSpPr>
                <a:spLocks noChangeArrowheads="1"/>
              </p:cNvSpPr>
              <p:nvPr/>
            </p:nvSpPr>
            <p:spPr bwMode="ltGray">
              <a:xfrm>
                <a:off x="2743" y="1809"/>
                <a:ext cx="2536" cy="2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Rectangle 15"/>
              <p:cNvSpPr>
                <a:spLocks noChangeArrowheads="1"/>
              </p:cNvSpPr>
              <p:nvPr/>
            </p:nvSpPr>
            <p:spPr bwMode="ltGray">
              <a:xfrm>
                <a:off x="2744" y="2059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gray">
            <a:xfrm>
              <a:off x="4555260" y="3276489"/>
              <a:ext cx="386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hr-HR" sz="1400" dirty="0">
                  <a:latin typeface="Calibri" panose="020F0502020204030204" pitchFamily="34" charset="0"/>
                </a:rPr>
                <a:t>Informacijski sustav JRR-a – modul izrade projekcija i zahtjeva</a:t>
              </a:r>
              <a:endParaRPr lang="hr-H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48" name="Group 17"/>
            <p:cNvGrpSpPr>
              <a:grpSpLocks/>
            </p:cNvGrpSpPr>
            <p:nvPr/>
          </p:nvGrpSpPr>
          <p:grpSpPr bwMode="auto">
            <a:xfrm>
              <a:off x="4470400" y="4125913"/>
              <a:ext cx="4051300" cy="914400"/>
              <a:chOff x="2728" y="2612"/>
              <a:chExt cx="2552" cy="576"/>
            </a:xfrm>
          </p:grpSpPr>
          <p:sp>
            <p:nvSpPr>
              <p:cNvPr id="59" name="Rectangle 18"/>
              <p:cNvSpPr>
                <a:spLocks noChangeArrowheads="1"/>
              </p:cNvSpPr>
              <p:nvPr/>
            </p:nvSpPr>
            <p:spPr bwMode="ltGray">
              <a:xfrm>
                <a:off x="2728" y="2612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0" name="Rectangle 19"/>
              <p:cNvSpPr>
                <a:spLocks noChangeArrowheads="1"/>
              </p:cNvSpPr>
              <p:nvPr/>
            </p:nvSpPr>
            <p:spPr bwMode="ltGray">
              <a:xfrm>
                <a:off x="2735" y="2618"/>
                <a:ext cx="2536" cy="26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1" name="Rectangle 20"/>
              <p:cNvSpPr>
                <a:spLocks noChangeArrowheads="1"/>
              </p:cNvSpPr>
              <p:nvPr/>
            </p:nvSpPr>
            <p:spPr bwMode="ltGray">
              <a:xfrm>
                <a:off x="2736" y="2868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9" name="Text Box 21"/>
            <p:cNvSpPr txBox="1">
              <a:spLocks noChangeArrowheads="1"/>
            </p:cNvSpPr>
            <p:nvPr/>
          </p:nvSpPr>
          <p:spPr bwMode="gray">
            <a:xfrm>
              <a:off x="4602126" y="4503756"/>
              <a:ext cx="3816424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400" dirty="0">
                  <a:latin typeface="Calibri" panose="020F0502020204030204" pitchFamily="34" charset="0"/>
                </a:rPr>
                <a:t>Informacijski sustav JRR-a – modul plaćanja</a:t>
              </a:r>
              <a:endParaRPr lang="hr-H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hr-HR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50" name="Group 22"/>
            <p:cNvGrpSpPr>
              <a:grpSpLocks/>
            </p:cNvGrpSpPr>
            <p:nvPr/>
          </p:nvGrpSpPr>
          <p:grpSpPr bwMode="auto">
            <a:xfrm>
              <a:off x="4470400" y="5410200"/>
              <a:ext cx="4051300" cy="914400"/>
              <a:chOff x="2728" y="3421"/>
              <a:chExt cx="2552" cy="576"/>
            </a:xfrm>
          </p:grpSpPr>
          <p:sp>
            <p:nvSpPr>
              <p:cNvPr id="56" name="Rectangle 23"/>
              <p:cNvSpPr>
                <a:spLocks noChangeArrowheads="1"/>
              </p:cNvSpPr>
              <p:nvPr/>
            </p:nvSpPr>
            <p:spPr bwMode="gray">
              <a:xfrm>
                <a:off x="2728" y="3421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7" name="Rectangle 24"/>
              <p:cNvSpPr>
                <a:spLocks noChangeArrowheads="1"/>
              </p:cNvSpPr>
              <p:nvPr/>
            </p:nvSpPr>
            <p:spPr bwMode="gray">
              <a:xfrm>
                <a:off x="2735" y="3427"/>
                <a:ext cx="2536" cy="26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8" name="Rectangle 25"/>
              <p:cNvSpPr>
                <a:spLocks noChangeArrowheads="1"/>
              </p:cNvSpPr>
              <p:nvPr/>
            </p:nvSpPr>
            <p:spPr bwMode="gray">
              <a:xfrm>
                <a:off x="2736" y="3677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61176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1" name="Text Box 26"/>
            <p:cNvSpPr txBox="1">
              <a:spLocks noChangeArrowheads="1"/>
            </p:cNvSpPr>
            <p:nvPr/>
          </p:nvSpPr>
          <p:spPr bwMode="gray">
            <a:xfrm>
              <a:off x="4770040" y="5733256"/>
              <a:ext cx="3635772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200" dirty="0"/>
                <a:t> Informacijski sustav JRR-a – Računovodstveni modul i Računovodstveni sustav institucija</a:t>
              </a:r>
              <a:endParaRPr lang="hr-HR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hr-HR" altLang="tr-TR" sz="12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black">
            <a:xfrm>
              <a:off x="5294313" y="1587500"/>
              <a:ext cx="2432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Obuhvat</a:t>
              </a:r>
              <a:endParaRPr lang="hr-HR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Text Box 28"/>
            <p:cNvSpPr txBox="1">
              <a:spLocks noChangeArrowheads="1"/>
            </p:cNvSpPr>
            <p:nvPr/>
          </p:nvSpPr>
          <p:spPr bwMode="black">
            <a:xfrm>
              <a:off x="3896410" y="2835275"/>
              <a:ext cx="5038486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Sustav prikupljanja zahtjeva</a:t>
              </a:r>
              <a:endParaRPr lang="hr-HR" altLang="tr-TR" sz="22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Text Box 29"/>
            <p:cNvSpPr txBox="1">
              <a:spLocks noChangeArrowheads="1"/>
            </p:cNvSpPr>
            <p:nvPr/>
          </p:nvSpPr>
          <p:spPr bwMode="black">
            <a:xfrm>
              <a:off x="4508392" y="4127956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Platforma za plaćanje</a:t>
              </a:r>
              <a:endParaRPr lang="hr-HR" altLang="tr-TR" sz="22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black">
            <a:xfrm>
              <a:off x="4654550" y="5387491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>
                  <a:solidFill>
                    <a:srgbClr val="FFFFFF"/>
                  </a:solidFill>
                </a:rPr>
                <a:t>Računovodstveni sustav</a:t>
              </a:r>
              <a:endParaRPr lang="hr-HR" altLang="tr-TR" sz="2200" b="1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184775" y="1772246"/>
            <a:ext cx="3273823" cy="3316287"/>
            <a:chOff x="5257800" y="2297113"/>
            <a:chExt cx="3273823" cy="3316287"/>
          </a:xfrm>
        </p:grpSpPr>
        <p:sp>
          <p:nvSpPr>
            <p:cNvPr id="90" name="AutoShape 3"/>
            <p:cNvSpPr>
              <a:spLocks noChangeArrowheads="1"/>
            </p:cNvSpPr>
            <p:nvPr/>
          </p:nvSpPr>
          <p:spPr bwMode="gray">
            <a:xfrm>
              <a:off x="5283200" y="2860675"/>
              <a:ext cx="2849563" cy="2752725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91" name="Group 9"/>
            <p:cNvGrpSpPr>
              <a:grpSpLocks/>
            </p:cNvGrpSpPr>
            <p:nvPr/>
          </p:nvGrpSpPr>
          <p:grpSpPr bwMode="auto">
            <a:xfrm>
              <a:off x="5257800" y="2297113"/>
              <a:ext cx="2857500" cy="466725"/>
              <a:chOff x="3623" y="1413"/>
              <a:chExt cx="1321" cy="294"/>
            </a:xfrm>
          </p:grpSpPr>
          <p:sp>
            <p:nvSpPr>
              <p:cNvPr id="98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9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0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92" name="Text Box 18"/>
            <p:cNvSpPr txBox="1">
              <a:spLocks noChangeArrowheads="1"/>
            </p:cNvSpPr>
            <p:nvPr/>
          </p:nvSpPr>
          <p:spPr bwMode="white">
            <a:xfrm>
              <a:off x="5578475" y="2376488"/>
              <a:ext cx="22383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tr-TR" sz="1600" b="1" dirty="0">
                  <a:solidFill>
                    <a:srgbClr val="F8F8F8"/>
                  </a:solidFill>
                  <a:latin typeface="Candara" pitchFamily="34" charset="0"/>
                </a:rPr>
                <a:t>Uloga Riznice</a:t>
              </a:r>
              <a:endParaRPr lang="hr-HR" altLang="tr-TR" sz="16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93" name="Rectangle 17"/>
            <p:cNvSpPr>
              <a:spLocks noChangeArrowheads="1"/>
            </p:cNvSpPr>
            <p:nvPr/>
          </p:nvSpPr>
          <p:spPr bwMode="auto">
            <a:xfrm>
              <a:off x="5380237" y="2999614"/>
              <a:ext cx="315138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hr-HR" altLang="tr-TR" sz="16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</a:rPr>
                <a:t>Bankar</a:t>
              </a:r>
              <a:r>
                <a:rPr lang="hr-HR"/>
                <a:t> </a:t>
              </a:r>
              <a:r>
                <a:rPr lang="hr-HR" altLang="tr-TR" sz="16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</a:rPr>
                <a:t>vlade</a:t>
              </a:r>
              <a:endParaRPr lang="hr-HR" altLang="tr-TR" sz="1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gray">
            <a:xfrm>
              <a:off x="5440362" y="3408551"/>
              <a:ext cx="2514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hr-HR" altLang="tr-TR" sz="1400" dirty="0">
                  <a:solidFill>
                    <a:srgbClr val="1C1C1C"/>
                  </a:solidFill>
                  <a:latin typeface="Candara" pitchFamily="34" charset="0"/>
                </a:rPr>
                <a:t>Ispunjava sve novčane zahtjeve institucija obuhvaćenih JRR-om i ima ulogu glavnog nadležnog tijela za upravljanje novčanim sredstvima</a:t>
              </a:r>
              <a:endParaRPr lang="hr-HR" altLang="tr-TR" sz="14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</p:grpSp>
      <p:sp>
        <p:nvSpPr>
          <p:cNvPr id="37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3</a:t>
            </a:fld>
            <a:endParaRPr lang="hr-HR" altLang="tr-TR" dirty="0"/>
          </a:p>
        </p:txBody>
      </p:sp>
    </p:spTree>
    <p:extLst>
      <p:ext uri="{BB962C8B-B14F-4D97-AF65-F5344CB8AC3E}">
        <p14:creationId xmlns:p14="http://schemas.microsoft.com/office/powerpoint/2010/main" val="2280312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BAD822-BF66-4873-8B25-23CD94618225}" type="slidenum">
              <a:rPr lang="en-US" altLang="tr-TR" smtClean="0"/>
              <a:pPr/>
              <a:t>4</a:t>
            </a:fld>
            <a:endParaRPr lang="hr-HR" altLang="tr-TR" dirty="0"/>
          </a:p>
        </p:txBody>
      </p:sp>
      <p:grpSp>
        <p:nvGrpSpPr>
          <p:cNvPr id="33" name="Group 32"/>
          <p:cNvGrpSpPr/>
          <p:nvPr/>
        </p:nvGrpSpPr>
        <p:grpSpPr>
          <a:xfrm>
            <a:off x="1035167" y="1052555"/>
            <a:ext cx="7602341" cy="5688813"/>
            <a:chOff x="1035167" y="1042723"/>
            <a:chExt cx="7602341" cy="5464353"/>
          </a:xfrm>
        </p:grpSpPr>
        <p:grpSp>
          <p:nvGrpSpPr>
            <p:cNvPr id="34" name="Group 3"/>
            <p:cNvGrpSpPr>
              <a:grpSpLocks/>
            </p:cNvGrpSpPr>
            <p:nvPr/>
          </p:nvGrpSpPr>
          <p:grpSpPr bwMode="auto">
            <a:xfrm>
              <a:off x="1076667" y="1093278"/>
              <a:ext cx="1900711" cy="482600"/>
              <a:chOff x="845" y="1339"/>
              <a:chExt cx="1086" cy="304"/>
            </a:xfrm>
          </p:grpSpPr>
          <p:sp>
            <p:nvSpPr>
              <p:cNvPr id="61" name="Freeform 4"/>
              <p:cNvSpPr>
                <a:spLocks/>
              </p:cNvSpPr>
              <p:nvPr/>
            </p:nvSpPr>
            <p:spPr bwMode="gray">
              <a:xfrm>
                <a:off x="909" y="1514"/>
                <a:ext cx="958" cy="129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5"/>
              <p:cNvSpPr>
                <a:spLocks noChangeArrowheads="1"/>
              </p:cNvSpPr>
              <p:nvPr/>
            </p:nvSpPr>
            <p:spPr bwMode="gray">
              <a:xfrm>
                <a:off x="845" y="1339"/>
                <a:ext cx="1086" cy="267"/>
              </a:xfrm>
              <a:prstGeom prst="rect">
                <a:avLst/>
              </a:prstGeom>
              <a:gradFill rotWithShape="1">
                <a:gsLst>
                  <a:gs pos="0">
                    <a:srgbClr val="3891A7">
                      <a:gamma/>
                      <a:tint val="48627"/>
                      <a:invGamma/>
                    </a:srgbClr>
                  </a:gs>
                  <a:gs pos="100000">
                    <a:srgbClr val="3891A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1076667" y="2862152"/>
              <a:ext cx="1900711" cy="482600"/>
              <a:chOff x="816" y="2304"/>
              <a:chExt cx="1440" cy="448"/>
            </a:xfrm>
          </p:grpSpPr>
          <p:sp>
            <p:nvSpPr>
              <p:cNvPr id="59" name="Freeform 7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8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rgbClr val="FEB80A">
                      <a:gamma/>
                      <a:tint val="51373"/>
                      <a:invGamma/>
                    </a:srgbClr>
                  </a:gs>
                  <a:gs pos="100000">
                    <a:srgbClr val="FEB80A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1076667" y="4005152"/>
              <a:ext cx="1900711" cy="482600"/>
              <a:chOff x="816" y="2304"/>
              <a:chExt cx="1440" cy="448"/>
            </a:xfrm>
          </p:grpSpPr>
          <p:sp>
            <p:nvSpPr>
              <p:cNvPr id="57" name="Freeform 10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11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rgbClr val="84AA32">
                      <a:gamma/>
                      <a:tint val="36471"/>
                      <a:invGamma/>
                    </a:srgbClr>
                  </a:gs>
                  <a:gs pos="100000">
                    <a:srgbClr val="84AA3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sp>
          <p:nvSpPr>
            <p:cNvPr id="37" name="Freeform 12"/>
            <p:cNvSpPr>
              <a:spLocks/>
            </p:cNvSpPr>
            <p:nvPr/>
          </p:nvSpPr>
          <p:spPr bwMode="gray">
            <a:xfrm>
              <a:off x="1188679" y="5425964"/>
              <a:ext cx="1676686" cy="204788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Rectangle 13"/>
            <p:cNvSpPr>
              <a:spLocks noChangeArrowheads="1"/>
            </p:cNvSpPr>
            <p:nvPr/>
          </p:nvSpPr>
          <p:spPr bwMode="gray">
            <a:xfrm>
              <a:off x="1076667" y="5148152"/>
              <a:ext cx="1900711" cy="423862"/>
            </a:xfrm>
            <a:prstGeom prst="rect">
              <a:avLst/>
            </a:prstGeom>
            <a:gradFill rotWithShape="1">
              <a:gsLst>
                <a:gs pos="0">
                  <a:srgbClr val="FE7B40">
                    <a:gamma/>
                    <a:tint val="24314"/>
                    <a:invGamma/>
                  </a:srgbClr>
                </a:gs>
                <a:gs pos="100000">
                  <a:srgbClr val="FE7B4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cs typeface="Arial" charset="0"/>
              </a:endParaRPr>
            </a:p>
          </p:txBody>
        </p:sp>
        <p:cxnSp>
          <p:nvCxnSpPr>
            <p:cNvPr id="39" name="AutoShape 14"/>
            <p:cNvCxnSpPr>
              <a:cxnSpLocks noChangeShapeType="1"/>
              <a:stCxn id="61" idx="11"/>
              <a:endCxn id="60" idx="0"/>
            </p:cNvCxnSpPr>
            <p:nvPr/>
          </p:nvCxnSpPr>
          <p:spPr bwMode="gray">
            <a:xfrm>
              <a:off x="2021035" y="1520619"/>
              <a:ext cx="5989" cy="134153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AutoShape 15"/>
            <p:cNvCxnSpPr>
              <a:cxnSpLocks noChangeShapeType="1"/>
              <a:stCxn id="59" idx="11"/>
              <a:endCxn id="58" idx="0"/>
            </p:cNvCxnSpPr>
            <p:nvPr/>
          </p:nvCxnSpPr>
          <p:spPr bwMode="gray">
            <a:xfrm>
              <a:off x="2021772" y="3289189"/>
              <a:ext cx="5250" cy="71596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16"/>
            <p:cNvCxnSpPr>
              <a:cxnSpLocks noChangeShapeType="1"/>
              <a:stCxn id="57" idx="11"/>
              <a:endCxn id="38" idx="0"/>
            </p:cNvCxnSpPr>
            <p:nvPr/>
          </p:nvCxnSpPr>
          <p:spPr bwMode="gray">
            <a:xfrm>
              <a:off x="2021772" y="4432189"/>
              <a:ext cx="5250" cy="71596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Line 17"/>
            <p:cNvSpPr>
              <a:spLocks noChangeShapeType="1"/>
            </p:cNvSpPr>
            <p:nvPr/>
          </p:nvSpPr>
          <p:spPr bwMode="gray">
            <a:xfrm>
              <a:off x="2084779" y="2737726"/>
              <a:ext cx="6552729" cy="0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gray">
            <a:xfrm>
              <a:off x="2084779" y="3890906"/>
              <a:ext cx="6552729" cy="0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gray">
            <a:xfrm flipV="1">
              <a:off x="2084779" y="5065760"/>
              <a:ext cx="6552729" cy="3175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gray">
            <a:xfrm>
              <a:off x="3089390" y="1042723"/>
              <a:ext cx="5398366" cy="11529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Priprema projektnog plana i</a:t>
              </a:r>
              <a:r>
                <a:rPr lang="hr-HR" sz="1200" dirty="0"/>
                <a:t> </a:t>
              </a: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dokumentacije</a:t>
              </a:r>
              <a:r>
                <a:rPr lang="hr-HR" sz="1200" dirty="0"/>
                <a:t>                 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sz="1200" b="1" i="0" u="none" strike="noStrike" kern="0" cap="none" spc="0" normalizeH="0" baseline="0" noProof="0" dirty="0">
                <a:ln>
                  <a:noFill/>
                </a:ln>
                <a:solidFill>
                  <a:srgbClr val="92D05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Imenovanje projektnog tima</a:t>
              </a:r>
              <a:r>
                <a:rPr lang="hr-HR" sz="1200" dirty="0"/>
                <a:t>      </a:t>
              </a:r>
              <a:r>
                <a:rPr lang="en-US" sz="1200" dirty="0"/>
                <a:t>		</a:t>
              </a:r>
              <a:r>
                <a:rPr lang="hr-HR" sz="1200" dirty="0"/>
                <a:t> 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Izrada </a:t>
              </a:r>
              <a:r>
                <a:rPr lang="hr-HR" sz="1200" dirty="0"/>
                <a:t> </a:t>
              </a: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sustava</a:t>
              </a:r>
              <a:r>
                <a:rPr lang="hr-HR" sz="1200" dirty="0"/>
                <a:t> </a:t>
              </a:r>
              <a:r>
                <a:rPr lang="en-US" sz="1200" dirty="0"/>
                <a:t>		</a:t>
              </a:r>
              <a:r>
                <a:rPr lang="hr-HR" sz="1200" dirty="0"/>
                <a:t>                  </a:t>
              </a:r>
              <a:r>
                <a:rPr lang="en-US" sz="1200" dirty="0"/>
                <a:t>	</a:t>
              </a:r>
              <a:r>
                <a:rPr lang="hr-HR" sz="1200" dirty="0"/>
                <a:t> 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Dokumentiranje</a:t>
              </a:r>
              <a:r>
                <a:rPr lang="hr-HR" sz="1200" dirty="0"/>
                <a:t> </a:t>
              </a: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procesa</a:t>
              </a:r>
              <a:r>
                <a:rPr lang="hr-HR" sz="1200" dirty="0"/>
                <a:t>          </a:t>
              </a:r>
              <a:r>
                <a:rPr lang="en-US" sz="1200" dirty="0"/>
                <a:t>		</a:t>
              </a:r>
              <a:r>
                <a:rPr lang="hr-HR" sz="1200" dirty="0"/>
                <a:t> 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Predstavljanje konačnog dizajna sustava</a:t>
              </a:r>
              <a:r>
                <a:rPr kumimoji="0" lang="hr-HR" altLang="tr-TR" sz="12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 </a:t>
              </a:r>
              <a:r>
                <a:rPr lang="hr-HR" sz="1200" dirty="0"/>
                <a:t> </a:t>
              </a:r>
              <a:r>
                <a:rPr kumimoji="0" lang="hr-HR" altLang="tr-TR" sz="12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visokom rukovodstvu</a:t>
              </a:r>
              <a:r>
                <a:rPr lang="hr-HR" sz="1200" dirty="0"/>
                <a:t>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Prikupljanje</a:t>
              </a:r>
              <a:r>
                <a:rPr lang="hr-HR" sz="1200" dirty="0"/>
                <a:t> </a:t>
              </a: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inventara bankovnih računa</a:t>
              </a:r>
              <a:r>
                <a:rPr lang="hr-HR" sz="1200" dirty="0"/>
                <a:t> </a:t>
              </a: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za</a:t>
              </a:r>
              <a:r>
                <a:rPr lang="hr-HR" sz="1200" dirty="0"/>
                <a:t>   </a:t>
              </a:r>
              <a:r>
                <a:rPr kumimoji="0" lang="hr-HR" altLang="tr-TR" sz="12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javni sektor</a:t>
              </a:r>
              <a:r>
                <a:rPr lang="hr-HR" sz="1200" dirty="0"/>
                <a:t>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6" name="Text Box 21"/>
            <p:cNvSpPr txBox="1">
              <a:spLocks noChangeArrowheads="1"/>
            </p:cNvSpPr>
            <p:nvPr/>
          </p:nvSpPr>
          <p:spPr bwMode="gray">
            <a:xfrm>
              <a:off x="3068081" y="2824843"/>
              <a:ext cx="5175012" cy="798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Priprema nacrta zakona</a:t>
              </a:r>
              <a:r>
                <a:rPr lang="en-US" sz="1200" dirty="0"/>
                <a:t>		</a:t>
              </a:r>
              <a:r>
                <a:rPr lang="hr-HR" sz="1200" dirty="0"/>
                <a:t> 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TIXIntegralsUpD" pitchFamily="50" charset="2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Predstavljanje nacrta</a:t>
              </a:r>
              <a:r>
                <a:rPr kumimoji="0" lang="hr-HR" altLang="tr-TR" sz="12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 </a:t>
              </a:r>
              <a:r>
                <a:rPr lang="hr-HR" sz="1200" dirty="0"/>
                <a:t>  </a:t>
              </a: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dionicima</a:t>
              </a:r>
              <a:r>
                <a:rPr lang="hr-HR" sz="1200" dirty="0"/>
                <a:t>        </a:t>
              </a:r>
              <a:r>
                <a:rPr lang="en-US" sz="1200" dirty="0"/>
                <a:t>	</a:t>
              </a:r>
              <a:r>
                <a:rPr lang="hr-HR" sz="1200" dirty="0"/>
                <a:t>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TIXIntegralsUpD" pitchFamily="50" charset="2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Početak postupka donošenja zakona</a:t>
              </a:r>
              <a:r>
                <a:rPr lang="en-US" sz="1200" dirty="0"/>
                <a:t>	</a:t>
              </a:r>
              <a:r>
                <a:rPr lang="hr-HR" sz="1200" dirty="0"/>
                <a:t>           </a:t>
              </a:r>
              <a:r>
                <a:rPr lang="en-US" sz="1200" dirty="0"/>
                <a:t>	</a:t>
              </a:r>
              <a:r>
                <a:rPr lang="hr-HR" sz="1200" dirty="0"/>
                <a:t>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STIXIntegralsUpD" pitchFamily="50" charset="2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hr-HR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Završetak postupka donošenja zakona               </a:t>
              </a:r>
              <a:r>
                <a:rPr kumimoji="0" lang="en-US" altLang="tr-T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	</a:t>
              </a:r>
              <a:r>
                <a:rPr lang="hr-HR" sz="1200" dirty="0"/>
                <a:t>                  </a:t>
              </a:r>
              <a:r>
                <a:rPr kumimoji="0" lang="tr-TR" altLang="tr-T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hr-HR" altLang="tr-TR" sz="1200" b="1" i="0" u="none" strike="noStrike" kern="0" cap="none" spc="0" normalizeH="0" baseline="0" noProof="0" dirty="0">
                <a:ln>
                  <a:noFill/>
                </a:ln>
                <a:solidFill>
                  <a:srgbClr val="92D05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gray">
            <a:xfrm>
              <a:off x="1268892" y="1068289"/>
              <a:ext cx="1447832" cy="443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tr-TR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Priprema i izrada</a:t>
              </a:r>
              <a:r>
                <a:rPr kumimoji="0" lang="hr-HR" altLang="tr-TR" sz="1200" b="1" i="0" u="none" strike="noStrike" kern="0" cap="none" spc="0" normalizeH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projekta i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tr-TR" sz="1200" b="1" i="0" u="none" strike="noStrike" kern="0" cap="none" spc="0" normalizeH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sustava</a:t>
              </a:r>
              <a:endParaRPr kumimoji="0" lang="hr-HR" altLang="tr-T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48" name="Text Box 26"/>
            <p:cNvSpPr txBox="1">
              <a:spLocks noChangeArrowheads="1"/>
            </p:cNvSpPr>
            <p:nvPr/>
          </p:nvSpPr>
          <p:spPr bwMode="gray">
            <a:xfrm>
              <a:off x="1313286" y="4025789"/>
              <a:ext cx="136447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tr-TR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IT</a:t>
              </a:r>
              <a:r>
                <a:rPr kumimoji="0" lang="hr-HR" altLang="tr-TR" sz="1200" b="1" i="0" u="none" strike="noStrike" kern="0" cap="none" spc="0" normalizeH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infrastruktura</a:t>
              </a:r>
              <a:endParaRPr kumimoji="0" lang="hr-HR" altLang="tr-T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gray">
            <a:xfrm>
              <a:off x="1078448" y="5168789"/>
              <a:ext cx="18341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tr-TR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Bankarska infrastruktura</a:t>
              </a:r>
              <a:endParaRPr kumimoji="0" lang="hr-HR" altLang="tr-T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gray">
            <a:xfrm>
              <a:off x="1035167" y="2862122"/>
              <a:ext cx="192071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tr-TR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Pravna pozadina</a:t>
              </a:r>
              <a:endParaRPr kumimoji="0" lang="hr-HR" altLang="tr-T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grpSp>
          <p:nvGrpSpPr>
            <p:cNvPr id="51" name="Group 3"/>
            <p:cNvGrpSpPr>
              <a:grpSpLocks/>
            </p:cNvGrpSpPr>
            <p:nvPr/>
          </p:nvGrpSpPr>
          <p:grpSpPr bwMode="auto">
            <a:xfrm>
              <a:off x="1076667" y="6024476"/>
              <a:ext cx="1900711" cy="482600"/>
              <a:chOff x="845" y="1339"/>
              <a:chExt cx="1086" cy="304"/>
            </a:xfrm>
          </p:grpSpPr>
          <p:sp>
            <p:nvSpPr>
              <p:cNvPr id="55" name="Freeform 4"/>
              <p:cNvSpPr>
                <a:spLocks/>
              </p:cNvSpPr>
              <p:nvPr/>
            </p:nvSpPr>
            <p:spPr bwMode="gray">
              <a:xfrm>
                <a:off x="909" y="1514"/>
                <a:ext cx="958" cy="129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5"/>
              <p:cNvSpPr>
                <a:spLocks noChangeArrowheads="1"/>
              </p:cNvSpPr>
              <p:nvPr/>
            </p:nvSpPr>
            <p:spPr bwMode="gray">
              <a:xfrm>
                <a:off x="845" y="1339"/>
                <a:ext cx="1086" cy="267"/>
              </a:xfrm>
              <a:prstGeom prst="rect">
                <a:avLst/>
              </a:prstGeom>
              <a:gradFill rotWithShape="1">
                <a:gsLst>
                  <a:gs pos="0">
                    <a:srgbClr val="3891A7">
                      <a:gamma/>
                      <a:tint val="48627"/>
                      <a:invGamma/>
                    </a:srgbClr>
                  </a:gs>
                  <a:gs pos="100000">
                    <a:srgbClr val="3891A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cxnSp>
          <p:nvCxnSpPr>
            <p:cNvPr id="52" name="AutoShape 16"/>
            <p:cNvCxnSpPr>
              <a:cxnSpLocks noChangeShapeType="1"/>
              <a:endCxn id="56" idx="0"/>
            </p:cNvCxnSpPr>
            <p:nvPr/>
          </p:nvCxnSpPr>
          <p:spPr bwMode="gray">
            <a:xfrm>
              <a:off x="2018040" y="5572014"/>
              <a:ext cx="8983" cy="452462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 Box 27"/>
            <p:cNvSpPr txBox="1">
              <a:spLocks noChangeArrowheads="1"/>
            </p:cNvSpPr>
            <p:nvPr/>
          </p:nvSpPr>
          <p:spPr bwMode="gray">
            <a:xfrm>
              <a:off x="1488014" y="6127684"/>
              <a:ext cx="101502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tr-TR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Pilotna faza</a:t>
              </a:r>
              <a:endParaRPr kumimoji="0" lang="hr-HR" altLang="tr-T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gray">
            <a:xfrm flipV="1">
              <a:off x="2084779" y="5798245"/>
              <a:ext cx="6552729" cy="3175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3" name="Text Box 21"/>
          <p:cNvSpPr txBox="1">
            <a:spLocks noChangeArrowheads="1"/>
          </p:cNvSpPr>
          <p:nvPr/>
        </p:nvSpPr>
        <p:spPr bwMode="gray">
          <a:xfrm>
            <a:off x="3028426" y="3977376"/>
            <a:ext cx="51750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Moduli dnevnih zahtjeva i mjesečnih projekcija</a:t>
            </a:r>
            <a:r>
              <a:rPr lang="en-US" sz="1200" dirty="0"/>
              <a:t>	</a:t>
            </a:r>
            <a:r>
              <a:rPr lang="hr-HR" sz="1200" dirty="0"/>
              <a:t>                 </a:t>
            </a:r>
            <a:r>
              <a:rPr lang="tr-TR" altLang="tr-TR" sz="1200" b="1" kern="0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Računovodstveni modul</a:t>
            </a:r>
            <a:r>
              <a:rPr lang="hr-HR" sz="1200" dirty="0"/>
              <a:t>           </a:t>
            </a:r>
            <a:r>
              <a:rPr lang="en-US" sz="1200" dirty="0"/>
              <a:t>		</a:t>
            </a:r>
            <a:r>
              <a:rPr lang="hr-HR" sz="1200" dirty="0"/>
              <a:t>           </a:t>
            </a:r>
            <a:r>
              <a:rPr lang="en-US" sz="1200" dirty="0"/>
              <a:t>	</a:t>
            </a:r>
            <a:r>
              <a:rPr lang="hr-HR" sz="1200" dirty="0"/>
              <a:t>                 </a:t>
            </a:r>
            <a:r>
              <a:rPr lang="tr-TR" altLang="tr-TR" sz="1200" b="1" kern="0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hr-HR" altLang="tr-TR" sz="1200" b="1" kern="0" dirty="0">
              <a:solidFill>
                <a:srgbClr val="92D050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Programski modul</a:t>
            </a:r>
            <a:r>
              <a:rPr lang="en-US" sz="1200" dirty="0"/>
              <a:t>		</a:t>
            </a:r>
            <a:r>
              <a:rPr lang="hr-HR" sz="1200" dirty="0"/>
              <a:t>                  </a:t>
            </a:r>
            <a:r>
              <a:rPr lang="en-US" sz="1200" dirty="0"/>
              <a:t>	</a:t>
            </a:r>
            <a:r>
              <a:rPr lang="hr-HR" sz="1200" dirty="0"/>
              <a:t>                  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hr-HR" altLang="tr-TR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Integracija IFMIS-a u računovodstvene sustave institucija</a:t>
            </a:r>
            <a:r>
              <a:rPr lang="hr-HR" sz="1200" dirty="0"/>
              <a:t> </a:t>
            </a:r>
            <a:r>
              <a:rPr lang="en-US" sz="1200" dirty="0"/>
              <a:t>	</a:t>
            </a:r>
            <a:r>
              <a:rPr lang="hr-HR" sz="1200" dirty="0"/>
              <a:t>             </a:t>
            </a:r>
            <a:endParaRPr lang="hr-HR" altLang="tr-TR" sz="1200" b="1" dirty="0">
              <a:solidFill>
                <a:srgbClr val="C0C0C0"/>
              </a:solidFill>
              <a:latin typeface="Calibri" panose="020F0502020204030204" pitchFamily="34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Integracija sustava internetskog bankarstva u središnjoj banci (CBRT)</a:t>
            </a:r>
            <a:r>
              <a:rPr lang="en-US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r>
              <a:rPr lang="hr-HR" sz="1200" dirty="0"/>
              <a:t>                  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r>
              <a:rPr lang="hr-HR" sz="1200" dirty="0"/>
              <a:t> </a:t>
            </a:r>
            <a:r>
              <a:rPr lang="en-US" sz="1200" dirty="0"/>
              <a:t>	</a:t>
            </a:r>
            <a:endParaRPr lang="hr-HR" altLang="tr-TR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gray">
          <a:xfrm>
            <a:off x="3042992" y="5386382"/>
            <a:ext cx="5491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Otvaranje novih računa u CBRT-u i banci </a:t>
            </a:r>
            <a:r>
              <a:rPr lang="hr-HR" altLang="tr-T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Ziraat</a:t>
            </a: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  <a:r>
              <a:rPr lang="en-US" sz="1200" dirty="0"/>
              <a:t>	</a:t>
            </a:r>
            <a:r>
              <a:rPr lang="hr-HR" sz="1200" dirty="0"/>
              <a:t>                 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Povezivanje računa</a:t>
            </a:r>
            <a:r>
              <a:rPr lang="en-US" sz="1200" dirty="0"/>
              <a:t>	</a:t>
            </a:r>
            <a:r>
              <a:rPr lang="hr-HR" sz="1200" dirty="0"/>
              <a:t>           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gray">
          <a:xfrm>
            <a:off x="2997107" y="6033482"/>
            <a:ext cx="5175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Priprema pravila za </a:t>
            </a:r>
            <a:r>
              <a:rPr lang="hr-HR" altLang="tr-T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pilotnu</a:t>
            </a: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 fazu</a:t>
            </a:r>
            <a:r>
              <a:rPr lang="en-US" sz="1200" dirty="0"/>
              <a:t>	</a:t>
            </a:r>
            <a:r>
              <a:rPr lang="hr-HR" sz="1200" dirty="0"/>
              <a:t>                  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r>
              <a:rPr lang="hr-HR" sz="1200" dirty="0"/>
              <a:t> 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Početak </a:t>
            </a:r>
            <a:r>
              <a:rPr lang="hr-HR" altLang="tr-T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pilotne</a:t>
            </a: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 faze</a:t>
            </a:r>
            <a:r>
              <a:rPr lang="en-US" sz="1200" dirty="0"/>
              <a:t>	</a:t>
            </a:r>
            <a:r>
              <a:rPr lang="hr-HR" sz="1200" dirty="0"/>
              <a:t>                   </a:t>
            </a:r>
            <a:r>
              <a:rPr lang="en-US" sz="1200" dirty="0"/>
              <a:t>		</a:t>
            </a:r>
            <a:r>
              <a:rPr lang="hr-HR" sz="1200" dirty="0"/>
              <a:t>                  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r>
              <a:rPr lang="hr-HR" sz="1200" dirty="0"/>
              <a:t> 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>
          <a:xfrm>
            <a:off x="611560" y="251411"/>
            <a:ext cx="73914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r-HR" sz="3600" kern="0">
                <a:latin typeface="Calibri" panose="020F0502020204030204" pitchFamily="34" charset="0"/>
              </a:rPr>
              <a:t>Plan projekta</a:t>
            </a:r>
            <a:endParaRPr lang="hr-HR" sz="3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28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ChangeArrowheads="1"/>
          </p:cNvSpPr>
          <p:nvPr/>
        </p:nvSpPr>
        <p:spPr bwMode="gray">
          <a:xfrm>
            <a:off x="611560" y="2183765"/>
            <a:ext cx="41275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Definiranje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sustava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Definiranje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šireg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obuhvata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Ovlaštenje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za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definiranje</a:t>
            </a:r>
            <a:r>
              <a:rPr lang="hr-HR" sz="1100" dirty="0"/>
              <a:t>  </a:t>
            </a:r>
            <a:r>
              <a:rPr lang="hr-HR" sz="1100" kern="0" dirty="0">
                <a:latin typeface="Calibri" panose="020F0502020204030204" pitchFamily="34" charset="0"/>
              </a:rPr>
              <a:t>obuhvata (predsjednik)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Ovlaštenje za utvrđivanje</a:t>
            </a:r>
            <a:r>
              <a:rPr lang="hr-HR" sz="1100" dirty="0"/>
              <a:t>  </a:t>
            </a:r>
            <a:r>
              <a:rPr lang="hr-HR" sz="1100" kern="0" dirty="0">
                <a:latin typeface="Calibri" panose="020F0502020204030204" pitchFamily="34" charset="0"/>
              </a:rPr>
              <a:t>postupaka (Ministarstvo riznice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i financija)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Remuneracija</a:t>
            </a:r>
            <a:r>
              <a:rPr lang="hr-HR" sz="1100" dirty="0"/>
              <a:t> 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Troškovi</a:t>
            </a:r>
            <a:r>
              <a:rPr lang="hr-HR" sz="1100" dirty="0"/>
              <a:t>   </a:t>
            </a:r>
            <a:r>
              <a:rPr lang="hr-HR" sz="1100" kern="0" dirty="0">
                <a:latin typeface="Calibri" panose="020F0502020204030204" pitchFamily="34" charset="0"/>
              </a:rPr>
              <a:t>rada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sustava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Podjela prihoda</a:t>
            </a:r>
            <a:r>
              <a:rPr lang="hr-HR" sz="1100" dirty="0"/>
              <a:t>  </a:t>
            </a:r>
            <a:r>
              <a:rPr lang="hr-HR" sz="1100" kern="0" dirty="0">
                <a:latin typeface="Calibri" panose="020F0502020204030204" pitchFamily="34" charset="0"/>
              </a:rPr>
              <a:t>s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državnim poduzećima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i</a:t>
            </a:r>
            <a:r>
              <a:rPr lang="hr-HR" sz="1100" dirty="0"/>
              <a:t> </a:t>
            </a:r>
            <a:r>
              <a:rPr lang="hr-HR" sz="1100" kern="0" dirty="0">
                <a:latin typeface="Calibri" panose="020F0502020204030204" pitchFamily="34" charset="0"/>
              </a:rPr>
              <a:t>općinama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23601" y="1768475"/>
            <a:ext cx="3065214" cy="438150"/>
            <a:chOff x="1074738" y="1778000"/>
            <a:chExt cx="3065214" cy="438150"/>
          </a:xfrm>
        </p:grpSpPr>
        <p:sp>
          <p:nvSpPr>
            <p:cNvPr id="48130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Text Box 45"/>
            <p:cNvSpPr txBox="1">
              <a:spLocks noChangeArrowheads="1"/>
            </p:cNvSpPr>
            <p:nvPr/>
          </p:nvSpPr>
          <p:spPr bwMode="gray">
            <a:xfrm>
              <a:off x="1470026" y="1803400"/>
              <a:ext cx="2379369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tr-TR" sz="1600" b="1">
                  <a:latin typeface="Corbel" pitchFamily="34" charset="0"/>
                </a:rPr>
                <a:t>Zakon o novom sustavu JRR-a</a:t>
              </a:r>
              <a:endParaRPr lang="hr-HR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48134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8135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48136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8137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48138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8139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48170" name="Rectangle 42"/>
          <p:cNvSpPr>
            <a:spLocks noGrp="1" noChangeArrowheads="1"/>
          </p:cNvSpPr>
          <p:nvPr>
            <p:ph type="title"/>
          </p:nvPr>
        </p:nvSpPr>
        <p:spPr>
          <a:xfrm>
            <a:off x="380014" y="57496"/>
            <a:ext cx="7309048" cy="1143000"/>
          </a:xfrm>
        </p:spPr>
        <p:txBody>
          <a:bodyPr/>
          <a:lstStyle/>
          <a:p>
            <a:r>
              <a:rPr lang="hr-HR" altLang="tr-TR" sz="3600">
                <a:latin typeface="Calibri" panose="020F0502020204030204" pitchFamily="34" charset="0"/>
              </a:rPr>
              <a:t>Pravna pozadina</a:t>
            </a:r>
            <a:endParaRPr lang="hr-HR" altLang="tr-TR" sz="3600" dirty="0">
              <a:latin typeface="Calibri" panose="020F0502020204030204" pitchFamily="34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gray">
          <a:xfrm>
            <a:off x="5016500" y="2241253"/>
            <a:ext cx="3731964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Određivanje</a:t>
            </a:r>
            <a:r>
              <a:rPr lang="hr-HR"/>
              <a:t>  </a:t>
            </a:r>
            <a:r>
              <a:rPr lang="hr-HR" sz="1100" kern="0" dirty="0">
                <a:latin typeface="Calibri" panose="020F0502020204030204" pitchFamily="34" charset="0"/>
              </a:rPr>
              <a:t>obuhvaćenih </a:t>
            </a:r>
            <a:r>
              <a:rPr lang="hr-HR"/>
              <a:t> </a:t>
            </a:r>
            <a:r>
              <a:rPr lang="hr-HR" sz="1100" kern="0" dirty="0">
                <a:latin typeface="Calibri" panose="020F0502020204030204" pitchFamily="34" charset="0"/>
              </a:rPr>
              <a:t>institucija</a:t>
            </a:r>
            <a:r>
              <a:rPr lang="hr-HR"/>
              <a:t> 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Tranzicija</a:t>
            </a:r>
            <a:r>
              <a:rPr lang="hr-HR"/>
              <a:t> 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100" kern="0" dirty="0">
              <a:latin typeface="+mn-l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016500" y="1739900"/>
            <a:ext cx="3385752" cy="438150"/>
            <a:chOff x="1074738" y="1778000"/>
            <a:chExt cx="3385752" cy="438150"/>
          </a:xfrm>
        </p:grpSpPr>
        <p:sp>
          <p:nvSpPr>
            <p:cNvPr id="25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gray">
            <a:xfrm>
              <a:off x="1414463" y="1843306"/>
              <a:ext cx="3046027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tr-TR" sz="1600" b="1">
                  <a:latin typeface="Corbel" pitchFamily="34" charset="0"/>
                </a:rPr>
                <a:t>Predsjednički dekret o obuhvatu</a:t>
              </a:r>
              <a:endParaRPr lang="hr-HR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27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30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32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33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grpSp>
        <p:nvGrpSpPr>
          <p:cNvPr id="34" name="Group 33"/>
          <p:cNvGrpSpPr/>
          <p:nvPr/>
        </p:nvGrpSpPr>
        <p:grpSpPr>
          <a:xfrm>
            <a:off x="760530" y="4131973"/>
            <a:ext cx="3065214" cy="438150"/>
            <a:chOff x="1074738" y="1778000"/>
            <a:chExt cx="3065214" cy="438150"/>
          </a:xfrm>
        </p:grpSpPr>
        <p:sp>
          <p:nvSpPr>
            <p:cNvPr id="35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6" name="Text Box 45"/>
            <p:cNvSpPr txBox="1">
              <a:spLocks noChangeArrowheads="1"/>
            </p:cNvSpPr>
            <p:nvPr/>
          </p:nvSpPr>
          <p:spPr bwMode="gray">
            <a:xfrm>
              <a:off x="1436976" y="1852381"/>
              <a:ext cx="2647047" cy="307777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tr-TR" sz="1400" b="1" dirty="0">
                  <a:latin typeface="Corbel" pitchFamily="34" charset="0"/>
                </a:rPr>
                <a:t>Dekret o novom sustavu JRR-a</a:t>
              </a:r>
              <a:endParaRPr lang="hr-HR" altLang="tr-TR" sz="14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37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8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39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0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41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2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4" name="Rectangle 3"/>
          <p:cNvSpPr/>
          <p:nvPr/>
        </p:nvSpPr>
        <p:spPr>
          <a:xfrm>
            <a:off x="641201" y="4623805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Definicije</a:t>
            </a:r>
            <a:r>
              <a:rPr lang="hr-HR"/>
              <a:t> 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Novčani zahtjevi, dnevni i mjesečni procesi izrade programa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Uplate i</a:t>
            </a:r>
            <a:r>
              <a:rPr lang="hr-HR"/>
              <a:t> </a:t>
            </a:r>
            <a:r>
              <a:rPr lang="hr-HR" sz="1100" kern="0" dirty="0">
                <a:latin typeface="Calibri" panose="020F0502020204030204" pitchFamily="34" charset="0"/>
              </a:rPr>
              <a:t>isplate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Strukture bankovnih</a:t>
            </a:r>
            <a:r>
              <a:rPr lang="hr-HR"/>
              <a:t> </a:t>
            </a:r>
            <a:r>
              <a:rPr lang="hr-HR" sz="1100" kern="0" dirty="0">
                <a:latin typeface="Calibri" panose="020F0502020204030204" pitchFamily="34" charset="0"/>
              </a:rPr>
              <a:t>računa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Obveze računovodstva</a:t>
            </a:r>
            <a:r>
              <a:rPr lang="hr-HR"/>
              <a:t> 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Remuneracija novog JRR-a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Mehanizam</a:t>
            </a:r>
            <a:r>
              <a:rPr lang="hr-HR"/>
              <a:t> </a:t>
            </a:r>
            <a:r>
              <a:rPr lang="hr-HR" sz="1100" kern="0" dirty="0">
                <a:latin typeface="Calibri" panose="020F0502020204030204" pitchFamily="34" charset="0"/>
              </a:rPr>
              <a:t>podjele</a:t>
            </a:r>
            <a:r>
              <a:rPr lang="hr-HR"/>
              <a:t> </a:t>
            </a:r>
            <a:r>
              <a:rPr lang="hr-HR" sz="1100" kern="0" dirty="0">
                <a:latin typeface="Calibri" panose="020F0502020204030204" pitchFamily="34" charset="0"/>
              </a:rPr>
              <a:t>prihoda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 dirty="0">
                <a:latin typeface="Calibri" panose="020F0502020204030204" pitchFamily="34" charset="0"/>
              </a:rPr>
              <a:t>Drugo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275718" y="4185948"/>
            <a:ext cx="3065214" cy="438150"/>
            <a:chOff x="1074738" y="1778000"/>
            <a:chExt cx="3065214" cy="438150"/>
          </a:xfrm>
        </p:grpSpPr>
        <p:sp>
          <p:nvSpPr>
            <p:cNvPr id="44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gray">
            <a:xfrm>
              <a:off x="1470026" y="1803400"/>
              <a:ext cx="1940147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tr-TR" sz="1600" b="1">
                  <a:latin typeface="Corbel" pitchFamily="34" charset="0"/>
                </a:rPr>
                <a:t>Računovodstveni dekreti</a:t>
              </a:r>
              <a:endParaRPr lang="hr-HR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46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8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49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0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51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52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53" name="Rectangle 52"/>
          <p:cNvSpPr>
            <a:spLocks noChangeArrowheads="1"/>
          </p:cNvSpPr>
          <p:nvPr/>
        </p:nvSpPr>
        <p:spPr bwMode="gray">
          <a:xfrm>
            <a:off x="5118100" y="4653961"/>
            <a:ext cx="41275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>
                <a:latin typeface="Calibri" panose="020F0502020204030204" pitchFamily="34" charset="0"/>
              </a:rPr>
              <a:t>Definicija računa i računskih šifri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1100" kern="0">
                <a:latin typeface="Calibri" panose="020F0502020204030204" pitchFamily="34" charset="0"/>
              </a:rPr>
              <a:t>Računovodstveni procesi</a:t>
            </a:r>
            <a:endParaRPr lang="hr-H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hr-HR" sz="1100" kern="0" dirty="0">
              <a:latin typeface="+mn-lt"/>
            </a:endParaRPr>
          </a:p>
        </p:txBody>
      </p:sp>
      <p:grpSp>
        <p:nvGrpSpPr>
          <p:cNvPr id="64" name="Group 9"/>
          <p:cNvGrpSpPr>
            <a:grpSpLocks/>
          </p:cNvGrpSpPr>
          <p:nvPr/>
        </p:nvGrpSpPr>
        <p:grpSpPr bwMode="auto">
          <a:xfrm>
            <a:off x="1392138" y="1203325"/>
            <a:ext cx="1853046" cy="466725"/>
            <a:chOff x="3623" y="1413"/>
            <a:chExt cx="1321" cy="294"/>
          </a:xfrm>
        </p:grpSpPr>
        <p:sp>
          <p:nvSpPr>
            <p:cNvPr id="65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8" name="Text Box 18"/>
          <p:cNvSpPr txBox="1">
            <a:spLocks noChangeArrowheads="1"/>
          </p:cNvSpPr>
          <p:nvPr/>
        </p:nvSpPr>
        <p:spPr bwMode="white">
          <a:xfrm>
            <a:off x="1222184" y="1221581"/>
            <a:ext cx="223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en-US" b="1" i="0">
                <a:solidFill>
                  <a:srgbClr val="F8F8F8"/>
                </a:solidFill>
              </a:rPr>
              <a:t>Ožujak 2018.</a:t>
            </a:r>
            <a:endParaRPr lang="hr-HR" altLang="en-US" b="1" i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white">
          <a:xfrm>
            <a:off x="5517606" y="1213757"/>
            <a:ext cx="22383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en-US" sz="2200" b="1" i="0">
                <a:solidFill>
                  <a:srgbClr val="F8F8F8"/>
                </a:solidFill>
              </a:rPr>
              <a:t>Ožujak 2018.</a:t>
            </a:r>
            <a:endParaRPr lang="hr-HR" altLang="en-US" sz="2200" b="1" i="0">
              <a:solidFill>
                <a:srgbClr val="F8F8F8"/>
              </a:solidFill>
              <a:cs typeface="Arial" charset="0"/>
            </a:endParaRPr>
          </a:p>
        </p:txBody>
      </p:sp>
      <p:grpSp>
        <p:nvGrpSpPr>
          <p:cNvPr id="72" name="Group 9"/>
          <p:cNvGrpSpPr>
            <a:grpSpLocks/>
          </p:cNvGrpSpPr>
          <p:nvPr/>
        </p:nvGrpSpPr>
        <p:grpSpPr bwMode="auto">
          <a:xfrm>
            <a:off x="5710271" y="1170214"/>
            <a:ext cx="1853046" cy="466725"/>
            <a:chOff x="3623" y="1413"/>
            <a:chExt cx="1321" cy="294"/>
          </a:xfrm>
        </p:grpSpPr>
        <p:sp>
          <p:nvSpPr>
            <p:cNvPr id="73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6" name="Text Box 18"/>
          <p:cNvSpPr txBox="1">
            <a:spLocks noChangeArrowheads="1"/>
          </p:cNvSpPr>
          <p:nvPr/>
        </p:nvSpPr>
        <p:spPr bwMode="white">
          <a:xfrm>
            <a:off x="5556544" y="1217323"/>
            <a:ext cx="223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en-US" b="1" dirty="0">
                <a:solidFill>
                  <a:srgbClr val="F8F8F8"/>
                </a:solidFill>
              </a:rPr>
              <a:t>Kolovoz 2018.</a:t>
            </a:r>
            <a:endParaRPr lang="hr-HR" altLang="en-US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77" name="Text Box 18"/>
          <p:cNvSpPr txBox="1">
            <a:spLocks noChangeArrowheads="1"/>
          </p:cNvSpPr>
          <p:nvPr/>
        </p:nvSpPr>
        <p:spPr bwMode="white">
          <a:xfrm>
            <a:off x="1260707" y="3559613"/>
            <a:ext cx="22383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en-US" sz="2200" b="1">
                <a:solidFill>
                  <a:srgbClr val="F8F8F8"/>
                </a:solidFill>
              </a:rPr>
              <a:t>Kolovoz 2018.</a:t>
            </a:r>
            <a:endParaRPr lang="hr-HR" altLang="en-US" sz="2200" b="1" i="0">
              <a:solidFill>
                <a:srgbClr val="F8F8F8"/>
              </a:solidFill>
              <a:cs typeface="Arial" charset="0"/>
            </a:endParaRPr>
          </a:p>
        </p:txBody>
      </p:sp>
      <p:grpSp>
        <p:nvGrpSpPr>
          <p:cNvPr id="78" name="Group 9"/>
          <p:cNvGrpSpPr>
            <a:grpSpLocks/>
          </p:cNvGrpSpPr>
          <p:nvPr/>
        </p:nvGrpSpPr>
        <p:grpSpPr bwMode="auto">
          <a:xfrm>
            <a:off x="1335212" y="3595742"/>
            <a:ext cx="1853046" cy="466725"/>
            <a:chOff x="3623" y="1413"/>
            <a:chExt cx="1321" cy="294"/>
          </a:xfrm>
        </p:grpSpPr>
        <p:sp>
          <p:nvSpPr>
            <p:cNvPr id="79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392138" y="3642851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b="1" dirty="0">
                <a:solidFill>
                  <a:srgbClr val="F8F8F8"/>
                </a:solidFill>
              </a:rPr>
              <a:t>Kolovoz 2018.</a:t>
            </a:r>
            <a:endParaRPr lang="hr-HR" altLang="en-US" b="1" dirty="0">
              <a:solidFill>
                <a:srgbClr val="F8F8F8"/>
              </a:solidFill>
              <a:cs typeface="Arial" charset="0"/>
            </a:endParaRPr>
          </a:p>
        </p:txBody>
      </p:sp>
      <p:grpSp>
        <p:nvGrpSpPr>
          <p:cNvPr id="82" name="Group 9"/>
          <p:cNvGrpSpPr>
            <a:grpSpLocks/>
          </p:cNvGrpSpPr>
          <p:nvPr/>
        </p:nvGrpSpPr>
        <p:grpSpPr bwMode="auto">
          <a:xfrm>
            <a:off x="5820803" y="3656983"/>
            <a:ext cx="1853046" cy="466725"/>
            <a:chOff x="3623" y="1413"/>
            <a:chExt cx="1321" cy="294"/>
          </a:xfrm>
        </p:grpSpPr>
        <p:sp>
          <p:nvSpPr>
            <p:cNvPr id="83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6" name="Rectangle 85"/>
          <p:cNvSpPr/>
          <p:nvPr/>
        </p:nvSpPr>
        <p:spPr>
          <a:xfrm>
            <a:off x="5979462" y="3733855"/>
            <a:ext cx="1749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b="1">
                <a:solidFill>
                  <a:srgbClr val="F8F8F8"/>
                </a:solidFill>
              </a:rPr>
              <a:t>Veljača 2018.</a:t>
            </a:r>
            <a:endParaRPr lang="hr-HR" altLang="en-US" b="1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69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5</a:t>
            </a:fld>
            <a:endParaRPr lang="hr-HR" altLang="tr-TR" dirty="0"/>
          </a:p>
        </p:txBody>
      </p:sp>
    </p:spTree>
    <p:extLst>
      <p:ext uri="{BB962C8B-B14F-4D97-AF65-F5344CB8AC3E}">
        <p14:creationId xmlns:p14="http://schemas.microsoft.com/office/powerpoint/2010/main" val="411783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BAD822-BF66-4873-8B25-23CD94618225}" type="slidenum">
              <a:rPr lang="en-US" altLang="tr-TR" smtClean="0"/>
              <a:pPr/>
              <a:t>6</a:t>
            </a:fld>
            <a:endParaRPr lang="hr-HR" altLang="tr-TR" dirty="0"/>
          </a:p>
        </p:txBody>
      </p:sp>
      <p:grpSp>
        <p:nvGrpSpPr>
          <p:cNvPr id="81" name="Group 80"/>
          <p:cNvGrpSpPr/>
          <p:nvPr/>
        </p:nvGrpSpPr>
        <p:grpSpPr>
          <a:xfrm>
            <a:off x="533400" y="1268760"/>
            <a:ext cx="8044962" cy="4827240"/>
            <a:chOff x="533400" y="1766888"/>
            <a:chExt cx="8044962" cy="4329112"/>
          </a:xfrm>
        </p:grpSpPr>
        <p:sp>
          <p:nvSpPr>
            <p:cNvPr id="82" name="AutoShape 3"/>
            <p:cNvSpPr>
              <a:spLocks noChangeArrowheads="1"/>
            </p:cNvSpPr>
            <p:nvPr/>
          </p:nvSpPr>
          <p:spPr bwMode="gray">
            <a:xfrm>
              <a:off x="4589655" y="4222453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AutoShape 4"/>
            <p:cNvSpPr>
              <a:spLocks noChangeArrowheads="1"/>
            </p:cNvSpPr>
            <p:nvPr/>
          </p:nvSpPr>
          <p:spPr bwMode="gray">
            <a:xfrm>
              <a:off x="4615962" y="5200650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4" name="Group 5"/>
            <p:cNvGrpSpPr>
              <a:grpSpLocks/>
            </p:cNvGrpSpPr>
            <p:nvPr/>
          </p:nvGrpSpPr>
          <p:grpSpPr bwMode="auto">
            <a:xfrm>
              <a:off x="533400" y="1766888"/>
              <a:ext cx="3810000" cy="466725"/>
              <a:chOff x="406" y="980"/>
              <a:chExt cx="2330" cy="294"/>
            </a:xfrm>
          </p:grpSpPr>
          <p:sp>
            <p:nvSpPr>
              <p:cNvPr id="104" name="AutoShape 6"/>
              <p:cNvSpPr>
                <a:spLocks noChangeArrowheads="1"/>
              </p:cNvSpPr>
              <p:nvPr/>
            </p:nvSpPr>
            <p:spPr bwMode="gray">
              <a:xfrm>
                <a:off x="406" y="980"/>
                <a:ext cx="2330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1B97C3">
                      <a:gamma/>
                      <a:tint val="54118"/>
                      <a:invGamma/>
                    </a:srgbClr>
                  </a:gs>
                  <a:gs pos="100000">
                    <a:srgbClr val="1B97C3"/>
                  </a:gs>
                </a:gsLst>
                <a:lin ang="0" scaled="1"/>
              </a:gradFill>
              <a:ln w="12700">
                <a:solidFill>
                  <a:srgbClr val="1DA5D5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AutoShape 7"/>
              <p:cNvSpPr>
                <a:spLocks noChangeArrowheads="1"/>
              </p:cNvSpPr>
              <p:nvPr/>
            </p:nvSpPr>
            <p:spPr bwMode="gray">
              <a:xfrm flipH="1">
                <a:off x="2620" y="1005"/>
                <a:ext cx="104" cy="246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AutoShape 8"/>
              <p:cNvSpPr>
                <a:spLocks noChangeArrowheads="1"/>
              </p:cNvSpPr>
              <p:nvPr/>
            </p:nvSpPr>
            <p:spPr bwMode="gray">
              <a:xfrm>
                <a:off x="420" y="1006"/>
                <a:ext cx="104" cy="242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5" name="Text Box 18"/>
            <p:cNvSpPr txBox="1">
              <a:spLocks noChangeArrowheads="1"/>
            </p:cNvSpPr>
            <p:nvPr/>
          </p:nvSpPr>
          <p:spPr bwMode="gray">
            <a:xfrm>
              <a:off x="800100" y="1766888"/>
              <a:ext cx="3051175" cy="5191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2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34" charset="0"/>
                </a:rPr>
                <a:t>Javni sektor</a:t>
              </a:r>
              <a:endParaRPr kumimoji="0" lang="hr-HR" altLang="en-US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cs typeface="Arial" charset="0"/>
              </a:endParaRPr>
            </a:p>
          </p:txBody>
        </p:sp>
        <p:sp>
          <p:nvSpPr>
            <p:cNvPr id="86" name="AutoShape 10"/>
            <p:cNvSpPr>
              <a:spLocks noChangeArrowheads="1"/>
            </p:cNvSpPr>
            <p:nvPr/>
          </p:nvSpPr>
          <p:spPr bwMode="gray">
            <a:xfrm rot="5400000">
              <a:off x="4411162" y="5403850"/>
              <a:ext cx="488950" cy="488950"/>
            </a:xfrm>
            <a:prstGeom prst="diamond">
              <a:avLst/>
            </a:prstGeom>
            <a:solidFill>
              <a:srgbClr val="4D73C7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AutoShape 11"/>
            <p:cNvSpPr>
              <a:spLocks noChangeArrowheads="1"/>
            </p:cNvSpPr>
            <p:nvPr/>
          </p:nvSpPr>
          <p:spPr bwMode="ltGray">
            <a:xfrm rot="5400000">
              <a:off x="4366788" y="4410075"/>
              <a:ext cx="488950" cy="488950"/>
            </a:xfrm>
            <a:prstGeom prst="diamond">
              <a:avLst/>
            </a:prstGeom>
            <a:solidFill>
              <a:srgbClr val="87AF3F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AutoShape 12"/>
            <p:cNvSpPr>
              <a:spLocks noChangeArrowheads="1"/>
            </p:cNvSpPr>
            <p:nvPr/>
          </p:nvSpPr>
          <p:spPr bwMode="gray">
            <a:xfrm>
              <a:off x="4531350" y="2158003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AutoShape 13"/>
            <p:cNvSpPr>
              <a:spLocks noChangeArrowheads="1"/>
            </p:cNvSpPr>
            <p:nvPr/>
          </p:nvSpPr>
          <p:spPr bwMode="gray">
            <a:xfrm>
              <a:off x="4578350" y="3201626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AutoShape 14"/>
            <p:cNvSpPr>
              <a:spLocks noChangeArrowheads="1"/>
            </p:cNvSpPr>
            <p:nvPr/>
          </p:nvSpPr>
          <p:spPr bwMode="gray">
            <a:xfrm rot="5400000">
              <a:off x="4358640" y="3390825"/>
              <a:ext cx="488950" cy="488950"/>
            </a:xfrm>
            <a:prstGeom prst="diamond">
              <a:avLst/>
            </a:prstGeom>
            <a:solidFill>
              <a:srgbClr val="F68D00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AutoShape 15"/>
            <p:cNvSpPr>
              <a:spLocks noChangeArrowheads="1"/>
            </p:cNvSpPr>
            <p:nvPr/>
          </p:nvSpPr>
          <p:spPr bwMode="ltGray">
            <a:xfrm rot="5400000">
              <a:off x="4282814" y="2361203"/>
              <a:ext cx="488950" cy="488950"/>
            </a:xfrm>
            <a:prstGeom prst="diamond">
              <a:avLst/>
            </a:prstGeom>
            <a:solidFill>
              <a:srgbClr val="57ABC5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4953000" y="5268221"/>
              <a:ext cx="3352800" cy="760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/>
                <a:t> </a:t>
              </a:r>
              <a:r>
                <a:rPr kumimoji="0" lang="hr-HR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</a:rPr>
                <a:t>Fond osiguranja za nezaposlene</a:t>
              </a:r>
              <a:endParaRPr kumimoji="0" lang="hr-HR" altLang="en-US" sz="1400" b="1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/>
                <a:t> </a:t>
              </a:r>
              <a:r>
                <a:rPr kumimoji="0" lang="hr-HR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</a:rPr>
                <a:t>Javne banke</a:t>
              </a: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 altLang="en-US" sz="1400" b="1" kern="0">
                  <a:solidFill>
                    <a:srgbClr val="080808"/>
                  </a:solidFill>
                </a:rPr>
                <a:t>Turski investicijski fond</a:t>
              </a:r>
              <a:endParaRPr kumimoji="0" lang="hr-HR" altLang="en-US" sz="1400" b="1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93" name="Text Box 9"/>
            <p:cNvSpPr txBox="1">
              <a:spLocks noChangeArrowheads="1"/>
            </p:cNvSpPr>
            <p:nvPr/>
          </p:nvSpPr>
          <p:spPr bwMode="gray">
            <a:xfrm>
              <a:off x="4771764" y="3206158"/>
              <a:ext cx="3598181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hr-HR" sz="1400" b="1" dirty="0">
                  <a:latin typeface="Calibri" panose="020F0502020204030204" pitchFamily="34" charset="0"/>
                </a:rPr>
                <a:t>Posebni računi+ Institucije posebnog proračuna +Regulatorna tijela+ Institucije socijalnog osiguranja + Izvanproračunski fondovi +obnovljivi fondovi</a:t>
              </a:r>
              <a:endParaRPr lang="hr-HR" altLang="tr-TR" sz="1400" b="1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4" name="Text Box 18"/>
            <p:cNvSpPr txBox="1">
              <a:spLocks noChangeArrowheads="1"/>
            </p:cNvSpPr>
            <p:nvPr/>
          </p:nvSpPr>
          <p:spPr bwMode="gray">
            <a:xfrm>
              <a:off x="4823020" y="4255221"/>
              <a:ext cx="3352800" cy="797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 sz="1200" dirty="0"/>
                <a:t> </a:t>
              </a:r>
              <a:r>
                <a:rPr kumimoji="0" lang="hr-H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</a:rPr>
                <a:t>Općine</a:t>
              </a:r>
              <a:endParaRPr kumimoji="0" lang="hr-HR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 sz="1200" dirty="0"/>
                <a:t> </a:t>
              </a:r>
              <a:r>
                <a:rPr kumimoji="0" lang="hr-H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</a:rPr>
                <a:t>Državna poduzeća</a:t>
              </a:r>
              <a:endParaRPr kumimoji="0" lang="hr-HR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 altLang="en-US" sz="1200" b="1" kern="0" dirty="0">
                  <a:solidFill>
                    <a:srgbClr val="080808"/>
                  </a:solidFill>
                </a:rPr>
                <a:t> SDIF</a:t>
              </a: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hr-HR" sz="1200" dirty="0"/>
                <a:t> </a:t>
              </a:r>
              <a:r>
                <a:rPr kumimoji="0" lang="hr-H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</a:rPr>
                <a:t>Drugo</a:t>
              </a:r>
              <a:endParaRPr kumimoji="0" lang="hr-HR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gray">
            <a:xfrm>
              <a:off x="4845116" y="2427302"/>
              <a:ext cx="3505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latin typeface="Arial" charset="0"/>
                </a:rPr>
                <a:t>Institucije općeg proračuna</a:t>
              </a:r>
              <a:endParaRPr kumimoji="0" lang="hr-HR" altLang="en-US" sz="1400" b="1" i="0" u="none" strike="noStrike" kern="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6" name="Oval 20"/>
            <p:cNvSpPr>
              <a:spLocks noChangeArrowheads="1"/>
            </p:cNvSpPr>
            <p:nvPr/>
          </p:nvSpPr>
          <p:spPr bwMode="gray">
            <a:xfrm>
              <a:off x="533400" y="2454275"/>
              <a:ext cx="3625850" cy="3625850"/>
            </a:xfrm>
            <a:prstGeom prst="ellipse">
              <a:avLst/>
            </a:prstGeom>
            <a:solidFill>
              <a:srgbClr val="4D73C7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Oval 21"/>
            <p:cNvSpPr>
              <a:spLocks noChangeArrowheads="1"/>
            </p:cNvSpPr>
            <p:nvPr/>
          </p:nvSpPr>
          <p:spPr bwMode="ltGray">
            <a:xfrm>
              <a:off x="882650" y="2913770"/>
              <a:ext cx="3041278" cy="3174294"/>
            </a:xfrm>
            <a:prstGeom prst="ellipse">
              <a:avLst/>
            </a:prstGeom>
            <a:solidFill>
              <a:srgbClr val="87AF3F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Oval 22"/>
            <p:cNvSpPr>
              <a:spLocks noChangeArrowheads="1"/>
            </p:cNvSpPr>
            <p:nvPr/>
          </p:nvSpPr>
          <p:spPr bwMode="gray">
            <a:xfrm>
              <a:off x="1115616" y="3498545"/>
              <a:ext cx="2592288" cy="2591105"/>
            </a:xfrm>
            <a:prstGeom prst="ellipse">
              <a:avLst/>
            </a:prstGeom>
            <a:solidFill>
              <a:srgbClr val="F68D00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Oval 23"/>
            <p:cNvSpPr>
              <a:spLocks noChangeArrowheads="1"/>
            </p:cNvSpPr>
            <p:nvPr/>
          </p:nvSpPr>
          <p:spPr bwMode="ltGray">
            <a:xfrm>
              <a:off x="1628775" y="4643438"/>
              <a:ext cx="1484313" cy="1452562"/>
            </a:xfrm>
            <a:prstGeom prst="ellipse">
              <a:avLst/>
            </a:prstGeom>
            <a:solidFill>
              <a:srgbClr val="57ABC5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Text Box 18"/>
            <p:cNvSpPr txBox="1">
              <a:spLocks noChangeArrowheads="1"/>
            </p:cNvSpPr>
            <p:nvPr/>
          </p:nvSpPr>
          <p:spPr bwMode="black">
            <a:xfrm>
              <a:off x="1514802" y="4954220"/>
              <a:ext cx="1793875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Obuhvat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starog</a:t>
              </a:r>
              <a:r>
                <a:rPr kumimoji="0" lang="hr-HR" altLang="en-US" sz="1600" b="1" i="0" u="none" strike="noStrike" kern="0" cap="none" spc="0" normalizeH="0" noProof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 sustava JRR-a </a:t>
              </a:r>
              <a:endParaRPr kumimoji="0" lang="hr-HR" altLang="en-US" sz="1600" b="1" i="0" u="none" strike="noStrike" kern="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1" name="Text Box 18"/>
            <p:cNvSpPr txBox="1">
              <a:spLocks noChangeArrowheads="1"/>
            </p:cNvSpPr>
            <p:nvPr/>
          </p:nvSpPr>
          <p:spPr bwMode="white">
            <a:xfrm>
              <a:off x="1429543" y="3929432"/>
              <a:ext cx="18827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Predsjednički dekret definira</a:t>
              </a:r>
              <a:r>
                <a:rPr kumimoji="0" lang="hr-HR" altLang="en-US" sz="1400" b="1" i="0" u="none" strike="noStrike" kern="0" cap="none" spc="0" normalizeH="0" noProof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 obuhvat</a:t>
              </a:r>
              <a:endParaRPr kumimoji="0" lang="hr-HR" altLang="en-US" sz="1400" b="1" i="0" u="none" strike="noStrike" kern="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2" name="Text Box 18"/>
            <p:cNvSpPr txBox="1">
              <a:spLocks noChangeArrowheads="1"/>
            </p:cNvSpPr>
            <p:nvPr/>
          </p:nvSpPr>
          <p:spPr bwMode="black">
            <a:xfrm>
              <a:off x="1384299" y="3029506"/>
              <a:ext cx="188277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 Široki zakonski obuhvat</a:t>
              </a:r>
              <a:endParaRPr kumimoji="0" lang="hr-HR" altLang="en-US" sz="1600" b="1" i="0" u="none" strike="noStrike" kern="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3" name="Text Box 18"/>
            <p:cNvSpPr txBox="1">
              <a:spLocks noChangeArrowheads="1"/>
            </p:cNvSpPr>
            <p:nvPr/>
          </p:nvSpPr>
          <p:spPr bwMode="white">
            <a:xfrm>
              <a:off x="1344884" y="2464799"/>
              <a:ext cx="188277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Izvan</a:t>
              </a:r>
              <a:r>
                <a:rPr lang="hr-HR"/>
                <a:t> </a:t>
              </a:r>
              <a:r>
                <a:rPr kumimoji="0" lang="hr-H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</a:rPr>
                <a:t>obuhvata</a:t>
              </a:r>
              <a:endParaRPr kumimoji="0" lang="hr-HR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107" name="Rectangle 42"/>
          <p:cNvSpPr txBox="1">
            <a:spLocks noChangeArrowheads="1"/>
          </p:cNvSpPr>
          <p:nvPr/>
        </p:nvSpPr>
        <p:spPr>
          <a:xfrm>
            <a:off x="723132" y="332656"/>
            <a:ext cx="730904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r-HR" altLang="tr-TR" sz="3600" kern="0">
                <a:latin typeface="Calibri" panose="020F0502020204030204" pitchFamily="34" charset="0"/>
              </a:rPr>
              <a:t>Obuhvat </a:t>
            </a:r>
            <a:endParaRPr lang="hr-HR" altLang="tr-TR" sz="36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467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gray">
          <a:xfrm>
            <a:off x="5622925" y="3590925"/>
            <a:ext cx="2362200" cy="2502371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gray">
          <a:xfrm>
            <a:off x="3263900" y="3590924"/>
            <a:ext cx="2354263" cy="17102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gray">
          <a:xfrm>
            <a:off x="908050" y="3590925"/>
            <a:ext cx="2355850" cy="833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1192213" y="1816100"/>
            <a:ext cx="6643687" cy="1074738"/>
          </a:xfrm>
          <a:prstGeom prst="roundRect">
            <a:avLst>
              <a:gd name="adj" fmla="val 50000"/>
            </a:avLst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Line 23"/>
          <p:cNvSpPr>
            <a:spLocks noChangeShapeType="1"/>
          </p:cNvSpPr>
          <p:nvPr/>
        </p:nvSpPr>
        <p:spPr bwMode="auto">
          <a:xfrm flipV="1">
            <a:off x="904875" y="3486150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4" name="Line 24"/>
          <p:cNvSpPr>
            <a:spLocks noChangeShapeType="1"/>
          </p:cNvSpPr>
          <p:nvPr/>
        </p:nvSpPr>
        <p:spPr bwMode="auto">
          <a:xfrm flipV="1">
            <a:off x="3263900" y="3505200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5" name="Line 25"/>
          <p:cNvSpPr>
            <a:spLocks noChangeShapeType="1"/>
          </p:cNvSpPr>
          <p:nvPr/>
        </p:nvSpPr>
        <p:spPr bwMode="auto">
          <a:xfrm flipV="1">
            <a:off x="5619750" y="3495675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Line 26"/>
          <p:cNvSpPr>
            <a:spLocks noChangeShapeType="1"/>
          </p:cNvSpPr>
          <p:nvPr/>
        </p:nvSpPr>
        <p:spPr bwMode="auto">
          <a:xfrm flipV="1">
            <a:off x="7985125" y="3552825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Rectangle 33"/>
          <p:cNvSpPr>
            <a:spLocks noChangeArrowheads="1"/>
          </p:cNvSpPr>
          <p:nvPr/>
        </p:nvSpPr>
        <p:spPr bwMode="auto">
          <a:xfrm>
            <a:off x="1254806" y="2019300"/>
            <a:ext cx="5943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r>
              <a:rPr lang="hr-HR" altLang="en-US" b="1" dirty="0">
                <a:latin typeface="Corbel" pitchFamily="34" charset="0"/>
              </a:rPr>
              <a:t>Planira se postupno proširenje </a:t>
            </a:r>
            <a:endParaRPr lang="hr-HR" altLang="en-US" b="1" dirty="0">
              <a:latin typeface="Corbel" pitchFamily="34" charset="0"/>
              <a:cs typeface="Arial" charset="0"/>
            </a:endParaRPr>
          </a:p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r>
              <a:rPr lang="hr-HR" altLang="en-US" b="1">
                <a:latin typeface="Corbel" pitchFamily="34" charset="0"/>
              </a:rPr>
              <a:t>Brzina proširenja ovisi o unaprjeđenju </a:t>
            </a:r>
            <a:endParaRPr lang="hr-HR" altLang="en-US" b="1" dirty="0">
              <a:latin typeface="Corbel" pitchFamily="34" charset="0"/>
              <a:cs typeface="Arial" charset="0"/>
            </a:endParaRPr>
          </a:p>
        </p:txBody>
      </p:sp>
      <p:sp>
        <p:nvSpPr>
          <p:cNvPr id="161" name="Text Box 35"/>
          <p:cNvSpPr txBox="1">
            <a:spLocks noChangeArrowheads="1"/>
          </p:cNvSpPr>
          <p:nvPr/>
        </p:nvSpPr>
        <p:spPr bwMode="white">
          <a:xfrm>
            <a:off x="3563888" y="3740150"/>
            <a:ext cx="187220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b="1" dirty="0">
                <a:solidFill>
                  <a:srgbClr val="FEFFFF"/>
                </a:solidFill>
                <a:latin typeface="+mn-lt"/>
              </a:rPr>
              <a:t>Institucije posebnog proračuna</a:t>
            </a:r>
          </a:p>
        </p:txBody>
      </p:sp>
      <p:sp>
        <p:nvSpPr>
          <p:cNvPr id="115" name="Text Box 35"/>
          <p:cNvSpPr txBox="1">
            <a:spLocks noChangeArrowheads="1"/>
          </p:cNvSpPr>
          <p:nvPr/>
        </p:nvSpPr>
        <p:spPr bwMode="white">
          <a:xfrm>
            <a:off x="888680" y="3612575"/>
            <a:ext cx="2664295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400" b="1">
                <a:solidFill>
                  <a:srgbClr val="FEFFFF"/>
                </a:solidFill>
                <a:latin typeface="+mn-lt"/>
              </a:rPr>
              <a:t>Rizični račun 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400" b="1">
                <a:solidFill>
                  <a:srgbClr val="FEFFFF"/>
                </a:solidFill>
                <a:latin typeface="+mn-lt"/>
              </a:rPr>
              <a:t>Izvanproračunski fondovi (pilot)</a:t>
            </a:r>
            <a:endParaRPr lang="hr-HR" sz="1400" b="1" dirty="0">
              <a:solidFill>
                <a:srgbClr val="FEFFFF"/>
              </a:solidFill>
              <a:latin typeface="+mn-lt"/>
            </a:endParaRPr>
          </a:p>
        </p:txBody>
      </p:sp>
      <p:sp>
        <p:nvSpPr>
          <p:cNvPr id="65553" name="AutoShape 17"/>
          <p:cNvSpPr>
            <a:spLocks noChangeArrowheads="1"/>
          </p:cNvSpPr>
          <p:nvPr/>
        </p:nvSpPr>
        <p:spPr bwMode="gray">
          <a:xfrm>
            <a:off x="1768475" y="1652588"/>
            <a:ext cx="5414963" cy="366712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Rectangle 949"/>
          <p:cNvSpPr>
            <a:spLocks noChangeArrowheads="1"/>
          </p:cNvSpPr>
          <p:nvPr/>
        </p:nvSpPr>
        <p:spPr bwMode="gray">
          <a:xfrm>
            <a:off x="2133600" y="1600200"/>
            <a:ext cx="4781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en-US" sz="2400" b="1">
                <a:solidFill>
                  <a:srgbClr val="FFFFFF"/>
                </a:solidFill>
                <a:latin typeface="Corbel" pitchFamily="34" charset="0"/>
              </a:rPr>
              <a:t>Proširenje obuhvata</a:t>
            </a:r>
            <a:endParaRPr lang="hr-HR" altLang="en-US" sz="2400" b="1">
              <a:solidFill>
                <a:srgbClr val="FF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5555" name="AutoShape 19"/>
          <p:cNvSpPr>
            <a:spLocks noChangeArrowheads="1"/>
          </p:cNvSpPr>
          <p:nvPr/>
        </p:nvSpPr>
        <p:spPr bwMode="gray">
          <a:xfrm>
            <a:off x="822325" y="2990850"/>
            <a:ext cx="7604125" cy="747713"/>
          </a:xfrm>
          <a:prstGeom prst="rightArrow">
            <a:avLst>
              <a:gd name="adj1" fmla="val 54565"/>
              <a:gd name="adj2" fmla="val 53298"/>
            </a:avLst>
          </a:prstGeom>
          <a:solidFill>
            <a:srgbClr val="BFBFBF"/>
          </a:solidFill>
          <a:ln w="19050" algn="ctr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black">
          <a:xfrm>
            <a:off x="953318" y="3193597"/>
            <a:ext cx="236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en-US" b="1">
                <a:solidFill>
                  <a:srgbClr val="000000"/>
                </a:solidFill>
                <a:latin typeface="Corbel" pitchFamily="34" charset="0"/>
              </a:rPr>
              <a:t>2018. (od listopada)</a:t>
            </a:r>
            <a:endParaRPr lang="hr-HR" altLang="en-US" b="1">
              <a:solidFill>
                <a:srgbClr val="00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5557" name="Text Box 20"/>
          <p:cNvSpPr txBox="1">
            <a:spLocks noChangeArrowheads="1"/>
          </p:cNvSpPr>
          <p:nvPr/>
        </p:nvSpPr>
        <p:spPr bwMode="black">
          <a:xfrm>
            <a:off x="3689350" y="3186113"/>
            <a:ext cx="146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en-US" b="1">
                <a:solidFill>
                  <a:srgbClr val="000000"/>
                </a:solidFill>
                <a:latin typeface="Corbel" pitchFamily="34" charset="0"/>
              </a:rPr>
              <a:t>2019.</a:t>
            </a:r>
            <a:endParaRPr lang="hr-HR" altLang="en-US" b="1">
              <a:solidFill>
                <a:srgbClr val="00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5558" name="Text Box 20"/>
          <p:cNvSpPr txBox="1">
            <a:spLocks noChangeArrowheads="1"/>
          </p:cNvSpPr>
          <p:nvPr/>
        </p:nvSpPr>
        <p:spPr bwMode="black">
          <a:xfrm>
            <a:off x="6061075" y="3186113"/>
            <a:ext cx="146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en-US" b="1">
                <a:solidFill>
                  <a:srgbClr val="000000"/>
                </a:solidFill>
                <a:latin typeface="Corbel" pitchFamily="34" charset="0"/>
              </a:rPr>
              <a:t>2020. – 2021.</a:t>
            </a:r>
            <a:endParaRPr lang="hr-HR" altLang="en-US" b="1">
              <a:solidFill>
                <a:srgbClr val="00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33" name="Rectangle 42"/>
          <p:cNvSpPr txBox="1">
            <a:spLocks noChangeArrowheads="1"/>
          </p:cNvSpPr>
          <p:nvPr/>
        </p:nvSpPr>
        <p:spPr>
          <a:xfrm>
            <a:off x="619608" y="116632"/>
            <a:ext cx="730904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r-HR" altLang="tr-TR" sz="3600" kern="0">
                <a:latin typeface="Calibri" panose="020F0502020204030204" pitchFamily="34" charset="0"/>
              </a:rPr>
              <a:t>Budući planovi</a:t>
            </a:r>
            <a:endParaRPr lang="hr-HR" altLang="tr-TR" sz="3600" kern="0" dirty="0">
              <a:latin typeface="Calibri" panose="020F0502020204030204" pitchFamily="34" charset="0"/>
            </a:endParaRP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white">
          <a:xfrm>
            <a:off x="5619750" y="3738563"/>
            <a:ext cx="266429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>
                <a:solidFill>
                  <a:srgbClr val="FEFFFF"/>
                </a:solidFill>
                <a:latin typeface="+mn-lt"/>
              </a:rPr>
              <a:t>Posebni računi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>
                <a:solidFill>
                  <a:srgbClr val="FEFFFF"/>
                </a:solidFill>
                <a:latin typeface="+mn-lt"/>
              </a:rPr>
              <a:t>Institucije za socijalno osiguranje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>
                <a:solidFill>
                  <a:srgbClr val="FEFFFF"/>
                </a:solidFill>
                <a:latin typeface="+mn-lt"/>
              </a:rPr>
              <a:t>Regulatorna tijela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>
                <a:solidFill>
                  <a:srgbClr val="FEFFFF"/>
                </a:solidFill>
                <a:latin typeface="+mn-lt"/>
              </a:rPr>
              <a:t>Obnovljivi fondovi</a:t>
            </a:r>
            <a:endParaRPr lang="hr-HR" sz="1600" b="1" dirty="0">
              <a:solidFill>
                <a:srgbClr val="FEFFFF"/>
              </a:solidFill>
              <a:latin typeface="+mn-lt"/>
            </a:endParaRPr>
          </a:p>
        </p:txBody>
      </p:sp>
      <p:sp>
        <p:nvSpPr>
          <p:cNvPr id="21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7</a:t>
            </a:fld>
            <a:endParaRPr lang="hr-HR" altLang="tr-TR" dirty="0"/>
          </a:p>
        </p:txBody>
      </p:sp>
    </p:spTree>
    <p:extLst>
      <p:ext uri="{BB962C8B-B14F-4D97-AF65-F5344CB8AC3E}">
        <p14:creationId xmlns:p14="http://schemas.microsoft.com/office/powerpoint/2010/main" val="727797980"/>
      </p:ext>
    </p:extLst>
  </p:cSld>
  <p:clrMapOvr>
    <a:masterClrMapping/>
  </p:clrMapOvr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gradFill rotWithShape="1">
          <a:gsLst>
            <a:gs pos="0">
              <a:schemeClr val="accent1"/>
            </a:gs>
            <a:gs pos="50000">
              <a:schemeClr val="accent1">
                <a:gamma/>
                <a:tint val="60392"/>
                <a:invGamma/>
              </a:schemeClr>
            </a:gs>
            <a:gs pos="100000">
              <a:schemeClr val="accent1"/>
            </a:gs>
          </a:gsLst>
          <a:lin ang="0" scaled="1"/>
        </a:gradFill>
        <a:ln>
          <a:noFill/>
        </a:ln>
        <a:effectLst/>
        <a:scene3d>
          <a:camera prst="legacyPerspectiveBottom">
            <a:rot lat="17099998" lon="0" rev="0"/>
          </a:camera>
          <a:lightRig rig="legacyNormal1" dir="t"/>
        </a:scene3d>
        <a:sp3d extrusionH="1644650" prstMaterial="legacyMetal">
          <a:bevelT w="13500" h="13500" prst="angle"/>
          <a:bevelB w="13500" h="13500" prst="angle"/>
          <a:extrusionClr>
            <a:schemeClr val="accent1"/>
          </a:extrusionClr>
        </a:sp3d>
        <a:extLst>
          <a:ext uri="{91240B29-F687-4F45-9708-019B960494DF}">
            <a14:hiddenLine xmlns:a14="http://schemas.microsoft.com/office/drawing/2010/main" w="9525">
              <a:noFill/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>
        <a:flatTx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12446</TotalTime>
  <Words>424</Words>
  <Application>Microsoft Office PowerPoint</Application>
  <PresentationFormat>On-screen Show (4:3)</PresentationFormat>
  <Paragraphs>126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Book Antiqua</vt:lpstr>
      <vt:lpstr>Calibri</vt:lpstr>
      <vt:lpstr>Candara</vt:lpstr>
      <vt:lpstr>Century Gothic</vt:lpstr>
      <vt:lpstr>Corbel</vt:lpstr>
      <vt:lpstr>STIXIntegralsUpD</vt:lpstr>
      <vt:lpstr>Wingdings</vt:lpstr>
      <vt:lpstr>Wingdings 2</vt:lpstr>
      <vt:lpstr>873TGp_fall_light_ani</vt:lpstr>
      <vt:lpstr>PROŠIRENJE OBUHVATA SUSTAVA JRR-a U TURSKOJ</vt:lpstr>
      <vt:lpstr>Trenutačni sustav JRR-a</vt:lpstr>
      <vt:lpstr>Novi sustav JRR-a</vt:lpstr>
      <vt:lpstr>PowerPoint Presentation</vt:lpstr>
      <vt:lpstr>Pravna pozadina</vt:lpstr>
      <vt:lpstr>PowerPoint Presentation</vt:lpstr>
      <vt:lpstr>PowerPoint Presentation</vt:lpstr>
    </vt:vector>
  </TitlesOfParts>
  <Company>Hazine Müsteşarlığı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User</cp:lastModifiedBy>
  <cp:revision>770</cp:revision>
  <cp:lastPrinted>2017-05-09T16:43:22Z</cp:lastPrinted>
  <dcterms:created xsi:type="dcterms:W3CDTF">2015-04-21T11:05:28Z</dcterms:created>
  <dcterms:modified xsi:type="dcterms:W3CDTF">2018-11-23T09:24:47Z</dcterms:modified>
</cp:coreProperties>
</file>