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1" r:id="rId5"/>
    <p:sldId id="262" r:id="rId6"/>
    <p:sldId id="263" r:id="rId7"/>
    <p:sldId id="264" r:id="rId8"/>
    <p:sldId id="265" r:id="rId9"/>
    <p:sldId id="266" r:id="rId10"/>
  </p:sldIdLst>
  <p:sldSz cx="9144000" cy="5143500" type="screen16x9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94"/>
    <a:srgbClr val="0F5494"/>
    <a:srgbClr val="FFD624"/>
    <a:srgbClr val="3166CF"/>
    <a:srgbClr val="3E6FD2"/>
    <a:srgbClr val="2D5EC1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40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1600" y="223200"/>
            <a:ext cx="1186086" cy="82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319972" y="5020022"/>
            <a:ext cx="504056" cy="161925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231200"/>
            <a:ext cx="4536504" cy="156617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2949792"/>
            <a:ext cx="3744416" cy="1404156"/>
          </a:xfrm>
        </p:spPr>
        <p:txBody>
          <a:bodyPr/>
          <a:lstStyle>
            <a:lvl1pPr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41760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6398"/>
            <a:ext cx="8229600" cy="7024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77967"/>
            <a:ext cx="2895600" cy="3631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1DAA-5BBC-4812-876F-0D7C7B9EA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23678"/>
            <a:ext cx="8229600" cy="2725341"/>
          </a:xfr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Font typeface="Arial" pitchFamily="34" charset="0"/>
              <a:buChar char="•"/>
              <a:defRPr i="0"/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Font typeface="Wingdings" panose="05000000000000000000" pitchFamily="2" charset="2"/>
              <a:buChar char="Ø"/>
              <a:defRPr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00" y="226800"/>
            <a:ext cx="1050230" cy="7344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338000" y="4994671"/>
            <a:ext cx="468000" cy="148829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42963"/>
            <a:ext cx="8229600" cy="70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90700"/>
            <a:ext cx="8229600" cy="272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231200"/>
            <a:ext cx="7920880" cy="156617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Implementation of </a:t>
            </a:r>
            <a:r>
              <a:rPr lang="en-GB" dirty="0"/>
              <a:t>I</a:t>
            </a:r>
            <a:r>
              <a:rPr lang="en-GB" dirty="0" smtClean="0"/>
              <a:t>nternal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63838"/>
            <a:ext cx="3744416" cy="1404156"/>
          </a:xfrm>
        </p:spPr>
        <p:txBody>
          <a:bodyPr>
            <a:normAutofit fontScale="47500" lnSpcReduction="20000"/>
          </a:bodyPr>
          <a:lstStyle/>
          <a:p>
            <a:r>
              <a:rPr lang="en-GB" sz="4200" dirty="0" smtClean="0"/>
              <a:t>Raymond Hill</a:t>
            </a:r>
          </a:p>
          <a:p>
            <a:endParaRPr lang="en-GB" dirty="0" smtClean="0"/>
          </a:p>
          <a:p>
            <a:r>
              <a:rPr lang="en-GB" dirty="0" smtClean="0"/>
              <a:t>PIC </a:t>
            </a:r>
            <a:r>
              <a:rPr lang="en-GB" smtClean="0"/>
              <a:t>Team </a:t>
            </a:r>
            <a:r>
              <a:rPr lang="en-GB" smtClean="0"/>
              <a:t>Leader,</a:t>
            </a:r>
          </a:p>
          <a:p>
            <a:r>
              <a:rPr lang="en-GB" smtClean="0"/>
              <a:t>European </a:t>
            </a:r>
            <a:r>
              <a:rPr lang="en-GB" dirty="0" smtClean="0"/>
              <a:t>Commission</a:t>
            </a:r>
          </a:p>
          <a:p>
            <a:endParaRPr lang="en-GB" dirty="0"/>
          </a:p>
          <a:p>
            <a:r>
              <a:rPr lang="en-GB" dirty="0" smtClean="0"/>
              <a:t>27 February 2018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Essential steps for PIFC implementation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An overall and </a:t>
            </a:r>
            <a:r>
              <a:rPr lang="en-GB" dirty="0"/>
              <a:t>realistic government vision for how PIFC is intended (including the proposed national definition and approach to managerial accountability)</a:t>
            </a:r>
          </a:p>
          <a:p>
            <a:r>
              <a:rPr lang="en-GB" dirty="0"/>
              <a:t>Ensure an appropriate coordination mechanism for all related ongoing reforms</a:t>
            </a:r>
          </a:p>
          <a:p>
            <a:r>
              <a:rPr lang="en-GB" dirty="0"/>
              <a:t>Consolidate reform progress as you go along</a:t>
            </a:r>
          </a:p>
          <a:p>
            <a:r>
              <a:rPr lang="en-GB" dirty="0"/>
              <a:t>Monitor and report on Progress </a:t>
            </a:r>
          </a:p>
        </p:txBody>
      </p:sp>
    </p:spTree>
    <p:extLst>
      <p:ext uri="{BB962C8B-B14F-4D97-AF65-F5344CB8AC3E}">
        <p14:creationId xmlns:p14="http://schemas.microsoft.com/office/powerpoint/2010/main" val="32372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vision for PIFC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Organisational objectives in line with national policy;</a:t>
            </a:r>
          </a:p>
          <a:p>
            <a:r>
              <a:rPr lang="en-GB" dirty="0"/>
              <a:t>Decentralised Managerial Accountability</a:t>
            </a:r>
          </a:p>
          <a:p>
            <a:r>
              <a:rPr lang="en-GB" dirty="0"/>
              <a:t>Risk management;</a:t>
            </a:r>
          </a:p>
          <a:p>
            <a:r>
              <a:rPr lang="en-GB" dirty="0"/>
              <a:t>Control activities (including internal control over financial management);</a:t>
            </a:r>
          </a:p>
          <a:p>
            <a:r>
              <a:rPr lang="en-GB" dirty="0"/>
              <a:t>Information and Communication</a:t>
            </a:r>
          </a:p>
          <a:p>
            <a:r>
              <a:rPr lang="en-GB" dirty="0"/>
              <a:t>Monitoring</a:t>
            </a:r>
          </a:p>
          <a:p>
            <a:r>
              <a:rPr lang="en-GB" dirty="0"/>
              <a:t>Internal </a:t>
            </a:r>
            <a:r>
              <a:rPr lang="en-GB" dirty="0" smtClean="0"/>
              <a:t>Audit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42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Coordination with all other ongoing reforms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Upstream</a:t>
            </a:r>
            <a:r>
              <a:rPr lang="en-GB" dirty="0"/>
              <a:t> co-ordination at the stage of developing strategic approaches and </a:t>
            </a:r>
            <a:r>
              <a:rPr lang="en-GB" dirty="0" smtClean="0"/>
              <a:t>policy documents.</a:t>
            </a:r>
            <a:endParaRPr lang="en-GB" dirty="0"/>
          </a:p>
          <a:p>
            <a:r>
              <a:rPr lang="en-GB" b="1" dirty="0"/>
              <a:t>Downstream</a:t>
            </a:r>
            <a:r>
              <a:rPr lang="en-GB" dirty="0"/>
              <a:t> coordination at the stage of sequencing and coordinating </a:t>
            </a:r>
            <a:r>
              <a:rPr lang="en-GB" dirty="0" smtClean="0"/>
              <a:t>the implementation of the reforms.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09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Consolidate reform progress as you go along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Quality </a:t>
            </a:r>
            <a:r>
              <a:rPr lang="en-GB" dirty="0"/>
              <a:t>Review </a:t>
            </a:r>
            <a:r>
              <a:rPr lang="en-GB" dirty="0" smtClean="0"/>
              <a:t>(by CHU) helps </a:t>
            </a:r>
            <a:r>
              <a:rPr lang="en-GB" dirty="0"/>
              <a:t>make sure that reforms will </a:t>
            </a:r>
            <a:r>
              <a:rPr lang="en-GB" dirty="0" smtClean="0"/>
              <a:t>stick</a:t>
            </a:r>
          </a:p>
          <a:p>
            <a:pPr lvl="1"/>
            <a:r>
              <a:rPr lang="en-GB" dirty="0" smtClean="0"/>
              <a:t>Macro level – Quality Review provides feedback on strategic challenges for future implementation strategies.</a:t>
            </a:r>
          </a:p>
          <a:p>
            <a:pPr lvl="1"/>
            <a:r>
              <a:rPr lang="en-GB" dirty="0" smtClean="0"/>
              <a:t>Organisational level – Quality Review provides information on specific challenges where targeted CHU support may be required.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02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 and Report on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Progress against implementation deadlines should be monitored and reviewed to ensure that it meets accepted quality </a:t>
            </a:r>
            <a:r>
              <a:rPr lang="en-GB" dirty="0" smtClean="0"/>
              <a:t>levels</a:t>
            </a:r>
          </a:p>
          <a:p>
            <a:r>
              <a:rPr lang="en-GB" dirty="0"/>
              <a:t>Reporting to government provides for a qualitative assessment and allows for strategic level intervention </a:t>
            </a:r>
          </a:p>
        </p:txBody>
      </p:sp>
    </p:spTree>
    <p:extLst>
      <p:ext uri="{BB962C8B-B14F-4D97-AF65-F5344CB8AC3E}">
        <p14:creationId xmlns:p14="http://schemas.microsoft.com/office/powerpoint/2010/main" val="28656595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98AE41A192E4C85C747A9850AEF9A" ma:contentTypeVersion="1" ma:contentTypeDescription="Create a new document." ma:contentTypeScope="" ma:versionID="5a8770b97c883eee6e80458dbe9e6c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A2DA33-DB0F-4723-B9EA-086431A269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14567-0064-41AA-B17E-6D061E25B1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CDD8D5-9B5D-4329-A5FA-BB635811A11D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223</Words>
  <Application>Microsoft Office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Implementation of Internal Control</vt:lpstr>
      <vt:lpstr>Essential steps for PIFC implementation</vt:lpstr>
      <vt:lpstr>Overall vision for PIFC development</vt:lpstr>
      <vt:lpstr>Coordination with all other ongoing reforms</vt:lpstr>
      <vt:lpstr>Consolidate reform progress as you go along</vt:lpstr>
      <vt:lpstr>Monitor and Report on Progress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HILL Raymond (BUDG)</cp:lastModifiedBy>
  <cp:revision>126</cp:revision>
  <cp:lastPrinted>2018-02-07T13:43:43Z</cp:lastPrinted>
  <dcterms:created xsi:type="dcterms:W3CDTF">2011-10-28T10:25:18Z</dcterms:created>
  <dcterms:modified xsi:type="dcterms:W3CDTF">2018-02-07T14:01:11Z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0x010100AF098AE41A192E4C85C747A9850AEF9A</vt:lpwstr>
  </property>
</Properties>
</file>