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1" r:id="rId5"/>
    <p:sldId id="262" r:id="rId6"/>
    <p:sldId id="263" r:id="rId7"/>
    <p:sldId id="264" r:id="rId8"/>
    <p:sldId id="265" r:id="rId9"/>
    <p:sldId id="266" r:id="rId10"/>
  </p:sldIdLst>
  <p:sldSz cx="9144000" cy="5143500" type="screen16x9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94"/>
    <a:srgbClr val="0F5494"/>
    <a:srgbClr val="FFD624"/>
    <a:srgbClr val="3166CF"/>
    <a:srgbClr val="3E6FD2"/>
    <a:srgbClr val="2D5EC1"/>
    <a:srgbClr val="BDDEFF"/>
    <a:srgbClr val="99CCFF"/>
    <a:srgbClr val="808080"/>
    <a:srgbClr val="009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2040" y="-8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xmlns:a="http://schemas.openxmlformats.org/drawingml/2006/main"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xmlns:a="http://schemas.openxmlformats.org/drawingml/2006/main" lang="hr-HR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 xmlns:a="http://schemas.openxmlformats.org/drawingml/2006/main"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xmlns:a="http://schemas.openxmlformats.org/drawingml/2006/main" lang="hr-HR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844153"/>
            <a:ext cx="9144000" cy="4299347"/>
          </a:xfrm>
          <a:prstGeom prst="rect">
            <a:avLst/>
          </a:prstGeom>
          <a:solidFill>
            <a:srgbClr val="0F5494"/>
          </a:solidFill>
          <a:ln w="73025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71600" y="223200"/>
            <a:ext cx="1186086" cy="82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 userDrawn="1"/>
        </p:nvSpPr>
        <p:spPr>
          <a:xfrm>
            <a:off x="4319972" y="5020022"/>
            <a:ext cx="504056" cy="161925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39952" y="1231200"/>
            <a:ext cx="4536504" cy="1566174"/>
          </a:xfrm>
        </p:spPr>
        <p:txBody>
          <a:bodyPr/>
          <a:lstStyle>
            <a:lvl1pPr indent="0">
              <a:defRPr sz="4800">
                <a:solidFill>
                  <a:srgbClr val="FFD624"/>
                </a:solidFill>
              </a:defRPr>
            </a:lvl1pPr>
          </a:lstStyle>
          <a:p>
            <a:r>
              <a:rPr lang="en-GB" dirty="0" smtClean="0"/>
              <a:t>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7544" y="2949792"/>
            <a:ext cx="3744416" cy="1404156"/>
          </a:xfrm>
        </p:spPr>
        <p:txBody>
          <a:bodyPr/>
          <a:lstStyle>
            <a:lvl1pPr indent="0">
              <a:buNone/>
              <a:defRPr sz="3000" b="1" i="0">
                <a:solidFill>
                  <a:schemeClr val="bg1"/>
                </a:solidFill>
              </a:defRPr>
            </a:lvl1pPr>
            <a:lvl3pPr marL="228600" indent="-228600" algn="l">
              <a:defRPr sz="3000" b="1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B59E6E-B967-488E-B209-8B7FA0D7A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741760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6398"/>
            <a:ext cx="8229600" cy="702469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77967"/>
            <a:ext cx="2895600" cy="3631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1DAA-5BBC-4812-876F-0D7C7B9EA7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923678"/>
            <a:ext cx="8229600" cy="2725341"/>
          </a:xfrm>
        </p:spPr>
        <p:txBody>
          <a:bodyPr/>
          <a:lstStyle>
            <a:lvl1pPr marL="342900" indent="-342900"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Font typeface="Arial" pitchFamily="34" charset="0"/>
              <a:buChar char="•"/>
              <a:defRPr i="0"/>
            </a:lvl1pPr>
            <a:lvl2pPr marL="742950" indent="-285750">
              <a:spcBef>
                <a:spcPts val="600"/>
              </a:spcBef>
              <a:spcAft>
                <a:spcPts val="600"/>
              </a:spcAft>
              <a:buClr>
                <a:srgbClr val="0F5494"/>
              </a:buClr>
              <a:buFont typeface="Wingdings" panose="05000000000000000000" pitchFamily="2" charset="2"/>
              <a:buChar char="Ø"/>
              <a:defRPr b="0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00" y="226800"/>
            <a:ext cx="1050230" cy="734400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>
          <a:xfrm>
            <a:off x="4338000" y="4994671"/>
            <a:ext cx="468000" cy="148829"/>
          </a:xfrm>
          <a:prstGeom prst="rect">
            <a:avLst/>
          </a:prstGeom>
          <a:solidFill>
            <a:srgbClr val="00449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842963"/>
            <a:ext cx="8229600" cy="702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Lorem ipsum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90700"/>
            <a:ext cx="8229600" cy="2725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dirty="0" smtClean="0"/>
              <a:t>Et </a:t>
            </a:r>
            <a:r>
              <a:rPr lang="fr-BE" dirty="0" err="1" smtClean="0"/>
              <a:t>dolor</a:t>
            </a:r>
            <a:r>
              <a:rPr lang="fr-BE" dirty="0" smtClean="0"/>
              <a:t> </a:t>
            </a:r>
            <a:r>
              <a:rPr lang="fr-BE" dirty="0" err="1" smtClean="0"/>
              <a:t>fragum</a:t>
            </a:r>
            <a:endParaRPr lang="en-GB" dirty="0" smtClean="0"/>
          </a:p>
          <a:p>
            <a:pPr lvl="1"/>
            <a:r>
              <a:rPr lang="en-GB" dirty="0" smtClean="0"/>
              <a:t>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  <a:p>
            <a:pPr lvl="2"/>
            <a:r>
              <a:rPr lang="en-GB" dirty="0" smtClean="0"/>
              <a:t>- Et </a:t>
            </a:r>
            <a:r>
              <a:rPr lang="en-GB" dirty="0" err="1" smtClean="0"/>
              <a:t>dolor</a:t>
            </a:r>
            <a:r>
              <a:rPr lang="en-GB" dirty="0" smtClean="0"/>
              <a:t> </a:t>
            </a:r>
            <a:r>
              <a:rPr lang="en-GB" dirty="0" err="1" smtClean="0"/>
              <a:t>fragum</a:t>
            </a:r>
            <a:endParaRPr lang="en-GB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lang="en-GB" sz="1400" b="0" kern="1200" dirty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C8D21B7-B314-438C-91E9-7FF9087DC0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</p:sldLayoutIdLst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231200"/>
            <a:ext cx="7920880" cy="1566174"/>
          </a:xfrm>
        </p:spPr>
        <p:txBody>
          <a:bodyPr>
            <a:normAutofit/>
          </a:bodyPr>
          <a:lstStyle/>
          <a:p>
            <a:pPr xmlns:a="http://schemas.openxmlformats.org/drawingml/2006/main" algn="ctr"/>
            <a:r>
              <a:rPr xmlns:a="http://schemas.openxmlformats.org/drawingml/2006/main" dirty="1" smtClean="0" lang="hr-HR"/>
              <a:t>Provedba unutarnje kontrole</a:t>
            </a:r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3363838"/>
            <a:ext cx="3744416" cy="1404156"/>
          </a:xfrm>
        </p:spPr>
        <p:txBody>
          <a:bodyPr>
            <a:normAutofit fontScale="47500" lnSpcReduction="20000"/>
          </a:bodyPr>
          <a:lstStyle/>
          <a:p>
            <a:pPr xmlns:a="http://schemas.openxmlformats.org/drawingml/2006/main"/>
            <a:r>
              <a:rPr xmlns:a="http://schemas.openxmlformats.org/drawingml/2006/main" lang="hr-HR" sz="4200" dirty="0" smtClean="0"/>
              <a:t>Raymond Hill</a:t>
            </a:r>
          </a:p>
          <a:p>
            <a:pPr xmlns:a="http://schemas.openxmlformats.org/drawingml/2006/main"/>
            <a:endParaRPr xmlns:a="http://schemas.openxmlformats.org/drawingml/2006/main" lang="hr-HR" dirty="0" smtClean="0"/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Voditelj tima PIC-a,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Europska komisija</a:t>
            </a:r>
          </a:p>
          <a:p>
            <a:pPr xmlns:a="http://schemas.openxmlformats.org/drawingml/2006/main"/>
            <a:endParaRPr xmlns:a="http://schemas.openxmlformats.org/drawingml/2006/main" lang="hr-HR" dirty="0"/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27. veljače 2018. </a:t>
            </a:r>
            <a:endParaRPr xmlns:a="http://schemas.openxmlformats.org/drawingml/2006/main"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lang="hr-HR" sz="2800" dirty="0" smtClean="0"/>
              <a:t>Ključni koraci za provedbu PIFC-a</a:t>
            </a:r>
            <a:endParaRPr xmlns:a="http://schemas.openxmlformats.org/drawingml/2006/main"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Ukupna i realna vizija vlade za primjenu PIFC-a (uključujući predloženu nacionalnu definiciju i pristup odgovornosti rukovodstva)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Osigurati odgovarajući mehanizam koordinacije za sve povezane tekuće reforme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Usput konsolidirati napredak reformi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Pratiti i izvještavati o napretku </a:t>
            </a:r>
          </a:p>
        </p:txBody>
      </p:sp>
    </p:spTree>
    <p:extLst>
      <p:ext uri="{BB962C8B-B14F-4D97-AF65-F5344CB8AC3E}">
        <p14:creationId xmlns:p14="http://schemas.microsoft.com/office/powerpoint/2010/main" val="32372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Ukupna vizija za razvoj PIFC-a</a:t>
            </a:r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Organizacijski ciljevi u skladu s nacionalnom politikom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Decentralizirana odgovornost rukovodstva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Upravljanje rizikom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Kontrolne aktivnosti (uključujući unutarnju kontrolu financijskog upravljanja)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Informacije i komunikacija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Praćenje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Unutarnja revizija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245422446"/>
      </p:ext>
    </p:extLst>
  </p:cSld>
  <p:clrMapOvr>
    <a:masterClrMapping/>
  </p:clrMapOvr>
</p:sld>
</file>

<file path=ppt/slides/slide4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Koordinacija sa svim drugim tekućim reformama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Koordinacija prema gore u fazi razvoja strateških pristupa o dokumenata o politici.</a:t>
            </a:r>
            <a:endParaRPr xmlns:a="http://schemas.openxmlformats.org/drawingml/2006/main" lang="hr-HR" dirty="0"/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Koordinacija prema dolje u fazi rasporeda i koordinacije provedbe reformi.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3264097700"/>
      </p:ext>
    </p:extLst>
  </p:cSld>
  <p:clrMapOvr>
    <a:masterClrMapping/>
  </p:clrMapOvr>
</p:sld>
</file>

<file path=ppt/slides/slide5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Usput konsolidirati napredak reformi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Pregled kvalitete (od strane SHJ-a) pomaže osigurati da se reforme zadrže</a:t>
            </a:r>
          </a:p>
          <a:p>
            <a:pPr xmlns:a="http://schemas.openxmlformats.org/drawingml/2006/main" lvl="1"/>
            <a:r>
              <a:rPr xmlns:a="http://schemas.openxmlformats.org/drawingml/2006/main" dirty="1" smtClean="0" lang="hr-HR"/>
              <a:t>Makro razina – pregled kvalitete pruža povratnu informaciju o strateškim izazovima za buduće provedbene strategije.</a:t>
            </a:r>
          </a:p>
          <a:p>
            <a:pPr xmlns:a="http://schemas.openxmlformats.org/drawingml/2006/main" lvl="1"/>
            <a:r>
              <a:rPr xmlns:a="http://schemas.openxmlformats.org/drawingml/2006/main" dirty="1" smtClean="0" lang="hr-HR"/>
              <a:t>Organizacijska razina – pregled kvalitete pruža informacije o konkretnim izazovima gdje može biti potrebna ciljana potpora SHJ-a. </a:t>
            </a:r>
            <a:endParaRPr xmlns:a="http://schemas.openxmlformats.org/drawingml/2006/main" lang="hr-HR" dirty="0"/>
          </a:p>
        </p:txBody>
      </p:sp>
    </p:spTree>
    <p:extLst>
      <p:ext uri="{BB962C8B-B14F-4D97-AF65-F5344CB8AC3E}">
        <p14:creationId xmlns:p14="http://schemas.microsoft.com/office/powerpoint/2010/main" val="1684027011"/>
      </p:ext>
    </p:extLst>
  </p:cSld>
  <p:clrMapOvr>
    <a:masterClrMapping/>
  </p:clrMapOvr>
</p:sld>
</file>

<file path=ppt/slides/slide6.xml><?xml version="1.0" encoding="utf-8"?>
<p:sld xmlns:p="http://schemas.openxmlformats.org/presentationml/2006/main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="http://schemas.openxmlformats.org/drawingml/2006/main" xmlns:r="http://schemas.openxmlformats.org/officeDocument/2006/relationships" xmlns:a14="http://schemas.microsoft.com/office/drawing/2010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Praćenje napretka i izvještavanje o njemu</a:t>
            </a:r>
            <a:endParaRPr xmlns:a="http://schemas.openxmlformats.org/drawingml/2006/main"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xmlns:a="http://schemas.openxmlformats.org/drawingml/2006/main"/>
            <a:r>
              <a:rPr xmlns:a="http://schemas.openxmlformats.org/drawingml/2006/main" dirty="1" smtClean="0" lang="hr-HR"/>
              <a:t>Napredak u odnosu na rokove provedbe trebalo bi pratiti i pregledavati kako bi se osiguralo da ispunjava prihvatljivu razinu kvalitete</a:t>
            </a:r>
          </a:p>
          <a:p>
            <a:pPr xmlns:a="http://schemas.openxmlformats.org/drawingml/2006/main"/>
            <a:r>
              <a:rPr xmlns:a="http://schemas.openxmlformats.org/drawingml/2006/main" dirty="1" smtClean="0" lang="hr-HR"/>
              <a:t>Izvještavanje vlade omogućuje kvalitativnu procjenu i intervenciju na strateškim razinama </a:t>
            </a:r>
          </a:p>
        </p:txBody>
      </p:sp>
    </p:spTree>
    <p:extLst>
      <p:ext uri="{BB962C8B-B14F-4D97-AF65-F5344CB8AC3E}">
        <p14:creationId xmlns:p14="http://schemas.microsoft.com/office/powerpoint/2010/main" val="28656595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33176"/>
        </a:solidFill>
        <a:ln>
          <a:solidFill>
            <a:srgbClr val="133176"/>
          </a:solidFill>
        </a:ln>
      </a:spPr>
      <a:bodyPr anchor="ctr"/>
      <a:lstStyle>
        <a:defPPr algn="ctr" defTabSz="457200" fontAlgn="auto">
          <a:spcBef>
            <a:spcPts val="0"/>
          </a:spcBef>
          <a:spcAft>
            <a:spcPts val="0"/>
          </a:spcAft>
          <a:defRPr sz="1800" b="0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7600" b="1" i="0" u="none" strike="noStrike" cap="none" normalizeH="0" baseline="0" smtClean="0">
            <a:ln>
              <a:noFill/>
            </a:ln>
            <a:solidFill>
              <a:srgbClr val="FFD624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2400" b="0" dirty="0" err="1" smtClean="0">
            <a:solidFill>
              <a:srgbClr val="0F5494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098AE41A192E4C85C747A9850AEF9A" ma:contentTypeVersion="1" ma:contentTypeDescription="Create a new document." ma:contentTypeScope="" ma:versionID="5a8770b97c883eee6e80458dbe9e6cc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0A2DA33-DB0F-4723-B9EA-086431A269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14567-0064-41AA-B17E-6D061E25B1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CDD8D5-9B5D-4329-A5FA-BB635811A11D}">
  <ds:schemaRefs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1904</TotalTime>
  <Words>223</Words>
  <Application>Microsoft Office PowerPoint</Application>
  <PresentationFormat>On-screen Show (16:9)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Implementation of Internal Control</vt:lpstr>
      <vt:lpstr>Essential steps for PIFC implementation</vt:lpstr>
      <vt:lpstr>Overall vision for PIFC development</vt:lpstr>
      <vt:lpstr>Coordination with all other ongoing reforms</vt:lpstr>
      <vt:lpstr>Consolidate reform progress as you go along</vt:lpstr>
      <vt:lpstr>Monitor and Report on Progress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turneem</dc:creator>
  <cp:lastModifiedBy>HILL Raymond (BUDG)</cp:lastModifiedBy>
  <cp:revision>126</cp:revision>
  <cp:lastPrinted>2018-02-07T13:43:43Z</cp:lastPrinted>
  <dcterms:created xsi:type="dcterms:W3CDTF">2011-10-28T10:25:18Z</dcterms:created>
  <dcterms:modified xsi:type="dcterms:W3CDTF">2018-02-07T14:01:11Z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0x010100AF098AE41A192E4C85C747A9850AEF9A</vt:lpwstr>
  </property>
</Properties>
</file>