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26" r:id="rId2"/>
    <p:sldId id="427" r:id="rId3"/>
    <p:sldId id="447" r:id="rId4"/>
    <p:sldId id="451" r:id="rId5"/>
    <p:sldId id="452" r:id="rId6"/>
    <p:sldId id="449" r:id="rId7"/>
    <p:sldId id="457" r:id="rId8"/>
    <p:sldId id="456" r:id="rId9"/>
    <p:sldId id="453" r:id="rId10"/>
    <p:sldId id="454" r:id="rId11"/>
    <p:sldId id="455" r:id="rId12"/>
    <p:sldId id="403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049" autoAdjust="0"/>
  </p:normalViewPr>
  <p:slideViewPr>
    <p:cSldViewPr>
      <p:cViewPr varScale="1">
        <p:scale>
          <a:sx n="106" d="100"/>
          <a:sy n="106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12528F-1434-4491-ABC8-4C36B9BA1B09}" type="slidenum">
              <a:rPr lang="en-US" altLang="en-US" smtClean="0">
                <a:cs typeface="Arial" charset="0"/>
              </a:rPr>
              <a:pPr/>
              <a:t>10</a:t>
            </a:fld>
            <a:endParaRPr lang="en-US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1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2BC10-294B-4167-B54E-3F6EFB61B0C3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2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49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PowerPoint_Slide1.sldx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2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23.jpe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2400"/>
            <a:ext cx="647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22263"/>
            <a:ext cx="720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727075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662113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73300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14638"/>
            <a:ext cx="7191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47066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4613275"/>
            <a:ext cx="692150" cy="463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4939278"/>
            <a:ext cx="737811" cy="4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50" y="5110596"/>
            <a:ext cx="718025" cy="47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69" y="5236369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9" y="5107382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34" y="4831063"/>
            <a:ext cx="792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307165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92" y="3687626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46118"/>
            <a:ext cx="824890" cy="413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04" y="1828800"/>
            <a:ext cx="9350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30313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27075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287338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sia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54" y="3090071"/>
            <a:ext cx="800336" cy="433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8" descr="flag_hungary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087438"/>
            <a:ext cx="7921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Rectangle 2"/>
          <p:cNvSpPr txBox="1">
            <a:spLocks noChangeArrowheads="1"/>
          </p:cNvSpPr>
          <p:nvPr/>
        </p:nvSpPr>
        <p:spPr bwMode="auto">
          <a:xfrm>
            <a:off x="2195513" y="2166938"/>
            <a:ext cx="48974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en-US" sz="3600">
                <a:solidFill>
                  <a:schemeClr val="tx2"/>
                </a:solidFill>
              </a:rPr>
              <a:t/>
            </a:r>
            <a:br>
              <a:rPr lang="hr-HR" altLang="en-US" sz="3600">
                <a:solidFill>
                  <a:schemeClr val="tx2"/>
                </a:solidFill>
              </a:rPr>
            </a:br>
            <a:endParaRPr lang="hr-HR" altLang="en-US" sz="3600">
              <a:solidFill>
                <a:schemeClr val="tx2"/>
              </a:solidFill>
            </a:endParaRPr>
          </a:p>
        </p:txBody>
      </p:sp>
      <p:sp>
        <p:nvSpPr>
          <p:cNvPr id="14361" name="Rectangle 2"/>
          <p:cNvSpPr txBox="1">
            <a:spLocks noChangeArrowheads="1"/>
          </p:cNvSpPr>
          <p:nvPr/>
        </p:nvSpPr>
        <p:spPr bwMode="auto">
          <a:xfrm>
            <a:off x="2159001" y="1929804"/>
            <a:ext cx="48974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en-US" sz="36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Algerian" pitchFamily="82" charset="0"/>
              </a:rPr>
              <a:t>Internal audit</a:t>
            </a:r>
          </a:p>
          <a:p>
            <a:pPr algn="ctr" eaLnBrk="1" hangingPunct="1"/>
            <a:r>
              <a:rPr lang="en-US" altLang="en-US" sz="2800" dirty="0">
                <a:solidFill>
                  <a:srgbClr val="0070C0"/>
                </a:solidFill>
                <a:latin typeface="Algerian" pitchFamily="82" charset="0"/>
              </a:rPr>
              <a:t>Community of </a:t>
            </a:r>
            <a:r>
              <a:rPr lang="en-US" altLang="en-US" sz="2800" dirty="0" smtClean="0">
                <a:solidFill>
                  <a:srgbClr val="0070C0"/>
                </a:solidFill>
                <a:latin typeface="Algerian" pitchFamily="82" charset="0"/>
              </a:rPr>
              <a:t>practice</a:t>
            </a:r>
            <a:endParaRPr lang="hu-HU" altLang="en-US" sz="2800" dirty="0" smtClean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14362" name="Picture 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960418"/>
            <a:ext cx="7413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518"/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097088" y="3256160"/>
            <a:ext cx="51435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Results and Way Forward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953000" y="5913754"/>
            <a:ext cx="478480" cy="365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13387" y="5929646"/>
            <a:ext cx="547687" cy="363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56638" y="5908099"/>
            <a:ext cx="547687" cy="391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56122" y="5933648"/>
            <a:ext cx="528055" cy="37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12870" y="5919017"/>
            <a:ext cx="591972" cy="395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483277" y="5914363"/>
            <a:ext cx="544926" cy="378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113185" y="5919017"/>
            <a:ext cx="563464" cy="3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ctrTitle"/>
          </p:nvPr>
        </p:nvSpPr>
        <p:spPr>
          <a:xfrm>
            <a:off x="1052512" y="261938"/>
            <a:ext cx="6815138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2060"/>
                </a:solidFill>
              </a:rPr>
              <a:t>Results: Impact of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IACOP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by Theme</a:t>
            </a:r>
            <a:endParaRPr lang="en-US" altLang="en-US" sz="3600" b="1" i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026" name="Chart 13"/>
          <p:cNvGraphicFramePr>
            <a:graphicFrameLocks/>
          </p:cNvGraphicFramePr>
          <p:nvPr/>
        </p:nvGraphicFramePr>
        <p:xfrm>
          <a:off x="468313" y="981075"/>
          <a:ext cx="8305800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4" imgW="8303472" imgH="5456393" progId="Excel.Sheet.8">
                  <p:embed/>
                </p:oleObj>
              </mc:Choice>
              <mc:Fallback>
                <p:oleObj r:id="rId4" imgW="8303472" imgH="545639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81075"/>
                        <a:ext cx="8305800" cy="553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Box 14"/>
          <p:cNvSpPr txBox="1">
            <a:spLocks noChangeArrowheads="1"/>
          </p:cNvSpPr>
          <p:nvPr/>
        </p:nvSpPr>
        <p:spPr bwMode="auto">
          <a:xfrm>
            <a:off x="7402513" y="367188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>
                <a:cs typeface="Arial" charset="0"/>
              </a:rPr>
              <a:t>2007</a:t>
            </a:r>
          </a:p>
        </p:txBody>
      </p:sp>
      <p:sp>
        <p:nvSpPr>
          <p:cNvPr id="16391" name="TextBox 15"/>
          <p:cNvSpPr txBox="1">
            <a:spLocks noChangeArrowheads="1"/>
          </p:cNvSpPr>
          <p:nvPr/>
        </p:nvSpPr>
        <p:spPr bwMode="auto">
          <a:xfrm>
            <a:off x="7885113" y="3284538"/>
            <a:ext cx="53340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1030" name="TextBox 16"/>
          <p:cNvSpPr txBox="1">
            <a:spLocks noChangeArrowheads="1"/>
          </p:cNvSpPr>
          <p:nvPr/>
        </p:nvSpPr>
        <p:spPr bwMode="auto">
          <a:xfrm>
            <a:off x="7669213" y="3467100"/>
            <a:ext cx="533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>
                <a:cs typeface="Arial" charset="0"/>
              </a:rPr>
              <a:t>2011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682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1" descr="pempal-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8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584200" y="457200"/>
            <a:ext cx="80010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Results: Impact of </a:t>
            </a:r>
            <a:r>
              <a:rPr lang="en-US" b="1" dirty="0" err="1" smtClean="0">
                <a:solidFill>
                  <a:srgbClr val="002060"/>
                </a:solidFill>
              </a:rPr>
              <a:t>IACOP</a:t>
            </a:r>
            <a:r>
              <a:rPr lang="en-US" b="1" dirty="0" smtClean="0">
                <a:solidFill>
                  <a:srgbClr val="002060"/>
                </a:solidFill>
              </a:rPr>
              <a:t> by Country</a:t>
            </a: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3" name="Chart 13"/>
          <p:cNvGraphicFramePr>
            <a:graphicFrameLocks/>
          </p:cNvGraphicFramePr>
          <p:nvPr/>
        </p:nvGraphicFramePr>
        <p:xfrm>
          <a:off x="533400" y="1600200"/>
          <a:ext cx="8305800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r:id="rId5" imgW="8303472" imgH="5456393" progId="Excel.Chart.8">
                  <p:embed/>
                </p:oleObj>
              </mc:Choice>
              <mc:Fallback>
                <p:oleObj r:id="rId5" imgW="8303472" imgH="545639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8305800" cy="546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7829550" y="5089525"/>
            <a:ext cx="533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/>
              <a:t>2007</a:t>
            </a:r>
          </a:p>
        </p:txBody>
      </p:sp>
      <p:sp>
        <p:nvSpPr>
          <p:cNvPr id="17415" name="TextBox 15"/>
          <p:cNvSpPr txBox="1">
            <a:spLocks noChangeArrowheads="1"/>
          </p:cNvSpPr>
          <p:nvPr/>
        </p:nvSpPr>
        <p:spPr bwMode="auto">
          <a:xfrm>
            <a:off x="8201025" y="47529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17416" name="TextBox 16"/>
          <p:cNvSpPr txBox="1">
            <a:spLocks noChangeArrowheads="1"/>
          </p:cNvSpPr>
          <p:nvPr/>
        </p:nvSpPr>
        <p:spPr bwMode="auto">
          <a:xfrm>
            <a:off x="8032750" y="4935538"/>
            <a:ext cx="533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/>
              <a:t>2011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6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/>
          <p:nvPr/>
        </p:nvSpPr>
        <p:spPr>
          <a:xfrm>
            <a:off x="1447800" y="2971800"/>
            <a:ext cx="5715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n-lt"/>
              </a:rPr>
              <a:t>Thank you</a:t>
            </a:r>
            <a:endParaRPr lang="hu-HU" sz="3200" b="1" kern="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71600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16"/>
          <p:cNvSpPr txBox="1">
            <a:spLocks noChangeArrowheads="1"/>
          </p:cNvSpPr>
          <p:nvPr/>
        </p:nvSpPr>
        <p:spPr bwMode="auto">
          <a:xfrm>
            <a:off x="684213" y="136524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Our Mission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550" y="750888"/>
            <a:ext cx="78597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IA COP offer</a:t>
            </a:r>
            <a:r>
              <a:rPr lang="hr-HR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support to its member countries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in establishing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modern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effective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Internal Audit system that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meets international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standards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best practices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is a key for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good governance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accountability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in the public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sector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836613" y="1702492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Core Values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2950" y="2316856"/>
            <a:ext cx="785971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Professionalism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dedication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to reforms, commitment to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sharing knowledge </a:t>
            </a:r>
            <a:endParaRPr lang="en-GB" sz="16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experience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with the community (as professional family of peers), </a:t>
            </a:r>
            <a:endParaRPr lang="en-GB" sz="1600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trust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unity</a:t>
            </a:r>
            <a:r>
              <a:rPr lang="en-GB" sz="16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respect</a:t>
            </a:r>
            <a:r>
              <a:rPr lang="en-GB" sz="16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 diversity of 23 member </a:t>
            </a:r>
            <a:r>
              <a:rPr lang="en-GB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countries  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Rectangle 16"/>
          <p:cNvSpPr txBox="1">
            <a:spLocks noChangeArrowheads="1"/>
          </p:cNvSpPr>
          <p:nvPr/>
        </p:nvSpPr>
        <p:spPr bwMode="auto">
          <a:xfrm>
            <a:off x="-609600" y="4082943"/>
            <a:ext cx="4634706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IACOP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Motto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86400" y="33694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536305"/>
              </p:ext>
            </p:extLst>
          </p:nvPr>
        </p:nvGraphicFramePr>
        <p:xfrm>
          <a:off x="4503420" y="3257550"/>
          <a:ext cx="4486275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Slide" r:id="rId5" imgW="4495785" imgH="3372459" progId="PowerPoint.Slide.12">
                  <p:embed/>
                </p:oleObj>
              </mc:Choice>
              <mc:Fallback>
                <p:oleObj name="Slide" r:id="rId5" imgW="4495785" imgH="3372459" progId="PowerPoint.Slide.1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420" y="3257550"/>
                        <a:ext cx="4486275" cy="337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04800" y="4719935"/>
            <a:ext cx="2895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unityINdiversity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971800" y="4471881"/>
            <a:ext cx="1219200" cy="633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IACOP</a:t>
            </a:r>
            <a:r>
              <a:rPr lang="en-GB" sz="27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Balanced Scorecard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074258" y="2914889"/>
            <a:ext cx="2230122" cy="177720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/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Customer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serve our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governments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139121" y="942977"/>
            <a:ext cx="2703195" cy="193563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Internal Processes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</a:t>
            </a:r>
            <a:r>
              <a:rPr lang="hu-HU" sz="1400" i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maintain</a:t>
            </a: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hu-HU" sz="1400" i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</a:t>
            </a: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volunteer</a:t>
            </a: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network of internal audit professionals through ‘peer’ learning,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knowledge management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range of activities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682458" y="2863375"/>
            <a:ext cx="2432054" cy="187468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Financial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ccomplish </a:t>
            </a: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ors’ needs</a:t>
            </a: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m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ake best value for money of PEMPAL with the help of Secretariat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160712" y="4724401"/>
            <a:ext cx="2683828" cy="195071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Learning and Growth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 the </a:t>
            </a: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olunteering</a:t>
            </a: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hr-HR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Executive Committee leadership, self sustainability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</a:t>
            </a:r>
            <a:r>
              <a:rPr lang="hu-HU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IACOP 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Working Groups, coordination with Steering Committee and other COPs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Quad Arrow 8"/>
          <p:cNvSpPr/>
          <p:nvPr/>
        </p:nvSpPr>
        <p:spPr>
          <a:xfrm>
            <a:off x="3613114" y="2937511"/>
            <a:ext cx="1760610" cy="1731963"/>
          </a:xfrm>
          <a:prstGeom prst="quadArrow">
            <a:avLst>
              <a:gd name="adj1" fmla="val 8642"/>
              <a:gd name="adj2" fmla="val 14568"/>
              <a:gd name="adj3" fmla="val 20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2657475" y="3760788"/>
            <a:ext cx="1201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/>
              <a:t>Ljerka </a:t>
            </a:r>
            <a:endParaRPr lang="en-US" altLang="en-US" sz="1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/>
              <a:t>Crnković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Vice-Chair</a:t>
            </a:r>
            <a:r>
              <a:rPr lang="en-US" altLang="en-US" sz="140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On Substance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200"/>
              <a:t>Croatia</a:t>
            </a:r>
            <a:endParaRPr lang="hr-HR" altLang="en-US" sz="1400"/>
          </a:p>
        </p:txBody>
      </p:sp>
      <p:pic>
        <p:nvPicPr>
          <p:cNvPr id="16387" name="Picture 15" descr="P52603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r="46445" b="58250"/>
          <a:stretch>
            <a:fillRect/>
          </a:stretch>
        </p:blipFill>
        <p:spPr bwMode="auto">
          <a:xfrm>
            <a:off x="2755900" y="2216150"/>
            <a:ext cx="10731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729538" y="1985963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Arman Vatyan</a:t>
            </a:r>
            <a:endParaRPr lang="hr-HR" altLang="en-US" sz="1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WB, Lead</a:t>
            </a:r>
            <a:endParaRPr lang="sl-SI" altLang="en-US" sz="1400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628775" y="4257675"/>
            <a:ext cx="10715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b="1"/>
              <a:t> Zamira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b="1"/>
              <a:t>Omorova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/>
              <a:t>Kyrgyzstan</a:t>
            </a:r>
          </a:p>
        </p:txBody>
      </p:sp>
      <p:pic>
        <p:nvPicPr>
          <p:cNvPr id="16390" name="Picture 16" descr="ZamiraOmor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88925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7816850" y="5419725"/>
            <a:ext cx="10112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/>
              <a:t>Stanislav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/>
              <a:t>Bychkov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/>
              <a:t>Russia</a:t>
            </a:r>
          </a:p>
        </p:txBody>
      </p:sp>
      <p:pic>
        <p:nvPicPr>
          <p:cNvPr id="17420" name="Picture 18" descr="Ar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260350"/>
            <a:ext cx="11509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1" t="7584" r="29445" b="31917"/>
          <a:stretch>
            <a:fillRect/>
          </a:stretch>
        </p:blipFill>
        <p:spPr bwMode="auto">
          <a:xfrm>
            <a:off x="7823200" y="3870325"/>
            <a:ext cx="10048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288436" y="5052536"/>
            <a:ext cx="10903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b="1" dirty="0"/>
              <a:t> </a:t>
            </a:r>
            <a:r>
              <a:rPr lang="en-US" altLang="en-US" sz="1400" b="1" dirty="0" smtClean="0"/>
              <a:t>Karen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/>
              <a:t>Sedrakyan</a:t>
            </a:r>
            <a:endParaRPr lang="sl-SI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Armenia</a:t>
            </a:r>
            <a:endParaRPr lang="hr-HR" altLang="en-US" sz="1400" dirty="0"/>
          </a:p>
        </p:txBody>
      </p:sp>
      <p:sp>
        <p:nvSpPr>
          <p:cNvPr id="16396" name="Rectangle 2"/>
          <p:cNvSpPr txBox="1">
            <a:spLocks noChangeArrowheads="1"/>
          </p:cNvSpPr>
          <p:nvPr/>
        </p:nvSpPr>
        <p:spPr bwMode="auto">
          <a:xfrm>
            <a:off x="971550" y="633413"/>
            <a:ext cx="6624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</a:rPr>
              <a:t>Strong leadership team-</a:t>
            </a:r>
            <a:br>
              <a:rPr lang="en-US" altLang="en-US" sz="3600" dirty="0">
                <a:solidFill>
                  <a:srgbClr val="0070C0"/>
                </a:solidFill>
              </a:rPr>
            </a:br>
            <a:r>
              <a:rPr lang="en-US" altLang="en-US" sz="3600" dirty="0" err="1" smtClean="0">
                <a:solidFill>
                  <a:srgbClr val="0070C0"/>
                </a:solidFill>
              </a:rPr>
              <a:t>IACOP</a:t>
            </a:r>
            <a:r>
              <a:rPr lang="en-US" altLang="en-US" sz="3600" dirty="0" smtClean="0">
                <a:solidFill>
                  <a:srgbClr val="0070C0"/>
                </a:solidFill>
              </a:rPr>
              <a:t> ExCom</a:t>
            </a:r>
            <a:r>
              <a:rPr lang="hr-HR" altLang="en-US" sz="3600" dirty="0">
                <a:solidFill>
                  <a:schemeClr val="tx2"/>
                </a:solidFill>
              </a:rPr>
              <a:t/>
            </a:r>
            <a:br>
              <a:rPr lang="hr-HR" altLang="en-US" sz="3600" dirty="0">
                <a:solidFill>
                  <a:schemeClr val="tx2"/>
                </a:solidFill>
              </a:rPr>
            </a:br>
            <a:endParaRPr lang="en-US" altLang="en-US" sz="2000" dirty="0">
              <a:solidFill>
                <a:schemeClr val="tx2"/>
              </a:solidFill>
            </a:endParaRPr>
          </a:p>
        </p:txBody>
      </p:sp>
      <p:pic>
        <p:nvPicPr>
          <p:cNvPr id="16397" name="Picture 11" descr="PA2115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r="9718" b="27101"/>
          <a:stretch>
            <a:fillRect/>
          </a:stretch>
        </p:blipFill>
        <p:spPr bwMode="auto">
          <a:xfrm>
            <a:off x="242888" y="338138"/>
            <a:ext cx="10795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58738" y="1679575"/>
            <a:ext cx="14478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Diana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/>
              <a:t>Grosu</a:t>
            </a:r>
            <a:r>
              <a:rPr lang="en-US" altLang="en-US" sz="1400" b="1" dirty="0"/>
              <a:t>–</a:t>
            </a:r>
            <a:r>
              <a:rPr lang="en-US" altLang="en-US" sz="1400" b="1" dirty="0" err="1"/>
              <a:t>Axenti</a:t>
            </a:r>
            <a:r>
              <a:rPr lang="en-US" altLang="en-US" sz="1400" dirty="0"/>
              <a:t> </a:t>
            </a:r>
            <a:endParaRPr lang="hr-HR" altLang="en-US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Resource team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member</a:t>
            </a:r>
            <a:endParaRPr lang="en-US" altLang="en-US" sz="1400" dirty="0"/>
          </a:p>
        </p:txBody>
      </p:sp>
      <p:sp>
        <p:nvSpPr>
          <p:cNvPr id="16399" name="Rectangle 7"/>
          <p:cNvSpPr>
            <a:spLocks noChangeArrowheads="1"/>
          </p:cNvSpPr>
          <p:nvPr/>
        </p:nvSpPr>
        <p:spPr bwMode="auto">
          <a:xfrm>
            <a:off x="3944389" y="3319224"/>
            <a:ext cx="1229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Edit Nemeth</a:t>
            </a:r>
            <a:endParaRPr lang="hr-HR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 smtClean="0"/>
              <a:t>Chair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400" i="1" dirty="0" smtClean="0"/>
              <a:t>Hungary</a:t>
            </a:r>
            <a:endParaRPr lang="en-US" altLang="en-US" sz="1400" i="1" dirty="0"/>
          </a:p>
        </p:txBody>
      </p:sp>
      <p:pic>
        <p:nvPicPr>
          <p:cNvPr id="16400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692275"/>
            <a:ext cx="1187450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1" name="Picture 13" descr="CristinaScerbi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t="11313" r="28166" b="40500"/>
          <a:stretch>
            <a:fillRect/>
          </a:stretch>
        </p:blipFill>
        <p:spPr bwMode="auto">
          <a:xfrm>
            <a:off x="5292725" y="2133600"/>
            <a:ext cx="11366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Rectangle 7"/>
          <p:cNvSpPr>
            <a:spLocks noChangeArrowheads="1"/>
          </p:cNvSpPr>
          <p:nvPr/>
        </p:nvSpPr>
        <p:spPr bwMode="auto">
          <a:xfrm>
            <a:off x="5283543" y="3561235"/>
            <a:ext cx="1146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 dirty="0"/>
              <a:t>Cristina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 dirty="0"/>
              <a:t>Scerbina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Vice Chair 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Operations</a:t>
            </a:r>
            <a:endParaRPr lang="en-US" altLang="en-US" sz="1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Moldova</a:t>
            </a:r>
            <a:endParaRPr lang="hr-HR" altLang="en-US" sz="1200" dirty="0"/>
          </a:p>
        </p:txBody>
      </p:sp>
      <p:pic>
        <p:nvPicPr>
          <p:cNvPr id="16403" name="Picture 23" descr="C:\Users\User\Desktop\SvilenaSimeonov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2643188"/>
            <a:ext cx="1104900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4" name="Rectangle 9"/>
          <p:cNvSpPr>
            <a:spLocks noChangeArrowheads="1"/>
          </p:cNvSpPr>
          <p:nvPr/>
        </p:nvSpPr>
        <p:spPr bwMode="auto">
          <a:xfrm>
            <a:off x="6596063" y="4189413"/>
            <a:ext cx="11398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b="1"/>
              <a:t> </a:t>
            </a:r>
            <a:r>
              <a:rPr lang="en-US" altLang="en-US" sz="1400" b="1"/>
              <a:t>Svilena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Simeonova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Bulgaria</a:t>
            </a:r>
            <a:endParaRPr lang="hr-HR" altLang="en-US" sz="1400"/>
          </a:p>
        </p:txBody>
      </p:sp>
      <p:pic>
        <p:nvPicPr>
          <p:cNvPr id="16405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94" y="4436269"/>
            <a:ext cx="10747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Rectangle 9"/>
          <p:cNvSpPr>
            <a:spLocks noChangeArrowheads="1"/>
          </p:cNvSpPr>
          <p:nvPr/>
        </p:nvSpPr>
        <p:spPr bwMode="auto">
          <a:xfrm>
            <a:off x="3590474" y="5964237"/>
            <a:ext cx="213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Amela </a:t>
            </a:r>
            <a:r>
              <a:rPr lang="en-US" altLang="en-US" sz="1400" b="1" dirty="0" err="1"/>
              <a:t>Muftić</a:t>
            </a:r>
            <a:endParaRPr lang="sl-SI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Bosnia and Herzegovina</a:t>
            </a:r>
            <a:endParaRPr lang="hr-HR" alt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609" y="3587750"/>
            <a:ext cx="1124499" cy="139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63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1331913" y="2276475"/>
            <a:ext cx="6384925" cy="33115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900113" y="-100013"/>
            <a:ext cx="73437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70C0"/>
                </a:solidFill>
              </a:rPr>
              <a:t>PEM</a:t>
            </a:r>
            <a:r>
              <a:rPr lang="hr-HR" altLang="en-US" sz="3600">
                <a:solidFill>
                  <a:srgbClr val="0070C0"/>
                </a:solidFill>
              </a:rPr>
              <a:t>-</a:t>
            </a:r>
            <a:r>
              <a:rPr lang="en-US" altLang="en-US" sz="3600">
                <a:solidFill>
                  <a:srgbClr val="0070C0"/>
                </a:solidFill>
              </a:rPr>
              <a:t>PAL Internal Audit COP</a:t>
            </a: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2771775" y="908050"/>
            <a:ext cx="3455988" cy="72072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FFFFFF"/>
                </a:solidFill>
                <a:latin typeface="Arial" charset="0"/>
              </a:rPr>
              <a:t>PEMPAL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FFFFFF"/>
                </a:solidFill>
                <a:latin typeface="Arial" charset="0"/>
              </a:rPr>
              <a:t>Steering Committee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32138" y="2492375"/>
            <a:ext cx="2879725" cy="504825"/>
          </a:xfrm>
          <a:prstGeom prst="rect">
            <a:avLst/>
          </a:prstGeom>
          <a:noFill/>
          <a:ln w="9525">
            <a:solidFill>
              <a:srgbClr val="F8C842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B9FC24"/>
                </a:solidFill>
                <a:latin typeface="Arial" charset="0"/>
              </a:rPr>
              <a:t>Executive </a:t>
            </a:r>
            <a:r>
              <a:rPr lang="en-US" b="1" kern="0" dirty="0">
                <a:solidFill>
                  <a:srgbClr val="DDFC24"/>
                </a:solidFill>
                <a:latin typeface="Arial" charset="0"/>
              </a:rPr>
              <a:t>Committee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B9FC24"/>
                </a:solidFill>
                <a:latin typeface="Arial" charset="0"/>
              </a:rPr>
              <a:t>led by Chair (Edit)</a:t>
            </a:r>
            <a:endParaRPr lang="en-US" sz="1600" kern="0" dirty="0">
              <a:solidFill>
                <a:srgbClr val="B9FC24"/>
              </a:solidFill>
              <a:latin typeface="Arial" charset="0"/>
            </a:endParaRP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 rot="16200000">
            <a:off x="-1970088" y="3746501"/>
            <a:ext cx="5040313" cy="3730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Secretariat</a:t>
            </a:r>
          </a:p>
        </p:txBody>
      </p:sp>
      <p:sp>
        <p:nvSpPr>
          <p:cNvPr id="94" name="Text Box 10"/>
          <p:cNvSpPr txBox="1">
            <a:spLocks noChangeArrowheads="1"/>
          </p:cNvSpPr>
          <p:nvPr/>
        </p:nvSpPr>
        <p:spPr bwMode="auto">
          <a:xfrm rot="16200000">
            <a:off x="5983287" y="3746501"/>
            <a:ext cx="5040313" cy="3730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smtClean="0">
                <a:solidFill>
                  <a:srgbClr val="000000"/>
                </a:solidFill>
              </a:rPr>
              <a:t>World Bank (WB)</a:t>
            </a:r>
          </a:p>
        </p:txBody>
      </p:sp>
      <p:sp>
        <p:nvSpPr>
          <p:cNvPr id="95" name="Text Box 11"/>
          <p:cNvSpPr txBox="1">
            <a:spLocks noChangeArrowheads="1"/>
          </p:cNvSpPr>
          <p:nvPr/>
        </p:nvSpPr>
        <p:spPr bwMode="auto">
          <a:xfrm>
            <a:off x="971550" y="5975350"/>
            <a:ext cx="2376488" cy="584200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0000"/>
                </a:solidFill>
              </a:rPr>
              <a:t>SECO, Russia</a:t>
            </a:r>
            <a:r>
              <a:rPr lang="en-US" sz="1600" kern="0" dirty="0" smtClean="0">
                <a:solidFill>
                  <a:srgbClr val="000000"/>
                </a:solidFill>
              </a:rPr>
              <a:t>, Dutch Academy and others</a:t>
            </a:r>
          </a:p>
        </p:txBody>
      </p: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3635375" y="6021388"/>
            <a:ext cx="4537075" cy="587375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0000"/>
                </a:solidFill>
              </a:rPr>
              <a:t>Organizations and professional associations (the IIA, CIPFA, etc.)</a:t>
            </a:r>
            <a:r>
              <a:rPr lang="hr-HR" sz="1600" kern="0" dirty="0" smtClean="0">
                <a:solidFill>
                  <a:srgbClr val="000000"/>
                </a:solidFill>
              </a:rPr>
              <a:t> and resource pe</a:t>
            </a:r>
            <a:r>
              <a:rPr lang="en-US" sz="1600" kern="0" dirty="0" err="1" smtClean="0">
                <a:solidFill>
                  <a:srgbClr val="000000"/>
                </a:solidFill>
              </a:rPr>
              <a:t>ople</a:t>
            </a:r>
            <a:endParaRPr lang="en-US" sz="1600" kern="0" dirty="0" smtClean="0">
              <a:solidFill>
                <a:srgbClr val="000000"/>
              </a:solidFill>
            </a:endParaRPr>
          </a:p>
        </p:txBody>
      </p:sp>
      <p:sp>
        <p:nvSpPr>
          <p:cNvPr id="97" name="Line 13"/>
          <p:cNvSpPr>
            <a:spLocks noChangeShapeType="1"/>
          </p:cNvSpPr>
          <p:nvPr/>
        </p:nvSpPr>
        <p:spPr bwMode="auto">
          <a:xfrm flipV="1">
            <a:off x="1908175" y="5229225"/>
            <a:ext cx="64770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1068388" y="5203825"/>
            <a:ext cx="1558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         Funding, professional        support</a:t>
            </a: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99" name="Line 15"/>
          <p:cNvSpPr>
            <a:spLocks noChangeShapeType="1"/>
          </p:cNvSpPr>
          <p:nvPr/>
        </p:nvSpPr>
        <p:spPr bwMode="auto">
          <a:xfrm flipV="1">
            <a:off x="5580063" y="55165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4249738" y="5546725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Professional support</a:t>
            </a:r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>
            <a:off x="755650" y="3860800"/>
            <a:ext cx="576263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2" name="Rectangle 18"/>
          <p:cNvSpPr>
            <a:spLocks noChangeArrowheads="1"/>
          </p:cNvSpPr>
          <p:nvPr/>
        </p:nvSpPr>
        <p:spPr bwMode="auto">
          <a:xfrm rot="16200000">
            <a:off x="-3968" y="3742531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FFC000"/>
                </a:solidFill>
                <a:latin typeface="Arial" charset="0"/>
              </a:rPr>
              <a:t>logistical support</a:t>
            </a:r>
          </a:p>
        </p:txBody>
      </p:sp>
      <p:sp>
        <p:nvSpPr>
          <p:cNvPr id="103" name="Line 19"/>
          <p:cNvSpPr>
            <a:spLocks noChangeShapeType="1"/>
          </p:cNvSpPr>
          <p:nvPr/>
        </p:nvSpPr>
        <p:spPr bwMode="auto">
          <a:xfrm flipH="1">
            <a:off x="5435600" y="1989138"/>
            <a:ext cx="0" cy="5032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4" name="Line 20"/>
          <p:cNvSpPr>
            <a:spLocks noChangeShapeType="1"/>
          </p:cNvSpPr>
          <p:nvPr/>
        </p:nvSpPr>
        <p:spPr bwMode="auto">
          <a:xfrm flipV="1">
            <a:off x="4140200" y="1628775"/>
            <a:ext cx="0" cy="863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5" name="Line 21"/>
          <p:cNvSpPr>
            <a:spLocks noChangeShapeType="1"/>
          </p:cNvSpPr>
          <p:nvPr/>
        </p:nvSpPr>
        <p:spPr bwMode="auto">
          <a:xfrm flipH="1">
            <a:off x="4356100" y="1628775"/>
            <a:ext cx="0" cy="863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6" name="Rectangle 23"/>
          <p:cNvSpPr>
            <a:spLocks noChangeArrowheads="1"/>
          </p:cNvSpPr>
          <p:nvPr/>
        </p:nvSpPr>
        <p:spPr bwMode="auto">
          <a:xfrm rot="16200000">
            <a:off x="7311231" y="2997995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92D050"/>
                </a:solidFill>
                <a:latin typeface="Arial" charset="0"/>
              </a:rPr>
              <a:t>Leadership+ Funding</a:t>
            </a: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2482850" y="5589588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Information</a:t>
            </a:r>
          </a:p>
        </p:txBody>
      </p:sp>
      <p:sp>
        <p:nvSpPr>
          <p:cNvPr id="108" name="Line 25"/>
          <p:cNvSpPr>
            <a:spLocks noChangeShapeType="1"/>
          </p:cNvSpPr>
          <p:nvPr/>
        </p:nvSpPr>
        <p:spPr bwMode="auto">
          <a:xfrm flipH="1">
            <a:off x="2250432" y="5336875"/>
            <a:ext cx="574675" cy="649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9" name="Rectangle 26"/>
          <p:cNvSpPr>
            <a:spLocks noChangeArrowheads="1"/>
          </p:cNvSpPr>
          <p:nvPr/>
        </p:nvSpPr>
        <p:spPr bwMode="auto">
          <a:xfrm>
            <a:off x="4587875" y="1630363"/>
            <a:ext cx="1949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Guidance/Fiduciary</a:t>
            </a:r>
          </a:p>
        </p:txBody>
      </p:sp>
      <p:sp>
        <p:nvSpPr>
          <p:cNvPr id="110" name="Text Box 28"/>
          <p:cNvSpPr txBox="1">
            <a:spLocks noChangeArrowheads="1"/>
          </p:cNvSpPr>
          <p:nvPr/>
        </p:nvSpPr>
        <p:spPr bwMode="auto">
          <a:xfrm>
            <a:off x="5951366" y="5516563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Information</a:t>
            </a:r>
          </a:p>
        </p:txBody>
      </p:sp>
      <p:sp>
        <p:nvSpPr>
          <p:cNvPr id="111" name="Line 29"/>
          <p:cNvSpPr>
            <a:spLocks noChangeShapeType="1"/>
          </p:cNvSpPr>
          <p:nvPr/>
        </p:nvSpPr>
        <p:spPr bwMode="auto">
          <a:xfrm>
            <a:off x="5912280" y="5445125"/>
            <a:ext cx="0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2" name="Rectangle 30"/>
          <p:cNvSpPr>
            <a:spLocks noChangeArrowheads="1"/>
          </p:cNvSpPr>
          <p:nvPr/>
        </p:nvSpPr>
        <p:spPr bwMode="auto">
          <a:xfrm>
            <a:off x="6588125" y="1557338"/>
            <a:ext cx="2087563" cy="5762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</a:rPr>
              <a:t>Lead </a:t>
            </a: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of the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</a:rPr>
              <a:t>Community (Arman)</a:t>
            </a:r>
            <a:endParaRPr lang="en-US" sz="16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3" name="Line 34"/>
          <p:cNvSpPr>
            <a:spLocks noChangeShapeType="1"/>
          </p:cNvSpPr>
          <p:nvPr/>
        </p:nvSpPr>
        <p:spPr bwMode="auto">
          <a:xfrm flipV="1">
            <a:off x="755650" y="1484313"/>
            <a:ext cx="2016125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4" name="Rectangle 7"/>
          <p:cNvSpPr>
            <a:spLocks noChangeArrowheads="1"/>
          </p:cNvSpPr>
          <p:nvPr/>
        </p:nvSpPr>
        <p:spPr bwMode="auto">
          <a:xfrm rot="21443490">
            <a:off x="3838575" y="3683000"/>
            <a:ext cx="1704975" cy="1617663"/>
          </a:xfrm>
          <a:custGeom>
            <a:avLst/>
            <a:gdLst>
              <a:gd name="T0" fmla="*/ 0 w 3168700"/>
              <a:gd name="T1" fmla="*/ 38253101 h 1152525"/>
              <a:gd name="T2" fmla="*/ 1822 w 3168700"/>
              <a:gd name="T3" fmla="*/ 2304146 h 1152525"/>
              <a:gd name="T4" fmla="*/ 2768 w 3168700"/>
              <a:gd name="T5" fmla="*/ 81 h 1152525"/>
              <a:gd name="T6" fmla="*/ 3714 w 3168700"/>
              <a:gd name="T7" fmla="*/ 2304146 h 1152525"/>
              <a:gd name="T8" fmla="*/ 5536 w 3168700"/>
              <a:gd name="T9" fmla="*/ 38253353 h 1152525"/>
              <a:gd name="T10" fmla="*/ 3714 w 3168700"/>
              <a:gd name="T11" fmla="*/ 74202420 h 1152525"/>
              <a:gd name="T12" fmla="*/ 2768 w 3168700"/>
              <a:gd name="T13" fmla="*/ 76506454 h 1152525"/>
              <a:gd name="T14" fmla="*/ 1822 w 3168700"/>
              <a:gd name="T15" fmla="*/ 74202420 h 1152525"/>
              <a:gd name="T16" fmla="*/ 0 w 3168700"/>
              <a:gd name="T17" fmla="*/ 38253258 h 1152525"/>
              <a:gd name="T18" fmla="*/ 0 w 3168700"/>
              <a:gd name="T19" fmla="*/ 38253101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Risk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Assessment</a:t>
            </a:r>
          </a:p>
        </p:txBody>
      </p:sp>
      <p:sp>
        <p:nvSpPr>
          <p:cNvPr id="115" name="Rectangle 7"/>
          <p:cNvSpPr>
            <a:spLocks noChangeArrowheads="1"/>
          </p:cNvSpPr>
          <p:nvPr/>
        </p:nvSpPr>
        <p:spPr bwMode="auto">
          <a:xfrm rot="971252">
            <a:off x="2241550" y="3697288"/>
            <a:ext cx="1735138" cy="1609725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RIFIX</a:t>
            </a:r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2568575" y="3009900"/>
            <a:ext cx="4171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rgbClr val="FFFF00"/>
                </a:solidFill>
                <a:latin typeface="Arial" charset="0"/>
              </a:rPr>
              <a:t>Internal Audit Community of Practice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en-US" sz="2200" kern="0" dirty="0" smtClean="0">
                <a:solidFill>
                  <a:srgbClr val="FFFF00"/>
                </a:solidFill>
                <a:latin typeface="Arial" charset="0"/>
              </a:rPr>
              <a:t>23 member countries)</a:t>
            </a:r>
            <a:endParaRPr lang="en-US" sz="2200" kern="0" dirty="0">
              <a:solidFill>
                <a:srgbClr val="FFFF00"/>
              </a:solidFill>
              <a:latin typeface="Arial" charset="0"/>
            </a:endParaRPr>
          </a:p>
        </p:txBody>
      </p:sp>
      <p:cxnSp>
        <p:nvCxnSpPr>
          <p:cNvPr id="17438" name="Straight Connector 125"/>
          <p:cNvCxnSpPr>
            <a:cxnSpLocks noChangeShapeType="1"/>
          </p:cNvCxnSpPr>
          <p:nvPr/>
        </p:nvCxnSpPr>
        <p:spPr bwMode="auto">
          <a:xfrm>
            <a:off x="5435600" y="1989138"/>
            <a:ext cx="1152525" cy="0"/>
          </a:xfrm>
          <a:prstGeom prst="line">
            <a:avLst/>
          </a:prstGeom>
          <a:noFill/>
          <a:ln w="222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Line 19"/>
          <p:cNvSpPr>
            <a:spLocks noChangeShapeType="1"/>
          </p:cNvSpPr>
          <p:nvPr/>
        </p:nvSpPr>
        <p:spPr bwMode="auto">
          <a:xfrm flipH="1">
            <a:off x="7740650" y="4076700"/>
            <a:ext cx="576263" cy="47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29" name="Rectangle 30"/>
          <p:cNvSpPr>
            <a:spLocks noChangeArrowheads="1"/>
          </p:cNvSpPr>
          <p:nvPr/>
        </p:nvSpPr>
        <p:spPr bwMode="auto">
          <a:xfrm>
            <a:off x="6672263" y="908050"/>
            <a:ext cx="2016125" cy="5048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</a:rPr>
              <a:t>Bank TL (Elena)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</a:rPr>
              <a:t>SC member (Marius)</a:t>
            </a:r>
            <a:endParaRPr lang="en-US" sz="16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H="1" flipV="1">
            <a:off x="6227763" y="1196975"/>
            <a:ext cx="4318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 rot="20189959">
            <a:off x="5372100" y="3643313"/>
            <a:ext cx="1624013" cy="1541462"/>
          </a:xfrm>
          <a:custGeom>
            <a:avLst/>
            <a:gdLst>
              <a:gd name="T0" fmla="*/ 0 w 3168700"/>
              <a:gd name="T1" fmla="*/ 27286612 h 1152525"/>
              <a:gd name="T2" fmla="*/ 1297 w 3168700"/>
              <a:gd name="T3" fmla="*/ 1643596 h 1152525"/>
              <a:gd name="T4" fmla="*/ 1970 w 3168700"/>
              <a:gd name="T5" fmla="*/ 64 h 1152525"/>
              <a:gd name="T6" fmla="*/ 2643 w 3168700"/>
              <a:gd name="T7" fmla="*/ 1643596 h 1152525"/>
              <a:gd name="T8" fmla="*/ 3940 w 3168700"/>
              <a:gd name="T9" fmla="*/ 27286785 h 1152525"/>
              <a:gd name="T10" fmla="*/ 2643 w 3168700"/>
              <a:gd name="T11" fmla="*/ 52929891 h 1152525"/>
              <a:gd name="T12" fmla="*/ 1970 w 3168700"/>
              <a:gd name="T13" fmla="*/ 54573397 h 1152525"/>
              <a:gd name="T14" fmla="*/ 1297 w 3168700"/>
              <a:gd name="T15" fmla="*/ 52929891 h 1152525"/>
              <a:gd name="T16" fmla="*/ 0 w 3168700"/>
              <a:gd name="T17" fmla="*/ 27286698 h 1152525"/>
              <a:gd name="T18" fmla="*/ 0 w 3168700"/>
              <a:gd name="T19" fmla="*/ 27286612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Quality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Assurance</a:t>
            </a:r>
          </a:p>
        </p:txBody>
      </p:sp>
      <p:pic>
        <p:nvPicPr>
          <p:cNvPr id="1744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7"/>
          <p:cNvSpPr>
            <a:spLocks noChangeArrowheads="1"/>
          </p:cNvSpPr>
          <p:nvPr/>
        </p:nvSpPr>
        <p:spPr bwMode="auto">
          <a:xfrm rot="21443490">
            <a:off x="3838575" y="3689281"/>
            <a:ext cx="1704975" cy="1617663"/>
          </a:xfrm>
          <a:custGeom>
            <a:avLst/>
            <a:gdLst>
              <a:gd name="T0" fmla="*/ 0 w 3168700"/>
              <a:gd name="T1" fmla="*/ 38253101 h 1152525"/>
              <a:gd name="T2" fmla="*/ 1822 w 3168700"/>
              <a:gd name="T3" fmla="*/ 2304146 h 1152525"/>
              <a:gd name="T4" fmla="*/ 2768 w 3168700"/>
              <a:gd name="T5" fmla="*/ 81 h 1152525"/>
              <a:gd name="T6" fmla="*/ 3714 w 3168700"/>
              <a:gd name="T7" fmla="*/ 2304146 h 1152525"/>
              <a:gd name="T8" fmla="*/ 5536 w 3168700"/>
              <a:gd name="T9" fmla="*/ 38253353 h 1152525"/>
              <a:gd name="T10" fmla="*/ 3714 w 3168700"/>
              <a:gd name="T11" fmla="*/ 74202420 h 1152525"/>
              <a:gd name="T12" fmla="*/ 2768 w 3168700"/>
              <a:gd name="T13" fmla="*/ 76506454 h 1152525"/>
              <a:gd name="T14" fmla="*/ 1822 w 3168700"/>
              <a:gd name="T15" fmla="*/ 74202420 h 1152525"/>
              <a:gd name="T16" fmla="*/ 0 w 3168700"/>
              <a:gd name="T17" fmla="*/ 38253258 h 1152525"/>
              <a:gd name="T18" fmla="*/ 0 w 3168700"/>
              <a:gd name="T19" fmla="*/ 38253101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" charset="0"/>
              </a:rPr>
              <a:t>Internal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" charset="0"/>
              </a:rPr>
              <a:t>Control</a:t>
            </a:r>
            <a:endParaRPr lang="en-US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 rot="20189959">
            <a:off x="5381373" y="3643313"/>
            <a:ext cx="1624013" cy="1541462"/>
          </a:xfrm>
          <a:custGeom>
            <a:avLst/>
            <a:gdLst>
              <a:gd name="T0" fmla="*/ 0 w 3168700"/>
              <a:gd name="T1" fmla="*/ 27286612 h 1152525"/>
              <a:gd name="T2" fmla="*/ 1297 w 3168700"/>
              <a:gd name="T3" fmla="*/ 1643596 h 1152525"/>
              <a:gd name="T4" fmla="*/ 1970 w 3168700"/>
              <a:gd name="T5" fmla="*/ 64 h 1152525"/>
              <a:gd name="T6" fmla="*/ 2643 w 3168700"/>
              <a:gd name="T7" fmla="*/ 1643596 h 1152525"/>
              <a:gd name="T8" fmla="*/ 3940 w 3168700"/>
              <a:gd name="T9" fmla="*/ 27286785 h 1152525"/>
              <a:gd name="T10" fmla="*/ 2643 w 3168700"/>
              <a:gd name="T11" fmla="*/ 52929891 h 1152525"/>
              <a:gd name="T12" fmla="*/ 1970 w 3168700"/>
              <a:gd name="T13" fmla="*/ 54573397 h 1152525"/>
              <a:gd name="T14" fmla="*/ 1297 w 3168700"/>
              <a:gd name="T15" fmla="*/ 52929891 h 1152525"/>
              <a:gd name="T16" fmla="*/ 0 w 3168700"/>
              <a:gd name="T17" fmla="*/ 27286698 h 1152525"/>
              <a:gd name="T18" fmla="*/ 0 w 3168700"/>
              <a:gd name="T19" fmla="*/ 27286612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" charset="0"/>
              </a:rPr>
              <a:t>Audit in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" charset="0"/>
              </a:rPr>
              <a:t>Practice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en-US" b="1" kern="0" dirty="0" err="1" smtClean="0">
                <a:solidFill>
                  <a:srgbClr val="FFFF00"/>
                </a:solidFill>
                <a:latin typeface="Arial" charset="0"/>
              </a:rPr>
              <a:t>AiP</a:t>
            </a:r>
            <a:r>
              <a:rPr lang="en-US" b="1" kern="0" dirty="0" smtClean="0">
                <a:solidFill>
                  <a:srgbClr val="FFFF00"/>
                </a:solidFill>
                <a:latin typeface="Arial" charset="0"/>
              </a:rPr>
              <a:t>)</a:t>
            </a:r>
            <a:endParaRPr lang="en-US" b="1" kern="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7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240507"/>
            <a:ext cx="8229600" cy="68580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Strategic Priorities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or 201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6/</a:t>
            </a:r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17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and beyond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artalom helye 1"/>
          <p:cNvSpPr>
            <a:spLocks noGrp="1"/>
          </p:cNvSpPr>
          <p:nvPr>
            <p:ph idx="1"/>
          </p:nvPr>
        </p:nvSpPr>
        <p:spPr>
          <a:xfrm>
            <a:off x="457200" y="1131571"/>
            <a:ext cx="8229600" cy="28308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>
                <a:solidFill>
                  <a:srgbClr val="C00000"/>
                </a:solidFill>
              </a:rPr>
              <a:t>Priority themes </a:t>
            </a:r>
            <a:r>
              <a:rPr lang="en-US" sz="1600" b="1" dirty="0" smtClean="0">
                <a:solidFill>
                  <a:srgbClr val="C00000"/>
                </a:solidFill>
              </a:rPr>
              <a:t>in FY 2016-2017 and within the next five years</a:t>
            </a:r>
            <a:r>
              <a:rPr lang="en-US" sz="1600" dirty="0" smtClean="0">
                <a:solidFill>
                  <a:srgbClr val="C00000"/>
                </a:solidFill>
              </a:rPr>
              <a:t>:</a:t>
            </a:r>
            <a:endParaRPr lang="hu-HU" sz="1600" dirty="0">
              <a:solidFill>
                <a:srgbClr val="C0000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C00000"/>
                </a:solidFill>
              </a:rPr>
              <a:t>Public Internal Control </a:t>
            </a:r>
            <a:r>
              <a:rPr lang="en-US" sz="1600" dirty="0" smtClean="0">
                <a:solidFill>
                  <a:srgbClr val="0070C0"/>
                </a:solidFill>
              </a:rPr>
              <a:t>- FMC </a:t>
            </a:r>
            <a:r>
              <a:rPr lang="en-US" sz="1600" dirty="0">
                <a:solidFill>
                  <a:srgbClr val="0070C0"/>
                </a:solidFill>
              </a:rPr>
              <a:t>implementation with emphasize on accountability and transparency (new </a:t>
            </a:r>
            <a:r>
              <a:rPr lang="en-US" sz="1600" dirty="0" err="1" smtClean="0">
                <a:solidFill>
                  <a:srgbClr val="0070C0"/>
                </a:solidFill>
              </a:rPr>
              <a:t>ICWG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600" b="1" dirty="0" err="1" smtClean="0">
                <a:solidFill>
                  <a:srgbClr val="C00000"/>
                </a:solidFill>
              </a:rPr>
              <a:t>RIFIX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WG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- Relationship </a:t>
            </a:r>
            <a:r>
              <a:rPr lang="en-US" sz="1600" dirty="0">
                <a:solidFill>
                  <a:srgbClr val="0070C0"/>
                </a:solidFill>
              </a:rPr>
              <a:t>of Internal Audit with Financial Inspection and External Audit </a:t>
            </a:r>
            <a:r>
              <a:rPr lang="en-US" sz="1600" dirty="0" smtClean="0">
                <a:solidFill>
                  <a:srgbClr val="0070C0"/>
                </a:solidFill>
              </a:rPr>
              <a:t>(continuing </a:t>
            </a:r>
            <a:r>
              <a:rPr lang="en-US" sz="1600" dirty="0">
                <a:solidFill>
                  <a:srgbClr val="0070C0"/>
                </a:solidFill>
              </a:rPr>
              <a:t>working </a:t>
            </a:r>
            <a:r>
              <a:rPr lang="en-US" sz="1600" dirty="0" smtClean="0">
                <a:solidFill>
                  <a:srgbClr val="0070C0"/>
                </a:solidFill>
              </a:rPr>
              <a:t>group to be closed in FY 2017)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C00000"/>
                </a:solidFill>
              </a:rPr>
              <a:t>Audit in Practice </a:t>
            </a:r>
            <a:r>
              <a:rPr lang="en-US" sz="1600" dirty="0" smtClean="0">
                <a:solidFill>
                  <a:srgbClr val="0070C0"/>
                </a:solidFill>
              </a:rPr>
              <a:t>- Practical </a:t>
            </a:r>
            <a:r>
              <a:rPr lang="en-US" sz="1600" dirty="0">
                <a:solidFill>
                  <a:srgbClr val="0070C0"/>
                </a:solidFill>
              </a:rPr>
              <a:t>implementation of audit cycle, different type and models of audits, including IT solutions  </a:t>
            </a:r>
            <a:r>
              <a:rPr lang="en-US" sz="1600" dirty="0" smtClean="0">
                <a:solidFill>
                  <a:srgbClr val="0070C0"/>
                </a:solidFill>
              </a:rPr>
              <a:t>(</a:t>
            </a:r>
            <a:r>
              <a:rPr lang="en-US" sz="1600" dirty="0" err="1" smtClean="0">
                <a:solidFill>
                  <a:srgbClr val="0070C0"/>
                </a:solidFill>
              </a:rPr>
              <a:t>AiP</a:t>
            </a:r>
            <a:r>
              <a:rPr lang="en-US" sz="1600" dirty="0" smtClean="0">
                <a:solidFill>
                  <a:srgbClr val="0070C0"/>
                </a:solidFill>
              </a:rPr>
              <a:t> - new </a:t>
            </a:r>
            <a:r>
              <a:rPr lang="en-US" sz="1600" dirty="0" err="1" smtClean="0">
                <a:solidFill>
                  <a:srgbClr val="0070C0"/>
                </a:solidFill>
              </a:rPr>
              <a:t>WG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Central </a:t>
            </a:r>
            <a:r>
              <a:rPr lang="en-US" sz="1600" b="1" dirty="0" smtClean="0">
                <a:solidFill>
                  <a:srgbClr val="C00000"/>
                </a:solidFill>
              </a:rPr>
              <a:t>Harmonization Units</a:t>
            </a:r>
            <a:r>
              <a:rPr lang="en-US" sz="1600" dirty="0">
                <a:solidFill>
                  <a:srgbClr val="0070C0"/>
                </a:solidFill>
              </a:rPr>
              <a:t>: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challenges at </a:t>
            </a:r>
            <a:r>
              <a:rPr lang="en-US" sz="1600" dirty="0" smtClean="0">
                <a:solidFill>
                  <a:srgbClr val="0070C0"/>
                </a:solidFill>
              </a:rPr>
              <a:t>different stages of reform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Promotion of </a:t>
            </a:r>
            <a:r>
              <a:rPr lang="en-US" sz="1600" b="1" dirty="0" smtClean="0">
                <a:solidFill>
                  <a:srgbClr val="C00000"/>
                </a:solidFill>
              </a:rPr>
              <a:t>IAC</a:t>
            </a:r>
            <a:r>
              <a:rPr lang="hu-HU" sz="1600" b="1" dirty="0" smtClean="0">
                <a:solidFill>
                  <a:srgbClr val="C00000"/>
                </a:solidFill>
              </a:rPr>
              <a:t>O</a:t>
            </a:r>
            <a:r>
              <a:rPr lang="en-US" sz="1600" b="1" dirty="0" smtClean="0">
                <a:solidFill>
                  <a:srgbClr val="C00000"/>
                </a:solidFill>
              </a:rPr>
              <a:t>P</a:t>
            </a:r>
            <a:r>
              <a:rPr lang="en-US" sz="1600" dirty="0">
                <a:solidFill>
                  <a:srgbClr val="0070C0"/>
                </a:solidFill>
              </a:rPr>
              <a:t>, including the existing knowledge products and experience gained in ongoing and previous working groups: T&amp;C, CPD, RA, QA, Body of knowledge</a:t>
            </a:r>
            <a:endParaRPr lang="hu-HU" sz="1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hu-HU" sz="1000" b="1" dirty="0" smtClean="0"/>
          </a:p>
          <a:p>
            <a:pPr algn="just"/>
            <a:endParaRPr lang="hu-HU" sz="1600" dirty="0"/>
          </a:p>
        </p:txBody>
      </p:sp>
      <p:sp>
        <p:nvSpPr>
          <p:cNvPr id="8" name="Rectangle 7"/>
          <p:cNvSpPr/>
          <p:nvPr/>
        </p:nvSpPr>
        <p:spPr>
          <a:xfrm>
            <a:off x="457200" y="4284267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C00000"/>
                </a:solidFill>
              </a:rPr>
              <a:t>The format of events proposed:</a:t>
            </a:r>
            <a:endParaRPr lang="hu-HU" sz="1600" b="1" dirty="0">
              <a:solidFill>
                <a:srgbClr val="C00000"/>
              </a:solidFill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 Plenary, working group, thematic meetings, </a:t>
            </a:r>
            <a:r>
              <a:rPr lang="en-US" sz="1600" dirty="0" smtClean="0">
                <a:solidFill>
                  <a:srgbClr val="0070C0"/>
                </a:solidFill>
              </a:rPr>
              <a:t>ExCom </a:t>
            </a:r>
            <a:r>
              <a:rPr lang="en-US" sz="1600" dirty="0">
                <a:solidFill>
                  <a:srgbClr val="0070C0"/>
                </a:solidFill>
              </a:rPr>
              <a:t>members  and leaders’ meeting,  study visit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 Promotion activities, including distribution and of existing knowledge </a:t>
            </a:r>
            <a:r>
              <a:rPr lang="en-US" sz="1600" dirty="0" smtClean="0">
                <a:solidFill>
                  <a:srgbClr val="0070C0"/>
                </a:solidFill>
              </a:rPr>
              <a:t>products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IACOP</a:t>
            </a:r>
            <a:r>
              <a:rPr lang="en-US" sz="1600" dirty="0">
                <a:solidFill>
                  <a:srgbClr val="0070C0"/>
                </a:solidFill>
              </a:rPr>
              <a:t> peers’ advisory missions and reverse study visit (</a:t>
            </a:r>
            <a:r>
              <a:rPr lang="en-US" sz="1600" dirty="0" smtClean="0">
                <a:solidFill>
                  <a:srgbClr val="0070C0"/>
                </a:solidFill>
              </a:rPr>
              <a:t>type </a:t>
            </a:r>
            <a:r>
              <a:rPr lang="en-US" sz="1600" dirty="0">
                <a:solidFill>
                  <a:srgbClr val="0070C0"/>
                </a:solidFill>
              </a:rPr>
              <a:t>of thematic meeting)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 Videoconferences, webinars </a:t>
            </a:r>
            <a:r>
              <a:rPr lang="en-US" sz="1600" dirty="0" smtClean="0">
                <a:solidFill>
                  <a:srgbClr val="0070C0"/>
                </a:solidFill>
              </a:rPr>
              <a:t>(for </a:t>
            </a:r>
            <a:r>
              <a:rPr lang="en-US" sz="1600" dirty="0">
                <a:solidFill>
                  <a:srgbClr val="0070C0"/>
                </a:solidFill>
              </a:rPr>
              <a:t>thematic meetings)</a:t>
            </a:r>
            <a:endParaRPr lang="hu-H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Cross-COP Collaboration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artalom helye 1"/>
          <p:cNvSpPr txBox="1"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Some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thinking is needed to make this collaboration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effective, as it is challenging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challenge is that the COPs are getting move involved in specific topics, which could be narrow  for cross-COP interest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 may be conducted with one day maximum allocated to the Cross-COP topics in the area of broader PFM reforms (similar to the one conducted on Transparency and Accountability)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Those Cross-COP events should not take the whole time of the event with sufficient time to be reserved for COP specific topic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 is further jeopardized by the limited funds available for COP priority activities</a:t>
            </a:r>
          </a:p>
          <a:p>
            <a:pPr marL="0" indent="0" algn="just">
              <a:buNone/>
            </a:pP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Public In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ternal Control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considered as a potential area for COP collaboration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hu-HU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hu-H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hu-H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IACOP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Strategy Development Steps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Regularly solicitation of the possible priorities of the member countries during the Plenary meetings – getting reassurance that the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IACOP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addressing right priorities of the governments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ExCom preparing the priority list and survey to seek views directly from the member countries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member country priorities via survey to confirm the completeness of those and priorities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on ExCom for 1.5 day to develop the Strategy based on the priorities established</a:t>
            </a:r>
          </a:p>
          <a:p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CA42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Friends and Agenda Activists Enabling Group lead this task</a:t>
            </a:r>
            <a:endParaRPr lang="en-US" sz="2000" i="1" dirty="0">
              <a:solidFill>
                <a:srgbClr val="CA42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0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-76200" y="-76200"/>
            <a:ext cx="8077199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dirty="0" err="1" smtClean="0">
                <a:solidFill>
                  <a:srgbClr val="0070C0"/>
                </a:solidFill>
              </a:rPr>
              <a:t>IACOP</a:t>
            </a:r>
            <a:r>
              <a:rPr lang="en-US" altLang="en-US" sz="3600" dirty="0">
                <a:solidFill>
                  <a:srgbClr val="0070C0"/>
                </a:solidFill>
              </a:rPr>
              <a:t> </a:t>
            </a:r>
            <a:r>
              <a:rPr lang="en-US" altLang="en-US" sz="3600" dirty="0" smtClean="0">
                <a:solidFill>
                  <a:srgbClr val="0070C0"/>
                </a:solidFill>
              </a:rPr>
              <a:t>Good Practice Products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Good Practice IA Manual Template </a:t>
            </a:r>
            <a:r>
              <a:rPr lang="en-US" sz="1400" dirty="0">
                <a:solidFill>
                  <a:srgbClr val="0070C0"/>
                </a:solidFill>
              </a:rPr>
              <a:t>(completed and published)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Good Practice </a:t>
            </a:r>
            <a:r>
              <a:rPr lang="en-US" altLang="en-US" sz="2000" dirty="0" err="1">
                <a:solidFill>
                  <a:srgbClr val="0070C0"/>
                </a:solidFill>
              </a:rPr>
              <a:t>CPD</a:t>
            </a:r>
            <a:r>
              <a:rPr lang="en-US" altLang="en-US" sz="2000" dirty="0">
                <a:solidFill>
                  <a:srgbClr val="0070C0"/>
                </a:solidFill>
              </a:rPr>
              <a:t> Manual </a:t>
            </a:r>
            <a:r>
              <a:rPr lang="en-US" altLang="en-US" sz="2000" dirty="0" smtClean="0">
                <a:solidFill>
                  <a:srgbClr val="0070C0"/>
                </a:solidFill>
              </a:rPr>
              <a:t>Template </a:t>
            </a:r>
            <a:r>
              <a:rPr lang="en-US" sz="1400" dirty="0" smtClean="0">
                <a:solidFill>
                  <a:srgbClr val="0070C0"/>
                </a:solidFill>
              </a:rPr>
              <a:t>(</a:t>
            </a:r>
            <a:r>
              <a:rPr lang="en-US" sz="1400" dirty="0">
                <a:solidFill>
                  <a:srgbClr val="0070C0"/>
                </a:solidFill>
              </a:rPr>
              <a:t>completed and published)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 smtClean="0">
                <a:solidFill>
                  <a:srgbClr val="0070C0"/>
                </a:solidFill>
              </a:rPr>
              <a:t>Internal </a:t>
            </a:r>
            <a:r>
              <a:rPr lang="en-US" altLang="en-US" sz="2000" dirty="0">
                <a:solidFill>
                  <a:srgbClr val="0070C0"/>
                </a:solidFill>
              </a:rPr>
              <a:t>Audit Body of </a:t>
            </a:r>
            <a:r>
              <a:rPr lang="en-US" altLang="en-US" sz="2000" dirty="0" smtClean="0">
                <a:solidFill>
                  <a:srgbClr val="0070C0"/>
                </a:solidFill>
              </a:rPr>
              <a:t>Knowledge </a:t>
            </a:r>
            <a:r>
              <a:rPr lang="en-US" sz="1400" dirty="0">
                <a:solidFill>
                  <a:srgbClr val="0070C0"/>
                </a:solidFill>
              </a:rPr>
              <a:t>(completed and published)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 smtClean="0">
                <a:solidFill>
                  <a:srgbClr val="0070C0"/>
                </a:solidFill>
              </a:rPr>
              <a:t>Risk </a:t>
            </a:r>
            <a:r>
              <a:rPr lang="en-US" altLang="en-US" sz="2000" dirty="0">
                <a:solidFill>
                  <a:srgbClr val="0070C0"/>
                </a:solidFill>
              </a:rPr>
              <a:t>Assessment in Audit </a:t>
            </a:r>
            <a:r>
              <a:rPr lang="en-US" altLang="en-US" sz="2000" dirty="0" smtClean="0">
                <a:solidFill>
                  <a:srgbClr val="0070C0"/>
                </a:solidFill>
              </a:rPr>
              <a:t>Planning </a:t>
            </a:r>
            <a:r>
              <a:rPr lang="en-US" sz="1400" dirty="0">
                <a:solidFill>
                  <a:srgbClr val="0070C0"/>
                </a:solidFill>
              </a:rPr>
              <a:t>(completed and published)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Quality Assessment Guide </a:t>
            </a:r>
            <a:r>
              <a:rPr lang="en-US" sz="2000" dirty="0">
                <a:solidFill>
                  <a:srgbClr val="0070C0"/>
                </a:solidFill>
              </a:rPr>
              <a:t>(completed and published)</a:t>
            </a:r>
            <a:endParaRPr lang="en-US" altLang="en-US" sz="20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 smtClean="0">
                <a:solidFill>
                  <a:srgbClr val="0070C0"/>
                </a:solidFill>
              </a:rPr>
              <a:t>Concept Note on </a:t>
            </a:r>
            <a:r>
              <a:rPr lang="en-US" altLang="en-US" sz="2000" dirty="0" err="1" smtClean="0">
                <a:solidFill>
                  <a:srgbClr val="0070C0"/>
                </a:solidFill>
              </a:rPr>
              <a:t>RIFIX</a:t>
            </a:r>
            <a:r>
              <a:rPr lang="en-US" altLang="en-US" sz="2000" dirty="0" smtClean="0">
                <a:solidFill>
                  <a:srgbClr val="0070C0"/>
                </a:solidFill>
              </a:rPr>
              <a:t> (</a:t>
            </a:r>
            <a:r>
              <a:rPr lang="en-US" altLang="en-US" sz="2000" dirty="0" smtClean="0">
                <a:solidFill>
                  <a:srgbClr val="C00000"/>
                </a:solidFill>
              </a:rPr>
              <a:t>R</a:t>
            </a:r>
            <a:r>
              <a:rPr lang="en-US" altLang="en-US" sz="2000" dirty="0" smtClean="0">
                <a:solidFill>
                  <a:srgbClr val="0070C0"/>
                </a:solidFill>
              </a:rPr>
              <a:t>elationship of </a:t>
            </a:r>
            <a:r>
              <a:rPr lang="en-US" altLang="en-US" sz="2000" dirty="0" smtClean="0">
                <a:solidFill>
                  <a:srgbClr val="C00000"/>
                </a:solidFill>
              </a:rPr>
              <a:t>I</a:t>
            </a:r>
            <a:r>
              <a:rPr lang="en-US" altLang="en-US" sz="2000" dirty="0" smtClean="0">
                <a:solidFill>
                  <a:srgbClr val="0070C0"/>
                </a:solidFill>
              </a:rPr>
              <a:t>nternal Audit with </a:t>
            </a:r>
            <a:r>
              <a:rPr lang="en-US" altLang="en-US" sz="2000" dirty="0" smtClean="0">
                <a:solidFill>
                  <a:srgbClr val="C00000"/>
                </a:solidFill>
              </a:rPr>
              <a:t>F</a:t>
            </a:r>
            <a:r>
              <a:rPr lang="en-US" altLang="en-US" sz="2000" dirty="0" smtClean="0">
                <a:solidFill>
                  <a:srgbClr val="0070C0"/>
                </a:solidFill>
              </a:rPr>
              <a:t>inancial </a:t>
            </a:r>
            <a:r>
              <a:rPr lang="en-US" altLang="en-US" sz="2000" dirty="0" smtClean="0">
                <a:solidFill>
                  <a:srgbClr val="C00000"/>
                </a:solidFill>
              </a:rPr>
              <a:t>I</a:t>
            </a:r>
            <a:r>
              <a:rPr lang="en-US" altLang="en-US" sz="2000" dirty="0" smtClean="0">
                <a:solidFill>
                  <a:srgbClr val="0070C0"/>
                </a:solidFill>
              </a:rPr>
              <a:t>nspection and E</a:t>
            </a:r>
            <a:r>
              <a:rPr lang="en-US" altLang="en-US" sz="2000" dirty="0" smtClean="0">
                <a:solidFill>
                  <a:srgbClr val="C00000"/>
                </a:solidFill>
              </a:rPr>
              <a:t>x</a:t>
            </a:r>
            <a:r>
              <a:rPr lang="en-US" altLang="en-US" sz="2000" dirty="0" smtClean="0">
                <a:solidFill>
                  <a:srgbClr val="0070C0"/>
                </a:solidFill>
              </a:rPr>
              <a:t>ternal Audit) </a:t>
            </a:r>
            <a:r>
              <a:rPr lang="en-US" sz="1400" dirty="0" smtClean="0">
                <a:solidFill>
                  <a:srgbClr val="0070C0"/>
                </a:solidFill>
              </a:rPr>
              <a:t>(draft available)</a:t>
            </a:r>
            <a:endParaRPr lang="en-US" altLang="en-US" sz="1400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 smtClean="0">
                <a:solidFill>
                  <a:srgbClr val="0070C0"/>
                </a:solidFill>
              </a:rPr>
              <a:t>Communiqués and 100+ other knowledge products</a:t>
            </a:r>
          </a:p>
          <a:p>
            <a:pPr>
              <a:spcBef>
                <a:spcPct val="20000"/>
              </a:spcBef>
            </a:pPr>
            <a:endParaRPr lang="en-US" altLang="en-US" sz="3200" dirty="0">
              <a:solidFill>
                <a:srgbClr val="00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62375"/>
            <a:ext cx="14986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3779838"/>
            <a:ext cx="14890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789363"/>
            <a:ext cx="1506538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3779838"/>
            <a:ext cx="14938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172960" y="3060700"/>
            <a:ext cx="1831975" cy="2143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defRPr/>
            </a:pPr>
            <a:endParaRPr lang="hu-HU">
              <a:latin typeface="+mn-lt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328298" y="3063874"/>
            <a:ext cx="1671637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>
                <a:solidFill>
                  <a:schemeClr val="bg1"/>
                </a:solidFill>
              </a:rPr>
              <a:t>Concept </a:t>
            </a:r>
            <a:r>
              <a:rPr lang="en-US" sz="2000" b="1" dirty="0" smtClean="0">
                <a:solidFill>
                  <a:schemeClr val="bg1"/>
                </a:solidFill>
              </a:rPr>
              <a:t>Note </a:t>
            </a:r>
            <a:r>
              <a:rPr lang="en-US" sz="2000" b="1" dirty="0">
                <a:solidFill>
                  <a:schemeClr val="bg1"/>
                </a:solidFill>
              </a:rPr>
              <a:t>on </a:t>
            </a:r>
            <a:r>
              <a:rPr lang="en-US" sz="2000" b="1" dirty="0" err="1" smtClean="0">
                <a:solidFill>
                  <a:schemeClr val="bg1"/>
                </a:solidFill>
              </a:rPr>
              <a:t>RIFIX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Рисунок 51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7518" y="3781000"/>
            <a:ext cx="1616075" cy="22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9248</TotalTime>
  <Words>757</Words>
  <Application>Microsoft Office PowerPoint</Application>
  <PresentationFormat>On-screen Show (4:3)</PresentationFormat>
  <Paragraphs>158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Algerian</vt:lpstr>
      <vt:lpstr>Arial</vt:lpstr>
      <vt:lpstr>Calibri</vt:lpstr>
      <vt:lpstr>Times New Roman</vt:lpstr>
      <vt:lpstr>Wingdings</vt:lpstr>
      <vt:lpstr>Office Theme</vt:lpstr>
      <vt:lpstr>Slide</vt:lpstr>
      <vt:lpstr>Microsoft Excel 97-2003 Worksheet</vt:lpstr>
      <vt:lpstr>Microsoft Excel Chart</vt:lpstr>
      <vt:lpstr>PowerPoint Presentation</vt:lpstr>
      <vt:lpstr>PowerPoint Presentation</vt:lpstr>
      <vt:lpstr>IACOP Balanced Scorecard </vt:lpstr>
      <vt:lpstr>PowerPoint Presentation</vt:lpstr>
      <vt:lpstr>PowerPoint Presentation</vt:lpstr>
      <vt:lpstr>Strategic Priorities for 2016/17 and beyond</vt:lpstr>
      <vt:lpstr>Cross-COP Collaboration</vt:lpstr>
      <vt:lpstr>IACOP Strategy Development Steps</vt:lpstr>
      <vt:lpstr>PowerPoint Presentation</vt:lpstr>
      <vt:lpstr>Results: Impact of IACOP by Theme</vt:lpstr>
      <vt:lpstr>Results: Impact of IACOP by Country</vt:lpstr>
      <vt:lpstr>PowerPoint Presentation</vt:lpstr>
    </vt:vector>
  </TitlesOfParts>
  <Company>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presentation to PEMPAL Strategy MTR</dc:title>
  <dc:creator>Deanna Aubrey</dc:creator>
  <cp:keywords>Mid-term Review of PEMPAL Strategy</cp:keywords>
  <cp:lastModifiedBy>Arman Vatyan</cp:lastModifiedBy>
  <cp:revision>694</cp:revision>
  <cp:lastPrinted>2015-05-05T07:28:06Z</cp:lastPrinted>
  <dcterms:created xsi:type="dcterms:W3CDTF">2012-02-13T09:14:10Z</dcterms:created>
  <dcterms:modified xsi:type="dcterms:W3CDTF">2016-06-23T14:28:30Z</dcterms:modified>
  <cp:category>PEMPAL Strategy review</cp:category>
</cp:coreProperties>
</file>