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22" r:id="rId2"/>
    <p:sldId id="426" r:id="rId3"/>
    <p:sldId id="447" r:id="rId4"/>
    <p:sldId id="460" r:id="rId5"/>
    <p:sldId id="470" r:id="rId6"/>
    <p:sldId id="451" r:id="rId7"/>
    <p:sldId id="455" r:id="rId8"/>
    <p:sldId id="464" r:id="rId9"/>
    <p:sldId id="468" r:id="rId10"/>
    <p:sldId id="463" r:id="rId11"/>
    <p:sldId id="465" r:id="rId12"/>
    <p:sldId id="469" r:id="rId13"/>
    <p:sldId id="459" r:id="rId14"/>
    <p:sldId id="461" r:id="rId15"/>
    <p:sldId id="449" r:id="rId16"/>
    <p:sldId id="467" r:id="rId17"/>
    <p:sldId id="454" r:id="rId18"/>
    <p:sldId id="466" r:id="rId19"/>
    <p:sldId id="457" r:id="rId20"/>
    <p:sldId id="456" r:id="rId21"/>
    <p:sldId id="403"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7020" autoAdjust="0"/>
  </p:normalViewPr>
  <p:slideViewPr>
    <p:cSldViewPr>
      <p:cViewPr varScale="1">
        <p:scale>
          <a:sx n="84" d="100"/>
          <a:sy n="84" d="100"/>
        </p:scale>
        <p:origin x="1086"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DE509-A790-47B0-8C41-C2F21191AEC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EC141F9-EBBE-463B-8001-3F82A9F0F93C}">
      <dgm:prSet phldrT="[Text]"/>
      <dgm:spPr/>
      <dgm:t>
        <a:bodyPr/>
        <a:lstStyle/>
        <a:p>
          <a:r>
            <a:rPr lang="en-US" dirty="0" smtClean="0"/>
            <a:t>Plenary</a:t>
          </a:r>
          <a:endParaRPr lang="en-US" dirty="0"/>
        </a:p>
      </dgm:t>
    </dgm:pt>
    <dgm:pt modelId="{4D91290A-4A70-4129-8303-3EECDD2B0B29}" type="parTrans" cxnId="{2C0E99AC-5831-4C09-B9B0-F7B8BDF3CF37}">
      <dgm:prSet/>
      <dgm:spPr/>
      <dgm:t>
        <a:bodyPr/>
        <a:lstStyle/>
        <a:p>
          <a:endParaRPr lang="en-US"/>
        </a:p>
      </dgm:t>
    </dgm:pt>
    <dgm:pt modelId="{E195A6E4-20FC-4A14-AB05-79C0F0A3DAC5}" type="sibTrans" cxnId="{2C0E99AC-5831-4C09-B9B0-F7B8BDF3CF37}">
      <dgm:prSet/>
      <dgm:spPr/>
      <dgm:t>
        <a:bodyPr/>
        <a:lstStyle/>
        <a:p>
          <a:endParaRPr lang="en-US"/>
        </a:p>
      </dgm:t>
    </dgm:pt>
    <dgm:pt modelId="{AFD718D0-9700-44DB-BB22-B67A67E3CC38}">
      <dgm:prSet phldrT="[Text]"/>
      <dgm:spPr/>
      <dgm:t>
        <a:bodyPr/>
        <a:lstStyle/>
        <a:p>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Five plenary meetings attended by 18-21 member countries (held in Albania, Turkey, Armenia, Belarus, Kyrgyz Republic (2017)</a:t>
          </a:r>
          <a:endParaRPr lang="en-US" dirty="0"/>
        </a:p>
      </dgm:t>
    </dgm:pt>
    <dgm:pt modelId="{5EC0ADC9-1D4D-480D-AACC-AD52222A963D}" type="parTrans" cxnId="{D7960663-0049-4E53-97FB-3F0667A8F2B1}">
      <dgm:prSet/>
      <dgm:spPr/>
      <dgm:t>
        <a:bodyPr/>
        <a:lstStyle/>
        <a:p>
          <a:endParaRPr lang="en-US"/>
        </a:p>
      </dgm:t>
    </dgm:pt>
    <dgm:pt modelId="{7CD68708-C5CD-4C12-B5D5-D43CA0FC0BF6}" type="sibTrans" cxnId="{D7960663-0049-4E53-97FB-3F0667A8F2B1}">
      <dgm:prSet/>
      <dgm:spPr/>
      <dgm:t>
        <a:bodyPr/>
        <a:lstStyle/>
        <a:p>
          <a:endParaRPr lang="en-US"/>
        </a:p>
      </dgm:t>
    </dgm:pt>
    <dgm:pt modelId="{3CE43893-2EA1-4E89-92AD-CD75F8D882FF}">
      <dgm:prSet phldrT="[Text]"/>
      <dgm:spPr/>
      <dgm:t>
        <a:bodyPr/>
        <a:lstStyle/>
        <a:p>
          <a:r>
            <a:rPr lang="en-US" smtClean="0"/>
            <a:t>Working group</a:t>
          </a:r>
          <a:endParaRPr lang="en-US"/>
        </a:p>
      </dgm:t>
    </dgm:pt>
    <dgm:pt modelId="{4E29FD88-F4D7-4451-9E56-1A691741EAEC}" type="parTrans" cxnId="{54277F62-DA5E-40C3-A33C-A07A59B1D69D}">
      <dgm:prSet/>
      <dgm:spPr/>
      <dgm:t>
        <a:bodyPr/>
        <a:lstStyle/>
        <a:p>
          <a:endParaRPr lang="en-US"/>
        </a:p>
      </dgm:t>
    </dgm:pt>
    <dgm:pt modelId="{C6FDEC54-7D91-4DFD-B81B-F705F1026DD8}" type="sibTrans" cxnId="{54277F62-DA5E-40C3-A33C-A07A59B1D69D}">
      <dgm:prSet/>
      <dgm:spPr/>
      <dgm:t>
        <a:bodyPr/>
        <a:lstStyle/>
        <a:p>
          <a:endParaRPr lang="en-US"/>
        </a:p>
      </dgm:t>
    </dgm:pt>
    <dgm:pt modelId="{67FB0C51-ED74-4D26-A98C-F70B62A1E9E4}">
      <dgm:prSet phldrT="[Text]"/>
      <dgm:spPr/>
      <dgm:t>
        <a:bodyPr/>
        <a:lstStyle/>
        <a:p>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Six working group meetings held (OECD survey (2013), Wage Bill (2014), PEFA (2014), two Budget Literacy workshops (2015) (2016), one OECD PEMPAL performance budgeting survey workshop (2016)</a:t>
          </a:r>
          <a:endParaRPr lang="en-US" dirty="0"/>
        </a:p>
      </dgm:t>
    </dgm:pt>
    <dgm:pt modelId="{624D5673-2160-48CE-9F5D-646617AAF65D}" type="parTrans" cxnId="{EC2A2DA7-14C4-4726-A4FC-411664D406D3}">
      <dgm:prSet/>
      <dgm:spPr/>
      <dgm:t>
        <a:bodyPr/>
        <a:lstStyle/>
        <a:p>
          <a:endParaRPr lang="en-US"/>
        </a:p>
      </dgm:t>
    </dgm:pt>
    <dgm:pt modelId="{E58C3959-9EA8-4305-AA4F-3E282C1729CF}" type="sibTrans" cxnId="{EC2A2DA7-14C4-4726-A4FC-411664D406D3}">
      <dgm:prSet/>
      <dgm:spPr/>
      <dgm:t>
        <a:bodyPr/>
        <a:lstStyle/>
        <a:p>
          <a:endParaRPr lang="en-US"/>
        </a:p>
      </dgm:t>
    </dgm:pt>
    <dgm:pt modelId="{DBDD0275-6FBF-4ABE-8129-0070498EDFB0}">
      <dgm:prSet phldrT="[Text]"/>
      <dgm:spPr/>
      <dgm:t>
        <a:bodyPr/>
        <a:lstStyle/>
        <a:p>
          <a:r>
            <a:rPr lang="en-US" dirty="0" smtClean="0"/>
            <a:t>Video confer</a:t>
          </a:r>
          <a:r>
            <a:rPr lang="hu-HU" dirty="0" smtClean="0"/>
            <a:t>e</a:t>
          </a:r>
          <a:r>
            <a:rPr lang="en-US" dirty="0" err="1" smtClean="0"/>
            <a:t>nces</a:t>
          </a:r>
          <a:endParaRPr lang="en-US" dirty="0"/>
        </a:p>
      </dgm:t>
    </dgm:pt>
    <dgm:pt modelId="{7C5CBF86-306E-46BD-90CD-725C1301463B}" type="parTrans" cxnId="{818F289D-787F-4116-B998-90A2A4DF021D}">
      <dgm:prSet/>
      <dgm:spPr/>
      <dgm:t>
        <a:bodyPr/>
        <a:lstStyle/>
        <a:p>
          <a:endParaRPr lang="en-US"/>
        </a:p>
      </dgm:t>
    </dgm:pt>
    <dgm:pt modelId="{302D5CAD-159C-473C-AF6F-03B2C1D5E100}" type="sibTrans" cxnId="{818F289D-787F-4116-B998-90A2A4DF021D}">
      <dgm:prSet/>
      <dgm:spPr/>
      <dgm:t>
        <a:bodyPr/>
        <a:lstStyle/>
        <a:p>
          <a:endParaRPr lang="en-US"/>
        </a:p>
      </dgm:t>
    </dgm:pt>
    <dgm:pt modelId="{315CD117-89B2-42F7-B80C-C46AE92A0877}">
      <dgm:prSet phldrT="[Text]"/>
      <dgm:spPr/>
      <dgm:t>
        <a:bodyPr/>
        <a:lstStyle/>
        <a:p>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Seven VC meetings held (two in 2014 and five in 2015)</a:t>
          </a:r>
          <a:endParaRPr lang="en-US" dirty="0"/>
        </a:p>
      </dgm:t>
    </dgm:pt>
    <dgm:pt modelId="{C26593DC-DA61-402B-AFE2-03633CE0E3B6}" type="parTrans" cxnId="{F8E5B8BF-8924-4844-B890-17719775D114}">
      <dgm:prSet/>
      <dgm:spPr/>
      <dgm:t>
        <a:bodyPr/>
        <a:lstStyle/>
        <a:p>
          <a:endParaRPr lang="en-US"/>
        </a:p>
      </dgm:t>
    </dgm:pt>
    <dgm:pt modelId="{36100CD9-CCEA-4D1B-B64F-DD5F22FF3398}" type="sibTrans" cxnId="{F8E5B8BF-8924-4844-B890-17719775D114}">
      <dgm:prSet/>
      <dgm:spPr/>
      <dgm:t>
        <a:bodyPr/>
        <a:lstStyle/>
        <a:p>
          <a:endParaRPr lang="en-US"/>
        </a:p>
      </dgm:t>
    </dgm:pt>
    <dgm:pt modelId="{1C8A91D6-6218-49D2-B0B9-653C9B4B8032}">
      <dgm:prSet phldrT="[Text]"/>
      <dgm:spPr/>
      <dgm:t>
        <a:bodyPr/>
        <a:lstStyle/>
        <a:p>
          <a:r>
            <a:rPr lang="en-US" smtClean="0"/>
            <a:t>Study visits</a:t>
          </a:r>
        </a:p>
      </dgm:t>
    </dgm:pt>
    <dgm:pt modelId="{FF8AE73E-965D-4C8E-9665-005AEBD00B19}" type="parTrans" cxnId="{04BCEF5A-CAE8-41B2-9BC1-82A1FBCA0CE1}">
      <dgm:prSet/>
      <dgm:spPr/>
      <dgm:t>
        <a:bodyPr/>
        <a:lstStyle/>
        <a:p>
          <a:endParaRPr lang="en-US"/>
        </a:p>
      </dgm:t>
    </dgm:pt>
    <dgm:pt modelId="{74F09DB0-4F97-49F0-8309-8FE1F0BFF1F7}" type="sibTrans" cxnId="{04BCEF5A-CAE8-41B2-9BC1-82A1FBCA0CE1}">
      <dgm:prSet/>
      <dgm:spPr/>
      <dgm:t>
        <a:bodyPr/>
        <a:lstStyle/>
        <a:p>
          <a:endParaRPr lang="en-US"/>
        </a:p>
      </dgm:t>
    </dgm:pt>
    <dgm:pt modelId="{4F792AC1-70F6-43AE-8273-5D58238B8559}">
      <dgm:prSet phldrT="[Text]"/>
      <dgm:spPr/>
      <dgm:t>
        <a:bodyPr/>
        <a:lstStyle/>
        <a:p>
          <a:r>
            <a:rPr lang="en-US" dirty="0" smtClean="0"/>
            <a:t>Participation in five OECD CESEE SBO meetings and two OECD performance and results network meetings, six thematic surveys conducted on PFM issues, and 21 BCOP Executive Committee meetings held</a:t>
          </a:r>
        </a:p>
      </dgm:t>
    </dgm:pt>
    <dgm:pt modelId="{8E8C4645-E7EB-4500-A852-675B77BEE9F1}" type="parTrans" cxnId="{6380550E-B12B-40A7-B9FC-B720ECC1DCBD}">
      <dgm:prSet/>
      <dgm:spPr/>
      <dgm:t>
        <a:bodyPr/>
        <a:lstStyle/>
        <a:p>
          <a:endParaRPr lang="en-US"/>
        </a:p>
      </dgm:t>
    </dgm:pt>
    <dgm:pt modelId="{3BA8C03D-5FE5-482A-8BE2-8BBD5964F8FE}" type="sibTrans" cxnId="{6380550E-B12B-40A7-B9FC-B720ECC1DCBD}">
      <dgm:prSet/>
      <dgm:spPr/>
      <dgm:t>
        <a:bodyPr/>
        <a:lstStyle/>
        <a:p>
          <a:endParaRPr lang="en-US"/>
        </a:p>
      </dgm:t>
    </dgm:pt>
    <dgm:pt modelId="{195E0A5E-2786-4822-BD72-EAE7036CA96B}">
      <dgm:prSet phldrT="[Text]"/>
      <dgm:spPr/>
      <dgm:t>
        <a:bodyPr/>
        <a:lstStyle/>
        <a:p>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Nine study visits held: four in 2013, two in 2014, two in 2015, one so far in 2016 attended by up to 15 people each</a:t>
          </a:r>
          <a:endParaRPr lang="en-US" dirty="0" smtClean="0"/>
        </a:p>
      </dgm:t>
    </dgm:pt>
    <dgm:pt modelId="{C0DE010E-CC00-45CB-B853-233FA5C38C80}" type="parTrans" cxnId="{080756C7-A6D2-44ED-A272-E6CF564C4FEB}">
      <dgm:prSet/>
      <dgm:spPr/>
      <dgm:t>
        <a:bodyPr/>
        <a:lstStyle/>
        <a:p>
          <a:endParaRPr lang="en-US"/>
        </a:p>
      </dgm:t>
    </dgm:pt>
    <dgm:pt modelId="{B73EC7A7-0C02-4326-9F7B-2063EFE7700E}" type="sibTrans" cxnId="{080756C7-A6D2-44ED-A272-E6CF564C4FEB}">
      <dgm:prSet/>
      <dgm:spPr/>
      <dgm:t>
        <a:bodyPr/>
        <a:lstStyle/>
        <a:p>
          <a:endParaRPr lang="en-US"/>
        </a:p>
      </dgm:t>
    </dgm:pt>
    <dgm:pt modelId="{94988210-8323-421E-A479-4E86E1C9D3A2}">
      <dgm:prSet phldrT="[Text]"/>
      <dgm:spPr/>
      <dgm:t>
        <a:bodyPr/>
        <a:lstStyle/>
        <a:p>
          <a:r>
            <a:rPr lang="en-US" smtClean="0"/>
            <a:t>Other</a:t>
          </a:r>
        </a:p>
      </dgm:t>
    </dgm:pt>
    <dgm:pt modelId="{81C52EE2-E10A-47EC-91D7-42E4FA3D0B0A}" type="parTrans" cxnId="{938383EA-7B0C-4DB0-B243-1179428830C9}">
      <dgm:prSet/>
      <dgm:spPr/>
      <dgm:t>
        <a:bodyPr/>
        <a:lstStyle/>
        <a:p>
          <a:endParaRPr lang="en-US"/>
        </a:p>
      </dgm:t>
    </dgm:pt>
    <dgm:pt modelId="{A4503B4E-2A0B-419E-B9A5-57EEB422639E}" type="sibTrans" cxnId="{938383EA-7B0C-4DB0-B243-1179428830C9}">
      <dgm:prSet/>
      <dgm:spPr/>
      <dgm:t>
        <a:bodyPr/>
        <a:lstStyle/>
        <a:p>
          <a:endParaRPr lang="en-US"/>
        </a:p>
      </dgm:t>
    </dgm:pt>
    <dgm:pt modelId="{72521C0A-9424-4973-88AA-E5BD45C09645}" type="pres">
      <dgm:prSet presAssocID="{560DE509-A790-47B0-8C41-C2F21191AECB}" presName="Name0" presStyleCnt="0">
        <dgm:presLayoutVars>
          <dgm:dir/>
          <dgm:animLvl val="lvl"/>
          <dgm:resizeHandles val="exact"/>
        </dgm:presLayoutVars>
      </dgm:prSet>
      <dgm:spPr/>
      <dgm:t>
        <a:bodyPr/>
        <a:lstStyle/>
        <a:p>
          <a:endParaRPr lang="en-US"/>
        </a:p>
      </dgm:t>
    </dgm:pt>
    <dgm:pt modelId="{DC9D05E0-5F57-4C54-B151-003229A6BC8C}" type="pres">
      <dgm:prSet presAssocID="{FEC141F9-EBBE-463B-8001-3F82A9F0F93C}" presName="linNode" presStyleCnt="0"/>
      <dgm:spPr/>
    </dgm:pt>
    <dgm:pt modelId="{4F00D0B0-AEDC-4942-9F02-818DD9FE5C56}" type="pres">
      <dgm:prSet presAssocID="{FEC141F9-EBBE-463B-8001-3F82A9F0F93C}" presName="parentText" presStyleLbl="node1" presStyleIdx="0" presStyleCnt="5">
        <dgm:presLayoutVars>
          <dgm:chMax val="1"/>
          <dgm:bulletEnabled val="1"/>
        </dgm:presLayoutVars>
      </dgm:prSet>
      <dgm:spPr/>
      <dgm:t>
        <a:bodyPr/>
        <a:lstStyle/>
        <a:p>
          <a:endParaRPr lang="en-US"/>
        </a:p>
      </dgm:t>
    </dgm:pt>
    <dgm:pt modelId="{132ED490-97E2-4557-A68D-A959C9E102B3}" type="pres">
      <dgm:prSet presAssocID="{FEC141F9-EBBE-463B-8001-3F82A9F0F93C}" presName="descendantText" presStyleLbl="alignAccFollowNode1" presStyleIdx="0" presStyleCnt="5">
        <dgm:presLayoutVars>
          <dgm:bulletEnabled val="1"/>
        </dgm:presLayoutVars>
      </dgm:prSet>
      <dgm:spPr/>
      <dgm:t>
        <a:bodyPr/>
        <a:lstStyle/>
        <a:p>
          <a:endParaRPr lang="en-US"/>
        </a:p>
      </dgm:t>
    </dgm:pt>
    <dgm:pt modelId="{808E88AC-6A15-4448-B269-C9192DC16030}" type="pres">
      <dgm:prSet presAssocID="{E195A6E4-20FC-4A14-AB05-79C0F0A3DAC5}" presName="sp" presStyleCnt="0"/>
      <dgm:spPr/>
    </dgm:pt>
    <dgm:pt modelId="{379B64C8-A18F-4F17-98AD-99C8B86CD2E8}" type="pres">
      <dgm:prSet presAssocID="{3CE43893-2EA1-4E89-92AD-CD75F8D882FF}" presName="linNode" presStyleCnt="0"/>
      <dgm:spPr/>
    </dgm:pt>
    <dgm:pt modelId="{56DD05B0-DC6D-4668-9255-91591BD3E57C}" type="pres">
      <dgm:prSet presAssocID="{3CE43893-2EA1-4E89-92AD-CD75F8D882FF}" presName="parentText" presStyleLbl="node1" presStyleIdx="1" presStyleCnt="5">
        <dgm:presLayoutVars>
          <dgm:chMax val="1"/>
          <dgm:bulletEnabled val="1"/>
        </dgm:presLayoutVars>
      </dgm:prSet>
      <dgm:spPr/>
      <dgm:t>
        <a:bodyPr/>
        <a:lstStyle/>
        <a:p>
          <a:endParaRPr lang="en-US"/>
        </a:p>
      </dgm:t>
    </dgm:pt>
    <dgm:pt modelId="{65811F68-8F08-44A6-AFE6-27AB519C44DB}" type="pres">
      <dgm:prSet presAssocID="{3CE43893-2EA1-4E89-92AD-CD75F8D882FF}" presName="descendantText" presStyleLbl="alignAccFollowNode1" presStyleIdx="1" presStyleCnt="5">
        <dgm:presLayoutVars>
          <dgm:bulletEnabled val="1"/>
        </dgm:presLayoutVars>
      </dgm:prSet>
      <dgm:spPr/>
      <dgm:t>
        <a:bodyPr/>
        <a:lstStyle/>
        <a:p>
          <a:endParaRPr lang="en-US"/>
        </a:p>
      </dgm:t>
    </dgm:pt>
    <dgm:pt modelId="{841EF7FE-CA1F-448F-97FE-B8BC56BEE757}" type="pres">
      <dgm:prSet presAssocID="{C6FDEC54-7D91-4DFD-B81B-F705F1026DD8}" presName="sp" presStyleCnt="0"/>
      <dgm:spPr/>
    </dgm:pt>
    <dgm:pt modelId="{61EFC85B-1229-439D-A300-1BA45D6A4DB2}" type="pres">
      <dgm:prSet presAssocID="{DBDD0275-6FBF-4ABE-8129-0070498EDFB0}" presName="linNode" presStyleCnt="0"/>
      <dgm:spPr/>
    </dgm:pt>
    <dgm:pt modelId="{E27CD4F6-24C0-4310-B50F-587C7667133F}" type="pres">
      <dgm:prSet presAssocID="{DBDD0275-6FBF-4ABE-8129-0070498EDFB0}" presName="parentText" presStyleLbl="node1" presStyleIdx="2" presStyleCnt="5">
        <dgm:presLayoutVars>
          <dgm:chMax val="1"/>
          <dgm:bulletEnabled val="1"/>
        </dgm:presLayoutVars>
      </dgm:prSet>
      <dgm:spPr/>
      <dgm:t>
        <a:bodyPr/>
        <a:lstStyle/>
        <a:p>
          <a:endParaRPr lang="en-US"/>
        </a:p>
      </dgm:t>
    </dgm:pt>
    <dgm:pt modelId="{75E58BC2-20E1-4FEE-85D3-7252E5AB98FC}" type="pres">
      <dgm:prSet presAssocID="{DBDD0275-6FBF-4ABE-8129-0070498EDFB0}" presName="descendantText" presStyleLbl="alignAccFollowNode1" presStyleIdx="2" presStyleCnt="5">
        <dgm:presLayoutVars>
          <dgm:bulletEnabled val="1"/>
        </dgm:presLayoutVars>
      </dgm:prSet>
      <dgm:spPr/>
      <dgm:t>
        <a:bodyPr/>
        <a:lstStyle/>
        <a:p>
          <a:endParaRPr lang="en-US"/>
        </a:p>
      </dgm:t>
    </dgm:pt>
    <dgm:pt modelId="{45405DB8-1693-4B1E-8F26-811450839808}" type="pres">
      <dgm:prSet presAssocID="{302D5CAD-159C-473C-AF6F-03B2C1D5E100}" presName="sp" presStyleCnt="0"/>
      <dgm:spPr/>
    </dgm:pt>
    <dgm:pt modelId="{E89A1850-0A83-4278-93A7-B89F883AF150}" type="pres">
      <dgm:prSet presAssocID="{1C8A91D6-6218-49D2-B0B9-653C9B4B8032}" presName="linNode" presStyleCnt="0"/>
      <dgm:spPr/>
    </dgm:pt>
    <dgm:pt modelId="{477203C4-A9B7-4F67-8117-F3405D60F528}" type="pres">
      <dgm:prSet presAssocID="{1C8A91D6-6218-49D2-B0B9-653C9B4B8032}" presName="parentText" presStyleLbl="node1" presStyleIdx="3" presStyleCnt="5">
        <dgm:presLayoutVars>
          <dgm:chMax val="1"/>
          <dgm:bulletEnabled val="1"/>
        </dgm:presLayoutVars>
      </dgm:prSet>
      <dgm:spPr/>
      <dgm:t>
        <a:bodyPr/>
        <a:lstStyle/>
        <a:p>
          <a:endParaRPr lang="en-US"/>
        </a:p>
      </dgm:t>
    </dgm:pt>
    <dgm:pt modelId="{6955B4C8-7DD9-45FC-A6D0-71725525DA9A}" type="pres">
      <dgm:prSet presAssocID="{1C8A91D6-6218-49D2-B0B9-653C9B4B8032}" presName="descendantText" presStyleLbl="alignAccFollowNode1" presStyleIdx="3" presStyleCnt="5">
        <dgm:presLayoutVars>
          <dgm:bulletEnabled val="1"/>
        </dgm:presLayoutVars>
      </dgm:prSet>
      <dgm:spPr/>
      <dgm:t>
        <a:bodyPr/>
        <a:lstStyle/>
        <a:p>
          <a:endParaRPr lang="en-US"/>
        </a:p>
      </dgm:t>
    </dgm:pt>
    <dgm:pt modelId="{67FEB404-0D32-496D-8374-218869143B7F}" type="pres">
      <dgm:prSet presAssocID="{74F09DB0-4F97-49F0-8309-8FE1F0BFF1F7}" presName="sp" presStyleCnt="0"/>
      <dgm:spPr/>
    </dgm:pt>
    <dgm:pt modelId="{00D0DDC2-1C4A-4EFB-BB9D-3C96949487AE}" type="pres">
      <dgm:prSet presAssocID="{94988210-8323-421E-A479-4E86E1C9D3A2}" presName="linNode" presStyleCnt="0"/>
      <dgm:spPr/>
    </dgm:pt>
    <dgm:pt modelId="{2944BB88-D9D9-4AAA-B8E3-F65A2B1D1BB1}" type="pres">
      <dgm:prSet presAssocID="{94988210-8323-421E-A479-4E86E1C9D3A2}" presName="parentText" presStyleLbl="node1" presStyleIdx="4" presStyleCnt="5">
        <dgm:presLayoutVars>
          <dgm:chMax val="1"/>
          <dgm:bulletEnabled val="1"/>
        </dgm:presLayoutVars>
      </dgm:prSet>
      <dgm:spPr/>
      <dgm:t>
        <a:bodyPr/>
        <a:lstStyle/>
        <a:p>
          <a:endParaRPr lang="en-US"/>
        </a:p>
      </dgm:t>
    </dgm:pt>
    <dgm:pt modelId="{2C30333A-5E42-4B57-8F95-3D9616EE3DA4}" type="pres">
      <dgm:prSet presAssocID="{94988210-8323-421E-A479-4E86E1C9D3A2}" presName="descendantText" presStyleLbl="alignAccFollowNode1" presStyleIdx="4" presStyleCnt="5">
        <dgm:presLayoutVars>
          <dgm:bulletEnabled val="1"/>
        </dgm:presLayoutVars>
      </dgm:prSet>
      <dgm:spPr/>
      <dgm:t>
        <a:bodyPr/>
        <a:lstStyle/>
        <a:p>
          <a:endParaRPr lang="en-US"/>
        </a:p>
      </dgm:t>
    </dgm:pt>
  </dgm:ptLst>
  <dgm:cxnLst>
    <dgm:cxn modelId="{2C0E99AC-5831-4C09-B9B0-F7B8BDF3CF37}" srcId="{560DE509-A790-47B0-8C41-C2F21191AECB}" destId="{FEC141F9-EBBE-463B-8001-3F82A9F0F93C}" srcOrd="0" destOrd="0" parTransId="{4D91290A-4A70-4129-8303-3EECDD2B0B29}" sibTransId="{E195A6E4-20FC-4A14-AB05-79C0F0A3DAC5}"/>
    <dgm:cxn modelId="{F8E5B8BF-8924-4844-B890-17719775D114}" srcId="{DBDD0275-6FBF-4ABE-8129-0070498EDFB0}" destId="{315CD117-89B2-42F7-B80C-C46AE92A0877}" srcOrd="0" destOrd="0" parTransId="{C26593DC-DA61-402B-AFE2-03633CE0E3B6}" sibTransId="{36100CD9-CCEA-4D1B-B64F-DD5F22FF3398}"/>
    <dgm:cxn modelId="{D4014010-D019-5A4F-A40E-C0D5BF5D6BEA}" type="presOf" srcId="{94988210-8323-421E-A479-4E86E1C9D3A2}" destId="{2944BB88-D9D9-4AAA-B8E3-F65A2B1D1BB1}" srcOrd="0" destOrd="0" presId="urn:microsoft.com/office/officeart/2005/8/layout/vList5"/>
    <dgm:cxn modelId="{152F5F01-C08E-074D-9360-978A0E96A5C2}" type="presOf" srcId="{1C8A91D6-6218-49D2-B0B9-653C9B4B8032}" destId="{477203C4-A9B7-4F67-8117-F3405D60F528}" srcOrd="0" destOrd="0" presId="urn:microsoft.com/office/officeart/2005/8/layout/vList5"/>
    <dgm:cxn modelId="{818F289D-787F-4116-B998-90A2A4DF021D}" srcId="{560DE509-A790-47B0-8C41-C2F21191AECB}" destId="{DBDD0275-6FBF-4ABE-8129-0070498EDFB0}" srcOrd="2" destOrd="0" parTransId="{7C5CBF86-306E-46BD-90CD-725C1301463B}" sibTransId="{302D5CAD-159C-473C-AF6F-03B2C1D5E100}"/>
    <dgm:cxn modelId="{938383EA-7B0C-4DB0-B243-1179428830C9}" srcId="{560DE509-A790-47B0-8C41-C2F21191AECB}" destId="{94988210-8323-421E-A479-4E86E1C9D3A2}" srcOrd="4" destOrd="0" parTransId="{81C52EE2-E10A-47EC-91D7-42E4FA3D0B0A}" sibTransId="{A4503B4E-2A0B-419E-B9A5-57EEB422639E}"/>
    <dgm:cxn modelId="{E6EEA9A1-7F53-E54E-9D41-E15C88B9A583}" type="presOf" srcId="{AFD718D0-9700-44DB-BB22-B67A67E3CC38}" destId="{132ED490-97E2-4557-A68D-A959C9E102B3}" srcOrd="0" destOrd="0" presId="urn:microsoft.com/office/officeart/2005/8/layout/vList5"/>
    <dgm:cxn modelId="{EFD451CF-6238-7141-BEB8-785D651C0BD2}" type="presOf" srcId="{195E0A5E-2786-4822-BD72-EAE7036CA96B}" destId="{6955B4C8-7DD9-45FC-A6D0-71725525DA9A}" srcOrd="0" destOrd="0" presId="urn:microsoft.com/office/officeart/2005/8/layout/vList5"/>
    <dgm:cxn modelId="{153D4DDD-9C8A-5E45-9EAE-ABBD6CFB054A}" type="presOf" srcId="{67FB0C51-ED74-4D26-A98C-F70B62A1E9E4}" destId="{65811F68-8F08-44A6-AFE6-27AB519C44DB}" srcOrd="0" destOrd="0" presId="urn:microsoft.com/office/officeart/2005/8/layout/vList5"/>
    <dgm:cxn modelId="{51C8B969-6DDF-6D49-904C-4C29E2C6B443}" type="presOf" srcId="{FEC141F9-EBBE-463B-8001-3F82A9F0F93C}" destId="{4F00D0B0-AEDC-4942-9F02-818DD9FE5C56}" srcOrd="0" destOrd="0" presId="urn:microsoft.com/office/officeart/2005/8/layout/vList5"/>
    <dgm:cxn modelId="{54277F62-DA5E-40C3-A33C-A07A59B1D69D}" srcId="{560DE509-A790-47B0-8C41-C2F21191AECB}" destId="{3CE43893-2EA1-4E89-92AD-CD75F8D882FF}" srcOrd="1" destOrd="0" parTransId="{4E29FD88-F4D7-4451-9E56-1A691741EAEC}" sibTransId="{C6FDEC54-7D91-4DFD-B81B-F705F1026DD8}"/>
    <dgm:cxn modelId="{94317F94-ED4A-5A46-BF58-D1C8807E544A}" type="presOf" srcId="{560DE509-A790-47B0-8C41-C2F21191AECB}" destId="{72521C0A-9424-4973-88AA-E5BD45C09645}" srcOrd="0" destOrd="0" presId="urn:microsoft.com/office/officeart/2005/8/layout/vList5"/>
    <dgm:cxn modelId="{0904F668-256D-BE48-BFC6-DDD839768A40}" type="presOf" srcId="{3CE43893-2EA1-4E89-92AD-CD75F8D882FF}" destId="{56DD05B0-DC6D-4668-9255-91591BD3E57C}" srcOrd="0" destOrd="0" presId="urn:microsoft.com/office/officeart/2005/8/layout/vList5"/>
    <dgm:cxn modelId="{BBAFD7B4-C17C-3C4C-9E2C-7CE0C8491901}" type="presOf" srcId="{315CD117-89B2-42F7-B80C-C46AE92A0877}" destId="{75E58BC2-20E1-4FEE-85D3-7252E5AB98FC}" srcOrd="0" destOrd="0" presId="urn:microsoft.com/office/officeart/2005/8/layout/vList5"/>
    <dgm:cxn modelId="{04BCEF5A-CAE8-41B2-9BC1-82A1FBCA0CE1}" srcId="{560DE509-A790-47B0-8C41-C2F21191AECB}" destId="{1C8A91D6-6218-49D2-B0B9-653C9B4B8032}" srcOrd="3" destOrd="0" parTransId="{FF8AE73E-965D-4C8E-9665-005AEBD00B19}" sibTransId="{74F09DB0-4F97-49F0-8309-8FE1F0BFF1F7}"/>
    <dgm:cxn modelId="{080756C7-A6D2-44ED-A272-E6CF564C4FEB}" srcId="{1C8A91D6-6218-49D2-B0B9-653C9B4B8032}" destId="{195E0A5E-2786-4822-BD72-EAE7036CA96B}" srcOrd="0" destOrd="0" parTransId="{C0DE010E-CC00-45CB-B853-233FA5C38C80}" sibTransId="{B73EC7A7-0C02-4326-9F7B-2063EFE7700E}"/>
    <dgm:cxn modelId="{EC2A2DA7-14C4-4726-A4FC-411664D406D3}" srcId="{3CE43893-2EA1-4E89-92AD-CD75F8D882FF}" destId="{67FB0C51-ED74-4D26-A98C-F70B62A1E9E4}" srcOrd="0" destOrd="0" parTransId="{624D5673-2160-48CE-9F5D-646617AAF65D}" sibTransId="{E58C3959-9EA8-4305-AA4F-3E282C1729CF}"/>
    <dgm:cxn modelId="{7BFAD4E3-113B-1044-9BB0-5F319A6EE5A1}" type="presOf" srcId="{DBDD0275-6FBF-4ABE-8129-0070498EDFB0}" destId="{E27CD4F6-24C0-4310-B50F-587C7667133F}" srcOrd="0" destOrd="0" presId="urn:microsoft.com/office/officeart/2005/8/layout/vList5"/>
    <dgm:cxn modelId="{6380550E-B12B-40A7-B9FC-B720ECC1DCBD}" srcId="{94988210-8323-421E-A479-4E86E1C9D3A2}" destId="{4F792AC1-70F6-43AE-8273-5D58238B8559}" srcOrd="0" destOrd="0" parTransId="{8E8C4645-E7EB-4500-A852-675B77BEE9F1}" sibTransId="{3BA8C03D-5FE5-482A-8BE2-8BBD5964F8FE}"/>
    <dgm:cxn modelId="{2F207B65-5F82-1442-AB8F-A949D1F15CF8}" type="presOf" srcId="{4F792AC1-70F6-43AE-8273-5D58238B8559}" destId="{2C30333A-5E42-4B57-8F95-3D9616EE3DA4}" srcOrd="0" destOrd="0" presId="urn:microsoft.com/office/officeart/2005/8/layout/vList5"/>
    <dgm:cxn modelId="{D7960663-0049-4E53-97FB-3F0667A8F2B1}" srcId="{FEC141F9-EBBE-463B-8001-3F82A9F0F93C}" destId="{AFD718D0-9700-44DB-BB22-B67A67E3CC38}" srcOrd="0" destOrd="0" parTransId="{5EC0ADC9-1D4D-480D-AACC-AD52222A963D}" sibTransId="{7CD68708-C5CD-4C12-B5D5-D43CA0FC0BF6}"/>
    <dgm:cxn modelId="{3199967F-4128-4746-ADC3-E519CDB35F74}" type="presParOf" srcId="{72521C0A-9424-4973-88AA-E5BD45C09645}" destId="{DC9D05E0-5F57-4C54-B151-003229A6BC8C}" srcOrd="0" destOrd="0" presId="urn:microsoft.com/office/officeart/2005/8/layout/vList5"/>
    <dgm:cxn modelId="{F3770479-158A-514B-AF7D-4274948B7BB5}" type="presParOf" srcId="{DC9D05E0-5F57-4C54-B151-003229A6BC8C}" destId="{4F00D0B0-AEDC-4942-9F02-818DD9FE5C56}" srcOrd="0" destOrd="0" presId="urn:microsoft.com/office/officeart/2005/8/layout/vList5"/>
    <dgm:cxn modelId="{D6A54CD9-0ED3-D54B-9333-8AEC880BD605}" type="presParOf" srcId="{DC9D05E0-5F57-4C54-B151-003229A6BC8C}" destId="{132ED490-97E2-4557-A68D-A959C9E102B3}" srcOrd="1" destOrd="0" presId="urn:microsoft.com/office/officeart/2005/8/layout/vList5"/>
    <dgm:cxn modelId="{116EB194-55F9-B14C-B41A-8215A390774B}" type="presParOf" srcId="{72521C0A-9424-4973-88AA-E5BD45C09645}" destId="{808E88AC-6A15-4448-B269-C9192DC16030}" srcOrd="1" destOrd="0" presId="urn:microsoft.com/office/officeart/2005/8/layout/vList5"/>
    <dgm:cxn modelId="{E1B893DB-026A-034D-AC74-2B03E65A093C}" type="presParOf" srcId="{72521C0A-9424-4973-88AA-E5BD45C09645}" destId="{379B64C8-A18F-4F17-98AD-99C8B86CD2E8}" srcOrd="2" destOrd="0" presId="urn:microsoft.com/office/officeart/2005/8/layout/vList5"/>
    <dgm:cxn modelId="{2084A0DA-AEBF-854D-AE34-A7DB3426A261}" type="presParOf" srcId="{379B64C8-A18F-4F17-98AD-99C8B86CD2E8}" destId="{56DD05B0-DC6D-4668-9255-91591BD3E57C}" srcOrd="0" destOrd="0" presId="urn:microsoft.com/office/officeart/2005/8/layout/vList5"/>
    <dgm:cxn modelId="{CDD0BB43-B4CA-1B47-829A-BAA4D1E6DC8C}" type="presParOf" srcId="{379B64C8-A18F-4F17-98AD-99C8B86CD2E8}" destId="{65811F68-8F08-44A6-AFE6-27AB519C44DB}" srcOrd="1" destOrd="0" presId="urn:microsoft.com/office/officeart/2005/8/layout/vList5"/>
    <dgm:cxn modelId="{E1254A2C-DAA2-6D47-A266-0B8FD2BB6352}" type="presParOf" srcId="{72521C0A-9424-4973-88AA-E5BD45C09645}" destId="{841EF7FE-CA1F-448F-97FE-B8BC56BEE757}" srcOrd="3" destOrd="0" presId="urn:microsoft.com/office/officeart/2005/8/layout/vList5"/>
    <dgm:cxn modelId="{122073C6-805F-494E-82D0-AECE898D40AA}" type="presParOf" srcId="{72521C0A-9424-4973-88AA-E5BD45C09645}" destId="{61EFC85B-1229-439D-A300-1BA45D6A4DB2}" srcOrd="4" destOrd="0" presId="urn:microsoft.com/office/officeart/2005/8/layout/vList5"/>
    <dgm:cxn modelId="{3BCB567E-721C-9A4F-BF39-4133F7989DAE}" type="presParOf" srcId="{61EFC85B-1229-439D-A300-1BA45D6A4DB2}" destId="{E27CD4F6-24C0-4310-B50F-587C7667133F}" srcOrd="0" destOrd="0" presId="urn:microsoft.com/office/officeart/2005/8/layout/vList5"/>
    <dgm:cxn modelId="{84CCBA1E-5676-CC47-9CCC-1F2BD92BDC61}" type="presParOf" srcId="{61EFC85B-1229-439D-A300-1BA45D6A4DB2}" destId="{75E58BC2-20E1-4FEE-85D3-7252E5AB98FC}" srcOrd="1" destOrd="0" presId="urn:microsoft.com/office/officeart/2005/8/layout/vList5"/>
    <dgm:cxn modelId="{601AA6C5-364B-2643-971B-007C7A100D8C}" type="presParOf" srcId="{72521C0A-9424-4973-88AA-E5BD45C09645}" destId="{45405DB8-1693-4B1E-8F26-811450839808}" srcOrd="5" destOrd="0" presId="urn:microsoft.com/office/officeart/2005/8/layout/vList5"/>
    <dgm:cxn modelId="{1DBCC4CD-9992-634B-B835-BE63E7B12EF5}" type="presParOf" srcId="{72521C0A-9424-4973-88AA-E5BD45C09645}" destId="{E89A1850-0A83-4278-93A7-B89F883AF150}" srcOrd="6" destOrd="0" presId="urn:microsoft.com/office/officeart/2005/8/layout/vList5"/>
    <dgm:cxn modelId="{64662EE4-0BFB-2E46-A007-F21B231214D4}" type="presParOf" srcId="{E89A1850-0A83-4278-93A7-B89F883AF150}" destId="{477203C4-A9B7-4F67-8117-F3405D60F528}" srcOrd="0" destOrd="0" presId="urn:microsoft.com/office/officeart/2005/8/layout/vList5"/>
    <dgm:cxn modelId="{DB8CF552-54E3-7549-8A72-2E84D53841A1}" type="presParOf" srcId="{E89A1850-0A83-4278-93A7-B89F883AF150}" destId="{6955B4C8-7DD9-45FC-A6D0-71725525DA9A}" srcOrd="1" destOrd="0" presId="urn:microsoft.com/office/officeart/2005/8/layout/vList5"/>
    <dgm:cxn modelId="{50ECB11D-C61E-C946-9CD1-D1D1397E5CEC}" type="presParOf" srcId="{72521C0A-9424-4973-88AA-E5BD45C09645}" destId="{67FEB404-0D32-496D-8374-218869143B7F}" srcOrd="7" destOrd="0" presId="urn:microsoft.com/office/officeart/2005/8/layout/vList5"/>
    <dgm:cxn modelId="{327B79EF-A52C-484B-B9BD-6C5E49C24CBB}" type="presParOf" srcId="{72521C0A-9424-4973-88AA-E5BD45C09645}" destId="{00D0DDC2-1C4A-4EFB-BB9D-3C96949487AE}" srcOrd="8" destOrd="0" presId="urn:microsoft.com/office/officeart/2005/8/layout/vList5"/>
    <dgm:cxn modelId="{64F89E27-67B8-9142-BAAD-DB8AB9B85020}" type="presParOf" srcId="{00D0DDC2-1C4A-4EFB-BB9D-3C96949487AE}" destId="{2944BB88-D9D9-4AAA-B8E3-F65A2B1D1BB1}" srcOrd="0" destOrd="0" presId="urn:microsoft.com/office/officeart/2005/8/layout/vList5"/>
    <dgm:cxn modelId="{D8EA1266-7335-2E4E-8AA7-DC228B0D85EF}" type="presParOf" srcId="{00D0DDC2-1C4A-4EFB-BB9D-3C96949487AE}" destId="{2C30333A-5E42-4B57-8F95-3D9616EE3DA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F383FB-98DA-46A7-B8BF-6EF57698C1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1F872684-2C0F-4F2D-AB9F-C0747748EBC8}">
      <dgm:prSet phldrT="[Text]" custT="1"/>
      <dgm:spPr/>
      <dgm:t>
        <a:bodyPr/>
        <a:lstStyle/>
        <a:p>
          <a:r>
            <a:rPr lang="en-US" sz="2000" dirty="0" smtClean="0">
              <a:solidFill>
                <a:schemeClr val="tx1"/>
              </a:solidFill>
            </a:rPr>
            <a:t>What has been done from FY2014 to FY 2016</a:t>
          </a:r>
          <a:endParaRPr lang="ru-RU" sz="2000" dirty="0">
            <a:solidFill>
              <a:schemeClr val="tx1"/>
            </a:solidFill>
          </a:endParaRPr>
        </a:p>
      </dgm:t>
    </dgm:pt>
    <dgm:pt modelId="{2A7819B9-47D5-4838-B864-4EE1391D957D}" type="parTrans" cxnId="{C77DDA44-7322-4D3C-B99F-641427EEEBE4}">
      <dgm:prSet/>
      <dgm:spPr/>
      <dgm:t>
        <a:bodyPr/>
        <a:lstStyle/>
        <a:p>
          <a:endParaRPr lang="ru-RU"/>
        </a:p>
      </dgm:t>
    </dgm:pt>
    <dgm:pt modelId="{727A87C9-0607-4378-9B61-796A7D68419A}" type="sibTrans" cxnId="{C77DDA44-7322-4D3C-B99F-641427EEEBE4}">
      <dgm:prSet/>
      <dgm:spPr/>
      <dgm:t>
        <a:bodyPr/>
        <a:lstStyle/>
        <a:p>
          <a:endParaRPr lang="ru-RU"/>
        </a:p>
      </dgm:t>
    </dgm:pt>
    <dgm:pt modelId="{21600CDE-2197-40AE-AC8E-1163D625630A}">
      <dgm:prSet phldrT="[Text]" custT="1"/>
      <dgm:spPr/>
      <dgm:t>
        <a:bodyPr/>
        <a:lstStyle/>
        <a:p>
          <a:r>
            <a:rPr lang="en-GB" sz="1400" dirty="0" smtClean="0"/>
            <a:t>Examined application of a wage bill forecasting model and pay flexibility approaches in the civil service; use of IT systems in wage bill management (Turkey case study); and Latin American experience in improving HRM efficiency</a:t>
          </a:r>
          <a:endParaRPr lang="ru-RU" sz="1400" dirty="0"/>
        </a:p>
      </dgm:t>
    </dgm:pt>
    <dgm:pt modelId="{4A727D7F-0539-4A7E-AD80-2E95395F611F}" type="parTrans" cxnId="{782141D3-2C34-40C1-8B54-8A38017A2B86}">
      <dgm:prSet/>
      <dgm:spPr/>
      <dgm:t>
        <a:bodyPr/>
        <a:lstStyle/>
        <a:p>
          <a:endParaRPr lang="ru-RU"/>
        </a:p>
      </dgm:t>
    </dgm:pt>
    <dgm:pt modelId="{EDDB488D-7CC9-43EA-9439-9AE346ACB787}" type="sibTrans" cxnId="{782141D3-2C34-40C1-8B54-8A38017A2B86}">
      <dgm:prSet/>
      <dgm:spPr/>
      <dgm:t>
        <a:bodyPr/>
        <a:lstStyle/>
        <a:p>
          <a:endParaRPr lang="ru-RU"/>
        </a:p>
      </dgm:t>
    </dgm:pt>
    <dgm:pt modelId="{19BB5CAB-04F4-482E-83BF-80A1C121313C}">
      <dgm:prSet phldrT="[Text]" custT="1"/>
      <dgm:spPr/>
      <dgm:t>
        <a:bodyPr/>
        <a:lstStyle/>
        <a:p>
          <a:r>
            <a:rPr lang="en-US" sz="2000" dirty="0" smtClean="0">
              <a:solidFill>
                <a:schemeClr val="tx1"/>
              </a:solidFill>
            </a:rPr>
            <a:t>Developed documents and Working Group Results</a:t>
          </a:r>
          <a:endParaRPr lang="ru-RU" sz="2000" dirty="0">
            <a:solidFill>
              <a:schemeClr val="tx1"/>
            </a:solidFill>
          </a:endParaRPr>
        </a:p>
      </dgm:t>
    </dgm:pt>
    <dgm:pt modelId="{4966D91B-9A95-48A1-B6DC-C00CF41B58ED}" type="parTrans" cxnId="{C3C28A69-A6B6-499E-93C4-2AADF09A02BD}">
      <dgm:prSet/>
      <dgm:spPr/>
      <dgm:t>
        <a:bodyPr/>
        <a:lstStyle/>
        <a:p>
          <a:endParaRPr lang="ru-RU"/>
        </a:p>
      </dgm:t>
    </dgm:pt>
    <dgm:pt modelId="{CC6B5022-B684-4F97-B830-61F744457859}" type="sibTrans" cxnId="{C3C28A69-A6B6-499E-93C4-2AADF09A02BD}">
      <dgm:prSet/>
      <dgm:spPr/>
      <dgm:t>
        <a:bodyPr/>
        <a:lstStyle/>
        <a:p>
          <a:endParaRPr lang="ru-RU"/>
        </a:p>
      </dgm:t>
    </dgm:pt>
    <dgm:pt modelId="{285C09FB-71DF-4177-959D-CF15595AA6D2}">
      <dgm:prSet phldrT="[Text]" custT="1"/>
      <dgm:spPr/>
      <dgm:t>
        <a:bodyPr/>
        <a:lstStyle/>
        <a:p>
          <a:endParaRPr lang="ru-RU" sz="2000" dirty="0"/>
        </a:p>
      </dgm:t>
    </dgm:pt>
    <dgm:pt modelId="{362136F2-61A3-42E9-BA78-6C0F8E1DDB46}" type="parTrans" cxnId="{3C81B9B8-8720-4F7D-93E3-AD32FF3BAA76}">
      <dgm:prSet/>
      <dgm:spPr/>
      <dgm:t>
        <a:bodyPr/>
        <a:lstStyle/>
        <a:p>
          <a:endParaRPr lang="ru-RU"/>
        </a:p>
      </dgm:t>
    </dgm:pt>
    <dgm:pt modelId="{90ED7E53-14DE-4A95-ADEB-30516F6AB8D7}" type="sibTrans" cxnId="{3C81B9B8-8720-4F7D-93E3-AD32FF3BAA76}">
      <dgm:prSet/>
      <dgm:spPr/>
      <dgm:t>
        <a:bodyPr/>
        <a:lstStyle/>
        <a:p>
          <a:endParaRPr lang="ru-RU"/>
        </a:p>
      </dgm:t>
    </dgm:pt>
    <dgm:pt modelId="{7D452148-77C3-4787-8FB5-CEBDC3B5FF86}">
      <dgm:prSet phldrT="[Text]" custT="1"/>
      <dgm:spPr/>
      <dgm:t>
        <a:bodyPr/>
        <a:lstStyle/>
        <a:p>
          <a:r>
            <a:rPr lang="en-GB" sz="1400" dirty="0" smtClean="0"/>
            <a:t>To learn from international experience and exchange lessons PEMPAL countries learnt on how to address key challenges and vulnerabilities in countries public sector pay systems and wage bill management practices. </a:t>
          </a:r>
          <a:endParaRPr lang="ru-RU" sz="1400" dirty="0"/>
        </a:p>
      </dgm:t>
    </dgm:pt>
    <dgm:pt modelId="{D189376C-A4FA-4901-8C16-E95226974EEC}" type="sibTrans" cxnId="{BAEBEE4C-E6B1-408E-B41E-4032B012DA51}">
      <dgm:prSet/>
      <dgm:spPr/>
      <dgm:t>
        <a:bodyPr/>
        <a:lstStyle/>
        <a:p>
          <a:endParaRPr lang="ru-RU"/>
        </a:p>
      </dgm:t>
    </dgm:pt>
    <dgm:pt modelId="{59469D48-B1FA-4381-93B2-17E1EB29E7E0}" type="parTrans" cxnId="{BAEBEE4C-E6B1-408E-B41E-4032B012DA51}">
      <dgm:prSet/>
      <dgm:spPr/>
      <dgm:t>
        <a:bodyPr/>
        <a:lstStyle/>
        <a:p>
          <a:endParaRPr lang="ru-RU"/>
        </a:p>
      </dgm:t>
    </dgm:pt>
    <dgm:pt modelId="{F1107588-0DB8-4940-AEA3-E933950A5D55}">
      <dgm:prSet phldrT="[Text]" custT="1"/>
      <dgm:spPr/>
      <dgm:t>
        <a:bodyPr/>
        <a:lstStyle/>
        <a:p>
          <a:r>
            <a:rPr lang="en-US" sz="2000" dirty="0" smtClean="0">
              <a:solidFill>
                <a:schemeClr val="tx1"/>
              </a:solidFill>
            </a:rPr>
            <a:t>Main objective</a:t>
          </a:r>
          <a:endParaRPr lang="ru-RU" sz="2000" dirty="0">
            <a:solidFill>
              <a:schemeClr val="tx1"/>
            </a:solidFill>
          </a:endParaRPr>
        </a:p>
      </dgm:t>
    </dgm:pt>
    <dgm:pt modelId="{375270B2-5565-4482-93B9-3B3F78904364}" type="sibTrans" cxnId="{DEEA0356-99B3-43AF-988A-5BB4C0E9AEC4}">
      <dgm:prSet/>
      <dgm:spPr/>
      <dgm:t>
        <a:bodyPr/>
        <a:lstStyle/>
        <a:p>
          <a:endParaRPr lang="ru-RU"/>
        </a:p>
      </dgm:t>
    </dgm:pt>
    <dgm:pt modelId="{4587A8B9-F167-446F-9F5E-E6413689CA6F}" type="parTrans" cxnId="{DEEA0356-99B3-43AF-988A-5BB4C0E9AEC4}">
      <dgm:prSet/>
      <dgm:spPr/>
      <dgm:t>
        <a:bodyPr/>
        <a:lstStyle/>
        <a:p>
          <a:endParaRPr lang="ru-RU"/>
        </a:p>
      </dgm:t>
    </dgm:pt>
    <dgm:pt modelId="{01A9632F-BF3D-4E56-A876-C1C31EDE987C}">
      <dgm:prSet custT="1"/>
      <dgm:spPr/>
      <dgm:t>
        <a:bodyPr/>
        <a:lstStyle/>
        <a:p>
          <a:r>
            <a:rPr lang="en-US" sz="1400" dirty="0" smtClean="0"/>
            <a:t>Expert presentations prepared by country cases addressing the questions raised by the group members </a:t>
          </a:r>
          <a:endParaRPr lang="en-US" sz="1400" dirty="0"/>
        </a:p>
      </dgm:t>
    </dgm:pt>
    <dgm:pt modelId="{0D54A993-6310-4C72-A9CB-EA8575CEF1D5}" type="parTrans" cxnId="{5EBA6CE1-59CD-4440-92CC-C49B7BD5057C}">
      <dgm:prSet/>
      <dgm:spPr/>
      <dgm:t>
        <a:bodyPr/>
        <a:lstStyle/>
        <a:p>
          <a:endParaRPr lang="en-US"/>
        </a:p>
      </dgm:t>
    </dgm:pt>
    <dgm:pt modelId="{1327F279-FE55-41FF-9A82-373D5663F706}" type="sibTrans" cxnId="{5EBA6CE1-59CD-4440-92CC-C49B7BD5057C}">
      <dgm:prSet/>
      <dgm:spPr/>
      <dgm:t>
        <a:bodyPr/>
        <a:lstStyle/>
        <a:p>
          <a:endParaRPr lang="en-US"/>
        </a:p>
      </dgm:t>
    </dgm:pt>
    <dgm:pt modelId="{1632616A-E482-C54A-B0D3-DDFA060D1722}">
      <dgm:prSet phldrT="[Text]" custT="1"/>
      <dgm:spPr/>
      <dgm:t>
        <a:bodyPr/>
        <a:lstStyle/>
        <a:p>
          <a:r>
            <a:rPr lang="en-GB" sz="1400" dirty="0" smtClean="0"/>
            <a:t>Examined country case studies in pay policy and wage bill management in Kyrgyz Republic, Croatia and Slovenia</a:t>
          </a:r>
          <a:endParaRPr lang="ru-RU" sz="1400" dirty="0"/>
        </a:p>
      </dgm:t>
    </dgm:pt>
    <dgm:pt modelId="{A7BC7827-9FE8-B947-9224-92C5655774F7}" type="parTrans" cxnId="{B2BE5EDC-4E2A-F146-98A5-3C5CB80E0AA9}">
      <dgm:prSet/>
      <dgm:spPr/>
      <dgm:t>
        <a:bodyPr/>
        <a:lstStyle/>
        <a:p>
          <a:endParaRPr lang="en-US"/>
        </a:p>
      </dgm:t>
    </dgm:pt>
    <dgm:pt modelId="{C06AFBEE-3362-074F-877E-CFBE722CAA4C}" type="sibTrans" cxnId="{B2BE5EDC-4E2A-F146-98A5-3C5CB80E0AA9}">
      <dgm:prSet/>
      <dgm:spPr/>
      <dgm:t>
        <a:bodyPr/>
        <a:lstStyle/>
        <a:p>
          <a:endParaRPr lang="en-US"/>
        </a:p>
      </dgm:t>
    </dgm:pt>
    <dgm:pt modelId="{B2F116B0-E6BD-DE42-9499-BEE516C37415}">
      <dgm:prSet custT="1"/>
      <dgm:spPr/>
      <dgm:t>
        <a:bodyPr/>
        <a:lstStyle/>
        <a:p>
          <a:r>
            <a:rPr lang="en-US" sz="1400" dirty="0" smtClean="0"/>
            <a:t>Sharing of wage bill policies, procedures and laws</a:t>
          </a:r>
          <a:endParaRPr lang="en-US" sz="1400" dirty="0"/>
        </a:p>
      </dgm:t>
    </dgm:pt>
    <dgm:pt modelId="{964B2EFF-D395-BB4C-8A6F-401627A70CA8}" type="parTrans" cxnId="{181B5099-4BB1-9443-8C80-768E6F5EE772}">
      <dgm:prSet/>
      <dgm:spPr/>
      <dgm:t>
        <a:bodyPr/>
        <a:lstStyle/>
        <a:p>
          <a:endParaRPr lang="en-US"/>
        </a:p>
      </dgm:t>
    </dgm:pt>
    <dgm:pt modelId="{1E125EF3-7BC4-A94A-97FF-928D6A8BC9F3}" type="sibTrans" cxnId="{181B5099-4BB1-9443-8C80-768E6F5EE772}">
      <dgm:prSet/>
      <dgm:spPr/>
      <dgm:t>
        <a:bodyPr/>
        <a:lstStyle/>
        <a:p>
          <a:endParaRPr lang="en-US"/>
        </a:p>
      </dgm:t>
    </dgm:pt>
    <dgm:pt modelId="{A42411E1-B1CD-574E-8DD8-AD6B363825BA}">
      <dgm:prSet custT="1"/>
      <dgm:spPr/>
      <dgm:t>
        <a:bodyPr/>
        <a:lstStyle/>
        <a:p>
          <a:r>
            <a:rPr lang="en-US" sz="1400" dirty="0" smtClean="0"/>
            <a:t>Members gained a deepened knowledge on several critical issues in pay policy and wage bill management which should lead to improved wage bill management and overall strengthened budget sustainability given the wage bill accounts for significant proportion of public expenditures across ECA region</a:t>
          </a:r>
          <a:endParaRPr lang="en-US" sz="1400" dirty="0"/>
        </a:p>
      </dgm:t>
    </dgm:pt>
    <dgm:pt modelId="{EA40D19B-F8F9-F742-A6AF-0FD29A8A79F0}" type="parTrans" cxnId="{5A95FF00-562F-404F-9751-AD659CA656FA}">
      <dgm:prSet/>
      <dgm:spPr/>
      <dgm:t>
        <a:bodyPr/>
        <a:lstStyle/>
        <a:p>
          <a:endParaRPr lang="en-US"/>
        </a:p>
      </dgm:t>
    </dgm:pt>
    <dgm:pt modelId="{B354E5E6-ED20-DA49-9116-A7D5CD781C7D}" type="sibTrans" cxnId="{5A95FF00-562F-404F-9751-AD659CA656FA}">
      <dgm:prSet/>
      <dgm:spPr/>
      <dgm:t>
        <a:bodyPr/>
        <a:lstStyle/>
        <a:p>
          <a:endParaRPr lang="en-US"/>
        </a:p>
      </dgm:t>
    </dgm:pt>
    <dgm:pt modelId="{35A1DB57-9FFC-6B49-A83B-33AAFA907906}">
      <dgm:prSet phldrT="[Text]" custT="1"/>
      <dgm:spPr/>
      <dgm:t>
        <a:bodyPr/>
        <a:lstStyle/>
        <a:p>
          <a:r>
            <a:rPr lang="en-GB" sz="1400" dirty="0" smtClean="0"/>
            <a:t>Study visit to Slovenia in 2016 to examine approaches in-depth</a:t>
          </a:r>
          <a:endParaRPr lang="ru-RU" sz="1400" dirty="0"/>
        </a:p>
      </dgm:t>
    </dgm:pt>
    <dgm:pt modelId="{9C66FEFC-1382-324B-82EB-99365AE9487B}" type="parTrans" cxnId="{B55893A4-9A4B-CC4A-BF65-46EAF5B8521F}">
      <dgm:prSet/>
      <dgm:spPr/>
      <dgm:t>
        <a:bodyPr/>
        <a:lstStyle/>
        <a:p>
          <a:endParaRPr lang="en-US"/>
        </a:p>
      </dgm:t>
    </dgm:pt>
    <dgm:pt modelId="{2BC3DCF5-16C8-E547-9478-549AAEDDC3DF}" type="sibTrans" cxnId="{B55893A4-9A4B-CC4A-BF65-46EAF5B8521F}">
      <dgm:prSet/>
      <dgm:spPr/>
      <dgm:t>
        <a:bodyPr/>
        <a:lstStyle/>
        <a:p>
          <a:endParaRPr lang="en-US"/>
        </a:p>
      </dgm:t>
    </dgm:pt>
    <dgm:pt modelId="{62B862A3-F66D-47C3-BA29-21FAA56751D4}" type="pres">
      <dgm:prSet presAssocID="{E0F383FB-98DA-46A7-B8BF-6EF57698C10C}" presName="Name0" presStyleCnt="0">
        <dgm:presLayoutVars>
          <dgm:dir/>
          <dgm:animLvl val="lvl"/>
          <dgm:resizeHandles val="exact"/>
        </dgm:presLayoutVars>
      </dgm:prSet>
      <dgm:spPr/>
      <dgm:t>
        <a:bodyPr/>
        <a:lstStyle/>
        <a:p>
          <a:endParaRPr lang="en-US"/>
        </a:p>
      </dgm:t>
    </dgm:pt>
    <dgm:pt modelId="{C3C0B43C-7111-4565-B714-217CA34E72A6}" type="pres">
      <dgm:prSet presAssocID="{F1107588-0DB8-4940-AEA3-E933950A5D55}" presName="linNode" presStyleCnt="0"/>
      <dgm:spPr/>
    </dgm:pt>
    <dgm:pt modelId="{F5AB2C23-588E-4E28-8B05-28D11790E06D}" type="pres">
      <dgm:prSet presAssocID="{F1107588-0DB8-4940-AEA3-E933950A5D55}" presName="parentText" presStyleLbl="node1" presStyleIdx="0" presStyleCnt="3" custScaleX="115048">
        <dgm:presLayoutVars>
          <dgm:chMax val="1"/>
          <dgm:bulletEnabled val="1"/>
        </dgm:presLayoutVars>
      </dgm:prSet>
      <dgm:spPr/>
      <dgm:t>
        <a:bodyPr/>
        <a:lstStyle/>
        <a:p>
          <a:endParaRPr lang="ru-RU"/>
        </a:p>
      </dgm:t>
    </dgm:pt>
    <dgm:pt modelId="{FA94C824-D22C-4D18-8F7D-7C20A6208BA3}" type="pres">
      <dgm:prSet presAssocID="{F1107588-0DB8-4940-AEA3-E933950A5D55}" presName="descendantText" presStyleLbl="alignAccFollowNode1" presStyleIdx="0" presStyleCnt="3" custScaleX="242207">
        <dgm:presLayoutVars>
          <dgm:bulletEnabled val="1"/>
        </dgm:presLayoutVars>
      </dgm:prSet>
      <dgm:spPr/>
      <dgm:t>
        <a:bodyPr/>
        <a:lstStyle/>
        <a:p>
          <a:endParaRPr lang="ru-RU"/>
        </a:p>
      </dgm:t>
    </dgm:pt>
    <dgm:pt modelId="{60BFB2B2-E24D-441B-A386-F2052910F20F}" type="pres">
      <dgm:prSet presAssocID="{375270B2-5565-4482-93B9-3B3F78904364}" presName="sp" presStyleCnt="0"/>
      <dgm:spPr/>
    </dgm:pt>
    <dgm:pt modelId="{145349A0-45D6-481A-97B2-1F72294A497F}" type="pres">
      <dgm:prSet presAssocID="{1F872684-2C0F-4F2D-AB9F-C0747748EBC8}" presName="linNode" presStyleCnt="0"/>
      <dgm:spPr/>
    </dgm:pt>
    <dgm:pt modelId="{77D7CB7C-048F-4D09-AD48-BCE924145FE9}" type="pres">
      <dgm:prSet presAssocID="{1F872684-2C0F-4F2D-AB9F-C0747748EBC8}" presName="parentText" presStyleLbl="node1" presStyleIdx="1" presStyleCnt="3" custScaleX="64153">
        <dgm:presLayoutVars>
          <dgm:chMax val="1"/>
          <dgm:bulletEnabled val="1"/>
        </dgm:presLayoutVars>
      </dgm:prSet>
      <dgm:spPr/>
      <dgm:t>
        <a:bodyPr/>
        <a:lstStyle/>
        <a:p>
          <a:endParaRPr lang="ru-RU"/>
        </a:p>
      </dgm:t>
    </dgm:pt>
    <dgm:pt modelId="{1A8952D9-66ED-4DE0-92DC-3A6E786BC2AD}" type="pres">
      <dgm:prSet presAssocID="{1F872684-2C0F-4F2D-AB9F-C0747748EBC8}" presName="descendantText" presStyleLbl="alignAccFollowNode1" presStyleIdx="1" presStyleCnt="3" custScaleX="128945" custScaleY="125012" custLinFactNeighborX="14776" custLinFactNeighborY="635">
        <dgm:presLayoutVars>
          <dgm:bulletEnabled val="1"/>
        </dgm:presLayoutVars>
      </dgm:prSet>
      <dgm:spPr/>
      <dgm:t>
        <a:bodyPr/>
        <a:lstStyle/>
        <a:p>
          <a:endParaRPr lang="ru-RU"/>
        </a:p>
      </dgm:t>
    </dgm:pt>
    <dgm:pt modelId="{F3143724-0C13-4480-BD97-B116C6061BF9}" type="pres">
      <dgm:prSet presAssocID="{727A87C9-0607-4378-9B61-796A7D68419A}" presName="sp" presStyleCnt="0"/>
      <dgm:spPr/>
    </dgm:pt>
    <dgm:pt modelId="{A578CDA4-C8B2-47F5-B09C-468DFC72F882}" type="pres">
      <dgm:prSet presAssocID="{19BB5CAB-04F4-482E-83BF-80A1C121313C}" presName="linNode" presStyleCnt="0"/>
      <dgm:spPr/>
    </dgm:pt>
    <dgm:pt modelId="{684FAB47-75F5-424B-B780-C711AE278591}" type="pres">
      <dgm:prSet presAssocID="{19BB5CAB-04F4-482E-83BF-80A1C121313C}" presName="parentText" presStyleLbl="node1" presStyleIdx="2" presStyleCnt="3" custScaleX="63965" custScaleY="113015">
        <dgm:presLayoutVars>
          <dgm:chMax val="1"/>
          <dgm:bulletEnabled val="1"/>
        </dgm:presLayoutVars>
      </dgm:prSet>
      <dgm:spPr/>
      <dgm:t>
        <a:bodyPr/>
        <a:lstStyle/>
        <a:p>
          <a:endParaRPr lang="ru-RU"/>
        </a:p>
      </dgm:t>
    </dgm:pt>
    <dgm:pt modelId="{43480B38-84D7-4C36-991B-393FF2DC5CD2}" type="pres">
      <dgm:prSet presAssocID="{19BB5CAB-04F4-482E-83BF-80A1C121313C}" presName="descendantText" presStyleLbl="alignAccFollowNode1" presStyleIdx="2" presStyleCnt="3" custScaleX="123518" custScaleY="141738">
        <dgm:presLayoutVars>
          <dgm:bulletEnabled val="1"/>
        </dgm:presLayoutVars>
      </dgm:prSet>
      <dgm:spPr/>
      <dgm:t>
        <a:bodyPr/>
        <a:lstStyle/>
        <a:p>
          <a:endParaRPr lang="ru-RU"/>
        </a:p>
      </dgm:t>
    </dgm:pt>
  </dgm:ptLst>
  <dgm:cxnLst>
    <dgm:cxn modelId="{5EBA6CE1-59CD-4440-92CC-C49B7BD5057C}" srcId="{19BB5CAB-04F4-482E-83BF-80A1C121313C}" destId="{01A9632F-BF3D-4E56-A876-C1C31EDE987C}" srcOrd="1" destOrd="0" parTransId="{0D54A993-6310-4C72-A9CB-EA8575CEF1D5}" sibTransId="{1327F279-FE55-41FF-9A82-373D5663F706}"/>
    <dgm:cxn modelId="{C77DDA44-7322-4D3C-B99F-641427EEEBE4}" srcId="{E0F383FB-98DA-46A7-B8BF-6EF57698C10C}" destId="{1F872684-2C0F-4F2D-AB9F-C0747748EBC8}" srcOrd="1" destOrd="0" parTransId="{2A7819B9-47D5-4838-B864-4EE1391D957D}" sibTransId="{727A87C9-0607-4378-9B61-796A7D68419A}"/>
    <dgm:cxn modelId="{AAEBCD3B-C46A-4440-96D9-17DAA07823BE}" type="presOf" srcId="{01A9632F-BF3D-4E56-A876-C1C31EDE987C}" destId="{43480B38-84D7-4C36-991B-393FF2DC5CD2}" srcOrd="0" destOrd="1" presId="urn:microsoft.com/office/officeart/2005/8/layout/vList5"/>
    <dgm:cxn modelId="{1701F51D-ADCC-774E-98B9-D1AAABC9B2CD}" type="presOf" srcId="{A42411E1-B1CD-574E-8DD8-AD6B363825BA}" destId="{43480B38-84D7-4C36-991B-393FF2DC5CD2}" srcOrd="0" destOrd="3" presId="urn:microsoft.com/office/officeart/2005/8/layout/vList5"/>
    <dgm:cxn modelId="{ADFC69A4-DEA5-C74B-A104-09D85F575F0C}" type="presOf" srcId="{E0F383FB-98DA-46A7-B8BF-6EF57698C10C}" destId="{62B862A3-F66D-47C3-BA29-21FAA56751D4}" srcOrd="0" destOrd="0" presId="urn:microsoft.com/office/officeart/2005/8/layout/vList5"/>
    <dgm:cxn modelId="{461261D9-77F5-7F46-B15C-0EAF03A5A4A9}" type="presOf" srcId="{1632616A-E482-C54A-B0D3-DDFA060D1722}" destId="{1A8952D9-66ED-4DE0-92DC-3A6E786BC2AD}" srcOrd="0" destOrd="1" presId="urn:microsoft.com/office/officeart/2005/8/layout/vList5"/>
    <dgm:cxn modelId="{A520DCDF-C0F4-294B-911B-6D93A97CE1F6}" type="presOf" srcId="{35A1DB57-9FFC-6B49-A83B-33AAFA907906}" destId="{1A8952D9-66ED-4DE0-92DC-3A6E786BC2AD}" srcOrd="0" destOrd="2" presId="urn:microsoft.com/office/officeart/2005/8/layout/vList5"/>
    <dgm:cxn modelId="{5A95FF00-562F-404F-9751-AD659CA656FA}" srcId="{19BB5CAB-04F4-482E-83BF-80A1C121313C}" destId="{A42411E1-B1CD-574E-8DD8-AD6B363825BA}" srcOrd="3" destOrd="0" parTransId="{EA40D19B-F8F9-F742-A6AF-0FD29A8A79F0}" sibTransId="{B354E5E6-ED20-DA49-9116-A7D5CD781C7D}"/>
    <dgm:cxn modelId="{00D5FE63-3266-3F4E-86A6-9C71F4AFBEC9}" type="presOf" srcId="{21600CDE-2197-40AE-AC8E-1163D625630A}" destId="{1A8952D9-66ED-4DE0-92DC-3A6E786BC2AD}" srcOrd="0" destOrd="0" presId="urn:microsoft.com/office/officeart/2005/8/layout/vList5"/>
    <dgm:cxn modelId="{B2BE5EDC-4E2A-F146-98A5-3C5CB80E0AA9}" srcId="{1F872684-2C0F-4F2D-AB9F-C0747748EBC8}" destId="{1632616A-E482-C54A-B0D3-DDFA060D1722}" srcOrd="1" destOrd="0" parTransId="{A7BC7827-9FE8-B947-9224-92C5655774F7}" sibTransId="{C06AFBEE-3362-074F-877E-CFBE722CAA4C}"/>
    <dgm:cxn modelId="{DEEA0356-99B3-43AF-988A-5BB4C0E9AEC4}" srcId="{E0F383FB-98DA-46A7-B8BF-6EF57698C10C}" destId="{F1107588-0DB8-4940-AEA3-E933950A5D55}" srcOrd="0" destOrd="0" parTransId="{4587A8B9-F167-446F-9F5E-E6413689CA6F}" sibTransId="{375270B2-5565-4482-93B9-3B3F78904364}"/>
    <dgm:cxn modelId="{B55893A4-9A4B-CC4A-BF65-46EAF5B8521F}" srcId="{1F872684-2C0F-4F2D-AB9F-C0747748EBC8}" destId="{35A1DB57-9FFC-6B49-A83B-33AAFA907906}" srcOrd="2" destOrd="0" parTransId="{9C66FEFC-1382-324B-82EB-99365AE9487B}" sibTransId="{2BC3DCF5-16C8-E547-9478-549AAEDDC3DF}"/>
    <dgm:cxn modelId="{3C81B9B8-8720-4F7D-93E3-AD32FF3BAA76}" srcId="{19BB5CAB-04F4-482E-83BF-80A1C121313C}" destId="{285C09FB-71DF-4177-959D-CF15595AA6D2}" srcOrd="0" destOrd="0" parTransId="{362136F2-61A3-42E9-BA78-6C0F8E1DDB46}" sibTransId="{90ED7E53-14DE-4A95-ADEB-30516F6AB8D7}"/>
    <dgm:cxn modelId="{94F7BDFD-04FE-454E-91E1-21A0348CF28F}" type="presOf" srcId="{285C09FB-71DF-4177-959D-CF15595AA6D2}" destId="{43480B38-84D7-4C36-991B-393FF2DC5CD2}" srcOrd="0" destOrd="0" presId="urn:microsoft.com/office/officeart/2005/8/layout/vList5"/>
    <dgm:cxn modelId="{751C6870-2E1D-CE41-BC06-10DF70AEDD3D}" type="presOf" srcId="{B2F116B0-E6BD-DE42-9499-BEE516C37415}" destId="{43480B38-84D7-4C36-991B-393FF2DC5CD2}" srcOrd="0" destOrd="2" presId="urn:microsoft.com/office/officeart/2005/8/layout/vList5"/>
    <dgm:cxn modelId="{782141D3-2C34-40C1-8B54-8A38017A2B86}" srcId="{1F872684-2C0F-4F2D-AB9F-C0747748EBC8}" destId="{21600CDE-2197-40AE-AC8E-1163D625630A}" srcOrd="0" destOrd="0" parTransId="{4A727D7F-0539-4A7E-AD80-2E95395F611F}" sibTransId="{EDDB488D-7CC9-43EA-9439-9AE346ACB787}"/>
    <dgm:cxn modelId="{15D5220D-D36E-6B4E-B804-46BBB8FD802A}" type="presOf" srcId="{19BB5CAB-04F4-482E-83BF-80A1C121313C}" destId="{684FAB47-75F5-424B-B780-C711AE278591}" srcOrd="0" destOrd="0" presId="urn:microsoft.com/office/officeart/2005/8/layout/vList5"/>
    <dgm:cxn modelId="{3D00FAF2-FF2D-234D-9C01-16D1799B8E3D}" type="presOf" srcId="{7D452148-77C3-4787-8FB5-CEBDC3B5FF86}" destId="{FA94C824-D22C-4D18-8F7D-7C20A6208BA3}" srcOrd="0" destOrd="0" presId="urn:microsoft.com/office/officeart/2005/8/layout/vList5"/>
    <dgm:cxn modelId="{C3C28A69-A6B6-499E-93C4-2AADF09A02BD}" srcId="{E0F383FB-98DA-46A7-B8BF-6EF57698C10C}" destId="{19BB5CAB-04F4-482E-83BF-80A1C121313C}" srcOrd="2" destOrd="0" parTransId="{4966D91B-9A95-48A1-B6DC-C00CF41B58ED}" sibTransId="{CC6B5022-B684-4F97-B830-61F744457859}"/>
    <dgm:cxn modelId="{4339A06B-7833-CC40-A1BE-2D6C997BCBAF}" type="presOf" srcId="{F1107588-0DB8-4940-AEA3-E933950A5D55}" destId="{F5AB2C23-588E-4E28-8B05-28D11790E06D}" srcOrd="0" destOrd="0" presId="urn:microsoft.com/office/officeart/2005/8/layout/vList5"/>
    <dgm:cxn modelId="{181B5099-4BB1-9443-8C80-768E6F5EE772}" srcId="{19BB5CAB-04F4-482E-83BF-80A1C121313C}" destId="{B2F116B0-E6BD-DE42-9499-BEE516C37415}" srcOrd="2" destOrd="0" parTransId="{964B2EFF-D395-BB4C-8A6F-401627A70CA8}" sibTransId="{1E125EF3-7BC4-A94A-97FF-928D6A8BC9F3}"/>
    <dgm:cxn modelId="{8D005484-CE80-3D4C-9E0A-DCF227B81030}" type="presOf" srcId="{1F872684-2C0F-4F2D-AB9F-C0747748EBC8}" destId="{77D7CB7C-048F-4D09-AD48-BCE924145FE9}" srcOrd="0" destOrd="0" presId="urn:microsoft.com/office/officeart/2005/8/layout/vList5"/>
    <dgm:cxn modelId="{BAEBEE4C-E6B1-408E-B41E-4032B012DA51}" srcId="{F1107588-0DB8-4940-AEA3-E933950A5D55}" destId="{7D452148-77C3-4787-8FB5-CEBDC3B5FF86}" srcOrd="0" destOrd="0" parTransId="{59469D48-B1FA-4381-93B2-17E1EB29E7E0}" sibTransId="{D189376C-A4FA-4901-8C16-E95226974EEC}"/>
    <dgm:cxn modelId="{4DAB5F41-4B86-BB4E-A085-37F2E0E72F60}" type="presParOf" srcId="{62B862A3-F66D-47C3-BA29-21FAA56751D4}" destId="{C3C0B43C-7111-4565-B714-217CA34E72A6}" srcOrd="0" destOrd="0" presId="urn:microsoft.com/office/officeart/2005/8/layout/vList5"/>
    <dgm:cxn modelId="{5E4640FA-3CB6-9E4E-9E53-36708BF1DB5A}" type="presParOf" srcId="{C3C0B43C-7111-4565-B714-217CA34E72A6}" destId="{F5AB2C23-588E-4E28-8B05-28D11790E06D}" srcOrd="0" destOrd="0" presId="urn:microsoft.com/office/officeart/2005/8/layout/vList5"/>
    <dgm:cxn modelId="{62F4D5DA-1A53-9A42-B7CF-31A0A8B5544A}" type="presParOf" srcId="{C3C0B43C-7111-4565-B714-217CA34E72A6}" destId="{FA94C824-D22C-4D18-8F7D-7C20A6208BA3}" srcOrd="1" destOrd="0" presId="urn:microsoft.com/office/officeart/2005/8/layout/vList5"/>
    <dgm:cxn modelId="{917357C7-C701-EC47-A7F6-6D763D3D8EFB}" type="presParOf" srcId="{62B862A3-F66D-47C3-BA29-21FAA56751D4}" destId="{60BFB2B2-E24D-441B-A386-F2052910F20F}" srcOrd="1" destOrd="0" presId="urn:microsoft.com/office/officeart/2005/8/layout/vList5"/>
    <dgm:cxn modelId="{AF4D6850-EF81-E349-BA46-2E997CA81278}" type="presParOf" srcId="{62B862A3-F66D-47C3-BA29-21FAA56751D4}" destId="{145349A0-45D6-481A-97B2-1F72294A497F}" srcOrd="2" destOrd="0" presId="urn:microsoft.com/office/officeart/2005/8/layout/vList5"/>
    <dgm:cxn modelId="{BD48DC39-F185-8340-BB3D-52F1B1F96A78}" type="presParOf" srcId="{145349A0-45D6-481A-97B2-1F72294A497F}" destId="{77D7CB7C-048F-4D09-AD48-BCE924145FE9}" srcOrd="0" destOrd="0" presId="urn:microsoft.com/office/officeart/2005/8/layout/vList5"/>
    <dgm:cxn modelId="{0E4C59B9-A519-4C4E-BB24-C04BBD3E431C}" type="presParOf" srcId="{145349A0-45D6-481A-97B2-1F72294A497F}" destId="{1A8952D9-66ED-4DE0-92DC-3A6E786BC2AD}" srcOrd="1" destOrd="0" presId="urn:microsoft.com/office/officeart/2005/8/layout/vList5"/>
    <dgm:cxn modelId="{913FD5E7-DD09-1443-A2C2-73D22BA43B80}" type="presParOf" srcId="{62B862A3-F66D-47C3-BA29-21FAA56751D4}" destId="{F3143724-0C13-4480-BD97-B116C6061BF9}" srcOrd="3" destOrd="0" presId="urn:microsoft.com/office/officeart/2005/8/layout/vList5"/>
    <dgm:cxn modelId="{7304FDDD-F48D-3D49-A4B9-0561EF011409}" type="presParOf" srcId="{62B862A3-F66D-47C3-BA29-21FAA56751D4}" destId="{A578CDA4-C8B2-47F5-B09C-468DFC72F882}" srcOrd="4" destOrd="0" presId="urn:microsoft.com/office/officeart/2005/8/layout/vList5"/>
    <dgm:cxn modelId="{6D47BEB1-F5B9-2C43-8603-058A008C6DFB}" type="presParOf" srcId="{A578CDA4-C8B2-47F5-B09C-468DFC72F882}" destId="{684FAB47-75F5-424B-B780-C711AE278591}" srcOrd="0" destOrd="0" presId="urn:microsoft.com/office/officeart/2005/8/layout/vList5"/>
    <dgm:cxn modelId="{A9FF4EA7-9DB7-FC4A-A664-D79D5E7E72A6}" type="presParOf" srcId="{A578CDA4-C8B2-47F5-B09C-468DFC72F882}" destId="{43480B38-84D7-4C36-991B-393FF2DC5CD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F383FB-98DA-46A7-B8BF-6EF57698C1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1F872684-2C0F-4F2D-AB9F-C0747748EBC8}">
      <dgm:prSet phldrT="[Text]" custT="1"/>
      <dgm:spPr/>
      <dgm:t>
        <a:bodyPr/>
        <a:lstStyle/>
        <a:p>
          <a:r>
            <a:rPr lang="en-US" sz="2000" dirty="0" smtClean="0">
              <a:solidFill>
                <a:schemeClr val="tx1"/>
              </a:solidFill>
            </a:rPr>
            <a:t>What has been done from FY2015 to FY 2016</a:t>
          </a:r>
          <a:endParaRPr lang="ru-RU" sz="2000" dirty="0">
            <a:solidFill>
              <a:schemeClr val="tx1"/>
            </a:solidFill>
          </a:endParaRPr>
        </a:p>
      </dgm:t>
    </dgm:pt>
    <dgm:pt modelId="{2A7819B9-47D5-4838-B864-4EE1391D957D}" type="parTrans" cxnId="{C77DDA44-7322-4D3C-B99F-641427EEEBE4}">
      <dgm:prSet/>
      <dgm:spPr/>
      <dgm:t>
        <a:bodyPr/>
        <a:lstStyle/>
        <a:p>
          <a:endParaRPr lang="ru-RU"/>
        </a:p>
      </dgm:t>
    </dgm:pt>
    <dgm:pt modelId="{727A87C9-0607-4378-9B61-796A7D68419A}" type="sibTrans" cxnId="{C77DDA44-7322-4D3C-B99F-641427EEEBE4}">
      <dgm:prSet/>
      <dgm:spPr/>
      <dgm:t>
        <a:bodyPr/>
        <a:lstStyle/>
        <a:p>
          <a:endParaRPr lang="ru-RU"/>
        </a:p>
      </dgm:t>
    </dgm:pt>
    <dgm:pt modelId="{21600CDE-2197-40AE-AC8E-1163D625630A}">
      <dgm:prSet phldrT="[Text]" custT="1"/>
      <dgm:spPr/>
      <dgm:t>
        <a:bodyPr/>
        <a:lstStyle/>
        <a:p>
          <a:r>
            <a:rPr lang="en-GB" sz="1400" dirty="0" smtClean="0"/>
            <a:t>Documentation of member countries practices and status of reforms through an online survey during 2015.</a:t>
          </a:r>
          <a:endParaRPr lang="ru-RU" sz="1400" dirty="0"/>
        </a:p>
      </dgm:t>
    </dgm:pt>
    <dgm:pt modelId="{4A727D7F-0539-4A7E-AD80-2E95395F611F}" type="parTrans" cxnId="{782141D3-2C34-40C1-8B54-8A38017A2B86}">
      <dgm:prSet/>
      <dgm:spPr/>
      <dgm:t>
        <a:bodyPr/>
        <a:lstStyle/>
        <a:p>
          <a:endParaRPr lang="ru-RU"/>
        </a:p>
      </dgm:t>
    </dgm:pt>
    <dgm:pt modelId="{EDDB488D-7CC9-43EA-9439-9AE346ACB787}" type="sibTrans" cxnId="{782141D3-2C34-40C1-8B54-8A38017A2B86}">
      <dgm:prSet/>
      <dgm:spPr/>
      <dgm:t>
        <a:bodyPr/>
        <a:lstStyle/>
        <a:p>
          <a:endParaRPr lang="ru-RU"/>
        </a:p>
      </dgm:t>
    </dgm:pt>
    <dgm:pt modelId="{19BB5CAB-04F4-482E-83BF-80A1C121313C}">
      <dgm:prSet phldrT="[Text]" custT="1"/>
      <dgm:spPr/>
      <dgm:t>
        <a:bodyPr/>
        <a:lstStyle/>
        <a:p>
          <a:r>
            <a:rPr lang="en-US" sz="2000" dirty="0" smtClean="0">
              <a:solidFill>
                <a:schemeClr val="tx1"/>
              </a:solidFill>
            </a:rPr>
            <a:t>Developed documents and Working Group Results</a:t>
          </a:r>
          <a:endParaRPr lang="ru-RU" sz="2000" dirty="0">
            <a:solidFill>
              <a:schemeClr val="tx1"/>
            </a:solidFill>
          </a:endParaRPr>
        </a:p>
      </dgm:t>
    </dgm:pt>
    <dgm:pt modelId="{4966D91B-9A95-48A1-B6DC-C00CF41B58ED}" type="parTrans" cxnId="{C3C28A69-A6B6-499E-93C4-2AADF09A02BD}">
      <dgm:prSet/>
      <dgm:spPr/>
      <dgm:t>
        <a:bodyPr/>
        <a:lstStyle/>
        <a:p>
          <a:endParaRPr lang="ru-RU"/>
        </a:p>
      </dgm:t>
    </dgm:pt>
    <dgm:pt modelId="{CC6B5022-B684-4F97-B830-61F744457859}" type="sibTrans" cxnId="{C3C28A69-A6B6-499E-93C4-2AADF09A02BD}">
      <dgm:prSet/>
      <dgm:spPr/>
      <dgm:t>
        <a:bodyPr/>
        <a:lstStyle/>
        <a:p>
          <a:endParaRPr lang="ru-RU"/>
        </a:p>
      </dgm:t>
    </dgm:pt>
    <dgm:pt modelId="{285C09FB-71DF-4177-959D-CF15595AA6D2}">
      <dgm:prSet phldrT="[Text]" custT="1"/>
      <dgm:spPr/>
      <dgm:t>
        <a:bodyPr/>
        <a:lstStyle/>
        <a:p>
          <a:r>
            <a:rPr lang="en-GB" sz="1400" dirty="0" smtClean="0"/>
            <a:t>Through roundtable discussions, the Group identified 10 implementation challenges to developing Citizens Budgets.  Developed a knowledge product providing a menu of options to address them based on peer and international advice.  Consultations included input by OECD and IBP.</a:t>
          </a:r>
          <a:endParaRPr lang="ru-RU" sz="1400" dirty="0"/>
        </a:p>
      </dgm:t>
    </dgm:pt>
    <dgm:pt modelId="{362136F2-61A3-42E9-BA78-6C0F8E1DDB46}" type="parTrans" cxnId="{3C81B9B8-8720-4F7D-93E3-AD32FF3BAA76}">
      <dgm:prSet/>
      <dgm:spPr/>
      <dgm:t>
        <a:bodyPr/>
        <a:lstStyle/>
        <a:p>
          <a:endParaRPr lang="ru-RU"/>
        </a:p>
      </dgm:t>
    </dgm:pt>
    <dgm:pt modelId="{90ED7E53-14DE-4A95-ADEB-30516F6AB8D7}" type="sibTrans" cxnId="{3C81B9B8-8720-4F7D-93E3-AD32FF3BAA76}">
      <dgm:prSet/>
      <dgm:spPr/>
      <dgm:t>
        <a:bodyPr/>
        <a:lstStyle/>
        <a:p>
          <a:endParaRPr lang="ru-RU"/>
        </a:p>
      </dgm:t>
    </dgm:pt>
    <dgm:pt modelId="{7D452148-77C3-4787-8FB5-CEBDC3B5FF86}">
      <dgm:prSet phldrT="[Text]" custT="1"/>
      <dgm:spPr/>
      <dgm:t>
        <a:bodyPr/>
        <a:lstStyle/>
        <a:p>
          <a:r>
            <a:rPr lang="en-GB" sz="1400" dirty="0" smtClean="0"/>
            <a:t>To learn from international experience with raising budget literacy among citizens and budget openness and accessibility.</a:t>
          </a:r>
          <a:endParaRPr lang="ru-RU" sz="1400" dirty="0"/>
        </a:p>
      </dgm:t>
    </dgm:pt>
    <dgm:pt modelId="{D189376C-A4FA-4901-8C16-E95226974EEC}" type="sibTrans" cxnId="{BAEBEE4C-E6B1-408E-B41E-4032B012DA51}">
      <dgm:prSet/>
      <dgm:spPr/>
      <dgm:t>
        <a:bodyPr/>
        <a:lstStyle/>
        <a:p>
          <a:endParaRPr lang="ru-RU"/>
        </a:p>
      </dgm:t>
    </dgm:pt>
    <dgm:pt modelId="{59469D48-B1FA-4381-93B2-17E1EB29E7E0}" type="parTrans" cxnId="{BAEBEE4C-E6B1-408E-B41E-4032B012DA51}">
      <dgm:prSet/>
      <dgm:spPr/>
      <dgm:t>
        <a:bodyPr/>
        <a:lstStyle/>
        <a:p>
          <a:endParaRPr lang="ru-RU"/>
        </a:p>
      </dgm:t>
    </dgm:pt>
    <dgm:pt modelId="{F1107588-0DB8-4940-AEA3-E933950A5D55}">
      <dgm:prSet phldrT="[Text]" custT="1"/>
      <dgm:spPr/>
      <dgm:t>
        <a:bodyPr/>
        <a:lstStyle/>
        <a:p>
          <a:r>
            <a:rPr lang="en-US" sz="2000" dirty="0" smtClean="0">
              <a:solidFill>
                <a:schemeClr val="tx1"/>
              </a:solidFill>
            </a:rPr>
            <a:t>Main objective</a:t>
          </a:r>
          <a:endParaRPr lang="ru-RU" sz="2000" dirty="0">
            <a:solidFill>
              <a:schemeClr val="tx1"/>
            </a:solidFill>
          </a:endParaRPr>
        </a:p>
      </dgm:t>
    </dgm:pt>
    <dgm:pt modelId="{375270B2-5565-4482-93B9-3B3F78904364}" type="sibTrans" cxnId="{DEEA0356-99B3-43AF-988A-5BB4C0E9AEC4}">
      <dgm:prSet/>
      <dgm:spPr/>
      <dgm:t>
        <a:bodyPr/>
        <a:lstStyle/>
        <a:p>
          <a:endParaRPr lang="ru-RU"/>
        </a:p>
      </dgm:t>
    </dgm:pt>
    <dgm:pt modelId="{4587A8B9-F167-446F-9F5E-E6413689CA6F}" type="parTrans" cxnId="{DEEA0356-99B3-43AF-988A-5BB4C0E9AEC4}">
      <dgm:prSet/>
      <dgm:spPr/>
      <dgm:t>
        <a:bodyPr/>
        <a:lstStyle/>
        <a:p>
          <a:endParaRPr lang="ru-RU"/>
        </a:p>
      </dgm:t>
    </dgm:pt>
    <dgm:pt modelId="{67B3F76D-60DA-D741-80F8-CD8073339857}">
      <dgm:prSet phldrT="[Text]" custT="1"/>
      <dgm:spPr/>
      <dgm:t>
        <a:bodyPr/>
        <a:lstStyle/>
        <a:p>
          <a:r>
            <a:rPr lang="en-GB" sz="1400" dirty="0" smtClean="0"/>
            <a:t>Reviewed international country case studies through a World Bank study on budget literacy practices.</a:t>
          </a:r>
          <a:endParaRPr lang="ru-RU" sz="1400" dirty="0"/>
        </a:p>
      </dgm:t>
    </dgm:pt>
    <dgm:pt modelId="{FE0AB0EC-BCA0-5D4C-B358-189F85C48EFB}" type="parTrans" cxnId="{605811BD-51AF-1644-816C-7F30F3935833}">
      <dgm:prSet/>
      <dgm:spPr/>
      <dgm:t>
        <a:bodyPr/>
        <a:lstStyle/>
        <a:p>
          <a:endParaRPr lang="en-US"/>
        </a:p>
      </dgm:t>
    </dgm:pt>
    <dgm:pt modelId="{3D52962E-0CBF-A849-AB31-03916F2333D5}" type="sibTrans" cxnId="{605811BD-51AF-1644-816C-7F30F3935833}">
      <dgm:prSet/>
      <dgm:spPr/>
      <dgm:t>
        <a:bodyPr/>
        <a:lstStyle/>
        <a:p>
          <a:endParaRPr lang="en-US"/>
        </a:p>
      </dgm:t>
    </dgm:pt>
    <dgm:pt modelId="{D25EECBC-ABE0-FF4C-94BF-AB81EE01EC70}">
      <dgm:prSet phldrT="[Text]" custT="1"/>
      <dgm:spPr/>
      <dgm:t>
        <a:bodyPr/>
        <a:lstStyle/>
        <a:p>
          <a:r>
            <a:rPr lang="en-GB" sz="1400" dirty="0" smtClean="0"/>
            <a:t>Approaches of engaging citizens in Canada, UK, Russia Federation and Croatia examined through presentations by Canadian NGO; HM Treasury UK, and PEMPAL member countries.</a:t>
          </a:r>
          <a:endParaRPr lang="ru-RU" sz="1400" dirty="0"/>
        </a:p>
      </dgm:t>
    </dgm:pt>
    <dgm:pt modelId="{1DE85B43-8CBE-F441-A534-8119DC7B05E5}" type="parTrans" cxnId="{839BFCE2-07BF-4244-8713-26EC40485770}">
      <dgm:prSet/>
      <dgm:spPr/>
      <dgm:t>
        <a:bodyPr/>
        <a:lstStyle/>
        <a:p>
          <a:endParaRPr lang="en-US"/>
        </a:p>
      </dgm:t>
    </dgm:pt>
    <dgm:pt modelId="{B278163E-0CFE-674A-BE9C-2118137BF053}" type="sibTrans" cxnId="{839BFCE2-07BF-4244-8713-26EC40485770}">
      <dgm:prSet/>
      <dgm:spPr/>
      <dgm:t>
        <a:bodyPr/>
        <a:lstStyle/>
        <a:p>
          <a:endParaRPr lang="en-US"/>
        </a:p>
      </dgm:t>
    </dgm:pt>
    <dgm:pt modelId="{CC83B4BF-FD95-E540-A102-BF7A5281704F}">
      <dgm:prSet phldrT="[Text]" custT="1"/>
      <dgm:spPr/>
      <dgm:t>
        <a:bodyPr/>
        <a:lstStyle/>
        <a:p>
          <a:r>
            <a:rPr lang="en-GB" sz="1400" dirty="0" smtClean="0"/>
            <a:t>Study visit conducted to Croatia to examine citizens’ budgets and public participation initiatives at state and local levels.</a:t>
          </a:r>
          <a:endParaRPr lang="ru-RU" sz="1400" dirty="0"/>
        </a:p>
      </dgm:t>
    </dgm:pt>
    <dgm:pt modelId="{100D60E2-979C-8847-A393-2A2CD050F6E5}" type="parTrans" cxnId="{3755167A-1B98-6E43-941F-CAC71B43B3C0}">
      <dgm:prSet/>
      <dgm:spPr/>
      <dgm:t>
        <a:bodyPr/>
        <a:lstStyle/>
        <a:p>
          <a:endParaRPr lang="en-US"/>
        </a:p>
      </dgm:t>
    </dgm:pt>
    <dgm:pt modelId="{C054991A-D2CD-784A-A6E5-FE2D6BC7F53E}" type="sibTrans" cxnId="{3755167A-1B98-6E43-941F-CAC71B43B3C0}">
      <dgm:prSet/>
      <dgm:spPr/>
      <dgm:t>
        <a:bodyPr/>
        <a:lstStyle/>
        <a:p>
          <a:endParaRPr lang="en-US"/>
        </a:p>
      </dgm:t>
    </dgm:pt>
    <dgm:pt modelId="{F1FD5CFA-409B-954D-859B-F49B42B45340}">
      <dgm:prSet phldrT="[Text]" custT="1"/>
      <dgm:spPr/>
      <dgm:t>
        <a:bodyPr/>
        <a:lstStyle/>
        <a:p>
          <a:r>
            <a:rPr lang="en-GB" sz="1400" dirty="0" smtClean="0"/>
            <a:t>Identification of good practices as identified in IBP’s 2015 Open Budget Index and close examination of practices of Romania, Russian Federation as leaders in PEMPAL region and also Kyrgyz Republic as most improved. </a:t>
          </a:r>
          <a:endParaRPr lang="ru-RU" sz="1400" dirty="0"/>
        </a:p>
      </dgm:t>
    </dgm:pt>
    <dgm:pt modelId="{7179DAEE-2995-3144-A36E-080E64BD0A5B}" type="parTrans" cxnId="{F939283F-A0B2-784D-B368-BFA70382EA3D}">
      <dgm:prSet/>
      <dgm:spPr/>
      <dgm:t>
        <a:bodyPr/>
        <a:lstStyle/>
        <a:p>
          <a:endParaRPr lang="en-US"/>
        </a:p>
      </dgm:t>
    </dgm:pt>
    <dgm:pt modelId="{FDA36A18-299F-E14D-8723-DB1CDB04FF34}" type="sibTrans" cxnId="{F939283F-A0B2-784D-B368-BFA70382EA3D}">
      <dgm:prSet/>
      <dgm:spPr/>
      <dgm:t>
        <a:bodyPr/>
        <a:lstStyle/>
        <a:p>
          <a:endParaRPr lang="en-US"/>
        </a:p>
      </dgm:t>
    </dgm:pt>
    <dgm:pt modelId="{4F5D8192-76EB-5749-8A0E-70AC25AAC3C5}">
      <dgm:prSet phldrT="[Text]" custT="1"/>
      <dgm:spPr/>
      <dgm:t>
        <a:bodyPr/>
        <a:lstStyle/>
        <a:p>
          <a:r>
            <a:rPr lang="en-GB" sz="1400" dirty="0" smtClean="0"/>
            <a:t>Participated in discussions with other Ministries of Finance in OECD region on budget transparency including providing input to draft OECD toolkit on budget transparency</a:t>
          </a:r>
          <a:endParaRPr lang="ru-RU" sz="1400" dirty="0"/>
        </a:p>
      </dgm:t>
    </dgm:pt>
    <dgm:pt modelId="{CC806E11-B3EE-C646-960D-85982C3A0CCF}" type="parTrans" cxnId="{588F40B6-B26F-EA48-B739-6E4D2B0BE5B0}">
      <dgm:prSet/>
      <dgm:spPr/>
      <dgm:t>
        <a:bodyPr/>
        <a:lstStyle/>
        <a:p>
          <a:endParaRPr lang="en-US"/>
        </a:p>
      </dgm:t>
    </dgm:pt>
    <dgm:pt modelId="{34617F1A-E062-B849-82CD-E74CBCAC5166}" type="sibTrans" cxnId="{588F40B6-B26F-EA48-B739-6E4D2B0BE5B0}">
      <dgm:prSet/>
      <dgm:spPr/>
      <dgm:t>
        <a:bodyPr/>
        <a:lstStyle/>
        <a:p>
          <a:endParaRPr lang="en-US"/>
        </a:p>
      </dgm:t>
    </dgm:pt>
    <dgm:pt modelId="{75F201CB-C45F-694A-B356-FCABFE42414D}">
      <dgm:prSet phldrT="[Text]" custT="1"/>
      <dgm:spPr/>
      <dgm:t>
        <a:bodyPr/>
        <a:lstStyle/>
        <a:p>
          <a:r>
            <a:rPr lang="en-GB" sz="1400" dirty="0" smtClean="0"/>
            <a:t>Study visit to South Africa (2015) by Executive Committee to examine transparency and budget approaches given it rated highly in Open Budget Index</a:t>
          </a:r>
          <a:endParaRPr lang="ru-RU" sz="1400" dirty="0"/>
        </a:p>
      </dgm:t>
    </dgm:pt>
    <dgm:pt modelId="{D23DB227-B7B1-1D47-ADD3-7AD2951D008C}" type="parTrans" cxnId="{5739461D-110D-7E41-ADA1-F908585E9899}">
      <dgm:prSet/>
      <dgm:spPr/>
      <dgm:t>
        <a:bodyPr/>
        <a:lstStyle/>
        <a:p>
          <a:endParaRPr lang="en-US"/>
        </a:p>
      </dgm:t>
    </dgm:pt>
    <dgm:pt modelId="{492E42E5-3B97-4140-B173-80010172886D}" type="sibTrans" cxnId="{5739461D-110D-7E41-ADA1-F908585E9899}">
      <dgm:prSet/>
      <dgm:spPr/>
      <dgm:t>
        <a:bodyPr/>
        <a:lstStyle/>
        <a:p>
          <a:endParaRPr lang="en-US"/>
        </a:p>
      </dgm:t>
    </dgm:pt>
    <dgm:pt modelId="{62B862A3-F66D-47C3-BA29-21FAA56751D4}" type="pres">
      <dgm:prSet presAssocID="{E0F383FB-98DA-46A7-B8BF-6EF57698C10C}" presName="Name0" presStyleCnt="0">
        <dgm:presLayoutVars>
          <dgm:dir/>
          <dgm:animLvl val="lvl"/>
          <dgm:resizeHandles val="exact"/>
        </dgm:presLayoutVars>
      </dgm:prSet>
      <dgm:spPr/>
      <dgm:t>
        <a:bodyPr/>
        <a:lstStyle/>
        <a:p>
          <a:endParaRPr lang="en-US"/>
        </a:p>
      </dgm:t>
    </dgm:pt>
    <dgm:pt modelId="{C3C0B43C-7111-4565-B714-217CA34E72A6}" type="pres">
      <dgm:prSet presAssocID="{F1107588-0DB8-4940-AEA3-E933950A5D55}" presName="linNode" presStyleCnt="0"/>
      <dgm:spPr/>
    </dgm:pt>
    <dgm:pt modelId="{F5AB2C23-588E-4E28-8B05-28D11790E06D}" type="pres">
      <dgm:prSet presAssocID="{F1107588-0DB8-4940-AEA3-E933950A5D55}" presName="parentText" presStyleLbl="node1" presStyleIdx="0" presStyleCnt="3" custScaleX="115048">
        <dgm:presLayoutVars>
          <dgm:chMax val="1"/>
          <dgm:bulletEnabled val="1"/>
        </dgm:presLayoutVars>
      </dgm:prSet>
      <dgm:spPr/>
      <dgm:t>
        <a:bodyPr/>
        <a:lstStyle/>
        <a:p>
          <a:endParaRPr lang="ru-RU"/>
        </a:p>
      </dgm:t>
    </dgm:pt>
    <dgm:pt modelId="{FA94C824-D22C-4D18-8F7D-7C20A6208BA3}" type="pres">
      <dgm:prSet presAssocID="{F1107588-0DB8-4940-AEA3-E933950A5D55}" presName="descendantText" presStyleLbl="alignAccFollowNode1" presStyleIdx="0" presStyleCnt="3" custScaleX="242207">
        <dgm:presLayoutVars>
          <dgm:bulletEnabled val="1"/>
        </dgm:presLayoutVars>
      </dgm:prSet>
      <dgm:spPr/>
      <dgm:t>
        <a:bodyPr/>
        <a:lstStyle/>
        <a:p>
          <a:endParaRPr lang="ru-RU"/>
        </a:p>
      </dgm:t>
    </dgm:pt>
    <dgm:pt modelId="{60BFB2B2-E24D-441B-A386-F2052910F20F}" type="pres">
      <dgm:prSet presAssocID="{375270B2-5565-4482-93B9-3B3F78904364}" presName="sp" presStyleCnt="0"/>
      <dgm:spPr/>
    </dgm:pt>
    <dgm:pt modelId="{145349A0-45D6-481A-97B2-1F72294A497F}" type="pres">
      <dgm:prSet presAssocID="{1F872684-2C0F-4F2D-AB9F-C0747748EBC8}" presName="linNode" presStyleCnt="0"/>
      <dgm:spPr/>
    </dgm:pt>
    <dgm:pt modelId="{77D7CB7C-048F-4D09-AD48-BCE924145FE9}" type="pres">
      <dgm:prSet presAssocID="{1F872684-2C0F-4F2D-AB9F-C0747748EBC8}" presName="parentText" presStyleLbl="node1" presStyleIdx="1" presStyleCnt="3" custScaleX="64153" custScaleY="162657">
        <dgm:presLayoutVars>
          <dgm:chMax val="1"/>
          <dgm:bulletEnabled val="1"/>
        </dgm:presLayoutVars>
      </dgm:prSet>
      <dgm:spPr/>
      <dgm:t>
        <a:bodyPr/>
        <a:lstStyle/>
        <a:p>
          <a:endParaRPr lang="ru-RU"/>
        </a:p>
      </dgm:t>
    </dgm:pt>
    <dgm:pt modelId="{1A8952D9-66ED-4DE0-92DC-3A6E786BC2AD}" type="pres">
      <dgm:prSet presAssocID="{1F872684-2C0F-4F2D-AB9F-C0747748EBC8}" presName="descendantText" presStyleLbl="alignAccFollowNode1" presStyleIdx="1" presStyleCnt="3" custScaleX="128945" custScaleY="464201" custLinFactNeighborX="1287" custLinFactNeighborY="-13405">
        <dgm:presLayoutVars>
          <dgm:bulletEnabled val="1"/>
        </dgm:presLayoutVars>
      </dgm:prSet>
      <dgm:spPr/>
      <dgm:t>
        <a:bodyPr/>
        <a:lstStyle/>
        <a:p>
          <a:endParaRPr lang="ru-RU"/>
        </a:p>
      </dgm:t>
    </dgm:pt>
    <dgm:pt modelId="{F3143724-0C13-4480-BD97-B116C6061BF9}" type="pres">
      <dgm:prSet presAssocID="{727A87C9-0607-4378-9B61-796A7D68419A}" presName="sp" presStyleCnt="0"/>
      <dgm:spPr/>
    </dgm:pt>
    <dgm:pt modelId="{A578CDA4-C8B2-47F5-B09C-468DFC72F882}" type="pres">
      <dgm:prSet presAssocID="{19BB5CAB-04F4-482E-83BF-80A1C121313C}" presName="linNode" presStyleCnt="0"/>
      <dgm:spPr/>
    </dgm:pt>
    <dgm:pt modelId="{684FAB47-75F5-424B-B780-C711AE278591}" type="pres">
      <dgm:prSet presAssocID="{19BB5CAB-04F4-482E-83BF-80A1C121313C}" presName="parentText" presStyleLbl="node1" presStyleIdx="2" presStyleCnt="3" custScaleX="63965" custScaleY="145186">
        <dgm:presLayoutVars>
          <dgm:chMax val="1"/>
          <dgm:bulletEnabled val="1"/>
        </dgm:presLayoutVars>
      </dgm:prSet>
      <dgm:spPr/>
      <dgm:t>
        <a:bodyPr/>
        <a:lstStyle/>
        <a:p>
          <a:endParaRPr lang="ru-RU"/>
        </a:p>
      </dgm:t>
    </dgm:pt>
    <dgm:pt modelId="{43480B38-84D7-4C36-991B-393FF2DC5CD2}" type="pres">
      <dgm:prSet presAssocID="{19BB5CAB-04F4-482E-83BF-80A1C121313C}" presName="descendantText" presStyleLbl="alignAccFollowNode1" presStyleIdx="2" presStyleCnt="3" custScaleX="123518" custScaleY="201882">
        <dgm:presLayoutVars>
          <dgm:bulletEnabled val="1"/>
        </dgm:presLayoutVars>
      </dgm:prSet>
      <dgm:spPr/>
      <dgm:t>
        <a:bodyPr/>
        <a:lstStyle/>
        <a:p>
          <a:endParaRPr lang="ru-RU"/>
        </a:p>
      </dgm:t>
    </dgm:pt>
  </dgm:ptLst>
  <dgm:cxnLst>
    <dgm:cxn modelId="{C77DDA44-7322-4D3C-B99F-641427EEEBE4}" srcId="{E0F383FB-98DA-46A7-B8BF-6EF57698C10C}" destId="{1F872684-2C0F-4F2D-AB9F-C0747748EBC8}" srcOrd="1" destOrd="0" parTransId="{2A7819B9-47D5-4838-B864-4EE1391D957D}" sibTransId="{727A87C9-0607-4378-9B61-796A7D68419A}"/>
    <dgm:cxn modelId="{E62118A8-2659-5541-99A1-4C46446ACAA1}" type="presOf" srcId="{19BB5CAB-04F4-482E-83BF-80A1C121313C}" destId="{684FAB47-75F5-424B-B780-C711AE278591}" srcOrd="0" destOrd="0" presId="urn:microsoft.com/office/officeart/2005/8/layout/vList5"/>
    <dgm:cxn modelId="{60C81D4C-B7B2-C542-9F97-A8354B5D0970}" type="presOf" srcId="{F1FD5CFA-409B-954D-859B-F49B42B45340}" destId="{1A8952D9-66ED-4DE0-92DC-3A6E786BC2AD}" srcOrd="0" destOrd="4" presId="urn:microsoft.com/office/officeart/2005/8/layout/vList5"/>
    <dgm:cxn modelId="{588F40B6-B26F-EA48-B739-6E4D2B0BE5B0}" srcId="{19BB5CAB-04F4-482E-83BF-80A1C121313C}" destId="{4F5D8192-76EB-5749-8A0E-70AC25AAC3C5}" srcOrd="1" destOrd="0" parTransId="{CC806E11-B3EE-C646-960D-85982C3A0CCF}" sibTransId="{34617F1A-E062-B849-82CD-E74CBCAC5166}"/>
    <dgm:cxn modelId="{3F672FEE-8C64-7744-A64B-E0C0E6CDCAB9}" type="presOf" srcId="{E0F383FB-98DA-46A7-B8BF-6EF57698C10C}" destId="{62B862A3-F66D-47C3-BA29-21FAA56751D4}" srcOrd="0" destOrd="0" presId="urn:microsoft.com/office/officeart/2005/8/layout/vList5"/>
    <dgm:cxn modelId="{BC7DAC9A-DDE9-3140-BD67-2C2BACD270F1}" type="presOf" srcId="{1F872684-2C0F-4F2D-AB9F-C0747748EBC8}" destId="{77D7CB7C-048F-4D09-AD48-BCE924145FE9}" srcOrd="0" destOrd="0" presId="urn:microsoft.com/office/officeart/2005/8/layout/vList5"/>
    <dgm:cxn modelId="{DEEA0356-99B3-43AF-988A-5BB4C0E9AEC4}" srcId="{E0F383FB-98DA-46A7-B8BF-6EF57698C10C}" destId="{F1107588-0DB8-4940-AEA3-E933950A5D55}" srcOrd="0" destOrd="0" parTransId="{4587A8B9-F167-446F-9F5E-E6413689CA6F}" sibTransId="{375270B2-5565-4482-93B9-3B3F78904364}"/>
    <dgm:cxn modelId="{1875F696-89AA-B14C-821F-51D4B82B1F05}" type="presOf" srcId="{285C09FB-71DF-4177-959D-CF15595AA6D2}" destId="{43480B38-84D7-4C36-991B-393FF2DC5CD2}" srcOrd="0" destOrd="0" presId="urn:microsoft.com/office/officeart/2005/8/layout/vList5"/>
    <dgm:cxn modelId="{3755167A-1B98-6E43-941F-CAC71B43B3C0}" srcId="{1F872684-2C0F-4F2D-AB9F-C0747748EBC8}" destId="{CC83B4BF-FD95-E540-A102-BF7A5281704F}" srcOrd="3" destOrd="0" parTransId="{100D60E2-979C-8847-A393-2A2CD050F6E5}" sibTransId="{C054991A-D2CD-784A-A6E5-FE2D6BC7F53E}"/>
    <dgm:cxn modelId="{3C81B9B8-8720-4F7D-93E3-AD32FF3BAA76}" srcId="{19BB5CAB-04F4-482E-83BF-80A1C121313C}" destId="{285C09FB-71DF-4177-959D-CF15595AA6D2}" srcOrd="0" destOrd="0" parTransId="{362136F2-61A3-42E9-BA78-6C0F8E1DDB46}" sibTransId="{90ED7E53-14DE-4A95-ADEB-30516F6AB8D7}"/>
    <dgm:cxn modelId="{B9C10E46-6931-7E42-A83D-463E85902948}" type="presOf" srcId="{F1107588-0DB8-4940-AEA3-E933950A5D55}" destId="{F5AB2C23-588E-4E28-8B05-28D11790E06D}" srcOrd="0" destOrd="0" presId="urn:microsoft.com/office/officeart/2005/8/layout/vList5"/>
    <dgm:cxn modelId="{5739461D-110D-7E41-ADA1-F908585E9899}" srcId="{1F872684-2C0F-4F2D-AB9F-C0747748EBC8}" destId="{75F201CB-C45F-694A-B356-FCABFE42414D}" srcOrd="5" destOrd="0" parTransId="{D23DB227-B7B1-1D47-ADD3-7AD2951D008C}" sibTransId="{492E42E5-3B97-4140-B173-80010172886D}"/>
    <dgm:cxn modelId="{F939283F-A0B2-784D-B368-BFA70382EA3D}" srcId="{1F872684-2C0F-4F2D-AB9F-C0747748EBC8}" destId="{F1FD5CFA-409B-954D-859B-F49B42B45340}" srcOrd="4" destOrd="0" parTransId="{7179DAEE-2995-3144-A36E-080E64BD0A5B}" sibTransId="{FDA36A18-299F-E14D-8723-DB1CDB04FF34}"/>
    <dgm:cxn modelId="{839BFCE2-07BF-4244-8713-26EC40485770}" srcId="{1F872684-2C0F-4F2D-AB9F-C0747748EBC8}" destId="{D25EECBC-ABE0-FF4C-94BF-AB81EE01EC70}" srcOrd="2" destOrd="0" parTransId="{1DE85B43-8CBE-F441-A534-8119DC7B05E5}" sibTransId="{B278163E-0CFE-674A-BE9C-2118137BF053}"/>
    <dgm:cxn modelId="{782141D3-2C34-40C1-8B54-8A38017A2B86}" srcId="{1F872684-2C0F-4F2D-AB9F-C0747748EBC8}" destId="{21600CDE-2197-40AE-AC8E-1163D625630A}" srcOrd="0" destOrd="0" parTransId="{4A727D7F-0539-4A7E-AD80-2E95395F611F}" sibTransId="{EDDB488D-7CC9-43EA-9439-9AE346ACB787}"/>
    <dgm:cxn modelId="{49EDD6B3-756F-FC40-892B-33CBB74267F8}" type="presOf" srcId="{D25EECBC-ABE0-FF4C-94BF-AB81EE01EC70}" destId="{1A8952D9-66ED-4DE0-92DC-3A6E786BC2AD}" srcOrd="0" destOrd="2" presId="urn:microsoft.com/office/officeart/2005/8/layout/vList5"/>
    <dgm:cxn modelId="{97EC9B05-3FC1-6344-9AB4-DBBDC3C7AEA7}" type="presOf" srcId="{67B3F76D-60DA-D741-80F8-CD8073339857}" destId="{1A8952D9-66ED-4DE0-92DC-3A6E786BC2AD}" srcOrd="0" destOrd="1" presId="urn:microsoft.com/office/officeart/2005/8/layout/vList5"/>
    <dgm:cxn modelId="{18FA6298-A9F0-D14E-AF64-F1D5B759016E}" type="presOf" srcId="{7D452148-77C3-4787-8FB5-CEBDC3B5FF86}" destId="{FA94C824-D22C-4D18-8F7D-7C20A6208BA3}" srcOrd="0" destOrd="0" presId="urn:microsoft.com/office/officeart/2005/8/layout/vList5"/>
    <dgm:cxn modelId="{3BFFC910-9D70-344C-AEE5-88601639DE02}" type="presOf" srcId="{21600CDE-2197-40AE-AC8E-1163D625630A}" destId="{1A8952D9-66ED-4DE0-92DC-3A6E786BC2AD}" srcOrd="0" destOrd="0" presId="urn:microsoft.com/office/officeart/2005/8/layout/vList5"/>
    <dgm:cxn modelId="{C3C28A69-A6B6-499E-93C4-2AADF09A02BD}" srcId="{E0F383FB-98DA-46A7-B8BF-6EF57698C10C}" destId="{19BB5CAB-04F4-482E-83BF-80A1C121313C}" srcOrd="2" destOrd="0" parTransId="{4966D91B-9A95-48A1-B6DC-C00CF41B58ED}" sibTransId="{CC6B5022-B684-4F97-B830-61F744457859}"/>
    <dgm:cxn modelId="{CDEB10FB-83CB-1746-BC1C-C0836864AA32}" type="presOf" srcId="{4F5D8192-76EB-5749-8A0E-70AC25AAC3C5}" destId="{43480B38-84D7-4C36-991B-393FF2DC5CD2}" srcOrd="0" destOrd="1" presId="urn:microsoft.com/office/officeart/2005/8/layout/vList5"/>
    <dgm:cxn modelId="{C7EFDEAC-26E1-5A42-86B9-06EC439199C3}" type="presOf" srcId="{CC83B4BF-FD95-E540-A102-BF7A5281704F}" destId="{1A8952D9-66ED-4DE0-92DC-3A6E786BC2AD}" srcOrd="0" destOrd="3" presId="urn:microsoft.com/office/officeart/2005/8/layout/vList5"/>
    <dgm:cxn modelId="{D462F13E-7CA5-6A40-B8AE-54E84AE1BD32}" type="presOf" srcId="{75F201CB-C45F-694A-B356-FCABFE42414D}" destId="{1A8952D9-66ED-4DE0-92DC-3A6E786BC2AD}" srcOrd="0" destOrd="5" presId="urn:microsoft.com/office/officeart/2005/8/layout/vList5"/>
    <dgm:cxn modelId="{605811BD-51AF-1644-816C-7F30F3935833}" srcId="{1F872684-2C0F-4F2D-AB9F-C0747748EBC8}" destId="{67B3F76D-60DA-D741-80F8-CD8073339857}" srcOrd="1" destOrd="0" parTransId="{FE0AB0EC-BCA0-5D4C-B358-189F85C48EFB}" sibTransId="{3D52962E-0CBF-A849-AB31-03916F2333D5}"/>
    <dgm:cxn modelId="{BAEBEE4C-E6B1-408E-B41E-4032B012DA51}" srcId="{F1107588-0DB8-4940-AEA3-E933950A5D55}" destId="{7D452148-77C3-4787-8FB5-CEBDC3B5FF86}" srcOrd="0" destOrd="0" parTransId="{59469D48-B1FA-4381-93B2-17E1EB29E7E0}" sibTransId="{D189376C-A4FA-4901-8C16-E95226974EEC}"/>
    <dgm:cxn modelId="{1F80AC87-9AC1-734C-B7BA-993FA3F2E2B0}" type="presParOf" srcId="{62B862A3-F66D-47C3-BA29-21FAA56751D4}" destId="{C3C0B43C-7111-4565-B714-217CA34E72A6}" srcOrd="0" destOrd="0" presId="urn:microsoft.com/office/officeart/2005/8/layout/vList5"/>
    <dgm:cxn modelId="{F5E8294B-C12C-8342-BD34-65982F9913A8}" type="presParOf" srcId="{C3C0B43C-7111-4565-B714-217CA34E72A6}" destId="{F5AB2C23-588E-4E28-8B05-28D11790E06D}" srcOrd="0" destOrd="0" presId="urn:microsoft.com/office/officeart/2005/8/layout/vList5"/>
    <dgm:cxn modelId="{D788D271-A9A6-1F47-A699-18024E5431DD}" type="presParOf" srcId="{C3C0B43C-7111-4565-B714-217CA34E72A6}" destId="{FA94C824-D22C-4D18-8F7D-7C20A6208BA3}" srcOrd="1" destOrd="0" presId="urn:microsoft.com/office/officeart/2005/8/layout/vList5"/>
    <dgm:cxn modelId="{64C83F0A-BA71-204D-B830-6618EB78420F}" type="presParOf" srcId="{62B862A3-F66D-47C3-BA29-21FAA56751D4}" destId="{60BFB2B2-E24D-441B-A386-F2052910F20F}" srcOrd="1" destOrd="0" presId="urn:microsoft.com/office/officeart/2005/8/layout/vList5"/>
    <dgm:cxn modelId="{60246423-B4B5-A343-A547-B35BF4D436C6}" type="presParOf" srcId="{62B862A3-F66D-47C3-BA29-21FAA56751D4}" destId="{145349A0-45D6-481A-97B2-1F72294A497F}" srcOrd="2" destOrd="0" presId="urn:microsoft.com/office/officeart/2005/8/layout/vList5"/>
    <dgm:cxn modelId="{1552448B-BE3A-FC46-ADAD-262587FD86B8}" type="presParOf" srcId="{145349A0-45D6-481A-97B2-1F72294A497F}" destId="{77D7CB7C-048F-4D09-AD48-BCE924145FE9}" srcOrd="0" destOrd="0" presId="urn:microsoft.com/office/officeart/2005/8/layout/vList5"/>
    <dgm:cxn modelId="{CB46C722-32A8-7F43-9530-F3073814330D}" type="presParOf" srcId="{145349A0-45D6-481A-97B2-1F72294A497F}" destId="{1A8952D9-66ED-4DE0-92DC-3A6E786BC2AD}" srcOrd="1" destOrd="0" presId="urn:microsoft.com/office/officeart/2005/8/layout/vList5"/>
    <dgm:cxn modelId="{16D94CC7-763D-6746-9CFA-23ED1F1CB925}" type="presParOf" srcId="{62B862A3-F66D-47C3-BA29-21FAA56751D4}" destId="{F3143724-0C13-4480-BD97-B116C6061BF9}" srcOrd="3" destOrd="0" presId="urn:microsoft.com/office/officeart/2005/8/layout/vList5"/>
    <dgm:cxn modelId="{227806D8-9CF2-AA41-BDD0-7C2260C9A758}" type="presParOf" srcId="{62B862A3-F66D-47C3-BA29-21FAA56751D4}" destId="{A578CDA4-C8B2-47F5-B09C-468DFC72F882}" srcOrd="4" destOrd="0" presId="urn:microsoft.com/office/officeart/2005/8/layout/vList5"/>
    <dgm:cxn modelId="{33FBA877-96F1-C042-8DD1-418B26BCBEBA}" type="presParOf" srcId="{A578CDA4-C8B2-47F5-B09C-468DFC72F882}" destId="{684FAB47-75F5-424B-B780-C711AE278591}" srcOrd="0" destOrd="0" presId="urn:microsoft.com/office/officeart/2005/8/layout/vList5"/>
    <dgm:cxn modelId="{7FF7F16C-C754-624C-B07B-CE8827E38FF3}" type="presParOf" srcId="{A578CDA4-C8B2-47F5-B09C-468DFC72F882}" destId="{43480B38-84D7-4C36-991B-393FF2DC5CD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F69F348-2C7F-401C-92D7-DC4CE7899B6F}" type="datetimeFigureOut">
              <a:rPr lang="en-US" smtClean="0"/>
              <a:pPr/>
              <a:t>7/5/2016</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DDAE607-FF26-4835-9EAD-DBB3FB491D1B}" type="slidenum">
              <a:rPr lang="en-US" smtClean="0"/>
              <a:pPr/>
              <a:t>‹#›</a:t>
            </a:fld>
            <a:endParaRPr lang="en-US" dirty="0"/>
          </a:p>
        </p:txBody>
      </p:sp>
    </p:spTree>
    <p:extLst>
      <p:ext uri="{BB962C8B-B14F-4D97-AF65-F5344CB8AC3E}">
        <p14:creationId xmlns:p14="http://schemas.microsoft.com/office/powerpoint/2010/main" val="11022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907AD67-7C60-4008-9560-6C146AAB157C}" type="datetimeFigureOut">
              <a:rPr lang="en-US" smtClean="0"/>
              <a:pPr/>
              <a:t>7/5/2016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6FA965-B4FE-420C-8A3C-83B71E304D16}" type="slidenum">
              <a:rPr lang="en-US" smtClean="0"/>
              <a:pPr/>
              <a:t>‹#›</a:t>
            </a:fld>
            <a:endParaRPr lang="en-US" dirty="0"/>
          </a:p>
        </p:txBody>
      </p:sp>
    </p:spTree>
    <p:extLst>
      <p:ext uri="{BB962C8B-B14F-4D97-AF65-F5344CB8AC3E}">
        <p14:creationId xmlns:p14="http://schemas.microsoft.com/office/powerpoint/2010/main" val="42161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BF0F43-3359-469A-945E-E61A90F614E0}"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97701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there is 22 flags</a:t>
            </a:r>
            <a:r>
              <a:rPr lang="en-US" baseline="0" dirty="0" smtClean="0"/>
              <a:t> in this slide, remove two flags for Hungary and Czech Republic for B/TCOPs</a:t>
            </a:r>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a:t>
            </a:fld>
            <a:endParaRPr lang="en-US" dirty="0"/>
          </a:p>
        </p:txBody>
      </p:sp>
    </p:spTree>
    <p:extLst>
      <p:ext uri="{BB962C8B-B14F-4D97-AF65-F5344CB8AC3E}">
        <p14:creationId xmlns:p14="http://schemas.microsoft.com/office/powerpoint/2010/main" val="190405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D622A-FA6C-4C43-BAC2-8B004B22F7E0}" type="slidenum">
              <a:rPr lang="en-US" smtClean="0">
                <a:cs typeface="Arial" charset="0"/>
              </a:rPr>
              <a:pPr fontAlgn="base">
                <a:spcBef>
                  <a:spcPct val="0"/>
                </a:spcBef>
                <a:spcAft>
                  <a:spcPct val="0"/>
                </a:spcAft>
                <a:defRPr/>
              </a:pPr>
              <a:t>3</a:t>
            </a:fld>
            <a:endParaRPr lang="en-US" smtClean="0">
              <a:cs typeface="Arial" charset="0"/>
            </a:endParaRPr>
          </a:p>
        </p:txBody>
      </p:sp>
    </p:spTree>
    <p:extLst>
      <p:ext uri="{BB962C8B-B14F-4D97-AF65-F5344CB8AC3E}">
        <p14:creationId xmlns:p14="http://schemas.microsoft.com/office/powerpoint/2010/main" val="5305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66AC6B-43B8-994E-855F-E5AC2A8F8443}" type="slidenum">
              <a:rPr lang="en-US" sz="1200">
                <a:latin typeface="Calibri" charset="0"/>
                <a:cs typeface="Arial" charset="0"/>
              </a:rPr>
              <a:pPr/>
              <a:t>4</a:t>
            </a:fld>
            <a:endParaRPr lang="en-US" sz="1200">
              <a:latin typeface="Calibri" charset="0"/>
              <a:cs typeface="Arial" charset="0"/>
            </a:endParaRPr>
          </a:p>
        </p:txBody>
      </p:sp>
    </p:spTree>
    <p:extLst>
      <p:ext uri="{BB962C8B-B14F-4D97-AF65-F5344CB8AC3E}">
        <p14:creationId xmlns:p14="http://schemas.microsoft.com/office/powerpoint/2010/main" val="257567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information</a:t>
            </a:r>
            <a:r>
              <a:rPr lang="en-GB" baseline="0" dirty="0" smtClean="0"/>
              <a:t> should be available in Annual Reports. Make an estimate based on FY17 plans for the last year. </a:t>
            </a:r>
            <a:endParaRPr lang="en-GB"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AC83C1-B8A1-4D62-AF10-D7FFA5B9C4E7}" type="slidenum">
              <a:rPr lang="en-US" smtClean="0">
                <a:cs typeface="Arial" charset="0"/>
              </a:rPr>
              <a:pPr fontAlgn="base">
                <a:spcBef>
                  <a:spcPct val="0"/>
                </a:spcBef>
                <a:spcAft>
                  <a:spcPct val="0"/>
                </a:spcAft>
                <a:defRPr/>
              </a:pPr>
              <a:t>6</a:t>
            </a:fld>
            <a:endParaRPr lang="en-US" smtClean="0">
              <a:cs typeface="Arial" charset="0"/>
            </a:endParaRPr>
          </a:p>
        </p:txBody>
      </p:sp>
    </p:spTree>
    <p:extLst>
      <p:ext uri="{BB962C8B-B14F-4D97-AF65-F5344CB8AC3E}">
        <p14:creationId xmlns:p14="http://schemas.microsoft.com/office/powerpoint/2010/main" val="262959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D622A-FA6C-4C43-BAC2-8B004B22F7E0}" type="slidenum">
              <a:rPr lang="en-US" smtClean="0">
                <a:cs typeface="Arial" charset="0"/>
              </a:rPr>
              <a:pPr fontAlgn="base">
                <a:spcBef>
                  <a:spcPct val="0"/>
                </a:spcBef>
                <a:spcAft>
                  <a:spcPct val="0"/>
                </a:spcAft>
                <a:defRPr/>
              </a:pPr>
              <a:t>15</a:t>
            </a:fld>
            <a:endParaRPr lang="en-US" smtClean="0">
              <a:cs typeface="Arial" charset="0"/>
            </a:endParaRPr>
          </a:p>
        </p:txBody>
      </p:sp>
    </p:spTree>
    <p:extLst>
      <p:ext uri="{BB962C8B-B14F-4D97-AF65-F5344CB8AC3E}">
        <p14:creationId xmlns:p14="http://schemas.microsoft.com/office/powerpoint/2010/main" val="53050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D622A-FA6C-4C43-BAC2-8B004B22F7E0}" type="slidenum">
              <a:rPr lang="en-US" smtClean="0">
                <a:cs typeface="Arial" charset="0"/>
              </a:rPr>
              <a:pPr fontAlgn="base">
                <a:spcBef>
                  <a:spcPct val="0"/>
                </a:spcBef>
                <a:spcAft>
                  <a:spcPct val="0"/>
                </a:spcAft>
                <a:defRPr/>
              </a:pPr>
              <a:t>16</a:t>
            </a:fld>
            <a:endParaRPr lang="en-US" smtClean="0">
              <a:cs typeface="Arial" charset="0"/>
            </a:endParaRPr>
          </a:p>
        </p:txBody>
      </p:sp>
    </p:spTree>
    <p:extLst>
      <p:ext uri="{BB962C8B-B14F-4D97-AF65-F5344CB8AC3E}">
        <p14:creationId xmlns:p14="http://schemas.microsoft.com/office/powerpoint/2010/main" val="5305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D622A-FA6C-4C43-BAC2-8B004B22F7E0}" type="slidenum">
              <a:rPr lang="en-US" smtClean="0">
                <a:cs typeface="Arial" charset="0"/>
              </a:rPr>
              <a:pPr fontAlgn="base">
                <a:spcBef>
                  <a:spcPct val="0"/>
                </a:spcBef>
                <a:spcAft>
                  <a:spcPct val="0"/>
                </a:spcAft>
                <a:defRPr/>
              </a:pPr>
              <a:t>19</a:t>
            </a:fld>
            <a:endParaRPr lang="en-US" smtClean="0">
              <a:cs typeface="Arial" charset="0"/>
            </a:endParaRPr>
          </a:p>
        </p:txBody>
      </p:sp>
    </p:spTree>
    <p:extLst>
      <p:ext uri="{BB962C8B-B14F-4D97-AF65-F5344CB8AC3E}">
        <p14:creationId xmlns:p14="http://schemas.microsoft.com/office/powerpoint/2010/main" val="53050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D622A-FA6C-4C43-BAC2-8B004B22F7E0}" type="slidenum">
              <a:rPr lang="en-US" smtClean="0">
                <a:cs typeface="Arial" charset="0"/>
              </a:rPr>
              <a:pPr fontAlgn="base">
                <a:spcBef>
                  <a:spcPct val="0"/>
                </a:spcBef>
                <a:spcAft>
                  <a:spcPct val="0"/>
                </a:spcAft>
                <a:defRPr/>
              </a:pPr>
              <a:t>20</a:t>
            </a:fld>
            <a:endParaRPr lang="en-US" smtClean="0">
              <a:cs typeface="Arial" charset="0"/>
            </a:endParaRPr>
          </a:p>
        </p:txBody>
      </p:sp>
    </p:spTree>
    <p:extLst>
      <p:ext uri="{BB962C8B-B14F-4D97-AF65-F5344CB8AC3E}">
        <p14:creationId xmlns:p14="http://schemas.microsoft.com/office/powerpoint/2010/main" val="5305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BF2E64-0A67-474B-A639-17E615330E46}" type="datetime1">
              <a:rPr lang="en-US" smtClean="0"/>
              <a:pPr/>
              <a:t>7/5/2016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415727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2589C-FC03-4259-8BBC-0BD281CB6FD4}" type="datetime1">
              <a:rPr lang="en-US" smtClean="0"/>
              <a:pPr/>
              <a:t>7/5/2016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646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ECDC-4F87-4C25-B3AD-A2774A9FCBD3}" type="datetime1">
              <a:rPr lang="en-US" smtClean="0"/>
              <a:pPr/>
              <a:t>7/5/2016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366221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F2C02-1F7B-454E-8A54-3041221DBA6F}" type="datetime1">
              <a:rPr lang="en-US" smtClean="0"/>
              <a:pPr/>
              <a:t>7/5/2016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76936-CDE1-44C9-8756-609327187BEC}" type="datetime1">
              <a:rPr lang="en-US" smtClean="0"/>
              <a:pPr/>
              <a:t>7/5/2016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613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DC727-D177-4367-A10D-85F66D20A87B}" type="datetime1">
              <a:rPr lang="en-US" smtClean="0"/>
              <a:pPr/>
              <a:t>7/5/2016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51029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327EE1-2D06-409D-94E9-C88BA720C917}" type="datetime1">
              <a:rPr lang="en-US" smtClean="0"/>
              <a:pPr/>
              <a:t>7/5/2016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489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72D95-2A0A-4837-AE48-53DD1A2E57A4}" type="datetime1">
              <a:rPr lang="en-US" smtClean="0"/>
              <a:pPr/>
              <a:t>7/5/2016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8292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8A60B-CE01-4442-B45E-2835CD8C19AA}" type="datetime1">
              <a:rPr lang="en-US" smtClean="0"/>
              <a:pPr/>
              <a:t>7/5/2016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26851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1E71-AD02-4FB2-A70E-7F4274975F0E}" type="datetime1">
              <a:rPr lang="en-US" smtClean="0"/>
              <a:pPr/>
              <a:t>7/5/2016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327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8F447-F262-404B-9C87-E9F53C2B0C74}" type="datetime1">
              <a:rPr lang="en-US" smtClean="0"/>
              <a:pPr/>
              <a:t>7/5/2016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185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495E1-C638-4617-8F56-1143B3659993}" type="datetime1">
              <a:rPr lang="en-US" smtClean="0"/>
              <a:pPr/>
              <a:t>7/5/2016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7483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2C02-1F7B-454E-8A54-3041221DBA6F}" type="datetime1">
              <a:rPr lang="en-US" smtClean="0"/>
              <a:pPr/>
              <a:t>7/5/2016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46111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G"/><Relationship Id="rId3" Type="http://schemas.openxmlformats.org/officeDocument/2006/relationships/image" Target="../media/image24.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38200" y="1828800"/>
            <a:ext cx="7848600" cy="1924050"/>
          </a:xfrm>
        </p:spPr>
        <p:txBody>
          <a:bodyPr>
            <a:noAutofit/>
          </a:bodyPr>
          <a:lstStyle/>
          <a:p>
            <a:r>
              <a:rPr lang="en-US" altLang="en-US" b="1" dirty="0" smtClean="0">
                <a:solidFill>
                  <a:srgbClr val="0070C0"/>
                </a:solidFill>
                <a:cs typeface="Times New Roman" pitchFamily="18" charset="0"/>
              </a:rPr>
              <a:t>Budget </a:t>
            </a:r>
            <a:r>
              <a:rPr lang="en-US" altLang="en-US" b="1" dirty="0">
                <a:solidFill>
                  <a:srgbClr val="0070C0"/>
                </a:solidFill>
                <a:cs typeface="Times New Roman" pitchFamily="18" charset="0"/>
              </a:rPr>
              <a:t/>
            </a:r>
            <a:br>
              <a:rPr lang="en-US" altLang="en-US" b="1" dirty="0">
                <a:solidFill>
                  <a:srgbClr val="0070C0"/>
                </a:solidFill>
                <a:cs typeface="Times New Roman" pitchFamily="18" charset="0"/>
              </a:rPr>
            </a:br>
            <a:r>
              <a:rPr lang="en-US" altLang="en-US" b="1" dirty="0">
                <a:solidFill>
                  <a:srgbClr val="0070C0"/>
                </a:solidFill>
                <a:cs typeface="Times New Roman" pitchFamily="18" charset="0"/>
              </a:rPr>
              <a:t>Community of Practice </a:t>
            </a:r>
            <a:r>
              <a:rPr lang="en-US" altLang="en-US" b="1" dirty="0" smtClean="0">
                <a:solidFill>
                  <a:srgbClr val="0070C0"/>
                </a:solidFill>
                <a:cs typeface="Times New Roman" pitchFamily="18" charset="0"/>
              </a:rPr>
              <a:t>(BCOP</a:t>
            </a:r>
            <a:r>
              <a:rPr lang="en-US" altLang="en-US" b="1" dirty="0">
                <a:solidFill>
                  <a:srgbClr val="0070C0"/>
                </a:solidFill>
                <a:cs typeface="Times New Roman" pitchFamily="18" charset="0"/>
              </a:rPr>
              <a:t>)</a:t>
            </a:r>
          </a:p>
        </p:txBody>
      </p:sp>
      <p:sp>
        <p:nvSpPr>
          <p:cNvPr id="3" name="Subtitle 2"/>
          <p:cNvSpPr>
            <a:spLocks noGrp="1"/>
          </p:cNvSpPr>
          <p:nvPr>
            <p:ph type="subTitle" idx="1"/>
          </p:nvPr>
        </p:nvSpPr>
        <p:spPr>
          <a:xfrm>
            <a:off x="1066800" y="4038600"/>
            <a:ext cx="7620000" cy="1371600"/>
          </a:xfrm>
        </p:spPr>
        <p:txBody>
          <a:bodyPr rtlCol="0">
            <a:normAutofit/>
          </a:bodyPr>
          <a:lstStyle/>
          <a:p>
            <a:pPr eaLnBrk="1" fontAlgn="auto" hangingPunct="1">
              <a:spcAft>
                <a:spcPts val="0"/>
              </a:spcAft>
              <a:defRPr/>
            </a:pPr>
            <a:endParaRPr lang="en-US" sz="1200" i="1" dirty="0">
              <a:solidFill>
                <a:srgbClr val="000000"/>
              </a:solidFill>
            </a:endParaRPr>
          </a:p>
          <a:p>
            <a:pPr eaLnBrk="1" fontAlgn="auto" hangingPunct="1">
              <a:spcAft>
                <a:spcPts val="0"/>
              </a:spcAft>
              <a:defRPr/>
            </a:pPr>
            <a:r>
              <a:rPr lang="en-US" sz="2400" i="1" dirty="0" smtClean="0">
                <a:solidFill>
                  <a:srgbClr val="000000"/>
                </a:solidFill>
              </a:rPr>
              <a:t>Results Achieved 2012-17</a:t>
            </a:r>
          </a:p>
          <a:p>
            <a:pPr eaLnBrk="1" fontAlgn="auto" hangingPunct="1">
              <a:spcAft>
                <a:spcPts val="0"/>
              </a:spcAft>
              <a:defRPr/>
            </a:pPr>
            <a:r>
              <a:rPr lang="en-US" sz="2400" i="1" dirty="0" smtClean="0">
                <a:solidFill>
                  <a:srgbClr val="000000"/>
                </a:solidFill>
              </a:rPr>
              <a:t> Future PFM Priorities and Plans 2017-22</a:t>
            </a:r>
          </a:p>
          <a:p>
            <a:pPr eaLnBrk="1" fontAlgn="auto" hangingPunct="1">
              <a:spcAft>
                <a:spcPts val="0"/>
              </a:spcAft>
              <a:defRPr/>
            </a:pPr>
            <a:endParaRPr lang="en-US" sz="2400" i="1" dirty="0">
              <a:solidFill>
                <a:srgbClr val="000000"/>
              </a:solidFill>
            </a:endParaRPr>
          </a:p>
          <a:p>
            <a:pPr eaLnBrk="1" fontAlgn="auto" hangingPunct="1">
              <a:spcAft>
                <a:spcPts val="0"/>
              </a:spcAft>
              <a:defRPr/>
            </a:pPr>
            <a:endParaRPr lang="en-US" sz="2400" i="1" dirty="0" smtClean="0">
              <a:solidFill>
                <a:srgbClr val="000000"/>
              </a:solidFill>
            </a:endParaRPr>
          </a:p>
        </p:txBody>
      </p:sp>
      <p:pic>
        <p:nvPicPr>
          <p:cNvPr id="4100"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8600"/>
            <a:ext cx="3581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2" name="TextBox 5"/>
          <p:cNvSpPr txBox="1">
            <a:spLocks noChangeArrowheads="1"/>
          </p:cNvSpPr>
          <p:nvPr/>
        </p:nvSpPr>
        <p:spPr bwMode="auto">
          <a:xfrm>
            <a:off x="1752600" y="5943600"/>
            <a:ext cx="6172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smtClean="0"/>
              <a:t>Cross</a:t>
            </a:r>
            <a:r>
              <a:rPr lang="en-US" altLang="en-US" sz="1800" dirty="0"/>
              <a:t>-COP </a:t>
            </a:r>
            <a:r>
              <a:rPr lang="en-US" altLang="en-US" sz="1800" dirty="0" smtClean="0"/>
              <a:t>ExCom </a:t>
            </a:r>
            <a:r>
              <a:rPr lang="en-US" altLang="en-US" sz="1800" dirty="0"/>
              <a:t>Meeting</a:t>
            </a:r>
            <a:r>
              <a:rPr lang="bs-Latn-BA" altLang="en-US" sz="1800" dirty="0"/>
              <a:t>, </a:t>
            </a:r>
            <a:r>
              <a:rPr lang="bs-Latn-BA" altLang="en-US" sz="1800" dirty="0" smtClean="0"/>
              <a:t>Berne </a:t>
            </a:r>
            <a:r>
              <a:rPr lang="en-US" altLang="en-US" sz="1800" dirty="0" smtClean="0"/>
              <a:t>Switzerland, </a:t>
            </a:r>
            <a:r>
              <a:rPr lang="en-US" altLang="en-US" sz="1800" dirty="0"/>
              <a:t>July </a:t>
            </a:r>
            <a:r>
              <a:rPr lang="en-US" altLang="en-US" sz="1800" dirty="0" smtClean="0"/>
              <a:t>2016</a:t>
            </a:r>
            <a:endParaRPr lang="en-US" altLang="en-US" sz="1800" dirty="0"/>
          </a:p>
        </p:txBody>
      </p:sp>
    </p:spTree>
    <p:extLst>
      <p:ext uri="{BB962C8B-B14F-4D97-AF65-F5344CB8AC3E}">
        <p14:creationId xmlns:p14="http://schemas.microsoft.com/office/powerpoint/2010/main" val="1230106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9792E3-0ED1-4636-9AD2-0933D53E70C7}" type="slidenum">
              <a:rPr lang="en-US" smtClean="0"/>
              <a:pPr/>
              <a:t>10</a:t>
            </a:fld>
            <a:endParaRPr lang="en-US" dirty="0"/>
          </a:p>
        </p:txBody>
      </p:sp>
      <p:sp>
        <p:nvSpPr>
          <p:cNvPr id="6" name="Заголовок 1"/>
          <p:cNvSpPr>
            <a:spLocks noGrp="1"/>
          </p:cNvSpPr>
          <p:nvPr>
            <p:ph type="title"/>
          </p:nvPr>
        </p:nvSpPr>
        <p:spPr>
          <a:xfrm>
            <a:off x="651933" y="228600"/>
            <a:ext cx="8458200" cy="685800"/>
          </a:xfrm>
        </p:spPr>
        <p:txBody>
          <a:bodyPr>
            <a:noAutofit/>
          </a:bodyPr>
          <a:lstStyle/>
          <a:p>
            <a:r>
              <a:rPr lang="hu-HU" sz="2800" b="1" dirty="0">
                <a:solidFill>
                  <a:srgbClr val="0070C0"/>
                </a:solidFill>
                <a:cs typeface="Times New Roman" pitchFamily="18" charset="0"/>
              </a:rPr>
              <a:t>Past Results: Strategic Priorities Addressed for 2012-17 </a:t>
            </a:r>
            <a:endParaRPr lang="ru-RU" sz="2800" b="1" dirty="0">
              <a:solidFill>
                <a:srgbClr val="0070C0"/>
              </a:solidFill>
              <a:cs typeface="Times New Roman" pitchFamily="18" charset="0"/>
            </a:endParaRPr>
          </a:p>
        </p:txBody>
      </p:sp>
      <p:sp>
        <p:nvSpPr>
          <p:cNvPr id="2" name="Tartalom helye 1"/>
          <p:cNvSpPr>
            <a:spLocks noGrp="1"/>
          </p:cNvSpPr>
          <p:nvPr>
            <p:ph idx="1"/>
          </p:nvPr>
        </p:nvSpPr>
        <p:spPr>
          <a:xfrm>
            <a:off x="762000" y="838200"/>
            <a:ext cx="8229600" cy="6019800"/>
          </a:xfrm>
        </p:spPr>
        <p:txBody>
          <a:bodyPr>
            <a:noAutofit/>
          </a:bodyPr>
          <a:lstStyle/>
          <a:p>
            <a:pPr marL="457200" indent="-457200" algn="just">
              <a:buAutoNum type="arabicPeriod"/>
            </a:pPr>
            <a:r>
              <a:rPr lang="en-US" sz="2000" b="1" dirty="0" smtClean="0">
                <a:latin typeface="Calibri" charset="0"/>
              </a:rPr>
              <a:t>Sharpening </a:t>
            </a:r>
            <a:r>
              <a:rPr lang="en-US" sz="2000" b="1" dirty="0">
                <a:latin typeface="Calibri" charset="0"/>
              </a:rPr>
              <a:t>knowledge for effective fiscal </a:t>
            </a:r>
            <a:r>
              <a:rPr lang="en-US" sz="2000" b="1" dirty="0" smtClean="0">
                <a:latin typeface="Calibri" charset="0"/>
              </a:rPr>
              <a:t>management (continued):</a:t>
            </a:r>
          </a:p>
          <a:p>
            <a:pPr marL="0" indent="0" algn="just">
              <a:buNone/>
            </a:pPr>
            <a:endParaRPr lang="en-US" sz="1000" b="1" dirty="0" smtClean="0">
              <a:solidFill>
                <a:schemeClr val="accent3"/>
              </a:solidFill>
              <a:latin typeface="Calibri" charset="0"/>
            </a:endParaRPr>
          </a:p>
          <a:p>
            <a:pPr marL="0" indent="0" algn="just">
              <a:buNone/>
            </a:pPr>
            <a:r>
              <a:rPr lang="en-US" sz="2000" b="1" u="sng" dirty="0" smtClean="0">
                <a:solidFill>
                  <a:schemeClr val="accent3"/>
                </a:solidFill>
                <a:latin typeface="Calibri" charset="0"/>
              </a:rPr>
              <a:t>Fiscal </a:t>
            </a:r>
            <a:r>
              <a:rPr lang="en-US" sz="2000" b="1" u="sng" dirty="0">
                <a:solidFill>
                  <a:schemeClr val="accent3"/>
                </a:solidFill>
                <a:latin typeface="Calibri" charset="0"/>
              </a:rPr>
              <a:t>consolidation plans </a:t>
            </a:r>
            <a:r>
              <a:rPr lang="en-US" sz="2000" b="1" dirty="0" smtClean="0">
                <a:solidFill>
                  <a:schemeClr val="accent3"/>
                </a:solidFill>
                <a:latin typeface="Calibri" charset="0"/>
              </a:rPr>
              <a:t>(plenary meeting, 2015) and </a:t>
            </a:r>
            <a:r>
              <a:rPr lang="en-US" sz="2000" b="1" u="sng" dirty="0" smtClean="0">
                <a:solidFill>
                  <a:schemeClr val="accent3"/>
                </a:solidFill>
                <a:latin typeface="Calibri" charset="0"/>
              </a:rPr>
              <a:t>fiscal risks for effective and sustainable budgeting</a:t>
            </a:r>
            <a:r>
              <a:rPr lang="en-US" sz="2000" b="1" dirty="0" smtClean="0">
                <a:solidFill>
                  <a:schemeClr val="accent3"/>
                </a:solidFill>
                <a:latin typeface="Calibri" charset="0"/>
              </a:rPr>
              <a:t> (plenary meeting, 2016) </a:t>
            </a:r>
            <a:r>
              <a:rPr lang="en-US" sz="2000" dirty="0" smtClean="0">
                <a:latin typeface="Calibri" charset="0"/>
              </a:rPr>
              <a:t>were also chosen by members to discuss given measures and tools being implemented to recover from global economic crisis since 2008.</a:t>
            </a:r>
          </a:p>
          <a:p>
            <a:pPr marL="0" indent="0" algn="just">
              <a:buNone/>
            </a:pPr>
            <a:endParaRPr lang="en-US" sz="1000" dirty="0" smtClean="0">
              <a:latin typeface="Calibri" charset="0"/>
            </a:endParaRPr>
          </a:p>
          <a:p>
            <a:pPr algn="just"/>
            <a:r>
              <a:rPr lang="en-US" sz="2000" dirty="0" smtClean="0">
                <a:solidFill>
                  <a:srgbClr val="000000"/>
                </a:solidFill>
                <a:latin typeface="Calibri" charset="0"/>
              </a:rPr>
              <a:t>Country cases examined for a) fiscal consolidation: Armenia, Turkey and Russia; and b) fiscal risks: Sweden, Latvia, Albania, Belarus and Russia</a:t>
            </a:r>
          </a:p>
          <a:p>
            <a:pPr algn="just"/>
            <a:endParaRPr lang="en-US" sz="1000" dirty="0" smtClean="0">
              <a:solidFill>
                <a:srgbClr val="000000"/>
              </a:solidFill>
              <a:latin typeface="Calibri" charset="0"/>
            </a:endParaRPr>
          </a:p>
          <a:p>
            <a:pPr algn="just"/>
            <a:r>
              <a:rPr lang="en-US" sz="2000" dirty="0" smtClean="0">
                <a:solidFill>
                  <a:srgbClr val="000000"/>
                </a:solidFill>
                <a:latin typeface="Calibri" charset="0"/>
              </a:rPr>
              <a:t>World Bank and IMF also shared insights on key concepts, issues, examples, and the design choices for spending reviews, and how to ensure fiscal sustainability through effective wage bill management.</a:t>
            </a:r>
          </a:p>
          <a:p>
            <a:pPr algn="just"/>
            <a:endParaRPr lang="en-US" sz="1000" dirty="0" smtClean="0">
              <a:solidFill>
                <a:srgbClr val="000000"/>
              </a:solidFill>
              <a:latin typeface="Calibri" charset="0"/>
            </a:endParaRPr>
          </a:p>
          <a:p>
            <a:pPr algn="just"/>
            <a:r>
              <a:rPr lang="en-US" sz="2000" dirty="0" smtClean="0">
                <a:solidFill>
                  <a:srgbClr val="000000"/>
                </a:solidFill>
                <a:latin typeface="Calibri" charset="0"/>
              </a:rPr>
              <a:t>Pre-meeting thematic surveys conducted to provide information on status of reforms in each country and to inform discussion groups held on common challenges. OECD budget practices and procedures survey for fiscal risks implemented and results compared to 2012 survey.</a:t>
            </a:r>
          </a:p>
          <a:p>
            <a:pPr algn="just"/>
            <a:endParaRPr lang="en-US" sz="1000" dirty="0" smtClean="0">
              <a:solidFill>
                <a:srgbClr val="000000"/>
              </a:solidFill>
              <a:latin typeface="Calibri" charset="0"/>
            </a:endParaRPr>
          </a:p>
          <a:p>
            <a:pPr marL="0" indent="0" algn="just">
              <a:buNone/>
            </a:pPr>
            <a:endParaRPr lang="hu-HU" sz="1800" dirty="0">
              <a:solidFill>
                <a:srgbClr val="000000"/>
              </a:solidFill>
              <a:latin typeface="Calibri" charset="0"/>
            </a:endParaRPr>
          </a:p>
        </p:txBody>
      </p:sp>
      <p:pic>
        <p:nvPicPr>
          <p:cNvPr id="7" name="Рисунок 11" descr="pempal-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8378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9792E3-0ED1-4636-9AD2-0933D53E70C7}" type="slidenum">
              <a:rPr lang="en-US" smtClean="0"/>
              <a:pPr/>
              <a:t>11</a:t>
            </a:fld>
            <a:endParaRPr lang="en-US" dirty="0"/>
          </a:p>
        </p:txBody>
      </p:sp>
      <p:sp>
        <p:nvSpPr>
          <p:cNvPr id="6" name="Заголовок 1"/>
          <p:cNvSpPr>
            <a:spLocks noGrp="1"/>
          </p:cNvSpPr>
          <p:nvPr>
            <p:ph type="title"/>
          </p:nvPr>
        </p:nvSpPr>
        <p:spPr>
          <a:xfrm>
            <a:off x="651933" y="228600"/>
            <a:ext cx="8458200" cy="685800"/>
          </a:xfrm>
        </p:spPr>
        <p:txBody>
          <a:bodyPr>
            <a:noAutofit/>
          </a:bodyPr>
          <a:lstStyle/>
          <a:p>
            <a:r>
              <a:rPr lang="hu-HU" sz="2800" b="1" dirty="0">
                <a:solidFill>
                  <a:srgbClr val="0070C0"/>
                </a:solidFill>
                <a:cs typeface="Times New Roman" pitchFamily="18" charset="0"/>
              </a:rPr>
              <a:t>Past Results: Strategic Priorities Addressed for 2012-17 </a:t>
            </a:r>
            <a:endParaRPr lang="ru-RU" sz="2800" b="1" dirty="0">
              <a:solidFill>
                <a:srgbClr val="0070C0"/>
              </a:solidFill>
              <a:cs typeface="Times New Roman" pitchFamily="18" charset="0"/>
            </a:endParaRPr>
          </a:p>
        </p:txBody>
      </p:sp>
      <p:sp>
        <p:nvSpPr>
          <p:cNvPr id="2" name="Tartalom helye 1"/>
          <p:cNvSpPr>
            <a:spLocks noGrp="1"/>
          </p:cNvSpPr>
          <p:nvPr>
            <p:ph idx="1"/>
          </p:nvPr>
        </p:nvSpPr>
        <p:spPr>
          <a:xfrm>
            <a:off x="762000" y="609600"/>
            <a:ext cx="8229600" cy="6248400"/>
          </a:xfrm>
        </p:spPr>
        <p:txBody>
          <a:bodyPr>
            <a:noAutofit/>
          </a:bodyPr>
          <a:lstStyle/>
          <a:p>
            <a:pPr marL="0" indent="0" algn="just">
              <a:buNone/>
            </a:pPr>
            <a:endParaRPr lang="en-US" sz="1000" b="1" dirty="0" smtClean="0">
              <a:latin typeface="Calibri" charset="0"/>
            </a:endParaRPr>
          </a:p>
          <a:p>
            <a:pPr marL="0" indent="0" algn="just">
              <a:buNone/>
            </a:pPr>
            <a:r>
              <a:rPr lang="en-US" sz="2000" b="1" dirty="0" smtClean="0">
                <a:latin typeface="Calibri" charset="0"/>
              </a:rPr>
              <a:t>2. Strengthening </a:t>
            </a:r>
            <a:r>
              <a:rPr lang="en-US" sz="2000" b="1" dirty="0">
                <a:latin typeface="Calibri" charset="0"/>
              </a:rPr>
              <a:t>fiscal transparency and accountability </a:t>
            </a:r>
            <a:r>
              <a:rPr lang="en-US" sz="2000" dirty="0">
                <a:solidFill>
                  <a:srgbClr val="000000"/>
                </a:solidFill>
                <a:latin typeface="Calibri" charset="0"/>
              </a:rPr>
              <a:t>– cross-COP meeting in 2014 in Moscow led to formation of working group – refer to working group slide</a:t>
            </a:r>
            <a:endParaRPr lang="hu-HU" sz="2000" dirty="0">
              <a:solidFill>
                <a:srgbClr val="000000"/>
              </a:solidFill>
              <a:latin typeface="Calibri" charset="0"/>
            </a:endParaRPr>
          </a:p>
          <a:p>
            <a:pPr marL="0" indent="0" algn="just">
              <a:buNone/>
            </a:pPr>
            <a:endParaRPr lang="en-US" sz="1000" b="1" dirty="0">
              <a:latin typeface="Calibri" charset="0"/>
            </a:endParaRPr>
          </a:p>
          <a:p>
            <a:pPr marL="0" indent="0" algn="just">
              <a:buNone/>
            </a:pPr>
            <a:r>
              <a:rPr lang="en-US" sz="1900" b="1" dirty="0" smtClean="0">
                <a:latin typeface="Calibri" charset="0"/>
              </a:rPr>
              <a:t>3</a:t>
            </a:r>
            <a:r>
              <a:rPr lang="en-US" sz="2000" b="1" dirty="0" smtClean="0">
                <a:latin typeface="Calibri" charset="0"/>
              </a:rPr>
              <a:t>. Facilitating </a:t>
            </a:r>
            <a:r>
              <a:rPr lang="en-US" sz="2000" b="1" dirty="0">
                <a:latin typeface="Calibri" charset="0"/>
              </a:rPr>
              <a:t>knowledge exchange </a:t>
            </a:r>
            <a:r>
              <a:rPr lang="en-US" sz="2000" dirty="0" smtClean="0">
                <a:latin typeface="Calibri" charset="0"/>
              </a:rPr>
              <a:t>between OECD </a:t>
            </a:r>
            <a:r>
              <a:rPr lang="en-US" sz="2000" dirty="0">
                <a:latin typeface="Calibri" charset="0"/>
              </a:rPr>
              <a:t>member and accession countries </a:t>
            </a:r>
            <a:r>
              <a:rPr lang="en-US" sz="2000" dirty="0" smtClean="0">
                <a:latin typeface="Calibri" charset="0"/>
              </a:rPr>
              <a:t>at </a:t>
            </a:r>
            <a:r>
              <a:rPr lang="en-US" sz="2000" dirty="0">
                <a:latin typeface="Calibri" charset="0"/>
              </a:rPr>
              <a:t>annual Senior Budget Officers’ (SBO) meetings</a:t>
            </a:r>
            <a:r>
              <a:rPr lang="en-US" sz="2000" dirty="0" smtClean="0">
                <a:latin typeface="Calibri" charset="0"/>
              </a:rPr>
              <a:t>.</a:t>
            </a:r>
          </a:p>
          <a:p>
            <a:pPr marL="0" indent="0" algn="just">
              <a:buNone/>
            </a:pPr>
            <a:endParaRPr lang="en-US" sz="1000" dirty="0" smtClean="0">
              <a:latin typeface="Calibri" charset="0"/>
            </a:endParaRPr>
          </a:p>
          <a:p>
            <a:pPr algn="just"/>
            <a:r>
              <a:rPr lang="en-US" sz="2000" dirty="0" smtClean="0">
                <a:latin typeface="Calibri" charset="0"/>
              </a:rPr>
              <a:t>BCOP members have attended the </a:t>
            </a:r>
            <a:r>
              <a:rPr lang="en-US" sz="2000" b="1" dirty="0" smtClean="0">
                <a:latin typeface="Calibri" charset="0"/>
              </a:rPr>
              <a:t>annual OECD SBO meeting for CESEE region</a:t>
            </a:r>
            <a:r>
              <a:rPr lang="en-US" sz="2000" dirty="0" smtClean="0">
                <a:latin typeface="Calibri" charset="0"/>
              </a:rPr>
              <a:t> and have actively participated including presenting specific issues each year. Small delegations have also attended the annual OECD SBO meeting on performance and results. Cooperation with OECD has led to:</a:t>
            </a:r>
          </a:p>
          <a:p>
            <a:pPr algn="just"/>
            <a:endParaRPr lang="en-US" sz="1000" dirty="0" smtClean="0">
              <a:latin typeface="Calibri" charset="0"/>
            </a:endParaRPr>
          </a:p>
          <a:p>
            <a:pPr lvl="1" algn="just"/>
            <a:r>
              <a:rPr lang="en-US" sz="1800" dirty="0" smtClean="0">
                <a:latin typeface="Calibri" charset="0"/>
              </a:rPr>
              <a:t>13 PEMPAL member countries participating in the </a:t>
            </a:r>
            <a:r>
              <a:rPr lang="en-US" sz="1800" b="1" dirty="0" smtClean="0">
                <a:latin typeface="Calibri" charset="0"/>
              </a:rPr>
              <a:t>2012 OECD Budget Practices and Procedures survey </a:t>
            </a:r>
            <a:r>
              <a:rPr lang="en-US" sz="1800" dirty="0" smtClean="0">
                <a:latin typeface="Calibri" charset="0"/>
              </a:rPr>
              <a:t>which benchmarked practices against 33 OECD countries while identifying good practices and international trends</a:t>
            </a:r>
          </a:p>
          <a:p>
            <a:pPr lvl="1" algn="just"/>
            <a:endParaRPr lang="en-US" sz="1000" dirty="0" smtClean="0">
              <a:latin typeface="Calibri" charset="0"/>
            </a:endParaRPr>
          </a:p>
          <a:p>
            <a:pPr lvl="1" algn="just"/>
            <a:r>
              <a:rPr lang="en-US" sz="1800" dirty="0" smtClean="0">
                <a:latin typeface="Calibri" charset="0"/>
              </a:rPr>
              <a:t>16 PEMPAL member countries participating in </a:t>
            </a:r>
            <a:r>
              <a:rPr lang="en-US" sz="1800" b="1" dirty="0" smtClean="0">
                <a:latin typeface="Calibri" charset="0"/>
              </a:rPr>
              <a:t>the fiscal rules part of the 2016 OECD Budget Practices and Procedures survey</a:t>
            </a:r>
            <a:r>
              <a:rPr lang="en-US" sz="1800" dirty="0" smtClean="0">
                <a:latin typeface="Calibri" charset="0"/>
              </a:rPr>
              <a:t> to update results</a:t>
            </a:r>
          </a:p>
          <a:p>
            <a:pPr lvl="1" algn="just"/>
            <a:endParaRPr lang="en-US" sz="1000" dirty="0" smtClean="0">
              <a:latin typeface="Calibri" charset="0"/>
            </a:endParaRPr>
          </a:p>
          <a:p>
            <a:pPr lvl="1" algn="just"/>
            <a:r>
              <a:rPr lang="en-US" sz="1800" dirty="0" smtClean="0">
                <a:latin typeface="Calibri" charset="0"/>
              </a:rPr>
              <a:t>12 PEMPAL member countries participating in the </a:t>
            </a:r>
            <a:r>
              <a:rPr lang="en-US" sz="1800" b="1" dirty="0" smtClean="0">
                <a:latin typeface="Calibri" charset="0"/>
              </a:rPr>
              <a:t>2016 OECD Performance Budgeting survey</a:t>
            </a:r>
          </a:p>
          <a:p>
            <a:pPr lvl="1" algn="just"/>
            <a:endParaRPr lang="en-US" sz="1600" dirty="0">
              <a:latin typeface="Calibri" charset="0"/>
            </a:endParaRPr>
          </a:p>
        </p:txBody>
      </p:sp>
      <p:pic>
        <p:nvPicPr>
          <p:cNvPr id="7" name="Рисунок 11" descr="pempal-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90649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9792E3-0ED1-4636-9AD2-0933D53E70C7}" type="slidenum">
              <a:rPr lang="en-US" smtClean="0"/>
              <a:pPr/>
              <a:t>12</a:t>
            </a:fld>
            <a:endParaRPr lang="en-US" dirty="0"/>
          </a:p>
        </p:txBody>
      </p:sp>
      <p:sp>
        <p:nvSpPr>
          <p:cNvPr id="6" name="Заголовок 1"/>
          <p:cNvSpPr>
            <a:spLocks noGrp="1"/>
          </p:cNvSpPr>
          <p:nvPr>
            <p:ph type="title"/>
          </p:nvPr>
        </p:nvSpPr>
        <p:spPr>
          <a:xfrm>
            <a:off x="651933" y="228600"/>
            <a:ext cx="8458200" cy="685800"/>
          </a:xfrm>
        </p:spPr>
        <p:txBody>
          <a:bodyPr>
            <a:noAutofit/>
          </a:bodyPr>
          <a:lstStyle/>
          <a:p>
            <a:r>
              <a:rPr lang="hu-HU" sz="2800" b="1" dirty="0">
                <a:solidFill>
                  <a:srgbClr val="0070C0"/>
                </a:solidFill>
                <a:cs typeface="Times New Roman" pitchFamily="18" charset="0"/>
              </a:rPr>
              <a:t>Past Results: Strategic Priorities Addressed for 2012-17 </a:t>
            </a:r>
            <a:endParaRPr lang="ru-RU" sz="2800" b="1" dirty="0">
              <a:solidFill>
                <a:srgbClr val="0070C0"/>
              </a:solidFill>
              <a:cs typeface="Times New Roman" pitchFamily="18" charset="0"/>
            </a:endParaRPr>
          </a:p>
        </p:txBody>
      </p:sp>
      <p:sp>
        <p:nvSpPr>
          <p:cNvPr id="2" name="Tartalom helye 1"/>
          <p:cNvSpPr>
            <a:spLocks noGrp="1"/>
          </p:cNvSpPr>
          <p:nvPr>
            <p:ph idx="1"/>
          </p:nvPr>
        </p:nvSpPr>
        <p:spPr>
          <a:xfrm>
            <a:off x="762000" y="838200"/>
            <a:ext cx="8229600" cy="6019800"/>
          </a:xfrm>
        </p:spPr>
        <p:txBody>
          <a:bodyPr>
            <a:noAutofit/>
          </a:bodyPr>
          <a:lstStyle/>
          <a:p>
            <a:pPr marL="457200" lvl="1" indent="0" algn="just">
              <a:buNone/>
            </a:pPr>
            <a:endParaRPr lang="en-US" sz="1000" dirty="0">
              <a:latin typeface="Calibri" charset="0"/>
            </a:endParaRPr>
          </a:p>
          <a:p>
            <a:pPr marL="0" indent="0" algn="just">
              <a:buNone/>
            </a:pPr>
            <a:r>
              <a:rPr lang="en-US" sz="2000" b="1" dirty="0">
                <a:latin typeface="Calibri" charset="0"/>
              </a:rPr>
              <a:t>4. Expanding internationally available data on PEMPAL countries through benchmarking using pre-meeting thematic surveys and more formal OECD surveys </a:t>
            </a:r>
          </a:p>
          <a:p>
            <a:pPr algn="just"/>
            <a:r>
              <a:rPr lang="en-US" sz="2000" dirty="0">
                <a:latin typeface="Calibri" charset="0"/>
              </a:rPr>
              <a:t>PEMPAL thematic surveys have been conducted on budget transparency; program budgeting practices; fiscal consolidation; wage bill </a:t>
            </a:r>
            <a:r>
              <a:rPr lang="en-US" sz="2000" dirty="0" smtClean="0">
                <a:latin typeface="Calibri" charset="0"/>
              </a:rPr>
              <a:t>management</a:t>
            </a:r>
          </a:p>
          <a:p>
            <a:pPr algn="just"/>
            <a:endParaRPr lang="en-US" sz="1600" dirty="0">
              <a:latin typeface="Calibri" charset="0"/>
            </a:endParaRPr>
          </a:p>
          <a:p>
            <a:pPr marL="0" indent="0" algn="just" eaLnBrk="0" hangingPunct="0">
              <a:buNone/>
              <a:defRPr/>
            </a:pPr>
            <a:r>
              <a:rPr lang="en-GB" sz="2000" b="1" dirty="0" smtClean="0">
                <a:solidFill>
                  <a:srgbClr val="000000"/>
                </a:solidFill>
              </a:rPr>
              <a:t>Impact</a:t>
            </a:r>
            <a:r>
              <a:rPr lang="en-GB" sz="2000" dirty="0" smtClean="0">
                <a:solidFill>
                  <a:srgbClr val="000000"/>
                </a:solidFill>
              </a:rPr>
              <a:t>: For </a:t>
            </a:r>
            <a:r>
              <a:rPr lang="en-GB" sz="2000" dirty="0">
                <a:solidFill>
                  <a:srgbClr val="000000"/>
                </a:solidFill>
              </a:rPr>
              <a:t>mid-term review of last strategy, six BCOP member countries provided evidence of significant impact from PEMPAL activities. </a:t>
            </a:r>
            <a:r>
              <a:rPr lang="en-GB" sz="2000" dirty="0" smtClean="0">
                <a:solidFill>
                  <a:srgbClr val="000000"/>
                </a:solidFill>
              </a:rPr>
              <a:t>Country </a:t>
            </a:r>
            <a:r>
              <a:rPr lang="en-GB" sz="2000" dirty="0">
                <a:solidFill>
                  <a:srgbClr val="000000"/>
                </a:solidFill>
              </a:rPr>
              <a:t>level success stories which included positive impact of BCOP also collected in 2011 and 2016 for:</a:t>
            </a:r>
          </a:p>
          <a:p>
            <a:pPr marL="914400" lvl="1" indent="-457200" algn="just" eaLnBrk="0" hangingPunct="0">
              <a:buFont typeface="Arial"/>
              <a:buChar char="•"/>
              <a:defRPr/>
            </a:pPr>
            <a:r>
              <a:rPr lang="en-GB" sz="2000" dirty="0">
                <a:solidFill>
                  <a:srgbClr val="000000"/>
                </a:solidFill>
              </a:rPr>
              <a:t>Albania</a:t>
            </a:r>
          </a:p>
          <a:p>
            <a:pPr marL="914400" lvl="1" indent="-457200" algn="just" eaLnBrk="0" hangingPunct="0">
              <a:buFont typeface="Arial"/>
              <a:buChar char="•"/>
              <a:defRPr/>
            </a:pPr>
            <a:r>
              <a:rPr lang="en-GB" sz="2000" dirty="0">
                <a:solidFill>
                  <a:srgbClr val="000000"/>
                </a:solidFill>
              </a:rPr>
              <a:t>Belarus</a:t>
            </a:r>
          </a:p>
          <a:p>
            <a:pPr marL="914400" lvl="1" indent="-457200" algn="just" eaLnBrk="0" hangingPunct="0">
              <a:buFont typeface="Arial"/>
              <a:buChar char="•"/>
              <a:defRPr/>
            </a:pPr>
            <a:r>
              <a:rPr lang="en-GB" sz="2000" dirty="0">
                <a:solidFill>
                  <a:srgbClr val="000000"/>
                </a:solidFill>
              </a:rPr>
              <a:t>Russia Federation</a:t>
            </a:r>
          </a:p>
          <a:p>
            <a:pPr marL="914400" lvl="1" indent="-457200" algn="just" eaLnBrk="0" hangingPunct="0">
              <a:buFont typeface="Arial"/>
              <a:buChar char="•"/>
              <a:defRPr/>
            </a:pPr>
            <a:r>
              <a:rPr lang="en-GB" sz="2000" dirty="0">
                <a:solidFill>
                  <a:srgbClr val="000000"/>
                </a:solidFill>
              </a:rPr>
              <a:t>Kyrgyz Republic</a:t>
            </a:r>
          </a:p>
          <a:p>
            <a:pPr marL="0" indent="0" algn="just" eaLnBrk="0" hangingPunct="0">
              <a:buNone/>
              <a:defRPr/>
            </a:pPr>
            <a:r>
              <a:rPr lang="en-GB" sz="2000" dirty="0">
                <a:solidFill>
                  <a:srgbClr val="000000"/>
                </a:solidFill>
              </a:rPr>
              <a:t>Areas of impact included: program budgeting; IT systems budget planning; wage bill management; budget literacy and transparency</a:t>
            </a:r>
            <a:endParaRPr lang="ru-RU" sz="2000" dirty="0">
              <a:solidFill>
                <a:srgbClr val="000000"/>
              </a:solidFill>
            </a:endParaRPr>
          </a:p>
          <a:p>
            <a:pPr algn="just"/>
            <a:endParaRPr lang="en-US" sz="1600" dirty="0">
              <a:latin typeface="Calibri" charset="0"/>
            </a:endParaRPr>
          </a:p>
          <a:p>
            <a:pPr marL="0" indent="0" algn="just">
              <a:buNone/>
            </a:pPr>
            <a:endParaRPr lang="en-US" sz="1000" b="1" dirty="0" smtClean="0">
              <a:latin typeface="Calibri" charset="0"/>
            </a:endParaRPr>
          </a:p>
        </p:txBody>
      </p:sp>
      <p:pic>
        <p:nvPicPr>
          <p:cNvPr id="7" name="Рисунок 11" descr="pempal-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69156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4213" y="260350"/>
            <a:ext cx="8229600" cy="1143000"/>
          </a:xfrm>
        </p:spPr>
        <p:txBody>
          <a:bodyPr>
            <a:normAutofit/>
          </a:bodyPr>
          <a:lstStyle/>
          <a:p>
            <a:r>
              <a:rPr lang="en-US" sz="2400" b="1" dirty="0">
                <a:solidFill>
                  <a:srgbClr val="C00000"/>
                </a:solidFill>
                <a:latin typeface="Calibri" charset="0"/>
              </a:rPr>
              <a:t>Results of </a:t>
            </a:r>
            <a:r>
              <a:rPr lang="en-US" sz="2400" b="1" dirty="0" smtClean="0">
                <a:solidFill>
                  <a:srgbClr val="C00000"/>
                </a:solidFill>
                <a:latin typeface="Calibri" charset="0"/>
              </a:rPr>
              <a:t>BCOP Wage Bill Management</a:t>
            </a:r>
            <a:r>
              <a:rPr lang="en-US" sz="2400" b="1" dirty="0">
                <a:solidFill>
                  <a:srgbClr val="C00000"/>
                </a:solidFill>
                <a:latin typeface="Calibri" charset="0"/>
              </a:rPr>
              <a:t> </a:t>
            </a:r>
            <a:r>
              <a:rPr lang="en-US" sz="2400" b="1" dirty="0" smtClean="0">
                <a:solidFill>
                  <a:srgbClr val="C00000"/>
                </a:solidFill>
                <a:latin typeface="Calibri" charset="0"/>
              </a:rPr>
              <a:t>Working Group (</a:t>
            </a:r>
            <a:r>
              <a:rPr lang="en-US" sz="2000" b="1" dirty="0" smtClean="0">
                <a:solidFill>
                  <a:srgbClr val="C00000"/>
                </a:solidFill>
                <a:latin typeface="Calibri" charset="0"/>
              </a:rPr>
              <a:t>members involved: 12 countries, finished FY2016</a:t>
            </a:r>
            <a:r>
              <a:rPr lang="ru-RU" sz="2000" b="1" dirty="0" smtClean="0">
                <a:solidFill>
                  <a:srgbClr val="C00000"/>
                </a:solidFill>
                <a:latin typeface="Calibri" charset="0"/>
              </a:rPr>
              <a:t>) </a:t>
            </a:r>
            <a:r>
              <a:rPr lang="en-US" sz="2000" b="1" dirty="0" smtClean="0">
                <a:solidFill>
                  <a:srgbClr val="C00000"/>
                </a:solidFill>
                <a:latin typeface="Calibri" charset="0"/>
              </a:rPr>
              <a:t> </a:t>
            </a:r>
            <a:r>
              <a:rPr lang="en-US" sz="2000" b="1" dirty="0">
                <a:latin typeface="Calibri" charset="0"/>
              </a:rPr>
              <a:t/>
            </a:r>
            <a:br>
              <a:rPr lang="en-US" sz="2000" b="1" dirty="0">
                <a:latin typeface="Calibri" charset="0"/>
              </a:rPr>
            </a:br>
            <a:endParaRPr lang="ru-RU" sz="2000" dirty="0">
              <a:latin typeface="Calibri"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04380483"/>
              </p:ext>
            </p:extLst>
          </p:nvPr>
        </p:nvGraphicFramePr>
        <p:xfrm>
          <a:off x="755576" y="1352512"/>
          <a:ext cx="82296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BF1A751C-1963-2A4B-B68A-FAA2099DA0A5}" type="slidenum">
              <a:rPr lang="ru-RU" sz="1200">
                <a:solidFill>
                  <a:srgbClr val="898989"/>
                </a:solidFill>
              </a:rPr>
              <a:pPr/>
              <a:t>13</a:t>
            </a:fld>
            <a:endParaRPr lang="ru-RU" sz="1200">
              <a:solidFill>
                <a:srgbClr val="898989"/>
              </a:solidFill>
            </a:endParaRPr>
          </a:p>
        </p:txBody>
      </p:sp>
      <p:pic>
        <p:nvPicPr>
          <p:cNvPr id="22533" name="Рисунок 11" descr="pempal-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397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413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60350"/>
            <a:ext cx="8610600" cy="1143000"/>
          </a:xfrm>
        </p:spPr>
        <p:txBody>
          <a:bodyPr>
            <a:normAutofit/>
          </a:bodyPr>
          <a:lstStyle/>
          <a:p>
            <a:r>
              <a:rPr lang="en-US" sz="2400" b="1" dirty="0">
                <a:solidFill>
                  <a:srgbClr val="C00000"/>
                </a:solidFill>
                <a:latin typeface="Calibri" charset="0"/>
              </a:rPr>
              <a:t>Results of </a:t>
            </a:r>
            <a:r>
              <a:rPr lang="en-US" sz="2400" b="1" dirty="0" smtClean="0">
                <a:solidFill>
                  <a:srgbClr val="C00000"/>
                </a:solidFill>
                <a:latin typeface="Calibri" charset="0"/>
              </a:rPr>
              <a:t>BCOP Budget Literacy and Transparency Working Group (</a:t>
            </a:r>
            <a:r>
              <a:rPr lang="en-US" sz="2000" b="1" dirty="0" smtClean="0">
                <a:solidFill>
                  <a:srgbClr val="C00000"/>
                </a:solidFill>
                <a:latin typeface="Calibri" charset="0"/>
              </a:rPr>
              <a:t>members involved: 15 countries</a:t>
            </a:r>
            <a:r>
              <a:rPr lang="ru-RU" sz="2000" b="1" dirty="0" smtClean="0">
                <a:solidFill>
                  <a:srgbClr val="C00000"/>
                </a:solidFill>
                <a:latin typeface="Calibri" charset="0"/>
              </a:rPr>
              <a:t>) </a:t>
            </a:r>
            <a:r>
              <a:rPr lang="en-US" sz="2000" b="1" dirty="0" smtClean="0">
                <a:solidFill>
                  <a:srgbClr val="C00000"/>
                </a:solidFill>
                <a:latin typeface="Calibri" charset="0"/>
              </a:rPr>
              <a:t> </a:t>
            </a:r>
            <a:r>
              <a:rPr lang="en-US" sz="2000" b="1" dirty="0">
                <a:latin typeface="Calibri" charset="0"/>
              </a:rPr>
              <a:t/>
            </a:r>
            <a:br>
              <a:rPr lang="en-US" sz="2000" b="1" dirty="0">
                <a:latin typeface="Calibri" charset="0"/>
              </a:rPr>
            </a:br>
            <a:endParaRPr lang="ru-RU" sz="2000" dirty="0">
              <a:latin typeface="Calibri"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9879519"/>
              </p:ext>
            </p:extLst>
          </p:nvPr>
        </p:nvGraphicFramePr>
        <p:xfrm>
          <a:off x="755576" y="1352512"/>
          <a:ext cx="82296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BF1A751C-1963-2A4B-B68A-FAA2099DA0A5}" type="slidenum">
              <a:rPr lang="ru-RU" sz="1200">
                <a:solidFill>
                  <a:srgbClr val="898989"/>
                </a:solidFill>
              </a:rPr>
              <a:pPr/>
              <a:t>14</a:t>
            </a:fld>
            <a:endParaRPr lang="ru-RU" sz="1200">
              <a:solidFill>
                <a:srgbClr val="898989"/>
              </a:solidFill>
            </a:endParaRPr>
          </a:p>
        </p:txBody>
      </p:sp>
      <p:pic>
        <p:nvPicPr>
          <p:cNvPr id="22533" name="Рисунок 11" descr="pempal-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397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1402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838200" y="152400"/>
            <a:ext cx="8001000" cy="1066800"/>
          </a:xfrm>
        </p:spPr>
        <p:txBody>
          <a:bodyPr>
            <a:noAutofit/>
          </a:bodyPr>
          <a:lstStyle/>
          <a:p>
            <a:r>
              <a:rPr lang="en-US" altLang="en-US" sz="4000" b="1" dirty="0" smtClean="0">
                <a:solidFill>
                  <a:srgbClr val="0070C0"/>
                </a:solidFill>
                <a:cs typeface="Times New Roman" pitchFamily="18" charset="0"/>
              </a:rPr>
              <a:t>Knowledge Products Produced</a:t>
            </a:r>
            <a:endParaRPr lang="en-US" altLang="en-US" sz="4000" b="1" dirty="0">
              <a:solidFill>
                <a:srgbClr val="0070C0"/>
              </a:solidFill>
              <a:cs typeface="Times New Roman" pitchFamily="18" charset="0"/>
            </a:endParaRPr>
          </a:p>
        </p:txBody>
      </p:sp>
      <p:pic>
        <p:nvPicPr>
          <p:cNvPr id="13315"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Содержимое 2"/>
          <p:cNvSpPr txBox="1">
            <a:spLocks/>
          </p:cNvSpPr>
          <p:nvPr/>
        </p:nvSpPr>
        <p:spPr bwMode="auto">
          <a:xfrm>
            <a:off x="685800" y="914400"/>
            <a:ext cx="8458200" cy="5943600"/>
          </a:xfrm>
          <a:prstGeom prst="rect">
            <a:avLst/>
          </a:prstGeom>
          <a:noFill/>
          <a:ln w="9525">
            <a:noFill/>
            <a:miter lim="800000"/>
            <a:headEnd/>
            <a:tailEnd/>
          </a:ln>
        </p:spPr>
        <p:txBody>
          <a:bodyPr/>
          <a:lstStyle/>
          <a:p>
            <a:pPr eaLnBrk="0" hangingPunct="0">
              <a:spcBef>
                <a:spcPct val="20000"/>
              </a:spcBef>
              <a:defRPr/>
            </a:pPr>
            <a:endParaRPr lang="en-GB" sz="1000" dirty="0" smtClean="0">
              <a:solidFill>
                <a:srgbClr val="000000"/>
              </a:solidFill>
            </a:endParaRPr>
          </a:p>
          <a:p>
            <a:pPr marL="0" lvl="1" algn="just" eaLnBrk="0" hangingPunct="0">
              <a:spcBef>
                <a:spcPct val="20000"/>
              </a:spcBef>
              <a:defRPr/>
            </a:pPr>
            <a:r>
              <a:rPr lang="en-GB" sz="2000" b="1" dirty="0" smtClean="0">
                <a:solidFill>
                  <a:srgbClr val="000000"/>
                </a:solidFill>
              </a:rPr>
              <a:t>Comparative benchmarking conducted</a:t>
            </a:r>
            <a:r>
              <a:rPr lang="en-GB" sz="2000" dirty="0" smtClean="0">
                <a:solidFill>
                  <a:srgbClr val="000000"/>
                </a:solidFill>
              </a:rPr>
              <a:t>:</a:t>
            </a:r>
          </a:p>
          <a:p>
            <a:pPr lvl="1" indent="-457200" algn="just" eaLnBrk="0" hangingPunct="0">
              <a:spcBef>
                <a:spcPct val="20000"/>
              </a:spcBef>
              <a:buFont typeface="Arial"/>
              <a:buChar char="•"/>
              <a:defRPr/>
            </a:pPr>
            <a:endParaRPr lang="en-GB" sz="1000" dirty="0" smtClean="0">
              <a:solidFill>
                <a:srgbClr val="000000"/>
              </a:solidFill>
            </a:endParaRPr>
          </a:p>
          <a:p>
            <a:pPr lvl="1" indent="-457200" algn="just" eaLnBrk="0" hangingPunct="0">
              <a:spcBef>
                <a:spcPct val="20000"/>
              </a:spcBef>
              <a:buFont typeface="Arial"/>
              <a:buChar char="•"/>
              <a:defRPr/>
            </a:pPr>
            <a:r>
              <a:rPr lang="en-GB" sz="2000" dirty="0" smtClean="0">
                <a:solidFill>
                  <a:schemeClr val="accent2">
                    <a:lumMod val="75000"/>
                  </a:schemeClr>
                </a:solidFill>
              </a:rPr>
              <a:t>OECD </a:t>
            </a:r>
            <a:r>
              <a:rPr lang="en-GB" sz="2000" dirty="0">
                <a:solidFill>
                  <a:schemeClr val="accent2">
                    <a:lumMod val="75000"/>
                  </a:schemeClr>
                </a:solidFill>
              </a:rPr>
              <a:t>surveys</a:t>
            </a:r>
            <a:r>
              <a:rPr lang="en-GB" sz="2000" dirty="0">
                <a:solidFill>
                  <a:srgbClr val="000000"/>
                </a:solidFill>
              </a:rPr>
              <a:t>: Budget Practices and Procedures (2012) ; Performance Budgeting (2016) ; Fiscal Rules (2016</a:t>
            </a:r>
            <a:r>
              <a:rPr lang="en-GB" sz="2000" dirty="0" smtClean="0">
                <a:solidFill>
                  <a:srgbClr val="000000"/>
                </a:solidFill>
              </a:rPr>
              <a:t>)</a:t>
            </a:r>
          </a:p>
          <a:p>
            <a:pPr lvl="1" indent="-457200" algn="just" eaLnBrk="0" hangingPunct="0">
              <a:spcBef>
                <a:spcPct val="20000"/>
              </a:spcBef>
              <a:buFont typeface="Arial"/>
              <a:buChar char="•"/>
              <a:defRPr/>
            </a:pPr>
            <a:endParaRPr lang="en-GB" sz="1000" dirty="0" smtClean="0">
              <a:solidFill>
                <a:srgbClr val="000000"/>
              </a:solidFill>
            </a:endParaRPr>
          </a:p>
          <a:p>
            <a:pPr marL="457200" indent="-457200" algn="just" eaLnBrk="0" hangingPunct="0">
              <a:spcBef>
                <a:spcPct val="20000"/>
              </a:spcBef>
              <a:buFont typeface="Arial"/>
              <a:buChar char="•"/>
              <a:defRPr/>
            </a:pPr>
            <a:r>
              <a:rPr lang="en-GB" sz="2000" dirty="0" smtClean="0">
                <a:solidFill>
                  <a:srgbClr val="953735"/>
                </a:solidFill>
              </a:rPr>
              <a:t>Other benchmarking PEMPAL surveys</a:t>
            </a:r>
            <a:r>
              <a:rPr lang="en-GB" sz="2000" dirty="0" smtClean="0">
                <a:solidFill>
                  <a:srgbClr val="000000"/>
                </a:solidFill>
              </a:rPr>
              <a:t>: fiscal consolidation (2015), program budgeting (2012, 2013, 2014), budget literacy and transparency (2015)</a:t>
            </a:r>
          </a:p>
          <a:p>
            <a:pPr marL="457200" indent="-457200" algn="just" eaLnBrk="0" hangingPunct="0">
              <a:spcBef>
                <a:spcPct val="20000"/>
              </a:spcBef>
              <a:buFont typeface="Arial"/>
              <a:buChar char="•"/>
              <a:defRPr/>
            </a:pPr>
            <a:endParaRPr lang="en-GB" sz="2000" dirty="0" smtClean="0">
              <a:solidFill>
                <a:srgbClr val="000000"/>
              </a:solidFill>
            </a:endParaRPr>
          </a:p>
          <a:p>
            <a:pPr algn="just" eaLnBrk="0" hangingPunct="0">
              <a:spcBef>
                <a:spcPct val="20000"/>
              </a:spcBef>
              <a:defRPr/>
            </a:pPr>
            <a:r>
              <a:rPr lang="en-GB" sz="2000" b="1" dirty="0" smtClean="0">
                <a:solidFill>
                  <a:srgbClr val="000000"/>
                </a:solidFill>
              </a:rPr>
              <a:t>Knowledge product documents developed</a:t>
            </a:r>
            <a:r>
              <a:rPr lang="en-GB" sz="2000" dirty="0" smtClean="0">
                <a:solidFill>
                  <a:srgbClr val="000000"/>
                </a:solidFill>
              </a:rPr>
              <a:t>: </a:t>
            </a:r>
            <a:endParaRPr lang="en-GB" sz="2000" dirty="0">
              <a:solidFill>
                <a:srgbClr val="000000"/>
              </a:solidFill>
            </a:endParaRPr>
          </a:p>
          <a:p>
            <a:pPr algn="just" eaLnBrk="0" hangingPunct="0">
              <a:spcBef>
                <a:spcPct val="20000"/>
              </a:spcBef>
              <a:defRPr/>
            </a:pPr>
            <a:endParaRPr lang="en-GB" sz="1000" dirty="0" smtClean="0">
              <a:solidFill>
                <a:srgbClr val="000000"/>
              </a:solidFill>
            </a:endParaRPr>
          </a:p>
          <a:p>
            <a:pPr marL="342900" indent="-342900" algn="just" eaLnBrk="0" hangingPunct="0">
              <a:spcBef>
                <a:spcPct val="20000"/>
              </a:spcBef>
              <a:buAutoNum type="alphaLcParenR"/>
              <a:defRPr/>
            </a:pPr>
            <a:r>
              <a:rPr lang="en-GB" sz="2000" dirty="0" smtClean="0">
                <a:solidFill>
                  <a:srgbClr val="953735"/>
                </a:solidFill>
              </a:rPr>
              <a:t>Citizens Budget Knowledge Product </a:t>
            </a:r>
            <a:r>
              <a:rPr lang="en-GB" sz="2000" dirty="0" smtClean="0">
                <a:solidFill>
                  <a:srgbClr val="000000"/>
                </a:solidFill>
              </a:rPr>
              <a:t>– identification of 10 challenges and how to break them (2016) </a:t>
            </a:r>
          </a:p>
          <a:p>
            <a:pPr marL="342900" indent="-342900" algn="just" eaLnBrk="0" hangingPunct="0">
              <a:spcBef>
                <a:spcPct val="20000"/>
              </a:spcBef>
              <a:buAutoNum type="alphaLcParenR"/>
              <a:defRPr/>
            </a:pPr>
            <a:endParaRPr lang="en-GB" sz="1000" dirty="0" smtClean="0">
              <a:solidFill>
                <a:srgbClr val="000000"/>
              </a:solidFill>
            </a:endParaRPr>
          </a:p>
          <a:p>
            <a:pPr marL="342900" indent="-342900" algn="just" eaLnBrk="0" hangingPunct="0">
              <a:spcBef>
                <a:spcPct val="20000"/>
              </a:spcBef>
              <a:buAutoNum type="alphaLcParenR"/>
              <a:defRPr/>
            </a:pPr>
            <a:r>
              <a:rPr lang="en-GB" sz="2000" dirty="0" smtClean="0">
                <a:solidFill>
                  <a:srgbClr val="953735"/>
                </a:solidFill>
              </a:rPr>
              <a:t>Collation of key performance indicators by sector </a:t>
            </a:r>
            <a:r>
              <a:rPr lang="en-GB" sz="2000" dirty="0" smtClean="0">
                <a:solidFill>
                  <a:srgbClr val="000000"/>
                </a:solidFill>
              </a:rPr>
              <a:t>(2014)</a:t>
            </a:r>
          </a:p>
          <a:p>
            <a:pPr marL="342900" indent="-342900" algn="just" eaLnBrk="0" hangingPunct="0">
              <a:spcBef>
                <a:spcPct val="20000"/>
              </a:spcBef>
              <a:buAutoNum type="alphaLcParenR"/>
              <a:defRPr/>
            </a:pPr>
            <a:endParaRPr lang="en-GB" sz="1000" dirty="0" smtClean="0">
              <a:solidFill>
                <a:srgbClr val="000000"/>
              </a:solidFill>
            </a:endParaRPr>
          </a:p>
          <a:p>
            <a:pPr marL="342900" indent="-342900" algn="just" eaLnBrk="0" hangingPunct="0">
              <a:spcBef>
                <a:spcPct val="20000"/>
              </a:spcBef>
              <a:buAutoNum type="alphaLcParenR"/>
              <a:defRPr/>
            </a:pPr>
            <a:r>
              <a:rPr lang="en-GB" sz="2000" dirty="0" smtClean="0">
                <a:solidFill>
                  <a:srgbClr val="953735"/>
                </a:solidFill>
              </a:rPr>
              <a:t>Results of the OECD PEMPAL Budget Practices and Procedures survey</a:t>
            </a:r>
            <a:r>
              <a:rPr lang="en-GB" sz="2000" dirty="0" smtClean="0">
                <a:solidFill>
                  <a:srgbClr val="000000"/>
                </a:solidFill>
              </a:rPr>
              <a:t>: Report on Strengthening Budget Institutions in PEMPAL countries (2012)</a:t>
            </a:r>
          </a:p>
          <a:p>
            <a:pPr marL="457200" indent="-457200" algn="just" eaLnBrk="0" hangingPunct="0">
              <a:spcBef>
                <a:spcPct val="20000"/>
              </a:spcBef>
              <a:buFont typeface="Arial"/>
              <a:buChar char="•"/>
              <a:defRPr/>
            </a:pPr>
            <a:endParaRPr lang="en-GB" sz="1000" dirty="0" smtClean="0">
              <a:solidFill>
                <a:srgbClr val="000000"/>
              </a:solidFill>
            </a:endParaRPr>
          </a:p>
          <a:p>
            <a:pPr marL="457200" indent="-457200" eaLnBrk="0" hangingPunct="0">
              <a:spcBef>
                <a:spcPct val="20000"/>
              </a:spcBef>
              <a:buFont typeface="Arial"/>
              <a:buChar char="•"/>
              <a:defRPr/>
            </a:pPr>
            <a:endParaRPr lang="ru-RU" sz="2400" dirty="0">
              <a:solidFill>
                <a:srgbClr val="000000"/>
              </a:solidFill>
            </a:endParaRPr>
          </a:p>
        </p:txBody>
      </p:sp>
    </p:spTree>
    <p:extLst>
      <p:ext uri="{BB962C8B-B14F-4D97-AF65-F5344CB8AC3E}">
        <p14:creationId xmlns:p14="http://schemas.microsoft.com/office/powerpoint/2010/main" val="3630717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838200" y="152400"/>
            <a:ext cx="8001000" cy="1066800"/>
          </a:xfrm>
        </p:spPr>
        <p:txBody>
          <a:bodyPr>
            <a:noAutofit/>
          </a:bodyPr>
          <a:lstStyle/>
          <a:p>
            <a:r>
              <a:rPr lang="en-US" altLang="en-US" sz="4000" b="1" dirty="0" smtClean="0">
                <a:solidFill>
                  <a:srgbClr val="0070C0"/>
                </a:solidFill>
                <a:cs typeface="Times New Roman" pitchFamily="18" charset="0"/>
              </a:rPr>
              <a:t>Knowledge Products Produced (</a:t>
            </a:r>
            <a:r>
              <a:rPr lang="en-US" altLang="en-US" sz="4000" b="1" dirty="0" err="1" smtClean="0">
                <a:solidFill>
                  <a:srgbClr val="0070C0"/>
                </a:solidFill>
                <a:cs typeface="Times New Roman" pitchFamily="18" charset="0"/>
              </a:rPr>
              <a:t>cont</a:t>
            </a:r>
            <a:r>
              <a:rPr lang="en-US" altLang="en-US" sz="4000" b="1" dirty="0" smtClean="0">
                <a:solidFill>
                  <a:srgbClr val="0070C0"/>
                </a:solidFill>
                <a:cs typeface="Times New Roman" pitchFamily="18" charset="0"/>
              </a:rPr>
              <a:t>)</a:t>
            </a:r>
            <a:endParaRPr lang="en-US" altLang="en-US" sz="4000" b="1" dirty="0">
              <a:solidFill>
                <a:srgbClr val="0070C0"/>
              </a:solidFill>
              <a:cs typeface="Times New Roman" pitchFamily="18" charset="0"/>
            </a:endParaRPr>
          </a:p>
        </p:txBody>
      </p:sp>
      <p:pic>
        <p:nvPicPr>
          <p:cNvPr id="13315"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Содержимое 2"/>
          <p:cNvSpPr txBox="1">
            <a:spLocks/>
          </p:cNvSpPr>
          <p:nvPr/>
        </p:nvSpPr>
        <p:spPr bwMode="auto">
          <a:xfrm>
            <a:off x="685800" y="914400"/>
            <a:ext cx="8458200" cy="5943600"/>
          </a:xfrm>
          <a:prstGeom prst="rect">
            <a:avLst/>
          </a:prstGeom>
          <a:noFill/>
          <a:ln w="9525">
            <a:noFill/>
            <a:miter lim="800000"/>
            <a:headEnd/>
            <a:tailEnd/>
          </a:ln>
        </p:spPr>
        <p:txBody>
          <a:bodyPr/>
          <a:lstStyle/>
          <a:p>
            <a:pPr eaLnBrk="0" hangingPunct="0">
              <a:spcBef>
                <a:spcPct val="20000"/>
              </a:spcBef>
              <a:defRPr/>
            </a:pPr>
            <a:endParaRPr lang="en-GB" sz="1000" dirty="0" smtClean="0">
              <a:solidFill>
                <a:srgbClr val="000000"/>
              </a:solidFill>
            </a:endParaRPr>
          </a:p>
          <a:p>
            <a:pPr algn="just" eaLnBrk="0" hangingPunct="0">
              <a:spcBef>
                <a:spcPct val="20000"/>
              </a:spcBef>
              <a:defRPr/>
            </a:pPr>
            <a:endParaRPr lang="en-GB" sz="1000" dirty="0">
              <a:solidFill>
                <a:srgbClr val="000000"/>
              </a:solidFill>
            </a:endParaRPr>
          </a:p>
          <a:p>
            <a:pPr marL="457200" indent="-457200" algn="just" eaLnBrk="0" hangingPunct="0">
              <a:spcBef>
                <a:spcPct val="20000"/>
              </a:spcBef>
              <a:buFont typeface="Arial"/>
              <a:buChar char="•"/>
              <a:defRPr/>
            </a:pPr>
            <a:endParaRPr lang="en-GB" sz="1000" dirty="0" smtClean="0">
              <a:solidFill>
                <a:srgbClr val="000000"/>
              </a:solidFill>
            </a:endParaRPr>
          </a:p>
          <a:p>
            <a:pPr marL="457200" indent="-457200" algn="just" eaLnBrk="0" hangingPunct="0">
              <a:spcBef>
                <a:spcPct val="20000"/>
              </a:spcBef>
              <a:buFont typeface="Arial"/>
              <a:buChar char="•"/>
              <a:defRPr/>
            </a:pPr>
            <a:r>
              <a:rPr lang="en-GB" sz="2000" b="1" dirty="0" smtClean="0">
                <a:solidFill>
                  <a:srgbClr val="953735"/>
                </a:solidFill>
              </a:rPr>
              <a:t>Technical PFM reports </a:t>
            </a:r>
            <a:r>
              <a:rPr lang="en-GB" sz="2000" dirty="0" smtClean="0">
                <a:solidFill>
                  <a:srgbClr val="000000"/>
                </a:solidFill>
              </a:rPr>
              <a:t>by World Bank, OECD, IMF, IBP and GIZ translated and shared.</a:t>
            </a:r>
            <a:endParaRPr lang="en-GB" sz="2000" dirty="0">
              <a:solidFill>
                <a:srgbClr val="000000"/>
              </a:solidFill>
            </a:endParaRPr>
          </a:p>
          <a:p>
            <a:pPr marL="457200" indent="-457200" algn="just" eaLnBrk="0" hangingPunct="0">
              <a:spcBef>
                <a:spcPct val="20000"/>
              </a:spcBef>
              <a:buFont typeface="Arial"/>
              <a:buChar char="•"/>
              <a:defRPr/>
            </a:pPr>
            <a:endParaRPr lang="en-GB" sz="2000" dirty="0" smtClean="0">
              <a:solidFill>
                <a:srgbClr val="000000"/>
              </a:solidFill>
            </a:endParaRPr>
          </a:p>
          <a:p>
            <a:pPr marL="457200" indent="-457200" algn="just" eaLnBrk="0" hangingPunct="0">
              <a:spcBef>
                <a:spcPct val="20000"/>
              </a:spcBef>
              <a:buFont typeface="Arial"/>
              <a:buChar char="•"/>
              <a:defRPr/>
            </a:pPr>
            <a:r>
              <a:rPr lang="en-GB" sz="2000" dirty="0" smtClean="0">
                <a:solidFill>
                  <a:srgbClr val="000000"/>
                </a:solidFill>
              </a:rPr>
              <a:t>For each major meeting, </a:t>
            </a:r>
            <a:r>
              <a:rPr lang="en-GB" sz="2000" b="1" dirty="0" smtClean="0">
                <a:solidFill>
                  <a:srgbClr val="953735"/>
                </a:solidFill>
              </a:rPr>
              <a:t>concept notes </a:t>
            </a:r>
            <a:r>
              <a:rPr lang="en-GB" sz="2000" dirty="0" smtClean="0">
                <a:solidFill>
                  <a:srgbClr val="000000"/>
                </a:solidFill>
              </a:rPr>
              <a:t>are developed identifying key concepts and international trends and issues (</a:t>
            </a:r>
            <a:r>
              <a:rPr lang="en-GB" sz="2000" dirty="0" err="1" smtClean="0">
                <a:solidFill>
                  <a:srgbClr val="000000"/>
                </a:solidFill>
              </a:rPr>
              <a:t>eg</a:t>
            </a:r>
            <a:r>
              <a:rPr lang="en-GB" sz="2000" dirty="0" smtClean="0">
                <a:solidFill>
                  <a:srgbClr val="000000"/>
                </a:solidFill>
              </a:rPr>
              <a:t> program and performance budgeting; results-based monitoring and evaluation; fiscal consolidation; fiscal rules)</a:t>
            </a:r>
          </a:p>
          <a:p>
            <a:pPr algn="just" eaLnBrk="0" hangingPunct="0">
              <a:spcBef>
                <a:spcPct val="20000"/>
              </a:spcBef>
              <a:defRPr/>
            </a:pPr>
            <a:endParaRPr lang="en-GB" sz="2000" dirty="0" smtClean="0">
              <a:solidFill>
                <a:srgbClr val="000000"/>
              </a:solidFill>
            </a:endParaRPr>
          </a:p>
          <a:p>
            <a:pPr marL="457200" indent="-457200" algn="just" eaLnBrk="0" hangingPunct="0">
              <a:spcBef>
                <a:spcPct val="20000"/>
              </a:spcBef>
              <a:buFont typeface="Arial"/>
              <a:buChar char="•"/>
              <a:defRPr/>
            </a:pPr>
            <a:r>
              <a:rPr lang="en-GB" sz="2000" dirty="0">
                <a:solidFill>
                  <a:srgbClr val="000000"/>
                </a:solidFill>
              </a:rPr>
              <a:t>Numerous</a:t>
            </a:r>
            <a:r>
              <a:rPr lang="en-GB" sz="2000" dirty="0" smtClean="0">
                <a:solidFill>
                  <a:srgbClr val="000000"/>
                </a:solidFill>
              </a:rPr>
              <a:t> </a:t>
            </a:r>
            <a:r>
              <a:rPr lang="en-GB" sz="2000" b="1" dirty="0" smtClean="0">
                <a:solidFill>
                  <a:srgbClr val="953735"/>
                </a:solidFill>
              </a:rPr>
              <a:t>member country laws, policies and guidelines shared </a:t>
            </a:r>
            <a:r>
              <a:rPr lang="en-GB" sz="2000" dirty="0" err="1" smtClean="0">
                <a:solidFill>
                  <a:srgbClr val="000000"/>
                </a:solidFill>
              </a:rPr>
              <a:t>eg</a:t>
            </a:r>
            <a:r>
              <a:rPr lang="en-GB" sz="2000" dirty="0" smtClean="0">
                <a:solidFill>
                  <a:srgbClr val="000000"/>
                </a:solidFill>
              </a:rPr>
              <a:t> Guidelines on Citizens Budget from Kyrgyz Republic, Moldova, Russia Federation translated and shared </a:t>
            </a:r>
          </a:p>
          <a:p>
            <a:pPr marL="457200" indent="-457200" eaLnBrk="0" hangingPunct="0">
              <a:spcBef>
                <a:spcPct val="20000"/>
              </a:spcBef>
              <a:buFont typeface="Arial"/>
              <a:buChar char="•"/>
              <a:defRPr/>
            </a:pPr>
            <a:endParaRPr lang="ru-RU" sz="2400" dirty="0">
              <a:solidFill>
                <a:srgbClr val="000000"/>
              </a:solidFill>
            </a:endParaRPr>
          </a:p>
        </p:txBody>
      </p:sp>
    </p:spTree>
    <p:extLst>
      <p:ext uri="{BB962C8B-B14F-4D97-AF65-F5344CB8AC3E}">
        <p14:creationId xmlns:p14="http://schemas.microsoft.com/office/powerpoint/2010/main" val="1232182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9792E3-0ED1-4636-9AD2-0933D53E70C7}" type="slidenum">
              <a:rPr lang="en-US" smtClean="0"/>
              <a:pPr/>
              <a:t>17</a:t>
            </a:fld>
            <a:endParaRPr lang="en-US" dirty="0"/>
          </a:p>
        </p:txBody>
      </p:sp>
      <p:sp>
        <p:nvSpPr>
          <p:cNvPr id="6" name="Заголовок 1"/>
          <p:cNvSpPr>
            <a:spLocks noGrp="1"/>
          </p:cNvSpPr>
          <p:nvPr>
            <p:ph type="title"/>
          </p:nvPr>
        </p:nvSpPr>
        <p:spPr>
          <a:xfrm>
            <a:off x="533400" y="304800"/>
            <a:ext cx="8458200" cy="1143000"/>
          </a:xfrm>
        </p:spPr>
        <p:txBody>
          <a:bodyPr>
            <a:noAutofit/>
          </a:bodyPr>
          <a:lstStyle/>
          <a:p>
            <a:r>
              <a:rPr lang="hu-HU" sz="4000" b="1" dirty="0">
                <a:solidFill>
                  <a:srgbClr val="0070C0"/>
                </a:solidFill>
                <a:cs typeface="Times New Roman" pitchFamily="18" charset="0"/>
              </a:rPr>
              <a:t>Future Results: Strategic Priorities planned for 2017-2022</a:t>
            </a:r>
            <a:endParaRPr lang="ru-RU" sz="4000" b="1" dirty="0">
              <a:solidFill>
                <a:srgbClr val="0070C0"/>
              </a:solidFill>
              <a:cs typeface="Times New Roman" pitchFamily="18" charset="0"/>
            </a:endParaRPr>
          </a:p>
        </p:txBody>
      </p:sp>
      <p:sp>
        <p:nvSpPr>
          <p:cNvPr id="2" name="Tartalom helye 1"/>
          <p:cNvSpPr>
            <a:spLocks noGrp="1"/>
          </p:cNvSpPr>
          <p:nvPr>
            <p:ph idx="1"/>
          </p:nvPr>
        </p:nvSpPr>
        <p:spPr>
          <a:xfrm>
            <a:off x="609600" y="1447800"/>
            <a:ext cx="8458200" cy="5334000"/>
          </a:xfrm>
        </p:spPr>
        <p:txBody>
          <a:bodyPr>
            <a:noAutofit/>
          </a:bodyPr>
          <a:lstStyle/>
          <a:p>
            <a:pPr marL="0" indent="0" algn="just">
              <a:buNone/>
            </a:pPr>
            <a:endParaRPr lang="en-US" sz="2000" dirty="0" smtClean="0"/>
          </a:p>
          <a:p>
            <a:pPr marL="0" indent="0" algn="just">
              <a:buNone/>
            </a:pPr>
            <a:r>
              <a:rPr lang="en-US" sz="2000" dirty="0" smtClean="0"/>
              <a:t>   Strategic priorities to be included for next PEMPAL Strategy 2017-22:</a:t>
            </a:r>
          </a:p>
          <a:p>
            <a:pPr algn="just"/>
            <a:endParaRPr lang="en-US" sz="2000" dirty="0" smtClean="0"/>
          </a:p>
          <a:p>
            <a:pPr algn="just"/>
            <a:r>
              <a:rPr lang="en-US" sz="2000" b="1" dirty="0" smtClean="0">
                <a:solidFill>
                  <a:srgbClr val="008000"/>
                </a:solidFill>
              </a:rPr>
              <a:t>Sharpening tools for effective fiscal management </a:t>
            </a:r>
            <a:r>
              <a:rPr lang="en-US" sz="2000" dirty="0" smtClean="0"/>
              <a:t>with initial focus on performance and program budgeting, while identifying other countries challenges and priorities to address.</a:t>
            </a:r>
            <a:endParaRPr lang="en-US" sz="1000" dirty="0" smtClean="0"/>
          </a:p>
          <a:p>
            <a:pPr algn="just"/>
            <a:endParaRPr lang="en-US" sz="2000" dirty="0" smtClean="0"/>
          </a:p>
          <a:p>
            <a:pPr algn="just"/>
            <a:r>
              <a:rPr lang="en-US" sz="2000" b="1" dirty="0" smtClean="0">
                <a:solidFill>
                  <a:srgbClr val="008000"/>
                </a:solidFill>
              </a:rPr>
              <a:t>Strengthening fiscal transparency and accountability </a:t>
            </a:r>
            <a:r>
              <a:rPr lang="en-US" sz="2000" dirty="0"/>
              <a:t>with a focus on budget literacy, transparency and public participation </a:t>
            </a:r>
            <a:r>
              <a:rPr lang="en-US" sz="2000" dirty="0" smtClean="0"/>
              <a:t>initiatives.</a:t>
            </a:r>
          </a:p>
          <a:p>
            <a:pPr algn="just"/>
            <a:endParaRPr lang="en-US" sz="1000" dirty="0"/>
          </a:p>
          <a:p>
            <a:pPr algn="just"/>
            <a:endParaRPr lang="en-US" sz="2000" dirty="0" smtClean="0"/>
          </a:p>
          <a:p>
            <a:pPr algn="just"/>
            <a:r>
              <a:rPr lang="en-US" sz="2000" b="1" dirty="0" smtClean="0">
                <a:solidFill>
                  <a:srgbClr val="008000"/>
                </a:solidFill>
              </a:rPr>
              <a:t>Expanding internationally available data on PEMPAL countries </a:t>
            </a:r>
            <a:r>
              <a:rPr lang="en-US" sz="2000" dirty="0" smtClean="0"/>
              <a:t>through identification ad sharing of good practices and benchmarking within and outside the PEMPAL. </a:t>
            </a:r>
          </a:p>
          <a:p>
            <a:pPr algn="just"/>
            <a:endParaRPr lang="en-US" sz="1000" dirty="0" smtClean="0"/>
          </a:p>
          <a:p>
            <a:pPr algn="just"/>
            <a:endParaRPr lang="hu-HU" sz="1600" dirty="0"/>
          </a:p>
        </p:txBody>
      </p:sp>
      <p:pic>
        <p:nvPicPr>
          <p:cNvPr id="11" name="Рисунок 11" descr="pempal-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31023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9792E3-0ED1-4636-9AD2-0933D53E70C7}" type="slidenum">
              <a:rPr lang="en-US" smtClean="0"/>
              <a:pPr/>
              <a:t>18</a:t>
            </a:fld>
            <a:endParaRPr lang="en-US" dirty="0"/>
          </a:p>
        </p:txBody>
      </p:sp>
      <p:sp>
        <p:nvSpPr>
          <p:cNvPr id="6" name="Заголовок 1"/>
          <p:cNvSpPr>
            <a:spLocks noGrp="1"/>
          </p:cNvSpPr>
          <p:nvPr>
            <p:ph type="title"/>
          </p:nvPr>
        </p:nvSpPr>
        <p:spPr>
          <a:xfrm>
            <a:off x="533400" y="304800"/>
            <a:ext cx="8458200" cy="1143000"/>
          </a:xfrm>
        </p:spPr>
        <p:txBody>
          <a:bodyPr>
            <a:noAutofit/>
          </a:bodyPr>
          <a:lstStyle/>
          <a:p>
            <a:r>
              <a:rPr lang="hu-HU" sz="4000" b="1" dirty="0">
                <a:solidFill>
                  <a:srgbClr val="0070C0"/>
                </a:solidFill>
                <a:cs typeface="Times New Roman" pitchFamily="18" charset="0"/>
              </a:rPr>
              <a:t>Future Results: Strategic Priorities planned for 2017-2022</a:t>
            </a:r>
            <a:endParaRPr lang="ru-RU" sz="4000" b="1" dirty="0">
              <a:solidFill>
                <a:srgbClr val="0070C0"/>
              </a:solidFill>
              <a:cs typeface="Times New Roman" pitchFamily="18" charset="0"/>
            </a:endParaRPr>
          </a:p>
        </p:txBody>
      </p:sp>
      <p:sp>
        <p:nvSpPr>
          <p:cNvPr id="2" name="Tartalom helye 1"/>
          <p:cNvSpPr>
            <a:spLocks noGrp="1"/>
          </p:cNvSpPr>
          <p:nvPr>
            <p:ph idx="1"/>
          </p:nvPr>
        </p:nvSpPr>
        <p:spPr>
          <a:xfrm>
            <a:off x="914400" y="1447800"/>
            <a:ext cx="8153400" cy="5334000"/>
          </a:xfrm>
        </p:spPr>
        <p:txBody>
          <a:bodyPr>
            <a:noAutofit/>
          </a:bodyPr>
          <a:lstStyle/>
          <a:p>
            <a:pPr marL="0" indent="0" algn="just">
              <a:buNone/>
            </a:pPr>
            <a:endParaRPr lang="en-US" sz="2000" dirty="0" smtClean="0">
              <a:solidFill>
                <a:srgbClr val="000000"/>
              </a:solidFill>
            </a:endParaRPr>
          </a:p>
          <a:p>
            <a:pPr algn="just"/>
            <a:r>
              <a:rPr lang="en-US" sz="2000" dirty="0" smtClean="0">
                <a:solidFill>
                  <a:srgbClr val="000000"/>
                </a:solidFill>
              </a:rPr>
              <a:t>The </a:t>
            </a:r>
            <a:r>
              <a:rPr lang="en-US" sz="2000" dirty="0">
                <a:solidFill>
                  <a:srgbClr val="000000"/>
                </a:solidFill>
              </a:rPr>
              <a:t>format of events proposed</a:t>
            </a:r>
            <a:r>
              <a:rPr lang="en-US" sz="2000" dirty="0" smtClean="0">
                <a:solidFill>
                  <a:srgbClr val="000000"/>
                </a:solidFill>
              </a:rPr>
              <a:t>: </a:t>
            </a:r>
          </a:p>
          <a:p>
            <a:pPr algn="just"/>
            <a:endParaRPr lang="en-US" sz="2000" dirty="0" smtClean="0">
              <a:solidFill>
                <a:srgbClr val="000000"/>
              </a:solidFill>
            </a:endParaRPr>
          </a:p>
          <a:p>
            <a:pPr lvl="1" algn="just"/>
            <a:r>
              <a:rPr lang="en-US" sz="2000" b="1" dirty="0" smtClean="0">
                <a:solidFill>
                  <a:srgbClr val="000000"/>
                </a:solidFill>
              </a:rPr>
              <a:t>annual plenary meeting </a:t>
            </a:r>
            <a:r>
              <a:rPr lang="en-US" sz="2000" dirty="0" smtClean="0">
                <a:solidFill>
                  <a:srgbClr val="000000"/>
                </a:solidFill>
              </a:rPr>
              <a:t>to discuss key fiscal tools; </a:t>
            </a:r>
          </a:p>
          <a:p>
            <a:pPr lvl="1" algn="just"/>
            <a:endParaRPr lang="en-US" sz="2000" dirty="0" smtClean="0">
              <a:solidFill>
                <a:srgbClr val="000000"/>
              </a:solidFill>
            </a:endParaRPr>
          </a:p>
          <a:p>
            <a:pPr lvl="1" algn="just"/>
            <a:r>
              <a:rPr lang="en-US" sz="2000" b="1" dirty="0" smtClean="0">
                <a:solidFill>
                  <a:srgbClr val="000000"/>
                </a:solidFill>
              </a:rPr>
              <a:t>study visits to best practice countries for working groups</a:t>
            </a:r>
            <a:r>
              <a:rPr lang="en-US" sz="2000" dirty="0" smtClean="0">
                <a:solidFill>
                  <a:srgbClr val="000000"/>
                </a:solidFill>
              </a:rPr>
              <a:t>; </a:t>
            </a:r>
          </a:p>
          <a:p>
            <a:pPr lvl="1" algn="just"/>
            <a:endParaRPr lang="en-US" sz="2000" dirty="0" smtClean="0">
              <a:solidFill>
                <a:srgbClr val="000000"/>
              </a:solidFill>
            </a:endParaRPr>
          </a:p>
          <a:p>
            <a:pPr lvl="1" algn="just"/>
            <a:r>
              <a:rPr lang="en-US" sz="2000" b="1" dirty="0" smtClean="0">
                <a:solidFill>
                  <a:srgbClr val="000000"/>
                </a:solidFill>
              </a:rPr>
              <a:t>participation at annual OECD SBO meetings </a:t>
            </a:r>
            <a:r>
              <a:rPr lang="en-US" sz="2000" dirty="0" smtClean="0">
                <a:solidFill>
                  <a:srgbClr val="000000"/>
                </a:solidFill>
              </a:rPr>
              <a:t>with working group meetings held back-to-back; </a:t>
            </a:r>
          </a:p>
          <a:p>
            <a:pPr lvl="1" algn="just"/>
            <a:endParaRPr lang="en-US" sz="2000" dirty="0" smtClean="0">
              <a:solidFill>
                <a:srgbClr val="000000"/>
              </a:solidFill>
            </a:endParaRPr>
          </a:p>
          <a:p>
            <a:pPr lvl="1" algn="just"/>
            <a:r>
              <a:rPr lang="en-US" sz="2000" b="1" dirty="0" smtClean="0">
                <a:solidFill>
                  <a:srgbClr val="000000"/>
                </a:solidFill>
              </a:rPr>
              <a:t>videoconference meetings.</a:t>
            </a:r>
          </a:p>
          <a:p>
            <a:pPr marL="0" indent="0" algn="just">
              <a:buNone/>
            </a:pPr>
            <a:endParaRPr lang="en-US" sz="2000" dirty="0" smtClean="0">
              <a:solidFill>
                <a:srgbClr val="000000"/>
              </a:solidFill>
            </a:endParaRPr>
          </a:p>
          <a:p>
            <a:pPr marL="0" indent="0" algn="just">
              <a:buNone/>
            </a:pPr>
            <a:r>
              <a:rPr lang="en-US" sz="2000" b="1" dirty="0" smtClean="0">
                <a:solidFill>
                  <a:srgbClr val="000000"/>
                </a:solidFill>
              </a:rPr>
              <a:t>Knowledge products </a:t>
            </a:r>
            <a:r>
              <a:rPr lang="en-US" sz="2000" dirty="0" smtClean="0">
                <a:solidFill>
                  <a:srgbClr val="000000"/>
                </a:solidFill>
              </a:rPr>
              <a:t>will be developed by working groups that will identify member country reform challenges and provide a menu of options to address them from peer and international advice.</a:t>
            </a:r>
            <a:endParaRPr lang="hu-HU" sz="2000" dirty="0">
              <a:solidFill>
                <a:srgbClr val="000000"/>
              </a:solidFill>
            </a:endParaRPr>
          </a:p>
          <a:p>
            <a:pPr algn="just"/>
            <a:endParaRPr lang="hu-HU" sz="1600" dirty="0"/>
          </a:p>
        </p:txBody>
      </p:sp>
      <p:pic>
        <p:nvPicPr>
          <p:cNvPr id="11" name="Рисунок 11" descr="pempal-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78660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152400"/>
            <a:ext cx="8382000" cy="1219200"/>
          </a:xfrm>
        </p:spPr>
        <p:txBody>
          <a:bodyPr>
            <a:noAutofit/>
          </a:bodyPr>
          <a:lstStyle/>
          <a:p>
            <a:r>
              <a:rPr lang="en-US" altLang="en-US" sz="4000" b="1" dirty="0" smtClean="0">
                <a:solidFill>
                  <a:srgbClr val="0070C0"/>
                </a:solidFill>
                <a:cs typeface="Times New Roman" pitchFamily="18" charset="0"/>
              </a:rPr>
              <a:t>Process for Identifying and Prioritizing PFM priorities</a:t>
            </a:r>
            <a:endParaRPr lang="en-US" altLang="en-US" sz="4000" b="1" dirty="0">
              <a:solidFill>
                <a:srgbClr val="0070C0"/>
              </a:solidFill>
              <a:cs typeface="Times New Roman" pitchFamily="18" charset="0"/>
            </a:endParaRPr>
          </a:p>
        </p:txBody>
      </p:sp>
      <p:pic>
        <p:nvPicPr>
          <p:cNvPr id="13315"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Содержимое 2"/>
          <p:cNvSpPr txBox="1">
            <a:spLocks/>
          </p:cNvSpPr>
          <p:nvPr/>
        </p:nvSpPr>
        <p:spPr bwMode="auto">
          <a:xfrm>
            <a:off x="990600" y="1447800"/>
            <a:ext cx="7772400" cy="5105400"/>
          </a:xfrm>
          <a:prstGeom prst="rect">
            <a:avLst/>
          </a:prstGeom>
          <a:noFill/>
          <a:ln w="9525">
            <a:noFill/>
            <a:miter lim="800000"/>
            <a:headEnd/>
            <a:tailEnd/>
          </a:ln>
        </p:spPr>
        <p:txBody>
          <a:bodyPr/>
          <a:lstStyle/>
          <a:p>
            <a:pPr marL="342900" indent="-342900" algn="just" eaLnBrk="0" hangingPunct="0">
              <a:spcBef>
                <a:spcPct val="20000"/>
              </a:spcBef>
              <a:buFont typeface="Arial"/>
              <a:buChar char="•"/>
              <a:defRPr/>
            </a:pPr>
            <a:r>
              <a:rPr lang="en-GB" sz="2000" dirty="0" smtClean="0">
                <a:solidFill>
                  <a:srgbClr val="000000"/>
                </a:solidFill>
              </a:rPr>
              <a:t>During the last strategy, BCOP circulated country priority forms at annual plenary meetings of all members. </a:t>
            </a:r>
            <a:endParaRPr lang="en-GB" sz="2000" dirty="0">
              <a:solidFill>
                <a:srgbClr val="000000"/>
              </a:solidFill>
            </a:endParaRPr>
          </a:p>
          <a:p>
            <a:pPr marL="800100" lvl="1" indent="-342900" algn="just" eaLnBrk="0" hangingPunct="0">
              <a:spcBef>
                <a:spcPct val="20000"/>
              </a:spcBef>
              <a:buFont typeface="Arial"/>
              <a:buChar char="•"/>
              <a:defRPr/>
            </a:pPr>
            <a:r>
              <a:rPr lang="en-GB" sz="2000" dirty="0" smtClean="0">
                <a:solidFill>
                  <a:srgbClr val="000000"/>
                </a:solidFill>
              </a:rPr>
              <a:t>BCOP Executive Committee prioritized topics during meeting making most common ones for plenary meeting and less common the subject of VCs and other meetings. </a:t>
            </a:r>
          </a:p>
          <a:p>
            <a:pPr marL="800100" lvl="1" indent="-342900" algn="just" eaLnBrk="0" hangingPunct="0">
              <a:spcBef>
                <a:spcPct val="20000"/>
              </a:spcBef>
              <a:buFont typeface="Arial"/>
              <a:buChar char="•"/>
              <a:defRPr/>
            </a:pPr>
            <a:r>
              <a:rPr lang="en-GB" sz="2000" dirty="0" smtClean="0">
                <a:solidFill>
                  <a:srgbClr val="000000"/>
                </a:solidFill>
              </a:rPr>
              <a:t>These were announced by end of meeting.</a:t>
            </a:r>
          </a:p>
          <a:p>
            <a:pPr marL="800100" lvl="1" indent="-342900" algn="just" eaLnBrk="0" hangingPunct="0">
              <a:spcBef>
                <a:spcPct val="20000"/>
              </a:spcBef>
              <a:buFont typeface="Arial"/>
              <a:buChar char="•"/>
              <a:defRPr/>
            </a:pPr>
            <a:r>
              <a:rPr lang="en-GB" sz="2000" dirty="0" smtClean="0">
                <a:solidFill>
                  <a:srgbClr val="000000"/>
                </a:solidFill>
              </a:rPr>
              <a:t>Study visits were assigned to working groups only (adopted in last years of strategy).</a:t>
            </a:r>
            <a:endParaRPr lang="en-GB" sz="2000" dirty="0">
              <a:solidFill>
                <a:srgbClr val="000000"/>
              </a:solidFill>
            </a:endParaRPr>
          </a:p>
          <a:p>
            <a:pPr marL="800100" lvl="1" indent="-342900" algn="just" eaLnBrk="0" hangingPunct="0">
              <a:spcBef>
                <a:spcPct val="20000"/>
              </a:spcBef>
              <a:buFont typeface="Arial"/>
              <a:buChar char="•"/>
              <a:defRPr/>
            </a:pPr>
            <a:endParaRPr lang="en-GB" sz="1000" dirty="0" smtClean="0">
              <a:solidFill>
                <a:srgbClr val="000000"/>
              </a:solidFill>
            </a:endParaRPr>
          </a:p>
          <a:p>
            <a:pPr marL="457200" indent="-457200" algn="just" eaLnBrk="0" hangingPunct="0">
              <a:spcBef>
                <a:spcPct val="20000"/>
              </a:spcBef>
              <a:buFont typeface="Arial"/>
              <a:buChar char="•"/>
              <a:defRPr/>
            </a:pPr>
            <a:r>
              <a:rPr lang="en-GB" sz="2000" dirty="0" smtClean="0">
                <a:solidFill>
                  <a:srgbClr val="000000"/>
                </a:solidFill>
              </a:rPr>
              <a:t>Over strategy period, this will be done more formally by </a:t>
            </a:r>
            <a:r>
              <a:rPr lang="en-GB" sz="2000" b="1" dirty="0" smtClean="0">
                <a:solidFill>
                  <a:srgbClr val="000000"/>
                </a:solidFill>
              </a:rPr>
              <a:t>pre-meeting surveys</a:t>
            </a:r>
            <a:r>
              <a:rPr lang="en-GB" sz="2000" dirty="0" smtClean="0">
                <a:solidFill>
                  <a:srgbClr val="000000"/>
                </a:solidFill>
              </a:rPr>
              <a:t> providing priority reform options to ensure more formal documentation and to cover all countries (given 1-2 countries did not attend annual meetings). </a:t>
            </a:r>
          </a:p>
          <a:p>
            <a:pPr marL="742950" lvl="1" indent="-285750" algn="just" eaLnBrk="0" hangingPunct="0">
              <a:spcBef>
                <a:spcPct val="20000"/>
              </a:spcBef>
              <a:buFont typeface="Arial"/>
              <a:buChar char="•"/>
              <a:defRPr/>
            </a:pPr>
            <a:r>
              <a:rPr lang="en-GB" sz="2000" dirty="0" smtClean="0">
                <a:solidFill>
                  <a:srgbClr val="000000"/>
                </a:solidFill>
              </a:rPr>
              <a:t>Countries will then be informed of selected priorities by Executive Committee through feedback provided in annual presentation on achievement and activities.</a:t>
            </a:r>
          </a:p>
        </p:txBody>
      </p:sp>
    </p:spTree>
    <p:extLst>
      <p:ext uri="{BB962C8B-B14F-4D97-AF65-F5344CB8AC3E}">
        <p14:creationId xmlns:p14="http://schemas.microsoft.com/office/powerpoint/2010/main" val="2178620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1000"/>
            <a:ext cx="647700" cy="4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685800"/>
            <a:ext cx="720725"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066800"/>
            <a:ext cx="793750"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1676400"/>
            <a:ext cx="865187"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7163" y="2527300"/>
            <a:ext cx="790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0" y="3200400"/>
            <a:ext cx="719137" cy="3603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4344"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3810000"/>
            <a:ext cx="863600" cy="43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4572000"/>
            <a:ext cx="720725" cy="482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4346"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3663" y="5024438"/>
            <a:ext cx="719137"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7"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14988" y="5264150"/>
            <a:ext cx="720725"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8"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87900" y="5445125"/>
            <a:ext cx="6477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9"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2863" y="5445125"/>
            <a:ext cx="6477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0" name="Picture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3213" y="5229225"/>
            <a:ext cx="792162"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1" name="Picture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8175" y="4868863"/>
            <a:ext cx="8651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2" name="Picture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31913" y="4292600"/>
            <a:ext cx="79375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3" name="Picture 4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00" y="2971800"/>
            <a:ext cx="863600" cy="4333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4354" name="Picture 4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55650" y="2205038"/>
            <a:ext cx="935038"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5" name="Picture 4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19250" y="1484313"/>
            <a:ext cx="720725" cy="48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6" name="Picture 4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39975" y="981075"/>
            <a:ext cx="78898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7" name="Picture 4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276600" y="609600"/>
            <a:ext cx="78898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8" name="Picture 47" descr="Russia"/>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00113" y="3644900"/>
            <a:ext cx="792162" cy="4873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4360" name="Rectangle 2"/>
          <p:cNvSpPr txBox="1">
            <a:spLocks noChangeArrowheads="1"/>
          </p:cNvSpPr>
          <p:nvPr/>
        </p:nvSpPr>
        <p:spPr bwMode="auto">
          <a:xfrm>
            <a:off x="2195513" y="2420938"/>
            <a:ext cx="4897437"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r-HR" altLang="en-US" sz="3600">
                <a:solidFill>
                  <a:schemeClr val="tx2"/>
                </a:solidFill>
              </a:rPr>
              <a:t/>
            </a:r>
            <a:br>
              <a:rPr lang="hr-HR" altLang="en-US" sz="3600">
                <a:solidFill>
                  <a:schemeClr val="tx2"/>
                </a:solidFill>
              </a:rPr>
            </a:br>
            <a:endParaRPr lang="hr-HR" altLang="en-US" sz="3600">
              <a:solidFill>
                <a:schemeClr val="tx2"/>
              </a:solidFill>
            </a:endParaRPr>
          </a:p>
        </p:txBody>
      </p:sp>
      <p:sp>
        <p:nvSpPr>
          <p:cNvPr id="14361" name="Rectangle 2"/>
          <p:cNvSpPr txBox="1">
            <a:spLocks noChangeArrowheads="1"/>
          </p:cNvSpPr>
          <p:nvPr/>
        </p:nvSpPr>
        <p:spPr bwMode="auto">
          <a:xfrm>
            <a:off x="2590800" y="1676400"/>
            <a:ext cx="43434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0"/>
              </a:spcBef>
            </a:pPr>
            <a:endParaRPr lang="en-US" altLang="en-US" sz="4400" b="1" dirty="0">
              <a:solidFill>
                <a:srgbClr val="0070C0"/>
              </a:solidFill>
              <a:latin typeface="+mj-lt"/>
              <a:ea typeface="+mj-ea"/>
              <a:cs typeface="Times New Roman" pitchFamily="18" charset="0"/>
            </a:endParaRPr>
          </a:p>
          <a:p>
            <a:pPr algn="ctr">
              <a:spcBef>
                <a:spcPct val="0"/>
              </a:spcBef>
            </a:pPr>
            <a:r>
              <a:rPr lang="hu-HU" altLang="en-US" sz="4400" b="1" dirty="0" smtClean="0">
                <a:solidFill>
                  <a:srgbClr val="0070C0"/>
                </a:solidFill>
                <a:latin typeface="+mj-lt"/>
                <a:ea typeface="+mj-ea"/>
                <a:cs typeface="Times New Roman" pitchFamily="18" charset="0"/>
              </a:rPr>
              <a:t>BCOP has 21 </a:t>
            </a:r>
            <a:r>
              <a:rPr lang="hu-HU" altLang="en-US" sz="4400" b="1" dirty="0">
                <a:solidFill>
                  <a:srgbClr val="0070C0"/>
                </a:solidFill>
                <a:latin typeface="+mj-lt"/>
                <a:ea typeface="+mj-ea"/>
                <a:cs typeface="Times New Roman" pitchFamily="18" charset="0"/>
              </a:rPr>
              <a:t>member countries</a:t>
            </a:r>
          </a:p>
        </p:txBody>
      </p:sp>
      <p:pic>
        <p:nvPicPr>
          <p:cNvPr id="30" name="Рисунок 518"/>
          <p:cNvPicPr/>
          <p:nvPr/>
        </p:nvPicPr>
        <p:blipFill>
          <a:blip r:embed="rId24">
            <a:extLst>
              <a:ext uri="{28A0092B-C50C-407E-A947-70E740481C1C}">
                <a14:useLocalDpi xmlns:a14="http://schemas.microsoft.com/office/drawing/2010/main" val="0"/>
              </a:ext>
            </a:extLst>
          </a:blip>
          <a:srcRect b="42677"/>
          <a:stretch>
            <a:fillRect/>
          </a:stretch>
        </p:blipFill>
        <p:spPr bwMode="auto">
          <a:xfrm>
            <a:off x="0" y="6400800"/>
            <a:ext cx="9144000" cy="609600"/>
          </a:xfrm>
          <a:prstGeom prst="rect">
            <a:avLst/>
          </a:prstGeom>
          <a:noFill/>
          <a:ln>
            <a:noFill/>
          </a:ln>
        </p:spPr>
      </p:pic>
    </p:spTree>
    <p:extLst>
      <p:ext uri="{BB962C8B-B14F-4D97-AF65-F5344CB8AC3E}">
        <p14:creationId xmlns:p14="http://schemas.microsoft.com/office/powerpoint/2010/main" val="3495375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152400"/>
            <a:ext cx="8382000" cy="1143000"/>
          </a:xfrm>
        </p:spPr>
        <p:txBody>
          <a:bodyPr>
            <a:noAutofit/>
          </a:bodyPr>
          <a:lstStyle/>
          <a:p>
            <a:r>
              <a:rPr lang="en-US" altLang="en-US" sz="4000" b="1" dirty="0" smtClean="0">
                <a:solidFill>
                  <a:srgbClr val="0070C0"/>
                </a:solidFill>
                <a:cs typeface="Times New Roman" pitchFamily="18" charset="0"/>
              </a:rPr>
              <a:t>Ideas for Cross-COP Collaborations</a:t>
            </a:r>
            <a:endParaRPr lang="en-US" altLang="en-US" sz="4000" b="1" dirty="0">
              <a:solidFill>
                <a:srgbClr val="0070C0"/>
              </a:solidFill>
              <a:cs typeface="Times New Roman" pitchFamily="18" charset="0"/>
            </a:endParaRPr>
          </a:p>
        </p:txBody>
      </p:sp>
      <p:pic>
        <p:nvPicPr>
          <p:cNvPr id="13315"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Содержимое 2"/>
          <p:cNvSpPr txBox="1">
            <a:spLocks/>
          </p:cNvSpPr>
          <p:nvPr/>
        </p:nvSpPr>
        <p:spPr bwMode="auto">
          <a:xfrm>
            <a:off x="990600" y="1447800"/>
            <a:ext cx="7772400" cy="5105400"/>
          </a:xfrm>
          <a:prstGeom prst="rect">
            <a:avLst/>
          </a:prstGeom>
          <a:noFill/>
          <a:ln w="9525">
            <a:noFill/>
            <a:miter lim="800000"/>
            <a:headEnd/>
            <a:tailEnd/>
          </a:ln>
        </p:spPr>
        <p:txBody>
          <a:bodyPr/>
          <a:lstStyle/>
          <a:p>
            <a:pPr eaLnBrk="0" hangingPunct="0">
              <a:spcBef>
                <a:spcPct val="20000"/>
              </a:spcBef>
              <a:defRPr/>
            </a:pPr>
            <a:r>
              <a:rPr lang="en-GB" sz="2000" dirty="0" smtClean="0">
                <a:solidFill>
                  <a:srgbClr val="000000"/>
                </a:solidFill>
              </a:rPr>
              <a:t>BCOP would like to suggest:</a:t>
            </a:r>
          </a:p>
          <a:p>
            <a:pPr eaLnBrk="0" hangingPunct="0">
              <a:spcBef>
                <a:spcPct val="20000"/>
              </a:spcBef>
              <a:defRPr/>
            </a:pPr>
            <a:endParaRPr lang="en-GB" sz="2000" dirty="0" smtClean="0">
              <a:solidFill>
                <a:srgbClr val="000000"/>
              </a:solidFill>
            </a:endParaRPr>
          </a:p>
          <a:p>
            <a:pPr marL="457200" indent="-457200" eaLnBrk="0" hangingPunct="0">
              <a:spcBef>
                <a:spcPct val="20000"/>
              </a:spcBef>
              <a:buFont typeface="Arial"/>
              <a:buChar char="•"/>
              <a:defRPr/>
            </a:pPr>
            <a:r>
              <a:rPr lang="en-GB" sz="2000" dirty="0" smtClean="0">
                <a:solidFill>
                  <a:srgbClr val="000000"/>
                </a:solidFill>
              </a:rPr>
              <a:t>a joint event for BCOP and </a:t>
            </a:r>
            <a:r>
              <a:rPr lang="en-GB" sz="2000" dirty="0" smtClean="0"/>
              <a:t>TCOP on </a:t>
            </a:r>
            <a:r>
              <a:rPr lang="en-GB" sz="2000" dirty="0" smtClean="0">
                <a:solidFill>
                  <a:srgbClr val="008000"/>
                </a:solidFill>
              </a:rPr>
              <a:t>budget transparency  </a:t>
            </a:r>
            <a:r>
              <a:rPr lang="en-GB" sz="2000" dirty="0" smtClean="0">
                <a:solidFill>
                  <a:srgbClr val="000000"/>
                </a:solidFill>
              </a:rPr>
              <a:t>and/or cross-COP event on </a:t>
            </a:r>
            <a:r>
              <a:rPr lang="en-GB" sz="2000" dirty="0" smtClean="0">
                <a:solidFill>
                  <a:srgbClr val="008000"/>
                </a:solidFill>
              </a:rPr>
              <a:t>government budget reporting </a:t>
            </a:r>
            <a:r>
              <a:rPr lang="en-GB" sz="2000" dirty="0" smtClean="0">
                <a:solidFill>
                  <a:srgbClr val="000000"/>
                </a:solidFill>
              </a:rPr>
              <a:t>(</a:t>
            </a:r>
            <a:r>
              <a:rPr lang="en-GB" sz="2000" dirty="0" err="1" smtClean="0">
                <a:solidFill>
                  <a:srgbClr val="000000"/>
                </a:solidFill>
              </a:rPr>
              <a:t>ie</a:t>
            </a:r>
            <a:r>
              <a:rPr lang="en-GB" sz="2000" dirty="0" smtClean="0">
                <a:solidFill>
                  <a:srgbClr val="000000"/>
                </a:solidFill>
              </a:rPr>
              <a:t> how to link budget planning and reporting in accordance with GFS, </a:t>
            </a:r>
            <a:r>
              <a:rPr lang="en-GB" sz="2000" dirty="0" err="1" smtClean="0">
                <a:solidFill>
                  <a:srgbClr val="000000"/>
                </a:solidFill>
              </a:rPr>
              <a:t>Eurostats</a:t>
            </a:r>
            <a:r>
              <a:rPr lang="en-GB" sz="2000" dirty="0" smtClean="0">
                <a:solidFill>
                  <a:srgbClr val="000000"/>
                </a:solidFill>
              </a:rPr>
              <a:t>, and national statistic agency requirements)</a:t>
            </a:r>
          </a:p>
          <a:p>
            <a:pPr marL="457200" indent="-457200" eaLnBrk="0" hangingPunct="0">
              <a:spcBef>
                <a:spcPct val="20000"/>
              </a:spcBef>
              <a:buFont typeface="Arial"/>
              <a:buChar char="•"/>
              <a:defRPr/>
            </a:pPr>
            <a:endParaRPr lang="en-GB" sz="2000" dirty="0" smtClean="0">
              <a:solidFill>
                <a:srgbClr val="000000"/>
              </a:solidFill>
            </a:endParaRPr>
          </a:p>
          <a:p>
            <a:pPr marL="457200" indent="-457200" eaLnBrk="0" hangingPunct="0">
              <a:spcBef>
                <a:spcPct val="20000"/>
              </a:spcBef>
              <a:buFont typeface="Arial"/>
              <a:buChar char="•"/>
              <a:defRPr/>
            </a:pPr>
            <a:r>
              <a:rPr lang="en-GB" sz="2000" dirty="0" smtClean="0">
                <a:solidFill>
                  <a:srgbClr val="000000"/>
                </a:solidFill>
              </a:rPr>
              <a:t>a joint VC with </a:t>
            </a:r>
            <a:r>
              <a:rPr lang="en-GB" sz="2000" dirty="0" smtClean="0"/>
              <a:t>IACOP on </a:t>
            </a:r>
            <a:r>
              <a:rPr lang="en-GB" sz="2000" dirty="0" smtClean="0">
                <a:solidFill>
                  <a:srgbClr val="008000"/>
                </a:solidFill>
              </a:rPr>
              <a:t>how internal audit can strengthen budget preparation, monitoring and evaluation</a:t>
            </a:r>
          </a:p>
          <a:p>
            <a:pPr marL="457200" indent="-457200" eaLnBrk="0" hangingPunct="0">
              <a:spcBef>
                <a:spcPct val="20000"/>
              </a:spcBef>
              <a:buFont typeface="Arial"/>
              <a:buChar char="•"/>
              <a:defRPr/>
            </a:pPr>
            <a:endParaRPr lang="en-GB" sz="2000" dirty="0" smtClean="0">
              <a:solidFill>
                <a:srgbClr val="000000"/>
              </a:solidFill>
            </a:endParaRPr>
          </a:p>
          <a:p>
            <a:pPr marL="457200" indent="-457200" eaLnBrk="0" hangingPunct="0">
              <a:spcBef>
                <a:spcPct val="20000"/>
              </a:spcBef>
              <a:buFont typeface="Arial"/>
              <a:buChar char="•"/>
              <a:defRPr/>
            </a:pPr>
            <a:r>
              <a:rPr lang="en-GB" sz="2000" dirty="0" smtClean="0">
                <a:solidFill>
                  <a:srgbClr val="000000"/>
                </a:solidFill>
              </a:rPr>
              <a:t>a cross-COP VC or event on </a:t>
            </a:r>
            <a:r>
              <a:rPr lang="en-GB" sz="2000" dirty="0" smtClean="0">
                <a:solidFill>
                  <a:srgbClr val="008000"/>
                </a:solidFill>
              </a:rPr>
              <a:t>citizen engagement innovations in the budget cycle or/future role and functions of </a:t>
            </a:r>
            <a:r>
              <a:rPr lang="en-GB" sz="2000" dirty="0" err="1" smtClean="0">
                <a:solidFill>
                  <a:srgbClr val="008000"/>
                </a:solidFill>
              </a:rPr>
              <a:t>MoFs</a:t>
            </a:r>
            <a:endParaRPr lang="en-GB" sz="2000" dirty="0" smtClean="0">
              <a:solidFill>
                <a:srgbClr val="008000"/>
              </a:solidFill>
            </a:endParaRPr>
          </a:p>
          <a:p>
            <a:pPr marL="457200" indent="-457200" eaLnBrk="0" hangingPunct="0">
              <a:spcBef>
                <a:spcPct val="20000"/>
              </a:spcBef>
              <a:buFont typeface="Arial"/>
              <a:buChar char="•"/>
              <a:defRPr/>
            </a:pPr>
            <a:endParaRPr lang="en-GB" sz="2000" dirty="0">
              <a:solidFill>
                <a:srgbClr val="000000"/>
              </a:solidFill>
            </a:endParaRPr>
          </a:p>
          <a:p>
            <a:pPr eaLnBrk="0" hangingPunct="0">
              <a:spcBef>
                <a:spcPct val="20000"/>
              </a:spcBef>
              <a:defRPr/>
            </a:pPr>
            <a:endParaRPr lang="en-GB" sz="2000" dirty="0" smtClean="0">
              <a:solidFill>
                <a:srgbClr val="000000"/>
              </a:solidFill>
            </a:endParaRPr>
          </a:p>
          <a:p>
            <a:pPr marL="457200" indent="-457200" eaLnBrk="0" hangingPunct="0">
              <a:spcBef>
                <a:spcPct val="20000"/>
              </a:spcBef>
              <a:buFont typeface="Arial"/>
              <a:buChar char="•"/>
              <a:defRPr/>
            </a:pPr>
            <a:endParaRPr lang="en-GB" sz="2000" dirty="0" smtClean="0">
              <a:solidFill>
                <a:srgbClr val="000000"/>
              </a:solidFill>
            </a:endParaRPr>
          </a:p>
          <a:p>
            <a:pPr marL="457200" indent="-457200" eaLnBrk="0" hangingPunct="0">
              <a:spcBef>
                <a:spcPct val="20000"/>
              </a:spcBef>
              <a:buFont typeface="Arial"/>
              <a:buChar char="•"/>
              <a:defRPr/>
            </a:pPr>
            <a:endParaRPr lang="en-GB" sz="2800" dirty="0" smtClean="0">
              <a:solidFill>
                <a:srgbClr val="000000"/>
              </a:solidFill>
            </a:endParaRPr>
          </a:p>
        </p:txBody>
      </p:sp>
    </p:spTree>
    <p:extLst>
      <p:ext uri="{BB962C8B-B14F-4D97-AF65-F5344CB8AC3E}">
        <p14:creationId xmlns:p14="http://schemas.microsoft.com/office/powerpoint/2010/main" val="1525703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9792E3-0ED1-4636-9AD2-0933D53E70C7}" type="slidenum">
              <a:rPr lang="en-US" smtClean="0"/>
              <a:pPr/>
              <a:t>21</a:t>
            </a:fld>
            <a:endParaRPr lang="en-US" dirty="0"/>
          </a:p>
        </p:txBody>
      </p:sp>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
        <p:nvSpPr>
          <p:cNvPr id="7" name="Rectangle 12"/>
          <p:cNvSpPr/>
          <p:nvPr/>
        </p:nvSpPr>
        <p:spPr>
          <a:xfrm>
            <a:off x="2057400" y="1752600"/>
            <a:ext cx="5715000" cy="3540125"/>
          </a:xfrm>
          <a:prstGeom prst="rect">
            <a:avLst/>
          </a:prstGeom>
        </p:spPr>
        <p:txBody>
          <a:bodyPr>
            <a:spAutoFit/>
          </a:bodyPr>
          <a:lstStyle/>
          <a:p>
            <a:pPr marL="342900" indent="-342900" algn="ctr" eaLnBrk="0" hangingPunct="0">
              <a:spcBef>
                <a:spcPct val="20000"/>
              </a:spcBef>
              <a:defRPr/>
            </a:pPr>
            <a:r>
              <a:rPr lang="en-US" sz="3200" b="1" kern="0" dirty="0">
                <a:solidFill>
                  <a:schemeClr val="tx2"/>
                </a:solidFill>
                <a:latin typeface="+mn-lt"/>
              </a:rPr>
              <a:t>Х</a:t>
            </a:r>
            <a:r>
              <a:rPr lang="az-Cyrl-AZ" sz="3200" b="1" kern="0" dirty="0">
                <a:solidFill>
                  <a:schemeClr val="tx2"/>
                </a:solidFill>
                <a:latin typeface="+mn-lt"/>
              </a:rPr>
              <a:t>вала</a:t>
            </a:r>
          </a:p>
          <a:p>
            <a:pPr marL="342900" indent="-342900" algn="ctr" eaLnBrk="0" hangingPunct="0">
              <a:spcBef>
                <a:spcPct val="20000"/>
              </a:spcBef>
              <a:defRPr/>
            </a:pPr>
            <a:r>
              <a:rPr lang="en-US" sz="3200" b="1" kern="0" dirty="0">
                <a:solidFill>
                  <a:schemeClr val="tx2"/>
                </a:solidFill>
                <a:latin typeface="+mn-lt"/>
              </a:rPr>
              <a:t>Спасибо</a:t>
            </a:r>
          </a:p>
          <a:p>
            <a:pPr marL="342900" indent="-342900" algn="ctr" eaLnBrk="0" hangingPunct="0">
              <a:spcBef>
                <a:spcPct val="20000"/>
              </a:spcBef>
              <a:defRPr/>
            </a:pPr>
            <a:r>
              <a:rPr lang="en-US" sz="3200" b="1" kern="0" dirty="0">
                <a:solidFill>
                  <a:schemeClr val="tx2"/>
                </a:solidFill>
                <a:latin typeface="+mn-lt"/>
              </a:rPr>
              <a:t>Thank you</a:t>
            </a:r>
            <a:endParaRPr lang="hu-HU" sz="3200" b="1" kern="0" dirty="0">
              <a:solidFill>
                <a:schemeClr val="tx2"/>
              </a:solidFill>
              <a:latin typeface="+mn-lt"/>
            </a:endParaRPr>
          </a:p>
          <a:p>
            <a:pPr marL="342900" indent="-342900" algn="ctr" eaLnBrk="0" hangingPunct="0">
              <a:spcBef>
                <a:spcPct val="20000"/>
              </a:spcBef>
              <a:defRPr/>
            </a:pPr>
            <a:r>
              <a:rPr lang="hu-HU" sz="3200" b="1" kern="0" dirty="0">
                <a:solidFill>
                  <a:schemeClr val="tx2"/>
                </a:solidFill>
                <a:latin typeface="+mn-lt"/>
              </a:rPr>
              <a:t>Köszönöm</a:t>
            </a:r>
            <a:endParaRPr lang="en-US" sz="3200" b="1" kern="0" dirty="0">
              <a:solidFill>
                <a:schemeClr val="tx2"/>
              </a:solidFill>
              <a:latin typeface="+mn-lt"/>
            </a:endParaRPr>
          </a:p>
          <a:p>
            <a:pPr marL="342900" indent="-342900" algn="ctr" eaLnBrk="0" hangingPunct="0">
              <a:spcBef>
                <a:spcPct val="20000"/>
              </a:spcBef>
              <a:defRPr/>
            </a:pPr>
            <a:r>
              <a:rPr lang="ka-GE" sz="3200" b="1" dirty="0" smtClean="0">
                <a:solidFill>
                  <a:schemeClr val="tx2"/>
                </a:solidFill>
                <a:latin typeface="+mn-lt"/>
              </a:rPr>
              <a:t>დიდი</a:t>
            </a:r>
            <a:r>
              <a:rPr lang="hu-HU" sz="3200" b="1" dirty="0" smtClean="0">
                <a:solidFill>
                  <a:schemeClr val="tx2"/>
                </a:solidFill>
                <a:latin typeface="+mn-lt"/>
              </a:rPr>
              <a:t> </a:t>
            </a:r>
            <a:r>
              <a:rPr lang="ka-GE" sz="3200" b="1" dirty="0" smtClean="0">
                <a:solidFill>
                  <a:schemeClr val="tx2"/>
                </a:solidFill>
                <a:latin typeface="+mn-lt"/>
              </a:rPr>
              <a:t>მადლობა</a:t>
            </a:r>
            <a:endParaRPr lang="en-US" sz="3200" b="1" kern="0" dirty="0">
              <a:solidFill>
                <a:schemeClr val="tx2"/>
              </a:solidFill>
              <a:latin typeface="+mn-lt"/>
            </a:endParaRPr>
          </a:p>
          <a:p>
            <a:pPr marL="342900" indent="-342900" algn="ctr" eaLnBrk="0" hangingPunct="0">
              <a:spcBef>
                <a:spcPct val="20000"/>
              </a:spcBef>
              <a:defRPr/>
            </a:pPr>
            <a:r>
              <a:rPr lang="en-US" sz="3200" b="1" kern="0" dirty="0">
                <a:solidFill>
                  <a:schemeClr val="tx2"/>
                </a:solidFill>
                <a:latin typeface="+mn-lt"/>
              </a:rPr>
              <a:t>Շնորհակալություն</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90600" y="228600"/>
            <a:ext cx="8001000" cy="533400"/>
          </a:xfrm>
        </p:spPr>
        <p:txBody>
          <a:bodyPr>
            <a:normAutofit fontScale="90000"/>
          </a:bodyPr>
          <a:lstStyle/>
          <a:p>
            <a:r>
              <a:rPr lang="en-US" altLang="en-US" sz="4000" b="1" dirty="0" smtClean="0">
                <a:solidFill>
                  <a:srgbClr val="0070C0"/>
                </a:solidFill>
                <a:cs typeface="Times New Roman" pitchFamily="18" charset="0"/>
              </a:rPr>
              <a:t>BCOP </a:t>
            </a:r>
            <a:r>
              <a:rPr lang="en-US" altLang="en-US" sz="4000" b="1" dirty="0">
                <a:solidFill>
                  <a:srgbClr val="0070C0"/>
                </a:solidFill>
                <a:cs typeface="Times New Roman" pitchFamily="18" charset="0"/>
              </a:rPr>
              <a:t>Missi</a:t>
            </a:r>
            <a:r>
              <a:rPr lang="en-US" altLang="en-US" b="1" dirty="0">
                <a:solidFill>
                  <a:srgbClr val="0070C0"/>
                </a:solidFill>
                <a:cs typeface="Times New Roman" pitchFamily="18" charset="0"/>
              </a:rPr>
              <a:t>on</a:t>
            </a:r>
          </a:p>
        </p:txBody>
      </p:sp>
      <p:pic>
        <p:nvPicPr>
          <p:cNvPr id="13315"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Содержимое 2"/>
          <p:cNvSpPr txBox="1">
            <a:spLocks/>
          </p:cNvSpPr>
          <p:nvPr/>
        </p:nvSpPr>
        <p:spPr bwMode="auto">
          <a:xfrm>
            <a:off x="990600" y="838200"/>
            <a:ext cx="7924800" cy="6019800"/>
          </a:xfrm>
          <a:prstGeom prst="rect">
            <a:avLst/>
          </a:prstGeom>
          <a:noFill/>
          <a:ln w="9525">
            <a:noFill/>
            <a:miter lim="800000"/>
            <a:headEnd/>
            <a:tailEnd/>
          </a:ln>
        </p:spPr>
        <p:txBody>
          <a:bodyPr/>
          <a:lstStyle/>
          <a:p>
            <a:pPr algn="just"/>
            <a:endParaRPr lang="en-US" sz="2000" b="1" dirty="0" smtClean="0"/>
          </a:p>
          <a:p>
            <a:pPr algn="just"/>
            <a:r>
              <a:rPr lang="en-US" sz="2000" b="1" dirty="0" smtClean="0"/>
              <a:t>The </a:t>
            </a:r>
            <a:r>
              <a:rPr lang="en-US" sz="2000" b="1" dirty="0"/>
              <a:t>BCOP aims to strengthen budget methodology, planning and transparency in PEMPAL member countries.</a:t>
            </a:r>
            <a:r>
              <a:rPr lang="en-GB" sz="2000" dirty="0"/>
              <a:t> </a:t>
            </a:r>
            <a:endParaRPr lang="en-GB" sz="2000" dirty="0" smtClean="0"/>
          </a:p>
          <a:p>
            <a:pPr algn="just"/>
            <a:endParaRPr lang="en-US" sz="800" b="1" dirty="0">
              <a:latin typeface="Calibri" charset="0"/>
            </a:endParaRPr>
          </a:p>
          <a:p>
            <a:pPr algn="just">
              <a:buFont typeface="Calibri" charset="0"/>
              <a:buAutoNum type="arabicPeriod"/>
            </a:pPr>
            <a:r>
              <a:rPr lang="en-US" sz="2000" b="1" dirty="0">
                <a:latin typeface="Calibri" charset="0"/>
              </a:rPr>
              <a:t>Sharpening knowledge for effective fiscal </a:t>
            </a:r>
            <a:r>
              <a:rPr lang="en-US" sz="2000" b="1" dirty="0" smtClean="0">
                <a:latin typeface="Calibri" charset="0"/>
              </a:rPr>
              <a:t>management </a:t>
            </a:r>
            <a:r>
              <a:rPr lang="en-US" sz="2000" dirty="0" smtClean="0">
                <a:latin typeface="Calibri" charset="0"/>
              </a:rPr>
              <a:t>(through tools such as program budgeting, long term budgeting, management of fiscal risks) </a:t>
            </a:r>
          </a:p>
          <a:p>
            <a:pPr algn="just">
              <a:buFont typeface="Calibri" charset="0"/>
              <a:buAutoNum type="arabicPeriod"/>
            </a:pPr>
            <a:endParaRPr lang="en-US" sz="2000" dirty="0" smtClean="0">
              <a:latin typeface="Calibri" charset="0"/>
            </a:endParaRPr>
          </a:p>
          <a:p>
            <a:pPr algn="just">
              <a:buFont typeface="Calibri" charset="0"/>
              <a:buAutoNum type="arabicPeriod"/>
            </a:pPr>
            <a:r>
              <a:rPr lang="en-US" sz="2000" b="1" dirty="0" smtClean="0">
                <a:latin typeface="Calibri" charset="0"/>
              </a:rPr>
              <a:t>Strengthening </a:t>
            </a:r>
            <a:r>
              <a:rPr lang="en-US" sz="2000" b="1" dirty="0">
                <a:latin typeface="Calibri" charset="0"/>
              </a:rPr>
              <a:t>fiscal transparency and </a:t>
            </a:r>
            <a:r>
              <a:rPr lang="en-US" sz="2000" b="1" dirty="0" smtClean="0">
                <a:latin typeface="Calibri" charset="0"/>
              </a:rPr>
              <a:t>accountability </a:t>
            </a:r>
            <a:r>
              <a:rPr lang="en-US" sz="2000" dirty="0" smtClean="0">
                <a:latin typeface="Calibri" charset="0"/>
              </a:rPr>
              <a:t>with a focus on budget literacy, transparency and public participation initiatives.</a:t>
            </a:r>
          </a:p>
          <a:p>
            <a:pPr algn="just">
              <a:buFont typeface="Calibri" charset="0"/>
              <a:buAutoNum type="arabicPeriod"/>
            </a:pPr>
            <a:endParaRPr lang="en-US" sz="2000" dirty="0" smtClean="0">
              <a:latin typeface="Calibri" charset="0"/>
            </a:endParaRPr>
          </a:p>
          <a:p>
            <a:pPr algn="just">
              <a:buFont typeface="Calibri" charset="0"/>
              <a:buAutoNum type="arabicPeriod"/>
            </a:pPr>
            <a:r>
              <a:rPr lang="en-US" sz="2000" b="1" dirty="0" smtClean="0">
                <a:latin typeface="Calibri" charset="0"/>
              </a:rPr>
              <a:t>Facilitating </a:t>
            </a:r>
            <a:r>
              <a:rPr lang="en-US" sz="2000" b="1" dirty="0">
                <a:latin typeface="Calibri" charset="0"/>
              </a:rPr>
              <a:t>knowledge exchange </a:t>
            </a:r>
            <a:r>
              <a:rPr lang="en-US" sz="2000" dirty="0">
                <a:latin typeface="Calibri" charset="0"/>
              </a:rPr>
              <a:t>between:</a:t>
            </a:r>
          </a:p>
          <a:p>
            <a:pPr marL="1028700" lvl="1" indent="-571500" algn="just">
              <a:buFont typeface="Calibri" charset="0"/>
              <a:buAutoNum type="alphaLcParenR"/>
            </a:pPr>
            <a:r>
              <a:rPr lang="en-US" dirty="0">
                <a:latin typeface="Calibri" charset="0"/>
              </a:rPr>
              <a:t>budget related Departments of our 21 member country </a:t>
            </a:r>
            <a:r>
              <a:rPr lang="en-US" dirty="0" err="1">
                <a:latin typeface="Calibri" charset="0"/>
              </a:rPr>
              <a:t>MoFs</a:t>
            </a:r>
            <a:r>
              <a:rPr lang="en-US" dirty="0">
                <a:latin typeface="Calibri" charset="0"/>
              </a:rPr>
              <a:t> </a:t>
            </a:r>
          </a:p>
          <a:p>
            <a:pPr marL="1028700" lvl="1" indent="-571500" algn="just">
              <a:buFont typeface="Calibri" charset="0"/>
              <a:buAutoNum type="alphaLcParenR"/>
            </a:pPr>
            <a:r>
              <a:rPr lang="en-US" dirty="0" smtClean="0">
                <a:latin typeface="Calibri" charset="0"/>
              </a:rPr>
              <a:t>OECD </a:t>
            </a:r>
            <a:r>
              <a:rPr lang="en-US" dirty="0">
                <a:latin typeface="Calibri" charset="0"/>
              </a:rPr>
              <a:t>member and accession countries in Europe and Central Asia at annual Senior Budget Officers’ (SBO) meetings</a:t>
            </a:r>
            <a:r>
              <a:rPr lang="en-US" dirty="0" smtClean="0">
                <a:latin typeface="Calibri" charset="0"/>
              </a:rPr>
              <a:t>.</a:t>
            </a:r>
            <a:endParaRPr lang="en-US" dirty="0">
              <a:latin typeface="Calibri" charset="0"/>
            </a:endParaRPr>
          </a:p>
          <a:p>
            <a:pPr marL="1028700" lvl="1" indent="-571500" algn="just">
              <a:buFont typeface="Calibri" charset="0"/>
              <a:buAutoNum type="alphaLcParenR"/>
            </a:pPr>
            <a:endParaRPr lang="en-US" sz="1600" dirty="0">
              <a:latin typeface="Calibri" charset="0"/>
            </a:endParaRPr>
          </a:p>
          <a:p>
            <a:pPr algn="just">
              <a:buFont typeface="Calibri" charset="0"/>
              <a:buAutoNum type="arabicPeriod"/>
            </a:pPr>
            <a:r>
              <a:rPr lang="en-US" sz="2000" b="1" dirty="0">
                <a:latin typeface="Calibri" charset="0"/>
              </a:rPr>
              <a:t>Expanding internationally available data on PEMPAL countries </a:t>
            </a:r>
            <a:r>
              <a:rPr lang="en-US" sz="2000" b="1" dirty="0" smtClean="0">
                <a:latin typeface="Calibri" charset="0"/>
              </a:rPr>
              <a:t>through benchmarking using pre-meeting thematic surveys and more formal OECD surveys</a:t>
            </a:r>
            <a:endParaRPr lang="en-US" sz="2000" dirty="0">
              <a:latin typeface="Calibri" charset="0"/>
            </a:endParaRPr>
          </a:p>
        </p:txBody>
      </p:sp>
    </p:spTree>
    <p:extLst>
      <p:ext uri="{BB962C8B-B14F-4D97-AF65-F5344CB8AC3E}">
        <p14:creationId xmlns:p14="http://schemas.microsoft.com/office/powerpoint/2010/main" val="3287427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2"/>
          <p:cNvSpPr>
            <a:spLocks noGrp="1"/>
          </p:cNvSpPr>
          <p:nvPr>
            <p:ph type="subTitle" idx="1"/>
          </p:nvPr>
        </p:nvSpPr>
        <p:spPr>
          <a:xfrm>
            <a:off x="1447800" y="304800"/>
            <a:ext cx="7696200" cy="6518275"/>
          </a:xfrm>
        </p:spPr>
        <p:txBody>
          <a:bodyPr/>
          <a:lstStyle/>
          <a:p>
            <a:pPr algn="l"/>
            <a:endParaRPr lang="en-US" sz="1000" b="1" u="sng" dirty="0">
              <a:solidFill>
                <a:srgbClr val="898989"/>
              </a:solidFill>
              <a:latin typeface="Calibri" charset="0"/>
            </a:endParaRPr>
          </a:p>
          <a:p>
            <a:pPr algn="l"/>
            <a:endParaRPr lang="en-US" sz="1000" b="1" u="sng" dirty="0">
              <a:solidFill>
                <a:srgbClr val="898989"/>
              </a:solidFill>
              <a:latin typeface="Calibri" charset="0"/>
            </a:endParaRPr>
          </a:p>
          <a:p>
            <a:pPr algn="l"/>
            <a:endParaRPr lang="en-US" sz="1000" b="1" u="sng" dirty="0">
              <a:solidFill>
                <a:srgbClr val="898989"/>
              </a:solidFill>
              <a:latin typeface="Calibri" charset="0"/>
            </a:endParaRPr>
          </a:p>
          <a:p>
            <a:pPr algn="l"/>
            <a:endParaRPr lang="en-US" sz="1000" b="1" u="sng" dirty="0">
              <a:solidFill>
                <a:srgbClr val="898989"/>
              </a:solidFill>
              <a:latin typeface="Calibri" charset="0"/>
            </a:endParaRPr>
          </a:p>
          <a:p>
            <a:pPr algn="l"/>
            <a:endParaRPr lang="en-US" sz="1000" b="1" u="sng" dirty="0">
              <a:solidFill>
                <a:srgbClr val="898989"/>
              </a:solidFill>
              <a:latin typeface="Calibri" charset="0"/>
            </a:endParaRPr>
          </a:p>
          <a:p>
            <a:pPr algn="l"/>
            <a:endParaRPr lang="en-US" sz="1000" b="1" u="sng" dirty="0">
              <a:solidFill>
                <a:srgbClr val="898989"/>
              </a:solidFill>
              <a:latin typeface="Calibri" charset="0"/>
            </a:endParaRPr>
          </a:p>
          <a:p>
            <a:pPr algn="l"/>
            <a:endParaRPr lang="en-US" sz="1000" b="1" u="sng" dirty="0">
              <a:solidFill>
                <a:srgbClr val="898989"/>
              </a:solidFill>
              <a:latin typeface="Calibri" charset="0"/>
            </a:endParaRPr>
          </a:p>
          <a:p>
            <a:pPr algn="l"/>
            <a:r>
              <a:rPr lang="en-US" sz="1000" dirty="0">
                <a:solidFill>
                  <a:srgbClr val="898989"/>
                </a:solidFill>
                <a:latin typeface="Calibri" charset="0"/>
              </a:rPr>
              <a:t/>
            </a:r>
            <a:br>
              <a:rPr lang="en-US" sz="1000" dirty="0">
                <a:solidFill>
                  <a:srgbClr val="898989"/>
                </a:solidFill>
                <a:latin typeface="Calibri" charset="0"/>
              </a:rPr>
            </a:br>
            <a:r>
              <a:rPr lang="en-US" sz="1000" dirty="0">
                <a:solidFill>
                  <a:srgbClr val="898989"/>
                </a:solidFill>
                <a:latin typeface="Calibri" charset="0"/>
              </a:rPr>
              <a:t/>
            </a:r>
            <a:br>
              <a:rPr lang="en-US" sz="1000" dirty="0">
                <a:solidFill>
                  <a:srgbClr val="898989"/>
                </a:solidFill>
                <a:latin typeface="Calibri" charset="0"/>
              </a:rPr>
            </a:br>
            <a:endParaRPr lang="en-US" sz="1000" dirty="0">
              <a:solidFill>
                <a:schemeClr val="tx1"/>
              </a:solidFill>
              <a:latin typeface="Calibri" charset="0"/>
            </a:endParaRPr>
          </a:p>
        </p:txBody>
      </p:sp>
      <p:pic>
        <p:nvPicPr>
          <p:cNvPr id="25602"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extBox 1"/>
          <p:cNvSpPr txBox="1">
            <a:spLocks noChangeArrowheads="1"/>
          </p:cNvSpPr>
          <p:nvPr/>
        </p:nvSpPr>
        <p:spPr bwMode="auto">
          <a:xfrm>
            <a:off x="685800" y="152400"/>
            <a:ext cx="84582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cs typeface="Arial" charset="0"/>
              </a:rPr>
              <a:t> </a:t>
            </a:r>
            <a:r>
              <a:rPr lang="en-US" sz="1800" dirty="0" smtClean="0">
                <a:cs typeface="Arial" charset="0"/>
              </a:rPr>
              <a:t> </a:t>
            </a:r>
            <a:r>
              <a:rPr lang="en-US" sz="3200" b="1" dirty="0" smtClean="0">
                <a:solidFill>
                  <a:schemeClr val="accent1"/>
                </a:solidFill>
                <a:latin typeface="Calibri" charset="0"/>
              </a:rPr>
              <a:t>Strong Leadership Team: BCOP Exec Committee</a:t>
            </a:r>
            <a:endParaRPr lang="en-US" sz="3200" b="1" dirty="0">
              <a:solidFill>
                <a:schemeClr val="accent1"/>
              </a:solidFill>
              <a:latin typeface="Calibri"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26696470"/>
              </p:ext>
            </p:extLst>
          </p:nvPr>
        </p:nvGraphicFramePr>
        <p:xfrm>
          <a:off x="1676400" y="1143000"/>
          <a:ext cx="6477000" cy="5230813"/>
        </p:xfrm>
        <a:graphic>
          <a:graphicData uri="http://schemas.openxmlformats.org/drawingml/2006/table">
            <a:tbl>
              <a:tblPr/>
              <a:tblGrid>
                <a:gridCol w="3200400"/>
                <a:gridCol w="3276600"/>
              </a:tblGrid>
              <a:tr h="181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Calibri" charset="0"/>
                          <a:ea typeface="ＭＳ Ｐゴシック" charset="0"/>
                          <a:cs typeface="Arial" charset="0"/>
                        </a:rPr>
                        <a:t>CHAIR</a:t>
                      </a:r>
                      <a:endParaRPr kumimoji="0" lang="en-US" sz="1600" b="1" i="0" u="sng" strike="noStrike" cap="none" normalizeH="0" baseline="0" dirty="0">
                        <a:ln>
                          <a:noFill/>
                        </a:ln>
                        <a:solidFill>
                          <a:srgbClr val="FFFFFF"/>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cap="none" normalizeH="0" baseline="0" dirty="0" smtClean="0">
                          <a:ln>
                            <a:noFill/>
                          </a:ln>
                          <a:solidFill>
                            <a:srgbClr val="FFFFFF"/>
                          </a:solidFill>
                          <a:effectLst/>
                          <a:latin typeface="Calibri" charset="0"/>
                          <a:ea typeface="ＭＳ Ｐゴシック" charset="0"/>
                          <a:cs typeface="Arial" charset="0"/>
                        </a:rPr>
                        <a:t>Ms. Anna </a:t>
                      </a:r>
                      <a:r>
                        <a:rPr kumimoji="0" lang="en-US" sz="1600" b="1" i="0" u="sng" strike="noStrike" cap="none" normalizeH="0" baseline="0" dirty="0" err="1" smtClean="0">
                          <a:ln>
                            <a:noFill/>
                          </a:ln>
                          <a:solidFill>
                            <a:srgbClr val="FFFFFF"/>
                          </a:solidFill>
                          <a:effectLst/>
                          <a:latin typeface="Calibri" charset="0"/>
                          <a:ea typeface="ＭＳ Ｐゴシック" charset="0"/>
                          <a:cs typeface="Arial" charset="0"/>
                        </a:rPr>
                        <a:t>Belenchuk</a:t>
                      </a:r>
                      <a:r>
                        <a:rPr kumimoji="0" lang="en-US" sz="1600" b="1" i="0" u="none" strike="noStrike" cap="none" normalizeH="0" baseline="0" dirty="0" smtClean="0">
                          <a:ln>
                            <a:noFill/>
                          </a:ln>
                          <a:solidFill>
                            <a:srgbClr val="FFFFFF"/>
                          </a:solidFill>
                          <a:effectLst/>
                          <a:latin typeface="Calibri" charset="0"/>
                          <a:ea typeface="ＭＳ Ｐゴシック" charset="0"/>
                          <a:cs typeface="Arial" charset="0"/>
                        </a:rPr>
                        <a:t/>
                      </a:r>
                      <a:br>
                        <a:rPr kumimoji="0" lang="en-US" sz="1600" b="1" i="0" u="none" strike="noStrike" cap="none" normalizeH="0" baseline="0" dirty="0" smtClean="0">
                          <a:ln>
                            <a:noFill/>
                          </a:ln>
                          <a:solidFill>
                            <a:srgbClr val="FFFFFF"/>
                          </a:solidFill>
                          <a:effectLst/>
                          <a:latin typeface="Calibri" charset="0"/>
                          <a:ea typeface="ＭＳ Ｐゴシック" charset="0"/>
                          <a:cs typeface="Arial" charset="0"/>
                        </a:rPr>
                      </a:br>
                      <a:r>
                        <a:rPr kumimoji="0" lang="en-US" sz="1600" b="1" i="0" u="none" strike="noStrike" cap="none" normalizeH="0" baseline="0" dirty="0" smtClean="0">
                          <a:ln>
                            <a:noFill/>
                          </a:ln>
                          <a:solidFill>
                            <a:srgbClr val="FFFFFF"/>
                          </a:solidFill>
                          <a:effectLst/>
                          <a:latin typeface="Calibri" charset="0"/>
                          <a:ea typeface="ＭＳ Ｐゴシック" charset="0"/>
                          <a:cs typeface="Arial" charset="0"/>
                        </a:rPr>
                        <a:t>Ministry of Finance</a:t>
                      </a:r>
                      <a:br>
                        <a:rPr kumimoji="0" lang="en-US" sz="1600" b="1" i="0" u="none" strike="noStrike" cap="none" normalizeH="0" baseline="0" dirty="0" smtClean="0">
                          <a:ln>
                            <a:noFill/>
                          </a:ln>
                          <a:solidFill>
                            <a:srgbClr val="FFFFFF"/>
                          </a:solidFill>
                          <a:effectLst/>
                          <a:latin typeface="Calibri" charset="0"/>
                          <a:ea typeface="ＭＳ Ｐゴシック" charset="0"/>
                          <a:cs typeface="Arial" charset="0"/>
                        </a:rPr>
                      </a:br>
                      <a:r>
                        <a:rPr kumimoji="0" lang="en-US" sz="1600" b="1" i="0" u="none" strike="noStrike" cap="none" normalizeH="0" baseline="0" dirty="0" smtClean="0">
                          <a:ln>
                            <a:noFill/>
                          </a:ln>
                          <a:solidFill>
                            <a:srgbClr val="FFFFFF"/>
                          </a:solidFill>
                          <a:effectLst/>
                          <a:latin typeface="Calibri" charset="0"/>
                          <a:ea typeface="ＭＳ Ｐゴシック" charset="0"/>
                          <a:cs typeface="Arial" charset="0"/>
                        </a:rPr>
                        <a:t>Russian Federation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FFFF"/>
                        </a:solidFill>
                        <a:effectLst/>
                        <a:latin typeface="Calibri" charset="0"/>
                        <a:ea typeface="ＭＳ Ｐゴシック" charset="0"/>
                        <a:cs typeface="Arial"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Calibri" charset="0"/>
                          <a:ea typeface="ＭＳ Ｐゴシック" charset="0"/>
                          <a:cs typeface="Arial" charset="0"/>
                        </a:rPr>
                        <a:t>DEPUTY </a:t>
                      </a:r>
                      <a:r>
                        <a:rPr kumimoji="0" lang="en-US" sz="1600" b="1" i="0" u="none" strike="noStrike" cap="none" normalizeH="0" baseline="0" dirty="0" smtClean="0">
                          <a:ln>
                            <a:noFill/>
                          </a:ln>
                          <a:solidFill>
                            <a:srgbClr val="FFFFFF"/>
                          </a:solidFill>
                          <a:effectLst/>
                          <a:latin typeface="Calibri" charset="0"/>
                          <a:ea typeface="ＭＳ Ｐゴシック" charset="0"/>
                          <a:cs typeface="Arial" charset="0"/>
                        </a:rPr>
                        <a:t>CHAIRS</a:t>
                      </a:r>
                      <a:endParaRPr kumimoji="0" lang="en-US" sz="1600" b="1" i="0" u="sng" strike="noStrike" cap="none" normalizeH="0" baseline="0" dirty="0">
                        <a:ln>
                          <a:noFill/>
                        </a:ln>
                        <a:solidFill>
                          <a:srgbClr val="FFFFFF"/>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a:ln>
                            <a:noFill/>
                          </a:ln>
                          <a:solidFill>
                            <a:srgbClr val="FFFFFF"/>
                          </a:solidFill>
                          <a:effectLst/>
                          <a:latin typeface="Calibri" charset="0"/>
                          <a:ea typeface="ＭＳ Ｐゴシック" charset="0"/>
                          <a:cs typeface="Arial" charset="0"/>
                        </a:rPr>
                        <a:t>Ms. </a:t>
                      </a:r>
                      <a:r>
                        <a:rPr kumimoji="0" lang="en-US" sz="1600" b="1" i="0" u="sng" strike="noStrike" cap="none" normalizeH="0" baseline="0" dirty="0" err="1">
                          <a:ln>
                            <a:noFill/>
                          </a:ln>
                          <a:solidFill>
                            <a:srgbClr val="FFFFFF"/>
                          </a:solidFill>
                          <a:effectLst/>
                          <a:latin typeface="Calibri" charset="0"/>
                          <a:ea typeface="ＭＳ Ｐゴシック" charset="0"/>
                          <a:cs typeface="Arial" charset="0"/>
                        </a:rPr>
                        <a:t>Gelardina</a:t>
                      </a:r>
                      <a:r>
                        <a:rPr kumimoji="0" lang="en-US" sz="1600" b="1" i="0" u="sng" strike="noStrike" cap="none" normalizeH="0" baseline="0" dirty="0">
                          <a:ln>
                            <a:noFill/>
                          </a:ln>
                          <a:solidFill>
                            <a:srgbClr val="FFFFFF"/>
                          </a:solidFill>
                          <a:effectLst/>
                          <a:latin typeface="Calibri" charset="0"/>
                          <a:ea typeface="ＭＳ Ｐゴシック" charset="0"/>
                          <a:cs typeface="Arial" charset="0"/>
                        </a:rPr>
                        <a:t> </a:t>
                      </a:r>
                      <a:r>
                        <a:rPr kumimoji="0" lang="en-US" sz="1600" b="1" i="0" u="sng" strike="noStrike" cap="none" normalizeH="0" baseline="0" dirty="0" err="1">
                          <a:ln>
                            <a:noFill/>
                          </a:ln>
                          <a:solidFill>
                            <a:srgbClr val="FFFFFF"/>
                          </a:solidFill>
                          <a:effectLst/>
                          <a:latin typeface="Calibri" charset="0"/>
                          <a:ea typeface="ＭＳ Ｐゴシック" charset="0"/>
                          <a:cs typeface="Arial" charset="0"/>
                        </a:rPr>
                        <a:t>Prodani</a:t>
                      </a:r>
                      <a:r>
                        <a:rPr kumimoji="0" lang="en-US" sz="1600" b="1" i="0" u="none" strike="noStrike" cap="none" normalizeH="0" baseline="0" dirty="0">
                          <a:ln>
                            <a:noFill/>
                          </a:ln>
                          <a:solidFill>
                            <a:srgbClr val="FFFFFF"/>
                          </a:solidFill>
                          <a:effectLst/>
                          <a:latin typeface="Calibri" charset="0"/>
                          <a:ea typeface="ＭＳ Ｐゴシック" charset="0"/>
                          <a:cs typeface="Arial" charset="0"/>
                        </a:rPr>
                        <a:t/>
                      </a:r>
                      <a:br>
                        <a:rPr kumimoji="0" lang="en-US" sz="1600" b="1" i="0" u="none" strike="noStrike" cap="none" normalizeH="0" baseline="0" dirty="0">
                          <a:ln>
                            <a:noFill/>
                          </a:ln>
                          <a:solidFill>
                            <a:srgbClr val="FFFFFF"/>
                          </a:solidFill>
                          <a:effectLst/>
                          <a:latin typeface="Calibri" charset="0"/>
                          <a:ea typeface="ＭＳ Ｐゴシック" charset="0"/>
                          <a:cs typeface="Arial" charset="0"/>
                        </a:rPr>
                      </a:br>
                      <a:r>
                        <a:rPr kumimoji="0" lang="en-US" sz="1600" b="1" i="0" u="none" strike="noStrike" cap="none" normalizeH="0" baseline="0" dirty="0">
                          <a:ln>
                            <a:noFill/>
                          </a:ln>
                          <a:solidFill>
                            <a:srgbClr val="FFFFFF"/>
                          </a:solidFill>
                          <a:effectLst/>
                          <a:latin typeface="Calibri" charset="0"/>
                          <a:ea typeface="ＭＳ Ｐゴシック" charset="0"/>
                          <a:cs typeface="Arial" charset="0"/>
                        </a:rPr>
                        <a:t>Ministry of Finance</a:t>
                      </a:r>
                      <a:br>
                        <a:rPr kumimoji="0" lang="en-US" sz="1600" b="1" i="0" u="none" strike="noStrike" cap="none" normalizeH="0" baseline="0" dirty="0">
                          <a:ln>
                            <a:noFill/>
                          </a:ln>
                          <a:solidFill>
                            <a:srgbClr val="FFFFFF"/>
                          </a:solidFill>
                          <a:effectLst/>
                          <a:latin typeface="Calibri" charset="0"/>
                          <a:ea typeface="ＭＳ Ｐゴシック" charset="0"/>
                          <a:cs typeface="Arial" charset="0"/>
                        </a:rPr>
                      </a:br>
                      <a:r>
                        <a:rPr kumimoji="0" lang="en-US" sz="1600" b="1" i="0" u="none" strike="noStrike" cap="none" normalizeH="0" baseline="0" dirty="0" smtClean="0">
                          <a:ln>
                            <a:noFill/>
                          </a:ln>
                          <a:solidFill>
                            <a:srgbClr val="FFFFFF"/>
                          </a:solidFill>
                          <a:effectLst/>
                          <a:latin typeface="Calibri" charset="0"/>
                          <a:ea typeface="ＭＳ Ｐゴシック" charset="0"/>
                          <a:cs typeface="Arial" charset="0"/>
                        </a:rPr>
                        <a:t>Albania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cap="none" normalizeH="0" baseline="0" dirty="0" smtClean="0">
                          <a:ln>
                            <a:noFill/>
                          </a:ln>
                          <a:solidFill>
                            <a:schemeClr val="bg1"/>
                          </a:solidFill>
                          <a:effectLst/>
                          <a:latin typeface="Calibri" charset="0"/>
                          <a:ea typeface="ＭＳ Ｐゴシック" charset="0"/>
                          <a:cs typeface="Arial" charset="0"/>
                        </a:rPr>
                        <a:t>Mr. Mikhail </a:t>
                      </a:r>
                      <a:r>
                        <a:rPr kumimoji="0" lang="en-US" sz="1600" b="1" i="0" u="sng" strike="noStrike" cap="none" normalizeH="0" baseline="0" dirty="0" err="1" smtClean="0">
                          <a:ln>
                            <a:noFill/>
                          </a:ln>
                          <a:solidFill>
                            <a:schemeClr val="bg1"/>
                          </a:solidFill>
                          <a:effectLst/>
                          <a:latin typeface="Calibri" charset="0"/>
                          <a:ea typeface="ＭＳ Ｐゴシック" charset="0"/>
                          <a:cs typeface="Arial" charset="0"/>
                        </a:rPr>
                        <a:t>Prokhorik</a:t>
                      </a:r>
                      <a:r>
                        <a:rPr kumimoji="0" lang="en-US" sz="1600" b="0" i="0" u="none" strike="noStrike" cap="none" normalizeH="0" baseline="0" dirty="0" smtClean="0">
                          <a:ln>
                            <a:noFill/>
                          </a:ln>
                          <a:solidFill>
                            <a:schemeClr val="bg1"/>
                          </a:solidFill>
                          <a:effectLst/>
                          <a:latin typeface="Calibri" charset="0"/>
                          <a:ea typeface="ＭＳ Ｐゴシック" charset="0"/>
                          <a:cs typeface="Arial" charset="0"/>
                        </a:rPr>
                        <a:t/>
                      </a:r>
                      <a:br>
                        <a:rPr kumimoji="0" lang="en-US" sz="1600" b="0" i="0" u="none" strike="noStrike" cap="none" normalizeH="0" baseline="0" dirty="0" smtClean="0">
                          <a:ln>
                            <a:noFill/>
                          </a:ln>
                          <a:solidFill>
                            <a:schemeClr val="bg1"/>
                          </a:solidFill>
                          <a:effectLst/>
                          <a:latin typeface="Calibri" charset="0"/>
                          <a:ea typeface="ＭＳ Ｐゴシック" charset="0"/>
                          <a:cs typeface="Arial" charset="0"/>
                        </a:rPr>
                      </a:br>
                      <a:r>
                        <a:rPr kumimoji="0" lang="en-US" sz="1600" b="0" i="0" u="none" strike="noStrike" cap="none" normalizeH="0" baseline="0" dirty="0" smtClean="0">
                          <a:ln>
                            <a:noFill/>
                          </a:ln>
                          <a:solidFill>
                            <a:schemeClr val="bg1"/>
                          </a:solidFill>
                          <a:effectLst/>
                          <a:latin typeface="Calibri" charset="0"/>
                          <a:ea typeface="ＭＳ Ｐゴシック" charset="0"/>
                          <a:cs typeface="Arial" charset="0"/>
                        </a:rPr>
                        <a:t>Ministry of Finance</a:t>
                      </a:r>
                      <a:br>
                        <a:rPr kumimoji="0" lang="en-US" sz="1600" b="0" i="0" u="none" strike="noStrike" cap="none" normalizeH="0" baseline="0" dirty="0" smtClean="0">
                          <a:ln>
                            <a:noFill/>
                          </a:ln>
                          <a:solidFill>
                            <a:schemeClr val="bg1"/>
                          </a:solidFill>
                          <a:effectLst/>
                          <a:latin typeface="Calibri" charset="0"/>
                          <a:ea typeface="ＭＳ Ｐゴシック" charset="0"/>
                          <a:cs typeface="Arial" charset="0"/>
                        </a:rPr>
                      </a:br>
                      <a:r>
                        <a:rPr kumimoji="0" lang="en-US" sz="1600" b="0" i="0" u="none" strike="noStrike" cap="none" normalizeH="0" baseline="0" dirty="0" smtClean="0">
                          <a:ln>
                            <a:noFill/>
                          </a:ln>
                          <a:solidFill>
                            <a:schemeClr val="bg1"/>
                          </a:solidFill>
                          <a:effectLst/>
                          <a:latin typeface="Calibri" charset="0"/>
                          <a:ea typeface="ＭＳ Ｐゴシック" charset="0"/>
                          <a:cs typeface="Arial" charset="0"/>
                        </a:rPr>
                        <a:t>Belarus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15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000000"/>
                          </a:solidFill>
                          <a:effectLst/>
                          <a:latin typeface="Calibri" charset="0"/>
                          <a:ea typeface="ＭＳ Ｐゴシック" charset="0"/>
                          <a:cs typeface="Arial" charset="0"/>
                        </a:rPr>
                        <a:t>Mr</a:t>
                      </a:r>
                      <a:r>
                        <a:rPr kumimoji="0" lang="en-US" sz="1800" b="1" i="0" u="sng" strike="noStrike" cap="none" normalizeH="0" baseline="0" dirty="0">
                          <a:ln>
                            <a:noFill/>
                          </a:ln>
                          <a:solidFill>
                            <a:srgbClr val="000000"/>
                          </a:solidFill>
                          <a:effectLst/>
                          <a:latin typeface="Calibri" charset="0"/>
                          <a:ea typeface="ＭＳ Ｐゴシック" charset="0"/>
                          <a:cs typeface="Arial" charset="0"/>
                        </a:rPr>
                        <a:t>. </a:t>
                      </a:r>
                      <a:r>
                        <a:rPr kumimoji="0" lang="en-US" sz="1800" b="1" i="0" u="sng" strike="noStrike" cap="none" normalizeH="0" baseline="0" dirty="0" err="1">
                          <a:ln>
                            <a:noFill/>
                          </a:ln>
                          <a:solidFill>
                            <a:srgbClr val="000000"/>
                          </a:solidFill>
                          <a:effectLst/>
                          <a:latin typeface="Calibri" charset="0"/>
                          <a:ea typeface="ＭＳ Ｐゴシック" charset="0"/>
                          <a:cs typeface="Arial" charset="0"/>
                        </a:rPr>
                        <a:t>Alija</a:t>
                      </a:r>
                      <a:r>
                        <a:rPr kumimoji="0" lang="en-US" sz="1800" b="1" i="0" u="sng" strike="noStrike" cap="none" normalizeH="0" baseline="0" dirty="0">
                          <a:ln>
                            <a:noFill/>
                          </a:ln>
                          <a:solidFill>
                            <a:srgbClr val="000000"/>
                          </a:solidFill>
                          <a:effectLst/>
                          <a:latin typeface="Calibri" charset="0"/>
                          <a:ea typeface="ＭＳ Ｐゴシック" charset="0"/>
                          <a:cs typeface="Arial" charset="0"/>
                        </a:rPr>
                        <a:t> </a:t>
                      </a:r>
                      <a:r>
                        <a:rPr kumimoji="0" lang="en-US" sz="1800" b="1" i="0" u="sng" strike="noStrike" cap="none" normalizeH="0" baseline="0" dirty="0" err="1">
                          <a:ln>
                            <a:noFill/>
                          </a:ln>
                          <a:solidFill>
                            <a:srgbClr val="000000"/>
                          </a:solidFill>
                          <a:effectLst/>
                          <a:latin typeface="Calibri" charset="0"/>
                          <a:ea typeface="ＭＳ Ｐゴシック" charset="0"/>
                          <a:cs typeface="Arial" charset="0"/>
                        </a:rPr>
                        <a:t>Aljović</a:t>
                      </a:r>
                      <a:endParaRPr kumimoji="0" lang="en-US" sz="1800" b="1" i="0" u="sng" strike="noStrike" cap="none" normalizeH="0" baseline="0" dirty="0">
                        <a:ln>
                          <a:noFill/>
                        </a:ln>
                        <a:solidFill>
                          <a:srgbClr val="00000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Arial" charset="0"/>
                        </a:rPr>
                        <a:t>Federal Ministry of Finance,</a:t>
                      </a:r>
                      <a:r>
                        <a:rPr kumimoji="0" lang="en-US" sz="1800" b="0" i="0" u="none" strike="noStrike" cap="none" normalizeH="0" baseline="0" dirty="0">
                          <a:ln>
                            <a:noFill/>
                          </a:ln>
                          <a:solidFill>
                            <a:schemeClr val="tx1"/>
                          </a:solidFill>
                          <a:effectLst/>
                          <a:latin typeface="Calibri" charset="0"/>
                          <a:ea typeface="ＭＳ Ｐゴシック"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Arial" charset="0"/>
                        </a:rPr>
                        <a:t>Bosnia and Herzegovina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00"/>
                          </a:solidFill>
                          <a:effectLst/>
                          <a:latin typeface="Calibri" charset="0"/>
                          <a:ea typeface="ＭＳ Ｐゴシック" charset="0"/>
                          <a:cs typeface="Arial" charset="0"/>
                        </a:rPr>
                        <a:t>Ms. </a:t>
                      </a:r>
                      <a:r>
                        <a:rPr kumimoji="0" lang="en-US" sz="1800" b="1" i="0" u="sng" strike="noStrike" cap="none" normalizeH="0" baseline="0" dirty="0" err="1">
                          <a:ln>
                            <a:noFill/>
                          </a:ln>
                          <a:solidFill>
                            <a:srgbClr val="000000"/>
                          </a:solidFill>
                          <a:effectLst/>
                          <a:latin typeface="Calibri" charset="0"/>
                          <a:ea typeface="ＭＳ Ｐゴシック" charset="0"/>
                          <a:cs typeface="Arial" charset="0"/>
                        </a:rPr>
                        <a:t>Mladenka</a:t>
                      </a:r>
                      <a:r>
                        <a:rPr kumimoji="0" lang="en-US" sz="1800" b="1" i="0" u="sng" strike="noStrike" cap="none" normalizeH="0" baseline="0" dirty="0">
                          <a:ln>
                            <a:noFill/>
                          </a:ln>
                          <a:solidFill>
                            <a:srgbClr val="000000"/>
                          </a:solidFill>
                          <a:effectLst/>
                          <a:latin typeface="Calibri" charset="0"/>
                          <a:ea typeface="ＭＳ Ｐゴシック" charset="0"/>
                          <a:cs typeface="Arial" charset="0"/>
                        </a:rPr>
                        <a:t> </a:t>
                      </a:r>
                      <a:r>
                        <a:rPr kumimoji="0" lang="en-US" sz="1800" b="1" i="0" u="sng" strike="noStrike" cap="none" normalizeH="0" baseline="0" dirty="0" err="1">
                          <a:ln>
                            <a:noFill/>
                          </a:ln>
                          <a:solidFill>
                            <a:srgbClr val="000000"/>
                          </a:solidFill>
                          <a:effectLst/>
                          <a:latin typeface="Calibri" charset="0"/>
                          <a:ea typeface="ＭＳ Ｐゴシック" charset="0"/>
                          <a:cs typeface="Arial" charset="0"/>
                        </a:rPr>
                        <a:t>Karačić</a:t>
                      </a:r>
                      <a:r>
                        <a:rPr kumimoji="0" lang="en-US" sz="1800" b="0" i="0" u="none" strike="noStrike" cap="none" normalizeH="0" baseline="0" dirty="0">
                          <a:ln>
                            <a:noFill/>
                          </a:ln>
                          <a:solidFill>
                            <a:srgbClr val="000000"/>
                          </a:solidFill>
                          <a:effectLst/>
                          <a:latin typeface="Calibri" charset="0"/>
                          <a:ea typeface="ＭＳ Ｐゴシック" charset="0"/>
                          <a:cs typeface="Arial" charset="0"/>
                        </a:rPr>
                        <a:t/>
                      </a:r>
                      <a:br>
                        <a:rPr kumimoji="0" lang="en-US" sz="1800" b="0" i="0" u="none" strike="noStrike" cap="none" normalizeH="0" baseline="0" dirty="0">
                          <a:ln>
                            <a:noFill/>
                          </a:ln>
                          <a:solidFill>
                            <a:srgbClr val="000000"/>
                          </a:solidFill>
                          <a:effectLst/>
                          <a:latin typeface="Calibri" charset="0"/>
                          <a:ea typeface="ＭＳ Ｐゴシック" charset="0"/>
                          <a:cs typeface="Arial" charset="0"/>
                        </a:rPr>
                      </a:br>
                      <a:r>
                        <a:rPr kumimoji="0" lang="en-US" sz="1800" b="0" i="0" u="none" strike="noStrike" cap="none" normalizeH="0" baseline="0" dirty="0">
                          <a:ln>
                            <a:noFill/>
                          </a:ln>
                          <a:solidFill>
                            <a:srgbClr val="000000"/>
                          </a:solidFill>
                          <a:effectLst/>
                          <a:latin typeface="Calibri" charset="0"/>
                          <a:ea typeface="ＭＳ Ｐゴシック" charset="0"/>
                          <a:cs typeface="Arial" charset="0"/>
                        </a:rPr>
                        <a:t>Ministry of Finance</a:t>
                      </a:r>
                      <a:br>
                        <a:rPr kumimoji="0" lang="en-US" sz="1800" b="0" i="0" u="none" strike="noStrike" cap="none" normalizeH="0" baseline="0" dirty="0">
                          <a:ln>
                            <a:noFill/>
                          </a:ln>
                          <a:solidFill>
                            <a:srgbClr val="000000"/>
                          </a:solidFill>
                          <a:effectLst/>
                          <a:latin typeface="Calibri" charset="0"/>
                          <a:ea typeface="ＭＳ Ｐゴシック" charset="0"/>
                          <a:cs typeface="Arial" charset="0"/>
                        </a:rPr>
                      </a:br>
                      <a:r>
                        <a:rPr kumimoji="0" lang="en-US" sz="1800" b="0" i="0" u="none" strike="noStrike" cap="none" normalizeH="0" baseline="0" dirty="0">
                          <a:ln>
                            <a:noFill/>
                          </a:ln>
                          <a:solidFill>
                            <a:srgbClr val="000000"/>
                          </a:solidFill>
                          <a:effectLst/>
                          <a:latin typeface="Calibri" charset="0"/>
                          <a:ea typeface="ＭＳ Ｐゴシック" charset="0"/>
                          <a:cs typeface="Arial" charset="0"/>
                        </a:rPr>
                        <a:t>Croatia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00"/>
                          </a:solidFill>
                          <a:effectLst/>
                          <a:latin typeface="Calibri" charset="0"/>
                          <a:ea typeface="ＭＳ Ｐゴシック" charset="0"/>
                          <a:cs typeface="Arial" charset="0"/>
                        </a:rPr>
                        <a:t>Mr. </a:t>
                      </a:r>
                      <a:r>
                        <a:rPr kumimoji="0" lang="en-US" sz="1800" b="1" i="0" u="sng" strike="noStrike" cap="none" normalizeH="0" baseline="0" dirty="0" err="1">
                          <a:ln>
                            <a:noFill/>
                          </a:ln>
                          <a:solidFill>
                            <a:srgbClr val="000000"/>
                          </a:solidFill>
                          <a:effectLst/>
                          <a:latin typeface="Calibri" charset="0"/>
                          <a:ea typeface="ＭＳ Ｐゴシック" charset="0"/>
                          <a:cs typeface="Arial" charset="0"/>
                        </a:rPr>
                        <a:t>Kanat</a:t>
                      </a:r>
                      <a:r>
                        <a:rPr kumimoji="0" lang="en-US" sz="1800" b="1" i="0" u="sng" strike="noStrike" cap="none" normalizeH="0" baseline="0" dirty="0">
                          <a:ln>
                            <a:noFill/>
                          </a:ln>
                          <a:solidFill>
                            <a:srgbClr val="000000"/>
                          </a:solidFill>
                          <a:effectLst/>
                          <a:latin typeface="Calibri" charset="0"/>
                          <a:ea typeface="ＭＳ Ｐゴシック" charset="0"/>
                          <a:cs typeface="Arial" charset="0"/>
                        </a:rPr>
                        <a:t> </a:t>
                      </a:r>
                      <a:r>
                        <a:rPr kumimoji="0" lang="en-US" sz="1800" b="1" i="0" u="sng" strike="noStrike" cap="none" normalizeH="0" baseline="0" dirty="0" err="1">
                          <a:ln>
                            <a:noFill/>
                          </a:ln>
                          <a:solidFill>
                            <a:srgbClr val="000000"/>
                          </a:solidFill>
                          <a:effectLst/>
                          <a:latin typeface="Calibri" charset="0"/>
                          <a:ea typeface="ＭＳ Ｐゴシック" charset="0"/>
                          <a:cs typeface="Arial" charset="0"/>
                        </a:rPr>
                        <a:t>Asangulov</a:t>
                      </a:r>
                      <a:r>
                        <a:rPr kumimoji="0" lang="en-US" sz="1800" b="0" i="0" u="none" strike="noStrike" cap="none" normalizeH="0" baseline="0" dirty="0">
                          <a:ln>
                            <a:noFill/>
                          </a:ln>
                          <a:solidFill>
                            <a:srgbClr val="000000"/>
                          </a:solidFill>
                          <a:effectLst/>
                          <a:latin typeface="Calibri" charset="0"/>
                          <a:ea typeface="ＭＳ Ｐゴシック" charset="0"/>
                          <a:cs typeface="Arial" charset="0"/>
                        </a:rPr>
                        <a:t/>
                      </a:r>
                      <a:br>
                        <a:rPr kumimoji="0" lang="en-US" sz="1800" b="0" i="0" u="none" strike="noStrike" cap="none" normalizeH="0" baseline="0" dirty="0">
                          <a:ln>
                            <a:noFill/>
                          </a:ln>
                          <a:solidFill>
                            <a:srgbClr val="000000"/>
                          </a:solidFill>
                          <a:effectLst/>
                          <a:latin typeface="Calibri" charset="0"/>
                          <a:ea typeface="ＭＳ Ｐゴシック" charset="0"/>
                          <a:cs typeface="Arial" charset="0"/>
                        </a:rPr>
                      </a:br>
                      <a:r>
                        <a:rPr kumimoji="0" lang="en-US" sz="1800" b="0" i="0" u="none" strike="noStrike" cap="none" normalizeH="0" baseline="0" dirty="0">
                          <a:ln>
                            <a:noFill/>
                          </a:ln>
                          <a:solidFill>
                            <a:srgbClr val="000000"/>
                          </a:solidFill>
                          <a:effectLst/>
                          <a:latin typeface="Calibri" charset="0"/>
                          <a:ea typeface="ＭＳ Ｐゴシック" charset="0"/>
                          <a:cs typeface="Arial" charset="0"/>
                        </a:rPr>
                        <a:t>Ministry of Finance</a:t>
                      </a:r>
                      <a:br>
                        <a:rPr kumimoji="0" lang="en-US" sz="1800" b="0" i="0" u="none" strike="noStrike" cap="none" normalizeH="0" baseline="0" dirty="0">
                          <a:ln>
                            <a:noFill/>
                          </a:ln>
                          <a:solidFill>
                            <a:srgbClr val="000000"/>
                          </a:solidFill>
                          <a:effectLst/>
                          <a:latin typeface="Calibri" charset="0"/>
                          <a:ea typeface="ＭＳ Ｐゴシック" charset="0"/>
                          <a:cs typeface="Arial" charset="0"/>
                        </a:rPr>
                      </a:br>
                      <a:r>
                        <a:rPr kumimoji="0" lang="en-US" sz="1800" b="0" i="0" u="none" strike="noStrike" cap="none" normalizeH="0" baseline="0" dirty="0">
                          <a:ln>
                            <a:noFill/>
                          </a:ln>
                          <a:solidFill>
                            <a:srgbClr val="000000"/>
                          </a:solidFill>
                          <a:effectLst/>
                          <a:latin typeface="Calibri" charset="0"/>
                          <a:ea typeface="ＭＳ Ｐゴシック" charset="0"/>
                          <a:cs typeface="Arial" charset="0"/>
                        </a:rPr>
                        <a:t>Kyrgyz Republic</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Calibri" charset="0"/>
                          <a:ea typeface="ＭＳ Ｐゴシック" charset="0"/>
                          <a:cs typeface="ＭＳ Ｐゴシック" charset="0"/>
                        </a:rPr>
                        <a:t>Ms. Elena </a:t>
                      </a:r>
                      <a:r>
                        <a:rPr kumimoji="0" lang="en-US" sz="1800" b="1" i="0" u="sng" strike="noStrike" cap="none" normalizeH="0" baseline="0" dirty="0" err="1">
                          <a:ln>
                            <a:noFill/>
                          </a:ln>
                          <a:solidFill>
                            <a:schemeClr val="tx1"/>
                          </a:solidFill>
                          <a:effectLst/>
                          <a:latin typeface="Calibri" charset="0"/>
                          <a:ea typeface="ＭＳ Ｐゴシック" charset="0"/>
                          <a:cs typeface="ＭＳ Ｐゴシック" charset="0"/>
                        </a:rPr>
                        <a:t>Zyunina</a:t>
                      </a:r>
                      <a:r>
                        <a:rPr kumimoji="0" lang="en-US" sz="1800" b="0" i="0" u="none" strike="noStrike" cap="none" normalizeH="0" baseline="0" dirty="0">
                          <a:ln>
                            <a:noFill/>
                          </a:ln>
                          <a:solidFill>
                            <a:srgbClr val="000000"/>
                          </a:solidFill>
                          <a:effectLst/>
                          <a:latin typeface="Calibri" charset="0"/>
                          <a:ea typeface="ＭＳ Ｐゴシック" charset="0"/>
                          <a:cs typeface="Arial" charset="0"/>
                        </a:rPr>
                        <a:t/>
                      </a:r>
                      <a:br>
                        <a:rPr kumimoji="0" lang="en-US" sz="1800" b="0" i="0" u="none" strike="noStrike" cap="none" normalizeH="0" baseline="0" dirty="0">
                          <a:ln>
                            <a:noFill/>
                          </a:ln>
                          <a:solidFill>
                            <a:srgbClr val="000000"/>
                          </a:solidFill>
                          <a:effectLst/>
                          <a:latin typeface="Calibri" charset="0"/>
                          <a:ea typeface="ＭＳ Ｐゴシック" charset="0"/>
                          <a:cs typeface="Arial" charset="0"/>
                        </a:rPr>
                      </a:br>
                      <a:r>
                        <a:rPr kumimoji="0" lang="en-US" sz="1800" b="0" i="0" u="none" strike="noStrike" cap="none" normalizeH="0" baseline="0" dirty="0">
                          <a:ln>
                            <a:noFill/>
                          </a:ln>
                          <a:solidFill>
                            <a:srgbClr val="000000"/>
                          </a:solidFill>
                          <a:effectLst/>
                          <a:latin typeface="Calibri" charset="0"/>
                          <a:ea typeface="ＭＳ Ｐゴシック" charset="0"/>
                          <a:cs typeface="Arial" charset="0"/>
                        </a:rPr>
                        <a:t>Ministry of Finance</a:t>
                      </a:r>
                      <a:br>
                        <a:rPr kumimoji="0" lang="en-US" sz="1800" b="0" i="0" u="none" strike="noStrike" cap="none" normalizeH="0" baseline="0" dirty="0">
                          <a:ln>
                            <a:noFill/>
                          </a:ln>
                          <a:solidFill>
                            <a:srgbClr val="000000"/>
                          </a:solidFill>
                          <a:effectLst/>
                          <a:latin typeface="Calibri" charset="0"/>
                          <a:ea typeface="ＭＳ Ｐゴシック" charset="0"/>
                          <a:cs typeface="Arial" charset="0"/>
                        </a:rPr>
                      </a:br>
                      <a:r>
                        <a:rPr kumimoji="0" lang="en-US" sz="1800" b="0" i="0" u="none" strike="noStrike" cap="none" normalizeH="0" baseline="0" dirty="0">
                          <a:ln>
                            <a:noFill/>
                          </a:ln>
                          <a:solidFill>
                            <a:srgbClr val="000000"/>
                          </a:solidFill>
                          <a:effectLst/>
                          <a:latin typeface="Calibri" charset="0"/>
                          <a:ea typeface="ＭＳ Ｐゴシック" charset="0"/>
                          <a:cs typeface="Arial" charset="0"/>
                        </a:rPr>
                        <a:t>Russian Federation</a:t>
                      </a:r>
                      <a:endParaRPr kumimoji="0" lang="en-US" sz="1800" b="1" i="0" u="sng" strike="noStrike" cap="none" normalizeH="0" baseline="0" dirty="0">
                        <a:ln>
                          <a:noFill/>
                        </a:ln>
                        <a:solidFill>
                          <a:srgbClr val="00000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00"/>
                          </a:solidFill>
                          <a:effectLst/>
                          <a:latin typeface="Calibri" charset="0"/>
                          <a:ea typeface="ＭＳ Ｐゴシック" charset="0"/>
                          <a:cs typeface="Arial" charset="0"/>
                        </a:rPr>
                        <a:t>Mr. </a:t>
                      </a:r>
                      <a:r>
                        <a:rPr kumimoji="0" lang="en-US" sz="1800" b="1" i="0" u="sng" strike="noStrike" cap="none" normalizeH="0" baseline="0" dirty="0" err="1">
                          <a:ln>
                            <a:noFill/>
                          </a:ln>
                          <a:solidFill>
                            <a:srgbClr val="000000"/>
                          </a:solidFill>
                          <a:effectLst/>
                          <a:latin typeface="Calibri" charset="0"/>
                          <a:ea typeface="ＭＳ Ｐゴシック" charset="0"/>
                          <a:cs typeface="Arial" charset="0"/>
                        </a:rPr>
                        <a:t>Nikolay</a:t>
                      </a:r>
                      <a:r>
                        <a:rPr kumimoji="0" lang="en-US" sz="1800" b="1" i="0" u="sng" strike="noStrike" cap="none" normalizeH="0" baseline="0" dirty="0">
                          <a:ln>
                            <a:noFill/>
                          </a:ln>
                          <a:solidFill>
                            <a:srgbClr val="000000"/>
                          </a:solidFill>
                          <a:effectLst/>
                          <a:latin typeface="Calibri" charset="0"/>
                          <a:ea typeface="ＭＳ Ｐゴシック" charset="0"/>
                          <a:cs typeface="Arial" charset="0"/>
                        </a:rPr>
                        <a:t> </a:t>
                      </a:r>
                      <a:r>
                        <a:rPr kumimoji="0" lang="en-US" sz="1800" b="1" i="0" u="sng" strike="noStrike" cap="none" normalizeH="0" baseline="0" dirty="0" err="1">
                          <a:ln>
                            <a:noFill/>
                          </a:ln>
                          <a:solidFill>
                            <a:srgbClr val="000000"/>
                          </a:solidFill>
                          <a:effectLst/>
                          <a:latin typeface="Calibri" charset="0"/>
                          <a:ea typeface="ＭＳ Ｐゴシック" charset="0"/>
                          <a:cs typeface="Arial" charset="0"/>
                        </a:rPr>
                        <a:t>Begchin</a:t>
                      </a:r>
                      <a:r>
                        <a:rPr kumimoji="0" lang="en-US" sz="1800" b="0" i="0" u="none" strike="noStrike" cap="none" normalizeH="0" baseline="0" dirty="0">
                          <a:ln>
                            <a:noFill/>
                          </a:ln>
                          <a:solidFill>
                            <a:srgbClr val="000000"/>
                          </a:solidFill>
                          <a:effectLst/>
                          <a:latin typeface="Calibri" charset="0"/>
                          <a:ea typeface="ＭＳ Ｐゴシック" charset="0"/>
                          <a:cs typeface="Arial" charset="0"/>
                        </a:rPr>
                        <a:t/>
                      </a:r>
                      <a:br>
                        <a:rPr kumimoji="0" lang="en-US" sz="1800" b="0" i="0" u="none" strike="noStrike" cap="none" normalizeH="0" baseline="0" dirty="0">
                          <a:ln>
                            <a:noFill/>
                          </a:ln>
                          <a:solidFill>
                            <a:srgbClr val="000000"/>
                          </a:solidFill>
                          <a:effectLst/>
                          <a:latin typeface="Calibri" charset="0"/>
                          <a:ea typeface="ＭＳ Ｐゴシック" charset="0"/>
                          <a:cs typeface="Arial" charset="0"/>
                        </a:rPr>
                      </a:br>
                      <a:r>
                        <a:rPr kumimoji="0" lang="en-US" sz="1800" b="0" i="0" u="none" strike="noStrike" cap="none" normalizeH="0" baseline="0" dirty="0">
                          <a:ln>
                            <a:noFill/>
                          </a:ln>
                          <a:solidFill>
                            <a:srgbClr val="000000"/>
                          </a:solidFill>
                          <a:effectLst/>
                          <a:latin typeface="Calibri" charset="0"/>
                          <a:ea typeface="ＭＳ Ｐゴシック" charset="0"/>
                          <a:cs typeface="Arial" charset="0"/>
                        </a:rPr>
                        <a:t>Ministry of Finance</a:t>
                      </a:r>
                      <a:br>
                        <a:rPr kumimoji="0" lang="en-US" sz="1800" b="0" i="0" u="none" strike="noStrike" cap="none" normalizeH="0" baseline="0" dirty="0">
                          <a:ln>
                            <a:noFill/>
                          </a:ln>
                          <a:solidFill>
                            <a:srgbClr val="000000"/>
                          </a:solidFill>
                          <a:effectLst/>
                          <a:latin typeface="Calibri" charset="0"/>
                          <a:ea typeface="ＭＳ Ｐゴシック" charset="0"/>
                          <a:cs typeface="Arial" charset="0"/>
                        </a:rPr>
                      </a:br>
                      <a:r>
                        <a:rPr kumimoji="0" lang="en-US" sz="1800" b="0" i="0" u="none" strike="noStrike" cap="none" normalizeH="0" baseline="0" dirty="0">
                          <a:ln>
                            <a:noFill/>
                          </a:ln>
                          <a:solidFill>
                            <a:srgbClr val="000000"/>
                          </a:solidFill>
                          <a:effectLst/>
                          <a:latin typeface="Calibri" charset="0"/>
                          <a:ea typeface="ＭＳ Ｐゴシック" charset="0"/>
                          <a:cs typeface="Arial" charset="0"/>
                        </a:rPr>
                        <a:t>Russian Federation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00"/>
                          </a:solidFill>
                          <a:effectLst/>
                          <a:latin typeface="Calibri" charset="0"/>
                          <a:ea typeface="ＭＳ Ｐゴシック" charset="0"/>
                          <a:cs typeface="Arial" charset="0"/>
                        </a:rPr>
                        <a:t>Mr. </a:t>
                      </a:r>
                      <a:r>
                        <a:rPr kumimoji="0" lang="en-US" sz="1800" b="1" i="0" u="sng" strike="noStrike" cap="none" normalizeH="0" baseline="0" dirty="0" err="1">
                          <a:ln>
                            <a:noFill/>
                          </a:ln>
                          <a:solidFill>
                            <a:srgbClr val="000000"/>
                          </a:solidFill>
                          <a:effectLst/>
                          <a:latin typeface="Calibri" charset="0"/>
                          <a:ea typeface="ＭＳ Ｐゴシック" charset="0"/>
                          <a:cs typeface="Arial" charset="0"/>
                        </a:rPr>
                        <a:t>Hakan</a:t>
                      </a:r>
                      <a:r>
                        <a:rPr kumimoji="0" lang="en-US" sz="1800" b="1" i="0" u="sng" strike="noStrike" cap="none" normalizeH="0" baseline="0" dirty="0">
                          <a:ln>
                            <a:noFill/>
                          </a:ln>
                          <a:solidFill>
                            <a:srgbClr val="000000"/>
                          </a:solidFill>
                          <a:effectLst/>
                          <a:latin typeface="Calibri" charset="0"/>
                          <a:ea typeface="ＭＳ Ｐゴシック" charset="0"/>
                          <a:cs typeface="Arial" charset="0"/>
                        </a:rPr>
                        <a:t> Ay</a:t>
                      </a:r>
                      <a:r>
                        <a:rPr kumimoji="0" lang="en-US" sz="1800" b="0" i="0" u="none" strike="noStrike" cap="none" normalizeH="0" baseline="0" dirty="0">
                          <a:ln>
                            <a:noFill/>
                          </a:ln>
                          <a:solidFill>
                            <a:srgbClr val="000000"/>
                          </a:solidFill>
                          <a:effectLst/>
                          <a:latin typeface="Calibri" charset="0"/>
                          <a:ea typeface="ＭＳ Ｐゴシック" charset="0"/>
                          <a:cs typeface="Arial" charset="0"/>
                        </a:rPr>
                        <a:t/>
                      </a:r>
                      <a:br>
                        <a:rPr kumimoji="0" lang="en-US" sz="1800" b="0" i="0" u="none" strike="noStrike" cap="none" normalizeH="0" baseline="0" dirty="0">
                          <a:ln>
                            <a:noFill/>
                          </a:ln>
                          <a:solidFill>
                            <a:srgbClr val="000000"/>
                          </a:solidFill>
                          <a:effectLst/>
                          <a:latin typeface="Calibri" charset="0"/>
                          <a:ea typeface="ＭＳ Ｐゴシック" charset="0"/>
                          <a:cs typeface="Arial" charset="0"/>
                        </a:rPr>
                      </a:br>
                      <a:r>
                        <a:rPr kumimoji="0" lang="en-US" sz="1800" b="0" i="0" u="none" strike="noStrike" cap="none" normalizeH="0" baseline="0" dirty="0">
                          <a:ln>
                            <a:noFill/>
                          </a:ln>
                          <a:solidFill>
                            <a:srgbClr val="000000"/>
                          </a:solidFill>
                          <a:effectLst/>
                          <a:latin typeface="Calibri" charset="0"/>
                          <a:ea typeface="ＭＳ Ｐゴシック" charset="0"/>
                          <a:cs typeface="Arial" charset="0"/>
                        </a:rPr>
                        <a:t>Ministry of Finance</a:t>
                      </a:r>
                      <a:br>
                        <a:rPr kumimoji="0" lang="en-US" sz="1800" b="0" i="0" u="none" strike="noStrike" cap="none" normalizeH="0" baseline="0" dirty="0">
                          <a:ln>
                            <a:noFill/>
                          </a:ln>
                          <a:solidFill>
                            <a:srgbClr val="000000"/>
                          </a:solidFill>
                          <a:effectLst/>
                          <a:latin typeface="Calibri" charset="0"/>
                          <a:ea typeface="ＭＳ Ｐゴシック" charset="0"/>
                          <a:cs typeface="Arial" charset="0"/>
                        </a:rPr>
                      </a:br>
                      <a:r>
                        <a:rPr kumimoji="0" lang="en-US" sz="1800" b="0" i="0" u="none" strike="noStrike" cap="none" normalizeH="0" baseline="0" dirty="0">
                          <a:ln>
                            <a:noFill/>
                          </a:ln>
                          <a:solidFill>
                            <a:srgbClr val="000000"/>
                          </a:solidFill>
                          <a:effectLst/>
                          <a:latin typeface="Calibri" charset="0"/>
                          <a:ea typeface="ＭＳ Ｐゴシック" charset="0"/>
                          <a:cs typeface="Arial" charset="0"/>
                        </a:rPr>
                        <a:t>Turkey</a:t>
                      </a:r>
                    </a:p>
                    <a:p>
                      <a:pPr marL="0" marR="0" lvl="0" indent="0" algn="l" defTabSz="914400" rtl="0" eaLnBrk="1" fontAlgn="base" latinLnBrk="0" hangingPunct="1">
                        <a:lnSpc>
                          <a:spcPct val="100000"/>
                        </a:lnSpc>
                        <a:spcBef>
                          <a:spcPct val="0"/>
                        </a:spcBef>
                        <a:spcAft>
                          <a:spcPct val="0"/>
                        </a:spcAft>
                        <a:buClrTx/>
                        <a:buSzTx/>
                        <a:buFontTx/>
                        <a:buNone/>
                        <a:tabLst/>
                      </a:pPr>
                      <a:r>
                        <a:rPr lang="en-US" sz="1800" b="1" u="sng" kern="1200" dirty="0" smtClean="0">
                          <a:solidFill>
                            <a:schemeClr val="tx1"/>
                          </a:solidFill>
                          <a:latin typeface="+mn-lt"/>
                          <a:ea typeface="+mn-ea"/>
                          <a:cs typeface="+mn-cs"/>
                        </a:rPr>
                        <a:t>Mr. </a:t>
                      </a:r>
                      <a:r>
                        <a:rPr lang="en-US" sz="1800" b="1" u="sng" kern="1200" dirty="0" err="1" smtClean="0">
                          <a:solidFill>
                            <a:schemeClr val="tx1"/>
                          </a:solidFill>
                          <a:latin typeface="+mn-lt"/>
                          <a:ea typeface="+mn-ea"/>
                          <a:cs typeface="+mn-cs"/>
                        </a:rPr>
                        <a:t>Armen</a:t>
                      </a:r>
                      <a:r>
                        <a:rPr lang="en-US" sz="1800" b="1" u="sng" kern="1200" dirty="0" smtClean="0">
                          <a:solidFill>
                            <a:schemeClr val="tx1"/>
                          </a:solidFill>
                          <a:latin typeface="+mn-lt"/>
                          <a:ea typeface="+mn-ea"/>
                          <a:cs typeface="+mn-cs"/>
                        </a:rPr>
                        <a:t> </a:t>
                      </a:r>
                      <a:r>
                        <a:rPr lang="en-US" sz="1800" b="1" u="sng" kern="1200" dirty="0" err="1" smtClean="0">
                          <a:solidFill>
                            <a:schemeClr val="tx1"/>
                          </a:solidFill>
                          <a:latin typeface="+mn-lt"/>
                          <a:ea typeface="+mn-ea"/>
                          <a:cs typeface="+mn-cs"/>
                        </a:rPr>
                        <a:t>Manukyan</a:t>
                      </a:r>
                      <a:endParaRPr lang="en-US" sz="1800" b="1" u="sng"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mn-lt"/>
                          <a:ea typeface="+mn-ea"/>
                          <a:cs typeface="+mn-cs"/>
                        </a:rPr>
                        <a:t>Ministry of Finance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mn-lt"/>
                          <a:ea typeface="+mn-ea"/>
                          <a:cs typeface="+mn-cs"/>
                        </a:rPr>
                        <a:t>Armenia</a:t>
                      </a:r>
                      <a:endParaRPr kumimoji="0" lang="en-US" sz="1800" b="0" i="0" u="none" strike="noStrike" cap="none" normalizeH="0" baseline="0" dirty="0">
                        <a:ln>
                          <a:noFill/>
                        </a:ln>
                        <a:solidFill>
                          <a:srgbClr val="000000"/>
                        </a:solidFill>
                        <a:effectLst/>
                        <a:latin typeface="Calibri" charset="0"/>
                        <a:ea typeface="ＭＳ Ｐゴシック" charset="0"/>
                        <a:cs typeface="Arial"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3872934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7"/>
          <p:cNvSpPr>
            <a:spLocks noChangeArrowheads="1"/>
          </p:cNvSpPr>
          <p:nvPr/>
        </p:nvSpPr>
        <p:spPr bwMode="auto">
          <a:xfrm>
            <a:off x="1478972" y="1794536"/>
            <a:ext cx="9300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1" hangingPunct="1">
              <a:tabLst>
                <a:tab pos="682625" algn="l"/>
                <a:tab pos="1965325" algn="l"/>
              </a:tabLst>
            </a:pPr>
            <a:r>
              <a:rPr lang="en-US" altLang="en-US" sz="900" b="1" dirty="0" smtClean="0"/>
              <a:t>Deanna Aubrey</a:t>
            </a:r>
            <a:endParaRPr lang="en-US" altLang="en-US" sz="900" dirty="0" smtClean="0"/>
          </a:p>
          <a:p>
            <a:pPr algn="ctr" eaLnBrk="1" hangingPunct="1">
              <a:tabLst>
                <a:tab pos="682625" algn="l"/>
                <a:tab pos="1965325" algn="l"/>
              </a:tabLst>
            </a:pPr>
            <a:r>
              <a:rPr lang="en-US" altLang="en-US" sz="900" dirty="0" smtClean="0"/>
              <a:t>World bank</a:t>
            </a:r>
            <a:endParaRPr lang="sl-SI" altLang="en-US" sz="900" dirty="0"/>
          </a:p>
        </p:txBody>
      </p:sp>
      <p:sp>
        <p:nvSpPr>
          <p:cNvPr id="16389" name="Rectangle 9"/>
          <p:cNvSpPr>
            <a:spLocks noChangeArrowheads="1"/>
          </p:cNvSpPr>
          <p:nvPr/>
        </p:nvSpPr>
        <p:spPr bwMode="auto">
          <a:xfrm>
            <a:off x="364268" y="4359910"/>
            <a:ext cx="10775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1" hangingPunct="1">
              <a:tabLst>
                <a:tab pos="890588" algn="l"/>
                <a:tab pos="1804988" algn="l"/>
              </a:tabLst>
            </a:pPr>
            <a:r>
              <a:rPr lang="sl-SI" altLang="en-US" sz="900" b="1" dirty="0"/>
              <a:t> </a:t>
            </a:r>
            <a:r>
              <a:rPr lang="en-US" altLang="en-US" sz="900" b="1" dirty="0" smtClean="0"/>
              <a:t>Armen </a:t>
            </a:r>
            <a:r>
              <a:rPr lang="en-US" altLang="en-US" sz="900" b="1" dirty="0" err="1" smtClean="0"/>
              <a:t>Manukyan</a:t>
            </a:r>
            <a:endParaRPr lang="sl-SI" altLang="en-US" sz="900" b="1" dirty="0"/>
          </a:p>
          <a:p>
            <a:pPr algn="ctr" eaLnBrk="1" hangingPunct="1">
              <a:tabLst>
                <a:tab pos="890588" algn="l"/>
                <a:tab pos="1804988" algn="l"/>
              </a:tabLst>
            </a:pPr>
            <a:r>
              <a:rPr lang="en-US" altLang="en-US" sz="900" dirty="0" smtClean="0"/>
              <a:t>Armenia</a:t>
            </a:r>
            <a:endParaRPr lang="hr-HR" altLang="en-US" sz="900" dirty="0"/>
          </a:p>
        </p:txBody>
      </p:sp>
      <p:sp>
        <p:nvSpPr>
          <p:cNvPr id="16391" name="Rectangle 13"/>
          <p:cNvSpPr>
            <a:spLocks noChangeArrowheads="1"/>
          </p:cNvSpPr>
          <p:nvPr/>
        </p:nvSpPr>
        <p:spPr bwMode="auto">
          <a:xfrm>
            <a:off x="6900977" y="5780401"/>
            <a:ext cx="107753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1" hangingPunct="1">
              <a:tabLst>
                <a:tab pos="890588" algn="l"/>
                <a:tab pos="1804988" algn="l"/>
              </a:tabLst>
            </a:pPr>
            <a:r>
              <a:rPr lang="en-US" altLang="en-US" sz="900" b="1" dirty="0" smtClean="0"/>
              <a:t>Nikolay </a:t>
            </a:r>
            <a:r>
              <a:rPr lang="en-US" altLang="en-US" sz="900" b="1" dirty="0" err="1" smtClean="0"/>
              <a:t>Begchin</a:t>
            </a:r>
            <a:endParaRPr lang="hr-HR" altLang="en-US" sz="900" b="1" dirty="0"/>
          </a:p>
          <a:p>
            <a:pPr algn="ctr" eaLnBrk="1" hangingPunct="1">
              <a:tabLst>
                <a:tab pos="890588" algn="l"/>
                <a:tab pos="1804988" algn="l"/>
              </a:tabLst>
            </a:pPr>
            <a:r>
              <a:rPr lang="hr-HR" altLang="en-US" sz="900" dirty="0" smtClean="0"/>
              <a:t>Russia</a:t>
            </a:r>
            <a:r>
              <a:rPr lang="en-US" altLang="en-US" sz="900" dirty="0" smtClean="0"/>
              <a:t>n Federation</a:t>
            </a:r>
            <a:endParaRPr lang="hr-HR" altLang="en-US" sz="900" dirty="0"/>
          </a:p>
        </p:txBody>
      </p:sp>
      <p:sp>
        <p:nvSpPr>
          <p:cNvPr id="16395" name="Rectangle 9"/>
          <p:cNvSpPr>
            <a:spLocks noChangeArrowheads="1"/>
          </p:cNvSpPr>
          <p:nvPr/>
        </p:nvSpPr>
        <p:spPr bwMode="auto">
          <a:xfrm>
            <a:off x="7978516" y="4368131"/>
            <a:ext cx="6671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1" hangingPunct="1">
              <a:tabLst>
                <a:tab pos="890588" algn="l"/>
                <a:tab pos="1804988" algn="l"/>
              </a:tabLst>
            </a:pPr>
            <a:r>
              <a:rPr lang="sl-SI" altLang="en-US" sz="900" b="1" dirty="0"/>
              <a:t> </a:t>
            </a:r>
            <a:r>
              <a:rPr lang="en-US" altLang="en-US" sz="900" b="1" dirty="0" err="1" smtClean="0"/>
              <a:t>Hakan</a:t>
            </a:r>
            <a:r>
              <a:rPr lang="en-US" altLang="en-US" sz="900" b="1" dirty="0" smtClean="0"/>
              <a:t> Ay</a:t>
            </a:r>
            <a:endParaRPr lang="sl-SI" altLang="en-US" sz="900" b="1" dirty="0"/>
          </a:p>
          <a:p>
            <a:pPr algn="ctr" eaLnBrk="1" hangingPunct="1">
              <a:tabLst>
                <a:tab pos="890588" algn="l"/>
                <a:tab pos="1804988" algn="l"/>
              </a:tabLst>
            </a:pPr>
            <a:r>
              <a:rPr lang="en-US" altLang="en-US" sz="900" dirty="0" smtClean="0"/>
              <a:t>Turkey</a:t>
            </a:r>
            <a:endParaRPr lang="hr-HR" altLang="en-US" sz="900" dirty="0"/>
          </a:p>
        </p:txBody>
      </p:sp>
      <p:sp>
        <p:nvSpPr>
          <p:cNvPr id="16396" name="Rectangle 2"/>
          <p:cNvSpPr txBox="1">
            <a:spLocks noChangeArrowheads="1"/>
          </p:cNvSpPr>
          <p:nvPr/>
        </p:nvSpPr>
        <p:spPr bwMode="auto">
          <a:xfrm>
            <a:off x="1288365" y="1966150"/>
            <a:ext cx="6624638"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a:latin typeface="+mn-lt"/>
              </a:rPr>
              <a:t/>
            </a:r>
            <a:br>
              <a:rPr lang="en-US" altLang="en-US" sz="1600" b="1" dirty="0">
                <a:latin typeface="+mn-lt"/>
              </a:rPr>
            </a:br>
            <a:r>
              <a:rPr lang="en-US" altLang="en-US" sz="1600" b="1" dirty="0">
                <a:latin typeface="+mn-lt"/>
              </a:rPr>
              <a:t>BCOP Executive Committee</a:t>
            </a:r>
            <a:r>
              <a:rPr lang="hr-HR" altLang="en-US" sz="1600" b="1" dirty="0">
                <a:latin typeface="+mn-lt"/>
              </a:rPr>
              <a:t/>
            </a:r>
            <a:br>
              <a:rPr lang="hr-HR" altLang="en-US" sz="1600" b="1" dirty="0">
                <a:latin typeface="+mn-lt"/>
              </a:rPr>
            </a:br>
            <a:endParaRPr lang="en-US" altLang="en-US" sz="1600" b="1" dirty="0">
              <a:latin typeface="+mn-lt"/>
            </a:endParaRPr>
          </a:p>
        </p:txBody>
      </p:sp>
      <p:sp>
        <p:nvSpPr>
          <p:cNvPr id="16398" name="Rectangle 12"/>
          <p:cNvSpPr>
            <a:spLocks noChangeArrowheads="1"/>
          </p:cNvSpPr>
          <p:nvPr/>
        </p:nvSpPr>
        <p:spPr bwMode="auto">
          <a:xfrm>
            <a:off x="2793876" y="1789903"/>
            <a:ext cx="11689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1" hangingPunct="1">
              <a:tabLst>
                <a:tab pos="890588" algn="l"/>
              </a:tabLst>
            </a:pPr>
            <a:r>
              <a:rPr lang="en-US" altLang="en-US" sz="900" b="1" dirty="0" err="1" smtClean="0"/>
              <a:t>Naida</a:t>
            </a:r>
            <a:r>
              <a:rPr lang="en-US" altLang="en-US" sz="900" b="1" dirty="0" smtClean="0"/>
              <a:t> </a:t>
            </a:r>
            <a:r>
              <a:rPr lang="en-US" altLang="en-US" sz="900" b="1" dirty="0" err="1" smtClean="0"/>
              <a:t>Carsimamovic</a:t>
            </a:r>
            <a:endParaRPr lang="hr-HR" altLang="en-US" sz="900" dirty="0"/>
          </a:p>
          <a:p>
            <a:pPr algn="ctr">
              <a:tabLst>
                <a:tab pos="890588" algn="l"/>
                <a:tab pos="1804988" algn="l"/>
              </a:tabLst>
            </a:pPr>
            <a:r>
              <a:rPr lang="en-US" sz="900" i="1" dirty="0" smtClean="0"/>
              <a:t>World </a:t>
            </a:r>
            <a:r>
              <a:rPr lang="en-US" sz="900" i="1" dirty="0"/>
              <a:t>Bank</a:t>
            </a:r>
          </a:p>
        </p:txBody>
      </p:sp>
      <p:sp>
        <p:nvSpPr>
          <p:cNvPr id="16399" name="Rectangle 7"/>
          <p:cNvSpPr>
            <a:spLocks noChangeArrowheads="1"/>
          </p:cNvSpPr>
          <p:nvPr/>
        </p:nvSpPr>
        <p:spPr bwMode="auto">
          <a:xfrm>
            <a:off x="4053013" y="3694328"/>
            <a:ext cx="107273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1" hangingPunct="1">
              <a:tabLst>
                <a:tab pos="682625" algn="l"/>
                <a:tab pos="1965325" algn="l"/>
              </a:tabLst>
            </a:pPr>
            <a:r>
              <a:rPr lang="en-US" altLang="en-US" sz="900" b="1" dirty="0" smtClean="0"/>
              <a:t>Anna </a:t>
            </a:r>
            <a:r>
              <a:rPr lang="en-US" altLang="en-US" sz="900" b="1" dirty="0" err="1" smtClean="0"/>
              <a:t>Belenchuk</a:t>
            </a:r>
            <a:endParaRPr lang="hr-HR" altLang="en-US" sz="900" b="1" dirty="0"/>
          </a:p>
          <a:p>
            <a:pPr algn="ctr" eaLnBrk="1" hangingPunct="1">
              <a:tabLst>
                <a:tab pos="682625" algn="l"/>
                <a:tab pos="1965325" algn="l"/>
              </a:tabLst>
            </a:pPr>
            <a:r>
              <a:rPr lang="en-US" altLang="en-US" sz="900" i="1" dirty="0" smtClean="0"/>
              <a:t>Chair</a:t>
            </a:r>
          </a:p>
          <a:p>
            <a:pPr algn="ctr" eaLnBrk="1" hangingPunct="1">
              <a:tabLst>
                <a:tab pos="682625" algn="l"/>
                <a:tab pos="1965325" algn="l"/>
              </a:tabLst>
            </a:pPr>
            <a:r>
              <a:rPr lang="en-US" altLang="en-US" sz="900" i="1" dirty="0" smtClean="0"/>
              <a:t>Russian Federation</a:t>
            </a:r>
            <a:endParaRPr lang="hr-HR" altLang="en-US" sz="900" dirty="0"/>
          </a:p>
        </p:txBody>
      </p:sp>
      <p:sp>
        <p:nvSpPr>
          <p:cNvPr id="16402" name="Rectangle 7"/>
          <p:cNvSpPr>
            <a:spLocks noChangeArrowheads="1"/>
          </p:cNvSpPr>
          <p:nvPr/>
        </p:nvSpPr>
        <p:spPr bwMode="auto">
          <a:xfrm>
            <a:off x="5259485" y="3697861"/>
            <a:ext cx="1058302"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1" hangingPunct="1">
              <a:tabLst>
                <a:tab pos="682625" algn="l"/>
                <a:tab pos="1965325" algn="l"/>
              </a:tabLst>
            </a:pPr>
            <a:r>
              <a:rPr lang="en-US" altLang="en-US" sz="900" b="1" dirty="0" err="1" smtClean="0"/>
              <a:t>Gelardina</a:t>
            </a:r>
            <a:r>
              <a:rPr lang="en-US" altLang="en-US" sz="900" b="1" dirty="0" smtClean="0"/>
              <a:t> </a:t>
            </a:r>
            <a:r>
              <a:rPr lang="en-US" altLang="en-US" sz="900" b="1" dirty="0" err="1" smtClean="0"/>
              <a:t>Prodani</a:t>
            </a:r>
            <a:endParaRPr lang="en-US" altLang="en-US" sz="900" b="1" dirty="0"/>
          </a:p>
          <a:p>
            <a:pPr algn="ctr" eaLnBrk="1" hangingPunct="1">
              <a:tabLst>
                <a:tab pos="682625" algn="l"/>
                <a:tab pos="1965325" algn="l"/>
              </a:tabLst>
            </a:pPr>
            <a:r>
              <a:rPr lang="en-US" altLang="en-US" sz="900" i="1" dirty="0" smtClean="0"/>
              <a:t>Deputy Chair</a:t>
            </a:r>
          </a:p>
          <a:p>
            <a:pPr algn="ctr" eaLnBrk="1" hangingPunct="1">
              <a:tabLst>
                <a:tab pos="682625" algn="l"/>
                <a:tab pos="1965325" algn="l"/>
              </a:tabLst>
            </a:pPr>
            <a:r>
              <a:rPr lang="en-US" altLang="en-US" sz="900" i="1" dirty="0" smtClean="0"/>
              <a:t>Albania</a:t>
            </a:r>
            <a:endParaRPr lang="hr-HR" altLang="en-US" sz="900" dirty="0"/>
          </a:p>
        </p:txBody>
      </p:sp>
      <p:sp>
        <p:nvSpPr>
          <p:cNvPr id="16404" name="Rectangle 9"/>
          <p:cNvSpPr>
            <a:spLocks noChangeArrowheads="1"/>
          </p:cNvSpPr>
          <p:nvPr/>
        </p:nvSpPr>
        <p:spPr bwMode="auto">
          <a:xfrm>
            <a:off x="2841966" y="3750583"/>
            <a:ext cx="107273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1" hangingPunct="1"/>
            <a:r>
              <a:rPr lang="sl-SI" altLang="en-US" sz="900" b="1" dirty="0"/>
              <a:t> </a:t>
            </a:r>
            <a:r>
              <a:rPr lang="en-US" altLang="en-US" sz="900" b="1" dirty="0" smtClean="0"/>
              <a:t>Mikhail </a:t>
            </a:r>
            <a:r>
              <a:rPr lang="en-US" altLang="en-US" sz="900" b="1" dirty="0" err="1" smtClean="0"/>
              <a:t>Prokhorik</a:t>
            </a:r>
            <a:endParaRPr lang="en-US" altLang="en-US" sz="900" b="1" dirty="0"/>
          </a:p>
          <a:p>
            <a:pPr algn="ctr" eaLnBrk="1" hangingPunct="1"/>
            <a:r>
              <a:rPr lang="en-US" altLang="en-US" sz="900" dirty="0" smtClean="0"/>
              <a:t>Deputy Chair</a:t>
            </a:r>
          </a:p>
          <a:p>
            <a:pPr algn="ctr" eaLnBrk="1" hangingPunct="1"/>
            <a:r>
              <a:rPr lang="en-US" altLang="en-US" sz="900" i="1" dirty="0"/>
              <a:t>Belarus</a:t>
            </a:r>
            <a:endParaRPr lang="hr-HR" altLang="en-US" sz="900" i="1" dirty="0"/>
          </a:p>
        </p:txBody>
      </p:sp>
      <p:sp>
        <p:nvSpPr>
          <p:cNvPr id="16406" name="Rectangle 9"/>
          <p:cNvSpPr>
            <a:spLocks noChangeArrowheads="1"/>
          </p:cNvSpPr>
          <p:nvPr/>
        </p:nvSpPr>
        <p:spPr bwMode="auto">
          <a:xfrm>
            <a:off x="4275827" y="5791200"/>
            <a:ext cx="9909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1" hangingPunct="1">
              <a:tabLst>
                <a:tab pos="890588" algn="l"/>
                <a:tab pos="1804988" algn="l"/>
              </a:tabLst>
            </a:pPr>
            <a:r>
              <a:rPr lang="en-US" altLang="en-US" sz="900" b="1" dirty="0" err="1" smtClean="0"/>
              <a:t>Kanat</a:t>
            </a:r>
            <a:r>
              <a:rPr lang="en-US" altLang="en-US" sz="900" b="1" dirty="0" smtClean="0"/>
              <a:t> </a:t>
            </a:r>
            <a:r>
              <a:rPr lang="en-US" altLang="en-US" sz="900" b="1" dirty="0" err="1" smtClean="0"/>
              <a:t>Asangulov</a:t>
            </a:r>
            <a:endParaRPr lang="sl-SI" altLang="en-US" sz="900" b="1" dirty="0"/>
          </a:p>
          <a:p>
            <a:pPr algn="ctr" eaLnBrk="1" hangingPunct="1">
              <a:tabLst>
                <a:tab pos="890588" algn="l"/>
                <a:tab pos="1804988" algn="l"/>
              </a:tabLst>
            </a:pPr>
            <a:r>
              <a:rPr lang="en-US" altLang="en-US" sz="900" dirty="0"/>
              <a:t>Kyrgyz Republic</a:t>
            </a:r>
            <a:endParaRPr lang="hr-HR" altLang="en-US" sz="900" dirty="0"/>
          </a:p>
        </p:txBody>
      </p:sp>
      <p:pic>
        <p:nvPicPr>
          <p:cNvPr id="16407" name="Picture 2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5400000">
            <a:off x="-115258" y="539746"/>
            <a:ext cx="1428750"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08" name="Rectangle 7"/>
          <p:cNvSpPr>
            <a:spLocks noChangeArrowheads="1"/>
          </p:cNvSpPr>
          <p:nvPr/>
        </p:nvSpPr>
        <p:spPr bwMode="auto">
          <a:xfrm>
            <a:off x="-410966" y="1796603"/>
            <a:ext cx="21209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tabLst>
                <a:tab pos="890588" algn="l"/>
                <a:tab pos="1804988" algn="l"/>
              </a:tabLst>
            </a:pPr>
            <a:r>
              <a:rPr lang="en-US" sz="900" b="1" dirty="0" smtClean="0"/>
              <a:t>Maya </a:t>
            </a:r>
            <a:r>
              <a:rPr lang="en-US" sz="900" b="1" dirty="0" err="1" smtClean="0"/>
              <a:t>Gusarova</a:t>
            </a:r>
            <a:endParaRPr lang="en-US" sz="900" i="1" dirty="0" smtClean="0"/>
          </a:p>
          <a:p>
            <a:pPr algn="ctr">
              <a:tabLst>
                <a:tab pos="890588" algn="l"/>
                <a:tab pos="1804988" algn="l"/>
              </a:tabLst>
            </a:pPr>
            <a:r>
              <a:rPr lang="en-US" sz="900" dirty="0"/>
              <a:t>World Bank</a:t>
            </a:r>
          </a:p>
        </p:txBody>
      </p:sp>
      <p:pic>
        <p:nvPicPr>
          <p:cNvPr id="25" name="Рисунок 518"/>
          <p:cNvPicPr/>
          <p:nvPr/>
        </p:nvPicPr>
        <p:blipFill>
          <a:blip r:embed="rId3">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pic>
        <p:nvPicPr>
          <p:cNvPr id="3" name="Picture 2"/>
          <p:cNvPicPr>
            <a:picLocks noChangeAspect="1"/>
          </p:cNvPicPr>
          <p:nvPr/>
        </p:nvPicPr>
        <p:blipFill>
          <a:blip r:embed="rId4"/>
          <a:stretch>
            <a:fillRect/>
          </a:stretch>
        </p:blipFill>
        <p:spPr>
          <a:xfrm>
            <a:off x="4111950" y="2503832"/>
            <a:ext cx="1032189" cy="1190496"/>
          </a:xfrm>
          <a:prstGeom prst="rect">
            <a:avLst/>
          </a:prstGeom>
        </p:spPr>
      </p:pic>
      <p:pic>
        <p:nvPicPr>
          <p:cNvPr id="4" name="Picture 3"/>
          <p:cNvPicPr>
            <a:picLocks noChangeAspect="1"/>
          </p:cNvPicPr>
          <p:nvPr/>
        </p:nvPicPr>
        <p:blipFill>
          <a:blip r:embed="rId5"/>
          <a:stretch>
            <a:fillRect/>
          </a:stretch>
        </p:blipFill>
        <p:spPr>
          <a:xfrm>
            <a:off x="5344920" y="2501956"/>
            <a:ext cx="1022117" cy="1162448"/>
          </a:xfrm>
          <a:prstGeom prst="rect">
            <a:avLst/>
          </a:prstGeom>
        </p:spPr>
      </p:pic>
      <p:pic>
        <p:nvPicPr>
          <p:cNvPr id="5" name="Picture 4"/>
          <p:cNvPicPr>
            <a:picLocks noChangeAspect="1"/>
          </p:cNvPicPr>
          <p:nvPr/>
        </p:nvPicPr>
        <p:blipFill>
          <a:blip r:embed="rId6"/>
          <a:stretch>
            <a:fillRect/>
          </a:stretch>
        </p:blipFill>
        <p:spPr>
          <a:xfrm>
            <a:off x="7708658" y="2846777"/>
            <a:ext cx="1207113" cy="1481456"/>
          </a:xfrm>
          <a:prstGeom prst="rect">
            <a:avLst/>
          </a:prstGeom>
        </p:spPr>
      </p:pic>
      <p:pic>
        <p:nvPicPr>
          <p:cNvPr id="6" name="Picture 5"/>
          <p:cNvPicPr>
            <a:picLocks noChangeAspect="1"/>
          </p:cNvPicPr>
          <p:nvPr/>
        </p:nvPicPr>
        <p:blipFill>
          <a:blip r:embed="rId7"/>
          <a:stretch>
            <a:fillRect/>
          </a:stretch>
        </p:blipFill>
        <p:spPr>
          <a:xfrm>
            <a:off x="478435" y="2819609"/>
            <a:ext cx="1231499" cy="1463167"/>
          </a:xfrm>
          <a:prstGeom prst="rect">
            <a:avLst/>
          </a:prstGeom>
        </p:spPr>
      </p:pic>
      <p:pic>
        <p:nvPicPr>
          <p:cNvPr id="31" name="Picture 30"/>
          <p:cNvPicPr>
            <a:picLocks noChangeAspect="1"/>
          </p:cNvPicPr>
          <p:nvPr/>
        </p:nvPicPr>
        <p:blipFill>
          <a:blip r:embed="rId8"/>
          <a:stretch>
            <a:fillRect/>
          </a:stretch>
        </p:blipFill>
        <p:spPr>
          <a:xfrm>
            <a:off x="1352187" y="385911"/>
            <a:ext cx="1208134" cy="1403992"/>
          </a:xfrm>
          <a:prstGeom prst="rect">
            <a:avLst/>
          </a:prstGeom>
        </p:spPr>
      </p:pic>
      <p:sp>
        <p:nvSpPr>
          <p:cNvPr id="10" name="TextBox 9"/>
          <p:cNvSpPr txBox="1"/>
          <p:nvPr/>
        </p:nvSpPr>
        <p:spPr>
          <a:xfrm>
            <a:off x="5557599" y="5790474"/>
            <a:ext cx="1077539" cy="369332"/>
          </a:xfrm>
          <a:prstGeom prst="rect">
            <a:avLst/>
          </a:prstGeom>
          <a:noFill/>
        </p:spPr>
        <p:txBody>
          <a:bodyPr wrap="none" rtlCol="0">
            <a:spAutoFit/>
          </a:bodyPr>
          <a:lstStyle/>
          <a:p>
            <a:pPr algn="ctr"/>
            <a:r>
              <a:rPr lang="en-US" sz="900" b="1" dirty="0"/>
              <a:t>Elena </a:t>
            </a:r>
            <a:r>
              <a:rPr lang="en-US" sz="900" b="1" dirty="0" err="1"/>
              <a:t>Zyunina</a:t>
            </a:r>
            <a:endParaRPr lang="en-US" sz="900" b="1" dirty="0"/>
          </a:p>
          <a:p>
            <a:pPr algn="ctr"/>
            <a:r>
              <a:rPr lang="en-US" sz="900" dirty="0"/>
              <a:t>Russian Federation</a:t>
            </a:r>
          </a:p>
        </p:txBody>
      </p:sp>
      <p:sp>
        <p:nvSpPr>
          <p:cNvPr id="11" name="TextBox 10"/>
          <p:cNvSpPr txBox="1"/>
          <p:nvPr/>
        </p:nvSpPr>
        <p:spPr>
          <a:xfrm>
            <a:off x="1322656" y="5833000"/>
            <a:ext cx="1315553" cy="369332"/>
          </a:xfrm>
          <a:prstGeom prst="rect">
            <a:avLst/>
          </a:prstGeom>
          <a:noFill/>
        </p:spPr>
        <p:txBody>
          <a:bodyPr wrap="none" rtlCol="0">
            <a:spAutoFit/>
          </a:bodyPr>
          <a:lstStyle/>
          <a:p>
            <a:pPr lvl="0" algn="ctr" defTabSz="914400" fontAlgn="base">
              <a:spcBef>
                <a:spcPct val="0"/>
              </a:spcBef>
              <a:spcAft>
                <a:spcPct val="0"/>
              </a:spcAft>
            </a:pPr>
            <a:r>
              <a:rPr lang="en-US" sz="900" b="1" dirty="0" err="1" smtClean="0"/>
              <a:t>Alija</a:t>
            </a:r>
            <a:r>
              <a:rPr lang="en-US" sz="900" b="1" dirty="0" smtClean="0"/>
              <a:t> </a:t>
            </a:r>
            <a:r>
              <a:rPr lang="en-US" sz="900" b="1" dirty="0" err="1">
                <a:solidFill>
                  <a:srgbClr val="000000"/>
                </a:solidFill>
                <a:latin typeface="Calibri" charset="0"/>
                <a:ea typeface="ＭＳ Ｐゴシック" charset="0"/>
                <a:cs typeface="Arial" charset="0"/>
              </a:rPr>
              <a:t>Aljović</a:t>
            </a:r>
            <a:endParaRPr lang="en-US" sz="900" b="1" dirty="0">
              <a:solidFill>
                <a:srgbClr val="000000"/>
              </a:solidFill>
              <a:latin typeface="Calibri" charset="0"/>
              <a:ea typeface="ＭＳ Ｐゴシック" charset="0"/>
              <a:cs typeface="Arial" charset="0"/>
            </a:endParaRPr>
          </a:p>
          <a:p>
            <a:pPr algn="ctr"/>
            <a:r>
              <a:rPr lang="en-US" sz="900" dirty="0" smtClean="0"/>
              <a:t>Bosnia and Herzegovina</a:t>
            </a:r>
            <a:endParaRPr lang="en-US" sz="900" dirty="0"/>
          </a:p>
        </p:txBody>
      </p:sp>
      <p:sp>
        <p:nvSpPr>
          <p:cNvPr id="12" name="TextBox 11"/>
          <p:cNvSpPr txBox="1"/>
          <p:nvPr/>
        </p:nvSpPr>
        <p:spPr>
          <a:xfrm>
            <a:off x="102633" y="47357"/>
            <a:ext cx="1980542" cy="338554"/>
          </a:xfrm>
          <a:prstGeom prst="rect">
            <a:avLst/>
          </a:prstGeom>
          <a:noFill/>
        </p:spPr>
        <p:txBody>
          <a:bodyPr wrap="none" rtlCol="0">
            <a:spAutoFit/>
          </a:bodyPr>
          <a:lstStyle/>
          <a:p>
            <a:r>
              <a:rPr lang="en-US" sz="1600" b="1" dirty="0" smtClean="0"/>
              <a:t>BCOP Resource Team</a:t>
            </a:r>
            <a:endParaRPr lang="en-US" sz="1600" b="1" dirty="0"/>
          </a:p>
        </p:txBody>
      </p:sp>
      <p:sp>
        <p:nvSpPr>
          <p:cNvPr id="13" name="TextBox 12"/>
          <p:cNvSpPr txBox="1"/>
          <p:nvPr/>
        </p:nvSpPr>
        <p:spPr>
          <a:xfrm>
            <a:off x="2788883" y="5798260"/>
            <a:ext cx="1039066" cy="369332"/>
          </a:xfrm>
          <a:prstGeom prst="rect">
            <a:avLst/>
          </a:prstGeom>
          <a:noFill/>
        </p:spPr>
        <p:txBody>
          <a:bodyPr wrap="none" rtlCol="0">
            <a:spAutoFit/>
          </a:bodyPr>
          <a:lstStyle/>
          <a:p>
            <a:pPr algn="ctr"/>
            <a:r>
              <a:rPr lang="en-US" sz="900" b="1" dirty="0" err="1"/>
              <a:t>Maldenka</a:t>
            </a:r>
            <a:r>
              <a:rPr lang="en-US" sz="900" b="1" dirty="0"/>
              <a:t> </a:t>
            </a:r>
            <a:r>
              <a:rPr lang="en-US" sz="900" b="1" dirty="0" err="1" smtClean="0">
                <a:solidFill>
                  <a:srgbClr val="000000"/>
                </a:solidFill>
                <a:latin typeface="Calibri" charset="0"/>
                <a:ea typeface="ＭＳ Ｐゴシック" charset="0"/>
                <a:cs typeface="Arial" charset="0"/>
              </a:rPr>
              <a:t>Karačić</a:t>
            </a:r>
            <a:endParaRPr lang="en-US" sz="900" b="1" dirty="0" smtClean="0">
              <a:solidFill>
                <a:srgbClr val="000000"/>
              </a:solidFill>
              <a:latin typeface="Calibri" charset="0"/>
              <a:ea typeface="ＭＳ Ｐゴシック" charset="0"/>
              <a:cs typeface="Arial" charset="0"/>
            </a:endParaRPr>
          </a:p>
          <a:p>
            <a:pPr algn="ctr"/>
            <a:r>
              <a:rPr lang="en-US" sz="900" dirty="0" smtClean="0"/>
              <a:t>Croatia</a:t>
            </a:r>
            <a:endParaRPr lang="en-US" sz="900" dirty="0"/>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0928" y="385911"/>
            <a:ext cx="1222185" cy="1408625"/>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86662" y="4367820"/>
            <a:ext cx="997910" cy="1423380"/>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8460" y="2521177"/>
            <a:ext cx="1109207" cy="1233032"/>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38209" y="4391024"/>
            <a:ext cx="1481020" cy="1252022"/>
          </a:xfrm>
          <a:prstGeom prst="rect">
            <a:avLst/>
          </a:prstGeom>
        </p:spPr>
      </p:pic>
      <p:pic>
        <p:nvPicPr>
          <p:cNvPr id="14" name="Изображение 13" descr="IMG_2729.JP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257116" y="4387081"/>
            <a:ext cx="1162597" cy="1330917"/>
          </a:xfrm>
          <a:prstGeom prst="rect">
            <a:avLst/>
          </a:prstGeom>
        </p:spPr>
      </p:pic>
      <p:pic>
        <p:nvPicPr>
          <p:cNvPr id="15" name="Изображение 14" descr="Зюнина Елена.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57600" y="4387081"/>
            <a:ext cx="1077539" cy="1411179"/>
          </a:xfrm>
          <a:prstGeom prst="rect">
            <a:avLst/>
          </a:prstGeom>
        </p:spPr>
      </p:pic>
      <p:pic>
        <p:nvPicPr>
          <p:cNvPr id="16" name="Изображение 15" descr="Untitled-23.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73025" y="4429399"/>
            <a:ext cx="1052581" cy="1371600"/>
          </a:xfrm>
          <a:prstGeom prst="rect">
            <a:avLst/>
          </a:prstGeom>
        </p:spPr>
      </p:pic>
    </p:spTree>
    <p:extLst>
      <p:ext uri="{BB962C8B-B14F-4D97-AF65-F5344CB8AC3E}">
        <p14:creationId xmlns:p14="http://schemas.microsoft.com/office/powerpoint/2010/main" val="62000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1000"/>
                                        <p:tgtEl>
                                          <p:spTgt spid="17414"/>
                                        </p:tgtEl>
                                      </p:cBhvr>
                                    </p:animEffect>
                                    <p:anim calcmode="lin" valueType="num">
                                      <p:cBhvr>
                                        <p:cTn id="8" dur="1000" fill="hold"/>
                                        <p:tgtEl>
                                          <p:spTgt spid="17414"/>
                                        </p:tgtEl>
                                        <p:attrNameLst>
                                          <p:attrName>ppt_x</p:attrName>
                                        </p:attrNameLst>
                                      </p:cBhvr>
                                      <p:tavLst>
                                        <p:tav tm="0">
                                          <p:val>
                                            <p:strVal val="#ppt_x"/>
                                          </p:val>
                                        </p:tav>
                                        <p:tav tm="100000">
                                          <p:val>
                                            <p:strVal val="#ppt_x"/>
                                          </p:val>
                                        </p:tav>
                                      </p:tavLst>
                                    </p:anim>
                                    <p:anim calcmode="lin" valueType="num">
                                      <p:cBhvr>
                                        <p:cTn id="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62000" y="457200"/>
            <a:ext cx="8229600" cy="685800"/>
          </a:xfrm>
        </p:spPr>
        <p:txBody>
          <a:bodyPr>
            <a:noAutofit/>
          </a:bodyPr>
          <a:lstStyle/>
          <a:p>
            <a:r>
              <a:rPr lang="en-US" sz="4000" b="1" dirty="0" smtClean="0">
                <a:solidFill>
                  <a:srgbClr val="0070C0"/>
                </a:solidFill>
                <a:cs typeface="Times New Roman" pitchFamily="18" charset="0"/>
              </a:rPr>
              <a:t>Activities during 5 years: </a:t>
            </a:r>
            <a:r>
              <a:rPr lang="en-US" sz="4000" b="1" dirty="0">
                <a:solidFill>
                  <a:srgbClr val="0070C0"/>
                </a:solidFill>
                <a:cs typeface="Times New Roman" pitchFamily="18" charset="0"/>
              </a:rPr>
              <a:t>2012-</a:t>
            </a:r>
            <a:r>
              <a:rPr lang="en-US" sz="4000" b="1" dirty="0" smtClean="0">
                <a:solidFill>
                  <a:srgbClr val="0070C0"/>
                </a:solidFill>
                <a:cs typeface="Times New Roman" pitchFamily="18" charset="0"/>
              </a:rPr>
              <a:t>17 </a:t>
            </a:r>
            <a:endParaRPr lang="en-US" sz="4000" b="1" dirty="0">
              <a:solidFill>
                <a:srgbClr val="0070C0"/>
              </a:solidFill>
              <a:cs typeface="Times New Roman" pitchFamily="18" charset="0"/>
            </a:endParaRPr>
          </a:p>
        </p:txBody>
      </p:sp>
      <p:pic>
        <p:nvPicPr>
          <p:cNvPr id="5123"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TextBox 5"/>
          <p:cNvSpPr txBox="1">
            <a:spLocks noChangeArrowheads="1"/>
          </p:cNvSpPr>
          <p:nvPr/>
        </p:nvSpPr>
        <p:spPr bwMode="auto">
          <a:xfrm>
            <a:off x="762000" y="1905000"/>
            <a:ext cx="8229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hu-HU">
              <a:latin typeface="Calibri" pitchFamily="34" charset="0"/>
            </a:endParaRPr>
          </a:p>
        </p:txBody>
      </p:sp>
      <p:graphicFrame>
        <p:nvGraphicFramePr>
          <p:cNvPr id="12" name="Diagram 11"/>
          <p:cNvGraphicFramePr/>
          <p:nvPr>
            <p:extLst>
              <p:ext uri="{D42A27DB-BD31-4B8C-83A1-F6EECF244321}">
                <p14:modId xmlns:p14="http://schemas.microsoft.com/office/powerpoint/2010/main" val="3537243792"/>
              </p:ext>
            </p:extLst>
          </p:nvPr>
        </p:nvGraphicFramePr>
        <p:xfrm>
          <a:off x="762000" y="1600200"/>
          <a:ext cx="82296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6417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9792E3-0ED1-4636-9AD2-0933D53E70C7}" type="slidenum">
              <a:rPr lang="en-US" smtClean="0"/>
              <a:pPr/>
              <a:t>7</a:t>
            </a:fld>
            <a:endParaRPr lang="en-US" dirty="0"/>
          </a:p>
        </p:txBody>
      </p:sp>
      <p:sp>
        <p:nvSpPr>
          <p:cNvPr id="6" name="Заголовок 1"/>
          <p:cNvSpPr>
            <a:spLocks noGrp="1"/>
          </p:cNvSpPr>
          <p:nvPr>
            <p:ph type="title"/>
          </p:nvPr>
        </p:nvSpPr>
        <p:spPr>
          <a:xfrm>
            <a:off x="651933" y="228600"/>
            <a:ext cx="8458200" cy="685800"/>
          </a:xfrm>
        </p:spPr>
        <p:txBody>
          <a:bodyPr>
            <a:noAutofit/>
          </a:bodyPr>
          <a:lstStyle/>
          <a:p>
            <a:r>
              <a:rPr lang="hu-HU" sz="2800" b="1" dirty="0">
                <a:solidFill>
                  <a:srgbClr val="0070C0"/>
                </a:solidFill>
                <a:cs typeface="Times New Roman" pitchFamily="18" charset="0"/>
              </a:rPr>
              <a:t>Past Results: Strategic Priorities Addressed for 2012-17 </a:t>
            </a:r>
            <a:endParaRPr lang="ru-RU" sz="2800" b="1" dirty="0">
              <a:solidFill>
                <a:srgbClr val="0070C0"/>
              </a:solidFill>
              <a:cs typeface="Times New Roman" pitchFamily="18" charset="0"/>
            </a:endParaRPr>
          </a:p>
        </p:txBody>
      </p:sp>
      <p:sp>
        <p:nvSpPr>
          <p:cNvPr id="2" name="Tartalom helye 1"/>
          <p:cNvSpPr>
            <a:spLocks noGrp="1"/>
          </p:cNvSpPr>
          <p:nvPr>
            <p:ph idx="1"/>
          </p:nvPr>
        </p:nvSpPr>
        <p:spPr>
          <a:xfrm>
            <a:off x="838200" y="838200"/>
            <a:ext cx="8153400" cy="6019800"/>
          </a:xfrm>
        </p:spPr>
        <p:txBody>
          <a:bodyPr>
            <a:noAutofit/>
          </a:bodyPr>
          <a:lstStyle/>
          <a:p>
            <a:pPr algn="just">
              <a:buAutoNum type="arabicPeriod"/>
            </a:pPr>
            <a:r>
              <a:rPr lang="en-US" sz="2000" b="1" dirty="0" smtClean="0">
                <a:latin typeface="Calibri" charset="0"/>
              </a:rPr>
              <a:t>Sharpening </a:t>
            </a:r>
            <a:r>
              <a:rPr lang="en-US" sz="2000" b="1" dirty="0">
                <a:latin typeface="Calibri" charset="0"/>
              </a:rPr>
              <a:t>knowledge for effective fiscal </a:t>
            </a:r>
            <a:r>
              <a:rPr lang="en-US" sz="2000" b="1" dirty="0" smtClean="0">
                <a:latin typeface="Calibri" charset="0"/>
              </a:rPr>
              <a:t>management:</a:t>
            </a:r>
            <a:endParaRPr lang="en-US" sz="2000" b="1" dirty="0" smtClean="0">
              <a:solidFill>
                <a:schemeClr val="accent3">
                  <a:lumMod val="75000"/>
                </a:schemeClr>
              </a:solidFill>
              <a:latin typeface="Calibri" charset="0"/>
            </a:endParaRPr>
          </a:p>
          <a:p>
            <a:pPr marL="0" indent="0" algn="just">
              <a:buNone/>
            </a:pPr>
            <a:r>
              <a:rPr lang="en-US" sz="2000" b="1" u="sng" dirty="0" smtClean="0">
                <a:solidFill>
                  <a:schemeClr val="accent3">
                    <a:lumMod val="75000"/>
                  </a:schemeClr>
                </a:solidFill>
                <a:latin typeface="Calibri" charset="0"/>
              </a:rPr>
              <a:t>Program and performance budgeting </a:t>
            </a:r>
            <a:r>
              <a:rPr lang="en-US" sz="2000" b="1" dirty="0" smtClean="0">
                <a:solidFill>
                  <a:schemeClr val="accent3">
                    <a:lumMod val="75000"/>
                  </a:schemeClr>
                </a:solidFill>
                <a:latin typeface="Calibri" charset="0"/>
              </a:rPr>
              <a:t>addressed initially through three annual plenary meetings (2012-2014) and now through new Working Group (2016)</a:t>
            </a:r>
            <a:r>
              <a:rPr lang="en-US" sz="2000" dirty="0" smtClean="0">
                <a:solidFill>
                  <a:srgbClr val="000000"/>
                </a:solidFill>
                <a:latin typeface="Calibri" charset="0"/>
              </a:rPr>
              <a:t>:  </a:t>
            </a:r>
          </a:p>
          <a:p>
            <a:pPr marL="0" indent="0" algn="just">
              <a:buNone/>
            </a:pPr>
            <a:endParaRPr lang="en-US" sz="2000" dirty="0" smtClean="0">
              <a:solidFill>
                <a:srgbClr val="000000"/>
              </a:solidFill>
              <a:latin typeface="Calibri" charset="0"/>
            </a:endParaRPr>
          </a:p>
          <a:p>
            <a:pPr algn="just"/>
            <a:r>
              <a:rPr lang="en-US" sz="2000" dirty="0" smtClean="0">
                <a:solidFill>
                  <a:srgbClr val="000000"/>
                </a:solidFill>
                <a:latin typeface="Calibri" charset="0"/>
              </a:rPr>
              <a:t>Up to 21 member countries met each year given priority of these reforms</a:t>
            </a:r>
          </a:p>
          <a:p>
            <a:pPr algn="just"/>
            <a:endParaRPr lang="en-US" sz="2000" dirty="0" smtClean="0">
              <a:solidFill>
                <a:srgbClr val="000000"/>
              </a:solidFill>
              <a:latin typeface="Calibri" charset="0"/>
            </a:endParaRPr>
          </a:p>
          <a:p>
            <a:pPr algn="just"/>
            <a:r>
              <a:rPr lang="en-US" sz="2000" dirty="0" smtClean="0">
                <a:solidFill>
                  <a:srgbClr val="000000"/>
                </a:solidFill>
                <a:latin typeface="Calibri" charset="0"/>
              </a:rPr>
              <a:t>First meeting on program budgeting had to clarify terminology, select technical reference documents for translation, and identify regional and international trends and good practices. </a:t>
            </a:r>
          </a:p>
          <a:p>
            <a:pPr lvl="1" algn="just"/>
            <a:r>
              <a:rPr lang="en-US" sz="2000" dirty="0" smtClean="0">
                <a:solidFill>
                  <a:srgbClr val="000000"/>
                </a:solidFill>
                <a:latin typeface="Calibri" charset="0"/>
              </a:rPr>
              <a:t>Subsequent meetings focused on aspects of program and performance budgeting and then concluded with results-based monitoring and evaluation.</a:t>
            </a:r>
          </a:p>
          <a:p>
            <a:pPr algn="just"/>
            <a:endParaRPr lang="en-US" sz="2000" dirty="0" smtClean="0">
              <a:solidFill>
                <a:srgbClr val="000000"/>
              </a:solidFill>
              <a:latin typeface="Calibri" charset="0"/>
            </a:endParaRPr>
          </a:p>
          <a:p>
            <a:pPr algn="just"/>
            <a:r>
              <a:rPr lang="en-US" sz="2000" dirty="0" smtClean="0">
                <a:solidFill>
                  <a:srgbClr val="000000"/>
                </a:solidFill>
                <a:latin typeface="Calibri" charset="0"/>
              </a:rPr>
              <a:t>Experts from World Bank, OECD, IMF participated in all meetings and thematic pre-meeting surveys were conducted before each meeting to provide status of reforms. (Links to 4. Expanding internationally available data on PEMPAL countries)</a:t>
            </a:r>
          </a:p>
          <a:p>
            <a:pPr marL="0" indent="0" algn="just">
              <a:buNone/>
            </a:pPr>
            <a:endParaRPr lang="hu-HU" sz="1600" dirty="0"/>
          </a:p>
        </p:txBody>
      </p:sp>
      <p:pic>
        <p:nvPicPr>
          <p:cNvPr id="7" name="Рисунок 11" descr="pempal-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64376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9792E3-0ED1-4636-9AD2-0933D53E70C7}" type="slidenum">
              <a:rPr lang="en-US" smtClean="0"/>
              <a:pPr/>
              <a:t>8</a:t>
            </a:fld>
            <a:endParaRPr lang="en-US" dirty="0"/>
          </a:p>
        </p:txBody>
      </p:sp>
      <p:sp>
        <p:nvSpPr>
          <p:cNvPr id="6" name="Заголовок 1"/>
          <p:cNvSpPr>
            <a:spLocks noGrp="1"/>
          </p:cNvSpPr>
          <p:nvPr>
            <p:ph type="title"/>
          </p:nvPr>
        </p:nvSpPr>
        <p:spPr>
          <a:xfrm>
            <a:off x="651933" y="228600"/>
            <a:ext cx="8458200" cy="685800"/>
          </a:xfrm>
        </p:spPr>
        <p:txBody>
          <a:bodyPr>
            <a:noAutofit/>
          </a:bodyPr>
          <a:lstStyle/>
          <a:p>
            <a:r>
              <a:rPr lang="hu-HU" sz="2800" b="1" dirty="0">
                <a:solidFill>
                  <a:srgbClr val="0070C0"/>
                </a:solidFill>
                <a:cs typeface="Times New Roman" pitchFamily="18" charset="0"/>
              </a:rPr>
              <a:t>Past Results: Strategic Priorities Addressed for 2012-17 </a:t>
            </a:r>
            <a:endParaRPr lang="ru-RU" sz="2800" b="1" dirty="0">
              <a:solidFill>
                <a:srgbClr val="0070C0"/>
              </a:solidFill>
              <a:cs typeface="Times New Roman" pitchFamily="18" charset="0"/>
            </a:endParaRPr>
          </a:p>
        </p:txBody>
      </p:sp>
      <p:sp>
        <p:nvSpPr>
          <p:cNvPr id="2" name="Tartalom helye 1"/>
          <p:cNvSpPr>
            <a:spLocks noGrp="1"/>
          </p:cNvSpPr>
          <p:nvPr>
            <p:ph idx="1"/>
          </p:nvPr>
        </p:nvSpPr>
        <p:spPr>
          <a:xfrm>
            <a:off x="838200" y="838200"/>
            <a:ext cx="8153400" cy="6019800"/>
          </a:xfrm>
        </p:spPr>
        <p:txBody>
          <a:bodyPr>
            <a:noAutofit/>
          </a:bodyPr>
          <a:lstStyle/>
          <a:p>
            <a:pPr algn="just">
              <a:buAutoNum type="arabicPeriod"/>
            </a:pPr>
            <a:r>
              <a:rPr lang="en-US" sz="2000" b="1" dirty="0" smtClean="0">
                <a:latin typeface="Calibri" charset="0"/>
              </a:rPr>
              <a:t>Sharpening </a:t>
            </a:r>
            <a:r>
              <a:rPr lang="en-US" sz="2000" b="1" dirty="0">
                <a:latin typeface="Calibri" charset="0"/>
              </a:rPr>
              <a:t>knowledge for effective fiscal </a:t>
            </a:r>
            <a:r>
              <a:rPr lang="en-US" sz="2000" b="1" dirty="0" smtClean="0">
                <a:latin typeface="Calibri" charset="0"/>
              </a:rPr>
              <a:t>management:</a:t>
            </a:r>
          </a:p>
          <a:p>
            <a:pPr marL="0" indent="0" algn="just">
              <a:buNone/>
            </a:pPr>
            <a:endParaRPr lang="en-US" sz="2000" b="1" dirty="0" smtClean="0">
              <a:latin typeface="Calibri" charset="0"/>
            </a:endParaRPr>
          </a:p>
          <a:p>
            <a:pPr marL="0" indent="0" algn="just">
              <a:buNone/>
            </a:pPr>
            <a:r>
              <a:rPr lang="en-US" sz="2000" b="1" u="sng" dirty="0" smtClean="0">
                <a:solidFill>
                  <a:schemeClr val="accent3">
                    <a:lumMod val="75000"/>
                  </a:schemeClr>
                </a:solidFill>
                <a:latin typeface="Calibri" charset="0"/>
              </a:rPr>
              <a:t>Program and performance budgeting </a:t>
            </a:r>
            <a:r>
              <a:rPr lang="en-US" sz="2000" b="1" dirty="0" smtClean="0">
                <a:solidFill>
                  <a:schemeClr val="accent3">
                    <a:lumMod val="75000"/>
                  </a:schemeClr>
                </a:solidFill>
                <a:latin typeface="Calibri" charset="0"/>
              </a:rPr>
              <a:t>continued</a:t>
            </a:r>
            <a:r>
              <a:rPr lang="en-US" sz="2000" dirty="0" smtClean="0">
                <a:solidFill>
                  <a:srgbClr val="000000"/>
                </a:solidFill>
                <a:latin typeface="Calibri" charset="0"/>
              </a:rPr>
              <a:t>:  </a:t>
            </a:r>
          </a:p>
          <a:p>
            <a:pPr marL="0" indent="0" algn="just">
              <a:buNone/>
            </a:pPr>
            <a:endParaRPr lang="en-US" sz="2000" dirty="0" smtClean="0">
              <a:solidFill>
                <a:srgbClr val="000000"/>
              </a:solidFill>
              <a:latin typeface="Calibri" charset="0"/>
            </a:endParaRPr>
          </a:p>
          <a:p>
            <a:pPr algn="just"/>
            <a:r>
              <a:rPr lang="en-US" sz="2000" dirty="0" smtClean="0">
                <a:solidFill>
                  <a:srgbClr val="000000"/>
                </a:solidFill>
                <a:latin typeface="Calibri" charset="0"/>
              </a:rPr>
              <a:t>Country cases examined over three meetings: </a:t>
            </a:r>
          </a:p>
          <a:p>
            <a:pPr algn="just"/>
            <a:endParaRPr lang="en-US" sz="2000" dirty="0" smtClean="0">
              <a:solidFill>
                <a:srgbClr val="000000"/>
              </a:solidFill>
              <a:latin typeface="Calibri" charset="0"/>
            </a:endParaRPr>
          </a:p>
          <a:p>
            <a:pPr lvl="1" algn="just"/>
            <a:r>
              <a:rPr lang="en-US" sz="2000" dirty="0" smtClean="0">
                <a:solidFill>
                  <a:srgbClr val="000000"/>
                </a:solidFill>
                <a:latin typeface="Calibri" charset="0"/>
              </a:rPr>
              <a:t>International: France, Australia, Slovenia, Poland, Estonia, Austria, Ireland, Sweden, Netherlands, South Korea</a:t>
            </a:r>
          </a:p>
          <a:p>
            <a:pPr lvl="1" algn="just"/>
            <a:endParaRPr lang="en-US" sz="2000" dirty="0" smtClean="0">
              <a:solidFill>
                <a:srgbClr val="000000"/>
              </a:solidFill>
              <a:latin typeface="Calibri" charset="0"/>
            </a:endParaRPr>
          </a:p>
          <a:p>
            <a:pPr lvl="1" algn="just"/>
            <a:r>
              <a:rPr lang="en-US" sz="2000" dirty="0" smtClean="0">
                <a:solidFill>
                  <a:srgbClr val="000000"/>
                </a:solidFill>
                <a:latin typeface="Calibri" charset="0"/>
              </a:rPr>
              <a:t>PEMPAL: Kazakhstan, Russian Federation (3), Armenia, Croatia (2), Bosnia and Herzegovina, Turkey</a:t>
            </a:r>
          </a:p>
          <a:p>
            <a:pPr lvl="1" algn="just"/>
            <a:endParaRPr lang="en-US" sz="2000" dirty="0" smtClean="0">
              <a:solidFill>
                <a:srgbClr val="000000"/>
              </a:solidFill>
              <a:latin typeface="Calibri" charset="0"/>
            </a:endParaRPr>
          </a:p>
          <a:p>
            <a:pPr algn="just"/>
            <a:r>
              <a:rPr lang="en-US" sz="2000" dirty="0" smtClean="0">
                <a:solidFill>
                  <a:srgbClr val="000000"/>
                </a:solidFill>
                <a:latin typeface="Calibri" charset="0"/>
              </a:rPr>
              <a:t>Study visits also held in 2013: Poland on program budgeting at local levels; to UK to determine how results information was determined in the education sector; and to Ireland to examine approach to spending reviews.</a:t>
            </a:r>
          </a:p>
          <a:p>
            <a:pPr algn="just"/>
            <a:endParaRPr lang="en-US" sz="2000" dirty="0">
              <a:solidFill>
                <a:srgbClr val="000000"/>
              </a:solidFill>
              <a:latin typeface="Calibri" charset="0"/>
            </a:endParaRPr>
          </a:p>
          <a:p>
            <a:pPr algn="just"/>
            <a:endParaRPr lang="en-US" sz="2000" dirty="0">
              <a:solidFill>
                <a:srgbClr val="000000"/>
              </a:solidFill>
              <a:latin typeface="Calibri" charset="0"/>
            </a:endParaRPr>
          </a:p>
          <a:p>
            <a:pPr marL="0" indent="0" algn="just">
              <a:buNone/>
            </a:pPr>
            <a:endParaRPr lang="hu-HU" sz="1600" dirty="0"/>
          </a:p>
        </p:txBody>
      </p:sp>
      <p:pic>
        <p:nvPicPr>
          <p:cNvPr id="7" name="Рисунок 11" descr="pempal-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5139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9792E3-0ED1-4636-9AD2-0933D53E70C7}" type="slidenum">
              <a:rPr lang="en-US" smtClean="0"/>
              <a:pPr/>
              <a:t>9</a:t>
            </a:fld>
            <a:endParaRPr lang="en-US" dirty="0"/>
          </a:p>
        </p:txBody>
      </p:sp>
      <p:sp>
        <p:nvSpPr>
          <p:cNvPr id="6" name="Заголовок 1"/>
          <p:cNvSpPr>
            <a:spLocks noGrp="1"/>
          </p:cNvSpPr>
          <p:nvPr>
            <p:ph type="title"/>
          </p:nvPr>
        </p:nvSpPr>
        <p:spPr>
          <a:xfrm>
            <a:off x="651933" y="228600"/>
            <a:ext cx="8458200" cy="685800"/>
          </a:xfrm>
        </p:spPr>
        <p:txBody>
          <a:bodyPr>
            <a:noAutofit/>
          </a:bodyPr>
          <a:lstStyle/>
          <a:p>
            <a:r>
              <a:rPr lang="hu-HU" sz="2800" b="1" dirty="0">
                <a:solidFill>
                  <a:srgbClr val="0070C0"/>
                </a:solidFill>
                <a:cs typeface="Times New Roman" pitchFamily="18" charset="0"/>
              </a:rPr>
              <a:t>Past Results: Strategic Priorities Addressed for 2012-17 </a:t>
            </a:r>
            <a:endParaRPr lang="ru-RU" sz="2800" b="1" dirty="0">
              <a:solidFill>
                <a:srgbClr val="0070C0"/>
              </a:solidFill>
              <a:cs typeface="Times New Roman" pitchFamily="18" charset="0"/>
            </a:endParaRPr>
          </a:p>
        </p:txBody>
      </p:sp>
      <p:sp>
        <p:nvSpPr>
          <p:cNvPr id="2" name="Tartalom helye 1"/>
          <p:cNvSpPr>
            <a:spLocks noGrp="1"/>
          </p:cNvSpPr>
          <p:nvPr>
            <p:ph idx="1"/>
          </p:nvPr>
        </p:nvSpPr>
        <p:spPr>
          <a:xfrm>
            <a:off x="838200" y="838200"/>
            <a:ext cx="8153400" cy="6019800"/>
          </a:xfrm>
        </p:spPr>
        <p:txBody>
          <a:bodyPr>
            <a:noAutofit/>
          </a:bodyPr>
          <a:lstStyle/>
          <a:p>
            <a:pPr marL="0" indent="0" algn="just">
              <a:buNone/>
            </a:pPr>
            <a:r>
              <a:rPr lang="en-US" sz="2000" b="1" dirty="0" smtClean="0">
                <a:latin typeface="Calibri" charset="0"/>
              </a:rPr>
              <a:t>1. Sharpening </a:t>
            </a:r>
            <a:r>
              <a:rPr lang="en-US" sz="2000" b="1" dirty="0">
                <a:latin typeface="Calibri" charset="0"/>
              </a:rPr>
              <a:t>knowledge for effective fiscal </a:t>
            </a:r>
            <a:r>
              <a:rPr lang="en-US" sz="2000" b="1" dirty="0" smtClean="0">
                <a:latin typeface="Calibri" charset="0"/>
              </a:rPr>
              <a:t>management (continued):</a:t>
            </a:r>
            <a:endParaRPr lang="en-US" sz="2000" b="1" dirty="0">
              <a:latin typeface="Calibri" charset="0"/>
            </a:endParaRPr>
          </a:p>
          <a:p>
            <a:pPr marL="0" indent="0" algn="just">
              <a:buNone/>
            </a:pPr>
            <a:endParaRPr lang="en-US" sz="1000" dirty="0">
              <a:solidFill>
                <a:srgbClr val="000000"/>
              </a:solidFill>
              <a:latin typeface="Calibri" charset="0"/>
            </a:endParaRPr>
          </a:p>
          <a:p>
            <a:pPr marL="0" indent="0" algn="just">
              <a:buNone/>
            </a:pPr>
            <a:r>
              <a:rPr lang="en-US" sz="2000" b="1" u="sng" dirty="0">
                <a:solidFill>
                  <a:schemeClr val="accent3">
                    <a:lumMod val="75000"/>
                  </a:schemeClr>
                </a:solidFill>
                <a:latin typeface="Calibri" charset="0"/>
              </a:rPr>
              <a:t>Other tools </a:t>
            </a:r>
            <a:r>
              <a:rPr lang="en-US" sz="2000" b="1" u="sng" dirty="0" smtClean="0">
                <a:solidFill>
                  <a:schemeClr val="accent3">
                    <a:lumMod val="75000"/>
                  </a:schemeClr>
                </a:solidFill>
                <a:latin typeface="Calibri" charset="0"/>
              </a:rPr>
              <a:t>and issues examined </a:t>
            </a:r>
            <a:r>
              <a:rPr lang="en-US" sz="2000" dirty="0" smtClean="0">
                <a:solidFill>
                  <a:srgbClr val="000000"/>
                </a:solidFill>
                <a:latin typeface="Calibri" charset="0"/>
              </a:rPr>
              <a:t>over last strategy period:</a:t>
            </a:r>
          </a:p>
          <a:p>
            <a:pPr marL="0" indent="0" algn="just">
              <a:buNone/>
            </a:pPr>
            <a:endParaRPr lang="en-US" sz="1800" dirty="0" smtClean="0">
              <a:solidFill>
                <a:srgbClr val="000000"/>
              </a:solidFill>
              <a:latin typeface="Calibri" charset="0"/>
            </a:endParaRPr>
          </a:p>
          <a:p>
            <a:pPr algn="just"/>
            <a:r>
              <a:rPr lang="en-US" sz="2000" dirty="0" smtClean="0">
                <a:solidFill>
                  <a:srgbClr val="000000"/>
                </a:solidFill>
                <a:latin typeface="Calibri" charset="0"/>
              </a:rPr>
              <a:t>IT systems for budget planning (2013 study visit to Georgia by 6 countries)</a:t>
            </a:r>
          </a:p>
          <a:p>
            <a:pPr algn="just"/>
            <a:endParaRPr lang="en-US" sz="1000" dirty="0" smtClean="0">
              <a:solidFill>
                <a:srgbClr val="000000"/>
              </a:solidFill>
              <a:latin typeface="Calibri" charset="0"/>
            </a:endParaRPr>
          </a:p>
          <a:p>
            <a:pPr algn="just"/>
            <a:r>
              <a:rPr lang="en-US" sz="2000" dirty="0" smtClean="0">
                <a:solidFill>
                  <a:srgbClr val="000000"/>
                </a:solidFill>
                <a:latin typeface="Calibri" charset="0"/>
              </a:rPr>
              <a:t>Budget Planning and the role of Parliament (2014 study visit to Austria by 5 countries) </a:t>
            </a:r>
          </a:p>
          <a:p>
            <a:pPr algn="just"/>
            <a:endParaRPr lang="en-US" sz="1000" dirty="0" smtClean="0">
              <a:solidFill>
                <a:srgbClr val="000000"/>
              </a:solidFill>
              <a:latin typeface="Calibri" charset="0"/>
            </a:endParaRPr>
          </a:p>
          <a:p>
            <a:pPr algn="just"/>
            <a:r>
              <a:rPr lang="en-US" sz="2000" dirty="0" smtClean="0">
                <a:solidFill>
                  <a:srgbClr val="000000"/>
                </a:solidFill>
                <a:latin typeface="Calibri" charset="0"/>
              </a:rPr>
              <a:t>PEFA Secretariat workshop to discuss PEFA revisions (2014 back-to-back OECD SBO)</a:t>
            </a:r>
          </a:p>
          <a:p>
            <a:pPr algn="just"/>
            <a:endParaRPr lang="en-US" sz="1000" dirty="0" smtClean="0">
              <a:solidFill>
                <a:srgbClr val="000000"/>
              </a:solidFill>
              <a:latin typeface="Calibri" charset="0"/>
            </a:endParaRPr>
          </a:p>
          <a:p>
            <a:pPr algn="just"/>
            <a:r>
              <a:rPr lang="en-US" sz="2000" dirty="0" smtClean="0">
                <a:solidFill>
                  <a:srgbClr val="000000"/>
                </a:solidFill>
                <a:latin typeface="Calibri" charset="0"/>
              </a:rPr>
              <a:t>Budget planning and management of EU funds (2014 study visit to Slovenia by 6 countries)</a:t>
            </a:r>
          </a:p>
          <a:p>
            <a:pPr algn="just"/>
            <a:endParaRPr lang="en-US" sz="1000" dirty="0" smtClean="0">
              <a:solidFill>
                <a:srgbClr val="000000"/>
              </a:solidFill>
              <a:latin typeface="Calibri" charset="0"/>
            </a:endParaRPr>
          </a:p>
          <a:p>
            <a:pPr algn="just"/>
            <a:r>
              <a:rPr lang="en-US" sz="2000" dirty="0" smtClean="0">
                <a:solidFill>
                  <a:srgbClr val="000000"/>
                </a:solidFill>
                <a:latin typeface="Calibri" charset="0"/>
              </a:rPr>
              <a:t>Wage bill management – refer to slide on Working Group for Wage Bill Management</a:t>
            </a:r>
          </a:p>
          <a:p>
            <a:pPr algn="just"/>
            <a:endParaRPr lang="en-US" sz="2000" dirty="0">
              <a:solidFill>
                <a:srgbClr val="000000"/>
              </a:solidFill>
              <a:latin typeface="Calibri" charset="0"/>
            </a:endParaRPr>
          </a:p>
          <a:p>
            <a:pPr algn="just"/>
            <a:endParaRPr lang="en-US" sz="2000" dirty="0" smtClean="0">
              <a:solidFill>
                <a:srgbClr val="000000"/>
              </a:solidFill>
              <a:latin typeface="Calibri" charset="0"/>
            </a:endParaRPr>
          </a:p>
          <a:p>
            <a:pPr algn="just"/>
            <a:endParaRPr lang="en-US" sz="2000" dirty="0">
              <a:solidFill>
                <a:srgbClr val="000000"/>
              </a:solidFill>
              <a:latin typeface="Calibri" charset="0"/>
            </a:endParaRPr>
          </a:p>
          <a:p>
            <a:pPr marL="0" indent="0" algn="just">
              <a:buNone/>
            </a:pPr>
            <a:endParaRPr lang="hu-HU" sz="1600" dirty="0"/>
          </a:p>
        </p:txBody>
      </p:sp>
      <p:pic>
        <p:nvPicPr>
          <p:cNvPr id="7" name="Рисунок 11" descr="pempal-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38643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11718</TotalTime>
  <Words>2284</Words>
  <Application>Microsoft Office PowerPoint</Application>
  <PresentationFormat>On-screen Show (4:3)</PresentationFormat>
  <Paragraphs>278</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Sylfaen</vt:lpstr>
      <vt:lpstr>Times New Roman</vt:lpstr>
      <vt:lpstr>Office Theme</vt:lpstr>
      <vt:lpstr>Budget  Community of Practice (BCOP)</vt:lpstr>
      <vt:lpstr>PowerPoint Presentation</vt:lpstr>
      <vt:lpstr>BCOP Mission</vt:lpstr>
      <vt:lpstr>PowerPoint Presentation</vt:lpstr>
      <vt:lpstr>PowerPoint Presentation</vt:lpstr>
      <vt:lpstr>Activities during 5 years: 2012-17 </vt:lpstr>
      <vt:lpstr>Past Results: Strategic Priorities Addressed for 2012-17 </vt:lpstr>
      <vt:lpstr>Past Results: Strategic Priorities Addressed for 2012-17 </vt:lpstr>
      <vt:lpstr>Past Results: Strategic Priorities Addressed for 2012-17 </vt:lpstr>
      <vt:lpstr>Past Results: Strategic Priorities Addressed for 2012-17 </vt:lpstr>
      <vt:lpstr>Past Results: Strategic Priorities Addressed for 2012-17 </vt:lpstr>
      <vt:lpstr>Past Results: Strategic Priorities Addressed for 2012-17 </vt:lpstr>
      <vt:lpstr>Results of BCOP Wage Bill Management Working Group (members involved: 12 countries, finished FY2016)   </vt:lpstr>
      <vt:lpstr>Results of BCOP Budget Literacy and Transparency Working Group (members involved: 15 countries)   </vt:lpstr>
      <vt:lpstr>Knowledge Products Produced</vt:lpstr>
      <vt:lpstr>Knowledge Products Produced (cont)</vt:lpstr>
      <vt:lpstr>Future Results: Strategic Priorities planned for 2017-2022</vt:lpstr>
      <vt:lpstr>Future Results: Strategic Priorities planned for 2017-2022</vt:lpstr>
      <vt:lpstr>Process for Identifying and Prioritizing PFM priorities</vt:lpstr>
      <vt:lpstr>Ideas for Cross-COP Collaborations</vt:lpstr>
      <vt:lpstr>PowerPoint Presentation</vt:lpstr>
    </vt:vector>
  </TitlesOfParts>
  <Manager/>
  <Company>World Bank</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 presentations template</dc:title>
  <dc:subject/>
  <dc:creator>Deanna Aubrey</dc:creator>
  <cp:keywords>Development of PEMPAL Strategy 2017-22</cp:keywords>
  <dc:description>Berne 2016 meeting</dc:description>
  <cp:lastModifiedBy>Ksenia Galantsova</cp:lastModifiedBy>
  <cp:revision>783</cp:revision>
  <cp:lastPrinted>2016-06-02T13:15:29Z</cp:lastPrinted>
  <dcterms:created xsi:type="dcterms:W3CDTF">2012-02-13T09:14:10Z</dcterms:created>
  <dcterms:modified xsi:type="dcterms:W3CDTF">2016-07-05T11:43:22Z</dcterms:modified>
  <cp:category/>
</cp:coreProperties>
</file>