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2" r:id="rId2"/>
    <p:sldId id="426" r:id="rId3"/>
    <p:sldId id="447" r:id="rId4"/>
    <p:sldId id="460" r:id="rId5"/>
    <p:sldId id="470" r:id="rId6"/>
    <p:sldId id="451" r:id="rId7"/>
    <p:sldId id="455" r:id="rId8"/>
    <p:sldId id="464" r:id="rId9"/>
    <p:sldId id="468" r:id="rId10"/>
    <p:sldId id="463" r:id="rId11"/>
    <p:sldId id="465" r:id="rId12"/>
    <p:sldId id="469" r:id="rId13"/>
    <p:sldId id="459" r:id="rId14"/>
    <p:sldId id="461" r:id="rId15"/>
    <p:sldId id="449" r:id="rId16"/>
    <p:sldId id="467" r:id="rId17"/>
    <p:sldId id="454" r:id="rId18"/>
    <p:sldId id="466" r:id="rId19"/>
    <p:sldId id="457" r:id="rId20"/>
    <p:sldId id="456" r:id="rId21"/>
    <p:sldId id="403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7020" autoAdjust="0"/>
  </p:normalViewPr>
  <p:slideViewPr>
    <p:cSldViewPr>
      <p:cViewPr varScale="1">
        <p:scale>
          <a:sx n="84" d="100"/>
          <a:sy n="84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DE509-A790-47B0-8C41-C2F21191AE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141F9-EBBE-463B-8001-3F82A9F0F93C}">
      <dgm:prSet phldrT="[Text]"/>
      <dgm:spPr/>
      <dgm:t>
        <a:bodyPr/>
        <a:lstStyle/>
        <a:p>
          <a:r>
            <a:rPr lang="ru-RU" dirty="0" smtClean="0"/>
            <a:t>Пленарные заседания</a:t>
          </a:r>
          <a:endParaRPr lang="en-US" dirty="0"/>
        </a:p>
      </dgm:t>
    </dgm:pt>
    <dgm:pt modelId="{4D91290A-4A70-4129-8303-3EECDD2B0B29}" type="parTrans" cxnId="{2C0E99AC-5831-4C09-B9B0-F7B8BDF3CF37}">
      <dgm:prSet/>
      <dgm:spPr/>
      <dgm:t>
        <a:bodyPr/>
        <a:lstStyle/>
        <a:p>
          <a:endParaRPr lang="en-US"/>
        </a:p>
      </dgm:t>
    </dgm:pt>
    <dgm:pt modelId="{E195A6E4-20FC-4A14-AB05-79C0F0A3DAC5}" type="sibTrans" cxnId="{2C0E99AC-5831-4C09-B9B0-F7B8BDF3CF37}">
      <dgm:prSet/>
      <dgm:spPr/>
      <dgm:t>
        <a:bodyPr/>
        <a:lstStyle/>
        <a:p>
          <a:endParaRPr lang="en-US"/>
        </a:p>
      </dgm:t>
    </dgm:pt>
    <dgm:pt modelId="{AFD718D0-9700-44DB-BB22-B67A67E3CC38}">
      <dgm:prSet phldrT="[Text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В пяти пленарных заседаниях приняли участие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18-21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стран-членов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(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проводились в Албании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Турции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Армении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Беларуси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Кыргызской Республике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(2017)</a:t>
          </a:r>
          <a:endParaRPr lang="en-US" dirty="0"/>
        </a:p>
      </dgm:t>
    </dgm:pt>
    <dgm:pt modelId="{5EC0ADC9-1D4D-480D-AACC-AD52222A963D}" type="parTrans" cxnId="{D7960663-0049-4E53-97FB-3F0667A8F2B1}">
      <dgm:prSet/>
      <dgm:spPr/>
      <dgm:t>
        <a:bodyPr/>
        <a:lstStyle/>
        <a:p>
          <a:endParaRPr lang="en-US"/>
        </a:p>
      </dgm:t>
    </dgm:pt>
    <dgm:pt modelId="{7CD68708-C5CD-4C12-B5D5-D43CA0FC0BF6}" type="sibTrans" cxnId="{D7960663-0049-4E53-97FB-3F0667A8F2B1}">
      <dgm:prSet/>
      <dgm:spPr/>
      <dgm:t>
        <a:bodyPr/>
        <a:lstStyle/>
        <a:p>
          <a:endParaRPr lang="en-US"/>
        </a:p>
      </dgm:t>
    </dgm:pt>
    <dgm:pt modelId="{3CE43893-2EA1-4E89-92AD-CD75F8D882FF}">
      <dgm:prSet phldrT="[Text]"/>
      <dgm:spPr/>
      <dgm:t>
        <a:bodyPr/>
        <a:lstStyle/>
        <a:p>
          <a:r>
            <a:rPr lang="ru-RU" dirty="0" smtClean="0"/>
            <a:t>Рабочие группы</a:t>
          </a:r>
          <a:endParaRPr lang="en-US" dirty="0"/>
        </a:p>
      </dgm:t>
    </dgm:pt>
    <dgm:pt modelId="{4E29FD88-F4D7-4451-9E56-1A691741EAEC}" type="parTrans" cxnId="{54277F62-DA5E-40C3-A33C-A07A59B1D69D}">
      <dgm:prSet/>
      <dgm:spPr/>
      <dgm:t>
        <a:bodyPr/>
        <a:lstStyle/>
        <a:p>
          <a:endParaRPr lang="en-US"/>
        </a:p>
      </dgm:t>
    </dgm:pt>
    <dgm:pt modelId="{C6FDEC54-7D91-4DFD-B81B-F705F1026DD8}" type="sibTrans" cxnId="{54277F62-DA5E-40C3-A33C-A07A59B1D69D}">
      <dgm:prSet/>
      <dgm:spPr/>
      <dgm:t>
        <a:bodyPr/>
        <a:lstStyle/>
        <a:p>
          <a:endParaRPr lang="en-US"/>
        </a:p>
      </dgm:t>
    </dgm:pt>
    <dgm:pt modelId="{67FB0C51-ED74-4D26-A98C-F70B62A1E9E4}">
      <dgm:prSet phldrT="[Text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Было проведено шесть заседаний рабочих групп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(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Исследование ОЭСР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(2013),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Фонд заработной платы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(2014), PEFA (2014),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два семинара по Бюджетной грамотности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(2015) (2016),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один семинар ОЭСР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PEMPAL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по исследованию бюджетирования, ориентированного на результаты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(2016)</a:t>
          </a:r>
          <a:endParaRPr lang="en-US" dirty="0"/>
        </a:p>
      </dgm:t>
    </dgm:pt>
    <dgm:pt modelId="{624D5673-2160-48CE-9F5D-646617AAF65D}" type="parTrans" cxnId="{EC2A2DA7-14C4-4726-A4FC-411664D406D3}">
      <dgm:prSet/>
      <dgm:spPr/>
      <dgm:t>
        <a:bodyPr/>
        <a:lstStyle/>
        <a:p>
          <a:endParaRPr lang="en-US"/>
        </a:p>
      </dgm:t>
    </dgm:pt>
    <dgm:pt modelId="{E58C3959-9EA8-4305-AA4F-3E282C1729CF}" type="sibTrans" cxnId="{EC2A2DA7-14C4-4726-A4FC-411664D406D3}">
      <dgm:prSet/>
      <dgm:spPr/>
      <dgm:t>
        <a:bodyPr/>
        <a:lstStyle/>
        <a:p>
          <a:endParaRPr lang="en-US"/>
        </a:p>
      </dgm:t>
    </dgm:pt>
    <dgm:pt modelId="{DBDD0275-6FBF-4ABE-8129-0070498EDFB0}">
      <dgm:prSet phldrT="[Text]"/>
      <dgm:spPr/>
      <dgm:t>
        <a:bodyPr/>
        <a:lstStyle/>
        <a:p>
          <a:r>
            <a:rPr lang="ru-RU" dirty="0" smtClean="0"/>
            <a:t>Видеоконференции</a:t>
          </a:r>
          <a:endParaRPr lang="en-US" dirty="0"/>
        </a:p>
      </dgm:t>
    </dgm:pt>
    <dgm:pt modelId="{7C5CBF86-306E-46BD-90CD-725C1301463B}" type="parTrans" cxnId="{818F289D-787F-4116-B998-90A2A4DF021D}">
      <dgm:prSet/>
      <dgm:spPr/>
      <dgm:t>
        <a:bodyPr/>
        <a:lstStyle/>
        <a:p>
          <a:endParaRPr lang="en-US"/>
        </a:p>
      </dgm:t>
    </dgm:pt>
    <dgm:pt modelId="{302D5CAD-159C-473C-AF6F-03B2C1D5E100}" type="sibTrans" cxnId="{818F289D-787F-4116-B998-90A2A4DF021D}">
      <dgm:prSet/>
      <dgm:spPr/>
      <dgm:t>
        <a:bodyPr/>
        <a:lstStyle/>
        <a:p>
          <a:endParaRPr lang="en-US"/>
        </a:p>
      </dgm:t>
    </dgm:pt>
    <dgm:pt modelId="{315CD117-89B2-42F7-B80C-C46AE92A0877}">
      <dgm:prSet phldrT="[Text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Было проведено семь видеоконференций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(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две в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2014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г. и пять в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2015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г.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)</a:t>
          </a:r>
          <a:endParaRPr lang="en-US" dirty="0"/>
        </a:p>
      </dgm:t>
    </dgm:pt>
    <dgm:pt modelId="{C26593DC-DA61-402B-AFE2-03633CE0E3B6}" type="parTrans" cxnId="{F8E5B8BF-8924-4844-B890-17719775D114}">
      <dgm:prSet/>
      <dgm:spPr/>
      <dgm:t>
        <a:bodyPr/>
        <a:lstStyle/>
        <a:p>
          <a:endParaRPr lang="en-US"/>
        </a:p>
      </dgm:t>
    </dgm:pt>
    <dgm:pt modelId="{36100CD9-CCEA-4D1B-B64F-DD5F22FF3398}" type="sibTrans" cxnId="{F8E5B8BF-8924-4844-B890-17719775D114}">
      <dgm:prSet/>
      <dgm:spPr/>
      <dgm:t>
        <a:bodyPr/>
        <a:lstStyle/>
        <a:p>
          <a:endParaRPr lang="en-US"/>
        </a:p>
      </dgm:t>
    </dgm:pt>
    <dgm:pt modelId="{1C8A91D6-6218-49D2-B0B9-653C9B4B8032}">
      <dgm:prSet phldrT="[Text]"/>
      <dgm:spPr/>
      <dgm:t>
        <a:bodyPr/>
        <a:lstStyle/>
        <a:p>
          <a:r>
            <a:rPr lang="ru-RU" dirty="0" smtClean="0"/>
            <a:t>Ознакомительные поездки</a:t>
          </a:r>
          <a:endParaRPr lang="en-US" dirty="0" smtClean="0"/>
        </a:p>
      </dgm:t>
    </dgm:pt>
    <dgm:pt modelId="{FF8AE73E-965D-4C8E-9665-005AEBD00B19}" type="parTrans" cxnId="{04BCEF5A-CAE8-41B2-9BC1-82A1FBCA0CE1}">
      <dgm:prSet/>
      <dgm:spPr/>
      <dgm:t>
        <a:bodyPr/>
        <a:lstStyle/>
        <a:p>
          <a:endParaRPr lang="en-US"/>
        </a:p>
      </dgm:t>
    </dgm:pt>
    <dgm:pt modelId="{74F09DB0-4F97-49F0-8309-8FE1F0BFF1F7}" type="sibTrans" cxnId="{04BCEF5A-CAE8-41B2-9BC1-82A1FBCA0CE1}">
      <dgm:prSet/>
      <dgm:spPr/>
      <dgm:t>
        <a:bodyPr/>
        <a:lstStyle/>
        <a:p>
          <a:endParaRPr lang="en-US"/>
        </a:p>
      </dgm:t>
    </dgm:pt>
    <dgm:pt modelId="{4F792AC1-70F6-43AE-8273-5D58238B8559}">
      <dgm:prSet phldrT="[Text]"/>
      <dgm:spPr/>
      <dgm:t>
        <a:bodyPr/>
        <a:lstStyle/>
        <a:p>
          <a:r>
            <a:rPr lang="ru-RU" dirty="0" smtClean="0"/>
            <a:t>Участие в пяти заседаниях высших должностных лиц, ответственных за бюджет ОЭСР (</a:t>
          </a:r>
          <a:r>
            <a:rPr lang="en-US" dirty="0" smtClean="0"/>
            <a:t>CESEE SBO</a:t>
          </a:r>
          <a:r>
            <a:rPr lang="ru-RU" dirty="0" smtClean="0"/>
            <a:t>) и двух заседаниях сети ОЭСР по вопросам производительности и результатов,  в шести тематических исследованиях, проведенных по вопросам УГФ, а также была проведена 21 встреча Исполнительного комитета БС</a:t>
          </a:r>
          <a:endParaRPr lang="en-US" dirty="0" smtClean="0"/>
        </a:p>
      </dgm:t>
    </dgm:pt>
    <dgm:pt modelId="{8E8C4645-E7EB-4500-A852-675B77BEE9F1}" type="parTrans" cxnId="{6380550E-B12B-40A7-B9FC-B720ECC1DCBD}">
      <dgm:prSet/>
      <dgm:spPr/>
      <dgm:t>
        <a:bodyPr/>
        <a:lstStyle/>
        <a:p>
          <a:endParaRPr lang="en-US"/>
        </a:p>
      </dgm:t>
    </dgm:pt>
    <dgm:pt modelId="{3BA8C03D-5FE5-482A-8BE2-8BBD5964F8FE}" type="sibTrans" cxnId="{6380550E-B12B-40A7-B9FC-B720ECC1DCBD}">
      <dgm:prSet/>
      <dgm:spPr/>
      <dgm:t>
        <a:bodyPr/>
        <a:lstStyle/>
        <a:p>
          <a:endParaRPr lang="en-US"/>
        </a:p>
      </dgm:t>
    </dgm:pt>
    <dgm:pt modelId="{195E0A5E-2786-4822-BD72-EAE7036CA96B}">
      <dgm:prSet phldrT="[Text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Было проведено девять ознакомительных визитов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: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четыре в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2013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г.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два в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2014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г.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два в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2015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г.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один пока в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2016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г., в каждом участвовало около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15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человек</a:t>
          </a:r>
          <a:endParaRPr lang="en-US" dirty="0" smtClean="0"/>
        </a:p>
      </dgm:t>
    </dgm:pt>
    <dgm:pt modelId="{C0DE010E-CC00-45CB-B853-233FA5C38C80}" type="parTrans" cxnId="{080756C7-A6D2-44ED-A272-E6CF564C4FEB}">
      <dgm:prSet/>
      <dgm:spPr/>
      <dgm:t>
        <a:bodyPr/>
        <a:lstStyle/>
        <a:p>
          <a:endParaRPr lang="en-US"/>
        </a:p>
      </dgm:t>
    </dgm:pt>
    <dgm:pt modelId="{B73EC7A7-0C02-4326-9F7B-2063EFE7700E}" type="sibTrans" cxnId="{080756C7-A6D2-44ED-A272-E6CF564C4FEB}">
      <dgm:prSet/>
      <dgm:spPr/>
      <dgm:t>
        <a:bodyPr/>
        <a:lstStyle/>
        <a:p>
          <a:endParaRPr lang="en-US"/>
        </a:p>
      </dgm:t>
    </dgm:pt>
    <dgm:pt modelId="{94988210-8323-421E-A479-4E86E1C9D3A2}">
      <dgm:prSet phldrT="[Text]"/>
      <dgm:spPr/>
      <dgm:t>
        <a:bodyPr/>
        <a:lstStyle/>
        <a:p>
          <a:r>
            <a:rPr lang="ru-RU" dirty="0" smtClean="0"/>
            <a:t>Прочее</a:t>
          </a:r>
          <a:endParaRPr lang="en-US" dirty="0" smtClean="0"/>
        </a:p>
      </dgm:t>
    </dgm:pt>
    <dgm:pt modelId="{81C52EE2-E10A-47EC-91D7-42E4FA3D0B0A}" type="parTrans" cxnId="{938383EA-7B0C-4DB0-B243-1179428830C9}">
      <dgm:prSet/>
      <dgm:spPr/>
      <dgm:t>
        <a:bodyPr/>
        <a:lstStyle/>
        <a:p>
          <a:endParaRPr lang="en-US"/>
        </a:p>
      </dgm:t>
    </dgm:pt>
    <dgm:pt modelId="{A4503B4E-2A0B-419E-B9A5-57EEB422639E}" type="sibTrans" cxnId="{938383EA-7B0C-4DB0-B243-1179428830C9}">
      <dgm:prSet/>
      <dgm:spPr/>
      <dgm:t>
        <a:bodyPr/>
        <a:lstStyle/>
        <a:p>
          <a:endParaRPr lang="en-US"/>
        </a:p>
      </dgm:t>
    </dgm:pt>
    <dgm:pt modelId="{72521C0A-9424-4973-88AA-E5BD45C09645}" type="pres">
      <dgm:prSet presAssocID="{560DE509-A790-47B0-8C41-C2F21191AE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D05E0-5F57-4C54-B151-003229A6BC8C}" type="pres">
      <dgm:prSet presAssocID="{FEC141F9-EBBE-463B-8001-3F82A9F0F93C}" presName="linNode" presStyleCnt="0"/>
      <dgm:spPr/>
    </dgm:pt>
    <dgm:pt modelId="{4F00D0B0-AEDC-4942-9F02-818DD9FE5C56}" type="pres">
      <dgm:prSet presAssocID="{FEC141F9-EBBE-463B-8001-3F82A9F0F93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ED490-97E2-4557-A68D-A959C9E102B3}" type="pres">
      <dgm:prSet presAssocID="{FEC141F9-EBBE-463B-8001-3F82A9F0F93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E88AC-6A15-4448-B269-C9192DC16030}" type="pres">
      <dgm:prSet presAssocID="{E195A6E4-20FC-4A14-AB05-79C0F0A3DAC5}" presName="sp" presStyleCnt="0"/>
      <dgm:spPr/>
    </dgm:pt>
    <dgm:pt modelId="{379B64C8-A18F-4F17-98AD-99C8B86CD2E8}" type="pres">
      <dgm:prSet presAssocID="{3CE43893-2EA1-4E89-92AD-CD75F8D882FF}" presName="linNode" presStyleCnt="0"/>
      <dgm:spPr/>
    </dgm:pt>
    <dgm:pt modelId="{56DD05B0-DC6D-4668-9255-91591BD3E57C}" type="pres">
      <dgm:prSet presAssocID="{3CE43893-2EA1-4E89-92AD-CD75F8D882F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11F68-8F08-44A6-AFE6-27AB519C44DB}" type="pres">
      <dgm:prSet presAssocID="{3CE43893-2EA1-4E89-92AD-CD75F8D882F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EF7FE-CA1F-448F-97FE-B8BC56BEE757}" type="pres">
      <dgm:prSet presAssocID="{C6FDEC54-7D91-4DFD-B81B-F705F1026DD8}" presName="sp" presStyleCnt="0"/>
      <dgm:spPr/>
    </dgm:pt>
    <dgm:pt modelId="{61EFC85B-1229-439D-A300-1BA45D6A4DB2}" type="pres">
      <dgm:prSet presAssocID="{DBDD0275-6FBF-4ABE-8129-0070498EDFB0}" presName="linNode" presStyleCnt="0"/>
      <dgm:spPr/>
    </dgm:pt>
    <dgm:pt modelId="{E27CD4F6-24C0-4310-B50F-587C7667133F}" type="pres">
      <dgm:prSet presAssocID="{DBDD0275-6FBF-4ABE-8129-0070498EDFB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58BC2-20E1-4FEE-85D3-7252E5AB98FC}" type="pres">
      <dgm:prSet presAssocID="{DBDD0275-6FBF-4ABE-8129-0070498EDFB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05DB8-1693-4B1E-8F26-811450839808}" type="pres">
      <dgm:prSet presAssocID="{302D5CAD-159C-473C-AF6F-03B2C1D5E100}" presName="sp" presStyleCnt="0"/>
      <dgm:spPr/>
    </dgm:pt>
    <dgm:pt modelId="{E89A1850-0A83-4278-93A7-B89F883AF150}" type="pres">
      <dgm:prSet presAssocID="{1C8A91D6-6218-49D2-B0B9-653C9B4B8032}" presName="linNode" presStyleCnt="0"/>
      <dgm:spPr/>
    </dgm:pt>
    <dgm:pt modelId="{477203C4-A9B7-4F67-8117-F3405D60F528}" type="pres">
      <dgm:prSet presAssocID="{1C8A91D6-6218-49D2-B0B9-653C9B4B803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5B4C8-7DD9-45FC-A6D0-71725525DA9A}" type="pres">
      <dgm:prSet presAssocID="{1C8A91D6-6218-49D2-B0B9-653C9B4B803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EB404-0D32-496D-8374-218869143B7F}" type="pres">
      <dgm:prSet presAssocID="{74F09DB0-4F97-49F0-8309-8FE1F0BFF1F7}" presName="sp" presStyleCnt="0"/>
      <dgm:spPr/>
    </dgm:pt>
    <dgm:pt modelId="{00D0DDC2-1C4A-4EFB-BB9D-3C96949487AE}" type="pres">
      <dgm:prSet presAssocID="{94988210-8323-421E-A479-4E86E1C9D3A2}" presName="linNode" presStyleCnt="0"/>
      <dgm:spPr/>
    </dgm:pt>
    <dgm:pt modelId="{2944BB88-D9D9-4AAA-B8E3-F65A2B1D1BB1}" type="pres">
      <dgm:prSet presAssocID="{94988210-8323-421E-A479-4E86E1C9D3A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0333A-5E42-4B57-8F95-3D9616EE3DA4}" type="pres">
      <dgm:prSet presAssocID="{94988210-8323-421E-A479-4E86E1C9D3A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E99AC-5831-4C09-B9B0-F7B8BDF3CF37}" srcId="{560DE509-A790-47B0-8C41-C2F21191AECB}" destId="{FEC141F9-EBBE-463B-8001-3F82A9F0F93C}" srcOrd="0" destOrd="0" parTransId="{4D91290A-4A70-4129-8303-3EECDD2B0B29}" sibTransId="{E195A6E4-20FC-4A14-AB05-79C0F0A3DAC5}"/>
    <dgm:cxn modelId="{F8E5B8BF-8924-4844-B890-17719775D114}" srcId="{DBDD0275-6FBF-4ABE-8129-0070498EDFB0}" destId="{315CD117-89B2-42F7-B80C-C46AE92A0877}" srcOrd="0" destOrd="0" parTransId="{C26593DC-DA61-402B-AFE2-03633CE0E3B6}" sibTransId="{36100CD9-CCEA-4D1B-B64F-DD5F22FF3398}"/>
    <dgm:cxn modelId="{D4014010-D019-5A4F-A40E-C0D5BF5D6BEA}" type="presOf" srcId="{94988210-8323-421E-A479-4E86E1C9D3A2}" destId="{2944BB88-D9D9-4AAA-B8E3-F65A2B1D1BB1}" srcOrd="0" destOrd="0" presId="urn:microsoft.com/office/officeart/2005/8/layout/vList5"/>
    <dgm:cxn modelId="{152F5F01-C08E-074D-9360-978A0E96A5C2}" type="presOf" srcId="{1C8A91D6-6218-49D2-B0B9-653C9B4B8032}" destId="{477203C4-A9B7-4F67-8117-F3405D60F528}" srcOrd="0" destOrd="0" presId="urn:microsoft.com/office/officeart/2005/8/layout/vList5"/>
    <dgm:cxn modelId="{818F289D-787F-4116-B998-90A2A4DF021D}" srcId="{560DE509-A790-47B0-8C41-C2F21191AECB}" destId="{DBDD0275-6FBF-4ABE-8129-0070498EDFB0}" srcOrd="2" destOrd="0" parTransId="{7C5CBF86-306E-46BD-90CD-725C1301463B}" sibTransId="{302D5CAD-159C-473C-AF6F-03B2C1D5E100}"/>
    <dgm:cxn modelId="{938383EA-7B0C-4DB0-B243-1179428830C9}" srcId="{560DE509-A790-47B0-8C41-C2F21191AECB}" destId="{94988210-8323-421E-A479-4E86E1C9D3A2}" srcOrd="4" destOrd="0" parTransId="{81C52EE2-E10A-47EC-91D7-42E4FA3D0B0A}" sibTransId="{A4503B4E-2A0B-419E-B9A5-57EEB422639E}"/>
    <dgm:cxn modelId="{E6EEA9A1-7F53-E54E-9D41-E15C88B9A583}" type="presOf" srcId="{AFD718D0-9700-44DB-BB22-B67A67E3CC38}" destId="{132ED490-97E2-4557-A68D-A959C9E102B3}" srcOrd="0" destOrd="0" presId="urn:microsoft.com/office/officeart/2005/8/layout/vList5"/>
    <dgm:cxn modelId="{EFD451CF-6238-7141-BEB8-785D651C0BD2}" type="presOf" srcId="{195E0A5E-2786-4822-BD72-EAE7036CA96B}" destId="{6955B4C8-7DD9-45FC-A6D0-71725525DA9A}" srcOrd="0" destOrd="0" presId="urn:microsoft.com/office/officeart/2005/8/layout/vList5"/>
    <dgm:cxn modelId="{153D4DDD-9C8A-5E45-9EAE-ABBD6CFB054A}" type="presOf" srcId="{67FB0C51-ED74-4D26-A98C-F70B62A1E9E4}" destId="{65811F68-8F08-44A6-AFE6-27AB519C44DB}" srcOrd="0" destOrd="0" presId="urn:microsoft.com/office/officeart/2005/8/layout/vList5"/>
    <dgm:cxn modelId="{51C8B969-6DDF-6D49-904C-4C29E2C6B443}" type="presOf" srcId="{FEC141F9-EBBE-463B-8001-3F82A9F0F93C}" destId="{4F00D0B0-AEDC-4942-9F02-818DD9FE5C56}" srcOrd="0" destOrd="0" presId="urn:microsoft.com/office/officeart/2005/8/layout/vList5"/>
    <dgm:cxn modelId="{54277F62-DA5E-40C3-A33C-A07A59B1D69D}" srcId="{560DE509-A790-47B0-8C41-C2F21191AECB}" destId="{3CE43893-2EA1-4E89-92AD-CD75F8D882FF}" srcOrd="1" destOrd="0" parTransId="{4E29FD88-F4D7-4451-9E56-1A691741EAEC}" sibTransId="{C6FDEC54-7D91-4DFD-B81B-F705F1026DD8}"/>
    <dgm:cxn modelId="{94317F94-ED4A-5A46-BF58-D1C8807E544A}" type="presOf" srcId="{560DE509-A790-47B0-8C41-C2F21191AECB}" destId="{72521C0A-9424-4973-88AA-E5BD45C09645}" srcOrd="0" destOrd="0" presId="urn:microsoft.com/office/officeart/2005/8/layout/vList5"/>
    <dgm:cxn modelId="{0904F668-256D-BE48-BFC6-DDD839768A40}" type="presOf" srcId="{3CE43893-2EA1-4E89-92AD-CD75F8D882FF}" destId="{56DD05B0-DC6D-4668-9255-91591BD3E57C}" srcOrd="0" destOrd="0" presId="urn:microsoft.com/office/officeart/2005/8/layout/vList5"/>
    <dgm:cxn modelId="{BBAFD7B4-C17C-3C4C-9E2C-7CE0C8491901}" type="presOf" srcId="{315CD117-89B2-42F7-B80C-C46AE92A0877}" destId="{75E58BC2-20E1-4FEE-85D3-7252E5AB98FC}" srcOrd="0" destOrd="0" presId="urn:microsoft.com/office/officeart/2005/8/layout/vList5"/>
    <dgm:cxn modelId="{04BCEF5A-CAE8-41B2-9BC1-82A1FBCA0CE1}" srcId="{560DE509-A790-47B0-8C41-C2F21191AECB}" destId="{1C8A91D6-6218-49D2-B0B9-653C9B4B8032}" srcOrd="3" destOrd="0" parTransId="{FF8AE73E-965D-4C8E-9665-005AEBD00B19}" sibTransId="{74F09DB0-4F97-49F0-8309-8FE1F0BFF1F7}"/>
    <dgm:cxn modelId="{080756C7-A6D2-44ED-A272-E6CF564C4FEB}" srcId="{1C8A91D6-6218-49D2-B0B9-653C9B4B8032}" destId="{195E0A5E-2786-4822-BD72-EAE7036CA96B}" srcOrd="0" destOrd="0" parTransId="{C0DE010E-CC00-45CB-B853-233FA5C38C80}" sibTransId="{B73EC7A7-0C02-4326-9F7B-2063EFE7700E}"/>
    <dgm:cxn modelId="{EC2A2DA7-14C4-4726-A4FC-411664D406D3}" srcId="{3CE43893-2EA1-4E89-92AD-CD75F8D882FF}" destId="{67FB0C51-ED74-4D26-A98C-F70B62A1E9E4}" srcOrd="0" destOrd="0" parTransId="{624D5673-2160-48CE-9F5D-646617AAF65D}" sibTransId="{E58C3959-9EA8-4305-AA4F-3E282C1729CF}"/>
    <dgm:cxn modelId="{7BFAD4E3-113B-1044-9BB0-5F319A6EE5A1}" type="presOf" srcId="{DBDD0275-6FBF-4ABE-8129-0070498EDFB0}" destId="{E27CD4F6-24C0-4310-B50F-587C7667133F}" srcOrd="0" destOrd="0" presId="urn:microsoft.com/office/officeart/2005/8/layout/vList5"/>
    <dgm:cxn modelId="{6380550E-B12B-40A7-B9FC-B720ECC1DCBD}" srcId="{94988210-8323-421E-A479-4E86E1C9D3A2}" destId="{4F792AC1-70F6-43AE-8273-5D58238B8559}" srcOrd="0" destOrd="0" parTransId="{8E8C4645-E7EB-4500-A852-675B77BEE9F1}" sibTransId="{3BA8C03D-5FE5-482A-8BE2-8BBD5964F8FE}"/>
    <dgm:cxn modelId="{2F207B65-5F82-1442-AB8F-A949D1F15CF8}" type="presOf" srcId="{4F792AC1-70F6-43AE-8273-5D58238B8559}" destId="{2C30333A-5E42-4B57-8F95-3D9616EE3DA4}" srcOrd="0" destOrd="0" presId="urn:microsoft.com/office/officeart/2005/8/layout/vList5"/>
    <dgm:cxn modelId="{D7960663-0049-4E53-97FB-3F0667A8F2B1}" srcId="{FEC141F9-EBBE-463B-8001-3F82A9F0F93C}" destId="{AFD718D0-9700-44DB-BB22-B67A67E3CC38}" srcOrd="0" destOrd="0" parTransId="{5EC0ADC9-1D4D-480D-AACC-AD52222A963D}" sibTransId="{7CD68708-C5CD-4C12-B5D5-D43CA0FC0BF6}"/>
    <dgm:cxn modelId="{3199967F-4128-4746-ADC3-E519CDB35F74}" type="presParOf" srcId="{72521C0A-9424-4973-88AA-E5BD45C09645}" destId="{DC9D05E0-5F57-4C54-B151-003229A6BC8C}" srcOrd="0" destOrd="0" presId="urn:microsoft.com/office/officeart/2005/8/layout/vList5"/>
    <dgm:cxn modelId="{F3770479-158A-514B-AF7D-4274948B7BB5}" type="presParOf" srcId="{DC9D05E0-5F57-4C54-B151-003229A6BC8C}" destId="{4F00D0B0-AEDC-4942-9F02-818DD9FE5C56}" srcOrd="0" destOrd="0" presId="urn:microsoft.com/office/officeart/2005/8/layout/vList5"/>
    <dgm:cxn modelId="{D6A54CD9-0ED3-D54B-9333-8AEC880BD605}" type="presParOf" srcId="{DC9D05E0-5F57-4C54-B151-003229A6BC8C}" destId="{132ED490-97E2-4557-A68D-A959C9E102B3}" srcOrd="1" destOrd="0" presId="urn:microsoft.com/office/officeart/2005/8/layout/vList5"/>
    <dgm:cxn modelId="{116EB194-55F9-B14C-B41A-8215A390774B}" type="presParOf" srcId="{72521C0A-9424-4973-88AA-E5BD45C09645}" destId="{808E88AC-6A15-4448-B269-C9192DC16030}" srcOrd="1" destOrd="0" presId="urn:microsoft.com/office/officeart/2005/8/layout/vList5"/>
    <dgm:cxn modelId="{E1B893DB-026A-034D-AC74-2B03E65A093C}" type="presParOf" srcId="{72521C0A-9424-4973-88AA-E5BD45C09645}" destId="{379B64C8-A18F-4F17-98AD-99C8B86CD2E8}" srcOrd="2" destOrd="0" presId="urn:microsoft.com/office/officeart/2005/8/layout/vList5"/>
    <dgm:cxn modelId="{2084A0DA-AEBF-854D-AE34-A7DB3426A261}" type="presParOf" srcId="{379B64C8-A18F-4F17-98AD-99C8B86CD2E8}" destId="{56DD05B0-DC6D-4668-9255-91591BD3E57C}" srcOrd="0" destOrd="0" presId="urn:microsoft.com/office/officeart/2005/8/layout/vList5"/>
    <dgm:cxn modelId="{CDD0BB43-B4CA-1B47-829A-BAA4D1E6DC8C}" type="presParOf" srcId="{379B64C8-A18F-4F17-98AD-99C8B86CD2E8}" destId="{65811F68-8F08-44A6-AFE6-27AB519C44DB}" srcOrd="1" destOrd="0" presId="urn:microsoft.com/office/officeart/2005/8/layout/vList5"/>
    <dgm:cxn modelId="{E1254A2C-DAA2-6D47-A266-0B8FD2BB6352}" type="presParOf" srcId="{72521C0A-9424-4973-88AA-E5BD45C09645}" destId="{841EF7FE-CA1F-448F-97FE-B8BC56BEE757}" srcOrd="3" destOrd="0" presId="urn:microsoft.com/office/officeart/2005/8/layout/vList5"/>
    <dgm:cxn modelId="{122073C6-805F-494E-82D0-AECE898D40AA}" type="presParOf" srcId="{72521C0A-9424-4973-88AA-E5BD45C09645}" destId="{61EFC85B-1229-439D-A300-1BA45D6A4DB2}" srcOrd="4" destOrd="0" presId="urn:microsoft.com/office/officeart/2005/8/layout/vList5"/>
    <dgm:cxn modelId="{3BCB567E-721C-9A4F-BF39-4133F7989DAE}" type="presParOf" srcId="{61EFC85B-1229-439D-A300-1BA45D6A4DB2}" destId="{E27CD4F6-24C0-4310-B50F-587C7667133F}" srcOrd="0" destOrd="0" presId="urn:microsoft.com/office/officeart/2005/8/layout/vList5"/>
    <dgm:cxn modelId="{84CCBA1E-5676-CC47-9CCC-1F2BD92BDC61}" type="presParOf" srcId="{61EFC85B-1229-439D-A300-1BA45D6A4DB2}" destId="{75E58BC2-20E1-4FEE-85D3-7252E5AB98FC}" srcOrd="1" destOrd="0" presId="urn:microsoft.com/office/officeart/2005/8/layout/vList5"/>
    <dgm:cxn modelId="{601AA6C5-364B-2643-971B-007C7A100D8C}" type="presParOf" srcId="{72521C0A-9424-4973-88AA-E5BD45C09645}" destId="{45405DB8-1693-4B1E-8F26-811450839808}" srcOrd="5" destOrd="0" presId="urn:microsoft.com/office/officeart/2005/8/layout/vList5"/>
    <dgm:cxn modelId="{1DBCC4CD-9992-634B-B835-BE63E7B12EF5}" type="presParOf" srcId="{72521C0A-9424-4973-88AA-E5BD45C09645}" destId="{E89A1850-0A83-4278-93A7-B89F883AF150}" srcOrd="6" destOrd="0" presId="urn:microsoft.com/office/officeart/2005/8/layout/vList5"/>
    <dgm:cxn modelId="{64662EE4-0BFB-2E46-A007-F21B231214D4}" type="presParOf" srcId="{E89A1850-0A83-4278-93A7-B89F883AF150}" destId="{477203C4-A9B7-4F67-8117-F3405D60F528}" srcOrd="0" destOrd="0" presId="urn:microsoft.com/office/officeart/2005/8/layout/vList5"/>
    <dgm:cxn modelId="{DB8CF552-54E3-7549-8A72-2E84D53841A1}" type="presParOf" srcId="{E89A1850-0A83-4278-93A7-B89F883AF150}" destId="{6955B4C8-7DD9-45FC-A6D0-71725525DA9A}" srcOrd="1" destOrd="0" presId="urn:microsoft.com/office/officeart/2005/8/layout/vList5"/>
    <dgm:cxn modelId="{50ECB11D-C61E-C946-9CD1-D1D1397E5CEC}" type="presParOf" srcId="{72521C0A-9424-4973-88AA-E5BD45C09645}" destId="{67FEB404-0D32-496D-8374-218869143B7F}" srcOrd="7" destOrd="0" presId="urn:microsoft.com/office/officeart/2005/8/layout/vList5"/>
    <dgm:cxn modelId="{327B79EF-A52C-484B-B9BD-6C5E49C24CBB}" type="presParOf" srcId="{72521C0A-9424-4973-88AA-E5BD45C09645}" destId="{00D0DDC2-1C4A-4EFB-BB9D-3C96949487AE}" srcOrd="8" destOrd="0" presId="urn:microsoft.com/office/officeart/2005/8/layout/vList5"/>
    <dgm:cxn modelId="{64F89E27-67B8-9142-BAAD-DB8AB9B85020}" type="presParOf" srcId="{00D0DDC2-1C4A-4EFB-BB9D-3C96949487AE}" destId="{2944BB88-D9D9-4AAA-B8E3-F65A2B1D1BB1}" srcOrd="0" destOrd="0" presId="urn:microsoft.com/office/officeart/2005/8/layout/vList5"/>
    <dgm:cxn modelId="{D8EA1266-7335-2E4E-8AA7-DC228B0D85EF}" type="presParOf" srcId="{00D0DDC2-1C4A-4EFB-BB9D-3C96949487AE}" destId="{2C30333A-5E42-4B57-8F95-3D9616EE3D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383FB-98DA-46A7-B8BF-6EF57698C1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872684-2C0F-4F2D-AB9F-C0747748EBC8}">
      <dgm:prSet phldrT="[Text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Что было сделано с</a:t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smtClean="0">
              <a:solidFill>
                <a:schemeClr val="tx1"/>
              </a:solidFill>
            </a:rPr>
            <a:t> ФГ 2014 до </a:t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smtClean="0">
              <a:solidFill>
                <a:schemeClr val="tx1"/>
              </a:solidFill>
            </a:rPr>
            <a:t>ФГ 2016</a:t>
          </a:r>
          <a:endParaRPr lang="ru-RU" sz="1600" dirty="0">
            <a:solidFill>
              <a:schemeClr val="tx1"/>
            </a:solidFill>
          </a:endParaRPr>
        </a:p>
      </dgm:t>
    </dgm:pt>
    <dgm:pt modelId="{2A7819B9-47D5-4838-B864-4EE1391D957D}" type="parTrans" cxnId="{C77DDA44-7322-4D3C-B99F-641427EEEBE4}">
      <dgm:prSet/>
      <dgm:spPr/>
      <dgm:t>
        <a:bodyPr/>
        <a:lstStyle/>
        <a:p>
          <a:endParaRPr lang="ru-RU"/>
        </a:p>
      </dgm:t>
    </dgm:pt>
    <dgm:pt modelId="{727A87C9-0607-4378-9B61-796A7D68419A}" type="sibTrans" cxnId="{C77DDA44-7322-4D3C-B99F-641427EEEBE4}">
      <dgm:prSet/>
      <dgm:spPr/>
      <dgm:t>
        <a:bodyPr/>
        <a:lstStyle/>
        <a:p>
          <a:endParaRPr lang="ru-RU"/>
        </a:p>
      </dgm:t>
    </dgm:pt>
    <dgm:pt modelId="{21600CDE-2197-40AE-AC8E-1163D625630A}">
      <dgm:prSet phldrT="[Text]" custT="1"/>
      <dgm:spPr/>
      <dgm:t>
        <a:bodyPr/>
        <a:lstStyle/>
        <a:p>
          <a:r>
            <a:rPr lang="ru-RU" sz="1200" dirty="0" smtClean="0"/>
            <a:t>Изучение применения модели прогнозирования фонда заработной платы и подходов к гибкости оплаты на государственной службе</a:t>
          </a:r>
          <a:r>
            <a:rPr lang="en-GB" sz="1200" dirty="0" smtClean="0"/>
            <a:t>; </a:t>
          </a:r>
          <a:r>
            <a:rPr lang="ru-RU" sz="1200" dirty="0" smtClean="0"/>
            <a:t>использование ИТ систем в управлении фондом заработной платы</a:t>
          </a:r>
          <a:r>
            <a:rPr lang="en-GB" sz="1200" dirty="0" smtClean="0"/>
            <a:t> (</a:t>
          </a:r>
          <a:r>
            <a:rPr lang="ru-RU" sz="1200" dirty="0" smtClean="0"/>
            <a:t>практический пример Турции</a:t>
          </a:r>
          <a:r>
            <a:rPr lang="en-GB" sz="1200" dirty="0" smtClean="0"/>
            <a:t>); </a:t>
          </a:r>
          <a:r>
            <a:rPr lang="ru-RU" sz="1200" dirty="0" smtClean="0"/>
            <a:t>и опыт Латинской Америки в повышении эффективности управления кадрами</a:t>
          </a:r>
          <a:endParaRPr lang="ru-RU" sz="1200" dirty="0"/>
        </a:p>
      </dgm:t>
    </dgm:pt>
    <dgm:pt modelId="{4A727D7F-0539-4A7E-AD80-2E95395F611F}" type="parTrans" cxnId="{782141D3-2C34-40C1-8B54-8A38017A2B86}">
      <dgm:prSet/>
      <dgm:spPr/>
      <dgm:t>
        <a:bodyPr/>
        <a:lstStyle/>
        <a:p>
          <a:endParaRPr lang="ru-RU"/>
        </a:p>
      </dgm:t>
    </dgm:pt>
    <dgm:pt modelId="{EDDB488D-7CC9-43EA-9439-9AE346ACB787}" type="sibTrans" cxnId="{782141D3-2C34-40C1-8B54-8A38017A2B86}">
      <dgm:prSet/>
      <dgm:spPr/>
      <dgm:t>
        <a:bodyPr/>
        <a:lstStyle/>
        <a:p>
          <a:endParaRPr lang="ru-RU"/>
        </a:p>
      </dgm:t>
    </dgm:pt>
    <dgm:pt modelId="{19BB5CAB-04F4-482E-83BF-80A1C121313C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Разработанные документы и результаты Рабочей группы</a:t>
          </a:r>
          <a:endParaRPr lang="ru-RU" sz="1800" dirty="0">
            <a:solidFill>
              <a:schemeClr val="tx1"/>
            </a:solidFill>
          </a:endParaRPr>
        </a:p>
      </dgm:t>
    </dgm:pt>
    <dgm:pt modelId="{4966D91B-9A95-48A1-B6DC-C00CF41B58ED}" type="parTrans" cxnId="{C3C28A69-A6B6-499E-93C4-2AADF09A02BD}">
      <dgm:prSet/>
      <dgm:spPr/>
      <dgm:t>
        <a:bodyPr/>
        <a:lstStyle/>
        <a:p>
          <a:endParaRPr lang="ru-RU"/>
        </a:p>
      </dgm:t>
    </dgm:pt>
    <dgm:pt modelId="{CC6B5022-B684-4F97-B830-61F744457859}" type="sibTrans" cxnId="{C3C28A69-A6B6-499E-93C4-2AADF09A02BD}">
      <dgm:prSet/>
      <dgm:spPr/>
      <dgm:t>
        <a:bodyPr/>
        <a:lstStyle/>
        <a:p>
          <a:endParaRPr lang="ru-RU"/>
        </a:p>
      </dgm:t>
    </dgm:pt>
    <dgm:pt modelId="{285C09FB-71DF-4177-959D-CF15595AA6D2}">
      <dgm:prSet phldrT="[Text]" custT="1"/>
      <dgm:spPr/>
      <dgm:t>
        <a:bodyPr/>
        <a:lstStyle/>
        <a:p>
          <a:r>
            <a:rPr lang="ru-RU" sz="1200" dirty="0" smtClean="0"/>
            <a:t>Подготовлены презентации экспертов по страновым примерам, касающимся вопросов, которые поднимали члены группы</a:t>
          </a:r>
          <a:endParaRPr lang="ru-RU" sz="1800" dirty="0"/>
        </a:p>
      </dgm:t>
    </dgm:pt>
    <dgm:pt modelId="{362136F2-61A3-42E9-BA78-6C0F8E1DDB46}" type="parTrans" cxnId="{3C81B9B8-8720-4F7D-93E3-AD32FF3BAA76}">
      <dgm:prSet/>
      <dgm:spPr/>
      <dgm:t>
        <a:bodyPr/>
        <a:lstStyle/>
        <a:p>
          <a:endParaRPr lang="ru-RU"/>
        </a:p>
      </dgm:t>
    </dgm:pt>
    <dgm:pt modelId="{90ED7E53-14DE-4A95-ADEB-30516F6AB8D7}" type="sibTrans" cxnId="{3C81B9B8-8720-4F7D-93E3-AD32FF3BAA76}">
      <dgm:prSet/>
      <dgm:spPr/>
      <dgm:t>
        <a:bodyPr/>
        <a:lstStyle/>
        <a:p>
          <a:endParaRPr lang="ru-RU"/>
        </a:p>
      </dgm:t>
    </dgm:pt>
    <dgm:pt modelId="{7D452148-77C3-4787-8FB5-CEBDC3B5FF86}">
      <dgm:prSet phldrT="[Text]" custT="1"/>
      <dgm:spPr/>
      <dgm:t>
        <a:bodyPr/>
        <a:lstStyle/>
        <a:p>
          <a:r>
            <a:rPr lang="ru-RU" sz="1400" dirty="0" smtClean="0"/>
            <a:t>Изучение международного опыта и обмен уроками, извлеченными в странах </a:t>
          </a:r>
          <a:r>
            <a:rPr lang="en-GB" sz="1400" dirty="0" smtClean="0"/>
            <a:t>PEMPAL</a:t>
          </a:r>
          <a:r>
            <a:rPr lang="ru-RU" sz="1400" dirty="0" smtClean="0"/>
            <a:t>, в отношении того, как решать основные вызовы и как справляться с проблемными областями в системах заработной платы в государственном секторе и в практиках управления фондом заработной платы</a:t>
          </a:r>
          <a:r>
            <a:rPr lang="en-GB" sz="1400" dirty="0" smtClean="0"/>
            <a:t>. </a:t>
          </a:r>
          <a:endParaRPr lang="ru-RU" sz="1400" dirty="0"/>
        </a:p>
      </dgm:t>
    </dgm:pt>
    <dgm:pt modelId="{D189376C-A4FA-4901-8C16-E95226974EEC}" type="sibTrans" cxnId="{BAEBEE4C-E6B1-408E-B41E-4032B012DA51}">
      <dgm:prSet/>
      <dgm:spPr/>
      <dgm:t>
        <a:bodyPr/>
        <a:lstStyle/>
        <a:p>
          <a:endParaRPr lang="ru-RU"/>
        </a:p>
      </dgm:t>
    </dgm:pt>
    <dgm:pt modelId="{59469D48-B1FA-4381-93B2-17E1EB29E7E0}" type="parTrans" cxnId="{BAEBEE4C-E6B1-408E-B41E-4032B012DA51}">
      <dgm:prSet/>
      <dgm:spPr/>
      <dgm:t>
        <a:bodyPr/>
        <a:lstStyle/>
        <a:p>
          <a:endParaRPr lang="ru-RU"/>
        </a:p>
      </dgm:t>
    </dgm:pt>
    <dgm:pt modelId="{F1107588-0DB8-4940-AEA3-E933950A5D55}">
      <dgm:prSet phldrT="[Text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Основная задача</a:t>
          </a:r>
          <a:endParaRPr lang="ru-RU" sz="2000" dirty="0">
            <a:solidFill>
              <a:schemeClr val="tx1"/>
            </a:solidFill>
          </a:endParaRPr>
        </a:p>
      </dgm:t>
    </dgm:pt>
    <dgm:pt modelId="{375270B2-5565-4482-93B9-3B3F78904364}" type="sibTrans" cxnId="{DEEA0356-99B3-43AF-988A-5BB4C0E9AEC4}">
      <dgm:prSet/>
      <dgm:spPr/>
      <dgm:t>
        <a:bodyPr/>
        <a:lstStyle/>
        <a:p>
          <a:endParaRPr lang="ru-RU"/>
        </a:p>
      </dgm:t>
    </dgm:pt>
    <dgm:pt modelId="{4587A8B9-F167-446F-9F5E-E6413689CA6F}" type="parTrans" cxnId="{DEEA0356-99B3-43AF-988A-5BB4C0E9AEC4}">
      <dgm:prSet/>
      <dgm:spPr/>
      <dgm:t>
        <a:bodyPr/>
        <a:lstStyle/>
        <a:p>
          <a:endParaRPr lang="ru-RU"/>
        </a:p>
      </dgm:t>
    </dgm:pt>
    <dgm:pt modelId="{1632616A-E482-C54A-B0D3-DDFA060D1722}">
      <dgm:prSet phldrT="[Text]" custT="1"/>
      <dgm:spPr/>
      <dgm:t>
        <a:bodyPr/>
        <a:lstStyle/>
        <a:p>
          <a:r>
            <a:rPr lang="ru-RU" sz="1200" dirty="0" smtClean="0"/>
            <a:t>Изучены страновые примеры политик в области заработной платы и управления фондом заработной платы</a:t>
          </a:r>
          <a:r>
            <a:rPr lang="en-GB" sz="1200" dirty="0" smtClean="0"/>
            <a:t> </a:t>
          </a:r>
          <a:r>
            <a:rPr lang="ru-RU" sz="1200" dirty="0" smtClean="0"/>
            <a:t>в Кыргызской Республике</a:t>
          </a:r>
          <a:r>
            <a:rPr lang="en-GB" sz="1200" dirty="0" smtClean="0"/>
            <a:t>, </a:t>
          </a:r>
          <a:r>
            <a:rPr lang="ru-RU" sz="1200" dirty="0" smtClean="0"/>
            <a:t>Хорватии</a:t>
          </a:r>
          <a:r>
            <a:rPr lang="en-GB" sz="1200" dirty="0" smtClean="0"/>
            <a:t> </a:t>
          </a:r>
          <a:r>
            <a:rPr lang="ru-RU" sz="1200" dirty="0" smtClean="0"/>
            <a:t>и Словении</a:t>
          </a:r>
          <a:endParaRPr lang="ru-RU" sz="1200" dirty="0"/>
        </a:p>
      </dgm:t>
    </dgm:pt>
    <dgm:pt modelId="{A7BC7827-9FE8-B947-9224-92C5655774F7}" type="parTrans" cxnId="{B2BE5EDC-4E2A-F146-98A5-3C5CB80E0AA9}">
      <dgm:prSet/>
      <dgm:spPr/>
      <dgm:t>
        <a:bodyPr/>
        <a:lstStyle/>
        <a:p>
          <a:endParaRPr lang="en-US"/>
        </a:p>
      </dgm:t>
    </dgm:pt>
    <dgm:pt modelId="{C06AFBEE-3362-074F-877E-CFBE722CAA4C}" type="sibTrans" cxnId="{B2BE5EDC-4E2A-F146-98A5-3C5CB80E0AA9}">
      <dgm:prSet/>
      <dgm:spPr/>
      <dgm:t>
        <a:bodyPr/>
        <a:lstStyle/>
        <a:p>
          <a:endParaRPr lang="en-US"/>
        </a:p>
      </dgm:t>
    </dgm:pt>
    <dgm:pt modelId="{B2F116B0-E6BD-DE42-9499-BEE516C37415}">
      <dgm:prSet custT="1"/>
      <dgm:spPr/>
      <dgm:t>
        <a:bodyPr/>
        <a:lstStyle/>
        <a:p>
          <a:r>
            <a:rPr lang="ru-RU" sz="1200" dirty="0" smtClean="0"/>
            <a:t>Представили политики в области заработной платы, соответствующие процедуры и законы</a:t>
          </a:r>
          <a:endParaRPr lang="en-US" sz="1200" dirty="0"/>
        </a:p>
      </dgm:t>
    </dgm:pt>
    <dgm:pt modelId="{964B2EFF-D395-BB4C-8A6F-401627A70CA8}" type="parTrans" cxnId="{181B5099-4BB1-9443-8C80-768E6F5EE772}">
      <dgm:prSet/>
      <dgm:spPr/>
      <dgm:t>
        <a:bodyPr/>
        <a:lstStyle/>
        <a:p>
          <a:endParaRPr lang="en-US"/>
        </a:p>
      </dgm:t>
    </dgm:pt>
    <dgm:pt modelId="{1E125EF3-7BC4-A94A-97FF-928D6A8BC9F3}" type="sibTrans" cxnId="{181B5099-4BB1-9443-8C80-768E6F5EE772}">
      <dgm:prSet/>
      <dgm:spPr/>
      <dgm:t>
        <a:bodyPr/>
        <a:lstStyle/>
        <a:p>
          <a:endParaRPr lang="en-US"/>
        </a:p>
      </dgm:t>
    </dgm:pt>
    <dgm:pt modelId="{A42411E1-B1CD-574E-8DD8-AD6B363825BA}">
      <dgm:prSet custT="1"/>
      <dgm:spPr/>
      <dgm:t>
        <a:bodyPr/>
        <a:lstStyle/>
        <a:p>
          <a:r>
            <a:rPr lang="ru-RU" sz="1200" dirty="0" smtClean="0"/>
            <a:t>Члены БС получили глубокие знания по нескольким важным вопросам, таким как политика в области заработной платы и управление фондом заработной платы, что должно привести к улучшению управления фондом заработной платы</a:t>
          </a:r>
          <a:r>
            <a:rPr lang="en-US" sz="1200" dirty="0" smtClean="0"/>
            <a:t> </a:t>
          </a:r>
          <a:r>
            <a:rPr lang="ru-RU" sz="1200" dirty="0" smtClean="0"/>
            <a:t>и в целом к укреплению бюджетной устойчивости, с учетом того, что на фонд заработной платы приходится значительная доля государственных расходов с регионе ЕЦА</a:t>
          </a:r>
          <a:endParaRPr lang="en-US" sz="1200" dirty="0"/>
        </a:p>
      </dgm:t>
    </dgm:pt>
    <dgm:pt modelId="{EA40D19B-F8F9-F742-A6AF-0FD29A8A79F0}" type="parTrans" cxnId="{5A95FF00-562F-404F-9751-AD659CA656FA}">
      <dgm:prSet/>
      <dgm:spPr/>
      <dgm:t>
        <a:bodyPr/>
        <a:lstStyle/>
        <a:p>
          <a:endParaRPr lang="en-US"/>
        </a:p>
      </dgm:t>
    </dgm:pt>
    <dgm:pt modelId="{B354E5E6-ED20-DA49-9116-A7D5CD781C7D}" type="sibTrans" cxnId="{5A95FF00-562F-404F-9751-AD659CA656FA}">
      <dgm:prSet/>
      <dgm:spPr/>
      <dgm:t>
        <a:bodyPr/>
        <a:lstStyle/>
        <a:p>
          <a:endParaRPr lang="en-US"/>
        </a:p>
      </dgm:t>
    </dgm:pt>
    <dgm:pt modelId="{35A1DB57-9FFC-6B49-A83B-33AAFA907906}">
      <dgm:prSet phldrT="[Text]" custT="1"/>
      <dgm:spPr/>
      <dgm:t>
        <a:bodyPr/>
        <a:lstStyle/>
        <a:p>
          <a:r>
            <a:rPr lang="ru-RU" sz="1200" dirty="0" smtClean="0"/>
            <a:t>Ознакомительный визит в Словению в </a:t>
          </a:r>
          <a:r>
            <a:rPr lang="en-GB" sz="1200" dirty="0" smtClean="0"/>
            <a:t>2016 </a:t>
          </a:r>
          <a:r>
            <a:rPr lang="ru-RU" sz="1200" dirty="0" smtClean="0"/>
            <a:t>г. для углубленного изучения подходов</a:t>
          </a:r>
          <a:endParaRPr lang="ru-RU" sz="1200" dirty="0"/>
        </a:p>
      </dgm:t>
    </dgm:pt>
    <dgm:pt modelId="{9C66FEFC-1382-324B-82EB-99365AE9487B}" type="parTrans" cxnId="{B55893A4-9A4B-CC4A-BF65-46EAF5B8521F}">
      <dgm:prSet/>
      <dgm:spPr/>
      <dgm:t>
        <a:bodyPr/>
        <a:lstStyle/>
        <a:p>
          <a:endParaRPr lang="en-US"/>
        </a:p>
      </dgm:t>
    </dgm:pt>
    <dgm:pt modelId="{2BC3DCF5-16C8-E547-9478-549AAEDDC3DF}" type="sibTrans" cxnId="{B55893A4-9A4B-CC4A-BF65-46EAF5B8521F}">
      <dgm:prSet/>
      <dgm:spPr/>
      <dgm:t>
        <a:bodyPr/>
        <a:lstStyle/>
        <a:p>
          <a:endParaRPr lang="en-US"/>
        </a:p>
      </dgm:t>
    </dgm:pt>
    <dgm:pt modelId="{62B862A3-F66D-47C3-BA29-21FAA56751D4}" type="pres">
      <dgm:prSet presAssocID="{E0F383FB-98DA-46A7-B8BF-6EF57698C1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C0B43C-7111-4565-B714-217CA34E72A6}" type="pres">
      <dgm:prSet presAssocID="{F1107588-0DB8-4940-AEA3-E933950A5D55}" presName="linNode" presStyleCnt="0"/>
      <dgm:spPr/>
    </dgm:pt>
    <dgm:pt modelId="{F5AB2C23-588E-4E28-8B05-28D11790E06D}" type="pres">
      <dgm:prSet presAssocID="{F1107588-0DB8-4940-AEA3-E933950A5D55}" presName="parentText" presStyleLbl="node1" presStyleIdx="0" presStyleCnt="3" custScaleX="115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4C824-D22C-4D18-8F7D-7C20A6208BA3}" type="pres">
      <dgm:prSet presAssocID="{F1107588-0DB8-4940-AEA3-E933950A5D55}" presName="descendantText" presStyleLbl="alignAccFollowNode1" presStyleIdx="0" presStyleCnt="3" custScaleX="242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FB2B2-E24D-441B-A386-F2052910F20F}" type="pres">
      <dgm:prSet presAssocID="{375270B2-5565-4482-93B9-3B3F78904364}" presName="sp" presStyleCnt="0"/>
      <dgm:spPr/>
    </dgm:pt>
    <dgm:pt modelId="{145349A0-45D6-481A-97B2-1F72294A497F}" type="pres">
      <dgm:prSet presAssocID="{1F872684-2C0F-4F2D-AB9F-C0747748EBC8}" presName="linNode" presStyleCnt="0"/>
      <dgm:spPr/>
    </dgm:pt>
    <dgm:pt modelId="{77D7CB7C-048F-4D09-AD48-BCE924145FE9}" type="pres">
      <dgm:prSet presAssocID="{1F872684-2C0F-4F2D-AB9F-C0747748EBC8}" presName="parentText" presStyleLbl="node1" presStyleIdx="1" presStyleCnt="3" custScaleX="64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52D9-66ED-4DE0-92DC-3A6E786BC2AD}" type="pres">
      <dgm:prSet presAssocID="{1F872684-2C0F-4F2D-AB9F-C0747748EBC8}" presName="descendantText" presStyleLbl="alignAccFollowNode1" presStyleIdx="1" presStyleCnt="3" custScaleX="128945" custScaleY="125012" custLinFactNeighborX="14776" custLinFactNeighborY="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43724-0C13-4480-BD97-B116C6061BF9}" type="pres">
      <dgm:prSet presAssocID="{727A87C9-0607-4378-9B61-796A7D68419A}" presName="sp" presStyleCnt="0"/>
      <dgm:spPr/>
    </dgm:pt>
    <dgm:pt modelId="{A578CDA4-C8B2-47F5-B09C-468DFC72F882}" type="pres">
      <dgm:prSet presAssocID="{19BB5CAB-04F4-482E-83BF-80A1C121313C}" presName="linNode" presStyleCnt="0"/>
      <dgm:spPr/>
    </dgm:pt>
    <dgm:pt modelId="{684FAB47-75F5-424B-B780-C711AE278591}" type="pres">
      <dgm:prSet presAssocID="{19BB5CAB-04F4-482E-83BF-80A1C121313C}" presName="parentText" presStyleLbl="node1" presStyleIdx="2" presStyleCnt="3" custScaleX="63965" custScaleY="113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80B38-84D7-4C36-991B-393FF2DC5CD2}" type="pres">
      <dgm:prSet presAssocID="{19BB5CAB-04F4-482E-83BF-80A1C121313C}" presName="descendantText" presStyleLbl="alignAccFollowNode1" presStyleIdx="2" presStyleCnt="3" custScaleX="123518" custScaleY="141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DDA44-7322-4D3C-B99F-641427EEEBE4}" srcId="{E0F383FB-98DA-46A7-B8BF-6EF57698C10C}" destId="{1F872684-2C0F-4F2D-AB9F-C0747748EBC8}" srcOrd="1" destOrd="0" parTransId="{2A7819B9-47D5-4838-B864-4EE1391D957D}" sibTransId="{727A87C9-0607-4378-9B61-796A7D68419A}"/>
    <dgm:cxn modelId="{1701F51D-ADCC-774E-98B9-D1AAABC9B2CD}" type="presOf" srcId="{A42411E1-B1CD-574E-8DD8-AD6B363825BA}" destId="{43480B38-84D7-4C36-991B-393FF2DC5CD2}" srcOrd="0" destOrd="2" presId="urn:microsoft.com/office/officeart/2005/8/layout/vList5"/>
    <dgm:cxn modelId="{ADFC69A4-DEA5-C74B-A104-09D85F575F0C}" type="presOf" srcId="{E0F383FB-98DA-46A7-B8BF-6EF57698C10C}" destId="{62B862A3-F66D-47C3-BA29-21FAA56751D4}" srcOrd="0" destOrd="0" presId="urn:microsoft.com/office/officeart/2005/8/layout/vList5"/>
    <dgm:cxn modelId="{461261D9-77F5-7F46-B15C-0EAF03A5A4A9}" type="presOf" srcId="{1632616A-E482-C54A-B0D3-DDFA060D1722}" destId="{1A8952D9-66ED-4DE0-92DC-3A6E786BC2AD}" srcOrd="0" destOrd="1" presId="urn:microsoft.com/office/officeart/2005/8/layout/vList5"/>
    <dgm:cxn modelId="{A520DCDF-C0F4-294B-911B-6D93A97CE1F6}" type="presOf" srcId="{35A1DB57-9FFC-6B49-A83B-33AAFA907906}" destId="{1A8952D9-66ED-4DE0-92DC-3A6E786BC2AD}" srcOrd="0" destOrd="2" presId="urn:microsoft.com/office/officeart/2005/8/layout/vList5"/>
    <dgm:cxn modelId="{5A95FF00-562F-404F-9751-AD659CA656FA}" srcId="{19BB5CAB-04F4-482E-83BF-80A1C121313C}" destId="{A42411E1-B1CD-574E-8DD8-AD6B363825BA}" srcOrd="2" destOrd="0" parTransId="{EA40D19B-F8F9-F742-A6AF-0FD29A8A79F0}" sibTransId="{B354E5E6-ED20-DA49-9116-A7D5CD781C7D}"/>
    <dgm:cxn modelId="{00D5FE63-3266-3F4E-86A6-9C71F4AFBEC9}" type="presOf" srcId="{21600CDE-2197-40AE-AC8E-1163D625630A}" destId="{1A8952D9-66ED-4DE0-92DC-3A6E786BC2AD}" srcOrd="0" destOrd="0" presId="urn:microsoft.com/office/officeart/2005/8/layout/vList5"/>
    <dgm:cxn modelId="{B2BE5EDC-4E2A-F146-98A5-3C5CB80E0AA9}" srcId="{1F872684-2C0F-4F2D-AB9F-C0747748EBC8}" destId="{1632616A-E482-C54A-B0D3-DDFA060D1722}" srcOrd="1" destOrd="0" parTransId="{A7BC7827-9FE8-B947-9224-92C5655774F7}" sibTransId="{C06AFBEE-3362-074F-877E-CFBE722CAA4C}"/>
    <dgm:cxn modelId="{DEEA0356-99B3-43AF-988A-5BB4C0E9AEC4}" srcId="{E0F383FB-98DA-46A7-B8BF-6EF57698C10C}" destId="{F1107588-0DB8-4940-AEA3-E933950A5D55}" srcOrd="0" destOrd="0" parTransId="{4587A8B9-F167-446F-9F5E-E6413689CA6F}" sibTransId="{375270B2-5565-4482-93B9-3B3F78904364}"/>
    <dgm:cxn modelId="{B55893A4-9A4B-CC4A-BF65-46EAF5B8521F}" srcId="{1F872684-2C0F-4F2D-AB9F-C0747748EBC8}" destId="{35A1DB57-9FFC-6B49-A83B-33AAFA907906}" srcOrd="2" destOrd="0" parTransId="{9C66FEFC-1382-324B-82EB-99365AE9487B}" sibTransId="{2BC3DCF5-16C8-E547-9478-549AAEDDC3DF}"/>
    <dgm:cxn modelId="{3C81B9B8-8720-4F7D-93E3-AD32FF3BAA76}" srcId="{19BB5CAB-04F4-482E-83BF-80A1C121313C}" destId="{285C09FB-71DF-4177-959D-CF15595AA6D2}" srcOrd="0" destOrd="0" parTransId="{362136F2-61A3-42E9-BA78-6C0F8E1DDB46}" sibTransId="{90ED7E53-14DE-4A95-ADEB-30516F6AB8D7}"/>
    <dgm:cxn modelId="{94F7BDFD-04FE-454E-91E1-21A0348CF28F}" type="presOf" srcId="{285C09FB-71DF-4177-959D-CF15595AA6D2}" destId="{43480B38-84D7-4C36-991B-393FF2DC5CD2}" srcOrd="0" destOrd="0" presId="urn:microsoft.com/office/officeart/2005/8/layout/vList5"/>
    <dgm:cxn modelId="{751C6870-2E1D-CE41-BC06-10DF70AEDD3D}" type="presOf" srcId="{B2F116B0-E6BD-DE42-9499-BEE516C37415}" destId="{43480B38-84D7-4C36-991B-393FF2DC5CD2}" srcOrd="0" destOrd="1" presId="urn:microsoft.com/office/officeart/2005/8/layout/vList5"/>
    <dgm:cxn modelId="{782141D3-2C34-40C1-8B54-8A38017A2B86}" srcId="{1F872684-2C0F-4F2D-AB9F-C0747748EBC8}" destId="{21600CDE-2197-40AE-AC8E-1163D625630A}" srcOrd="0" destOrd="0" parTransId="{4A727D7F-0539-4A7E-AD80-2E95395F611F}" sibTransId="{EDDB488D-7CC9-43EA-9439-9AE346ACB787}"/>
    <dgm:cxn modelId="{15D5220D-D36E-6B4E-B804-46BBB8FD802A}" type="presOf" srcId="{19BB5CAB-04F4-482E-83BF-80A1C121313C}" destId="{684FAB47-75F5-424B-B780-C711AE278591}" srcOrd="0" destOrd="0" presId="urn:microsoft.com/office/officeart/2005/8/layout/vList5"/>
    <dgm:cxn modelId="{3D00FAF2-FF2D-234D-9C01-16D1799B8E3D}" type="presOf" srcId="{7D452148-77C3-4787-8FB5-CEBDC3B5FF86}" destId="{FA94C824-D22C-4D18-8F7D-7C20A6208BA3}" srcOrd="0" destOrd="0" presId="urn:microsoft.com/office/officeart/2005/8/layout/vList5"/>
    <dgm:cxn modelId="{C3C28A69-A6B6-499E-93C4-2AADF09A02BD}" srcId="{E0F383FB-98DA-46A7-B8BF-6EF57698C10C}" destId="{19BB5CAB-04F4-482E-83BF-80A1C121313C}" srcOrd="2" destOrd="0" parTransId="{4966D91B-9A95-48A1-B6DC-C00CF41B58ED}" sibTransId="{CC6B5022-B684-4F97-B830-61F744457859}"/>
    <dgm:cxn modelId="{4339A06B-7833-CC40-A1BE-2D6C997BCBAF}" type="presOf" srcId="{F1107588-0DB8-4940-AEA3-E933950A5D55}" destId="{F5AB2C23-588E-4E28-8B05-28D11790E06D}" srcOrd="0" destOrd="0" presId="urn:microsoft.com/office/officeart/2005/8/layout/vList5"/>
    <dgm:cxn modelId="{181B5099-4BB1-9443-8C80-768E6F5EE772}" srcId="{19BB5CAB-04F4-482E-83BF-80A1C121313C}" destId="{B2F116B0-E6BD-DE42-9499-BEE516C37415}" srcOrd="1" destOrd="0" parTransId="{964B2EFF-D395-BB4C-8A6F-401627A70CA8}" sibTransId="{1E125EF3-7BC4-A94A-97FF-928D6A8BC9F3}"/>
    <dgm:cxn modelId="{8D005484-CE80-3D4C-9E0A-DCF227B81030}" type="presOf" srcId="{1F872684-2C0F-4F2D-AB9F-C0747748EBC8}" destId="{77D7CB7C-048F-4D09-AD48-BCE924145FE9}" srcOrd="0" destOrd="0" presId="urn:microsoft.com/office/officeart/2005/8/layout/vList5"/>
    <dgm:cxn modelId="{BAEBEE4C-E6B1-408E-B41E-4032B012DA51}" srcId="{F1107588-0DB8-4940-AEA3-E933950A5D55}" destId="{7D452148-77C3-4787-8FB5-CEBDC3B5FF86}" srcOrd="0" destOrd="0" parTransId="{59469D48-B1FA-4381-93B2-17E1EB29E7E0}" sibTransId="{D189376C-A4FA-4901-8C16-E95226974EEC}"/>
    <dgm:cxn modelId="{4DAB5F41-4B86-BB4E-A085-37F2E0E72F60}" type="presParOf" srcId="{62B862A3-F66D-47C3-BA29-21FAA56751D4}" destId="{C3C0B43C-7111-4565-B714-217CA34E72A6}" srcOrd="0" destOrd="0" presId="urn:microsoft.com/office/officeart/2005/8/layout/vList5"/>
    <dgm:cxn modelId="{5E4640FA-3CB6-9E4E-9E53-36708BF1DB5A}" type="presParOf" srcId="{C3C0B43C-7111-4565-B714-217CA34E72A6}" destId="{F5AB2C23-588E-4E28-8B05-28D11790E06D}" srcOrd="0" destOrd="0" presId="urn:microsoft.com/office/officeart/2005/8/layout/vList5"/>
    <dgm:cxn modelId="{62F4D5DA-1A53-9A42-B7CF-31A0A8B5544A}" type="presParOf" srcId="{C3C0B43C-7111-4565-B714-217CA34E72A6}" destId="{FA94C824-D22C-4D18-8F7D-7C20A6208BA3}" srcOrd="1" destOrd="0" presId="urn:microsoft.com/office/officeart/2005/8/layout/vList5"/>
    <dgm:cxn modelId="{917357C7-C701-EC47-A7F6-6D763D3D8EFB}" type="presParOf" srcId="{62B862A3-F66D-47C3-BA29-21FAA56751D4}" destId="{60BFB2B2-E24D-441B-A386-F2052910F20F}" srcOrd="1" destOrd="0" presId="urn:microsoft.com/office/officeart/2005/8/layout/vList5"/>
    <dgm:cxn modelId="{AF4D6850-EF81-E349-BA46-2E997CA81278}" type="presParOf" srcId="{62B862A3-F66D-47C3-BA29-21FAA56751D4}" destId="{145349A0-45D6-481A-97B2-1F72294A497F}" srcOrd="2" destOrd="0" presId="urn:microsoft.com/office/officeart/2005/8/layout/vList5"/>
    <dgm:cxn modelId="{BD48DC39-F185-8340-BB3D-52F1B1F96A78}" type="presParOf" srcId="{145349A0-45D6-481A-97B2-1F72294A497F}" destId="{77D7CB7C-048F-4D09-AD48-BCE924145FE9}" srcOrd="0" destOrd="0" presId="urn:microsoft.com/office/officeart/2005/8/layout/vList5"/>
    <dgm:cxn modelId="{0E4C59B9-A519-4C4E-BB24-C04BBD3E431C}" type="presParOf" srcId="{145349A0-45D6-481A-97B2-1F72294A497F}" destId="{1A8952D9-66ED-4DE0-92DC-3A6E786BC2AD}" srcOrd="1" destOrd="0" presId="urn:microsoft.com/office/officeart/2005/8/layout/vList5"/>
    <dgm:cxn modelId="{913FD5E7-DD09-1443-A2C2-73D22BA43B80}" type="presParOf" srcId="{62B862A3-F66D-47C3-BA29-21FAA56751D4}" destId="{F3143724-0C13-4480-BD97-B116C6061BF9}" srcOrd="3" destOrd="0" presId="urn:microsoft.com/office/officeart/2005/8/layout/vList5"/>
    <dgm:cxn modelId="{7304FDDD-F48D-3D49-A4B9-0561EF011409}" type="presParOf" srcId="{62B862A3-F66D-47C3-BA29-21FAA56751D4}" destId="{A578CDA4-C8B2-47F5-B09C-468DFC72F882}" srcOrd="4" destOrd="0" presId="urn:microsoft.com/office/officeart/2005/8/layout/vList5"/>
    <dgm:cxn modelId="{6D47BEB1-F5B9-2C43-8603-058A008C6DFB}" type="presParOf" srcId="{A578CDA4-C8B2-47F5-B09C-468DFC72F882}" destId="{684FAB47-75F5-424B-B780-C711AE278591}" srcOrd="0" destOrd="0" presId="urn:microsoft.com/office/officeart/2005/8/layout/vList5"/>
    <dgm:cxn modelId="{A9FF4EA7-9DB7-FC4A-A664-D79D5E7E72A6}" type="presParOf" srcId="{A578CDA4-C8B2-47F5-B09C-468DFC72F882}" destId="{43480B38-84D7-4C36-991B-393FF2DC5C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F383FB-98DA-46A7-B8BF-6EF57698C1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872684-2C0F-4F2D-AB9F-C0747748EBC8}">
      <dgm:prSet phldrT="[Text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Что было сделано с </a:t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smtClean="0">
              <a:solidFill>
                <a:schemeClr val="tx1"/>
              </a:solidFill>
            </a:rPr>
            <a:t>ФГ 2015 до </a:t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smtClean="0">
              <a:solidFill>
                <a:schemeClr val="tx1"/>
              </a:solidFill>
            </a:rPr>
            <a:t>ФГ  2016</a:t>
          </a:r>
          <a:endParaRPr lang="ru-RU" sz="1600" dirty="0">
            <a:solidFill>
              <a:schemeClr val="tx1"/>
            </a:solidFill>
          </a:endParaRPr>
        </a:p>
      </dgm:t>
    </dgm:pt>
    <dgm:pt modelId="{2A7819B9-47D5-4838-B864-4EE1391D957D}" type="parTrans" cxnId="{C77DDA44-7322-4D3C-B99F-641427EEEBE4}">
      <dgm:prSet/>
      <dgm:spPr/>
      <dgm:t>
        <a:bodyPr/>
        <a:lstStyle/>
        <a:p>
          <a:endParaRPr lang="ru-RU"/>
        </a:p>
      </dgm:t>
    </dgm:pt>
    <dgm:pt modelId="{727A87C9-0607-4378-9B61-796A7D68419A}" type="sibTrans" cxnId="{C77DDA44-7322-4D3C-B99F-641427EEEBE4}">
      <dgm:prSet/>
      <dgm:spPr/>
      <dgm:t>
        <a:bodyPr/>
        <a:lstStyle/>
        <a:p>
          <a:endParaRPr lang="ru-RU"/>
        </a:p>
      </dgm:t>
    </dgm:pt>
    <dgm:pt modelId="{21600CDE-2197-40AE-AC8E-1163D625630A}">
      <dgm:prSet phldrT="[Text]" custT="1"/>
      <dgm:spPr/>
      <dgm:t>
        <a:bodyPr/>
        <a:lstStyle/>
        <a:p>
          <a:r>
            <a:rPr lang="ru-RU" sz="1200" dirty="0" smtClean="0"/>
            <a:t>Документация по практикам и статусу реформ стран-членов – онлайн исследование в </a:t>
          </a:r>
          <a:r>
            <a:rPr lang="en-GB" sz="1200" dirty="0" smtClean="0"/>
            <a:t>2015</a:t>
          </a:r>
          <a:r>
            <a:rPr lang="ru-RU" sz="1200" dirty="0" smtClean="0"/>
            <a:t> году</a:t>
          </a:r>
          <a:r>
            <a:rPr lang="en-GB" sz="1200" dirty="0" smtClean="0"/>
            <a:t>.</a:t>
          </a:r>
          <a:endParaRPr lang="ru-RU" sz="1200" dirty="0"/>
        </a:p>
      </dgm:t>
    </dgm:pt>
    <dgm:pt modelId="{4A727D7F-0539-4A7E-AD80-2E95395F611F}" type="parTrans" cxnId="{782141D3-2C34-40C1-8B54-8A38017A2B86}">
      <dgm:prSet/>
      <dgm:spPr/>
      <dgm:t>
        <a:bodyPr/>
        <a:lstStyle/>
        <a:p>
          <a:endParaRPr lang="ru-RU"/>
        </a:p>
      </dgm:t>
    </dgm:pt>
    <dgm:pt modelId="{EDDB488D-7CC9-43EA-9439-9AE346ACB787}" type="sibTrans" cxnId="{782141D3-2C34-40C1-8B54-8A38017A2B86}">
      <dgm:prSet/>
      <dgm:spPr/>
      <dgm:t>
        <a:bodyPr/>
        <a:lstStyle/>
        <a:p>
          <a:endParaRPr lang="ru-RU"/>
        </a:p>
      </dgm:t>
    </dgm:pt>
    <dgm:pt modelId="{19BB5CAB-04F4-482E-83BF-80A1C121313C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Разработанные документы и результаты Рабочей группы</a:t>
          </a:r>
          <a:endParaRPr lang="ru-RU" sz="1800" dirty="0">
            <a:solidFill>
              <a:schemeClr val="tx1"/>
            </a:solidFill>
          </a:endParaRPr>
        </a:p>
      </dgm:t>
    </dgm:pt>
    <dgm:pt modelId="{4966D91B-9A95-48A1-B6DC-C00CF41B58ED}" type="parTrans" cxnId="{C3C28A69-A6B6-499E-93C4-2AADF09A02BD}">
      <dgm:prSet/>
      <dgm:spPr/>
      <dgm:t>
        <a:bodyPr/>
        <a:lstStyle/>
        <a:p>
          <a:endParaRPr lang="ru-RU"/>
        </a:p>
      </dgm:t>
    </dgm:pt>
    <dgm:pt modelId="{CC6B5022-B684-4F97-B830-61F744457859}" type="sibTrans" cxnId="{C3C28A69-A6B6-499E-93C4-2AADF09A02BD}">
      <dgm:prSet/>
      <dgm:spPr/>
      <dgm:t>
        <a:bodyPr/>
        <a:lstStyle/>
        <a:p>
          <a:endParaRPr lang="ru-RU"/>
        </a:p>
      </dgm:t>
    </dgm:pt>
    <dgm:pt modelId="{285C09FB-71DF-4177-959D-CF15595AA6D2}">
      <dgm:prSet phldrT="[Text]" custT="1"/>
      <dgm:spPr/>
      <dgm:t>
        <a:bodyPr/>
        <a:lstStyle/>
        <a:p>
          <a:r>
            <a:rPr lang="ru-RU" sz="1200" dirty="0" smtClean="0"/>
            <a:t>В ходе обсуждений за круглым столом Группа идентифицировала </a:t>
          </a:r>
          <a:r>
            <a:rPr lang="en-GB" sz="1200" dirty="0" smtClean="0"/>
            <a:t>10 </a:t>
          </a:r>
          <a:r>
            <a:rPr lang="ru-RU" sz="1200" dirty="0" smtClean="0"/>
            <a:t>вызовов реализации при разработке бюджетов для граждан</a:t>
          </a:r>
          <a:r>
            <a:rPr lang="en-GB" sz="1200" dirty="0" smtClean="0"/>
            <a:t>.  </a:t>
          </a:r>
          <a:r>
            <a:rPr lang="ru-RU" sz="1200" dirty="0" smtClean="0"/>
            <a:t>Разработали продукт знаний, предоставляющий меню вариантов, чтобы рассмотреть их, исходя из советов коллег и международных экспертов</a:t>
          </a:r>
          <a:r>
            <a:rPr lang="en-GB" sz="1200" dirty="0" smtClean="0"/>
            <a:t>.  </a:t>
          </a:r>
          <a:r>
            <a:rPr lang="ru-RU" sz="1200" dirty="0" smtClean="0"/>
            <a:t>Консультации включали вклад от ОЭСР и МБП</a:t>
          </a:r>
          <a:r>
            <a:rPr lang="en-GB" sz="1200" dirty="0" smtClean="0"/>
            <a:t>.</a:t>
          </a:r>
          <a:endParaRPr lang="ru-RU" sz="1200" dirty="0"/>
        </a:p>
      </dgm:t>
    </dgm:pt>
    <dgm:pt modelId="{362136F2-61A3-42E9-BA78-6C0F8E1DDB46}" type="parTrans" cxnId="{3C81B9B8-8720-4F7D-93E3-AD32FF3BAA76}">
      <dgm:prSet/>
      <dgm:spPr/>
      <dgm:t>
        <a:bodyPr/>
        <a:lstStyle/>
        <a:p>
          <a:endParaRPr lang="ru-RU"/>
        </a:p>
      </dgm:t>
    </dgm:pt>
    <dgm:pt modelId="{90ED7E53-14DE-4A95-ADEB-30516F6AB8D7}" type="sibTrans" cxnId="{3C81B9B8-8720-4F7D-93E3-AD32FF3BAA76}">
      <dgm:prSet/>
      <dgm:spPr/>
      <dgm:t>
        <a:bodyPr/>
        <a:lstStyle/>
        <a:p>
          <a:endParaRPr lang="ru-RU"/>
        </a:p>
      </dgm:t>
    </dgm:pt>
    <dgm:pt modelId="{7D452148-77C3-4787-8FB5-CEBDC3B5FF86}">
      <dgm:prSet phldrT="[Text]" custT="1"/>
      <dgm:spPr/>
      <dgm:t>
        <a:bodyPr/>
        <a:lstStyle/>
        <a:p>
          <a:r>
            <a:rPr lang="ru-RU" sz="1400" dirty="0" smtClean="0"/>
            <a:t>Изучить международный опыт повышения бюджетной грамотности среди граждан и открытости и доступности бюджета</a:t>
          </a:r>
          <a:r>
            <a:rPr lang="en-GB" sz="1400" dirty="0" smtClean="0"/>
            <a:t>.</a:t>
          </a:r>
          <a:endParaRPr lang="ru-RU" sz="1400" dirty="0"/>
        </a:p>
      </dgm:t>
    </dgm:pt>
    <dgm:pt modelId="{D189376C-A4FA-4901-8C16-E95226974EEC}" type="sibTrans" cxnId="{BAEBEE4C-E6B1-408E-B41E-4032B012DA51}">
      <dgm:prSet/>
      <dgm:spPr/>
      <dgm:t>
        <a:bodyPr/>
        <a:lstStyle/>
        <a:p>
          <a:endParaRPr lang="ru-RU"/>
        </a:p>
      </dgm:t>
    </dgm:pt>
    <dgm:pt modelId="{59469D48-B1FA-4381-93B2-17E1EB29E7E0}" type="parTrans" cxnId="{BAEBEE4C-E6B1-408E-B41E-4032B012DA51}">
      <dgm:prSet/>
      <dgm:spPr/>
      <dgm:t>
        <a:bodyPr/>
        <a:lstStyle/>
        <a:p>
          <a:endParaRPr lang="ru-RU"/>
        </a:p>
      </dgm:t>
    </dgm:pt>
    <dgm:pt modelId="{F1107588-0DB8-4940-AEA3-E933950A5D55}">
      <dgm:prSet phldrT="[Text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Основная задача</a:t>
          </a:r>
          <a:endParaRPr lang="ru-RU" sz="2000" dirty="0">
            <a:solidFill>
              <a:schemeClr val="tx1"/>
            </a:solidFill>
          </a:endParaRPr>
        </a:p>
      </dgm:t>
    </dgm:pt>
    <dgm:pt modelId="{375270B2-5565-4482-93B9-3B3F78904364}" type="sibTrans" cxnId="{DEEA0356-99B3-43AF-988A-5BB4C0E9AEC4}">
      <dgm:prSet/>
      <dgm:spPr/>
      <dgm:t>
        <a:bodyPr/>
        <a:lstStyle/>
        <a:p>
          <a:endParaRPr lang="ru-RU"/>
        </a:p>
      </dgm:t>
    </dgm:pt>
    <dgm:pt modelId="{4587A8B9-F167-446F-9F5E-E6413689CA6F}" type="parTrans" cxnId="{DEEA0356-99B3-43AF-988A-5BB4C0E9AEC4}">
      <dgm:prSet/>
      <dgm:spPr/>
      <dgm:t>
        <a:bodyPr/>
        <a:lstStyle/>
        <a:p>
          <a:endParaRPr lang="ru-RU"/>
        </a:p>
      </dgm:t>
    </dgm:pt>
    <dgm:pt modelId="{67B3F76D-60DA-D741-80F8-CD8073339857}">
      <dgm:prSet phldrT="[Text]" custT="1"/>
      <dgm:spPr/>
      <dgm:t>
        <a:bodyPr/>
        <a:lstStyle/>
        <a:p>
          <a:r>
            <a:rPr lang="ru-RU" sz="1200" dirty="0" smtClean="0"/>
            <a:t>Проанализированы международные страновые примеры посредством исследования практик бюджетной грамотности, проведенного Всемирным банком</a:t>
          </a:r>
          <a:r>
            <a:rPr lang="en-GB" sz="1200" dirty="0" smtClean="0"/>
            <a:t>.</a:t>
          </a:r>
          <a:endParaRPr lang="ru-RU" sz="1200" dirty="0"/>
        </a:p>
      </dgm:t>
    </dgm:pt>
    <dgm:pt modelId="{FE0AB0EC-BCA0-5D4C-B358-189F85C48EFB}" type="parTrans" cxnId="{605811BD-51AF-1644-816C-7F30F3935833}">
      <dgm:prSet/>
      <dgm:spPr/>
      <dgm:t>
        <a:bodyPr/>
        <a:lstStyle/>
        <a:p>
          <a:endParaRPr lang="en-US"/>
        </a:p>
      </dgm:t>
    </dgm:pt>
    <dgm:pt modelId="{3D52962E-0CBF-A849-AB31-03916F2333D5}" type="sibTrans" cxnId="{605811BD-51AF-1644-816C-7F30F3935833}">
      <dgm:prSet/>
      <dgm:spPr/>
      <dgm:t>
        <a:bodyPr/>
        <a:lstStyle/>
        <a:p>
          <a:endParaRPr lang="en-US"/>
        </a:p>
      </dgm:t>
    </dgm:pt>
    <dgm:pt modelId="{D25EECBC-ABE0-FF4C-94BF-AB81EE01EC70}">
      <dgm:prSet phldrT="[Text]" custT="1"/>
      <dgm:spPr/>
      <dgm:t>
        <a:bodyPr/>
        <a:lstStyle/>
        <a:p>
          <a:r>
            <a:rPr lang="ru-RU" sz="1200" dirty="0" smtClean="0"/>
            <a:t>Изучены подходы к привлечению граждан в Канаде, Великобритании, Российской Федерации и Хорватии, благодаря презентациям канадской НПО, Казначейства Ее Величества Великобритании и стран членов </a:t>
          </a:r>
          <a:r>
            <a:rPr lang="en-GB" sz="1200" dirty="0" smtClean="0"/>
            <a:t>PEMPAL.</a:t>
          </a:r>
          <a:endParaRPr lang="ru-RU" sz="1200" dirty="0"/>
        </a:p>
      </dgm:t>
    </dgm:pt>
    <dgm:pt modelId="{1DE85B43-8CBE-F441-A534-8119DC7B05E5}" type="parTrans" cxnId="{839BFCE2-07BF-4244-8713-26EC40485770}">
      <dgm:prSet/>
      <dgm:spPr/>
      <dgm:t>
        <a:bodyPr/>
        <a:lstStyle/>
        <a:p>
          <a:endParaRPr lang="en-US"/>
        </a:p>
      </dgm:t>
    </dgm:pt>
    <dgm:pt modelId="{B278163E-0CFE-674A-BE9C-2118137BF053}" type="sibTrans" cxnId="{839BFCE2-07BF-4244-8713-26EC40485770}">
      <dgm:prSet/>
      <dgm:spPr/>
      <dgm:t>
        <a:bodyPr/>
        <a:lstStyle/>
        <a:p>
          <a:endParaRPr lang="en-US"/>
        </a:p>
      </dgm:t>
    </dgm:pt>
    <dgm:pt modelId="{CC83B4BF-FD95-E540-A102-BF7A5281704F}">
      <dgm:prSet phldrT="[Text]" custT="1"/>
      <dgm:spPr/>
      <dgm:t>
        <a:bodyPr/>
        <a:lstStyle/>
        <a:p>
          <a:r>
            <a:rPr lang="ru-RU" sz="1200" dirty="0" smtClean="0"/>
            <a:t>Проведен ознакомительный визит в Хорватию для изучения бюджетов для граждан и инициатив в области общественного участия на уровне государства и на местном уровне</a:t>
          </a:r>
          <a:r>
            <a:rPr lang="en-GB" sz="1200" dirty="0" smtClean="0"/>
            <a:t>.</a:t>
          </a:r>
          <a:endParaRPr lang="ru-RU" sz="1200" dirty="0"/>
        </a:p>
      </dgm:t>
    </dgm:pt>
    <dgm:pt modelId="{100D60E2-979C-8847-A393-2A2CD050F6E5}" type="parTrans" cxnId="{3755167A-1B98-6E43-941F-CAC71B43B3C0}">
      <dgm:prSet/>
      <dgm:spPr/>
      <dgm:t>
        <a:bodyPr/>
        <a:lstStyle/>
        <a:p>
          <a:endParaRPr lang="en-US"/>
        </a:p>
      </dgm:t>
    </dgm:pt>
    <dgm:pt modelId="{C054991A-D2CD-784A-A6E5-FE2D6BC7F53E}" type="sibTrans" cxnId="{3755167A-1B98-6E43-941F-CAC71B43B3C0}">
      <dgm:prSet/>
      <dgm:spPr/>
      <dgm:t>
        <a:bodyPr/>
        <a:lstStyle/>
        <a:p>
          <a:endParaRPr lang="en-US"/>
        </a:p>
      </dgm:t>
    </dgm:pt>
    <dgm:pt modelId="{F1FD5CFA-409B-954D-859B-F49B42B45340}">
      <dgm:prSet phldrT="[Text]" custT="1"/>
      <dgm:spPr/>
      <dgm:t>
        <a:bodyPr/>
        <a:lstStyle/>
        <a:p>
          <a:r>
            <a:rPr lang="ru-RU" sz="1200" dirty="0" smtClean="0"/>
            <a:t>Идентификация надлежащих практик, как определено в Индексе открытости бюджета МБП 2015 г., и пристальное изучение практик Румынии</a:t>
          </a:r>
          <a:r>
            <a:rPr lang="en-GB" sz="1200" dirty="0" smtClean="0"/>
            <a:t>, </a:t>
          </a:r>
          <a:r>
            <a:rPr lang="ru-RU" sz="1200" dirty="0" smtClean="0"/>
            <a:t>Российской Федерации, как лидеров в регионе </a:t>
          </a:r>
          <a:r>
            <a:rPr lang="en-GB" sz="1200" dirty="0" smtClean="0"/>
            <a:t>PEMPAL</a:t>
          </a:r>
          <a:r>
            <a:rPr lang="ru-RU" sz="1200" dirty="0" smtClean="0"/>
            <a:t>, а также Кыргызской Республики, как добившейся наибольших успехов</a:t>
          </a:r>
          <a:r>
            <a:rPr lang="en-GB" sz="1200" dirty="0" smtClean="0"/>
            <a:t>. </a:t>
          </a:r>
          <a:endParaRPr lang="ru-RU" sz="1200" dirty="0"/>
        </a:p>
      </dgm:t>
    </dgm:pt>
    <dgm:pt modelId="{7179DAEE-2995-3144-A36E-080E64BD0A5B}" type="parTrans" cxnId="{F939283F-A0B2-784D-B368-BFA70382EA3D}">
      <dgm:prSet/>
      <dgm:spPr/>
      <dgm:t>
        <a:bodyPr/>
        <a:lstStyle/>
        <a:p>
          <a:endParaRPr lang="en-US"/>
        </a:p>
      </dgm:t>
    </dgm:pt>
    <dgm:pt modelId="{FDA36A18-299F-E14D-8723-DB1CDB04FF34}" type="sibTrans" cxnId="{F939283F-A0B2-784D-B368-BFA70382EA3D}">
      <dgm:prSet/>
      <dgm:spPr/>
      <dgm:t>
        <a:bodyPr/>
        <a:lstStyle/>
        <a:p>
          <a:endParaRPr lang="en-US"/>
        </a:p>
      </dgm:t>
    </dgm:pt>
    <dgm:pt modelId="{4F5D8192-76EB-5749-8A0E-70AC25AAC3C5}">
      <dgm:prSet phldrT="[Text]" custT="1"/>
      <dgm:spPr/>
      <dgm:t>
        <a:bodyPr/>
        <a:lstStyle/>
        <a:p>
          <a:r>
            <a:rPr lang="ru-RU" sz="1200" dirty="0" smtClean="0"/>
            <a:t>Принимали участие в дискуссиях с другими Министерствами финансов в регионе ОЭСР по бюджетной прозрачности, включая вклад в проект набора инструментов ОЭСР по бюджетной прозрачности</a:t>
          </a:r>
          <a:endParaRPr lang="ru-RU" sz="1200" dirty="0"/>
        </a:p>
      </dgm:t>
    </dgm:pt>
    <dgm:pt modelId="{CC806E11-B3EE-C646-960D-85982C3A0CCF}" type="parTrans" cxnId="{588F40B6-B26F-EA48-B739-6E4D2B0BE5B0}">
      <dgm:prSet/>
      <dgm:spPr/>
      <dgm:t>
        <a:bodyPr/>
        <a:lstStyle/>
        <a:p>
          <a:endParaRPr lang="en-US"/>
        </a:p>
      </dgm:t>
    </dgm:pt>
    <dgm:pt modelId="{34617F1A-E062-B849-82CD-E74CBCAC5166}" type="sibTrans" cxnId="{588F40B6-B26F-EA48-B739-6E4D2B0BE5B0}">
      <dgm:prSet/>
      <dgm:spPr/>
      <dgm:t>
        <a:bodyPr/>
        <a:lstStyle/>
        <a:p>
          <a:endParaRPr lang="en-US"/>
        </a:p>
      </dgm:t>
    </dgm:pt>
    <dgm:pt modelId="{75F201CB-C45F-694A-B356-FCABFE42414D}">
      <dgm:prSet phldrT="[Text]" custT="1"/>
      <dgm:spPr/>
      <dgm:t>
        <a:bodyPr/>
        <a:lstStyle/>
        <a:p>
          <a:r>
            <a:rPr lang="ru-RU" sz="1200" dirty="0" smtClean="0"/>
            <a:t>Ознакомительный визит в Южную Африку </a:t>
          </a:r>
          <a:r>
            <a:rPr lang="en-GB" sz="1200" dirty="0" smtClean="0"/>
            <a:t>(2015</a:t>
          </a:r>
          <a:r>
            <a:rPr lang="ru-RU" sz="1200" dirty="0" smtClean="0"/>
            <a:t>г.</a:t>
          </a:r>
          <a:r>
            <a:rPr lang="en-GB" sz="1200" dirty="0" smtClean="0"/>
            <a:t>) </a:t>
          </a:r>
          <a:r>
            <a:rPr lang="ru-RU" sz="1200" dirty="0" smtClean="0"/>
            <a:t>Исполнительного комитета для изучения прозрачности и бюджетных подходов, учитывая то, что они очень высоко оценены в Индексе открытости бюджета</a:t>
          </a:r>
          <a:endParaRPr lang="ru-RU" sz="1200" dirty="0"/>
        </a:p>
      </dgm:t>
    </dgm:pt>
    <dgm:pt modelId="{D23DB227-B7B1-1D47-ADD3-7AD2951D008C}" type="parTrans" cxnId="{5739461D-110D-7E41-ADA1-F908585E9899}">
      <dgm:prSet/>
      <dgm:spPr/>
      <dgm:t>
        <a:bodyPr/>
        <a:lstStyle/>
        <a:p>
          <a:endParaRPr lang="en-US"/>
        </a:p>
      </dgm:t>
    </dgm:pt>
    <dgm:pt modelId="{492E42E5-3B97-4140-B173-80010172886D}" type="sibTrans" cxnId="{5739461D-110D-7E41-ADA1-F908585E9899}">
      <dgm:prSet/>
      <dgm:spPr/>
      <dgm:t>
        <a:bodyPr/>
        <a:lstStyle/>
        <a:p>
          <a:endParaRPr lang="en-US"/>
        </a:p>
      </dgm:t>
    </dgm:pt>
    <dgm:pt modelId="{62B862A3-F66D-47C3-BA29-21FAA56751D4}" type="pres">
      <dgm:prSet presAssocID="{E0F383FB-98DA-46A7-B8BF-6EF57698C1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C0B43C-7111-4565-B714-217CA34E72A6}" type="pres">
      <dgm:prSet presAssocID="{F1107588-0DB8-4940-AEA3-E933950A5D55}" presName="linNode" presStyleCnt="0"/>
      <dgm:spPr/>
    </dgm:pt>
    <dgm:pt modelId="{F5AB2C23-588E-4E28-8B05-28D11790E06D}" type="pres">
      <dgm:prSet presAssocID="{F1107588-0DB8-4940-AEA3-E933950A5D55}" presName="parentText" presStyleLbl="node1" presStyleIdx="0" presStyleCnt="3" custScaleX="115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4C824-D22C-4D18-8F7D-7C20A6208BA3}" type="pres">
      <dgm:prSet presAssocID="{F1107588-0DB8-4940-AEA3-E933950A5D55}" presName="descendantText" presStyleLbl="alignAccFollowNode1" presStyleIdx="0" presStyleCnt="3" custScaleX="242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FB2B2-E24D-441B-A386-F2052910F20F}" type="pres">
      <dgm:prSet presAssocID="{375270B2-5565-4482-93B9-3B3F78904364}" presName="sp" presStyleCnt="0"/>
      <dgm:spPr/>
    </dgm:pt>
    <dgm:pt modelId="{145349A0-45D6-481A-97B2-1F72294A497F}" type="pres">
      <dgm:prSet presAssocID="{1F872684-2C0F-4F2D-AB9F-C0747748EBC8}" presName="linNode" presStyleCnt="0"/>
      <dgm:spPr/>
    </dgm:pt>
    <dgm:pt modelId="{77D7CB7C-048F-4D09-AD48-BCE924145FE9}" type="pres">
      <dgm:prSet presAssocID="{1F872684-2C0F-4F2D-AB9F-C0747748EBC8}" presName="parentText" presStyleLbl="node1" presStyleIdx="1" presStyleCnt="3" custScaleX="64153" custScaleY="1626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52D9-66ED-4DE0-92DC-3A6E786BC2AD}" type="pres">
      <dgm:prSet presAssocID="{1F872684-2C0F-4F2D-AB9F-C0747748EBC8}" presName="descendantText" presStyleLbl="alignAccFollowNode1" presStyleIdx="1" presStyleCnt="3" custScaleX="128945" custScaleY="464201" custLinFactNeighborX="1287" custLinFactNeighborY="-13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43724-0C13-4480-BD97-B116C6061BF9}" type="pres">
      <dgm:prSet presAssocID="{727A87C9-0607-4378-9B61-796A7D68419A}" presName="sp" presStyleCnt="0"/>
      <dgm:spPr/>
    </dgm:pt>
    <dgm:pt modelId="{A578CDA4-C8B2-47F5-B09C-468DFC72F882}" type="pres">
      <dgm:prSet presAssocID="{19BB5CAB-04F4-482E-83BF-80A1C121313C}" presName="linNode" presStyleCnt="0"/>
      <dgm:spPr/>
    </dgm:pt>
    <dgm:pt modelId="{684FAB47-75F5-424B-B780-C711AE278591}" type="pres">
      <dgm:prSet presAssocID="{19BB5CAB-04F4-482E-83BF-80A1C121313C}" presName="parentText" presStyleLbl="node1" presStyleIdx="2" presStyleCnt="3" custScaleX="63965" custScaleY="1451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80B38-84D7-4C36-991B-393FF2DC5CD2}" type="pres">
      <dgm:prSet presAssocID="{19BB5CAB-04F4-482E-83BF-80A1C121313C}" presName="descendantText" presStyleLbl="alignAccFollowNode1" presStyleIdx="2" presStyleCnt="3" custScaleX="123518" custScaleY="201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DDA44-7322-4D3C-B99F-641427EEEBE4}" srcId="{E0F383FB-98DA-46A7-B8BF-6EF57698C10C}" destId="{1F872684-2C0F-4F2D-AB9F-C0747748EBC8}" srcOrd="1" destOrd="0" parTransId="{2A7819B9-47D5-4838-B864-4EE1391D957D}" sibTransId="{727A87C9-0607-4378-9B61-796A7D68419A}"/>
    <dgm:cxn modelId="{E62118A8-2659-5541-99A1-4C46446ACAA1}" type="presOf" srcId="{19BB5CAB-04F4-482E-83BF-80A1C121313C}" destId="{684FAB47-75F5-424B-B780-C711AE278591}" srcOrd="0" destOrd="0" presId="urn:microsoft.com/office/officeart/2005/8/layout/vList5"/>
    <dgm:cxn modelId="{60C81D4C-B7B2-C542-9F97-A8354B5D0970}" type="presOf" srcId="{F1FD5CFA-409B-954D-859B-F49B42B45340}" destId="{1A8952D9-66ED-4DE0-92DC-3A6E786BC2AD}" srcOrd="0" destOrd="4" presId="urn:microsoft.com/office/officeart/2005/8/layout/vList5"/>
    <dgm:cxn modelId="{588F40B6-B26F-EA48-B739-6E4D2B0BE5B0}" srcId="{19BB5CAB-04F4-482E-83BF-80A1C121313C}" destId="{4F5D8192-76EB-5749-8A0E-70AC25AAC3C5}" srcOrd="1" destOrd="0" parTransId="{CC806E11-B3EE-C646-960D-85982C3A0CCF}" sibTransId="{34617F1A-E062-B849-82CD-E74CBCAC5166}"/>
    <dgm:cxn modelId="{3F672FEE-8C64-7744-A64B-E0C0E6CDCAB9}" type="presOf" srcId="{E0F383FB-98DA-46A7-B8BF-6EF57698C10C}" destId="{62B862A3-F66D-47C3-BA29-21FAA56751D4}" srcOrd="0" destOrd="0" presId="urn:microsoft.com/office/officeart/2005/8/layout/vList5"/>
    <dgm:cxn modelId="{BC7DAC9A-DDE9-3140-BD67-2C2BACD270F1}" type="presOf" srcId="{1F872684-2C0F-4F2D-AB9F-C0747748EBC8}" destId="{77D7CB7C-048F-4D09-AD48-BCE924145FE9}" srcOrd="0" destOrd="0" presId="urn:microsoft.com/office/officeart/2005/8/layout/vList5"/>
    <dgm:cxn modelId="{DEEA0356-99B3-43AF-988A-5BB4C0E9AEC4}" srcId="{E0F383FB-98DA-46A7-B8BF-6EF57698C10C}" destId="{F1107588-0DB8-4940-AEA3-E933950A5D55}" srcOrd="0" destOrd="0" parTransId="{4587A8B9-F167-446F-9F5E-E6413689CA6F}" sibTransId="{375270B2-5565-4482-93B9-3B3F78904364}"/>
    <dgm:cxn modelId="{1875F696-89AA-B14C-821F-51D4B82B1F05}" type="presOf" srcId="{285C09FB-71DF-4177-959D-CF15595AA6D2}" destId="{43480B38-84D7-4C36-991B-393FF2DC5CD2}" srcOrd="0" destOrd="0" presId="urn:microsoft.com/office/officeart/2005/8/layout/vList5"/>
    <dgm:cxn modelId="{3755167A-1B98-6E43-941F-CAC71B43B3C0}" srcId="{1F872684-2C0F-4F2D-AB9F-C0747748EBC8}" destId="{CC83B4BF-FD95-E540-A102-BF7A5281704F}" srcOrd="3" destOrd="0" parTransId="{100D60E2-979C-8847-A393-2A2CD050F6E5}" sibTransId="{C054991A-D2CD-784A-A6E5-FE2D6BC7F53E}"/>
    <dgm:cxn modelId="{3C81B9B8-8720-4F7D-93E3-AD32FF3BAA76}" srcId="{19BB5CAB-04F4-482E-83BF-80A1C121313C}" destId="{285C09FB-71DF-4177-959D-CF15595AA6D2}" srcOrd="0" destOrd="0" parTransId="{362136F2-61A3-42E9-BA78-6C0F8E1DDB46}" sibTransId="{90ED7E53-14DE-4A95-ADEB-30516F6AB8D7}"/>
    <dgm:cxn modelId="{B9C10E46-6931-7E42-A83D-463E85902948}" type="presOf" srcId="{F1107588-0DB8-4940-AEA3-E933950A5D55}" destId="{F5AB2C23-588E-4E28-8B05-28D11790E06D}" srcOrd="0" destOrd="0" presId="urn:microsoft.com/office/officeart/2005/8/layout/vList5"/>
    <dgm:cxn modelId="{5739461D-110D-7E41-ADA1-F908585E9899}" srcId="{1F872684-2C0F-4F2D-AB9F-C0747748EBC8}" destId="{75F201CB-C45F-694A-B356-FCABFE42414D}" srcOrd="5" destOrd="0" parTransId="{D23DB227-B7B1-1D47-ADD3-7AD2951D008C}" sibTransId="{492E42E5-3B97-4140-B173-80010172886D}"/>
    <dgm:cxn modelId="{F939283F-A0B2-784D-B368-BFA70382EA3D}" srcId="{1F872684-2C0F-4F2D-AB9F-C0747748EBC8}" destId="{F1FD5CFA-409B-954D-859B-F49B42B45340}" srcOrd="4" destOrd="0" parTransId="{7179DAEE-2995-3144-A36E-080E64BD0A5B}" sibTransId="{FDA36A18-299F-E14D-8723-DB1CDB04FF34}"/>
    <dgm:cxn modelId="{839BFCE2-07BF-4244-8713-26EC40485770}" srcId="{1F872684-2C0F-4F2D-AB9F-C0747748EBC8}" destId="{D25EECBC-ABE0-FF4C-94BF-AB81EE01EC70}" srcOrd="2" destOrd="0" parTransId="{1DE85B43-8CBE-F441-A534-8119DC7B05E5}" sibTransId="{B278163E-0CFE-674A-BE9C-2118137BF053}"/>
    <dgm:cxn modelId="{782141D3-2C34-40C1-8B54-8A38017A2B86}" srcId="{1F872684-2C0F-4F2D-AB9F-C0747748EBC8}" destId="{21600CDE-2197-40AE-AC8E-1163D625630A}" srcOrd="0" destOrd="0" parTransId="{4A727D7F-0539-4A7E-AD80-2E95395F611F}" sibTransId="{EDDB488D-7CC9-43EA-9439-9AE346ACB787}"/>
    <dgm:cxn modelId="{49EDD6B3-756F-FC40-892B-33CBB74267F8}" type="presOf" srcId="{D25EECBC-ABE0-FF4C-94BF-AB81EE01EC70}" destId="{1A8952D9-66ED-4DE0-92DC-3A6E786BC2AD}" srcOrd="0" destOrd="2" presId="urn:microsoft.com/office/officeart/2005/8/layout/vList5"/>
    <dgm:cxn modelId="{97EC9B05-3FC1-6344-9AB4-DBBDC3C7AEA7}" type="presOf" srcId="{67B3F76D-60DA-D741-80F8-CD8073339857}" destId="{1A8952D9-66ED-4DE0-92DC-3A6E786BC2AD}" srcOrd="0" destOrd="1" presId="urn:microsoft.com/office/officeart/2005/8/layout/vList5"/>
    <dgm:cxn modelId="{18FA6298-A9F0-D14E-AF64-F1D5B759016E}" type="presOf" srcId="{7D452148-77C3-4787-8FB5-CEBDC3B5FF86}" destId="{FA94C824-D22C-4D18-8F7D-7C20A6208BA3}" srcOrd="0" destOrd="0" presId="urn:microsoft.com/office/officeart/2005/8/layout/vList5"/>
    <dgm:cxn modelId="{3BFFC910-9D70-344C-AEE5-88601639DE02}" type="presOf" srcId="{21600CDE-2197-40AE-AC8E-1163D625630A}" destId="{1A8952D9-66ED-4DE0-92DC-3A6E786BC2AD}" srcOrd="0" destOrd="0" presId="urn:microsoft.com/office/officeart/2005/8/layout/vList5"/>
    <dgm:cxn modelId="{C3C28A69-A6B6-499E-93C4-2AADF09A02BD}" srcId="{E0F383FB-98DA-46A7-B8BF-6EF57698C10C}" destId="{19BB5CAB-04F4-482E-83BF-80A1C121313C}" srcOrd="2" destOrd="0" parTransId="{4966D91B-9A95-48A1-B6DC-C00CF41B58ED}" sibTransId="{CC6B5022-B684-4F97-B830-61F744457859}"/>
    <dgm:cxn modelId="{CDEB10FB-83CB-1746-BC1C-C0836864AA32}" type="presOf" srcId="{4F5D8192-76EB-5749-8A0E-70AC25AAC3C5}" destId="{43480B38-84D7-4C36-991B-393FF2DC5CD2}" srcOrd="0" destOrd="1" presId="urn:microsoft.com/office/officeart/2005/8/layout/vList5"/>
    <dgm:cxn modelId="{C7EFDEAC-26E1-5A42-86B9-06EC439199C3}" type="presOf" srcId="{CC83B4BF-FD95-E540-A102-BF7A5281704F}" destId="{1A8952D9-66ED-4DE0-92DC-3A6E786BC2AD}" srcOrd="0" destOrd="3" presId="urn:microsoft.com/office/officeart/2005/8/layout/vList5"/>
    <dgm:cxn modelId="{D462F13E-7CA5-6A40-B8AE-54E84AE1BD32}" type="presOf" srcId="{75F201CB-C45F-694A-B356-FCABFE42414D}" destId="{1A8952D9-66ED-4DE0-92DC-3A6E786BC2AD}" srcOrd="0" destOrd="5" presId="urn:microsoft.com/office/officeart/2005/8/layout/vList5"/>
    <dgm:cxn modelId="{605811BD-51AF-1644-816C-7F30F3935833}" srcId="{1F872684-2C0F-4F2D-AB9F-C0747748EBC8}" destId="{67B3F76D-60DA-D741-80F8-CD8073339857}" srcOrd="1" destOrd="0" parTransId="{FE0AB0EC-BCA0-5D4C-B358-189F85C48EFB}" sibTransId="{3D52962E-0CBF-A849-AB31-03916F2333D5}"/>
    <dgm:cxn modelId="{BAEBEE4C-E6B1-408E-B41E-4032B012DA51}" srcId="{F1107588-0DB8-4940-AEA3-E933950A5D55}" destId="{7D452148-77C3-4787-8FB5-CEBDC3B5FF86}" srcOrd="0" destOrd="0" parTransId="{59469D48-B1FA-4381-93B2-17E1EB29E7E0}" sibTransId="{D189376C-A4FA-4901-8C16-E95226974EEC}"/>
    <dgm:cxn modelId="{1F80AC87-9AC1-734C-B7BA-993FA3F2E2B0}" type="presParOf" srcId="{62B862A3-F66D-47C3-BA29-21FAA56751D4}" destId="{C3C0B43C-7111-4565-B714-217CA34E72A6}" srcOrd="0" destOrd="0" presId="urn:microsoft.com/office/officeart/2005/8/layout/vList5"/>
    <dgm:cxn modelId="{F5E8294B-C12C-8342-BD34-65982F9913A8}" type="presParOf" srcId="{C3C0B43C-7111-4565-B714-217CA34E72A6}" destId="{F5AB2C23-588E-4E28-8B05-28D11790E06D}" srcOrd="0" destOrd="0" presId="urn:microsoft.com/office/officeart/2005/8/layout/vList5"/>
    <dgm:cxn modelId="{D788D271-A9A6-1F47-A699-18024E5431DD}" type="presParOf" srcId="{C3C0B43C-7111-4565-B714-217CA34E72A6}" destId="{FA94C824-D22C-4D18-8F7D-7C20A6208BA3}" srcOrd="1" destOrd="0" presId="urn:microsoft.com/office/officeart/2005/8/layout/vList5"/>
    <dgm:cxn modelId="{64C83F0A-BA71-204D-B830-6618EB78420F}" type="presParOf" srcId="{62B862A3-F66D-47C3-BA29-21FAA56751D4}" destId="{60BFB2B2-E24D-441B-A386-F2052910F20F}" srcOrd="1" destOrd="0" presId="urn:microsoft.com/office/officeart/2005/8/layout/vList5"/>
    <dgm:cxn modelId="{60246423-B4B5-A343-A547-B35BF4D436C6}" type="presParOf" srcId="{62B862A3-F66D-47C3-BA29-21FAA56751D4}" destId="{145349A0-45D6-481A-97B2-1F72294A497F}" srcOrd="2" destOrd="0" presId="urn:microsoft.com/office/officeart/2005/8/layout/vList5"/>
    <dgm:cxn modelId="{1552448B-BE3A-FC46-ADAD-262587FD86B8}" type="presParOf" srcId="{145349A0-45D6-481A-97B2-1F72294A497F}" destId="{77D7CB7C-048F-4D09-AD48-BCE924145FE9}" srcOrd="0" destOrd="0" presId="urn:microsoft.com/office/officeart/2005/8/layout/vList5"/>
    <dgm:cxn modelId="{CB46C722-32A8-7F43-9530-F3073814330D}" type="presParOf" srcId="{145349A0-45D6-481A-97B2-1F72294A497F}" destId="{1A8952D9-66ED-4DE0-92DC-3A6E786BC2AD}" srcOrd="1" destOrd="0" presId="urn:microsoft.com/office/officeart/2005/8/layout/vList5"/>
    <dgm:cxn modelId="{16D94CC7-763D-6746-9CFA-23ED1F1CB925}" type="presParOf" srcId="{62B862A3-F66D-47C3-BA29-21FAA56751D4}" destId="{F3143724-0C13-4480-BD97-B116C6061BF9}" srcOrd="3" destOrd="0" presId="urn:microsoft.com/office/officeart/2005/8/layout/vList5"/>
    <dgm:cxn modelId="{227806D8-9CF2-AA41-BDD0-7C2260C9A758}" type="presParOf" srcId="{62B862A3-F66D-47C3-BA29-21FAA56751D4}" destId="{A578CDA4-C8B2-47F5-B09C-468DFC72F882}" srcOrd="4" destOrd="0" presId="urn:microsoft.com/office/officeart/2005/8/layout/vList5"/>
    <dgm:cxn modelId="{33FBA877-96F1-C042-8DD1-418B26BCBEBA}" type="presParOf" srcId="{A578CDA4-C8B2-47F5-B09C-468DFC72F882}" destId="{684FAB47-75F5-424B-B780-C711AE278591}" srcOrd="0" destOrd="0" presId="urn:microsoft.com/office/officeart/2005/8/layout/vList5"/>
    <dgm:cxn modelId="{7FF7F16C-C754-624C-B07B-CE8827E38FF3}" type="presParOf" srcId="{A578CDA4-C8B2-47F5-B09C-468DFC72F882}" destId="{43480B38-84D7-4C36-991B-393FF2DC5C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ED490-97E2-4557-A68D-A959C9E102B3}">
      <dsp:nvSpPr>
        <dsp:cNvPr id="0" name=""/>
        <dsp:cNvSpPr/>
      </dsp:nvSpPr>
      <dsp:spPr>
        <a:xfrm rot="5400000">
          <a:off x="5209606" y="-2148109"/>
          <a:ext cx="77304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В пяти пленарных заседаниях приняли участие 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18-21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стран-членов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(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проводились в Албании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Турции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Армении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Беларуси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Кыргызской Республике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(2017)</a:t>
          </a:r>
          <a:endParaRPr lang="en-US" sz="1100" kern="1200" dirty="0"/>
        </a:p>
      </dsp:txBody>
      <dsp:txXfrm rot="-5400000">
        <a:off x="2962656" y="136578"/>
        <a:ext cx="5229207" cy="697569"/>
      </dsp:txXfrm>
    </dsp:sp>
    <dsp:sp modelId="{4F00D0B0-AEDC-4942-9F02-818DD9FE5C56}">
      <dsp:nvSpPr>
        <dsp:cNvPr id="0" name=""/>
        <dsp:cNvSpPr/>
      </dsp:nvSpPr>
      <dsp:spPr>
        <a:xfrm>
          <a:off x="0" y="2210"/>
          <a:ext cx="2962656" cy="96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Пленарные заседания</a:t>
          </a:r>
          <a:endParaRPr lang="en-US" sz="2300" kern="1200" dirty="0"/>
        </a:p>
      </dsp:txBody>
      <dsp:txXfrm>
        <a:off x="47171" y="49381"/>
        <a:ext cx="2868314" cy="871961"/>
      </dsp:txXfrm>
    </dsp:sp>
    <dsp:sp modelId="{65811F68-8F08-44A6-AFE6-27AB519C44DB}">
      <dsp:nvSpPr>
        <dsp:cNvPr id="0" name=""/>
        <dsp:cNvSpPr/>
      </dsp:nvSpPr>
      <dsp:spPr>
        <a:xfrm rot="5400000">
          <a:off x="5209606" y="-1133490"/>
          <a:ext cx="77304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Было проведено шесть заседаний рабочих групп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(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Исследование ОЭСР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(2013),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Фонд заработной платы 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(2014), PEFA (2014),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два семинара по Бюджетной грамотности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(2015) (2016),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один семинар ОЭСР 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PEMPAL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по исследованию бюджетирования, ориентированного на результаты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(2016)</a:t>
          </a:r>
          <a:endParaRPr lang="en-US" sz="1100" kern="1200" dirty="0"/>
        </a:p>
      </dsp:txBody>
      <dsp:txXfrm rot="-5400000">
        <a:off x="2962656" y="1151197"/>
        <a:ext cx="5229207" cy="697569"/>
      </dsp:txXfrm>
    </dsp:sp>
    <dsp:sp modelId="{56DD05B0-DC6D-4668-9255-91591BD3E57C}">
      <dsp:nvSpPr>
        <dsp:cNvPr id="0" name=""/>
        <dsp:cNvSpPr/>
      </dsp:nvSpPr>
      <dsp:spPr>
        <a:xfrm>
          <a:off x="0" y="1016829"/>
          <a:ext cx="2962656" cy="96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Рабочие группы</a:t>
          </a:r>
          <a:endParaRPr lang="en-US" sz="2300" kern="1200" dirty="0"/>
        </a:p>
      </dsp:txBody>
      <dsp:txXfrm>
        <a:off x="47171" y="1064000"/>
        <a:ext cx="2868314" cy="871961"/>
      </dsp:txXfrm>
    </dsp:sp>
    <dsp:sp modelId="{75E58BC2-20E1-4FEE-85D3-7252E5AB98FC}">
      <dsp:nvSpPr>
        <dsp:cNvPr id="0" name=""/>
        <dsp:cNvSpPr/>
      </dsp:nvSpPr>
      <dsp:spPr>
        <a:xfrm rot="5400000">
          <a:off x="5209606" y="-118872"/>
          <a:ext cx="77304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Было проведено семь видеоконференций 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(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две в 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2014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г. и пять в 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2015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г.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)</a:t>
          </a:r>
          <a:endParaRPr lang="en-US" sz="1100" kern="1200" dirty="0"/>
        </a:p>
      </dsp:txBody>
      <dsp:txXfrm rot="-5400000">
        <a:off x="2962656" y="2165815"/>
        <a:ext cx="5229207" cy="697569"/>
      </dsp:txXfrm>
    </dsp:sp>
    <dsp:sp modelId="{E27CD4F6-24C0-4310-B50F-587C7667133F}">
      <dsp:nvSpPr>
        <dsp:cNvPr id="0" name=""/>
        <dsp:cNvSpPr/>
      </dsp:nvSpPr>
      <dsp:spPr>
        <a:xfrm>
          <a:off x="0" y="2031448"/>
          <a:ext cx="2962656" cy="96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Видеоконференции</a:t>
          </a:r>
          <a:endParaRPr lang="en-US" sz="2300" kern="1200" dirty="0"/>
        </a:p>
      </dsp:txBody>
      <dsp:txXfrm>
        <a:off x="47171" y="2078619"/>
        <a:ext cx="2868314" cy="871961"/>
      </dsp:txXfrm>
    </dsp:sp>
    <dsp:sp modelId="{6955B4C8-7DD9-45FC-A6D0-71725525DA9A}">
      <dsp:nvSpPr>
        <dsp:cNvPr id="0" name=""/>
        <dsp:cNvSpPr/>
      </dsp:nvSpPr>
      <dsp:spPr>
        <a:xfrm rot="5400000">
          <a:off x="5209606" y="895746"/>
          <a:ext cx="77304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Было проведено девять ознакомительных визитов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: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четыре в 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2013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г.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два в 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2014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г.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два в 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2015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г.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один пока в 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2016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г., в каждом участвовало около </a:t>
          </a: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15 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человек</a:t>
          </a:r>
          <a:endParaRPr lang="en-US" sz="1100" kern="1200" dirty="0" smtClean="0"/>
        </a:p>
      </dsp:txBody>
      <dsp:txXfrm rot="-5400000">
        <a:off x="2962656" y="3180434"/>
        <a:ext cx="5229207" cy="697569"/>
      </dsp:txXfrm>
    </dsp:sp>
    <dsp:sp modelId="{477203C4-A9B7-4F67-8117-F3405D60F528}">
      <dsp:nvSpPr>
        <dsp:cNvPr id="0" name=""/>
        <dsp:cNvSpPr/>
      </dsp:nvSpPr>
      <dsp:spPr>
        <a:xfrm>
          <a:off x="0" y="3046067"/>
          <a:ext cx="2962656" cy="96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Ознакомительные поездки</a:t>
          </a:r>
          <a:endParaRPr lang="en-US" sz="2300" kern="1200" dirty="0" smtClean="0"/>
        </a:p>
      </dsp:txBody>
      <dsp:txXfrm>
        <a:off x="47171" y="3093238"/>
        <a:ext cx="2868314" cy="871961"/>
      </dsp:txXfrm>
    </dsp:sp>
    <dsp:sp modelId="{2C30333A-5E42-4B57-8F95-3D9616EE3DA4}">
      <dsp:nvSpPr>
        <dsp:cNvPr id="0" name=""/>
        <dsp:cNvSpPr/>
      </dsp:nvSpPr>
      <dsp:spPr>
        <a:xfrm rot="5400000">
          <a:off x="5209606" y="1910365"/>
          <a:ext cx="77304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Участие в пяти заседаниях высших должностных лиц, ответственных за бюджет ОЭСР (</a:t>
          </a:r>
          <a:r>
            <a:rPr lang="en-US" sz="1100" kern="1200" dirty="0" smtClean="0"/>
            <a:t>CESEE SBO</a:t>
          </a:r>
          <a:r>
            <a:rPr lang="ru-RU" sz="1100" kern="1200" dirty="0" smtClean="0"/>
            <a:t>) и двух заседаниях сети ОЭСР по вопросам производительности и результатов,  в шести тематических исследованиях, проведенных по вопросам УГФ, а также была проведена 21 встреча Исполнительного комитета БС</a:t>
          </a:r>
          <a:endParaRPr lang="en-US" sz="1100" kern="1200" dirty="0" smtClean="0"/>
        </a:p>
      </dsp:txBody>
      <dsp:txXfrm rot="-5400000">
        <a:off x="2962656" y="4195053"/>
        <a:ext cx="5229207" cy="697569"/>
      </dsp:txXfrm>
    </dsp:sp>
    <dsp:sp modelId="{2944BB88-D9D9-4AAA-B8E3-F65A2B1D1BB1}">
      <dsp:nvSpPr>
        <dsp:cNvPr id="0" name=""/>
        <dsp:cNvSpPr/>
      </dsp:nvSpPr>
      <dsp:spPr>
        <a:xfrm>
          <a:off x="0" y="4060686"/>
          <a:ext cx="2962656" cy="96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Прочее</a:t>
          </a:r>
          <a:endParaRPr lang="en-US" sz="2300" kern="1200" dirty="0" smtClean="0"/>
        </a:p>
      </dsp:txBody>
      <dsp:txXfrm>
        <a:off x="47171" y="4107857"/>
        <a:ext cx="2868314" cy="871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F0F43-3359-469A-945E-E61A90F614E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01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there is 22 flags</a:t>
            </a:r>
            <a:r>
              <a:rPr lang="en-US" baseline="0" dirty="0" smtClean="0"/>
              <a:t> in this slide, remove two flags for Hungary and Czech Republic for B/TCOPs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66AC6B-43B8-994E-855F-E5AC2A8F8443}" type="slidenum">
              <a:rPr lang="en-US" sz="1200">
                <a:latin typeface="Calibri" charset="0"/>
                <a:cs typeface="Arial" charset="0"/>
              </a:rPr>
              <a:pPr/>
              <a:t>4</a:t>
            </a:fld>
            <a:endParaRPr lang="en-US" sz="1200" dirty="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7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This information</a:t>
            </a:r>
            <a:r>
              <a:rPr lang="en-GB" baseline="0" dirty="0" smtClean="0"/>
              <a:t> should be available in Annual Reports. Make an estimate based on FY17 plans for the last year. </a:t>
            </a: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C83C1-B8A1-4D62-AF10-D7FFA5B9C4E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9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1924050"/>
          </a:xfrm>
        </p:spPr>
        <p:txBody>
          <a:bodyPr>
            <a:noAutofit/>
          </a:bodyPr>
          <a:lstStyle/>
          <a:p>
            <a:r>
              <a:rPr lang="ru-RU" altLang="en-US" b="1" dirty="0" smtClean="0">
                <a:solidFill>
                  <a:srgbClr val="0070C0"/>
                </a:solidFill>
                <a:cs typeface="Times New Roman" pitchFamily="18" charset="0"/>
              </a:rPr>
              <a:t>Бюджетное сообщество (БС)</a:t>
            </a:r>
            <a:endParaRPr lang="ru-RU" altLang="en-US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38600"/>
            <a:ext cx="76200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200" i="1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000000"/>
                </a:solidFill>
              </a:rPr>
              <a:t>Результаты, достигнутые в 2012-17 гг.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000000"/>
                </a:solidFill>
              </a:rPr>
              <a:t>Будущие приоритеты УГФ и планы на 2017-22 гг.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i="1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i="1" dirty="0" smtClean="0">
              <a:solidFill>
                <a:srgbClr val="000000"/>
              </a:solidFill>
            </a:endParaRPr>
          </a:p>
        </p:txBody>
      </p:sp>
      <p:pic>
        <p:nvPicPr>
          <p:cNvPr id="410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752600" y="5943600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en-US" sz="1800" dirty="0" smtClean="0"/>
              <a:t>Совместное заседание </a:t>
            </a:r>
            <a:r>
              <a:rPr lang="ru-RU" altLang="en-US" sz="1800" dirty="0"/>
              <a:t>исполнительных комитетов всех </a:t>
            </a:r>
            <a:r>
              <a:rPr lang="ru-RU" altLang="en-US" sz="1800" dirty="0" smtClean="0"/>
              <a:t>практикующих сообществ, Берн, Швейцария, июль 2016 г.</a:t>
            </a:r>
            <a:endParaRPr lang="ru-RU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301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933" y="228600"/>
            <a:ext cx="8458200" cy="685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Прошлые результаты: Стратегические приоритеты, рассматриваемые на период 2012-17 гг.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66233" y="990600"/>
            <a:ext cx="8229600" cy="6019800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1600" b="1" dirty="0" smtClean="0">
                <a:latin typeface="Calibri" charset="0"/>
              </a:rPr>
              <a:t>Оттачивание знаний для действенного управления государственными финансами (продолжение):</a:t>
            </a:r>
          </a:p>
          <a:p>
            <a:pPr marL="0" indent="0" algn="just">
              <a:buNone/>
            </a:pPr>
            <a:endParaRPr lang="ru-RU" sz="800" b="1" dirty="0" smtClean="0">
              <a:solidFill>
                <a:schemeClr val="accent3"/>
              </a:solidFill>
              <a:latin typeface="Calibri" charset="0"/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solidFill>
                  <a:schemeClr val="accent3"/>
                </a:solidFill>
                <a:latin typeface="Calibri" charset="0"/>
              </a:rPr>
              <a:t>Планы фискальной консолидации </a:t>
            </a:r>
            <a:r>
              <a:rPr lang="ru-RU" sz="1600" b="1" dirty="0" smtClean="0">
                <a:solidFill>
                  <a:schemeClr val="accent3"/>
                </a:solidFill>
                <a:latin typeface="Calibri" charset="0"/>
              </a:rPr>
              <a:t>(пленарное заседание, 2015 г.) и </a:t>
            </a:r>
            <a:r>
              <a:rPr lang="ru-RU" sz="1600" b="1" u="sng" dirty="0" smtClean="0">
                <a:solidFill>
                  <a:schemeClr val="accent3"/>
                </a:solidFill>
                <a:latin typeface="Calibri" charset="0"/>
              </a:rPr>
              <a:t>налогово-бюджетные риски для эффективного и устойчивого бюджетирования </a:t>
            </a:r>
            <a:r>
              <a:rPr lang="ru-RU" sz="1600" b="1" dirty="0">
                <a:solidFill>
                  <a:schemeClr val="accent3"/>
                </a:solidFill>
                <a:latin typeface="Calibri" charset="0"/>
              </a:rPr>
              <a:t>(пленарное </a:t>
            </a:r>
            <a:r>
              <a:rPr lang="ru-RU" sz="1600" b="1" dirty="0" smtClean="0">
                <a:solidFill>
                  <a:schemeClr val="accent3"/>
                </a:solidFill>
                <a:latin typeface="Calibri" charset="0"/>
              </a:rPr>
              <a:t>заседание, 2016 г.) </a:t>
            </a:r>
            <a:r>
              <a:rPr lang="ru-RU" sz="1600" dirty="0" smtClean="0">
                <a:latin typeface="Calibri" charset="0"/>
              </a:rPr>
              <a:t>были также выбраны членами для обсуждения, принимая во внимание реализуемые сейчас меры и инструменты, используемые для восстановления после глобального экономического кризиса с 2008 г..</a:t>
            </a:r>
          </a:p>
          <a:p>
            <a:pPr marL="0" indent="0" algn="just">
              <a:buNone/>
            </a:pPr>
            <a:endParaRPr lang="ru-RU" sz="800" dirty="0" smtClean="0">
              <a:latin typeface="Calibri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Calibri" charset="0"/>
              </a:rPr>
              <a:t>Изученные страновые примеры – a) налогово-бюджетная консолидация: Армения, Турция и Россия; и b) налогово-бюджетные риски: Швеция, Латвия, Албания, Беларусь и Россия</a:t>
            </a:r>
          </a:p>
          <a:p>
            <a:pPr algn="just"/>
            <a:endParaRPr lang="ru-RU" sz="8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Calibri" charset="0"/>
              </a:rPr>
              <a:t>Всемирный банк и МВФ также поделились своими соображениями в отношении ключевых концепций, вопросов, примеров, а также в отношении выбора схемы для анализа расходов, а также того, как обеспечить налогово-бюджетную устойчивость посредством действенного управления фондом заработной платы.</a:t>
            </a:r>
          </a:p>
          <a:p>
            <a:pPr algn="just"/>
            <a:endParaRPr lang="ru-RU" sz="8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Calibri" charset="0"/>
              </a:rPr>
              <a:t>Проводимые до заседания тематические исследования призваны предоставить информацию о статусе реформ в каждой стране и оказать информационную поддержку дискуссионным группам, которые рассматривают общие для всех вызовы. Проведено исследование бюджетных практик и процедур ОЭСР для налогово-бюджетных рисков, проведено сравнение результатов с исследованием 2012 года.</a:t>
            </a:r>
          </a:p>
          <a:p>
            <a:pPr algn="just"/>
            <a:endParaRPr lang="ru-RU" sz="800" dirty="0" smtClean="0">
              <a:solidFill>
                <a:srgbClr val="000000"/>
              </a:solidFill>
              <a:latin typeface="Calibri" charset="0"/>
            </a:endParaRPr>
          </a:p>
          <a:p>
            <a:pPr marL="0" indent="0" algn="just">
              <a:buNone/>
            </a:pPr>
            <a:endParaRPr lang="ru-RU" sz="1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3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933" y="228600"/>
            <a:ext cx="8458200" cy="685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Прошлые результаты: Стратегические приоритеты, рассматриваемые на период 2012-17 гг.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36748" y="1295400"/>
            <a:ext cx="8229600" cy="6248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800" b="1" dirty="0" smtClean="0">
              <a:latin typeface="Calibri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Calibri" charset="0"/>
              </a:rPr>
              <a:t>2. Укрепление налогово-бюджетной прозрачности и подотчетности </a:t>
            </a:r>
            <a:r>
              <a:rPr lang="ru-RU" sz="1600" dirty="0" smtClean="0">
                <a:solidFill>
                  <a:srgbClr val="000000"/>
                </a:solidFill>
                <a:latin typeface="Calibri" charset="0"/>
              </a:rPr>
              <a:t>– совместное заседание всех практикующих сообществ в 2014 г. в Москве привело к формированию рабочей группы – см. слайд Рабочей группы</a:t>
            </a:r>
          </a:p>
          <a:p>
            <a:pPr marL="0" indent="0" algn="just">
              <a:buNone/>
            </a:pPr>
            <a:endParaRPr lang="ru-RU" sz="800" b="1" dirty="0" smtClean="0">
              <a:latin typeface="Calibri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Calibri" charset="0"/>
              </a:rPr>
              <a:t>3. Содействие обмену знаниями </a:t>
            </a:r>
            <a:r>
              <a:rPr lang="ru-RU" sz="1600" dirty="0" smtClean="0">
                <a:latin typeface="Calibri" charset="0"/>
              </a:rPr>
              <a:t>между членами ОЭСР и странами-кандидатами на ежегодных заседаниях старших должностных лиц, ответственных за бюджет</a:t>
            </a:r>
            <a:r>
              <a:rPr lang="ru-RU" sz="1600" b="1" dirty="0" smtClean="0">
                <a:latin typeface="Calibri" charset="0"/>
              </a:rPr>
              <a:t> </a:t>
            </a:r>
            <a:r>
              <a:rPr lang="ru-RU" sz="1600" dirty="0" smtClean="0">
                <a:latin typeface="Calibri" charset="0"/>
              </a:rPr>
              <a:t>(SBO).</a:t>
            </a:r>
          </a:p>
          <a:p>
            <a:pPr marL="0" indent="0" algn="just">
              <a:buNone/>
            </a:pPr>
            <a:endParaRPr lang="ru-RU" sz="800" dirty="0" smtClean="0">
              <a:latin typeface="Calibri" charset="0"/>
            </a:endParaRPr>
          </a:p>
          <a:p>
            <a:pPr algn="just"/>
            <a:r>
              <a:rPr lang="ru-RU" sz="1600" dirty="0" smtClean="0">
                <a:latin typeface="Calibri" charset="0"/>
              </a:rPr>
              <a:t>Члены БС приняли активное участие в </a:t>
            </a:r>
            <a:r>
              <a:rPr lang="ru-RU" sz="1600" b="1" dirty="0" smtClean="0">
                <a:latin typeface="Calibri" charset="0"/>
              </a:rPr>
              <a:t>ежегодном заседании старших должностных лиц, ответственных за бюджет (SBO), ОЭСР для региона ЦЕЮВЕ,  </a:t>
            </a:r>
            <a:r>
              <a:rPr lang="ru-RU" sz="1600" dirty="0" smtClean="0">
                <a:latin typeface="Calibri" charset="0"/>
              </a:rPr>
              <a:t>каждый год они также выступают с презентациями по определенным вопросам.  Небольшие делегации также участвовали в ежегодном заседании SBO ОЭСР по эффективности и результатам.  Сотрудничество с ОЭСР привело к следующему:</a:t>
            </a:r>
          </a:p>
          <a:p>
            <a:pPr algn="just"/>
            <a:endParaRPr lang="ru-RU" sz="800" dirty="0" smtClean="0">
              <a:latin typeface="Calibri" charset="0"/>
            </a:endParaRPr>
          </a:p>
          <a:p>
            <a:pPr lvl="1" algn="just"/>
            <a:r>
              <a:rPr lang="ru-RU" sz="1400" dirty="0" smtClean="0">
                <a:latin typeface="Calibri" charset="0"/>
              </a:rPr>
              <a:t>13 стран членов </a:t>
            </a:r>
            <a:r>
              <a:rPr lang="en-US" sz="1400" dirty="0" smtClean="0">
                <a:latin typeface="Calibri" charset="0"/>
              </a:rPr>
              <a:t>PEMPAL</a:t>
            </a:r>
            <a:r>
              <a:rPr lang="ru-RU" sz="1400" dirty="0" smtClean="0">
                <a:latin typeface="Calibri" charset="0"/>
              </a:rPr>
              <a:t> приняли участие в </a:t>
            </a:r>
            <a:r>
              <a:rPr lang="ru-RU" sz="1400" b="1" dirty="0" smtClean="0">
                <a:latin typeface="Calibri" charset="0"/>
              </a:rPr>
              <a:t>Исследовании бюджетных практик и процедур ОЭСР 2012 г., </a:t>
            </a:r>
            <a:r>
              <a:rPr lang="ru-RU" sz="1400" dirty="0" smtClean="0">
                <a:latin typeface="Calibri" charset="0"/>
              </a:rPr>
              <a:t>в котором сравнивались практики 33 стран ОЭСР, с одновременной идентификацией надлежащих практик и международных тенденций</a:t>
            </a:r>
          </a:p>
          <a:p>
            <a:pPr lvl="1" algn="just"/>
            <a:endParaRPr lang="ru-RU" sz="800" dirty="0" smtClean="0">
              <a:latin typeface="Calibri" charset="0"/>
            </a:endParaRPr>
          </a:p>
          <a:p>
            <a:pPr lvl="1" algn="just"/>
            <a:r>
              <a:rPr lang="ru-RU" sz="1400" dirty="0" smtClean="0">
                <a:latin typeface="Calibri" charset="0"/>
              </a:rPr>
              <a:t>16 стран членов </a:t>
            </a:r>
            <a:r>
              <a:rPr lang="en-US" sz="1400" dirty="0" smtClean="0">
                <a:latin typeface="Calibri" charset="0"/>
              </a:rPr>
              <a:t>PEMPAL</a:t>
            </a:r>
            <a:r>
              <a:rPr lang="ru-RU" sz="1400" dirty="0" smtClean="0">
                <a:latin typeface="Calibri" charset="0"/>
              </a:rPr>
              <a:t> приняли участие </a:t>
            </a:r>
            <a:r>
              <a:rPr lang="ru-RU" sz="1400" dirty="0">
                <a:latin typeface="Calibri" charset="0"/>
              </a:rPr>
              <a:t>в </a:t>
            </a:r>
            <a:r>
              <a:rPr lang="ru-RU" sz="1400" b="1" dirty="0" smtClean="0">
                <a:latin typeface="Calibri" charset="0"/>
              </a:rPr>
              <a:t>Исследовании </a:t>
            </a:r>
            <a:r>
              <a:rPr lang="ru-RU" sz="1400" b="1" dirty="0">
                <a:latin typeface="Calibri" charset="0"/>
              </a:rPr>
              <a:t>бюджетных практик и процедур ОЭСР </a:t>
            </a:r>
            <a:r>
              <a:rPr lang="ru-RU" sz="1400" b="1" dirty="0" smtClean="0">
                <a:latin typeface="Calibri" charset="0"/>
              </a:rPr>
              <a:t>2016 г. в части налогово-бюджетных правил  </a:t>
            </a:r>
            <a:r>
              <a:rPr lang="ru-RU" sz="1400" dirty="0" smtClean="0">
                <a:latin typeface="Calibri" charset="0"/>
              </a:rPr>
              <a:t>с целью обновления результатов</a:t>
            </a:r>
            <a:endParaRPr lang="ru-RU" sz="800" dirty="0" smtClean="0">
              <a:latin typeface="Calibri" charset="0"/>
            </a:endParaRPr>
          </a:p>
          <a:p>
            <a:pPr lvl="1" algn="just"/>
            <a:r>
              <a:rPr lang="ru-RU" sz="1400" dirty="0" smtClean="0">
                <a:latin typeface="Calibri" charset="0"/>
              </a:rPr>
              <a:t>12 стран членов </a:t>
            </a:r>
            <a:r>
              <a:rPr lang="en-US" sz="1400" dirty="0" smtClean="0">
                <a:latin typeface="Calibri" charset="0"/>
              </a:rPr>
              <a:t>PEMPAL</a:t>
            </a:r>
            <a:r>
              <a:rPr lang="ru-RU" sz="1400" dirty="0" smtClean="0">
                <a:latin typeface="Calibri" charset="0"/>
              </a:rPr>
              <a:t> приняли участие в </a:t>
            </a:r>
            <a:r>
              <a:rPr lang="ru-RU" sz="1400" b="1" dirty="0" smtClean="0">
                <a:latin typeface="Calibri" charset="0"/>
              </a:rPr>
              <a:t>Исследовании бюджетирования, ориентированного на результаты, ОЭСР 2016 г.</a:t>
            </a:r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6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933" y="228600"/>
            <a:ext cx="8458200" cy="685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Прошлые результаты: Стратегические приоритеты, рассматриваемые на период 2012-17 гг.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62000" y="838200"/>
            <a:ext cx="8229600" cy="6019800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ru-RU" sz="900" dirty="0" smtClean="0">
              <a:latin typeface="Calibri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Calibri" charset="0"/>
              </a:rPr>
              <a:t>4. Расширение доступных на международном уровне данных о странах PEMPAL посредством сравнительного анализа с использованием проводимых перед встречами тематических исследований и более официальных исследований ОЭСР</a:t>
            </a:r>
          </a:p>
          <a:p>
            <a:pPr algn="just"/>
            <a:r>
              <a:rPr lang="ru-RU" sz="1800" dirty="0" smtClean="0">
                <a:latin typeface="Calibri" charset="0"/>
              </a:rPr>
              <a:t>Тематические исследования PEMPAL проводились по прозрачности бюджета; практикам программного бюджетирования; фискальной консолидации; управлению фондом заработной платы</a:t>
            </a:r>
          </a:p>
          <a:p>
            <a:pPr algn="just"/>
            <a:endParaRPr lang="ru-RU" sz="1400" dirty="0" smtClean="0">
              <a:latin typeface="Calibri" charset="0"/>
            </a:endParaRPr>
          </a:p>
          <a:p>
            <a:pPr marL="0" indent="0" algn="just" eaLnBrk="0" hangingPunct="0"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Воздействие</a:t>
            </a:r>
            <a:r>
              <a:rPr lang="ru-RU" sz="1800" dirty="0" smtClean="0">
                <a:solidFill>
                  <a:srgbClr val="000000"/>
                </a:solidFill>
              </a:rPr>
              <a:t>: Для среднесрочного анализа прошлой стратегии шесть стран-членов БС представили доказательства значительного воздействия деятельности PEMPAL.  Истории успеха на уровне стран, которые включают положительное воздействие БС, также собирались в 2011 г. и в 2016 г. для следующих стран:</a:t>
            </a:r>
          </a:p>
          <a:p>
            <a:pPr marL="914400" lvl="1" indent="-457200" algn="just" eaLnBrk="0" hangingPunct="0">
              <a:buFont typeface="Arial"/>
              <a:buChar char="•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Албания</a:t>
            </a:r>
          </a:p>
          <a:p>
            <a:pPr marL="914400" lvl="1" indent="-457200" algn="just" eaLnBrk="0" hangingPunct="0">
              <a:buFont typeface="Arial"/>
              <a:buChar char="•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Беларусь</a:t>
            </a:r>
          </a:p>
          <a:p>
            <a:pPr marL="914400" lvl="1" indent="-457200" algn="just" eaLnBrk="0" hangingPunct="0">
              <a:buFont typeface="Arial"/>
              <a:buChar char="•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Российская Федерация</a:t>
            </a:r>
          </a:p>
          <a:p>
            <a:pPr marL="914400" lvl="1" indent="-457200" algn="just" eaLnBrk="0" hangingPunct="0">
              <a:buFont typeface="Arial"/>
              <a:buChar char="•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Кыргызская Республика</a:t>
            </a:r>
          </a:p>
          <a:p>
            <a:pPr marL="0" indent="0" algn="just" eaLnBrk="0" hangingPunct="0"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Области воздействия включали: программное бюджетирование; бюджетное планирование ИТ систем; Управление фондом заработной платы; бюджетную грамотность и прозрачность</a:t>
            </a:r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1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charset="0"/>
              </a:rPr>
              <a:t>Результаты Рабочей группы БС по </a:t>
            </a:r>
            <a:r>
              <a:rPr lang="ru-RU" sz="2400" b="1" dirty="0" smtClean="0">
                <a:solidFill>
                  <a:srgbClr val="C00000"/>
                </a:solidFill>
                <a:latin typeface="Calibri" charset="0"/>
              </a:rPr>
              <a:t>Управлению фондом заработной платы (</a:t>
            </a:r>
            <a:r>
              <a:rPr lang="ru-RU" sz="2000" b="1" dirty="0">
                <a:solidFill>
                  <a:srgbClr val="C00000"/>
                </a:solidFill>
                <a:latin typeface="Calibri" charset="0"/>
              </a:rPr>
              <a:t>членами группы являются </a:t>
            </a:r>
            <a:r>
              <a:rPr lang="ru-RU" sz="2000" b="1" dirty="0" smtClean="0">
                <a:solidFill>
                  <a:srgbClr val="C00000"/>
                </a:solidFill>
                <a:latin typeface="Calibri" charset="0"/>
              </a:rPr>
              <a:t>12 стран, группа закончила работу в ФГ 2016)  </a:t>
            </a:r>
            <a:r>
              <a:rPr lang="ru-RU" sz="2000" b="1" dirty="0" smtClean="0">
                <a:latin typeface="Calibri" charset="0"/>
              </a:rPr>
              <a:t/>
            </a:r>
            <a:br>
              <a:rPr lang="ru-RU" sz="2000" b="1" dirty="0" smtClean="0">
                <a:latin typeface="Calibri" charset="0"/>
              </a:rPr>
            </a:br>
            <a:endParaRPr lang="ru-RU" sz="2000" dirty="0">
              <a:latin typeface="Calibri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092454"/>
              </p:ext>
            </p:extLst>
          </p:nvPr>
        </p:nvGraphicFramePr>
        <p:xfrm>
          <a:off x="755576" y="1352512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F1A751C-1963-2A4B-B68A-FAA2099DA0A5}" type="slidenum">
              <a:rPr lang="ru-RU" sz="1200">
                <a:solidFill>
                  <a:srgbClr val="898989"/>
                </a:solidFill>
              </a:rPr>
              <a:pPr/>
              <a:t>13</a:t>
            </a:fld>
            <a:endParaRPr lang="ru-RU" sz="1200" dirty="0">
              <a:solidFill>
                <a:srgbClr val="898989"/>
              </a:solidFill>
            </a:endParaRPr>
          </a:p>
        </p:txBody>
      </p:sp>
      <p:pic>
        <p:nvPicPr>
          <p:cNvPr id="22533" name="Рисунок 11" descr="pempal-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1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260350"/>
            <a:ext cx="8610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charset="0"/>
              </a:rPr>
              <a:t>Результаты Рабочей группы БС по бюджетной грамотности и прозрачности (</a:t>
            </a:r>
            <a:r>
              <a:rPr lang="ru-RU" sz="2000" b="1" dirty="0" smtClean="0">
                <a:solidFill>
                  <a:srgbClr val="C00000"/>
                </a:solidFill>
                <a:latin typeface="Calibri" charset="0"/>
              </a:rPr>
              <a:t>членами группы являются 15 стран)  </a:t>
            </a:r>
            <a:r>
              <a:rPr lang="ru-RU" sz="2000" b="1" dirty="0" smtClean="0">
                <a:latin typeface="Calibri" charset="0"/>
              </a:rPr>
              <a:t/>
            </a:r>
            <a:br>
              <a:rPr lang="ru-RU" sz="2000" b="1" dirty="0" smtClean="0">
                <a:latin typeface="Calibri" charset="0"/>
              </a:rPr>
            </a:br>
            <a:endParaRPr lang="ru-RU" sz="2000" dirty="0">
              <a:latin typeface="Calibri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584975"/>
              </p:ext>
            </p:extLst>
          </p:nvPr>
        </p:nvGraphicFramePr>
        <p:xfrm>
          <a:off x="755576" y="1352512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F1A751C-1963-2A4B-B68A-FAA2099DA0A5}" type="slidenum">
              <a:rPr lang="ru-RU" sz="1200">
                <a:solidFill>
                  <a:srgbClr val="898989"/>
                </a:solidFill>
              </a:rPr>
              <a:pPr/>
              <a:t>14</a:t>
            </a:fld>
            <a:endParaRPr lang="ru-RU" sz="1200" dirty="0">
              <a:solidFill>
                <a:srgbClr val="898989"/>
              </a:solidFill>
            </a:endParaRPr>
          </a:p>
        </p:txBody>
      </p:sp>
      <p:pic>
        <p:nvPicPr>
          <p:cNvPr id="22533" name="Рисунок 11" descr="pempal-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0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8001000" cy="1066800"/>
          </a:xfrm>
        </p:spPr>
        <p:txBody>
          <a:bodyPr>
            <a:noAutofit/>
          </a:bodyPr>
          <a:lstStyle/>
          <a:p>
            <a:r>
              <a:rPr lang="ru-RU" altLang="en-US" sz="4000" b="1" dirty="0" smtClean="0">
                <a:solidFill>
                  <a:srgbClr val="0070C0"/>
                </a:solidFill>
                <a:cs typeface="Times New Roman" pitchFamily="18" charset="0"/>
              </a:rPr>
              <a:t>Подготовленные продукты знаний</a:t>
            </a:r>
            <a:endParaRPr lang="ru-RU" altLang="en-US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85800" y="9144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ru-RU" sz="900" dirty="0" smtClean="0">
              <a:solidFill>
                <a:srgbClr val="000000"/>
              </a:solidFill>
            </a:endParaRPr>
          </a:p>
          <a:p>
            <a:pPr marL="0" lvl="1" algn="just" eaLnBrk="0" hangingPunct="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0000"/>
                </a:solidFill>
              </a:rPr>
              <a:t>Проведен сравнительный анализ</a:t>
            </a:r>
            <a:r>
              <a:rPr lang="ru-RU" dirty="0" smtClean="0">
                <a:solidFill>
                  <a:srgbClr val="000000"/>
                </a:solidFill>
              </a:rPr>
              <a:t>:</a:t>
            </a:r>
          </a:p>
          <a:p>
            <a:pPr lvl="1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ru-RU" sz="900" dirty="0" smtClean="0">
              <a:solidFill>
                <a:srgbClr val="000000"/>
              </a:solidFill>
            </a:endParaRPr>
          </a:p>
          <a:p>
            <a:pPr lvl="1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Исследования ОЭСР</a:t>
            </a:r>
            <a:r>
              <a:rPr lang="ru-RU" dirty="0" smtClean="0">
                <a:solidFill>
                  <a:srgbClr val="000000"/>
                </a:solidFill>
              </a:rPr>
              <a:t>: Бюджетные практики и процедуры (2012); Бюджетирование, ориентированное на результаты (2016); Налогово-бюджетные правила (2016)</a:t>
            </a:r>
          </a:p>
          <a:p>
            <a:pPr lvl="1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ru-RU" sz="900" dirty="0" smtClean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dirty="0" smtClean="0">
                <a:solidFill>
                  <a:srgbClr val="953735"/>
                </a:solidFill>
              </a:rPr>
              <a:t>Другие сравнительные исследования PEMPAL</a:t>
            </a:r>
            <a:r>
              <a:rPr lang="ru-RU" dirty="0" smtClean="0">
                <a:solidFill>
                  <a:srgbClr val="000000"/>
                </a:solidFill>
              </a:rPr>
              <a:t>: налогово-бюджетная консолидация (2015), программное бюджетирование (2012, 2013, 2014), бюджетная грамотность и прозрачность (2015)</a:t>
            </a: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0000"/>
                </a:solidFill>
              </a:rPr>
              <a:t>Разработаны документы по продуктам знаний</a:t>
            </a:r>
            <a:r>
              <a:rPr lang="ru-RU" dirty="0" smtClean="0">
                <a:solidFill>
                  <a:srgbClr val="000000"/>
                </a:solidFill>
              </a:rPr>
              <a:t>: </a:t>
            </a:r>
          </a:p>
          <a:p>
            <a:pPr algn="just" eaLnBrk="0" hangingPunct="0">
              <a:spcBef>
                <a:spcPct val="20000"/>
              </a:spcBef>
              <a:defRPr/>
            </a:pPr>
            <a:endParaRPr lang="ru-RU" sz="900" dirty="0" smtClean="0">
              <a:solidFill>
                <a:srgbClr val="000000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AutoNum type="alphaLcParenR"/>
              <a:defRPr/>
            </a:pPr>
            <a:r>
              <a:rPr lang="ru-RU" dirty="0" smtClean="0">
                <a:solidFill>
                  <a:srgbClr val="953735"/>
                </a:solidFill>
              </a:rPr>
              <a:t>Продукт знаний – бюджет для граждан </a:t>
            </a:r>
            <a:r>
              <a:rPr lang="ru-RU" dirty="0" smtClean="0">
                <a:solidFill>
                  <a:srgbClr val="000000"/>
                </a:solidFill>
              </a:rPr>
              <a:t>– идентификация 10 вызовов, а также как справиться с ними (2016) </a:t>
            </a:r>
          </a:p>
          <a:p>
            <a:pPr marL="342900" indent="-342900" algn="just" eaLnBrk="0" hangingPunct="0">
              <a:spcBef>
                <a:spcPct val="20000"/>
              </a:spcBef>
              <a:buAutoNum type="alphaLcParenR"/>
              <a:defRPr/>
            </a:pPr>
            <a:endParaRPr lang="ru-RU" sz="900" dirty="0" smtClean="0">
              <a:solidFill>
                <a:srgbClr val="000000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AutoNum type="alphaLcParenR"/>
              <a:defRPr/>
            </a:pPr>
            <a:r>
              <a:rPr lang="ru-RU" dirty="0" smtClean="0">
                <a:solidFill>
                  <a:srgbClr val="953735"/>
                </a:solidFill>
              </a:rPr>
              <a:t>Сопоставление ключевых показателей эффективности по секторам </a:t>
            </a:r>
            <a:r>
              <a:rPr lang="ru-RU" dirty="0" smtClean="0">
                <a:solidFill>
                  <a:srgbClr val="000000"/>
                </a:solidFill>
              </a:rPr>
              <a:t>(2014)</a:t>
            </a:r>
          </a:p>
          <a:p>
            <a:pPr marL="342900" indent="-342900" algn="just" eaLnBrk="0" hangingPunct="0">
              <a:spcBef>
                <a:spcPct val="20000"/>
              </a:spcBef>
              <a:buAutoNum type="alphaLcParenR"/>
              <a:defRPr/>
            </a:pPr>
            <a:endParaRPr lang="ru-RU" sz="900" dirty="0" smtClean="0">
              <a:solidFill>
                <a:srgbClr val="000000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AutoNum type="alphaLcParenR"/>
              <a:defRPr/>
            </a:pPr>
            <a:r>
              <a:rPr lang="ru-RU" dirty="0" smtClean="0">
                <a:solidFill>
                  <a:srgbClr val="953735"/>
                </a:solidFill>
              </a:rPr>
              <a:t>Результаты изучения бюджетных практик и процедур ОЭСР PEMPAL</a:t>
            </a:r>
            <a:r>
              <a:rPr lang="ru-RU" dirty="0" smtClean="0">
                <a:solidFill>
                  <a:srgbClr val="000000"/>
                </a:solidFill>
              </a:rPr>
              <a:t>: Отчет об укреплении бюджетных институтов в странах PEMPAL (2012)</a:t>
            </a:r>
          </a:p>
        </p:txBody>
      </p:sp>
    </p:spTree>
    <p:extLst>
      <p:ext uri="{BB962C8B-B14F-4D97-AF65-F5344CB8AC3E}">
        <p14:creationId xmlns:p14="http://schemas.microsoft.com/office/powerpoint/2010/main" val="36307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8001000" cy="1066800"/>
          </a:xfrm>
        </p:spPr>
        <p:txBody>
          <a:bodyPr>
            <a:noAutofit/>
          </a:bodyPr>
          <a:lstStyle/>
          <a:p>
            <a:r>
              <a:rPr lang="ru-RU" altLang="en-US" sz="4000" b="1" dirty="0" smtClean="0">
                <a:solidFill>
                  <a:srgbClr val="0070C0"/>
                </a:solidFill>
                <a:cs typeface="Times New Roman" pitchFamily="18" charset="0"/>
              </a:rPr>
              <a:t>Подготовленные продукты знаний </a:t>
            </a:r>
            <a:r>
              <a:rPr lang="ru-RU" alt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(продолжение)</a:t>
            </a:r>
            <a:endParaRPr lang="ru-RU" altLang="en-US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85800" y="9144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ru-RU" sz="1000" dirty="0" smtClean="0">
              <a:solidFill>
                <a:srgbClr val="000000"/>
              </a:solidFill>
            </a:endParaRPr>
          </a:p>
          <a:p>
            <a:pPr algn="just" eaLnBrk="0" hangingPunct="0">
              <a:spcBef>
                <a:spcPct val="20000"/>
              </a:spcBef>
              <a:defRPr/>
            </a:pPr>
            <a:endParaRPr lang="ru-RU" sz="1000" dirty="0" smtClean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ru-RU" sz="1000" dirty="0" smtClean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sz="2000" b="1" dirty="0" smtClean="0">
                <a:solidFill>
                  <a:srgbClr val="953735"/>
                </a:solidFill>
              </a:rPr>
              <a:t>Технические отчеты УГФ, </a:t>
            </a:r>
            <a:r>
              <a:rPr lang="ru-RU" sz="2000" dirty="0" smtClean="0">
                <a:solidFill>
                  <a:srgbClr val="000000"/>
                </a:solidFill>
              </a:rPr>
              <a:t>подготовленные Всемирным банком, ОЭСР, МВФ, МБП и GIZ, переведены и предоставлены.</a:t>
            </a: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Для каждого крупного заседания разрабатываются </a:t>
            </a:r>
            <a:r>
              <a:rPr lang="ru-RU" sz="2000" b="1" dirty="0" smtClean="0">
                <a:solidFill>
                  <a:srgbClr val="953735"/>
                </a:solidFill>
              </a:rPr>
              <a:t>концептуальные записки, </a:t>
            </a:r>
            <a:r>
              <a:rPr lang="ru-RU" sz="2000" dirty="0" smtClean="0">
                <a:solidFill>
                  <a:srgbClr val="000000"/>
                </a:solidFill>
              </a:rPr>
              <a:t>идентифицирующие основные концепции и международные тенденции и вопросы (например, программное и ориентированное на результаты бюджетирование; основанный на результатах мониторинг и оценка; налогово-бюджетная консолидация; фискальные (налогово-бюджетные) правила)</a:t>
            </a:r>
          </a:p>
          <a:p>
            <a:pPr algn="just" eaLnBrk="0" hangingPunct="0">
              <a:spcBef>
                <a:spcPct val="20000"/>
              </a:spcBef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Представлены многочисленные </a:t>
            </a:r>
            <a:r>
              <a:rPr lang="ru-RU" sz="2000" b="1" dirty="0" smtClean="0">
                <a:solidFill>
                  <a:srgbClr val="953735"/>
                </a:solidFill>
              </a:rPr>
              <a:t>законы, политики и основополагающие принципы стран-членов, </a:t>
            </a:r>
            <a:r>
              <a:rPr lang="ru-RU" sz="2000" dirty="0" smtClean="0">
                <a:solidFill>
                  <a:srgbClr val="000000"/>
                </a:solidFill>
              </a:rPr>
              <a:t>например, переведены и представлены Руководства по бюджетам для граждан от Кыргызской Республики, Молдовы и Российской Федерации</a:t>
            </a: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4582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Будущие результаты: Стратегические приоритеты, запланированные на 2017 - 2022 гг.</a:t>
            </a:r>
            <a:endParaRPr lang="ru-RU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19125" y="1206684"/>
            <a:ext cx="84582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   Стратегические приоритеты, которые следует включить в следующую Стратегию PEMPAL на 2017-22 гг.: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800" b="1" dirty="0" smtClean="0">
                <a:solidFill>
                  <a:srgbClr val="008000"/>
                </a:solidFill>
              </a:rPr>
              <a:t>Оттачивание инструментов для действенного налогово-бюджетного управления </a:t>
            </a:r>
            <a:r>
              <a:rPr lang="ru-RU" sz="1800" dirty="0" smtClean="0"/>
              <a:t>с особым акцентом на бюджетирование, ориентированное на результаты, и программное бюджетирование, одновременно с этим идентифицируются вызовы и приоритеты других стран, которые необходимо принимать во внимание.</a:t>
            </a:r>
            <a:endParaRPr lang="ru-RU" sz="9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b="1" dirty="0" smtClean="0">
                <a:solidFill>
                  <a:srgbClr val="008000"/>
                </a:solidFill>
              </a:rPr>
              <a:t>Укрепление налогово-бюджетной прозрачности подотчетности </a:t>
            </a:r>
            <a:r>
              <a:rPr lang="ru-RU" sz="1800" dirty="0"/>
              <a:t>с особым акцентом на </a:t>
            </a:r>
            <a:r>
              <a:rPr lang="ru-RU" sz="1800" dirty="0" smtClean="0"/>
              <a:t>бюджетную грамотность, прозрачность и инициативы в области общественного участия.</a:t>
            </a:r>
          </a:p>
          <a:p>
            <a:pPr algn="just"/>
            <a:endParaRPr lang="ru-RU" sz="9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b="1" dirty="0" smtClean="0">
                <a:solidFill>
                  <a:srgbClr val="008000"/>
                </a:solidFill>
              </a:rPr>
              <a:t>Расширение имеющихся на международном уровне данных о странах PEMPAL </a:t>
            </a:r>
            <a:r>
              <a:rPr lang="ru-RU" sz="1800" dirty="0" smtClean="0"/>
              <a:t>посредством идентификации и обмена информацией о надлежащих практиках и проведения сравнительного анализа в регионе PEMPAL и за его пределами. </a:t>
            </a:r>
          </a:p>
        </p:txBody>
      </p:sp>
      <p:pic>
        <p:nvPicPr>
          <p:cNvPr id="11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4582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Будущие результаты: Стратегические приоритеты, запланированные на 2017 - 2022 гг.</a:t>
            </a:r>
            <a:endParaRPr lang="ru-RU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914400" y="1143000"/>
            <a:ext cx="81534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800" dirty="0" smtClean="0">
              <a:solidFill>
                <a:srgbClr val="00000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</a:rPr>
              <a:t>Формат предлагаемых мероприятий: </a:t>
            </a:r>
          </a:p>
          <a:p>
            <a:pPr algn="just"/>
            <a:endParaRPr lang="ru-RU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ru-RU" sz="1800" b="1" dirty="0" smtClean="0">
                <a:solidFill>
                  <a:srgbClr val="000000"/>
                </a:solidFill>
              </a:rPr>
              <a:t>Ежегодное пленарное заседание </a:t>
            </a:r>
            <a:r>
              <a:rPr lang="ru-RU" sz="1800" dirty="0" smtClean="0">
                <a:solidFill>
                  <a:srgbClr val="000000"/>
                </a:solidFill>
              </a:rPr>
              <a:t>для обсуждения основных налогово-бюджетных инструментов; </a:t>
            </a:r>
          </a:p>
          <a:p>
            <a:pPr lvl="1" algn="just"/>
            <a:endParaRPr lang="ru-RU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ru-RU" sz="1800" b="1" dirty="0" smtClean="0">
                <a:solidFill>
                  <a:srgbClr val="000000"/>
                </a:solidFill>
              </a:rPr>
              <a:t>Ознакомительные визиты для рабочих групп в страны с надлежащими практиками</a:t>
            </a:r>
            <a:r>
              <a:rPr lang="ru-RU" sz="1800" dirty="0" smtClean="0">
                <a:solidFill>
                  <a:srgbClr val="000000"/>
                </a:solidFill>
              </a:rPr>
              <a:t>; </a:t>
            </a:r>
          </a:p>
          <a:p>
            <a:pPr lvl="1" algn="just"/>
            <a:endParaRPr lang="ru-RU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ru-RU" sz="1800" b="1" dirty="0" smtClean="0">
                <a:solidFill>
                  <a:srgbClr val="000000"/>
                </a:solidFill>
              </a:rPr>
              <a:t>Участие в ежегодных встречах SBO ОЭСР, </a:t>
            </a:r>
            <a:r>
              <a:rPr lang="ru-RU" sz="1800" dirty="0" smtClean="0">
                <a:solidFill>
                  <a:srgbClr val="000000"/>
                </a:solidFill>
              </a:rPr>
              <a:t>с попутным проведением заседаний рабочей группы; </a:t>
            </a:r>
          </a:p>
          <a:p>
            <a:pPr lvl="1" algn="just"/>
            <a:endParaRPr lang="ru-RU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ru-RU" sz="1800" b="1" dirty="0" smtClean="0">
                <a:solidFill>
                  <a:srgbClr val="000000"/>
                </a:solidFill>
              </a:rPr>
              <a:t>Заседания посредством видеоконференций.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Продукты знаний </a:t>
            </a:r>
            <a:r>
              <a:rPr lang="ru-RU" sz="1800" dirty="0" smtClean="0">
                <a:solidFill>
                  <a:srgbClr val="000000"/>
                </a:solidFill>
              </a:rPr>
              <a:t>будут разработаны Рабочими группами, они будут идентифицировать сложности в реализации реформ в странах-членах и предоставят целый ряд (меню) вариантов для их решения, исходя их советов коллег и международных экспертов.</a:t>
            </a:r>
          </a:p>
        </p:txBody>
      </p:sp>
      <p:pic>
        <p:nvPicPr>
          <p:cNvPr id="11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382000" cy="1219200"/>
          </a:xfrm>
        </p:spPr>
        <p:txBody>
          <a:bodyPr>
            <a:noAutofit/>
          </a:bodyPr>
          <a:lstStyle/>
          <a:p>
            <a:r>
              <a:rPr lang="ru-RU" alt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Процесс идентификации и определения приоритетности вопросов в области УГФ</a:t>
            </a:r>
            <a:endParaRPr lang="ru-RU" altLang="en-US" sz="3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90600" y="14478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В период действия предыдущей стратегии БС распространило формы приоритетов стран для заполнения на ежегодных пленарных заседаниях всех членов. </a:t>
            </a:r>
          </a:p>
          <a:p>
            <a:pPr marL="800100" lvl="1" indent="-3429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Исполнительный комитет БС на заседании определил приоритетность тем, включив наиболее общие для всех темы  в повестку дня пленарного заседания, и менее общие  - в повестки дня видеоконференций и других встреч. </a:t>
            </a:r>
          </a:p>
          <a:p>
            <a:pPr marL="800100" lvl="1" indent="-3429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Это будет объявлено к концу встречи.</a:t>
            </a:r>
          </a:p>
          <a:p>
            <a:pPr marL="800100" lvl="1" indent="-3429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Ознакомительные визиты были назначены только для рабочих групп (принято в последние годы стратегии).</a:t>
            </a:r>
          </a:p>
          <a:p>
            <a:pPr marL="800100" lvl="1" indent="-342900" algn="just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ru-RU" sz="800" dirty="0" smtClean="0">
              <a:solidFill>
                <a:srgbClr val="000000"/>
              </a:solidFill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На протяжении периода действия стратегии это будет делаться более официально посредством </a:t>
            </a:r>
            <a:r>
              <a:rPr lang="ru-RU" sz="1600" b="1" dirty="0" smtClean="0">
                <a:solidFill>
                  <a:srgbClr val="000000"/>
                </a:solidFill>
              </a:rPr>
              <a:t>проводимых перед встречами исследований, </a:t>
            </a:r>
            <a:r>
              <a:rPr lang="ru-RU" sz="1600" dirty="0" smtClean="0">
                <a:solidFill>
                  <a:srgbClr val="000000"/>
                </a:solidFill>
              </a:rPr>
              <a:t>предоставляющих приоритетные варианты реформ, чтобы обеспечить более официальную документацию и охватить все страны (учитывая тот факт, что 1-2 страны не принимали внимание в ежегодных заседаниях). 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Затем страны будут </a:t>
            </a:r>
            <a:r>
              <a:rPr lang="ru-RU" sz="1600" dirty="0">
                <a:solidFill>
                  <a:srgbClr val="000000"/>
                </a:solidFill>
              </a:rPr>
              <a:t>проинформированы Исполнительным комитетом о приоритетах, </a:t>
            </a:r>
            <a:r>
              <a:rPr lang="ru-RU" sz="1600" dirty="0" smtClean="0">
                <a:solidFill>
                  <a:srgbClr val="000000"/>
                </a:solidFill>
              </a:rPr>
              <a:t>выбранных, исходя из отзывов, представленных в ежегодной презентации о достижениях и проведенной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1786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527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00400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720725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24438"/>
            <a:ext cx="7191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5264150"/>
            <a:ext cx="7207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445125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5445125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229225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868863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92600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8636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792162" cy="48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0" name="Rectangle 2"/>
          <p:cNvSpPr txBox="1">
            <a:spLocks noChangeArrowheads="1"/>
          </p:cNvSpPr>
          <p:nvPr/>
        </p:nvSpPr>
        <p:spPr bwMode="auto">
          <a:xfrm>
            <a:off x="2195513" y="2420938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3600" dirty="0" smtClean="0">
                <a:solidFill>
                  <a:schemeClr val="tx2"/>
                </a:solidFill>
              </a:rPr>
              <a:t/>
            </a:r>
            <a:br>
              <a:rPr lang="ru-RU" altLang="en-US" sz="3600" dirty="0" smtClean="0">
                <a:solidFill>
                  <a:schemeClr val="tx2"/>
                </a:solidFill>
              </a:rPr>
            </a:br>
            <a:endParaRPr lang="ru-RU" altLang="en-US" sz="3600" dirty="0">
              <a:solidFill>
                <a:schemeClr val="tx2"/>
              </a:solidFill>
            </a:endParaRPr>
          </a:p>
        </p:txBody>
      </p:sp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2590800" y="16764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ru-RU" altLang="en-US" sz="4400" b="1" dirty="0" smtClean="0">
              <a:solidFill>
                <a:srgbClr val="0070C0"/>
              </a:solidFill>
              <a:latin typeface="+mj-lt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en-US" sz="4400" b="1" dirty="0" smtClean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БС объединяет 21 участвующую страну</a:t>
            </a:r>
            <a:endParaRPr lang="ru-RU" altLang="en-US" sz="4400" b="1" dirty="0">
              <a:solidFill>
                <a:srgbClr val="0070C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30" name="Рисунок 518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400800"/>
            <a:ext cx="9144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382000" cy="1143000"/>
          </a:xfrm>
        </p:spPr>
        <p:txBody>
          <a:bodyPr>
            <a:noAutofit/>
          </a:bodyPr>
          <a:lstStyle/>
          <a:p>
            <a:r>
              <a:rPr lang="ru-RU" altLang="en-US" sz="4000" b="1" dirty="0" smtClean="0">
                <a:solidFill>
                  <a:srgbClr val="0070C0"/>
                </a:solidFill>
                <a:cs typeface="Times New Roman" pitchFamily="18" charset="0"/>
              </a:rPr>
              <a:t>Идеи для сотрудничества всех ПС</a:t>
            </a:r>
            <a:endParaRPr lang="ru-RU" altLang="en-US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90600" y="14478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БС хотело бы предложить следующее: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Совместное мероприятие для БС и КС по </a:t>
            </a:r>
            <a:r>
              <a:rPr lang="ru-RU" sz="2000" dirty="0" smtClean="0">
                <a:solidFill>
                  <a:srgbClr val="008000"/>
                </a:solidFill>
              </a:rPr>
              <a:t>прозрачности бюджета </a:t>
            </a:r>
            <a:r>
              <a:rPr lang="ru-RU" sz="2000" dirty="0" smtClean="0">
                <a:solidFill>
                  <a:srgbClr val="000000"/>
                </a:solidFill>
              </a:rPr>
              <a:t>и (или) совместное мероприятие всех ПС по </a:t>
            </a:r>
            <a:r>
              <a:rPr lang="ru-RU" sz="2000" dirty="0" smtClean="0">
                <a:solidFill>
                  <a:srgbClr val="008000"/>
                </a:solidFill>
              </a:rPr>
              <a:t>отчетности по государственному бюджету (</a:t>
            </a:r>
            <a:r>
              <a:rPr lang="ru-RU" sz="2000" dirty="0">
                <a:solidFill>
                  <a:srgbClr val="000000"/>
                </a:solidFill>
              </a:rPr>
              <a:t>т.е. каким образом увязывать бюджетное планирование и учёт в соответствии с требованиями СГФ, Евростата и национального статистического ведомства)</a:t>
            </a:r>
            <a:endParaRPr lang="ru-RU" sz="2000" dirty="0" smtClean="0">
              <a:solidFill>
                <a:srgbClr val="0080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Совместная </a:t>
            </a:r>
            <a:r>
              <a:rPr lang="ru-RU" sz="2000" dirty="0" smtClean="0">
                <a:solidFill>
                  <a:srgbClr val="000000"/>
                </a:solidFill>
              </a:rPr>
              <a:t>видеоконференция с СВА, посвященная тому, </a:t>
            </a:r>
            <a:r>
              <a:rPr lang="ru-RU" sz="2000" dirty="0" smtClean="0">
                <a:solidFill>
                  <a:srgbClr val="008000"/>
                </a:solidFill>
              </a:rPr>
              <a:t>как внутренний аудит может укрепить подготовку, мониторинг и оценку бюджета</a:t>
            </a: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Видеоконференция или мероприятие всех ПС по </a:t>
            </a:r>
            <a:r>
              <a:rPr lang="ru-RU" sz="2000" dirty="0" smtClean="0">
                <a:solidFill>
                  <a:srgbClr val="008000"/>
                </a:solidFill>
              </a:rPr>
              <a:t>новшествам в области вовлечения граждан в бюджетный цикл или </a:t>
            </a:r>
            <a:r>
              <a:rPr lang="ro-MD" sz="2000" dirty="0" smtClean="0">
                <a:solidFill>
                  <a:srgbClr val="008000"/>
                </a:solidFill>
              </a:rPr>
              <a:t>/ </a:t>
            </a:r>
            <a:r>
              <a:rPr lang="ru-RU" sz="2000" dirty="0" smtClean="0">
                <a:solidFill>
                  <a:srgbClr val="008000"/>
                </a:solidFill>
              </a:rPr>
              <a:t>по будущей роли и функциям Минфинов</a:t>
            </a:r>
            <a:endParaRPr lang="ru-RU" sz="2000" dirty="0" smtClean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ru-RU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/>
          <p:nvPr/>
        </p:nvSpPr>
        <p:spPr>
          <a:xfrm>
            <a:off x="2057400" y="1752600"/>
            <a:ext cx="57150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Х</a:t>
            </a:r>
            <a:r>
              <a:rPr lang="az-Cyrl-AZ" sz="3200" b="1" kern="0" dirty="0">
                <a:solidFill>
                  <a:schemeClr val="tx2"/>
                </a:solidFill>
                <a:latin typeface="+mn-lt"/>
              </a:rPr>
              <a:t>вала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Спасибо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Thank you</a:t>
            </a:r>
            <a:endParaRPr lang="hu-HU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hu-HU" sz="3200" b="1" kern="0" dirty="0">
                <a:solidFill>
                  <a:schemeClr val="tx2"/>
                </a:solidFill>
                <a:latin typeface="+mn-lt"/>
              </a:rPr>
              <a:t>Köszönöm</a:t>
            </a:r>
            <a:endParaRPr lang="en-US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ka-GE" sz="3200" b="1" dirty="0" smtClean="0">
                <a:solidFill>
                  <a:schemeClr val="tx2"/>
                </a:solidFill>
                <a:latin typeface="+mn-lt"/>
              </a:rPr>
              <a:t>დიდი</a:t>
            </a:r>
            <a:r>
              <a:rPr lang="hu-HU" sz="3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ka-GE" sz="3200" b="1" dirty="0" smtClean="0">
                <a:solidFill>
                  <a:schemeClr val="tx2"/>
                </a:solidFill>
                <a:latin typeface="+mn-lt"/>
              </a:rPr>
              <a:t>მადლობა</a:t>
            </a:r>
            <a:endParaRPr lang="en-US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Շնորհակալություն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8001000" cy="533400"/>
          </a:xfrm>
        </p:spPr>
        <p:txBody>
          <a:bodyPr>
            <a:normAutofit fontScale="90000"/>
          </a:bodyPr>
          <a:lstStyle/>
          <a:p>
            <a:r>
              <a:rPr lang="ru-RU" altLang="en-US" sz="4000" b="1" dirty="0" smtClean="0">
                <a:solidFill>
                  <a:srgbClr val="0070C0"/>
                </a:solidFill>
                <a:cs typeface="Times New Roman" pitchFamily="18" charset="0"/>
              </a:rPr>
              <a:t>Миссия БС</a:t>
            </a:r>
            <a:endParaRPr lang="ru-RU" altLang="en-US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88263" y="4953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БС нацелено на укрепление бюджетной методологии, планирования и прозрачности в странах-членах PEMPAL.</a:t>
            </a:r>
            <a:r>
              <a:rPr lang="ru-RU" dirty="0" smtClean="0"/>
              <a:t> </a:t>
            </a:r>
          </a:p>
          <a:p>
            <a:pPr algn="just"/>
            <a:endParaRPr lang="ru-RU" sz="700" b="1" dirty="0" smtClean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ru-RU" b="1" dirty="0" smtClean="0">
                <a:latin typeface="Calibri" charset="0"/>
              </a:rPr>
              <a:t> Оттачивание знаний для действенного управления государственными финансами </a:t>
            </a:r>
            <a:r>
              <a:rPr lang="ru-RU" dirty="0" smtClean="0">
                <a:latin typeface="Calibri" charset="0"/>
              </a:rPr>
              <a:t>(посредством инструментов, таких как программное бюджетирование, долгосрочное бюджетирование и управление налогово-бюджетными рисками) </a:t>
            </a:r>
          </a:p>
          <a:p>
            <a:pPr algn="just">
              <a:buFont typeface="Calibri" charset="0"/>
              <a:buAutoNum type="arabicPeriod"/>
            </a:pPr>
            <a:endParaRPr lang="ru-RU" dirty="0" smtClean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ru-RU" b="1" dirty="0" smtClean="0">
                <a:latin typeface="Calibri" charset="0"/>
              </a:rPr>
              <a:t> Укрепление налогово-бюджетной прозрачности и подотчетности, </a:t>
            </a:r>
            <a:r>
              <a:rPr lang="ru-RU" dirty="0" smtClean="0">
                <a:latin typeface="Calibri" charset="0"/>
              </a:rPr>
              <a:t>с акцентом на инициативы, связанные с бюджетной грамотностью, прозрачностью и общественным участием.</a:t>
            </a:r>
          </a:p>
          <a:p>
            <a:pPr algn="just">
              <a:buFont typeface="Calibri" charset="0"/>
              <a:buAutoNum type="arabicPeriod"/>
            </a:pPr>
            <a:endParaRPr lang="ru-RU" dirty="0" smtClean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ru-RU" b="1" dirty="0" smtClean="0">
                <a:latin typeface="Calibri" charset="0"/>
              </a:rPr>
              <a:t> Облегчение обмена знаниями </a:t>
            </a:r>
            <a:r>
              <a:rPr lang="ru-RU" dirty="0" smtClean="0">
                <a:latin typeface="Calibri" charset="0"/>
              </a:rPr>
              <a:t>между:</a:t>
            </a: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ru-RU" sz="1600" dirty="0" smtClean="0">
                <a:latin typeface="Calibri" charset="0"/>
              </a:rPr>
              <a:t>Связанными с бюджетом Департаментами министерств финансов 21 участвующей страны</a:t>
            </a: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ru-RU" sz="1600" dirty="0" smtClean="0">
                <a:latin typeface="Calibri" charset="0"/>
              </a:rPr>
              <a:t>Странами членами ОЭСР и странами кандидатами в Европе и Центральной Азии на ежегодных заседаниях старших должностных лиц, ответственных за бюджет (SBO).</a:t>
            </a:r>
          </a:p>
          <a:p>
            <a:pPr marL="1028700" lvl="1" indent="-571500" algn="just">
              <a:buFont typeface="Calibri" charset="0"/>
              <a:buAutoNum type="alphaLcParenR"/>
            </a:pPr>
            <a:endParaRPr lang="ru-RU" sz="1400" dirty="0" smtClean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ru-RU" b="1" dirty="0" smtClean="0">
                <a:latin typeface="Calibri" charset="0"/>
              </a:rPr>
              <a:t> Расширение имеющихся на международном уровне данных о странах PEMPAL посредством сравнительного анализа с использованием проводимых перед встречами тематических исследований и более официальных исследований ОЭСР</a:t>
            </a:r>
            <a:endParaRPr 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"/>
            <a:ext cx="7696200" cy="6518275"/>
          </a:xfrm>
        </p:spPr>
        <p:txBody>
          <a:bodyPr/>
          <a:lstStyle/>
          <a:p>
            <a:pPr algn="l"/>
            <a:endParaRPr lang="en-US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endParaRPr lang="en-US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endParaRPr lang="en-US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endParaRPr lang="en-US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endParaRPr lang="en-US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endParaRPr lang="en-US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endParaRPr lang="en-US" sz="1000" b="1" u="sng" dirty="0">
              <a:solidFill>
                <a:srgbClr val="898989"/>
              </a:solidFill>
              <a:latin typeface="Calibri" charset="0"/>
            </a:endParaRPr>
          </a:p>
          <a:p>
            <a:pPr algn="l"/>
            <a:r>
              <a:rPr lang="en-US" sz="1000" dirty="0">
                <a:solidFill>
                  <a:srgbClr val="898989"/>
                </a:solidFill>
                <a:latin typeface="Calibri" charset="0"/>
              </a:rPr>
              <a:t/>
            </a:r>
            <a:br>
              <a:rPr lang="en-US" sz="1000" dirty="0">
                <a:solidFill>
                  <a:srgbClr val="898989"/>
                </a:solidFill>
                <a:latin typeface="Calibri" charset="0"/>
              </a:rPr>
            </a:br>
            <a:r>
              <a:rPr lang="en-US" sz="1000" dirty="0">
                <a:solidFill>
                  <a:srgbClr val="898989"/>
                </a:solidFill>
                <a:latin typeface="Calibri" charset="0"/>
              </a:rPr>
              <a:t/>
            </a:r>
            <a:br>
              <a:rPr lang="en-US" sz="1000" dirty="0">
                <a:solidFill>
                  <a:srgbClr val="898989"/>
                </a:solidFill>
                <a:latin typeface="Calibri" charset="0"/>
              </a:rPr>
            </a:br>
            <a:endParaRPr lang="en-US" sz="10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5602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85800" y="118741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800" dirty="0" smtClean="0">
                <a:cs typeface="Arial" charset="0"/>
              </a:rPr>
              <a:t>  </a:t>
            </a:r>
            <a:r>
              <a:rPr lang="ru-RU" sz="3200" b="1" dirty="0" smtClean="0">
                <a:solidFill>
                  <a:schemeClr val="accent1"/>
                </a:solidFill>
                <a:latin typeface="Calibri" charset="0"/>
                <a:cs typeface="Arial" charset="0"/>
              </a:rPr>
              <a:t>Сильная лидерская команда</a:t>
            </a:r>
            <a:r>
              <a:rPr lang="ru-RU" sz="3200" b="1" dirty="0" smtClean="0">
                <a:solidFill>
                  <a:schemeClr val="accent1"/>
                </a:solidFill>
                <a:latin typeface="Calibri" charset="0"/>
              </a:rPr>
              <a:t>: Исполнительный комитет БС</a:t>
            </a:r>
            <a:endParaRPr lang="ru-RU" sz="3200" b="1" dirty="0">
              <a:solidFill>
                <a:schemeClr val="accent1"/>
              </a:solidFill>
              <a:latin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74003"/>
              </p:ext>
            </p:extLst>
          </p:nvPr>
        </p:nvGraphicFramePr>
        <p:xfrm>
          <a:off x="1676400" y="1143000"/>
          <a:ext cx="6477000" cy="5230813"/>
        </p:xfrm>
        <a:graphic>
          <a:graphicData uri="http://schemas.openxmlformats.org/drawingml/2006/table">
            <a:tbl>
              <a:tblPr/>
              <a:tblGrid>
                <a:gridCol w="3200400"/>
                <a:gridCol w="3276600"/>
              </a:tblGrid>
              <a:tr h="1815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ПРЕДСЕДАТЕЛЬ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Г-жа Анна Беленчук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Министерство финансов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Российская Федерация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ЗАМЕСТИТЕЛИ ПРЕДСЕДАТЕЛЯ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Г-жа Гелардина Продани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Министерство финансов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Албания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Г-н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Михаил Прохорик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Министерство финансов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Беларусь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15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Г-н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Алийя Алжович</a:t>
                      </a:r>
                      <a:endParaRPr kumimoji="0" 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Федеральное Министерство финансов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Босния и Герцеговина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Г-жа Младенка Караджич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Министерство финансов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Хорватия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Г-н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Канат Асангулов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Министерство финансов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Кыргызская Республика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Г-жа Елена Зюнина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Министерство финансов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Российская Федерация</a:t>
                      </a:r>
                      <a:endParaRPr kumimoji="0" 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Г-н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Николай Бегчин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Министерство финансов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Российская Федерация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Г-н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Хакан Ай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Министерство финансов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Турция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Г-н</a:t>
                      </a:r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Армен Манукян</a:t>
                      </a:r>
                      <a:endParaRPr lang="en-US" sz="18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Министерство финансов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Армения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9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424472" y="1794536"/>
            <a:ext cx="1039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b="1" dirty="0" smtClean="0"/>
              <a:t>Диана Обри</a:t>
            </a:r>
            <a:endParaRPr lang="ru-RU" altLang="en-US" sz="900" b="1" i="1" dirty="0" smtClean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b="1" i="1" dirty="0" smtClean="0"/>
              <a:t>Всемирный Банк</a:t>
            </a:r>
            <a:endParaRPr lang="sl-SI" altLang="en-US" sz="900" i="1" dirty="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437788" y="4428411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b="1" dirty="0" smtClean="0"/>
              <a:t>Армен </a:t>
            </a:r>
            <a:r>
              <a:rPr lang="ru-RU" altLang="en-US" sz="900" b="1" dirty="0" err="1" smtClean="0"/>
              <a:t>Манукян</a:t>
            </a:r>
            <a:endParaRPr lang="ru-RU" altLang="en-US" sz="900" b="1" dirty="0" smtClean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b="1" i="1" dirty="0" smtClean="0"/>
              <a:t>Армения</a:t>
            </a:r>
            <a:endParaRPr lang="hr-HR" altLang="en-US" sz="900" i="1" dirty="0"/>
          </a:p>
        </p:txBody>
      </p:sp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6696505" y="5773341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b="1" dirty="0" smtClean="0"/>
              <a:t>Николай </a:t>
            </a:r>
            <a:r>
              <a:rPr lang="ru-RU" altLang="en-US" sz="900" b="1" dirty="0" err="1" smtClean="0"/>
              <a:t>Бегчин</a:t>
            </a:r>
            <a:endParaRPr lang="ru-RU" altLang="en-US" sz="900" b="1" dirty="0" smtClean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b="1" i="1" dirty="0" smtClean="0"/>
              <a:t>Российская Федерация</a:t>
            </a:r>
            <a:endParaRPr lang="hr-HR" altLang="en-US" sz="900" i="1" dirty="0"/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7976913" y="4368131"/>
            <a:ext cx="670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sl-SI" altLang="en-US" sz="900" b="1" dirty="0"/>
              <a:t> </a:t>
            </a:r>
            <a:r>
              <a:rPr lang="ru-RU" altLang="en-US" sz="900" b="1" dirty="0" err="1" smtClean="0"/>
              <a:t>Хакан</a:t>
            </a:r>
            <a:r>
              <a:rPr lang="ru-RU" altLang="en-US" sz="900" b="1" dirty="0" smtClean="0"/>
              <a:t> Ай</a:t>
            </a:r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b="1" i="1" dirty="0" smtClean="0"/>
              <a:t>Турция</a:t>
            </a:r>
            <a:endParaRPr lang="hr-HR" altLang="en-US" sz="900" i="1" dirty="0"/>
          </a:p>
        </p:txBody>
      </p:sp>
      <p:sp>
        <p:nvSpPr>
          <p:cNvPr id="16396" name="Rectangle 2"/>
          <p:cNvSpPr txBox="1">
            <a:spLocks noChangeArrowheads="1"/>
          </p:cNvSpPr>
          <p:nvPr/>
        </p:nvSpPr>
        <p:spPr bwMode="auto">
          <a:xfrm>
            <a:off x="1288365" y="1966150"/>
            <a:ext cx="6624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+mn-lt"/>
              </a:rPr>
              <a:t/>
            </a:r>
            <a:br>
              <a:rPr lang="en-US" altLang="en-US" sz="1600" b="1" dirty="0">
                <a:latin typeface="+mn-lt"/>
              </a:rPr>
            </a:br>
            <a:r>
              <a:rPr lang="en-US" altLang="en-US" sz="1600" b="1" dirty="0">
                <a:latin typeface="+mn-lt"/>
              </a:rPr>
              <a:t>BCOP Executive Committee</a:t>
            </a:r>
            <a:r>
              <a:rPr lang="hr-HR" altLang="en-US" sz="1600" b="1" dirty="0">
                <a:latin typeface="+mn-lt"/>
              </a:rPr>
              <a:t/>
            </a:r>
            <a:br>
              <a:rPr lang="hr-HR" altLang="en-US" sz="1600" b="1" dirty="0">
                <a:latin typeface="+mn-lt"/>
              </a:rPr>
            </a:br>
            <a:endParaRPr lang="en-US" altLang="en-US" sz="1600" b="1" dirty="0">
              <a:latin typeface="+mn-lt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2733768" y="1789903"/>
            <a:ext cx="1289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</a:tabLst>
            </a:pPr>
            <a:r>
              <a:rPr lang="ru-RU" altLang="en-US" sz="900" b="1" dirty="0" err="1" smtClean="0"/>
              <a:t>Наида</a:t>
            </a:r>
            <a:r>
              <a:rPr lang="ru-RU" altLang="en-US" sz="900" b="1" dirty="0" smtClean="0"/>
              <a:t> </a:t>
            </a:r>
            <a:r>
              <a:rPr lang="ru-RU" altLang="en-US" sz="900" b="1" dirty="0" err="1" smtClean="0"/>
              <a:t>Чарсимамович</a:t>
            </a:r>
            <a:endParaRPr lang="ru-RU" altLang="en-US" sz="900" b="1" dirty="0" smtClean="0"/>
          </a:p>
          <a:p>
            <a:pPr algn="ctr" eaLnBrk="1" hangingPunct="1">
              <a:tabLst>
                <a:tab pos="890588" algn="l"/>
              </a:tabLst>
            </a:pPr>
            <a:r>
              <a:rPr lang="ru-RU" sz="900" b="1" i="1" dirty="0" smtClean="0"/>
              <a:t>Всемирный Банк</a:t>
            </a:r>
            <a:endParaRPr lang="en-US" sz="900" i="1" dirty="0"/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3913557" y="3694328"/>
            <a:ext cx="135165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b="1" dirty="0" smtClean="0"/>
              <a:t>Анна </a:t>
            </a:r>
            <a:r>
              <a:rPr lang="ru-RU" altLang="en-US" sz="900" b="1" dirty="0" err="1" smtClean="0"/>
              <a:t>Беленчук</a:t>
            </a:r>
            <a:endParaRPr lang="ru-RU" altLang="en-US" sz="900" b="1" dirty="0" smtClean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b="1" dirty="0" smtClean="0"/>
              <a:t>Председатель</a:t>
            </a:r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b="1" i="1" dirty="0" smtClean="0"/>
              <a:t>Российская Федерация</a:t>
            </a:r>
            <a:endParaRPr lang="hr-HR" altLang="en-US" sz="900" i="1" dirty="0"/>
          </a:p>
        </p:txBody>
      </p:sp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5011823" y="3697861"/>
            <a:ext cx="155363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b="1" dirty="0" err="1" smtClean="0"/>
              <a:t>Гелардина</a:t>
            </a:r>
            <a:r>
              <a:rPr lang="ru-RU" altLang="en-US" sz="900" b="1" dirty="0" smtClean="0"/>
              <a:t> </a:t>
            </a:r>
            <a:r>
              <a:rPr lang="ru-RU" altLang="en-US" sz="900" b="1" dirty="0" err="1" smtClean="0"/>
              <a:t>Продани</a:t>
            </a:r>
            <a:endParaRPr lang="ru-RU" altLang="en-US" sz="900" b="1" dirty="0" smtClean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b="1" dirty="0" smtClean="0"/>
              <a:t>Заместитель Председателя</a:t>
            </a:r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b="1" i="1" dirty="0" smtClean="0"/>
              <a:t>Албания</a:t>
            </a:r>
            <a:endParaRPr lang="hr-HR" altLang="en-US" sz="900" i="1" dirty="0"/>
          </a:p>
        </p:txBody>
      </p:sp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2488939" y="3746735"/>
            <a:ext cx="155363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en-US" sz="900" b="1" dirty="0"/>
              <a:t> </a:t>
            </a:r>
            <a:r>
              <a:rPr lang="ru-RU" altLang="en-US" sz="900" b="1" dirty="0" smtClean="0"/>
              <a:t>Михаил </a:t>
            </a:r>
            <a:r>
              <a:rPr lang="ru-RU" altLang="en-US" sz="900" b="1" dirty="0" err="1" smtClean="0"/>
              <a:t>Прохорик</a:t>
            </a:r>
            <a:endParaRPr lang="ru-RU" altLang="en-US" sz="900" b="1" dirty="0" smtClean="0"/>
          </a:p>
          <a:p>
            <a:pPr algn="ctr" eaLnBrk="1" hangingPunct="1"/>
            <a:r>
              <a:rPr lang="ru-RU" altLang="en-US" sz="900" b="1" dirty="0" smtClean="0"/>
              <a:t>Заместитель Председателя</a:t>
            </a:r>
          </a:p>
          <a:p>
            <a:pPr algn="ctr" eaLnBrk="1" hangingPunct="1"/>
            <a:r>
              <a:rPr lang="ru-RU" altLang="en-US" sz="900" b="1" i="1" dirty="0" smtClean="0"/>
              <a:t>Беларусь</a:t>
            </a:r>
            <a:endParaRPr lang="hr-HR" altLang="en-US" sz="900" i="1" dirty="0"/>
          </a:p>
        </p:txBody>
      </p:sp>
      <p:sp>
        <p:nvSpPr>
          <p:cNvPr id="16406" name="Rectangle 9"/>
          <p:cNvSpPr>
            <a:spLocks noChangeArrowheads="1"/>
          </p:cNvSpPr>
          <p:nvPr/>
        </p:nvSpPr>
        <p:spPr bwMode="auto">
          <a:xfrm>
            <a:off x="4072249" y="5791200"/>
            <a:ext cx="1398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b="1" dirty="0" smtClean="0"/>
              <a:t>Канат </a:t>
            </a:r>
            <a:r>
              <a:rPr lang="ru-RU" altLang="en-US" sz="900" b="1" dirty="0" err="1" smtClean="0"/>
              <a:t>Асангулов</a:t>
            </a:r>
            <a:endParaRPr lang="ru-RU" altLang="en-US" sz="900" b="1" dirty="0" smtClean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b="1" i="1" dirty="0" smtClean="0"/>
              <a:t>Кыргызская Республика</a:t>
            </a:r>
            <a:endParaRPr lang="hr-HR" altLang="en-US" sz="900" i="1" dirty="0"/>
          </a:p>
        </p:txBody>
      </p:sp>
      <p:pic>
        <p:nvPicPr>
          <p:cNvPr id="16407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115258" y="539746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7"/>
          <p:cNvSpPr>
            <a:spLocks noChangeArrowheads="1"/>
          </p:cNvSpPr>
          <p:nvPr/>
        </p:nvSpPr>
        <p:spPr bwMode="auto">
          <a:xfrm>
            <a:off x="-410966" y="1796603"/>
            <a:ext cx="212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890588" algn="l"/>
                <a:tab pos="1804988" algn="l"/>
              </a:tabLst>
            </a:pPr>
            <a:r>
              <a:rPr lang="ru-RU" sz="900" b="1" dirty="0" smtClean="0"/>
              <a:t>Майя </a:t>
            </a:r>
            <a:r>
              <a:rPr lang="ru-RU" sz="900" b="1" dirty="0" err="1" smtClean="0"/>
              <a:t>Гусарова</a:t>
            </a:r>
            <a:endParaRPr lang="ru-RU" sz="900" b="1" dirty="0" smtClean="0"/>
          </a:p>
          <a:p>
            <a:pPr algn="ctr">
              <a:tabLst>
                <a:tab pos="890588" algn="l"/>
                <a:tab pos="1804988" algn="l"/>
              </a:tabLst>
            </a:pPr>
            <a:r>
              <a:rPr lang="ru-RU" sz="900" b="1" i="1" dirty="0" smtClean="0"/>
              <a:t>Всемирный Банк</a:t>
            </a:r>
            <a:endParaRPr lang="en-US" sz="900" i="1" dirty="0"/>
          </a:p>
        </p:txBody>
      </p:sp>
      <p:pic>
        <p:nvPicPr>
          <p:cNvPr id="25" name="Рисунок 5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950" y="2503832"/>
            <a:ext cx="1032189" cy="1190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920" y="2501956"/>
            <a:ext cx="1022117" cy="116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658" y="2846777"/>
            <a:ext cx="1207113" cy="1481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89" y="2842976"/>
            <a:ext cx="1231499" cy="14631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2187" y="385911"/>
            <a:ext cx="1208134" cy="1403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20545" y="579047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/>
              <a:t>Елена </a:t>
            </a:r>
            <a:r>
              <a:rPr lang="ru-RU" sz="900" b="1" dirty="0" err="1" smtClean="0"/>
              <a:t>Зюнина</a:t>
            </a:r>
            <a:endParaRPr lang="ru-RU" sz="900" b="1" dirty="0" smtClean="0"/>
          </a:p>
          <a:p>
            <a:pPr algn="ctr"/>
            <a:r>
              <a:rPr lang="ru-RU" sz="900" b="1" i="1" dirty="0" smtClean="0"/>
              <a:t>Российская Федерация</a:t>
            </a:r>
            <a:endParaRPr lang="en-US" sz="9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31861" y="58330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 smtClean="0"/>
              <a:t>Алия</a:t>
            </a:r>
            <a:r>
              <a:rPr lang="ru-RU" sz="900" b="1" dirty="0" smtClean="0"/>
              <a:t> </a:t>
            </a:r>
            <a:r>
              <a:rPr lang="ru-RU" sz="900" b="1" dirty="0" err="1" smtClean="0"/>
              <a:t>Алйович</a:t>
            </a:r>
            <a:endParaRPr lang="ru-RU" sz="900" b="1" dirty="0" smtClean="0"/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i="1" dirty="0" smtClean="0"/>
              <a:t>Босния и Герцеговина</a:t>
            </a:r>
            <a:endParaRPr lang="en-US" sz="9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2633" y="47357"/>
            <a:ext cx="1980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BCOP Resource Team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31978" y="579826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err="1" smtClean="0"/>
              <a:t>Младенка</a:t>
            </a:r>
            <a:r>
              <a:rPr lang="ru-RU" sz="900" b="1" dirty="0" smtClean="0"/>
              <a:t> </a:t>
            </a:r>
            <a:r>
              <a:rPr lang="ru-RU" sz="900" b="1" dirty="0" err="1" smtClean="0"/>
              <a:t>Карачич</a:t>
            </a:r>
            <a:endParaRPr lang="ru-RU" sz="900" b="1" dirty="0" smtClean="0"/>
          </a:p>
          <a:p>
            <a:pPr algn="ctr"/>
            <a:r>
              <a:rPr lang="ru-RU" sz="900" b="1" i="1" dirty="0" smtClean="0"/>
              <a:t>Хорватия</a:t>
            </a:r>
            <a:endParaRPr lang="en-US" sz="9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28" y="385911"/>
            <a:ext cx="1222185" cy="140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62" y="4367820"/>
            <a:ext cx="997910" cy="1423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44" y="2508106"/>
            <a:ext cx="1109207" cy="123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09" y="4391024"/>
            <a:ext cx="1481020" cy="1252022"/>
          </a:xfrm>
          <a:prstGeom prst="rect">
            <a:avLst/>
          </a:prstGeom>
        </p:spPr>
      </p:pic>
      <p:pic>
        <p:nvPicPr>
          <p:cNvPr id="14" name="Изображение 13" descr="IMG_2729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116" y="4383271"/>
            <a:ext cx="1162597" cy="1334727"/>
          </a:xfrm>
          <a:prstGeom prst="rect">
            <a:avLst/>
          </a:prstGeom>
        </p:spPr>
      </p:pic>
      <p:pic>
        <p:nvPicPr>
          <p:cNvPr id="15" name="Изображение 14" descr="Зюнина Елена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00" y="4387081"/>
            <a:ext cx="1077539" cy="1411179"/>
          </a:xfrm>
          <a:prstGeom prst="rect">
            <a:avLst/>
          </a:prstGeom>
        </p:spPr>
      </p:pic>
      <p:pic>
        <p:nvPicPr>
          <p:cNvPr id="16" name="Изображение 15" descr="Untitled-2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25" y="4429399"/>
            <a:ext cx="105258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8229600" cy="685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cs typeface="Times New Roman" pitchFamily="18" charset="0"/>
              </a:rPr>
              <a:t>Деятельность на протяжении 5 лет: 2012-17 гг.</a:t>
            </a:r>
            <a:endParaRPr lang="ru-RU" sz="3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5123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762000" y="19050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71060257"/>
              </p:ext>
            </p:extLst>
          </p:nvPr>
        </p:nvGraphicFramePr>
        <p:xfrm>
          <a:off x="7620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64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933" y="228600"/>
            <a:ext cx="8458200" cy="685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Прошлые результаты: Стратегические приоритеты, рассматриваемые на период 2012-17 гг.</a:t>
            </a:r>
            <a:endParaRPr lang="ru-RU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30791" y="1219200"/>
            <a:ext cx="8153400" cy="6019800"/>
          </a:xfrm>
        </p:spPr>
        <p:txBody>
          <a:bodyPr>
            <a:noAutofit/>
          </a:bodyPr>
          <a:lstStyle/>
          <a:p>
            <a:pPr algn="just">
              <a:buAutoNum type="arabicPeriod"/>
            </a:pPr>
            <a:r>
              <a:rPr lang="ru-RU" sz="1600" b="1" dirty="0">
                <a:latin typeface="Calibri" charset="0"/>
              </a:rPr>
              <a:t>Оттачивание знаний для действенного управления государственными </a:t>
            </a:r>
            <a:r>
              <a:rPr lang="ru-RU" sz="1600" b="1" dirty="0" smtClean="0">
                <a:latin typeface="Calibri" charset="0"/>
              </a:rPr>
              <a:t>финансами: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Программное и ориентированное на результаты бюджетирование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изначально рассматривались посредством трех ежегодных пленарных заседаний (2012-2014 гг.), а теперь посредством новой Рабочей группы (2016)</a:t>
            </a:r>
            <a:r>
              <a:rPr lang="ru-RU" sz="1600" dirty="0" smtClean="0">
                <a:solidFill>
                  <a:srgbClr val="000000"/>
                </a:solidFill>
                <a:latin typeface="Calibri" charset="0"/>
              </a:rPr>
              <a:t>:  </a:t>
            </a:r>
          </a:p>
          <a:p>
            <a:pPr marL="0" indent="0" algn="just">
              <a:buNone/>
            </a:pPr>
            <a:endParaRPr lang="ru-RU" sz="16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Calibri" charset="0"/>
              </a:rPr>
              <a:t>До 21 участвующей страны встречаются каждый год с учетом приоритетности этих реформ</a:t>
            </a:r>
          </a:p>
          <a:p>
            <a:pPr algn="just"/>
            <a:endParaRPr lang="ru-RU" sz="16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Calibri" charset="0"/>
              </a:rPr>
              <a:t>Первая встреча по программному бюджетированию должна была прояснить терминологию, выбрать технические справочные документы для перевода, а также идентифицировать региональные и международные тенденции и надлежащие практики. </a:t>
            </a:r>
          </a:p>
          <a:p>
            <a:pPr lvl="1" algn="just"/>
            <a:r>
              <a:rPr lang="ru-RU" sz="1600" dirty="0" smtClean="0">
                <a:solidFill>
                  <a:srgbClr val="000000"/>
                </a:solidFill>
                <a:latin typeface="Calibri" charset="0"/>
              </a:rPr>
              <a:t>Последующие встречи были сфокусированы на аспектах программного бюджетирования и бюджетирования, ориентированного на результаты, а в завершение был представлен основанный на результатах мониторинг и оценка.</a:t>
            </a:r>
          </a:p>
          <a:p>
            <a:pPr algn="just"/>
            <a:endParaRPr lang="ru-RU" sz="16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Calibri" charset="0"/>
              </a:rPr>
              <a:t>Эксперты из Всемирного банка, ОЭСР, МВФ принимали участие во всех встречах, а перед каждой встречей проводились тематические исследования, чтобы определить статус реформ. (Ссылки на 4. Расширение имеющихся на международном уровне данных о странах PEMPAL)</a:t>
            </a:r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3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933" y="228600"/>
            <a:ext cx="8458200" cy="685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Прошлые результаты: Стратегические приоритеты, рассматриваемые на период 2012-17 гг.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30791" y="1143000"/>
            <a:ext cx="8153400" cy="6019800"/>
          </a:xfrm>
        </p:spPr>
        <p:txBody>
          <a:bodyPr>
            <a:noAutofit/>
          </a:bodyPr>
          <a:lstStyle/>
          <a:p>
            <a:pPr algn="just">
              <a:buAutoNum type="arabicPeriod"/>
            </a:pPr>
            <a:r>
              <a:rPr lang="ru-RU" sz="1800" b="1" dirty="0" smtClean="0">
                <a:latin typeface="Calibri" charset="0"/>
              </a:rPr>
              <a:t>Оттачивание знаний для действенного управления государственными финансами:</a:t>
            </a:r>
          </a:p>
          <a:p>
            <a:pPr marL="0" indent="0" algn="just">
              <a:buNone/>
            </a:pPr>
            <a:endParaRPr lang="ru-RU" sz="1800" b="1" dirty="0" smtClean="0">
              <a:latin typeface="Calibri" charset="0"/>
            </a:endParaRPr>
          </a:p>
          <a:p>
            <a:pPr marL="0" indent="0" algn="just">
              <a:buNone/>
            </a:pPr>
            <a:r>
              <a:rPr lang="ru-RU" sz="1800" b="1" u="sng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Программное и ориентированное на результаты бюджетирование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продолжение</a:t>
            </a:r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:  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Страновые примеры, рассмотренные на трех заседаниях: </a:t>
            </a:r>
          </a:p>
          <a:p>
            <a:pPr algn="just"/>
            <a:endParaRPr lang="ru-RU" sz="1800" dirty="0" smtClean="0">
              <a:solidFill>
                <a:srgbClr val="000000"/>
              </a:solidFill>
              <a:latin typeface="Calibri" charset="0"/>
            </a:endParaRPr>
          </a:p>
          <a:p>
            <a:pPr lvl="1" algn="just"/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Международные: Франция, Австралия, Словения, Польша, Эстония, Австрия, Ирландия, Швеция, Нидерланды, Южная Корея</a:t>
            </a:r>
          </a:p>
          <a:p>
            <a:pPr lvl="1" algn="just"/>
            <a:endParaRPr lang="ru-RU" sz="1800" dirty="0" smtClean="0">
              <a:solidFill>
                <a:srgbClr val="000000"/>
              </a:solidFill>
              <a:latin typeface="Calibri" charset="0"/>
            </a:endParaRPr>
          </a:p>
          <a:p>
            <a:pPr lvl="1" algn="just"/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PEMPAL: Казахстан, Российская Федерация (3), Армения, Хорватия (2), Босния и Герцеговина, Турция</a:t>
            </a:r>
          </a:p>
          <a:p>
            <a:pPr lvl="1" algn="just"/>
            <a:endParaRPr lang="ru-RU" sz="18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Ознакомительные визиты также проводились в 2013 году: Польша – по программному бюджетированию на местных уровнях; Великобритания – чтобы установить, как информация о результатах определялась в секторе образования; и Ирландия – для изучения подхода к анализу расходов.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1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933" y="228600"/>
            <a:ext cx="8458200" cy="685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Прошлые результаты: Стратегические приоритеты, рассматриваемые на период 2012-17 гг.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66233" y="1130595"/>
            <a:ext cx="8229600" cy="6019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Calibri" charset="0"/>
              </a:rPr>
              <a:t>1. Оттачивание знаний для действенного управления государственными финансами (продолжение):</a:t>
            </a:r>
          </a:p>
          <a:p>
            <a:pPr marL="0" indent="0" algn="just">
              <a:buNone/>
            </a:pPr>
            <a:endParaRPr lang="ru-RU" sz="900" dirty="0" smtClean="0">
              <a:solidFill>
                <a:srgbClr val="000000"/>
              </a:solidFill>
              <a:latin typeface="Calibri" charset="0"/>
            </a:endParaRPr>
          </a:p>
          <a:p>
            <a:pPr marL="0" indent="0" algn="just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Другие </a:t>
            </a:r>
            <a:r>
              <a:rPr lang="ru-RU" sz="1800" b="1" u="sng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инструменты и </a:t>
            </a: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вопросы, рассмотренные </a:t>
            </a:r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в период действия последней стратегии:</a:t>
            </a:r>
          </a:p>
          <a:p>
            <a:pPr marL="0" indent="0" algn="just">
              <a:buNone/>
            </a:pPr>
            <a:endParaRPr lang="ru-RU" sz="16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ИТ системы для бюджетного (2013 г. Ознакомительный визит в Грузию – 6 стран)</a:t>
            </a:r>
          </a:p>
          <a:p>
            <a:pPr algn="just"/>
            <a:endParaRPr lang="ru-RU" sz="9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Бюджетное планирование и роль Парламента (2014 г</a:t>
            </a:r>
            <a:r>
              <a:rPr lang="ru-RU" sz="1800" dirty="0">
                <a:solidFill>
                  <a:srgbClr val="000000"/>
                </a:solidFill>
                <a:latin typeface="Calibri" charset="0"/>
              </a:rPr>
              <a:t>. Ознакомительный визит </a:t>
            </a:r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в Австрию - 5 стран) </a:t>
            </a:r>
          </a:p>
          <a:p>
            <a:pPr algn="just"/>
            <a:endParaRPr lang="ru-RU" sz="9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Семинар Секретариата PEFA для обсуждения пересмотра PEFA (2014 г. в сочетании с SBO ОЭСР)</a:t>
            </a:r>
          </a:p>
          <a:p>
            <a:pPr algn="just"/>
            <a:endParaRPr lang="ru-RU" sz="9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Бюджетное планирование и управление средствами ЕС (2014 </a:t>
            </a:r>
            <a:r>
              <a:rPr lang="ru-RU" sz="1800" dirty="0">
                <a:solidFill>
                  <a:srgbClr val="000000"/>
                </a:solidFill>
                <a:latin typeface="Calibri" charset="0"/>
              </a:rPr>
              <a:t>г. Ознакомительный визит в </a:t>
            </a:r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Словению - 6 стран)</a:t>
            </a:r>
          </a:p>
          <a:p>
            <a:pPr algn="just"/>
            <a:endParaRPr lang="ru-RU" sz="9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Calibri" charset="0"/>
              </a:rPr>
              <a:t>Управление фондом заработной платы – относится к слайду, посвященному Рабочей группе по управлению фондом заработной платы</a:t>
            </a:r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13193</TotalTime>
  <Words>2576</Words>
  <Application>Microsoft Office PowerPoint</Application>
  <PresentationFormat>On-screen Show (4:3)</PresentationFormat>
  <Paragraphs>273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Sylfaen</vt:lpstr>
      <vt:lpstr>Times New Roman</vt:lpstr>
      <vt:lpstr>Office Theme</vt:lpstr>
      <vt:lpstr>Бюджетное сообщество (БС)</vt:lpstr>
      <vt:lpstr>PowerPoint Presentation</vt:lpstr>
      <vt:lpstr>Миссия БС</vt:lpstr>
      <vt:lpstr>PowerPoint Presentation</vt:lpstr>
      <vt:lpstr>PowerPoint Presentation</vt:lpstr>
      <vt:lpstr>Деятельность на протяжении 5 лет: 2012-17 гг.</vt:lpstr>
      <vt:lpstr>Прошлые результаты: Стратегические приоритеты, рассматриваемые на период 2012-17 гг.</vt:lpstr>
      <vt:lpstr>Прошлые результаты: Стратегические приоритеты, рассматриваемые на период 2012-17 гг.</vt:lpstr>
      <vt:lpstr>Прошлые результаты: Стратегические приоритеты, рассматриваемые на период 2012-17 гг.</vt:lpstr>
      <vt:lpstr>Прошлые результаты: Стратегические приоритеты, рассматриваемые на период 2012-17 гг.</vt:lpstr>
      <vt:lpstr>Прошлые результаты: Стратегические приоритеты, рассматриваемые на период 2012-17 гг.</vt:lpstr>
      <vt:lpstr>Прошлые результаты: Стратегические приоритеты, рассматриваемые на период 2012-17 гг.</vt:lpstr>
      <vt:lpstr>Результаты Рабочей группы БС по Управлению фондом заработной платы (членами группы являются 12 стран, группа закончила работу в ФГ 2016)   </vt:lpstr>
      <vt:lpstr>Результаты Рабочей группы БС по бюджетной грамотности и прозрачности (членами группы являются 15 стран)   </vt:lpstr>
      <vt:lpstr>Подготовленные продукты знаний</vt:lpstr>
      <vt:lpstr>Подготовленные продукты знаний (продолжение)</vt:lpstr>
      <vt:lpstr>Будущие результаты: Стратегические приоритеты, запланированные на 2017 - 2022 гг.</vt:lpstr>
      <vt:lpstr>Будущие результаты: Стратегические приоритеты, запланированные на 2017 - 2022 гг.</vt:lpstr>
      <vt:lpstr>Процесс идентификации и определения приоритетности вопросов в области УГФ</vt:lpstr>
      <vt:lpstr>Идеи для сотрудничества всех ПС</vt:lpstr>
      <vt:lpstr>PowerPoint Presentation</vt:lpstr>
    </vt:vector>
  </TitlesOfParts>
  <Manager/>
  <Company>World Bank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presentations template</dc:title>
  <dc:subject/>
  <dc:creator>Deanna Aubrey</dc:creator>
  <cp:keywords>Development of PEMPAL Strategy 2017-22</cp:keywords>
  <dc:description>Berne 2016 meeting</dc:description>
  <cp:lastModifiedBy>Ksenia Galantsova</cp:lastModifiedBy>
  <cp:revision>806</cp:revision>
  <cp:lastPrinted>2016-06-02T13:15:29Z</cp:lastPrinted>
  <dcterms:created xsi:type="dcterms:W3CDTF">2012-02-13T09:14:10Z</dcterms:created>
  <dcterms:modified xsi:type="dcterms:W3CDTF">2016-07-05T11:40:06Z</dcterms:modified>
  <cp:category/>
</cp:coreProperties>
</file>