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72" r:id="rId3"/>
    <p:sldId id="269" r:id="rId4"/>
    <p:sldId id="270" r:id="rId5"/>
    <p:sldId id="268" r:id="rId6"/>
    <p:sldId id="264" r:id="rId7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9"/>
    <a:srgbClr val="464646"/>
    <a:srgbClr val="FFFFAB"/>
    <a:srgbClr val="FEAA7E"/>
    <a:srgbClr val="0B7468"/>
    <a:srgbClr val="5CB4E6"/>
    <a:srgbClr val="006EAC"/>
    <a:srgbClr val="00588B"/>
    <a:srgbClr val="DAF2FF"/>
    <a:srgbClr val="45A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6" autoAdjust="0"/>
  </p:normalViewPr>
  <p:slideViewPr>
    <p:cSldViewPr showGuides="1">
      <p:cViewPr varScale="1">
        <p:scale>
          <a:sx n="54" d="100"/>
          <a:sy n="54" d="100"/>
        </p:scale>
        <p:origin x="192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645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82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94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958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82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8.jpeg"/><Relationship Id="rId3" Type="http://schemas.openxmlformats.org/officeDocument/2006/relationships/image" Target="../media/image1.jpeg"/><Relationship Id="rId21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19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"/>
          <p:cNvSpPr/>
          <p:nvPr/>
        </p:nvSpPr>
        <p:spPr>
          <a:xfrm>
            <a:off x="-256713" y="1728857"/>
            <a:ext cx="1903702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24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20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3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21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2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25" name="Казначейство России"/>
          <p:cNvSpPr txBox="1"/>
          <p:nvPr/>
        </p:nvSpPr>
        <p:spPr>
          <a:xfrm>
            <a:off x="1796721" y="535619"/>
            <a:ext cx="602487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Казначейство России</a:t>
            </a:r>
          </a:p>
        </p:txBody>
      </p:sp>
      <p:sp>
        <p:nvSpPr>
          <p:cNvPr id="126" name="Итоги деятельности Казначейства России за 2018 год…"/>
          <p:cNvSpPr/>
          <p:nvPr/>
        </p:nvSpPr>
        <p:spPr>
          <a:xfrm>
            <a:off x="-472613" y="4240098"/>
            <a:ext cx="19252921" cy="4024653"/>
          </a:xfrm>
          <a:prstGeom prst="roundRect">
            <a:avLst>
              <a:gd name="adj" fmla="val 11676"/>
            </a:avLst>
          </a:prstGeom>
          <a:solidFill>
            <a:srgbClr val="0038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lvl="6" indent="719999" algn="l">
              <a:defRPr sz="5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	ИНТЕГРАЦИЯ ИНФОРМАЦИОННЫХ СИСТЕМ </a:t>
            </a:r>
            <a:br>
              <a:rPr lang="ru-RU" dirty="0" smtClean="0"/>
            </a:br>
            <a:r>
              <a:rPr lang="ru-RU" dirty="0" smtClean="0"/>
              <a:t>	В 	КАЗНАЧЕЙСТВЕ РОССИИ</a:t>
            </a:r>
            <a:endParaRPr lang="ru-RU" dirty="0"/>
          </a:p>
        </p:txBody>
      </p:sp>
      <p:sp>
        <p:nvSpPr>
          <p:cNvPr id="128" name="Line"/>
          <p:cNvSpPr/>
          <p:nvPr/>
        </p:nvSpPr>
        <p:spPr>
          <a:xfrm>
            <a:off x="0" y="12930599"/>
            <a:ext cx="2438400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" name="www.roskazna.ru"/>
          <p:cNvSpPr txBox="1"/>
          <p:nvPr/>
        </p:nvSpPr>
        <p:spPr>
          <a:xfrm>
            <a:off x="260444" y="13051248"/>
            <a:ext cx="119315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>
              <a:defRPr b="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www.roskazna.ru</a:t>
            </a:r>
          </a:p>
        </p:txBody>
      </p:sp>
      <p:sp>
        <p:nvSpPr>
          <p:cNvPr id="130" name="Москва, 2019 год"/>
          <p:cNvSpPr txBox="1"/>
          <p:nvPr/>
        </p:nvSpPr>
        <p:spPr>
          <a:xfrm>
            <a:off x="12192000" y="13051248"/>
            <a:ext cx="11931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r">
              <a:defRPr b="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Июнь </a:t>
            </a:r>
            <a:r>
              <a:rPr dirty="0" smtClean="0"/>
              <a:t>2019 г</a:t>
            </a:r>
            <a:r>
              <a:rPr lang="ru-RU" dirty="0" smtClean="0"/>
              <a:t>.</a:t>
            </a:r>
            <a:endParaRPr dirty="0"/>
          </a:p>
        </p:txBody>
      </p:sp>
      <p:pic>
        <p:nvPicPr>
          <p:cNvPr id="131" name="Курица контур.png" descr="Курица контур.png"/>
          <p:cNvPicPr>
            <a:picLocks noChangeAspect="1"/>
          </p:cNvPicPr>
          <p:nvPr/>
        </p:nvPicPr>
        <p:blipFill>
          <a:blip r:embed="rId4">
            <a:alphaModFix amt="17535"/>
            <a:extLst/>
          </a:blip>
          <a:stretch>
            <a:fillRect/>
          </a:stretch>
        </p:blipFill>
        <p:spPr>
          <a:xfrm>
            <a:off x="19167087" y="840419"/>
            <a:ext cx="10433825" cy="1172753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Руководитель…"/>
          <p:cNvSpPr txBox="1"/>
          <p:nvPr/>
        </p:nvSpPr>
        <p:spPr>
          <a:xfrm>
            <a:off x="273155" y="10772341"/>
            <a:ext cx="2066962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2" indent="0" algn="l">
              <a:defRPr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olidFill>
                  <a:srgbClr val="002D48"/>
                </a:solidFill>
              </a:rPr>
              <a:t>Начальник Управления развития информационных систем Федерального казначейства</a:t>
            </a:r>
          </a:p>
          <a:p>
            <a:pPr lvl="2" indent="0" algn="l">
              <a:defRPr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olidFill>
                  <a:srgbClr val="002D48"/>
                </a:solidFill>
              </a:rPr>
              <a:t>Гвоздева Наталья Васильевна</a:t>
            </a:r>
            <a:endParaRPr dirty="0">
              <a:solidFill>
                <a:srgbClr val="002D4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33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34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35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8" name="Казначейство России"/>
          <p:cNvSpPr txBox="1"/>
          <p:nvPr/>
        </p:nvSpPr>
        <p:spPr>
          <a:xfrm>
            <a:off x="1796721" y="535619"/>
            <a:ext cx="602487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Казначейство России</a:t>
            </a:r>
          </a:p>
        </p:txBody>
      </p: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dirty="0"/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23648" y="-46795"/>
            <a:ext cx="1560119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ru-RU" sz="4000" dirty="0"/>
              <a:t>Взаимодействие </a:t>
            </a:r>
            <a:r>
              <a:rPr lang="ru-RU" sz="4000" dirty="0" smtClean="0"/>
              <a:t>«бухгалтерских» подсистем с </a:t>
            </a:r>
            <a:r>
              <a:rPr lang="ru-RU" sz="4000" dirty="0" smtClean="0"/>
              <a:t>ГИИС </a:t>
            </a:r>
            <a:r>
              <a:rPr lang="ru-RU" sz="4000" dirty="0"/>
              <a:t>«Электронный бюджет» и внешними </a:t>
            </a:r>
            <a:r>
              <a:rPr lang="ru-RU" sz="4000" dirty="0" smtClean="0"/>
              <a:t>информационными </a:t>
            </a:r>
            <a:r>
              <a:rPr lang="ru-RU" sz="4000" dirty="0"/>
              <a:t>системами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60188" y="2173333"/>
            <a:ext cx="21578766" cy="9324494"/>
            <a:chOff x="380303" y="1622912"/>
            <a:chExt cx="23619876" cy="1020648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80303" y="1722027"/>
              <a:ext cx="5436023" cy="3497397"/>
              <a:chOff x="-463154" y="2154075"/>
              <a:chExt cx="5436023" cy="3497397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2089067" y="2154075"/>
                <a:ext cx="2883802" cy="933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ru-RU" sz="1800" dirty="0">
                    <a:solidFill>
                      <a:srgbClr val="C00000"/>
                    </a:solidFill>
                  </a:rPr>
                  <a:t>Подсистема управления расходами (</a:t>
                </a:r>
                <a:r>
                  <a:rPr lang="ru-RU" sz="1800" dirty="0" smtClean="0">
                    <a:solidFill>
                      <a:srgbClr val="C00000"/>
                    </a:solidFill>
                  </a:rPr>
                  <a:t>АСФК</a:t>
                </a:r>
                <a:r>
                  <a:rPr lang="ru-RU" sz="1800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  <p:sp>
            <p:nvSpPr>
              <p:cNvPr id="209" name="Нашивка 12"/>
              <p:cNvSpPr/>
              <p:nvPr/>
            </p:nvSpPr>
            <p:spPr>
              <a:xfrm>
                <a:off x="-463154" y="4006194"/>
                <a:ext cx="3266552" cy="1645278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- Доведение бюджетных данных;</a:t>
                </a:r>
              </a:p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- Сведения о БО, ДО;</a:t>
                </a:r>
              </a:p>
              <a:p>
                <a:pPr marL="285750" indent="-285750">
                  <a:buFontTx/>
                  <a:buChar char="-"/>
                </a:pP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Осуществление </a:t>
                </a:r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операций по движению средств </a:t>
                </a: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на </a:t>
                </a: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лицевом счете;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- Исполнении документов по движению средств на </a:t>
                </a: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лицевом счете.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grpSp>
          <p:nvGrpSpPr>
            <p:cNvPr id="210" name="Группа 209"/>
            <p:cNvGrpSpPr/>
            <p:nvPr/>
          </p:nvGrpSpPr>
          <p:grpSpPr>
            <a:xfrm>
              <a:off x="6550510" y="1622912"/>
              <a:ext cx="5092313" cy="2282760"/>
              <a:chOff x="1180074" y="2151250"/>
              <a:chExt cx="5092313" cy="2282760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1180074" y="2151250"/>
                <a:ext cx="2883802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ru-RU" sz="1800" dirty="0" smtClean="0">
                    <a:solidFill>
                      <a:srgbClr val="C00000"/>
                    </a:solidFill>
                  </a:rPr>
                  <a:t>НСИ</a:t>
                </a:r>
                <a:endParaRPr lang="ru-RU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2" name="Нашивка 12"/>
              <p:cNvSpPr/>
              <p:nvPr/>
            </p:nvSpPr>
            <p:spPr>
              <a:xfrm>
                <a:off x="2889144" y="3611371"/>
                <a:ext cx="3383243" cy="822639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Справочники, реестры, классификаторы</a:t>
                </a:r>
              </a:p>
            </p:txBody>
          </p:sp>
        </p:grpSp>
        <p:grpSp>
          <p:nvGrpSpPr>
            <p:cNvPr id="213" name="Группа 212"/>
            <p:cNvGrpSpPr/>
            <p:nvPr/>
          </p:nvGrpSpPr>
          <p:grpSpPr>
            <a:xfrm>
              <a:off x="10823848" y="1736914"/>
              <a:ext cx="7334713" cy="2352649"/>
              <a:chOff x="781158" y="2179794"/>
              <a:chExt cx="7334713" cy="2352649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81158" y="2179794"/>
                <a:ext cx="4727445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ru-RU" sz="1800" dirty="0" smtClean="0">
                    <a:solidFill>
                      <a:srgbClr val="C00000"/>
                    </a:solidFill>
                  </a:rPr>
                  <a:t>Модуль </a:t>
                </a:r>
                <a:r>
                  <a:rPr lang="ru-RU" sz="1800" dirty="0">
                    <a:solidFill>
                      <a:srgbClr val="C00000"/>
                    </a:solidFill>
                  </a:rPr>
                  <a:t>формирования бюджетной (бухгалтерской) отчетности ПУиО</a:t>
                </a:r>
              </a:p>
            </p:txBody>
          </p:sp>
          <p:sp>
            <p:nvSpPr>
              <p:cNvPr id="215" name="Нашивка 12"/>
              <p:cNvSpPr/>
              <p:nvPr/>
            </p:nvSpPr>
            <p:spPr>
              <a:xfrm>
                <a:off x="3831654" y="3725323"/>
                <a:ext cx="4284217" cy="807120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Свод, консолидация, представление регламентированной </a:t>
                </a: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отчетности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grpSp>
          <p:nvGrpSpPr>
            <p:cNvPr id="216" name="Группа 215"/>
            <p:cNvGrpSpPr/>
            <p:nvPr/>
          </p:nvGrpSpPr>
          <p:grpSpPr>
            <a:xfrm>
              <a:off x="17612450" y="1805973"/>
              <a:ext cx="6316854" cy="2531747"/>
              <a:chOff x="1199924" y="1698674"/>
              <a:chExt cx="6316854" cy="2531747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1199924" y="1698674"/>
                <a:ext cx="4280778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ru-RU" sz="1800" dirty="0" smtClean="0">
                    <a:solidFill>
                      <a:srgbClr val="C00000"/>
                    </a:solidFill>
                  </a:rPr>
                  <a:t>Модуль </a:t>
                </a:r>
                <a:r>
                  <a:rPr lang="ru-RU" sz="1800" dirty="0">
                    <a:solidFill>
                      <a:srgbClr val="C00000"/>
                    </a:solidFill>
                  </a:rPr>
                  <a:t>формирования начислений и квитирования оплат ПУД</a:t>
                </a:r>
              </a:p>
            </p:txBody>
          </p:sp>
          <p:sp>
            <p:nvSpPr>
              <p:cNvPr id="218" name="Нашивка 12"/>
              <p:cNvSpPr/>
              <p:nvPr/>
            </p:nvSpPr>
            <p:spPr>
              <a:xfrm>
                <a:off x="4133535" y="3466847"/>
                <a:ext cx="3383243" cy="763574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Передача данных о начислениях по </a:t>
                </a: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администрируемым доходам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grpSp>
          <p:nvGrpSpPr>
            <p:cNvPr id="234" name="Группа 233"/>
            <p:cNvGrpSpPr/>
            <p:nvPr/>
          </p:nvGrpSpPr>
          <p:grpSpPr>
            <a:xfrm>
              <a:off x="6647384" y="8742982"/>
              <a:ext cx="3383243" cy="3086417"/>
              <a:chOff x="918623" y="1743484"/>
              <a:chExt cx="3383243" cy="3086417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1175318" y="1743484"/>
                <a:ext cx="2883802" cy="923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ru-RU" sz="1800" dirty="0">
                    <a:solidFill>
                      <a:srgbClr val="C00000"/>
                    </a:solidFill>
                    <a:latin typeface="+mj-lt"/>
                    <a:cs typeface="Calibri" panose="020F0502020204030204" pitchFamily="34" charset="0"/>
                  </a:rPr>
                  <a:t>Единая информационная </a:t>
                </a:r>
              </a:p>
              <a:p>
                <a:pPr>
                  <a:lnSpc>
                    <a:spcPts val="1600"/>
                  </a:lnSpc>
                </a:pPr>
                <a:r>
                  <a:rPr lang="ru-RU" sz="1800" dirty="0">
                    <a:solidFill>
                      <a:srgbClr val="C00000"/>
                    </a:solidFill>
                    <a:latin typeface="+mj-lt"/>
                    <a:cs typeface="Calibri" panose="020F0502020204030204" pitchFamily="34" charset="0"/>
                  </a:rPr>
                  <a:t>система управления </a:t>
                </a:r>
              </a:p>
              <a:p>
                <a:pPr>
                  <a:lnSpc>
                    <a:spcPts val="1600"/>
                  </a:lnSpc>
                </a:pPr>
                <a:r>
                  <a:rPr lang="ru-RU" sz="1800" dirty="0">
                    <a:solidFill>
                      <a:srgbClr val="C00000"/>
                    </a:solidFill>
                    <a:latin typeface="+mj-lt"/>
                    <a:cs typeface="Calibri" panose="020F0502020204030204" pitchFamily="34" charset="0"/>
                  </a:rPr>
                  <a:t>кадровым составом</a:t>
                </a:r>
              </a:p>
            </p:txBody>
          </p:sp>
          <p:sp>
            <p:nvSpPr>
              <p:cNvPr id="236" name="Нашивка 12"/>
              <p:cNvSpPr/>
              <p:nvPr/>
            </p:nvSpPr>
            <p:spPr>
              <a:xfrm>
                <a:off x="918623" y="4295294"/>
                <a:ext cx="3383243" cy="534607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Кадровая </a:t>
                </a:r>
                <a:r>
                  <a:rPr lang="ru-RU" sz="1800" dirty="0" smtClean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информация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881" y="2758471"/>
              <a:ext cx="1959716" cy="195971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938" y="2653623"/>
              <a:ext cx="1775804" cy="1775804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18121385" y="8509295"/>
              <a:ext cx="5878794" cy="1855191"/>
              <a:chOff x="17041566" y="9783022"/>
              <a:chExt cx="5878794" cy="1855191"/>
            </a:xfrm>
          </p:grpSpPr>
          <p:grpSp>
            <p:nvGrpSpPr>
              <p:cNvPr id="222" name="Группа 221"/>
              <p:cNvGrpSpPr/>
              <p:nvPr/>
            </p:nvGrpSpPr>
            <p:grpSpPr>
              <a:xfrm>
                <a:off x="17041566" y="9783022"/>
                <a:ext cx="5878794" cy="1855191"/>
                <a:chOff x="1087389" y="1823530"/>
                <a:chExt cx="5878794" cy="1855191"/>
              </a:xfrm>
            </p:grpSpPr>
            <p:sp>
              <p:nvSpPr>
                <p:cNvPr id="223" name="TextBox 222"/>
                <p:cNvSpPr txBox="1"/>
                <p:nvPr/>
              </p:nvSpPr>
              <p:spPr>
                <a:xfrm>
                  <a:off x="1087389" y="1823530"/>
                  <a:ext cx="2883802" cy="3795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ru-RU" sz="1800" dirty="0">
                      <a:solidFill>
                        <a:srgbClr val="C00000"/>
                      </a:solidFill>
                    </a:rPr>
                    <a:t>Кредитные </a:t>
                  </a:r>
                  <a:r>
                    <a:rPr lang="ru-RU" sz="1800" dirty="0" smtClean="0">
                      <a:solidFill>
                        <a:srgbClr val="C00000"/>
                      </a:solidFill>
                    </a:rPr>
                    <a:t>организации</a:t>
                  </a:r>
                  <a:endParaRPr lang="ru-RU" sz="1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24" name="Нашивка 12"/>
                <p:cNvSpPr/>
                <p:nvPr/>
              </p:nvSpPr>
              <p:spPr>
                <a:xfrm>
                  <a:off x="3582940" y="2856082"/>
                  <a:ext cx="3383243" cy="822639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ru-RU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Направление реестров на перечисление заработной платы</a:t>
                  </a:r>
                </a:p>
              </p:txBody>
            </p:sp>
          </p:grpSp>
          <p:sp>
            <p:nvSpPr>
              <p:cNvPr id="239" name="Freeform 44"/>
              <p:cNvSpPr>
                <a:spLocks noEditPoints="1"/>
              </p:cNvSpPr>
              <p:nvPr/>
            </p:nvSpPr>
            <p:spPr bwMode="auto">
              <a:xfrm>
                <a:off x="17754524" y="10240703"/>
                <a:ext cx="1643255" cy="1334360"/>
              </a:xfrm>
              <a:custGeom>
                <a:avLst/>
                <a:gdLst>
                  <a:gd name="T0" fmla="*/ 52 w 52"/>
                  <a:gd name="T1" fmla="*/ 11 h 48"/>
                  <a:gd name="T2" fmla="*/ 52 w 52"/>
                  <a:gd name="T3" fmla="*/ 14 h 48"/>
                  <a:gd name="T4" fmla="*/ 48 w 52"/>
                  <a:gd name="T5" fmla="*/ 14 h 48"/>
                  <a:gd name="T6" fmla="*/ 47 w 52"/>
                  <a:gd name="T7" fmla="*/ 16 h 48"/>
                  <a:gd name="T8" fmla="*/ 6 w 52"/>
                  <a:gd name="T9" fmla="*/ 16 h 48"/>
                  <a:gd name="T10" fmla="*/ 4 w 52"/>
                  <a:gd name="T11" fmla="*/ 14 h 48"/>
                  <a:gd name="T12" fmla="*/ 0 w 52"/>
                  <a:gd name="T13" fmla="*/ 14 h 48"/>
                  <a:gd name="T14" fmla="*/ 0 w 52"/>
                  <a:gd name="T15" fmla="*/ 11 h 48"/>
                  <a:gd name="T16" fmla="*/ 26 w 52"/>
                  <a:gd name="T17" fmla="*/ 0 h 48"/>
                  <a:gd name="T18" fmla="*/ 52 w 52"/>
                  <a:gd name="T19" fmla="*/ 11 h 48"/>
                  <a:gd name="T20" fmla="*/ 52 w 52"/>
                  <a:gd name="T21" fmla="*/ 45 h 48"/>
                  <a:gd name="T22" fmla="*/ 52 w 52"/>
                  <a:gd name="T23" fmla="*/ 48 h 48"/>
                  <a:gd name="T24" fmla="*/ 0 w 52"/>
                  <a:gd name="T25" fmla="*/ 48 h 48"/>
                  <a:gd name="T26" fmla="*/ 0 w 52"/>
                  <a:gd name="T27" fmla="*/ 45 h 48"/>
                  <a:gd name="T28" fmla="*/ 2 w 52"/>
                  <a:gd name="T29" fmla="*/ 43 h 48"/>
                  <a:gd name="T30" fmla="*/ 50 w 52"/>
                  <a:gd name="T31" fmla="*/ 43 h 48"/>
                  <a:gd name="T32" fmla="*/ 52 w 52"/>
                  <a:gd name="T33" fmla="*/ 45 h 48"/>
                  <a:gd name="T34" fmla="*/ 14 w 52"/>
                  <a:gd name="T35" fmla="*/ 18 h 48"/>
                  <a:gd name="T36" fmla="*/ 14 w 52"/>
                  <a:gd name="T37" fmla="*/ 38 h 48"/>
                  <a:gd name="T38" fmla="*/ 18 w 52"/>
                  <a:gd name="T39" fmla="*/ 38 h 48"/>
                  <a:gd name="T40" fmla="*/ 18 w 52"/>
                  <a:gd name="T41" fmla="*/ 18 h 48"/>
                  <a:gd name="T42" fmla="*/ 24 w 52"/>
                  <a:gd name="T43" fmla="*/ 18 h 48"/>
                  <a:gd name="T44" fmla="*/ 24 w 52"/>
                  <a:gd name="T45" fmla="*/ 38 h 48"/>
                  <a:gd name="T46" fmla="*/ 28 w 52"/>
                  <a:gd name="T47" fmla="*/ 38 h 48"/>
                  <a:gd name="T48" fmla="*/ 28 w 52"/>
                  <a:gd name="T49" fmla="*/ 18 h 48"/>
                  <a:gd name="T50" fmla="*/ 35 w 52"/>
                  <a:gd name="T51" fmla="*/ 18 h 48"/>
                  <a:gd name="T52" fmla="*/ 35 w 52"/>
                  <a:gd name="T53" fmla="*/ 38 h 48"/>
                  <a:gd name="T54" fmla="*/ 38 w 52"/>
                  <a:gd name="T55" fmla="*/ 38 h 48"/>
                  <a:gd name="T56" fmla="*/ 38 w 52"/>
                  <a:gd name="T57" fmla="*/ 18 h 48"/>
                  <a:gd name="T58" fmla="*/ 45 w 52"/>
                  <a:gd name="T59" fmla="*/ 18 h 48"/>
                  <a:gd name="T60" fmla="*/ 45 w 52"/>
                  <a:gd name="T61" fmla="*/ 38 h 48"/>
                  <a:gd name="T62" fmla="*/ 47 w 52"/>
                  <a:gd name="T63" fmla="*/ 38 h 48"/>
                  <a:gd name="T64" fmla="*/ 48 w 52"/>
                  <a:gd name="T65" fmla="*/ 40 h 48"/>
                  <a:gd name="T66" fmla="*/ 48 w 52"/>
                  <a:gd name="T67" fmla="*/ 42 h 48"/>
                  <a:gd name="T68" fmla="*/ 4 w 52"/>
                  <a:gd name="T69" fmla="*/ 42 h 48"/>
                  <a:gd name="T70" fmla="*/ 4 w 52"/>
                  <a:gd name="T71" fmla="*/ 40 h 48"/>
                  <a:gd name="T72" fmla="*/ 6 w 52"/>
                  <a:gd name="T73" fmla="*/ 38 h 48"/>
                  <a:gd name="T74" fmla="*/ 7 w 52"/>
                  <a:gd name="T75" fmla="*/ 38 h 48"/>
                  <a:gd name="T76" fmla="*/ 7 w 52"/>
                  <a:gd name="T77" fmla="*/ 18 h 48"/>
                  <a:gd name="T78" fmla="*/ 14 w 52"/>
                  <a:gd name="T7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2" h="48">
                    <a:moveTo>
                      <a:pt x="52" y="11"/>
                    </a:move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5"/>
                      <a:pt x="48" y="16"/>
                      <a:pt x="4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4" y="15"/>
                      <a:pt x="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52" y="11"/>
                    </a:lnTo>
                    <a:close/>
                    <a:moveTo>
                      <a:pt x="52" y="45"/>
                    </a:moveTo>
                    <a:cubicBezTo>
                      <a:pt x="52" y="48"/>
                      <a:pt x="52" y="48"/>
                      <a:pt x="52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1" y="43"/>
                      <a:pt x="2" y="43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3"/>
                      <a:pt x="52" y="44"/>
                      <a:pt x="52" y="45"/>
                    </a:cubicBezTo>
                    <a:close/>
                    <a:moveTo>
                      <a:pt x="14" y="18"/>
                    </a:moveTo>
                    <a:cubicBezTo>
                      <a:pt x="14" y="38"/>
                      <a:pt x="14" y="38"/>
                      <a:pt x="14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9"/>
                      <a:pt x="48" y="40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39"/>
                      <a:pt x="5" y="38"/>
                      <a:pt x="6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18"/>
                      <a:pt x="7" y="18"/>
                      <a:pt x="7" y="18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16064"/>
              </a:solidFill>
              <a:ln>
                <a:noFill/>
              </a:ln>
              <a:extLst/>
            </p:spPr>
            <p:txBody>
              <a:bodyPr vert="horz" wrap="square" lIns="104235" tIns="52118" rIns="104235" bIns="521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>
              <a:off x="18528704" y="5086273"/>
              <a:ext cx="5400600" cy="2923855"/>
              <a:chOff x="19504510" y="6296080"/>
              <a:chExt cx="5400600" cy="2923855"/>
            </a:xfrm>
          </p:grpSpPr>
          <p:grpSp>
            <p:nvGrpSpPr>
              <p:cNvPr id="219" name="Группа 218"/>
              <p:cNvGrpSpPr/>
              <p:nvPr/>
            </p:nvGrpSpPr>
            <p:grpSpPr>
              <a:xfrm>
                <a:off x="19504510" y="6296080"/>
                <a:ext cx="5400600" cy="2847636"/>
                <a:chOff x="1180074" y="2282884"/>
                <a:chExt cx="5400600" cy="2847636"/>
              </a:xfrm>
            </p:grpSpPr>
            <p:sp>
              <p:nvSpPr>
                <p:cNvPr id="220" name="TextBox 219"/>
                <p:cNvSpPr txBox="1"/>
                <p:nvPr/>
              </p:nvSpPr>
              <p:spPr>
                <a:xfrm>
                  <a:off x="1180074" y="2282884"/>
                  <a:ext cx="2883802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ru-RU" sz="1800" dirty="0">
                      <a:solidFill>
                        <a:srgbClr val="C00000"/>
                      </a:solidFill>
                    </a:rPr>
                    <a:t>ФСС, ПФР, ФНС, Росстат</a:t>
                  </a:r>
                </a:p>
              </p:txBody>
            </p:sp>
            <p:sp>
              <p:nvSpPr>
                <p:cNvPr id="221" name="Нашивка 12"/>
                <p:cNvSpPr/>
                <p:nvPr/>
              </p:nvSpPr>
              <p:spPr>
                <a:xfrm>
                  <a:off x="3617535" y="4307881"/>
                  <a:ext cx="2963139" cy="822639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ru-RU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Направление отчетности в контролирующие органы</a:t>
                  </a:r>
                </a:p>
              </p:txBody>
            </p:sp>
          </p:grpSp>
          <p:grpSp>
            <p:nvGrpSpPr>
              <p:cNvPr id="244" name="Группа 243"/>
              <p:cNvGrpSpPr/>
              <p:nvPr/>
            </p:nvGrpSpPr>
            <p:grpSpPr>
              <a:xfrm>
                <a:off x="19751003" y="6934063"/>
                <a:ext cx="2405719" cy="2285872"/>
                <a:chOff x="5615882" y="11198583"/>
                <a:chExt cx="2251021" cy="2138880"/>
              </a:xfrm>
            </p:grpSpPr>
            <p:pic>
              <p:nvPicPr>
                <p:cNvPr id="245" name="Рисунок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39" t="1064" b="-1"/>
                <a:stretch/>
              </p:blipFill>
              <p:spPr bwMode="auto">
                <a:xfrm>
                  <a:off x="5615882" y="11779538"/>
                  <a:ext cx="1008369" cy="806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" name="Рисунок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15426" y="11198583"/>
                  <a:ext cx="815819" cy="785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7" name="Рисунок 1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4285" y="12613381"/>
                  <a:ext cx="709425" cy="724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8" name="Рисунок 24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8920" y="11597862"/>
                  <a:ext cx="777983" cy="891439"/>
                </a:xfrm>
                <a:prstGeom prst="rect">
                  <a:avLst/>
                </a:prstGeom>
              </p:spPr>
            </p:pic>
            <p:pic>
              <p:nvPicPr>
                <p:cNvPr id="249" name="Рисунок 1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7253" y="12489302"/>
                  <a:ext cx="669174" cy="787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2" name="Группа 21"/>
            <p:cNvGrpSpPr/>
            <p:nvPr/>
          </p:nvGrpSpPr>
          <p:grpSpPr>
            <a:xfrm>
              <a:off x="4884331" y="5240546"/>
              <a:ext cx="9155310" cy="2409542"/>
              <a:chOff x="4517228" y="6229578"/>
              <a:chExt cx="9155310" cy="2409542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4517228" y="6766912"/>
                <a:ext cx="5795501" cy="17184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lang="ru-RU" sz="1800" dirty="0" smtClean="0">
                    <a:solidFill>
                      <a:srgbClr val="C00000"/>
                    </a:solidFill>
                  </a:rPr>
                  <a:t>Модуль ведения бюджетного (бухгалтерского) учета учреждений ПУиО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i="0" strike="noStrike" cap="none" spc="0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uFillTx/>
                    <a:sym typeface="Helvetica Neue"/>
                  </a:rPr>
                  <a:t>Подсистема управления нефинансовыми активами</a:t>
                </a: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lang="ru-RU" sz="1800" dirty="0" smtClean="0">
                    <a:solidFill>
                      <a:srgbClr val="C00000"/>
                    </a:solidFill>
                  </a:rPr>
                  <a:t>Подсистема управления кадрами</a:t>
                </a:r>
                <a:endParaRPr kumimoji="0" lang="ru-RU" sz="1800" i="0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sym typeface="Helvetica Neue"/>
                </a:endParaRPr>
              </a:p>
            </p:txBody>
          </p:sp>
          <p:pic>
            <p:nvPicPr>
              <p:cNvPr id="250" name="Рисунок 24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1420" b="97670" l="6174" r="5560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63" r="38188"/>
              <a:stretch/>
            </p:blipFill>
            <p:spPr>
              <a:xfrm>
                <a:off x="9530537" y="6229578"/>
                <a:ext cx="4142001" cy="2409542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51" name="Нашивка 12"/>
            <p:cNvSpPr/>
            <p:nvPr/>
          </p:nvSpPr>
          <p:spPr>
            <a:xfrm>
              <a:off x="9823861" y="7362056"/>
              <a:ext cx="4816411" cy="1197907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ru-RU" sz="1800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- Ведение бюджетного учета</a:t>
              </a:r>
            </a:p>
            <a:p>
              <a:r>
                <a:rPr lang="ru-RU" sz="1800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- Формирование отчетности на основании первичных документов</a:t>
              </a:r>
            </a:p>
            <a:p>
              <a:r>
                <a:rPr lang="ru-RU" sz="1800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- Начисление и перечисление оплаты труда</a:t>
              </a:r>
              <a:endParaRPr lang="ru-RU" sz="1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747" y="9679838"/>
              <a:ext cx="2279941" cy="170995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416" y="1890075"/>
              <a:ext cx="1943589" cy="194358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1427" y="2475788"/>
              <a:ext cx="2150773" cy="1820475"/>
            </a:xfrm>
            <a:prstGeom prst="rect">
              <a:avLst/>
            </a:prstGeom>
          </p:spPr>
        </p:pic>
        <p:grpSp>
          <p:nvGrpSpPr>
            <p:cNvPr id="27" name="Группа 26"/>
            <p:cNvGrpSpPr/>
            <p:nvPr/>
          </p:nvGrpSpPr>
          <p:grpSpPr>
            <a:xfrm>
              <a:off x="1944480" y="8010128"/>
              <a:ext cx="3383243" cy="3345324"/>
              <a:chOff x="1152392" y="9594304"/>
              <a:chExt cx="3383243" cy="3345324"/>
            </a:xfrm>
          </p:grpSpPr>
          <p:grpSp>
            <p:nvGrpSpPr>
              <p:cNvPr id="231" name="Группа 230"/>
              <p:cNvGrpSpPr/>
              <p:nvPr/>
            </p:nvGrpSpPr>
            <p:grpSpPr>
              <a:xfrm>
                <a:off x="1152392" y="9666312"/>
                <a:ext cx="3383243" cy="3273316"/>
                <a:chOff x="882238" y="2165586"/>
                <a:chExt cx="3383243" cy="3273316"/>
              </a:xfrm>
            </p:grpSpPr>
            <p:sp>
              <p:nvSpPr>
                <p:cNvPr id="232" name="TextBox 231"/>
                <p:cNvSpPr txBox="1"/>
                <p:nvPr/>
              </p:nvSpPr>
              <p:spPr>
                <a:xfrm>
                  <a:off x="1180074" y="2165586"/>
                  <a:ext cx="2883802" cy="3795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ru-RU" sz="1800" dirty="0">
                      <a:solidFill>
                        <a:srgbClr val="C00000"/>
                      </a:solidFill>
                    </a:rPr>
                    <a:t>ПИАО</a:t>
                  </a:r>
                </a:p>
              </p:txBody>
            </p:sp>
            <p:sp>
              <p:nvSpPr>
                <p:cNvPr id="233" name="Нашивка 12"/>
                <p:cNvSpPr/>
                <p:nvPr/>
              </p:nvSpPr>
              <p:spPr>
                <a:xfrm>
                  <a:off x="882238" y="4290016"/>
                  <a:ext cx="3383243" cy="1148886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ru-RU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Информация для формирования управленческой отчетности</a:t>
                  </a:r>
                </a:p>
                <a:p>
                  <a:r>
                    <a:rPr lang="ru-RU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(Главная книга)</a:t>
                  </a:r>
                </a:p>
              </p:txBody>
            </p:sp>
          </p:grp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2848" y="9594304"/>
                <a:ext cx="2351433" cy="2351433"/>
              </a:xfrm>
              <a:prstGeom prst="rect">
                <a:avLst/>
              </a:prstGeom>
            </p:spPr>
          </p:pic>
        </p:grpSp>
        <p:grpSp>
          <p:nvGrpSpPr>
            <p:cNvPr id="4" name="Группа 3"/>
            <p:cNvGrpSpPr/>
            <p:nvPr/>
          </p:nvGrpSpPr>
          <p:grpSpPr>
            <a:xfrm>
              <a:off x="11265229" y="8953330"/>
              <a:ext cx="7732360" cy="2762973"/>
              <a:chOff x="10391799" y="10593898"/>
              <a:chExt cx="7732360" cy="2762973"/>
            </a:xfrm>
          </p:grpSpPr>
          <p:grpSp>
            <p:nvGrpSpPr>
              <p:cNvPr id="228" name="Группа 227"/>
              <p:cNvGrpSpPr/>
              <p:nvPr/>
            </p:nvGrpSpPr>
            <p:grpSpPr>
              <a:xfrm>
                <a:off x="10391799" y="10593898"/>
                <a:ext cx="7732360" cy="2762973"/>
                <a:chOff x="-659829" y="2389879"/>
                <a:chExt cx="7732360" cy="2762973"/>
              </a:xfrm>
            </p:grpSpPr>
            <p:sp>
              <p:nvSpPr>
                <p:cNvPr id="230" name="Нашивка 12"/>
                <p:cNvSpPr/>
                <p:nvPr/>
              </p:nvSpPr>
              <p:spPr>
                <a:xfrm>
                  <a:off x="-659829" y="4304371"/>
                  <a:ext cx="7732360" cy="848481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ru-RU" sz="1800" dirty="0" smtClean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Информация, формируемая в процессе ведения бюджетного учета</a:t>
                  </a:r>
                </a:p>
                <a:p>
                  <a:r>
                    <a:rPr lang="ru-RU" sz="1800" dirty="0" smtClean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Информация, необходимая для ведения бюджетного учета</a:t>
                  </a:r>
                  <a:endPara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636316" y="2389879"/>
                  <a:ext cx="4435672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ru-RU" sz="1600" dirty="0">
                      <a:solidFill>
                        <a:srgbClr val="C00000"/>
                      </a:solidFill>
                    </a:rPr>
                    <a:t>Ведомственные  информационные системы организаций</a:t>
                  </a:r>
                </a:p>
              </p:txBody>
            </p:sp>
          </p:grp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2861" y="11034464"/>
                <a:ext cx="1570645" cy="1540869"/>
              </a:xfrm>
              <a:prstGeom prst="rect">
                <a:avLst/>
              </a:prstGeom>
            </p:spPr>
          </p:pic>
        </p:grpSp>
        <p:cxnSp>
          <p:nvCxnSpPr>
            <p:cNvPr id="253" name="Прямая со стрелкой 120"/>
            <p:cNvCxnSpPr/>
            <p:nvPr/>
          </p:nvCxnSpPr>
          <p:spPr>
            <a:xfrm flipH="1" flipV="1">
              <a:off x="5783288" y="4296263"/>
              <a:ext cx="4167913" cy="1413412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4" name="Прямая со стрелкой 120"/>
            <p:cNvCxnSpPr/>
            <p:nvPr/>
          </p:nvCxnSpPr>
          <p:spPr>
            <a:xfrm flipH="1" flipV="1">
              <a:off x="8560755" y="3913238"/>
              <a:ext cx="2047069" cy="1501330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5" name="Прямая со стрелкой 120"/>
            <p:cNvCxnSpPr/>
            <p:nvPr/>
          </p:nvCxnSpPr>
          <p:spPr>
            <a:xfrm flipV="1">
              <a:off x="5126118" y="7522589"/>
              <a:ext cx="4825083" cy="1871307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6" name="Прямая со стрелкой 120"/>
            <p:cNvCxnSpPr/>
            <p:nvPr/>
          </p:nvCxnSpPr>
          <p:spPr>
            <a:xfrm flipH="1">
              <a:off x="12680856" y="4481736"/>
              <a:ext cx="159216" cy="977772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7" name="Прямая со стрелкой 120"/>
            <p:cNvCxnSpPr/>
            <p:nvPr/>
          </p:nvCxnSpPr>
          <p:spPr>
            <a:xfrm flipV="1">
              <a:off x="13540528" y="4663038"/>
              <a:ext cx="4956152" cy="1463977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8" name="Прямая со стрелкой 120"/>
            <p:cNvCxnSpPr>
              <a:endCxn id="250" idx="3"/>
            </p:cNvCxnSpPr>
            <p:nvPr/>
          </p:nvCxnSpPr>
          <p:spPr>
            <a:xfrm flipH="1">
              <a:off x="14039641" y="6445317"/>
              <a:ext cx="4561071" cy="0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9" name="Прямая со стрелкой 120"/>
            <p:cNvCxnSpPr/>
            <p:nvPr/>
          </p:nvCxnSpPr>
          <p:spPr>
            <a:xfrm flipH="1" flipV="1">
              <a:off x="13540529" y="7236284"/>
              <a:ext cx="4618034" cy="1925972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0" name="Прямая со стрелкой 120"/>
            <p:cNvCxnSpPr/>
            <p:nvPr/>
          </p:nvCxnSpPr>
          <p:spPr>
            <a:xfrm flipH="1">
              <a:off x="9437249" y="8696843"/>
              <a:ext cx="1027904" cy="1169563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1" name="Прямая со стрелкой 120"/>
            <p:cNvCxnSpPr/>
            <p:nvPr/>
          </p:nvCxnSpPr>
          <p:spPr>
            <a:xfrm>
              <a:off x="12097422" y="8751864"/>
              <a:ext cx="1166868" cy="1426836"/>
            </a:xfrm>
            <a:prstGeom prst="straightConnector1">
              <a:avLst/>
            </a:prstGeom>
            <a:ln w="47625">
              <a:solidFill>
                <a:srgbClr val="0070C0"/>
              </a:solidFill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142907" y="12240911"/>
            <a:ext cx="1247045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АСФК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автоматизированная система Федерального казначейства;</a:t>
            </a:r>
          </a:p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НСИ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подсистема нормативной справочной информации ГИИС «Электронный бюджет»</a:t>
            </a:r>
          </a:p>
          <a:p>
            <a:pPr algn="l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ПИАО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подсистема информационно-аналитического обеспечения ГИИС «Электронный бюджет»</a:t>
            </a:r>
          </a:p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ПУиО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подсистема учета и 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отчетности ГИИС 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«Электронный бюджет»</a:t>
            </a:r>
          </a:p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ПУД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подсистема управления 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доходами ГИИС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«Электронный бюджет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»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2791367" y="12236544"/>
            <a:ext cx="8452463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БО, ДО 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– бюджетные обязательства, денежные обязательства</a:t>
            </a:r>
          </a:p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ПФР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Пенсионный фонд Российской Федерации</a:t>
            </a:r>
          </a:p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Росстат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Федеральная служба государственной статистики</a:t>
            </a:r>
          </a:p>
          <a:p>
            <a:pPr algn="l"/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ФНС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Федеральная налоговая служба</a:t>
            </a:r>
          </a:p>
          <a:p>
            <a:pPr algn="l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ФСС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– Фонд социального страхования Российской </a:t>
            </a:r>
            <a:r>
              <a:rPr lang="ru-RU" sz="1600" b="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Федерации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743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Снимок экрана 2018-06-05 в 12.52.22.jpg" descr="Снимок экрана 2018-06-05 в 12.52.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444" y="171625"/>
            <a:ext cx="1409279" cy="13375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36" name="Group"/>
          <p:cNvGrpSpPr/>
          <p:nvPr/>
        </p:nvGrpSpPr>
        <p:grpSpPr>
          <a:xfrm>
            <a:off x="455066" y="321972"/>
            <a:ext cx="1019891" cy="1138347"/>
            <a:chOff x="-134" y="0"/>
            <a:chExt cx="1019888" cy="1138344"/>
          </a:xfrm>
        </p:grpSpPr>
        <p:sp>
          <p:nvSpPr>
            <p:cNvPr id="134" name="Circle"/>
            <p:cNvSpPr/>
            <p:nvPr/>
          </p:nvSpPr>
          <p:spPr>
            <a:xfrm>
              <a:off x="314787" y="450342"/>
              <a:ext cx="390199" cy="390199"/>
            </a:xfrm>
            <a:prstGeom prst="ellipse">
              <a:avLst/>
            </a:prstGeom>
            <a:solidFill>
              <a:srgbClr val="013B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35" name="30688_html_m284ef2b5.png" descr="30688_html_m284ef2b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24" t="717" r="564" b="407"/>
            <a:stretch>
              <a:fillRect/>
            </a:stretch>
          </p:blipFill>
          <p:spPr>
            <a:xfrm>
              <a:off x="-135" y="0"/>
              <a:ext cx="1019889" cy="113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581" extrusionOk="0">
                  <a:moveTo>
                    <a:pt x="10788" y="0"/>
                  </a:moveTo>
                  <a:cubicBezTo>
                    <a:pt x="10759" y="0"/>
                    <a:pt x="10737" y="39"/>
                    <a:pt x="10737" y="83"/>
                  </a:cubicBezTo>
                  <a:cubicBezTo>
                    <a:pt x="10737" y="127"/>
                    <a:pt x="10684" y="185"/>
                    <a:pt x="10612" y="211"/>
                  </a:cubicBezTo>
                  <a:cubicBezTo>
                    <a:pt x="10509" y="248"/>
                    <a:pt x="10497" y="253"/>
                    <a:pt x="10578" y="256"/>
                  </a:cubicBezTo>
                  <a:cubicBezTo>
                    <a:pt x="10728" y="261"/>
                    <a:pt x="10764" y="390"/>
                    <a:pt x="10654" y="542"/>
                  </a:cubicBezTo>
                  <a:cubicBezTo>
                    <a:pt x="10576" y="649"/>
                    <a:pt x="10572" y="695"/>
                    <a:pt x="10629" y="790"/>
                  </a:cubicBezTo>
                  <a:cubicBezTo>
                    <a:pt x="10687" y="889"/>
                    <a:pt x="10679" y="914"/>
                    <a:pt x="10587" y="971"/>
                  </a:cubicBezTo>
                  <a:cubicBezTo>
                    <a:pt x="10527" y="1007"/>
                    <a:pt x="10432" y="1081"/>
                    <a:pt x="10377" y="1129"/>
                  </a:cubicBezTo>
                  <a:cubicBezTo>
                    <a:pt x="10306" y="1191"/>
                    <a:pt x="10234" y="1200"/>
                    <a:pt x="10117" y="1174"/>
                  </a:cubicBezTo>
                  <a:cubicBezTo>
                    <a:pt x="9832" y="1108"/>
                    <a:pt x="9308" y="1139"/>
                    <a:pt x="9120" y="1226"/>
                  </a:cubicBezTo>
                  <a:cubicBezTo>
                    <a:pt x="8900" y="1329"/>
                    <a:pt x="8818" y="1448"/>
                    <a:pt x="8818" y="1693"/>
                  </a:cubicBezTo>
                  <a:cubicBezTo>
                    <a:pt x="8818" y="1964"/>
                    <a:pt x="8952" y="2208"/>
                    <a:pt x="9254" y="2498"/>
                  </a:cubicBezTo>
                  <a:cubicBezTo>
                    <a:pt x="9482" y="2717"/>
                    <a:pt x="9518" y="2774"/>
                    <a:pt x="9497" y="2927"/>
                  </a:cubicBezTo>
                  <a:cubicBezTo>
                    <a:pt x="9451" y="3270"/>
                    <a:pt x="9508" y="3386"/>
                    <a:pt x="9757" y="3424"/>
                  </a:cubicBezTo>
                  <a:cubicBezTo>
                    <a:pt x="9881" y="3442"/>
                    <a:pt x="9994" y="3471"/>
                    <a:pt x="10008" y="3491"/>
                  </a:cubicBezTo>
                  <a:cubicBezTo>
                    <a:pt x="10064" y="3572"/>
                    <a:pt x="9813" y="3950"/>
                    <a:pt x="9581" y="4138"/>
                  </a:cubicBezTo>
                  <a:cubicBezTo>
                    <a:pt x="9313" y="4356"/>
                    <a:pt x="9209" y="4370"/>
                    <a:pt x="9179" y="4176"/>
                  </a:cubicBezTo>
                  <a:cubicBezTo>
                    <a:pt x="9150" y="3995"/>
                    <a:pt x="9012" y="3868"/>
                    <a:pt x="8785" y="3830"/>
                  </a:cubicBezTo>
                  <a:cubicBezTo>
                    <a:pt x="8677" y="3812"/>
                    <a:pt x="8561" y="3764"/>
                    <a:pt x="8533" y="3717"/>
                  </a:cubicBezTo>
                  <a:cubicBezTo>
                    <a:pt x="8478" y="3621"/>
                    <a:pt x="8490" y="3418"/>
                    <a:pt x="8550" y="3363"/>
                  </a:cubicBezTo>
                  <a:cubicBezTo>
                    <a:pt x="8609" y="3310"/>
                    <a:pt x="8600" y="3235"/>
                    <a:pt x="8533" y="3235"/>
                  </a:cubicBezTo>
                  <a:cubicBezTo>
                    <a:pt x="8502" y="3235"/>
                    <a:pt x="8478" y="3251"/>
                    <a:pt x="8483" y="3273"/>
                  </a:cubicBezTo>
                  <a:cubicBezTo>
                    <a:pt x="8488" y="3295"/>
                    <a:pt x="8460" y="3377"/>
                    <a:pt x="8425" y="3454"/>
                  </a:cubicBezTo>
                  <a:cubicBezTo>
                    <a:pt x="8354" y="3607"/>
                    <a:pt x="8157" y="3689"/>
                    <a:pt x="8047" y="3612"/>
                  </a:cubicBezTo>
                  <a:cubicBezTo>
                    <a:pt x="7924" y="3525"/>
                    <a:pt x="7663" y="3494"/>
                    <a:pt x="7545" y="3551"/>
                  </a:cubicBezTo>
                  <a:cubicBezTo>
                    <a:pt x="7460" y="3592"/>
                    <a:pt x="7427" y="3657"/>
                    <a:pt x="7427" y="3807"/>
                  </a:cubicBezTo>
                  <a:cubicBezTo>
                    <a:pt x="7427" y="3919"/>
                    <a:pt x="7400" y="4030"/>
                    <a:pt x="7369" y="4048"/>
                  </a:cubicBezTo>
                  <a:cubicBezTo>
                    <a:pt x="7264" y="4106"/>
                    <a:pt x="6974" y="3598"/>
                    <a:pt x="6874" y="3190"/>
                  </a:cubicBezTo>
                  <a:cubicBezTo>
                    <a:pt x="6758" y="2715"/>
                    <a:pt x="6663" y="2535"/>
                    <a:pt x="6472" y="2423"/>
                  </a:cubicBezTo>
                  <a:cubicBezTo>
                    <a:pt x="5949" y="2115"/>
                    <a:pt x="5145" y="2336"/>
                    <a:pt x="5248" y="2761"/>
                  </a:cubicBezTo>
                  <a:cubicBezTo>
                    <a:pt x="5283" y="2905"/>
                    <a:pt x="5264" y="2936"/>
                    <a:pt x="5098" y="3017"/>
                  </a:cubicBezTo>
                  <a:cubicBezTo>
                    <a:pt x="4995" y="3067"/>
                    <a:pt x="4852" y="3153"/>
                    <a:pt x="4771" y="3213"/>
                  </a:cubicBezTo>
                  <a:lnTo>
                    <a:pt x="4620" y="3326"/>
                  </a:lnTo>
                  <a:lnTo>
                    <a:pt x="4762" y="3318"/>
                  </a:lnTo>
                  <a:cubicBezTo>
                    <a:pt x="4910" y="3313"/>
                    <a:pt x="4913" y="3329"/>
                    <a:pt x="4838" y="3627"/>
                  </a:cubicBezTo>
                  <a:cubicBezTo>
                    <a:pt x="4800" y="3779"/>
                    <a:pt x="4801" y="3783"/>
                    <a:pt x="4913" y="3694"/>
                  </a:cubicBezTo>
                  <a:cubicBezTo>
                    <a:pt x="4982" y="3640"/>
                    <a:pt x="5119" y="3604"/>
                    <a:pt x="5257" y="3604"/>
                  </a:cubicBezTo>
                  <a:cubicBezTo>
                    <a:pt x="5592" y="3604"/>
                    <a:pt x="5681" y="3520"/>
                    <a:pt x="5701" y="3183"/>
                  </a:cubicBezTo>
                  <a:cubicBezTo>
                    <a:pt x="5715" y="2936"/>
                    <a:pt x="5730" y="2895"/>
                    <a:pt x="5835" y="2882"/>
                  </a:cubicBezTo>
                  <a:cubicBezTo>
                    <a:pt x="5903" y="2873"/>
                    <a:pt x="6041" y="2922"/>
                    <a:pt x="6137" y="2995"/>
                  </a:cubicBezTo>
                  <a:cubicBezTo>
                    <a:pt x="6285" y="3107"/>
                    <a:pt x="6311" y="3175"/>
                    <a:pt x="6338" y="3446"/>
                  </a:cubicBezTo>
                  <a:cubicBezTo>
                    <a:pt x="6381" y="3870"/>
                    <a:pt x="6545" y="4098"/>
                    <a:pt x="7075" y="4477"/>
                  </a:cubicBezTo>
                  <a:lnTo>
                    <a:pt x="7218" y="4582"/>
                  </a:lnTo>
                  <a:lnTo>
                    <a:pt x="7033" y="4665"/>
                  </a:lnTo>
                  <a:cubicBezTo>
                    <a:pt x="6933" y="4712"/>
                    <a:pt x="6809" y="4736"/>
                    <a:pt x="6757" y="4718"/>
                  </a:cubicBezTo>
                  <a:cubicBezTo>
                    <a:pt x="6705" y="4700"/>
                    <a:pt x="6609" y="4711"/>
                    <a:pt x="6539" y="4740"/>
                  </a:cubicBezTo>
                  <a:cubicBezTo>
                    <a:pt x="6469" y="4770"/>
                    <a:pt x="6326" y="4825"/>
                    <a:pt x="6221" y="4861"/>
                  </a:cubicBezTo>
                  <a:cubicBezTo>
                    <a:pt x="6016" y="4930"/>
                    <a:pt x="5860" y="5089"/>
                    <a:pt x="5860" y="5229"/>
                  </a:cubicBezTo>
                  <a:cubicBezTo>
                    <a:pt x="5860" y="5296"/>
                    <a:pt x="5909" y="5309"/>
                    <a:pt x="6086" y="5305"/>
                  </a:cubicBezTo>
                  <a:cubicBezTo>
                    <a:pt x="6272" y="5300"/>
                    <a:pt x="6358" y="5334"/>
                    <a:pt x="6514" y="5470"/>
                  </a:cubicBezTo>
                  <a:cubicBezTo>
                    <a:pt x="6620" y="5563"/>
                    <a:pt x="6761" y="5643"/>
                    <a:pt x="6824" y="5643"/>
                  </a:cubicBezTo>
                  <a:cubicBezTo>
                    <a:pt x="6975" y="5643"/>
                    <a:pt x="7205" y="5787"/>
                    <a:pt x="7159" y="5854"/>
                  </a:cubicBezTo>
                  <a:cubicBezTo>
                    <a:pt x="7139" y="5883"/>
                    <a:pt x="7086" y="5889"/>
                    <a:pt x="7033" y="5869"/>
                  </a:cubicBezTo>
                  <a:cubicBezTo>
                    <a:pt x="6981" y="5849"/>
                    <a:pt x="6703" y="5816"/>
                    <a:pt x="6422" y="5794"/>
                  </a:cubicBezTo>
                  <a:cubicBezTo>
                    <a:pt x="6016" y="5761"/>
                    <a:pt x="5866" y="5729"/>
                    <a:pt x="5684" y="5621"/>
                  </a:cubicBezTo>
                  <a:cubicBezTo>
                    <a:pt x="5537" y="5533"/>
                    <a:pt x="5450" y="5502"/>
                    <a:pt x="5450" y="5545"/>
                  </a:cubicBezTo>
                  <a:cubicBezTo>
                    <a:pt x="5450" y="5731"/>
                    <a:pt x="5828" y="6004"/>
                    <a:pt x="6086" y="6004"/>
                  </a:cubicBezTo>
                  <a:cubicBezTo>
                    <a:pt x="6152" y="6004"/>
                    <a:pt x="6254" y="6049"/>
                    <a:pt x="6313" y="6102"/>
                  </a:cubicBezTo>
                  <a:cubicBezTo>
                    <a:pt x="6372" y="6155"/>
                    <a:pt x="6537" y="6214"/>
                    <a:pt x="6673" y="6230"/>
                  </a:cubicBezTo>
                  <a:cubicBezTo>
                    <a:pt x="6826" y="6248"/>
                    <a:pt x="7005" y="6319"/>
                    <a:pt x="7142" y="6418"/>
                  </a:cubicBezTo>
                  <a:cubicBezTo>
                    <a:pt x="7265" y="6507"/>
                    <a:pt x="7388" y="6576"/>
                    <a:pt x="7419" y="6576"/>
                  </a:cubicBezTo>
                  <a:cubicBezTo>
                    <a:pt x="7450" y="6576"/>
                    <a:pt x="7603" y="6637"/>
                    <a:pt x="7763" y="6712"/>
                  </a:cubicBezTo>
                  <a:cubicBezTo>
                    <a:pt x="7984" y="6815"/>
                    <a:pt x="8093" y="6910"/>
                    <a:pt x="8215" y="7110"/>
                  </a:cubicBezTo>
                  <a:cubicBezTo>
                    <a:pt x="8400" y="7416"/>
                    <a:pt x="8472" y="7949"/>
                    <a:pt x="8357" y="8141"/>
                  </a:cubicBezTo>
                  <a:cubicBezTo>
                    <a:pt x="8309" y="8223"/>
                    <a:pt x="8307" y="8277"/>
                    <a:pt x="8349" y="8314"/>
                  </a:cubicBezTo>
                  <a:cubicBezTo>
                    <a:pt x="8442" y="8398"/>
                    <a:pt x="8212" y="8750"/>
                    <a:pt x="7905" y="8999"/>
                  </a:cubicBezTo>
                  <a:cubicBezTo>
                    <a:pt x="7759" y="9117"/>
                    <a:pt x="7519" y="9325"/>
                    <a:pt x="7369" y="9458"/>
                  </a:cubicBezTo>
                  <a:lnTo>
                    <a:pt x="7092" y="9699"/>
                  </a:lnTo>
                  <a:lnTo>
                    <a:pt x="6866" y="9631"/>
                  </a:lnTo>
                  <a:cubicBezTo>
                    <a:pt x="6728" y="9589"/>
                    <a:pt x="6539" y="9461"/>
                    <a:pt x="6380" y="9300"/>
                  </a:cubicBezTo>
                  <a:cubicBezTo>
                    <a:pt x="6216" y="9135"/>
                    <a:pt x="6039" y="9005"/>
                    <a:pt x="5894" y="8961"/>
                  </a:cubicBezTo>
                  <a:cubicBezTo>
                    <a:pt x="5670" y="8893"/>
                    <a:pt x="5657" y="8883"/>
                    <a:pt x="5600" y="8585"/>
                  </a:cubicBezTo>
                  <a:lnTo>
                    <a:pt x="5542" y="8277"/>
                  </a:lnTo>
                  <a:lnTo>
                    <a:pt x="5760" y="8089"/>
                  </a:lnTo>
                  <a:cubicBezTo>
                    <a:pt x="5948" y="7927"/>
                    <a:pt x="5979" y="7873"/>
                    <a:pt x="5978" y="7675"/>
                  </a:cubicBezTo>
                  <a:cubicBezTo>
                    <a:pt x="5976" y="7384"/>
                    <a:pt x="5842" y="7139"/>
                    <a:pt x="5374" y="6569"/>
                  </a:cubicBezTo>
                  <a:cubicBezTo>
                    <a:pt x="5169" y="6318"/>
                    <a:pt x="4986" y="6086"/>
                    <a:pt x="4972" y="6049"/>
                  </a:cubicBezTo>
                  <a:cubicBezTo>
                    <a:pt x="4952" y="5995"/>
                    <a:pt x="4937" y="5995"/>
                    <a:pt x="4863" y="6049"/>
                  </a:cubicBezTo>
                  <a:cubicBezTo>
                    <a:pt x="4784" y="6108"/>
                    <a:pt x="4722" y="6036"/>
                    <a:pt x="4419" y="5523"/>
                  </a:cubicBezTo>
                  <a:cubicBezTo>
                    <a:pt x="4056" y="4909"/>
                    <a:pt x="3942" y="4630"/>
                    <a:pt x="3941" y="4349"/>
                  </a:cubicBezTo>
                  <a:cubicBezTo>
                    <a:pt x="3941" y="4257"/>
                    <a:pt x="3918" y="4168"/>
                    <a:pt x="3891" y="4153"/>
                  </a:cubicBezTo>
                  <a:cubicBezTo>
                    <a:pt x="3864" y="4138"/>
                    <a:pt x="3826" y="3978"/>
                    <a:pt x="3807" y="3792"/>
                  </a:cubicBezTo>
                  <a:cubicBezTo>
                    <a:pt x="3788" y="3607"/>
                    <a:pt x="3717" y="3190"/>
                    <a:pt x="3648" y="2867"/>
                  </a:cubicBezTo>
                  <a:cubicBezTo>
                    <a:pt x="3571" y="2504"/>
                    <a:pt x="3535" y="2193"/>
                    <a:pt x="3556" y="2054"/>
                  </a:cubicBezTo>
                  <a:cubicBezTo>
                    <a:pt x="3597" y="1785"/>
                    <a:pt x="3543" y="1767"/>
                    <a:pt x="3329" y="1994"/>
                  </a:cubicBezTo>
                  <a:cubicBezTo>
                    <a:pt x="3045" y="2296"/>
                    <a:pt x="2785" y="2972"/>
                    <a:pt x="2785" y="3393"/>
                  </a:cubicBezTo>
                  <a:cubicBezTo>
                    <a:pt x="2785" y="3476"/>
                    <a:pt x="2762" y="3559"/>
                    <a:pt x="2734" y="3574"/>
                  </a:cubicBezTo>
                  <a:cubicBezTo>
                    <a:pt x="2682" y="3603"/>
                    <a:pt x="2198" y="3060"/>
                    <a:pt x="2198" y="2972"/>
                  </a:cubicBezTo>
                  <a:cubicBezTo>
                    <a:pt x="2198" y="2945"/>
                    <a:pt x="2175" y="2927"/>
                    <a:pt x="2148" y="2927"/>
                  </a:cubicBezTo>
                  <a:cubicBezTo>
                    <a:pt x="2059" y="2927"/>
                    <a:pt x="1972" y="3505"/>
                    <a:pt x="1972" y="4056"/>
                  </a:cubicBezTo>
                  <a:cubicBezTo>
                    <a:pt x="1972" y="4351"/>
                    <a:pt x="1946" y="4599"/>
                    <a:pt x="1922" y="4612"/>
                  </a:cubicBezTo>
                  <a:cubicBezTo>
                    <a:pt x="1897" y="4626"/>
                    <a:pt x="1727" y="4496"/>
                    <a:pt x="1536" y="4326"/>
                  </a:cubicBezTo>
                  <a:cubicBezTo>
                    <a:pt x="1345" y="4157"/>
                    <a:pt x="1163" y="4018"/>
                    <a:pt x="1134" y="4018"/>
                  </a:cubicBezTo>
                  <a:cubicBezTo>
                    <a:pt x="1055" y="4018"/>
                    <a:pt x="1134" y="5248"/>
                    <a:pt x="1234" y="5583"/>
                  </a:cubicBezTo>
                  <a:cubicBezTo>
                    <a:pt x="1282" y="5740"/>
                    <a:pt x="1309" y="5891"/>
                    <a:pt x="1293" y="5914"/>
                  </a:cubicBezTo>
                  <a:cubicBezTo>
                    <a:pt x="1277" y="5937"/>
                    <a:pt x="1173" y="5889"/>
                    <a:pt x="1067" y="5809"/>
                  </a:cubicBezTo>
                  <a:cubicBezTo>
                    <a:pt x="414" y="5317"/>
                    <a:pt x="404" y="5309"/>
                    <a:pt x="405" y="5440"/>
                  </a:cubicBezTo>
                  <a:cubicBezTo>
                    <a:pt x="406" y="5898"/>
                    <a:pt x="655" y="6708"/>
                    <a:pt x="908" y="7065"/>
                  </a:cubicBezTo>
                  <a:cubicBezTo>
                    <a:pt x="999" y="7195"/>
                    <a:pt x="1066" y="7376"/>
                    <a:pt x="1075" y="7509"/>
                  </a:cubicBezTo>
                  <a:cubicBezTo>
                    <a:pt x="1084" y="7633"/>
                    <a:pt x="1143" y="7811"/>
                    <a:pt x="1209" y="7908"/>
                  </a:cubicBezTo>
                  <a:cubicBezTo>
                    <a:pt x="1342" y="8102"/>
                    <a:pt x="1296" y="8190"/>
                    <a:pt x="1100" y="8096"/>
                  </a:cubicBezTo>
                  <a:cubicBezTo>
                    <a:pt x="1035" y="8064"/>
                    <a:pt x="804" y="7981"/>
                    <a:pt x="589" y="7915"/>
                  </a:cubicBezTo>
                  <a:cubicBezTo>
                    <a:pt x="375" y="7850"/>
                    <a:pt x="146" y="7781"/>
                    <a:pt x="86" y="7757"/>
                  </a:cubicBezTo>
                  <a:cubicBezTo>
                    <a:pt x="-7" y="7721"/>
                    <a:pt x="-17" y="7732"/>
                    <a:pt x="19" y="7840"/>
                  </a:cubicBezTo>
                  <a:cubicBezTo>
                    <a:pt x="106" y="8100"/>
                    <a:pt x="412" y="8599"/>
                    <a:pt x="631" y="8848"/>
                  </a:cubicBezTo>
                  <a:cubicBezTo>
                    <a:pt x="756" y="8991"/>
                    <a:pt x="848" y="9127"/>
                    <a:pt x="832" y="9149"/>
                  </a:cubicBezTo>
                  <a:cubicBezTo>
                    <a:pt x="816" y="9172"/>
                    <a:pt x="674" y="9187"/>
                    <a:pt x="522" y="9187"/>
                  </a:cubicBezTo>
                  <a:cubicBezTo>
                    <a:pt x="370" y="9187"/>
                    <a:pt x="201" y="9218"/>
                    <a:pt x="145" y="9255"/>
                  </a:cubicBezTo>
                  <a:cubicBezTo>
                    <a:pt x="52" y="9316"/>
                    <a:pt x="79" y="9357"/>
                    <a:pt x="405" y="9676"/>
                  </a:cubicBezTo>
                  <a:cubicBezTo>
                    <a:pt x="601" y="9869"/>
                    <a:pt x="921" y="10121"/>
                    <a:pt x="1125" y="10240"/>
                  </a:cubicBezTo>
                  <a:cubicBezTo>
                    <a:pt x="1330" y="10359"/>
                    <a:pt x="1489" y="10483"/>
                    <a:pt x="1469" y="10511"/>
                  </a:cubicBezTo>
                  <a:cubicBezTo>
                    <a:pt x="1449" y="10541"/>
                    <a:pt x="1286" y="10548"/>
                    <a:pt x="1100" y="10534"/>
                  </a:cubicBezTo>
                  <a:cubicBezTo>
                    <a:pt x="921" y="10521"/>
                    <a:pt x="721" y="10524"/>
                    <a:pt x="648" y="10541"/>
                  </a:cubicBezTo>
                  <a:lnTo>
                    <a:pt x="522" y="10572"/>
                  </a:lnTo>
                  <a:cubicBezTo>
                    <a:pt x="521" y="10573"/>
                    <a:pt x="522" y="10577"/>
                    <a:pt x="522" y="10579"/>
                  </a:cubicBezTo>
                  <a:cubicBezTo>
                    <a:pt x="522" y="10581"/>
                    <a:pt x="522" y="10584"/>
                    <a:pt x="522" y="10587"/>
                  </a:cubicBezTo>
                  <a:lnTo>
                    <a:pt x="665" y="10752"/>
                  </a:lnTo>
                  <a:cubicBezTo>
                    <a:pt x="986" y="11143"/>
                    <a:pt x="1619" y="11405"/>
                    <a:pt x="2491" y="11505"/>
                  </a:cubicBezTo>
                  <a:cubicBezTo>
                    <a:pt x="2795" y="11539"/>
                    <a:pt x="3046" y="11590"/>
                    <a:pt x="3044" y="11617"/>
                  </a:cubicBezTo>
                  <a:cubicBezTo>
                    <a:pt x="3043" y="11645"/>
                    <a:pt x="2976" y="11844"/>
                    <a:pt x="2902" y="12054"/>
                  </a:cubicBezTo>
                  <a:cubicBezTo>
                    <a:pt x="2774" y="12417"/>
                    <a:pt x="2754" y="12936"/>
                    <a:pt x="2860" y="13032"/>
                  </a:cubicBezTo>
                  <a:cubicBezTo>
                    <a:pt x="2880" y="13050"/>
                    <a:pt x="3064" y="12962"/>
                    <a:pt x="3271" y="12829"/>
                  </a:cubicBezTo>
                  <a:cubicBezTo>
                    <a:pt x="3478" y="12696"/>
                    <a:pt x="3663" y="12607"/>
                    <a:pt x="3681" y="12633"/>
                  </a:cubicBezTo>
                  <a:cubicBezTo>
                    <a:pt x="3700" y="12660"/>
                    <a:pt x="3687" y="12837"/>
                    <a:pt x="3656" y="13032"/>
                  </a:cubicBezTo>
                  <a:cubicBezTo>
                    <a:pt x="3626" y="13227"/>
                    <a:pt x="3611" y="13398"/>
                    <a:pt x="3623" y="13408"/>
                  </a:cubicBezTo>
                  <a:cubicBezTo>
                    <a:pt x="3653" y="13435"/>
                    <a:pt x="3936" y="13293"/>
                    <a:pt x="4167" y="13137"/>
                  </a:cubicBezTo>
                  <a:cubicBezTo>
                    <a:pt x="4276" y="13064"/>
                    <a:pt x="4392" y="13017"/>
                    <a:pt x="4419" y="13032"/>
                  </a:cubicBezTo>
                  <a:cubicBezTo>
                    <a:pt x="4446" y="13047"/>
                    <a:pt x="4469" y="13200"/>
                    <a:pt x="4469" y="13371"/>
                  </a:cubicBezTo>
                  <a:cubicBezTo>
                    <a:pt x="4469" y="13538"/>
                    <a:pt x="4475" y="13674"/>
                    <a:pt x="4486" y="13679"/>
                  </a:cubicBezTo>
                  <a:cubicBezTo>
                    <a:pt x="4572" y="13677"/>
                    <a:pt x="4935" y="13542"/>
                    <a:pt x="5064" y="13461"/>
                  </a:cubicBezTo>
                  <a:cubicBezTo>
                    <a:pt x="5152" y="13406"/>
                    <a:pt x="5227" y="13377"/>
                    <a:pt x="5232" y="13401"/>
                  </a:cubicBezTo>
                  <a:cubicBezTo>
                    <a:pt x="5237" y="13424"/>
                    <a:pt x="5241" y="13470"/>
                    <a:pt x="5248" y="13498"/>
                  </a:cubicBezTo>
                  <a:cubicBezTo>
                    <a:pt x="5256" y="13527"/>
                    <a:pt x="5269" y="13599"/>
                    <a:pt x="5274" y="13656"/>
                  </a:cubicBezTo>
                  <a:cubicBezTo>
                    <a:pt x="5291" y="13892"/>
                    <a:pt x="5368" y="13914"/>
                    <a:pt x="5642" y="13769"/>
                  </a:cubicBezTo>
                  <a:cubicBezTo>
                    <a:pt x="5784" y="13695"/>
                    <a:pt x="5928" y="13596"/>
                    <a:pt x="5969" y="13551"/>
                  </a:cubicBezTo>
                  <a:cubicBezTo>
                    <a:pt x="6070" y="13442"/>
                    <a:pt x="6154" y="13498"/>
                    <a:pt x="6154" y="13679"/>
                  </a:cubicBezTo>
                  <a:cubicBezTo>
                    <a:pt x="6154" y="14037"/>
                    <a:pt x="6337" y="14089"/>
                    <a:pt x="6723" y="13837"/>
                  </a:cubicBezTo>
                  <a:cubicBezTo>
                    <a:pt x="6856" y="13751"/>
                    <a:pt x="6970" y="13679"/>
                    <a:pt x="6983" y="13679"/>
                  </a:cubicBezTo>
                  <a:cubicBezTo>
                    <a:pt x="6992" y="13679"/>
                    <a:pt x="7029" y="13718"/>
                    <a:pt x="7067" y="13769"/>
                  </a:cubicBezTo>
                  <a:cubicBezTo>
                    <a:pt x="6830" y="13318"/>
                    <a:pt x="6740" y="12846"/>
                    <a:pt x="6740" y="12189"/>
                  </a:cubicBezTo>
                  <a:cubicBezTo>
                    <a:pt x="6740" y="11457"/>
                    <a:pt x="6793" y="11169"/>
                    <a:pt x="6992" y="10782"/>
                  </a:cubicBezTo>
                  <a:cubicBezTo>
                    <a:pt x="7341" y="10103"/>
                    <a:pt x="8304" y="9223"/>
                    <a:pt x="9070" y="8886"/>
                  </a:cubicBezTo>
                  <a:cubicBezTo>
                    <a:pt x="9620" y="8644"/>
                    <a:pt x="9846" y="8605"/>
                    <a:pt x="10679" y="8608"/>
                  </a:cubicBezTo>
                  <a:cubicBezTo>
                    <a:pt x="11795" y="8611"/>
                    <a:pt x="11956" y="8642"/>
                    <a:pt x="12749" y="9029"/>
                  </a:cubicBezTo>
                  <a:cubicBezTo>
                    <a:pt x="14546" y="9906"/>
                    <a:pt x="15346" y="11990"/>
                    <a:pt x="14517" y="13641"/>
                  </a:cubicBezTo>
                  <a:cubicBezTo>
                    <a:pt x="14166" y="14341"/>
                    <a:pt x="13752" y="14761"/>
                    <a:pt x="13495" y="14672"/>
                  </a:cubicBezTo>
                  <a:cubicBezTo>
                    <a:pt x="13402" y="14640"/>
                    <a:pt x="13297" y="14683"/>
                    <a:pt x="13260" y="14770"/>
                  </a:cubicBezTo>
                  <a:cubicBezTo>
                    <a:pt x="13223" y="14857"/>
                    <a:pt x="13121" y="14906"/>
                    <a:pt x="13034" y="14875"/>
                  </a:cubicBezTo>
                  <a:cubicBezTo>
                    <a:pt x="12937" y="14842"/>
                    <a:pt x="12853" y="14906"/>
                    <a:pt x="12816" y="15033"/>
                  </a:cubicBezTo>
                  <a:cubicBezTo>
                    <a:pt x="12771" y="15185"/>
                    <a:pt x="12687" y="15230"/>
                    <a:pt x="12522" y="15191"/>
                  </a:cubicBezTo>
                  <a:cubicBezTo>
                    <a:pt x="12352" y="15151"/>
                    <a:pt x="12289" y="15187"/>
                    <a:pt x="12263" y="15349"/>
                  </a:cubicBezTo>
                  <a:cubicBezTo>
                    <a:pt x="12243" y="15470"/>
                    <a:pt x="12093" y="15628"/>
                    <a:pt x="11936" y="15696"/>
                  </a:cubicBezTo>
                  <a:cubicBezTo>
                    <a:pt x="11486" y="15888"/>
                    <a:pt x="10569" y="15935"/>
                    <a:pt x="9883" y="15801"/>
                  </a:cubicBezTo>
                  <a:cubicBezTo>
                    <a:pt x="9315" y="15690"/>
                    <a:pt x="9250" y="15650"/>
                    <a:pt x="9196" y="15372"/>
                  </a:cubicBezTo>
                  <a:cubicBezTo>
                    <a:pt x="9155" y="15167"/>
                    <a:pt x="9106" y="15105"/>
                    <a:pt x="9045" y="15191"/>
                  </a:cubicBezTo>
                  <a:cubicBezTo>
                    <a:pt x="8921" y="15368"/>
                    <a:pt x="8735" y="15253"/>
                    <a:pt x="8735" y="14996"/>
                  </a:cubicBezTo>
                  <a:cubicBezTo>
                    <a:pt x="8735" y="14846"/>
                    <a:pt x="8689" y="14801"/>
                    <a:pt x="8559" y="14845"/>
                  </a:cubicBezTo>
                  <a:cubicBezTo>
                    <a:pt x="8436" y="14887"/>
                    <a:pt x="8357" y="14835"/>
                    <a:pt x="8316" y="14695"/>
                  </a:cubicBezTo>
                  <a:cubicBezTo>
                    <a:pt x="8259" y="14501"/>
                    <a:pt x="8235" y="14505"/>
                    <a:pt x="8047" y="14657"/>
                  </a:cubicBezTo>
                  <a:cubicBezTo>
                    <a:pt x="7859" y="14810"/>
                    <a:pt x="7826" y="14790"/>
                    <a:pt x="7553" y="14469"/>
                  </a:cubicBezTo>
                  <a:cubicBezTo>
                    <a:pt x="7423" y="14316"/>
                    <a:pt x="7313" y="14171"/>
                    <a:pt x="7218" y="14025"/>
                  </a:cubicBezTo>
                  <a:cubicBezTo>
                    <a:pt x="7219" y="14054"/>
                    <a:pt x="7195" y="14072"/>
                    <a:pt x="7151" y="14093"/>
                  </a:cubicBezTo>
                  <a:cubicBezTo>
                    <a:pt x="7096" y="14119"/>
                    <a:pt x="6964" y="14155"/>
                    <a:pt x="6857" y="14176"/>
                  </a:cubicBezTo>
                  <a:cubicBezTo>
                    <a:pt x="6604" y="14225"/>
                    <a:pt x="6277" y="14486"/>
                    <a:pt x="6145" y="14747"/>
                  </a:cubicBezTo>
                  <a:cubicBezTo>
                    <a:pt x="5977" y="15080"/>
                    <a:pt x="5999" y="15574"/>
                    <a:pt x="6204" y="15944"/>
                  </a:cubicBezTo>
                  <a:lnTo>
                    <a:pt x="6371" y="16245"/>
                  </a:lnTo>
                  <a:lnTo>
                    <a:pt x="6547" y="16109"/>
                  </a:lnTo>
                  <a:cubicBezTo>
                    <a:pt x="6735" y="15968"/>
                    <a:pt x="6792" y="15989"/>
                    <a:pt x="6874" y="16230"/>
                  </a:cubicBezTo>
                  <a:cubicBezTo>
                    <a:pt x="6897" y="16297"/>
                    <a:pt x="7040" y="16477"/>
                    <a:pt x="7193" y="16629"/>
                  </a:cubicBezTo>
                  <a:cubicBezTo>
                    <a:pt x="7345" y="16780"/>
                    <a:pt x="7480" y="16937"/>
                    <a:pt x="7494" y="16975"/>
                  </a:cubicBezTo>
                  <a:cubicBezTo>
                    <a:pt x="7531" y="17074"/>
                    <a:pt x="7635" y="16996"/>
                    <a:pt x="7746" y="16787"/>
                  </a:cubicBezTo>
                  <a:cubicBezTo>
                    <a:pt x="7799" y="16686"/>
                    <a:pt x="7861" y="16606"/>
                    <a:pt x="7888" y="16606"/>
                  </a:cubicBezTo>
                  <a:cubicBezTo>
                    <a:pt x="7916" y="16606"/>
                    <a:pt x="7990" y="16686"/>
                    <a:pt x="8056" y="16787"/>
                  </a:cubicBezTo>
                  <a:cubicBezTo>
                    <a:pt x="8185" y="16983"/>
                    <a:pt x="8301" y="17016"/>
                    <a:pt x="8416" y="16892"/>
                  </a:cubicBezTo>
                  <a:cubicBezTo>
                    <a:pt x="8617" y="16674"/>
                    <a:pt x="8646" y="17071"/>
                    <a:pt x="8475" y="17674"/>
                  </a:cubicBezTo>
                  <a:cubicBezTo>
                    <a:pt x="8260" y="18431"/>
                    <a:pt x="7782" y="19223"/>
                    <a:pt x="7126" y="19909"/>
                  </a:cubicBezTo>
                  <a:lnTo>
                    <a:pt x="6832" y="20210"/>
                  </a:lnTo>
                  <a:lnTo>
                    <a:pt x="7126" y="20210"/>
                  </a:lnTo>
                  <a:cubicBezTo>
                    <a:pt x="7312" y="20210"/>
                    <a:pt x="7502" y="20163"/>
                    <a:pt x="7679" y="20082"/>
                  </a:cubicBezTo>
                  <a:cubicBezTo>
                    <a:pt x="7828" y="20014"/>
                    <a:pt x="7965" y="19977"/>
                    <a:pt x="7980" y="19999"/>
                  </a:cubicBezTo>
                  <a:cubicBezTo>
                    <a:pt x="7996" y="20022"/>
                    <a:pt x="7976" y="20162"/>
                    <a:pt x="7938" y="20308"/>
                  </a:cubicBezTo>
                  <a:cubicBezTo>
                    <a:pt x="7901" y="20454"/>
                    <a:pt x="7892" y="20590"/>
                    <a:pt x="7913" y="20609"/>
                  </a:cubicBezTo>
                  <a:cubicBezTo>
                    <a:pt x="7934" y="20628"/>
                    <a:pt x="8108" y="20569"/>
                    <a:pt x="8307" y="20481"/>
                  </a:cubicBezTo>
                  <a:cubicBezTo>
                    <a:pt x="8506" y="20392"/>
                    <a:pt x="8695" y="20333"/>
                    <a:pt x="8718" y="20345"/>
                  </a:cubicBezTo>
                  <a:cubicBezTo>
                    <a:pt x="8741" y="20358"/>
                    <a:pt x="8744" y="20496"/>
                    <a:pt x="8726" y="20654"/>
                  </a:cubicBezTo>
                  <a:cubicBezTo>
                    <a:pt x="8697" y="20911"/>
                    <a:pt x="8703" y="20940"/>
                    <a:pt x="8802" y="20940"/>
                  </a:cubicBezTo>
                  <a:cubicBezTo>
                    <a:pt x="9008" y="20939"/>
                    <a:pt x="9317" y="20839"/>
                    <a:pt x="9589" y="20684"/>
                  </a:cubicBezTo>
                  <a:cubicBezTo>
                    <a:pt x="9739" y="20599"/>
                    <a:pt x="9871" y="20543"/>
                    <a:pt x="9883" y="20564"/>
                  </a:cubicBezTo>
                  <a:cubicBezTo>
                    <a:pt x="9895" y="20584"/>
                    <a:pt x="9943" y="20709"/>
                    <a:pt x="9983" y="20842"/>
                  </a:cubicBezTo>
                  <a:cubicBezTo>
                    <a:pt x="10070" y="21132"/>
                    <a:pt x="10341" y="21449"/>
                    <a:pt x="10587" y="21542"/>
                  </a:cubicBezTo>
                  <a:cubicBezTo>
                    <a:pt x="10740" y="21600"/>
                    <a:pt x="10793" y="21598"/>
                    <a:pt x="10980" y="21512"/>
                  </a:cubicBezTo>
                  <a:cubicBezTo>
                    <a:pt x="11239" y="21393"/>
                    <a:pt x="11455" y="21149"/>
                    <a:pt x="11550" y="20865"/>
                  </a:cubicBezTo>
                  <a:cubicBezTo>
                    <a:pt x="11589" y="20750"/>
                    <a:pt x="11629" y="20624"/>
                    <a:pt x="11643" y="20586"/>
                  </a:cubicBezTo>
                  <a:cubicBezTo>
                    <a:pt x="11660" y="20537"/>
                    <a:pt x="11721" y="20551"/>
                    <a:pt x="11860" y="20646"/>
                  </a:cubicBezTo>
                  <a:cubicBezTo>
                    <a:pt x="12078" y="20795"/>
                    <a:pt x="12482" y="20940"/>
                    <a:pt x="12690" y="20940"/>
                  </a:cubicBezTo>
                  <a:cubicBezTo>
                    <a:pt x="12804" y="20940"/>
                    <a:pt x="12832" y="20916"/>
                    <a:pt x="12832" y="20789"/>
                  </a:cubicBezTo>
                  <a:cubicBezTo>
                    <a:pt x="12832" y="20705"/>
                    <a:pt x="12806" y="20572"/>
                    <a:pt x="12774" y="20496"/>
                  </a:cubicBezTo>
                  <a:cubicBezTo>
                    <a:pt x="12742" y="20420"/>
                    <a:pt x="12724" y="20339"/>
                    <a:pt x="12740" y="20315"/>
                  </a:cubicBezTo>
                  <a:cubicBezTo>
                    <a:pt x="12757" y="20291"/>
                    <a:pt x="12947" y="20351"/>
                    <a:pt x="13159" y="20451"/>
                  </a:cubicBezTo>
                  <a:cubicBezTo>
                    <a:pt x="13383" y="20556"/>
                    <a:pt x="13565" y="20613"/>
                    <a:pt x="13595" y="20586"/>
                  </a:cubicBezTo>
                  <a:cubicBezTo>
                    <a:pt x="13625" y="20559"/>
                    <a:pt x="13620" y="20441"/>
                    <a:pt x="13587" y="20308"/>
                  </a:cubicBezTo>
                  <a:cubicBezTo>
                    <a:pt x="13555" y="20181"/>
                    <a:pt x="13553" y="20059"/>
                    <a:pt x="13578" y="20037"/>
                  </a:cubicBezTo>
                  <a:cubicBezTo>
                    <a:pt x="13603" y="20015"/>
                    <a:pt x="13739" y="20047"/>
                    <a:pt x="13880" y="20105"/>
                  </a:cubicBezTo>
                  <a:cubicBezTo>
                    <a:pt x="14021" y="20162"/>
                    <a:pt x="14261" y="20209"/>
                    <a:pt x="14416" y="20210"/>
                  </a:cubicBezTo>
                  <a:lnTo>
                    <a:pt x="14693" y="20210"/>
                  </a:lnTo>
                  <a:lnTo>
                    <a:pt x="14425" y="19932"/>
                  </a:lnTo>
                  <a:cubicBezTo>
                    <a:pt x="13686" y="19193"/>
                    <a:pt x="13089" y="18119"/>
                    <a:pt x="12967" y="17291"/>
                  </a:cubicBezTo>
                  <a:cubicBezTo>
                    <a:pt x="12936" y="17081"/>
                    <a:pt x="12938" y="16964"/>
                    <a:pt x="12983" y="16922"/>
                  </a:cubicBezTo>
                  <a:cubicBezTo>
                    <a:pt x="12984" y="16920"/>
                    <a:pt x="12983" y="16916"/>
                    <a:pt x="12983" y="16914"/>
                  </a:cubicBezTo>
                  <a:cubicBezTo>
                    <a:pt x="12986" y="16907"/>
                    <a:pt x="12996" y="16904"/>
                    <a:pt x="13000" y="16899"/>
                  </a:cubicBezTo>
                  <a:cubicBezTo>
                    <a:pt x="13012" y="16885"/>
                    <a:pt x="13022" y="16877"/>
                    <a:pt x="13042" y="16884"/>
                  </a:cubicBezTo>
                  <a:cubicBezTo>
                    <a:pt x="13049" y="16887"/>
                    <a:pt x="13059" y="16894"/>
                    <a:pt x="13067" y="16899"/>
                  </a:cubicBezTo>
                  <a:cubicBezTo>
                    <a:pt x="13070" y="16901"/>
                    <a:pt x="13072" y="16905"/>
                    <a:pt x="13076" y="16907"/>
                  </a:cubicBezTo>
                  <a:cubicBezTo>
                    <a:pt x="13098" y="16911"/>
                    <a:pt x="13121" y="16917"/>
                    <a:pt x="13151" y="16929"/>
                  </a:cubicBezTo>
                  <a:cubicBezTo>
                    <a:pt x="13312" y="16996"/>
                    <a:pt x="13377" y="16962"/>
                    <a:pt x="13562" y="16681"/>
                  </a:cubicBezTo>
                  <a:cubicBezTo>
                    <a:pt x="13619" y="16594"/>
                    <a:pt x="13638" y="16600"/>
                    <a:pt x="13779" y="16802"/>
                  </a:cubicBezTo>
                  <a:lnTo>
                    <a:pt x="13939" y="17027"/>
                  </a:lnTo>
                  <a:lnTo>
                    <a:pt x="14232" y="16749"/>
                  </a:lnTo>
                  <a:cubicBezTo>
                    <a:pt x="14392" y="16597"/>
                    <a:pt x="14571" y="16374"/>
                    <a:pt x="14634" y="16252"/>
                  </a:cubicBezTo>
                  <a:cubicBezTo>
                    <a:pt x="14698" y="16130"/>
                    <a:pt x="14763" y="16034"/>
                    <a:pt x="14777" y="16034"/>
                  </a:cubicBezTo>
                  <a:cubicBezTo>
                    <a:pt x="14790" y="16034"/>
                    <a:pt x="14885" y="16076"/>
                    <a:pt x="14986" y="16132"/>
                  </a:cubicBezTo>
                  <a:lnTo>
                    <a:pt x="15171" y="16230"/>
                  </a:lnTo>
                  <a:lnTo>
                    <a:pt x="15338" y="15921"/>
                  </a:lnTo>
                  <a:cubicBezTo>
                    <a:pt x="15597" y="15429"/>
                    <a:pt x="15535" y="14804"/>
                    <a:pt x="15196" y="14477"/>
                  </a:cubicBezTo>
                  <a:cubicBezTo>
                    <a:pt x="15043" y="14330"/>
                    <a:pt x="14676" y="14153"/>
                    <a:pt x="14525" y="14153"/>
                  </a:cubicBezTo>
                  <a:cubicBezTo>
                    <a:pt x="14322" y="14153"/>
                    <a:pt x="14283" y="14051"/>
                    <a:pt x="14408" y="13860"/>
                  </a:cubicBezTo>
                  <a:cubicBezTo>
                    <a:pt x="14544" y="13652"/>
                    <a:pt x="14579" y="13643"/>
                    <a:pt x="14726" y="13792"/>
                  </a:cubicBezTo>
                  <a:cubicBezTo>
                    <a:pt x="14837" y="13903"/>
                    <a:pt x="15028" y="13999"/>
                    <a:pt x="15162" y="14018"/>
                  </a:cubicBezTo>
                  <a:cubicBezTo>
                    <a:pt x="15196" y="14018"/>
                    <a:pt x="15231" y="14012"/>
                    <a:pt x="15254" y="14010"/>
                  </a:cubicBezTo>
                  <a:cubicBezTo>
                    <a:pt x="15268" y="14007"/>
                    <a:pt x="15280" y="14003"/>
                    <a:pt x="15288" y="13995"/>
                  </a:cubicBezTo>
                  <a:cubicBezTo>
                    <a:pt x="15322" y="13964"/>
                    <a:pt x="15350" y="13839"/>
                    <a:pt x="15355" y="13717"/>
                  </a:cubicBezTo>
                  <a:cubicBezTo>
                    <a:pt x="15359" y="13595"/>
                    <a:pt x="15375" y="13478"/>
                    <a:pt x="15380" y="13453"/>
                  </a:cubicBezTo>
                  <a:cubicBezTo>
                    <a:pt x="15385" y="13428"/>
                    <a:pt x="15494" y="13491"/>
                    <a:pt x="15623" y="13596"/>
                  </a:cubicBezTo>
                  <a:cubicBezTo>
                    <a:pt x="15940" y="13853"/>
                    <a:pt x="16131" y="13937"/>
                    <a:pt x="16201" y="13837"/>
                  </a:cubicBezTo>
                  <a:cubicBezTo>
                    <a:pt x="16230" y="13796"/>
                    <a:pt x="16259" y="13688"/>
                    <a:pt x="16260" y="13596"/>
                  </a:cubicBezTo>
                  <a:cubicBezTo>
                    <a:pt x="16261" y="13420"/>
                    <a:pt x="16335" y="13325"/>
                    <a:pt x="16402" y="13423"/>
                  </a:cubicBezTo>
                  <a:cubicBezTo>
                    <a:pt x="16448" y="13489"/>
                    <a:pt x="16886" y="13677"/>
                    <a:pt x="16997" y="13679"/>
                  </a:cubicBezTo>
                  <a:cubicBezTo>
                    <a:pt x="17047" y="13680"/>
                    <a:pt x="17073" y="13588"/>
                    <a:pt x="17073" y="13378"/>
                  </a:cubicBezTo>
                  <a:cubicBezTo>
                    <a:pt x="17073" y="13211"/>
                    <a:pt x="17086" y="13057"/>
                    <a:pt x="17106" y="13039"/>
                  </a:cubicBezTo>
                  <a:cubicBezTo>
                    <a:pt x="17126" y="13022"/>
                    <a:pt x="17224" y="13063"/>
                    <a:pt x="17324" y="13130"/>
                  </a:cubicBezTo>
                  <a:cubicBezTo>
                    <a:pt x="17424" y="13197"/>
                    <a:pt x="17589" y="13293"/>
                    <a:pt x="17693" y="13340"/>
                  </a:cubicBezTo>
                  <a:lnTo>
                    <a:pt x="17886" y="13423"/>
                  </a:lnTo>
                  <a:lnTo>
                    <a:pt x="17886" y="13197"/>
                  </a:lnTo>
                  <a:cubicBezTo>
                    <a:pt x="17886" y="13074"/>
                    <a:pt x="17857" y="12899"/>
                    <a:pt x="17827" y="12806"/>
                  </a:cubicBezTo>
                  <a:cubicBezTo>
                    <a:pt x="17796" y="12710"/>
                    <a:pt x="17798" y="12627"/>
                    <a:pt x="17827" y="12611"/>
                  </a:cubicBezTo>
                  <a:cubicBezTo>
                    <a:pt x="17855" y="12595"/>
                    <a:pt x="18041" y="12691"/>
                    <a:pt x="18238" y="12821"/>
                  </a:cubicBezTo>
                  <a:cubicBezTo>
                    <a:pt x="18434" y="12951"/>
                    <a:pt x="18614" y="13055"/>
                    <a:pt x="18640" y="13055"/>
                  </a:cubicBezTo>
                  <a:cubicBezTo>
                    <a:pt x="18716" y="13055"/>
                    <a:pt x="18767" y="12643"/>
                    <a:pt x="18724" y="12385"/>
                  </a:cubicBezTo>
                  <a:cubicBezTo>
                    <a:pt x="18702" y="12252"/>
                    <a:pt x="18634" y="12028"/>
                    <a:pt x="18573" y="11888"/>
                  </a:cubicBezTo>
                  <a:cubicBezTo>
                    <a:pt x="18511" y="11748"/>
                    <a:pt x="18479" y="11614"/>
                    <a:pt x="18497" y="11587"/>
                  </a:cubicBezTo>
                  <a:cubicBezTo>
                    <a:pt x="18516" y="11561"/>
                    <a:pt x="18630" y="11542"/>
                    <a:pt x="18757" y="11542"/>
                  </a:cubicBezTo>
                  <a:cubicBezTo>
                    <a:pt x="19140" y="11542"/>
                    <a:pt x="19856" y="11386"/>
                    <a:pt x="20207" y="11226"/>
                  </a:cubicBezTo>
                  <a:cubicBezTo>
                    <a:pt x="20484" y="11101"/>
                    <a:pt x="20991" y="10684"/>
                    <a:pt x="21003" y="10579"/>
                  </a:cubicBezTo>
                  <a:cubicBezTo>
                    <a:pt x="20998" y="10572"/>
                    <a:pt x="20985" y="10563"/>
                    <a:pt x="20970" y="10556"/>
                  </a:cubicBezTo>
                  <a:cubicBezTo>
                    <a:pt x="20964" y="10554"/>
                    <a:pt x="20951" y="10551"/>
                    <a:pt x="20944" y="10549"/>
                  </a:cubicBezTo>
                  <a:cubicBezTo>
                    <a:pt x="20868" y="10541"/>
                    <a:pt x="20712" y="10539"/>
                    <a:pt x="20534" y="10541"/>
                  </a:cubicBezTo>
                  <a:cubicBezTo>
                    <a:pt x="20294" y="10545"/>
                    <a:pt x="20082" y="10529"/>
                    <a:pt x="20065" y="10504"/>
                  </a:cubicBezTo>
                  <a:cubicBezTo>
                    <a:pt x="20047" y="10479"/>
                    <a:pt x="20197" y="10359"/>
                    <a:pt x="20400" y="10240"/>
                  </a:cubicBezTo>
                  <a:cubicBezTo>
                    <a:pt x="20783" y="10018"/>
                    <a:pt x="21422" y="9444"/>
                    <a:pt x="21422" y="9323"/>
                  </a:cubicBezTo>
                  <a:cubicBezTo>
                    <a:pt x="21422" y="9241"/>
                    <a:pt x="21250" y="9196"/>
                    <a:pt x="20953" y="9195"/>
                  </a:cubicBezTo>
                  <a:cubicBezTo>
                    <a:pt x="20836" y="9194"/>
                    <a:pt x="20721" y="9167"/>
                    <a:pt x="20701" y="9142"/>
                  </a:cubicBezTo>
                  <a:cubicBezTo>
                    <a:pt x="20699" y="9142"/>
                    <a:pt x="20677" y="9142"/>
                    <a:pt x="20676" y="9142"/>
                  </a:cubicBezTo>
                  <a:cubicBezTo>
                    <a:pt x="20672" y="9141"/>
                    <a:pt x="20695" y="9125"/>
                    <a:pt x="20718" y="9097"/>
                  </a:cubicBezTo>
                  <a:cubicBezTo>
                    <a:pt x="20743" y="9044"/>
                    <a:pt x="20804" y="8958"/>
                    <a:pt x="20886" y="8871"/>
                  </a:cubicBezTo>
                  <a:cubicBezTo>
                    <a:pt x="21095" y="8647"/>
                    <a:pt x="21583" y="7797"/>
                    <a:pt x="21531" y="7750"/>
                  </a:cubicBezTo>
                  <a:cubicBezTo>
                    <a:pt x="21516" y="7737"/>
                    <a:pt x="21370" y="7776"/>
                    <a:pt x="21204" y="7833"/>
                  </a:cubicBezTo>
                  <a:cubicBezTo>
                    <a:pt x="21039" y="7890"/>
                    <a:pt x="20765" y="7987"/>
                    <a:pt x="20601" y="8043"/>
                  </a:cubicBezTo>
                  <a:cubicBezTo>
                    <a:pt x="20437" y="8100"/>
                    <a:pt x="20285" y="8134"/>
                    <a:pt x="20257" y="8119"/>
                  </a:cubicBezTo>
                  <a:cubicBezTo>
                    <a:pt x="20230" y="8103"/>
                    <a:pt x="20261" y="7998"/>
                    <a:pt x="20324" y="7885"/>
                  </a:cubicBezTo>
                  <a:cubicBezTo>
                    <a:pt x="20388" y="7773"/>
                    <a:pt x="20442" y="7612"/>
                    <a:pt x="20442" y="7532"/>
                  </a:cubicBezTo>
                  <a:cubicBezTo>
                    <a:pt x="20442" y="7452"/>
                    <a:pt x="20540" y="7205"/>
                    <a:pt x="20668" y="6975"/>
                  </a:cubicBezTo>
                  <a:cubicBezTo>
                    <a:pt x="20911" y="6539"/>
                    <a:pt x="21038" y="6140"/>
                    <a:pt x="21104" y="5621"/>
                  </a:cubicBezTo>
                  <a:lnTo>
                    <a:pt x="21146" y="5312"/>
                  </a:lnTo>
                  <a:lnTo>
                    <a:pt x="20861" y="5515"/>
                  </a:lnTo>
                  <a:cubicBezTo>
                    <a:pt x="20706" y="5625"/>
                    <a:pt x="20518" y="5770"/>
                    <a:pt x="20433" y="5839"/>
                  </a:cubicBezTo>
                  <a:cubicBezTo>
                    <a:pt x="20229" y="6005"/>
                    <a:pt x="20186" y="5923"/>
                    <a:pt x="20291" y="5560"/>
                  </a:cubicBezTo>
                  <a:cubicBezTo>
                    <a:pt x="20356" y="5336"/>
                    <a:pt x="20407" y="4954"/>
                    <a:pt x="20425" y="4635"/>
                  </a:cubicBezTo>
                  <a:lnTo>
                    <a:pt x="20433" y="4432"/>
                  </a:lnTo>
                  <a:cubicBezTo>
                    <a:pt x="20434" y="4320"/>
                    <a:pt x="20429" y="4229"/>
                    <a:pt x="20416" y="4168"/>
                  </a:cubicBezTo>
                  <a:lnTo>
                    <a:pt x="20375" y="3988"/>
                  </a:lnTo>
                  <a:lnTo>
                    <a:pt x="20006" y="4311"/>
                  </a:lnTo>
                  <a:cubicBezTo>
                    <a:pt x="19802" y="4492"/>
                    <a:pt x="19623" y="4630"/>
                    <a:pt x="19604" y="4612"/>
                  </a:cubicBezTo>
                  <a:cubicBezTo>
                    <a:pt x="19584" y="4595"/>
                    <a:pt x="19570" y="4363"/>
                    <a:pt x="19570" y="4101"/>
                  </a:cubicBezTo>
                  <a:cubicBezTo>
                    <a:pt x="19570" y="3666"/>
                    <a:pt x="19486" y="3066"/>
                    <a:pt x="19411" y="2957"/>
                  </a:cubicBezTo>
                  <a:cubicBezTo>
                    <a:pt x="19394" y="2933"/>
                    <a:pt x="19338" y="2969"/>
                    <a:pt x="19285" y="3040"/>
                  </a:cubicBezTo>
                  <a:cubicBezTo>
                    <a:pt x="19233" y="3110"/>
                    <a:pt x="19116" y="3271"/>
                    <a:pt x="19025" y="3393"/>
                  </a:cubicBezTo>
                  <a:cubicBezTo>
                    <a:pt x="18935" y="3515"/>
                    <a:pt x="18841" y="3591"/>
                    <a:pt x="18816" y="3566"/>
                  </a:cubicBezTo>
                  <a:cubicBezTo>
                    <a:pt x="18808" y="3559"/>
                    <a:pt x="18794" y="3536"/>
                    <a:pt x="18782" y="3499"/>
                  </a:cubicBezTo>
                  <a:cubicBezTo>
                    <a:pt x="18782" y="3497"/>
                    <a:pt x="18783" y="3493"/>
                    <a:pt x="18782" y="3491"/>
                  </a:cubicBezTo>
                  <a:cubicBezTo>
                    <a:pt x="18780" y="3485"/>
                    <a:pt x="18776" y="3476"/>
                    <a:pt x="18774" y="3469"/>
                  </a:cubicBezTo>
                  <a:cubicBezTo>
                    <a:pt x="18750" y="3386"/>
                    <a:pt x="18722" y="3262"/>
                    <a:pt x="18699" y="3130"/>
                  </a:cubicBezTo>
                  <a:cubicBezTo>
                    <a:pt x="18605" y="2596"/>
                    <a:pt x="18350" y="2119"/>
                    <a:pt x="18020" y="1866"/>
                  </a:cubicBezTo>
                  <a:lnTo>
                    <a:pt x="17894" y="1768"/>
                  </a:lnTo>
                  <a:lnTo>
                    <a:pt x="17944" y="1986"/>
                  </a:lnTo>
                  <a:cubicBezTo>
                    <a:pt x="18001" y="2214"/>
                    <a:pt x="17999" y="2249"/>
                    <a:pt x="17819" y="3123"/>
                  </a:cubicBezTo>
                  <a:cubicBezTo>
                    <a:pt x="17757" y="3418"/>
                    <a:pt x="17710" y="3754"/>
                    <a:pt x="17710" y="3867"/>
                  </a:cubicBezTo>
                  <a:cubicBezTo>
                    <a:pt x="17710" y="3981"/>
                    <a:pt x="17688" y="4119"/>
                    <a:pt x="17659" y="4168"/>
                  </a:cubicBezTo>
                  <a:cubicBezTo>
                    <a:pt x="17631" y="4218"/>
                    <a:pt x="17578" y="4395"/>
                    <a:pt x="17542" y="4567"/>
                  </a:cubicBezTo>
                  <a:cubicBezTo>
                    <a:pt x="17507" y="4740"/>
                    <a:pt x="17416" y="4987"/>
                    <a:pt x="17341" y="5116"/>
                  </a:cubicBezTo>
                  <a:cubicBezTo>
                    <a:pt x="17266" y="5246"/>
                    <a:pt x="17109" y="5525"/>
                    <a:pt x="16989" y="5733"/>
                  </a:cubicBezTo>
                  <a:cubicBezTo>
                    <a:pt x="16775" y="6106"/>
                    <a:pt x="16703" y="6165"/>
                    <a:pt x="16629" y="6057"/>
                  </a:cubicBezTo>
                  <a:cubicBezTo>
                    <a:pt x="16608" y="6027"/>
                    <a:pt x="16480" y="6163"/>
                    <a:pt x="16335" y="6358"/>
                  </a:cubicBezTo>
                  <a:cubicBezTo>
                    <a:pt x="16191" y="6553"/>
                    <a:pt x="15982" y="6811"/>
                    <a:pt x="15874" y="6930"/>
                  </a:cubicBezTo>
                  <a:cubicBezTo>
                    <a:pt x="15635" y="7195"/>
                    <a:pt x="15556" y="7357"/>
                    <a:pt x="15556" y="7630"/>
                  </a:cubicBezTo>
                  <a:cubicBezTo>
                    <a:pt x="15556" y="7873"/>
                    <a:pt x="15638" y="8026"/>
                    <a:pt x="15833" y="8171"/>
                  </a:cubicBezTo>
                  <a:cubicBezTo>
                    <a:pt x="15962" y="8268"/>
                    <a:pt x="15970" y="8304"/>
                    <a:pt x="15933" y="8585"/>
                  </a:cubicBezTo>
                  <a:cubicBezTo>
                    <a:pt x="15905" y="8798"/>
                    <a:pt x="15864" y="8892"/>
                    <a:pt x="15799" y="8909"/>
                  </a:cubicBezTo>
                  <a:cubicBezTo>
                    <a:pt x="15537" y="8977"/>
                    <a:pt x="15224" y="9159"/>
                    <a:pt x="15120" y="9307"/>
                  </a:cubicBezTo>
                  <a:cubicBezTo>
                    <a:pt x="15056" y="9401"/>
                    <a:pt x="14883" y="9531"/>
                    <a:pt x="14726" y="9601"/>
                  </a:cubicBezTo>
                  <a:lnTo>
                    <a:pt x="14441" y="9729"/>
                  </a:lnTo>
                  <a:lnTo>
                    <a:pt x="14232" y="9518"/>
                  </a:lnTo>
                  <a:cubicBezTo>
                    <a:pt x="14115" y="9403"/>
                    <a:pt x="13902" y="9223"/>
                    <a:pt x="13754" y="9119"/>
                  </a:cubicBezTo>
                  <a:cubicBezTo>
                    <a:pt x="13426" y="8889"/>
                    <a:pt x="13084" y="8439"/>
                    <a:pt x="13168" y="8344"/>
                  </a:cubicBezTo>
                  <a:cubicBezTo>
                    <a:pt x="13200" y="8308"/>
                    <a:pt x="13203" y="8231"/>
                    <a:pt x="13176" y="8171"/>
                  </a:cubicBezTo>
                  <a:cubicBezTo>
                    <a:pt x="13069" y="7933"/>
                    <a:pt x="13116" y="7500"/>
                    <a:pt x="13285" y="7178"/>
                  </a:cubicBezTo>
                  <a:cubicBezTo>
                    <a:pt x="13428" y="6906"/>
                    <a:pt x="13492" y="6841"/>
                    <a:pt x="13754" y="6719"/>
                  </a:cubicBezTo>
                  <a:cubicBezTo>
                    <a:pt x="13922" y="6641"/>
                    <a:pt x="14084" y="6576"/>
                    <a:pt x="14115" y="6576"/>
                  </a:cubicBezTo>
                  <a:cubicBezTo>
                    <a:pt x="14146" y="6576"/>
                    <a:pt x="14276" y="6508"/>
                    <a:pt x="14400" y="6418"/>
                  </a:cubicBezTo>
                  <a:cubicBezTo>
                    <a:pt x="14551" y="6309"/>
                    <a:pt x="14709" y="6248"/>
                    <a:pt x="14886" y="6230"/>
                  </a:cubicBezTo>
                  <a:cubicBezTo>
                    <a:pt x="15030" y="6215"/>
                    <a:pt x="15144" y="6178"/>
                    <a:pt x="15137" y="6147"/>
                  </a:cubicBezTo>
                  <a:cubicBezTo>
                    <a:pt x="15130" y="6116"/>
                    <a:pt x="15251" y="6062"/>
                    <a:pt x="15405" y="6027"/>
                  </a:cubicBezTo>
                  <a:cubicBezTo>
                    <a:pt x="15760" y="5945"/>
                    <a:pt x="15954" y="5826"/>
                    <a:pt x="16025" y="5658"/>
                  </a:cubicBezTo>
                  <a:cubicBezTo>
                    <a:pt x="16106" y="5467"/>
                    <a:pt x="16108" y="5467"/>
                    <a:pt x="15849" y="5621"/>
                  </a:cubicBezTo>
                  <a:cubicBezTo>
                    <a:pt x="15657" y="5735"/>
                    <a:pt x="15512" y="5772"/>
                    <a:pt x="15103" y="5801"/>
                  </a:cubicBezTo>
                  <a:cubicBezTo>
                    <a:pt x="14826" y="5821"/>
                    <a:pt x="14561" y="5849"/>
                    <a:pt x="14509" y="5869"/>
                  </a:cubicBezTo>
                  <a:cubicBezTo>
                    <a:pt x="14456" y="5889"/>
                    <a:pt x="14394" y="5883"/>
                    <a:pt x="14374" y="5854"/>
                  </a:cubicBezTo>
                  <a:cubicBezTo>
                    <a:pt x="14328" y="5786"/>
                    <a:pt x="14562" y="5643"/>
                    <a:pt x="14718" y="5643"/>
                  </a:cubicBezTo>
                  <a:cubicBezTo>
                    <a:pt x="14785" y="5643"/>
                    <a:pt x="14914" y="5569"/>
                    <a:pt x="15003" y="5485"/>
                  </a:cubicBezTo>
                  <a:cubicBezTo>
                    <a:pt x="15193" y="5307"/>
                    <a:pt x="15403" y="5250"/>
                    <a:pt x="15564" y="5327"/>
                  </a:cubicBezTo>
                  <a:cubicBezTo>
                    <a:pt x="15655" y="5371"/>
                    <a:pt x="15673" y="5365"/>
                    <a:pt x="15673" y="5305"/>
                  </a:cubicBezTo>
                  <a:cubicBezTo>
                    <a:pt x="15673" y="5112"/>
                    <a:pt x="15546" y="4950"/>
                    <a:pt x="15338" y="4876"/>
                  </a:cubicBezTo>
                  <a:cubicBezTo>
                    <a:pt x="15218" y="4833"/>
                    <a:pt x="15071" y="4778"/>
                    <a:pt x="15003" y="4748"/>
                  </a:cubicBezTo>
                  <a:cubicBezTo>
                    <a:pt x="14935" y="4718"/>
                    <a:pt x="14828" y="4698"/>
                    <a:pt x="14768" y="4710"/>
                  </a:cubicBezTo>
                  <a:cubicBezTo>
                    <a:pt x="14708" y="4722"/>
                    <a:pt x="14584" y="4698"/>
                    <a:pt x="14492" y="4657"/>
                  </a:cubicBezTo>
                  <a:lnTo>
                    <a:pt x="14324" y="4582"/>
                  </a:lnTo>
                  <a:lnTo>
                    <a:pt x="14626" y="4349"/>
                  </a:lnTo>
                  <a:cubicBezTo>
                    <a:pt x="14986" y="4066"/>
                    <a:pt x="15136" y="3816"/>
                    <a:pt x="15187" y="3424"/>
                  </a:cubicBezTo>
                  <a:cubicBezTo>
                    <a:pt x="15218" y="3185"/>
                    <a:pt x="15263" y="3102"/>
                    <a:pt x="15405" y="2995"/>
                  </a:cubicBezTo>
                  <a:cubicBezTo>
                    <a:pt x="15409" y="2991"/>
                    <a:pt x="15409" y="2990"/>
                    <a:pt x="15414" y="2987"/>
                  </a:cubicBezTo>
                  <a:cubicBezTo>
                    <a:pt x="15425" y="2979"/>
                    <a:pt x="15435" y="2971"/>
                    <a:pt x="15447" y="2965"/>
                  </a:cubicBezTo>
                  <a:cubicBezTo>
                    <a:pt x="15538" y="2909"/>
                    <a:pt x="15642" y="2875"/>
                    <a:pt x="15698" y="2882"/>
                  </a:cubicBezTo>
                  <a:cubicBezTo>
                    <a:pt x="15805" y="2895"/>
                    <a:pt x="15825" y="2941"/>
                    <a:pt x="15841" y="3213"/>
                  </a:cubicBezTo>
                  <a:cubicBezTo>
                    <a:pt x="15851" y="3384"/>
                    <a:pt x="15887" y="3537"/>
                    <a:pt x="15925" y="3559"/>
                  </a:cubicBezTo>
                  <a:cubicBezTo>
                    <a:pt x="15963" y="3581"/>
                    <a:pt x="16110" y="3604"/>
                    <a:pt x="16252" y="3604"/>
                  </a:cubicBezTo>
                  <a:cubicBezTo>
                    <a:pt x="16412" y="3605"/>
                    <a:pt x="16548" y="3637"/>
                    <a:pt x="16620" y="3694"/>
                  </a:cubicBezTo>
                  <a:cubicBezTo>
                    <a:pt x="16732" y="3783"/>
                    <a:pt x="16738" y="3783"/>
                    <a:pt x="16696" y="3657"/>
                  </a:cubicBezTo>
                  <a:cubicBezTo>
                    <a:pt x="16609" y="3394"/>
                    <a:pt x="16623" y="3312"/>
                    <a:pt x="16763" y="3326"/>
                  </a:cubicBezTo>
                  <a:cubicBezTo>
                    <a:pt x="16959" y="3344"/>
                    <a:pt x="16931" y="3310"/>
                    <a:pt x="16578" y="3108"/>
                  </a:cubicBezTo>
                  <a:cubicBezTo>
                    <a:pt x="16279" y="2935"/>
                    <a:pt x="16255" y="2905"/>
                    <a:pt x="16268" y="2731"/>
                  </a:cubicBezTo>
                  <a:cubicBezTo>
                    <a:pt x="16289" y="2454"/>
                    <a:pt x="16066" y="2295"/>
                    <a:pt x="15648" y="2295"/>
                  </a:cubicBezTo>
                  <a:cubicBezTo>
                    <a:pt x="15250" y="2295"/>
                    <a:pt x="14950" y="2425"/>
                    <a:pt x="14835" y="2641"/>
                  </a:cubicBezTo>
                  <a:cubicBezTo>
                    <a:pt x="14787" y="2733"/>
                    <a:pt x="14709" y="2980"/>
                    <a:pt x="14659" y="3190"/>
                  </a:cubicBezTo>
                  <a:cubicBezTo>
                    <a:pt x="14526" y="3762"/>
                    <a:pt x="14302" y="4052"/>
                    <a:pt x="14224" y="3755"/>
                  </a:cubicBezTo>
                  <a:cubicBezTo>
                    <a:pt x="14174" y="3566"/>
                    <a:pt x="14030" y="3517"/>
                    <a:pt x="13729" y="3589"/>
                  </a:cubicBezTo>
                  <a:cubicBezTo>
                    <a:pt x="13357" y="3678"/>
                    <a:pt x="13297" y="3669"/>
                    <a:pt x="13235" y="3521"/>
                  </a:cubicBezTo>
                  <a:cubicBezTo>
                    <a:pt x="13161" y="3347"/>
                    <a:pt x="13118" y="3358"/>
                    <a:pt x="13134" y="3544"/>
                  </a:cubicBezTo>
                  <a:cubicBezTo>
                    <a:pt x="13151" y="3748"/>
                    <a:pt x="13050" y="3843"/>
                    <a:pt x="12774" y="3882"/>
                  </a:cubicBezTo>
                  <a:cubicBezTo>
                    <a:pt x="12592" y="3909"/>
                    <a:pt x="12534" y="3945"/>
                    <a:pt x="12506" y="4048"/>
                  </a:cubicBezTo>
                  <a:cubicBezTo>
                    <a:pt x="12486" y="4120"/>
                    <a:pt x="12486" y="4213"/>
                    <a:pt x="12506" y="4259"/>
                  </a:cubicBezTo>
                  <a:cubicBezTo>
                    <a:pt x="12605" y="4491"/>
                    <a:pt x="12291" y="4434"/>
                    <a:pt x="11969" y="4161"/>
                  </a:cubicBezTo>
                  <a:cubicBezTo>
                    <a:pt x="11765" y="3988"/>
                    <a:pt x="11517" y="3566"/>
                    <a:pt x="11584" y="3506"/>
                  </a:cubicBezTo>
                  <a:cubicBezTo>
                    <a:pt x="11605" y="3487"/>
                    <a:pt x="11727" y="3452"/>
                    <a:pt x="11860" y="3424"/>
                  </a:cubicBezTo>
                  <a:lnTo>
                    <a:pt x="12103" y="3371"/>
                  </a:lnTo>
                  <a:lnTo>
                    <a:pt x="12103" y="3040"/>
                  </a:lnTo>
                  <a:cubicBezTo>
                    <a:pt x="12103" y="2729"/>
                    <a:pt x="12113" y="2700"/>
                    <a:pt x="12296" y="2566"/>
                  </a:cubicBezTo>
                  <a:cubicBezTo>
                    <a:pt x="12529" y="2395"/>
                    <a:pt x="12773" y="1970"/>
                    <a:pt x="12774" y="1731"/>
                  </a:cubicBezTo>
                  <a:cubicBezTo>
                    <a:pt x="12775" y="1469"/>
                    <a:pt x="12629" y="1273"/>
                    <a:pt x="12380" y="1189"/>
                  </a:cubicBezTo>
                  <a:cubicBezTo>
                    <a:pt x="12154" y="1113"/>
                    <a:pt x="11736" y="1102"/>
                    <a:pt x="11517" y="1166"/>
                  </a:cubicBezTo>
                  <a:cubicBezTo>
                    <a:pt x="11432" y="1191"/>
                    <a:pt x="11318" y="1164"/>
                    <a:pt x="11156" y="1068"/>
                  </a:cubicBezTo>
                  <a:cubicBezTo>
                    <a:pt x="10945" y="944"/>
                    <a:pt x="10928" y="913"/>
                    <a:pt x="10955" y="760"/>
                  </a:cubicBezTo>
                  <a:cubicBezTo>
                    <a:pt x="10973" y="662"/>
                    <a:pt x="10959" y="570"/>
                    <a:pt x="10922" y="549"/>
                  </a:cubicBezTo>
                  <a:cubicBezTo>
                    <a:pt x="10806" y="485"/>
                    <a:pt x="10850" y="304"/>
                    <a:pt x="10989" y="271"/>
                  </a:cubicBezTo>
                  <a:cubicBezTo>
                    <a:pt x="11119" y="240"/>
                    <a:pt x="11117" y="243"/>
                    <a:pt x="10972" y="211"/>
                  </a:cubicBezTo>
                  <a:cubicBezTo>
                    <a:pt x="10884" y="191"/>
                    <a:pt x="10833" y="144"/>
                    <a:pt x="10838" y="90"/>
                  </a:cubicBezTo>
                  <a:cubicBezTo>
                    <a:pt x="10842" y="42"/>
                    <a:pt x="10816" y="0"/>
                    <a:pt x="10788" y="0"/>
                  </a:cubicBezTo>
                  <a:close/>
                  <a:moveTo>
                    <a:pt x="10813" y="3604"/>
                  </a:moveTo>
                  <a:cubicBezTo>
                    <a:pt x="10819" y="3600"/>
                    <a:pt x="10826" y="3604"/>
                    <a:pt x="10830" y="3604"/>
                  </a:cubicBezTo>
                  <a:cubicBezTo>
                    <a:pt x="10862" y="3609"/>
                    <a:pt x="10923" y="3724"/>
                    <a:pt x="10972" y="3860"/>
                  </a:cubicBezTo>
                  <a:cubicBezTo>
                    <a:pt x="10987" y="3900"/>
                    <a:pt x="11002" y="3939"/>
                    <a:pt x="11022" y="3980"/>
                  </a:cubicBezTo>
                  <a:cubicBezTo>
                    <a:pt x="11082" y="4104"/>
                    <a:pt x="11171" y="4232"/>
                    <a:pt x="11265" y="4349"/>
                  </a:cubicBezTo>
                  <a:cubicBezTo>
                    <a:pt x="11297" y="4388"/>
                    <a:pt x="11324" y="4426"/>
                    <a:pt x="11358" y="4462"/>
                  </a:cubicBezTo>
                  <a:cubicBezTo>
                    <a:pt x="11391" y="4498"/>
                    <a:pt x="11432" y="4535"/>
                    <a:pt x="11467" y="4567"/>
                  </a:cubicBezTo>
                  <a:cubicBezTo>
                    <a:pt x="11501" y="4600"/>
                    <a:pt x="11532" y="4630"/>
                    <a:pt x="11567" y="4657"/>
                  </a:cubicBezTo>
                  <a:cubicBezTo>
                    <a:pt x="11603" y="4685"/>
                    <a:pt x="11641" y="4711"/>
                    <a:pt x="11676" y="4733"/>
                  </a:cubicBezTo>
                  <a:cubicBezTo>
                    <a:pt x="11798" y="4809"/>
                    <a:pt x="11963" y="4945"/>
                    <a:pt x="12045" y="5041"/>
                  </a:cubicBezTo>
                  <a:cubicBezTo>
                    <a:pt x="12082" y="5085"/>
                    <a:pt x="12120" y="5124"/>
                    <a:pt x="12162" y="5154"/>
                  </a:cubicBezTo>
                  <a:cubicBezTo>
                    <a:pt x="12190" y="5175"/>
                    <a:pt x="12224" y="5192"/>
                    <a:pt x="12254" y="5207"/>
                  </a:cubicBezTo>
                  <a:cubicBezTo>
                    <a:pt x="12285" y="5221"/>
                    <a:pt x="12314" y="5236"/>
                    <a:pt x="12346" y="5244"/>
                  </a:cubicBezTo>
                  <a:cubicBezTo>
                    <a:pt x="12363" y="5249"/>
                    <a:pt x="12380" y="5249"/>
                    <a:pt x="12397" y="5252"/>
                  </a:cubicBezTo>
                  <a:cubicBezTo>
                    <a:pt x="12431" y="5258"/>
                    <a:pt x="12463" y="5261"/>
                    <a:pt x="12489" y="5267"/>
                  </a:cubicBezTo>
                  <a:cubicBezTo>
                    <a:pt x="12515" y="5273"/>
                    <a:pt x="12537" y="5283"/>
                    <a:pt x="12556" y="5290"/>
                  </a:cubicBezTo>
                  <a:cubicBezTo>
                    <a:pt x="12584" y="5300"/>
                    <a:pt x="12603" y="5308"/>
                    <a:pt x="12615" y="5320"/>
                  </a:cubicBezTo>
                  <a:cubicBezTo>
                    <a:pt x="12618" y="5324"/>
                    <a:pt x="12621" y="5331"/>
                    <a:pt x="12623" y="5335"/>
                  </a:cubicBezTo>
                  <a:cubicBezTo>
                    <a:pt x="12639" y="5367"/>
                    <a:pt x="12592" y="5407"/>
                    <a:pt x="12489" y="5455"/>
                  </a:cubicBezTo>
                  <a:cubicBezTo>
                    <a:pt x="12465" y="5466"/>
                    <a:pt x="12440" y="5476"/>
                    <a:pt x="12413" y="5493"/>
                  </a:cubicBezTo>
                  <a:cubicBezTo>
                    <a:pt x="12387" y="5509"/>
                    <a:pt x="12359" y="5531"/>
                    <a:pt x="12330" y="5553"/>
                  </a:cubicBezTo>
                  <a:cubicBezTo>
                    <a:pt x="12271" y="5596"/>
                    <a:pt x="12203" y="5651"/>
                    <a:pt x="12137" y="5711"/>
                  </a:cubicBezTo>
                  <a:cubicBezTo>
                    <a:pt x="12071" y="5771"/>
                    <a:pt x="12005" y="5835"/>
                    <a:pt x="11936" y="5907"/>
                  </a:cubicBezTo>
                  <a:cubicBezTo>
                    <a:pt x="11798" y="6049"/>
                    <a:pt x="11660" y="6211"/>
                    <a:pt x="11534" y="6373"/>
                  </a:cubicBezTo>
                  <a:cubicBezTo>
                    <a:pt x="11471" y="6454"/>
                    <a:pt x="11412" y="6535"/>
                    <a:pt x="11358" y="6614"/>
                  </a:cubicBezTo>
                  <a:cubicBezTo>
                    <a:pt x="11277" y="6732"/>
                    <a:pt x="11206" y="6845"/>
                    <a:pt x="11156" y="6945"/>
                  </a:cubicBezTo>
                  <a:cubicBezTo>
                    <a:pt x="11140" y="6978"/>
                    <a:pt x="11126" y="7013"/>
                    <a:pt x="11115" y="7043"/>
                  </a:cubicBezTo>
                  <a:cubicBezTo>
                    <a:pt x="11062" y="7177"/>
                    <a:pt x="10972" y="7379"/>
                    <a:pt x="10922" y="7494"/>
                  </a:cubicBezTo>
                  <a:cubicBezTo>
                    <a:pt x="10871" y="7609"/>
                    <a:pt x="10818" y="7719"/>
                    <a:pt x="10796" y="7742"/>
                  </a:cubicBezTo>
                  <a:cubicBezTo>
                    <a:pt x="10784" y="7755"/>
                    <a:pt x="10764" y="7743"/>
                    <a:pt x="10737" y="7712"/>
                  </a:cubicBezTo>
                  <a:cubicBezTo>
                    <a:pt x="10724" y="7697"/>
                    <a:pt x="10711" y="7677"/>
                    <a:pt x="10696" y="7652"/>
                  </a:cubicBezTo>
                  <a:cubicBezTo>
                    <a:pt x="10664" y="7603"/>
                    <a:pt x="10623" y="7540"/>
                    <a:pt x="10587" y="7464"/>
                  </a:cubicBezTo>
                  <a:cubicBezTo>
                    <a:pt x="10531" y="7350"/>
                    <a:pt x="10479" y="7217"/>
                    <a:pt x="10427" y="7073"/>
                  </a:cubicBezTo>
                  <a:cubicBezTo>
                    <a:pt x="10414" y="7036"/>
                    <a:pt x="10397" y="6989"/>
                    <a:pt x="10377" y="6945"/>
                  </a:cubicBezTo>
                  <a:cubicBezTo>
                    <a:pt x="10338" y="6858"/>
                    <a:pt x="10283" y="6764"/>
                    <a:pt x="10235" y="6682"/>
                  </a:cubicBezTo>
                  <a:cubicBezTo>
                    <a:pt x="10210" y="6640"/>
                    <a:pt x="10190" y="6601"/>
                    <a:pt x="10168" y="6569"/>
                  </a:cubicBezTo>
                  <a:cubicBezTo>
                    <a:pt x="9915" y="6210"/>
                    <a:pt x="9316" y="5613"/>
                    <a:pt x="9087" y="5485"/>
                  </a:cubicBezTo>
                  <a:cubicBezTo>
                    <a:pt x="9057" y="5469"/>
                    <a:pt x="9033" y="5454"/>
                    <a:pt x="9011" y="5440"/>
                  </a:cubicBezTo>
                  <a:cubicBezTo>
                    <a:pt x="8989" y="5426"/>
                    <a:pt x="8967" y="5414"/>
                    <a:pt x="8952" y="5402"/>
                  </a:cubicBezTo>
                  <a:cubicBezTo>
                    <a:pt x="8938" y="5390"/>
                    <a:pt x="8934" y="5375"/>
                    <a:pt x="8927" y="5365"/>
                  </a:cubicBezTo>
                  <a:cubicBezTo>
                    <a:pt x="8921" y="5355"/>
                    <a:pt x="8918" y="5343"/>
                    <a:pt x="8919" y="5335"/>
                  </a:cubicBezTo>
                  <a:cubicBezTo>
                    <a:pt x="8919" y="5330"/>
                    <a:pt x="8917" y="5331"/>
                    <a:pt x="8919" y="5327"/>
                  </a:cubicBezTo>
                  <a:cubicBezTo>
                    <a:pt x="8921" y="5323"/>
                    <a:pt x="8923" y="5316"/>
                    <a:pt x="8927" y="5312"/>
                  </a:cubicBezTo>
                  <a:cubicBezTo>
                    <a:pt x="8936" y="5304"/>
                    <a:pt x="8953" y="5296"/>
                    <a:pt x="8969" y="5290"/>
                  </a:cubicBezTo>
                  <a:cubicBezTo>
                    <a:pt x="9002" y="5276"/>
                    <a:pt x="9048" y="5271"/>
                    <a:pt x="9112" y="5259"/>
                  </a:cubicBezTo>
                  <a:cubicBezTo>
                    <a:pt x="9136" y="5255"/>
                    <a:pt x="9170" y="5244"/>
                    <a:pt x="9204" y="5229"/>
                  </a:cubicBezTo>
                  <a:cubicBezTo>
                    <a:pt x="9306" y="5184"/>
                    <a:pt x="9435" y="5096"/>
                    <a:pt x="9539" y="5004"/>
                  </a:cubicBezTo>
                  <a:cubicBezTo>
                    <a:pt x="9678" y="4881"/>
                    <a:pt x="9925" y="4671"/>
                    <a:pt x="10084" y="4537"/>
                  </a:cubicBezTo>
                  <a:cubicBezTo>
                    <a:pt x="10211" y="4430"/>
                    <a:pt x="10356" y="4263"/>
                    <a:pt x="10469" y="4101"/>
                  </a:cubicBezTo>
                  <a:cubicBezTo>
                    <a:pt x="10488" y="4074"/>
                    <a:pt x="10511" y="4045"/>
                    <a:pt x="10528" y="4018"/>
                  </a:cubicBezTo>
                  <a:cubicBezTo>
                    <a:pt x="10545" y="3991"/>
                    <a:pt x="10555" y="3968"/>
                    <a:pt x="10570" y="3943"/>
                  </a:cubicBezTo>
                  <a:cubicBezTo>
                    <a:pt x="10624" y="3846"/>
                    <a:pt x="10683" y="3756"/>
                    <a:pt x="10729" y="3694"/>
                  </a:cubicBezTo>
                  <a:cubicBezTo>
                    <a:pt x="10752" y="3663"/>
                    <a:pt x="10771" y="3643"/>
                    <a:pt x="10788" y="3627"/>
                  </a:cubicBezTo>
                  <a:cubicBezTo>
                    <a:pt x="10796" y="3618"/>
                    <a:pt x="10807" y="3608"/>
                    <a:pt x="10813" y="3604"/>
                  </a:cubicBezTo>
                  <a:close/>
                  <a:moveTo>
                    <a:pt x="10771" y="8096"/>
                  </a:moveTo>
                  <a:cubicBezTo>
                    <a:pt x="10816" y="8096"/>
                    <a:pt x="10971" y="8473"/>
                    <a:pt x="10939" y="8502"/>
                  </a:cubicBezTo>
                  <a:cubicBezTo>
                    <a:pt x="10893" y="8544"/>
                    <a:pt x="10614" y="8543"/>
                    <a:pt x="10587" y="8502"/>
                  </a:cubicBezTo>
                  <a:cubicBezTo>
                    <a:pt x="10581" y="8494"/>
                    <a:pt x="10587" y="8474"/>
                    <a:pt x="10595" y="8442"/>
                  </a:cubicBezTo>
                  <a:cubicBezTo>
                    <a:pt x="10597" y="8419"/>
                    <a:pt x="10604" y="8389"/>
                    <a:pt x="10620" y="8359"/>
                  </a:cubicBezTo>
                  <a:cubicBezTo>
                    <a:pt x="10630" y="8330"/>
                    <a:pt x="10644" y="8293"/>
                    <a:pt x="10662" y="8254"/>
                  </a:cubicBezTo>
                  <a:cubicBezTo>
                    <a:pt x="10674" y="8229"/>
                    <a:pt x="10684" y="8212"/>
                    <a:pt x="10696" y="8194"/>
                  </a:cubicBezTo>
                  <a:cubicBezTo>
                    <a:pt x="10724" y="8139"/>
                    <a:pt x="10757" y="8096"/>
                    <a:pt x="10771" y="8096"/>
                  </a:cubicBezTo>
                  <a:close/>
                  <a:moveTo>
                    <a:pt x="10796" y="8864"/>
                  </a:moveTo>
                  <a:cubicBezTo>
                    <a:pt x="10728" y="8864"/>
                    <a:pt x="10660" y="8888"/>
                    <a:pt x="10570" y="8939"/>
                  </a:cubicBezTo>
                  <a:cubicBezTo>
                    <a:pt x="10445" y="9009"/>
                    <a:pt x="10202" y="9067"/>
                    <a:pt x="10034" y="9067"/>
                  </a:cubicBezTo>
                  <a:cubicBezTo>
                    <a:pt x="9410" y="9067"/>
                    <a:pt x="9043" y="9747"/>
                    <a:pt x="9539" y="9985"/>
                  </a:cubicBezTo>
                  <a:cubicBezTo>
                    <a:pt x="9871" y="10144"/>
                    <a:pt x="9821" y="10283"/>
                    <a:pt x="9371" y="10451"/>
                  </a:cubicBezTo>
                  <a:cubicBezTo>
                    <a:pt x="9064" y="10566"/>
                    <a:pt x="8912" y="10578"/>
                    <a:pt x="8693" y="10489"/>
                  </a:cubicBezTo>
                  <a:cubicBezTo>
                    <a:pt x="8537" y="10425"/>
                    <a:pt x="8330" y="10402"/>
                    <a:pt x="8232" y="10436"/>
                  </a:cubicBezTo>
                  <a:cubicBezTo>
                    <a:pt x="7973" y="10525"/>
                    <a:pt x="8015" y="10776"/>
                    <a:pt x="8299" y="10842"/>
                  </a:cubicBezTo>
                  <a:cubicBezTo>
                    <a:pt x="8438" y="10875"/>
                    <a:pt x="8516" y="10954"/>
                    <a:pt x="8483" y="11031"/>
                  </a:cubicBezTo>
                  <a:cubicBezTo>
                    <a:pt x="8452" y="11104"/>
                    <a:pt x="8340" y="11626"/>
                    <a:pt x="8232" y="12189"/>
                  </a:cubicBezTo>
                  <a:cubicBezTo>
                    <a:pt x="8075" y="13002"/>
                    <a:pt x="7971" y="13260"/>
                    <a:pt x="7754" y="13438"/>
                  </a:cubicBezTo>
                  <a:lnTo>
                    <a:pt x="7486" y="13664"/>
                  </a:lnTo>
                  <a:lnTo>
                    <a:pt x="7779" y="13875"/>
                  </a:lnTo>
                  <a:cubicBezTo>
                    <a:pt x="8183" y="14159"/>
                    <a:pt x="8950" y="14160"/>
                    <a:pt x="9355" y="13875"/>
                  </a:cubicBezTo>
                  <a:cubicBezTo>
                    <a:pt x="9656" y="13663"/>
                    <a:pt x="9651" y="13661"/>
                    <a:pt x="9422" y="13491"/>
                  </a:cubicBezTo>
                  <a:cubicBezTo>
                    <a:pt x="9252" y="13365"/>
                    <a:pt x="9122" y="13003"/>
                    <a:pt x="8927" y="12114"/>
                  </a:cubicBezTo>
                  <a:cubicBezTo>
                    <a:pt x="8782" y="11451"/>
                    <a:pt x="8687" y="10885"/>
                    <a:pt x="8718" y="10857"/>
                  </a:cubicBezTo>
                  <a:cubicBezTo>
                    <a:pt x="8821" y="10765"/>
                    <a:pt x="10209" y="10805"/>
                    <a:pt x="10277" y="10903"/>
                  </a:cubicBezTo>
                  <a:cubicBezTo>
                    <a:pt x="10313" y="10956"/>
                    <a:pt x="10195" y="11103"/>
                    <a:pt x="10008" y="11226"/>
                  </a:cubicBezTo>
                  <a:cubicBezTo>
                    <a:pt x="9705" y="11427"/>
                    <a:pt x="9575" y="11621"/>
                    <a:pt x="9388" y="12152"/>
                  </a:cubicBezTo>
                  <a:cubicBezTo>
                    <a:pt x="9284" y="12447"/>
                    <a:pt x="9716" y="13121"/>
                    <a:pt x="10159" y="13355"/>
                  </a:cubicBezTo>
                  <a:cubicBezTo>
                    <a:pt x="10552" y="13563"/>
                    <a:pt x="10578" y="13604"/>
                    <a:pt x="10545" y="14010"/>
                  </a:cubicBezTo>
                  <a:cubicBezTo>
                    <a:pt x="10510" y="14436"/>
                    <a:pt x="10502" y="14442"/>
                    <a:pt x="10134" y="14409"/>
                  </a:cubicBezTo>
                  <a:cubicBezTo>
                    <a:pt x="9760" y="14375"/>
                    <a:pt x="9755" y="14377"/>
                    <a:pt x="9782" y="14793"/>
                  </a:cubicBezTo>
                  <a:cubicBezTo>
                    <a:pt x="9805" y="15137"/>
                    <a:pt x="9857" y="15219"/>
                    <a:pt x="10050" y="15221"/>
                  </a:cubicBezTo>
                  <a:cubicBezTo>
                    <a:pt x="10179" y="15223"/>
                    <a:pt x="10376" y="15284"/>
                    <a:pt x="10494" y="15364"/>
                  </a:cubicBezTo>
                  <a:cubicBezTo>
                    <a:pt x="10681" y="15491"/>
                    <a:pt x="10752" y="15494"/>
                    <a:pt x="11031" y="15364"/>
                  </a:cubicBezTo>
                  <a:cubicBezTo>
                    <a:pt x="11208" y="15282"/>
                    <a:pt x="11450" y="15214"/>
                    <a:pt x="11567" y="15214"/>
                  </a:cubicBezTo>
                  <a:cubicBezTo>
                    <a:pt x="11738" y="15214"/>
                    <a:pt x="11786" y="15135"/>
                    <a:pt x="11793" y="14800"/>
                  </a:cubicBezTo>
                  <a:cubicBezTo>
                    <a:pt x="11802" y="14394"/>
                    <a:pt x="11791" y="14385"/>
                    <a:pt x="11441" y="14416"/>
                  </a:cubicBezTo>
                  <a:cubicBezTo>
                    <a:pt x="11095" y="14447"/>
                    <a:pt x="11081" y="14433"/>
                    <a:pt x="11048" y="14018"/>
                  </a:cubicBezTo>
                  <a:cubicBezTo>
                    <a:pt x="11015" y="13614"/>
                    <a:pt x="11042" y="13565"/>
                    <a:pt x="11467" y="13325"/>
                  </a:cubicBezTo>
                  <a:cubicBezTo>
                    <a:pt x="12294" y="12857"/>
                    <a:pt x="12377" y="11922"/>
                    <a:pt x="11651" y="11309"/>
                  </a:cubicBezTo>
                  <a:cubicBezTo>
                    <a:pt x="11436" y="11127"/>
                    <a:pt x="11292" y="10942"/>
                    <a:pt x="11324" y="10895"/>
                  </a:cubicBezTo>
                  <a:cubicBezTo>
                    <a:pt x="11418" y="10759"/>
                    <a:pt x="12582" y="10796"/>
                    <a:pt x="12715" y="10940"/>
                  </a:cubicBezTo>
                  <a:cubicBezTo>
                    <a:pt x="12917" y="11158"/>
                    <a:pt x="12430" y="13277"/>
                    <a:pt x="12129" y="13491"/>
                  </a:cubicBezTo>
                  <a:cubicBezTo>
                    <a:pt x="11995" y="13586"/>
                    <a:pt x="11914" y="13679"/>
                    <a:pt x="11944" y="13702"/>
                  </a:cubicBezTo>
                  <a:cubicBezTo>
                    <a:pt x="12545" y="14146"/>
                    <a:pt x="13223" y="14212"/>
                    <a:pt x="13712" y="13867"/>
                  </a:cubicBezTo>
                  <a:cubicBezTo>
                    <a:pt x="14024" y="13648"/>
                    <a:pt x="14017" y="13645"/>
                    <a:pt x="13788" y="13483"/>
                  </a:cubicBezTo>
                  <a:cubicBezTo>
                    <a:pt x="13614" y="13361"/>
                    <a:pt x="13495" y="13025"/>
                    <a:pt x="13310" y="12144"/>
                  </a:cubicBezTo>
                  <a:lnTo>
                    <a:pt x="13067" y="10970"/>
                  </a:lnTo>
                  <a:lnTo>
                    <a:pt x="13335" y="10790"/>
                  </a:lnTo>
                  <a:cubicBezTo>
                    <a:pt x="13561" y="10633"/>
                    <a:pt x="13574" y="10590"/>
                    <a:pt x="13427" y="10504"/>
                  </a:cubicBezTo>
                  <a:cubicBezTo>
                    <a:pt x="13219" y="10380"/>
                    <a:pt x="12964" y="10376"/>
                    <a:pt x="12765" y="10489"/>
                  </a:cubicBezTo>
                  <a:cubicBezTo>
                    <a:pt x="12621" y="10571"/>
                    <a:pt x="11682" y="10403"/>
                    <a:pt x="11534" y="10271"/>
                  </a:cubicBezTo>
                  <a:cubicBezTo>
                    <a:pt x="11492" y="10234"/>
                    <a:pt x="11642" y="10137"/>
                    <a:pt x="11869" y="10052"/>
                  </a:cubicBezTo>
                  <a:cubicBezTo>
                    <a:pt x="12167" y="9941"/>
                    <a:pt x="12279" y="9833"/>
                    <a:pt x="12279" y="9669"/>
                  </a:cubicBezTo>
                  <a:cubicBezTo>
                    <a:pt x="12279" y="9343"/>
                    <a:pt x="11956" y="9067"/>
                    <a:pt x="11575" y="9067"/>
                  </a:cubicBezTo>
                  <a:cubicBezTo>
                    <a:pt x="11396" y="9067"/>
                    <a:pt x="11147" y="9009"/>
                    <a:pt x="11022" y="8939"/>
                  </a:cubicBezTo>
                  <a:cubicBezTo>
                    <a:pt x="10932" y="8888"/>
                    <a:pt x="10864" y="8864"/>
                    <a:pt x="10796" y="8864"/>
                  </a:cubicBezTo>
                  <a:close/>
                  <a:moveTo>
                    <a:pt x="11425" y="9172"/>
                  </a:moveTo>
                  <a:cubicBezTo>
                    <a:pt x="11444" y="9171"/>
                    <a:pt x="11456" y="9171"/>
                    <a:pt x="11475" y="9172"/>
                  </a:cubicBezTo>
                  <a:cubicBezTo>
                    <a:pt x="11729" y="9185"/>
                    <a:pt x="11936" y="9363"/>
                    <a:pt x="11936" y="9654"/>
                  </a:cubicBezTo>
                  <a:cubicBezTo>
                    <a:pt x="11936" y="10005"/>
                    <a:pt x="11470" y="10173"/>
                    <a:pt x="11098" y="9955"/>
                  </a:cubicBezTo>
                  <a:cubicBezTo>
                    <a:pt x="10846" y="9807"/>
                    <a:pt x="10773" y="9805"/>
                    <a:pt x="10486" y="9939"/>
                  </a:cubicBezTo>
                  <a:cubicBezTo>
                    <a:pt x="10069" y="10134"/>
                    <a:pt x="10039" y="10132"/>
                    <a:pt x="9757" y="9879"/>
                  </a:cubicBezTo>
                  <a:cubicBezTo>
                    <a:pt x="9544" y="9688"/>
                    <a:pt x="9542" y="9643"/>
                    <a:pt x="9690" y="9443"/>
                  </a:cubicBezTo>
                  <a:cubicBezTo>
                    <a:pt x="9902" y="9155"/>
                    <a:pt x="10300" y="9104"/>
                    <a:pt x="10578" y="9330"/>
                  </a:cubicBezTo>
                  <a:cubicBezTo>
                    <a:pt x="10782" y="9496"/>
                    <a:pt x="10811" y="9496"/>
                    <a:pt x="11006" y="9338"/>
                  </a:cubicBezTo>
                  <a:cubicBezTo>
                    <a:pt x="11139" y="9230"/>
                    <a:pt x="11288" y="9179"/>
                    <a:pt x="11425" y="9172"/>
                  </a:cubicBezTo>
                  <a:close/>
                  <a:moveTo>
                    <a:pt x="8316" y="12460"/>
                  </a:moveTo>
                  <a:cubicBezTo>
                    <a:pt x="8320" y="12459"/>
                    <a:pt x="8328" y="12460"/>
                    <a:pt x="8332" y="12460"/>
                  </a:cubicBezTo>
                  <a:cubicBezTo>
                    <a:pt x="8401" y="12466"/>
                    <a:pt x="8450" y="12624"/>
                    <a:pt x="8450" y="12927"/>
                  </a:cubicBezTo>
                  <a:cubicBezTo>
                    <a:pt x="8450" y="13218"/>
                    <a:pt x="8394" y="13420"/>
                    <a:pt x="8307" y="13446"/>
                  </a:cubicBezTo>
                  <a:cubicBezTo>
                    <a:pt x="8100" y="13508"/>
                    <a:pt x="8029" y="13260"/>
                    <a:pt x="8131" y="12821"/>
                  </a:cubicBezTo>
                  <a:cubicBezTo>
                    <a:pt x="8185" y="12587"/>
                    <a:pt x="8257" y="12473"/>
                    <a:pt x="8316" y="12460"/>
                  </a:cubicBezTo>
                  <a:close/>
                  <a:moveTo>
                    <a:pt x="8785" y="12483"/>
                  </a:moveTo>
                  <a:cubicBezTo>
                    <a:pt x="8893" y="12469"/>
                    <a:pt x="8959" y="12647"/>
                    <a:pt x="8994" y="13055"/>
                  </a:cubicBezTo>
                  <a:cubicBezTo>
                    <a:pt x="9023" y="13383"/>
                    <a:pt x="8873" y="13562"/>
                    <a:pt x="8701" y="13408"/>
                  </a:cubicBezTo>
                  <a:cubicBezTo>
                    <a:pt x="8579" y="13299"/>
                    <a:pt x="8605" y="12569"/>
                    <a:pt x="8735" y="12498"/>
                  </a:cubicBezTo>
                  <a:cubicBezTo>
                    <a:pt x="8752" y="12488"/>
                    <a:pt x="8769" y="12485"/>
                    <a:pt x="8785" y="12483"/>
                  </a:cubicBezTo>
                  <a:close/>
                  <a:moveTo>
                    <a:pt x="12682" y="12754"/>
                  </a:moveTo>
                  <a:cubicBezTo>
                    <a:pt x="12745" y="12756"/>
                    <a:pt x="12799" y="12899"/>
                    <a:pt x="12799" y="13077"/>
                  </a:cubicBezTo>
                  <a:cubicBezTo>
                    <a:pt x="12799" y="13377"/>
                    <a:pt x="12638" y="13557"/>
                    <a:pt x="12489" y="13423"/>
                  </a:cubicBezTo>
                  <a:cubicBezTo>
                    <a:pt x="12387" y="13332"/>
                    <a:pt x="12556" y="12748"/>
                    <a:pt x="12682" y="12754"/>
                  </a:cubicBezTo>
                  <a:close/>
                  <a:moveTo>
                    <a:pt x="13251" y="12829"/>
                  </a:moveTo>
                  <a:cubicBezTo>
                    <a:pt x="13314" y="12818"/>
                    <a:pt x="13390" y="12914"/>
                    <a:pt x="13411" y="13047"/>
                  </a:cubicBezTo>
                  <a:cubicBezTo>
                    <a:pt x="13458" y="13348"/>
                    <a:pt x="13237" y="13582"/>
                    <a:pt x="13134" y="13340"/>
                  </a:cubicBezTo>
                  <a:cubicBezTo>
                    <a:pt x="13043" y="13128"/>
                    <a:pt x="13105" y="12855"/>
                    <a:pt x="13251" y="1282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4800" dirty="0">
              <a:latin typeface="+mj-lt"/>
            </a:endParaRPr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95656" y="235126"/>
            <a:ext cx="1455281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ru-RU" sz="4000" dirty="0" smtClean="0"/>
              <a:t>Автоматизация процесса начисления и выплаты заработной платы</a:t>
            </a:r>
            <a:endParaRPr lang="ru-RU" sz="4000" dirty="0"/>
          </a:p>
        </p:txBody>
      </p:sp>
      <p:sp>
        <p:nvSpPr>
          <p:cNvPr id="283" name="Freeform 2"/>
          <p:cNvSpPr/>
          <p:nvPr/>
        </p:nvSpPr>
        <p:spPr>
          <a:xfrm>
            <a:off x="13631488" y="5183738"/>
            <a:ext cx="8018354" cy="2733491"/>
          </a:xfrm>
          <a:custGeom>
            <a:avLst/>
            <a:gdLst>
              <a:gd name="connsiteX0" fmla="*/ 0 w 8135007"/>
              <a:gd name="connsiteY0" fmla="*/ 1955111 h 2036303"/>
              <a:gd name="connsiteX1" fmla="*/ 3697014 w 8135007"/>
              <a:gd name="connsiteY1" fmla="*/ 1805339 h 2036303"/>
              <a:gd name="connsiteX2" fmla="*/ 5068614 w 8135007"/>
              <a:gd name="connsiteY2" fmla="*/ 187 h 2036303"/>
              <a:gd name="connsiteX3" fmla="*/ 6928945 w 8135007"/>
              <a:gd name="connsiteY3" fmla="*/ 1687097 h 2036303"/>
              <a:gd name="connsiteX4" fmla="*/ 8135007 w 8135007"/>
              <a:gd name="connsiteY4" fmla="*/ 985532 h 2036303"/>
              <a:gd name="connsiteX0" fmla="*/ 0 w 7330965"/>
              <a:gd name="connsiteY0" fmla="*/ 969766 h 1824537"/>
              <a:gd name="connsiteX1" fmla="*/ 2892972 w 7330965"/>
              <a:gd name="connsiteY1" fmla="*/ 1805339 h 1824537"/>
              <a:gd name="connsiteX2" fmla="*/ 4264572 w 7330965"/>
              <a:gd name="connsiteY2" fmla="*/ 187 h 1824537"/>
              <a:gd name="connsiteX3" fmla="*/ 6124903 w 7330965"/>
              <a:gd name="connsiteY3" fmla="*/ 1687097 h 1824537"/>
              <a:gd name="connsiteX4" fmla="*/ 7330965 w 7330965"/>
              <a:gd name="connsiteY4" fmla="*/ 985532 h 1824537"/>
              <a:gd name="connsiteX0" fmla="*/ 0 w 7330965"/>
              <a:gd name="connsiteY0" fmla="*/ 969766 h 1981695"/>
              <a:gd name="connsiteX1" fmla="*/ 2892972 w 7330965"/>
              <a:gd name="connsiteY1" fmla="*/ 1805339 h 1981695"/>
              <a:gd name="connsiteX2" fmla="*/ 4264572 w 7330965"/>
              <a:gd name="connsiteY2" fmla="*/ 187 h 1981695"/>
              <a:gd name="connsiteX3" fmla="*/ 6124903 w 7330965"/>
              <a:gd name="connsiteY3" fmla="*/ 1687097 h 1981695"/>
              <a:gd name="connsiteX4" fmla="*/ 7330965 w 7330965"/>
              <a:gd name="connsiteY4" fmla="*/ 985532 h 1981695"/>
              <a:gd name="connsiteX0" fmla="*/ 0 w 7330965"/>
              <a:gd name="connsiteY0" fmla="*/ 983423 h 2830217"/>
              <a:gd name="connsiteX1" fmla="*/ 2128345 w 7330965"/>
              <a:gd name="connsiteY1" fmla="*/ 2804340 h 2830217"/>
              <a:gd name="connsiteX2" fmla="*/ 4264572 w 7330965"/>
              <a:gd name="connsiteY2" fmla="*/ 13844 h 2830217"/>
              <a:gd name="connsiteX3" fmla="*/ 6124903 w 7330965"/>
              <a:gd name="connsiteY3" fmla="*/ 1700754 h 2830217"/>
              <a:gd name="connsiteX4" fmla="*/ 7330965 w 7330965"/>
              <a:gd name="connsiteY4" fmla="*/ 999189 h 2830217"/>
              <a:gd name="connsiteX0" fmla="*/ 0 w 7330965"/>
              <a:gd name="connsiteY0" fmla="*/ 983423 h 2804450"/>
              <a:gd name="connsiteX1" fmla="*/ 2128345 w 7330965"/>
              <a:gd name="connsiteY1" fmla="*/ 2804340 h 2804450"/>
              <a:gd name="connsiteX2" fmla="*/ 4264572 w 7330965"/>
              <a:gd name="connsiteY2" fmla="*/ 13844 h 2804450"/>
              <a:gd name="connsiteX3" fmla="*/ 6124903 w 7330965"/>
              <a:gd name="connsiteY3" fmla="*/ 1700754 h 2804450"/>
              <a:gd name="connsiteX4" fmla="*/ 7330965 w 7330965"/>
              <a:gd name="connsiteY4" fmla="*/ 999189 h 2804450"/>
              <a:gd name="connsiteX0" fmla="*/ 0 w 7330965"/>
              <a:gd name="connsiteY0" fmla="*/ 639181 h 2472614"/>
              <a:gd name="connsiteX1" fmla="*/ 2128345 w 7330965"/>
              <a:gd name="connsiteY1" fmla="*/ 2460098 h 2472614"/>
              <a:gd name="connsiteX2" fmla="*/ 4398579 w 7330965"/>
              <a:gd name="connsiteY2" fmla="*/ 16443 h 2472614"/>
              <a:gd name="connsiteX3" fmla="*/ 6124903 w 7330965"/>
              <a:gd name="connsiteY3" fmla="*/ 1356512 h 2472614"/>
              <a:gd name="connsiteX4" fmla="*/ 7330965 w 7330965"/>
              <a:gd name="connsiteY4" fmla="*/ 654947 h 2472614"/>
              <a:gd name="connsiteX0" fmla="*/ 0 w 7330965"/>
              <a:gd name="connsiteY0" fmla="*/ 622743 h 2456176"/>
              <a:gd name="connsiteX1" fmla="*/ 2128345 w 7330965"/>
              <a:gd name="connsiteY1" fmla="*/ 2443660 h 2456176"/>
              <a:gd name="connsiteX2" fmla="*/ 4398579 w 7330965"/>
              <a:gd name="connsiteY2" fmla="*/ 5 h 2456176"/>
              <a:gd name="connsiteX3" fmla="*/ 6124903 w 7330965"/>
              <a:gd name="connsiteY3" fmla="*/ 1340074 h 2456176"/>
              <a:gd name="connsiteX4" fmla="*/ 7330965 w 7330965"/>
              <a:gd name="connsiteY4" fmla="*/ 638509 h 2456176"/>
              <a:gd name="connsiteX0" fmla="*/ 0 w 7330965"/>
              <a:gd name="connsiteY0" fmla="*/ 628053 h 2461486"/>
              <a:gd name="connsiteX1" fmla="*/ 2128345 w 7330965"/>
              <a:gd name="connsiteY1" fmla="*/ 2448970 h 2461486"/>
              <a:gd name="connsiteX2" fmla="*/ 4398579 w 7330965"/>
              <a:gd name="connsiteY2" fmla="*/ 5315 h 2461486"/>
              <a:gd name="connsiteX3" fmla="*/ 6290441 w 7330965"/>
              <a:gd name="connsiteY3" fmla="*/ 1763170 h 2461486"/>
              <a:gd name="connsiteX4" fmla="*/ 7330965 w 7330965"/>
              <a:gd name="connsiteY4" fmla="*/ 643819 h 2461486"/>
              <a:gd name="connsiteX0" fmla="*/ 0 w 7330965"/>
              <a:gd name="connsiteY0" fmla="*/ 627757 h 2461190"/>
              <a:gd name="connsiteX1" fmla="*/ 2128345 w 7330965"/>
              <a:gd name="connsiteY1" fmla="*/ 2448674 h 2461190"/>
              <a:gd name="connsiteX2" fmla="*/ 4398579 w 7330965"/>
              <a:gd name="connsiteY2" fmla="*/ 5019 h 2461190"/>
              <a:gd name="connsiteX3" fmla="*/ 6290441 w 7330965"/>
              <a:gd name="connsiteY3" fmla="*/ 1762874 h 2461190"/>
              <a:gd name="connsiteX4" fmla="*/ 7330965 w 7330965"/>
              <a:gd name="connsiteY4" fmla="*/ 643523 h 2461190"/>
              <a:gd name="connsiteX0" fmla="*/ 0 w 7330965"/>
              <a:gd name="connsiteY0" fmla="*/ 627757 h 2461190"/>
              <a:gd name="connsiteX1" fmla="*/ 2128345 w 7330965"/>
              <a:gd name="connsiteY1" fmla="*/ 2448674 h 2461190"/>
              <a:gd name="connsiteX2" fmla="*/ 4398579 w 7330965"/>
              <a:gd name="connsiteY2" fmla="*/ 5019 h 2461190"/>
              <a:gd name="connsiteX3" fmla="*/ 6290441 w 7330965"/>
              <a:gd name="connsiteY3" fmla="*/ 1762874 h 2461190"/>
              <a:gd name="connsiteX4" fmla="*/ 7330965 w 7330965"/>
              <a:gd name="connsiteY4" fmla="*/ 643523 h 2461190"/>
              <a:gd name="connsiteX0" fmla="*/ 0 w 7535917"/>
              <a:gd name="connsiteY0" fmla="*/ 627998 h 2461431"/>
              <a:gd name="connsiteX1" fmla="*/ 2128345 w 7535917"/>
              <a:gd name="connsiteY1" fmla="*/ 2448915 h 2461431"/>
              <a:gd name="connsiteX2" fmla="*/ 4398579 w 7535917"/>
              <a:gd name="connsiteY2" fmla="*/ 5260 h 2461431"/>
              <a:gd name="connsiteX3" fmla="*/ 6290441 w 7535917"/>
              <a:gd name="connsiteY3" fmla="*/ 1763115 h 2461431"/>
              <a:gd name="connsiteX4" fmla="*/ 7535917 w 7535917"/>
              <a:gd name="connsiteY4" fmla="*/ 525523 h 2461431"/>
              <a:gd name="connsiteX0" fmla="*/ 0 w 7535917"/>
              <a:gd name="connsiteY0" fmla="*/ 625232 h 2242827"/>
              <a:gd name="connsiteX1" fmla="*/ 1010601 w 7535917"/>
              <a:gd name="connsiteY1" fmla="*/ 2224611 h 2242827"/>
              <a:gd name="connsiteX2" fmla="*/ 4398579 w 7535917"/>
              <a:gd name="connsiteY2" fmla="*/ 2494 h 2242827"/>
              <a:gd name="connsiteX3" fmla="*/ 6290441 w 7535917"/>
              <a:gd name="connsiteY3" fmla="*/ 1760349 h 2242827"/>
              <a:gd name="connsiteX4" fmla="*/ 7535917 w 7535917"/>
              <a:gd name="connsiteY4" fmla="*/ 522757 h 2242827"/>
              <a:gd name="connsiteX0" fmla="*/ 0 w 7480492"/>
              <a:gd name="connsiteY0" fmla="*/ 332230 h 2228283"/>
              <a:gd name="connsiteX1" fmla="*/ 955176 w 7480492"/>
              <a:gd name="connsiteY1" fmla="*/ 2224611 h 2228283"/>
              <a:gd name="connsiteX2" fmla="*/ 4343154 w 7480492"/>
              <a:gd name="connsiteY2" fmla="*/ 2494 h 2228283"/>
              <a:gd name="connsiteX3" fmla="*/ 6235016 w 7480492"/>
              <a:gd name="connsiteY3" fmla="*/ 1760349 h 2228283"/>
              <a:gd name="connsiteX4" fmla="*/ 7480492 w 7480492"/>
              <a:gd name="connsiteY4" fmla="*/ 522757 h 2228283"/>
              <a:gd name="connsiteX0" fmla="*/ 0 w 7480492"/>
              <a:gd name="connsiteY0" fmla="*/ 332230 h 2228283"/>
              <a:gd name="connsiteX1" fmla="*/ 955176 w 7480492"/>
              <a:gd name="connsiteY1" fmla="*/ 2224611 h 2228283"/>
              <a:gd name="connsiteX2" fmla="*/ 4343154 w 7480492"/>
              <a:gd name="connsiteY2" fmla="*/ 2494 h 2228283"/>
              <a:gd name="connsiteX3" fmla="*/ 6235016 w 7480492"/>
              <a:gd name="connsiteY3" fmla="*/ 1760349 h 2228283"/>
              <a:gd name="connsiteX4" fmla="*/ 7480492 w 7480492"/>
              <a:gd name="connsiteY4" fmla="*/ 522757 h 2228283"/>
              <a:gd name="connsiteX0" fmla="*/ 0 w 7480492"/>
              <a:gd name="connsiteY0" fmla="*/ 146711 h 2039871"/>
              <a:gd name="connsiteX1" fmla="*/ 955176 w 7480492"/>
              <a:gd name="connsiteY1" fmla="*/ 2039092 h 2039871"/>
              <a:gd name="connsiteX2" fmla="*/ 2911333 w 7480492"/>
              <a:gd name="connsiteY2" fmla="*/ 2781 h 2039871"/>
              <a:gd name="connsiteX3" fmla="*/ 6235016 w 7480492"/>
              <a:gd name="connsiteY3" fmla="*/ 1574830 h 2039871"/>
              <a:gd name="connsiteX4" fmla="*/ 7480492 w 7480492"/>
              <a:gd name="connsiteY4" fmla="*/ 337238 h 2039871"/>
              <a:gd name="connsiteX0" fmla="*/ 0 w 7480492"/>
              <a:gd name="connsiteY0" fmla="*/ 146711 h 2039871"/>
              <a:gd name="connsiteX1" fmla="*/ 955176 w 7480492"/>
              <a:gd name="connsiteY1" fmla="*/ 2039092 h 2039871"/>
              <a:gd name="connsiteX2" fmla="*/ 3059134 w 7480492"/>
              <a:gd name="connsiteY2" fmla="*/ 2781 h 2039871"/>
              <a:gd name="connsiteX3" fmla="*/ 6235016 w 7480492"/>
              <a:gd name="connsiteY3" fmla="*/ 1574830 h 2039871"/>
              <a:gd name="connsiteX4" fmla="*/ 7480492 w 7480492"/>
              <a:gd name="connsiteY4" fmla="*/ 337238 h 2039871"/>
              <a:gd name="connsiteX0" fmla="*/ 0 w 7480492"/>
              <a:gd name="connsiteY0" fmla="*/ 146629 h 2032653"/>
              <a:gd name="connsiteX1" fmla="*/ 844325 w 7480492"/>
              <a:gd name="connsiteY1" fmla="*/ 2031864 h 2032653"/>
              <a:gd name="connsiteX2" fmla="*/ 3059134 w 7480492"/>
              <a:gd name="connsiteY2" fmla="*/ 2699 h 2032653"/>
              <a:gd name="connsiteX3" fmla="*/ 6235016 w 7480492"/>
              <a:gd name="connsiteY3" fmla="*/ 1574748 h 2032653"/>
              <a:gd name="connsiteX4" fmla="*/ 7480492 w 7480492"/>
              <a:gd name="connsiteY4" fmla="*/ 337156 h 2032653"/>
              <a:gd name="connsiteX0" fmla="*/ 0 w 7480492"/>
              <a:gd name="connsiteY0" fmla="*/ 146629 h 2032653"/>
              <a:gd name="connsiteX1" fmla="*/ 613386 w 7480492"/>
              <a:gd name="connsiteY1" fmla="*/ 2031864 h 2032653"/>
              <a:gd name="connsiteX2" fmla="*/ 3059134 w 7480492"/>
              <a:gd name="connsiteY2" fmla="*/ 2699 h 2032653"/>
              <a:gd name="connsiteX3" fmla="*/ 6235016 w 7480492"/>
              <a:gd name="connsiteY3" fmla="*/ 1574748 h 2032653"/>
              <a:gd name="connsiteX4" fmla="*/ 7480492 w 7480492"/>
              <a:gd name="connsiteY4" fmla="*/ 337156 h 2032653"/>
              <a:gd name="connsiteX0" fmla="*/ 0 w 7665243"/>
              <a:gd name="connsiteY0" fmla="*/ 146629 h 2032653"/>
              <a:gd name="connsiteX1" fmla="*/ 798137 w 7665243"/>
              <a:gd name="connsiteY1" fmla="*/ 2031864 h 2032653"/>
              <a:gd name="connsiteX2" fmla="*/ 3243885 w 7665243"/>
              <a:gd name="connsiteY2" fmla="*/ 2699 h 2032653"/>
              <a:gd name="connsiteX3" fmla="*/ 6419767 w 7665243"/>
              <a:gd name="connsiteY3" fmla="*/ 1574748 h 2032653"/>
              <a:gd name="connsiteX4" fmla="*/ 7665243 w 7665243"/>
              <a:gd name="connsiteY4" fmla="*/ 337156 h 2032653"/>
              <a:gd name="connsiteX0" fmla="*/ 0 w 7665243"/>
              <a:gd name="connsiteY0" fmla="*/ 146629 h 2032505"/>
              <a:gd name="connsiteX1" fmla="*/ 798137 w 7665243"/>
              <a:gd name="connsiteY1" fmla="*/ 2031864 h 2032505"/>
              <a:gd name="connsiteX2" fmla="*/ 3243885 w 7665243"/>
              <a:gd name="connsiteY2" fmla="*/ 2699 h 2032505"/>
              <a:gd name="connsiteX3" fmla="*/ 6419767 w 7665243"/>
              <a:gd name="connsiteY3" fmla="*/ 1574748 h 2032505"/>
              <a:gd name="connsiteX4" fmla="*/ 7665243 w 7665243"/>
              <a:gd name="connsiteY4" fmla="*/ 337156 h 2032505"/>
              <a:gd name="connsiteX0" fmla="*/ 0 w 7772944"/>
              <a:gd name="connsiteY0" fmla="*/ 144281 h 2219386"/>
              <a:gd name="connsiteX1" fmla="*/ 798137 w 7772944"/>
              <a:gd name="connsiteY1" fmla="*/ 2029516 h 2219386"/>
              <a:gd name="connsiteX2" fmla="*/ 3243885 w 7772944"/>
              <a:gd name="connsiteY2" fmla="*/ 351 h 2219386"/>
              <a:gd name="connsiteX3" fmla="*/ 7546749 w 7772944"/>
              <a:gd name="connsiteY3" fmla="*/ 2215576 h 2219386"/>
              <a:gd name="connsiteX4" fmla="*/ 7665243 w 7772944"/>
              <a:gd name="connsiteY4" fmla="*/ 334808 h 2219386"/>
              <a:gd name="connsiteX0" fmla="*/ 0 w 7665243"/>
              <a:gd name="connsiteY0" fmla="*/ 146187 h 2032063"/>
              <a:gd name="connsiteX1" fmla="*/ 798137 w 7665243"/>
              <a:gd name="connsiteY1" fmla="*/ 2031422 h 2032063"/>
              <a:gd name="connsiteX2" fmla="*/ 3243885 w 7665243"/>
              <a:gd name="connsiteY2" fmla="*/ 2257 h 2032063"/>
              <a:gd name="connsiteX3" fmla="*/ 5976365 w 7665243"/>
              <a:gd name="connsiteY3" fmla="*/ 1610038 h 2032063"/>
              <a:gd name="connsiteX4" fmla="*/ 7665243 w 7665243"/>
              <a:gd name="connsiteY4" fmla="*/ 336714 h 2032063"/>
              <a:gd name="connsiteX0" fmla="*/ 0 w 7665243"/>
              <a:gd name="connsiteY0" fmla="*/ 162945 h 2048821"/>
              <a:gd name="connsiteX1" fmla="*/ 798137 w 7665243"/>
              <a:gd name="connsiteY1" fmla="*/ 2048180 h 2048821"/>
              <a:gd name="connsiteX2" fmla="*/ 3243885 w 7665243"/>
              <a:gd name="connsiteY2" fmla="*/ 19015 h 2048821"/>
              <a:gd name="connsiteX3" fmla="*/ 4821671 w 7665243"/>
              <a:gd name="connsiteY3" fmla="*/ 1005059 h 2048821"/>
              <a:gd name="connsiteX4" fmla="*/ 7665243 w 7665243"/>
              <a:gd name="connsiteY4" fmla="*/ 353472 h 2048821"/>
              <a:gd name="connsiteX0" fmla="*/ 0 w 7452779"/>
              <a:gd name="connsiteY0" fmla="*/ 162945 h 2228443"/>
              <a:gd name="connsiteX1" fmla="*/ 798137 w 7452779"/>
              <a:gd name="connsiteY1" fmla="*/ 2048180 h 2228443"/>
              <a:gd name="connsiteX2" fmla="*/ 3243885 w 7452779"/>
              <a:gd name="connsiteY2" fmla="*/ 19015 h 2228443"/>
              <a:gd name="connsiteX3" fmla="*/ 4821671 w 7452779"/>
              <a:gd name="connsiteY3" fmla="*/ 1005059 h 2228443"/>
              <a:gd name="connsiteX4" fmla="*/ 7452779 w 7452779"/>
              <a:gd name="connsiteY4" fmla="*/ 2111487 h 2228443"/>
              <a:gd name="connsiteX0" fmla="*/ 0 w 7554392"/>
              <a:gd name="connsiteY0" fmla="*/ 162945 h 2201589"/>
              <a:gd name="connsiteX1" fmla="*/ 798137 w 7554392"/>
              <a:gd name="connsiteY1" fmla="*/ 2048180 h 2201589"/>
              <a:gd name="connsiteX2" fmla="*/ 3243885 w 7554392"/>
              <a:gd name="connsiteY2" fmla="*/ 19015 h 2201589"/>
              <a:gd name="connsiteX3" fmla="*/ 4821671 w 7554392"/>
              <a:gd name="connsiteY3" fmla="*/ 1005059 h 2201589"/>
              <a:gd name="connsiteX4" fmla="*/ 7554392 w 7554392"/>
              <a:gd name="connsiteY4" fmla="*/ 2082901 h 2201589"/>
              <a:gd name="connsiteX0" fmla="*/ 0 w 7554392"/>
              <a:gd name="connsiteY0" fmla="*/ 170821 h 2201280"/>
              <a:gd name="connsiteX1" fmla="*/ 798137 w 7554392"/>
              <a:gd name="connsiteY1" fmla="*/ 2056056 h 2201280"/>
              <a:gd name="connsiteX2" fmla="*/ 3243885 w 7554392"/>
              <a:gd name="connsiteY2" fmla="*/ 26891 h 2201280"/>
              <a:gd name="connsiteX3" fmla="*/ 4683108 w 7554392"/>
              <a:gd name="connsiteY3" fmla="*/ 870007 h 2201280"/>
              <a:gd name="connsiteX4" fmla="*/ 7554392 w 7554392"/>
              <a:gd name="connsiteY4" fmla="*/ 2090777 h 2201280"/>
              <a:gd name="connsiteX0" fmla="*/ 0 w 7554392"/>
              <a:gd name="connsiteY0" fmla="*/ 171274 h 2201353"/>
              <a:gd name="connsiteX1" fmla="*/ 798137 w 7554392"/>
              <a:gd name="connsiteY1" fmla="*/ 2056509 h 2201353"/>
              <a:gd name="connsiteX2" fmla="*/ 3243885 w 7554392"/>
              <a:gd name="connsiteY2" fmla="*/ 27344 h 2201353"/>
              <a:gd name="connsiteX3" fmla="*/ 4673870 w 7554392"/>
              <a:gd name="connsiteY3" fmla="*/ 863314 h 2201353"/>
              <a:gd name="connsiteX4" fmla="*/ 7554392 w 7554392"/>
              <a:gd name="connsiteY4" fmla="*/ 2091230 h 2201353"/>
              <a:gd name="connsiteX0" fmla="*/ 0 w 7554392"/>
              <a:gd name="connsiteY0" fmla="*/ 171274 h 2211911"/>
              <a:gd name="connsiteX1" fmla="*/ 798137 w 7554392"/>
              <a:gd name="connsiteY1" fmla="*/ 2056509 h 2211911"/>
              <a:gd name="connsiteX2" fmla="*/ 3243885 w 7554392"/>
              <a:gd name="connsiteY2" fmla="*/ 27344 h 2211911"/>
              <a:gd name="connsiteX3" fmla="*/ 4673870 w 7554392"/>
              <a:gd name="connsiteY3" fmla="*/ 863314 h 2211911"/>
              <a:gd name="connsiteX4" fmla="*/ 7554392 w 7554392"/>
              <a:gd name="connsiteY4" fmla="*/ 2091230 h 2211911"/>
              <a:gd name="connsiteX0" fmla="*/ 0 w 7554392"/>
              <a:gd name="connsiteY0" fmla="*/ 182923 h 2223560"/>
              <a:gd name="connsiteX1" fmla="*/ 798137 w 7554392"/>
              <a:gd name="connsiteY1" fmla="*/ 2068158 h 2223560"/>
              <a:gd name="connsiteX2" fmla="*/ 3243885 w 7554392"/>
              <a:gd name="connsiteY2" fmla="*/ 38993 h 2223560"/>
              <a:gd name="connsiteX3" fmla="*/ 4673870 w 7554392"/>
              <a:gd name="connsiteY3" fmla="*/ 874963 h 2223560"/>
              <a:gd name="connsiteX4" fmla="*/ 7554392 w 7554392"/>
              <a:gd name="connsiteY4" fmla="*/ 2102879 h 2223560"/>
              <a:gd name="connsiteX0" fmla="*/ 0 w 7554392"/>
              <a:gd name="connsiteY0" fmla="*/ 169192 h 2221163"/>
              <a:gd name="connsiteX1" fmla="*/ 798137 w 7554392"/>
              <a:gd name="connsiteY1" fmla="*/ 2054427 h 2221163"/>
              <a:gd name="connsiteX2" fmla="*/ 3243885 w 7554392"/>
              <a:gd name="connsiteY2" fmla="*/ 25262 h 2221163"/>
              <a:gd name="connsiteX3" fmla="*/ 4618445 w 7554392"/>
              <a:gd name="connsiteY3" fmla="*/ 1025599 h 2221163"/>
              <a:gd name="connsiteX4" fmla="*/ 7554392 w 7554392"/>
              <a:gd name="connsiteY4" fmla="*/ 2089148 h 2221163"/>
              <a:gd name="connsiteX0" fmla="*/ 0 w 7554392"/>
              <a:gd name="connsiteY0" fmla="*/ 177935 h 2229906"/>
              <a:gd name="connsiteX1" fmla="*/ 798137 w 7554392"/>
              <a:gd name="connsiteY1" fmla="*/ 2063170 h 2229906"/>
              <a:gd name="connsiteX2" fmla="*/ 3243885 w 7554392"/>
              <a:gd name="connsiteY2" fmla="*/ 34005 h 2229906"/>
              <a:gd name="connsiteX3" fmla="*/ 4618445 w 7554392"/>
              <a:gd name="connsiteY3" fmla="*/ 1034342 h 2229906"/>
              <a:gd name="connsiteX4" fmla="*/ 7554392 w 7554392"/>
              <a:gd name="connsiteY4" fmla="*/ 2097891 h 2229906"/>
              <a:gd name="connsiteX0" fmla="*/ 0 w 7554392"/>
              <a:gd name="connsiteY0" fmla="*/ 173229 h 2225200"/>
              <a:gd name="connsiteX1" fmla="*/ 798137 w 7554392"/>
              <a:gd name="connsiteY1" fmla="*/ 2058464 h 2225200"/>
              <a:gd name="connsiteX2" fmla="*/ 3243885 w 7554392"/>
              <a:gd name="connsiteY2" fmla="*/ 29299 h 2225200"/>
              <a:gd name="connsiteX3" fmla="*/ 4618445 w 7554392"/>
              <a:gd name="connsiteY3" fmla="*/ 1029636 h 2225200"/>
              <a:gd name="connsiteX4" fmla="*/ 7554392 w 7554392"/>
              <a:gd name="connsiteY4" fmla="*/ 2093185 h 2225200"/>
              <a:gd name="connsiteX0" fmla="*/ 0 w 7554392"/>
              <a:gd name="connsiteY0" fmla="*/ 152617 h 2204588"/>
              <a:gd name="connsiteX1" fmla="*/ 798137 w 7554392"/>
              <a:gd name="connsiteY1" fmla="*/ 2037852 h 2204588"/>
              <a:gd name="connsiteX2" fmla="*/ 3086847 w 7554392"/>
              <a:gd name="connsiteY2" fmla="*/ 30126 h 2204588"/>
              <a:gd name="connsiteX3" fmla="*/ 4618445 w 7554392"/>
              <a:gd name="connsiteY3" fmla="*/ 1009024 h 2204588"/>
              <a:gd name="connsiteX4" fmla="*/ 7554392 w 7554392"/>
              <a:gd name="connsiteY4" fmla="*/ 2072573 h 2204588"/>
              <a:gd name="connsiteX0" fmla="*/ 0 w 7554392"/>
              <a:gd name="connsiteY0" fmla="*/ 124453 h 2176424"/>
              <a:gd name="connsiteX1" fmla="*/ 798137 w 7554392"/>
              <a:gd name="connsiteY1" fmla="*/ 2009688 h 2176424"/>
              <a:gd name="connsiteX2" fmla="*/ 3086847 w 7554392"/>
              <a:gd name="connsiteY2" fmla="*/ 1962 h 2176424"/>
              <a:gd name="connsiteX3" fmla="*/ 4618445 w 7554392"/>
              <a:gd name="connsiteY3" fmla="*/ 980860 h 2176424"/>
              <a:gd name="connsiteX4" fmla="*/ 7554392 w 7554392"/>
              <a:gd name="connsiteY4" fmla="*/ 2044409 h 2176424"/>
              <a:gd name="connsiteX0" fmla="*/ 0 w 7554392"/>
              <a:gd name="connsiteY0" fmla="*/ 122579 h 2174550"/>
              <a:gd name="connsiteX1" fmla="*/ 798137 w 7554392"/>
              <a:gd name="connsiteY1" fmla="*/ 2007814 h 2174550"/>
              <a:gd name="connsiteX2" fmla="*/ 3086847 w 7554392"/>
              <a:gd name="connsiteY2" fmla="*/ 88 h 2174550"/>
              <a:gd name="connsiteX3" fmla="*/ 4618445 w 7554392"/>
              <a:gd name="connsiteY3" fmla="*/ 978986 h 2174550"/>
              <a:gd name="connsiteX4" fmla="*/ 7554392 w 7554392"/>
              <a:gd name="connsiteY4" fmla="*/ 2042535 h 2174550"/>
              <a:gd name="connsiteX0" fmla="*/ 0 w 7554392"/>
              <a:gd name="connsiteY0" fmla="*/ 122579 h 2174550"/>
              <a:gd name="connsiteX1" fmla="*/ 798137 w 7554392"/>
              <a:gd name="connsiteY1" fmla="*/ 2007814 h 2174550"/>
              <a:gd name="connsiteX2" fmla="*/ 3086847 w 7554392"/>
              <a:gd name="connsiteY2" fmla="*/ 88 h 2174550"/>
              <a:gd name="connsiteX3" fmla="*/ 4618445 w 7554392"/>
              <a:gd name="connsiteY3" fmla="*/ 978986 h 2174550"/>
              <a:gd name="connsiteX4" fmla="*/ 7554392 w 7554392"/>
              <a:gd name="connsiteY4" fmla="*/ 2042535 h 2174550"/>
              <a:gd name="connsiteX0" fmla="*/ 0 w 7554392"/>
              <a:gd name="connsiteY0" fmla="*/ 122562 h 2174533"/>
              <a:gd name="connsiteX1" fmla="*/ 798137 w 7554392"/>
              <a:gd name="connsiteY1" fmla="*/ 2007797 h 2174533"/>
              <a:gd name="connsiteX2" fmla="*/ 3086847 w 7554392"/>
              <a:gd name="connsiteY2" fmla="*/ 71 h 2174533"/>
              <a:gd name="connsiteX3" fmla="*/ 4618445 w 7554392"/>
              <a:gd name="connsiteY3" fmla="*/ 978969 h 2174533"/>
              <a:gd name="connsiteX4" fmla="*/ 7554392 w 7554392"/>
              <a:gd name="connsiteY4" fmla="*/ 2042518 h 2174533"/>
              <a:gd name="connsiteX0" fmla="*/ 3730664 w 6777129"/>
              <a:gd name="connsiteY0" fmla="*/ 987277 h 2174533"/>
              <a:gd name="connsiteX1" fmla="*/ 20874 w 6777129"/>
              <a:gd name="connsiteY1" fmla="*/ 2007797 h 2174533"/>
              <a:gd name="connsiteX2" fmla="*/ 2309584 w 6777129"/>
              <a:gd name="connsiteY2" fmla="*/ 71 h 2174533"/>
              <a:gd name="connsiteX3" fmla="*/ 3841182 w 6777129"/>
              <a:gd name="connsiteY3" fmla="*/ 978969 h 2174533"/>
              <a:gd name="connsiteX4" fmla="*/ 6777129 w 6777129"/>
              <a:gd name="connsiteY4" fmla="*/ 2042518 h 2174533"/>
              <a:gd name="connsiteX0" fmla="*/ 1421080 w 4467545"/>
              <a:gd name="connsiteY0" fmla="*/ 987277 h 2174533"/>
              <a:gd name="connsiteX1" fmla="*/ 0 w 4467545"/>
              <a:gd name="connsiteY1" fmla="*/ 71 h 2174533"/>
              <a:gd name="connsiteX2" fmla="*/ 1531598 w 4467545"/>
              <a:gd name="connsiteY2" fmla="*/ 978969 h 2174533"/>
              <a:gd name="connsiteX3" fmla="*/ 4467545 w 4467545"/>
              <a:gd name="connsiteY3" fmla="*/ 2042518 h 2174533"/>
              <a:gd name="connsiteX0" fmla="*/ 0 w 3046465"/>
              <a:gd name="connsiteY0" fmla="*/ 8308 h 1195564"/>
              <a:gd name="connsiteX1" fmla="*/ 110518 w 3046465"/>
              <a:gd name="connsiteY1" fmla="*/ 0 h 1195564"/>
              <a:gd name="connsiteX2" fmla="*/ 3046465 w 3046465"/>
              <a:gd name="connsiteY2" fmla="*/ 1063549 h 1195564"/>
              <a:gd name="connsiteX0" fmla="*/ 0 w 3000277"/>
              <a:gd name="connsiteY0" fmla="*/ 1274486 h 1314774"/>
              <a:gd name="connsiteX1" fmla="*/ 110518 w 3000277"/>
              <a:gd name="connsiteY1" fmla="*/ 1266178 h 1314774"/>
              <a:gd name="connsiteX2" fmla="*/ 3000277 w 3000277"/>
              <a:gd name="connsiteY2" fmla="*/ 0 h 1314774"/>
              <a:gd name="connsiteX0" fmla="*/ 0 w 3009515"/>
              <a:gd name="connsiteY0" fmla="*/ 1081533 h 1130758"/>
              <a:gd name="connsiteX1" fmla="*/ 110518 w 3009515"/>
              <a:gd name="connsiteY1" fmla="*/ 1073225 h 1130758"/>
              <a:gd name="connsiteX2" fmla="*/ 3009515 w 3009515"/>
              <a:gd name="connsiteY2" fmla="*/ 0 h 1130758"/>
              <a:gd name="connsiteX0" fmla="*/ 0 w 3009515"/>
              <a:gd name="connsiteY0" fmla="*/ 1081533 h 1081533"/>
              <a:gd name="connsiteX1" fmla="*/ 1422251 w 3009515"/>
              <a:gd name="connsiteY1" fmla="*/ 301414 h 1081533"/>
              <a:gd name="connsiteX2" fmla="*/ 3009515 w 3009515"/>
              <a:gd name="connsiteY2" fmla="*/ 0 h 1081533"/>
              <a:gd name="connsiteX0" fmla="*/ 0 w 3009515"/>
              <a:gd name="connsiteY0" fmla="*/ 1081533 h 1081533"/>
              <a:gd name="connsiteX1" fmla="*/ 1422251 w 3009515"/>
              <a:gd name="connsiteY1" fmla="*/ 301414 h 1081533"/>
              <a:gd name="connsiteX2" fmla="*/ 3009515 w 3009515"/>
              <a:gd name="connsiteY2" fmla="*/ 0 h 1081533"/>
              <a:gd name="connsiteX0" fmla="*/ 0 w 3009515"/>
              <a:gd name="connsiteY0" fmla="*/ 1094523 h 1094523"/>
              <a:gd name="connsiteX1" fmla="*/ 1422251 w 3009515"/>
              <a:gd name="connsiteY1" fmla="*/ 314404 h 1094523"/>
              <a:gd name="connsiteX2" fmla="*/ 3009515 w 3009515"/>
              <a:gd name="connsiteY2" fmla="*/ 12990 h 1094523"/>
              <a:gd name="connsiteX0" fmla="*/ 0 w 3009515"/>
              <a:gd name="connsiteY0" fmla="*/ 1090705 h 1090705"/>
              <a:gd name="connsiteX1" fmla="*/ 1385301 w 3009515"/>
              <a:gd name="connsiteY1" fmla="*/ 410636 h 1090705"/>
              <a:gd name="connsiteX2" fmla="*/ 3009515 w 3009515"/>
              <a:gd name="connsiteY2" fmla="*/ 9172 h 1090705"/>
              <a:gd name="connsiteX0" fmla="*/ 0 w 3009515"/>
              <a:gd name="connsiteY0" fmla="*/ 1093802 h 1093802"/>
              <a:gd name="connsiteX1" fmla="*/ 1376063 w 3009515"/>
              <a:gd name="connsiteY1" fmla="*/ 327976 h 1093802"/>
              <a:gd name="connsiteX2" fmla="*/ 3009515 w 3009515"/>
              <a:gd name="connsiteY2" fmla="*/ 12269 h 1093802"/>
              <a:gd name="connsiteX0" fmla="*/ 0 w 3009515"/>
              <a:gd name="connsiteY0" fmla="*/ 993752 h 993752"/>
              <a:gd name="connsiteX1" fmla="*/ 1376063 w 3009515"/>
              <a:gd name="connsiteY1" fmla="*/ 327976 h 993752"/>
              <a:gd name="connsiteX2" fmla="*/ 3009515 w 3009515"/>
              <a:gd name="connsiteY2" fmla="*/ 12269 h 993752"/>
              <a:gd name="connsiteX0" fmla="*/ 0 w 3009515"/>
              <a:gd name="connsiteY0" fmla="*/ 1000527 h 1000527"/>
              <a:gd name="connsiteX1" fmla="*/ 1645611 w 3009515"/>
              <a:gd name="connsiteY1" fmla="*/ 240913 h 1000527"/>
              <a:gd name="connsiteX2" fmla="*/ 3009515 w 3009515"/>
              <a:gd name="connsiteY2" fmla="*/ 19044 h 1000527"/>
              <a:gd name="connsiteX0" fmla="*/ 0 w 3009515"/>
              <a:gd name="connsiteY0" fmla="*/ 1000527 h 1000527"/>
              <a:gd name="connsiteX1" fmla="*/ 1645611 w 3009515"/>
              <a:gd name="connsiteY1" fmla="*/ 240913 h 1000527"/>
              <a:gd name="connsiteX2" fmla="*/ 3009515 w 3009515"/>
              <a:gd name="connsiteY2" fmla="*/ 19044 h 1000527"/>
              <a:gd name="connsiteX0" fmla="*/ 0 w 3386883"/>
              <a:gd name="connsiteY0" fmla="*/ 829503 h 829503"/>
              <a:gd name="connsiteX1" fmla="*/ 1645611 w 3386883"/>
              <a:gd name="connsiteY1" fmla="*/ 69889 h 829503"/>
              <a:gd name="connsiteX2" fmla="*/ 3386883 w 3386883"/>
              <a:gd name="connsiteY2" fmla="*/ 181666 h 829503"/>
              <a:gd name="connsiteX0" fmla="*/ 0 w 3386883"/>
              <a:gd name="connsiteY0" fmla="*/ 719025 h 719025"/>
              <a:gd name="connsiteX1" fmla="*/ 1510837 w 3386883"/>
              <a:gd name="connsiteY1" fmla="*/ 115808 h 719025"/>
              <a:gd name="connsiteX2" fmla="*/ 3386883 w 3386883"/>
              <a:gd name="connsiteY2" fmla="*/ 71188 h 719025"/>
              <a:gd name="connsiteX0" fmla="*/ 0 w 3386883"/>
              <a:gd name="connsiteY0" fmla="*/ 687255 h 687255"/>
              <a:gd name="connsiteX1" fmla="*/ 1483882 w 3386883"/>
              <a:gd name="connsiteY1" fmla="*/ 157023 h 687255"/>
              <a:gd name="connsiteX2" fmla="*/ 3386883 w 3386883"/>
              <a:gd name="connsiteY2" fmla="*/ 39418 h 687255"/>
              <a:gd name="connsiteX0" fmla="*/ 0 w 3386883"/>
              <a:gd name="connsiteY0" fmla="*/ 687255 h 687255"/>
              <a:gd name="connsiteX1" fmla="*/ 1483882 w 3386883"/>
              <a:gd name="connsiteY1" fmla="*/ 157023 h 687255"/>
              <a:gd name="connsiteX2" fmla="*/ 3386883 w 3386883"/>
              <a:gd name="connsiteY2" fmla="*/ 39418 h 687255"/>
              <a:gd name="connsiteX0" fmla="*/ 0 w 3413838"/>
              <a:gd name="connsiteY0" fmla="*/ 761900 h 761900"/>
              <a:gd name="connsiteX1" fmla="*/ 1483882 w 3413838"/>
              <a:gd name="connsiteY1" fmla="*/ 231668 h 761900"/>
              <a:gd name="connsiteX2" fmla="*/ 3413838 w 3413838"/>
              <a:gd name="connsiteY2" fmla="*/ 20225 h 761900"/>
              <a:gd name="connsiteX0" fmla="*/ 0 w 3413838"/>
              <a:gd name="connsiteY0" fmla="*/ 661653 h 661653"/>
              <a:gd name="connsiteX1" fmla="*/ 1483882 w 3413838"/>
              <a:gd name="connsiteY1" fmla="*/ 131421 h 661653"/>
              <a:gd name="connsiteX2" fmla="*/ 3413838 w 3413838"/>
              <a:gd name="connsiteY2" fmla="*/ 55522 h 661653"/>
              <a:gd name="connsiteX0" fmla="*/ 0 w 3467748"/>
              <a:gd name="connsiteY0" fmla="*/ 828618 h 828618"/>
              <a:gd name="connsiteX1" fmla="*/ 1483882 w 3467748"/>
              <a:gd name="connsiteY1" fmla="*/ 298386 h 828618"/>
              <a:gd name="connsiteX2" fmla="*/ 3467748 w 3467748"/>
              <a:gd name="connsiteY2" fmla="*/ 13958 h 828618"/>
              <a:gd name="connsiteX0" fmla="*/ 0 w 3467748"/>
              <a:gd name="connsiteY0" fmla="*/ 824509 h 824509"/>
              <a:gd name="connsiteX1" fmla="*/ 1403018 w 3467748"/>
              <a:gd name="connsiteY1" fmla="*/ 388115 h 824509"/>
              <a:gd name="connsiteX2" fmla="*/ 3467748 w 3467748"/>
              <a:gd name="connsiteY2" fmla="*/ 9849 h 824509"/>
              <a:gd name="connsiteX0" fmla="*/ 0 w 3467748"/>
              <a:gd name="connsiteY0" fmla="*/ 826004 h 826004"/>
              <a:gd name="connsiteX1" fmla="*/ 1322154 w 3467748"/>
              <a:gd name="connsiteY1" fmla="*/ 347904 h 826004"/>
              <a:gd name="connsiteX2" fmla="*/ 3467748 w 3467748"/>
              <a:gd name="connsiteY2" fmla="*/ 11344 h 826004"/>
              <a:gd name="connsiteX0" fmla="*/ 0 w 3467748"/>
              <a:gd name="connsiteY0" fmla="*/ 826004 h 826004"/>
              <a:gd name="connsiteX1" fmla="*/ 1322154 w 3467748"/>
              <a:gd name="connsiteY1" fmla="*/ 347904 h 826004"/>
              <a:gd name="connsiteX2" fmla="*/ 3467748 w 3467748"/>
              <a:gd name="connsiteY2" fmla="*/ 11344 h 826004"/>
              <a:gd name="connsiteX0" fmla="*/ 0 w 3467748"/>
              <a:gd name="connsiteY0" fmla="*/ 826004 h 826004"/>
              <a:gd name="connsiteX1" fmla="*/ 1322154 w 3467748"/>
              <a:gd name="connsiteY1" fmla="*/ 347904 h 826004"/>
              <a:gd name="connsiteX2" fmla="*/ 3467748 w 3467748"/>
              <a:gd name="connsiteY2" fmla="*/ 11344 h 82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748" h="826004">
                <a:moveTo>
                  <a:pt x="0" y="826004"/>
                </a:moveTo>
                <a:cubicBezTo>
                  <a:pt x="467673" y="541520"/>
                  <a:pt x="773617" y="517698"/>
                  <a:pt x="1322154" y="347904"/>
                </a:cubicBezTo>
                <a:cubicBezTo>
                  <a:pt x="1965132" y="163051"/>
                  <a:pt x="3172228" y="-52112"/>
                  <a:pt x="3467748" y="11344"/>
                </a:cubicBezTo>
              </a:path>
            </a:pathLst>
          </a:custGeom>
          <a:solidFill>
            <a:schemeClr val="bg1"/>
          </a:solidFill>
          <a:ln w="76200">
            <a:gradFill flip="none" rotWithShape="1">
              <a:gsLst>
                <a:gs pos="0">
                  <a:srgbClr val="016064"/>
                </a:gs>
                <a:gs pos="100000">
                  <a:srgbClr val="016064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19"/>
          <p:cNvSpPr/>
          <p:nvPr/>
        </p:nvSpPr>
        <p:spPr>
          <a:xfrm>
            <a:off x="15640001" y="4832073"/>
            <a:ext cx="2480549" cy="249679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0" name="Oval 19"/>
          <p:cNvSpPr/>
          <p:nvPr/>
        </p:nvSpPr>
        <p:spPr>
          <a:xfrm>
            <a:off x="20098710" y="3493750"/>
            <a:ext cx="2480549" cy="249679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57003" y="3887815"/>
            <a:ext cx="22267513" cy="7867325"/>
            <a:chOff x="-1500174" y="3139848"/>
            <a:chExt cx="26479555" cy="8449640"/>
          </a:xfrm>
          <a:solidFill>
            <a:schemeClr val="bg1"/>
          </a:solidFill>
        </p:grpSpPr>
        <p:grpSp>
          <p:nvGrpSpPr>
            <p:cNvPr id="18" name="Группа 17"/>
            <p:cNvGrpSpPr/>
            <p:nvPr/>
          </p:nvGrpSpPr>
          <p:grpSpPr>
            <a:xfrm>
              <a:off x="-1500174" y="3139848"/>
              <a:ext cx="25480577" cy="7331209"/>
              <a:chOff x="253195" y="2368938"/>
              <a:chExt cx="8010259" cy="2304692"/>
            </a:xfrm>
            <a:grpFill/>
          </p:grpSpPr>
          <p:sp>
            <p:nvSpPr>
              <p:cNvPr id="224" name="Freeform 2"/>
              <p:cNvSpPr/>
              <p:nvPr/>
            </p:nvSpPr>
            <p:spPr>
              <a:xfrm>
                <a:off x="558003" y="2910525"/>
                <a:ext cx="7705451" cy="1763105"/>
              </a:xfrm>
              <a:custGeom>
                <a:avLst/>
                <a:gdLst>
                  <a:gd name="connsiteX0" fmla="*/ 0 w 8135007"/>
                  <a:gd name="connsiteY0" fmla="*/ 1955111 h 2036303"/>
                  <a:gd name="connsiteX1" fmla="*/ 3697014 w 8135007"/>
                  <a:gd name="connsiteY1" fmla="*/ 1805339 h 2036303"/>
                  <a:gd name="connsiteX2" fmla="*/ 5068614 w 8135007"/>
                  <a:gd name="connsiteY2" fmla="*/ 187 h 2036303"/>
                  <a:gd name="connsiteX3" fmla="*/ 6928945 w 8135007"/>
                  <a:gd name="connsiteY3" fmla="*/ 1687097 h 2036303"/>
                  <a:gd name="connsiteX4" fmla="*/ 8135007 w 8135007"/>
                  <a:gd name="connsiteY4" fmla="*/ 985532 h 2036303"/>
                  <a:gd name="connsiteX0" fmla="*/ 0 w 7330965"/>
                  <a:gd name="connsiteY0" fmla="*/ 969766 h 1824537"/>
                  <a:gd name="connsiteX1" fmla="*/ 2892972 w 7330965"/>
                  <a:gd name="connsiteY1" fmla="*/ 1805339 h 1824537"/>
                  <a:gd name="connsiteX2" fmla="*/ 4264572 w 7330965"/>
                  <a:gd name="connsiteY2" fmla="*/ 187 h 1824537"/>
                  <a:gd name="connsiteX3" fmla="*/ 6124903 w 7330965"/>
                  <a:gd name="connsiteY3" fmla="*/ 1687097 h 1824537"/>
                  <a:gd name="connsiteX4" fmla="*/ 7330965 w 7330965"/>
                  <a:gd name="connsiteY4" fmla="*/ 985532 h 1824537"/>
                  <a:gd name="connsiteX0" fmla="*/ 0 w 7330965"/>
                  <a:gd name="connsiteY0" fmla="*/ 969766 h 1981695"/>
                  <a:gd name="connsiteX1" fmla="*/ 2892972 w 7330965"/>
                  <a:gd name="connsiteY1" fmla="*/ 1805339 h 1981695"/>
                  <a:gd name="connsiteX2" fmla="*/ 4264572 w 7330965"/>
                  <a:gd name="connsiteY2" fmla="*/ 187 h 1981695"/>
                  <a:gd name="connsiteX3" fmla="*/ 6124903 w 7330965"/>
                  <a:gd name="connsiteY3" fmla="*/ 1687097 h 1981695"/>
                  <a:gd name="connsiteX4" fmla="*/ 7330965 w 7330965"/>
                  <a:gd name="connsiteY4" fmla="*/ 985532 h 1981695"/>
                  <a:gd name="connsiteX0" fmla="*/ 0 w 7330965"/>
                  <a:gd name="connsiteY0" fmla="*/ 983423 h 2830217"/>
                  <a:gd name="connsiteX1" fmla="*/ 2128345 w 7330965"/>
                  <a:gd name="connsiteY1" fmla="*/ 2804340 h 2830217"/>
                  <a:gd name="connsiteX2" fmla="*/ 4264572 w 7330965"/>
                  <a:gd name="connsiteY2" fmla="*/ 13844 h 2830217"/>
                  <a:gd name="connsiteX3" fmla="*/ 6124903 w 7330965"/>
                  <a:gd name="connsiteY3" fmla="*/ 1700754 h 2830217"/>
                  <a:gd name="connsiteX4" fmla="*/ 7330965 w 7330965"/>
                  <a:gd name="connsiteY4" fmla="*/ 999189 h 2830217"/>
                  <a:gd name="connsiteX0" fmla="*/ 0 w 7330965"/>
                  <a:gd name="connsiteY0" fmla="*/ 983423 h 2804450"/>
                  <a:gd name="connsiteX1" fmla="*/ 2128345 w 7330965"/>
                  <a:gd name="connsiteY1" fmla="*/ 2804340 h 2804450"/>
                  <a:gd name="connsiteX2" fmla="*/ 4264572 w 7330965"/>
                  <a:gd name="connsiteY2" fmla="*/ 13844 h 2804450"/>
                  <a:gd name="connsiteX3" fmla="*/ 6124903 w 7330965"/>
                  <a:gd name="connsiteY3" fmla="*/ 1700754 h 2804450"/>
                  <a:gd name="connsiteX4" fmla="*/ 7330965 w 7330965"/>
                  <a:gd name="connsiteY4" fmla="*/ 999189 h 2804450"/>
                  <a:gd name="connsiteX0" fmla="*/ 0 w 7330965"/>
                  <a:gd name="connsiteY0" fmla="*/ 639181 h 2472614"/>
                  <a:gd name="connsiteX1" fmla="*/ 2128345 w 7330965"/>
                  <a:gd name="connsiteY1" fmla="*/ 2460098 h 2472614"/>
                  <a:gd name="connsiteX2" fmla="*/ 4398579 w 7330965"/>
                  <a:gd name="connsiteY2" fmla="*/ 16443 h 2472614"/>
                  <a:gd name="connsiteX3" fmla="*/ 6124903 w 7330965"/>
                  <a:gd name="connsiteY3" fmla="*/ 1356512 h 2472614"/>
                  <a:gd name="connsiteX4" fmla="*/ 7330965 w 7330965"/>
                  <a:gd name="connsiteY4" fmla="*/ 654947 h 2472614"/>
                  <a:gd name="connsiteX0" fmla="*/ 0 w 7330965"/>
                  <a:gd name="connsiteY0" fmla="*/ 622743 h 2456176"/>
                  <a:gd name="connsiteX1" fmla="*/ 2128345 w 7330965"/>
                  <a:gd name="connsiteY1" fmla="*/ 2443660 h 2456176"/>
                  <a:gd name="connsiteX2" fmla="*/ 4398579 w 7330965"/>
                  <a:gd name="connsiteY2" fmla="*/ 5 h 2456176"/>
                  <a:gd name="connsiteX3" fmla="*/ 6124903 w 7330965"/>
                  <a:gd name="connsiteY3" fmla="*/ 1340074 h 2456176"/>
                  <a:gd name="connsiteX4" fmla="*/ 7330965 w 7330965"/>
                  <a:gd name="connsiteY4" fmla="*/ 638509 h 2456176"/>
                  <a:gd name="connsiteX0" fmla="*/ 0 w 7330965"/>
                  <a:gd name="connsiteY0" fmla="*/ 628053 h 2461486"/>
                  <a:gd name="connsiteX1" fmla="*/ 2128345 w 7330965"/>
                  <a:gd name="connsiteY1" fmla="*/ 2448970 h 2461486"/>
                  <a:gd name="connsiteX2" fmla="*/ 4398579 w 7330965"/>
                  <a:gd name="connsiteY2" fmla="*/ 5315 h 2461486"/>
                  <a:gd name="connsiteX3" fmla="*/ 6290441 w 7330965"/>
                  <a:gd name="connsiteY3" fmla="*/ 1763170 h 2461486"/>
                  <a:gd name="connsiteX4" fmla="*/ 7330965 w 7330965"/>
                  <a:gd name="connsiteY4" fmla="*/ 643819 h 2461486"/>
                  <a:gd name="connsiteX0" fmla="*/ 0 w 7330965"/>
                  <a:gd name="connsiteY0" fmla="*/ 627757 h 2461190"/>
                  <a:gd name="connsiteX1" fmla="*/ 2128345 w 7330965"/>
                  <a:gd name="connsiteY1" fmla="*/ 2448674 h 2461190"/>
                  <a:gd name="connsiteX2" fmla="*/ 4398579 w 7330965"/>
                  <a:gd name="connsiteY2" fmla="*/ 5019 h 2461190"/>
                  <a:gd name="connsiteX3" fmla="*/ 6290441 w 7330965"/>
                  <a:gd name="connsiteY3" fmla="*/ 1762874 h 2461190"/>
                  <a:gd name="connsiteX4" fmla="*/ 7330965 w 7330965"/>
                  <a:gd name="connsiteY4" fmla="*/ 643523 h 2461190"/>
                  <a:gd name="connsiteX0" fmla="*/ 0 w 7330965"/>
                  <a:gd name="connsiteY0" fmla="*/ 627757 h 2461190"/>
                  <a:gd name="connsiteX1" fmla="*/ 2128345 w 7330965"/>
                  <a:gd name="connsiteY1" fmla="*/ 2448674 h 2461190"/>
                  <a:gd name="connsiteX2" fmla="*/ 4398579 w 7330965"/>
                  <a:gd name="connsiteY2" fmla="*/ 5019 h 2461190"/>
                  <a:gd name="connsiteX3" fmla="*/ 6290441 w 7330965"/>
                  <a:gd name="connsiteY3" fmla="*/ 1762874 h 2461190"/>
                  <a:gd name="connsiteX4" fmla="*/ 7330965 w 7330965"/>
                  <a:gd name="connsiteY4" fmla="*/ 643523 h 2461190"/>
                  <a:gd name="connsiteX0" fmla="*/ 0 w 7535917"/>
                  <a:gd name="connsiteY0" fmla="*/ 627998 h 2461431"/>
                  <a:gd name="connsiteX1" fmla="*/ 2128345 w 7535917"/>
                  <a:gd name="connsiteY1" fmla="*/ 2448915 h 2461431"/>
                  <a:gd name="connsiteX2" fmla="*/ 4398579 w 7535917"/>
                  <a:gd name="connsiteY2" fmla="*/ 5260 h 2461431"/>
                  <a:gd name="connsiteX3" fmla="*/ 6290441 w 7535917"/>
                  <a:gd name="connsiteY3" fmla="*/ 1763115 h 2461431"/>
                  <a:gd name="connsiteX4" fmla="*/ 7535917 w 7535917"/>
                  <a:gd name="connsiteY4" fmla="*/ 525523 h 2461431"/>
                  <a:gd name="connsiteX0" fmla="*/ 0 w 7535917"/>
                  <a:gd name="connsiteY0" fmla="*/ 625232 h 2242827"/>
                  <a:gd name="connsiteX1" fmla="*/ 1010601 w 7535917"/>
                  <a:gd name="connsiteY1" fmla="*/ 2224611 h 2242827"/>
                  <a:gd name="connsiteX2" fmla="*/ 4398579 w 7535917"/>
                  <a:gd name="connsiteY2" fmla="*/ 2494 h 2242827"/>
                  <a:gd name="connsiteX3" fmla="*/ 6290441 w 7535917"/>
                  <a:gd name="connsiteY3" fmla="*/ 1760349 h 2242827"/>
                  <a:gd name="connsiteX4" fmla="*/ 7535917 w 7535917"/>
                  <a:gd name="connsiteY4" fmla="*/ 522757 h 2242827"/>
                  <a:gd name="connsiteX0" fmla="*/ 0 w 7480492"/>
                  <a:gd name="connsiteY0" fmla="*/ 332230 h 2228283"/>
                  <a:gd name="connsiteX1" fmla="*/ 955176 w 7480492"/>
                  <a:gd name="connsiteY1" fmla="*/ 2224611 h 2228283"/>
                  <a:gd name="connsiteX2" fmla="*/ 4343154 w 7480492"/>
                  <a:gd name="connsiteY2" fmla="*/ 2494 h 2228283"/>
                  <a:gd name="connsiteX3" fmla="*/ 6235016 w 7480492"/>
                  <a:gd name="connsiteY3" fmla="*/ 1760349 h 2228283"/>
                  <a:gd name="connsiteX4" fmla="*/ 7480492 w 7480492"/>
                  <a:gd name="connsiteY4" fmla="*/ 522757 h 2228283"/>
                  <a:gd name="connsiteX0" fmla="*/ 0 w 7480492"/>
                  <a:gd name="connsiteY0" fmla="*/ 332230 h 2228283"/>
                  <a:gd name="connsiteX1" fmla="*/ 955176 w 7480492"/>
                  <a:gd name="connsiteY1" fmla="*/ 2224611 h 2228283"/>
                  <a:gd name="connsiteX2" fmla="*/ 4343154 w 7480492"/>
                  <a:gd name="connsiteY2" fmla="*/ 2494 h 2228283"/>
                  <a:gd name="connsiteX3" fmla="*/ 6235016 w 7480492"/>
                  <a:gd name="connsiteY3" fmla="*/ 1760349 h 2228283"/>
                  <a:gd name="connsiteX4" fmla="*/ 7480492 w 7480492"/>
                  <a:gd name="connsiteY4" fmla="*/ 522757 h 2228283"/>
                  <a:gd name="connsiteX0" fmla="*/ 0 w 7480492"/>
                  <a:gd name="connsiteY0" fmla="*/ 146711 h 2039871"/>
                  <a:gd name="connsiteX1" fmla="*/ 955176 w 7480492"/>
                  <a:gd name="connsiteY1" fmla="*/ 2039092 h 2039871"/>
                  <a:gd name="connsiteX2" fmla="*/ 2911333 w 7480492"/>
                  <a:gd name="connsiteY2" fmla="*/ 2781 h 2039871"/>
                  <a:gd name="connsiteX3" fmla="*/ 6235016 w 7480492"/>
                  <a:gd name="connsiteY3" fmla="*/ 1574830 h 2039871"/>
                  <a:gd name="connsiteX4" fmla="*/ 7480492 w 7480492"/>
                  <a:gd name="connsiteY4" fmla="*/ 337238 h 2039871"/>
                  <a:gd name="connsiteX0" fmla="*/ 0 w 7480492"/>
                  <a:gd name="connsiteY0" fmla="*/ 146711 h 2039871"/>
                  <a:gd name="connsiteX1" fmla="*/ 955176 w 7480492"/>
                  <a:gd name="connsiteY1" fmla="*/ 2039092 h 2039871"/>
                  <a:gd name="connsiteX2" fmla="*/ 3059134 w 7480492"/>
                  <a:gd name="connsiteY2" fmla="*/ 2781 h 2039871"/>
                  <a:gd name="connsiteX3" fmla="*/ 6235016 w 7480492"/>
                  <a:gd name="connsiteY3" fmla="*/ 1574830 h 2039871"/>
                  <a:gd name="connsiteX4" fmla="*/ 7480492 w 7480492"/>
                  <a:gd name="connsiteY4" fmla="*/ 337238 h 2039871"/>
                  <a:gd name="connsiteX0" fmla="*/ 0 w 7480492"/>
                  <a:gd name="connsiteY0" fmla="*/ 146629 h 2032653"/>
                  <a:gd name="connsiteX1" fmla="*/ 844325 w 7480492"/>
                  <a:gd name="connsiteY1" fmla="*/ 2031864 h 2032653"/>
                  <a:gd name="connsiteX2" fmla="*/ 3059134 w 7480492"/>
                  <a:gd name="connsiteY2" fmla="*/ 2699 h 2032653"/>
                  <a:gd name="connsiteX3" fmla="*/ 6235016 w 7480492"/>
                  <a:gd name="connsiteY3" fmla="*/ 1574748 h 2032653"/>
                  <a:gd name="connsiteX4" fmla="*/ 7480492 w 7480492"/>
                  <a:gd name="connsiteY4" fmla="*/ 337156 h 2032653"/>
                  <a:gd name="connsiteX0" fmla="*/ 0 w 7480492"/>
                  <a:gd name="connsiteY0" fmla="*/ 146629 h 2032653"/>
                  <a:gd name="connsiteX1" fmla="*/ 613386 w 7480492"/>
                  <a:gd name="connsiteY1" fmla="*/ 2031864 h 2032653"/>
                  <a:gd name="connsiteX2" fmla="*/ 3059134 w 7480492"/>
                  <a:gd name="connsiteY2" fmla="*/ 2699 h 2032653"/>
                  <a:gd name="connsiteX3" fmla="*/ 6235016 w 7480492"/>
                  <a:gd name="connsiteY3" fmla="*/ 1574748 h 2032653"/>
                  <a:gd name="connsiteX4" fmla="*/ 7480492 w 7480492"/>
                  <a:gd name="connsiteY4" fmla="*/ 337156 h 2032653"/>
                  <a:gd name="connsiteX0" fmla="*/ 0 w 7665243"/>
                  <a:gd name="connsiteY0" fmla="*/ 146629 h 2032653"/>
                  <a:gd name="connsiteX1" fmla="*/ 798137 w 7665243"/>
                  <a:gd name="connsiteY1" fmla="*/ 2031864 h 2032653"/>
                  <a:gd name="connsiteX2" fmla="*/ 3243885 w 7665243"/>
                  <a:gd name="connsiteY2" fmla="*/ 2699 h 2032653"/>
                  <a:gd name="connsiteX3" fmla="*/ 6419767 w 7665243"/>
                  <a:gd name="connsiteY3" fmla="*/ 1574748 h 2032653"/>
                  <a:gd name="connsiteX4" fmla="*/ 7665243 w 7665243"/>
                  <a:gd name="connsiteY4" fmla="*/ 337156 h 2032653"/>
                  <a:gd name="connsiteX0" fmla="*/ 0 w 7665243"/>
                  <a:gd name="connsiteY0" fmla="*/ 146629 h 2032505"/>
                  <a:gd name="connsiteX1" fmla="*/ 798137 w 7665243"/>
                  <a:gd name="connsiteY1" fmla="*/ 2031864 h 2032505"/>
                  <a:gd name="connsiteX2" fmla="*/ 3243885 w 7665243"/>
                  <a:gd name="connsiteY2" fmla="*/ 2699 h 2032505"/>
                  <a:gd name="connsiteX3" fmla="*/ 6419767 w 7665243"/>
                  <a:gd name="connsiteY3" fmla="*/ 1574748 h 2032505"/>
                  <a:gd name="connsiteX4" fmla="*/ 7665243 w 7665243"/>
                  <a:gd name="connsiteY4" fmla="*/ 337156 h 2032505"/>
                  <a:gd name="connsiteX0" fmla="*/ 0 w 7772944"/>
                  <a:gd name="connsiteY0" fmla="*/ 144281 h 2219386"/>
                  <a:gd name="connsiteX1" fmla="*/ 798137 w 7772944"/>
                  <a:gd name="connsiteY1" fmla="*/ 2029516 h 2219386"/>
                  <a:gd name="connsiteX2" fmla="*/ 3243885 w 7772944"/>
                  <a:gd name="connsiteY2" fmla="*/ 351 h 2219386"/>
                  <a:gd name="connsiteX3" fmla="*/ 7546749 w 7772944"/>
                  <a:gd name="connsiteY3" fmla="*/ 2215576 h 2219386"/>
                  <a:gd name="connsiteX4" fmla="*/ 7665243 w 7772944"/>
                  <a:gd name="connsiteY4" fmla="*/ 334808 h 2219386"/>
                  <a:gd name="connsiteX0" fmla="*/ 0 w 7665243"/>
                  <a:gd name="connsiteY0" fmla="*/ 146187 h 2032063"/>
                  <a:gd name="connsiteX1" fmla="*/ 798137 w 7665243"/>
                  <a:gd name="connsiteY1" fmla="*/ 2031422 h 2032063"/>
                  <a:gd name="connsiteX2" fmla="*/ 3243885 w 7665243"/>
                  <a:gd name="connsiteY2" fmla="*/ 2257 h 2032063"/>
                  <a:gd name="connsiteX3" fmla="*/ 5976365 w 7665243"/>
                  <a:gd name="connsiteY3" fmla="*/ 1610038 h 2032063"/>
                  <a:gd name="connsiteX4" fmla="*/ 7665243 w 7665243"/>
                  <a:gd name="connsiteY4" fmla="*/ 336714 h 2032063"/>
                  <a:gd name="connsiteX0" fmla="*/ 0 w 7665243"/>
                  <a:gd name="connsiteY0" fmla="*/ 162945 h 2048821"/>
                  <a:gd name="connsiteX1" fmla="*/ 798137 w 7665243"/>
                  <a:gd name="connsiteY1" fmla="*/ 2048180 h 2048821"/>
                  <a:gd name="connsiteX2" fmla="*/ 3243885 w 7665243"/>
                  <a:gd name="connsiteY2" fmla="*/ 19015 h 2048821"/>
                  <a:gd name="connsiteX3" fmla="*/ 4821671 w 7665243"/>
                  <a:gd name="connsiteY3" fmla="*/ 1005059 h 2048821"/>
                  <a:gd name="connsiteX4" fmla="*/ 7665243 w 7665243"/>
                  <a:gd name="connsiteY4" fmla="*/ 353472 h 2048821"/>
                  <a:gd name="connsiteX0" fmla="*/ 0 w 7452779"/>
                  <a:gd name="connsiteY0" fmla="*/ 162945 h 2228443"/>
                  <a:gd name="connsiteX1" fmla="*/ 798137 w 7452779"/>
                  <a:gd name="connsiteY1" fmla="*/ 2048180 h 2228443"/>
                  <a:gd name="connsiteX2" fmla="*/ 3243885 w 7452779"/>
                  <a:gd name="connsiteY2" fmla="*/ 19015 h 2228443"/>
                  <a:gd name="connsiteX3" fmla="*/ 4821671 w 7452779"/>
                  <a:gd name="connsiteY3" fmla="*/ 1005059 h 2228443"/>
                  <a:gd name="connsiteX4" fmla="*/ 7452779 w 7452779"/>
                  <a:gd name="connsiteY4" fmla="*/ 2111487 h 2228443"/>
                  <a:gd name="connsiteX0" fmla="*/ 0 w 7554392"/>
                  <a:gd name="connsiteY0" fmla="*/ 162945 h 2201589"/>
                  <a:gd name="connsiteX1" fmla="*/ 798137 w 7554392"/>
                  <a:gd name="connsiteY1" fmla="*/ 2048180 h 2201589"/>
                  <a:gd name="connsiteX2" fmla="*/ 3243885 w 7554392"/>
                  <a:gd name="connsiteY2" fmla="*/ 19015 h 2201589"/>
                  <a:gd name="connsiteX3" fmla="*/ 4821671 w 7554392"/>
                  <a:gd name="connsiteY3" fmla="*/ 1005059 h 2201589"/>
                  <a:gd name="connsiteX4" fmla="*/ 7554392 w 7554392"/>
                  <a:gd name="connsiteY4" fmla="*/ 2082901 h 2201589"/>
                  <a:gd name="connsiteX0" fmla="*/ 0 w 7554392"/>
                  <a:gd name="connsiteY0" fmla="*/ 170821 h 2201280"/>
                  <a:gd name="connsiteX1" fmla="*/ 798137 w 7554392"/>
                  <a:gd name="connsiteY1" fmla="*/ 2056056 h 2201280"/>
                  <a:gd name="connsiteX2" fmla="*/ 3243885 w 7554392"/>
                  <a:gd name="connsiteY2" fmla="*/ 26891 h 2201280"/>
                  <a:gd name="connsiteX3" fmla="*/ 4683108 w 7554392"/>
                  <a:gd name="connsiteY3" fmla="*/ 870007 h 2201280"/>
                  <a:gd name="connsiteX4" fmla="*/ 7554392 w 7554392"/>
                  <a:gd name="connsiteY4" fmla="*/ 2090777 h 2201280"/>
                  <a:gd name="connsiteX0" fmla="*/ 0 w 7554392"/>
                  <a:gd name="connsiteY0" fmla="*/ 171274 h 2201353"/>
                  <a:gd name="connsiteX1" fmla="*/ 798137 w 7554392"/>
                  <a:gd name="connsiteY1" fmla="*/ 2056509 h 2201353"/>
                  <a:gd name="connsiteX2" fmla="*/ 3243885 w 7554392"/>
                  <a:gd name="connsiteY2" fmla="*/ 27344 h 2201353"/>
                  <a:gd name="connsiteX3" fmla="*/ 4673870 w 7554392"/>
                  <a:gd name="connsiteY3" fmla="*/ 863314 h 2201353"/>
                  <a:gd name="connsiteX4" fmla="*/ 7554392 w 7554392"/>
                  <a:gd name="connsiteY4" fmla="*/ 2091230 h 2201353"/>
                  <a:gd name="connsiteX0" fmla="*/ 0 w 7554392"/>
                  <a:gd name="connsiteY0" fmla="*/ 171274 h 2211911"/>
                  <a:gd name="connsiteX1" fmla="*/ 798137 w 7554392"/>
                  <a:gd name="connsiteY1" fmla="*/ 2056509 h 2211911"/>
                  <a:gd name="connsiteX2" fmla="*/ 3243885 w 7554392"/>
                  <a:gd name="connsiteY2" fmla="*/ 27344 h 2211911"/>
                  <a:gd name="connsiteX3" fmla="*/ 4673870 w 7554392"/>
                  <a:gd name="connsiteY3" fmla="*/ 863314 h 2211911"/>
                  <a:gd name="connsiteX4" fmla="*/ 7554392 w 7554392"/>
                  <a:gd name="connsiteY4" fmla="*/ 2091230 h 2211911"/>
                  <a:gd name="connsiteX0" fmla="*/ 0 w 7554392"/>
                  <a:gd name="connsiteY0" fmla="*/ 182923 h 2223560"/>
                  <a:gd name="connsiteX1" fmla="*/ 798137 w 7554392"/>
                  <a:gd name="connsiteY1" fmla="*/ 2068158 h 2223560"/>
                  <a:gd name="connsiteX2" fmla="*/ 3243885 w 7554392"/>
                  <a:gd name="connsiteY2" fmla="*/ 38993 h 2223560"/>
                  <a:gd name="connsiteX3" fmla="*/ 4673870 w 7554392"/>
                  <a:gd name="connsiteY3" fmla="*/ 874963 h 2223560"/>
                  <a:gd name="connsiteX4" fmla="*/ 7554392 w 7554392"/>
                  <a:gd name="connsiteY4" fmla="*/ 2102879 h 2223560"/>
                  <a:gd name="connsiteX0" fmla="*/ 0 w 7554392"/>
                  <a:gd name="connsiteY0" fmla="*/ 169192 h 2221163"/>
                  <a:gd name="connsiteX1" fmla="*/ 798137 w 7554392"/>
                  <a:gd name="connsiteY1" fmla="*/ 2054427 h 2221163"/>
                  <a:gd name="connsiteX2" fmla="*/ 3243885 w 7554392"/>
                  <a:gd name="connsiteY2" fmla="*/ 25262 h 2221163"/>
                  <a:gd name="connsiteX3" fmla="*/ 4618445 w 7554392"/>
                  <a:gd name="connsiteY3" fmla="*/ 1025599 h 2221163"/>
                  <a:gd name="connsiteX4" fmla="*/ 7554392 w 7554392"/>
                  <a:gd name="connsiteY4" fmla="*/ 2089148 h 2221163"/>
                  <a:gd name="connsiteX0" fmla="*/ 0 w 7554392"/>
                  <a:gd name="connsiteY0" fmla="*/ 177935 h 2229906"/>
                  <a:gd name="connsiteX1" fmla="*/ 798137 w 7554392"/>
                  <a:gd name="connsiteY1" fmla="*/ 2063170 h 2229906"/>
                  <a:gd name="connsiteX2" fmla="*/ 3243885 w 7554392"/>
                  <a:gd name="connsiteY2" fmla="*/ 34005 h 2229906"/>
                  <a:gd name="connsiteX3" fmla="*/ 4618445 w 7554392"/>
                  <a:gd name="connsiteY3" fmla="*/ 1034342 h 2229906"/>
                  <a:gd name="connsiteX4" fmla="*/ 7554392 w 7554392"/>
                  <a:gd name="connsiteY4" fmla="*/ 2097891 h 2229906"/>
                  <a:gd name="connsiteX0" fmla="*/ 0 w 7554392"/>
                  <a:gd name="connsiteY0" fmla="*/ 173229 h 2225200"/>
                  <a:gd name="connsiteX1" fmla="*/ 798137 w 7554392"/>
                  <a:gd name="connsiteY1" fmla="*/ 2058464 h 2225200"/>
                  <a:gd name="connsiteX2" fmla="*/ 3243885 w 7554392"/>
                  <a:gd name="connsiteY2" fmla="*/ 29299 h 2225200"/>
                  <a:gd name="connsiteX3" fmla="*/ 4618445 w 7554392"/>
                  <a:gd name="connsiteY3" fmla="*/ 1029636 h 2225200"/>
                  <a:gd name="connsiteX4" fmla="*/ 7554392 w 7554392"/>
                  <a:gd name="connsiteY4" fmla="*/ 2093185 h 2225200"/>
                  <a:gd name="connsiteX0" fmla="*/ 0 w 7554392"/>
                  <a:gd name="connsiteY0" fmla="*/ 152617 h 2204588"/>
                  <a:gd name="connsiteX1" fmla="*/ 798137 w 7554392"/>
                  <a:gd name="connsiteY1" fmla="*/ 2037852 h 2204588"/>
                  <a:gd name="connsiteX2" fmla="*/ 3086847 w 7554392"/>
                  <a:gd name="connsiteY2" fmla="*/ 30126 h 2204588"/>
                  <a:gd name="connsiteX3" fmla="*/ 4618445 w 7554392"/>
                  <a:gd name="connsiteY3" fmla="*/ 1009024 h 2204588"/>
                  <a:gd name="connsiteX4" fmla="*/ 7554392 w 7554392"/>
                  <a:gd name="connsiteY4" fmla="*/ 2072573 h 2204588"/>
                  <a:gd name="connsiteX0" fmla="*/ 0 w 7554392"/>
                  <a:gd name="connsiteY0" fmla="*/ 124453 h 2176424"/>
                  <a:gd name="connsiteX1" fmla="*/ 798137 w 7554392"/>
                  <a:gd name="connsiteY1" fmla="*/ 2009688 h 2176424"/>
                  <a:gd name="connsiteX2" fmla="*/ 3086847 w 7554392"/>
                  <a:gd name="connsiteY2" fmla="*/ 1962 h 2176424"/>
                  <a:gd name="connsiteX3" fmla="*/ 4618445 w 7554392"/>
                  <a:gd name="connsiteY3" fmla="*/ 980860 h 2176424"/>
                  <a:gd name="connsiteX4" fmla="*/ 7554392 w 7554392"/>
                  <a:gd name="connsiteY4" fmla="*/ 2044409 h 2176424"/>
                  <a:gd name="connsiteX0" fmla="*/ 0 w 7554392"/>
                  <a:gd name="connsiteY0" fmla="*/ 122579 h 2174550"/>
                  <a:gd name="connsiteX1" fmla="*/ 798137 w 7554392"/>
                  <a:gd name="connsiteY1" fmla="*/ 2007814 h 2174550"/>
                  <a:gd name="connsiteX2" fmla="*/ 3086847 w 7554392"/>
                  <a:gd name="connsiteY2" fmla="*/ 88 h 2174550"/>
                  <a:gd name="connsiteX3" fmla="*/ 4618445 w 7554392"/>
                  <a:gd name="connsiteY3" fmla="*/ 978986 h 2174550"/>
                  <a:gd name="connsiteX4" fmla="*/ 7554392 w 7554392"/>
                  <a:gd name="connsiteY4" fmla="*/ 2042535 h 2174550"/>
                  <a:gd name="connsiteX0" fmla="*/ 0 w 7554392"/>
                  <a:gd name="connsiteY0" fmla="*/ 122579 h 2174550"/>
                  <a:gd name="connsiteX1" fmla="*/ 798137 w 7554392"/>
                  <a:gd name="connsiteY1" fmla="*/ 2007814 h 2174550"/>
                  <a:gd name="connsiteX2" fmla="*/ 3086847 w 7554392"/>
                  <a:gd name="connsiteY2" fmla="*/ 88 h 2174550"/>
                  <a:gd name="connsiteX3" fmla="*/ 4618445 w 7554392"/>
                  <a:gd name="connsiteY3" fmla="*/ 978986 h 2174550"/>
                  <a:gd name="connsiteX4" fmla="*/ 7554392 w 7554392"/>
                  <a:gd name="connsiteY4" fmla="*/ 2042535 h 2174550"/>
                  <a:gd name="connsiteX0" fmla="*/ 0 w 7554392"/>
                  <a:gd name="connsiteY0" fmla="*/ 122562 h 2174533"/>
                  <a:gd name="connsiteX1" fmla="*/ 798137 w 7554392"/>
                  <a:gd name="connsiteY1" fmla="*/ 2007797 h 2174533"/>
                  <a:gd name="connsiteX2" fmla="*/ 3086847 w 7554392"/>
                  <a:gd name="connsiteY2" fmla="*/ 71 h 2174533"/>
                  <a:gd name="connsiteX3" fmla="*/ 4618445 w 7554392"/>
                  <a:gd name="connsiteY3" fmla="*/ 978969 h 2174533"/>
                  <a:gd name="connsiteX4" fmla="*/ 7554392 w 7554392"/>
                  <a:gd name="connsiteY4" fmla="*/ 2042518 h 2174533"/>
                  <a:gd name="connsiteX0" fmla="*/ 0 w 7992040"/>
                  <a:gd name="connsiteY0" fmla="*/ 255940 h 2174533"/>
                  <a:gd name="connsiteX1" fmla="*/ 1235785 w 7992040"/>
                  <a:gd name="connsiteY1" fmla="*/ 2007797 h 2174533"/>
                  <a:gd name="connsiteX2" fmla="*/ 3524495 w 7992040"/>
                  <a:gd name="connsiteY2" fmla="*/ 71 h 2174533"/>
                  <a:gd name="connsiteX3" fmla="*/ 5056093 w 7992040"/>
                  <a:gd name="connsiteY3" fmla="*/ 978969 h 2174533"/>
                  <a:gd name="connsiteX4" fmla="*/ 7992040 w 7992040"/>
                  <a:gd name="connsiteY4" fmla="*/ 2042518 h 2174533"/>
                  <a:gd name="connsiteX0" fmla="*/ 0 w 7992040"/>
                  <a:gd name="connsiteY0" fmla="*/ 255940 h 2174533"/>
                  <a:gd name="connsiteX1" fmla="*/ 1235785 w 7992040"/>
                  <a:gd name="connsiteY1" fmla="*/ 2007797 h 2174533"/>
                  <a:gd name="connsiteX2" fmla="*/ 3524495 w 7992040"/>
                  <a:gd name="connsiteY2" fmla="*/ 71 h 2174533"/>
                  <a:gd name="connsiteX3" fmla="*/ 5056093 w 7992040"/>
                  <a:gd name="connsiteY3" fmla="*/ 978969 h 2174533"/>
                  <a:gd name="connsiteX4" fmla="*/ 7992040 w 7992040"/>
                  <a:gd name="connsiteY4" fmla="*/ 2042518 h 2174533"/>
                  <a:gd name="connsiteX0" fmla="*/ 0 w 8204233"/>
                  <a:gd name="connsiteY0" fmla="*/ 255940 h 2174533"/>
                  <a:gd name="connsiteX1" fmla="*/ 1447978 w 8204233"/>
                  <a:gd name="connsiteY1" fmla="*/ 2007797 h 2174533"/>
                  <a:gd name="connsiteX2" fmla="*/ 3736688 w 8204233"/>
                  <a:gd name="connsiteY2" fmla="*/ 71 h 2174533"/>
                  <a:gd name="connsiteX3" fmla="*/ 5268286 w 8204233"/>
                  <a:gd name="connsiteY3" fmla="*/ 978969 h 2174533"/>
                  <a:gd name="connsiteX4" fmla="*/ 8204233 w 8204233"/>
                  <a:gd name="connsiteY4" fmla="*/ 2042518 h 2174533"/>
                  <a:gd name="connsiteX0" fmla="*/ 0 w 8204233"/>
                  <a:gd name="connsiteY0" fmla="*/ 255940 h 2174533"/>
                  <a:gd name="connsiteX1" fmla="*/ 1447978 w 8204233"/>
                  <a:gd name="connsiteY1" fmla="*/ 2007797 h 2174533"/>
                  <a:gd name="connsiteX2" fmla="*/ 3736688 w 8204233"/>
                  <a:gd name="connsiteY2" fmla="*/ 71 h 2174533"/>
                  <a:gd name="connsiteX3" fmla="*/ 5268286 w 8204233"/>
                  <a:gd name="connsiteY3" fmla="*/ 978969 h 2174533"/>
                  <a:gd name="connsiteX4" fmla="*/ 8204233 w 8204233"/>
                  <a:gd name="connsiteY4" fmla="*/ 2042518 h 2174533"/>
                  <a:gd name="connsiteX0" fmla="*/ 0 w 8204233"/>
                  <a:gd name="connsiteY0" fmla="*/ 258014 h 2176607"/>
                  <a:gd name="connsiteX1" fmla="*/ 1646909 w 8204233"/>
                  <a:gd name="connsiteY1" fmla="*/ 1230121 h 2176607"/>
                  <a:gd name="connsiteX2" fmla="*/ 3736688 w 8204233"/>
                  <a:gd name="connsiteY2" fmla="*/ 2145 h 2176607"/>
                  <a:gd name="connsiteX3" fmla="*/ 5268286 w 8204233"/>
                  <a:gd name="connsiteY3" fmla="*/ 981043 h 2176607"/>
                  <a:gd name="connsiteX4" fmla="*/ 8204233 w 8204233"/>
                  <a:gd name="connsiteY4" fmla="*/ 2044592 h 2176607"/>
                  <a:gd name="connsiteX0" fmla="*/ 0 w 8204233"/>
                  <a:gd name="connsiteY0" fmla="*/ 258014 h 2176607"/>
                  <a:gd name="connsiteX1" fmla="*/ 1447978 w 8204233"/>
                  <a:gd name="connsiteY1" fmla="*/ 1230121 h 2176607"/>
                  <a:gd name="connsiteX2" fmla="*/ 3736688 w 8204233"/>
                  <a:gd name="connsiteY2" fmla="*/ 2145 h 2176607"/>
                  <a:gd name="connsiteX3" fmla="*/ 5268286 w 8204233"/>
                  <a:gd name="connsiteY3" fmla="*/ 981043 h 2176607"/>
                  <a:gd name="connsiteX4" fmla="*/ 8204233 w 8204233"/>
                  <a:gd name="connsiteY4" fmla="*/ 2044592 h 2176607"/>
                  <a:gd name="connsiteX0" fmla="*/ 0 w 8204233"/>
                  <a:gd name="connsiteY0" fmla="*/ 64084 h 1982677"/>
                  <a:gd name="connsiteX1" fmla="*/ 1447978 w 8204233"/>
                  <a:gd name="connsiteY1" fmla="*/ 1036191 h 1982677"/>
                  <a:gd name="connsiteX2" fmla="*/ 3696902 w 8204233"/>
                  <a:gd name="connsiteY2" fmla="*/ 3152 h 1982677"/>
                  <a:gd name="connsiteX3" fmla="*/ 5268286 w 8204233"/>
                  <a:gd name="connsiteY3" fmla="*/ 787113 h 1982677"/>
                  <a:gd name="connsiteX4" fmla="*/ 8204233 w 8204233"/>
                  <a:gd name="connsiteY4" fmla="*/ 1850662 h 1982677"/>
                  <a:gd name="connsiteX0" fmla="*/ 0 w 8204233"/>
                  <a:gd name="connsiteY0" fmla="*/ 23387 h 1941980"/>
                  <a:gd name="connsiteX1" fmla="*/ 1447978 w 8204233"/>
                  <a:gd name="connsiteY1" fmla="*/ 995494 h 1941980"/>
                  <a:gd name="connsiteX2" fmla="*/ 3683640 w 8204233"/>
                  <a:gd name="connsiteY2" fmla="*/ 3494 h 1941980"/>
                  <a:gd name="connsiteX3" fmla="*/ 5268286 w 8204233"/>
                  <a:gd name="connsiteY3" fmla="*/ 746416 h 1941980"/>
                  <a:gd name="connsiteX4" fmla="*/ 8204233 w 8204233"/>
                  <a:gd name="connsiteY4" fmla="*/ 1809965 h 1941980"/>
                  <a:gd name="connsiteX0" fmla="*/ 0 w 8204233"/>
                  <a:gd name="connsiteY0" fmla="*/ 31378 h 1949971"/>
                  <a:gd name="connsiteX1" fmla="*/ 1447978 w 8204233"/>
                  <a:gd name="connsiteY1" fmla="*/ 1003485 h 1949971"/>
                  <a:gd name="connsiteX2" fmla="*/ 3683640 w 8204233"/>
                  <a:gd name="connsiteY2" fmla="*/ 11485 h 1949971"/>
                  <a:gd name="connsiteX3" fmla="*/ 5268286 w 8204233"/>
                  <a:gd name="connsiteY3" fmla="*/ 754407 h 1949971"/>
                  <a:gd name="connsiteX4" fmla="*/ 8204233 w 8204233"/>
                  <a:gd name="connsiteY4" fmla="*/ 1817956 h 1949971"/>
                  <a:gd name="connsiteX0" fmla="*/ 0 w 7740060"/>
                  <a:gd name="connsiteY0" fmla="*/ 31378 h 1280914"/>
                  <a:gd name="connsiteX1" fmla="*/ 1447978 w 7740060"/>
                  <a:gd name="connsiteY1" fmla="*/ 1003485 h 1280914"/>
                  <a:gd name="connsiteX2" fmla="*/ 3683640 w 7740060"/>
                  <a:gd name="connsiteY2" fmla="*/ 11485 h 1280914"/>
                  <a:gd name="connsiteX3" fmla="*/ 5268286 w 7740060"/>
                  <a:gd name="connsiteY3" fmla="*/ 754407 h 1280914"/>
                  <a:gd name="connsiteX4" fmla="*/ 7740060 w 7740060"/>
                  <a:gd name="connsiteY4" fmla="*/ 1048466 h 1280914"/>
                  <a:gd name="connsiteX0" fmla="*/ 0 w 7740060"/>
                  <a:gd name="connsiteY0" fmla="*/ 27434 h 1063667"/>
                  <a:gd name="connsiteX1" fmla="*/ 1447978 w 7740060"/>
                  <a:gd name="connsiteY1" fmla="*/ 999541 h 1063667"/>
                  <a:gd name="connsiteX2" fmla="*/ 3683640 w 7740060"/>
                  <a:gd name="connsiteY2" fmla="*/ 7541 h 1063667"/>
                  <a:gd name="connsiteX3" fmla="*/ 5268286 w 7740060"/>
                  <a:gd name="connsiteY3" fmla="*/ 750463 h 1063667"/>
                  <a:gd name="connsiteX4" fmla="*/ 6692552 w 7740060"/>
                  <a:gd name="connsiteY4" fmla="*/ 1016136 h 1063667"/>
                  <a:gd name="connsiteX5" fmla="*/ 7740060 w 7740060"/>
                  <a:gd name="connsiteY5" fmla="*/ 1044522 h 1063667"/>
                  <a:gd name="connsiteX0" fmla="*/ 0 w 7740060"/>
                  <a:gd name="connsiteY0" fmla="*/ 27434 h 1063667"/>
                  <a:gd name="connsiteX1" fmla="*/ 1447978 w 7740060"/>
                  <a:gd name="connsiteY1" fmla="*/ 999541 h 1063667"/>
                  <a:gd name="connsiteX2" fmla="*/ 3683640 w 7740060"/>
                  <a:gd name="connsiteY2" fmla="*/ 7541 h 1063667"/>
                  <a:gd name="connsiteX3" fmla="*/ 5268286 w 7740060"/>
                  <a:gd name="connsiteY3" fmla="*/ 750463 h 1063667"/>
                  <a:gd name="connsiteX4" fmla="*/ 6692552 w 7740060"/>
                  <a:gd name="connsiteY4" fmla="*/ 1016136 h 1063667"/>
                  <a:gd name="connsiteX5" fmla="*/ 7740060 w 7740060"/>
                  <a:gd name="connsiteY5" fmla="*/ 1044522 h 1063667"/>
                  <a:gd name="connsiteX0" fmla="*/ 0 w 7740060"/>
                  <a:gd name="connsiteY0" fmla="*/ 27434 h 1077476"/>
                  <a:gd name="connsiteX1" fmla="*/ 1447978 w 7740060"/>
                  <a:gd name="connsiteY1" fmla="*/ 999541 h 1077476"/>
                  <a:gd name="connsiteX2" fmla="*/ 3683640 w 7740060"/>
                  <a:gd name="connsiteY2" fmla="*/ 7541 h 1077476"/>
                  <a:gd name="connsiteX3" fmla="*/ 5268286 w 7740060"/>
                  <a:gd name="connsiteY3" fmla="*/ 750463 h 1077476"/>
                  <a:gd name="connsiteX4" fmla="*/ 6692552 w 7740060"/>
                  <a:gd name="connsiteY4" fmla="*/ 1046916 h 1077476"/>
                  <a:gd name="connsiteX5" fmla="*/ 7740060 w 7740060"/>
                  <a:gd name="connsiteY5" fmla="*/ 1044522 h 1077476"/>
                  <a:gd name="connsiteX0" fmla="*/ 0 w 7864618"/>
                  <a:gd name="connsiteY0" fmla="*/ 27434 h 1080278"/>
                  <a:gd name="connsiteX1" fmla="*/ 1447978 w 7864618"/>
                  <a:gd name="connsiteY1" fmla="*/ 999541 h 1080278"/>
                  <a:gd name="connsiteX2" fmla="*/ 3683640 w 7864618"/>
                  <a:gd name="connsiteY2" fmla="*/ 7541 h 1080278"/>
                  <a:gd name="connsiteX3" fmla="*/ 5268286 w 7864618"/>
                  <a:gd name="connsiteY3" fmla="*/ 750463 h 1080278"/>
                  <a:gd name="connsiteX4" fmla="*/ 6692552 w 7864618"/>
                  <a:gd name="connsiteY4" fmla="*/ 1046916 h 1080278"/>
                  <a:gd name="connsiteX5" fmla="*/ 7819828 w 7864618"/>
                  <a:gd name="connsiteY5" fmla="*/ 1077695 h 1080278"/>
                  <a:gd name="connsiteX6" fmla="*/ 7740060 w 7864618"/>
                  <a:gd name="connsiteY6" fmla="*/ 1044522 h 1080278"/>
                  <a:gd name="connsiteX0" fmla="*/ 0 w 7864618"/>
                  <a:gd name="connsiteY0" fmla="*/ 27132 h 1077393"/>
                  <a:gd name="connsiteX1" fmla="*/ 1447978 w 7864618"/>
                  <a:gd name="connsiteY1" fmla="*/ 999239 h 1077393"/>
                  <a:gd name="connsiteX2" fmla="*/ 3683640 w 7864618"/>
                  <a:gd name="connsiteY2" fmla="*/ 7239 h 1077393"/>
                  <a:gd name="connsiteX3" fmla="*/ 5268286 w 7864618"/>
                  <a:gd name="connsiteY3" fmla="*/ 750161 h 1077393"/>
                  <a:gd name="connsiteX4" fmla="*/ 7819828 w 7864618"/>
                  <a:gd name="connsiteY4" fmla="*/ 1077393 h 1077393"/>
                  <a:gd name="connsiteX5" fmla="*/ 7740060 w 7864618"/>
                  <a:gd name="connsiteY5" fmla="*/ 1044220 h 1077393"/>
                  <a:gd name="connsiteX0" fmla="*/ 0 w 8583374"/>
                  <a:gd name="connsiteY0" fmla="*/ 27132 h 1552741"/>
                  <a:gd name="connsiteX1" fmla="*/ 1447978 w 8583374"/>
                  <a:gd name="connsiteY1" fmla="*/ 999239 h 1552741"/>
                  <a:gd name="connsiteX2" fmla="*/ 3683640 w 8583374"/>
                  <a:gd name="connsiteY2" fmla="*/ 7239 h 1552741"/>
                  <a:gd name="connsiteX3" fmla="*/ 5268286 w 8583374"/>
                  <a:gd name="connsiteY3" fmla="*/ 750161 h 1552741"/>
                  <a:gd name="connsiteX4" fmla="*/ 7819828 w 8583374"/>
                  <a:gd name="connsiteY4" fmla="*/ 1077393 h 1552741"/>
                  <a:gd name="connsiteX5" fmla="*/ 8583374 w 8583374"/>
                  <a:gd name="connsiteY5" fmla="*/ 1552741 h 1552741"/>
                  <a:gd name="connsiteX0" fmla="*/ 0 w 8771805"/>
                  <a:gd name="connsiteY0" fmla="*/ 27132 h 1552741"/>
                  <a:gd name="connsiteX1" fmla="*/ 1447978 w 8771805"/>
                  <a:gd name="connsiteY1" fmla="*/ 999239 h 1552741"/>
                  <a:gd name="connsiteX2" fmla="*/ 3683640 w 8771805"/>
                  <a:gd name="connsiteY2" fmla="*/ 7239 h 1552741"/>
                  <a:gd name="connsiteX3" fmla="*/ 5268286 w 8771805"/>
                  <a:gd name="connsiteY3" fmla="*/ 750161 h 1552741"/>
                  <a:gd name="connsiteX4" fmla="*/ 8732455 w 8771805"/>
                  <a:gd name="connsiteY4" fmla="*/ 1545555 h 1552741"/>
                  <a:gd name="connsiteX5" fmla="*/ 8583374 w 8771805"/>
                  <a:gd name="connsiteY5" fmla="*/ 1552741 h 155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1805" h="1552741">
                    <a:moveTo>
                      <a:pt x="0" y="27132"/>
                    </a:moveTo>
                    <a:cubicBezTo>
                      <a:pt x="891012" y="1061459"/>
                      <a:pt x="834038" y="1002554"/>
                      <a:pt x="1447978" y="999239"/>
                    </a:cubicBezTo>
                    <a:cubicBezTo>
                      <a:pt x="2061918" y="995924"/>
                      <a:pt x="3033660" y="89791"/>
                      <a:pt x="3683640" y="7239"/>
                    </a:cubicBezTo>
                    <a:cubicBezTo>
                      <a:pt x="4333620" y="-75313"/>
                      <a:pt x="4578921" y="571802"/>
                      <a:pt x="5268286" y="750161"/>
                    </a:cubicBezTo>
                    <a:cubicBezTo>
                      <a:pt x="5957651" y="928520"/>
                      <a:pt x="8320493" y="1496545"/>
                      <a:pt x="8732455" y="1545555"/>
                    </a:cubicBezTo>
                    <a:cubicBezTo>
                      <a:pt x="8907040" y="1545156"/>
                      <a:pt x="8435313" y="1549720"/>
                      <a:pt x="8583374" y="1552741"/>
                    </a:cubicBezTo>
                  </a:path>
                </a:pathLst>
              </a:custGeom>
              <a:grpFill/>
              <a:ln w="7620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rgbClr val="016064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9"/>
              <p:cNvSpPr/>
              <p:nvPr/>
            </p:nvSpPr>
            <p:spPr>
              <a:xfrm>
                <a:off x="253195" y="2368938"/>
                <a:ext cx="942365" cy="856695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Oval 10"/>
              <p:cNvSpPr/>
              <p:nvPr/>
            </p:nvSpPr>
            <p:spPr>
              <a:xfrm>
                <a:off x="1088903" y="3553447"/>
                <a:ext cx="942365" cy="856694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Oval 11"/>
              <p:cNvSpPr/>
              <p:nvPr/>
            </p:nvSpPr>
            <p:spPr>
              <a:xfrm>
                <a:off x="2396072" y="3092677"/>
                <a:ext cx="942365" cy="856694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Oval 15"/>
              <p:cNvSpPr/>
              <p:nvPr/>
            </p:nvSpPr>
            <p:spPr>
              <a:xfrm>
                <a:off x="3468684" y="2412789"/>
                <a:ext cx="936042" cy="856694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Oval 19"/>
              <p:cNvSpPr/>
              <p:nvPr/>
            </p:nvSpPr>
            <p:spPr>
              <a:xfrm>
                <a:off x="4688128" y="3395339"/>
                <a:ext cx="942365" cy="856695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1" name="Oval 19"/>
            <p:cNvSpPr/>
            <p:nvPr/>
          </p:nvSpPr>
          <p:spPr>
            <a:xfrm>
              <a:off x="22029620" y="8907889"/>
              <a:ext cx="2949761" cy="2681599"/>
            </a:xfrm>
            <a:prstGeom prst="ellipse">
              <a:avLst/>
            </a:pr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8" name="Казначейство России"/>
          <p:cNvSpPr txBox="1"/>
          <p:nvPr/>
        </p:nvSpPr>
        <p:spPr>
          <a:xfrm>
            <a:off x="1894856" y="499016"/>
            <a:ext cx="6438925" cy="81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Казначейство</a:t>
            </a:r>
            <a:r>
              <a:rPr dirty="0"/>
              <a:t> </a:t>
            </a:r>
            <a:r>
              <a:rPr dirty="0" err="1"/>
              <a:t>России</a:t>
            </a:r>
            <a:endParaRPr dirty="0"/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1705" l="55152" r="80455">
                        <a14:foregroundMark x1="68750" y1="5227" x2="68750" y2="5227"/>
                        <a14:foregroundMark x1="69621" y1="43750" x2="69621" y2="43750"/>
                        <a14:foregroundMark x1="67008" y1="44545" x2="67008" y2="44545"/>
                        <a14:foregroundMark x1="68561" y1="45284" x2="68561" y2="45284"/>
                        <a14:foregroundMark x1="72386" y1="45057" x2="72386" y2="45057"/>
                        <a14:foregroundMark x1="64053" y1="44545" x2="64053" y2="44545"/>
                        <a14:foregroundMark x1="69621" y1="4886" x2="69621" y2="4886"/>
                        <a14:foregroundMark x1="68144" y1="4318" x2="68144" y2="4318"/>
                        <a14:foregroundMark x1="67235" y1="42330" x2="67235" y2="42330"/>
                        <a14:foregroundMark x1="70000" y1="42670" x2="70000" y2="42670"/>
                        <a14:foregroundMark x1="69394" y1="42443" x2="69394" y2="42443"/>
                        <a14:foregroundMark x1="67576" y1="42841" x2="67576" y2="42841"/>
                        <a14:foregroundMark x1="67500" y1="42386" x2="67500" y2="42386"/>
                        <a14:foregroundMark x1="66629" y1="42784" x2="66629" y2="42784"/>
                        <a14:foregroundMark x1="67652" y1="45455" x2="67652" y2="45455"/>
                        <a14:foregroundMark x1="68371" y1="44318" x2="68371" y2="44318"/>
                        <a14:foregroundMark x1="69659" y1="45057" x2="69659" y2="45057"/>
                        <a14:foregroundMark x1="66705" y1="45398" x2="66705" y2="45398"/>
                        <a14:foregroundMark x1="64394" y1="44830" x2="64394" y2="44830"/>
                        <a14:foregroundMark x1="66098" y1="45398" x2="66098" y2="45398"/>
                        <a14:foregroundMark x1="64962" y1="45398" x2="64962" y2="45398"/>
                        <a14:foregroundMark x1="64508" y1="44602" x2="64508" y2="44602"/>
                        <a14:foregroundMark x1="70417" y1="45625" x2="70417" y2="45625"/>
                        <a14:foregroundMark x1="71667" y1="45227" x2="71667" y2="45227"/>
                        <a14:foregroundMark x1="72803" y1="45000" x2="72803" y2="45000"/>
                        <a14:foregroundMark x1="70303" y1="5625" x2="70303" y2="5625"/>
                        <a14:foregroundMark x1="70530" y1="7159" x2="70530" y2="7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4" t="781" r="22438" b="51188"/>
          <a:stretch/>
        </p:blipFill>
        <p:spPr>
          <a:xfrm flipH="1">
            <a:off x="403033" y="3249580"/>
            <a:ext cx="1946716" cy="31662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5" b="46080" l="5000" r="49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937"/>
          <a:stretch/>
        </p:blipFill>
        <p:spPr>
          <a:xfrm>
            <a:off x="1497661" y="7259564"/>
            <a:ext cx="4086823" cy="25099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2" name="TextBox 141"/>
          <p:cNvSpPr txBox="1"/>
          <p:nvPr/>
        </p:nvSpPr>
        <p:spPr>
          <a:xfrm>
            <a:off x="2549113" y="7073656"/>
            <a:ext cx="302807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Единая информационная </a:t>
            </a:r>
          </a:p>
          <a:p>
            <a:pPr marL="0" marR="0" indent="0" algn="ctr" defTabSz="825500" rtl="0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у</a:t>
            </a:r>
            <a:r>
              <a:rPr kumimoji="0" lang="ru-RU" sz="200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правления</a:t>
            </a:r>
            <a:r>
              <a:rPr kumimoji="0" lang="ru-RU" sz="200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кадровым составом</a:t>
            </a:r>
            <a:endParaRPr kumimoji="0" lang="ru-RU" sz="20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96" name="Нашивка 12"/>
          <p:cNvSpPr/>
          <p:nvPr/>
        </p:nvSpPr>
        <p:spPr>
          <a:xfrm>
            <a:off x="1642759" y="4613545"/>
            <a:ext cx="2241214" cy="1613525"/>
          </a:xfrm>
          <a:prstGeom prst="round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Комплект документов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для приема на работу</a:t>
            </a:r>
            <a:endParaRPr kumimoji="0" lang="ru-RU" sz="22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97" name="Нашивка 12"/>
          <p:cNvSpPr/>
          <p:nvPr/>
        </p:nvSpPr>
        <p:spPr>
          <a:xfrm>
            <a:off x="2117572" y="9544458"/>
            <a:ext cx="3383243" cy="1645279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20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Кадровые приказы,</a:t>
            </a:r>
          </a:p>
          <a:p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учет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рабочего времени (формирование табеля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)</a:t>
            </a:r>
            <a:endParaRPr kumimoji="0" lang="ru-RU" sz="2200" i="0" u="none" strike="noStrike" cap="none" spc="0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grpSp>
        <p:nvGrpSpPr>
          <p:cNvPr id="192" name="Группа 191"/>
          <p:cNvGrpSpPr/>
          <p:nvPr/>
        </p:nvGrpSpPr>
        <p:grpSpPr>
          <a:xfrm>
            <a:off x="9306935" y="2675499"/>
            <a:ext cx="3438589" cy="846319"/>
            <a:chOff x="14330461" y="1165027"/>
            <a:chExt cx="5655447" cy="1391939"/>
          </a:xfrm>
        </p:grpSpPr>
        <p:pic>
          <p:nvPicPr>
            <p:cNvPr id="193" name="Picture 3" descr="C:\Users\3256\Desktop\Презентации\Картинки\PNG\eb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330461" y="1165027"/>
              <a:ext cx="1396124" cy="1391939"/>
            </a:xfrm>
            <a:prstGeom prst="rect">
              <a:avLst/>
            </a:prstGeom>
            <a:noFill/>
            <a:effectLst>
              <a:outerShdw blurRad="57150" dist="19050" dir="2700000" algn="tl" rotWithShape="0">
                <a:prstClr val="black">
                  <a:alpha val="6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" name="TextBox 193"/>
            <p:cNvSpPr txBox="1"/>
            <p:nvPr/>
          </p:nvSpPr>
          <p:spPr>
            <a:xfrm>
              <a:off x="15472648" y="1306782"/>
              <a:ext cx="4513260" cy="1154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800" dirty="0" smtClean="0">
                  <a:solidFill>
                    <a:srgbClr val="C00000"/>
                  </a:solidFill>
                </a:rPr>
                <a:t>ГИИС «Электронный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800" dirty="0" smtClean="0">
                  <a:solidFill>
                    <a:srgbClr val="C00000"/>
                  </a:solidFill>
                </a:rPr>
                <a:t>бюджет»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</p:grpSp>
      <p:pic>
        <p:nvPicPr>
          <p:cNvPr id="199" name="Рисунок 19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420" b="97670" l="6174" r="55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063" r="38188"/>
          <a:stretch/>
        </p:blipFill>
        <p:spPr>
          <a:xfrm>
            <a:off x="8160309" y="3159746"/>
            <a:ext cx="4541763" cy="26420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0" name="TextBox 199"/>
          <p:cNvSpPr txBox="1"/>
          <p:nvPr/>
        </p:nvSpPr>
        <p:spPr>
          <a:xfrm>
            <a:off x="9062096" y="5256836"/>
            <a:ext cx="2669614" cy="7674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C00000"/>
                </a:solidFill>
              </a:rPr>
              <a:t>Централизованная бухгалтерия</a:t>
            </a:r>
            <a:endParaRPr kumimoji="0" lang="ru-RU" sz="20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sym typeface="Helvetica Neue"/>
            </a:endParaRPr>
          </a:p>
        </p:txBody>
      </p:sp>
      <p:sp>
        <p:nvSpPr>
          <p:cNvPr id="207" name="Нашивка 12"/>
          <p:cNvSpPr/>
          <p:nvPr/>
        </p:nvSpPr>
        <p:spPr>
          <a:xfrm>
            <a:off x="6897993" y="2410725"/>
            <a:ext cx="2524627" cy="1806903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Начисление заработной </a:t>
            </a: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платы и иных </a:t>
            </a:r>
            <a:endParaRPr lang="ru-RU" sz="21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  <a:p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выплат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225" name="Нашивка 12"/>
          <p:cNvSpPr/>
          <p:nvPr/>
        </p:nvSpPr>
        <p:spPr>
          <a:xfrm flipH="1">
            <a:off x="15579435" y="3207196"/>
            <a:ext cx="2669495" cy="1806903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Реестр на перечисление </a:t>
            </a: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заработной платы </a:t>
            </a: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и иных выплат</a:t>
            </a:r>
          </a:p>
        </p:txBody>
      </p:sp>
      <p:sp>
        <p:nvSpPr>
          <p:cNvPr id="228" name="Нашивка 12"/>
          <p:cNvSpPr/>
          <p:nvPr/>
        </p:nvSpPr>
        <p:spPr>
          <a:xfrm flipH="1">
            <a:off x="21479366" y="3704315"/>
            <a:ext cx="2624673" cy="180690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Зачисление заработной </a:t>
            </a: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платы и иных выплат</a:t>
            </a:r>
          </a:p>
        </p:txBody>
      </p:sp>
      <p:grpSp>
        <p:nvGrpSpPr>
          <p:cNvPr id="230" name="Группа 229"/>
          <p:cNvGrpSpPr/>
          <p:nvPr/>
        </p:nvGrpSpPr>
        <p:grpSpPr>
          <a:xfrm>
            <a:off x="21167474" y="2790879"/>
            <a:ext cx="1363684" cy="1363683"/>
            <a:chOff x="468643" y="8926358"/>
            <a:chExt cx="1950142" cy="1950141"/>
          </a:xfrm>
        </p:grpSpPr>
        <p:pic>
          <p:nvPicPr>
            <p:cNvPr id="231" name="Рисунок 2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44" b="89776" l="39137" r="6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1" t="18532" r="23113" b="39532"/>
            <a:stretch/>
          </p:blipFill>
          <p:spPr>
            <a:xfrm flipH="1">
              <a:off x="468643" y="8926358"/>
              <a:ext cx="1950142" cy="195014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2" name="Group 1535"/>
            <p:cNvGrpSpPr/>
            <p:nvPr/>
          </p:nvGrpSpPr>
          <p:grpSpPr>
            <a:xfrm>
              <a:off x="1082094" y="9565846"/>
              <a:ext cx="714627" cy="492691"/>
              <a:chOff x="2006601" y="3343275"/>
              <a:chExt cx="255588" cy="176212"/>
            </a:xfrm>
          </p:grpSpPr>
          <p:sp>
            <p:nvSpPr>
              <p:cNvPr id="233" name="Freeform 246"/>
              <p:cNvSpPr>
                <a:spLocks noEditPoints="1"/>
              </p:cNvSpPr>
              <p:nvPr/>
            </p:nvSpPr>
            <p:spPr bwMode="auto">
              <a:xfrm>
                <a:off x="2047876" y="3395663"/>
                <a:ext cx="196850" cy="104775"/>
              </a:xfrm>
              <a:custGeom>
                <a:avLst/>
                <a:gdLst>
                  <a:gd name="T0" fmla="*/ 132 w 136"/>
                  <a:gd name="T1" fmla="*/ 21 h 72"/>
                  <a:gd name="T2" fmla="*/ 116 w 136"/>
                  <a:gd name="T3" fmla="*/ 5 h 72"/>
                  <a:gd name="T4" fmla="*/ 117 w 136"/>
                  <a:gd name="T5" fmla="*/ 0 h 72"/>
                  <a:gd name="T6" fmla="*/ 20 w 136"/>
                  <a:gd name="T7" fmla="*/ 0 h 72"/>
                  <a:gd name="T8" fmla="*/ 20 w 136"/>
                  <a:gd name="T9" fmla="*/ 5 h 72"/>
                  <a:gd name="T10" fmla="*/ 4 w 136"/>
                  <a:gd name="T11" fmla="*/ 21 h 72"/>
                  <a:gd name="T12" fmla="*/ 0 w 136"/>
                  <a:gd name="T13" fmla="*/ 20 h 72"/>
                  <a:gd name="T14" fmla="*/ 0 w 136"/>
                  <a:gd name="T15" fmla="*/ 53 h 72"/>
                  <a:gd name="T16" fmla="*/ 4 w 136"/>
                  <a:gd name="T17" fmla="*/ 52 h 72"/>
                  <a:gd name="T18" fmla="*/ 20 w 136"/>
                  <a:gd name="T19" fmla="*/ 68 h 72"/>
                  <a:gd name="T20" fmla="*/ 20 w 136"/>
                  <a:gd name="T21" fmla="*/ 72 h 72"/>
                  <a:gd name="T22" fmla="*/ 117 w 136"/>
                  <a:gd name="T23" fmla="*/ 72 h 72"/>
                  <a:gd name="T24" fmla="*/ 116 w 136"/>
                  <a:gd name="T25" fmla="*/ 68 h 72"/>
                  <a:gd name="T26" fmla="*/ 132 w 136"/>
                  <a:gd name="T27" fmla="*/ 52 h 72"/>
                  <a:gd name="T28" fmla="*/ 136 w 136"/>
                  <a:gd name="T29" fmla="*/ 53 h 72"/>
                  <a:gd name="T30" fmla="*/ 136 w 136"/>
                  <a:gd name="T31" fmla="*/ 20 h 72"/>
                  <a:gd name="T32" fmla="*/ 132 w 136"/>
                  <a:gd name="T33" fmla="*/ 21 h 72"/>
                  <a:gd name="T34" fmla="*/ 68 w 136"/>
                  <a:gd name="T35" fmla="*/ 60 h 72"/>
                  <a:gd name="T36" fmla="*/ 44 w 136"/>
                  <a:gd name="T37" fmla="*/ 36 h 72"/>
                  <a:gd name="T38" fmla="*/ 68 w 136"/>
                  <a:gd name="T39" fmla="*/ 12 h 72"/>
                  <a:gd name="T40" fmla="*/ 92 w 136"/>
                  <a:gd name="T41" fmla="*/ 36 h 72"/>
                  <a:gd name="T42" fmla="*/ 68 w 136"/>
                  <a:gd name="T43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72">
                    <a:moveTo>
                      <a:pt x="132" y="21"/>
                    </a:moveTo>
                    <a:cubicBezTo>
                      <a:pt x="123" y="21"/>
                      <a:pt x="116" y="13"/>
                      <a:pt x="116" y="5"/>
                    </a:cubicBezTo>
                    <a:cubicBezTo>
                      <a:pt x="116" y="3"/>
                      <a:pt x="116" y="2"/>
                      <a:pt x="11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2"/>
                      <a:pt x="20" y="3"/>
                      <a:pt x="20" y="5"/>
                    </a:cubicBezTo>
                    <a:cubicBezTo>
                      <a:pt x="20" y="13"/>
                      <a:pt x="13" y="21"/>
                      <a:pt x="4" y="21"/>
                    </a:cubicBezTo>
                    <a:cubicBezTo>
                      <a:pt x="3" y="21"/>
                      <a:pt x="2" y="20"/>
                      <a:pt x="0" y="2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" y="53"/>
                      <a:pt x="3" y="52"/>
                      <a:pt x="4" y="52"/>
                    </a:cubicBezTo>
                    <a:cubicBezTo>
                      <a:pt x="13" y="52"/>
                      <a:pt x="20" y="59"/>
                      <a:pt x="20" y="68"/>
                    </a:cubicBezTo>
                    <a:cubicBezTo>
                      <a:pt x="20" y="70"/>
                      <a:pt x="20" y="71"/>
                      <a:pt x="20" y="72"/>
                    </a:cubicBezTo>
                    <a:cubicBezTo>
                      <a:pt x="117" y="72"/>
                      <a:pt x="117" y="72"/>
                      <a:pt x="117" y="72"/>
                    </a:cubicBezTo>
                    <a:cubicBezTo>
                      <a:pt x="116" y="71"/>
                      <a:pt x="116" y="70"/>
                      <a:pt x="116" y="68"/>
                    </a:cubicBezTo>
                    <a:cubicBezTo>
                      <a:pt x="116" y="59"/>
                      <a:pt x="123" y="52"/>
                      <a:pt x="132" y="52"/>
                    </a:cubicBezTo>
                    <a:cubicBezTo>
                      <a:pt x="134" y="52"/>
                      <a:pt x="135" y="53"/>
                      <a:pt x="136" y="53"/>
                    </a:cubicBezTo>
                    <a:cubicBezTo>
                      <a:pt x="136" y="20"/>
                      <a:pt x="136" y="20"/>
                      <a:pt x="136" y="20"/>
                    </a:cubicBezTo>
                    <a:cubicBezTo>
                      <a:pt x="135" y="20"/>
                      <a:pt x="134" y="21"/>
                      <a:pt x="132" y="21"/>
                    </a:cubicBezTo>
                    <a:close/>
                    <a:moveTo>
                      <a:pt x="68" y="60"/>
                    </a:moveTo>
                    <a:cubicBezTo>
                      <a:pt x="55" y="60"/>
                      <a:pt x="44" y="50"/>
                      <a:pt x="44" y="36"/>
                    </a:cubicBezTo>
                    <a:cubicBezTo>
                      <a:pt x="44" y="23"/>
                      <a:pt x="55" y="12"/>
                      <a:pt x="68" y="12"/>
                    </a:cubicBezTo>
                    <a:cubicBezTo>
                      <a:pt x="81" y="12"/>
                      <a:pt x="92" y="23"/>
                      <a:pt x="92" y="36"/>
                    </a:cubicBezTo>
                    <a:cubicBezTo>
                      <a:pt x="92" y="50"/>
                      <a:pt x="81" y="60"/>
                      <a:pt x="68" y="6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247"/>
              <p:cNvSpPr>
                <a:spLocks noEditPoints="1"/>
              </p:cNvSpPr>
              <p:nvPr/>
            </p:nvSpPr>
            <p:spPr bwMode="auto">
              <a:xfrm>
                <a:off x="2030413" y="3378200"/>
                <a:ext cx="231775" cy="141287"/>
              </a:xfrm>
              <a:custGeom>
                <a:avLst/>
                <a:gdLst>
                  <a:gd name="T0" fmla="*/ 144 w 160"/>
                  <a:gd name="T1" fmla="*/ 0 h 97"/>
                  <a:gd name="T2" fmla="*/ 16 w 160"/>
                  <a:gd name="T3" fmla="*/ 0 h 97"/>
                  <a:gd name="T4" fmla="*/ 13 w 160"/>
                  <a:gd name="T5" fmla="*/ 1 h 97"/>
                  <a:gd name="T6" fmla="*/ 0 w 160"/>
                  <a:gd name="T7" fmla="*/ 17 h 97"/>
                  <a:gd name="T8" fmla="*/ 0 w 160"/>
                  <a:gd name="T9" fmla="*/ 18 h 97"/>
                  <a:gd name="T10" fmla="*/ 0 w 160"/>
                  <a:gd name="T11" fmla="*/ 79 h 97"/>
                  <a:gd name="T12" fmla="*/ 0 w 160"/>
                  <a:gd name="T13" fmla="*/ 80 h 97"/>
                  <a:gd name="T14" fmla="*/ 16 w 160"/>
                  <a:gd name="T15" fmla="*/ 97 h 97"/>
                  <a:gd name="T16" fmla="*/ 17 w 160"/>
                  <a:gd name="T17" fmla="*/ 96 h 97"/>
                  <a:gd name="T18" fmla="*/ 143 w 160"/>
                  <a:gd name="T19" fmla="*/ 96 h 97"/>
                  <a:gd name="T20" fmla="*/ 144 w 160"/>
                  <a:gd name="T21" fmla="*/ 97 h 97"/>
                  <a:gd name="T22" fmla="*/ 160 w 160"/>
                  <a:gd name="T23" fmla="*/ 84 h 97"/>
                  <a:gd name="T24" fmla="*/ 160 w 160"/>
                  <a:gd name="T25" fmla="*/ 80 h 97"/>
                  <a:gd name="T26" fmla="*/ 160 w 160"/>
                  <a:gd name="T27" fmla="*/ 16 h 97"/>
                  <a:gd name="T28" fmla="*/ 144 w 160"/>
                  <a:gd name="T29" fmla="*/ 0 h 97"/>
                  <a:gd name="T30" fmla="*/ 144 w 160"/>
                  <a:gd name="T31" fmla="*/ 64 h 97"/>
                  <a:gd name="T32" fmla="*/ 128 w 160"/>
                  <a:gd name="T33" fmla="*/ 80 h 97"/>
                  <a:gd name="T34" fmla="*/ 129 w 160"/>
                  <a:gd name="T35" fmla="*/ 84 h 97"/>
                  <a:gd name="T36" fmla="*/ 32 w 160"/>
                  <a:gd name="T37" fmla="*/ 84 h 97"/>
                  <a:gd name="T38" fmla="*/ 32 w 160"/>
                  <a:gd name="T39" fmla="*/ 80 h 97"/>
                  <a:gd name="T40" fmla="*/ 16 w 160"/>
                  <a:gd name="T41" fmla="*/ 64 h 97"/>
                  <a:gd name="T42" fmla="*/ 12 w 160"/>
                  <a:gd name="T43" fmla="*/ 65 h 97"/>
                  <a:gd name="T44" fmla="*/ 12 w 160"/>
                  <a:gd name="T45" fmla="*/ 32 h 97"/>
                  <a:gd name="T46" fmla="*/ 16 w 160"/>
                  <a:gd name="T47" fmla="*/ 33 h 97"/>
                  <a:gd name="T48" fmla="*/ 32 w 160"/>
                  <a:gd name="T49" fmla="*/ 17 h 97"/>
                  <a:gd name="T50" fmla="*/ 32 w 160"/>
                  <a:gd name="T51" fmla="*/ 12 h 97"/>
                  <a:gd name="T52" fmla="*/ 129 w 160"/>
                  <a:gd name="T53" fmla="*/ 12 h 97"/>
                  <a:gd name="T54" fmla="*/ 128 w 160"/>
                  <a:gd name="T55" fmla="*/ 17 h 97"/>
                  <a:gd name="T56" fmla="*/ 144 w 160"/>
                  <a:gd name="T57" fmla="*/ 33 h 97"/>
                  <a:gd name="T58" fmla="*/ 148 w 160"/>
                  <a:gd name="T59" fmla="*/ 32 h 97"/>
                  <a:gd name="T60" fmla="*/ 148 w 160"/>
                  <a:gd name="T61" fmla="*/ 65 h 97"/>
                  <a:gd name="T62" fmla="*/ 144 w 160"/>
                  <a:gd name="T63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97"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6" y="2"/>
                      <a:pt x="0" y="9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7"/>
                      <a:pt x="16" y="97"/>
                    </a:cubicBezTo>
                    <a:cubicBezTo>
                      <a:pt x="17" y="97"/>
                      <a:pt x="17" y="96"/>
                      <a:pt x="17" y="96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3" y="96"/>
                      <a:pt x="144" y="97"/>
                      <a:pt x="144" y="97"/>
                    </a:cubicBezTo>
                    <a:cubicBezTo>
                      <a:pt x="152" y="97"/>
                      <a:pt x="158" y="91"/>
                      <a:pt x="160" y="84"/>
                    </a:cubicBezTo>
                    <a:cubicBezTo>
                      <a:pt x="160" y="83"/>
                      <a:pt x="160" y="82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  <a:moveTo>
                      <a:pt x="144" y="64"/>
                    </a:moveTo>
                    <a:cubicBezTo>
                      <a:pt x="135" y="64"/>
                      <a:pt x="128" y="71"/>
                      <a:pt x="128" y="80"/>
                    </a:cubicBezTo>
                    <a:cubicBezTo>
                      <a:pt x="128" y="82"/>
                      <a:pt x="128" y="83"/>
                      <a:pt x="129" y="84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3"/>
                      <a:pt x="32" y="82"/>
                      <a:pt x="32" y="80"/>
                    </a:cubicBezTo>
                    <a:cubicBezTo>
                      <a:pt x="32" y="71"/>
                      <a:pt x="25" y="64"/>
                      <a:pt x="16" y="64"/>
                    </a:cubicBezTo>
                    <a:cubicBezTo>
                      <a:pt x="15" y="64"/>
                      <a:pt x="14" y="65"/>
                      <a:pt x="12" y="6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5" y="33"/>
                      <a:pt x="16" y="33"/>
                    </a:cubicBezTo>
                    <a:cubicBezTo>
                      <a:pt x="25" y="33"/>
                      <a:pt x="32" y="25"/>
                      <a:pt x="32" y="17"/>
                    </a:cubicBezTo>
                    <a:cubicBezTo>
                      <a:pt x="32" y="15"/>
                      <a:pt x="32" y="14"/>
                      <a:pt x="32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28" y="14"/>
                      <a:pt x="128" y="15"/>
                      <a:pt x="128" y="17"/>
                    </a:cubicBezTo>
                    <a:cubicBezTo>
                      <a:pt x="128" y="25"/>
                      <a:pt x="135" y="33"/>
                      <a:pt x="144" y="33"/>
                    </a:cubicBezTo>
                    <a:cubicBezTo>
                      <a:pt x="146" y="33"/>
                      <a:pt x="147" y="32"/>
                      <a:pt x="148" y="32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7" y="65"/>
                      <a:pt x="146" y="64"/>
                      <a:pt x="144" y="6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Oval 248"/>
              <p:cNvSpPr>
                <a:spLocks noChangeArrowheads="1"/>
              </p:cNvSpPr>
              <p:nvPr/>
            </p:nvSpPr>
            <p:spPr bwMode="auto">
              <a:xfrm>
                <a:off x="2111376" y="3413125"/>
                <a:ext cx="69850" cy="6985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249"/>
              <p:cNvSpPr>
                <a:spLocks/>
              </p:cNvSpPr>
              <p:nvPr/>
            </p:nvSpPr>
            <p:spPr bwMode="auto">
              <a:xfrm>
                <a:off x="2036763" y="3373438"/>
                <a:ext cx="219075" cy="127000"/>
              </a:xfrm>
              <a:custGeom>
                <a:avLst/>
                <a:gdLst>
                  <a:gd name="T0" fmla="*/ 12 w 152"/>
                  <a:gd name="T1" fmla="*/ 88 h 88"/>
                  <a:gd name="T2" fmla="*/ 0 w 152"/>
                  <a:gd name="T3" fmla="*/ 76 h 88"/>
                  <a:gd name="T4" fmla="*/ 0 w 152"/>
                  <a:gd name="T5" fmla="*/ 12 h 88"/>
                  <a:gd name="T6" fmla="*/ 12 w 152"/>
                  <a:gd name="T7" fmla="*/ 0 h 88"/>
                  <a:gd name="T8" fmla="*/ 140 w 152"/>
                  <a:gd name="T9" fmla="*/ 0 h 88"/>
                  <a:gd name="T10" fmla="*/ 152 w 152"/>
                  <a:gd name="T11" fmla="*/ 12 h 88"/>
                  <a:gd name="T12" fmla="*/ 152 w 152"/>
                  <a:gd name="T13" fmla="*/ 76 h 88"/>
                  <a:gd name="T14" fmla="*/ 140 w 152"/>
                  <a:gd name="T15" fmla="*/ 88 h 88"/>
                  <a:gd name="T16" fmla="*/ 12 w 152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88">
                    <a:moveTo>
                      <a:pt x="12" y="88"/>
                    </a:moveTo>
                    <a:cubicBezTo>
                      <a:pt x="6" y="88"/>
                      <a:pt x="0" y="83"/>
                      <a:pt x="0" y="7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7" y="0"/>
                      <a:pt x="152" y="6"/>
                      <a:pt x="152" y="12"/>
                    </a:cubicBezTo>
                    <a:cubicBezTo>
                      <a:pt x="152" y="76"/>
                      <a:pt x="152" y="76"/>
                      <a:pt x="152" y="76"/>
                    </a:cubicBezTo>
                    <a:cubicBezTo>
                      <a:pt x="152" y="83"/>
                      <a:pt x="147" y="88"/>
                      <a:pt x="140" y="88"/>
                    </a:cubicBezTo>
                    <a:lnTo>
                      <a:pt x="12" y="88"/>
                    </a:lnTo>
                    <a:close/>
                  </a:path>
                </a:pathLst>
              </a:custGeom>
              <a:solidFill>
                <a:srgbClr val="76C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250"/>
              <p:cNvSpPr>
                <a:spLocks noEditPoints="1"/>
              </p:cNvSpPr>
              <p:nvPr/>
            </p:nvSpPr>
            <p:spPr bwMode="auto">
              <a:xfrm>
                <a:off x="2030413" y="3367088"/>
                <a:ext cx="231775" cy="138112"/>
              </a:xfrm>
              <a:custGeom>
                <a:avLst/>
                <a:gdLst>
                  <a:gd name="T0" fmla="*/ 144 w 160"/>
                  <a:gd name="T1" fmla="*/ 8 h 96"/>
                  <a:gd name="T2" fmla="*/ 152 w 160"/>
                  <a:gd name="T3" fmla="*/ 16 h 96"/>
                  <a:gd name="T4" fmla="*/ 152 w 160"/>
                  <a:gd name="T5" fmla="*/ 80 h 96"/>
                  <a:gd name="T6" fmla="*/ 144 w 160"/>
                  <a:gd name="T7" fmla="*/ 88 h 96"/>
                  <a:gd name="T8" fmla="*/ 16 w 160"/>
                  <a:gd name="T9" fmla="*/ 88 h 96"/>
                  <a:gd name="T10" fmla="*/ 8 w 160"/>
                  <a:gd name="T11" fmla="*/ 80 h 96"/>
                  <a:gd name="T12" fmla="*/ 8 w 160"/>
                  <a:gd name="T13" fmla="*/ 16 h 96"/>
                  <a:gd name="T14" fmla="*/ 16 w 160"/>
                  <a:gd name="T15" fmla="*/ 8 h 96"/>
                  <a:gd name="T16" fmla="*/ 144 w 160"/>
                  <a:gd name="T17" fmla="*/ 8 h 96"/>
                  <a:gd name="T18" fmla="*/ 144 w 160"/>
                  <a:gd name="T19" fmla="*/ 0 h 96"/>
                  <a:gd name="T20" fmla="*/ 16 w 160"/>
                  <a:gd name="T21" fmla="*/ 0 h 96"/>
                  <a:gd name="T22" fmla="*/ 0 w 160"/>
                  <a:gd name="T23" fmla="*/ 16 h 96"/>
                  <a:gd name="T24" fmla="*/ 0 w 160"/>
                  <a:gd name="T25" fmla="*/ 80 h 96"/>
                  <a:gd name="T26" fmla="*/ 16 w 160"/>
                  <a:gd name="T27" fmla="*/ 96 h 96"/>
                  <a:gd name="T28" fmla="*/ 144 w 160"/>
                  <a:gd name="T29" fmla="*/ 96 h 96"/>
                  <a:gd name="T30" fmla="*/ 160 w 160"/>
                  <a:gd name="T31" fmla="*/ 80 h 96"/>
                  <a:gd name="T32" fmla="*/ 160 w 160"/>
                  <a:gd name="T33" fmla="*/ 16 h 96"/>
                  <a:gd name="T34" fmla="*/ 144 w 160"/>
                  <a:gd name="T3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0" h="96">
                    <a:moveTo>
                      <a:pt x="144" y="8"/>
                    </a:moveTo>
                    <a:cubicBezTo>
                      <a:pt x="149" y="8"/>
                      <a:pt x="152" y="12"/>
                      <a:pt x="152" y="16"/>
                    </a:cubicBezTo>
                    <a:cubicBezTo>
                      <a:pt x="152" y="80"/>
                      <a:pt x="152" y="80"/>
                      <a:pt x="152" y="80"/>
                    </a:cubicBezTo>
                    <a:cubicBezTo>
                      <a:pt x="152" y="85"/>
                      <a:pt x="149" y="88"/>
                      <a:pt x="144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2" y="88"/>
                      <a:pt x="8" y="85"/>
                      <a:pt x="8" y="8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44" y="8"/>
                      <a:pt x="144" y="8"/>
                      <a:pt x="144" y="8"/>
                    </a:cubicBezTo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53" y="96"/>
                      <a:pt x="160" y="89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Oval 251"/>
              <p:cNvSpPr>
                <a:spLocks noChangeArrowheads="1"/>
              </p:cNvSpPr>
              <p:nvPr/>
            </p:nvSpPr>
            <p:spPr bwMode="auto">
              <a:xfrm>
                <a:off x="2111376" y="3402013"/>
                <a:ext cx="69850" cy="69850"/>
              </a:xfrm>
              <a:prstGeom prst="ellipse">
                <a:avLst/>
              </a:prstGeom>
              <a:solidFill>
                <a:srgbClr val="505D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Oval 252"/>
              <p:cNvSpPr>
                <a:spLocks noChangeArrowheads="1"/>
              </p:cNvSpPr>
              <p:nvPr/>
            </p:nvSpPr>
            <p:spPr bwMode="auto">
              <a:xfrm>
                <a:off x="2216151" y="3367088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Oval 253"/>
              <p:cNvSpPr>
                <a:spLocks noChangeArrowheads="1"/>
              </p:cNvSpPr>
              <p:nvPr/>
            </p:nvSpPr>
            <p:spPr bwMode="auto">
              <a:xfrm>
                <a:off x="2030413" y="3367088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Oval 254"/>
              <p:cNvSpPr>
                <a:spLocks noChangeArrowheads="1"/>
              </p:cNvSpPr>
              <p:nvPr/>
            </p:nvSpPr>
            <p:spPr bwMode="auto">
              <a:xfrm>
                <a:off x="2216151" y="3459163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Oval 255"/>
              <p:cNvSpPr>
                <a:spLocks noChangeArrowheads="1"/>
              </p:cNvSpPr>
              <p:nvPr/>
            </p:nvSpPr>
            <p:spPr bwMode="auto">
              <a:xfrm>
                <a:off x="2030413" y="3459163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256"/>
              <p:cNvSpPr>
                <a:spLocks noEditPoints="1"/>
              </p:cNvSpPr>
              <p:nvPr/>
            </p:nvSpPr>
            <p:spPr bwMode="auto">
              <a:xfrm>
                <a:off x="2036763" y="3373438"/>
                <a:ext cx="196850" cy="103187"/>
              </a:xfrm>
              <a:custGeom>
                <a:avLst/>
                <a:gdLst>
                  <a:gd name="T0" fmla="*/ 132 w 136"/>
                  <a:gd name="T1" fmla="*/ 21 h 72"/>
                  <a:gd name="T2" fmla="*/ 116 w 136"/>
                  <a:gd name="T3" fmla="*/ 5 h 72"/>
                  <a:gd name="T4" fmla="*/ 117 w 136"/>
                  <a:gd name="T5" fmla="*/ 0 h 72"/>
                  <a:gd name="T6" fmla="*/ 20 w 136"/>
                  <a:gd name="T7" fmla="*/ 0 h 72"/>
                  <a:gd name="T8" fmla="*/ 20 w 136"/>
                  <a:gd name="T9" fmla="*/ 5 h 72"/>
                  <a:gd name="T10" fmla="*/ 4 w 136"/>
                  <a:gd name="T11" fmla="*/ 21 h 72"/>
                  <a:gd name="T12" fmla="*/ 0 w 136"/>
                  <a:gd name="T13" fmla="*/ 20 h 72"/>
                  <a:gd name="T14" fmla="*/ 0 w 136"/>
                  <a:gd name="T15" fmla="*/ 53 h 72"/>
                  <a:gd name="T16" fmla="*/ 4 w 136"/>
                  <a:gd name="T17" fmla="*/ 52 h 72"/>
                  <a:gd name="T18" fmla="*/ 20 w 136"/>
                  <a:gd name="T19" fmla="*/ 68 h 72"/>
                  <a:gd name="T20" fmla="*/ 20 w 136"/>
                  <a:gd name="T21" fmla="*/ 72 h 72"/>
                  <a:gd name="T22" fmla="*/ 117 w 136"/>
                  <a:gd name="T23" fmla="*/ 72 h 72"/>
                  <a:gd name="T24" fmla="*/ 116 w 136"/>
                  <a:gd name="T25" fmla="*/ 68 h 72"/>
                  <a:gd name="T26" fmla="*/ 132 w 136"/>
                  <a:gd name="T27" fmla="*/ 52 h 72"/>
                  <a:gd name="T28" fmla="*/ 136 w 136"/>
                  <a:gd name="T29" fmla="*/ 53 h 72"/>
                  <a:gd name="T30" fmla="*/ 136 w 136"/>
                  <a:gd name="T31" fmla="*/ 20 h 72"/>
                  <a:gd name="T32" fmla="*/ 132 w 136"/>
                  <a:gd name="T33" fmla="*/ 21 h 72"/>
                  <a:gd name="T34" fmla="*/ 68 w 136"/>
                  <a:gd name="T35" fmla="*/ 60 h 72"/>
                  <a:gd name="T36" fmla="*/ 44 w 136"/>
                  <a:gd name="T37" fmla="*/ 36 h 72"/>
                  <a:gd name="T38" fmla="*/ 68 w 136"/>
                  <a:gd name="T39" fmla="*/ 12 h 72"/>
                  <a:gd name="T40" fmla="*/ 92 w 136"/>
                  <a:gd name="T41" fmla="*/ 36 h 72"/>
                  <a:gd name="T42" fmla="*/ 68 w 136"/>
                  <a:gd name="T43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72">
                    <a:moveTo>
                      <a:pt x="132" y="21"/>
                    </a:moveTo>
                    <a:cubicBezTo>
                      <a:pt x="123" y="21"/>
                      <a:pt x="116" y="13"/>
                      <a:pt x="116" y="5"/>
                    </a:cubicBezTo>
                    <a:cubicBezTo>
                      <a:pt x="116" y="3"/>
                      <a:pt x="116" y="2"/>
                      <a:pt x="11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2"/>
                      <a:pt x="20" y="3"/>
                      <a:pt x="20" y="5"/>
                    </a:cubicBezTo>
                    <a:cubicBezTo>
                      <a:pt x="20" y="13"/>
                      <a:pt x="13" y="21"/>
                      <a:pt x="4" y="21"/>
                    </a:cubicBezTo>
                    <a:cubicBezTo>
                      <a:pt x="3" y="21"/>
                      <a:pt x="2" y="20"/>
                      <a:pt x="0" y="2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" y="53"/>
                      <a:pt x="3" y="52"/>
                      <a:pt x="4" y="52"/>
                    </a:cubicBezTo>
                    <a:cubicBezTo>
                      <a:pt x="13" y="52"/>
                      <a:pt x="20" y="59"/>
                      <a:pt x="20" y="68"/>
                    </a:cubicBezTo>
                    <a:cubicBezTo>
                      <a:pt x="20" y="70"/>
                      <a:pt x="20" y="71"/>
                      <a:pt x="20" y="72"/>
                    </a:cubicBezTo>
                    <a:cubicBezTo>
                      <a:pt x="117" y="72"/>
                      <a:pt x="117" y="72"/>
                      <a:pt x="117" y="72"/>
                    </a:cubicBezTo>
                    <a:cubicBezTo>
                      <a:pt x="116" y="71"/>
                      <a:pt x="116" y="70"/>
                      <a:pt x="116" y="68"/>
                    </a:cubicBezTo>
                    <a:cubicBezTo>
                      <a:pt x="116" y="59"/>
                      <a:pt x="123" y="52"/>
                      <a:pt x="132" y="52"/>
                    </a:cubicBezTo>
                    <a:cubicBezTo>
                      <a:pt x="134" y="52"/>
                      <a:pt x="135" y="53"/>
                      <a:pt x="136" y="53"/>
                    </a:cubicBezTo>
                    <a:cubicBezTo>
                      <a:pt x="136" y="20"/>
                      <a:pt x="136" y="20"/>
                      <a:pt x="136" y="20"/>
                    </a:cubicBezTo>
                    <a:cubicBezTo>
                      <a:pt x="135" y="20"/>
                      <a:pt x="134" y="21"/>
                      <a:pt x="132" y="21"/>
                    </a:cubicBezTo>
                    <a:close/>
                    <a:moveTo>
                      <a:pt x="68" y="60"/>
                    </a:moveTo>
                    <a:cubicBezTo>
                      <a:pt x="55" y="60"/>
                      <a:pt x="44" y="50"/>
                      <a:pt x="44" y="36"/>
                    </a:cubicBezTo>
                    <a:cubicBezTo>
                      <a:pt x="44" y="23"/>
                      <a:pt x="55" y="12"/>
                      <a:pt x="68" y="12"/>
                    </a:cubicBezTo>
                    <a:cubicBezTo>
                      <a:pt x="81" y="12"/>
                      <a:pt x="92" y="23"/>
                      <a:pt x="92" y="36"/>
                    </a:cubicBezTo>
                    <a:cubicBezTo>
                      <a:pt x="92" y="50"/>
                      <a:pt x="81" y="60"/>
                      <a:pt x="68" y="6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257"/>
              <p:cNvSpPr>
                <a:spLocks noEditPoints="1"/>
              </p:cNvSpPr>
              <p:nvPr/>
            </p:nvSpPr>
            <p:spPr bwMode="auto">
              <a:xfrm>
                <a:off x="2019301" y="3355975"/>
                <a:ext cx="231775" cy="139700"/>
              </a:xfrm>
              <a:custGeom>
                <a:avLst/>
                <a:gdLst>
                  <a:gd name="T0" fmla="*/ 144 w 160"/>
                  <a:gd name="T1" fmla="*/ 0 h 97"/>
                  <a:gd name="T2" fmla="*/ 16 w 160"/>
                  <a:gd name="T3" fmla="*/ 0 h 97"/>
                  <a:gd name="T4" fmla="*/ 13 w 160"/>
                  <a:gd name="T5" fmla="*/ 1 h 97"/>
                  <a:gd name="T6" fmla="*/ 0 w 160"/>
                  <a:gd name="T7" fmla="*/ 17 h 97"/>
                  <a:gd name="T8" fmla="*/ 0 w 160"/>
                  <a:gd name="T9" fmla="*/ 18 h 97"/>
                  <a:gd name="T10" fmla="*/ 0 w 160"/>
                  <a:gd name="T11" fmla="*/ 79 h 97"/>
                  <a:gd name="T12" fmla="*/ 0 w 160"/>
                  <a:gd name="T13" fmla="*/ 80 h 97"/>
                  <a:gd name="T14" fmla="*/ 16 w 160"/>
                  <a:gd name="T15" fmla="*/ 97 h 97"/>
                  <a:gd name="T16" fmla="*/ 17 w 160"/>
                  <a:gd name="T17" fmla="*/ 96 h 97"/>
                  <a:gd name="T18" fmla="*/ 143 w 160"/>
                  <a:gd name="T19" fmla="*/ 96 h 97"/>
                  <a:gd name="T20" fmla="*/ 144 w 160"/>
                  <a:gd name="T21" fmla="*/ 97 h 97"/>
                  <a:gd name="T22" fmla="*/ 160 w 160"/>
                  <a:gd name="T23" fmla="*/ 84 h 97"/>
                  <a:gd name="T24" fmla="*/ 160 w 160"/>
                  <a:gd name="T25" fmla="*/ 80 h 97"/>
                  <a:gd name="T26" fmla="*/ 160 w 160"/>
                  <a:gd name="T27" fmla="*/ 16 h 97"/>
                  <a:gd name="T28" fmla="*/ 144 w 160"/>
                  <a:gd name="T29" fmla="*/ 0 h 97"/>
                  <a:gd name="T30" fmla="*/ 144 w 160"/>
                  <a:gd name="T31" fmla="*/ 64 h 97"/>
                  <a:gd name="T32" fmla="*/ 128 w 160"/>
                  <a:gd name="T33" fmla="*/ 80 h 97"/>
                  <a:gd name="T34" fmla="*/ 129 w 160"/>
                  <a:gd name="T35" fmla="*/ 84 h 97"/>
                  <a:gd name="T36" fmla="*/ 32 w 160"/>
                  <a:gd name="T37" fmla="*/ 84 h 97"/>
                  <a:gd name="T38" fmla="*/ 32 w 160"/>
                  <a:gd name="T39" fmla="*/ 80 h 97"/>
                  <a:gd name="T40" fmla="*/ 16 w 160"/>
                  <a:gd name="T41" fmla="*/ 64 h 97"/>
                  <a:gd name="T42" fmla="*/ 12 w 160"/>
                  <a:gd name="T43" fmla="*/ 65 h 97"/>
                  <a:gd name="T44" fmla="*/ 12 w 160"/>
                  <a:gd name="T45" fmla="*/ 32 h 97"/>
                  <a:gd name="T46" fmla="*/ 16 w 160"/>
                  <a:gd name="T47" fmla="*/ 33 h 97"/>
                  <a:gd name="T48" fmla="*/ 32 w 160"/>
                  <a:gd name="T49" fmla="*/ 17 h 97"/>
                  <a:gd name="T50" fmla="*/ 32 w 160"/>
                  <a:gd name="T51" fmla="*/ 12 h 97"/>
                  <a:gd name="T52" fmla="*/ 129 w 160"/>
                  <a:gd name="T53" fmla="*/ 12 h 97"/>
                  <a:gd name="T54" fmla="*/ 128 w 160"/>
                  <a:gd name="T55" fmla="*/ 17 h 97"/>
                  <a:gd name="T56" fmla="*/ 144 w 160"/>
                  <a:gd name="T57" fmla="*/ 33 h 97"/>
                  <a:gd name="T58" fmla="*/ 148 w 160"/>
                  <a:gd name="T59" fmla="*/ 32 h 97"/>
                  <a:gd name="T60" fmla="*/ 148 w 160"/>
                  <a:gd name="T61" fmla="*/ 65 h 97"/>
                  <a:gd name="T62" fmla="*/ 144 w 160"/>
                  <a:gd name="T63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97"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6" y="2"/>
                      <a:pt x="0" y="9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7"/>
                      <a:pt x="16" y="97"/>
                    </a:cubicBezTo>
                    <a:cubicBezTo>
                      <a:pt x="17" y="97"/>
                      <a:pt x="17" y="96"/>
                      <a:pt x="17" y="96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3" y="96"/>
                      <a:pt x="144" y="97"/>
                      <a:pt x="144" y="97"/>
                    </a:cubicBezTo>
                    <a:cubicBezTo>
                      <a:pt x="152" y="97"/>
                      <a:pt x="158" y="91"/>
                      <a:pt x="160" y="84"/>
                    </a:cubicBezTo>
                    <a:cubicBezTo>
                      <a:pt x="160" y="83"/>
                      <a:pt x="160" y="82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  <a:moveTo>
                      <a:pt x="144" y="64"/>
                    </a:moveTo>
                    <a:cubicBezTo>
                      <a:pt x="135" y="64"/>
                      <a:pt x="128" y="71"/>
                      <a:pt x="128" y="80"/>
                    </a:cubicBezTo>
                    <a:cubicBezTo>
                      <a:pt x="128" y="82"/>
                      <a:pt x="128" y="83"/>
                      <a:pt x="129" y="84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3"/>
                      <a:pt x="32" y="82"/>
                      <a:pt x="32" y="80"/>
                    </a:cubicBezTo>
                    <a:cubicBezTo>
                      <a:pt x="32" y="71"/>
                      <a:pt x="25" y="64"/>
                      <a:pt x="16" y="64"/>
                    </a:cubicBezTo>
                    <a:cubicBezTo>
                      <a:pt x="15" y="64"/>
                      <a:pt x="14" y="65"/>
                      <a:pt x="12" y="6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5" y="33"/>
                      <a:pt x="16" y="33"/>
                    </a:cubicBezTo>
                    <a:cubicBezTo>
                      <a:pt x="25" y="33"/>
                      <a:pt x="32" y="25"/>
                      <a:pt x="32" y="17"/>
                    </a:cubicBezTo>
                    <a:cubicBezTo>
                      <a:pt x="32" y="15"/>
                      <a:pt x="32" y="14"/>
                      <a:pt x="32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28" y="14"/>
                      <a:pt x="128" y="15"/>
                      <a:pt x="128" y="17"/>
                    </a:cubicBezTo>
                    <a:cubicBezTo>
                      <a:pt x="128" y="25"/>
                      <a:pt x="135" y="33"/>
                      <a:pt x="144" y="33"/>
                    </a:cubicBezTo>
                    <a:cubicBezTo>
                      <a:pt x="146" y="33"/>
                      <a:pt x="147" y="32"/>
                      <a:pt x="148" y="32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7" y="65"/>
                      <a:pt x="146" y="64"/>
                      <a:pt x="144" y="6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Oval 258"/>
              <p:cNvSpPr>
                <a:spLocks noChangeArrowheads="1"/>
              </p:cNvSpPr>
              <p:nvPr/>
            </p:nvSpPr>
            <p:spPr bwMode="auto">
              <a:xfrm>
                <a:off x="2100263" y="3390900"/>
                <a:ext cx="69850" cy="68262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59"/>
              <p:cNvSpPr>
                <a:spLocks/>
              </p:cNvSpPr>
              <p:nvPr/>
            </p:nvSpPr>
            <p:spPr bwMode="auto">
              <a:xfrm>
                <a:off x="2012951" y="3349624"/>
                <a:ext cx="220663" cy="127000"/>
              </a:xfrm>
              <a:custGeom>
                <a:avLst/>
                <a:gdLst>
                  <a:gd name="T0" fmla="*/ 12 w 152"/>
                  <a:gd name="T1" fmla="*/ 88 h 88"/>
                  <a:gd name="T2" fmla="*/ 0 w 152"/>
                  <a:gd name="T3" fmla="*/ 76 h 88"/>
                  <a:gd name="T4" fmla="*/ 0 w 152"/>
                  <a:gd name="T5" fmla="*/ 12 h 88"/>
                  <a:gd name="T6" fmla="*/ 12 w 152"/>
                  <a:gd name="T7" fmla="*/ 0 h 88"/>
                  <a:gd name="T8" fmla="*/ 140 w 152"/>
                  <a:gd name="T9" fmla="*/ 0 h 88"/>
                  <a:gd name="T10" fmla="*/ 152 w 152"/>
                  <a:gd name="T11" fmla="*/ 12 h 88"/>
                  <a:gd name="T12" fmla="*/ 152 w 152"/>
                  <a:gd name="T13" fmla="*/ 76 h 88"/>
                  <a:gd name="T14" fmla="*/ 140 w 152"/>
                  <a:gd name="T15" fmla="*/ 88 h 88"/>
                  <a:gd name="T16" fmla="*/ 12 w 152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88">
                    <a:moveTo>
                      <a:pt x="12" y="88"/>
                    </a:moveTo>
                    <a:cubicBezTo>
                      <a:pt x="6" y="88"/>
                      <a:pt x="0" y="83"/>
                      <a:pt x="0" y="7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7" y="0"/>
                      <a:pt x="152" y="6"/>
                      <a:pt x="152" y="12"/>
                    </a:cubicBezTo>
                    <a:cubicBezTo>
                      <a:pt x="152" y="76"/>
                      <a:pt x="152" y="76"/>
                      <a:pt x="152" y="76"/>
                    </a:cubicBezTo>
                    <a:cubicBezTo>
                      <a:pt x="152" y="83"/>
                      <a:pt x="147" y="88"/>
                      <a:pt x="140" y="88"/>
                    </a:cubicBezTo>
                    <a:lnTo>
                      <a:pt x="12" y="88"/>
                    </a:lnTo>
                    <a:close/>
                  </a:path>
                </a:pathLst>
              </a:custGeom>
              <a:solidFill>
                <a:srgbClr val="76C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60"/>
              <p:cNvSpPr>
                <a:spLocks noEditPoints="1"/>
              </p:cNvSpPr>
              <p:nvPr/>
            </p:nvSpPr>
            <p:spPr bwMode="auto">
              <a:xfrm>
                <a:off x="2006601" y="3343275"/>
                <a:ext cx="231775" cy="139700"/>
              </a:xfrm>
              <a:custGeom>
                <a:avLst/>
                <a:gdLst>
                  <a:gd name="T0" fmla="*/ 144 w 160"/>
                  <a:gd name="T1" fmla="*/ 8 h 96"/>
                  <a:gd name="T2" fmla="*/ 152 w 160"/>
                  <a:gd name="T3" fmla="*/ 16 h 96"/>
                  <a:gd name="T4" fmla="*/ 152 w 160"/>
                  <a:gd name="T5" fmla="*/ 80 h 96"/>
                  <a:gd name="T6" fmla="*/ 144 w 160"/>
                  <a:gd name="T7" fmla="*/ 88 h 96"/>
                  <a:gd name="T8" fmla="*/ 16 w 160"/>
                  <a:gd name="T9" fmla="*/ 88 h 96"/>
                  <a:gd name="T10" fmla="*/ 8 w 160"/>
                  <a:gd name="T11" fmla="*/ 80 h 96"/>
                  <a:gd name="T12" fmla="*/ 8 w 160"/>
                  <a:gd name="T13" fmla="*/ 16 h 96"/>
                  <a:gd name="T14" fmla="*/ 16 w 160"/>
                  <a:gd name="T15" fmla="*/ 8 h 96"/>
                  <a:gd name="T16" fmla="*/ 144 w 160"/>
                  <a:gd name="T17" fmla="*/ 8 h 96"/>
                  <a:gd name="T18" fmla="*/ 144 w 160"/>
                  <a:gd name="T19" fmla="*/ 0 h 96"/>
                  <a:gd name="T20" fmla="*/ 16 w 160"/>
                  <a:gd name="T21" fmla="*/ 0 h 96"/>
                  <a:gd name="T22" fmla="*/ 0 w 160"/>
                  <a:gd name="T23" fmla="*/ 16 h 96"/>
                  <a:gd name="T24" fmla="*/ 0 w 160"/>
                  <a:gd name="T25" fmla="*/ 80 h 96"/>
                  <a:gd name="T26" fmla="*/ 16 w 160"/>
                  <a:gd name="T27" fmla="*/ 96 h 96"/>
                  <a:gd name="T28" fmla="*/ 144 w 160"/>
                  <a:gd name="T29" fmla="*/ 96 h 96"/>
                  <a:gd name="T30" fmla="*/ 160 w 160"/>
                  <a:gd name="T31" fmla="*/ 80 h 96"/>
                  <a:gd name="T32" fmla="*/ 160 w 160"/>
                  <a:gd name="T33" fmla="*/ 16 h 96"/>
                  <a:gd name="T34" fmla="*/ 144 w 160"/>
                  <a:gd name="T3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0" h="96">
                    <a:moveTo>
                      <a:pt x="144" y="8"/>
                    </a:moveTo>
                    <a:cubicBezTo>
                      <a:pt x="149" y="8"/>
                      <a:pt x="152" y="12"/>
                      <a:pt x="152" y="16"/>
                    </a:cubicBezTo>
                    <a:cubicBezTo>
                      <a:pt x="152" y="80"/>
                      <a:pt x="152" y="80"/>
                      <a:pt x="152" y="80"/>
                    </a:cubicBezTo>
                    <a:cubicBezTo>
                      <a:pt x="152" y="85"/>
                      <a:pt x="149" y="88"/>
                      <a:pt x="144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2" y="88"/>
                      <a:pt x="8" y="85"/>
                      <a:pt x="8" y="8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44" y="8"/>
                      <a:pt x="144" y="8"/>
                      <a:pt x="144" y="8"/>
                    </a:cubicBezTo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53" y="96"/>
                      <a:pt x="160" y="89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Oval 261"/>
              <p:cNvSpPr>
                <a:spLocks noChangeArrowheads="1"/>
              </p:cNvSpPr>
              <p:nvPr/>
            </p:nvSpPr>
            <p:spPr bwMode="auto">
              <a:xfrm>
                <a:off x="2089151" y="3378200"/>
                <a:ext cx="68263" cy="69850"/>
              </a:xfrm>
              <a:prstGeom prst="ellipse">
                <a:avLst/>
              </a:prstGeom>
              <a:solidFill>
                <a:srgbClr val="505D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Oval 262"/>
              <p:cNvSpPr>
                <a:spLocks noChangeArrowheads="1"/>
              </p:cNvSpPr>
              <p:nvPr/>
            </p:nvSpPr>
            <p:spPr bwMode="auto">
              <a:xfrm>
                <a:off x="2192338" y="3343275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Oval 263"/>
              <p:cNvSpPr>
                <a:spLocks noChangeArrowheads="1"/>
              </p:cNvSpPr>
              <p:nvPr/>
            </p:nvSpPr>
            <p:spPr bwMode="auto">
              <a:xfrm>
                <a:off x="2006601" y="3343275"/>
                <a:ext cx="47625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Oval 264"/>
              <p:cNvSpPr>
                <a:spLocks noChangeArrowheads="1"/>
              </p:cNvSpPr>
              <p:nvPr/>
            </p:nvSpPr>
            <p:spPr bwMode="auto">
              <a:xfrm>
                <a:off x="2192338" y="3436938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Oval 265"/>
              <p:cNvSpPr>
                <a:spLocks noChangeArrowheads="1"/>
              </p:cNvSpPr>
              <p:nvPr/>
            </p:nvSpPr>
            <p:spPr bwMode="auto">
              <a:xfrm>
                <a:off x="2006601" y="3436938"/>
                <a:ext cx="47625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29" name="Рисунок 22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85" b="89837" l="9982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550" y="3193243"/>
            <a:ext cx="2624580" cy="2624580"/>
          </a:xfrm>
          <a:prstGeom prst="rect">
            <a:avLst/>
          </a:prstGeom>
        </p:spPr>
      </p:pic>
      <p:sp>
        <p:nvSpPr>
          <p:cNvPr id="227" name="TextBox 226"/>
          <p:cNvSpPr txBox="1"/>
          <p:nvPr/>
        </p:nvSpPr>
        <p:spPr>
          <a:xfrm>
            <a:off x="16331924" y="6712704"/>
            <a:ext cx="1075464" cy="504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C00000"/>
                </a:solidFill>
              </a:rPr>
              <a:t>БАНК</a:t>
            </a:r>
            <a:endParaRPr kumimoji="0" lang="ru-RU" sz="24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sym typeface="Helvetica Neue"/>
            </a:endParaRPr>
          </a:p>
        </p:txBody>
      </p:sp>
      <p:sp>
        <p:nvSpPr>
          <p:cNvPr id="226" name="Freeform 44"/>
          <p:cNvSpPr>
            <a:spLocks noEditPoints="1"/>
          </p:cNvSpPr>
          <p:nvPr/>
        </p:nvSpPr>
        <p:spPr bwMode="auto">
          <a:xfrm>
            <a:off x="16099893" y="5139679"/>
            <a:ext cx="1643255" cy="1523015"/>
          </a:xfrm>
          <a:custGeom>
            <a:avLst/>
            <a:gdLst>
              <a:gd name="T0" fmla="*/ 52 w 52"/>
              <a:gd name="T1" fmla="*/ 11 h 48"/>
              <a:gd name="T2" fmla="*/ 52 w 52"/>
              <a:gd name="T3" fmla="*/ 14 h 48"/>
              <a:gd name="T4" fmla="*/ 48 w 52"/>
              <a:gd name="T5" fmla="*/ 14 h 48"/>
              <a:gd name="T6" fmla="*/ 47 w 52"/>
              <a:gd name="T7" fmla="*/ 16 h 48"/>
              <a:gd name="T8" fmla="*/ 6 w 52"/>
              <a:gd name="T9" fmla="*/ 16 h 48"/>
              <a:gd name="T10" fmla="*/ 4 w 52"/>
              <a:gd name="T11" fmla="*/ 14 h 48"/>
              <a:gd name="T12" fmla="*/ 0 w 52"/>
              <a:gd name="T13" fmla="*/ 14 h 48"/>
              <a:gd name="T14" fmla="*/ 0 w 52"/>
              <a:gd name="T15" fmla="*/ 11 h 48"/>
              <a:gd name="T16" fmla="*/ 26 w 52"/>
              <a:gd name="T17" fmla="*/ 0 h 48"/>
              <a:gd name="T18" fmla="*/ 52 w 52"/>
              <a:gd name="T19" fmla="*/ 11 h 48"/>
              <a:gd name="T20" fmla="*/ 52 w 52"/>
              <a:gd name="T21" fmla="*/ 45 h 48"/>
              <a:gd name="T22" fmla="*/ 52 w 52"/>
              <a:gd name="T23" fmla="*/ 48 h 48"/>
              <a:gd name="T24" fmla="*/ 0 w 52"/>
              <a:gd name="T25" fmla="*/ 48 h 48"/>
              <a:gd name="T26" fmla="*/ 0 w 52"/>
              <a:gd name="T27" fmla="*/ 45 h 48"/>
              <a:gd name="T28" fmla="*/ 2 w 52"/>
              <a:gd name="T29" fmla="*/ 43 h 48"/>
              <a:gd name="T30" fmla="*/ 50 w 52"/>
              <a:gd name="T31" fmla="*/ 43 h 48"/>
              <a:gd name="T32" fmla="*/ 52 w 52"/>
              <a:gd name="T33" fmla="*/ 45 h 48"/>
              <a:gd name="T34" fmla="*/ 14 w 52"/>
              <a:gd name="T35" fmla="*/ 18 h 48"/>
              <a:gd name="T36" fmla="*/ 14 w 52"/>
              <a:gd name="T37" fmla="*/ 38 h 48"/>
              <a:gd name="T38" fmla="*/ 18 w 52"/>
              <a:gd name="T39" fmla="*/ 38 h 48"/>
              <a:gd name="T40" fmla="*/ 18 w 52"/>
              <a:gd name="T41" fmla="*/ 18 h 48"/>
              <a:gd name="T42" fmla="*/ 24 w 52"/>
              <a:gd name="T43" fmla="*/ 18 h 48"/>
              <a:gd name="T44" fmla="*/ 24 w 52"/>
              <a:gd name="T45" fmla="*/ 38 h 48"/>
              <a:gd name="T46" fmla="*/ 28 w 52"/>
              <a:gd name="T47" fmla="*/ 38 h 48"/>
              <a:gd name="T48" fmla="*/ 28 w 52"/>
              <a:gd name="T49" fmla="*/ 18 h 48"/>
              <a:gd name="T50" fmla="*/ 35 w 52"/>
              <a:gd name="T51" fmla="*/ 18 h 48"/>
              <a:gd name="T52" fmla="*/ 35 w 52"/>
              <a:gd name="T53" fmla="*/ 38 h 48"/>
              <a:gd name="T54" fmla="*/ 38 w 52"/>
              <a:gd name="T55" fmla="*/ 38 h 48"/>
              <a:gd name="T56" fmla="*/ 38 w 52"/>
              <a:gd name="T57" fmla="*/ 18 h 48"/>
              <a:gd name="T58" fmla="*/ 45 w 52"/>
              <a:gd name="T59" fmla="*/ 18 h 48"/>
              <a:gd name="T60" fmla="*/ 45 w 52"/>
              <a:gd name="T61" fmla="*/ 38 h 48"/>
              <a:gd name="T62" fmla="*/ 47 w 52"/>
              <a:gd name="T63" fmla="*/ 38 h 48"/>
              <a:gd name="T64" fmla="*/ 48 w 52"/>
              <a:gd name="T65" fmla="*/ 40 h 48"/>
              <a:gd name="T66" fmla="*/ 48 w 52"/>
              <a:gd name="T67" fmla="*/ 42 h 48"/>
              <a:gd name="T68" fmla="*/ 4 w 52"/>
              <a:gd name="T69" fmla="*/ 42 h 48"/>
              <a:gd name="T70" fmla="*/ 4 w 52"/>
              <a:gd name="T71" fmla="*/ 40 h 48"/>
              <a:gd name="T72" fmla="*/ 6 w 52"/>
              <a:gd name="T73" fmla="*/ 38 h 48"/>
              <a:gd name="T74" fmla="*/ 7 w 52"/>
              <a:gd name="T75" fmla="*/ 38 h 48"/>
              <a:gd name="T76" fmla="*/ 7 w 52"/>
              <a:gd name="T77" fmla="*/ 18 h 48"/>
              <a:gd name="T78" fmla="*/ 14 w 52"/>
              <a:gd name="T79" fmla="*/ 1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48">
                <a:moveTo>
                  <a:pt x="52" y="11"/>
                </a:moveTo>
                <a:cubicBezTo>
                  <a:pt x="52" y="14"/>
                  <a:pt x="52" y="14"/>
                  <a:pt x="52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5"/>
                  <a:pt x="48" y="16"/>
                  <a:pt x="4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5" y="16"/>
                  <a:pt x="4" y="15"/>
                  <a:pt x="4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1"/>
                  <a:pt x="0" y="11"/>
                  <a:pt x="0" y="11"/>
                </a:cubicBezTo>
                <a:cubicBezTo>
                  <a:pt x="26" y="0"/>
                  <a:pt x="26" y="0"/>
                  <a:pt x="26" y="0"/>
                </a:cubicBezTo>
                <a:lnTo>
                  <a:pt x="52" y="11"/>
                </a:lnTo>
                <a:close/>
                <a:moveTo>
                  <a:pt x="52" y="45"/>
                </a:moveTo>
                <a:cubicBezTo>
                  <a:pt x="52" y="48"/>
                  <a:pt x="52" y="48"/>
                  <a:pt x="52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4"/>
                  <a:pt x="1" y="43"/>
                  <a:pt x="2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3"/>
                  <a:pt x="52" y="44"/>
                  <a:pt x="52" y="45"/>
                </a:cubicBezTo>
                <a:close/>
                <a:moveTo>
                  <a:pt x="14" y="18"/>
                </a:moveTo>
                <a:cubicBezTo>
                  <a:pt x="14" y="38"/>
                  <a:pt x="14" y="38"/>
                  <a:pt x="14" y="38"/>
                </a:cubicBezTo>
                <a:cubicBezTo>
                  <a:pt x="18" y="38"/>
                  <a:pt x="18" y="38"/>
                  <a:pt x="18" y="38"/>
                </a:cubicBezTo>
                <a:cubicBezTo>
                  <a:pt x="18" y="18"/>
                  <a:pt x="18" y="18"/>
                  <a:pt x="18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38"/>
                  <a:pt x="24" y="38"/>
                  <a:pt x="24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28" y="18"/>
                  <a:pt x="28" y="18"/>
                  <a:pt x="28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38"/>
                  <a:pt x="35" y="38"/>
                  <a:pt x="35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18"/>
                  <a:pt x="38" y="18"/>
                  <a:pt x="38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5" y="38"/>
                  <a:pt x="45" y="38"/>
                  <a:pt x="45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8"/>
                  <a:pt x="48" y="39"/>
                  <a:pt x="48" y="40"/>
                </a:cubicBezTo>
                <a:cubicBezTo>
                  <a:pt x="48" y="42"/>
                  <a:pt x="48" y="42"/>
                  <a:pt x="48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39"/>
                  <a:pt x="5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18"/>
                  <a:pt x="7" y="18"/>
                  <a:pt x="7" y="18"/>
                </a:cubicBezTo>
                <a:lnTo>
                  <a:pt x="14" y="18"/>
                </a:lnTo>
                <a:close/>
              </a:path>
            </a:pathLst>
          </a:custGeom>
          <a:solidFill>
            <a:srgbClr val="016064"/>
          </a:solidFill>
          <a:ln>
            <a:noFill/>
          </a:ln>
          <a:extLst/>
        </p:spPr>
        <p:txBody>
          <a:bodyPr vert="horz" wrap="square" lIns="104235" tIns="52118" rIns="104235" bIns="52118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54" name="Рисунок 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064" b="-1"/>
          <a:stretch/>
        </p:blipFill>
        <p:spPr bwMode="auto">
          <a:xfrm>
            <a:off x="20166728" y="10015021"/>
            <a:ext cx="1077668" cy="86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347" y="9394141"/>
            <a:ext cx="871885" cy="8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696" y="10906169"/>
            <a:ext cx="758179" cy="7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" name="Рисунок 2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98" y="9820860"/>
            <a:ext cx="831449" cy="952702"/>
          </a:xfrm>
          <a:prstGeom prst="rect">
            <a:avLst/>
          </a:prstGeom>
        </p:spPr>
      </p:pic>
      <p:pic>
        <p:nvPicPr>
          <p:cNvPr id="258" name="Рисунок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908" y="10773563"/>
            <a:ext cx="715162" cy="8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TextBox 258"/>
          <p:cNvSpPr txBox="1"/>
          <p:nvPr/>
        </p:nvSpPr>
        <p:spPr>
          <a:xfrm>
            <a:off x="19480427" y="11906701"/>
            <a:ext cx="3936637" cy="8990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C00000"/>
                </a:solidFill>
              </a:rPr>
              <a:t>Контролирующие органы</a:t>
            </a:r>
            <a:endParaRPr kumimoji="0" lang="ru-RU" sz="24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sym typeface="Helvetica Neue"/>
            </a:endParaRPr>
          </a:p>
        </p:txBody>
      </p:sp>
      <p:sp>
        <p:nvSpPr>
          <p:cNvPr id="195" name="Нашивка 12"/>
          <p:cNvSpPr/>
          <p:nvPr/>
        </p:nvSpPr>
        <p:spPr>
          <a:xfrm>
            <a:off x="7981784" y="7358715"/>
            <a:ext cx="2271294" cy="1806903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Информация для начисления</a:t>
            </a: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и расчета заработной платы</a:t>
            </a: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и иных выплат</a:t>
            </a:r>
          </a:p>
        </p:txBody>
      </p:sp>
      <p:sp>
        <p:nvSpPr>
          <p:cNvPr id="253" name="Нашивка 12"/>
          <p:cNvSpPr/>
          <p:nvPr/>
        </p:nvSpPr>
        <p:spPr>
          <a:xfrm flipH="1">
            <a:off x="15426458" y="9499901"/>
            <a:ext cx="2771213" cy="1377277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Отражение в </a:t>
            </a:r>
            <a:endParaRPr lang="ru-RU" sz="21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  <a:p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бухгалтерском 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  <a:p>
            <a:r>
              <a:rPr lang="ru-RU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учете</a:t>
            </a:r>
          </a:p>
        </p:txBody>
      </p:sp>
      <p:sp>
        <p:nvSpPr>
          <p:cNvPr id="271" name="Нашивка 12"/>
          <p:cNvSpPr/>
          <p:nvPr/>
        </p:nvSpPr>
        <p:spPr>
          <a:xfrm flipH="1">
            <a:off x="18204656" y="10418070"/>
            <a:ext cx="2771213" cy="1377277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ru-RU" sz="21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Отчетность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grpSp>
        <p:nvGrpSpPr>
          <p:cNvPr id="143" name="Group 1559"/>
          <p:cNvGrpSpPr/>
          <p:nvPr/>
        </p:nvGrpSpPr>
        <p:grpSpPr>
          <a:xfrm>
            <a:off x="6507820" y="6824249"/>
            <a:ext cx="1333826" cy="1328124"/>
            <a:chOff x="2435226" y="1231900"/>
            <a:chExt cx="371475" cy="369887"/>
          </a:xfrm>
        </p:grpSpPr>
        <p:sp>
          <p:nvSpPr>
            <p:cNvPr id="151" name="Oval 478"/>
            <p:cNvSpPr>
              <a:spLocks noChangeArrowheads="1"/>
            </p:cNvSpPr>
            <p:nvPr/>
          </p:nvSpPr>
          <p:spPr bwMode="auto">
            <a:xfrm>
              <a:off x="2435226" y="1231900"/>
              <a:ext cx="371475" cy="3698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79"/>
            <p:cNvSpPr>
              <a:spLocks/>
            </p:cNvSpPr>
            <p:nvPr/>
          </p:nvSpPr>
          <p:spPr bwMode="auto">
            <a:xfrm>
              <a:off x="2551113" y="1520825"/>
              <a:ext cx="139700" cy="22225"/>
            </a:xfrm>
            <a:custGeom>
              <a:avLst/>
              <a:gdLst>
                <a:gd name="T0" fmla="*/ 88 w 96"/>
                <a:gd name="T1" fmla="*/ 0 h 16"/>
                <a:gd name="T2" fmla="*/ 8 w 96"/>
                <a:gd name="T3" fmla="*/ 0 h 16"/>
                <a:gd name="T4" fmla="*/ 0 w 96"/>
                <a:gd name="T5" fmla="*/ 8 h 16"/>
                <a:gd name="T6" fmla="*/ 8 w 96"/>
                <a:gd name="T7" fmla="*/ 16 h 16"/>
                <a:gd name="T8" fmla="*/ 88 w 96"/>
                <a:gd name="T9" fmla="*/ 16 h 16"/>
                <a:gd name="T10" fmla="*/ 96 w 96"/>
                <a:gd name="T11" fmla="*/ 8 h 16"/>
                <a:gd name="T12" fmla="*/ 88 w 9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8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3" y="16"/>
                    <a:pt x="96" y="13"/>
                    <a:pt x="96" y="8"/>
                  </a:cubicBezTo>
                  <a:cubicBezTo>
                    <a:pt x="96" y="4"/>
                    <a:pt x="93" y="0"/>
                    <a:pt x="88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480"/>
            <p:cNvSpPr>
              <a:spLocks/>
            </p:cNvSpPr>
            <p:nvPr/>
          </p:nvSpPr>
          <p:spPr bwMode="auto">
            <a:xfrm>
              <a:off x="2551113" y="1509713"/>
              <a:ext cx="139700" cy="22225"/>
            </a:xfrm>
            <a:custGeom>
              <a:avLst/>
              <a:gdLst>
                <a:gd name="T0" fmla="*/ 96 w 96"/>
                <a:gd name="T1" fmla="*/ 8 h 16"/>
                <a:gd name="T2" fmla="*/ 88 w 96"/>
                <a:gd name="T3" fmla="*/ 16 h 16"/>
                <a:gd name="T4" fmla="*/ 8 w 96"/>
                <a:gd name="T5" fmla="*/ 16 h 16"/>
                <a:gd name="T6" fmla="*/ 0 w 96"/>
                <a:gd name="T7" fmla="*/ 8 h 16"/>
                <a:gd name="T8" fmla="*/ 8 w 96"/>
                <a:gd name="T9" fmla="*/ 0 h 16"/>
                <a:gd name="T10" fmla="*/ 88 w 96"/>
                <a:gd name="T11" fmla="*/ 0 h 16"/>
                <a:gd name="T12" fmla="*/ 96 w 9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96" y="8"/>
                  </a:moveTo>
                  <a:cubicBezTo>
                    <a:pt x="96" y="13"/>
                    <a:pt x="93" y="16"/>
                    <a:pt x="8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3" y="0"/>
                    <a:pt x="96" y="4"/>
                    <a:pt x="9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481"/>
            <p:cNvSpPr>
              <a:spLocks/>
            </p:cNvSpPr>
            <p:nvPr/>
          </p:nvSpPr>
          <p:spPr bwMode="auto">
            <a:xfrm>
              <a:off x="2551113" y="1474788"/>
              <a:ext cx="115888" cy="34925"/>
            </a:xfrm>
            <a:custGeom>
              <a:avLst/>
              <a:gdLst>
                <a:gd name="T0" fmla="*/ 68 w 80"/>
                <a:gd name="T1" fmla="*/ 0 h 24"/>
                <a:gd name="T2" fmla="*/ 80 w 80"/>
                <a:gd name="T3" fmla="*/ 24 h 24"/>
                <a:gd name="T4" fmla="*/ 16 w 80"/>
                <a:gd name="T5" fmla="*/ 24 h 24"/>
                <a:gd name="T6" fmla="*/ 28 w 80"/>
                <a:gd name="T7" fmla="*/ 0 h 24"/>
                <a:gd name="T8" fmla="*/ 68 w 8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4">
                  <a:moveTo>
                    <a:pt x="68" y="0"/>
                  </a:moveTo>
                  <a:cubicBezTo>
                    <a:pt x="68" y="0"/>
                    <a:pt x="64" y="24"/>
                    <a:pt x="80" y="24"/>
                  </a:cubicBezTo>
                  <a:cubicBezTo>
                    <a:pt x="80" y="24"/>
                    <a:pt x="0" y="24"/>
                    <a:pt x="16" y="24"/>
                  </a:cubicBezTo>
                  <a:cubicBezTo>
                    <a:pt x="32" y="24"/>
                    <a:pt x="28" y="0"/>
                    <a:pt x="28" y="0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rgbClr val="E1E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482"/>
            <p:cNvSpPr>
              <a:spLocks/>
            </p:cNvSpPr>
            <p:nvPr/>
          </p:nvSpPr>
          <p:spPr bwMode="auto">
            <a:xfrm>
              <a:off x="2505076" y="1335088"/>
              <a:ext cx="231775" cy="150812"/>
            </a:xfrm>
            <a:custGeom>
              <a:avLst/>
              <a:gdLst>
                <a:gd name="T0" fmla="*/ 0 w 160"/>
                <a:gd name="T1" fmla="*/ 0 h 104"/>
                <a:gd name="T2" fmla="*/ 0 w 160"/>
                <a:gd name="T3" fmla="*/ 0 h 104"/>
                <a:gd name="T4" fmla="*/ 0 w 160"/>
                <a:gd name="T5" fmla="*/ 88 h 104"/>
                <a:gd name="T6" fmla="*/ 16 w 160"/>
                <a:gd name="T7" fmla="*/ 104 h 104"/>
                <a:gd name="T8" fmla="*/ 61 w 160"/>
                <a:gd name="T9" fmla="*/ 104 h 104"/>
                <a:gd name="T10" fmla="*/ 60 w 160"/>
                <a:gd name="T11" fmla="*/ 96 h 104"/>
                <a:gd name="T12" fmla="*/ 100 w 160"/>
                <a:gd name="T13" fmla="*/ 96 h 104"/>
                <a:gd name="T14" fmla="*/ 100 w 160"/>
                <a:gd name="T15" fmla="*/ 104 h 104"/>
                <a:gd name="T16" fmla="*/ 144 w 160"/>
                <a:gd name="T17" fmla="*/ 104 h 104"/>
                <a:gd name="T18" fmla="*/ 160 w 160"/>
                <a:gd name="T19" fmla="*/ 88 h 104"/>
                <a:gd name="T20" fmla="*/ 160 w 160"/>
                <a:gd name="T21" fmla="*/ 80 h 104"/>
                <a:gd name="T22" fmla="*/ 144 w 160"/>
                <a:gd name="T23" fmla="*/ 96 h 104"/>
                <a:gd name="T24" fmla="*/ 16 w 160"/>
                <a:gd name="T25" fmla="*/ 96 h 104"/>
                <a:gd name="T26" fmla="*/ 0 w 160"/>
                <a:gd name="T27" fmla="*/ 80 h 104"/>
                <a:gd name="T28" fmla="*/ 0 w 160"/>
                <a:gd name="T2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0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7"/>
                    <a:pt x="7" y="104"/>
                    <a:pt x="16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1" y="100"/>
                    <a:pt x="60" y="96"/>
                    <a:pt x="60" y="9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0" y="96"/>
                    <a:pt x="100" y="100"/>
                    <a:pt x="100" y="104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53" y="104"/>
                    <a:pt x="160" y="97"/>
                    <a:pt x="160" y="88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9"/>
                    <a:pt x="153" y="96"/>
                    <a:pt x="144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7" y="96"/>
                    <a:pt x="0" y="89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483"/>
            <p:cNvSpPr>
              <a:spLocks/>
            </p:cNvSpPr>
            <p:nvPr/>
          </p:nvSpPr>
          <p:spPr bwMode="auto">
            <a:xfrm>
              <a:off x="2592388" y="1474788"/>
              <a:ext cx="57150" cy="11112"/>
            </a:xfrm>
            <a:custGeom>
              <a:avLst/>
              <a:gdLst>
                <a:gd name="T0" fmla="*/ 40 w 40"/>
                <a:gd name="T1" fmla="*/ 0 h 8"/>
                <a:gd name="T2" fmla="*/ 0 w 40"/>
                <a:gd name="T3" fmla="*/ 0 h 8"/>
                <a:gd name="T4" fmla="*/ 1 w 40"/>
                <a:gd name="T5" fmla="*/ 8 h 8"/>
                <a:gd name="T6" fmla="*/ 40 w 40"/>
                <a:gd name="T7" fmla="*/ 8 h 8"/>
                <a:gd name="T8" fmla="*/ 40 w 4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4"/>
                    <a:pt x="1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40" y="0"/>
                    <a:pt x="40" y="0"/>
                  </a:cubicBezTo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484"/>
            <p:cNvSpPr>
              <a:spLocks/>
            </p:cNvSpPr>
            <p:nvPr/>
          </p:nvSpPr>
          <p:spPr bwMode="auto">
            <a:xfrm>
              <a:off x="2514601" y="1309688"/>
              <a:ext cx="212725" cy="155575"/>
            </a:xfrm>
            <a:custGeom>
              <a:avLst/>
              <a:gdLst>
                <a:gd name="T0" fmla="*/ 10 w 148"/>
                <a:gd name="T1" fmla="*/ 108 h 108"/>
                <a:gd name="T2" fmla="*/ 0 w 148"/>
                <a:gd name="T3" fmla="*/ 98 h 108"/>
                <a:gd name="T4" fmla="*/ 0 w 148"/>
                <a:gd name="T5" fmla="*/ 10 h 108"/>
                <a:gd name="T6" fmla="*/ 10 w 148"/>
                <a:gd name="T7" fmla="*/ 0 h 108"/>
                <a:gd name="T8" fmla="*/ 138 w 148"/>
                <a:gd name="T9" fmla="*/ 0 h 108"/>
                <a:gd name="T10" fmla="*/ 148 w 148"/>
                <a:gd name="T11" fmla="*/ 10 h 108"/>
                <a:gd name="T12" fmla="*/ 148 w 148"/>
                <a:gd name="T13" fmla="*/ 98 h 108"/>
                <a:gd name="T14" fmla="*/ 138 w 148"/>
                <a:gd name="T15" fmla="*/ 108 h 108"/>
                <a:gd name="T16" fmla="*/ 10 w 148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08">
                  <a:moveTo>
                    <a:pt x="10" y="108"/>
                  </a:moveTo>
                  <a:cubicBezTo>
                    <a:pt x="5" y="108"/>
                    <a:pt x="0" y="104"/>
                    <a:pt x="0" y="9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4" y="0"/>
                    <a:pt x="148" y="5"/>
                    <a:pt x="148" y="10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104"/>
                    <a:pt x="144" y="108"/>
                    <a:pt x="138" y="108"/>
                  </a:cubicBezTo>
                  <a:cubicBezTo>
                    <a:pt x="10" y="108"/>
                    <a:pt x="10" y="108"/>
                    <a:pt x="10" y="108"/>
                  </a:cubicBezTo>
                </a:path>
              </a:pathLst>
            </a:custGeom>
            <a:solidFill>
              <a:srgbClr val="505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485"/>
            <p:cNvSpPr>
              <a:spLocks noEditPoints="1"/>
            </p:cNvSpPr>
            <p:nvPr/>
          </p:nvSpPr>
          <p:spPr bwMode="auto">
            <a:xfrm>
              <a:off x="2505076" y="1300163"/>
              <a:ext cx="231775" cy="174625"/>
            </a:xfrm>
            <a:custGeom>
              <a:avLst/>
              <a:gdLst>
                <a:gd name="T0" fmla="*/ 144 w 160"/>
                <a:gd name="T1" fmla="*/ 12 h 120"/>
                <a:gd name="T2" fmla="*/ 148 w 160"/>
                <a:gd name="T3" fmla="*/ 16 h 120"/>
                <a:gd name="T4" fmla="*/ 148 w 160"/>
                <a:gd name="T5" fmla="*/ 104 h 120"/>
                <a:gd name="T6" fmla="*/ 144 w 160"/>
                <a:gd name="T7" fmla="*/ 108 h 120"/>
                <a:gd name="T8" fmla="*/ 16 w 160"/>
                <a:gd name="T9" fmla="*/ 108 h 120"/>
                <a:gd name="T10" fmla="*/ 12 w 160"/>
                <a:gd name="T11" fmla="*/ 104 h 120"/>
                <a:gd name="T12" fmla="*/ 12 w 160"/>
                <a:gd name="T13" fmla="*/ 16 h 120"/>
                <a:gd name="T14" fmla="*/ 16 w 160"/>
                <a:gd name="T15" fmla="*/ 12 h 120"/>
                <a:gd name="T16" fmla="*/ 144 w 160"/>
                <a:gd name="T17" fmla="*/ 12 h 120"/>
                <a:gd name="T18" fmla="*/ 144 w 160"/>
                <a:gd name="T19" fmla="*/ 0 h 120"/>
                <a:gd name="T20" fmla="*/ 16 w 160"/>
                <a:gd name="T21" fmla="*/ 0 h 120"/>
                <a:gd name="T22" fmla="*/ 0 w 160"/>
                <a:gd name="T23" fmla="*/ 16 h 120"/>
                <a:gd name="T24" fmla="*/ 0 w 160"/>
                <a:gd name="T25" fmla="*/ 104 h 120"/>
                <a:gd name="T26" fmla="*/ 16 w 160"/>
                <a:gd name="T27" fmla="*/ 120 h 120"/>
                <a:gd name="T28" fmla="*/ 144 w 160"/>
                <a:gd name="T29" fmla="*/ 120 h 120"/>
                <a:gd name="T30" fmla="*/ 160 w 160"/>
                <a:gd name="T31" fmla="*/ 104 h 120"/>
                <a:gd name="T32" fmla="*/ 160 w 160"/>
                <a:gd name="T33" fmla="*/ 16 h 120"/>
                <a:gd name="T34" fmla="*/ 144 w 160"/>
                <a:gd name="T3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20">
                  <a:moveTo>
                    <a:pt x="144" y="12"/>
                  </a:moveTo>
                  <a:cubicBezTo>
                    <a:pt x="146" y="12"/>
                    <a:pt x="148" y="14"/>
                    <a:pt x="148" y="16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7"/>
                    <a:pt x="146" y="108"/>
                    <a:pt x="144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4" y="108"/>
                    <a:pt x="12" y="107"/>
                    <a:pt x="12" y="10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4"/>
                    <a:pt x="14" y="12"/>
                    <a:pt x="16" y="12"/>
                  </a:cubicBezTo>
                  <a:cubicBezTo>
                    <a:pt x="144" y="12"/>
                    <a:pt x="144" y="12"/>
                    <a:pt x="144" y="12"/>
                  </a:cubicBezTo>
                  <a:moveTo>
                    <a:pt x="14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3"/>
                    <a:pt x="7" y="120"/>
                    <a:pt x="16" y="120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53" y="120"/>
                    <a:pt x="160" y="113"/>
                    <a:pt x="160" y="10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8"/>
                    <a:pt x="153" y="0"/>
                    <a:pt x="1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486"/>
            <p:cNvSpPr>
              <a:spLocks/>
            </p:cNvSpPr>
            <p:nvPr/>
          </p:nvSpPr>
          <p:spPr bwMode="auto">
            <a:xfrm>
              <a:off x="2592388" y="1317625"/>
              <a:ext cx="127000" cy="139700"/>
            </a:xfrm>
            <a:custGeom>
              <a:avLst/>
              <a:gdLst>
                <a:gd name="T0" fmla="*/ 84 w 88"/>
                <a:gd name="T1" fmla="*/ 0 h 96"/>
                <a:gd name="T2" fmla="*/ 0 w 88"/>
                <a:gd name="T3" fmla="*/ 0 h 96"/>
                <a:gd name="T4" fmla="*/ 55 w 88"/>
                <a:gd name="T5" fmla="*/ 96 h 96"/>
                <a:gd name="T6" fmla="*/ 84 w 88"/>
                <a:gd name="T7" fmla="*/ 96 h 96"/>
                <a:gd name="T8" fmla="*/ 88 w 88"/>
                <a:gd name="T9" fmla="*/ 92 h 96"/>
                <a:gd name="T10" fmla="*/ 88 w 88"/>
                <a:gd name="T11" fmla="*/ 4 h 96"/>
                <a:gd name="T12" fmla="*/ 84 w 88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6">
                  <a:moveTo>
                    <a:pt x="8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6" y="96"/>
                    <a:pt x="88" y="95"/>
                    <a:pt x="88" y="9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</a:path>
              </a:pathLst>
            </a:custGeom>
            <a:solidFill>
              <a:srgbClr val="6C7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487"/>
            <p:cNvSpPr>
              <a:spLocks/>
            </p:cNvSpPr>
            <p:nvPr/>
          </p:nvSpPr>
          <p:spPr bwMode="auto">
            <a:xfrm>
              <a:off x="2587626" y="1312863"/>
              <a:ext cx="138113" cy="149225"/>
            </a:xfrm>
            <a:custGeom>
              <a:avLst/>
              <a:gdLst>
                <a:gd name="T0" fmla="*/ 95 w 95"/>
                <a:gd name="T1" fmla="*/ 0 h 104"/>
                <a:gd name="T2" fmla="*/ 0 w 95"/>
                <a:gd name="T3" fmla="*/ 0 h 104"/>
                <a:gd name="T4" fmla="*/ 3 w 95"/>
                <a:gd name="T5" fmla="*/ 4 h 104"/>
                <a:gd name="T6" fmla="*/ 87 w 95"/>
                <a:gd name="T7" fmla="*/ 4 h 104"/>
                <a:gd name="T8" fmla="*/ 91 w 95"/>
                <a:gd name="T9" fmla="*/ 8 h 104"/>
                <a:gd name="T10" fmla="*/ 91 w 95"/>
                <a:gd name="T11" fmla="*/ 96 h 104"/>
                <a:gd name="T12" fmla="*/ 87 w 95"/>
                <a:gd name="T13" fmla="*/ 100 h 104"/>
                <a:gd name="T14" fmla="*/ 58 w 95"/>
                <a:gd name="T15" fmla="*/ 100 h 104"/>
                <a:gd name="T16" fmla="*/ 60 w 95"/>
                <a:gd name="T17" fmla="*/ 104 h 104"/>
                <a:gd name="T18" fmla="*/ 95 w 95"/>
                <a:gd name="T19" fmla="*/ 104 h 104"/>
                <a:gd name="T20" fmla="*/ 95 w 95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04">
                  <a:moveTo>
                    <a:pt x="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9" y="4"/>
                    <a:pt x="91" y="6"/>
                    <a:pt x="91" y="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1" y="99"/>
                    <a:pt x="89" y="100"/>
                    <a:pt x="8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5791093" y="6051433"/>
            <a:ext cx="2805721" cy="1352642"/>
            <a:chOff x="13435341" y="2654103"/>
            <a:chExt cx="3333298" cy="1606989"/>
          </a:xfrm>
        </p:grpSpPr>
        <p:pic>
          <p:nvPicPr>
            <p:cNvPr id="149" name="Picture 3" descr="C:\Users\3256\Desktop\Презентации\Картинки\PNG\eb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733300" y="3267889"/>
              <a:ext cx="996186" cy="993203"/>
            </a:xfrm>
            <a:prstGeom prst="rect">
              <a:avLst/>
            </a:prstGeom>
            <a:noFill/>
            <a:effectLst>
              <a:outerShdw blurRad="57150" dist="19050" dir="2700000" algn="tl" rotWithShape="0">
                <a:prstClr val="black">
                  <a:alpha val="6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" name="TextBox 149"/>
            <p:cNvSpPr txBox="1"/>
            <p:nvPr/>
          </p:nvSpPr>
          <p:spPr>
            <a:xfrm>
              <a:off x="13435341" y="2654103"/>
              <a:ext cx="3333298" cy="833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800" dirty="0" smtClean="0">
                  <a:solidFill>
                    <a:srgbClr val="C00000"/>
                  </a:solidFill>
                </a:rPr>
                <a:t>ГИИС «Электронный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800" dirty="0" smtClean="0">
                  <a:solidFill>
                    <a:srgbClr val="C00000"/>
                  </a:solidFill>
                </a:rPr>
                <a:t>бюджет»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</p:grpSp>
      <p:grpSp>
        <p:nvGrpSpPr>
          <p:cNvPr id="290" name="Group 1559"/>
          <p:cNvGrpSpPr/>
          <p:nvPr/>
        </p:nvGrpSpPr>
        <p:grpSpPr>
          <a:xfrm>
            <a:off x="13003076" y="7360328"/>
            <a:ext cx="1333826" cy="1328124"/>
            <a:chOff x="2435226" y="1231900"/>
            <a:chExt cx="371475" cy="369887"/>
          </a:xfrm>
        </p:grpSpPr>
        <p:sp>
          <p:nvSpPr>
            <p:cNvPr id="294" name="Oval 478"/>
            <p:cNvSpPr>
              <a:spLocks noChangeArrowheads="1"/>
            </p:cNvSpPr>
            <p:nvPr/>
          </p:nvSpPr>
          <p:spPr bwMode="auto">
            <a:xfrm>
              <a:off x="2435226" y="1231900"/>
              <a:ext cx="371475" cy="3698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79"/>
            <p:cNvSpPr>
              <a:spLocks/>
            </p:cNvSpPr>
            <p:nvPr/>
          </p:nvSpPr>
          <p:spPr bwMode="auto">
            <a:xfrm>
              <a:off x="2551113" y="1520825"/>
              <a:ext cx="139700" cy="22225"/>
            </a:xfrm>
            <a:custGeom>
              <a:avLst/>
              <a:gdLst>
                <a:gd name="T0" fmla="*/ 88 w 96"/>
                <a:gd name="T1" fmla="*/ 0 h 16"/>
                <a:gd name="T2" fmla="*/ 8 w 96"/>
                <a:gd name="T3" fmla="*/ 0 h 16"/>
                <a:gd name="T4" fmla="*/ 0 w 96"/>
                <a:gd name="T5" fmla="*/ 8 h 16"/>
                <a:gd name="T6" fmla="*/ 8 w 96"/>
                <a:gd name="T7" fmla="*/ 16 h 16"/>
                <a:gd name="T8" fmla="*/ 88 w 96"/>
                <a:gd name="T9" fmla="*/ 16 h 16"/>
                <a:gd name="T10" fmla="*/ 96 w 96"/>
                <a:gd name="T11" fmla="*/ 8 h 16"/>
                <a:gd name="T12" fmla="*/ 88 w 9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8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3" y="16"/>
                    <a:pt x="96" y="13"/>
                    <a:pt x="96" y="8"/>
                  </a:cubicBezTo>
                  <a:cubicBezTo>
                    <a:pt x="96" y="4"/>
                    <a:pt x="93" y="0"/>
                    <a:pt x="88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80"/>
            <p:cNvSpPr>
              <a:spLocks/>
            </p:cNvSpPr>
            <p:nvPr/>
          </p:nvSpPr>
          <p:spPr bwMode="auto">
            <a:xfrm>
              <a:off x="2551113" y="1509713"/>
              <a:ext cx="139700" cy="22225"/>
            </a:xfrm>
            <a:custGeom>
              <a:avLst/>
              <a:gdLst>
                <a:gd name="T0" fmla="*/ 96 w 96"/>
                <a:gd name="T1" fmla="*/ 8 h 16"/>
                <a:gd name="T2" fmla="*/ 88 w 96"/>
                <a:gd name="T3" fmla="*/ 16 h 16"/>
                <a:gd name="T4" fmla="*/ 8 w 96"/>
                <a:gd name="T5" fmla="*/ 16 h 16"/>
                <a:gd name="T6" fmla="*/ 0 w 96"/>
                <a:gd name="T7" fmla="*/ 8 h 16"/>
                <a:gd name="T8" fmla="*/ 8 w 96"/>
                <a:gd name="T9" fmla="*/ 0 h 16"/>
                <a:gd name="T10" fmla="*/ 88 w 96"/>
                <a:gd name="T11" fmla="*/ 0 h 16"/>
                <a:gd name="T12" fmla="*/ 96 w 9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96" y="8"/>
                  </a:moveTo>
                  <a:cubicBezTo>
                    <a:pt x="96" y="13"/>
                    <a:pt x="93" y="16"/>
                    <a:pt x="8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3" y="0"/>
                    <a:pt x="96" y="4"/>
                    <a:pt x="9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81"/>
            <p:cNvSpPr>
              <a:spLocks/>
            </p:cNvSpPr>
            <p:nvPr/>
          </p:nvSpPr>
          <p:spPr bwMode="auto">
            <a:xfrm>
              <a:off x="2551113" y="1474788"/>
              <a:ext cx="115888" cy="34925"/>
            </a:xfrm>
            <a:custGeom>
              <a:avLst/>
              <a:gdLst>
                <a:gd name="T0" fmla="*/ 68 w 80"/>
                <a:gd name="T1" fmla="*/ 0 h 24"/>
                <a:gd name="T2" fmla="*/ 80 w 80"/>
                <a:gd name="T3" fmla="*/ 24 h 24"/>
                <a:gd name="T4" fmla="*/ 16 w 80"/>
                <a:gd name="T5" fmla="*/ 24 h 24"/>
                <a:gd name="T6" fmla="*/ 28 w 80"/>
                <a:gd name="T7" fmla="*/ 0 h 24"/>
                <a:gd name="T8" fmla="*/ 68 w 8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4">
                  <a:moveTo>
                    <a:pt x="68" y="0"/>
                  </a:moveTo>
                  <a:cubicBezTo>
                    <a:pt x="68" y="0"/>
                    <a:pt x="64" y="24"/>
                    <a:pt x="80" y="24"/>
                  </a:cubicBezTo>
                  <a:cubicBezTo>
                    <a:pt x="80" y="24"/>
                    <a:pt x="0" y="24"/>
                    <a:pt x="16" y="24"/>
                  </a:cubicBezTo>
                  <a:cubicBezTo>
                    <a:pt x="32" y="24"/>
                    <a:pt x="28" y="0"/>
                    <a:pt x="28" y="0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rgbClr val="E1E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82"/>
            <p:cNvSpPr>
              <a:spLocks/>
            </p:cNvSpPr>
            <p:nvPr/>
          </p:nvSpPr>
          <p:spPr bwMode="auto">
            <a:xfrm>
              <a:off x="2505076" y="1335088"/>
              <a:ext cx="231775" cy="150812"/>
            </a:xfrm>
            <a:custGeom>
              <a:avLst/>
              <a:gdLst>
                <a:gd name="T0" fmla="*/ 0 w 160"/>
                <a:gd name="T1" fmla="*/ 0 h 104"/>
                <a:gd name="T2" fmla="*/ 0 w 160"/>
                <a:gd name="T3" fmla="*/ 0 h 104"/>
                <a:gd name="T4" fmla="*/ 0 w 160"/>
                <a:gd name="T5" fmla="*/ 88 h 104"/>
                <a:gd name="T6" fmla="*/ 16 w 160"/>
                <a:gd name="T7" fmla="*/ 104 h 104"/>
                <a:gd name="T8" fmla="*/ 61 w 160"/>
                <a:gd name="T9" fmla="*/ 104 h 104"/>
                <a:gd name="T10" fmla="*/ 60 w 160"/>
                <a:gd name="T11" fmla="*/ 96 h 104"/>
                <a:gd name="T12" fmla="*/ 100 w 160"/>
                <a:gd name="T13" fmla="*/ 96 h 104"/>
                <a:gd name="T14" fmla="*/ 100 w 160"/>
                <a:gd name="T15" fmla="*/ 104 h 104"/>
                <a:gd name="T16" fmla="*/ 144 w 160"/>
                <a:gd name="T17" fmla="*/ 104 h 104"/>
                <a:gd name="T18" fmla="*/ 160 w 160"/>
                <a:gd name="T19" fmla="*/ 88 h 104"/>
                <a:gd name="T20" fmla="*/ 160 w 160"/>
                <a:gd name="T21" fmla="*/ 80 h 104"/>
                <a:gd name="T22" fmla="*/ 144 w 160"/>
                <a:gd name="T23" fmla="*/ 96 h 104"/>
                <a:gd name="T24" fmla="*/ 16 w 160"/>
                <a:gd name="T25" fmla="*/ 96 h 104"/>
                <a:gd name="T26" fmla="*/ 0 w 160"/>
                <a:gd name="T27" fmla="*/ 80 h 104"/>
                <a:gd name="T28" fmla="*/ 0 w 160"/>
                <a:gd name="T2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0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7"/>
                    <a:pt x="7" y="104"/>
                    <a:pt x="16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1" y="100"/>
                    <a:pt x="60" y="96"/>
                    <a:pt x="60" y="9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0" y="96"/>
                    <a:pt x="100" y="100"/>
                    <a:pt x="100" y="104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53" y="104"/>
                    <a:pt x="160" y="97"/>
                    <a:pt x="160" y="88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9"/>
                    <a:pt x="153" y="96"/>
                    <a:pt x="144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7" y="96"/>
                    <a:pt x="0" y="89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483"/>
            <p:cNvSpPr>
              <a:spLocks/>
            </p:cNvSpPr>
            <p:nvPr/>
          </p:nvSpPr>
          <p:spPr bwMode="auto">
            <a:xfrm>
              <a:off x="2592388" y="1474788"/>
              <a:ext cx="57150" cy="11112"/>
            </a:xfrm>
            <a:custGeom>
              <a:avLst/>
              <a:gdLst>
                <a:gd name="T0" fmla="*/ 40 w 40"/>
                <a:gd name="T1" fmla="*/ 0 h 8"/>
                <a:gd name="T2" fmla="*/ 0 w 40"/>
                <a:gd name="T3" fmla="*/ 0 h 8"/>
                <a:gd name="T4" fmla="*/ 1 w 40"/>
                <a:gd name="T5" fmla="*/ 8 h 8"/>
                <a:gd name="T6" fmla="*/ 40 w 40"/>
                <a:gd name="T7" fmla="*/ 8 h 8"/>
                <a:gd name="T8" fmla="*/ 40 w 4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4"/>
                    <a:pt x="1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40" y="0"/>
                    <a:pt x="40" y="0"/>
                  </a:cubicBezTo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484"/>
            <p:cNvSpPr>
              <a:spLocks/>
            </p:cNvSpPr>
            <p:nvPr/>
          </p:nvSpPr>
          <p:spPr bwMode="auto">
            <a:xfrm>
              <a:off x="2514601" y="1309688"/>
              <a:ext cx="212725" cy="155575"/>
            </a:xfrm>
            <a:custGeom>
              <a:avLst/>
              <a:gdLst>
                <a:gd name="T0" fmla="*/ 10 w 148"/>
                <a:gd name="T1" fmla="*/ 108 h 108"/>
                <a:gd name="T2" fmla="*/ 0 w 148"/>
                <a:gd name="T3" fmla="*/ 98 h 108"/>
                <a:gd name="T4" fmla="*/ 0 w 148"/>
                <a:gd name="T5" fmla="*/ 10 h 108"/>
                <a:gd name="T6" fmla="*/ 10 w 148"/>
                <a:gd name="T7" fmla="*/ 0 h 108"/>
                <a:gd name="T8" fmla="*/ 138 w 148"/>
                <a:gd name="T9" fmla="*/ 0 h 108"/>
                <a:gd name="T10" fmla="*/ 148 w 148"/>
                <a:gd name="T11" fmla="*/ 10 h 108"/>
                <a:gd name="T12" fmla="*/ 148 w 148"/>
                <a:gd name="T13" fmla="*/ 98 h 108"/>
                <a:gd name="T14" fmla="*/ 138 w 148"/>
                <a:gd name="T15" fmla="*/ 108 h 108"/>
                <a:gd name="T16" fmla="*/ 10 w 148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08">
                  <a:moveTo>
                    <a:pt x="10" y="108"/>
                  </a:moveTo>
                  <a:cubicBezTo>
                    <a:pt x="5" y="108"/>
                    <a:pt x="0" y="104"/>
                    <a:pt x="0" y="9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4" y="0"/>
                    <a:pt x="148" y="5"/>
                    <a:pt x="148" y="10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104"/>
                    <a:pt x="144" y="108"/>
                    <a:pt x="138" y="108"/>
                  </a:cubicBezTo>
                  <a:cubicBezTo>
                    <a:pt x="10" y="108"/>
                    <a:pt x="10" y="108"/>
                    <a:pt x="10" y="108"/>
                  </a:cubicBezTo>
                </a:path>
              </a:pathLst>
            </a:custGeom>
            <a:solidFill>
              <a:srgbClr val="505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485"/>
            <p:cNvSpPr>
              <a:spLocks noEditPoints="1"/>
            </p:cNvSpPr>
            <p:nvPr/>
          </p:nvSpPr>
          <p:spPr bwMode="auto">
            <a:xfrm>
              <a:off x="2505076" y="1300163"/>
              <a:ext cx="231775" cy="174625"/>
            </a:xfrm>
            <a:custGeom>
              <a:avLst/>
              <a:gdLst>
                <a:gd name="T0" fmla="*/ 144 w 160"/>
                <a:gd name="T1" fmla="*/ 12 h 120"/>
                <a:gd name="T2" fmla="*/ 148 w 160"/>
                <a:gd name="T3" fmla="*/ 16 h 120"/>
                <a:gd name="T4" fmla="*/ 148 w 160"/>
                <a:gd name="T5" fmla="*/ 104 h 120"/>
                <a:gd name="T6" fmla="*/ 144 w 160"/>
                <a:gd name="T7" fmla="*/ 108 h 120"/>
                <a:gd name="T8" fmla="*/ 16 w 160"/>
                <a:gd name="T9" fmla="*/ 108 h 120"/>
                <a:gd name="T10" fmla="*/ 12 w 160"/>
                <a:gd name="T11" fmla="*/ 104 h 120"/>
                <a:gd name="T12" fmla="*/ 12 w 160"/>
                <a:gd name="T13" fmla="*/ 16 h 120"/>
                <a:gd name="T14" fmla="*/ 16 w 160"/>
                <a:gd name="T15" fmla="*/ 12 h 120"/>
                <a:gd name="T16" fmla="*/ 144 w 160"/>
                <a:gd name="T17" fmla="*/ 12 h 120"/>
                <a:gd name="T18" fmla="*/ 144 w 160"/>
                <a:gd name="T19" fmla="*/ 0 h 120"/>
                <a:gd name="T20" fmla="*/ 16 w 160"/>
                <a:gd name="T21" fmla="*/ 0 h 120"/>
                <a:gd name="T22" fmla="*/ 0 w 160"/>
                <a:gd name="T23" fmla="*/ 16 h 120"/>
                <a:gd name="T24" fmla="*/ 0 w 160"/>
                <a:gd name="T25" fmla="*/ 104 h 120"/>
                <a:gd name="T26" fmla="*/ 16 w 160"/>
                <a:gd name="T27" fmla="*/ 120 h 120"/>
                <a:gd name="T28" fmla="*/ 144 w 160"/>
                <a:gd name="T29" fmla="*/ 120 h 120"/>
                <a:gd name="T30" fmla="*/ 160 w 160"/>
                <a:gd name="T31" fmla="*/ 104 h 120"/>
                <a:gd name="T32" fmla="*/ 160 w 160"/>
                <a:gd name="T33" fmla="*/ 16 h 120"/>
                <a:gd name="T34" fmla="*/ 144 w 160"/>
                <a:gd name="T3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20">
                  <a:moveTo>
                    <a:pt x="144" y="12"/>
                  </a:moveTo>
                  <a:cubicBezTo>
                    <a:pt x="146" y="12"/>
                    <a:pt x="148" y="14"/>
                    <a:pt x="148" y="16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7"/>
                    <a:pt x="146" y="108"/>
                    <a:pt x="144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4" y="108"/>
                    <a:pt x="12" y="107"/>
                    <a:pt x="12" y="10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4"/>
                    <a:pt x="14" y="12"/>
                    <a:pt x="16" y="12"/>
                  </a:cubicBezTo>
                  <a:cubicBezTo>
                    <a:pt x="144" y="12"/>
                    <a:pt x="144" y="12"/>
                    <a:pt x="144" y="12"/>
                  </a:cubicBezTo>
                  <a:moveTo>
                    <a:pt x="14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3"/>
                    <a:pt x="7" y="120"/>
                    <a:pt x="16" y="120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53" y="120"/>
                    <a:pt x="160" y="113"/>
                    <a:pt x="160" y="10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8"/>
                    <a:pt x="153" y="0"/>
                    <a:pt x="1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486"/>
            <p:cNvSpPr>
              <a:spLocks/>
            </p:cNvSpPr>
            <p:nvPr/>
          </p:nvSpPr>
          <p:spPr bwMode="auto">
            <a:xfrm>
              <a:off x="2592388" y="1317625"/>
              <a:ext cx="127000" cy="139700"/>
            </a:xfrm>
            <a:custGeom>
              <a:avLst/>
              <a:gdLst>
                <a:gd name="T0" fmla="*/ 84 w 88"/>
                <a:gd name="T1" fmla="*/ 0 h 96"/>
                <a:gd name="T2" fmla="*/ 0 w 88"/>
                <a:gd name="T3" fmla="*/ 0 h 96"/>
                <a:gd name="T4" fmla="*/ 55 w 88"/>
                <a:gd name="T5" fmla="*/ 96 h 96"/>
                <a:gd name="T6" fmla="*/ 84 w 88"/>
                <a:gd name="T7" fmla="*/ 96 h 96"/>
                <a:gd name="T8" fmla="*/ 88 w 88"/>
                <a:gd name="T9" fmla="*/ 92 h 96"/>
                <a:gd name="T10" fmla="*/ 88 w 88"/>
                <a:gd name="T11" fmla="*/ 4 h 96"/>
                <a:gd name="T12" fmla="*/ 84 w 88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6">
                  <a:moveTo>
                    <a:pt x="8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6" y="96"/>
                    <a:pt x="88" y="95"/>
                    <a:pt x="88" y="9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</a:path>
              </a:pathLst>
            </a:custGeom>
            <a:solidFill>
              <a:srgbClr val="6C7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487"/>
            <p:cNvSpPr>
              <a:spLocks/>
            </p:cNvSpPr>
            <p:nvPr/>
          </p:nvSpPr>
          <p:spPr bwMode="auto">
            <a:xfrm>
              <a:off x="2587626" y="1312863"/>
              <a:ext cx="138113" cy="149225"/>
            </a:xfrm>
            <a:custGeom>
              <a:avLst/>
              <a:gdLst>
                <a:gd name="T0" fmla="*/ 95 w 95"/>
                <a:gd name="T1" fmla="*/ 0 h 104"/>
                <a:gd name="T2" fmla="*/ 0 w 95"/>
                <a:gd name="T3" fmla="*/ 0 h 104"/>
                <a:gd name="T4" fmla="*/ 3 w 95"/>
                <a:gd name="T5" fmla="*/ 4 h 104"/>
                <a:gd name="T6" fmla="*/ 87 w 95"/>
                <a:gd name="T7" fmla="*/ 4 h 104"/>
                <a:gd name="T8" fmla="*/ 91 w 95"/>
                <a:gd name="T9" fmla="*/ 8 h 104"/>
                <a:gd name="T10" fmla="*/ 91 w 95"/>
                <a:gd name="T11" fmla="*/ 96 h 104"/>
                <a:gd name="T12" fmla="*/ 87 w 95"/>
                <a:gd name="T13" fmla="*/ 100 h 104"/>
                <a:gd name="T14" fmla="*/ 58 w 95"/>
                <a:gd name="T15" fmla="*/ 100 h 104"/>
                <a:gd name="T16" fmla="*/ 60 w 95"/>
                <a:gd name="T17" fmla="*/ 104 h 104"/>
                <a:gd name="T18" fmla="*/ 95 w 95"/>
                <a:gd name="T19" fmla="*/ 104 h 104"/>
                <a:gd name="T20" fmla="*/ 95 w 95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04">
                  <a:moveTo>
                    <a:pt x="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9" y="4"/>
                    <a:pt x="91" y="6"/>
                    <a:pt x="91" y="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1" y="99"/>
                    <a:pt x="89" y="100"/>
                    <a:pt x="8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12265460" y="7103556"/>
            <a:ext cx="2805721" cy="2358386"/>
            <a:chOff x="13410525" y="3267183"/>
            <a:chExt cx="3333298" cy="2801848"/>
          </a:xfrm>
        </p:grpSpPr>
        <p:pic>
          <p:nvPicPr>
            <p:cNvPr id="292" name="Picture 3" descr="C:\Users\3256\Desktop\Презентации\Картинки\PNG\eb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734393" y="3267183"/>
              <a:ext cx="996186" cy="993203"/>
            </a:xfrm>
            <a:prstGeom prst="rect">
              <a:avLst/>
            </a:prstGeom>
            <a:noFill/>
            <a:effectLst>
              <a:outerShdw blurRad="57150" dist="19050" dir="2700000" algn="tl" rotWithShape="0">
                <a:prstClr val="black">
                  <a:alpha val="6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3" name="TextBox 292"/>
            <p:cNvSpPr txBox="1"/>
            <p:nvPr/>
          </p:nvSpPr>
          <p:spPr>
            <a:xfrm>
              <a:off x="13410525" y="5235370"/>
              <a:ext cx="3333298" cy="833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800" dirty="0" smtClean="0">
                  <a:solidFill>
                    <a:srgbClr val="C00000"/>
                  </a:solidFill>
                </a:rPr>
                <a:t>ГИИС «Электронный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1800" dirty="0" smtClean="0">
                  <a:solidFill>
                    <a:srgbClr val="C00000"/>
                  </a:solidFill>
                </a:rPr>
                <a:t>бюджет»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</p:grpSp>
      <p:sp>
        <p:nvSpPr>
          <p:cNvPr id="308" name="Прямоугольник 31"/>
          <p:cNvSpPr>
            <a:spLocks noChangeArrowheads="1"/>
          </p:cNvSpPr>
          <p:nvPr/>
        </p:nvSpPr>
        <p:spPr bwMode="auto">
          <a:xfrm>
            <a:off x="1859347" y="12540418"/>
            <a:ext cx="4208912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altLang="ru-RU" sz="2000" dirty="0" smtClean="0">
                <a:solidFill>
                  <a:srgbClr val="016064"/>
                </a:solidFill>
                <a:latin typeface="+mn-lt"/>
              </a:rPr>
              <a:t>- автоматический процесс</a:t>
            </a: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9" y="12335002"/>
            <a:ext cx="886153" cy="941538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8" y="8993236"/>
            <a:ext cx="886153" cy="941538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44" y="6595750"/>
            <a:ext cx="886153" cy="941538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10" y="5896038"/>
            <a:ext cx="886153" cy="941538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75" y="4822831"/>
            <a:ext cx="886153" cy="941538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56" y="9194135"/>
            <a:ext cx="886153" cy="941538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571" y="10234449"/>
            <a:ext cx="886153" cy="9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9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25"/>
          <p:cNvSpPr/>
          <p:nvPr/>
        </p:nvSpPr>
        <p:spPr>
          <a:xfrm>
            <a:off x="7698711" y="2142266"/>
            <a:ext cx="10872302" cy="11102822"/>
          </a:xfrm>
          <a:prstGeom prst="rect">
            <a:avLst/>
          </a:prstGeom>
          <a:gradFill>
            <a:gsLst>
              <a:gs pos="0">
                <a:schemeClr val="accent1">
                  <a:alpha val="12000"/>
                </a:schemeClr>
              </a:gs>
              <a:gs pos="100000">
                <a:srgbClr val="3CA2F3">
                  <a:alpha val="19000"/>
                </a:srgbClr>
              </a:gs>
            </a:gsLst>
            <a:lin ang="5400000" scaled="1"/>
          </a:gradFill>
          <a:ln w="63500">
            <a:noFill/>
          </a:ln>
          <a:effectLst>
            <a:outerShdw blurRad="228600" dist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75" name="Rectangle 25"/>
          <p:cNvSpPr/>
          <p:nvPr/>
        </p:nvSpPr>
        <p:spPr>
          <a:xfrm>
            <a:off x="18798552" y="2102831"/>
            <a:ext cx="4997113" cy="11102822"/>
          </a:xfrm>
          <a:prstGeom prst="rect">
            <a:avLst/>
          </a:prstGeom>
          <a:gradFill>
            <a:gsLst>
              <a:gs pos="0">
                <a:schemeClr val="accent2">
                  <a:lumMod val="56000"/>
                  <a:lumOff val="44000"/>
                  <a:alpha val="12000"/>
                </a:schemeClr>
              </a:gs>
              <a:gs pos="100000">
                <a:srgbClr val="10AD9B">
                  <a:lumMod val="37000"/>
                  <a:lumOff val="63000"/>
                  <a:alpha val="26000"/>
                </a:srgbClr>
              </a:gs>
            </a:gsLst>
            <a:lin ang="5400000" scaled="1"/>
          </a:gradFill>
          <a:ln w="63500">
            <a:noFill/>
          </a:ln>
          <a:effectLst>
            <a:outerShdw blurRad="228600" dist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Rectangle 25"/>
          <p:cNvSpPr/>
          <p:nvPr/>
        </p:nvSpPr>
        <p:spPr>
          <a:xfrm>
            <a:off x="526704" y="2137567"/>
            <a:ext cx="6894821" cy="11109596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27000"/>
                </a:schemeClr>
              </a:gs>
              <a:gs pos="100000">
                <a:schemeClr val="accent4">
                  <a:alpha val="14000"/>
                </a:schemeClr>
              </a:gs>
            </a:gsLst>
            <a:lin ang="5400000" scaled="1"/>
          </a:gradFill>
          <a:ln w="63500">
            <a:noFill/>
          </a:ln>
          <a:effectLst>
            <a:outerShdw blurRad="228600" dist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2099029" y="8718348"/>
            <a:ext cx="8598759" cy="1079584"/>
          </a:xfrm>
          <a:custGeom>
            <a:avLst/>
            <a:gdLst>
              <a:gd name="connsiteX0" fmla="*/ 7061200 w 7061200"/>
              <a:gd name="connsiteY0" fmla="*/ 0 h 1092200"/>
              <a:gd name="connsiteX1" fmla="*/ 0 w 7061200"/>
              <a:gd name="connsiteY1" fmla="*/ 1092200 h 1092200"/>
              <a:gd name="connsiteX0" fmla="*/ 7836389 w 7836389"/>
              <a:gd name="connsiteY0" fmla="*/ 413782 h 490802"/>
              <a:gd name="connsiteX1" fmla="*/ 0 w 7836389"/>
              <a:gd name="connsiteY1" fmla="*/ 77021 h 490802"/>
              <a:gd name="connsiteX0" fmla="*/ 7836389 w 7836389"/>
              <a:gd name="connsiteY0" fmla="*/ 550810 h 550810"/>
              <a:gd name="connsiteX1" fmla="*/ 0 w 7836389"/>
              <a:gd name="connsiteY1" fmla="*/ 214049 h 550810"/>
              <a:gd name="connsiteX0" fmla="*/ 7836389 w 7836389"/>
              <a:gd name="connsiteY0" fmla="*/ 686698 h 686698"/>
              <a:gd name="connsiteX1" fmla="*/ 0 w 7836389"/>
              <a:gd name="connsiteY1" fmla="*/ 349937 h 68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36389" h="686698">
                <a:moveTo>
                  <a:pt x="7836389" y="686698"/>
                </a:moveTo>
                <a:cubicBezTo>
                  <a:pt x="6025289" y="-331346"/>
                  <a:pt x="2353733" y="-14130"/>
                  <a:pt x="0" y="349937"/>
                </a:cubicBezTo>
              </a:path>
            </a:pathLst>
          </a:custGeom>
          <a:noFill/>
          <a:ln w="114300">
            <a:gradFill flip="none" rotWithShape="1">
              <a:gsLst>
                <a:gs pos="0">
                  <a:srgbClr val="0288D1"/>
                </a:gs>
                <a:gs pos="59000">
                  <a:srgbClr val="0194B2"/>
                </a:gs>
                <a:gs pos="100000">
                  <a:srgbClr val="0098A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lt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650506" y="4139290"/>
            <a:ext cx="16665313" cy="6556379"/>
          </a:xfrm>
          <a:custGeom>
            <a:avLst/>
            <a:gdLst>
              <a:gd name="connsiteX0" fmla="*/ 17520740 w 22428277"/>
              <a:gd name="connsiteY0" fmla="*/ 478898 h 6879698"/>
              <a:gd name="connsiteX1" fmla="*/ 21813340 w 22428277"/>
              <a:gd name="connsiteY1" fmla="*/ 351898 h 6879698"/>
              <a:gd name="connsiteX2" fmla="*/ 22194340 w 22428277"/>
              <a:gd name="connsiteY2" fmla="*/ 2180698 h 6879698"/>
              <a:gd name="connsiteX3" fmla="*/ 19832140 w 22428277"/>
              <a:gd name="connsiteY3" fmla="*/ 2841098 h 6879698"/>
              <a:gd name="connsiteX4" fmla="*/ 11373940 w 22428277"/>
              <a:gd name="connsiteY4" fmla="*/ 1139298 h 6879698"/>
              <a:gd name="connsiteX5" fmla="*/ 4515940 w 22428277"/>
              <a:gd name="connsiteY5" fmla="*/ 72498 h 6879698"/>
              <a:gd name="connsiteX6" fmla="*/ 1823540 w 22428277"/>
              <a:gd name="connsiteY6" fmla="*/ 326498 h 6879698"/>
              <a:gd name="connsiteX7" fmla="*/ 1112340 w 22428277"/>
              <a:gd name="connsiteY7" fmla="*/ 2180698 h 6879698"/>
              <a:gd name="connsiteX8" fmla="*/ 17571540 w 22428277"/>
              <a:gd name="connsiteY8" fmla="*/ 5000098 h 6879698"/>
              <a:gd name="connsiteX9" fmla="*/ 21152940 w 22428277"/>
              <a:gd name="connsiteY9" fmla="*/ 6879698 h 6879698"/>
              <a:gd name="connsiteX0" fmla="*/ 17490785 w 22398322"/>
              <a:gd name="connsiteY0" fmla="*/ 485026 h 6885826"/>
              <a:gd name="connsiteX1" fmla="*/ 21783385 w 22398322"/>
              <a:gd name="connsiteY1" fmla="*/ 358026 h 6885826"/>
              <a:gd name="connsiteX2" fmla="*/ 22164385 w 22398322"/>
              <a:gd name="connsiteY2" fmla="*/ 2186826 h 6885826"/>
              <a:gd name="connsiteX3" fmla="*/ 19802185 w 22398322"/>
              <a:gd name="connsiteY3" fmla="*/ 2847226 h 6885826"/>
              <a:gd name="connsiteX4" fmla="*/ 11343985 w 22398322"/>
              <a:gd name="connsiteY4" fmla="*/ 1145426 h 6885826"/>
              <a:gd name="connsiteX5" fmla="*/ 4485985 w 22398322"/>
              <a:gd name="connsiteY5" fmla="*/ 78626 h 6885826"/>
              <a:gd name="connsiteX6" fmla="*/ 1793585 w 22398322"/>
              <a:gd name="connsiteY6" fmla="*/ 332626 h 6885826"/>
              <a:gd name="connsiteX7" fmla="*/ 1082385 w 22398322"/>
              <a:gd name="connsiteY7" fmla="*/ 2186826 h 6885826"/>
              <a:gd name="connsiteX8" fmla="*/ 17541585 w 22398322"/>
              <a:gd name="connsiteY8" fmla="*/ 5006226 h 6885826"/>
              <a:gd name="connsiteX9" fmla="*/ 21122985 w 22398322"/>
              <a:gd name="connsiteY9" fmla="*/ 6885826 h 6885826"/>
              <a:gd name="connsiteX0" fmla="*/ 16564510 w 21472047"/>
              <a:gd name="connsiteY0" fmla="*/ 485026 h 6885826"/>
              <a:gd name="connsiteX1" fmla="*/ 20857110 w 21472047"/>
              <a:gd name="connsiteY1" fmla="*/ 358026 h 6885826"/>
              <a:gd name="connsiteX2" fmla="*/ 21238110 w 21472047"/>
              <a:gd name="connsiteY2" fmla="*/ 2186826 h 6885826"/>
              <a:gd name="connsiteX3" fmla="*/ 18875910 w 21472047"/>
              <a:gd name="connsiteY3" fmla="*/ 2847226 h 6885826"/>
              <a:gd name="connsiteX4" fmla="*/ 10417710 w 21472047"/>
              <a:gd name="connsiteY4" fmla="*/ 1145426 h 6885826"/>
              <a:gd name="connsiteX5" fmla="*/ 3559710 w 21472047"/>
              <a:gd name="connsiteY5" fmla="*/ 78626 h 6885826"/>
              <a:gd name="connsiteX6" fmla="*/ 867310 w 21472047"/>
              <a:gd name="connsiteY6" fmla="*/ 332626 h 6885826"/>
              <a:gd name="connsiteX7" fmla="*/ 156110 w 21472047"/>
              <a:gd name="connsiteY7" fmla="*/ 2186826 h 6885826"/>
              <a:gd name="connsiteX8" fmla="*/ 16615310 w 21472047"/>
              <a:gd name="connsiteY8" fmla="*/ 5006226 h 6885826"/>
              <a:gd name="connsiteX9" fmla="*/ 20196710 w 21472047"/>
              <a:gd name="connsiteY9" fmla="*/ 6885826 h 6885826"/>
              <a:gd name="connsiteX0" fmla="*/ 16426662 w 21334199"/>
              <a:gd name="connsiteY0" fmla="*/ 485026 h 6885826"/>
              <a:gd name="connsiteX1" fmla="*/ 20719262 w 21334199"/>
              <a:gd name="connsiteY1" fmla="*/ 358026 h 6885826"/>
              <a:gd name="connsiteX2" fmla="*/ 21100262 w 21334199"/>
              <a:gd name="connsiteY2" fmla="*/ 2186826 h 6885826"/>
              <a:gd name="connsiteX3" fmla="*/ 18738062 w 21334199"/>
              <a:gd name="connsiteY3" fmla="*/ 2847226 h 6885826"/>
              <a:gd name="connsiteX4" fmla="*/ 10279862 w 21334199"/>
              <a:gd name="connsiteY4" fmla="*/ 1145426 h 6885826"/>
              <a:gd name="connsiteX5" fmla="*/ 3421862 w 21334199"/>
              <a:gd name="connsiteY5" fmla="*/ 78626 h 6885826"/>
              <a:gd name="connsiteX6" fmla="*/ 729462 w 21334199"/>
              <a:gd name="connsiteY6" fmla="*/ 332626 h 6885826"/>
              <a:gd name="connsiteX7" fmla="*/ 18262 w 21334199"/>
              <a:gd name="connsiteY7" fmla="*/ 2186826 h 6885826"/>
              <a:gd name="connsiteX8" fmla="*/ 16477462 w 21334199"/>
              <a:gd name="connsiteY8" fmla="*/ 5006226 h 6885826"/>
              <a:gd name="connsiteX9" fmla="*/ 20058862 w 21334199"/>
              <a:gd name="connsiteY9" fmla="*/ 6885826 h 6885826"/>
              <a:gd name="connsiteX0" fmla="*/ 16436875 w 21344412"/>
              <a:gd name="connsiteY0" fmla="*/ 485026 h 6885826"/>
              <a:gd name="connsiteX1" fmla="*/ 20729475 w 21344412"/>
              <a:gd name="connsiteY1" fmla="*/ 358026 h 6885826"/>
              <a:gd name="connsiteX2" fmla="*/ 21110475 w 21344412"/>
              <a:gd name="connsiteY2" fmla="*/ 2186826 h 6885826"/>
              <a:gd name="connsiteX3" fmla="*/ 18748275 w 21344412"/>
              <a:gd name="connsiteY3" fmla="*/ 2847226 h 6885826"/>
              <a:gd name="connsiteX4" fmla="*/ 10290075 w 21344412"/>
              <a:gd name="connsiteY4" fmla="*/ 1145426 h 6885826"/>
              <a:gd name="connsiteX5" fmla="*/ 3432075 w 21344412"/>
              <a:gd name="connsiteY5" fmla="*/ 78626 h 6885826"/>
              <a:gd name="connsiteX6" fmla="*/ 739675 w 21344412"/>
              <a:gd name="connsiteY6" fmla="*/ 332626 h 6885826"/>
              <a:gd name="connsiteX7" fmla="*/ 28475 w 21344412"/>
              <a:gd name="connsiteY7" fmla="*/ 2186826 h 6885826"/>
              <a:gd name="connsiteX8" fmla="*/ 16487675 w 21344412"/>
              <a:gd name="connsiteY8" fmla="*/ 5006226 h 6885826"/>
              <a:gd name="connsiteX9" fmla="*/ 20069075 w 21344412"/>
              <a:gd name="connsiteY9" fmla="*/ 6885826 h 6885826"/>
              <a:gd name="connsiteX0" fmla="*/ 16436875 w 21344412"/>
              <a:gd name="connsiteY0" fmla="*/ 485026 h 6885826"/>
              <a:gd name="connsiteX1" fmla="*/ 20729475 w 21344412"/>
              <a:gd name="connsiteY1" fmla="*/ 358026 h 6885826"/>
              <a:gd name="connsiteX2" fmla="*/ 21110475 w 21344412"/>
              <a:gd name="connsiteY2" fmla="*/ 2186826 h 6885826"/>
              <a:gd name="connsiteX3" fmla="*/ 18748275 w 21344412"/>
              <a:gd name="connsiteY3" fmla="*/ 2847226 h 6885826"/>
              <a:gd name="connsiteX4" fmla="*/ 10290075 w 21344412"/>
              <a:gd name="connsiteY4" fmla="*/ 1145426 h 6885826"/>
              <a:gd name="connsiteX5" fmla="*/ 3432075 w 21344412"/>
              <a:gd name="connsiteY5" fmla="*/ 78626 h 6885826"/>
              <a:gd name="connsiteX6" fmla="*/ 739675 w 21344412"/>
              <a:gd name="connsiteY6" fmla="*/ 332626 h 6885826"/>
              <a:gd name="connsiteX7" fmla="*/ 28475 w 21344412"/>
              <a:gd name="connsiteY7" fmla="*/ 2186826 h 6885826"/>
              <a:gd name="connsiteX8" fmla="*/ 16487675 w 21344412"/>
              <a:gd name="connsiteY8" fmla="*/ 5006226 h 6885826"/>
              <a:gd name="connsiteX9" fmla="*/ 20069075 w 21344412"/>
              <a:gd name="connsiteY9" fmla="*/ 6885826 h 6885826"/>
              <a:gd name="connsiteX0" fmla="*/ 16408502 w 21316039"/>
              <a:gd name="connsiteY0" fmla="*/ 485026 h 6885826"/>
              <a:gd name="connsiteX1" fmla="*/ 20701102 w 21316039"/>
              <a:gd name="connsiteY1" fmla="*/ 358026 h 6885826"/>
              <a:gd name="connsiteX2" fmla="*/ 21082102 w 21316039"/>
              <a:gd name="connsiteY2" fmla="*/ 2186826 h 6885826"/>
              <a:gd name="connsiteX3" fmla="*/ 18719902 w 21316039"/>
              <a:gd name="connsiteY3" fmla="*/ 2847226 h 6885826"/>
              <a:gd name="connsiteX4" fmla="*/ 10261702 w 21316039"/>
              <a:gd name="connsiteY4" fmla="*/ 1145426 h 6885826"/>
              <a:gd name="connsiteX5" fmla="*/ 3403702 w 21316039"/>
              <a:gd name="connsiteY5" fmla="*/ 78626 h 6885826"/>
              <a:gd name="connsiteX6" fmla="*/ 711302 w 21316039"/>
              <a:gd name="connsiteY6" fmla="*/ 332626 h 6885826"/>
              <a:gd name="connsiteX7" fmla="*/ 102 w 21316039"/>
              <a:gd name="connsiteY7" fmla="*/ 2186826 h 6885826"/>
              <a:gd name="connsiteX8" fmla="*/ 16459302 w 21316039"/>
              <a:gd name="connsiteY8" fmla="*/ 5006226 h 6885826"/>
              <a:gd name="connsiteX9" fmla="*/ 20040702 w 21316039"/>
              <a:gd name="connsiteY9" fmla="*/ 6885826 h 6885826"/>
              <a:gd name="connsiteX0" fmla="*/ 16154504 w 21062041"/>
              <a:gd name="connsiteY0" fmla="*/ 480888 h 6881688"/>
              <a:gd name="connsiteX1" fmla="*/ 20447104 w 21062041"/>
              <a:gd name="connsiteY1" fmla="*/ 353888 h 6881688"/>
              <a:gd name="connsiteX2" fmla="*/ 20828104 w 21062041"/>
              <a:gd name="connsiteY2" fmla="*/ 2182688 h 6881688"/>
              <a:gd name="connsiteX3" fmla="*/ 18465904 w 21062041"/>
              <a:gd name="connsiteY3" fmla="*/ 2843088 h 6881688"/>
              <a:gd name="connsiteX4" fmla="*/ 10007704 w 21062041"/>
              <a:gd name="connsiteY4" fmla="*/ 1141288 h 6881688"/>
              <a:gd name="connsiteX5" fmla="*/ 3149704 w 21062041"/>
              <a:gd name="connsiteY5" fmla="*/ 74488 h 6881688"/>
              <a:gd name="connsiteX6" fmla="*/ 457304 w 21062041"/>
              <a:gd name="connsiteY6" fmla="*/ 328488 h 6881688"/>
              <a:gd name="connsiteX7" fmla="*/ 104 w 21062041"/>
              <a:gd name="connsiteY7" fmla="*/ 2233488 h 6881688"/>
              <a:gd name="connsiteX8" fmla="*/ 16205304 w 21062041"/>
              <a:gd name="connsiteY8" fmla="*/ 5002088 h 6881688"/>
              <a:gd name="connsiteX9" fmla="*/ 19786704 w 21062041"/>
              <a:gd name="connsiteY9" fmla="*/ 6881688 h 6881688"/>
              <a:gd name="connsiteX0" fmla="*/ 16270605 w 21178142"/>
              <a:gd name="connsiteY0" fmla="*/ 480888 h 6881688"/>
              <a:gd name="connsiteX1" fmla="*/ 20563205 w 21178142"/>
              <a:gd name="connsiteY1" fmla="*/ 353888 h 6881688"/>
              <a:gd name="connsiteX2" fmla="*/ 20944205 w 21178142"/>
              <a:gd name="connsiteY2" fmla="*/ 2182688 h 6881688"/>
              <a:gd name="connsiteX3" fmla="*/ 18582005 w 21178142"/>
              <a:gd name="connsiteY3" fmla="*/ 2843088 h 6881688"/>
              <a:gd name="connsiteX4" fmla="*/ 10123805 w 21178142"/>
              <a:gd name="connsiteY4" fmla="*/ 1141288 h 6881688"/>
              <a:gd name="connsiteX5" fmla="*/ 3265805 w 21178142"/>
              <a:gd name="connsiteY5" fmla="*/ 74488 h 6881688"/>
              <a:gd name="connsiteX6" fmla="*/ 573405 w 21178142"/>
              <a:gd name="connsiteY6" fmla="*/ 328488 h 6881688"/>
              <a:gd name="connsiteX7" fmla="*/ 116205 w 21178142"/>
              <a:gd name="connsiteY7" fmla="*/ 2233488 h 6881688"/>
              <a:gd name="connsiteX8" fmla="*/ 16321405 w 21178142"/>
              <a:gd name="connsiteY8" fmla="*/ 5002088 h 6881688"/>
              <a:gd name="connsiteX9" fmla="*/ 19902805 w 21178142"/>
              <a:gd name="connsiteY9" fmla="*/ 6881688 h 6881688"/>
              <a:gd name="connsiteX0" fmla="*/ 16326708 w 21234245"/>
              <a:gd name="connsiteY0" fmla="*/ 480888 h 6881688"/>
              <a:gd name="connsiteX1" fmla="*/ 20619308 w 21234245"/>
              <a:gd name="connsiteY1" fmla="*/ 353888 h 6881688"/>
              <a:gd name="connsiteX2" fmla="*/ 21000308 w 21234245"/>
              <a:gd name="connsiteY2" fmla="*/ 2182688 h 6881688"/>
              <a:gd name="connsiteX3" fmla="*/ 18638108 w 21234245"/>
              <a:gd name="connsiteY3" fmla="*/ 2843088 h 6881688"/>
              <a:gd name="connsiteX4" fmla="*/ 10179908 w 21234245"/>
              <a:gd name="connsiteY4" fmla="*/ 1141288 h 6881688"/>
              <a:gd name="connsiteX5" fmla="*/ 3321908 w 21234245"/>
              <a:gd name="connsiteY5" fmla="*/ 74488 h 6881688"/>
              <a:gd name="connsiteX6" fmla="*/ 629508 w 21234245"/>
              <a:gd name="connsiteY6" fmla="*/ 328488 h 6881688"/>
              <a:gd name="connsiteX7" fmla="*/ 172308 w 21234245"/>
              <a:gd name="connsiteY7" fmla="*/ 2233488 h 6881688"/>
              <a:gd name="connsiteX8" fmla="*/ 16377508 w 21234245"/>
              <a:gd name="connsiteY8" fmla="*/ 5002088 h 6881688"/>
              <a:gd name="connsiteX9" fmla="*/ 19958908 w 21234245"/>
              <a:gd name="connsiteY9" fmla="*/ 6881688 h 6881688"/>
              <a:gd name="connsiteX0" fmla="*/ 15826185 w 20733722"/>
              <a:gd name="connsiteY0" fmla="*/ 630896 h 7031696"/>
              <a:gd name="connsiteX1" fmla="*/ 20118785 w 20733722"/>
              <a:gd name="connsiteY1" fmla="*/ 503896 h 7031696"/>
              <a:gd name="connsiteX2" fmla="*/ 20499785 w 20733722"/>
              <a:gd name="connsiteY2" fmla="*/ 2332696 h 7031696"/>
              <a:gd name="connsiteX3" fmla="*/ 18137585 w 20733722"/>
              <a:gd name="connsiteY3" fmla="*/ 2993096 h 7031696"/>
              <a:gd name="connsiteX4" fmla="*/ 9679385 w 20733722"/>
              <a:gd name="connsiteY4" fmla="*/ 1291296 h 7031696"/>
              <a:gd name="connsiteX5" fmla="*/ 2821385 w 20733722"/>
              <a:gd name="connsiteY5" fmla="*/ 224496 h 7031696"/>
              <a:gd name="connsiteX6" fmla="*/ 128985 w 20733722"/>
              <a:gd name="connsiteY6" fmla="*/ 478496 h 7031696"/>
              <a:gd name="connsiteX7" fmla="*/ 636985 w 20733722"/>
              <a:gd name="connsiteY7" fmla="*/ 4999696 h 7031696"/>
              <a:gd name="connsiteX8" fmla="*/ 15876985 w 20733722"/>
              <a:gd name="connsiteY8" fmla="*/ 5152096 h 7031696"/>
              <a:gd name="connsiteX9" fmla="*/ 19458385 w 20733722"/>
              <a:gd name="connsiteY9" fmla="*/ 7031696 h 7031696"/>
              <a:gd name="connsiteX0" fmla="*/ 16949742 w 21857279"/>
              <a:gd name="connsiteY0" fmla="*/ 451205 h 6852005"/>
              <a:gd name="connsiteX1" fmla="*/ 21242342 w 21857279"/>
              <a:gd name="connsiteY1" fmla="*/ 324205 h 6852005"/>
              <a:gd name="connsiteX2" fmla="*/ 21623342 w 21857279"/>
              <a:gd name="connsiteY2" fmla="*/ 2153005 h 6852005"/>
              <a:gd name="connsiteX3" fmla="*/ 19261142 w 21857279"/>
              <a:gd name="connsiteY3" fmla="*/ 2813405 h 6852005"/>
              <a:gd name="connsiteX4" fmla="*/ 10802942 w 21857279"/>
              <a:gd name="connsiteY4" fmla="*/ 1111605 h 6852005"/>
              <a:gd name="connsiteX5" fmla="*/ 3944942 w 21857279"/>
              <a:gd name="connsiteY5" fmla="*/ 44805 h 6852005"/>
              <a:gd name="connsiteX6" fmla="*/ 566742 w 21857279"/>
              <a:gd name="connsiteY6" fmla="*/ 2610205 h 6852005"/>
              <a:gd name="connsiteX7" fmla="*/ 1760542 w 21857279"/>
              <a:gd name="connsiteY7" fmla="*/ 4820005 h 6852005"/>
              <a:gd name="connsiteX8" fmla="*/ 17000542 w 21857279"/>
              <a:gd name="connsiteY8" fmla="*/ 4972405 h 6852005"/>
              <a:gd name="connsiteX9" fmla="*/ 20581942 w 21857279"/>
              <a:gd name="connsiteY9" fmla="*/ 6852005 h 6852005"/>
              <a:gd name="connsiteX0" fmla="*/ 16838204 w 21745741"/>
              <a:gd name="connsiteY0" fmla="*/ 266094 h 6666894"/>
              <a:gd name="connsiteX1" fmla="*/ 21130804 w 21745741"/>
              <a:gd name="connsiteY1" fmla="*/ 139094 h 6666894"/>
              <a:gd name="connsiteX2" fmla="*/ 21511804 w 21745741"/>
              <a:gd name="connsiteY2" fmla="*/ 1967894 h 6666894"/>
              <a:gd name="connsiteX3" fmla="*/ 19149604 w 21745741"/>
              <a:gd name="connsiteY3" fmla="*/ 2628294 h 6666894"/>
              <a:gd name="connsiteX4" fmla="*/ 10691404 w 21745741"/>
              <a:gd name="connsiteY4" fmla="*/ 926494 h 6666894"/>
              <a:gd name="connsiteX5" fmla="*/ 2004604 w 21745741"/>
              <a:gd name="connsiteY5" fmla="*/ 901094 h 6666894"/>
              <a:gd name="connsiteX6" fmla="*/ 455204 w 21745741"/>
              <a:gd name="connsiteY6" fmla="*/ 2425094 h 6666894"/>
              <a:gd name="connsiteX7" fmla="*/ 1649004 w 21745741"/>
              <a:gd name="connsiteY7" fmla="*/ 4634894 h 6666894"/>
              <a:gd name="connsiteX8" fmla="*/ 16889004 w 21745741"/>
              <a:gd name="connsiteY8" fmla="*/ 4787294 h 6666894"/>
              <a:gd name="connsiteX9" fmla="*/ 20470404 w 21745741"/>
              <a:gd name="connsiteY9" fmla="*/ 6666894 h 6666894"/>
              <a:gd name="connsiteX0" fmla="*/ 16838204 w 21745741"/>
              <a:gd name="connsiteY0" fmla="*/ 266094 h 6666894"/>
              <a:gd name="connsiteX1" fmla="*/ 21130804 w 21745741"/>
              <a:gd name="connsiteY1" fmla="*/ 139094 h 6666894"/>
              <a:gd name="connsiteX2" fmla="*/ 21511804 w 21745741"/>
              <a:gd name="connsiteY2" fmla="*/ 1967894 h 6666894"/>
              <a:gd name="connsiteX3" fmla="*/ 19149604 w 21745741"/>
              <a:gd name="connsiteY3" fmla="*/ 2628294 h 6666894"/>
              <a:gd name="connsiteX4" fmla="*/ 10691404 w 21745741"/>
              <a:gd name="connsiteY4" fmla="*/ 926494 h 6666894"/>
              <a:gd name="connsiteX5" fmla="*/ 2004604 w 21745741"/>
              <a:gd name="connsiteY5" fmla="*/ 901094 h 6666894"/>
              <a:gd name="connsiteX6" fmla="*/ 455204 w 21745741"/>
              <a:gd name="connsiteY6" fmla="*/ 2425094 h 6666894"/>
              <a:gd name="connsiteX7" fmla="*/ 1649004 w 21745741"/>
              <a:gd name="connsiteY7" fmla="*/ 4634894 h 6666894"/>
              <a:gd name="connsiteX8" fmla="*/ 16889004 w 21745741"/>
              <a:gd name="connsiteY8" fmla="*/ 4787294 h 6666894"/>
              <a:gd name="connsiteX9" fmla="*/ 20470404 w 21745741"/>
              <a:gd name="connsiteY9" fmla="*/ 6666894 h 6666894"/>
              <a:gd name="connsiteX0" fmla="*/ 17039885 w 21947422"/>
              <a:gd name="connsiteY0" fmla="*/ 266094 h 6666894"/>
              <a:gd name="connsiteX1" fmla="*/ 21332485 w 21947422"/>
              <a:gd name="connsiteY1" fmla="*/ 139094 h 6666894"/>
              <a:gd name="connsiteX2" fmla="*/ 21713485 w 21947422"/>
              <a:gd name="connsiteY2" fmla="*/ 1967894 h 6666894"/>
              <a:gd name="connsiteX3" fmla="*/ 19351285 w 21947422"/>
              <a:gd name="connsiteY3" fmla="*/ 2628294 h 6666894"/>
              <a:gd name="connsiteX4" fmla="*/ 10893085 w 21947422"/>
              <a:gd name="connsiteY4" fmla="*/ 926494 h 6666894"/>
              <a:gd name="connsiteX5" fmla="*/ 2206285 w 21947422"/>
              <a:gd name="connsiteY5" fmla="*/ 901094 h 6666894"/>
              <a:gd name="connsiteX6" fmla="*/ 301285 w 21947422"/>
              <a:gd name="connsiteY6" fmla="*/ 2425094 h 6666894"/>
              <a:gd name="connsiteX7" fmla="*/ 1850685 w 21947422"/>
              <a:gd name="connsiteY7" fmla="*/ 4634894 h 6666894"/>
              <a:gd name="connsiteX8" fmla="*/ 17090685 w 21947422"/>
              <a:gd name="connsiteY8" fmla="*/ 4787294 h 6666894"/>
              <a:gd name="connsiteX9" fmla="*/ 20672085 w 21947422"/>
              <a:gd name="connsiteY9" fmla="*/ 6666894 h 6666894"/>
              <a:gd name="connsiteX0" fmla="*/ 16769401 w 21676938"/>
              <a:gd name="connsiteY0" fmla="*/ 266094 h 6666894"/>
              <a:gd name="connsiteX1" fmla="*/ 21062001 w 21676938"/>
              <a:gd name="connsiteY1" fmla="*/ 139094 h 6666894"/>
              <a:gd name="connsiteX2" fmla="*/ 21443001 w 21676938"/>
              <a:gd name="connsiteY2" fmla="*/ 1967894 h 6666894"/>
              <a:gd name="connsiteX3" fmla="*/ 19080801 w 21676938"/>
              <a:gd name="connsiteY3" fmla="*/ 2628294 h 6666894"/>
              <a:gd name="connsiteX4" fmla="*/ 10622601 w 21676938"/>
              <a:gd name="connsiteY4" fmla="*/ 926494 h 6666894"/>
              <a:gd name="connsiteX5" fmla="*/ 1935801 w 21676938"/>
              <a:gd name="connsiteY5" fmla="*/ 901094 h 6666894"/>
              <a:gd name="connsiteX6" fmla="*/ 30801 w 21676938"/>
              <a:gd name="connsiteY6" fmla="*/ 2425094 h 6666894"/>
              <a:gd name="connsiteX7" fmla="*/ 1580201 w 21676938"/>
              <a:gd name="connsiteY7" fmla="*/ 4634894 h 6666894"/>
              <a:gd name="connsiteX8" fmla="*/ 16820201 w 21676938"/>
              <a:gd name="connsiteY8" fmla="*/ 4787294 h 6666894"/>
              <a:gd name="connsiteX9" fmla="*/ 20401601 w 21676938"/>
              <a:gd name="connsiteY9" fmla="*/ 6666894 h 6666894"/>
              <a:gd name="connsiteX0" fmla="*/ 16769401 w 21676938"/>
              <a:gd name="connsiteY0" fmla="*/ 266094 h 6666894"/>
              <a:gd name="connsiteX1" fmla="*/ 21062001 w 21676938"/>
              <a:gd name="connsiteY1" fmla="*/ 139094 h 6666894"/>
              <a:gd name="connsiteX2" fmla="*/ 21443001 w 21676938"/>
              <a:gd name="connsiteY2" fmla="*/ 1967894 h 6666894"/>
              <a:gd name="connsiteX3" fmla="*/ 19080801 w 21676938"/>
              <a:gd name="connsiteY3" fmla="*/ 2628294 h 6666894"/>
              <a:gd name="connsiteX4" fmla="*/ 10622601 w 21676938"/>
              <a:gd name="connsiteY4" fmla="*/ 926494 h 6666894"/>
              <a:gd name="connsiteX5" fmla="*/ 1935801 w 21676938"/>
              <a:gd name="connsiteY5" fmla="*/ 901094 h 6666894"/>
              <a:gd name="connsiteX6" fmla="*/ 30801 w 21676938"/>
              <a:gd name="connsiteY6" fmla="*/ 2425094 h 6666894"/>
              <a:gd name="connsiteX7" fmla="*/ 1580201 w 21676938"/>
              <a:gd name="connsiteY7" fmla="*/ 4634894 h 6666894"/>
              <a:gd name="connsiteX8" fmla="*/ 16820201 w 21676938"/>
              <a:gd name="connsiteY8" fmla="*/ 4787294 h 6666894"/>
              <a:gd name="connsiteX9" fmla="*/ 20401601 w 21676938"/>
              <a:gd name="connsiteY9" fmla="*/ 6666894 h 6666894"/>
              <a:gd name="connsiteX0" fmla="*/ 16743869 w 21651406"/>
              <a:gd name="connsiteY0" fmla="*/ 266094 h 6666894"/>
              <a:gd name="connsiteX1" fmla="*/ 21036469 w 21651406"/>
              <a:gd name="connsiteY1" fmla="*/ 139094 h 6666894"/>
              <a:gd name="connsiteX2" fmla="*/ 21417469 w 21651406"/>
              <a:gd name="connsiteY2" fmla="*/ 1967894 h 6666894"/>
              <a:gd name="connsiteX3" fmla="*/ 19055269 w 21651406"/>
              <a:gd name="connsiteY3" fmla="*/ 2628294 h 6666894"/>
              <a:gd name="connsiteX4" fmla="*/ 10597069 w 21651406"/>
              <a:gd name="connsiteY4" fmla="*/ 926494 h 6666894"/>
              <a:gd name="connsiteX5" fmla="*/ 1910269 w 21651406"/>
              <a:gd name="connsiteY5" fmla="*/ 901094 h 6666894"/>
              <a:gd name="connsiteX6" fmla="*/ 5269 w 21651406"/>
              <a:gd name="connsiteY6" fmla="*/ 2425094 h 6666894"/>
              <a:gd name="connsiteX7" fmla="*/ 1554669 w 21651406"/>
              <a:gd name="connsiteY7" fmla="*/ 4634894 h 6666894"/>
              <a:gd name="connsiteX8" fmla="*/ 16794669 w 21651406"/>
              <a:gd name="connsiteY8" fmla="*/ 4787294 h 6666894"/>
              <a:gd name="connsiteX9" fmla="*/ 20376069 w 21651406"/>
              <a:gd name="connsiteY9" fmla="*/ 6666894 h 6666894"/>
              <a:gd name="connsiteX0" fmla="*/ 16743869 w 21651406"/>
              <a:gd name="connsiteY0" fmla="*/ 266094 h 6666894"/>
              <a:gd name="connsiteX1" fmla="*/ 21036469 w 21651406"/>
              <a:gd name="connsiteY1" fmla="*/ 139094 h 6666894"/>
              <a:gd name="connsiteX2" fmla="*/ 21417469 w 21651406"/>
              <a:gd name="connsiteY2" fmla="*/ 1967894 h 6666894"/>
              <a:gd name="connsiteX3" fmla="*/ 19055269 w 21651406"/>
              <a:gd name="connsiteY3" fmla="*/ 2628294 h 6666894"/>
              <a:gd name="connsiteX4" fmla="*/ 10597069 w 21651406"/>
              <a:gd name="connsiteY4" fmla="*/ 926494 h 6666894"/>
              <a:gd name="connsiteX5" fmla="*/ 1910269 w 21651406"/>
              <a:gd name="connsiteY5" fmla="*/ 901094 h 6666894"/>
              <a:gd name="connsiteX6" fmla="*/ 5269 w 21651406"/>
              <a:gd name="connsiteY6" fmla="*/ 2425094 h 6666894"/>
              <a:gd name="connsiteX7" fmla="*/ 1554669 w 21651406"/>
              <a:gd name="connsiteY7" fmla="*/ 4634894 h 6666894"/>
              <a:gd name="connsiteX8" fmla="*/ 16794669 w 21651406"/>
              <a:gd name="connsiteY8" fmla="*/ 4787294 h 6666894"/>
              <a:gd name="connsiteX9" fmla="*/ 20376069 w 21651406"/>
              <a:gd name="connsiteY9" fmla="*/ 6666894 h 6666894"/>
              <a:gd name="connsiteX0" fmla="*/ 16743869 w 21651406"/>
              <a:gd name="connsiteY0" fmla="*/ 266094 h 6666894"/>
              <a:gd name="connsiteX1" fmla="*/ 21036469 w 21651406"/>
              <a:gd name="connsiteY1" fmla="*/ 139094 h 6666894"/>
              <a:gd name="connsiteX2" fmla="*/ 21417469 w 21651406"/>
              <a:gd name="connsiteY2" fmla="*/ 1967894 h 6666894"/>
              <a:gd name="connsiteX3" fmla="*/ 19055269 w 21651406"/>
              <a:gd name="connsiteY3" fmla="*/ 2628294 h 6666894"/>
              <a:gd name="connsiteX4" fmla="*/ 10597069 w 21651406"/>
              <a:gd name="connsiteY4" fmla="*/ 926494 h 6666894"/>
              <a:gd name="connsiteX5" fmla="*/ 1910269 w 21651406"/>
              <a:gd name="connsiteY5" fmla="*/ 901094 h 6666894"/>
              <a:gd name="connsiteX6" fmla="*/ 5269 w 21651406"/>
              <a:gd name="connsiteY6" fmla="*/ 2425094 h 6666894"/>
              <a:gd name="connsiteX7" fmla="*/ 1554669 w 21651406"/>
              <a:gd name="connsiteY7" fmla="*/ 4634894 h 6666894"/>
              <a:gd name="connsiteX8" fmla="*/ 16794669 w 21651406"/>
              <a:gd name="connsiteY8" fmla="*/ 4787294 h 6666894"/>
              <a:gd name="connsiteX9" fmla="*/ 20376069 w 21651406"/>
              <a:gd name="connsiteY9" fmla="*/ 6666894 h 6666894"/>
              <a:gd name="connsiteX0" fmla="*/ 16748369 w 21655906"/>
              <a:gd name="connsiteY0" fmla="*/ 266094 h 6666894"/>
              <a:gd name="connsiteX1" fmla="*/ 21040969 w 21655906"/>
              <a:gd name="connsiteY1" fmla="*/ 139094 h 6666894"/>
              <a:gd name="connsiteX2" fmla="*/ 21421969 w 21655906"/>
              <a:gd name="connsiteY2" fmla="*/ 1967894 h 6666894"/>
              <a:gd name="connsiteX3" fmla="*/ 19059769 w 21655906"/>
              <a:gd name="connsiteY3" fmla="*/ 2628294 h 6666894"/>
              <a:gd name="connsiteX4" fmla="*/ 10601569 w 21655906"/>
              <a:gd name="connsiteY4" fmla="*/ 926494 h 6666894"/>
              <a:gd name="connsiteX5" fmla="*/ 1914769 w 21655906"/>
              <a:gd name="connsiteY5" fmla="*/ 901094 h 6666894"/>
              <a:gd name="connsiteX6" fmla="*/ 9769 w 21655906"/>
              <a:gd name="connsiteY6" fmla="*/ 2425094 h 6666894"/>
              <a:gd name="connsiteX7" fmla="*/ 1559169 w 21655906"/>
              <a:gd name="connsiteY7" fmla="*/ 4634894 h 6666894"/>
              <a:gd name="connsiteX8" fmla="*/ 16799169 w 21655906"/>
              <a:gd name="connsiteY8" fmla="*/ 4787294 h 6666894"/>
              <a:gd name="connsiteX9" fmla="*/ 20380569 w 21655906"/>
              <a:gd name="connsiteY9" fmla="*/ 6666894 h 6666894"/>
              <a:gd name="connsiteX0" fmla="*/ 16747260 w 21654797"/>
              <a:gd name="connsiteY0" fmla="*/ 266094 h 6666894"/>
              <a:gd name="connsiteX1" fmla="*/ 21039860 w 21654797"/>
              <a:gd name="connsiteY1" fmla="*/ 139094 h 6666894"/>
              <a:gd name="connsiteX2" fmla="*/ 21420860 w 21654797"/>
              <a:gd name="connsiteY2" fmla="*/ 1967894 h 6666894"/>
              <a:gd name="connsiteX3" fmla="*/ 19058660 w 21654797"/>
              <a:gd name="connsiteY3" fmla="*/ 2628294 h 6666894"/>
              <a:gd name="connsiteX4" fmla="*/ 10600460 w 21654797"/>
              <a:gd name="connsiteY4" fmla="*/ 926494 h 6666894"/>
              <a:gd name="connsiteX5" fmla="*/ 1913660 w 21654797"/>
              <a:gd name="connsiteY5" fmla="*/ 901094 h 6666894"/>
              <a:gd name="connsiteX6" fmla="*/ 8660 w 21654797"/>
              <a:gd name="connsiteY6" fmla="*/ 2425094 h 6666894"/>
              <a:gd name="connsiteX7" fmla="*/ 1558060 w 21654797"/>
              <a:gd name="connsiteY7" fmla="*/ 4634894 h 6666894"/>
              <a:gd name="connsiteX8" fmla="*/ 16798060 w 21654797"/>
              <a:gd name="connsiteY8" fmla="*/ 4787294 h 6666894"/>
              <a:gd name="connsiteX9" fmla="*/ 20379460 w 21654797"/>
              <a:gd name="connsiteY9" fmla="*/ 6666894 h 6666894"/>
              <a:gd name="connsiteX0" fmla="*/ 16122792 w 21688771"/>
              <a:gd name="connsiteY0" fmla="*/ 252026 h 6675129"/>
              <a:gd name="connsiteX1" fmla="*/ 21039860 w 21688771"/>
              <a:gd name="connsiteY1" fmla="*/ 147329 h 6675129"/>
              <a:gd name="connsiteX2" fmla="*/ 21420860 w 21688771"/>
              <a:gd name="connsiteY2" fmla="*/ 1976129 h 6675129"/>
              <a:gd name="connsiteX3" fmla="*/ 19058660 w 21688771"/>
              <a:gd name="connsiteY3" fmla="*/ 2636529 h 6675129"/>
              <a:gd name="connsiteX4" fmla="*/ 10600460 w 21688771"/>
              <a:gd name="connsiteY4" fmla="*/ 934729 h 6675129"/>
              <a:gd name="connsiteX5" fmla="*/ 1913660 w 21688771"/>
              <a:gd name="connsiteY5" fmla="*/ 909329 h 6675129"/>
              <a:gd name="connsiteX6" fmla="*/ 8660 w 21688771"/>
              <a:gd name="connsiteY6" fmla="*/ 2433329 h 6675129"/>
              <a:gd name="connsiteX7" fmla="*/ 1558060 w 21688771"/>
              <a:gd name="connsiteY7" fmla="*/ 4643129 h 6675129"/>
              <a:gd name="connsiteX8" fmla="*/ 16798060 w 21688771"/>
              <a:gd name="connsiteY8" fmla="*/ 4795529 h 6675129"/>
              <a:gd name="connsiteX9" fmla="*/ 20379460 w 21688771"/>
              <a:gd name="connsiteY9" fmla="*/ 6675129 h 6675129"/>
              <a:gd name="connsiteX0" fmla="*/ 16122792 w 21688771"/>
              <a:gd name="connsiteY0" fmla="*/ 252026 h 6675129"/>
              <a:gd name="connsiteX1" fmla="*/ 21039860 w 21688771"/>
              <a:gd name="connsiteY1" fmla="*/ 147329 h 6675129"/>
              <a:gd name="connsiteX2" fmla="*/ 21420860 w 21688771"/>
              <a:gd name="connsiteY2" fmla="*/ 1976129 h 6675129"/>
              <a:gd name="connsiteX3" fmla="*/ 19058660 w 21688771"/>
              <a:gd name="connsiteY3" fmla="*/ 2636529 h 6675129"/>
              <a:gd name="connsiteX4" fmla="*/ 10618390 w 21688771"/>
              <a:gd name="connsiteY4" fmla="*/ 1167812 h 6675129"/>
              <a:gd name="connsiteX5" fmla="*/ 1913660 w 21688771"/>
              <a:gd name="connsiteY5" fmla="*/ 909329 h 6675129"/>
              <a:gd name="connsiteX6" fmla="*/ 8660 w 21688771"/>
              <a:gd name="connsiteY6" fmla="*/ 2433329 h 6675129"/>
              <a:gd name="connsiteX7" fmla="*/ 1558060 w 21688771"/>
              <a:gd name="connsiteY7" fmla="*/ 4643129 h 6675129"/>
              <a:gd name="connsiteX8" fmla="*/ 16798060 w 21688771"/>
              <a:gd name="connsiteY8" fmla="*/ 4795529 h 6675129"/>
              <a:gd name="connsiteX9" fmla="*/ 20379460 w 21688771"/>
              <a:gd name="connsiteY9" fmla="*/ 6675129 h 6675129"/>
              <a:gd name="connsiteX0" fmla="*/ 16330304 w 21896283"/>
              <a:gd name="connsiteY0" fmla="*/ 252026 h 6675129"/>
              <a:gd name="connsiteX1" fmla="*/ 21247372 w 21896283"/>
              <a:gd name="connsiteY1" fmla="*/ 147329 h 6675129"/>
              <a:gd name="connsiteX2" fmla="*/ 21628372 w 21896283"/>
              <a:gd name="connsiteY2" fmla="*/ 1976129 h 6675129"/>
              <a:gd name="connsiteX3" fmla="*/ 19266172 w 21896283"/>
              <a:gd name="connsiteY3" fmla="*/ 2636529 h 6675129"/>
              <a:gd name="connsiteX4" fmla="*/ 2121172 w 21896283"/>
              <a:gd name="connsiteY4" fmla="*/ 909329 h 6675129"/>
              <a:gd name="connsiteX5" fmla="*/ 216172 w 21896283"/>
              <a:gd name="connsiteY5" fmla="*/ 2433329 h 6675129"/>
              <a:gd name="connsiteX6" fmla="*/ 1765572 w 21896283"/>
              <a:gd name="connsiteY6" fmla="*/ 4643129 h 6675129"/>
              <a:gd name="connsiteX7" fmla="*/ 17005572 w 21896283"/>
              <a:gd name="connsiteY7" fmla="*/ 4795529 h 6675129"/>
              <a:gd name="connsiteX8" fmla="*/ 20586972 w 21896283"/>
              <a:gd name="connsiteY8" fmla="*/ 6675129 h 6675129"/>
              <a:gd name="connsiteX0" fmla="*/ 16381835 w 21947814"/>
              <a:gd name="connsiteY0" fmla="*/ 252026 h 6675129"/>
              <a:gd name="connsiteX1" fmla="*/ 21298903 w 21947814"/>
              <a:gd name="connsiteY1" fmla="*/ 147329 h 6675129"/>
              <a:gd name="connsiteX2" fmla="*/ 21679903 w 21947814"/>
              <a:gd name="connsiteY2" fmla="*/ 1976129 h 6675129"/>
              <a:gd name="connsiteX3" fmla="*/ 19317703 w 21947814"/>
              <a:gd name="connsiteY3" fmla="*/ 2636529 h 6675129"/>
              <a:gd name="connsiteX4" fmla="*/ 2172703 w 21947814"/>
              <a:gd name="connsiteY4" fmla="*/ 909329 h 6675129"/>
              <a:gd name="connsiteX5" fmla="*/ 267703 w 21947814"/>
              <a:gd name="connsiteY5" fmla="*/ 2433329 h 6675129"/>
              <a:gd name="connsiteX6" fmla="*/ 1817103 w 21947814"/>
              <a:gd name="connsiteY6" fmla="*/ 4643129 h 6675129"/>
              <a:gd name="connsiteX7" fmla="*/ 17057103 w 21947814"/>
              <a:gd name="connsiteY7" fmla="*/ 4795529 h 6675129"/>
              <a:gd name="connsiteX8" fmla="*/ 20638503 w 21947814"/>
              <a:gd name="connsiteY8" fmla="*/ 6675129 h 6675129"/>
              <a:gd name="connsiteX0" fmla="*/ 16115218 w 21681197"/>
              <a:gd name="connsiteY0" fmla="*/ 252026 h 6675129"/>
              <a:gd name="connsiteX1" fmla="*/ 21032286 w 21681197"/>
              <a:gd name="connsiteY1" fmla="*/ 147329 h 6675129"/>
              <a:gd name="connsiteX2" fmla="*/ 21413286 w 21681197"/>
              <a:gd name="connsiteY2" fmla="*/ 1976129 h 6675129"/>
              <a:gd name="connsiteX3" fmla="*/ 19051086 w 21681197"/>
              <a:gd name="connsiteY3" fmla="*/ 2636529 h 6675129"/>
              <a:gd name="connsiteX4" fmla="*/ 1906086 w 21681197"/>
              <a:gd name="connsiteY4" fmla="*/ 909329 h 6675129"/>
              <a:gd name="connsiteX5" fmla="*/ 1086 w 21681197"/>
              <a:gd name="connsiteY5" fmla="*/ 2433329 h 6675129"/>
              <a:gd name="connsiteX6" fmla="*/ 1550486 w 21681197"/>
              <a:gd name="connsiteY6" fmla="*/ 4643129 h 6675129"/>
              <a:gd name="connsiteX7" fmla="*/ 16790486 w 21681197"/>
              <a:gd name="connsiteY7" fmla="*/ 4795529 h 6675129"/>
              <a:gd name="connsiteX8" fmla="*/ 20371886 w 21681197"/>
              <a:gd name="connsiteY8" fmla="*/ 6675129 h 6675129"/>
              <a:gd name="connsiteX0" fmla="*/ 16115170 w 21681149"/>
              <a:gd name="connsiteY0" fmla="*/ 252026 h 6675129"/>
              <a:gd name="connsiteX1" fmla="*/ 21032238 w 21681149"/>
              <a:gd name="connsiteY1" fmla="*/ 147329 h 6675129"/>
              <a:gd name="connsiteX2" fmla="*/ 21413238 w 21681149"/>
              <a:gd name="connsiteY2" fmla="*/ 1976129 h 6675129"/>
              <a:gd name="connsiteX3" fmla="*/ 19051038 w 21681149"/>
              <a:gd name="connsiteY3" fmla="*/ 2636529 h 6675129"/>
              <a:gd name="connsiteX4" fmla="*/ 1906038 w 21681149"/>
              <a:gd name="connsiteY4" fmla="*/ 909329 h 6675129"/>
              <a:gd name="connsiteX5" fmla="*/ 1038 w 21681149"/>
              <a:gd name="connsiteY5" fmla="*/ 2433329 h 6675129"/>
              <a:gd name="connsiteX6" fmla="*/ 1550438 w 21681149"/>
              <a:gd name="connsiteY6" fmla="*/ 4643129 h 6675129"/>
              <a:gd name="connsiteX7" fmla="*/ 16790438 w 21681149"/>
              <a:gd name="connsiteY7" fmla="*/ 4795529 h 6675129"/>
              <a:gd name="connsiteX8" fmla="*/ 20371838 w 21681149"/>
              <a:gd name="connsiteY8" fmla="*/ 6675129 h 6675129"/>
              <a:gd name="connsiteX0" fmla="*/ 16120640 w 21686619"/>
              <a:gd name="connsiteY0" fmla="*/ 252026 h 6675129"/>
              <a:gd name="connsiteX1" fmla="*/ 21037708 w 21686619"/>
              <a:gd name="connsiteY1" fmla="*/ 147329 h 6675129"/>
              <a:gd name="connsiteX2" fmla="*/ 21418708 w 21686619"/>
              <a:gd name="connsiteY2" fmla="*/ 1976129 h 6675129"/>
              <a:gd name="connsiteX3" fmla="*/ 19056508 w 21686619"/>
              <a:gd name="connsiteY3" fmla="*/ 2636529 h 6675129"/>
              <a:gd name="connsiteX4" fmla="*/ 1911508 w 21686619"/>
              <a:gd name="connsiteY4" fmla="*/ 909329 h 6675129"/>
              <a:gd name="connsiteX5" fmla="*/ 6508 w 21686619"/>
              <a:gd name="connsiteY5" fmla="*/ 2433329 h 6675129"/>
              <a:gd name="connsiteX6" fmla="*/ 1555908 w 21686619"/>
              <a:gd name="connsiteY6" fmla="*/ 4643129 h 6675129"/>
              <a:gd name="connsiteX7" fmla="*/ 16795908 w 21686619"/>
              <a:gd name="connsiteY7" fmla="*/ 4795529 h 6675129"/>
              <a:gd name="connsiteX8" fmla="*/ 20377308 w 21686619"/>
              <a:gd name="connsiteY8" fmla="*/ 6675129 h 6675129"/>
              <a:gd name="connsiteX0" fmla="*/ 16120640 w 21732668"/>
              <a:gd name="connsiteY0" fmla="*/ 258616 h 6681719"/>
              <a:gd name="connsiteX1" fmla="*/ 21037708 w 21732668"/>
              <a:gd name="connsiteY1" fmla="*/ 153919 h 6681719"/>
              <a:gd name="connsiteX2" fmla="*/ 21490425 w 21732668"/>
              <a:gd name="connsiteY2" fmla="*/ 2072366 h 6681719"/>
              <a:gd name="connsiteX3" fmla="*/ 19056508 w 21732668"/>
              <a:gd name="connsiteY3" fmla="*/ 2643119 h 6681719"/>
              <a:gd name="connsiteX4" fmla="*/ 1911508 w 21732668"/>
              <a:gd name="connsiteY4" fmla="*/ 915919 h 6681719"/>
              <a:gd name="connsiteX5" fmla="*/ 6508 w 21732668"/>
              <a:gd name="connsiteY5" fmla="*/ 2439919 h 6681719"/>
              <a:gd name="connsiteX6" fmla="*/ 1555908 w 21732668"/>
              <a:gd name="connsiteY6" fmla="*/ 4649719 h 6681719"/>
              <a:gd name="connsiteX7" fmla="*/ 16795908 w 21732668"/>
              <a:gd name="connsiteY7" fmla="*/ 4802119 h 6681719"/>
              <a:gd name="connsiteX8" fmla="*/ 20377308 w 21732668"/>
              <a:gd name="connsiteY8" fmla="*/ 6681719 h 6681719"/>
              <a:gd name="connsiteX0" fmla="*/ 16120640 w 21658684"/>
              <a:gd name="connsiteY0" fmla="*/ 258616 h 6681719"/>
              <a:gd name="connsiteX1" fmla="*/ 21037708 w 21658684"/>
              <a:gd name="connsiteY1" fmla="*/ 153919 h 6681719"/>
              <a:gd name="connsiteX2" fmla="*/ 21490425 w 21658684"/>
              <a:gd name="connsiteY2" fmla="*/ 2072366 h 6681719"/>
              <a:gd name="connsiteX3" fmla="*/ 19056508 w 21658684"/>
              <a:gd name="connsiteY3" fmla="*/ 2643119 h 6681719"/>
              <a:gd name="connsiteX4" fmla="*/ 1911508 w 21658684"/>
              <a:gd name="connsiteY4" fmla="*/ 915919 h 6681719"/>
              <a:gd name="connsiteX5" fmla="*/ 6508 w 21658684"/>
              <a:gd name="connsiteY5" fmla="*/ 2439919 h 6681719"/>
              <a:gd name="connsiteX6" fmla="*/ 1555908 w 21658684"/>
              <a:gd name="connsiteY6" fmla="*/ 4649719 h 6681719"/>
              <a:gd name="connsiteX7" fmla="*/ 16795908 w 21658684"/>
              <a:gd name="connsiteY7" fmla="*/ 4802119 h 6681719"/>
              <a:gd name="connsiteX8" fmla="*/ 20377308 w 21658684"/>
              <a:gd name="connsiteY8" fmla="*/ 6681719 h 6681719"/>
              <a:gd name="connsiteX0" fmla="*/ 16120640 w 21747791"/>
              <a:gd name="connsiteY0" fmla="*/ 258616 h 6681719"/>
              <a:gd name="connsiteX1" fmla="*/ 21037708 w 21747791"/>
              <a:gd name="connsiteY1" fmla="*/ 153919 h 6681719"/>
              <a:gd name="connsiteX2" fmla="*/ 21490425 w 21747791"/>
              <a:gd name="connsiteY2" fmla="*/ 2072366 h 6681719"/>
              <a:gd name="connsiteX3" fmla="*/ 19056508 w 21747791"/>
              <a:gd name="connsiteY3" fmla="*/ 2643119 h 6681719"/>
              <a:gd name="connsiteX4" fmla="*/ 1911508 w 21747791"/>
              <a:gd name="connsiteY4" fmla="*/ 915919 h 6681719"/>
              <a:gd name="connsiteX5" fmla="*/ 6508 w 21747791"/>
              <a:gd name="connsiteY5" fmla="*/ 2439919 h 6681719"/>
              <a:gd name="connsiteX6" fmla="*/ 1555908 w 21747791"/>
              <a:gd name="connsiteY6" fmla="*/ 4649719 h 6681719"/>
              <a:gd name="connsiteX7" fmla="*/ 16795908 w 21747791"/>
              <a:gd name="connsiteY7" fmla="*/ 4802119 h 6681719"/>
              <a:gd name="connsiteX8" fmla="*/ 20377308 w 21747791"/>
              <a:gd name="connsiteY8" fmla="*/ 6681719 h 6681719"/>
              <a:gd name="connsiteX0" fmla="*/ 16120640 w 21630166"/>
              <a:gd name="connsiteY0" fmla="*/ 258616 h 6681719"/>
              <a:gd name="connsiteX1" fmla="*/ 21037708 w 21630166"/>
              <a:gd name="connsiteY1" fmla="*/ 153919 h 6681719"/>
              <a:gd name="connsiteX2" fmla="*/ 21490425 w 21630166"/>
              <a:gd name="connsiteY2" fmla="*/ 2072366 h 6681719"/>
              <a:gd name="connsiteX3" fmla="*/ 19056508 w 21630166"/>
              <a:gd name="connsiteY3" fmla="*/ 2643119 h 6681719"/>
              <a:gd name="connsiteX4" fmla="*/ 1911508 w 21630166"/>
              <a:gd name="connsiteY4" fmla="*/ 915919 h 6681719"/>
              <a:gd name="connsiteX5" fmla="*/ 6508 w 21630166"/>
              <a:gd name="connsiteY5" fmla="*/ 2439919 h 6681719"/>
              <a:gd name="connsiteX6" fmla="*/ 1555908 w 21630166"/>
              <a:gd name="connsiteY6" fmla="*/ 4649719 h 6681719"/>
              <a:gd name="connsiteX7" fmla="*/ 16795908 w 21630166"/>
              <a:gd name="connsiteY7" fmla="*/ 4802119 h 6681719"/>
              <a:gd name="connsiteX8" fmla="*/ 20377308 w 21630166"/>
              <a:gd name="connsiteY8" fmla="*/ 6681719 h 6681719"/>
              <a:gd name="connsiteX0" fmla="*/ 16120640 w 21686349"/>
              <a:gd name="connsiteY0" fmla="*/ 210000 h 6633103"/>
              <a:gd name="connsiteX1" fmla="*/ 21037708 w 21686349"/>
              <a:gd name="connsiteY1" fmla="*/ 105303 h 6633103"/>
              <a:gd name="connsiteX2" fmla="*/ 21580071 w 21686349"/>
              <a:gd name="connsiteY2" fmla="*/ 1360362 h 6633103"/>
              <a:gd name="connsiteX3" fmla="*/ 19056508 w 21686349"/>
              <a:gd name="connsiteY3" fmla="*/ 2594503 h 6633103"/>
              <a:gd name="connsiteX4" fmla="*/ 1911508 w 21686349"/>
              <a:gd name="connsiteY4" fmla="*/ 867303 h 6633103"/>
              <a:gd name="connsiteX5" fmla="*/ 6508 w 21686349"/>
              <a:gd name="connsiteY5" fmla="*/ 2391303 h 6633103"/>
              <a:gd name="connsiteX6" fmla="*/ 1555908 w 21686349"/>
              <a:gd name="connsiteY6" fmla="*/ 4601103 h 6633103"/>
              <a:gd name="connsiteX7" fmla="*/ 16795908 w 21686349"/>
              <a:gd name="connsiteY7" fmla="*/ 4753503 h 6633103"/>
              <a:gd name="connsiteX8" fmla="*/ 20377308 w 21686349"/>
              <a:gd name="connsiteY8" fmla="*/ 6633103 h 6633103"/>
              <a:gd name="connsiteX0" fmla="*/ 16120640 w 21735513"/>
              <a:gd name="connsiteY0" fmla="*/ 195653 h 6618756"/>
              <a:gd name="connsiteX1" fmla="*/ 21037708 w 21735513"/>
              <a:gd name="connsiteY1" fmla="*/ 90956 h 6618756"/>
              <a:gd name="connsiteX2" fmla="*/ 21651790 w 21735513"/>
              <a:gd name="connsiteY2" fmla="*/ 1148792 h 6618756"/>
              <a:gd name="connsiteX3" fmla="*/ 19056508 w 21735513"/>
              <a:gd name="connsiteY3" fmla="*/ 2580156 h 6618756"/>
              <a:gd name="connsiteX4" fmla="*/ 1911508 w 21735513"/>
              <a:gd name="connsiteY4" fmla="*/ 852956 h 6618756"/>
              <a:gd name="connsiteX5" fmla="*/ 6508 w 21735513"/>
              <a:gd name="connsiteY5" fmla="*/ 2376956 h 6618756"/>
              <a:gd name="connsiteX6" fmla="*/ 1555908 w 21735513"/>
              <a:gd name="connsiteY6" fmla="*/ 4586756 h 6618756"/>
              <a:gd name="connsiteX7" fmla="*/ 16795908 w 21735513"/>
              <a:gd name="connsiteY7" fmla="*/ 4739156 h 6618756"/>
              <a:gd name="connsiteX8" fmla="*/ 20377308 w 21735513"/>
              <a:gd name="connsiteY8" fmla="*/ 6618756 h 6618756"/>
              <a:gd name="connsiteX0" fmla="*/ 16120640 w 21710453"/>
              <a:gd name="connsiteY0" fmla="*/ 187865 h 6610968"/>
              <a:gd name="connsiteX1" fmla="*/ 21037708 w 21710453"/>
              <a:gd name="connsiteY1" fmla="*/ 83168 h 6610968"/>
              <a:gd name="connsiteX2" fmla="*/ 21615931 w 21710453"/>
              <a:gd name="connsiteY2" fmla="*/ 1033427 h 6610968"/>
              <a:gd name="connsiteX3" fmla="*/ 19056508 w 21710453"/>
              <a:gd name="connsiteY3" fmla="*/ 2572368 h 6610968"/>
              <a:gd name="connsiteX4" fmla="*/ 1911508 w 21710453"/>
              <a:gd name="connsiteY4" fmla="*/ 845168 h 6610968"/>
              <a:gd name="connsiteX5" fmla="*/ 6508 w 21710453"/>
              <a:gd name="connsiteY5" fmla="*/ 2369168 h 6610968"/>
              <a:gd name="connsiteX6" fmla="*/ 1555908 w 21710453"/>
              <a:gd name="connsiteY6" fmla="*/ 4578968 h 6610968"/>
              <a:gd name="connsiteX7" fmla="*/ 16795908 w 21710453"/>
              <a:gd name="connsiteY7" fmla="*/ 4731368 h 6610968"/>
              <a:gd name="connsiteX8" fmla="*/ 20377308 w 21710453"/>
              <a:gd name="connsiteY8" fmla="*/ 6610968 h 6610968"/>
              <a:gd name="connsiteX0" fmla="*/ 13987040 w 21833408"/>
              <a:gd name="connsiteY0" fmla="*/ 316822 h 6560631"/>
              <a:gd name="connsiteX1" fmla="*/ 21037708 w 21833408"/>
              <a:gd name="connsiteY1" fmla="*/ 32831 h 6560631"/>
              <a:gd name="connsiteX2" fmla="*/ 21615931 w 21833408"/>
              <a:gd name="connsiteY2" fmla="*/ 983090 h 6560631"/>
              <a:gd name="connsiteX3" fmla="*/ 19056508 w 21833408"/>
              <a:gd name="connsiteY3" fmla="*/ 2522031 h 6560631"/>
              <a:gd name="connsiteX4" fmla="*/ 1911508 w 21833408"/>
              <a:gd name="connsiteY4" fmla="*/ 794831 h 6560631"/>
              <a:gd name="connsiteX5" fmla="*/ 6508 w 21833408"/>
              <a:gd name="connsiteY5" fmla="*/ 2318831 h 6560631"/>
              <a:gd name="connsiteX6" fmla="*/ 1555908 w 21833408"/>
              <a:gd name="connsiteY6" fmla="*/ 4528631 h 6560631"/>
              <a:gd name="connsiteX7" fmla="*/ 16795908 w 21833408"/>
              <a:gd name="connsiteY7" fmla="*/ 4681031 h 6560631"/>
              <a:gd name="connsiteX8" fmla="*/ 20377308 w 21833408"/>
              <a:gd name="connsiteY8" fmla="*/ 6560631 h 6560631"/>
              <a:gd name="connsiteX0" fmla="*/ 13987040 w 21948945"/>
              <a:gd name="connsiteY0" fmla="*/ 300944 h 6544753"/>
              <a:gd name="connsiteX1" fmla="*/ 21073567 w 21948945"/>
              <a:gd name="connsiteY1" fmla="*/ 34883 h 6544753"/>
              <a:gd name="connsiteX2" fmla="*/ 21615931 w 21948945"/>
              <a:gd name="connsiteY2" fmla="*/ 967212 h 6544753"/>
              <a:gd name="connsiteX3" fmla="*/ 19056508 w 21948945"/>
              <a:gd name="connsiteY3" fmla="*/ 2506153 h 6544753"/>
              <a:gd name="connsiteX4" fmla="*/ 1911508 w 21948945"/>
              <a:gd name="connsiteY4" fmla="*/ 778953 h 6544753"/>
              <a:gd name="connsiteX5" fmla="*/ 6508 w 21948945"/>
              <a:gd name="connsiteY5" fmla="*/ 2302953 h 6544753"/>
              <a:gd name="connsiteX6" fmla="*/ 1555908 w 21948945"/>
              <a:gd name="connsiteY6" fmla="*/ 4512753 h 6544753"/>
              <a:gd name="connsiteX7" fmla="*/ 16795908 w 21948945"/>
              <a:gd name="connsiteY7" fmla="*/ 4665153 h 6544753"/>
              <a:gd name="connsiteX8" fmla="*/ 20377308 w 21948945"/>
              <a:gd name="connsiteY8" fmla="*/ 6544753 h 6544753"/>
              <a:gd name="connsiteX0" fmla="*/ 13987040 w 21981436"/>
              <a:gd name="connsiteY0" fmla="*/ 384214 h 6628023"/>
              <a:gd name="connsiteX1" fmla="*/ 21073567 w 21981436"/>
              <a:gd name="connsiteY1" fmla="*/ 118153 h 6628023"/>
              <a:gd name="connsiteX2" fmla="*/ 21615931 w 21981436"/>
              <a:gd name="connsiteY2" fmla="*/ 1050482 h 6628023"/>
              <a:gd name="connsiteX3" fmla="*/ 19056508 w 21981436"/>
              <a:gd name="connsiteY3" fmla="*/ 2589423 h 6628023"/>
              <a:gd name="connsiteX4" fmla="*/ 1911508 w 21981436"/>
              <a:gd name="connsiteY4" fmla="*/ 862223 h 6628023"/>
              <a:gd name="connsiteX5" fmla="*/ 6508 w 21981436"/>
              <a:gd name="connsiteY5" fmla="*/ 2386223 h 6628023"/>
              <a:gd name="connsiteX6" fmla="*/ 1555908 w 21981436"/>
              <a:gd name="connsiteY6" fmla="*/ 4596023 h 6628023"/>
              <a:gd name="connsiteX7" fmla="*/ 16795908 w 21981436"/>
              <a:gd name="connsiteY7" fmla="*/ 4748423 h 6628023"/>
              <a:gd name="connsiteX8" fmla="*/ 20377308 w 21981436"/>
              <a:gd name="connsiteY8" fmla="*/ 6628023 h 6628023"/>
              <a:gd name="connsiteX0" fmla="*/ 13987040 w 22001410"/>
              <a:gd name="connsiteY0" fmla="*/ 287025 h 6530834"/>
              <a:gd name="connsiteX1" fmla="*/ 21073567 w 22001410"/>
              <a:gd name="connsiteY1" fmla="*/ 20964 h 6530834"/>
              <a:gd name="connsiteX2" fmla="*/ 21615931 w 22001410"/>
              <a:gd name="connsiteY2" fmla="*/ 953293 h 6530834"/>
              <a:gd name="connsiteX3" fmla="*/ 19056508 w 22001410"/>
              <a:gd name="connsiteY3" fmla="*/ 2492234 h 6530834"/>
              <a:gd name="connsiteX4" fmla="*/ 1911508 w 22001410"/>
              <a:gd name="connsiteY4" fmla="*/ 765034 h 6530834"/>
              <a:gd name="connsiteX5" fmla="*/ 6508 w 22001410"/>
              <a:gd name="connsiteY5" fmla="*/ 2289034 h 6530834"/>
              <a:gd name="connsiteX6" fmla="*/ 1555908 w 22001410"/>
              <a:gd name="connsiteY6" fmla="*/ 4498834 h 6530834"/>
              <a:gd name="connsiteX7" fmla="*/ 16795908 w 22001410"/>
              <a:gd name="connsiteY7" fmla="*/ 4651234 h 6530834"/>
              <a:gd name="connsiteX8" fmla="*/ 20377308 w 22001410"/>
              <a:gd name="connsiteY8" fmla="*/ 6530834 h 6530834"/>
              <a:gd name="connsiteX0" fmla="*/ 13987040 w 21991405"/>
              <a:gd name="connsiteY0" fmla="*/ 149215 h 6393024"/>
              <a:gd name="connsiteX1" fmla="*/ 21055639 w 21991405"/>
              <a:gd name="connsiteY1" fmla="*/ 62448 h 6393024"/>
              <a:gd name="connsiteX2" fmla="*/ 21615931 w 21991405"/>
              <a:gd name="connsiteY2" fmla="*/ 815483 h 6393024"/>
              <a:gd name="connsiteX3" fmla="*/ 19056508 w 21991405"/>
              <a:gd name="connsiteY3" fmla="*/ 2354424 h 6393024"/>
              <a:gd name="connsiteX4" fmla="*/ 1911508 w 21991405"/>
              <a:gd name="connsiteY4" fmla="*/ 627224 h 6393024"/>
              <a:gd name="connsiteX5" fmla="*/ 6508 w 21991405"/>
              <a:gd name="connsiteY5" fmla="*/ 2151224 h 6393024"/>
              <a:gd name="connsiteX6" fmla="*/ 1555908 w 21991405"/>
              <a:gd name="connsiteY6" fmla="*/ 4361024 h 6393024"/>
              <a:gd name="connsiteX7" fmla="*/ 16795908 w 21991405"/>
              <a:gd name="connsiteY7" fmla="*/ 4513424 h 6393024"/>
              <a:gd name="connsiteX8" fmla="*/ 20377308 w 21991405"/>
              <a:gd name="connsiteY8" fmla="*/ 6393024 h 6393024"/>
              <a:gd name="connsiteX0" fmla="*/ 13987040 w 21952228"/>
              <a:gd name="connsiteY0" fmla="*/ 280452 h 6524261"/>
              <a:gd name="connsiteX1" fmla="*/ 21055639 w 21952228"/>
              <a:gd name="connsiteY1" fmla="*/ 193685 h 6524261"/>
              <a:gd name="connsiteX2" fmla="*/ 21615931 w 21952228"/>
              <a:gd name="connsiteY2" fmla="*/ 946720 h 6524261"/>
              <a:gd name="connsiteX3" fmla="*/ 19056508 w 21952228"/>
              <a:gd name="connsiteY3" fmla="*/ 2485661 h 6524261"/>
              <a:gd name="connsiteX4" fmla="*/ 1911508 w 21952228"/>
              <a:gd name="connsiteY4" fmla="*/ 758461 h 6524261"/>
              <a:gd name="connsiteX5" fmla="*/ 6508 w 21952228"/>
              <a:gd name="connsiteY5" fmla="*/ 2282461 h 6524261"/>
              <a:gd name="connsiteX6" fmla="*/ 1555908 w 21952228"/>
              <a:gd name="connsiteY6" fmla="*/ 4492261 h 6524261"/>
              <a:gd name="connsiteX7" fmla="*/ 16795908 w 21952228"/>
              <a:gd name="connsiteY7" fmla="*/ 4644661 h 6524261"/>
              <a:gd name="connsiteX8" fmla="*/ 20377308 w 21952228"/>
              <a:gd name="connsiteY8" fmla="*/ 6524261 h 6524261"/>
              <a:gd name="connsiteX0" fmla="*/ 13987040 w 21908632"/>
              <a:gd name="connsiteY0" fmla="*/ 343764 h 6587573"/>
              <a:gd name="connsiteX1" fmla="*/ 21055639 w 21908632"/>
              <a:gd name="connsiteY1" fmla="*/ 256997 h 6587573"/>
              <a:gd name="connsiteX2" fmla="*/ 21615931 w 21908632"/>
              <a:gd name="connsiteY2" fmla="*/ 1010032 h 6587573"/>
              <a:gd name="connsiteX3" fmla="*/ 19056508 w 21908632"/>
              <a:gd name="connsiteY3" fmla="*/ 2548973 h 6587573"/>
              <a:gd name="connsiteX4" fmla="*/ 1911508 w 21908632"/>
              <a:gd name="connsiteY4" fmla="*/ 821773 h 6587573"/>
              <a:gd name="connsiteX5" fmla="*/ 6508 w 21908632"/>
              <a:gd name="connsiteY5" fmla="*/ 2345773 h 6587573"/>
              <a:gd name="connsiteX6" fmla="*/ 1555908 w 21908632"/>
              <a:gd name="connsiteY6" fmla="*/ 4555573 h 6587573"/>
              <a:gd name="connsiteX7" fmla="*/ 16795908 w 21908632"/>
              <a:gd name="connsiteY7" fmla="*/ 4707973 h 6587573"/>
              <a:gd name="connsiteX8" fmla="*/ 20377308 w 21908632"/>
              <a:gd name="connsiteY8" fmla="*/ 6587573 h 6587573"/>
              <a:gd name="connsiteX0" fmla="*/ 13982611 w 21904203"/>
              <a:gd name="connsiteY0" fmla="*/ 343764 h 6587573"/>
              <a:gd name="connsiteX1" fmla="*/ 21051210 w 21904203"/>
              <a:gd name="connsiteY1" fmla="*/ 256997 h 6587573"/>
              <a:gd name="connsiteX2" fmla="*/ 21611502 w 21904203"/>
              <a:gd name="connsiteY2" fmla="*/ 1010032 h 6587573"/>
              <a:gd name="connsiteX3" fmla="*/ 19052079 w 21904203"/>
              <a:gd name="connsiteY3" fmla="*/ 2548973 h 6587573"/>
              <a:gd name="connsiteX4" fmla="*/ 1781573 w 21904203"/>
              <a:gd name="connsiteY4" fmla="*/ 86667 h 6587573"/>
              <a:gd name="connsiteX5" fmla="*/ 2079 w 21904203"/>
              <a:gd name="connsiteY5" fmla="*/ 2345773 h 6587573"/>
              <a:gd name="connsiteX6" fmla="*/ 1551479 w 21904203"/>
              <a:gd name="connsiteY6" fmla="*/ 4555573 h 6587573"/>
              <a:gd name="connsiteX7" fmla="*/ 16791479 w 21904203"/>
              <a:gd name="connsiteY7" fmla="*/ 4707973 h 6587573"/>
              <a:gd name="connsiteX8" fmla="*/ 20372879 w 21904203"/>
              <a:gd name="connsiteY8" fmla="*/ 6587573 h 6587573"/>
              <a:gd name="connsiteX0" fmla="*/ 13981564 w 21903156"/>
              <a:gd name="connsiteY0" fmla="*/ 423024 h 6666833"/>
              <a:gd name="connsiteX1" fmla="*/ 21050163 w 21903156"/>
              <a:gd name="connsiteY1" fmla="*/ 336257 h 6666833"/>
              <a:gd name="connsiteX2" fmla="*/ 21610455 w 21903156"/>
              <a:gd name="connsiteY2" fmla="*/ 1089292 h 6666833"/>
              <a:gd name="connsiteX3" fmla="*/ 19051032 w 21903156"/>
              <a:gd name="connsiteY3" fmla="*/ 2628233 h 6666833"/>
              <a:gd name="connsiteX4" fmla="*/ 1708808 w 21903156"/>
              <a:gd name="connsiteY4" fmla="*/ 4562 h 6666833"/>
              <a:gd name="connsiteX5" fmla="*/ 1032 w 21903156"/>
              <a:gd name="connsiteY5" fmla="*/ 2425033 h 6666833"/>
              <a:gd name="connsiteX6" fmla="*/ 1550432 w 21903156"/>
              <a:gd name="connsiteY6" fmla="*/ 4634833 h 6666833"/>
              <a:gd name="connsiteX7" fmla="*/ 16790432 w 21903156"/>
              <a:gd name="connsiteY7" fmla="*/ 4787233 h 6666833"/>
              <a:gd name="connsiteX8" fmla="*/ 20371832 w 21903156"/>
              <a:gd name="connsiteY8" fmla="*/ 6666833 h 6666833"/>
              <a:gd name="connsiteX0" fmla="*/ 13981564 w 21903156"/>
              <a:gd name="connsiteY0" fmla="*/ 420050 h 6663859"/>
              <a:gd name="connsiteX1" fmla="*/ 21050163 w 21903156"/>
              <a:gd name="connsiteY1" fmla="*/ 333283 h 6663859"/>
              <a:gd name="connsiteX2" fmla="*/ 21610455 w 21903156"/>
              <a:gd name="connsiteY2" fmla="*/ 1086318 h 6663859"/>
              <a:gd name="connsiteX3" fmla="*/ 19051032 w 21903156"/>
              <a:gd name="connsiteY3" fmla="*/ 2625259 h 6663859"/>
              <a:gd name="connsiteX4" fmla="*/ 1708808 w 21903156"/>
              <a:gd name="connsiteY4" fmla="*/ 1588 h 6663859"/>
              <a:gd name="connsiteX5" fmla="*/ 1032 w 21903156"/>
              <a:gd name="connsiteY5" fmla="*/ 2422059 h 6663859"/>
              <a:gd name="connsiteX6" fmla="*/ 1550432 w 21903156"/>
              <a:gd name="connsiteY6" fmla="*/ 4631859 h 6663859"/>
              <a:gd name="connsiteX7" fmla="*/ 16790432 w 21903156"/>
              <a:gd name="connsiteY7" fmla="*/ 4784259 h 6663859"/>
              <a:gd name="connsiteX8" fmla="*/ 20371832 w 21903156"/>
              <a:gd name="connsiteY8" fmla="*/ 6663859 h 6663859"/>
              <a:gd name="connsiteX0" fmla="*/ 13981564 w 21903156"/>
              <a:gd name="connsiteY0" fmla="*/ 433066 h 6676875"/>
              <a:gd name="connsiteX1" fmla="*/ 21050163 w 21903156"/>
              <a:gd name="connsiteY1" fmla="*/ 346299 h 6676875"/>
              <a:gd name="connsiteX2" fmla="*/ 21610455 w 21903156"/>
              <a:gd name="connsiteY2" fmla="*/ 1099334 h 6676875"/>
              <a:gd name="connsiteX3" fmla="*/ 19051032 w 21903156"/>
              <a:gd name="connsiteY3" fmla="*/ 2638275 h 6676875"/>
              <a:gd name="connsiteX4" fmla="*/ 1708808 w 21903156"/>
              <a:gd name="connsiteY4" fmla="*/ 14604 h 6676875"/>
              <a:gd name="connsiteX5" fmla="*/ 1032 w 21903156"/>
              <a:gd name="connsiteY5" fmla="*/ 2435075 h 6676875"/>
              <a:gd name="connsiteX6" fmla="*/ 1550432 w 21903156"/>
              <a:gd name="connsiteY6" fmla="*/ 4644875 h 6676875"/>
              <a:gd name="connsiteX7" fmla="*/ 16790432 w 21903156"/>
              <a:gd name="connsiteY7" fmla="*/ 4797275 h 6676875"/>
              <a:gd name="connsiteX8" fmla="*/ 20371832 w 21903156"/>
              <a:gd name="connsiteY8" fmla="*/ 6676875 h 6676875"/>
              <a:gd name="connsiteX0" fmla="*/ 13991242 w 21912834"/>
              <a:gd name="connsiteY0" fmla="*/ 433066 h 6676875"/>
              <a:gd name="connsiteX1" fmla="*/ 21059841 w 21912834"/>
              <a:gd name="connsiteY1" fmla="*/ 346299 h 6676875"/>
              <a:gd name="connsiteX2" fmla="*/ 21620133 w 21912834"/>
              <a:gd name="connsiteY2" fmla="*/ 1099334 h 6676875"/>
              <a:gd name="connsiteX3" fmla="*/ 19060710 w 21912834"/>
              <a:gd name="connsiteY3" fmla="*/ 2638275 h 6676875"/>
              <a:gd name="connsiteX4" fmla="*/ 1718486 w 21912834"/>
              <a:gd name="connsiteY4" fmla="*/ 14604 h 6676875"/>
              <a:gd name="connsiteX5" fmla="*/ 10710 w 21912834"/>
              <a:gd name="connsiteY5" fmla="*/ 2435075 h 6676875"/>
              <a:gd name="connsiteX6" fmla="*/ 1560110 w 21912834"/>
              <a:gd name="connsiteY6" fmla="*/ 4644875 h 6676875"/>
              <a:gd name="connsiteX7" fmla="*/ 16800110 w 21912834"/>
              <a:gd name="connsiteY7" fmla="*/ 4797275 h 6676875"/>
              <a:gd name="connsiteX8" fmla="*/ 20381510 w 21912834"/>
              <a:gd name="connsiteY8" fmla="*/ 6676875 h 6676875"/>
              <a:gd name="connsiteX0" fmla="*/ 14006611 w 21928203"/>
              <a:gd name="connsiteY0" fmla="*/ 433066 h 6676875"/>
              <a:gd name="connsiteX1" fmla="*/ 21075210 w 21928203"/>
              <a:gd name="connsiteY1" fmla="*/ 346299 h 6676875"/>
              <a:gd name="connsiteX2" fmla="*/ 21635502 w 21928203"/>
              <a:gd name="connsiteY2" fmla="*/ 1099334 h 6676875"/>
              <a:gd name="connsiteX3" fmla="*/ 19076079 w 21928203"/>
              <a:gd name="connsiteY3" fmla="*/ 2638275 h 6676875"/>
              <a:gd name="connsiteX4" fmla="*/ 1733855 w 21928203"/>
              <a:gd name="connsiteY4" fmla="*/ 14604 h 6676875"/>
              <a:gd name="connsiteX5" fmla="*/ 26079 w 21928203"/>
              <a:gd name="connsiteY5" fmla="*/ 2435075 h 6676875"/>
              <a:gd name="connsiteX6" fmla="*/ 1575479 w 21928203"/>
              <a:gd name="connsiteY6" fmla="*/ 4644875 h 6676875"/>
              <a:gd name="connsiteX7" fmla="*/ 16815479 w 21928203"/>
              <a:gd name="connsiteY7" fmla="*/ 4797275 h 6676875"/>
              <a:gd name="connsiteX8" fmla="*/ 20396879 w 21928203"/>
              <a:gd name="connsiteY8" fmla="*/ 6676875 h 6676875"/>
              <a:gd name="connsiteX0" fmla="*/ 14006611 w 21928203"/>
              <a:gd name="connsiteY0" fmla="*/ 433066 h 6423151"/>
              <a:gd name="connsiteX1" fmla="*/ 21075210 w 21928203"/>
              <a:gd name="connsiteY1" fmla="*/ 346299 h 6423151"/>
              <a:gd name="connsiteX2" fmla="*/ 21635502 w 21928203"/>
              <a:gd name="connsiteY2" fmla="*/ 1099334 h 6423151"/>
              <a:gd name="connsiteX3" fmla="*/ 19076079 w 21928203"/>
              <a:gd name="connsiteY3" fmla="*/ 2638275 h 6423151"/>
              <a:gd name="connsiteX4" fmla="*/ 1733855 w 21928203"/>
              <a:gd name="connsiteY4" fmla="*/ 14604 h 6423151"/>
              <a:gd name="connsiteX5" fmla="*/ 26079 w 21928203"/>
              <a:gd name="connsiteY5" fmla="*/ 2435075 h 6423151"/>
              <a:gd name="connsiteX6" fmla="*/ 1575479 w 21928203"/>
              <a:gd name="connsiteY6" fmla="*/ 4644875 h 6423151"/>
              <a:gd name="connsiteX7" fmla="*/ 16815479 w 21928203"/>
              <a:gd name="connsiteY7" fmla="*/ 4797275 h 6423151"/>
              <a:gd name="connsiteX8" fmla="*/ 19828099 w 21928203"/>
              <a:gd name="connsiteY8" fmla="*/ 6423151 h 6423151"/>
              <a:gd name="connsiteX0" fmla="*/ 10354433 w 22192715"/>
              <a:gd name="connsiteY0" fmla="*/ 686790 h 6423151"/>
              <a:gd name="connsiteX1" fmla="*/ 21075210 w 22192715"/>
              <a:gd name="connsiteY1" fmla="*/ 346299 h 6423151"/>
              <a:gd name="connsiteX2" fmla="*/ 21635502 w 22192715"/>
              <a:gd name="connsiteY2" fmla="*/ 1099334 h 6423151"/>
              <a:gd name="connsiteX3" fmla="*/ 19076079 w 22192715"/>
              <a:gd name="connsiteY3" fmla="*/ 2638275 h 6423151"/>
              <a:gd name="connsiteX4" fmla="*/ 1733855 w 22192715"/>
              <a:gd name="connsiteY4" fmla="*/ 14604 h 6423151"/>
              <a:gd name="connsiteX5" fmla="*/ 26079 w 22192715"/>
              <a:gd name="connsiteY5" fmla="*/ 2435075 h 6423151"/>
              <a:gd name="connsiteX6" fmla="*/ 1575479 w 22192715"/>
              <a:gd name="connsiteY6" fmla="*/ 4644875 h 6423151"/>
              <a:gd name="connsiteX7" fmla="*/ 16815479 w 22192715"/>
              <a:gd name="connsiteY7" fmla="*/ 4797275 h 6423151"/>
              <a:gd name="connsiteX8" fmla="*/ 19828099 w 22192715"/>
              <a:gd name="connsiteY8" fmla="*/ 6423151 h 6423151"/>
              <a:gd name="connsiteX0" fmla="*/ 10414305 w 22188672"/>
              <a:gd name="connsiteY0" fmla="*/ 475354 h 6423151"/>
              <a:gd name="connsiteX1" fmla="*/ 21075210 w 22188672"/>
              <a:gd name="connsiteY1" fmla="*/ 346299 h 6423151"/>
              <a:gd name="connsiteX2" fmla="*/ 21635502 w 22188672"/>
              <a:gd name="connsiteY2" fmla="*/ 1099334 h 6423151"/>
              <a:gd name="connsiteX3" fmla="*/ 19076079 w 22188672"/>
              <a:gd name="connsiteY3" fmla="*/ 2638275 h 6423151"/>
              <a:gd name="connsiteX4" fmla="*/ 1733855 w 22188672"/>
              <a:gd name="connsiteY4" fmla="*/ 14604 h 6423151"/>
              <a:gd name="connsiteX5" fmla="*/ 26079 w 22188672"/>
              <a:gd name="connsiteY5" fmla="*/ 2435075 h 6423151"/>
              <a:gd name="connsiteX6" fmla="*/ 1575479 w 22188672"/>
              <a:gd name="connsiteY6" fmla="*/ 4644875 h 6423151"/>
              <a:gd name="connsiteX7" fmla="*/ 16815479 w 22188672"/>
              <a:gd name="connsiteY7" fmla="*/ 4797275 h 6423151"/>
              <a:gd name="connsiteX8" fmla="*/ 19828099 w 22188672"/>
              <a:gd name="connsiteY8" fmla="*/ 6423151 h 6423151"/>
              <a:gd name="connsiteX0" fmla="*/ 11462061 w 22118769"/>
              <a:gd name="connsiteY0" fmla="*/ 285061 h 6423151"/>
              <a:gd name="connsiteX1" fmla="*/ 21075210 w 22118769"/>
              <a:gd name="connsiteY1" fmla="*/ 346299 h 6423151"/>
              <a:gd name="connsiteX2" fmla="*/ 21635502 w 22118769"/>
              <a:gd name="connsiteY2" fmla="*/ 1099334 h 6423151"/>
              <a:gd name="connsiteX3" fmla="*/ 19076079 w 22118769"/>
              <a:gd name="connsiteY3" fmla="*/ 2638275 h 6423151"/>
              <a:gd name="connsiteX4" fmla="*/ 1733855 w 22118769"/>
              <a:gd name="connsiteY4" fmla="*/ 14604 h 6423151"/>
              <a:gd name="connsiteX5" fmla="*/ 26079 w 22118769"/>
              <a:gd name="connsiteY5" fmla="*/ 2435075 h 6423151"/>
              <a:gd name="connsiteX6" fmla="*/ 1575479 w 22118769"/>
              <a:gd name="connsiteY6" fmla="*/ 4644875 h 6423151"/>
              <a:gd name="connsiteX7" fmla="*/ 16815479 w 22118769"/>
              <a:gd name="connsiteY7" fmla="*/ 4797275 h 6423151"/>
              <a:gd name="connsiteX8" fmla="*/ 19828099 w 22118769"/>
              <a:gd name="connsiteY8" fmla="*/ 6423151 h 6423151"/>
              <a:gd name="connsiteX0" fmla="*/ 11462061 w 22118769"/>
              <a:gd name="connsiteY0" fmla="*/ 293857 h 6431947"/>
              <a:gd name="connsiteX1" fmla="*/ 21075210 w 22118769"/>
              <a:gd name="connsiteY1" fmla="*/ 355095 h 6431947"/>
              <a:gd name="connsiteX2" fmla="*/ 21635502 w 22118769"/>
              <a:gd name="connsiteY2" fmla="*/ 1108130 h 6431947"/>
              <a:gd name="connsiteX3" fmla="*/ 19076079 w 22118769"/>
              <a:gd name="connsiteY3" fmla="*/ 2647071 h 6431947"/>
              <a:gd name="connsiteX4" fmla="*/ 1733855 w 22118769"/>
              <a:gd name="connsiteY4" fmla="*/ 23400 h 6431947"/>
              <a:gd name="connsiteX5" fmla="*/ 26079 w 22118769"/>
              <a:gd name="connsiteY5" fmla="*/ 2443871 h 6431947"/>
              <a:gd name="connsiteX6" fmla="*/ 1575479 w 22118769"/>
              <a:gd name="connsiteY6" fmla="*/ 4653671 h 6431947"/>
              <a:gd name="connsiteX7" fmla="*/ 16815479 w 22118769"/>
              <a:gd name="connsiteY7" fmla="*/ 4806071 h 6431947"/>
              <a:gd name="connsiteX8" fmla="*/ 19828099 w 22118769"/>
              <a:gd name="connsiteY8" fmla="*/ 6431947 h 6431947"/>
              <a:gd name="connsiteX0" fmla="*/ 11462061 w 22118769"/>
              <a:gd name="connsiteY0" fmla="*/ 285062 h 6423152"/>
              <a:gd name="connsiteX1" fmla="*/ 21075210 w 22118769"/>
              <a:gd name="connsiteY1" fmla="*/ 346300 h 6423152"/>
              <a:gd name="connsiteX2" fmla="*/ 21635502 w 22118769"/>
              <a:gd name="connsiteY2" fmla="*/ 1099335 h 6423152"/>
              <a:gd name="connsiteX3" fmla="*/ 19076079 w 22118769"/>
              <a:gd name="connsiteY3" fmla="*/ 2638276 h 6423152"/>
              <a:gd name="connsiteX4" fmla="*/ 1733855 w 22118769"/>
              <a:gd name="connsiteY4" fmla="*/ 14605 h 6423152"/>
              <a:gd name="connsiteX5" fmla="*/ 26079 w 22118769"/>
              <a:gd name="connsiteY5" fmla="*/ 2435076 h 6423152"/>
              <a:gd name="connsiteX6" fmla="*/ 1575479 w 22118769"/>
              <a:gd name="connsiteY6" fmla="*/ 4644876 h 6423152"/>
              <a:gd name="connsiteX7" fmla="*/ 16815479 w 22118769"/>
              <a:gd name="connsiteY7" fmla="*/ 4797276 h 6423152"/>
              <a:gd name="connsiteX8" fmla="*/ 19828099 w 22118769"/>
              <a:gd name="connsiteY8" fmla="*/ 6423152 h 6423152"/>
              <a:gd name="connsiteX0" fmla="*/ 11462061 w 21872475"/>
              <a:gd name="connsiteY0" fmla="*/ 313661 h 6451751"/>
              <a:gd name="connsiteX1" fmla="*/ 21075210 w 21872475"/>
              <a:gd name="connsiteY1" fmla="*/ 374899 h 6451751"/>
              <a:gd name="connsiteX2" fmla="*/ 21635502 w 21872475"/>
              <a:gd name="connsiteY2" fmla="*/ 1127934 h 6451751"/>
              <a:gd name="connsiteX3" fmla="*/ 19076079 w 21872475"/>
              <a:gd name="connsiteY3" fmla="*/ 2666875 h 6451751"/>
              <a:gd name="connsiteX4" fmla="*/ 1733855 w 21872475"/>
              <a:gd name="connsiteY4" fmla="*/ 43204 h 6451751"/>
              <a:gd name="connsiteX5" fmla="*/ 26079 w 21872475"/>
              <a:gd name="connsiteY5" fmla="*/ 2463675 h 6451751"/>
              <a:gd name="connsiteX6" fmla="*/ 1575479 w 21872475"/>
              <a:gd name="connsiteY6" fmla="*/ 4673475 h 6451751"/>
              <a:gd name="connsiteX7" fmla="*/ 16815479 w 21872475"/>
              <a:gd name="connsiteY7" fmla="*/ 4825875 h 6451751"/>
              <a:gd name="connsiteX8" fmla="*/ 19828099 w 21872475"/>
              <a:gd name="connsiteY8" fmla="*/ 6451751 h 6451751"/>
              <a:gd name="connsiteX0" fmla="*/ 11462061 w 21890805"/>
              <a:gd name="connsiteY0" fmla="*/ 289076 h 6427166"/>
              <a:gd name="connsiteX1" fmla="*/ 21075210 w 21890805"/>
              <a:gd name="connsiteY1" fmla="*/ 350314 h 6427166"/>
              <a:gd name="connsiteX2" fmla="*/ 21635502 w 21890805"/>
              <a:gd name="connsiteY2" fmla="*/ 1103349 h 6427166"/>
              <a:gd name="connsiteX3" fmla="*/ 19076079 w 21890805"/>
              <a:gd name="connsiteY3" fmla="*/ 2642290 h 6427166"/>
              <a:gd name="connsiteX4" fmla="*/ 1733855 w 21890805"/>
              <a:gd name="connsiteY4" fmla="*/ 18619 h 6427166"/>
              <a:gd name="connsiteX5" fmla="*/ 26079 w 21890805"/>
              <a:gd name="connsiteY5" fmla="*/ 2439090 h 6427166"/>
              <a:gd name="connsiteX6" fmla="*/ 1575479 w 21890805"/>
              <a:gd name="connsiteY6" fmla="*/ 4648890 h 6427166"/>
              <a:gd name="connsiteX7" fmla="*/ 16815479 w 21890805"/>
              <a:gd name="connsiteY7" fmla="*/ 4801290 h 6427166"/>
              <a:gd name="connsiteX8" fmla="*/ 19828099 w 21890805"/>
              <a:gd name="connsiteY8" fmla="*/ 6427166 h 6427166"/>
              <a:gd name="connsiteX0" fmla="*/ 11440187 w 21868931"/>
              <a:gd name="connsiteY0" fmla="*/ 289076 h 6427166"/>
              <a:gd name="connsiteX1" fmla="*/ 21053336 w 21868931"/>
              <a:gd name="connsiteY1" fmla="*/ 350314 h 6427166"/>
              <a:gd name="connsiteX2" fmla="*/ 21613628 w 21868931"/>
              <a:gd name="connsiteY2" fmla="*/ 1103349 h 6427166"/>
              <a:gd name="connsiteX3" fmla="*/ 19054205 w 21868931"/>
              <a:gd name="connsiteY3" fmla="*/ 2642290 h 6427166"/>
              <a:gd name="connsiteX4" fmla="*/ 1891595 w 21868931"/>
              <a:gd name="connsiteY4" fmla="*/ 230055 h 6427166"/>
              <a:gd name="connsiteX5" fmla="*/ 4205 w 21868931"/>
              <a:gd name="connsiteY5" fmla="*/ 2439090 h 6427166"/>
              <a:gd name="connsiteX6" fmla="*/ 1553605 w 21868931"/>
              <a:gd name="connsiteY6" fmla="*/ 4648890 h 6427166"/>
              <a:gd name="connsiteX7" fmla="*/ 16793605 w 21868931"/>
              <a:gd name="connsiteY7" fmla="*/ 4801290 h 6427166"/>
              <a:gd name="connsiteX8" fmla="*/ 19806225 w 21868931"/>
              <a:gd name="connsiteY8" fmla="*/ 6427166 h 6427166"/>
              <a:gd name="connsiteX0" fmla="*/ 11435986 w 21864730"/>
              <a:gd name="connsiteY0" fmla="*/ 348226 h 6486316"/>
              <a:gd name="connsiteX1" fmla="*/ 21049135 w 21864730"/>
              <a:gd name="connsiteY1" fmla="*/ 409464 h 6486316"/>
              <a:gd name="connsiteX2" fmla="*/ 21609427 w 21864730"/>
              <a:gd name="connsiteY2" fmla="*/ 1162499 h 6486316"/>
              <a:gd name="connsiteX3" fmla="*/ 19050004 w 21864730"/>
              <a:gd name="connsiteY3" fmla="*/ 2701440 h 6486316"/>
              <a:gd name="connsiteX4" fmla="*/ 1558100 w 21864730"/>
              <a:gd name="connsiteY4" fmla="*/ 14337 h 6486316"/>
              <a:gd name="connsiteX5" fmla="*/ 4 w 21864730"/>
              <a:gd name="connsiteY5" fmla="*/ 2498240 h 6486316"/>
              <a:gd name="connsiteX6" fmla="*/ 1549404 w 21864730"/>
              <a:gd name="connsiteY6" fmla="*/ 4708040 h 6486316"/>
              <a:gd name="connsiteX7" fmla="*/ 16789404 w 21864730"/>
              <a:gd name="connsiteY7" fmla="*/ 4860440 h 6486316"/>
              <a:gd name="connsiteX8" fmla="*/ 19802024 w 21864730"/>
              <a:gd name="connsiteY8" fmla="*/ 6486316 h 6486316"/>
              <a:gd name="connsiteX0" fmla="*/ 11435986 w 21864730"/>
              <a:gd name="connsiteY0" fmla="*/ 386212 h 6524302"/>
              <a:gd name="connsiteX1" fmla="*/ 21049135 w 21864730"/>
              <a:gd name="connsiteY1" fmla="*/ 447450 h 6524302"/>
              <a:gd name="connsiteX2" fmla="*/ 21609427 w 21864730"/>
              <a:gd name="connsiteY2" fmla="*/ 1200485 h 6524302"/>
              <a:gd name="connsiteX3" fmla="*/ 19050004 w 21864730"/>
              <a:gd name="connsiteY3" fmla="*/ 2739426 h 6524302"/>
              <a:gd name="connsiteX4" fmla="*/ 9108667 w 21864730"/>
              <a:gd name="connsiteY4" fmla="*/ 993667 h 6524302"/>
              <a:gd name="connsiteX5" fmla="*/ 1558100 w 21864730"/>
              <a:gd name="connsiteY5" fmla="*/ 52323 h 6524302"/>
              <a:gd name="connsiteX6" fmla="*/ 4 w 21864730"/>
              <a:gd name="connsiteY6" fmla="*/ 2536226 h 6524302"/>
              <a:gd name="connsiteX7" fmla="*/ 1549404 w 21864730"/>
              <a:gd name="connsiteY7" fmla="*/ 4746026 h 6524302"/>
              <a:gd name="connsiteX8" fmla="*/ 16789404 w 21864730"/>
              <a:gd name="connsiteY8" fmla="*/ 4898426 h 6524302"/>
              <a:gd name="connsiteX9" fmla="*/ 19802024 w 21864730"/>
              <a:gd name="connsiteY9" fmla="*/ 6524302 h 6524302"/>
              <a:gd name="connsiteX0" fmla="*/ 11435986 w 21864730"/>
              <a:gd name="connsiteY0" fmla="*/ 376065 h 6514155"/>
              <a:gd name="connsiteX1" fmla="*/ 21049135 w 21864730"/>
              <a:gd name="connsiteY1" fmla="*/ 437303 h 6514155"/>
              <a:gd name="connsiteX2" fmla="*/ 21609427 w 21864730"/>
              <a:gd name="connsiteY2" fmla="*/ 1190338 h 6514155"/>
              <a:gd name="connsiteX3" fmla="*/ 19050004 w 21864730"/>
              <a:gd name="connsiteY3" fmla="*/ 2729279 h 6514155"/>
              <a:gd name="connsiteX4" fmla="*/ 9108667 w 21864730"/>
              <a:gd name="connsiteY4" fmla="*/ 1089238 h 6514155"/>
              <a:gd name="connsiteX5" fmla="*/ 1558100 w 21864730"/>
              <a:gd name="connsiteY5" fmla="*/ 42176 h 6514155"/>
              <a:gd name="connsiteX6" fmla="*/ 4 w 21864730"/>
              <a:gd name="connsiteY6" fmla="*/ 2526079 h 6514155"/>
              <a:gd name="connsiteX7" fmla="*/ 1549404 w 21864730"/>
              <a:gd name="connsiteY7" fmla="*/ 4735879 h 6514155"/>
              <a:gd name="connsiteX8" fmla="*/ 16789404 w 21864730"/>
              <a:gd name="connsiteY8" fmla="*/ 4888279 h 6514155"/>
              <a:gd name="connsiteX9" fmla="*/ 19802024 w 21864730"/>
              <a:gd name="connsiteY9" fmla="*/ 6514155 h 6514155"/>
              <a:gd name="connsiteX0" fmla="*/ 11847122 w 22275866"/>
              <a:gd name="connsiteY0" fmla="*/ 334378 h 6472468"/>
              <a:gd name="connsiteX1" fmla="*/ 21460271 w 22275866"/>
              <a:gd name="connsiteY1" fmla="*/ 395616 h 6472468"/>
              <a:gd name="connsiteX2" fmla="*/ 22020563 w 22275866"/>
              <a:gd name="connsiteY2" fmla="*/ 1148651 h 6472468"/>
              <a:gd name="connsiteX3" fmla="*/ 19461140 w 22275866"/>
              <a:gd name="connsiteY3" fmla="*/ 2687592 h 6472468"/>
              <a:gd name="connsiteX4" fmla="*/ 1969236 w 22275866"/>
              <a:gd name="connsiteY4" fmla="*/ 489 h 6472468"/>
              <a:gd name="connsiteX5" fmla="*/ 411140 w 22275866"/>
              <a:gd name="connsiteY5" fmla="*/ 2484392 h 6472468"/>
              <a:gd name="connsiteX6" fmla="*/ 1960540 w 22275866"/>
              <a:gd name="connsiteY6" fmla="*/ 4694192 h 6472468"/>
              <a:gd name="connsiteX7" fmla="*/ 17200540 w 22275866"/>
              <a:gd name="connsiteY7" fmla="*/ 4846592 h 6472468"/>
              <a:gd name="connsiteX8" fmla="*/ 20213160 w 22275866"/>
              <a:gd name="connsiteY8" fmla="*/ 6472468 h 6472468"/>
              <a:gd name="connsiteX0" fmla="*/ 11847122 w 22275866"/>
              <a:gd name="connsiteY0" fmla="*/ 334378 h 6472468"/>
              <a:gd name="connsiteX1" fmla="*/ 21460271 w 22275866"/>
              <a:gd name="connsiteY1" fmla="*/ 395616 h 6472468"/>
              <a:gd name="connsiteX2" fmla="*/ 22020563 w 22275866"/>
              <a:gd name="connsiteY2" fmla="*/ 1148651 h 6472468"/>
              <a:gd name="connsiteX3" fmla="*/ 19461140 w 22275866"/>
              <a:gd name="connsiteY3" fmla="*/ 2687592 h 6472468"/>
              <a:gd name="connsiteX4" fmla="*/ 1969236 w 22275866"/>
              <a:gd name="connsiteY4" fmla="*/ 489 h 6472468"/>
              <a:gd name="connsiteX5" fmla="*/ 411140 w 22275866"/>
              <a:gd name="connsiteY5" fmla="*/ 2484392 h 6472468"/>
              <a:gd name="connsiteX6" fmla="*/ 1960540 w 22275866"/>
              <a:gd name="connsiteY6" fmla="*/ 4694192 h 6472468"/>
              <a:gd name="connsiteX7" fmla="*/ 17200540 w 22275866"/>
              <a:gd name="connsiteY7" fmla="*/ 4846592 h 6472468"/>
              <a:gd name="connsiteX8" fmla="*/ 20213160 w 22275866"/>
              <a:gd name="connsiteY8" fmla="*/ 6472468 h 6472468"/>
              <a:gd name="connsiteX0" fmla="*/ 11930210 w 22358954"/>
              <a:gd name="connsiteY0" fmla="*/ 361321 h 6499411"/>
              <a:gd name="connsiteX1" fmla="*/ 21543359 w 22358954"/>
              <a:gd name="connsiteY1" fmla="*/ 422559 h 6499411"/>
              <a:gd name="connsiteX2" fmla="*/ 22103651 w 22358954"/>
              <a:gd name="connsiteY2" fmla="*/ 1175594 h 6499411"/>
              <a:gd name="connsiteX3" fmla="*/ 19544228 w 22358954"/>
              <a:gd name="connsiteY3" fmla="*/ 2714535 h 6499411"/>
              <a:gd name="connsiteX4" fmla="*/ 2052324 w 22358954"/>
              <a:gd name="connsiteY4" fmla="*/ 27432 h 6499411"/>
              <a:gd name="connsiteX5" fmla="*/ 2043628 w 22358954"/>
              <a:gd name="connsiteY5" fmla="*/ 4721135 h 6499411"/>
              <a:gd name="connsiteX6" fmla="*/ 17283628 w 22358954"/>
              <a:gd name="connsiteY6" fmla="*/ 4873535 h 6499411"/>
              <a:gd name="connsiteX7" fmla="*/ 20296248 w 22358954"/>
              <a:gd name="connsiteY7" fmla="*/ 6499411 h 6499411"/>
              <a:gd name="connsiteX0" fmla="*/ 11930210 w 22358954"/>
              <a:gd name="connsiteY0" fmla="*/ 387354 h 6525444"/>
              <a:gd name="connsiteX1" fmla="*/ 21543359 w 22358954"/>
              <a:gd name="connsiteY1" fmla="*/ 448592 h 6525444"/>
              <a:gd name="connsiteX2" fmla="*/ 22103651 w 22358954"/>
              <a:gd name="connsiteY2" fmla="*/ 1201627 h 6525444"/>
              <a:gd name="connsiteX3" fmla="*/ 19544228 w 22358954"/>
              <a:gd name="connsiteY3" fmla="*/ 2740568 h 6525444"/>
              <a:gd name="connsiteX4" fmla="*/ 2052324 w 22358954"/>
              <a:gd name="connsiteY4" fmla="*/ 53465 h 6525444"/>
              <a:gd name="connsiteX5" fmla="*/ 2043628 w 22358954"/>
              <a:gd name="connsiteY5" fmla="*/ 5656346 h 6525444"/>
              <a:gd name="connsiteX6" fmla="*/ 17283628 w 22358954"/>
              <a:gd name="connsiteY6" fmla="*/ 4899568 h 6525444"/>
              <a:gd name="connsiteX7" fmla="*/ 20296248 w 22358954"/>
              <a:gd name="connsiteY7" fmla="*/ 6525444 h 6525444"/>
              <a:gd name="connsiteX0" fmla="*/ 11930210 w 22358954"/>
              <a:gd name="connsiteY0" fmla="*/ 289076 h 6427166"/>
              <a:gd name="connsiteX1" fmla="*/ 21543359 w 22358954"/>
              <a:gd name="connsiteY1" fmla="*/ 350314 h 6427166"/>
              <a:gd name="connsiteX2" fmla="*/ 22103651 w 22358954"/>
              <a:gd name="connsiteY2" fmla="*/ 1103349 h 6427166"/>
              <a:gd name="connsiteX3" fmla="*/ 19544228 w 22358954"/>
              <a:gd name="connsiteY3" fmla="*/ 2642290 h 6427166"/>
              <a:gd name="connsiteX4" fmla="*/ 2052324 w 22358954"/>
              <a:gd name="connsiteY4" fmla="*/ 906652 h 6427166"/>
              <a:gd name="connsiteX5" fmla="*/ 2043628 w 22358954"/>
              <a:gd name="connsiteY5" fmla="*/ 5558068 h 6427166"/>
              <a:gd name="connsiteX6" fmla="*/ 17283628 w 22358954"/>
              <a:gd name="connsiteY6" fmla="*/ 4801290 h 6427166"/>
              <a:gd name="connsiteX7" fmla="*/ 20296248 w 22358954"/>
              <a:gd name="connsiteY7" fmla="*/ 6427166 h 6427166"/>
              <a:gd name="connsiteX0" fmla="*/ 11947775 w 22376519"/>
              <a:gd name="connsiteY0" fmla="*/ 289076 h 6427166"/>
              <a:gd name="connsiteX1" fmla="*/ 21560924 w 22376519"/>
              <a:gd name="connsiteY1" fmla="*/ 350314 h 6427166"/>
              <a:gd name="connsiteX2" fmla="*/ 22121216 w 22376519"/>
              <a:gd name="connsiteY2" fmla="*/ 1103349 h 6427166"/>
              <a:gd name="connsiteX3" fmla="*/ 19561793 w 22376519"/>
              <a:gd name="connsiteY3" fmla="*/ 2642290 h 6427166"/>
              <a:gd name="connsiteX4" fmla="*/ 2039954 w 22376519"/>
              <a:gd name="connsiteY4" fmla="*/ 1033515 h 6427166"/>
              <a:gd name="connsiteX5" fmla="*/ 2061193 w 22376519"/>
              <a:gd name="connsiteY5" fmla="*/ 5558068 h 6427166"/>
              <a:gd name="connsiteX6" fmla="*/ 17301193 w 22376519"/>
              <a:gd name="connsiteY6" fmla="*/ 4801290 h 6427166"/>
              <a:gd name="connsiteX7" fmla="*/ 20313813 w 22376519"/>
              <a:gd name="connsiteY7" fmla="*/ 6427166 h 6427166"/>
              <a:gd name="connsiteX0" fmla="*/ 11947775 w 22376519"/>
              <a:gd name="connsiteY0" fmla="*/ 289076 h 6427166"/>
              <a:gd name="connsiteX1" fmla="*/ 21560924 w 22376519"/>
              <a:gd name="connsiteY1" fmla="*/ 350314 h 6427166"/>
              <a:gd name="connsiteX2" fmla="*/ 22121216 w 22376519"/>
              <a:gd name="connsiteY2" fmla="*/ 1103349 h 6427166"/>
              <a:gd name="connsiteX3" fmla="*/ 19561793 w 22376519"/>
              <a:gd name="connsiteY3" fmla="*/ 2642290 h 6427166"/>
              <a:gd name="connsiteX4" fmla="*/ 2039954 w 22376519"/>
              <a:gd name="connsiteY4" fmla="*/ 1139233 h 6427166"/>
              <a:gd name="connsiteX5" fmla="*/ 2061193 w 22376519"/>
              <a:gd name="connsiteY5" fmla="*/ 5558068 h 6427166"/>
              <a:gd name="connsiteX6" fmla="*/ 17301193 w 22376519"/>
              <a:gd name="connsiteY6" fmla="*/ 4801290 h 6427166"/>
              <a:gd name="connsiteX7" fmla="*/ 20313813 w 22376519"/>
              <a:gd name="connsiteY7" fmla="*/ 6427166 h 6427166"/>
              <a:gd name="connsiteX0" fmla="*/ 11947775 w 22376519"/>
              <a:gd name="connsiteY0" fmla="*/ 289076 h 6406022"/>
              <a:gd name="connsiteX1" fmla="*/ 21560924 w 22376519"/>
              <a:gd name="connsiteY1" fmla="*/ 350314 h 6406022"/>
              <a:gd name="connsiteX2" fmla="*/ 22121216 w 22376519"/>
              <a:gd name="connsiteY2" fmla="*/ 1103349 h 6406022"/>
              <a:gd name="connsiteX3" fmla="*/ 19561793 w 22376519"/>
              <a:gd name="connsiteY3" fmla="*/ 2642290 h 6406022"/>
              <a:gd name="connsiteX4" fmla="*/ 2039954 w 22376519"/>
              <a:gd name="connsiteY4" fmla="*/ 1139233 h 6406022"/>
              <a:gd name="connsiteX5" fmla="*/ 2061193 w 22376519"/>
              <a:gd name="connsiteY5" fmla="*/ 5558068 h 6406022"/>
              <a:gd name="connsiteX6" fmla="*/ 17301193 w 22376519"/>
              <a:gd name="connsiteY6" fmla="*/ 4801290 h 6406022"/>
              <a:gd name="connsiteX7" fmla="*/ 20553300 w 22376519"/>
              <a:gd name="connsiteY7" fmla="*/ 6406022 h 6406022"/>
              <a:gd name="connsiteX0" fmla="*/ 11947775 w 22376519"/>
              <a:gd name="connsiteY0" fmla="*/ 289076 h 6215729"/>
              <a:gd name="connsiteX1" fmla="*/ 21560924 w 22376519"/>
              <a:gd name="connsiteY1" fmla="*/ 350314 h 6215729"/>
              <a:gd name="connsiteX2" fmla="*/ 22121216 w 22376519"/>
              <a:gd name="connsiteY2" fmla="*/ 1103349 h 6215729"/>
              <a:gd name="connsiteX3" fmla="*/ 19561793 w 22376519"/>
              <a:gd name="connsiteY3" fmla="*/ 2642290 h 6215729"/>
              <a:gd name="connsiteX4" fmla="*/ 2039954 w 22376519"/>
              <a:gd name="connsiteY4" fmla="*/ 1139233 h 6215729"/>
              <a:gd name="connsiteX5" fmla="*/ 2061193 w 22376519"/>
              <a:gd name="connsiteY5" fmla="*/ 5558068 h 6215729"/>
              <a:gd name="connsiteX6" fmla="*/ 17301193 w 22376519"/>
              <a:gd name="connsiteY6" fmla="*/ 4801290 h 6215729"/>
              <a:gd name="connsiteX7" fmla="*/ 19864775 w 22376519"/>
              <a:gd name="connsiteY7" fmla="*/ 6215729 h 6215729"/>
              <a:gd name="connsiteX0" fmla="*/ 11947775 w 22376519"/>
              <a:gd name="connsiteY0" fmla="*/ 289076 h 6215729"/>
              <a:gd name="connsiteX1" fmla="*/ 21560924 w 22376519"/>
              <a:gd name="connsiteY1" fmla="*/ 350314 h 6215729"/>
              <a:gd name="connsiteX2" fmla="*/ 22121216 w 22376519"/>
              <a:gd name="connsiteY2" fmla="*/ 1103349 h 6215729"/>
              <a:gd name="connsiteX3" fmla="*/ 19561793 w 22376519"/>
              <a:gd name="connsiteY3" fmla="*/ 2642290 h 6215729"/>
              <a:gd name="connsiteX4" fmla="*/ 2039954 w 22376519"/>
              <a:gd name="connsiteY4" fmla="*/ 1139233 h 6215729"/>
              <a:gd name="connsiteX5" fmla="*/ 2061193 w 22376519"/>
              <a:gd name="connsiteY5" fmla="*/ 5558068 h 6215729"/>
              <a:gd name="connsiteX6" fmla="*/ 17301193 w 22376519"/>
              <a:gd name="connsiteY6" fmla="*/ 4801290 h 6215729"/>
              <a:gd name="connsiteX7" fmla="*/ 19415739 w 22376519"/>
              <a:gd name="connsiteY7" fmla="*/ 6215729 h 6215729"/>
              <a:gd name="connsiteX0" fmla="*/ 11940594 w 22369338"/>
              <a:gd name="connsiteY0" fmla="*/ 289076 h 6215729"/>
              <a:gd name="connsiteX1" fmla="*/ 21553743 w 22369338"/>
              <a:gd name="connsiteY1" fmla="*/ 350314 h 6215729"/>
              <a:gd name="connsiteX2" fmla="*/ 22114035 w 22369338"/>
              <a:gd name="connsiteY2" fmla="*/ 1103349 h 6215729"/>
              <a:gd name="connsiteX3" fmla="*/ 19554612 w 22369338"/>
              <a:gd name="connsiteY3" fmla="*/ 2642290 h 6215729"/>
              <a:gd name="connsiteX4" fmla="*/ 2032773 w 22369338"/>
              <a:gd name="connsiteY4" fmla="*/ 1139233 h 6215729"/>
              <a:gd name="connsiteX5" fmla="*/ 2054012 w 22369338"/>
              <a:gd name="connsiteY5" fmla="*/ 5558068 h 6215729"/>
              <a:gd name="connsiteX6" fmla="*/ 17174267 w 22369338"/>
              <a:gd name="connsiteY6" fmla="*/ 4843578 h 6215729"/>
              <a:gd name="connsiteX7" fmla="*/ 19408558 w 22369338"/>
              <a:gd name="connsiteY7" fmla="*/ 6215729 h 62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69338" h="6215729">
                <a:moveTo>
                  <a:pt x="11940594" y="289076"/>
                </a:moveTo>
                <a:cubicBezTo>
                  <a:pt x="21480757" y="-254540"/>
                  <a:pt x="20486823" y="87741"/>
                  <a:pt x="21553743" y="350314"/>
                </a:cubicBezTo>
                <a:cubicBezTo>
                  <a:pt x="22620663" y="612887"/>
                  <a:pt x="22447223" y="721353"/>
                  <a:pt x="22114035" y="1103349"/>
                </a:cubicBezTo>
                <a:cubicBezTo>
                  <a:pt x="21780847" y="1485345"/>
                  <a:pt x="22901489" y="2636309"/>
                  <a:pt x="19554612" y="2642290"/>
                </a:cubicBezTo>
                <a:cubicBezTo>
                  <a:pt x="16207735" y="2648271"/>
                  <a:pt x="4949540" y="653270"/>
                  <a:pt x="2032773" y="1139233"/>
                </a:cubicBezTo>
                <a:cubicBezTo>
                  <a:pt x="-883994" y="1625196"/>
                  <a:pt x="-469570" y="4940677"/>
                  <a:pt x="2054012" y="5558068"/>
                </a:cubicBezTo>
                <a:cubicBezTo>
                  <a:pt x="4577594" y="6175459"/>
                  <a:pt x="14037367" y="4504911"/>
                  <a:pt x="17174267" y="4843578"/>
                </a:cubicBezTo>
                <a:cubicBezTo>
                  <a:pt x="20311167" y="5182245"/>
                  <a:pt x="18811658" y="5961729"/>
                  <a:pt x="19408558" y="6215729"/>
                </a:cubicBezTo>
              </a:path>
            </a:pathLst>
          </a:custGeom>
          <a:noFill/>
          <a:ln w="114300">
            <a:gradFill flip="none" rotWithShape="1">
              <a:gsLst>
                <a:gs pos="2510">
                  <a:schemeClr val="accent4"/>
                </a:gs>
                <a:gs pos="99000">
                  <a:srgbClr val="0288D1"/>
                </a:gs>
                <a:gs pos="66000">
                  <a:srgbClr val="0098A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lt1"/>
              </a:solidFill>
            </a:endParaRPr>
          </a:p>
        </p:txBody>
      </p:sp>
      <p:grpSp>
        <p:nvGrpSpPr>
          <p:cNvPr id="137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33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34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35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8" name="Казначейство России"/>
          <p:cNvSpPr txBox="1"/>
          <p:nvPr/>
        </p:nvSpPr>
        <p:spPr>
          <a:xfrm>
            <a:off x="1796721" y="535619"/>
            <a:ext cx="602487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Казначейство России</a:t>
            </a:r>
          </a:p>
        </p:txBody>
      </p: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95656" y="235126"/>
            <a:ext cx="1485557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ru-RU" sz="4000" dirty="0" smtClean="0"/>
              <a:t>Автоматизация процесса работы с подотчетными документами</a:t>
            </a:r>
            <a:endParaRPr lang="ru-RU" sz="4000" dirty="0"/>
          </a:p>
        </p:txBody>
      </p:sp>
      <p:pic>
        <p:nvPicPr>
          <p:cNvPr id="16" name="Picture 3" descr="C:\Users\3256\Desktop\Презентации\Картинки\PNG\e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4714" y="1973128"/>
            <a:ext cx="1408113" cy="1323340"/>
          </a:xfrm>
          <a:prstGeom prst="rect">
            <a:avLst/>
          </a:prstGeom>
          <a:noFill/>
          <a:effectLst>
            <a:outerShdw blurRad="57150" dist="19050" dir="2700000" algn="tl" rotWithShape="0">
              <a:prstClr val="black">
                <a:alpha val="6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478416" y="2281341"/>
            <a:ext cx="1028304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solidFill>
                  <a:srgbClr val="0070C0"/>
                </a:solidFill>
              </a:rPr>
              <a:t>ГИИС «Электронный бюджет»</a:t>
            </a:r>
            <a:endParaRPr kumimoji="0" lang="ru-RU" sz="3600" i="0" u="none" strike="noStrike" cap="none" normalizeH="0" dirty="0">
              <a:ln>
                <a:noFill/>
              </a:ln>
              <a:solidFill>
                <a:srgbClr val="0070C0"/>
              </a:solidFill>
              <a:uFillTx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0188" y="2216129"/>
            <a:ext cx="58956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67F17"/>
                </a:solidFill>
              </a:rPr>
              <a:t>Единый портал бюджетной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F67F17"/>
                </a:solidFill>
              </a:rPr>
              <a:t>системы РФ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67F17"/>
              </a:solidFill>
              <a:effectLst/>
              <a:uFillTx/>
              <a:sym typeface="Helvetica Neue"/>
            </a:endParaRPr>
          </a:p>
        </p:txBody>
      </p:sp>
      <p:sp>
        <p:nvSpPr>
          <p:cNvPr id="158" name="Oval 11"/>
          <p:cNvSpPr/>
          <p:nvPr/>
        </p:nvSpPr>
        <p:spPr>
          <a:xfrm>
            <a:off x="10689656" y="8526064"/>
            <a:ext cx="1703293" cy="170329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gradFill flip="none" rotWithShape="1">
              <a:gsLst>
                <a:gs pos="0">
                  <a:srgbClr val="9C28B1"/>
                </a:gs>
                <a:gs pos="100000">
                  <a:srgbClr val="673BB7"/>
                </a:gs>
              </a:gsLst>
              <a:lin ang="5400000" scaled="1"/>
              <a:tileRect/>
            </a:gradFill>
          </a:ln>
          <a:effectLst>
            <a:outerShdw blurRad="1016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238"/>
          <p:cNvSpPr>
            <a:spLocks noChangeArrowheads="1"/>
          </p:cNvSpPr>
          <p:nvPr/>
        </p:nvSpPr>
        <p:spPr bwMode="auto">
          <a:xfrm>
            <a:off x="12402116" y="5778850"/>
            <a:ext cx="1892047" cy="1883958"/>
          </a:xfrm>
          <a:prstGeom prst="ellipse">
            <a:avLst/>
          </a:prstGeom>
          <a:solidFill>
            <a:srgbClr val="0593B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1434"/>
          <p:cNvGrpSpPr/>
          <p:nvPr/>
        </p:nvGrpSpPr>
        <p:grpSpPr>
          <a:xfrm>
            <a:off x="8209967" y="3504655"/>
            <a:ext cx="1857513" cy="1849579"/>
            <a:chOff x="976313" y="258763"/>
            <a:chExt cx="371475" cy="369888"/>
          </a:xfrm>
        </p:grpSpPr>
        <p:sp>
          <p:nvSpPr>
            <p:cNvPr id="44" name="Oval 12"/>
            <p:cNvSpPr>
              <a:spLocks noChangeArrowheads="1"/>
            </p:cNvSpPr>
            <p:nvPr/>
          </p:nvSpPr>
          <p:spPr bwMode="auto">
            <a:xfrm>
              <a:off x="976313" y="258763"/>
              <a:ext cx="371475" cy="369888"/>
            </a:xfrm>
            <a:prstGeom prst="ellipse">
              <a:avLst/>
            </a:prstGeom>
            <a:solidFill>
              <a:srgbClr val="3BA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1069976" y="357188"/>
              <a:ext cx="184150" cy="214313"/>
            </a:xfrm>
            <a:custGeom>
              <a:avLst/>
              <a:gdLst>
                <a:gd name="T0" fmla="*/ 0 w 128"/>
                <a:gd name="T1" fmla="*/ 0 h 148"/>
                <a:gd name="T2" fmla="*/ 0 w 128"/>
                <a:gd name="T3" fmla="*/ 0 h 148"/>
                <a:gd name="T4" fmla="*/ 0 w 128"/>
                <a:gd name="T5" fmla="*/ 136 h 148"/>
                <a:gd name="T6" fmla="*/ 12 w 128"/>
                <a:gd name="T7" fmla="*/ 148 h 148"/>
                <a:gd name="T8" fmla="*/ 116 w 128"/>
                <a:gd name="T9" fmla="*/ 148 h 148"/>
                <a:gd name="T10" fmla="*/ 128 w 128"/>
                <a:gd name="T11" fmla="*/ 136 h 148"/>
                <a:gd name="T12" fmla="*/ 128 w 128"/>
                <a:gd name="T13" fmla="*/ 128 h 148"/>
                <a:gd name="T14" fmla="*/ 116 w 128"/>
                <a:gd name="T15" fmla="*/ 140 h 148"/>
                <a:gd name="T16" fmla="*/ 12 w 128"/>
                <a:gd name="T17" fmla="*/ 140 h 148"/>
                <a:gd name="T18" fmla="*/ 0 w 128"/>
                <a:gd name="T19" fmla="*/ 128 h 148"/>
                <a:gd name="T20" fmla="*/ 0 w 128"/>
                <a:gd name="T2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4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8"/>
                    <a:pt x="12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23" y="148"/>
                    <a:pt x="128" y="143"/>
                    <a:pt x="128" y="136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35"/>
                    <a:pt x="123" y="140"/>
                    <a:pt x="116" y="140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6" y="140"/>
                    <a:pt x="0" y="135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7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1069976" y="328613"/>
              <a:ext cx="184150" cy="231775"/>
            </a:xfrm>
            <a:custGeom>
              <a:avLst/>
              <a:gdLst>
                <a:gd name="T0" fmla="*/ 80 w 128"/>
                <a:gd name="T1" fmla="*/ 36 h 160"/>
                <a:gd name="T2" fmla="*/ 80 w 128"/>
                <a:gd name="T3" fmla="*/ 0 h 160"/>
                <a:gd name="T4" fmla="*/ 12 w 128"/>
                <a:gd name="T5" fmla="*/ 0 h 160"/>
                <a:gd name="T6" fmla="*/ 0 w 128"/>
                <a:gd name="T7" fmla="*/ 12 h 160"/>
                <a:gd name="T8" fmla="*/ 0 w 128"/>
                <a:gd name="T9" fmla="*/ 148 h 160"/>
                <a:gd name="T10" fmla="*/ 12 w 128"/>
                <a:gd name="T11" fmla="*/ 160 h 160"/>
                <a:gd name="T12" fmla="*/ 116 w 128"/>
                <a:gd name="T13" fmla="*/ 160 h 160"/>
                <a:gd name="T14" fmla="*/ 128 w 128"/>
                <a:gd name="T15" fmla="*/ 148 h 160"/>
                <a:gd name="T16" fmla="*/ 128 w 128"/>
                <a:gd name="T17" fmla="*/ 48 h 160"/>
                <a:gd name="T18" fmla="*/ 92 w 128"/>
                <a:gd name="T19" fmla="*/ 48 h 160"/>
                <a:gd name="T20" fmla="*/ 80 w 128"/>
                <a:gd name="T21" fmla="*/ 3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60">
                  <a:moveTo>
                    <a:pt x="80" y="36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5"/>
                    <a:pt x="6" y="160"/>
                    <a:pt x="12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23" y="160"/>
                    <a:pt x="128" y="155"/>
                    <a:pt x="128" y="1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86" y="48"/>
                    <a:pt x="80" y="43"/>
                    <a:pt x="80" y="36"/>
                  </a:cubicBezTo>
                </a:path>
              </a:pathLst>
            </a:custGeom>
            <a:solidFill>
              <a:srgbClr val="E1E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/>
            <p:cNvSpPr>
              <a:spLocks/>
            </p:cNvSpPr>
            <p:nvPr/>
          </p:nvSpPr>
          <p:spPr bwMode="auto">
            <a:xfrm>
              <a:off x="1190626" y="395288"/>
              <a:ext cx="63500" cy="53975"/>
            </a:xfrm>
            <a:custGeom>
              <a:avLst/>
              <a:gdLst>
                <a:gd name="T0" fmla="*/ 0 w 44"/>
                <a:gd name="T1" fmla="*/ 0 h 38"/>
                <a:gd name="T2" fmla="*/ 8 w 44"/>
                <a:gd name="T3" fmla="*/ 2 h 38"/>
                <a:gd name="T4" fmla="*/ 44 w 44"/>
                <a:gd name="T5" fmla="*/ 2 h 38"/>
                <a:gd name="T6" fmla="*/ 44 w 44"/>
                <a:gd name="T7" fmla="*/ 38 h 38"/>
                <a:gd name="T8" fmla="*/ 44 w 44"/>
                <a:gd name="T9" fmla="*/ 2 h 38"/>
                <a:gd name="T10" fmla="*/ 0 w 44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8">
                  <a:moveTo>
                    <a:pt x="0" y="0"/>
                  </a:moveTo>
                  <a:cubicBezTo>
                    <a:pt x="3" y="1"/>
                    <a:pt x="5" y="2"/>
                    <a:pt x="8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7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"/>
            <p:cNvSpPr>
              <a:spLocks/>
            </p:cNvSpPr>
            <p:nvPr/>
          </p:nvSpPr>
          <p:spPr bwMode="auto">
            <a:xfrm>
              <a:off x="1190626" y="395288"/>
              <a:ext cx="63500" cy="53975"/>
            </a:xfrm>
            <a:custGeom>
              <a:avLst/>
              <a:gdLst>
                <a:gd name="T0" fmla="*/ 0 w 44"/>
                <a:gd name="T1" fmla="*/ 0 h 38"/>
                <a:gd name="T2" fmla="*/ 17 w 44"/>
                <a:gd name="T3" fmla="*/ 14 h 38"/>
                <a:gd name="T4" fmla="*/ 20 w 44"/>
                <a:gd name="T5" fmla="*/ 14 h 38"/>
                <a:gd name="T6" fmla="*/ 20 w 44"/>
                <a:gd name="T7" fmla="*/ 17 h 38"/>
                <a:gd name="T8" fmla="*/ 44 w 44"/>
                <a:gd name="T9" fmla="*/ 38 h 38"/>
                <a:gd name="T10" fmla="*/ 44 w 44"/>
                <a:gd name="T11" fmla="*/ 2 h 38"/>
                <a:gd name="T12" fmla="*/ 8 w 44"/>
                <a:gd name="T13" fmla="*/ 2 h 38"/>
                <a:gd name="T14" fmla="*/ 0 w 44"/>
                <a:gd name="T15" fmla="*/ 0 h 38"/>
                <a:gd name="T16" fmla="*/ 0 w 4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8">
                  <a:moveTo>
                    <a:pt x="0" y="0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3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"/>
            <p:cNvSpPr>
              <a:spLocks/>
            </p:cNvSpPr>
            <p:nvPr/>
          </p:nvSpPr>
          <p:spPr bwMode="auto">
            <a:xfrm>
              <a:off x="1185863" y="328613"/>
              <a:ext cx="68263" cy="69850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36 h 48"/>
                <a:gd name="T4" fmla="*/ 12 w 48"/>
                <a:gd name="T5" fmla="*/ 48 h 48"/>
                <a:gd name="T6" fmla="*/ 48 w 48"/>
                <a:gd name="T7" fmla="*/ 48 h 48"/>
                <a:gd name="T8" fmla="*/ 0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6" y="48"/>
                    <a:pt x="12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>
              <a:off x="1104901" y="385763"/>
              <a:ext cx="55563" cy="12700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>
              <a:off x="1104901" y="385763"/>
              <a:ext cx="5556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20"/>
            <p:cNvSpPr>
              <a:spLocks noChangeArrowheads="1"/>
            </p:cNvSpPr>
            <p:nvPr/>
          </p:nvSpPr>
          <p:spPr bwMode="auto">
            <a:xfrm>
              <a:off x="1104901" y="444501"/>
              <a:ext cx="115888" cy="11113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1104901" y="444501"/>
              <a:ext cx="115888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/>
            <p:cNvSpPr>
              <a:spLocks/>
            </p:cNvSpPr>
            <p:nvPr/>
          </p:nvSpPr>
          <p:spPr bwMode="auto">
            <a:xfrm>
              <a:off x="1104901" y="414338"/>
              <a:ext cx="115888" cy="12700"/>
            </a:xfrm>
            <a:custGeom>
              <a:avLst/>
              <a:gdLst>
                <a:gd name="T0" fmla="*/ 70 w 73"/>
                <a:gd name="T1" fmla="*/ 0 h 8"/>
                <a:gd name="T2" fmla="*/ 0 w 73"/>
                <a:gd name="T3" fmla="*/ 0 h 8"/>
                <a:gd name="T4" fmla="*/ 0 w 73"/>
                <a:gd name="T5" fmla="*/ 8 h 8"/>
                <a:gd name="T6" fmla="*/ 73 w 73"/>
                <a:gd name="T7" fmla="*/ 8 h 8"/>
                <a:gd name="T8" fmla="*/ 73 w 73"/>
                <a:gd name="T9" fmla="*/ 3 h 8"/>
                <a:gd name="T10" fmla="*/ 70 w 73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8">
                  <a:moveTo>
                    <a:pt x="7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73" y="8"/>
                  </a:lnTo>
                  <a:lnTo>
                    <a:pt x="73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/>
            <p:cNvSpPr>
              <a:spLocks/>
            </p:cNvSpPr>
            <p:nvPr/>
          </p:nvSpPr>
          <p:spPr bwMode="auto">
            <a:xfrm>
              <a:off x="1104901" y="414338"/>
              <a:ext cx="115888" cy="12700"/>
            </a:xfrm>
            <a:custGeom>
              <a:avLst/>
              <a:gdLst>
                <a:gd name="T0" fmla="*/ 70 w 73"/>
                <a:gd name="T1" fmla="*/ 0 h 8"/>
                <a:gd name="T2" fmla="*/ 0 w 73"/>
                <a:gd name="T3" fmla="*/ 0 h 8"/>
                <a:gd name="T4" fmla="*/ 0 w 73"/>
                <a:gd name="T5" fmla="*/ 8 h 8"/>
                <a:gd name="T6" fmla="*/ 73 w 73"/>
                <a:gd name="T7" fmla="*/ 8 h 8"/>
                <a:gd name="T8" fmla="*/ 73 w 73"/>
                <a:gd name="T9" fmla="*/ 3 h 8"/>
                <a:gd name="T10" fmla="*/ 70 w 73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8">
                  <a:moveTo>
                    <a:pt x="7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73" y="8"/>
                  </a:lnTo>
                  <a:lnTo>
                    <a:pt x="73" y="3"/>
                  </a:lnTo>
                  <a:lnTo>
                    <a:pt x="7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4"/>
            <p:cNvSpPr>
              <a:spLocks/>
            </p:cNvSpPr>
            <p:nvPr/>
          </p:nvSpPr>
          <p:spPr bwMode="auto">
            <a:xfrm>
              <a:off x="1216026" y="414338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98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1216026" y="414338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6"/>
            <p:cNvSpPr>
              <a:spLocks noChangeArrowheads="1"/>
            </p:cNvSpPr>
            <p:nvPr/>
          </p:nvSpPr>
          <p:spPr bwMode="auto">
            <a:xfrm>
              <a:off x="1104901" y="473076"/>
              <a:ext cx="115888" cy="11113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7"/>
            <p:cNvSpPr>
              <a:spLocks noChangeArrowheads="1"/>
            </p:cNvSpPr>
            <p:nvPr/>
          </p:nvSpPr>
          <p:spPr bwMode="auto">
            <a:xfrm>
              <a:off x="1104901" y="473076"/>
              <a:ext cx="115888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104901" y="501651"/>
              <a:ext cx="115888" cy="11113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29"/>
            <p:cNvSpPr>
              <a:spLocks noChangeArrowheads="1"/>
            </p:cNvSpPr>
            <p:nvPr/>
          </p:nvSpPr>
          <p:spPr bwMode="auto">
            <a:xfrm>
              <a:off x="1104901" y="501651"/>
              <a:ext cx="115888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1" name="Oval 90"/>
          <p:cNvSpPr>
            <a:spLocks noChangeArrowheads="1"/>
          </p:cNvSpPr>
          <p:nvPr/>
        </p:nvSpPr>
        <p:spPr bwMode="auto">
          <a:xfrm>
            <a:off x="15946375" y="4341160"/>
            <a:ext cx="1878910" cy="1870879"/>
          </a:xfrm>
          <a:prstGeom prst="ellipse">
            <a:avLst/>
          </a:prstGeom>
          <a:solidFill>
            <a:srgbClr val="048BC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1274975" y="4818842"/>
            <a:ext cx="1942523" cy="1934225"/>
          </a:xfrm>
          <a:prstGeom prst="ellipse">
            <a:avLst/>
          </a:prstGeom>
          <a:solidFill>
            <a:srgbClr val="D3D74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8902668" y="2217473"/>
            <a:ext cx="484267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2800" dirty="0">
                <a:solidFill>
                  <a:srgbClr val="016064"/>
                </a:solidFill>
              </a:rPr>
              <a:t>Единая информационная </a:t>
            </a:r>
          </a:p>
          <a:p>
            <a:r>
              <a:rPr lang="ru-RU" sz="2800" dirty="0">
                <a:solidFill>
                  <a:srgbClr val="016064"/>
                </a:solidFill>
              </a:rPr>
              <a:t>система управления </a:t>
            </a:r>
          </a:p>
          <a:p>
            <a:r>
              <a:rPr lang="ru-RU" sz="2800" dirty="0">
                <a:solidFill>
                  <a:srgbClr val="016064"/>
                </a:solidFill>
              </a:rPr>
              <a:t>кадровым </a:t>
            </a:r>
            <a:r>
              <a:rPr lang="ru-RU" sz="2800" dirty="0" smtClean="0">
                <a:solidFill>
                  <a:srgbClr val="016064"/>
                </a:solidFill>
              </a:rPr>
              <a:t>составом</a:t>
            </a:r>
            <a:endParaRPr lang="ru-RU" sz="2800" dirty="0">
              <a:solidFill>
                <a:srgbClr val="016064"/>
              </a:solidFill>
            </a:endParaRPr>
          </a:p>
        </p:txBody>
      </p:sp>
      <p:pic>
        <p:nvPicPr>
          <p:cNvPr id="165" name="Рисунок 16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8722" l="4633" r="97284">
                        <a14:foregroundMark x1="12939" y1="11502" x2="12939" y2="11502"/>
                        <a14:foregroundMark x1="17412" y1="8946" x2="17412" y2="8946"/>
                        <a14:foregroundMark x1="13578" y1="9585" x2="13578" y2="9585"/>
                        <a14:foregroundMark x1="12939" y1="8307" x2="12939" y2="8307"/>
                        <a14:foregroundMark x1="8147" y1="8307" x2="8147" y2="8307"/>
                        <a14:foregroundMark x1="13738" y1="19169" x2="13738" y2="19169"/>
                        <a14:foregroundMark x1="17572" y1="17093" x2="17572" y2="17093"/>
                        <a14:foregroundMark x1="10224" y1="17093" x2="10224" y2="17093"/>
                        <a14:foregroundMark x1="7029" y1="15495" x2="7029" y2="15495"/>
                        <a14:foregroundMark x1="14696" y1="17891" x2="14696" y2="17891"/>
                        <a14:foregroundMark x1="14696" y1="17252" x2="14696" y2="17252"/>
                        <a14:foregroundMark x1="17732" y1="14696" x2="17732" y2="14696"/>
                        <a14:foregroundMark x1="12780" y1="18530" x2="12780" y2="18530"/>
                        <a14:foregroundMark x1="9585" y1="8307" x2="9585" y2="8307"/>
                        <a14:foregroundMark x1="11182" y1="8626" x2="11182" y2="8626"/>
                        <a14:foregroundMark x1="14377" y1="8626" x2="14377" y2="8626"/>
                        <a14:foregroundMark x1="6550" y1="10224" x2="6550" y2="10224"/>
                        <a14:foregroundMark x1="7029" y1="9105" x2="7029" y2="9105"/>
                        <a14:foregroundMark x1="6550" y1="12620" x2="6550" y2="12620"/>
                        <a14:foregroundMark x1="7029" y1="16933" x2="7029" y2="16933"/>
                        <a14:foregroundMark x1="9425" y1="17412" x2="9425" y2="17412"/>
                        <a14:foregroundMark x1="19649" y1="17252" x2="19649" y2="17252"/>
                        <a14:foregroundMark x1="20607" y1="17252" x2="20607" y2="17252"/>
                        <a14:foregroundMark x1="20927" y1="12780" x2="20927" y2="12780"/>
                        <a14:foregroundMark x1="60224" y1="12939" x2="60224" y2="12939"/>
                        <a14:foregroundMark x1="66454" y1="11661" x2="66454" y2="11661"/>
                        <a14:foregroundMark x1="68211" y1="8307" x2="68211" y2="8307"/>
                        <a14:foregroundMark x1="68850" y1="12141" x2="68850" y2="12141"/>
                        <a14:foregroundMark x1="68371" y1="15974" x2="68371" y2="15974"/>
                        <a14:foregroundMark x1="67093" y1="19169" x2="67093" y2="19169"/>
                        <a14:foregroundMark x1="56230" y1="18530" x2="56230" y2="18530"/>
                        <a14:foregroundMark x1="57668" y1="16454" x2="57668" y2="16454"/>
                        <a14:foregroundMark x1="56709" y1="18051" x2="56709" y2="18051"/>
                        <a14:foregroundMark x1="57827" y1="12141" x2="57827" y2="12141"/>
                        <a14:foregroundMark x1="64217" y1="8786" x2="64217" y2="8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5" r="23072" b="74435"/>
          <a:stretch/>
        </p:blipFill>
        <p:spPr>
          <a:xfrm>
            <a:off x="15597629" y="3890879"/>
            <a:ext cx="2766161" cy="2647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5" t="27146" r="49292" b="50708"/>
          <a:stretch/>
        </p:blipFill>
        <p:spPr>
          <a:xfrm>
            <a:off x="12402116" y="5895666"/>
            <a:ext cx="1813201" cy="169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147" b="49527" l="2211" r="1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77890" b="48425"/>
          <a:stretch/>
        </p:blipFill>
        <p:spPr>
          <a:xfrm>
            <a:off x="18907869" y="8947220"/>
            <a:ext cx="3881696" cy="2808312"/>
          </a:xfrm>
          <a:prstGeom prst="rect">
            <a:avLst/>
          </a:prstGeom>
        </p:spPr>
      </p:pic>
      <p:pic>
        <p:nvPicPr>
          <p:cNvPr id="188" name="Рисунок 18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83" b="62577" l="77636" r="89617">
                        <a14:backgroundMark x1="88498" y1="56851" x2="88498" y2="56851"/>
                        <a14:backgroundMark x1="80671" y1="55624" x2="80671" y2="55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37122" r="5461" b="38452"/>
          <a:stretch/>
        </p:blipFill>
        <p:spPr>
          <a:xfrm>
            <a:off x="706862" y="4321149"/>
            <a:ext cx="2882848" cy="2337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" name="Прямоугольник 34"/>
          <p:cNvSpPr>
            <a:spLocks noChangeArrowheads="1"/>
          </p:cNvSpPr>
          <p:nvPr/>
        </p:nvSpPr>
        <p:spPr bwMode="auto">
          <a:xfrm>
            <a:off x="9625366" y="3135439"/>
            <a:ext cx="4289785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Формирование обоснований бюджетных ассигнований по командированиям</a:t>
            </a:r>
          </a:p>
        </p:txBody>
      </p:sp>
      <p:sp>
        <p:nvSpPr>
          <p:cNvPr id="148" name="Прямоугольник 34"/>
          <p:cNvSpPr>
            <a:spLocks noChangeArrowheads="1"/>
          </p:cNvSpPr>
          <p:nvPr/>
        </p:nvSpPr>
        <p:spPr bwMode="auto">
          <a:xfrm>
            <a:off x="12854499" y="4319988"/>
            <a:ext cx="3382932" cy="15696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Формирование </a:t>
            </a:r>
            <a:r>
              <a:rPr lang="ru-RU" altLang="ru-RU" sz="1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лимитов 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бюджетных обязательств по командированиям, а также плана-графика командировок</a:t>
            </a:r>
          </a:p>
        </p:txBody>
      </p:sp>
      <p:sp>
        <p:nvSpPr>
          <p:cNvPr id="149" name="Прямоугольник 34"/>
          <p:cNvSpPr>
            <a:spLocks noChangeArrowheads="1"/>
          </p:cNvSpPr>
          <p:nvPr/>
        </p:nvSpPr>
        <p:spPr bwMode="auto">
          <a:xfrm>
            <a:off x="7480709" y="6557274"/>
            <a:ext cx="5649359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Автоматический контроль на: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ru-RU" altLang="ru-RU" sz="18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непревышение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лимитов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отсутствие непогашенной задолженности</a:t>
            </a:r>
          </a:p>
        </p:txBody>
      </p:sp>
      <p:sp>
        <p:nvSpPr>
          <p:cNvPr id="167" name="Прямоугольник 31"/>
          <p:cNvSpPr>
            <a:spLocks noChangeArrowheads="1"/>
          </p:cNvSpPr>
          <p:nvPr/>
        </p:nvSpPr>
        <p:spPr bwMode="auto">
          <a:xfrm>
            <a:off x="2748638" y="4621523"/>
            <a:ext cx="274794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800" dirty="0">
                <a:solidFill>
                  <a:srgbClr val="C00000"/>
                </a:solidFill>
                <a:latin typeface="Arial" charset="0"/>
              </a:rPr>
              <a:t>Подотчетное лицо</a:t>
            </a:r>
          </a:p>
        </p:txBody>
      </p:sp>
      <p:sp>
        <p:nvSpPr>
          <p:cNvPr id="168" name="Прямоугольник 34"/>
          <p:cNvSpPr>
            <a:spLocks noChangeArrowheads="1"/>
          </p:cNvSpPr>
          <p:nvPr/>
        </p:nvSpPr>
        <p:spPr bwMode="auto">
          <a:xfrm>
            <a:off x="2830963" y="5593835"/>
            <a:ext cx="4256660" cy="295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Формирование формуляра «Решение о командировании»: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заполнение реквизитов формуляра (в т.ч. места командирования, сроков, основания);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автоматическое выполнение контролей на нормативы;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подписание простой электронной подписью</a:t>
            </a:r>
          </a:p>
        </p:txBody>
      </p:sp>
      <p:sp>
        <p:nvSpPr>
          <p:cNvPr id="171" name="Прямоугольник 34"/>
          <p:cNvSpPr>
            <a:spLocks noChangeArrowheads="1"/>
          </p:cNvSpPr>
          <p:nvPr/>
        </p:nvSpPr>
        <p:spPr bwMode="auto">
          <a:xfrm>
            <a:off x="829725" y="11418900"/>
            <a:ext cx="3935408" cy="141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Согласование формуляра: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выполнение контролей;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подписание простой электронной подписью</a:t>
            </a:r>
          </a:p>
        </p:txBody>
      </p:sp>
      <p:sp>
        <p:nvSpPr>
          <p:cNvPr id="177" name="Прямоугольник 31"/>
          <p:cNvSpPr>
            <a:spLocks noChangeArrowheads="1"/>
          </p:cNvSpPr>
          <p:nvPr/>
        </p:nvSpPr>
        <p:spPr bwMode="auto">
          <a:xfrm>
            <a:off x="2852117" y="9274835"/>
            <a:ext cx="4708988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800" dirty="0">
                <a:solidFill>
                  <a:srgbClr val="C00000"/>
                </a:solidFill>
                <a:latin typeface="Arial" charset="0"/>
              </a:rPr>
              <a:t>Руководитель структурного подразделения</a:t>
            </a:r>
          </a:p>
        </p:txBody>
      </p:sp>
      <p:sp>
        <p:nvSpPr>
          <p:cNvPr id="178" name="Прямоугольник 31"/>
          <p:cNvSpPr>
            <a:spLocks noChangeArrowheads="1"/>
          </p:cNvSpPr>
          <p:nvPr/>
        </p:nvSpPr>
        <p:spPr bwMode="auto">
          <a:xfrm>
            <a:off x="8643611" y="8454008"/>
            <a:ext cx="2305126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800" dirty="0">
                <a:solidFill>
                  <a:srgbClr val="C00000"/>
                </a:solidFill>
                <a:latin typeface="Arial" charset="0"/>
              </a:rPr>
              <a:t>Руководитель учреждения</a:t>
            </a:r>
          </a:p>
        </p:txBody>
      </p:sp>
      <p:sp>
        <p:nvSpPr>
          <p:cNvPr id="179" name="Прямоугольник 34"/>
          <p:cNvSpPr>
            <a:spLocks noChangeArrowheads="1"/>
          </p:cNvSpPr>
          <p:nvPr/>
        </p:nvSpPr>
        <p:spPr bwMode="auto">
          <a:xfrm>
            <a:off x="9912019" y="10386112"/>
            <a:ext cx="3290593" cy="8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Подписание «Решения о командировании»</a:t>
            </a:r>
          </a:p>
        </p:txBody>
      </p:sp>
      <p:sp>
        <p:nvSpPr>
          <p:cNvPr id="180" name="Прямоугольник 34"/>
          <p:cNvSpPr>
            <a:spLocks noChangeArrowheads="1"/>
          </p:cNvSpPr>
          <p:nvPr/>
        </p:nvSpPr>
        <p:spPr bwMode="auto">
          <a:xfrm>
            <a:off x="11826626" y="11714871"/>
            <a:ext cx="6774086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Отражение в учете: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перевод формуляра в статус «отражен в учете»;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подписание усиленной электронной подписью;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автоматическое формирование бухгалтерских проводок</a:t>
            </a:r>
          </a:p>
        </p:txBody>
      </p:sp>
      <p:sp>
        <p:nvSpPr>
          <p:cNvPr id="181" name="Прямоугольник 31"/>
          <p:cNvSpPr>
            <a:spLocks noChangeArrowheads="1"/>
          </p:cNvSpPr>
          <p:nvPr/>
        </p:nvSpPr>
        <p:spPr bwMode="auto">
          <a:xfrm>
            <a:off x="14589658" y="9192222"/>
            <a:ext cx="181272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800" dirty="0">
                <a:solidFill>
                  <a:srgbClr val="C00000"/>
                </a:solidFill>
                <a:latin typeface="Arial" charset="0"/>
              </a:rPr>
              <a:t>Бухгалтер</a:t>
            </a:r>
          </a:p>
        </p:txBody>
      </p:sp>
      <p:sp>
        <p:nvSpPr>
          <p:cNvPr id="182" name="Прямоугольник 31"/>
          <p:cNvSpPr>
            <a:spLocks noChangeArrowheads="1"/>
          </p:cNvSpPr>
          <p:nvPr/>
        </p:nvSpPr>
        <p:spPr bwMode="auto">
          <a:xfrm>
            <a:off x="20091621" y="8612373"/>
            <a:ext cx="2272501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800" dirty="0">
                <a:solidFill>
                  <a:srgbClr val="C00000"/>
                </a:solidFill>
                <a:latin typeface="Arial" charset="0"/>
              </a:rPr>
              <a:t>Сотрудник отдела кадров</a:t>
            </a:r>
          </a:p>
        </p:txBody>
      </p:sp>
      <p:sp>
        <p:nvSpPr>
          <p:cNvPr id="184" name="Прямоугольник 34"/>
          <p:cNvSpPr>
            <a:spLocks noChangeArrowheads="1"/>
          </p:cNvSpPr>
          <p:nvPr/>
        </p:nvSpPr>
        <p:spPr bwMode="auto">
          <a:xfrm>
            <a:off x="19352683" y="11554257"/>
            <a:ext cx="3725903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Отражение отклонений в табеле учета рабочего времени</a:t>
            </a:r>
          </a:p>
        </p:txBody>
      </p:sp>
      <p:sp>
        <p:nvSpPr>
          <p:cNvPr id="196" name="Oval 12"/>
          <p:cNvSpPr>
            <a:spLocks noChangeArrowheads="1"/>
          </p:cNvSpPr>
          <p:nvPr/>
        </p:nvSpPr>
        <p:spPr bwMode="auto">
          <a:xfrm>
            <a:off x="1804770" y="9532287"/>
            <a:ext cx="1942523" cy="1934225"/>
          </a:xfrm>
          <a:prstGeom prst="ellipse">
            <a:avLst/>
          </a:prstGeom>
          <a:solidFill>
            <a:srgbClr val="D3D74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401" b="46866" l="14525" r="24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28555" r="69368" b="50988"/>
          <a:stretch/>
        </p:blipFill>
        <p:spPr>
          <a:xfrm>
            <a:off x="1370702" y="9079365"/>
            <a:ext cx="3158659" cy="2569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7" name="Oval 12"/>
          <p:cNvSpPr>
            <a:spLocks noChangeArrowheads="1"/>
          </p:cNvSpPr>
          <p:nvPr/>
        </p:nvSpPr>
        <p:spPr bwMode="auto">
          <a:xfrm>
            <a:off x="14242407" y="9819104"/>
            <a:ext cx="1942523" cy="1934225"/>
          </a:xfrm>
          <a:prstGeom prst="ellipse">
            <a:avLst/>
          </a:prstGeom>
          <a:solidFill>
            <a:srgbClr val="0A8EC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219" b="59305" l="56550" r="68371">
                        <a14:backgroundMark x1="64696" y1="54397" x2="64696" y2="54397"/>
                        <a14:backgroundMark x1="65335" y1="53170" x2="65335" y2="53170"/>
                        <a14:backgroundMark x1="60543" y1="46012" x2="60543" y2="46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6" t="37107" r="27354" b="38004"/>
          <a:stretch/>
        </p:blipFill>
        <p:spPr>
          <a:xfrm>
            <a:off x="13945908" y="9655577"/>
            <a:ext cx="2489458" cy="2282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8" name="Oval 12"/>
          <p:cNvSpPr>
            <a:spLocks noChangeArrowheads="1"/>
          </p:cNvSpPr>
          <p:nvPr/>
        </p:nvSpPr>
        <p:spPr bwMode="auto">
          <a:xfrm>
            <a:off x="10580851" y="8367188"/>
            <a:ext cx="1942523" cy="1934225"/>
          </a:xfrm>
          <a:prstGeom prst="ellipse">
            <a:avLst/>
          </a:prstGeom>
          <a:solidFill>
            <a:srgbClr val="0894B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219" b="60532" l="33387" r="47604">
                        <a14:foregroundMark x1="39617" y1="47444" x2="39617" y2="47444"/>
                        <a14:foregroundMark x1="40895" y1="47444" x2="40895" y2="47444"/>
                        <a14:backgroundMark x1="34984" y1="44581" x2="34984" y2="44581"/>
                        <a14:backgroundMark x1="45367" y1="44581" x2="45367" y2="44581"/>
                        <a14:backgroundMark x1="44089" y1="44581" x2="44089" y2="44581"/>
                        <a14:backgroundMark x1="43770" y1="54397" x2="43770" y2="54397"/>
                        <a14:backgroundMark x1="36422" y1="54601" x2="36422" y2="5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49" t="37843" r="48863" b="36917"/>
          <a:stretch/>
        </p:blipFill>
        <p:spPr>
          <a:xfrm>
            <a:off x="10362468" y="8141672"/>
            <a:ext cx="2560856" cy="2405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3" descr="C:\Users\3256\Desktop\Презентации\Картинки\PNG\e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430" y="1958013"/>
            <a:ext cx="1408113" cy="1323340"/>
          </a:xfrm>
          <a:prstGeom prst="rect">
            <a:avLst/>
          </a:prstGeom>
          <a:noFill/>
          <a:effectLst>
            <a:outerShdw blurRad="57150" dist="19050" dir="2700000" algn="tl" rotWithShape="0">
              <a:prstClr val="black">
                <a:alpha val="6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42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33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34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35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8" name="Казначейство России"/>
          <p:cNvSpPr txBox="1"/>
          <p:nvPr/>
        </p:nvSpPr>
        <p:spPr>
          <a:xfrm>
            <a:off x="1796721" y="535619"/>
            <a:ext cx="602487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Казначейство России</a:t>
            </a:r>
          </a:p>
        </p:txBody>
      </p: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dirty="0"/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23648" y="507203"/>
            <a:ext cx="156011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ru-RU" sz="4000" dirty="0"/>
              <a:t>Интеграция </a:t>
            </a:r>
            <a:r>
              <a:rPr lang="ru-RU" sz="4000" dirty="0" smtClean="0"/>
              <a:t>ЕГИССО с </a:t>
            </a:r>
            <a:r>
              <a:rPr lang="ru-RU" sz="4000" dirty="0" smtClean="0"/>
              <a:t>ГИИС </a:t>
            </a:r>
            <a:r>
              <a:rPr lang="ru-RU" sz="4000" dirty="0"/>
              <a:t>«Электронный бюджет»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2262483"/>
            <a:ext cx="23291827" cy="10495302"/>
            <a:chOff x="-298627" y="2249488"/>
            <a:chExt cx="24371947" cy="10982004"/>
          </a:xfrm>
        </p:grpSpPr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45" b="46705" l="24583" r="39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2" r="58130" b="48079"/>
            <a:stretch/>
          </p:blipFill>
          <p:spPr>
            <a:xfrm flipH="1">
              <a:off x="-298627" y="2595381"/>
              <a:ext cx="5672021" cy="102318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15471808" y="6077895"/>
              <a:ext cx="4041236" cy="2932945"/>
              <a:chOff x="16475360" y="7687591"/>
              <a:chExt cx="4503258" cy="3268260"/>
            </a:xfrm>
          </p:grpSpPr>
          <p:grpSp>
            <p:nvGrpSpPr>
              <p:cNvPr id="92" name="Группа 91"/>
              <p:cNvGrpSpPr/>
              <p:nvPr/>
            </p:nvGrpSpPr>
            <p:grpSpPr>
              <a:xfrm>
                <a:off x="16475360" y="7687591"/>
                <a:ext cx="4503258" cy="2351796"/>
                <a:chOff x="11000047" y="2874243"/>
                <a:chExt cx="4341163" cy="2277608"/>
              </a:xfrm>
            </p:grpSpPr>
            <p:grpSp>
              <p:nvGrpSpPr>
                <p:cNvPr id="93" name="Group 1559"/>
                <p:cNvGrpSpPr/>
                <p:nvPr/>
              </p:nvGrpSpPr>
              <p:grpSpPr>
                <a:xfrm>
                  <a:off x="11904192" y="3573991"/>
                  <a:ext cx="1584634" cy="1577860"/>
                  <a:chOff x="2435226" y="1231900"/>
                  <a:chExt cx="371475" cy="369887"/>
                </a:xfrm>
              </p:grpSpPr>
              <p:sp>
                <p:nvSpPr>
                  <p:cNvPr id="97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2435226" y="1231900"/>
                    <a:ext cx="371475" cy="369887"/>
                  </a:xfrm>
                  <a:prstGeom prst="ellipse">
                    <a:avLst/>
                  </a:prstGeom>
                  <a:solidFill>
                    <a:srgbClr val="5CB4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479"/>
                  <p:cNvSpPr>
                    <a:spLocks/>
                  </p:cNvSpPr>
                  <p:nvPr/>
                </p:nvSpPr>
                <p:spPr bwMode="auto">
                  <a:xfrm>
                    <a:off x="2551113" y="1520825"/>
                    <a:ext cx="139700" cy="22225"/>
                  </a:xfrm>
                  <a:custGeom>
                    <a:avLst/>
                    <a:gdLst>
                      <a:gd name="T0" fmla="*/ 88 w 96"/>
                      <a:gd name="T1" fmla="*/ 0 h 16"/>
                      <a:gd name="T2" fmla="*/ 8 w 96"/>
                      <a:gd name="T3" fmla="*/ 0 h 16"/>
                      <a:gd name="T4" fmla="*/ 0 w 96"/>
                      <a:gd name="T5" fmla="*/ 8 h 16"/>
                      <a:gd name="T6" fmla="*/ 8 w 96"/>
                      <a:gd name="T7" fmla="*/ 16 h 16"/>
                      <a:gd name="T8" fmla="*/ 88 w 96"/>
                      <a:gd name="T9" fmla="*/ 16 h 16"/>
                      <a:gd name="T10" fmla="*/ 96 w 96"/>
                      <a:gd name="T11" fmla="*/ 8 h 16"/>
                      <a:gd name="T12" fmla="*/ 88 w 96"/>
                      <a:gd name="T1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" h="16">
                        <a:moveTo>
                          <a:pt x="8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13"/>
                          <a:pt x="4" y="16"/>
                          <a:pt x="8" y="16"/>
                        </a:cubicBezTo>
                        <a:cubicBezTo>
                          <a:pt x="88" y="16"/>
                          <a:pt x="88" y="16"/>
                          <a:pt x="88" y="16"/>
                        </a:cubicBezTo>
                        <a:cubicBezTo>
                          <a:pt x="93" y="16"/>
                          <a:pt x="96" y="13"/>
                          <a:pt x="96" y="8"/>
                        </a:cubicBezTo>
                        <a:cubicBezTo>
                          <a:pt x="96" y="4"/>
                          <a:pt x="93" y="0"/>
                          <a:pt x="88" y="0"/>
                        </a:cubicBezTo>
                      </a:path>
                    </a:pathLst>
                  </a:custGeom>
                  <a:solidFill>
                    <a:srgbClr val="6698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480"/>
                  <p:cNvSpPr>
                    <a:spLocks/>
                  </p:cNvSpPr>
                  <p:nvPr/>
                </p:nvSpPr>
                <p:spPr bwMode="auto">
                  <a:xfrm>
                    <a:off x="2551113" y="1509713"/>
                    <a:ext cx="139700" cy="22225"/>
                  </a:xfrm>
                  <a:custGeom>
                    <a:avLst/>
                    <a:gdLst>
                      <a:gd name="T0" fmla="*/ 96 w 96"/>
                      <a:gd name="T1" fmla="*/ 8 h 16"/>
                      <a:gd name="T2" fmla="*/ 88 w 96"/>
                      <a:gd name="T3" fmla="*/ 16 h 16"/>
                      <a:gd name="T4" fmla="*/ 8 w 96"/>
                      <a:gd name="T5" fmla="*/ 16 h 16"/>
                      <a:gd name="T6" fmla="*/ 0 w 96"/>
                      <a:gd name="T7" fmla="*/ 8 h 16"/>
                      <a:gd name="T8" fmla="*/ 8 w 96"/>
                      <a:gd name="T9" fmla="*/ 0 h 16"/>
                      <a:gd name="T10" fmla="*/ 88 w 96"/>
                      <a:gd name="T11" fmla="*/ 0 h 16"/>
                      <a:gd name="T12" fmla="*/ 96 w 96"/>
                      <a:gd name="T13" fmla="*/ 8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" h="16">
                        <a:moveTo>
                          <a:pt x="96" y="8"/>
                        </a:moveTo>
                        <a:cubicBezTo>
                          <a:pt x="96" y="13"/>
                          <a:pt x="93" y="16"/>
                          <a:pt x="8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4" y="16"/>
                          <a:pt x="0" y="13"/>
                          <a:pt x="0" y="8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93" y="0"/>
                          <a:pt x="96" y="4"/>
                          <a:pt x="96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481"/>
                  <p:cNvSpPr>
                    <a:spLocks/>
                  </p:cNvSpPr>
                  <p:nvPr/>
                </p:nvSpPr>
                <p:spPr bwMode="auto">
                  <a:xfrm>
                    <a:off x="2551113" y="1474788"/>
                    <a:ext cx="115888" cy="34925"/>
                  </a:xfrm>
                  <a:custGeom>
                    <a:avLst/>
                    <a:gdLst>
                      <a:gd name="T0" fmla="*/ 68 w 80"/>
                      <a:gd name="T1" fmla="*/ 0 h 24"/>
                      <a:gd name="T2" fmla="*/ 80 w 80"/>
                      <a:gd name="T3" fmla="*/ 24 h 24"/>
                      <a:gd name="T4" fmla="*/ 16 w 80"/>
                      <a:gd name="T5" fmla="*/ 24 h 24"/>
                      <a:gd name="T6" fmla="*/ 28 w 80"/>
                      <a:gd name="T7" fmla="*/ 0 h 24"/>
                      <a:gd name="T8" fmla="*/ 68 w 80"/>
                      <a:gd name="T9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24">
                        <a:moveTo>
                          <a:pt x="68" y="0"/>
                        </a:moveTo>
                        <a:cubicBezTo>
                          <a:pt x="68" y="0"/>
                          <a:pt x="64" y="24"/>
                          <a:pt x="80" y="24"/>
                        </a:cubicBezTo>
                        <a:cubicBezTo>
                          <a:pt x="80" y="24"/>
                          <a:pt x="0" y="24"/>
                          <a:pt x="16" y="24"/>
                        </a:cubicBezTo>
                        <a:cubicBezTo>
                          <a:pt x="32" y="24"/>
                          <a:pt x="28" y="0"/>
                          <a:pt x="28" y="0"/>
                        </a:cubicBezTo>
                        <a:cubicBezTo>
                          <a:pt x="68" y="0"/>
                          <a:pt x="68" y="0"/>
                          <a:pt x="68" y="0"/>
                        </a:cubicBezTo>
                      </a:path>
                    </a:pathLst>
                  </a:custGeom>
                  <a:solidFill>
                    <a:srgbClr val="E1E0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482"/>
                  <p:cNvSpPr>
                    <a:spLocks/>
                  </p:cNvSpPr>
                  <p:nvPr/>
                </p:nvSpPr>
                <p:spPr bwMode="auto">
                  <a:xfrm>
                    <a:off x="2505076" y="1335088"/>
                    <a:ext cx="231775" cy="150812"/>
                  </a:xfrm>
                  <a:custGeom>
                    <a:avLst/>
                    <a:gdLst>
                      <a:gd name="T0" fmla="*/ 0 w 160"/>
                      <a:gd name="T1" fmla="*/ 0 h 104"/>
                      <a:gd name="T2" fmla="*/ 0 w 160"/>
                      <a:gd name="T3" fmla="*/ 0 h 104"/>
                      <a:gd name="T4" fmla="*/ 0 w 160"/>
                      <a:gd name="T5" fmla="*/ 88 h 104"/>
                      <a:gd name="T6" fmla="*/ 16 w 160"/>
                      <a:gd name="T7" fmla="*/ 104 h 104"/>
                      <a:gd name="T8" fmla="*/ 61 w 160"/>
                      <a:gd name="T9" fmla="*/ 104 h 104"/>
                      <a:gd name="T10" fmla="*/ 60 w 160"/>
                      <a:gd name="T11" fmla="*/ 96 h 104"/>
                      <a:gd name="T12" fmla="*/ 100 w 160"/>
                      <a:gd name="T13" fmla="*/ 96 h 104"/>
                      <a:gd name="T14" fmla="*/ 100 w 160"/>
                      <a:gd name="T15" fmla="*/ 104 h 104"/>
                      <a:gd name="T16" fmla="*/ 144 w 160"/>
                      <a:gd name="T17" fmla="*/ 104 h 104"/>
                      <a:gd name="T18" fmla="*/ 160 w 160"/>
                      <a:gd name="T19" fmla="*/ 88 h 104"/>
                      <a:gd name="T20" fmla="*/ 160 w 160"/>
                      <a:gd name="T21" fmla="*/ 80 h 104"/>
                      <a:gd name="T22" fmla="*/ 144 w 160"/>
                      <a:gd name="T23" fmla="*/ 96 h 104"/>
                      <a:gd name="T24" fmla="*/ 16 w 160"/>
                      <a:gd name="T25" fmla="*/ 96 h 104"/>
                      <a:gd name="T26" fmla="*/ 0 w 160"/>
                      <a:gd name="T27" fmla="*/ 80 h 104"/>
                      <a:gd name="T28" fmla="*/ 0 w 160"/>
                      <a:gd name="T29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0" h="10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97"/>
                          <a:pt x="7" y="104"/>
                          <a:pt x="16" y="104"/>
                        </a:cubicBezTo>
                        <a:cubicBezTo>
                          <a:pt x="61" y="104"/>
                          <a:pt x="61" y="104"/>
                          <a:pt x="61" y="104"/>
                        </a:cubicBezTo>
                        <a:cubicBezTo>
                          <a:pt x="61" y="100"/>
                          <a:pt x="60" y="96"/>
                          <a:pt x="60" y="96"/>
                        </a:cubicBezTo>
                        <a:cubicBezTo>
                          <a:pt x="100" y="96"/>
                          <a:pt x="100" y="96"/>
                          <a:pt x="100" y="96"/>
                        </a:cubicBezTo>
                        <a:cubicBezTo>
                          <a:pt x="100" y="96"/>
                          <a:pt x="100" y="100"/>
                          <a:pt x="100" y="104"/>
                        </a:cubicBezTo>
                        <a:cubicBezTo>
                          <a:pt x="144" y="104"/>
                          <a:pt x="144" y="104"/>
                          <a:pt x="144" y="104"/>
                        </a:cubicBezTo>
                        <a:cubicBezTo>
                          <a:pt x="153" y="104"/>
                          <a:pt x="160" y="97"/>
                          <a:pt x="160" y="88"/>
                        </a:cubicBezTo>
                        <a:cubicBezTo>
                          <a:pt x="160" y="80"/>
                          <a:pt x="160" y="80"/>
                          <a:pt x="160" y="80"/>
                        </a:cubicBezTo>
                        <a:cubicBezTo>
                          <a:pt x="160" y="89"/>
                          <a:pt x="153" y="96"/>
                          <a:pt x="144" y="96"/>
                        </a:cubicBezTo>
                        <a:cubicBezTo>
                          <a:pt x="16" y="96"/>
                          <a:pt x="16" y="96"/>
                          <a:pt x="16" y="96"/>
                        </a:cubicBezTo>
                        <a:cubicBezTo>
                          <a:pt x="7" y="96"/>
                          <a:pt x="0" y="89"/>
                          <a:pt x="0" y="8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6698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483"/>
                  <p:cNvSpPr>
                    <a:spLocks/>
                  </p:cNvSpPr>
                  <p:nvPr/>
                </p:nvSpPr>
                <p:spPr bwMode="auto">
                  <a:xfrm>
                    <a:off x="2592388" y="1474788"/>
                    <a:ext cx="57150" cy="11112"/>
                  </a:xfrm>
                  <a:custGeom>
                    <a:avLst/>
                    <a:gdLst>
                      <a:gd name="T0" fmla="*/ 40 w 40"/>
                      <a:gd name="T1" fmla="*/ 0 h 8"/>
                      <a:gd name="T2" fmla="*/ 0 w 40"/>
                      <a:gd name="T3" fmla="*/ 0 h 8"/>
                      <a:gd name="T4" fmla="*/ 1 w 40"/>
                      <a:gd name="T5" fmla="*/ 8 h 8"/>
                      <a:gd name="T6" fmla="*/ 40 w 40"/>
                      <a:gd name="T7" fmla="*/ 8 h 8"/>
                      <a:gd name="T8" fmla="*/ 40 w 40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8">
                        <a:moveTo>
                          <a:pt x="4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4"/>
                          <a:pt x="1" y="8"/>
                        </a:cubicBezTo>
                        <a:cubicBezTo>
                          <a:pt x="40" y="8"/>
                          <a:pt x="40" y="8"/>
                          <a:pt x="40" y="8"/>
                        </a:cubicBezTo>
                        <a:cubicBezTo>
                          <a:pt x="40" y="4"/>
                          <a:pt x="40" y="0"/>
                          <a:pt x="40" y="0"/>
                        </a:cubicBezTo>
                      </a:path>
                    </a:pathLst>
                  </a:custGeom>
                  <a:solidFill>
                    <a:srgbClr val="ACA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484"/>
                  <p:cNvSpPr>
                    <a:spLocks/>
                  </p:cNvSpPr>
                  <p:nvPr/>
                </p:nvSpPr>
                <p:spPr bwMode="auto">
                  <a:xfrm>
                    <a:off x="2514601" y="1309688"/>
                    <a:ext cx="212725" cy="155575"/>
                  </a:xfrm>
                  <a:custGeom>
                    <a:avLst/>
                    <a:gdLst>
                      <a:gd name="T0" fmla="*/ 10 w 148"/>
                      <a:gd name="T1" fmla="*/ 108 h 108"/>
                      <a:gd name="T2" fmla="*/ 0 w 148"/>
                      <a:gd name="T3" fmla="*/ 98 h 108"/>
                      <a:gd name="T4" fmla="*/ 0 w 148"/>
                      <a:gd name="T5" fmla="*/ 10 h 108"/>
                      <a:gd name="T6" fmla="*/ 10 w 148"/>
                      <a:gd name="T7" fmla="*/ 0 h 108"/>
                      <a:gd name="T8" fmla="*/ 138 w 148"/>
                      <a:gd name="T9" fmla="*/ 0 h 108"/>
                      <a:gd name="T10" fmla="*/ 148 w 148"/>
                      <a:gd name="T11" fmla="*/ 10 h 108"/>
                      <a:gd name="T12" fmla="*/ 148 w 148"/>
                      <a:gd name="T13" fmla="*/ 98 h 108"/>
                      <a:gd name="T14" fmla="*/ 138 w 148"/>
                      <a:gd name="T15" fmla="*/ 108 h 108"/>
                      <a:gd name="T16" fmla="*/ 10 w 148"/>
                      <a:gd name="T17" fmla="*/ 108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8" h="108">
                        <a:moveTo>
                          <a:pt x="10" y="108"/>
                        </a:moveTo>
                        <a:cubicBezTo>
                          <a:pt x="5" y="108"/>
                          <a:pt x="0" y="104"/>
                          <a:pt x="0" y="9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5"/>
                          <a:pt x="5" y="0"/>
                          <a:pt x="10" y="0"/>
                        </a:cubicBezTo>
                        <a:cubicBezTo>
                          <a:pt x="138" y="0"/>
                          <a:pt x="138" y="0"/>
                          <a:pt x="138" y="0"/>
                        </a:cubicBezTo>
                        <a:cubicBezTo>
                          <a:pt x="144" y="0"/>
                          <a:pt x="148" y="5"/>
                          <a:pt x="148" y="10"/>
                        </a:cubicBezTo>
                        <a:cubicBezTo>
                          <a:pt x="148" y="98"/>
                          <a:pt x="148" y="98"/>
                          <a:pt x="148" y="98"/>
                        </a:cubicBezTo>
                        <a:cubicBezTo>
                          <a:pt x="148" y="104"/>
                          <a:pt x="144" y="108"/>
                          <a:pt x="138" y="108"/>
                        </a:cubicBezTo>
                        <a:cubicBezTo>
                          <a:pt x="10" y="108"/>
                          <a:pt x="10" y="108"/>
                          <a:pt x="10" y="108"/>
                        </a:cubicBezTo>
                      </a:path>
                    </a:pathLst>
                  </a:custGeom>
                  <a:solidFill>
                    <a:srgbClr val="505D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485"/>
                  <p:cNvSpPr>
                    <a:spLocks noEditPoints="1"/>
                  </p:cNvSpPr>
                  <p:nvPr/>
                </p:nvSpPr>
                <p:spPr bwMode="auto">
                  <a:xfrm>
                    <a:off x="2505076" y="1300163"/>
                    <a:ext cx="231775" cy="174625"/>
                  </a:xfrm>
                  <a:custGeom>
                    <a:avLst/>
                    <a:gdLst>
                      <a:gd name="T0" fmla="*/ 144 w 160"/>
                      <a:gd name="T1" fmla="*/ 12 h 120"/>
                      <a:gd name="T2" fmla="*/ 148 w 160"/>
                      <a:gd name="T3" fmla="*/ 16 h 120"/>
                      <a:gd name="T4" fmla="*/ 148 w 160"/>
                      <a:gd name="T5" fmla="*/ 104 h 120"/>
                      <a:gd name="T6" fmla="*/ 144 w 160"/>
                      <a:gd name="T7" fmla="*/ 108 h 120"/>
                      <a:gd name="T8" fmla="*/ 16 w 160"/>
                      <a:gd name="T9" fmla="*/ 108 h 120"/>
                      <a:gd name="T10" fmla="*/ 12 w 160"/>
                      <a:gd name="T11" fmla="*/ 104 h 120"/>
                      <a:gd name="T12" fmla="*/ 12 w 160"/>
                      <a:gd name="T13" fmla="*/ 16 h 120"/>
                      <a:gd name="T14" fmla="*/ 16 w 160"/>
                      <a:gd name="T15" fmla="*/ 12 h 120"/>
                      <a:gd name="T16" fmla="*/ 144 w 160"/>
                      <a:gd name="T17" fmla="*/ 12 h 120"/>
                      <a:gd name="T18" fmla="*/ 144 w 160"/>
                      <a:gd name="T19" fmla="*/ 0 h 120"/>
                      <a:gd name="T20" fmla="*/ 16 w 160"/>
                      <a:gd name="T21" fmla="*/ 0 h 120"/>
                      <a:gd name="T22" fmla="*/ 0 w 160"/>
                      <a:gd name="T23" fmla="*/ 16 h 120"/>
                      <a:gd name="T24" fmla="*/ 0 w 160"/>
                      <a:gd name="T25" fmla="*/ 104 h 120"/>
                      <a:gd name="T26" fmla="*/ 16 w 160"/>
                      <a:gd name="T27" fmla="*/ 120 h 120"/>
                      <a:gd name="T28" fmla="*/ 144 w 160"/>
                      <a:gd name="T29" fmla="*/ 120 h 120"/>
                      <a:gd name="T30" fmla="*/ 160 w 160"/>
                      <a:gd name="T31" fmla="*/ 104 h 120"/>
                      <a:gd name="T32" fmla="*/ 160 w 160"/>
                      <a:gd name="T33" fmla="*/ 16 h 120"/>
                      <a:gd name="T34" fmla="*/ 144 w 160"/>
                      <a:gd name="T35" fmla="*/ 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60" h="120">
                        <a:moveTo>
                          <a:pt x="144" y="12"/>
                        </a:moveTo>
                        <a:cubicBezTo>
                          <a:pt x="146" y="12"/>
                          <a:pt x="148" y="14"/>
                          <a:pt x="148" y="16"/>
                        </a:cubicBezTo>
                        <a:cubicBezTo>
                          <a:pt x="148" y="104"/>
                          <a:pt x="148" y="104"/>
                          <a:pt x="148" y="104"/>
                        </a:cubicBezTo>
                        <a:cubicBezTo>
                          <a:pt x="148" y="107"/>
                          <a:pt x="146" y="108"/>
                          <a:pt x="144" y="108"/>
                        </a:cubicBezTo>
                        <a:cubicBezTo>
                          <a:pt x="16" y="108"/>
                          <a:pt x="16" y="108"/>
                          <a:pt x="16" y="108"/>
                        </a:cubicBezTo>
                        <a:cubicBezTo>
                          <a:pt x="14" y="108"/>
                          <a:pt x="12" y="107"/>
                          <a:pt x="12" y="104"/>
                        </a:cubicBezTo>
                        <a:cubicBezTo>
                          <a:pt x="12" y="16"/>
                          <a:pt x="12" y="16"/>
                          <a:pt x="12" y="16"/>
                        </a:cubicBezTo>
                        <a:cubicBezTo>
                          <a:pt x="12" y="14"/>
                          <a:pt x="14" y="12"/>
                          <a:pt x="16" y="12"/>
                        </a:cubicBezTo>
                        <a:cubicBezTo>
                          <a:pt x="144" y="12"/>
                          <a:pt x="144" y="12"/>
                          <a:pt x="144" y="12"/>
                        </a:cubicBezTo>
                        <a:moveTo>
                          <a:pt x="14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8"/>
                          <a:pt x="0" y="16"/>
                        </a:cubicBezTo>
                        <a:cubicBezTo>
                          <a:pt x="0" y="104"/>
                          <a:pt x="0" y="104"/>
                          <a:pt x="0" y="104"/>
                        </a:cubicBezTo>
                        <a:cubicBezTo>
                          <a:pt x="0" y="113"/>
                          <a:pt x="7" y="120"/>
                          <a:pt x="16" y="120"/>
                        </a:cubicBezTo>
                        <a:cubicBezTo>
                          <a:pt x="144" y="120"/>
                          <a:pt x="144" y="120"/>
                          <a:pt x="144" y="120"/>
                        </a:cubicBezTo>
                        <a:cubicBezTo>
                          <a:pt x="153" y="120"/>
                          <a:pt x="160" y="113"/>
                          <a:pt x="160" y="104"/>
                        </a:cubicBezTo>
                        <a:cubicBezTo>
                          <a:pt x="160" y="16"/>
                          <a:pt x="160" y="16"/>
                          <a:pt x="160" y="16"/>
                        </a:cubicBezTo>
                        <a:cubicBezTo>
                          <a:pt x="160" y="8"/>
                          <a:pt x="153" y="0"/>
                          <a:pt x="144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486"/>
                  <p:cNvSpPr>
                    <a:spLocks/>
                  </p:cNvSpPr>
                  <p:nvPr/>
                </p:nvSpPr>
                <p:spPr bwMode="auto">
                  <a:xfrm>
                    <a:off x="2592388" y="1317625"/>
                    <a:ext cx="127000" cy="139700"/>
                  </a:xfrm>
                  <a:custGeom>
                    <a:avLst/>
                    <a:gdLst>
                      <a:gd name="T0" fmla="*/ 84 w 88"/>
                      <a:gd name="T1" fmla="*/ 0 h 96"/>
                      <a:gd name="T2" fmla="*/ 0 w 88"/>
                      <a:gd name="T3" fmla="*/ 0 h 96"/>
                      <a:gd name="T4" fmla="*/ 55 w 88"/>
                      <a:gd name="T5" fmla="*/ 96 h 96"/>
                      <a:gd name="T6" fmla="*/ 84 w 88"/>
                      <a:gd name="T7" fmla="*/ 96 h 96"/>
                      <a:gd name="T8" fmla="*/ 88 w 88"/>
                      <a:gd name="T9" fmla="*/ 92 h 96"/>
                      <a:gd name="T10" fmla="*/ 88 w 88"/>
                      <a:gd name="T11" fmla="*/ 4 h 96"/>
                      <a:gd name="T12" fmla="*/ 84 w 88"/>
                      <a:gd name="T13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96">
                        <a:moveTo>
                          <a:pt x="84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5" y="96"/>
                          <a:pt x="55" y="96"/>
                          <a:pt x="55" y="96"/>
                        </a:cubicBezTo>
                        <a:cubicBezTo>
                          <a:pt x="84" y="96"/>
                          <a:pt x="84" y="96"/>
                          <a:pt x="84" y="96"/>
                        </a:cubicBezTo>
                        <a:cubicBezTo>
                          <a:pt x="86" y="96"/>
                          <a:pt x="88" y="95"/>
                          <a:pt x="88" y="92"/>
                        </a:cubicBezTo>
                        <a:cubicBezTo>
                          <a:pt x="88" y="4"/>
                          <a:pt x="88" y="4"/>
                          <a:pt x="88" y="4"/>
                        </a:cubicBezTo>
                        <a:cubicBezTo>
                          <a:pt x="88" y="2"/>
                          <a:pt x="86" y="0"/>
                          <a:pt x="84" y="0"/>
                        </a:cubicBezTo>
                      </a:path>
                    </a:pathLst>
                  </a:custGeom>
                  <a:solidFill>
                    <a:srgbClr val="6C73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487"/>
                  <p:cNvSpPr>
                    <a:spLocks/>
                  </p:cNvSpPr>
                  <p:nvPr/>
                </p:nvSpPr>
                <p:spPr bwMode="auto">
                  <a:xfrm>
                    <a:off x="2587626" y="1312863"/>
                    <a:ext cx="138113" cy="149225"/>
                  </a:xfrm>
                  <a:custGeom>
                    <a:avLst/>
                    <a:gdLst>
                      <a:gd name="T0" fmla="*/ 95 w 95"/>
                      <a:gd name="T1" fmla="*/ 0 h 104"/>
                      <a:gd name="T2" fmla="*/ 0 w 95"/>
                      <a:gd name="T3" fmla="*/ 0 h 104"/>
                      <a:gd name="T4" fmla="*/ 3 w 95"/>
                      <a:gd name="T5" fmla="*/ 4 h 104"/>
                      <a:gd name="T6" fmla="*/ 87 w 95"/>
                      <a:gd name="T7" fmla="*/ 4 h 104"/>
                      <a:gd name="T8" fmla="*/ 91 w 95"/>
                      <a:gd name="T9" fmla="*/ 8 h 104"/>
                      <a:gd name="T10" fmla="*/ 91 w 95"/>
                      <a:gd name="T11" fmla="*/ 96 h 104"/>
                      <a:gd name="T12" fmla="*/ 87 w 95"/>
                      <a:gd name="T13" fmla="*/ 100 h 104"/>
                      <a:gd name="T14" fmla="*/ 58 w 95"/>
                      <a:gd name="T15" fmla="*/ 100 h 104"/>
                      <a:gd name="T16" fmla="*/ 60 w 95"/>
                      <a:gd name="T17" fmla="*/ 104 h 104"/>
                      <a:gd name="T18" fmla="*/ 95 w 95"/>
                      <a:gd name="T19" fmla="*/ 104 h 104"/>
                      <a:gd name="T20" fmla="*/ 95 w 95"/>
                      <a:gd name="T21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5" h="104">
                        <a:moveTo>
                          <a:pt x="9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87" y="4"/>
                          <a:pt x="87" y="4"/>
                          <a:pt x="87" y="4"/>
                        </a:cubicBezTo>
                        <a:cubicBezTo>
                          <a:pt x="89" y="4"/>
                          <a:pt x="91" y="6"/>
                          <a:pt x="91" y="8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1" y="99"/>
                          <a:pt x="89" y="100"/>
                          <a:pt x="87" y="100"/>
                        </a:cubicBezTo>
                        <a:cubicBezTo>
                          <a:pt x="58" y="100"/>
                          <a:pt x="58" y="100"/>
                          <a:pt x="58" y="100"/>
                        </a:cubicBezTo>
                        <a:cubicBezTo>
                          <a:pt x="60" y="104"/>
                          <a:pt x="60" y="104"/>
                          <a:pt x="60" y="104"/>
                        </a:cubicBezTo>
                        <a:cubicBezTo>
                          <a:pt x="95" y="104"/>
                          <a:pt x="95" y="104"/>
                          <a:pt x="95" y="104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4" name="Группа 93"/>
                <p:cNvGrpSpPr/>
                <p:nvPr/>
              </p:nvGrpSpPr>
              <p:grpSpPr>
                <a:xfrm>
                  <a:off x="11000047" y="2874243"/>
                  <a:ext cx="4341163" cy="935012"/>
                  <a:chOff x="13382694" y="2872489"/>
                  <a:chExt cx="4341163" cy="935012"/>
                </a:xfrm>
              </p:grpSpPr>
              <p:pic>
                <p:nvPicPr>
                  <p:cNvPr id="95" name="Picture 3" descr="C:\Users\3256\Desktop\Презентации\Картинки\PNG\eb.png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13450673" y="2872489"/>
                    <a:ext cx="937823" cy="935012"/>
                  </a:xfrm>
                  <a:prstGeom prst="rect">
                    <a:avLst/>
                  </a:prstGeom>
                  <a:noFill/>
                  <a:effectLst>
                    <a:outerShdw blurRad="57150" dist="19050" dir="2700000" algn="tl" rotWithShape="0">
                      <a:prstClr val="black">
                        <a:alpha val="63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13382694" y="2939850"/>
                    <a:ext cx="4341163" cy="64214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ru-RU" sz="1600" dirty="0" smtClean="0">
                        <a:solidFill>
                          <a:srgbClr val="C00000"/>
                        </a:solidFill>
                      </a:rPr>
                      <a:t>ГИИС «Электронный </a:t>
                    </a:r>
                  </a:p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ru-RU" sz="1600" dirty="0" smtClean="0">
                        <a:solidFill>
                          <a:srgbClr val="C00000"/>
                        </a:solidFill>
                      </a:rPr>
                      <a:t>бюджет»</a:t>
                    </a:r>
                    <a:endParaRPr kumimoji="0" lang="ru-RU" sz="1600" i="0" u="none" strike="noStrike" cap="none" spc="0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uFillTx/>
                      <a:sym typeface="Helvetica Neue"/>
                    </a:endParaRPr>
                  </a:p>
                </p:txBody>
              </p:sp>
            </p:grpSp>
          </p:grpSp>
          <p:sp>
            <p:nvSpPr>
              <p:cNvPr id="132" name="Нашивка 12"/>
              <p:cNvSpPr/>
              <p:nvPr/>
            </p:nvSpPr>
            <p:spPr>
              <a:xfrm flipH="1">
                <a:off x="16936498" y="9879516"/>
                <a:ext cx="2661048" cy="1076335"/>
              </a:xfrm>
              <a:prstGeom prst="rect">
                <a:avLst/>
              </a:prstGeom>
              <a:solidFill>
                <a:srgbClr val="006EAC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Контроль на </a:t>
                </a:r>
              </a:p>
              <a:p>
                <a:r>
                  <a:rPr lang="ru-RU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превышение и др.</a:t>
                </a:r>
              </a:p>
            </p:txBody>
          </p:sp>
        </p:grp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6208819" y="5176391"/>
              <a:ext cx="1111962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>
              <a:off x="7058541" y="8452371"/>
              <a:ext cx="8827093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"/>
            <p:cNvGrpSpPr/>
            <p:nvPr/>
          </p:nvGrpSpPr>
          <p:grpSpPr>
            <a:xfrm>
              <a:off x="10510734" y="6267946"/>
              <a:ext cx="3240360" cy="2814902"/>
              <a:chOff x="15254565" y="9598292"/>
              <a:chExt cx="4341108" cy="3771123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5254565" y="9598292"/>
                <a:ext cx="4341108" cy="3771123"/>
                <a:chOff x="15254565" y="9598292"/>
                <a:chExt cx="4341108" cy="3771123"/>
              </a:xfrm>
            </p:grpSpPr>
            <p:sp>
              <p:nvSpPr>
                <p:cNvPr id="107" name="Нашивка 12"/>
                <p:cNvSpPr/>
                <p:nvPr/>
              </p:nvSpPr>
              <p:spPr>
                <a:xfrm flipH="1">
                  <a:off x="15254565" y="11686999"/>
                  <a:ext cx="4341108" cy="1682416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solidFill>
                  <a:srgbClr val="006EAC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ru-RU" sz="2000" dirty="0" smtClean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Маршрутизация </a:t>
                  </a:r>
                </a:p>
                <a:p>
                  <a:r>
                    <a:rPr lang="ru-RU" sz="2000" dirty="0" smtClean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полученной </a:t>
                  </a:r>
                </a:p>
                <a:p>
                  <a:r>
                    <a:rPr lang="ru-RU" sz="2000" dirty="0" smtClean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информации</a:t>
                  </a:r>
                  <a:endParaRPr lang="ru-RU" sz="2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</p:txBody>
            </p:sp>
            <p:sp>
              <p:nvSpPr>
                <p:cNvPr id="108" name="Freeform 44"/>
                <p:cNvSpPr>
                  <a:spLocks noEditPoints="1"/>
                </p:cNvSpPr>
                <p:nvPr/>
              </p:nvSpPr>
              <p:spPr bwMode="auto">
                <a:xfrm>
                  <a:off x="16677737" y="9598292"/>
                  <a:ext cx="1594083" cy="1514304"/>
                </a:xfrm>
                <a:custGeom>
                  <a:avLst/>
                  <a:gdLst>
                    <a:gd name="T0" fmla="*/ 52 w 52"/>
                    <a:gd name="T1" fmla="*/ 11 h 48"/>
                    <a:gd name="T2" fmla="*/ 52 w 52"/>
                    <a:gd name="T3" fmla="*/ 14 h 48"/>
                    <a:gd name="T4" fmla="*/ 48 w 52"/>
                    <a:gd name="T5" fmla="*/ 14 h 48"/>
                    <a:gd name="T6" fmla="*/ 47 w 52"/>
                    <a:gd name="T7" fmla="*/ 16 h 48"/>
                    <a:gd name="T8" fmla="*/ 6 w 52"/>
                    <a:gd name="T9" fmla="*/ 16 h 48"/>
                    <a:gd name="T10" fmla="*/ 4 w 52"/>
                    <a:gd name="T11" fmla="*/ 14 h 48"/>
                    <a:gd name="T12" fmla="*/ 0 w 52"/>
                    <a:gd name="T13" fmla="*/ 14 h 48"/>
                    <a:gd name="T14" fmla="*/ 0 w 52"/>
                    <a:gd name="T15" fmla="*/ 11 h 48"/>
                    <a:gd name="T16" fmla="*/ 26 w 52"/>
                    <a:gd name="T17" fmla="*/ 0 h 48"/>
                    <a:gd name="T18" fmla="*/ 52 w 52"/>
                    <a:gd name="T19" fmla="*/ 11 h 48"/>
                    <a:gd name="T20" fmla="*/ 52 w 52"/>
                    <a:gd name="T21" fmla="*/ 45 h 48"/>
                    <a:gd name="T22" fmla="*/ 52 w 52"/>
                    <a:gd name="T23" fmla="*/ 48 h 48"/>
                    <a:gd name="T24" fmla="*/ 0 w 52"/>
                    <a:gd name="T25" fmla="*/ 48 h 48"/>
                    <a:gd name="T26" fmla="*/ 0 w 52"/>
                    <a:gd name="T27" fmla="*/ 45 h 48"/>
                    <a:gd name="T28" fmla="*/ 2 w 52"/>
                    <a:gd name="T29" fmla="*/ 43 h 48"/>
                    <a:gd name="T30" fmla="*/ 50 w 52"/>
                    <a:gd name="T31" fmla="*/ 43 h 48"/>
                    <a:gd name="T32" fmla="*/ 52 w 52"/>
                    <a:gd name="T33" fmla="*/ 45 h 48"/>
                    <a:gd name="T34" fmla="*/ 14 w 52"/>
                    <a:gd name="T35" fmla="*/ 18 h 48"/>
                    <a:gd name="T36" fmla="*/ 14 w 52"/>
                    <a:gd name="T37" fmla="*/ 38 h 48"/>
                    <a:gd name="T38" fmla="*/ 18 w 52"/>
                    <a:gd name="T39" fmla="*/ 38 h 48"/>
                    <a:gd name="T40" fmla="*/ 18 w 52"/>
                    <a:gd name="T41" fmla="*/ 18 h 48"/>
                    <a:gd name="T42" fmla="*/ 24 w 52"/>
                    <a:gd name="T43" fmla="*/ 18 h 48"/>
                    <a:gd name="T44" fmla="*/ 24 w 52"/>
                    <a:gd name="T45" fmla="*/ 38 h 48"/>
                    <a:gd name="T46" fmla="*/ 28 w 52"/>
                    <a:gd name="T47" fmla="*/ 38 h 48"/>
                    <a:gd name="T48" fmla="*/ 28 w 52"/>
                    <a:gd name="T49" fmla="*/ 18 h 48"/>
                    <a:gd name="T50" fmla="*/ 35 w 52"/>
                    <a:gd name="T51" fmla="*/ 18 h 48"/>
                    <a:gd name="T52" fmla="*/ 35 w 52"/>
                    <a:gd name="T53" fmla="*/ 38 h 48"/>
                    <a:gd name="T54" fmla="*/ 38 w 52"/>
                    <a:gd name="T55" fmla="*/ 38 h 48"/>
                    <a:gd name="T56" fmla="*/ 38 w 52"/>
                    <a:gd name="T57" fmla="*/ 18 h 48"/>
                    <a:gd name="T58" fmla="*/ 45 w 52"/>
                    <a:gd name="T59" fmla="*/ 18 h 48"/>
                    <a:gd name="T60" fmla="*/ 45 w 52"/>
                    <a:gd name="T61" fmla="*/ 38 h 48"/>
                    <a:gd name="T62" fmla="*/ 47 w 52"/>
                    <a:gd name="T63" fmla="*/ 38 h 48"/>
                    <a:gd name="T64" fmla="*/ 48 w 52"/>
                    <a:gd name="T65" fmla="*/ 40 h 48"/>
                    <a:gd name="T66" fmla="*/ 48 w 52"/>
                    <a:gd name="T67" fmla="*/ 42 h 48"/>
                    <a:gd name="T68" fmla="*/ 4 w 52"/>
                    <a:gd name="T69" fmla="*/ 42 h 48"/>
                    <a:gd name="T70" fmla="*/ 4 w 52"/>
                    <a:gd name="T71" fmla="*/ 40 h 48"/>
                    <a:gd name="T72" fmla="*/ 6 w 52"/>
                    <a:gd name="T73" fmla="*/ 38 h 48"/>
                    <a:gd name="T74" fmla="*/ 7 w 52"/>
                    <a:gd name="T75" fmla="*/ 38 h 48"/>
                    <a:gd name="T76" fmla="*/ 7 w 52"/>
                    <a:gd name="T77" fmla="*/ 18 h 48"/>
                    <a:gd name="T78" fmla="*/ 14 w 52"/>
                    <a:gd name="T79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2" h="48">
                      <a:moveTo>
                        <a:pt x="52" y="11"/>
                      </a:moveTo>
                      <a:cubicBezTo>
                        <a:pt x="52" y="14"/>
                        <a:pt x="52" y="14"/>
                        <a:pt x="52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8" y="15"/>
                        <a:pt x="48" y="16"/>
                        <a:pt x="47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6"/>
                        <a:pt x="4" y="15"/>
                        <a:pt x="4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6" y="0"/>
                        <a:pt x="26" y="0"/>
                        <a:pt x="26" y="0"/>
                      </a:cubicBezTo>
                      <a:lnTo>
                        <a:pt x="52" y="11"/>
                      </a:lnTo>
                      <a:close/>
                      <a:moveTo>
                        <a:pt x="52" y="45"/>
                      </a:move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44"/>
                        <a:pt x="1" y="43"/>
                        <a:pt x="2" y="43"/>
                      </a:cubicBezTo>
                      <a:cubicBezTo>
                        <a:pt x="50" y="43"/>
                        <a:pt x="50" y="43"/>
                        <a:pt x="50" y="43"/>
                      </a:cubicBezTo>
                      <a:cubicBezTo>
                        <a:pt x="51" y="43"/>
                        <a:pt x="52" y="44"/>
                        <a:pt x="52" y="45"/>
                      </a:cubicBezTo>
                      <a:close/>
                      <a:moveTo>
                        <a:pt x="14" y="18"/>
                      </a:move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24" y="18"/>
                        <a:pt x="24" y="18"/>
                        <a:pt x="24" y="18"/>
                      </a:cubicBezTo>
                      <a:cubicBezTo>
                        <a:pt x="24" y="38"/>
                        <a:pt x="24" y="38"/>
                        <a:pt x="24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5" y="38"/>
                        <a:pt x="45" y="38"/>
                        <a:pt x="45" y="38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cubicBezTo>
                        <a:pt x="48" y="38"/>
                        <a:pt x="48" y="39"/>
                        <a:pt x="48" y="40"/>
                      </a:cubicBezTo>
                      <a:cubicBezTo>
                        <a:pt x="48" y="42"/>
                        <a:pt x="48" y="42"/>
                        <a:pt x="48" y="42"/>
                      </a:cubicBezTo>
                      <a:cubicBezTo>
                        <a:pt x="4" y="42"/>
                        <a:pt x="4" y="42"/>
                        <a:pt x="4" y="42"/>
                      </a:cubicBezTo>
                      <a:cubicBezTo>
                        <a:pt x="4" y="40"/>
                        <a:pt x="4" y="40"/>
                        <a:pt x="4" y="40"/>
                      </a:cubicBezTo>
                      <a:cubicBezTo>
                        <a:pt x="4" y="39"/>
                        <a:pt x="5" y="38"/>
                        <a:pt x="6" y="38"/>
                      </a:cubicBezTo>
                      <a:cubicBezTo>
                        <a:pt x="7" y="38"/>
                        <a:pt x="7" y="38"/>
                        <a:pt x="7" y="38"/>
                      </a:cubicBezTo>
                      <a:cubicBezTo>
                        <a:pt x="7" y="18"/>
                        <a:pt x="7" y="18"/>
                        <a:pt x="7" y="18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/>
              </p:spPr>
              <p:txBody>
                <a:bodyPr vert="horz" wrap="square" lIns="104235" tIns="52118" rIns="104235" bIns="5211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10" name="TextBox 109"/>
              <p:cNvSpPr txBox="1"/>
              <p:nvPr/>
            </p:nvSpPr>
            <p:spPr>
              <a:xfrm>
                <a:off x="17016739" y="11196773"/>
                <a:ext cx="901384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2400" dirty="0" smtClean="0">
                    <a:solidFill>
                      <a:schemeClr val="tx1"/>
                    </a:solidFill>
                  </a:rPr>
                  <a:t>БАНК</a:t>
                </a:r>
                <a:endParaRPr kumimoji="0" lang="ru-RU" sz="20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uFillTx/>
                  <a:sym typeface="Helvetica Neue"/>
                </a:endParaRPr>
              </a:p>
            </p:txBody>
          </p:sp>
        </p:grpSp>
        <p:sp>
          <p:nvSpPr>
            <p:cNvPr id="113" name="Нашивка 12"/>
            <p:cNvSpPr/>
            <p:nvPr/>
          </p:nvSpPr>
          <p:spPr>
            <a:xfrm flipH="1">
              <a:off x="4833818" y="7780113"/>
              <a:ext cx="3617831" cy="1424092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solidFill>
              <a:srgbClr val="00588B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SMS</a:t>
              </a:r>
              <a:r>
                <a:rPr lang="ru-RU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-уведомление </a:t>
              </a:r>
              <a:endParaRPr lang="ru-RU" sz="20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  <a:p>
              <a:r>
                <a:rPr lang="ru-RU" sz="20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о выпуске электронного сертификата </a:t>
              </a:r>
            </a:p>
            <a:p>
              <a:r>
                <a:rPr lang="ru-RU" sz="20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к </a:t>
              </a:r>
              <a:r>
                <a:rPr lang="ru-RU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карте «МИР»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8451650" y="2992352"/>
              <a:ext cx="3416188" cy="2676335"/>
              <a:chOff x="14401335" y="3119971"/>
              <a:chExt cx="4576664" cy="3585484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15460" y="3255914"/>
                <a:ext cx="943070" cy="1298572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8464" y="3119971"/>
                <a:ext cx="1909576" cy="1909576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5138413" y="4514020"/>
                <a:ext cx="967818" cy="5604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3200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МФЦ</a:t>
                </a:r>
                <a:endParaRPr kumimoji="0" lang="ru-RU" sz="320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  <p:sp>
            <p:nvSpPr>
              <p:cNvPr id="64" name="Нашивка 12"/>
              <p:cNvSpPr/>
              <p:nvPr/>
            </p:nvSpPr>
            <p:spPr>
              <a:xfrm>
                <a:off x="14401335" y="5158546"/>
                <a:ext cx="4576664" cy="1546909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solidFill>
                <a:srgbClr val="AAE0FF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2000" dirty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Составление и </a:t>
                </a:r>
                <a:r>
                  <a:rPr lang="ru-RU" sz="2000" dirty="0" smtClean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передача</a:t>
                </a:r>
              </a:p>
              <a:p>
                <a:r>
                  <a:rPr lang="ru-RU" sz="2000" dirty="0" smtClean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 </a:t>
                </a:r>
                <a:r>
                  <a:rPr lang="ru-RU" sz="2000" dirty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в электронном виде</a:t>
                </a:r>
              </a:p>
            </p:txBody>
          </p:sp>
        </p:grpSp>
        <p:sp>
          <p:nvSpPr>
            <p:cNvPr id="60" name="Нашивка 12"/>
            <p:cNvSpPr/>
            <p:nvPr/>
          </p:nvSpPr>
          <p:spPr>
            <a:xfrm>
              <a:off x="4510680" y="4530651"/>
              <a:ext cx="3425366" cy="1225995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solidFill>
              <a:srgbClr val="DAF2FF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ru-RU" sz="2000" dirty="0">
                  <a:solidFill>
                    <a:srgbClr val="0058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Заявка на получение мер социальной поддержки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2454653" y="2398142"/>
              <a:ext cx="4174037" cy="3358504"/>
              <a:chOff x="12464862" y="638059"/>
              <a:chExt cx="5591955" cy="4499388"/>
            </a:xfrm>
          </p:grpSpPr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32" r="48196" b="77918"/>
              <a:stretch/>
            </p:blipFill>
            <p:spPr>
              <a:xfrm>
                <a:off x="13155618" y="638059"/>
                <a:ext cx="3554280" cy="2856922"/>
              </a:xfrm>
              <a:prstGeom prst="rect">
                <a:avLst/>
              </a:prstGeom>
            </p:spPr>
          </p:pic>
          <p:sp>
            <p:nvSpPr>
              <p:cNvPr id="68" name="Нашивка 12"/>
              <p:cNvSpPr/>
              <p:nvPr/>
            </p:nvSpPr>
            <p:spPr>
              <a:xfrm>
                <a:off x="12464862" y="3499034"/>
                <a:ext cx="5591955" cy="1638413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solidFill>
                <a:srgbClr val="5CB4E6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Принятие решения, </a:t>
                </a:r>
              </a:p>
              <a:p>
                <a:r>
                  <a:rPr lang="ru-RU" sz="18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внесение сведений о Заявителе </a:t>
                </a:r>
              </a:p>
              <a:p>
                <a:r>
                  <a:rPr lang="ru-RU" sz="18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и предоставленных ему </a:t>
                </a:r>
              </a:p>
              <a:p>
                <a:r>
                  <a:rPr lang="ru-RU" sz="18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мерах социальной поддержки</a:t>
                </a:r>
                <a:endParaRPr lang="ru-RU" sz="1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1806877" y="2249488"/>
              <a:ext cx="490244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ru-RU" sz="1800" dirty="0">
                  <a:solidFill>
                    <a:srgbClr val="C00000"/>
                  </a:solidFill>
                </a:rPr>
                <a:t>Орган, </a:t>
              </a:r>
              <a:r>
                <a:rPr lang="ru-RU" sz="1800" dirty="0" smtClean="0">
                  <a:solidFill>
                    <a:srgbClr val="C00000"/>
                  </a:solidFill>
                </a:rPr>
                <a:t>назначивший меру</a:t>
              </a:r>
            </a:p>
            <a:p>
              <a:r>
                <a:rPr lang="ru-RU" sz="1800" dirty="0" smtClean="0">
                  <a:solidFill>
                    <a:srgbClr val="C00000"/>
                  </a:solidFill>
                </a:rPr>
                <a:t> социальной поддержки 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  <p:cxnSp>
          <p:nvCxnSpPr>
            <p:cNvPr id="145" name="Соединительная линия уступом 10"/>
            <p:cNvCxnSpPr/>
            <p:nvPr/>
          </p:nvCxnSpPr>
          <p:spPr>
            <a:xfrm>
              <a:off x="18733616" y="5073668"/>
              <a:ext cx="3560747" cy="1865153"/>
            </a:xfrm>
            <a:prstGeom prst="curvedConnector2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17412374" y="3757005"/>
              <a:ext cx="1560395" cy="2012560"/>
              <a:chOff x="16872893" y="4191556"/>
              <a:chExt cx="2090461" cy="2696224"/>
            </a:xfrm>
          </p:grpSpPr>
          <p:grpSp>
            <p:nvGrpSpPr>
              <p:cNvPr id="71" name="Group 1559"/>
              <p:cNvGrpSpPr/>
              <p:nvPr/>
            </p:nvGrpSpPr>
            <p:grpSpPr>
              <a:xfrm>
                <a:off x="16872893" y="4853067"/>
                <a:ext cx="2090461" cy="2034713"/>
                <a:chOff x="2435226" y="1231900"/>
                <a:chExt cx="371475" cy="369887"/>
              </a:xfrm>
            </p:grpSpPr>
            <p:sp>
              <p:nvSpPr>
                <p:cNvPr id="72" name="Oval 478"/>
                <p:cNvSpPr>
                  <a:spLocks noChangeArrowheads="1"/>
                </p:cNvSpPr>
                <p:nvPr/>
              </p:nvSpPr>
              <p:spPr bwMode="auto">
                <a:xfrm>
                  <a:off x="2435226" y="1231900"/>
                  <a:ext cx="371475" cy="369887"/>
                </a:xfrm>
                <a:prstGeom prst="roundRect">
                  <a:avLst/>
                </a:prstGeom>
                <a:solidFill>
                  <a:srgbClr val="FEAA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479"/>
                <p:cNvSpPr>
                  <a:spLocks/>
                </p:cNvSpPr>
                <p:nvPr/>
              </p:nvSpPr>
              <p:spPr bwMode="auto">
                <a:xfrm>
                  <a:off x="2551113" y="1520825"/>
                  <a:ext cx="139700" cy="22225"/>
                </a:xfrm>
                <a:custGeom>
                  <a:avLst/>
                  <a:gdLst>
                    <a:gd name="T0" fmla="*/ 88 w 96"/>
                    <a:gd name="T1" fmla="*/ 0 h 16"/>
                    <a:gd name="T2" fmla="*/ 8 w 96"/>
                    <a:gd name="T3" fmla="*/ 0 h 16"/>
                    <a:gd name="T4" fmla="*/ 0 w 96"/>
                    <a:gd name="T5" fmla="*/ 8 h 16"/>
                    <a:gd name="T6" fmla="*/ 8 w 96"/>
                    <a:gd name="T7" fmla="*/ 16 h 16"/>
                    <a:gd name="T8" fmla="*/ 88 w 96"/>
                    <a:gd name="T9" fmla="*/ 16 h 16"/>
                    <a:gd name="T10" fmla="*/ 96 w 96"/>
                    <a:gd name="T11" fmla="*/ 8 h 16"/>
                    <a:gd name="T12" fmla="*/ 88 w 9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6">
                      <a:moveTo>
                        <a:pt x="8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3" y="16"/>
                        <a:pt x="96" y="13"/>
                        <a:pt x="96" y="8"/>
                      </a:cubicBezTo>
                      <a:cubicBezTo>
                        <a:pt x="96" y="4"/>
                        <a:pt x="93" y="0"/>
                        <a:pt x="88" y="0"/>
                      </a:cubicBezTo>
                    </a:path>
                  </a:pathLst>
                </a:custGeom>
                <a:solidFill>
                  <a:srgbClr val="6698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480"/>
                <p:cNvSpPr>
                  <a:spLocks/>
                </p:cNvSpPr>
                <p:nvPr/>
              </p:nvSpPr>
              <p:spPr bwMode="auto">
                <a:xfrm>
                  <a:off x="2551113" y="1509713"/>
                  <a:ext cx="139700" cy="22225"/>
                </a:xfrm>
                <a:custGeom>
                  <a:avLst/>
                  <a:gdLst>
                    <a:gd name="T0" fmla="*/ 96 w 96"/>
                    <a:gd name="T1" fmla="*/ 8 h 16"/>
                    <a:gd name="T2" fmla="*/ 88 w 96"/>
                    <a:gd name="T3" fmla="*/ 16 h 16"/>
                    <a:gd name="T4" fmla="*/ 8 w 96"/>
                    <a:gd name="T5" fmla="*/ 16 h 16"/>
                    <a:gd name="T6" fmla="*/ 0 w 96"/>
                    <a:gd name="T7" fmla="*/ 8 h 16"/>
                    <a:gd name="T8" fmla="*/ 8 w 96"/>
                    <a:gd name="T9" fmla="*/ 0 h 16"/>
                    <a:gd name="T10" fmla="*/ 88 w 96"/>
                    <a:gd name="T11" fmla="*/ 0 h 16"/>
                    <a:gd name="T12" fmla="*/ 96 w 96"/>
                    <a:gd name="T13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6">
                      <a:moveTo>
                        <a:pt x="96" y="8"/>
                      </a:moveTo>
                      <a:cubicBezTo>
                        <a:pt x="96" y="13"/>
                        <a:pt x="93" y="16"/>
                        <a:pt x="8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93" y="0"/>
                        <a:pt x="96" y="4"/>
                        <a:pt x="96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481"/>
                <p:cNvSpPr>
                  <a:spLocks/>
                </p:cNvSpPr>
                <p:nvPr/>
              </p:nvSpPr>
              <p:spPr bwMode="auto">
                <a:xfrm>
                  <a:off x="2551113" y="1474788"/>
                  <a:ext cx="115888" cy="34925"/>
                </a:xfrm>
                <a:custGeom>
                  <a:avLst/>
                  <a:gdLst>
                    <a:gd name="T0" fmla="*/ 68 w 80"/>
                    <a:gd name="T1" fmla="*/ 0 h 24"/>
                    <a:gd name="T2" fmla="*/ 80 w 80"/>
                    <a:gd name="T3" fmla="*/ 24 h 24"/>
                    <a:gd name="T4" fmla="*/ 16 w 80"/>
                    <a:gd name="T5" fmla="*/ 24 h 24"/>
                    <a:gd name="T6" fmla="*/ 28 w 80"/>
                    <a:gd name="T7" fmla="*/ 0 h 24"/>
                    <a:gd name="T8" fmla="*/ 68 w 80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24">
                      <a:moveTo>
                        <a:pt x="68" y="0"/>
                      </a:moveTo>
                      <a:cubicBezTo>
                        <a:pt x="68" y="0"/>
                        <a:pt x="64" y="24"/>
                        <a:pt x="80" y="24"/>
                      </a:cubicBezTo>
                      <a:cubicBezTo>
                        <a:pt x="80" y="24"/>
                        <a:pt x="0" y="24"/>
                        <a:pt x="16" y="24"/>
                      </a:cubicBezTo>
                      <a:cubicBezTo>
                        <a:pt x="32" y="24"/>
                        <a:pt x="28" y="0"/>
                        <a:pt x="28" y="0"/>
                      </a:cubicBezTo>
                      <a:cubicBezTo>
                        <a:pt x="68" y="0"/>
                        <a:pt x="68" y="0"/>
                        <a:pt x="68" y="0"/>
                      </a:cubicBezTo>
                    </a:path>
                  </a:pathLst>
                </a:custGeom>
                <a:solidFill>
                  <a:srgbClr val="E1E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482"/>
                <p:cNvSpPr>
                  <a:spLocks/>
                </p:cNvSpPr>
                <p:nvPr/>
              </p:nvSpPr>
              <p:spPr bwMode="auto">
                <a:xfrm>
                  <a:off x="2505076" y="1335088"/>
                  <a:ext cx="231775" cy="150812"/>
                </a:xfrm>
                <a:custGeom>
                  <a:avLst/>
                  <a:gdLst>
                    <a:gd name="T0" fmla="*/ 0 w 160"/>
                    <a:gd name="T1" fmla="*/ 0 h 104"/>
                    <a:gd name="T2" fmla="*/ 0 w 160"/>
                    <a:gd name="T3" fmla="*/ 0 h 104"/>
                    <a:gd name="T4" fmla="*/ 0 w 160"/>
                    <a:gd name="T5" fmla="*/ 88 h 104"/>
                    <a:gd name="T6" fmla="*/ 16 w 160"/>
                    <a:gd name="T7" fmla="*/ 104 h 104"/>
                    <a:gd name="T8" fmla="*/ 61 w 160"/>
                    <a:gd name="T9" fmla="*/ 104 h 104"/>
                    <a:gd name="T10" fmla="*/ 60 w 160"/>
                    <a:gd name="T11" fmla="*/ 96 h 104"/>
                    <a:gd name="T12" fmla="*/ 100 w 160"/>
                    <a:gd name="T13" fmla="*/ 96 h 104"/>
                    <a:gd name="T14" fmla="*/ 100 w 160"/>
                    <a:gd name="T15" fmla="*/ 104 h 104"/>
                    <a:gd name="T16" fmla="*/ 144 w 160"/>
                    <a:gd name="T17" fmla="*/ 104 h 104"/>
                    <a:gd name="T18" fmla="*/ 160 w 160"/>
                    <a:gd name="T19" fmla="*/ 88 h 104"/>
                    <a:gd name="T20" fmla="*/ 160 w 160"/>
                    <a:gd name="T21" fmla="*/ 80 h 104"/>
                    <a:gd name="T22" fmla="*/ 144 w 160"/>
                    <a:gd name="T23" fmla="*/ 96 h 104"/>
                    <a:gd name="T24" fmla="*/ 16 w 160"/>
                    <a:gd name="T25" fmla="*/ 96 h 104"/>
                    <a:gd name="T26" fmla="*/ 0 w 160"/>
                    <a:gd name="T27" fmla="*/ 80 h 104"/>
                    <a:gd name="T28" fmla="*/ 0 w 160"/>
                    <a:gd name="T2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0" h="10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97"/>
                        <a:pt x="7" y="104"/>
                        <a:pt x="16" y="104"/>
                      </a:cubicBezTo>
                      <a:cubicBezTo>
                        <a:pt x="61" y="104"/>
                        <a:pt x="61" y="104"/>
                        <a:pt x="61" y="104"/>
                      </a:cubicBezTo>
                      <a:cubicBezTo>
                        <a:pt x="61" y="100"/>
                        <a:pt x="60" y="96"/>
                        <a:pt x="60" y="96"/>
                      </a:cubicBezTo>
                      <a:cubicBezTo>
                        <a:pt x="100" y="96"/>
                        <a:pt x="100" y="96"/>
                        <a:pt x="100" y="96"/>
                      </a:cubicBezTo>
                      <a:cubicBezTo>
                        <a:pt x="100" y="96"/>
                        <a:pt x="100" y="100"/>
                        <a:pt x="100" y="104"/>
                      </a:cubicBezTo>
                      <a:cubicBezTo>
                        <a:pt x="144" y="104"/>
                        <a:pt x="144" y="104"/>
                        <a:pt x="144" y="104"/>
                      </a:cubicBezTo>
                      <a:cubicBezTo>
                        <a:pt x="153" y="104"/>
                        <a:pt x="160" y="97"/>
                        <a:pt x="160" y="88"/>
                      </a:cubicBezTo>
                      <a:cubicBezTo>
                        <a:pt x="160" y="80"/>
                        <a:pt x="160" y="80"/>
                        <a:pt x="160" y="80"/>
                      </a:cubicBezTo>
                      <a:cubicBezTo>
                        <a:pt x="160" y="89"/>
                        <a:pt x="153" y="96"/>
                        <a:pt x="144" y="96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7" y="96"/>
                        <a:pt x="0" y="89"/>
                        <a:pt x="0" y="8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698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483"/>
                <p:cNvSpPr>
                  <a:spLocks/>
                </p:cNvSpPr>
                <p:nvPr/>
              </p:nvSpPr>
              <p:spPr bwMode="auto">
                <a:xfrm>
                  <a:off x="2592388" y="1474788"/>
                  <a:ext cx="57150" cy="11112"/>
                </a:xfrm>
                <a:custGeom>
                  <a:avLst/>
                  <a:gdLst>
                    <a:gd name="T0" fmla="*/ 40 w 40"/>
                    <a:gd name="T1" fmla="*/ 0 h 8"/>
                    <a:gd name="T2" fmla="*/ 0 w 40"/>
                    <a:gd name="T3" fmla="*/ 0 h 8"/>
                    <a:gd name="T4" fmla="*/ 1 w 40"/>
                    <a:gd name="T5" fmla="*/ 8 h 8"/>
                    <a:gd name="T6" fmla="*/ 40 w 40"/>
                    <a:gd name="T7" fmla="*/ 8 h 8"/>
                    <a:gd name="T8" fmla="*/ 40 w 40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8">
                      <a:moveTo>
                        <a:pt x="4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4"/>
                        <a:pt x="1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4"/>
                        <a:pt x="40" y="0"/>
                        <a:pt x="40" y="0"/>
                      </a:cubicBezTo>
                    </a:path>
                  </a:pathLst>
                </a:custGeom>
                <a:solidFill>
                  <a:srgbClr val="ACA9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484"/>
                <p:cNvSpPr>
                  <a:spLocks/>
                </p:cNvSpPr>
                <p:nvPr/>
              </p:nvSpPr>
              <p:spPr bwMode="auto">
                <a:xfrm>
                  <a:off x="2514601" y="1309688"/>
                  <a:ext cx="212725" cy="155575"/>
                </a:xfrm>
                <a:custGeom>
                  <a:avLst/>
                  <a:gdLst>
                    <a:gd name="T0" fmla="*/ 10 w 148"/>
                    <a:gd name="T1" fmla="*/ 108 h 108"/>
                    <a:gd name="T2" fmla="*/ 0 w 148"/>
                    <a:gd name="T3" fmla="*/ 98 h 108"/>
                    <a:gd name="T4" fmla="*/ 0 w 148"/>
                    <a:gd name="T5" fmla="*/ 10 h 108"/>
                    <a:gd name="T6" fmla="*/ 10 w 148"/>
                    <a:gd name="T7" fmla="*/ 0 h 108"/>
                    <a:gd name="T8" fmla="*/ 138 w 148"/>
                    <a:gd name="T9" fmla="*/ 0 h 108"/>
                    <a:gd name="T10" fmla="*/ 148 w 148"/>
                    <a:gd name="T11" fmla="*/ 10 h 108"/>
                    <a:gd name="T12" fmla="*/ 148 w 148"/>
                    <a:gd name="T13" fmla="*/ 98 h 108"/>
                    <a:gd name="T14" fmla="*/ 138 w 148"/>
                    <a:gd name="T15" fmla="*/ 108 h 108"/>
                    <a:gd name="T16" fmla="*/ 10 w 148"/>
                    <a:gd name="T1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08">
                      <a:moveTo>
                        <a:pt x="10" y="108"/>
                      </a:moveTo>
                      <a:cubicBezTo>
                        <a:pt x="5" y="108"/>
                        <a:pt x="0" y="104"/>
                        <a:pt x="0" y="9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5" y="0"/>
                        <a:pt x="10" y="0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144" y="0"/>
                        <a:pt x="148" y="5"/>
                        <a:pt x="148" y="10"/>
                      </a:cubicBezTo>
                      <a:cubicBezTo>
                        <a:pt x="148" y="98"/>
                        <a:pt x="148" y="98"/>
                        <a:pt x="148" y="98"/>
                      </a:cubicBezTo>
                      <a:cubicBezTo>
                        <a:pt x="148" y="104"/>
                        <a:pt x="144" y="108"/>
                        <a:pt x="138" y="108"/>
                      </a:cubicBezTo>
                      <a:cubicBezTo>
                        <a:pt x="10" y="108"/>
                        <a:pt x="10" y="108"/>
                        <a:pt x="10" y="108"/>
                      </a:cubicBezTo>
                    </a:path>
                  </a:pathLst>
                </a:custGeom>
                <a:solidFill>
                  <a:srgbClr val="505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485"/>
                <p:cNvSpPr>
                  <a:spLocks noEditPoints="1"/>
                </p:cNvSpPr>
                <p:nvPr/>
              </p:nvSpPr>
              <p:spPr bwMode="auto">
                <a:xfrm>
                  <a:off x="2505076" y="1300163"/>
                  <a:ext cx="231775" cy="174625"/>
                </a:xfrm>
                <a:custGeom>
                  <a:avLst/>
                  <a:gdLst>
                    <a:gd name="T0" fmla="*/ 144 w 160"/>
                    <a:gd name="T1" fmla="*/ 12 h 120"/>
                    <a:gd name="T2" fmla="*/ 148 w 160"/>
                    <a:gd name="T3" fmla="*/ 16 h 120"/>
                    <a:gd name="T4" fmla="*/ 148 w 160"/>
                    <a:gd name="T5" fmla="*/ 104 h 120"/>
                    <a:gd name="T6" fmla="*/ 144 w 160"/>
                    <a:gd name="T7" fmla="*/ 108 h 120"/>
                    <a:gd name="T8" fmla="*/ 16 w 160"/>
                    <a:gd name="T9" fmla="*/ 108 h 120"/>
                    <a:gd name="T10" fmla="*/ 12 w 160"/>
                    <a:gd name="T11" fmla="*/ 104 h 120"/>
                    <a:gd name="T12" fmla="*/ 12 w 160"/>
                    <a:gd name="T13" fmla="*/ 16 h 120"/>
                    <a:gd name="T14" fmla="*/ 16 w 160"/>
                    <a:gd name="T15" fmla="*/ 12 h 120"/>
                    <a:gd name="T16" fmla="*/ 144 w 160"/>
                    <a:gd name="T17" fmla="*/ 12 h 120"/>
                    <a:gd name="T18" fmla="*/ 144 w 160"/>
                    <a:gd name="T19" fmla="*/ 0 h 120"/>
                    <a:gd name="T20" fmla="*/ 16 w 160"/>
                    <a:gd name="T21" fmla="*/ 0 h 120"/>
                    <a:gd name="T22" fmla="*/ 0 w 160"/>
                    <a:gd name="T23" fmla="*/ 16 h 120"/>
                    <a:gd name="T24" fmla="*/ 0 w 160"/>
                    <a:gd name="T25" fmla="*/ 104 h 120"/>
                    <a:gd name="T26" fmla="*/ 16 w 160"/>
                    <a:gd name="T27" fmla="*/ 120 h 120"/>
                    <a:gd name="T28" fmla="*/ 144 w 160"/>
                    <a:gd name="T29" fmla="*/ 120 h 120"/>
                    <a:gd name="T30" fmla="*/ 160 w 160"/>
                    <a:gd name="T31" fmla="*/ 104 h 120"/>
                    <a:gd name="T32" fmla="*/ 160 w 160"/>
                    <a:gd name="T33" fmla="*/ 16 h 120"/>
                    <a:gd name="T34" fmla="*/ 144 w 160"/>
                    <a:gd name="T35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0" h="120">
                      <a:moveTo>
                        <a:pt x="144" y="12"/>
                      </a:moveTo>
                      <a:cubicBezTo>
                        <a:pt x="146" y="12"/>
                        <a:pt x="148" y="14"/>
                        <a:pt x="148" y="16"/>
                      </a:cubicBezTo>
                      <a:cubicBezTo>
                        <a:pt x="148" y="104"/>
                        <a:pt x="148" y="104"/>
                        <a:pt x="148" y="104"/>
                      </a:cubicBezTo>
                      <a:cubicBezTo>
                        <a:pt x="148" y="107"/>
                        <a:pt x="146" y="108"/>
                        <a:pt x="144" y="108"/>
                      </a:cubicBezTo>
                      <a:cubicBezTo>
                        <a:pt x="16" y="108"/>
                        <a:pt x="16" y="108"/>
                        <a:pt x="16" y="108"/>
                      </a:cubicBezTo>
                      <a:cubicBezTo>
                        <a:pt x="14" y="108"/>
                        <a:pt x="12" y="107"/>
                        <a:pt x="12" y="104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4"/>
                        <a:pt x="14" y="12"/>
                        <a:pt x="16" y="12"/>
                      </a:cubicBezTo>
                      <a:cubicBezTo>
                        <a:pt x="144" y="12"/>
                        <a:pt x="144" y="12"/>
                        <a:pt x="144" y="12"/>
                      </a:cubicBezTo>
                      <a:moveTo>
                        <a:pt x="14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8"/>
                        <a:pt x="0" y="16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0" y="113"/>
                        <a:pt x="7" y="120"/>
                        <a:pt x="16" y="120"/>
                      </a:cubicBezTo>
                      <a:cubicBezTo>
                        <a:pt x="144" y="120"/>
                        <a:pt x="144" y="120"/>
                        <a:pt x="144" y="120"/>
                      </a:cubicBezTo>
                      <a:cubicBezTo>
                        <a:pt x="153" y="120"/>
                        <a:pt x="160" y="113"/>
                        <a:pt x="160" y="104"/>
                      </a:cubicBezTo>
                      <a:cubicBezTo>
                        <a:pt x="160" y="16"/>
                        <a:pt x="160" y="16"/>
                        <a:pt x="160" y="16"/>
                      </a:cubicBezTo>
                      <a:cubicBezTo>
                        <a:pt x="160" y="8"/>
                        <a:pt x="153" y="0"/>
                        <a:pt x="14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486"/>
                <p:cNvSpPr>
                  <a:spLocks/>
                </p:cNvSpPr>
                <p:nvPr/>
              </p:nvSpPr>
              <p:spPr bwMode="auto">
                <a:xfrm>
                  <a:off x="2592388" y="1317625"/>
                  <a:ext cx="127000" cy="139700"/>
                </a:xfrm>
                <a:custGeom>
                  <a:avLst/>
                  <a:gdLst>
                    <a:gd name="T0" fmla="*/ 84 w 88"/>
                    <a:gd name="T1" fmla="*/ 0 h 96"/>
                    <a:gd name="T2" fmla="*/ 0 w 88"/>
                    <a:gd name="T3" fmla="*/ 0 h 96"/>
                    <a:gd name="T4" fmla="*/ 55 w 88"/>
                    <a:gd name="T5" fmla="*/ 96 h 96"/>
                    <a:gd name="T6" fmla="*/ 84 w 88"/>
                    <a:gd name="T7" fmla="*/ 96 h 96"/>
                    <a:gd name="T8" fmla="*/ 88 w 88"/>
                    <a:gd name="T9" fmla="*/ 92 h 96"/>
                    <a:gd name="T10" fmla="*/ 88 w 88"/>
                    <a:gd name="T11" fmla="*/ 4 h 96"/>
                    <a:gd name="T12" fmla="*/ 84 w 88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96">
                      <a:moveTo>
                        <a:pt x="8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5" y="96"/>
                        <a:pt x="55" y="96"/>
                        <a:pt x="55" y="96"/>
                      </a:cubicBezTo>
                      <a:cubicBezTo>
                        <a:pt x="84" y="96"/>
                        <a:pt x="84" y="96"/>
                        <a:pt x="84" y="96"/>
                      </a:cubicBezTo>
                      <a:cubicBezTo>
                        <a:pt x="86" y="96"/>
                        <a:pt x="88" y="95"/>
                        <a:pt x="88" y="92"/>
                      </a:cubicBezTo>
                      <a:cubicBezTo>
                        <a:pt x="88" y="4"/>
                        <a:pt x="88" y="4"/>
                        <a:pt x="88" y="4"/>
                      </a:cubicBezTo>
                      <a:cubicBezTo>
                        <a:pt x="88" y="2"/>
                        <a:pt x="86" y="0"/>
                        <a:pt x="84" y="0"/>
                      </a:cubicBezTo>
                    </a:path>
                  </a:pathLst>
                </a:custGeom>
                <a:solidFill>
                  <a:srgbClr val="6C73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487"/>
                <p:cNvSpPr>
                  <a:spLocks/>
                </p:cNvSpPr>
                <p:nvPr/>
              </p:nvSpPr>
              <p:spPr bwMode="auto">
                <a:xfrm>
                  <a:off x="2587626" y="1312863"/>
                  <a:ext cx="138113" cy="149225"/>
                </a:xfrm>
                <a:custGeom>
                  <a:avLst/>
                  <a:gdLst>
                    <a:gd name="T0" fmla="*/ 95 w 95"/>
                    <a:gd name="T1" fmla="*/ 0 h 104"/>
                    <a:gd name="T2" fmla="*/ 0 w 95"/>
                    <a:gd name="T3" fmla="*/ 0 h 104"/>
                    <a:gd name="T4" fmla="*/ 3 w 95"/>
                    <a:gd name="T5" fmla="*/ 4 h 104"/>
                    <a:gd name="T6" fmla="*/ 87 w 95"/>
                    <a:gd name="T7" fmla="*/ 4 h 104"/>
                    <a:gd name="T8" fmla="*/ 91 w 95"/>
                    <a:gd name="T9" fmla="*/ 8 h 104"/>
                    <a:gd name="T10" fmla="*/ 91 w 95"/>
                    <a:gd name="T11" fmla="*/ 96 h 104"/>
                    <a:gd name="T12" fmla="*/ 87 w 95"/>
                    <a:gd name="T13" fmla="*/ 100 h 104"/>
                    <a:gd name="T14" fmla="*/ 58 w 95"/>
                    <a:gd name="T15" fmla="*/ 100 h 104"/>
                    <a:gd name="T16" fmla="*/ 60 w 95"/>
                    <a:gd name="T17" fmla="*/ 104 h 104"/>
                    <a:gd name="T18" fmla="*/ 95 w 95"/>
                    <a:gd name="T19" fmla="*/ 104 h 104"/>
                    <a:gd name="T20" fmla="*/ 95 w 95"/>
                    <a:gd name="T21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04">
                      <a:moveTo>
                        <a:pt x="9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87" y="4"/>
                        <a:pt x="87" y="4"/>
                        <a:pt x="87" y="4"/>
                      </a:cubicBezTo>
                      <a:cubicBezTo>
                        <a:pt x="89" y="4"/>
                        <a:pt x="91" y="6"/>
                        <a:pt x="91" y="8"/>
                      </a:cubicBezTo>
                      <a:cubicBezTo>
                        <a:pt x="91" y="96"/>
                        <a:pt x="91" y="96"/>
                        <a:pt x="91" y="96"/>
                      </a:cubicBezTo>
                      <a:cubicBezTo>
                        <a:pt x="91" y="99"/>
                        <a:pt x="89" y="100"/>
                        <a:pt x="87" y="100"/>
                      </a:cubicBezTo>
                      <a:cubicBezTo>
                        <a:pt x="58" y="100"/>
                        <a:pt x="58" y="100"/>
                        <a:pt x="58" y="100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95" y="104"/>
                        <a:pt x="95" y="104"/>
                        <a:pt x="95" y="104"/>
                      </a:cubicBezTo>
                      <a:cubicBezTo>
                        <a:pt x="95" y="0"/>
                        <a:pt x="95" y="0"/>
                        <a:pt x="9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17131625" y="4191556"/>
                <a:ext cx="1572994" cy="661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ru-RU" sz="2400" dirty="0" smtClean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ЕГИССО</a:t>
                </a:r>
                <a:endParaRPr kumimoji="0" lang="ru-RU" sz="240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p:grpSp>
        <p:cxnSp>
          <p:nvCxnSpPr>
            <p:cNvPr id="146" name="Соединительная линия уступом 10"/>
            <p:cNvCxnSpPr/>
            <p:nvPr/>
          </p:nvCxnSpPr>
          <p:spPr>
            <a:xfrm rot="5400000">
              <a:off x="19036990" y="5755296"/>
              <a:ext cx="1984435" cy="3560747"/>
            </a:xfrm>
            <a:prstGeom prst="curvedConnector2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Соединительная линия уступом 10"/>
            <p:cNvCxnSpPr/>
            <p:nvPr/>
          </p:nvCxnSpPr>
          <p:spPr>
            <a:xfrm rot="10800000" flipV="1">
              <a:off x="13751097" y="5690871"/>
              <a:ext cx="8543267" cy="6398917"/>
            </a:xfrm>
            <a:prstGeom prst="curvedConnector3">
              <a:avLst>
                <a:gd name="adj1" fmla="val 4923"/>
              </a:avLst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21889023" y="4792708"/>
              <a:ext cx="2184297" cy="147135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20523093" y="6006245"/>
              <a:ext cx="2661048" cy="2821012"/>
              <a:chOff x="19711783" y="5103188"/>
              <a:chExt cx="4001169" cy="4241690"/>
            </a:xfrm>
          </p:grpSpPr>
          <p:grpSp>
            <p:nvGrpSpPr>
              <p:cNvPr id="85" name="Group 1542"/>
              <p:cNvGrpSpPr/>
              <p:nvPr/>
            </p:nvGrpSpPr>
            <p:grpSpPr>
              <a:xfrm>
                <a:off x="20660764" y="5103188"/>
                <a:ext cx="2046654" cy="2021946"/>
                <a:chOff x="1949451" y="2747963"/>
                <a:chExt cx="369888" cy="369888"/>
              </a:xfrm>
            </p:grpSpPr>
            <p:sp>
              <p:nvSpPr>
                <p:cNvPr id="86" name="Oval 175"/>
                <p:cNvSpPr>
                  <a:spLocks noChangeArrowheads="1"/>
                </p:cNvSpPr>
                <p:nvPr/>
              </p:nvSpPr>
              <p:spPr bwMode="auto">
                <a:xfrm>
                  <a:off x="1949451" y="2747963"/>
                  <a:ext cx="369888" cy="369888"/>
                </a:xfrm>
                <a:prstGeom prst="roundRect">
                  <a:avLst/>
                </a:prstGeom>
                <a:solidFill>
                  <a:srgbClr val="76C2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Oval 176"/>
                <p:cNvSpPr>
                  <a:spLocks noChangeArrowheads="1"/>
                </p:cNvSpPr>
                <p:nvPr/>
              </p:nvSpPr>
              <p:spPr bwMode="auto">
                <a:xfrm>
                  <a:off x="2108201" y="2917826"/>
                  <a:ext cx="52388" cy="52388"/>
                </a:xfrm>
                <a:prstGeom prst="ellipse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177"/>
                <p:cNvSpPr>
                  <a:spLocks noEditPoints="1"/>
                </p:cNvSpPr>
                <p:nvPr/>
              </p:nvSpPr>
              <p:spPr bwMode="auto">
                <a:xfrm>
                  <a:off x="2006601" y="2817813"/>
                  <a:ext cx="255588" cy="254000"/>
                </a:xfrm>
                <a:custGeom>
                  <a:avLst/>
                  <a:gdLst>
                    <a:gd name="T0" fmla="*/ 172 w 176"/>
                    <a:gd name="T1" fmla="*/ 77 h 176"/>
                    <a:gd name="T2" fmla="*/ 150 w 176"/>
                    <a:gd name="T3" fmla="*/ 66 h 176"/>
                    <a:gd name="T4" fmla="*/ 148 w 176"/>
                    <a:gd name="T5" fmla="*/ 53 h 176"/>
                    <a:gd name="T6" fmla="*/ 154 w 176"/>
                    <a:gd name="T7" fmla="*/ 30 h 176"/>
                    <a:gd name="T8" fmla="*/ 140 w 176"/>
                    <a:gd name="T9" fmla="*/ 21 h 176"/>
                    <a:gd name="T10" fmla="*/ 117 w 176"/>
                    <a:gd name="T11" fmla="*/ 29 h 176"/>
                    <a:gd name="T12" fmla="*/ 105 w 176"/>
                    <a:gd name="T13" fmla="*/ 21 h 176"/>
                    <a:gd name="T14" fmla="*/ 94 w 176"/>
                    <a:gd name="T15" fmla="*/ 1 h 176"/>
                    <a:gd name="T16" fmla="*/ 83 w 176"/>
                    <a:gd name="T17" fmla="*/ 1 h 176"/>
                    <a:gd name="T18" fmla="*/ 71 w 176"/>
                    <a:gd name="T19" fmla="*/ 21 h 176"/>
                    <a:gd name="T20" fmla="*/ 60 w 176"/>
                    <a:gd name="T21" fmla="*/ 29 h 176"/>
                    <a:gd name="T22" fmla="*/ 37 w 176"/>
                    <a:gd name="T23" fmla="*/ 21 h 176"/>
                    <a:gd name="T24" fmla="*/ 22 w 176"/>
                    <a:gd name="T25" fmla="*/ 30 h 176"/>
                    <a:gd name="T26" fmla="*/ 29 w 176"/>
                    <a:gd name="T27" fmla="*/ 53 h 176"/>
                    <a:gd name="T28" fmla="*/ 26 w 176"/>
                    <a:gd name="T29" fmla="*/ 66 h 176"/>
                    <a:gd name="T30" fmla="*/ 5 w 176"/>
                    <a:gd name="T31" fmla="*/ 77 h 176"/>
                    <a:gd name="T32" fmla="*/ 0 w 176"/>
                    <a:gd name="T33" fmla="*/ 88 h 176"/>
                    <a:gd name="T34" fmla="*/ 5 w 176"/>
                    <a:gd name="T35" fmla="*/ 99 h 176"/>
                    <a:gd name="T36" fmla="*/ 26 w 176"/>
                    <a:gd name="T37" fmla="*/ 110 h 176"/>
                    <a:gd name="T38" fmla="*/ 29 w 176"/>
                    <a:gd name="T39" fmla="*/ 124 h 176"/>
                    <a:gd name="T40" fmla="*/ 22 w 176"/>
                    <a:gd name="T41" fmla="*/ 146 h 176"/>
                    <a:gd name="T42" fmla="*/ 37 w 176"/>
                    <a:gd name="T43" fmla="*/ 155 h 176"/>
                    <a:gd name="T44" fmla="*/ 60 w 176"/>
                    <a:gd name="T45" fmla="*/ 148 h 176"/>
                    <a:gd name="T46" fmla="*/ 71 w 176"/>
                    <a:gd name="T47" fmla="*/ 156 h 176"/>
                    <a:gd name="T48" fmla="*/ 83 w 176"/>
                    <a:gd name="T49" fmla="*/ 176 h 176"/>
                    <a:gd name="T50" fmla="*/ 94 w 176"/>
                    <a:gd name="T51" fmla="*/ 176 h 176"/>
                    <a:gd name="T52" fmla="*/ 105 w 176"/>
                    <a:gd name="T53" fmla="*/ 156 h 176"/>
                    <a:gd name="T54" fmla="*/ 117 w 176"/>
                    <a:gd name="T55" fmla="*/ 148 h 176"/>
                    <a:gd name="T56" fmla="*/ 140 w 176"/>
                    <a:gd name="T57" fmla="*/ 155 h 176"/>
                    <a:gd name="T58" fmla="*/ 154 w 176"/>
                    <a:gd name="T59" fmla="*/ 146 h 176"/>
                    <a:gd name="T60" fmla="*/ 148 w 176"/>
                    <a:gd name="T61" fmla="*/ 124 h 176"/>
                    <a:gd name="T62" fmla="*/ 150 w 176"/>
                    <a:gd name="T63" fmla="*/ 110 h 176"/>
                    <a:gd name="T64" fmla="*/ 172 w 176"/>
                    <a:gd name="T65" fmla="*/ 99 h 176"/>
                    <a:gd name="T66" fmla="*/ 176 w 176"/>
                    <a:gd name="T67" fmla="*/ 88 h 176"/>
                    <a:gd name="T68" fmla="*/ 88 w 176"/>
                    <a:gd name="T69" fmla="*/ 128 h 176"/>
                    <a:gd name="T70" fmla="*/ 88 w 176"/>
                    <a:gd name="T71" fmla="*/ 48 h 176"/>
                    <a:gd name="T72" fmla="*/ 88 w 176"/>
                    <a:gd name="T73" fmla="*/ 12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6" h="176">
                      <a:moveTo>
                        <a:pt x="176" y="83"/>
                      </a:moveTo>
                      <a:cubicBezTo>
                        <a:pt x="176" y="81"/>
                        <a:pt x="174" y="78"/>
                        <a:pt x="172" y="77"/>
                      </a:cubicBezTo>
                      <a:cubicBezTo>
                        <a:pt x="155" y="71"/>
                        <a:pt x="155" y="71"/>
                        <a:pt x="155" y="71"/>
                      </a:cubicBezTo>
                      <a:cubicBezTo>
                        <a:pt x="153" y="71"/>
                        <a:pt x="151" y="68"/>
                        <a:pt x="150" y="66"/>
                      </a:cubicBezTo>
                      <a:cubicBezTo>
                        <a:pt x="148" y="60"/>
                        <a:pt x="148" y="60"/>
                        <a:pt x="148" y="60"/>
                      </a:cubicBezTo>
                      <a:cubicBezTo>
                        <a:pt x="147" y="58"/>
                        <a:pt x="147" y="55"/>
                        <a:pt x="148" y="53"/>
                      </a:cubicBezTo>
                      <a:cubicBezTo>
                        <a:pt x="155" y="37"/>
                        <a:pt x="155" y="37"/>
                        <a:pt x="155" y="37"/>
                      </a:cubicBezTo>
                      <a:cubicBezTo>
                        <a:pt x="156" y="35"/>
                        <a:pt x="156" y="32"/>
                        <a:pt x="154" y="30"/>
                      </a:cubicBezTo>
                      <a:cubicBezTo>
                        <a:pt x="146" y="22"/>
                        <a:pt x="146" y="22"/>
                        <a:pt x="146" y="22"/>
                      </a:cubicBezTo>
                      <a:cubicBezTo>
                        <a:pt x="145" y="21"/>
                        <a:pt x="142" y="20"/>
                        <a:pt x="140" y="21"/>
                      </a:cubicBezTo>
                      <a:cubicBezTo>
                        <a:pt x="124" y="29"/>
                        <a:pt x="124" y="29"/>
                        <a:pt x="124" y="29"/>
                      </a:cubicBezTo>
                      <a:cubicBezTo>
                        <a:pt x="122" y="30"/>
                        <a:pt x="119" y="30"/>
                        <a:pt x="117" y="29"/>
                      </a:cubicBezTo>
                      <a:cubicBezTo>
                        <a:pt x="110" y="26"/>
                        <a:pt x="110" y="26"/>
                        <a:pt x="110" y="26"/>
                      </a:cubicBezTo>
                      <a:cubicBezTo>
                        <a:pt x="108" y="26"/>
                        <a:pt x="106" y="23"/>
                        <a:pt x="105" y="21"/>
                      </a:cubicBezTo>
                      <a:cubicBezTo>
                        <a:pt x="99" y="5"/>
                        <a:pt x="99" y="5"/>
                        <a:pt x="99" y="5"/>
                      </a:cubicBezTo>
                      <a:cubicBezTo>
                        <a:pt x="99" y="3"/>
                        <a:pt x="96" y="1"/>
                        <a:pt x="94" y="1"/>
                      </a:cubicBezTo>
                      <a:cubicBezTo>
                        <a:pt x="94" y="1"/>
                        <a:pt x="91" y="0"/>
                        <a:pt x="88" y="0"/>
                      </a:cubicBezTo>
                      <a:cubicBezTo>
                        <a:pt x="85" y="0"/>
                        <a:pt x="83" y="1"/>
                        <a:pt x="83" y="1"/>
                      </a:cubicBezTo>
                      <a:cubicBezTo>
                        <a:pt x="80" y="1"/>
                        <a:pt x="78" y="3"/>
                        <a:pt x="77" y="5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1" y="23"/>
                        <a:pt x="68" y="26"/>
                        <a:pt x="66" y="26"/>
                      </a:cubicBezTo>
                      <a:cubicBezTo>
                        <a:pt x="60" y="29"/>
                        <a:pt x="60" y="29"/>
                        <a:pt x="60" y="29"/>
                      </a:cubicBezTo>
                      <a:cubicBezTo>
                        <a:pt x="58" y="30"/>
                        <a:pt x="55" y="30"/>
                        <a:pt x="53" y="29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5" y="20"/>
                        <a:pt x="32" y="21"/>
                        <a:pt x="30" y="22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1" y="32"/>
                        <a:pt x="20" y="35"/>
                        <a:pt x="21" y="37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30" y="55"/>
                        <a:pt x="30" y="58"/>
                        <a:pt x="29" y="6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25" y="68"/>
                        <a:pt x="23" y="71"/>
                        <a:pt x="21" y="71"/>
                      </a:cubicBezTo>
                      <a:cubicBezTo>
                        <a:pt x="5" y="77"/>
                        <a:pt x="5" y="77"/>
                        <a:pt x="5" y="77"/>
                      </a:cubicBezTo>
                      <a:cubicBezTo>
                        <a:pt x="2" y="78"/>
                        <a:pt x="1" y="81"/>
                        <a:pt x="0" y="83"/>
                      </a:cubicBezTo>
                      <a:cubicBezTo>
                        <a:pt x="0" y="83"/>
                        <a:pt x="0" y="85"/>
                        <a:pt x="0" y="88"/>
                      </a:cubicBezTo>
                      <a:cubicBezTo>
                        <a:pt x="0" y="92"/>
                        <a:pt x="0" y="94"/>
                        <a:pt x="0" y="94"/>
                      </a:cubicBezTo>
                      <a:cubicBezTo>
                        <a:pt x="1" y="96"/>
                        <a:pt x="2" y="99"/>
                        <a:pt x="5" y="99"/>
                      </a:cubicBezTo>
                      <a:cubicBezTo>
                        <a:pt x="21" y="105"/>
                        <a:pt x="21" y="105"/>
                        <a:pt x="21" y="105"/>
                      </a:cubicBezTo>
                      <a:cubicBezTo>
                        <a:pt x="23" y="106"/>
                        <a:pt x="25" y="108"/>
                        <a:pt x="26" y="110"/>
                      </a:cubicBezTo>
                      <a:cubicBezTo>
                        <a:pt x="29" y="117"/>
                        <a:pt x="29" y="117"/>
                        <a:pt x="29" y="117"/>
                      </a:cubicBezTo>
                      <a:cubicBezTo>
                        <a:pt x="30" y="119"/>
                        <a:pt x="30" y="122"/>
                        <a:pt x="29" y="124"/>
                      </a:cubicBezTo>
                      <a:cubicBezTo>
                        <a:pt x="21" y="140"/>
                        <a:pt x="21" y="140"/>
                        <a:pt x="21" y="140"/>
                      </a:cubicBezTo>
                      <a:cubicBezTo>
                        <a:pt x="20" y="142"/>
                        <a:pt x="21" y="145"/>
                        <a:pt x="22" y="146"/>
                      </a:cubicBezTo>
                      <a:cubicBezTo>
                        <a:pt x="30" y="154"/>
                        <a:pt x="30" y="154"/>
                        <a:pt x="30" y="154"/>
                      </a:cubicBezTo>
                      <a:cubicBezTo>
                        <a:pt x="32" y="156"/>
                        <a:pt x="35" y="156"/>
                        <a:pt x="37" y="155"/>
                      </a:cubicBezTo>
                      <a:cubicBezTo>
                        <a:pt x="53" y="148"/>
                        <a:pt x="53" y="148"/>
                        <a:pt x="53" y="148"/>
                      </a:cubicBezTo>
                      <a:cubicBezTo>
                        <a:pt x="55" y="147"/>
                        <a:pt x="58" y="147"/>
                        <a:pt x="60" y="148"/>
                      </a:cubicBezTo>
                      <a:cubicBezTo>
                        <a:pt x="66" y="150"/>
                        <a:pt x="66" y="150"/>
                        <a:pt x="66" y="150"/>
                      </a:cubicBezTo>
                      <a:cubicBezTo>
                        <a:pt x="68" y="151"/>
                        <a:pt x="71" y="153"/>
                        <a:pt x="71" y="156"/>
                      </a:cubicBezTo>
                      <a:cubicBezTo>
                        <a:pt x="77" y="172"/>
                        <a:pt x="77" y="172"/>
                        <a:pt x="77" y="172"/>
                      </a:cubicBezTo>
                      <a:cubicBezTo>
                        <a:pt x="78" y="174"/>
                        <a:pt x="80" y="176"/>
                        <a:pt x="83" y="176"/>
                      </a:cubicBezTo>
                      <a:cubicBezTo>
                        <a:pt x="83" y="176"/>
                        <a:pt x="85" y="176"/>
                        <a:pt x="88" y="176"/>
                      </a:cubicBezTo>
                      <a:cubicBezTo>
                        <a:pt x="91" y="176"/>
                        <a:pt x="94" y="176"/>
                        <a:pt x="94" y="176"/>
                      </a:cubicBezTo>
                      <a:cubicBezTo>
                        <a:pt x="96" y="176"/>
                        <a:pt x="99" y="174"/>
                        <a:pt x="99" y="172"/>
                      </a:cubicBezTo>
                      <a:cubicBezTo>
                        <a:pt x="105" y="156"/>
                        <a:pt x="105" y="156"/>
                        <a:pt x="105" y="156"/>
                      </a:cubicBezTo>
                      <a:cubicBezTo>
                        <a:pt x="106" y="153"/>
                        <a:pt x="108" y="151"/>
                        <a:pt x="110" y="150"/>
                      </a:cubicBezTo>
                      <a:cubicBezTo>
                        <a:pt x="117" y="148"/>
                        <a:pt x="117" y="148"/>
                        <a:pt x="117" y="148"/>
                      </a:cubicBezTo>
                      <a:cubicBezTo>
                        <a:pt x="119" y="147"/>
                        <a:pt x="122" y="147"/>
                        <a:pt x="124" y="148"/>
                      </a:cubicBezTo>
                      <a:cubicBezTo>
                        <a:pt x="140" y="155"/>
                        <a:pt x="140" y="155"/>
                        <a:pt x="140" y="155"/>
                      </a:cubicBezTo>
                      <a:cubicBezTo>
                        <a:pt x="142" y="156"/>
                        <a:pt x="145" y="156"/>
                        <a:pt x="146" y="154"/>
                      </a:cubicBezTo>
                      <a:cubicBezTo>
                        <a:pt x="154" y="146"/>
                        <a:pt x="154" y="146"/>
                        <a:pt x="154" y="146"/>
                      </a:cubicBezTo>
                      <a:cubicBezTo>
                        <a:pt x="156" y="145"/>
                        <a:pt x="156" y="142"/>
                        <a:pt x="155" y="140"/>
                      </a:cubicBezTo>
                      <a:cubicBezTo>
                        <a:pt x="148" y="124"/>
                        <a:pt x="148" y="124"/>
                        <a:pt x="148" y="124"/>
                      </a:cubicBezTo>
                      <a:cubicBezTo>
                        <a:pt x="147" y="122"/>
                        <a:pt x="147" y="119"/>
                        <a:pt x="148" y="117"/>
                      </a:cubicBezTo>
                      <a:cubicBezTo>
                        <a:pt x="150" y="110"/>
                        <a:pt x="150" y="110"/>
                        <a:pt x="150" y="110"/>
                      </a:cubicBezTo>
                      <a:cubicBezTo>
                        <a:pt x="151" y="108"/>
                        <a:pt x="153" y="106"/>
                        <a:pt x="155" y="105"/>
                      </a:cubicBezTo>
                      <a:cubicBezTo>
                        <a:pt x="172" y="99"/>
                        <a:pt x="172" y="99"/>
                        <a:pt x="172" y="99"/>
                      </a:cubicBezTo>
                      <a:cubicBezTo>
                        <a:pt x="174" y="99"/>
                        <a:pt x="176" y="96"/>
                        <a:pt x="176" y="94"/>
                      </a:cubicBezTo>
                      <a:cubicBezTo>
                        <a:pt x="176" y="94"/>
                        <a:pt x="176" y="92"/>
                        <a:pt x="176" y="88"/>
                      </a:cubicBezTo>
                      <a:cubicBezTo>
                        <a:pt x="176" y="85"/>
                        <a:pt x="176" y="83"/>
                        <a:pt x="176" y="83"/>
                      </a:cubicBezTo>
                      <a:close/>
                      <a:moveTo>
                        <a:pt x="88" y="128"/>
                      </a:moveTo>
                      <a:cubicBezTo>
                        <a:pt x="66" y="128"/>
                        <a:pt x="48" y="110"/>
                        <a:pt x="48" y="88"/>
                      </a:cubicBezTo>
                      <a:cubicBezTo>
                        <a:pt x="48" y="66"/>
                        <a:pt x="66" y="48"/>
                        <a:pt x="88" y="48"/>
                      </a:cubicBezTo>
                      <a:cubicBezTo>
                        <a:pt x="110" y="48"/>
                        <a:pt x="128" y="66"/>
                        <a:pt x="128" y="88"/>
                      </a:cubicBezTo>
                      <a:cubicBezTo>
                        <a:pt x="128" y="110"/>
                        <a:pt x="110" y="128"/>
                        <a:pt x="88" y="12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Oval 178"/>
                <p:cNvSpPr>
                  <a:spLocks noChangeArrowheads="1"/>
                </p:cNvSpPr>
                <p:nvPr/>
              </p:nvSpPr>
              <p:spPr bwMode="auto">
                <a:xfrm>
                  <a:off x="2108201" y="2906713"/>
                  <a:ext cx="52388" cy="52388"/>
                </a:xfrm>
                <a:prstGeom prst="ellipse">
                  <a:avLst/>
                </a:prstGeom>
                <a:solidFill>
                  <a:srgbClr val="505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179"/>
                <p:cNvSpPr>
                  <a:spLocks noEditPoints="1"/>
                </p:cNvSpPr>
                <p:nvPr/>
              </p:nvSpPr>
              <p:spPr bwMode="auto">
                <a:xfrm>
                  <a:off x="2006601" y="2805113"/>
                  <a:ext cx="255588" cy="255588"/>
                </a:xfrm>
                <a:custGeom>
                  <a:avLst/>
                  <a:gdLst>
                    <a:gd name="T0" fmla="*/ 172 w 176"/>
                    <a:gd name="T1" fmla="*/ 77 h 176"/>
                    <a:gd name="T2" fmla="*/ 150 w 176"/>
                    <a:gd name="T3" fmla="*/ 66 h 176"/>
                    <a:gd name="T4" fmla="*/ 148 w 176"/>
                    <a:gd name="T5" fmla="*/ 53 h 176"/>
                    <a:gd name="T6" fmla="*/ 154 w 176"/>
                    <a:gd name="T7" fmla="*/ 30 h 176"/>
                    <a:gd name="T8" fmla="*/ 140 w 176"/>
                    <a:gd name="T9" fmla="*/ 21 h 176"/>
                    <a:gd name="T10" fmla="*/ 117 w 176"/>
                    <a:gd name="T11" fmla="*/ 29 h 176"/>
                    <a:gd name="T12" fmla="*/ 105 w 176"/>
                    <a:gd name="T13" fmla="*/ 21 h 176"/>
                    <a:gd name="T14" fmla="*/ 94 w 176"/>
                    <a:gd name="T15" fmla="*/ 1 h 176"/>
                    <a:gd name="T16" fmla="*/ 83 w 176"/>
                    <a:gd name="T17" fmla="*/ 1 h 176"/>
                    <a:gd name="T18" fmla="*/ 71 w 176"/>
                    <a:gd name="T19" fmla="*/ 21 h 176"/>
                    <a:gd name="T20" fmla="*/ 60 w 176"/>
                    <a:gd name="T21" fmla="*/ 29 h 176"/>
                    <a:gd name="T22" fmla="*/ 37 w 176"/>
                    <a:gd name="T23" fmla="*/ 21 h 176"/>
                    <a:gd name="T24" fmla="*/ 22 w 176"/>
                    <a:gd name="T25" fmla="*/ 30 h 176"/>
                    <a:gd name="T26" fmla="*/ 29 w 176"/>
                    <a:gd name="T27" fmla="*/ 53 h 176"/>
                    <a:gd name="T28" fmla="*/ 26 w 176"/>
                    <a:gd name="T29" fmla="*/ 66 h 176"/>
                    <a:gd name="T30" fmla="*/ 5 w 176"/>
                    <a:gd name="T31" fmla="*/ 77 h 176"/>
                    <a:gd name="T32" fmla="*/ 0 w 176"/>
                    <a:gd name="T33" fmla="*/ 88 h 176"/>
                    <a:gd name="T34" fmla="*/ 5 w 176"/>
                    <a:gd name="T35" fmla="*/ 99 h 176"/>
                    <a:gd name="T36" fmla="*/ 26 w 176"/>
                    <a:gd name="T37" fmla="*/ 110 h 176"/>
                    <a:gd name="T38" fmla="*/ 29 w 176"/>
                    <a:gd name="T39" fmla="*/ 124 h 176"/>
                    <a:gd name="T40" fmla="*/ 22 w 176"/>
                    <a:gd name="T41" fmla="*/ 146 h 176"/>
                    <a:gd name="T42" fmla="*/ 37 w 176"/>
                    <a:gd name="T43" fmla="*/ 155 h 176"/>
                    <a:gd name="T44" fmla="*/ 60 w 176"/>
                    <a:gd name="T45" fmla="*/ 148 h 176"/>
                    <a:gd name="T46" fmla="*/ 71 w 176"/>
                    <a:gd name="T47" fmla="*/ 156 h 176"/>
                    <a:gd name="T48" fmla="*/ 83 w 176"/>
                    <a:gd name="T49" fmla="*/ 176 h 176"/>
                    <a:gd name="T50" fmla="*/ 94 w 176"/>
                    <a:gd name="T51" fmla="*/ 176 h 176"/>
                    <a:gd name="T52" fmla="*/ 105 w 176"/>
                    <a:gd name="T53" fmla="*/ 156 h 176"/>
                    <a:gd name="T54" fmla="*/ 117 w 176"/>
                    <a:gd name="T55" fmla="*/ 148 h 176"/>
                    <a:gd name="T56" fmla="*/ 140 w 176"/>
                    <a:gd name="T57" fmla="*/ 155 h 176"/>
                    <a:gd name="T58" fmla="*/ 154 w 176"/>
                    <a:gd name="T59" fmla="*/ 146 h 176"/>
                    <a:gd name="T60" fmla="*/ 148 w 176"/>
                    <a:gd name="T61" fmla="*/ 124 h 176"/>
                    <a:gd name="T62" fmla="*/ 150 w 176"/>
                    <a:gd name="T63" fmla="*/ 110 h 176"/>
                    <a:gd name="T64" fmla="*/ 172 w 176"/>
                    <a:gd name="T65" fmla="*/ 99 h 176"/>
                    <a:gd name="T66" fmla="*/ 176 w 176"/>
                    <a:gd name="T67" fmla="*/ 88 h 176"/>
                    <a:gd name="T68" fmla="*/ 88 w 176"/>
                    <a:gd name="T69" fmla="*/ 128 h 176"/>
                    <a:gd name="T70" fmla="*/ 88 w 176"/>
                    <a:gd name="T71" fmla="*/ 48 h 176"/>
                    <a:gd name="T72" fmla="*/ 88 w 176"/>
                    <a:gd name="T73" fmla="*/ 12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6" h="176">
                      <a:moveTo>
                        <a:pt x="176" y="83"/>
                      </a:moveTo>
                      <a:cubicBezTo>
                        <a:pt x="176" y="81"/>
                        <a:pt x="174" y="78"/>
                        <a:pt x="172" y="77"/>
                      </a:cubicBezTo>
                      <a:cubicBezTo>
                        <a:pt x="155" y="71"/>
                        <a:pt x="155" y="71"/>
                        <a:pt x="155" y="71"/>
                      </a:cubicBezTo>
                      <a:cubicBezTo>
                        <a:pt x="153" y="71"/>
                        <a:pt x="151" y="68"/>
                        <a:pt x="150" y="66"/>
                      </a:cubicBezTo>
                      <a:cubicBezTo>
                        <a:pt x="148" y="60"/>
                        <a:pt x="148" y="60"/>
                        <a:pt x="148" y="60"/>
                      </a:cubicBezTo>
                      <a:cubicBezTo>
                        <a:pt x="147" y="58"/>
                        <a:pt x="147" y="55"/>
                        <a:pt x="148" y="53"/>
                      </a:cubicBezTo>
                      <a:cubicBezTo>
                        <a:pt x="155" y="37"/>
                        <a:pt x="155" y="37"/>
                        <a:pt x="155" y="37"/>
                      </a:cubicBezTo>
                      <a:cubicBezTo>
                        <a:pt x="156" y="35"/>
                        <a:pt x="156" y="32"/>
                        <a:pt x="154" y="30"/>
                      </a:cubicBezTo>
                      <a:cubicBezTo>
                        <a:pt x="146" y="22"/>
                        <a:pt x="146" y="22"/>
                        <a:pt x="146" y="22"/>
                      </a:cubicBezTo>
                      <a:cubicBezTo>
                        <a:pt x="145" y="21"/>
                        <a:pt x="142" y="20"/>
                        <a:pt x="140" y="21"/>
                      </a:cubicBezTo>
                      <a:cubicBezTo>
                        <a:pt x="124" y="29"/>
                        <a:pt x="124" y="29"/>
                        <a:pt x="124" y="29"/>
                      </a:cubicBezTo>
                      <a:cubicBezTo>
                        <a:pt x="122" y="30"/>
                        <a:pt x="119" y="30"/>
                        <a:pt x="117" y="29"/>
                      </a:cubicBezTo>
                      <a:cubicBezTo>
                        <a:pt x="110" y="26"/>
                        <a:pt x="110" y="26"/>
                        <a:pt x="110" y="26"/>
                      </a:cubicBezTo>
                      <a:cubicBezTo>
                        <a:pt x="108" y="26"/>
                        <a:pt x="106" y="23"/>
                        <a:pt x="105" y="21"/>
                      </a:cubicBezTo>
                      <a:cubicBezTo>
                        <a:pt x="99" y="5"/>
                        <a:pt x="99" y="5"/>
                        <a:pt x="99" y="5"/>
                      </a:cubicBezTo>
                      <a:cubicBezTo>
                        <a:pt x="99" y="3"/>
                        <a:pt x="96" y="1"/>
                        <a:pt x="94" y="1"/>
                      </a:cubicBezTo>
                      <a:cubicBezTo>
                        <a:pt x="94" y="1"/>
                        <a:pt x="91" y="0"/>
                        <a:pt x="88" y="0"/>
                      </a:cubicBezTo>
                      <a:cubicBezTo>
                        <a:pt x="85" y="0"/>
                        <a:pt x="83" y="1"/>
                        <a:pt x="83" y="1"/>
                      </a:cubicBezTo>
                      <a:cubicBezTo>
                        <a:pt x="80" y="1"/>
                        <a:pt x="78" y="3"/>
                        <a:pt x="77" y="5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1" y="23"/>
                        <a:pt x="68" y="26"/>
                        <a:pt x="66" y="26"/>
                      </a:cubicBezTo>
                      <a:cubicBezTo>
                        <a:pt x="60" y="29"/>
                        <a:pt x="60" y="29"/>
                        <a:pt x="60" y="29"/>
                      </a:cubicBezTo>
                      <a:cubicBezTo>
                        <a:pt x="58" y="30"/>
                        <a:pt x="55" y="30"/>
                        <a:pt x="53" y="29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5" y="20"/>
                        <a:pt x="32" y="21"/>
                        <a:pt x="30" y="22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1" y="32"/>
                        <a:pt x="20" y="35"/>
                        <a:pt x="21" y="37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30" y="55"/>
                        <a:pt x="30" y="58"/>
                        <a:pt x="29" y="6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25" y="68"/>
                        <a:pt x="23" y="71"/>
                        <a:pt x="21" y="71"/>
                      </a:cubicBezTo>
                      <a:cubicBezTo>
                        <a:pt x="5" y="77"/>
                        <a:pt x="5" y="77"/>
                        <a:pt x="5" y="77"/>
                      </a:cubicBezTo>
                      <a:cubicBezTo>
                        <a:pt x="2" y="78"/>
                        <a:pt x="1" y="81"/>
                        <a:pt x="0" y="83"/>
                      </a:cubicBezTo>
                      <a:cubicBezTo>
                        <a:pt x="0" y="83"/>
                        <a:pt x="0" y="85"/>
                        <a:pt x="0" y="88"/>
                      </a:cubicBezTo>
                      <a:cubicBezTo>
                        <a:pt x="0" y="92"/>
                        <a:pt x="0" y="94"/>
                        <a:pt x="0" y="94"/>
                      </a:cubicBezTo>
                      <a:cubicBezTo>
                        <a:pt x="1" y="96"/>
                        <a:pt x="2" y="99"/>
                        <a:pt x="5" y="99"/>
                      </a:cubicBezTo>
                      <a:cubicBezTo>
                        <a:pt x="21" y="105"/>
                        <a:pt x="21" y="105"/>
                        <a:pt x="21" y="105"/>
                      </a:cubicBezTo>
                      <a:cubicBezTo>
                        <a:pt x="23" y="106"/>
                        <a:pt x="25" y="108"/>
                        <a:pt x="26" y="110"/>
                      </a:cubicBezTo>
                      <a:cubicBezTo>
                        <a:pt x="29" y="117"/>
                        <a:pt x="29" y="117"/>
                        <a:pt x="29" y="117"/>
                      </a:cubicBezTo>
                      <a:cubicBezTo>
                        <a:pt x="30" y="119"/>
                        <a:pt x="30" y="122"/>
                        <a:pt x="29" y="124"/>
                      </a:cubicBezTo>
                      <a:cubicBezTo>
                        <a:pt x="21" y="140"/>
                        <a:pt x="21" y="140"/>
                        <a:pt x="21" y="140"/>
                      </a:cubicBezTo>
                      <a:cubicBezTo>
                        <a:pt x="20" y="142"/>
                        <a:pt x="21" y="145"/>
                        <a:pt x="22" y="146"/>
                      </a:cubicBezTo>
                      <a:cubicBezTo>
                        <a:pt x="30" y="154"/>
                        <a:pt x="30" y="154"/>
                        <a:pt x="30" y="154"/>
                      </a:cubicBezTo>
                      <a:cubicBezTo>
                        <a:pt x="32" y="156"/>
                        <a:pt x="35" y="156"/>
                        <a:pt x="37" y="155"/>
                      </a:cubicBezTo>
                      <a:cubicBezTo>
                        <a:pt x="53" y="148"/>
                        <a:pt x="53" y="148"/>
                        <a:pt x="53" y="148"/>
                      </a:cubicBezTo>
                      <a:cubicBezTo>
                        <a:pt x="55" y="147"/>
                        <a:pt x="58" y="147"/>
                        <a:pt x="60" y="148"/>
                      </a:cubicBezTo>
                      <a:cubicBezTo>
                        <a:pt x="66" y="150"/>
                        <a:pt x="66" y="150"/>
                        <a:pt x="66" y="150"/>
                      </a:cubicBezTo>
                      <a:cubicBezTo>
                        <a:pt x="68" y="151"/>
                        <a:pt x="71" y="153"/>
                        <a:pt x="71" y="156"/>
                      </a:cubicBezTo>
                      <a:cubicBezTo>
                        <a:pt x="77" y="172"/>
                        <a:pt x="77" y="172"/>
                        <a:pt x="77" y="172"/>
                      </a:cubicBezTo>
                      <a:cubicBezTo>
                        <a:pt x="78" y="174"/>
                        <a:pt x="80" y="176"/>
                        <a:pt x="83" y="176"/>
                      </a:cubicBezTo>
                      <a:cubicBezTo>
                        <a:pt x="83" y="176"/>
                        <a:pt x="85" y="176"/>
                        <a:pt x="88" y="176"/>
                      </a:cubicBezTo>
                      <a:cubicBezTo>
                        <a:pt x="91" y="176"/>
                        <a:pt x="94" y="176"/>
                        <a:pt x="94" y="176"/>
                      </a:cubicBezTo>
                      <a:cubicBezTo>
                        <a:pt x="96" y="176"/>
                        <a:pt x="99" y="174"/>
                        <a:pt x="99" y="172"/>
                      </a:cubicBezTo>
                      <a:cubicBezTo>
                        <a:pt x="105" y="156"/>
                        <a:pt x="105" y="156"/>
                        <a:pt x="105" y="156"/>
                      </a:cubicBezTo>
                      <a:cubicBezTo>
                        <a:pt x="106" y="153"/>
                        <a:pt x="108" y="151"/>
                        <a:pt x="110" y="150"/>
                      </a:cubicBezTo>
                      <a:cubicBezTo>
                        <a:pt x="117" y="148"/>
                        <a:pt x="117" y="148"/>
                        <a:pt x="117" y="148"/>
                      </a:cubicBezTo>
                      <a:cubicBezTo>
                        <a:pt x="119" y="147"/>
                        <a:pt x="122" y="147"/>
                        <a:pt x="124" y="148"/>
                      </a:cubicBezTo>
                      <a:cubicBezTo>
                        <a:pt x="140" y="155"/>
                        <a:pt x="140" y="155"/>
                        <a:pt x="140" y="155"/>
                      </a:cubicBezTo>
                      <a:cubicBezTo>
                        <a:pt x="142" y="156"/>
                        <a:pt x="145" y="156"/>
                        <a:pt x="146" y="154"/>
                      </a:cubicBezTo>
                      <a:cubicBezTo>
                        <a:pt x="154" y="146"/>
                        <a:pt x="154" y="146"/>
                        <a:pt x="154" y="146"/>
                      </a:cubicBezTo>
                      <a:cubicBezTo>
                        <a:pt x="156" y="145"/>
                        <a:pt x="156" y="142"/>
                        <a:pt x="155" y="140"/>
                      </a:cubicBezTo>
                      <a:cubicBezTo>
                        <a:pt x="148" y="124"/>
                        <a:pt x="148" y="124"/>
                        <a:pt x="148" y="124"/>
                      </a:cubicBezTo>
                      <a:cubicBezTo>
                        <a:pt x="147" y="122"/>
                        <a:pt x="147" y="119"/>
                        <a:pt x="148" y="117"/>
                      </a:cubicBezTo>
                      <a:cubicBezTo>
                        <a:pt x="150" y="110"/>
                        <a:pt x="150" y="110"/>
                        <a:pt x="150" y="110"/>
                      </a:cubicBezTo>
                      <a:cubicBezTo>
                        <a:pt x="151" y="108"/>
                        <a:pt x="153" y="106"/>
                        <a:pt x="155" y="105"/>
                      </a:cubicBezTo>
                      <a:cubicBezTo>
                        <a:pt x="172" y="99"/>
                        <a:pt x="172" y="99"/>
                        <a:pt x="172" y="99"/>
                      </a:cubicBezTo>
                      <a:cubicBezTo>
                        <a:pt x="174" y="99"/>
                        <a:pt x="176" y="96"/>
                        <a:pt x="176" y="94"/>
                      </a:cubicBezTo>
                      <a:cubicBezTo>
                        <a:pt x="176" y="94"/>
                        <a:pt x="176" y="92"/>
                        <a:pt x="176" y="88"/>
                      </a:cubicBezTo>
                      <a:cubicBezTo>
                        <a:pt x="176" y="85"/>
                        <a:pt x="176" y="83"/>
                        <a:pt x="176" y="83"/>
                      </a:cubicBezTo>
                      <a:close/>
                      <a:moveTo>
                        <a:pt x="88" y="128"/>
                      </a:moveTo>
                      <a:cubicBezTo>
                        <a:pt x="66" y="128"/>
                        <a:pt x="48" y="110"/>
                        <a:pt x="48" y="88"/>
                      </a:cubicBezTo>
                      <a:cubicBezTo>
                        <a:pt x="48" y="66"/>
                        <a:pt x="66" y="48"/>
                        <a:pt x="88" y="48"/>
                      </a:cubicBezTo>
                      <a:cubicBezTo>
                        <a:pt x="110" y="48"/>
                        <a:pt x="128" y="66"/>
                        <a:pt x="128" y="88"/>
                      </a:cubicBezTo>
                      <a:cubicBezTo>
                        <a:pt x="128" y="110"/>
                        <a:pt x="110" y="128"/>
                        <a:pt x="88" y="1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1" name="Нашивка 12"/>
              <p:cNvSpPr/>
              <p:nvPr/>
            </p:nvSpPr>
            <p:spPr>
              <a:xfrm flipH="1">
                <a:off x="19711783" y="7214389"/>
                <a:ext cx="4001169" cy="213048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21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Выпуск электронных </a:t>
                </a:r>
                <a:r>
                  <a:rPr lang="ru-RU" sz="21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сертификатов на </a:t>
                </a:r>
              </a:p>
              <a:p>
                <a:r>
                  <a:rPr lang="ru-RU" sz="21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оснований сведений</a:t>
                </a:r>
              </a:p>
              <a:p>
                <a:r>
                  <a:rPr lang="ru-RU" sz="21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 ЕГИССО</a:t>
                </a:r>
                <a:endParaRPr lang="ru-RU" sz="21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cxnSp>
          <p:nvCxnSpPr>
            <p:cNvPr id="159" name="Прямая соединительная линия 158"/>
            <p:cNvCxnSpPr/>
            <p:nvPr/>
          </p:nvCxnSpPr>
          <p:spPr>
            <a:xfrm flipV="1">
              <a:off x="8295052" y="12168805"/>
              <a:ext cx="3277989" cy="10387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20591853" y="5057118"/>
              <a:ext cx="2503105" cy="93358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ru-RU" sz="1800" dirty="0" smtClean="0">
                  <a:solidFill>
                    <a:srgbClr val="0B7468"/>
                  </a:solidFill>
                </a:rPr>
                <a:t>Процессинговый </a:t>
              </a:r>
            </a:p>
            <a:p>
              <a:r>
                <a:rPr lang="ru-RU" sz="1800" dirty="0" smtClean="0">
                  <a:solidFill>
                    <a:srgbClr val="0B7468"/>
                  </a:solidFill>
                </a:rPr>
                <a:t>центр электронных сертификатов</a:t>
              </a:r>
            </a:p>
          </p:txBody>
        </p:sp>
        <p:grpSp>
          <p:nvGrpSpPr>
            <p:cNvPr id="162" name="Group 1434"/>
            <p:cNvGrpSpPr/>
            <p:nvPr/>
          </p:nvGrpSpPr>
          <p:grpSpPr>
            <a:xfrm>
              <a:off x="5457330" y="3123451"/>
              <a:ext cx="1292890" cy="1287367"/>
              <a:chOff x="976313" y="258763"/>
              <a:chExt cx="371475" cy="369888"/>
            </a:xfrm>
          </p:grpSpPr>
          <p:sp>
            <p:nvSpPr>
              <p:cNvPr id="163" name="Oval 12"/>
              <p:cNvSpPr>
                <a:spLocks noChangeArrowheads="1"/>
              </p:cNvSpPr>
              <p:nvPr/>
            </p:nvSpPr>
            <p:spPr bwMode="auto">
              <a:xfrm>
                <a:off x="976313" y="258763"/>
                <a:ext cx="371475" cy="369888"/>
              </a:xfrm>
              <a:prstGeom prst="ellipse">
                <a:avLst/>
              </a:prstGeom>
              <a:solidFill>
                <a:srgbClr val="FEAA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3"/>
              <p:cNvSpPr>
                <a:spLocks/>
              </p:cNvSpPr>
              <p:nvPr/>
            </p:nvSpPr>
            <p:spPr bwMode="auto">
              <a:xfrm>
                <a:off x="1069976" y="357188"/>
                <a:ext cx="184150" cy="214313"/>
              </a:xfrm>
              <a:custGeom>
                <a:avLst/>
                <a:gdLst>
                  <a:gd name="T0" fmla="*/ 0 w 128"/>
                  <a:gd name="T1" fmla="*/ 0 h 148"/>
                  <a:gd name="T2" fmla="*/ 0 w 128"/>
                  <a:gd name="T3" fmla="*/ 0 h 148"/>
                  <a:gd name="T4" fmla="*/ 0 w 128"/>
                  <a:gd name="T5" fmla="*/ 136 h 148"/>
                  <a:gd name="T6" fmla="*/ 12 w 128"/>
                  <a:gd name="T7" fmla="*/ 148 h 148"/>
                  <a:gd name="T8" fmla="*/ 116 w 128"/>
                  <a:gd name="T9" fmla="*/ 148 h 148"/>
                  <a:gd name="T10" fmla="*/ 128 w 128"/>
                  <a:gd name="T11" fmla="*/ 136 h 148"/>
                  <a:gd name="T12" fmla="*/ 128 w 128"/>
                  <a:gd name="T13" fmla="*/ 128 h 148"/>
                  <a:gd name="T14" fmla="*/ 116 w 128"/>
                  <a:gd name="T15" fmla="*/ 140 h 148"/>
                  <a:gd name="T16" fmla="*/ 12 w 128"/>
                  <a:gd name="T17" fmla="*/ 140 h 148"/>
                  <a:gd name="T18" fmla="*/ 0 w 128"/>
                  <a:gd name="T19" fmla="*/ 128 h 148"/>
                  <a:gd name="T20" fmla="*/ 0 w 128"/>
                  <a:gd name="T21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14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3"/>
                      <a:pt x="6" y="148"/>
                      <a:pt x="12" y="148"/>
                    </a:cubicBezTo>
                    <a:cubicBezTo>
                      <a:pt x="116" y="148"/>
                      <a:pt x="116" y="148"/>
                      <a:pt x="116" y="148"/>
                    </a:cubicBezTo>
                    <a:cubicBezTo>
                      <a:pt x="123" y="148"/>
                      <a:pt x="128" y="143"/>
                      <a:pt x="128" y="136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35"/>
                      <a:pt x="123" y="140"/>
                      <a:pt x="116" y="140"/>
                    </a:cubicBezTo>
                    <a:cubicBezTo>
                      <a:pt x="12" y="140"/>
                      <a:pt x="12" y="140"/>
                      <a:pt x="12" y="140"/>
                    </a:cubicBezTo>
                    <a:cubicBezTo>
                      <a:pt x="6" y="140"/>
                      <a:pt x="0" y="135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F7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4"/>
              <p:cNvSpPr>
                <a:spLocks/>
              </p:cNvSpPr>
              <p:nvPr/>
            </p:nvSpPr>
            <p:spPr bwMode="auto">
              <a:xfrm>
                <a:off x="1069976" y="328613"/>
                <a:ext cx="184150" cy="231775"/>
              </a:xfrm>
              <a:custGeom>
                <a:avLst/>
                <a:gdLst>
                  <a:gd name="T0" fmla="*/ 80 w 128"/>
                  <a:gd name="T1" fmla="*/ 36 h 160"/>
                  <a:gd name="T2" fmla="*/ 80 w 128"/>
                  <a:gd name="T3" fmla="*/ 0 h 160"/>
                  <a:gd name="T4" fmla="*/ 12 w 128"/>
                  <a:gd name="T5" fmla="*/ 0 h 160"/>
                  <a:gd name="T6" fmla="*/ 0 w 128"/>
                  <a:gd name="T7" fmla="*/ 12 h 160"/>
                  <a:gd name="T8" fmla="*/ 0 w 128"/>
                  <a:gd name="T9" fmla="*/ 148 h 160"/>
                  <a:gd name="T10" fmla="*/ 12 w 128"/>
                  <a:gd name="T11" fmla="*/ 160 h 160"/>
                  <a:gd name="T12" fmla="*/ 116 w 128"/>
                  <a:gd name="T13" fmla="*/ 160 h 160"/>
                  <a:gd name="T14" fmla="*/ 128 w 128"/>
                  <a:gd name="T15" fmla="*/ 148 h 160"/>
                  <a:gd name="T16" fmla="*/ 128 w 128"/>
                  <a:gd name="T17" fmla="*/ 48 h 160"/>
                  <a:gd name="T18" fmla="*/ 92 w 128"/>
                  <a:gd name="T19" fmla="*/ 48 h 160"/>
                  <a:gd name="T20" fmla="*/ 80 w 128"/>
                  <a:gd name="T21" fmla="*/ 3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160">
                    <a:moveTo>
                      <a:pt x="80" y="36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5"/>
                      <a:pt x="6" y="160"/>
                      <a:pt x="12" y="160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123" y="160"/>
                      <a:pt x="128" y="155"/>
                      <a:pt x="128" y="148"/>
                    </a:cubicBezTo>
                    <a:cubicBezTo>
                      <a:pt x="128" y="48"/>
                      <a:pt x="128" y="48"/>
                      <a:pt x="128" y="48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6" y="48"/>
                      <a:pt x="80" y="43"/>
                      <a:pt x="80" y="36"/>
                    </a:cubicBezTo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5"/>
              <p:cNvSpPr>
                <a:spLocks/>
              </p:cNvSpPr>
              <p:nvPr/>
            </p:nvSpPr>
            <p:spPr bwMode="auto">
              <a:xfrm>
                <a:off x="1190626" y="395288"/>
                <a:ext cx="63500" cy="53975"/>
              </a:xfrm>
              <a:custGeom>
                <a:avLst/>
                <a:gdLst>
                  <a:gd name="T0" fmla="*/ 0 w 44"/>
                  <a:gd name="T1" fmla="*/ 0 h 38"/>
                  <a:gd name="T2" fmla="*/ 8 w 44"/>
                  <a:gd name="T3" fmla="*/ 2 h 38"/>
                  <a:gd name="T4" fmla="*/ 44 w 44"/>
                  <a:gd name="T5" fmla="*/ 2 h 38"/>
                  <a:gd name="T6" fmla="*/ 44 w 44"/>
                  <a:gd name="T7" fmla="*/ 38 h 38"/>
                  <a:gd name="T8" fmla="*/ 44 w 44"/>
                  <a:gd name="T9" fmla="*/ 2 h 38"/>
                  <a:gd name="T10" fmla="*/ 0 w 44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38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F7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1190626" y="395288"/>
                <a:ext cx="63500" cy="53975"/>
              </a:xfrm>
              <a:custGeom>
                <a:avLst/>
                <a:gdLst>
                  <a:gd name="T0" fmla="*/ 0 w 44"/>
                  <a:gd name="T1" fmla="*/ 0 h 38"/>
                  <a:gd name="T2" fmla="*/ 17 w 44"/>
                  <a:gd name="T3" fmla="*/ 14 h 38"/>
                  <a:gd name="T4" fmla="*/ 20 w 44"/>
                  <a:gd name="T5" fmla="*/ 14 h 38"/>
                  <a:gd name="T6" fmla="*/ 20 w 44"/>
                  <a:gd name="T7" fmla="*/ 17 h 38"/>
                  <a:gd name="T8" fmla="*/ 44 w 44"/>
                  <a:gd name="T9" fmla="*/ 38 h 38"/>
                  <a:gd name="T10" fmla="*/ 44 w 44"/>
                  <a:gd name="T11" fmla="*/ 2 h 38"/>
                  <a:gd name="T12" fmla="*/ 8 w 44"/>
                  <a:gd name="T13" fmla="*/ 2 h 38"/>
                  <a:gd name="T14" fmla="*/ 0 w 44"/>
                  <a:gd name="T15" fmla="*/ 0 h 38"/>
                  <a:gd name="T16" fmla="*/ 0 w 44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38">
                    <a:moveTo>
                      <a:pt x="0" y="0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2"/>
                      <a:pt x="3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7"/>
              <p:cNvSpPr>
                <a:spLocks/>
              </p:cNvSpPr>
              <p:nvPr/>
            </p:nvSpPr>
            <p:spPr bwMode="auto">
              <a:xfrm>
                <a:off x="1185863" y="328613"/>
                <a:ext cx="68263" cy="69850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36 h 48"/>
                  <a:gd name="T4" fmla="*/ 12 w 48"/>
                  <a:gd name="T5" fmla="*/ 48 h 48"/>
                  <a:gd name="T6" fmla="*/ 48 w 48"/>
                  <a:gd name="T7" fmla="*/ 48 h 48"/>
                  <a:gd name="T8" fmla="*/ 0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6" y="48"/>
                      <a:pt x="12" y="48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Rectangle 18"/>
              <p:cNvSpPr>
                <a:spLocks noChangeArrowheads="1"/>
              </p:cNvSpPr>
              <p:nvPr/>
            </p:nvSpPr>
            <p:spPr bwMode="auto">
              <a:xfrm>
                <a:off x="1104901" y="385763"/>
                <a:ext cx="55563" cy="12700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19"/>
              <p:cNvSpPr>
                <a:spLocks noChangeArrowheads="1"/>
              </p:cNvSpPr>
              <p:nvPr/>
            </p:nvSpPr>
            <p:spPr bwMode="auto">
              <a:xfrm>
                <a:off x="1104901" y="385763"/>
                <a:ext cx="555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Rectangle 20"/>
              <p:cNvSpPr>
                <a:spLocks noChangeArrowheads="1"/>
              </p:cNvSpPr>
              <p:nvPr/>
            </p:nvSpPr>
            <p:spPr bwMode="auto">
              <a:xfrm>
                <a:off x="1104901" y="444501"/>
                <a:ext cx="115888" cy="11113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21"/>
              <p:cNvSpPr>
                <a:spLocks noChangeArrowheads="1"/>
              </p:cNvSpPr>
              <p:nvPr/>
            </p:nvSpPr>
            <p:spPr bwMode="auto">
              <a:xfrm>
                <a:off x="1104901" y="444501"/>
                <a:ext cx="115888" cy="11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22"/>
              <p:cNvSpPr>
                <a:spLocks/>
              </p:cNvSpPr>
              <p:nvPr/>
            </p:nvSpPr>
            <p:spPr bwMode="auto">
              <a:xfrm>
                <a:off x="1104901" y="414338"/>
                <a:ext cx="115888" cy="12700"/>
              </a:xfrm>
              <a:custGeom>
                <a:avLst/>
                <a:gdLst>
                  <a:gd name="T0" fmla="*/ 70 w 73"/>
                  <a:gd name="T1" fmla="*/ 0 h 8"/>
                  <a:gd name="T2" fmla="*/ 0 w 73"/>
                  <a:gd name="T3" fmla="*/ 0 h 8"/>
                  <a:gd name="T4" fmla="*/ 0 w 73"/>
                  <a:gd name="T5" fmla="*/ 8 h 8"/>
                  <a:gd name="T6" fmla="*/ 73 w 73"/>
                  <a:gd name="T7" fmla="*/ 8 h 8"/>
                  <a:gd name="T8" fmla="*/ 73 w 73"/>
                  <a:gd name="T9" fmla="*/ 3 h 8"/>
                  <a:gd name="T10" fmla="*/ 70 w 7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8">
                    <a:moveTo>
                      <a:pt x="7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3" y="8"/>
                    </a:lnTo>
                    <a:lnTo>
                      <a:pt x="73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23"/>
              <p:cNvSpPr>
                <a:spLocks/>
              </p:cNvSpPr>
              <p:nvPr/>
            </p:nvSpPr>
            <p:spPr bwMode="auto">
              <a:xfrm>
                <a:off x="1104901" y="414338"/>
                <a:ext cx="115888" cy="12700"/>
              </a:xfrm>
              <a:custGeom>
                <a:avLst/>
                <a:gdLst>
                  <a:gd name="T0" fmla="*/ 70 w 73"/>
                  <a:gd name="T1" fmla="*/ 0 h 8"/>
                  <a:gd name="T2" fmla="*/ 0 w 73"/>
                  <a:gd name="T3" fmla="*/ 0 h 8"/>
                  <a:gd name="T4" fmla="*/ 0 w 73"/>
                  <a:gd name="T5" fmla="*/ 8 h 8"/>
                  <a:gd name="T6" fmla="*/ 73 w 73"/>
                  <a:gd name="T7" fmla="*/ 8 h 8"/>
                  <a:gd name="T8" fmla="*/ 73 w 73"/>
                  <a:gd name="T9" fmla="*/ 3 h 8"/>
                  <a:gd name="T10" fmla="*/ 70 w 7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8">
                    <a:moveTo>
                      <a:pt x="7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3" y="8"/>
                    </a:lnTo>
                    <a:lnTo>
                      <a:pt x="73" y="3"/>
                    </a:lnTo>
                    <a:lnTo>
                      <a:pt x="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24"/>
              <p:cNvSpPr>
                <a:spLocks/>
              </p:cNvSpPr>
              <p:nvPr/>
            </p:nvSpPr>
            <p:spPr bwMode="auto">
              <a:xfrm>
                <a:off x="1216026" y="414338"/>
                <a:ext cx="4763" cy="476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898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25"/>
              <p:cNvSpPr>
                <a:spLocks/>
              </p:cNvSpPr>
              <p:nvPr/>
            </p:nvSpPr>
            <p:spPr bwMode="auto">
              <a:xfrm>
                <a:off x="1216026" y="414338"/>
                <a:ext cx="4763" cy="476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Rectangle 26"/>
              <p:cNvSpPr>
                <a:spLocks noChangeArrowheads="1"/>
              </p:cNvSpPr>
              <p:nvPr/>
            </p:nvSpPr>
            <p:spPr bwMode="auto">
              <a:xfrm>
                <a:off x="1104901" y="473076"/>
                <a:ext cx="115888" cy="11113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27"/>
              <p:cNvSpPr>
                <a:spLocks noChangeArrowheads="1"/>
              </p:cNvSpPr>
              <p:nvPr/>
            </p:nvSpPr>
            <p:spPr bwMode="auto">
              <a:xfrm>
                <a:off x="1104901" y="473076"/>
                <a:ext cx="115888" cy="11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Rectangle 28"/>
              <p:cNvSpPr>
                <a:spLocks noChangeArrowheads="1"/>
              </p:cNvSpPr>
              <p:nvPr/>
            </p:nvSpPr>
            <p:spPr bwMode="auto">
              <a:xfrm>
                <a:off x="1104901" y="501651"/>
                <a:ext cx="115888" cy="11113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Rectangle 29"/>
              <p:cNvSpPr>
                <a:spLocks noChangeArrowheads="1"/>
              </p:cNvSpPr>
              <p:nvPr/>
            </p:nvSpPr>
            <p:spPr bwMode="auto">
              <a:xfrm>
                <a:off x="1104901" y="501651"/>
                <a:ext cx="115888" cy="11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1" name="Group 1558"/>
            <p:cNvGrpSpPr/>
            <p:nvPr/>
          </p:nvGrpSpPr>
          <p:grpSpPr>
            <a:xfrm>
              <a:off x="6001822" y="6200835"/>
              <a:ext cx="1365642" cy="1365642"/>
              <a:chOff x="2922588" y="1231901"/>
              <a:chExt cx="369888" cy="369888"/>
            </a:xfrm>
          </p:grpSpPr>
          <p:sp>
            <p:nvSpPr>
              <p:cNvPr id="182" name="Oval 81"/>
              <p:cNvSpPr>
                <a:spLocks noChangeArrowheads="1"/>
              </p:cNvSpPr>
              <p:nvPr/>
            </p:nvSpPr>
            <p:spPr bwMode="auto">
              <a:xfrm>
                <a:off x="2922588" y="1231901"/>
                <a:ext cx="369888" cy="36988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2"/>
              <p:cNvSpPr>
                <a:spLocks/>
              </p:cNvSpPr>
              <p:nvPr/>
            </p:nvSpPr>
            <p:spPr bwMode="auto">
              <a:xfrm>
                <a:off x="2990851" y="1370013"/>
                <a:ext cx="231775" cy="139700"/>
              </a:xfrm>
              <a:custGeom>
                <a:avLst/>
                <a:gdLst>
                  <a:gd name="T0" fmla="*/ 0 w 160"/>
                  <a:gd name="T1" fmla="*/ 0 h 96"/>
                  <a:gd name="T2" fmla="*/ 0 w 160"/>
                  <a:gd name="T3" fmla="*/ 0 h 96"/>
                  <a:gd name="T4" fmla="*/ 0 w 160"/>
                  <a:gd name="T5" fmla="*/ 80 h 96"/>
                  <a:gd name="T6" fmla="*/ 16 w 160"/>
                  <a:gd name="T7" fmla="*/ 96 h 96"/>
                  <a:gd name="T8" fmla="*/ 144 w 160"/>
                  <a:gd name="T9" fmla="*/ 96 h 96"/>
                  <a:gd name="T10" fmla="*/ 160 w 160"/>
                  <a:gd name="T11" fmla="*/ 80 h 96"/>
                  <a:gd name="T12" fmla="*/ 160 w 160"/>
                  <a:gd name="T13" fmla="*/ 72 h 96"/>
                  <a:gd name="T14" fmla="*/ 145 w 160"/>
                  <a:gd name="T15" fmla="*/ 88 h 96"/>
                  <a:gd name="T16" fmla="*/ 145 w 160"/>
                  <a:gd name="T17" fmla="*/ 88 h 96"/>
                  <a:gd name="T18" fmla="*/ 145 w 160"/>
                  <a:gd name="T19" fmla="*/ 88 h 96"/>
                  <a:gd name="T20" fmla="*/ 144 w 160"/>
                  <a:gd name="T21" fmla="*/ 88 h 96"/>
                  <a:gd name="T22" fmla="*/ 144 w 160"/>
                  <a:gd name="T23" fmla="*/ 88 h 96"/>
                  <a:gd name="T24" fmla="*/ 16 w 160"/>
                  <a:gd name="T25" fmla="*/ 88 h 96"/>
                  <a:gd name="T26" fmla="*/ 16 w 160"/>
                  <a:gd name="T27" fmla="*/ 88 h 96"/>
                  <a:gd name="T28" fmla="*/ 16 w 160"/>
                  <a:gd name="T29" fmla="*/ 88 h 96"/>
                  <a:gd name="T30" fmla="*/ 16 w 160"/>
                  <a:gd name="T31" fmla="*/ 88 h 96"/>
                  <a:gd name="T32" fmla="*/ 16 w 160"/>
                  <a:gd name="T33" fmla="*/ 88 h 96"/>
                  <a:gd name="T34" fmla="*/ 0 w 160"/>
                  <a:gd name="T35" fmla="*/ 72 h 96"/>
                  <a:gd name="T36" fmla="*/ 0 w 160"/>
                  <a:gd name="T3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9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53" y="96"/>
                      <a:pt x="160" y="89"/>
                      <a:pt x="160" y="80"/>
                    </a:cubicBezTo>
                    <a:cubicBezTo>
                      <a:pt x="160" y="72"/>
                      <a:pt x="160" y="72"/>
                      <a:pt x="160" y="72"/>
                    </a:cubicBezTo>
                    <a:cubicBezTo>
                      <a:pt x="160" y="81"/>
                      <a:pt x="153" y="88"/>
                      <a:pt x="145" y="88"/>
                    </a:cubicBezTo>
                    <a:cubicBezTo>
                      <a:pt x="145" y="88"/>
                      <a:pt x="145" y="88"/>
                      <a:pt x="145" y="88"/>
                    </a:cubicBezTo>
                    <a:cubicBezTo>
                      <a:pt x="145" y="88"/>
                      <a:pt x="145" y="88"/>
                      <a:pt x="145" y="88"/>
                    </a:cubicBezTo>
                    <a:cubicBezTo>
                      <a:pt x="145" y="88"/>
                      <a:pt x="144" y="88"/>
                      <a:pt x="144" y="88"/>
                    </a:cubicBezTo>
                    <a:cubicBezTo>
                      <a:pt x="144" y="88"/>
                      <a:pt x="144" y="88"/>
                      <a:pt x="144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7" y="88"/>
                      <a:pt x="0" y="81"/>
                      <a:pt x="0" y="7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88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3"/>
              <p:cNvSpPr>
                <a:spLocks/>
              </p:cNvSpPr>
              <p:nvPr/>
            </p:nvSpPr>
            <p:spPr bwMode="auto">
              <a:xfrm>
                <a:off x="2990851" y="1335088"/>
                <a:ext cx="231775" cy="161925"/>
              </a:xfrm>
              <a:custGeom>
                <a:avLst/>
                <a:gdLst>
                  <a:gd name="T0" fmla="*/ 160 w 160"/>
                  <a:gd name="T1" fmla="*/ 96 h 112"/>
                  <a:gd name="T2" fmla="*/ 144 w 160"/>
                  <a:gd name="T3" fmla="*/ 112 h 112"/>
                  <a:gd name="T4" fmla="*/ 16 w 160"/>
                  <a:gd name="T5" fmla="*/ 112 h 112"/>
                  <a:gd name="T6" fmla="*/ 0 w 160"/>
                  <a:gd name="T7" fmla="*/ 96 h 112"/>
                  <a:gd name="T8" fmla="*/ 0 w 160"/>
                  <a:gd name="T9" fmla="*/ 16 h 112"/>
                  <a:gd name="T10" fmla="*/ 16 w 160"/>
                  <a:gd name="T11" fmla="*/ 0 h 112"/>
                  <a:gd name="T12" fmla="*/ 144 w 160"/>
                  <a:gd name="T13" fmla="*/ 0 h 112"/>
                  <a:gd name="T14" fmla="*/ 160 w 160"/>
                  <a:gd name="T15" fmla="*/ 16 h 112"/>
                  <a:gd name="T16" fmla="*/ 160 w 160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112">
                    <a:moveTo>
                      <a:pt x="160" y="96"/>
                    </a:moveTo>
                    <a:cubicBezTo>
                      <a:pt x="160" y="105"/>
                      <a:pt x="153" y="112"/>
                      <a:pt x="144" y="112"/>
                    </a:cubicBezTo>
                    <a:cubicBezTo>
                      <a:pt x="16" y="112"/>
                      <a:pt x="16" y="112"/>
                      <a:pt x="16" y="112"/>
                    </a:cubicBezTo>
                    <a:cubicBezTo>
                      <a:pt x="7" y="112"/>
                      <a:pt x="0" y="105"/>
                      <a:pt x="0" y="9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53" y="0"/>
                      <a:pt x="160" y="8"/>
                      <a:pt x="160" y="16"/>
                    </a:cubicBezTo>
                    <a:cubicBezTo>
                      <a:pt x="160" y="96"/>
                      <a:pt x="160" y="96"/>
                      <a:pt x="160" y="96"/>
                    </a:cubicBezTo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4"/>
              <p:cNvSpPr>
                <a:spLocks noEditPoints="1"/>
              </p:cNvSpPr>
              <p:nvPr/>
            </p:nvSpPr>
            <p:spPr bwMode="auto">
              <a:xfrm>
                <a:off x="2995613" y="1416051"/>
                <a:ext cx="223838" cy="69850"/>
              </a:xfrm>
              <a:custGeom>
                <a:avLst/>
                <a:gdLst>
                  <a:gd name="T0" fmla="*/ 100 w 155"/>
                  <a:gd name="T1" fmla="*/ 0 h 48"/>
                  <a:gd name="T2" fmla="*/ 96 w 155"/>
                  <a:gd name="T3" fmla="*/ 4 h 48"/>
                  <a:gd name="T4" fmla="*/ 153 w 155"/>
                  <a:gd name="T5" fmla="*/ 47 h 48"/>
                  <a:gd name="T6" fmla="*/ 155 w 155"/>
                  <a:gd name="T7" fmla="*/ 48 h 48"/>
                  <a:gd name="T8" fmla="*/ 155 w 155"/>
                  <a:gd name="T9" fmla="*/ 48 h 48"/>
                  <a:gd name="T10" fmla="*/ 153 w 155"/>
                  <a:gd name="T11" fmla="*/ 45 h 48"/>
                  <a:gd name="T12" fmla="*/ 100 w 155"/>
                  <a:gd name="T13" fmla="*/ 0 h 48"/>
                  <a:gd name="T14" fmla="*/ 55 w 155"/>
                  <a:gd name="T15" fmla="*/ 0 h 48"/>
                  <a:gd name="T16" fmla="*/ 1 w 155"/>
                  <a:gd name="T17" fmla="*/ 45 h 48"/>
                  <a:gd name="T18" fmla="*/ 0 w 155"/>
                  <a:gd name="T19" fmla="*/ 48 h 48"/>
                  <a:gd name="T20" fmla="*/ 0 w 155"/>
                  <a:gd name="T21" fmla="*/ 48 h 48"/>
                  <a:gd name="T22" fmla="*/ 1 w 155"/>
                  <a:gd name="T23" fmla="*/ 47 h 48"/>
                  <a:gd name="T24" fmla="*/ 59 w 155"/>
                  <a:gd name="T25" fmla="*/ 4 h 48"/>
                  <a:gd name="T26" fmla="*/ 55 w 155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5" h="48">
                    <a:moveTo>
                      <a:pt x="100" y="0"/>
                    </a:moveTo>
                    <a:cubicBezTo>
                      <a:pt x="96" y="4"/>
                      <a:pt x="96" y="4"/>
                      <a:pt x="96" y="4"/>
                    </a:cubicBezTo>
                    <a:cubicBezTo>
                      <a:pt x="153" y="47"/>
                      <a:pt x="153" y="47"/>
                      <a:pt x="153" y="47"/>
                    </a:cubicBezTo>
                    <a:cubicBezTo>
                      <a:pt x="154" y="47"/>
                      <a:pt x="154" y="48"/>
                      <a:pt x="155" y="48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4" y="47"/>
                      <a:pt x="154" y="46"/>
                      <a:pt x="153" y="45"/>
                    </a:cubicBezTo>
                    <a:cubicBezTo>
                      <a:pt x="100" y="0"/>
                      <a:pt x="100" y="0"/>
                      <a:pt x="100" y="0"/>
                    </a:cubicBezTo>
                    <a:moveTo>
                      <a:pt x="55" y="0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0" y="47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1" y="47"/>
                      <a:pt x="1" y="47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5"/>
              <p:cNvSpPr>
                <a:spLocks/>
              </p:cNvSpPr>
              <p:nvPr/>
            </p:nvSpPr>
            <p:spPr bwMode="auto">
              <a:xfrm>
                <a:off x="2995613" y="1406526"/>
                <a:ext cx="223838" cy="90488"/>
              </a:xfrm>
              <a:custGeom>
                <a:avLst/>
                <a:gdLst>
                  <a:gd name="T0" fmla="*/ 91 w 155"/>
                  <a:gd name="T1" fmla="*/ 7 h 63"/>
                  <a:gd name="T2" fmla="*/ 63 w 155"/>
                  <a:gd name="T3" fmla="*/ 7 h 63"/>
                  <a:gd name="T4" fmla="*/ 1 w 155"/>
                  <a:gd name="T5" fmla="*/ 54 h 63"/>
                  <a:gd name="T6" fmla="*/ 0 w 155"/>
                  <a:gd name="T7" fmla="*/ 56 h 63"/>
                  <a:gd name="T8" fmla="*/ 13 w 155"/>
                  <a:gd name="T9" fmla="*/ 63 h 63"/>
                  <a:gd name="T10" fmla="*/ 141 w 155"/>
                  <a:gd name="T11" fmla="*/ 63 h 63"/>
                  <a:gd name="T12" fmla="*/ 155 w 155"/>
                  <a:gd name="T13" fmla="*/ 56 h 63"/>
                  <a:gd name="T14" fmla="*/ 153 w 155"/>
                  <a:gd name="T15" fmla="*/ 54 h 63"/>
                  <a:gd name="T16" fmla="*/ 91 w 155"/>
                  <a:gd name="T17" fmla="*/ 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63">
                    <a:moveTo>
                      <a:pt x="91" y="7"/>
                    </a:moveTo>
                    <a:cubicBezTo>
                      <a:pt x="84" y="0"/>
                      <a:pt x="71" y="0"/>
                      <a:pt x="63" y="7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0" y="55"/>
                      <a:pt x="0" y="56"/>
                    </a:cubicBezTo>
                    <a:cubicBezTo>
                      <a:pt x="2" y="60"/>
                      <a:pt x="7" y="63"/>
                      <a:pt x="13" y="63"/>
                    </a:cubicBezTo>
                    <a:cubicBezTo>
                      <a:pt x="141" y="63"/>
                      <a:pt x="141" y="63"/>
                      <a:pt x="141" y="63"/>
                    </a:cubicBezTo>
                    <a:cubicBezTo>
                      <a:pt x="147" y="63"/>
                      <a:pt x="152" y="60"/>
                      <a:pt x="155" y="56"/>
                    </a:cubicBezTo>
                    <a:cubicBezTo>
                      <a:pt x="154" y="55"/>
                      <a:pt x="154" y="54"/>
                      <a:pt x="153" y="54"/>
                    </a:cubicBezTo>
                    <a:cubicBezTo>
                      <a:pt x="91" y="7"/>
                      <a:pt x="91" y="7"/>
                      <a:pt x="91" y="7"/>
                    </a:cubicBezTo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6"/>
              <p:cNvSpPr>
                <a:spLocks/>
              </p:cNvSpPr>
              <p:nvPr/>
            </p:nvSpPr>
            <p:spPr bwMode="auto">
              <a:xfrm>
                <a:off x="2995613" y="1335088"/>
                <a:ext cx="223838" cy="80963"/>
              </a:xfrm>
              <a:custGeom>
                <a:avLst/>
                <a:gdLst>
                  <a:gd name="T0" fmla="*/ 141 w 155"/>
                  <a:gd name="T1" fmla="*/ 0 h 56"/>
                  <a:gd name="T2" fmla="*/ 13 w 155"/>
                  <a:gd name="T3" fmla="*/ 0 h 56"/>
                  <a:gd name="T4" fmla="*/ 13 w 155"/>
                  <a:gd name="T5" fmla="*/ 0 h 56"/>
                  <a:gd name="T6" fmla="*/ 0 w 155"/>
                  <a:gd name="T7" fmla="*/ 9 h 56"/>
                  <a:gd name="T8" fmla="*/ 55 w 155"/>
                  <a:gd name="T9" fmla="*/ 56 h 56"/>
                  <a:gd name="T10" fmla="*/ 63 w 155"/>
                  <a:gd name="T11" fmla="*/ 49 h 56"/>
                  <a:gd name="T12" fmla="*/ 77 w 155"/>
                  <a:gd name="T13" fmla="*/ 43 h 56"/>
                  <a:gd name="T14" fmla="*/ 91 w 155"/>
                  <a:gd name="T15" fmla="*/ 49 h 56"/>
                  <a:gd name="T16" fmla="*/ 100 w 155"/>
                  <a:gd name="T17" fmla="*/ 56 h 56"/>
                  <a:gd name="T18" fmla="*/ 153 w 155"/>
                  <a:gd name="T19" fmla="*/ 11 h 56"/>
                  <a:gd name="T20" fmla="*/ 155 w 155"/>
                  <a:gd name="T21" fmla="*/ 9 h 56"/>
                  <a:gd name="T22" fmla="*/ 141 w 155"/>
                  <a:gd name="T23" fmla="*/ 0 h 56"/>
                  <a:gd name="T24" fmla="*/ 141 w 155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56">
                    <a:moveTo>
                      <a:pt x="14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2" y="4"/>
                      <a:pt x="0" y="9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7" y="45"/>
                      <a:pt x="72" y="43"/>
                      <a:pt x="77" y="43"/>
                    </a:cubicBezTo>
                    <a:cubicBezTo>
                      <a:pt x="82" y="43"/>
                      <a:pt x="87" y="45"/>
                      <a:pt x="91" y="49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4" y="11"/>
                      <a:pt x="154" y="10"/>
                      <a:pt x="155" y="9"/>
                    </a:cubicBezTo>
                    <a:cubicBezTo>
                      <a:pt x="152" y="4"/>
                      <a:pt x="147" y="0"/>
                      <a:pt x="141" y="0"/>
                    </a:cubicBezTo>
                    <a:cubicBezTo>
                      <a:pt x="141" y="0"/>
                      <a:pt x="141" y="0"/>
                      <a:pt x="141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7"/>
              <p:cNvSpPr>
                <a:spLocks/>
              </p:cNvSpPr>
              <p:nvPr/>
            </p:nvSpPr>
            <p:spPr bwMode="auto">
              <a:xfrm>
                <a:off x="3074988" y="1397001"/>
                <a:ext cx="65088" cy="25400"/>
              </a:xfrm>
              <a:custGeom>
                <a:avLst/>
                <a:gdLst>
                  <a:gd name="T0" fmla="*/ 22 w 45"/>
                  <a:gd name="T1" fmla="*/ 0 h 17"/>
                  <a:gd name="T2" fmla="*/ 8 w 45"/>
                  <a:gd name="T3" fmla="*/ 6 h 17"/>
                  <a:gd name="T4" fmla="*/ 0 w 45"/>
                  <a:gd name="T5" fmla="*/ 13 h 17"/>
                  <a:gd name="T6" fmla="*/ 4 w 45"/>
                  <a:gd name="T7" fmla="*/ 17 h 17"/>
                  <a:gd name="T8" fmla="*/ 8 w 45"/>
                  <a:gd name="T9" fmla="*/ 13 h 17"/>
                  <a:gd name="T10" fmla="*/ 22 w 45"/>
                  <a:gd name="T11" fmla="*/ 8 h 17"/>
                  <a:gd name="T12" fmla="*/ 36 w 45"/>
                  <a:gd name="T13" fmla="*/ 13 h 17"/>
                  <a:gd name="T14" fmla="*/ 41 w 45"/>
                  <a:gd name="T15" fmla="*/ 17 h 17"/>
                  <a:gd name="T16" fmla="*/ 45 w 45"/>
                  <a:gd name="T17" fmla="*/ 13 h 17"/>
                  <a:gd name="T18" fmla="*/ 36 w 45"/>
                  <a:gd name="T19" fmla="*/ 6 h 17"/>
                  <a:gd name="T20" fmla="*/ 22 w 4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17">
                    <a:moveTo>
                      <a:pt x="22" y="0"/>
                    </a:moveTo>
                    <a:cubicBezTo>
                      <a:pt x="17" y="0"/>
                      <a:pt x="12" y="2"/>
                      <a:pt x="8" y="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2" y="10"/>
                      <a:pt x="17" y="8"/>
                      <a:pt x="22" y="8"/>
                    </a:cubicBezTo>
                    <a:cubicBezTo>
                      <a:pt x="27" y="8"/>
                      <a:pt x="32" y="10"/>
                      <a:pt x="36" y="13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2" y="2"/>
                      <a:pt x="27" y="0"/>
                      <a:pt x="22" y="0"/>
                    </a:cubicBezTo>
                  </a:path>
                </a:pathLst>
              </a:custGeom>
              <a:solidFill>
                <a:srgbClr val="898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8"/>
              <p:cNvSpPr>
                <a:spLocks/>
              </p:cNvSpPr>
              <p:nvPr/>
            </p:nvSpPr>
            <p:spPr bwMode="auto">
              <a:xfrm>
                <a:off x="3081338" y="1409701"/>
                <a:ext cx="53975" cy="26988"/>
              </a:xfrm>
              <a:custGeom>
                <a:avLst/>
                <a:gdLst>
                  <a:gd name="T0" fmla="*/ 18 w 37"/>
                  <a:gd name="T1" fmla="*/ 0 h 19"/>
                  <a:gd name="T2" fmla="*/ 4 w 37"/>
                  <a:gd name="T3" fmla="*/ 5 h 19"/>
                  <a:gd name="T4" fmla="*/ 0 w 37"/>
                  <a:gd name="T5" fmla="*/ 9 h 19"/>
                  <a:gd name="T6" fmla="*/ 4 w 37"/>
                  <a:gd name="T7" fmla="*/ 13 h 19"/>
                  <a:gd name="T8" fmla="*/ 18 w 37"/>
                  <a:gd name="T9" fmla="*/ 19 h 19"/>
                  <a:gd name="T10" fmla="*/ 32 w 37"/>
                  <a:gd name="T11" fmla="*/ 13 h 19"/>
                  <a:gd name="T12" fmla="*/ 37 w 37"/>
                  <a:gd name="T13" fmla="*/ 9 h 19"/>
                  <a:gd name="T14" fmla="*/ 32 w 37"/>
                  <a:gd name="T15" fmla="*/ 5 h 19"/>
                  <a:gd name="T16" fmla="*/ 18 w 37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9">
                    <a:moveTo>
                      <a:pt x="18" y="0"/>
                    </a:moveTo>
                    <a:cubicBezTo>
                      <a:pt x="13" y="0"/>
                      <a:pt x="8" y="2"/>
                      <a:pt x="4" y="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8" y="17"/>
                      <a:pt x="13" y="19"/>
                      <a:pt x="18" y="19"/>
                    </a:cubicBezTo>
                    <a:cubicBezTo>
                      <a:pt x="23" y="19"/>
                      <a:pt x="28" y="17"/>
                      <a:pt x="32" y="13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8" y="2"/>
                      <a:pt x="23" y="0"/>
                      <a:pt x="18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89"/>
              <p:cNvSpPr>
                <a:spLocks/>
              </p:cNvSpPr>
              <p:nvPr/>
            </p:nvSpPr>
            <p:spPr bwMode="auto">
              <a:xfrm>
                <a:off x="2995613" y="1335088"/>
                <a:ext cx="223838" cy="93663"/>
              </a:xfrm>
              <a:custGeom>
                <a:avLst/>
                <a:gdLst>
                  <a:gd name="T0" fmla="*/ 63 w 155"/>
                  <a:gd name="T1" fmla="*/ 56 h 64"/>
                  <a:gd name="T2" fmla="*/ 91 w 155"/>
                  <a:gd name="T3" fmla="*/ 56 h 64"/>
                  <a:gd name="T4" fmla="*/ 153 w 155"/>
                  <a:gd name="T5" fmla="*/ 10 h 64"/>
                  <a:gd name="T6" fmla="*/ 155 w 155"/>
                  <a:gd name="T7" fmla="*/ 8 h 64"/>
                  <a:gd name="T8" fmla="*/ 141 w 155"/>
                  <a:gd name="T9" fmla="*/ 0 h 64"/>
                  <a:gd name="T10" fmla="*/ 13 w 155"/>
                  <a:gd name="T11" fmla="*/ 0 h 64"/>
                  <a:gd name="T12" fmla="*/ 0 w 155"/>
                  <a:gd name="T13" fmla="*/ 8 h 64"/>
                  <a:gd name="T14" fmla="*/ 1 w 155"/>
                  <a:gd name="T15" fmla="*/ 10 h 64"/>
                  <a:gd name="T16" fmla="*/ 63 w 155"/>
                  <a:gd name="T17" fmla="*/ 5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64">
                    <a:moveTo>
                      <a:pt x="63" y="56"/>
                    </a:moveTo>
                    <a:cubicBezTo>
                      <a:pt x="71" y="64"/>
                      <a:pt x="84" y="64"/>
                      <a:pt x="91" y="56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4" y="10"/>
                      <a:pt x="154" y="9"/>
                      <a:pt x="155" y="8"/>
                    </a:cubicBezTo>
                    <a:cubicBezTo>
                      <a:pt x="152" y="4"/>
                      <a:pt x="147" y="0"/>
                      <a:pt x="14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2" y="4"/>
                      <a:pt x="0" y="8"/>
                    </a:cubicBezTo>
                    <a:cubicBezTo>
                      <a:pt x="0" y="9"/>
                      <a:pt x="1" y="10"/>
                      <a:pt x="1" y="10"/>
                    </a:cubicBezTo>
                    <a:lnTo>
                      <a:pt x="63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5045732" y="9453356"/>
              <a:ext cx="1821214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ru-RU" sz="1800" dirty="0" smtClean="0">
                  <a:solidFill>
                    <a:srgbClr val="C00000"/>
                  </a:solidFill>
                </a:rPr>
                <a:t>Торговая сеть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7" b="8754"/>
            <a:stretch/>
          </p:blipFill>
          <p:spPr>
            <a:xfrm>
              <a:off x="5173415" y="9878402"/>
              <a:ext cx="1631382" cy="161137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1" t="7113" r="33486" b="74997"/>
            <a:stretch/>
          </p:blipFill>
          <p:spPr>
            <a:xfrm>
              <a:off x="6922388" y="9781065"/>
              <a:ext cx="1392693" cy="1790604"/>
            </a:xfrm>
            <a:prstGeom prst="rect">
              <a:avLst/>
            </a:prstGeom>
          </p:spPr>
        </p:pic>
        <p:sp>
          <p:nvSpPr>
            <p:cNvPr id="111" name="Нашивка 12"/>
            <p:cNvSpPr/>
            <p:nvPr/>
          </p:nvSpPr>
          <p:spPr>
            <a:xfrm flipH="1">
              <a:off x="5240607" y="11571449"/>
              <a:ext cx="3375800" cy="1255815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solidFill>
              <a:srgbClr val="00588B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ru-RU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Оплата </a:t>
              </a:r>
              <a:r>
                <a:rPr lang="ru-RU" sz="2000" dirty="0" smtClean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электронными сертификатами товаров</a:t>
              </a:r>
              <a:endPara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75" b="8993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587" y="9469793"/>
              <a:ext cx="1004826" cy="100482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4" name="TextBox 123"/>
            <p:cNvSpPr txBox="1"/>
            <p:nvPr/>
          </p:nvSpPr>
          <p:spPr>
            <a:xfrm>
              <a:off x="11405979" y="12297903"/>
              <a:ext cx="2503105" cy="93358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ru-RU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Национальная</a:t>
              </a:r>
            </a:p>
            <a:p>
              <a:r>
                <a:rPr lang="ru-RU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система</a:t>
              </a:r>
            </a:p>
            <a:p>
              <a:r>
                <a:rPr lang="ru-RU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платежных карт</a:t>
              </a:r>
              <a:endPara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44"/>
            <a:stretch/>
          </p:blipFill>
          <p:spPr>
            <a:xfrm>
              <a:off x="11757027" y="10595016"/>
              <a:ext cx="2170567" cy="1714435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235600" y="13094707"/>
            <a:ext cx="97241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ЕГИССО - </a:t>
            </a:r>
            <a:r>
              <a:rPr lang="ru-RU" sz="1800" b="0" dirty="0" smtClean="0">
                <a:solidFill>
                  <a:schemeClr val="bg2">
                    <a:lumMod val="50000"/>
                  </a:schemeClr>
                </a:solidFill>
              </a:rPr>
              <a:t>Единая </a:t>
            </a:r>
            <a:r>
              <a:rPr lang="ru-RU" sz="1800" b="0" dirty="0">
                <a:solidFill>
                  <a:schemeClr val="bg2">
                    <a:lumMod val="50000"/>
                  </a:schemeClr>
                </a:solidFill>
              </a:rPr>
              <a:t>государственная </a:t>
            </a:r>
            <a:r>
              <a:rPr lang="ru-RU" sz="1800" b="0" dirty="0" smtClean="0">
                <a:solidFill>
                  <a:schemeClr val="bg2">
                    <a:lumMod val="50000"/>
                  </a:schemeClr>
                </a:solidFill>
              </a:rPr>
              <a:t>информационная </a:t>
            </a:r>
            <a:r>
              <a:rPr lang="ru-RU" sz="1800" b="0" dirty="0">
                <a:solidFill>
                  <a:schemeClr val="bg2">
                    <a:lumMod val="50000"/>
                  </a:schemeClr>
                </a:solidFill>
              </a:rPr>
              <a:t>система </a:t>
            </a:r>
            <a:r>
              <a:rPr lang="ru-RU" sz="1800" b="0" dirty="0" smtClean="0">
                <a:solidFill>
                  <a:schemeClr val="bg2">
                    <a:lumMod val="50000"/>
                  </a:schemeClr>
                </a:solidFill>
              </a:rPr>
              <a:t>социального обеспечения</a:t>
            </a:r>
            <a:endParaRPr lang="ru-RU" sz="18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64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"/>
          <p:cNvSpPr/>
          <p:nvPr/>
        </p:nvSpPr>
        <p:spPr>
          <a:xfrm>
            <a:off x="-256713" y="1728857"/>
            <a:ext cx="1903702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24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20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3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21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2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25" name="Казначейство России"/>
          <p:cNvSpPr txBox="1"/>
          <p:nvPr/>
        </p:nvSpPr>
        <p:spPr>
          <a:xfrm>
            <a:off x="1796721" y="535619"/>
            <a:ext cx="602487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Казначейство России</a:t>
            </a:r>
          </a:p>
        </p:txBody>
      </p:sp>
      <p:sp>
        <p:nvSpPr>
          <p:cNvPr id="126" name="Итоги деятельности Казначейства России за 2018 год…"/>
          <p:cNvSpPr/>
          <p:nvPr/>
        </p:nvSpPr>
        <p:spPr>
          <a:xfrm>
            <a:off x="-472613" y="4240098"/>
            <a:ext cx="19252921" cy="4024653"/>
          </a:xfrm>
          <a:prstGeom prst="roundRect">
            <a:avLst>
              <a:gd name="adj" fmla="val 11676"/>
            </a:avLst>
          </a:prstGeom>
          <a:solidFill>
            <a:srgbClr val="0038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lvl="6" indent="719999" algn="l">
              <a:defRPr sz="5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128" name="Line"/>
          <p:cNvSpPr/>
          <p:nvPr/>
        </p:nvSpPr>
        <p:spPr>
          <a:xfrm>
            <a:off x="0" y="12930599"/>
            <a:ext cx="2438400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" name="www.roskazna.ru"/>
          <p:cNvSpPr txBox="1"/>
          <p:nvPr/>
        </p:nvSpPr>
        <p:spPr>
          <a:xfrm>
            <a:off x="260444" y="13051248"/>
            <a:ext cx="119315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>
              <a:defRPr b="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www.roskazna.ru</a:t>
            </a:r>
          </a:p>
        </p:txBody>
      </p:sp>
      <p:pic>
        <p:nvPicPr>
          <p:cNvPr id="131" name="Курица контур.png" descr="Курица контур.png"/>
          <p:cNvPicPr>
            <a:picLocks noChangeAspect="1"/>
          </p:cNvPicPr>
          <p:nvPr/>
        </p:nvPicPr>
        <p:blipFill>
          <a:blip r:embed="rId4">
            <a:alphaModFix amt="17535"/>
            <a:extLst/>
          </a:blip>
          <a:stretch>
            <a:fillRect/>
          </a:stretch>
        </p:blipFill>
        <p:spPr>
          <a:xfrm>
            <a:off x="19167087" y="840419"/>
            <a:ext cx="10433825" cy="11727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3631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624</Words>
  <Application>Microsoft Office PowerPoint</Application>
  <PresentationFormat>Произвольный</PresentationFormat>
  <Paragraphs>152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Ибрагимова Алина Захировна</dc:creator>
  <cp:lastModifiedBy>Ибрагимова Алина Захировна</cp:lastModifiedBy>
  <cp:revision>143</cp:revision>
  <cp:lastPrinted>2019-05-22T11:40:09Z</cp:lastPrinted>
  <dcterms:modified xsi:type="dcterms:W3CDTF">2019-05-31T17:58:14Z</dcterms:modified>
</cp:coreProperties>
</file>