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94" r:id="rId4"/>
    <p:sldId id="260" r:id="rId5"/>
    <p:sldId id="261" r:id="rId6"/>
    <p:sldId id="262" r:id="rId7"/>
    <p:sldId id="296" r:id="rId8"/>
    <p:sldId id="285" r:id="rId9"/>
    <p:sldId id="287" r:id="rId10"/>
    <p:sldId id="259" r:id="rId11"/>
    <p:sldId id="263" r:id="rId12"/>
    <p:sldId id="298" r:id="rId13"/>
    <p:sldId id="299" r:id="rId14"/>
    <p:sldId id="291" r:id="rId15"/>
    <p:sldId id="282" r:id="rId16"/>
    <p:sldId id="277" r:id="rId17"/>
    <p:sldId id="283" r:id="rId18"/>
    <p:sldId id="276" r:id="rId19"/>
    <p:sldId id="292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392051-6B19-47A1-A5D7-3B1143CD4B6F}" type="datetimeFigureOut">
              <a:rPr lang="ru-RU"/>
              <a:pPr>
                <a:defRPr/>
              </a:pPr>
              <a:t>20.11.2015</a:t>
            </a:fld>
            <a:endParaRPr lang="hr-H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A2ADC-5EB7-4382-AE94-B2A1C43C80CC}" type="slidenum">
              <a:rPr lang="ru-RU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816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D2C8F-F9A5-4EA6-A465-73C9B53956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1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D36607-5117-4E20-AFD0-D8182CA383AE}" type="slidenum">
              <a:rPr lang="en-US" sz="1200">
                <a:latin typeface="Calibri" pitchFamily="34" charset="0"/>
              </a:rPr>
              <a:pPr algn="r"/>
              <a:t>12</a:t>
            </a:fld>
            <a:endParaRPr lang="hr-HR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dirty="0" smtClean="0"/>
              <a:t>Pregled sadržaja</a:t>
            </a:r>
          </a:p>
        </p:txBody>
      </p:sp>
    </p:spTree>
    <p:extLst>
      <p:ext uri="{BB962C8B-B14F-4D97-AF65-F5344CB8AC3E}">
        <p14:creationId xmlns:p14="http://schemas.microsoft.com/office/powerpoint/2010/main" val="133105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6881C3-084E-4332-A98D-92354F67344A}" type="slidenum">
              <a:rPr lang="en-US" sz="1200">
                <a:latin typeface="Calibri" pitchFamily="34" charset="0"/>
              </a:rPr>
              <a:pPr algn="r"/>
              <a:t>13</a:t>
            </a:fld>
            <a:endParaRPr lang="hr-HR" sz="1200"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dirty="0" smtClean="0"/>
              <a:t>Pregled sadržaja</a:t>
            </a:r>
          </a:p>
        </p:txBody>
      </p:sp>
    </p:spTree>
    <p:extLst>
      <p:ext uri="{BB962C8B-B14F-4D97-AF65-F5344CB8AC3E}">
        <p14:creationId xmlns:p14="http://schemas.microsoft.com/office/powerpoint/2010/main" val="209816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B49B4E-9A3A-4514-A881-200AB2DF0205}" type="slidenum">
              <a:rPr lang="en-US" altLang="az-Latn-A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r-HR" altLang="az-Latn-A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8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2FA5-2B94-41F4-9083-CD57D0AB2C5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E1FB-055E-41DE-A369-7C20F8A6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89B5-5F0D-46E6-8CBD-8E0147014A7E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FDC4-D895-4AB2-BF51-DAA1183FD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D0F3-EC9D-467F-B0E9-05D745886C8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144A-E4A6-4393-B8BD-3BD5DA7D9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D00D-A20B-4CA1-9BA2-C43E5241CB5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0A98-23DA-4630-A28A-0E1BF32B5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EB2B-3853-484F-9EA8-E9833066CDE9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31ED-D827-4592-8C61-A9BAE60E8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CE6F-CFC0-4D15-8F19-25B038A359DC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7D7C-D176-46F4-A0CA-B66927E3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1C5A-7FAD-4A4E-8F81-4F129E6EF29D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1B6B-E509-4E81-815E-AC072F3B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D98-D764-4A05-99FF-E2A5E38ED6A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311-0AC2-43C4-AA0E-78D0CE3DC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1ED9-7DAF-452E-95F5-EC3FEBF2302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01CA-F417-49EE-B614-23B95903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801A-56A1-4EC1-9EB3-8BFDEC0ECAD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96E5-BA9D-465F-9A5E-AB260FEB5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6525-39A7-4FA5-8899-B1BA5284F94E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6306-FBFD-4B62-ABB3-795634E38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9145-C84B-4474-876D-5EDC741545B8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609B-395B-4282-A68C-DC3612156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016E85-4050-4A1D-B041-0FF0CB24C109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5FBCA-351D-492F-80C7-044C9C61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</p:spPr>
        <p:txBody>
          <a:bodyPr/>
          <a:lstStyle/>
          <a:p>
            <a:r>
              <a:rPr lang="en-US" b="1" dirty="0" smtClean="0"/>
              <a:t>Razvoj sustava riznice Republike Azerbajdžan</a:t>
            </a:r>
            <a:endParaRPr lang="hr-HR" b="1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35150" y="339725"/>
            <a:ext cx="648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Ministarstvo financija Republike Azerbajdžan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Agencija za državnu riznicu </a:t>
            </a:r>
            <a:endParaRPr lang="hr-HR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792764" y="5672138"/>
            <a:ext cx="1890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studeni 2015.</a:t>
            </a:r>
            <a:endParaRPr lang="hr-HR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Baku </a:t>
            </a:r>
            <a:endParaRPr lang="hr-H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57188"/>
            <a:ext cx="5929313" cy="642937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</a:rPr>
              <a:t>Konceptualni model najviše razine </a:t>
            </a:r>
            <a:endParaRPr lang="hr-H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428750" y="1285875"/>
            <a:ext cx="1485900" cy="5715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</a:rPr>
              <a:t>Ministarstvo financija – Proračun </a:t>
            </a:r>
            <a:endParaRPr lang="hr-HR" sz="1200" dirty="0">
              <a:latin typeface="+mn-lt"/>
              <a:cs typeface="+mn-cs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8600" y="1785938"/>
            <a:ext cx="762000" cy="16033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B0105C"/>
                </a:solidFill>
                <a:latin typeface="Arial" pitchFamily="34" charset="0"/>
              </a:rPr>
              <a:t>Glavne jedinice potrošnje </a:t>
            </a:r>
            <a:endParaRPr lang="hr-HR" sz="1000" b="1" dirty="0">
              <a:solidFill>
                <a:srgbClr val="B0105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447812" y="1931195"/>
            <a:ext cx="1000125" cy="1460500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</a:rPr>
              <a:t>Sjedište riznice </a:t>
            </a:r>
            <a:endParaRPr lang="hr-HR" sz="1200" b="1" dirty="0">
              <a:latin typeface="+mn-lt"/>
              <a:cs typeface="+mn-cs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742950" cy="2743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Proračunske institucije podložne regionalnoj kontroli </a:t>
            </a:r>
            <a:endParaRPr lang="hr-HR" sz="1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492500" y="3644900"/>
            <a:ext cx="1000125" cy="2859088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</a:rPr>
              <a:t>Regionalni uredi riznice </a:t>
            </a:r>
            <a:endParaRPr lang="hr-HR" sz="1200" b="1" dirty="0">
              <a:latin typeface="+mn-lt"/>
              <a:cs typeface="+mn-cs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105400" y="1752600"/>
            <a:ext cx="495300" cy="47244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eaVert" anchorCtr="1">
            <a:flatTx/>
          </a:bodyPr>
          <a:lstStyle/>
          <a:p>
            <a:pPr algn="ctr"/>
            <a:r>
              <a:rPr lang="en-US" sz="1200" b="1" dirty="0" smtClean="0"/>
              <a:t>Sustav riznice za upravljanje informacijama (TIMS) </a:t>
            </a:r>
            <a:endParaRPr lang="hr-HR" sz="1200" b="1" dirty="0"/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781800" y="2743200"/>
            <a:ext cx="742950" cy="1828800"/>
          </a:xfrm>
          <a:prstGeom prst="rect">
            <a:avLst/>
          </a:prstGeom>
          <a:solidFill>
            <a:srgbClr val="AFD5E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Jedinstveni račun riznice u središnjoj banci </a:t>
            </a:r>
            <a:endParaRPr lang="hr-HR" sz="105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382000" y="2667000"/>
            <a:ext cx="619125" cy="1944688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Komercijalne banke </a:t>
            </a:r>
            <a:endParaRPr lang="hr-HR" sz="105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239000" y="1943100"/>
            <a:ext cx="12192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Dobavljači </a:t>
            </a:r>
            <a:endParaRPr lang="hr-HR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7239000" y="1371600"/>
            <a:ext cx="17526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Porezni obveznici </a:t>
            </a:r>
            <a:endParaRPr lang="hr-HR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990600" y="6357938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AutoShape 14"/>
          <p:cNvSpPr>
            <a:spLocks noChangeArrowheads="1"/>
          </p:cNvSpPr>
          <p:nvPr/>
        </p:nvSpPr>
        <p:spPr bwMode="auto">
          <a:xfrm>
            <a:off x="4500563" y="2143125"/>
            <a:ext cx="685800" cy="304800"/>
          </a:xfrm>
          <a:prstGeom prst="leftRightArrow">
            <a:avLst>
              <a:gd name="adj1" fmla="val 50000"/>
              <a:gd name="adj2" fmla="val 45000"/>
            </a:avLst>
          </a:prstGeom>
          <a:solidFill>
            <a:srgbClr val="FFC0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971550" y="4800600"/>
            <a:ext cx="2514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971550" y="4941888"/>
            <a:ext cx="2514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1042988" y="2133600"/>
            <a:ext cx="2209800" cy="646331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Projekcije prihoda i novčanih rashoda, primjene novčanih ograničenja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AutoShape 18"/>
          <p:cNvSpPr>
            <a:spLocks noChangeArrowheads="1"/>
          </p:cNvSpPr>
          <p:nvPr/>
        </p:nvSpPr>
        <p:spPr bwMode="auto">
          <a:xfrm>
            <a:off x="4457700" y="4646613"/>
            <a:ext cx="685800" cy="342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C0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1042988" y="5014913"/>
            <a:ext cx="2352675" cy="64633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Zahtjevi za preuzimanje obveza, usklađivanje i odobravanje računa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900113" y="5805488"/>
            <a:ext cx="251936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imes New Roman" pitchFamily="18" charset="0"/>
              </a:rPr>
              <a:t>Odobrena preuzimanja obveza, računi, plaćanja, računovodstveni izvještaji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4" name="Line 23"/>
          <p:cNvSpPr>
            <a:spLocks noChangeShapeType="1"/>
          </p:cNvSpPr>
          <p:nvPr/>
        </p:nvSpPr>
        <p:spPr bwMode="auto">
          <a:xfrm flipH="1">
            <a:off x="3929063" y="1571625"/>
            <a:ext cx="0" cy="2524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 flipH="1">
            <a:off x="563563" y="1500188"/>
            <a:ext cx="0" cy="2857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2916238" y="1498600"/>
            <a:ext cx="1079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</a:rPr>
              <a:t>Proračun za proračunske institucije </a:t>
            </a:r>
            <a:endParaRPr lang="hr-HR" sz="1200" b="1" dirty="0">
              <a:latin typeface="Times New Roman" pitchFamily="18" charset="0"/>
            </a:endParaRP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323850" y="1243013"/>
            <a:ext cx="11811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Proračunska raspodjela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dirty="0" smtClean="0"/>
              <a:t>      </a:t>
            </a:r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 flipH="1" flipV="1">
            <a:off x="2987675" y="1341438"/>
            <a:ext cx="2428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3708400" y="1282700"/>
            <a:ext cx="1676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Fiskalni izvještaji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0" name="Line 30"/>
          <p:cNvSpPr>
            <a:spLocks noChangeShapeType="1"/>
          </p:cNvSpPr>
          <p:nvPr/>
        </p:nvSpPr>
        <p:spPr bwMode="auto">
          <a:xfrm>
            <a:off x="5638800" y="2971800"/>
            <a:ext cx="1143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Text Box 31"/>
          <p:cNvSpPr txBox="1">
            <a:spLocks noChangeArrowheads="1"/>
          </p:cNvSpPr>
          <p:nvPr/>
        </p:nvSpPr>
        <p:spPr bwMode="auto">
          <a:xfrm>
            <a:off x="5643563" y="2500313"/>
            <a:ext cx="129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SWIFT plaćanja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Line 32"/>
          <p:cNvSpPr>
            <a:spLocks noChangeShapeType="1"/>
          </p:cNvSpPr>
          <p:nvPr/>
        </p:nvSpPr>
        <p:spPr bwMode="auto">
          <a:xfrm flipH="1">
            <a:off x="5651500" y="4221163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Text Box 33"/>
          <p:cNvSpPr txBox="1">
            <a:spLocks noChangeArrowheads="1"/>
          </p:cNvSpPr>
          <p:nvPr/>
        </p:nvSpPr>
        <p:spPr bwMode="auto">
          <a:xfrm>
            <a:off x="5638800" y="3292475"/>
            <a:ext cx="1295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Interaktivna plaćanja i salda preko SWIFT-a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Text Box 34"/>
          <p:cNvSpPr txBox="1">
            <a:spLocks noChangeArrowheads="1"/>
          </p:cNvSpPr>
          <p:nvPr/>
        </p:nvSpPr>
        <p:spPr bwMode="auto">
          <a:xfrm>
            <a:off x="7572375" y="2857500"/>
            <a:ext cx="10668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</a:rPr>
              <a:t>Plaćanja/plaće </a:t>
            </a:r>
            <a:endParaRPr lang="hr-H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5" name="Line 35"/>
          <p:cNvSpPr>
            <a:spLocks noChangeShapeType="1"/>
          </p:cNvSpPr>
          <p:nvPr/>
        </p:nvSpPr>
        <p:spPr bwMode="auto">
          <a:xfrm>
            <a:off x="7572375" y="3357563"/>
            <a:ext cx="838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Text Box 36"/>
          <p:cNvSpPr txBox="1">
            <a:spLocks noChangeArrowheads="1"/>
          </p:cNvSpPr>
          <p:nvPr/>
        </p:nvSpPr>
        <p:spPr bwMode="auto">
          <a:xfrm>
            <a:off x="7543800" y="3639344"/>
            <a:ext cx="914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dirty="0" smtClean="0">
                <a:latin typeface="Times New Roman" pitchFamily="18" charset="0"/>
              </a:rPr>
              <a:t>Primitci jedinstvenog računa riznice </a:t>
            </a:r>
            <a:endParaRPr lang="hr-HR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7" name="Line 37"/>
          <p:cNvSpPr>
            <a:spLocks noChangeShapeType="1"/>
          </p:cNvSpPr>
          <p:nvPr/>
        </p:nvSpPr>
        <p:spPr bwMode="auto">
          <a:xfrm flipH="1">
            <a:off x="8763000" y="1785938"/>
            <a:ext cx="0" cy="881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39"/>
          <p:cNvSpPr>
            <a:spLocks noChangeShapeType="1"/>
          </p:cNvSpPr>
          <p:nvPr/>
        </p:nvSpPr>
        <p:spPr bwMode="auto">
          <a:xfrm flipH="1" flipV="1">
            <a:off x="8101013" y="2276475"/>
            <a:ext cx="304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41"/>
          <p:cNvSpPr>
            <a:spLocks noChangeShapeType="1"/>
          </p:cNvSpPr>
          <p:nvPr/>
        </p:nvSpPr>
        <p:spPr bwMode="auto">
          <a:xfrm>
            <a:off x="971550" y="2060575"/>
            <a:ext cx="25019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1042988" y="3009900"/>
            <a:ext cx="220980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Times New Roman" pitchFamily="18" charset="0"/>
              </a:rPr>
              <a:t>Novčana ograničenja, izvještaji </a:t>
            </a:r>
            <a:endParaRPr lang="hr-H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1" name="Line 43"/>
          <p:cNvSpPr>
            <a:spLocks noChangeShapeType="1"/>
          </p:cNvSpPr>
          <p:nvPr/>
        </p:nvSpPr>
        <p:spPr bwMode="auto">
          <a:xfrm flipH="1">
            <a:off x="971550" y="2924175"/>
            <a:ext cx="2520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Text Box 44"/>
          <p:cNvSpPr txBox="1">
            <a:spLocks noChangeArrowheads="1"/>
          </p:cNvSpPr>
          <p:nvPr/>
        </p:nvSpPr>
        <p:spPr bwMode="auto">
          <a:xfrm>
            <a:off x="1028700" y="3573463"/>
            <a:ext cx="2290763" cy="64928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</a:rPr>
              <a:t>Projekcije prihoda i novčanih rashoda, primjene novčanih ograničenja </a:t>
            </a:r>
          </a:p>
        </p:txBody>
      </p:sp>
      <p:sp>
        <p:nvSpPr>
          <p:cNvPr id="26663" name="Line 45"/>
          <p:cNvSpPr>
            <a:spLocks noChangeShapeType="1"/>
          </p:cNvSpPr>
          <p:nvPr/>
        </p:nvSpPr>
        <p:spPr bwMode="auto">
          <a:xfrm>
            <a:off x="971550" y="4294188"/>
            <a:ext cx="2514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Text Box 46"/>
          <p:cNvSpPr txBox="1">
            <a:spLocks noChangeArrowheads="1"/>
          </p:cNvSpPr>
          <p:nvPr/>
        </p:nvSpPr>
        <p:spPr bwMode="auto">
          <a:xfrm>
            <a:off x="1066800" y="4437063"/>
            <a:ext cx="2290763" cy="2762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imes New Roman" pitchFamily="18" charset="0"/>
              </a:rPr>
              <a:t>Novčana ograničenja, izvještaji 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5" name="Line 47"/>
          <p:cNvSpPr>
            <a:spLocks noChangeShapeType="1"/>
          </p:cNvSpPr>
          <p:nvPr/>
        </p:nvSpPr>
        <p:spPr bwMode="auto">
          <a:xfrm flipH="1">
            <a:off x="7524750" y="4292600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6705600" y="5562600"/>
            <a:ext cx="5334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Proračunske institucije</a:t>
            </a:r>
            <a:endParaRPr lang="hr-HR" sz="9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67" name="Line 49"/>
          <p:cNvSpPr>
            <a:spLocks noChangeShapeType="1"/>
          </p:cNvSpPr>
          <p:nvPr/>
        </p:nvSpPr>
        <p:spPr bwMode="auto">
          <a:xfrm flipH="1">
            <a:off x="7235825" y="4652963"/>
            <a:ext cx="1439863" cy="1138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68" name="Text Box 50"/>
          <p:cNvSpPr txBox="1">
            <a:spLocks noChangeArrowheads="1"/>
          </p:cNvSpPr>
          <p:nvPr/>
        </p:nvSpPr>
        <p:spPr bwMode="auto">
          <a:xfrm rot="-2343188">
            <a:off x="7326313" y="4813300"/>
            <a:ext cx="129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plaće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69" name="Прямая соединительная линия 97"/>
          <p:cNvCxnSpPr>
            <a:cxnSpLocks noChangeShapeType="1"/>
          </p:cNvCxnSpPr>
          <p:nvPr/>
        </p:nvCxnSpPr>
        <p:spPr bwMode="auto">
          <a:xfrm>
            <a:off x="571500" y="1500188"/>
            <a:ext cx="857250" cy="1587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26670" name="Прямая соединительная линия 99"/>
          <p:cNvCxnSpPr>
            <a:cxnSpLocks noChangeShapeType="1"/>
          </p:cNvCxnSpPr>
          <p:nvPr/>
        </p:nvCxnSpPr>
        <p:spPr bwMode="auto">
          <a:xfrm>
            <a:off x="2987675" y="1557338"/>
            <a:ext cx="928688" cy="1587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26671" name="Прямая соединительная линия 107"/>
          <p:cNvCxnSpPr>
            <a:cxnSpLocks noChangeShapeType="1"/>
            <a:stCxn id="26648" idx="0"/>
          </p:cNvCxnSpPr>
          <p:nvPr/>
        </p:nvCxnSpPr>
        <p:spPr bwMode="auto">
          <a:xfrm rot="16200000" flipH="1">
            <a:off x="5238750" y="1538288"/>
            <a:ext cx="3571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.farajov\Desktop\information_technology.jpg"/>
          <p:cNvPicPr>
            <a:picLocks noChangeAspect="1" noChangeArrowheads="1"/>
          </p:cNvPicPr>
          <p:nvPr/>
        </p:nvPicPr>
        <p:blipFill>
          <a:blip r:embed="rId2">
            <a:lum bright="16000" contrast="8000"/>
          </a:blip>
          <a:srcRect/>
          <a:stretch>
            <a:fillRect/>
          </a:stretch>
        </p:blipFill>
        <p:spPr bwMode="auto">
          <a:xfrm>
            <a:off x="0" y="11969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Komponente informacijskog sustava 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754063" y="1557338"/>
            <a:ext cx="5257800" cy="3633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1.  Upravljanje proračunom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2.  Upravljanje preuzetim proračunskim obvezama </a:t>
            </a:r>
            <a:r>
              <a:rPr dirty="0" smtClean="0"/>
              <a:t>    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3.  Upravljanje plaćanjima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4.  Upravljanje prihodima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5.  Upravljanje dugovanjima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6.  Upravljanje novčanim sredstvima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7.  Proračun i financijsko izvještavanje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404813"/>
            <a:ext cx="6324600" cy="54768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Ciljevi projekta </a:t>
            </a:r>
            <a:endParaRPr lang="hr-HR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4" name="Slide Number Placeholder 5"/>
          <p:cNvSpPr>
            <a:spLocks noGrp="1"/>
          </p:cNvSpPr>
          <p:nvPr/>
        </p:nvSpPr>
        <p:spPr bwMode="auto">
          <a:xfrm>
            <a:off x="8748713" y="638333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fld id="{AE32A64D-CA34-4B12-9416-FC2A87B5727B}" type="slidenum">
              <a:rPr lang="ru-RU" sz="1200">
                <a:latin typeface="Times New Roman" pitchFamily="18" charset="0"/>
              </a:rPr>
              <a:pPr>
                <a:lnSpc>
                  <a:spcPct val="80000"/>
                </a:lnSpc>
                <a:spcBef>
                  <a:spcPct val="20000"/>
                </a:spcBef>
              </a:pPr>
              <a:t>12</a:t>
            </a:fld>
            <a:endParaRPr lang="hr-HR" sz="1200">
              <a:latin typeface="Times New Roman" pitchFamily="18" charset="0"/>
            </a:endParaRPr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16824"/>
              </p:ext>
            </p:extLst>
          </p:nvPr>
        </p:nvGraphicFramePr>
        <p:xfrm>
          <a:off x="395288" y="1268413"/>
          <a:ext cx="8569325" cy="4976622"/>
        </p:xfrm>
        <a:graphic>
          <a:graphicData uri="http://schemas.openxmlformats.org/drawingml/2006/table">
            <a:tbl>
              <a:tblPr/>
              <a:tblGrid>
                <a:gridCol w="5113337"/>
                <a:gridCol w="1008063"/>
                <a:gridCol w="1368425"/>
                <a:gridCol w="1079500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Cilj 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Status provedbe 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Početak rada 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 u tijeku 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Provedeno 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Osigurati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gotovinsko i obračunsko računovodstvo i izvještavanje.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Provoditi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računovodstvo prema nacionalnim standardima koji su u skladu s Međunarodnim računovodstvenim standardnima za javni sektor.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Pribaviti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izvještaje koje zahtjeva zakonodavstvo Republike Azerbajdžan te koji su u skladu sa statistikom državnih financija (GFS) i Međunarodnim računovodstvenim standardnima za javni sektor.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Prelazak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s okvira jedinstvenog računa riznice kojim su obuhvaćeni prijelazni računi na okvir kojim se objedinjuju sve transakcije prihoda i rashoda u jedinstveni račun riznice.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Pružiti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fleksibilne mogućnosti za upravljanje operativnom likvidnošću.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Omogućiti vanjsku reviziju javnih rashoda i prihoda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19" name="Picture 48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49" y="21685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0" name="Picture 49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2636912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1" name="Picture 50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1591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2" name="Picture 51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399" y="3711786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3" name="Picture 52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399" y="4417831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4" name="Picture 53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6897" y="494116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404813"/>
            <a:ext cx="6324600" cy="54768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Ciljevi projekta </a:t>
            </a:r>
            <a:endParaRPr lang="hr-HR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22" name="Slide Number Placeholder 5"/>
          <p:cNvSpPr>
            <a:spLocks noGrp="1"/>
          </p:cNvSpPr>
          <p:nvPr/>
        </p:nvSpPr>
        <p:spPr bwMode="auto">
          <a:xfrm>
            <a:off x="8604250" y="6308725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fld id="{8F4E4BC2-1454-4834-958F-809E97FBDD68}" type="slidenum">
              <a:rPr lang="ru-RU" sz="1200">
                <a:latin typeface="Times New Roman" pitchFamily="18" charset="0"/>
              </a:rPr>
              <a:pPr>
                <a:lnSpc>
                  <a:spcPct val="80000"/>
                </a:lnSpc>
                <a:spcBef>
                  <a:spcPct val="20000"/>
                </a:spcBef>
              </a:pPr>
              <a:t>13</a:t>
            </a:fld>
            <a:endParaRPr lang="hr-HR" sz="1200">
              <a:latin typeface="Times New Roman" pitchFamily="18" charset="0"/>
            </a:endParaRPr>
          </a:p>
        </p:txBody>
      </p:sp>
      <p:graphicFrame>
        <p:nvGraphicFramePr>
          <p:cNvPr id="1218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23686"/>
              </p:ext>
            </p:extLst>
          </p:nvPr>
        </p:nvGraphicFramePr>
        <p:xfrm>
          <a:off x="323850" y="1260475"/>
          <a:ext cx="8569325" cy="4407408"/>
        </p:xfrm>
        <a:graphic>
          <a:graphicData uri="http://schemas.openxmlformats.org/drawingml/2006/table">
            <a:tbl>
              <a:tblPr/>
              <a:tblGrid>
                <a:gridCol w="5113338"/>
                <a:gridCol w="1008062"/>
                <a:gridCol w="1368425"/>
                <a:gridCol w="1079500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Cilj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Status provedbe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Početak rada 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 u tijeku 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Provedeno 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Revizija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praćenja transakcija riznice u dokumentiranom i upotrebljivom obliku 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Upravljati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svim transakcijama riznice izvršenima u Azerbajdžanu, od financiranja do pribavljanja izvještaja u stvarnom vremenu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Uspostaviti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široku platformu radi stvaranja baze podataka</a:t>
                      </a: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o upravljanju financijama za referentne i informativne potrebe 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Omogućiti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integraciju više komponenti u softver, kao što su izrada proračuna, računovodstvo u vezi s kapitalnim dobrima, programska izrada proračuna, platne liste i upravljanje ljudskim resursima 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dirty="0"/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Izrada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</a:rPr>
                        <a:t>baze podataka koja bi se jednostavno mogla ugraditi u vanjski sustav za financijsko i ekonomsko planiranje, analizu i upravljanje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62" name="Picture 43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21685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4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912" y="270892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5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314096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5" name="Picture 46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717032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47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376" y="448006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68760"/>
            <a:ext cx="8928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500" b="1" dirty="0" smtClean="0">
                <a:solidFill>
                  <a:schemeClr val="bg1"/>
                </a:solidFill>
              </a:rPr>
              <a:t>E-hodogram </a:t>
            </a:r>
            <a:endParaRPr lang="hr-H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4248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500" b="1" dirty="0" smtClean="0">
                <a:solidFill>
                  <a:schemeClr val="bg1"/>
                </a:solidFill>
              </a:rPr>
              <a:t>E-hodogram </a:t>
            </a:r>
            <a:endParaRPr lang="hr-H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1116013" y="268288"/>
            <a:ext cx="74882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500" b="1" dirty="0" smtClean="0">
                <a:solidFill>
                  <a:schemeClr val="bg1"/>
                </a:solidFill>
              </a:rPr>
              <a:t>Integracija sustava </a:t>
            </a:r>
            <a:endParaRPr lang="hr-HR" altLang="en-US" sz="1500" b="1" dirty="0">
              <a:solidFill>
                <a:schemeClr val="bg1"/>
              </a:solidFill>
              <a:cs typeface="Segoe UI" pitchFamily="34" charset="0"/>
            </a:endParaRPr>
          </a:p>
          <a:p>
            <a:pPr algn="ctr"/>
            <a:r>
              <a:rPr lang="hr-HR" altLang="en-US" sz="1500" b="1" dirty="0" smtClean="0">
                <a:solidFill>
                  <a:schemeClr val="bg1"/>
                </a:solidFill>
              </a:rPr>
              <a:t>Aranžmani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financijskog i računovodstvenog izvještavanja u proračunskim institucijama i sustav riznice za upravljanje informacijama (TIMS) </a:t>
            </a:r>
            <a:endParaRPr lang="hr-HR" altLang="en-US" sz="1500" b="1" dirty="0">
              <a:solidFill>
                <a:schemeClr val="bg1"/>
              </a:solidFill>
              <a:cs typeface="Segoe UI" pitchFamily="34" charset="0"/>
            </a:endParaRPr>
          </a:p>
        </p:txBody>
      </p:sp>
      <p:grpSp>
        <p:nvGrpSpPr>
          <p:cNvPr id="35842" name="Группа 5"/>
          <p:cNvGrpSpPr>
            <a:grpSpLocks/>
          </p:cNvGrpSpPr>
          <p:nvPr/>
        </p:nvGrpSpPr>
        <p:grpSpPr bwMode="auto">
          <a:xfrm>
            <a:off x="179388" y="2205038"/>
            <a:ext cx="4356100" cy="2808287"/>
            <a:chOff x="108042" y="2924944"/>
            <a:chExt cx="4356008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8042" y="2924944"/>
              <a:ext cx="4356008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54" name="TextBox 2"/>
            <p:cNvSpPr txBox="1">
              <a:spLocks noChangeArrowheads="1"/>
            </p:cNvSpPr>
            <p:nvPr/>
          </p:nvSpPr>
          <p:spPr bwMode="auto">
            <a:xfrm>
              <a:off x="251608" y="3526750"/>
              <a:ext cx="3456312" cy="101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 smtClean="0">
                  <a:solidFill>
                    <a:srgbClr val="002060"/>
                  </a:solidFill>
                </a:rPr>
                <a:t>Aranžmani financijskog i računovodstvenog izvještavanja u proračunskim institucijama</a:t>
              </a:r>
              <a:endParaRPr lang="hr-HR" alt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843" name="Группа 7"/>
          <p:cNvGrpSpPr>
            <a:grpSpLocks/>
          </p:cNvGrpSpPr>
          <p:nvPr/>
        </p:nvGrpSpPr>
        <p:grpSpPr bwMode="auto">
          <a:xfrm>
            <a:off x="4500563" y="2205038"/>
            <a:ext cx="4451350" cy="2808287"/>
            <a:chOff x="4568825" y="2924944"/>
            <a:chExt cx="4452045" cy="280831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8825" y="2924944"/>
              <a:ext cx="4452045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50" name="TextBox 2"/>
            <p:cNvSpPr txBox="1">
              <a:spLocks noChangeArrowheads="1"/>
            </p:cNvSpPr>
            <p:nvPr/>
          </p:nvSpPr>
          <p:spPr bwMode="auto">
            <a:xfrm>
              <a:off x="5292193" y="3526750"/>
              <a:ext cx="3168335" cy="101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 smtClean="0">
                  <a:solidFill>
                    <a:srgbClr val="002060"/>
                  </a:solidFill>
                </a:rPr>
                <a:t>Sustav riznice za upravljanje informacijama (TIMS) </a:t>
              </a:r>
              <a:endParaRPr lang="hr-HR" altLang="en-US" sz="2000" dirty="0">
                <a:cs typeface="Segoe UI" pitchFamily="34" charset="0"/>
              </a:endParaRPr>
            </a:p>
          </p:txBody>
        </p:sp>
      </p:grpSp>
      <p:sp>
        <p:nvSpPr>
          <p:cNvPr id="14" name="Shape 13"/>
          <p:cNvSpPr/>
          <p:nvPr/>
        </p:nvSpPr>
        <p:spPr>
          <a:xfrm>
            <a:off x="3563888" y="3212976"/>
            <a:ext cx="2016125" cy="935038"/>
          </a:xfrm>
          <a:prstGeom prst="leftRight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1116013" y="268288"/>
            <a:ext cx="74882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500" b="1" dirty="0">
                <a:solidFill>
                  <a:schemeClr val="bg1"/>
                </a:solidFill>
              </a:rPr>
              <a:t>Integracija sustava </a:t>
            </a:r>
            <a:endParaRPr lang="hr-HR" altLang="en-US" sz="1500" b="1" dirty="0">
              <a:solidFill>
                <a:schemeClr val="bg1"/>
              </a:solidFill>
              <a:cs typeface="Segoe UI" pitchFamily="34" charset="0"/>
            </a:endParaRPr>
          </a:p>
          <a:p>
            <a:pPr algn="ctr"/>
            <a:r>
              <a:rPr lang="hr-HR" altLang="en-US" sz="1500" b="1" dirty="0" smtClean="0">
                <a:solidFill>
                  <a:schemeClr val="bg1"/>
                </a:solidFill>
              </a:rPr>
              <a:t>Aranžmani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500" b="1" dirty="0">
                <a:solidFill>
                  <a:schemeClr val="bg1"/>
                </a:solidFill>
              </a:rPr>
              <a:t>financijskog i računovodstvenog izvještavanja u proračunskim institucijama i sustav riznice za upravljanje informacijama (TIMS) </a:t>
            </a:r>
          </a:p>
        </p:txBody>
      </p:sp>
      <p:pic>
        <p:nvPicPr>
          <p:cNvPr id="37896" name="Picture 4" descr="C:\Users\a.farajov\Desktop\m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0" y="1238250"/>
            <a:ext cx="90376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Users\a.farajov\Desktop\science-technology.png"/>
          <p:cNvPicPr>
            <a:picLocks noChangeAspect="1" noChangeArrowheads="1"/>
          </p:cNvPicPr>
          <p:nvPr/>
        </p:nvPicPr>
        <p:blipFill>
          <a:blip r:embed="rId2">
            <a:lum bright="18000" contrast="-44000"/>
          </a:blip>
          <a:srcRect/>
          <a:stretch>
            <a:fillRect/>
          </a:stretch>
        </p:blipFill>
        <p:spPr bwMode="auto">
          <a:xfrm>
            <a:off x="0" y="1268413"/>
            <a:ext cx="89646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258763"/>
            <a:ext cx="7215188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Razvojni planovi napreduju</a:t>
            </a:r>
            <a:endParaRPr lang="hr-HR" sz="3200" dirty="0" smtClean="0">
              <a:solidFill>
                <a:schemeClr val="bg1"/>
              </a:solidFill>
            </a:endParaRPr>
          </a:p>
        </p:txBody>
      </p:sp>
      <p:sp>
        <p:nvSpPr>
          <p:cNvPr id="38915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916113"/>
            <a:ext cx="84597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1D7A"/>
                </a:solidFill>
                <a:latin typeface="+mj-lt"/>
              </a:rPr>
              <a:t>Povezivanje proračunskih institucija s TIMS-om</a:t>
            </a:r>
            <a:r>
              <a:rPr dirty="0" smtClean="0"/>
              <a:t>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1D7A"/>
                </a:solidFill>
              </a:rPr>
              <a:t>Izrada sustava financijskog upravljanja informacijama i prelazak na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</a:rPr>
              <a:t> TIMS</a:t>
            </a:r>
            <a:r>
              <a:rPr dirty="0" smtClean="0"/>
              <a:t>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001D7A"/>
                </a:solidFill>
              </a:rPr>
              <a:t>Računovodstvo TIMS-a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</a:rPr>
              <a:t> </a:t>
            </a:r>
            <a:endParaRPr lang="hr-HR" sz="2000" b="1" dirty="0">
              <a:solidFill>
                <a:srgbClr val="001D7A"/>
              </a:solidFill>
              <a:latin typeface="+mn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001D7A"/>
                </a:solidFill>
              </a:rPr>
              <a:t>Procjena platnih lista u TIMS-u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</a:rPr>
              <a:t> 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1D7A"/>
                </a:solidFill>
                <a:latin typeface="+mj-lt"/>
              </a:rPr>
              <a:t>Upravljanje ljudskim potencijalima </a:t>
            </a:r>
            <a:endParaRPr lang="hr-HR" sz="2000" b="1" dirty="0">
              <a:solidFill>
                <a:srgbClr val="001D7A"/>
              </a:solidFill>
              <a:latin typeface="+mn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</a:rPr>
              <a:t>Internetsko povezivanje sa SWIFT terminalom za devize</a:t>
            </a: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06450" y="41433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Ciljevi </a:t>
            </a:r>
            <a:r>
              <a:t/>
            </a:r>
            <a:br/>
            <a:endParaRPr lang="hr-HR" sz="3200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706" y="1268413"/>
            <a:ext cx="8713787" cy="5256212"/>
          </a:xfrm>
        </p:spPr>
        <p:txBody>
          <a:bodyPr/>
          <a:lstStyle/>
          <a:p>
            <a:r>
              <a:rPr lang="en-US" sz="1800" dirty="0" smtClean="0"/>
              <a:t>Reorganizacija sjedišta riznice zbog automatizacije funkcija kontrole riznice </a:t>
            </a:r>
          </a:p>
          <a:p>
            <a:r>
              <a:rPr lang="en-US" sz="1800" dirty="0" smtClean="0"/>
              <a:t>Revizija organizacijske mreže regionalnih ureda riznice </a:t>
            </a:r>
            <a:endParaRPr lang="hr-HR" sz="1800" dirty="0" smtClean="0"/>
          </a:p>
          <a:p>
            <a:r>
              <a:rPr lang="en-US" sz="1800" dirty="0" smtClean="0"/>
              <a:t>Preraspodjela funkcija između riznice i proračunskih institucija </a:t>
            </a:r>
          </a:p>
          <a:p>
            <a:r>
              <a:rPr lang="en-US" sz="1800" dirty="0" smtClean="0"/>
              <a:t>Širenje opsega usluga riznice </a:t>
            </a:r>
            <a:endParaRPr lang="hr-HR" sz="1800" dirty="0" smtClean="0"/>
          </a:p>
          <a:p>
            <a:r>
              <a:rPr lang="en-US" sz="1800" dirty="0" smtClean="0"/>
              <a:t>Učenje iz iskustva drugih zemalja </a:t>
            </a:r>
            <a:endParaRPr lang="hr-HR" sz="1800" dirty="0" smtClean="0"/>
          </a:p>
          <a:p>
            <a:r>
              <a:rPr lang="en-US" sz="1800" dirty="0"/>
              <a:t>Obuka osoblja </a:t>
            </a:r>
            <a:endParaRPr lang="hr-HR" sz="1800" dirty="0" smtClean="0"/>
          </a:p>
          <a:p>
            <a:pPr>
              <a:buFontTx/>
              <a:buAutoNum type="alphaLcPeriod"/>
            </a:pPr>
            <a:r>
              <a:rPr lang="en-US" sz="1800" i="1" dirty="0" smtClean="0"/>
              <a:t>Osoblje proračunskih institucija </a:t>
            </a:r>
            <a:endParaRPr lang="hr-HR" sz="1800" i="1" dirty="0" smtClean="0"/>
          </a:p>
          <a:p>
            <a:pPr>
              <a:buFontTx/>
              <a:buAutoNum type="alphaLcPeriod"/>
            </a:pPr>
            <a:r>
              <a:rPr lang="en-US" sz="1800" i="1" dirty="0" smtClean="0"/>
              <a:t>Osoblje Ministarstva financija </a:t>
            </a:r>
            <a:endParaRPr lang="hr-HR" sz="1800" dirty="0" smtClean="0"/>
          </a:p>
          <a:p>
            <a:r>
              <a:rPr lang="en-US" sz="1800" dirty="0" smtClean="0"/>
              <a:t>Hardver </a:t>
            </a:r>
            <a:endParaRPr lang="hr-HR" sz="1800" dirty="0" smtClean="0"/>
          </a:p>
          <a:p>
            <a:r>
              <a:rPr lang="en-US" sz="1800" dirty="0" smtClean="0"/>
              <a:t>Softver </a:t>
            </a:r>
            <a:endParaRPr lang="hr-HR" sz="1800" dirty="0" smtClean="0"/>
          </a:p>
          <a:p>
            <a:pPr>
              <a:buFontTx/>
              <a:buNone/>
            </a:pPr>
            <a:endParaRPr lang="hr-HR" sz="2200" dirty="0" smtClean="0"/>
          </a:p>
        </p:txBody>
      </p:sp>
      <p:pic>
        <p:nvPicPr>
          <p:cNvPr id="39939" name="Picture 10" descr="C:\Users\a.farajov\Desktop\Question_Mark_Puzz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797425"/>
            <a:ext cx="2381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Sadržaj </a:t>
            </a: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Razvoj sustava riznice</a:t>
            </a:r>
            <a:endParaRPr lang="hr-HR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Funkcije riznice </a:t>
            </a:r>
            <a:endParaRPr lang="hr-HR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Provedba sustava riznice za upravljanje informacijama (TIMS) </a:t>
            </a:r>
            <a:endParaRPr lang="hr-HR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E-hodogram </a:t>
            </a:r>
            <a:endParaRPr lang="hr-HR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Razvojni planovi napreduju</a:t>
            </a:r>
            <a:endParaRPr lang="hr-HR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Ciljevi </a:t>
            </a:r>
            <a:endParaRPr lang="hr-HR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hr-HR" sz="3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a.farajov\Desktop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PC\Desktop\jpeg baba 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73175"/>
            <a:ext cx="459422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63688" y="332656"/>
            <a:ext cx="648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Ministarstvo financija Republike Azerbajdžan</a:t>
            </a:r>
            <a:endParaRPr lang="hr-HR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Agencija za državnu riznicu </a:t>
            </a:r>
            <a:endParaRPr lang="hr-HR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2420938"/>
            <a:ext cx="3319463" cy="16773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atin typeface="+mj-lt"/>
              </a:rPr>
              <a:t>Dekret predsjednika Republike Azerbajdžan „O uspostavi državne riznice u Republici Azerbajdžan” </a:t>
            </a:r>
            <a:endParaRPr lang="hr-HR" b="1" i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latin typeface="+mj-lt"/>
              </a:rPr>
              <a:t>od 4. listopada 1995. </a:t>
            </a:r>
            <a:endParaRPr lang="hr-HR" sz="1300" i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339850"/>
            <a:ext cx="7215188" cy="360363"/>
          </a:xfrm>
        </p:spPr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Jedinstveni račun riznice </a:t>
            </a:r>
          </a:p>
        </p:txBody>
      </p:sp>
      <p:sp>
        <p:nvSpPr>
          <p:cNvPr id="20482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2124075" y="2603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dirty="0" smtClean="0"/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</a:rPr>
              <a:t>Ciljevi sustava riznice </a:t>
            </a:r>
            <a:endParaRPr lang="hr-HR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14"/>
          <p:cNvPicPr>
            <a:picLocks noChangeAspect="1" noChangeArrowheads="1"/>
          </p:cNvPicPr>
          <p:nvPr/>
        </p:nvPicPr>
        <p:blipFill>
          <a:blip r:embed="rId2"/>
          <a:srcRect l="15866" t="26180" r="69473" b="53883"/>
          <a:stretch>
            <a:fillRect/>
          </a:stretch>
        </p:blipFill>
        <p:spPr bwMode="auto">
          <a:xfrm>
            <a:off x="1187450" y="2492375"/>
            <a:ext cx="135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/>
          <p:cNvPicPr>
            <a:picLocks noChangeAspect="1" noChangeArrowheads="1"/>
          </p:cNvPicPr>
          <p:nvPr/>
        </p:nvPicPr>
        <p:blipFill>
          <a:blip r:embed="rId2"/>
          <a:srcRect l="44130" t="26180" r="42435" b="52100"/>
          <a:stretch>
            <a:fillRect/>
          </a:stretch>
        </p:blipFill>
        <p:spPr bwMode="auto">
          <a:xfrm>
            <a:off x="3492500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/>
          <p:cNvPicPr>
            <a:picLocks noChangeAspect="1" noChangeArrowheads="1"/>
          </p:cNvPicPr>
          <p:nvPr/>
        </p:nvPicPr>
        <p:blipFill>
          <a:blip r:embed="rId2"/>
          <a:srcRect l="58969" t="26180" r="27591" b="52100"/>
          <a:stretch>
            <a:fillRect/>
          </a:stretch>
        </p:blipFill>
        <p:spPr bwMode="auto">
          <a:xfrm>
            <a:off x="5364163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/>
          <p:cNvPicPr>
            <a:picLocks noChangeAspect="1" noChangeArrowheads="1"/>
          </p:cNvPicPr>
          <p:nvPr/>
        </p:nvPicPr>
        <p:blipFill>
          <a:blip r:embed="rId2"/>
          <a:srcRect l="73810" t="26180" r="12738" b="52100"/>
          <a:stretch>
            <a:fillRect/>
          </a:stretch>
        </p:blipFill>
        <p:spPr bwMode="auto">
          <a:xfrm>
            <a:off x="7019925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2"/>
          <a:srcRect l="45247" t="61845" r="44780" b="20201"/>
          <a:stretch>
            <a:fillRect/>
          </a:stretch>
        </p:blipFill>
        <p:spPr bwMode="auto">
          <a:xfrm>
            <a:off x="3635375" y="4508500"/>
            <a:ext cx="901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0"/>
          <p:cNvPicPr>
            <a:picLocks noChangeAspect="1" noChangeArrowheads="1"/>
          </p:cNvPicPr>
          <p:nvPr/>
        </p:nvPicPr>
        <p:blipFill>
          <a:blip r:embed="rId2"/>
          <a:srcRect l="60213" t="61845" r="30074" b="20201"/>
          <a:stretch>
            <a:fillRect/>
          </a:stretch>
        </p:blipFill>
        <p:spPr bwMode="auto">
          <a:xfrm>
            <a:off x="5508625" y="4437063"/>
            <a:ext cx="901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1"/>
          <p:cNvPicPr>
            <a:picLocks noChangeAspect="1" noChangeArrowheads="1"/>
          </p:cNvPicPr>
          <p:nvPr/>
        </p:nvPicPr>
        <p:blipFill>
          <a:blip r:embed="rId2"/>
          <a:srcRect l="75029" t="61845" r="14000" b="20201"/>
          <a:stretch>
            <a:fillRect/>
          </a:stretch>
        </p:blipFill>
        <p:spPr bwMode="auto">
          <a:xfrm>
            <a:off x="7164388" y="4292600"/>
            <a:ext cx="1003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1258888" y="2060575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Riznica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3563938" y="2060575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Škola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5292725" y="2060575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Bolnica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6877050" y="2060575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Vrtić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0" name="Text Box 26"/>
          <p:cNvSpPr txBox="1">
            <a:spLocks noChangeArrowheads="1"/>
          </p:cNvSpPr>
          <p:nvPr/>
        </p:nvSpPr>
        <p:spPr bwMode="auto">
          <a:xfrm>
            <a:off x="3492500" y="5589588"/>
            <a:ext cx="1257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Dobavljač knjiga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5224463" y="5537200"/>
            <a:ext cx="1579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Dobavljač opreme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6804025" y="5445125"/>
            <a:ext cx="182880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Dobavljač hrane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3" name="Line 31"/>
          <p:cNvSpPr>
            <a:spLocks noChangeShapeType="1"/>
          </p:cNvSpPr>
          <p:nvPr/>
        </p:nvSpPr>
        <p:spPr bwMode="auto">
          <a:xfrm flipV="1">
            <a:off x="4067175" y="3644900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32"/>
          <p:cNvSpPr>
            <a:spLocks noChangeShapeType="1"/>
          </p:cNvSpPr>
          <p:nvPr/>
        </p:nvSpPr>
        <p:spPr bwMode="auto">
          <a:xfrm flipV="1">
            <a:off x="5940425" y="3644900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33"/>
          <p:cNvSpPr>
            <a:spLocks noChangeShapeType="1"/>
          </p:cNvSpPr>
          <p:nvPr/>
        </p:nvSpPr>
        <p:spPr bwMode="auto">
          <a:xfrm flipV="1">
            <a:off x="7667625" y="36449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1979613" y="3644900"/>
            <a:ext cx="1655762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37"/>
          <p:cNvSpPr>
            <a:spLocks noChangeShapeType="1"/>
          </p:cNvSpPr>
          <p:nvPr/>
        </p:nvSpPr>
        <p:spPr bwMode="auto">
          <a:xfrm>
            <a:off x="1979613" y="3644900"/>
            <a:ext cx="3529012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38"/>
          <p:cNvSpPr>
            <a:spLocks noChangeShapeType="1"/>
          </p:cNvSpPr>
          <p:nvPr/>
        </p:nvSpPr>
        <p:spPr bwMode="auto">
          <a:xfrm>
            <a:off x="1979613" y="3644900"/>
            <a:ext cx="5113337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268413"/>
            <a:ext cx="7215187" cy="360362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Preuzimanje javnih (proračunskih) obveza </a:t>
            </a:r>
          </a:p>
        </p:txBody>
      </p:sp>
      <p:sp>
        <p:nvSpPr>
          <p:cNvPr id="21506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2124075" y="2603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dirty="0" smtClean="0"/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</a:rPr>
              <a:t>Ciljevi sustava riznice </a:t>
            </a:r>
            <a:endParaRPr lang="hr-HR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188" y="1712913"/>
            <a:ext cx="22320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46"/>
          <p:cNvSpPr>
            <a:spLocks noChangeShapeType="1"/>
          </p:cNvSpPr>
          <p:nvPr/>
        </p:nvSpPr>
        <p:spPr bwMode="auto">
          <a:xfrm flipH="1">
            <a:off x="2268538" y="2924175"/>
            <a:ext cx="1150937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47"/>
          <p:cNvSpPr>
            <a:spLocks noChangeShapeType="1"/>
          </p:cNvSpPr>
          <p:nvPr/>
        </p:nvSpPr>
        <p:spPr bwMode="auto">
          <a:xfrm>
            <a:off x="2411760" y="4567237"/>
            <a:ext cx="1439862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48"/>
          <p:cNvSpPr>
            <a:spLocks noChangeShapeType="1"/>
          </p:cNvSpPr>
          <p:nvPr/>
        </p:nvSpPr>
        <p:spPr bwMode="auto">
          <a:xfrm flipV="1">
            <a:off x="5580063" y="4581525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719137" y="4953001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/>
              <a:t>Osoblje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8" name="Text Box 50"/>
          <p:cNvSpPr txBox="1">
            <a:spLocks noChangeArrowheads="1"/>
          </p:cNvSpPr>
          <p:nvPr/>
        </p:nvSpPr>
        <p:spPr bwMode="auto">
          <a:xfrm>
            <a:off x="3635375" y="3388519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/>
              <a:t>Proračunske institucije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9" name="Text Box 51"/>
          <p:cNvSpPr txBox="1">
            <a:spLocks noChangeArrowheads="1"/>
          </p:cNvSpPr>
          <p:nvPr/>
        </p:nvSpPr>
        <p:spPr bwMode="auto">
          <a:xfrm>
            <a:off x="6948488" y="5084763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latin typeface="Arial Unicode MS" pitchFamily="34" charset="-128"/>
              </a:rPr>
              <a:t>Nadređena osoba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20" name="Text Box 52"/>
          <p:cNvSpPr txBox="1">
            <a:spLocks noChangeArrowheads="1"/>
          </p:cNvSpPr>
          <p:nvPr/>
        </p:nvSpPr>
        <p:spPr bwMode="auto">
          <a:xfrm>
            <a:off x="3492500" y="5876925"/>
            <a:ext cx="2447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</a:rPr>
              <a:t>Voditelj odjela </a:t>
            </a:r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r-HR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21" name="Picture 53"/>
          <p:cNvPicPr>
            <a:picLocks noChangeAspect="1" noChangeArrowheads="1"/>
          </p:cNvPicPr>
          <p:nvPr/>
        </p:nvPicPr>
        <p:blipFill>
          <a:blip r:embed="rId3"/>
          <a:srcRect b="14987"/>
          <a:stretch>
            <a:fillRect/>
          </a:stretch>
        </p:blipFill>
        <p:spPr bwMode="auto">
          <a:xfrm>
            <a:off x="755650" y="3213100"/>
            <a:ext cx="13668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4"/>
          <p:cNvPicPr>
            <a:picLocks noChangeAspect="1" noChangeArrowheads="1"/>
          </p:cNvPicPr>
          <p:nvPr/>
        </p:nvPicPr>
        <p:blipFill>
          <a:blip r:embed="rId4"/>
          <a:srcRect b="12999"/>
          <a:stretch>
            <a:fillRect/>
          </a:stretch>
        </p:blipFill>
        <p:spPr bwMode="auto">
          <a:xfrm>
            <a:off x="3995738" y="4149725"/>
            <a:ext cx="14160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55"/>
          <p:cNvPicPr>
            <a:picLocks noChangeAspect="1" noChangeArrowheads="1"/>
          </p:cNvPicPr>
          <p:nvPr/>
        </p:nvPicPr>
        <p:blipFill>
          <a:blip r:embed="rId5"/>
          <a:srcRect b="9320"/>
          <a:stretch>
            <a:fillRect/>
          </a:stretch>
        </p:blipFill>
        <p:spPr bwMode="auto">
          <a:xfrm>
            <a:off x="6948488" y="3248025"/>
            <a:ext cx="1438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.farajov\Desktop\shutterstock_60230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13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dirty="0" smtClean="0"/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Ciljevi sustava riznice </a:t>
            </a:r>
            <a:endParaRPr lang="hr-HR" sz="2200" b="1" dirty="0">
              <a:solidFill>
                <a:schemeClr val="bg1"/>
              </a:solidFill>
            </a:endParaRPr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239838" y="1268413"/>
            <a:ext cx="7215187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900" b="1" dirty="0" smtClean="0">
                <a:solidFill>
                  <a:srgbClr val="C00000"/>
                </a:solidFill>
              </a:rPr>
              <a:t>RAČUNOVODSTVO RIZNICE ZA ROBU (RADOVE I USLUGE)  </a:t>
            </a:r>
            <a:endParaRPr lang="hr-HR" sz="1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35150" y="266700"/>
            <a:ext cx="648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Ministarstvo financija Republike Azerbajdžan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Agencija za državnu riznicu </a:t>
            </a:r>
            <a:endParaRPr lang="hr-HR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2205038"/>
            <a:ext cx="3319463" cy="16773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Dekret predsjednika Republike Azerbajdžan „O uspostavi Agencije državne riznice u Republici Azerbajdžan” </a:t>
            </a:r>
            <a:endParaRPr lang="hr-HR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od 9. veljače 2009.</a:t>
            </a:r>
            <a:r>
              <a:rPr lang="en-US" sz="1300" i="1" dirty="0" smtClean="0"/>
              <a:t> </a:t>
            </a:r>
            <a:endParaRPr lang="hr-HR" sz="1300" i="1" dirty="0"/>
          </a:p>
        </p:txBody>
      </p:sp>
      <p:pic>
        <p:nvPicPr>
          <p:cNvPr id="23555" name="Picture 2" descr="F:\pres ferman rus 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488" y="1268413"/>
            <a:ext cx="4538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6751638" y="6237288"/>
            <a:ext cx="2068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700" b="1"/>
              <a:t>Илхам Алиев,</a:t>
            </a:r>
          </a:p>
          <a:p>
            <a:pPr algn="r"/>
            <a:r>
              <a:rPr lang="ru-RU" sz="700" b="1"/>
              <a:t>Президент Азербайджанской Республики,</a:t>
            </a:r>
          </a:p>
          <a:p>
            <a:pPr algn="r"/>
            <a:r>
              <a:rPr lang="ru-RU" sz="700" b="1"/>
              <a:t>Г.Баку, 9 февраль 2009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48982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Funkcije riznice </a:t>
            </a:r>
            <a:endParaRPr lang="hr-HR" sz="4000" b="1" dirty="0" smtClean="0">
              <a:solidFill>
                <a:schemeClr val="bg1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1133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600" dirty="0" smtClean="0"/>
              <a:t>Sudjelovati u godišnjim postupcima pripreme državnog i </a:t>
            </a:r>
            <a:r>
              <a:rPr lang="en-US" sz="1600" dirty="0" err="1" smtClean="0"/>
              <a:t>konsolidiranog</a:t>
            </a:r>
            <a:r>
              <a:rPr lang="en-US" sz="1600" dirty="0" smtClean="0"/>
              <a:t> </a:t>
            </a:r>
            <a:r>
              <a:rPr lang="en-US" sz="1600" dirty="0" err="1" smtClean="0"/>
              <a:t>proračuna</a:t>
            </a:r>
            <a:r>
              <a:rPr lang="en-US" sz="1600" dirty="0" smtClean="0"/>
              <a:t> </a:t>
            </a:r>
            <a:r>
              <a:rPr lang="en-US" sz="1600" dirty="0" smtClean="0"/>
              <a:t>te u planiranju proračuna za sljedeću godinu kao i za naredne tri, priprema izvještaja o izvršenju godišnjeg plana novčanog priljeva i odljeva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Pružiti metodološke smjernice za računovodstvo i izvještavanje o transakcijama riznice u kontekstu izvršenja državnog proračuna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Osigurati sredstva za donesene državne rashode u skladu s prihodima i deficitom državnog proračuna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Upotrijebiti </a:t>
            </a:r>
            <a:r>
              <a:rPr lang="en-US" sz="1600" dirty="0" err="1" smtClean="0"/>
              <a:t>predviđene</a:t>
            </a:r>
            <a:r>
              <a:rPr lang="en-US" sz="1600" dirty="0" smtClean="0"/>
              <a:t> </a:t>
            </a:r>
            <a:r>
              <a:rPr lang="en-US" sz="1600" dirty="0" err="1" smtClean="0"/>
              <a:t>izvor</a:t>
            </a:r>
            <a:r>
              <a:rPr lang="hr-HR" sz="1600" dirty="0" smtClean="0"/>
              <a:t>e</a:t>
            </a:r>
            <a:r>
              <a:rPr lang="en-US" sz="1600" dirty="0" smtClean="0"/>
              <a:t> </a:t>
            </a:r>
            <a:r>
              <a:rPr lang="en-US" sz="1600" dirty="0" smtClean="0"/>
              <a:t>(likvidnih sredstava) financiranja proračunskog deficita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Uspostaviti okvir odgovornosti radi promicanja transparentnosti javnih financija u organizacijama i institucijama koje se financiraju iz proračuna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Izraditi konsolidirane izvještaje o izvršenju državnog proračuna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Financirati aktivnosti i provesti kontrolu nad novčanim izvršenjem vanproračunskih sredstava u skladu s donesenim procjenama troška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Upisati robu, radove i usluge koje nabavljaju proračunske organizacije u </a:t>
            </a:r>
            <a:r>
              <a:rPr lang="en-US" sz="1600" dirty="0" err="1" smtClean="0"/>
              <a:t>knjigu</a:t>
            </a:r>
            <a:r>
              <a:rPr lang="en-US" sz="1600" dirty="0" smtClean="0"/>
              <a:t> </a:t>
            </a:r>
            <a:r>
              <a:rPr lang="en-US" sz="1600" dirty="0" err="1" smtClean="0"/>
              <a:t>riznice</a:t>
            </a:r>
            <a:r>
              <a:rPr lang="en-US" sz="1600" dirty="0" smtClean="0"/>
              <a:t> </a:t>
            </a: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Ostale funkcije </a:t>
            </a:r>
            <a:endParaRPr lang="hr-H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581900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Provedba sustava riznice za upravljanje informacijama (TIMS) Nova faza u razvoju sustava riznice </a:t>
            </a:r>
            <a:endParaRPr lang="hr-HR" sz="2600" b="1" dirty="0" smtClean="0">
              <a:solidFill>
                <a:schemeClr val="bg1"/>
              </a:solidFill>
            </a:endParaRPr>
          </a:p>
        </p:txBody>
      </p:sp>
      <p:pic>
        <p:nvPicPr>
          <p:cNvPr id="25602" name="Picture 3" descr="C:\Users\a.farajov\Desktop\SAP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25" y="5084763"/>
            <a:ext cx="35163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79512" y="2204864"/>
            <a:ext cx="87852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Priprema projekta </a:t>
            </a:r>
            <a:r>
              <a:rPr lang="ru-RU" sz="2400" i="1" dirty="0" smtClean="0"/>
              <a:t>(travanj 2009.)</a:t>
            </a:r>
            <a:endParaRPr lang="hr-HR" sz="2400" b="1" i="1" dirty="0"/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Idejni projekt </a:t>
            </a:r>
            <a:r>
              <a:rPr lang="ru-RU" sz="2400" i="1" dirty="0" smtClean="0"/>
              <a:t>(listopad 2009.)</a:t>
            </a:r>
            <a:r>
              <a:rPr dirty="0" smtClean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Provedba </a:t>
            </a:r>
            <a:r>
              <a:rPr lang="ru-RU" sz="2400" i="1" dirty="0" smtClean="0"/>
              <a:t>(kolovoz 2010.)</a:t>
            </a:r>
            <a:endParaRPr lang="hr-HR" sz="2400" b="1" i="1" dirty="0"/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Probno ispitivanje </a:t>
            </a:r>
            <a:r>
              <a:rPr lang="ru-RU" sz="2400" i="1" dirty="0" smtClean="0"/>
              <a:t>(</a:t>
            </a:r>
            <a:r>
              <a:rPr lang="en-US" sz="2400" i="1" dirty="0" smtClean="0"/>
              <a:t>studeni – prosinac 2010.</a:t>
            </a:r>
            <a:r>
              <a:rPr lang="ru-RU" sz="2400" i="1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Lansiranje proizvoda </a:t>
            </a:r>
            <a:r>
              <a:rPr lang="ru-RU" sz="2400" i="1" dirty="0" smtClean="0"/>
              <a:t>(siječanj 2011.)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3766</TotalTime>
  <Words>829</Words>
  <Application>Microsoft Office PowerPoint</Application>
  <PresentationFormat>On-screen Show (4:3)</PresentationFormat>
  <Paragraphs>156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Тема1</vt:lpstr>
      <vt:lpstr>Razvoj sustava riznice Republike Azerbajdžan</vt:lpstr>
      <vt:lpstr>Sadržaj </vt:lpstr>
      <vt:lpstr>PowerPoint Presentation</vt:lpstr>
      <vt:lpstr>Jedinstveni račun riznice </vt:lpstr>
      <vt:lpstr>Preuzimanje javnih (proračunskih) obveza </vt:lpstr>
      <vt:lpstr>PowerPoint Presentation</vt:lpstr>
      <vt:lpstr>PowerPoint Presentation</vt:lpstr>
      <vt:lpstr>Funkcije riznice </vt:lpstr>
      <vt:lpstr>Provedba sustava riznice za upravljanje informacijama (TIMS) Nova faza u razvoju sustava riznice </vt:lpstr>
      <vt:lpstr>Konceptualni model najviše razine </vt:lpstr>
      <vt:lpstr>PowerPoint Presentation</vt:lpstr>
      <vt:lpstr>Ciljevi projekta </vt:lpstr>
      <vt:lpstr>Ciljevi projekta </vt:lpstr>
      <vt:lpstr>PowerPoint Presentation</vt:lpstr>
      <vt:lpstr>PowerPoint Presentation</vt:lpstr>
      <vt:lpstr>PowerPoint Presentation</vt:lpstr>
      <vt:lpstr>PowerPoint Presentation</vt:lpstr>
      <vt:lpstr>Razvojni planovi napreduju</vt:lpstr>
      <vt:lpstr>Ciljevi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Казначейской Системы в Азербайджанской Республики</dc:title>
  <dc:creator>Azer Farajov</dc:creator>
  <cp:lastModifiedBy>Stentor</cp:lastModifiedBy>
  <cp:revision>278</cp:revision>
  <cp:lastPrinted>2015-11-13T08:19:48Z</cp:lastPrinted>
  <dcterms:created xsi:type="dcterms:W3CDTF">2015-11-05T05:55:37Z</dcterms:created>
  <dcterms:modified xsi:type="dcterms:W3CDTF">2015-11-20T10:01:08Z</dcterms:modified>
</cp:coreProperties>
</file>