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8" r:id="rId4"/>
    <p:sldId id="259" r:id="rId5"/>
    <p:sldId id="282" r:id="rId6"/>
    <p:sldId id="261" r:id="rId7"/>
    <p:sldId id="269" r:id="rId8"/>
    <p:sldId id="276" r:id="rId9"/>
    <p:sldId id="271" r:id="rId10"/>
    <p:sldId id="277" r:id="rId11"/>
    <p:sldId id="278" r:id="rId12"/>
    <p:sldId id="272" r:id="rId13"/>
    <p:sldId id="273" r:id="rId14"/>
    <p:sldId id="275" r:id="rId15"/>
    <p:sldId id="279" r:id="rId16"/>
    <p:sldId id="280" r:id="rId17"/>
    <p:sldId id="286" r:id="rId18"/>
    <p:sldId id="274" r:id="rId19"/>
    <p:sldId id="285" r:id="rId20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A0D1"/>
    <a:srgbClr val="26258C"/>
    <a:srgbClr val="603E8E"/>
    <a:srgbClr val="660066"/>
    <a:srgbClr val="9900CC"/>
    <a:srgbClr val="996600"/>
    <a:srgbClr val="C5C5F1"/>
    <a:srgbClr val="9ADEBF"/>
    <a:srgbClr val="FEC7C6"/>
    <a:srgbClr val="F6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2780" autoAdjust="0"/>
  </p:normalViewPr>
  <p:slideViewPr>
    <p:cSldViewPr>
      <p:cViewPr varScale="1">
        <p:scale>
          <a:sx n="108" d="100"/>
          <a:sy n="108" d="100"/>
        </p:scale>
        <p:origin x="1830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4"/>
        <p:guide pos="212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0557A-5144-402E-9103-081BF4A0BB8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2EAF698-6193-41B7-9A17-0352DAD82584}">
      <dgm:prSet phldrT="[Text]" custT="1"/>
      <dgm:spPr/>
      <dgm:t>
        <a:bodyPr/>
        <a:lstStyle/>
        <a:p>
          <a:r>
            <a:rPr lang="hr-HR" sz="1400" b="1" dirty="0" smtClean="0"/>
            <a:t>1. </a:t>
          </a:r>
          <a:r>
            <a:rPr lang="ru-RU" sz="1600" b="1" dirty="0" smtClean="0"/>
            <a:t>ГРАЖДАНЕ</a:t>
          </a:r>
          <a:endParaRPr lang="hr-HR" sz="1600" b="1" dirty="0"/>
        </a:p>
      </dgm:t>
    </dgm:pt>
    <dgm:pt modelId="{6B6345EA-FE63-47FD-973E-D93FD525E3D3}" type="parTrans" cxnId="{5A5CF6D3-6A6A-4B2C-82F6-A9D08A331F2D}">
      <dgm:prSet/>
      <dgm:spPr/>
      <dgm:t>
        <a:bodyPr/>
        <a:lstStyle/>
        <a:p>
          <a:endParaRPr lang="hr-HR"/>
        </a:p>
      </dgm:t>
    </dgm:pt>
    <dgm:pt modelId="{9C5205AE-B2F8-41DB-A9C7-A3374ADFD1C4}" type="sibTrans" cxnId="{5A5CF6D3-6A6A-4B2C-82F6-A9D08A331F2D}">
      <dgm:prSet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/>
        </a:p>
      </dgm:t>
    </dgm:pt>
    <dgm:pt modelId="{BBA85970-A3CB-4316-B47D-FEF48555AC9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dirty="0" smtClean="0"/>
            <a:t>2. </a:t>
          </a:r>
          <a:r>
            <a:rPr lang="ru-RU" sz="1400" b="1" dirty="0" smtClean="0"/>
            <a:t>ПОЛЬЗОВАТЕЛИ</a:t>
          </a:r>
          <a:endParaRPr lang="hr-HR" sz="1600" b="1" dirty="0" smtClean="0"/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 smtClean="0"/>
            <a:t>БЮДЖЕТНЫХ </a:t>
          </a:r>
          <a:r>
            <a:rPr lang="ru-RU" sz="1400" b="1" dirty="0" smtClean="0"/>
            <a:t>И </a:t>
          </a:r>
          <a:r>
            <a:rPr lang="ru-RU" sz="1400" b="1" dirty="0" smtClean="0"/>
            <a:t>ВНЕ- БЮДЖЕТНЫХ СРЕДСТВ</a:t>
          </a:r>
          <a:endParaRPr lang="hr-HR" sz="1600" b="1" dirty="0"/>
        </a:p>
      </dgm:t>
    </dgm:pt>
    <dgm:pt modelId="{10A4F1E4-4D30-48D8-B0D6-B9F326BB5451}" type="parTrans" cxnId="{193ED256-5DBC-4884-9340-CC120CB1B1C0}">
      <dgm:prSet/>
      <dgm:spPr/>
      <dgm:t>
        <a:bodyPr/>
        <a:lstStyle/>
        <a:p>
          <a:endParaRPr lang="hr-HR"/>
        </a:p>
      </dgm:t>
    </dgm:pt>
    <dgm:pt modelId="{B3B2FAD5-1658-4557-B85D-FC1E61DE1264}" type="sibTrans" cxnId="{193ED256-5DBC-4884-9340-CC120CB1B1C0}">
      <dgm:prSet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/>
        </a:p>
      </dgm:t>
    </dgm:pt>
    <dgm:pt modelId="{938C4CA3-D234-4785-90FB-3430A63B2DAD}">
      <dgm:prSet phldrT="[Text]" custT="1"/>
      <dgm:spPr/>
      <dgm:t>
        <a:bodyPr/>
        <a:lstStyle/>
        <a:p>
          <a:r>
            <a:rPr lang="hr-HR" sz="1400" b="1" dirty="0" smtClean="0"/>
            <a:t>3.</a:t>
          </a:r>
          <a:r>
            <a:rPr lang="ru-RU" sz="1400" b="1" dirty="0" smtClean="0"/>
            <a:t> УПРАВЛЯЮЩИЙ ОРГАН ПО ФИНАНСАМ</a:t>
          </a:r>
          <a:endParaRPr lang="hr-HR" sz="1400" b="1" dirty="0"/>
        </a:p>
      </dgm:t>
    </dgm:pt>
    <dgm:pt modelId="{57CAAE26-7A7E-4F4E-91FB-3FAF94B0123C}" type="parTrans" cxnId="{4F304282-5892-4C50-94A9-0227F9421CFC}">
      <dgm:prSet/>
      <dgm:spPr/>
      <dgm:t>
        <a:bodyPr/>
        <a:lstStyle/>
        <a:p>
          <a:endParaRPr lang="hr-HR"/>
        </a:p>
      </dgm:t>
    </dgm:pt>
    <dgm:pt modelId="{5122B9A6-B9E2-4EAA-8751-98D1AE2F89D5}" type="sibTrans" cxnId="{4F304282-5892-4C50-94A9-0227F9421CFC}">
      <dgm:prSet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/>
        </a:p>
      </dgm:t>
    </dgm:pt>
    <dgm:pt modelId="{32297C11-66F9-4545-9370-25518076BBDA}">
      <dgm:prSet phldrT="[Text]" custT="1"/>
      <dgm:spPr/>
      <dgm:t>
        <a:bodyPr/>
        <a:lstStyle/>
        <a:p>
          <a:r>
            <a:rPr lang="hr-HR" sz="1400" b="1" dirty="0" smtClean="0"/>
            <a:t>5. </a:t>
          </a:r>
          <a:r>
            <a:rPr lang="ru-RU" sz="1400" b="1" dirty="0" smtClean="0"/>
            <a:t>ГОРОДСКОЙ СОВЕТ</a:t>
          </a:r>
          <a:endParaRPr lang="hr-HR" sz="1600" b="1" dirty="0"/>
        </a:p>
      </dgm:t>
    </dgm:pt>
    <dgm:pt modelId="{643FA1FA-17C4-499F-A7FA-05D3B4125032}" type="parTrans" cxnId="{13826624-11D1-4D5A-A6CE-576618EE8465}">
      <dgm:prSet/>
      <dgm:spPr/>
      <dgm:t>
        <a:bodyPr/>
        <a:lstStyle/>
        <a:p>
          <a:endParaRPr lang="hr-HR"/>
        </a:p>
      </dgm:t>
    </dgm:pt>
    <dgm:pt modelId="{55AA1887-E010-4C8A-88AC-F25A85588AEB}" type="sibTrans" cxnId="{13826624-11D1-4D5A-A6CE-576618EE8465}">
      <dgm:prSet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/>
        </a:p>
      </dgm:t>
    </dgm:pt>
    <dgm:pt modelId="{59CA2B66-C1F9-4B4B-88E5-0D0F77920889}">
      <dgm:prSet phldrT="[Text]" custT="1"/>
      <dgm:spPr/>
      <dgm:t>
        <a:bodyPr/>
        <a:lstStyle/>
        <a:p>
          <a:r>
            <a:rPr lang="hr-HR" sz="1600" b="1" dirty="0" smtClean="0"/>
            <a:t>4.</a:t>
          </a:r>
          <a:r>
            <a:rPr lang="ru-RU" sz="1600" b="1" dirty="0" smtClean="0"/>
            <a:t> МЭР</a:t>
          </a:r>
          <a:endParaRPr lang="hr-HR" sz="1600" b="1" dirty="0"/>
        </a:p>
      </dgm:t>
    </dgm:pt>
    <dgm:pt modelId="{DD71D7D6-AFCB-45DD-9E9D-6E9E14FA6C44}" type="sibTrans" cxnId="{8F00866E-5A20-4BE3-ADFF-A6C273CA6DC0}">
      <dgm:prSet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hr-HR"/>
        </a:p>
      </dgm:t>
    </dgm:pt>
    <dgm:pt modelId="{C9E6C021-1A9E-476E-9FB6-43B3BC2C8F7E}" type="parTrans" cxnId="{8F00866E-5A20-4BE3-ADFF-A6C273CA6DC0}">
      <dgm:prSet/>
      <dgm:spPr/>
      <dgm:t>
        <a:bodyPr/>
        <a:lstStyle/>
        <a:p>
          <a:endParaRPr lang="hr-HR"/>
        </a:p>
      </dgm:t>
    </dgm:pt>
    <dgm:pt modelId="{7350AED4-B200-4776-B4AE-5FA7CCC37394}" type="pres">
      <dgm:prSet presAssocID="{2780557A-5144-402E-9103-081BF4A0BB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165AF8-168C-45F5-896E-8A04F6519C69}" type="pres">
      <dgm:prSet presAssocID="{F2EAF698-6193-41B7-9A17-0352DAD82584}" presName="dummy" presStyleCnt="0"/>
      <dgm:spPr/>
    </dgm:pt>
    <dgm:pt modelId="{A2CD5112-0037-41A8-AA51-BC0A762D3D14}" type="pres">
      <dgm:prSet presAssocID="{F2EAF698-6193-41B7-9A17-0352DAD8258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71545C2-A709-4715-BFB4-236A96B5ADE6}" type="pres">
      <dgm:prSet presAssocID="{9C5205AE-B2F8-41DB-A9C7-A3374ADFD1C4}" presName="sibTrans" presStyleLbl="node1" presStyleIdx="0" presStyleCnt="5"/>
      <dgm:spPr/>
      <dgm:t>
        <a:bodyPr/>
        <a:lstStyle/>
        <a:p>
          <a:endParaRPr lang="hr-HR"/>
        </a:p>
      </dgm:t>
    </dgm:pt>
    <dgm:pt modelId="{4707253D-498F-4FFB-B0BE-757FB76B576A}" type="pres">
      <dgm:prSet presAssocID="{BBA85970-A3CB-4316-B47D-FEF48555AC9B}" presName="dummy" presStyleCnt="0"/>
      <dgm:spPr/>
    </dgm:pt>
    <dgm:pt modelId="{84AEF886-9FB8-4317-8DEF-592D673B9634}" type="pres">
      <dgm:prSet presAssocID="{BBA85970-A3CB-4316-B47D-FEF48555AC9B}" presName="node" presStyleLbl="revTx" presStyleIdx="1" presStyleCnt="5" custScaleX="1132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244717-FDB6-40BA-8C9E-BCFC007B074E}" type="pres">
      <dgm:prSet presAssocID="{B3B2FAD5-1658-4557-B85D-FC1E61DE1264}" presName="sibTrans" presStyleLbl="node1" presStyleIdx="1" presStyleCnt="5"/>
      <dgm:spPr/>
      <dgm:t>
        <a:bodyPr/>
        <a:lstStyle/>
        <a:p>
          <a:endParaRPr lang="hr-HR"/>
        </a:p>
      </dgm:t>
    </dgm:pt>
    <dgm:pt modelId="{3724AC32-AED5-440B-95D8-74CB7B711414}" type="pres">
      <dgm:prSet presAssocID="{938C4CA3-D234-4785-90FB-3430A63B2DAD}" presName="dummy" presStyleCnt="0"/>
      <dgm:spPr/>
    </dgm:pt>
    <dgm:pt modelId="{67427E58-5EBD-478C-9F4F-70C9CD25E0C8}" type="pres">
      <dgm:prSet presAssocID="{938C4CA3-D234-4785-90FB-3430A63B2DAD}" presName="node" presStyleLbl="revTx" presStyleIdx="2" presStyleCnt="5" custScaleX="1213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A34F4F-3A7E-4635-9156-1BAB0AF95433}" type="pres">
      <dgm:prSet presAssocID="{5122B9A6-B9E2-4EAA-8751-98D1AE2F89D5}" presName="sibTrans" presStyleLbl="node1" presStyleIdx="2" presStyleCnt="5"/>
      <dgm:spPr/>
      <dgm:t>
        <a:bodyPr/>
        <a:lstStyle/>
        <a:p>
          <a:endParaRPr lang="hr-HR"/>
        </a:p>
      </dgm:t>
    </dgm:pt>
    <dgm:pt modelId="{7DE506E9-7717-4BE3-A390-8D0CB2E8551E}" type="pres">
      <dgm:prSet presAssocID="{59CA2B66-C1F9-4B4B-88E5-0D0F77920889}" presName="dummy" presStyleCnt="0"/>
      <dgm:spPr/>
    </dgm:pt>
    <dgm:pt modelId="{3727B158-9BDB-4780-B084-644F1FD90ADA}" type="pres">
      <dgm:prSet presAssocID="{59CA2B66-C1F9-4B4B-88E5-0D0F77920889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6BCA63-2DA0-4AF4-BE84-973A804B93D9}" type="pres">
      <dgm:prSet presAssocID="{DD71D7D6-AFCB-45DD-9E9D-6E9E14FA6C44}" presName="sibTrans" presStyleLbl="node1" presStyleIdx="3" presStyleCnt="5"/>
      <dgm:spPr/>
      <dgm:t>
        <a:bodyPr/>
        <a:lstStyle/>
        <a:p>
          <a:endParaRPr lang="hr-HR"/>
        </a:p>
      </dgm:t>
    </dgm:pt>
    <dgm:pt modelId="{21AFD610-8B3B-41FF-87C6-006C6A982CE4}" type="pres">
      <dgm:prSet presAssocID="{32297C11-66F9-4545-9370-25518076BBDA}" presName="dummy" presStyleCnt="0"/>
      <dgm:spPr/>
    </dgm:pt>
    <dgm:pt modelId="{FC1F4C75-7A30-4F0E-9F06-1245B2A6051C}" type="pres">
      <dgm:prSet presAssocID="{32297C11-66F9-4545-9370-25518076BBD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73CBC7-FE94-4555-82E4-8CE9C08D2E34}" type="pres">
      <dgm:prSet presAssocID="{55AA1887-E010-4C8A-88AC-F25A85588AEB}" presName="sibTrans" presStyleLbl="node1" presStyleIdx="4" presStyleCnt="5"/>
      <dgm:spPr/>
      <dgm:t>
        <a:bodyPr/>
        <a:lstStyle/>
        <a:p>
          <a:endParaRPr lang="hr-HR"/>
        </a:p>
      </dgm:t>
    </dgm:pt>
  </dgm:ptLst>
  <dgm:cxnLst>
    <dgm:cxn modelId="{4469CE14-5EFF-44AF-8E26-D77D8BDA718E}" type="presOf" srcId="{938C4CA3-D234-4785-90FB-3430A63B2DAD}" destId="{67427E58-5EBD-478C-9F4F-70C9CD25E0C8}" srcOrd="0" destOrd="0" presId="urn:microsoft.com/office/officeart/2005/8/layout/cycle1"/>
    <dgm:cxn modelId="{6D929877-9C5E-4D18-A089-C7EA1A509259}" type="presOf" srcId="{5122B9A6-B9E2-4EAA-8751-98D1AE2F89D5}" destId="{5AA34F4F-3A7E-4635-9156-1BAB0AF95433}" srcOrd="0" destOrd="0" presId="urn:microsoft.com/office/officeart/2005/8/layout/cycle1"/>
    <dgm:cxn modelId="{0285E045-25A1-49DA-B8B9-77113B11D048}" type="presOf" srcId="{2780557A-5144-402E-9103-081BF4A0BB80}" destId="{7350AED4-B200-4776-B4AE-5FA7CCC37394}" srcOrd="0" destOrd="0" presId="urn:microsoft.com/office/officeart/2005/8/layout/cycle1"/>
    <dgm:cxn modelId="{5A5CF6D3-6A6A-4B2C-82F6-A9D08A331F2D}" srcId="{2780557A-5144-402E-9103-081BF4A0BB80}" destId="{F2EAF698-6193-41B7-9A17-0352DAD82584}" srcOrd="0" destOrd="0" parTransId="{6B6345EA-FE63-47FD-973E-D93FD525E3D3}" sibTransId="{9C5205AE-B2F8-41DB-A9C7-A3374ADFD1C4}"/>
    <dgm:cxn modelId="{193ED256-5DBC-4884-9340-CC120CB1B1C0}" srcId="{2780557A-5144-402E-9103-081BF4A0BB80}" destId="{BBA85970-A3CB-4316-B47D-FEF48555AC9B}" srcOrd="1" destOrd="0" parTransId="{10A4F1E4-4D30-48D8-B0D6-B9F326BB5451}" sibTransId="{B3B2FAD5-1658-4557-B85D-FC1E61DE1264}"/>
    <dgm:cxn modelId="{90E357DB-AF94-4D82-A665-405F09517917}" type="presOf" srcId="{55AA1887-E010-4C8A-88AC-F25A85588AEB}" destId="{0173CBC7-FE94-4555-82E4-8CE9C08D2E34}" srcOrd="0" destOrd="0" presId="urn:microsoft.com/office/officeart/2005/8/layout/cycle1"/>
    <dgm:cxn modelId="{A13ED195-D83E-422F-A359-082F39B1C308}" type="presOf" srcId="{DD71D7D6-AFCB-45DD-9E9D-6E9E14FA6C44}" destId="{836BCA63-2DA0-4AF4-BE84-973A804B93D9}" srcOrd="0" destOrd="0" presId="urn:microsoft.com/office/officeart/2005/8/layout/cycle1"/>
    <dgm:cxn modelId="{AB3B2DAB-F0D3-44F1-8BBB-87BC1299A151}" type="presOf" srcId="{59CA2B66-C1F9-4B4B-88E5-0D0F77920889}" destId="{3727B158-9BDB-4780-B084-644F1FD90ADA}" srcOrd="0" destOrd="0" presId="urn:microsoft.com/office/officeart/2005/8/layout/cycle1"/>
    <dgm:cxn modelId="{49A5F0AB-0AE2-4ABA-BDB7-31352C5A79AD}" type="presOf" srcId="{9C5205AE-B2F8-41DB-A9C7-A3374ADFD1C4}" destId="{A71545C2-A709-4715-BFB4-236A96B5ADE6}" srcOrd="0" destOrd="0" presId="urn:microsoft.com/office/officeart/2005/8/layout/cycle1"/>
    <dgm:cxn modelId="{3C86EE90-4C62-49E6-8B7C-276CB3738C8F}" type="presOf" srcId="{B3B2FAD5-1658-4557-B85D-FC1E61DE1264}" destId="{25244717-FDB6-40BA-8C9E-BCFC007B074E}" srcOrd="0" destOrd="0" presId="urn:microsoft.com/office/officeart/2005/8/layout/cycle1"/>
    <dgm:cxn modelId="{839FEA2D-2274-47C7-8629-CB2293C7372C}" type="presOf" srcId="{BBA85970-A3CB-4316-B47D-FEF48555AC9B}" destId="{84AEF886-9FB8-4317-8DEF-592D673B9634}" srcOrd="0" destOrd="0" presId="urn:microsoft.com/office/officeart/2005/8/layout/cycle1"/>
    <dgm:cxn modelId="{27E45CD4-F666-4C3E-933F-30B4970919C4}" type="presOf" srcId="{32297C11-66F9-4545-9370-25518076BBDA}" destId="{FC1F4C75-7A30-4F0E-9F06-1245B2A6051C}" srcOrd="0" destOrd="0" presId="urn:microsoft.com/office/officeart/2005/8/layout/cycle1"/>
    <dgm:cxn modelId="{13826624-11D1-4D5A-A6CE-576618EE8465}" srcId="{2780557A-5144-402E-9103-081BF4A0BB80}" destId="{32297C11-66F9-4545-9370-25518076BBDA}" srcOrd="4" destOrd="0" parTransId="{643FA1FA-17C4-499F-A7FA-05D3B4125032}" sibTransId="{55AA1887-E010-4C8A-88AC-F25A85588AEB}"/>
    <dgm:cxn modelId="{8F00866E-5A20-4BE3-ADFF-A6C273CA6DC0}" srcId="{2780557A-5144-402E-9103-081BF4A0BB80}" destId="{59CA2B66-C1F9-4B4B-88E5-0D0F77920889}" srcOrd="3" destOrd="0" parTransId="{C9E6C021-1A9E-476E-9FB6-43B3BC2C8F7E}" sibTransId="{DD71D7D6-AFCB-45DD-9E9D-6E9E14FA6C44}"/>
    <dgm:cxn modelId="{4F304282-5892-4C50-94A9-0227F9421CFC}" srcId="{2780557A-5144-402E-9103-081BF4A0BB80}" destId="{938C4CA3-D234-4785-90FB-3430A63B2DAD}" srcOrd="2" destOrd="0" parTransId="{57CAAE26-7A7E-4F4E-91FB-3FAF94B0123C}" sibTransId="{5122B9A6-B9E2-4EAA-8751-98D1AE2F89D5}"/>
    <dgm:cxn modelId="{9A1716B9-06A3-4B9A-B51D-855BE11DBE35}" type="presOf" srcId="{F2EAF698-6193-41B7-9A17-0352DAD82584}" destId="{A2CD5112-0037-41A8-AA51-BC0A762D3D14}" srcOrd="0" destOrd="0" presId="urn:microsoft.com/office/officeart/2005/8/layout/cycle1"/>
    <dgm:cxn modelId="{1E5A82F4-4E49-4543-8CD3-28701E2FA4FF}" type="presParOf" srcId="{7350AED4-B200-4776-B4AE-5FA7CCC37394}" destId="{F7165AF8-168C-45F5-896E-8A04F6519C69}" srcOrd="0" destOrd="0" presId="urn:microsoft.com/office/officeart/2005/8/layout/cycle1"/>
    <dgm:cxn modelId="{40AD6BC6-19A4-4FC6-823B-130F5AE4EE7B}" type="presParOf" srcId="{7350AED4-B200-4776-B4AE-5FA7CCC37394}" destId="{A2CD5112-0037-41A8-AA51-BC0A762D3D14}" srcOrd="1" destOrd="0" presId="urn:microsoft.com/office/officeart/2005/8/layout/cycle1"/>
    <dgm:cxn modelId="{E9A76FE0-B41B-4251-90DD-AA3694DA456B}" type="presParOf" srcId="{7350AED4-B200-4776-B4AE-5FA7CCC37394}" destId="{A71545C2-A709-4715-BFB4-236A96B5ADE6}" srcOrd="2" destOrd="0" presId="urn:microsoft.com/office/officeart/2005/8/layout/cycle1"/>
    <dgm:cxn modelId="{65D293B9-99F3-47D7-9E46-F2562C5546E4}" type="presParOf" srcId="{7350AED4-B200-4776-B4AE-5FA7CCC37394}" destId="{4707253D-498F-4FFB-B0BE-757FB76B576A}" srcOrd="3" destOrd="0" presId="urn:microsoft.com/office/officeart/2005/8/layout/cycle1"/>
    <dgm:cxn modelId="{942BAC70-4EE0-4EAB-885E-BD006EFB8467}" type="presParOf" srcId="{7350AED4-B200-4776-B4AE-5FA7CCC37394}" destId="{84AEF886-9FB8-4317-8DEF-592D673B9634}" srcOrd="4" destOrd="0" presId="urn:microsoft.com/office/officeart/2005/8/layout/cycle1"/>
    <dgm:cxn modelId="{D9C7DBB0-EC32-4476-B436-96785DBDC40C}" type="presParOf" srcId="{7350AED4-B200-4776-B4AE-5FA7CCC37394}" destId="{25244717-FDB6-40BA-8C9E-BCFC007B074E}" srcOrd="5" destOrd="0" presId="urn:microsoft.com/office/officeart/2005/8/layout/cycle1"/>
    <dgm:cxn modelId="{B6A12AD3-3AAF-495A-84D3-F2E3A9B74A81}" type="presParOf" srcId="{7350AED4-B200-4776-B4AE-5FA7CCC37394}" destId="{3724AC32-AED5-440B-95D8-74CB7B711414}" srcOrd="6" destOrd="0" presId="urn:microsoft.com/office/officeart/2005/8/layout/cycle1"/>
    <dgm:cxn modelId="{5B83825D-A469-4A49-8623-8B1A182A4498}" type="presParOf" srcId="{7350AED4-B200-4776-B4AE-5FA7CCC37394}" destId="{67427E58-5EBD-478C-9F4F-70C9CD25E0C8}" srcOrd="7" destOrd="0" presId="urn:microsoft.com/office/officeart/2005/8/layout/cycle1"/>
    <dgm:cxn modelId="{DE1E61F6-9174-407A-B1A3-78FBBDA2B7D6}" type="presParOf" srcId="{7350AED4-B200-4776-B4AE-5FA7CCC37394}" destId="{5AA34F4F-3A7E-4635-9156-1BAB0AF95433}" srcOrd="8" destOrd="0" presId="urn:microsoft.com/office/officeart/2005/8/layout/cycle1"/>
    <dgm:cxn modelId="{351002E1-DFB4-47A1-8D56-3A0D68DABC10}" type="presParOf" srcId="{7350AED4-B200-4776-B4AE-5FA7CCC37394}" destId="{7DE506E9-7717-4BE3-A390-8D0CB2E8551E}" srcOrd="9" destOrd="0" presId="urn:microsoft.com/office/officeart/2005/8/layout/cycle1"/>
    <dgm:cxn modelId="{BA4A68F4-52EB-4E98-9589-3582E4026FDA}" type="presParOf" srcId="{7350AED4-B200-4776-B4AE-5FA7CCC37394}" destId="{3727B158-9BDB-4780-B084-644F1FD90ADA}" srcOrd="10" destOrd="0" presId="urn:microsoft.com/office/officeart/2005/8/layout/cycle1"/>
    <dgm:cxn modelId="{23D6661C-7F5E-4459-B975-3BB15BA52610}" type="presParOf" srcId="{7350AED4-B200-4776-B4AE-5FA7CCC37394}" destId="{836BCA63-2DA0-4AF4-BE84-973A804B93D9}" srcOrd="11" destOrd="0" presId="urn:microsoft.com/office/officeart/2005/8/layout/cycle1"/>
    <dgm:cxn modelId="{3F5ED592-588E-455E-A1FD-88EFB9FEF68B}" type="presParOf" srcId="{7350AED4-B200-4776-B4AE-5FA7CCC37394}" destId="{21AFD610-8B3B-41FF-87C6-006C6A982CE4}" srcOrd="12" destOrd="0" presId="urn:microsoft.com/office/officeart/2005/8/layout/cycle1"/>
    <dgm:cxn modelId="{AAB1F7C0-023E-4693-BAA6-55A5CF9A95B7}" type="presParOf" srcId="{7350AED4-B200-4776-B4AE-5FA7CCC37394}" destId="{FC1F4C75-7A30-4F0E-9F06-1245B2A6051C}" srcOrd="13" destOrd="0" presId="urn:microsoft.com/office/officeart/2005/8/layout/cycle1"/>
    <dgm:cxn modelId="{413F962A-FD96-43B7-AF22-FE1AC0B8BA5F}" type="presParOf" srcId="{7350AED4-B200-4776-B4AE-5FA7CCC37394}" destId="{0173CBC7-FE94-4555-82E4-8CE9C08D2E3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5112-0037-41A8-AA51-BC0A762D3D14}">
      <dsp:nvSpPr>
        <dsp:cNvPr id="0" name=""/>
        <dsp:cNvSpPr/>
      </dsp:nvSpPr>
      <dsp:spPr>
        <a:xfrm>
          <a:off x="4161166" y="34259"/>
          <a:ext cx="1234649" cy="123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1. </a:t>
          </a:r>
          <a:r>
            <a:rPr lang="ru-RU" sz="1600" b="1" kern="1200" dirty="0" smtClean="0"/>
            <a:t>ГРАЖДАНЕ</a:t>
          </a:r>
          <a:endParaRPr lang="hr-HR" sz="1600" b="1" kern="1200" dirty="0"/>
        </a:p>
      </dsp:txBody>
      <dsp:txXfrm>
        <a:off x="4161166" y="34259"/>
        <a:ext cx="1234649" cy="1234649"/>
      </dsp:txXfrm>
    </dsp:sp>
    <dsp:sp modelId="{A71545C2-A709-4715-BFB4-236A96B5ADE6}">
      <dsp:nvSpPr>
        <dsp:cNvPr id="0" name=""/>
        <dsp:cNvSpPr/>
      </dsp:nvSpPr>
      <dsp:spPr>
        <a:xfrm>
          <a:off x="1256684" y="-1475"/>
          <a:ext cx="4629231" cy="4629231"/>
        </a:xfrm>
        <a:prstGeom prst="circularArrow">
          <a:avLst>
            <a:gd name="adj1" fmla="val 5201"/>
            <a:gd name="adj2" fmla="val 335959"/>
            <a:gd name="adj3" fmla="val 21293054"/>
            <a:gd name="adj4" fmla="val 19766403"/>
            <a:gd name="adj5" fmla="val 6068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EF886-9FB8-4317-8DEF-592D673B9634}">
      <dsp:nvSpPr>
        <dsp:cNvPr id="0" name=""/>
        <dsp:cNvSpPr/>
      </dsp:nvSpPr>
      <dsp:spPr>
        <a:xfrm>
          <a:off x="4825388" y="2330472"/>
          <a:ext cx="1398376" cy="123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400" b="1" kern="1200" dirty="0" smtClean="0"/>
            <a:t>2. </a:t>
          </a:r>
          <a:r>
            <a:rPr lang="ru-RU" sz="1400" b="1" kern="1200" dirty="0" smtClean="0"/>
            <a:t>ПОЛЬЗОВАТЕЛИ</a:t>
          </a:r>
          <a:endParaRPr lang="hr-HR" sz="16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БЮДЖЕТНЫХ </a:t>
          </a:r>
          <a:r>
            <a:rPr lang="ru-RU" sz="1400" b="1" kern="1200" dirty="0" smtClean="0"/>
            <a:t>И </a:t>
          </a:r>
          <a:r>
            <a:rPr lang="ru-RU" sz="1400" b="1" kern="1200" dirty="0" smtClean="0"/>
            <a:t>ВНЕ- БЮДЖЕТНЫХ СРЕДСТВ</a:t>
          </a:r>
          <a:endParaRPr lang="hr-HR" sz="1600" b="1" kern="1200" dirty="0"/>
        </a:p>
      </dsp:txBody>
      <dsp:txXfrm>
        <a:off x="4825388" y="2330472"/>
        <a:ext cx="1398376" cy="1234649"/>
      </dsp:txXfrm>
    </dsp:sp>
    <dsp:sp modelId="{25244717-FDB6-40BA-8C9E-BCFC007B074E}">
      <dsp:nvSpPr>
        <dsp:cNvPr id="0" name=""/>
        <dsp:cNvSpPr/>
      </dsp:nvSpPr>
      <dsp:spPr>
        <a:xfrm>
          <a:off x="1256684" y="-1475"/>
          <a:ext cx="4629231" cy="4629231"/>
        </a:xfrm>
        <a:prstGeom prst="circularArrow">
          <a:avLst>
            <a:gd name="adj1" fmla="val 5201"/>
            <a:gd name="adj2" fmla="val 335959"/>
            <a:gd name="adj3" fmla="val 3780406"/>
            <a:gd name="adj4" fmla="val 2253611"/>
            <a:gd name="adj5" fmla="val 6068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27E58-5EBD-478C-9F4F-70C9CD25E0C8}">
      <dsp:nvSpPr>
        <dsp:cNvPr id="0" name=""/>
        <dsp:cNvSpPr/>
      </dsp:nvSpPr>
      <dsp:spPr>
        <a:xfrm>
          <a:off x="2822121" y="3749611"/>
          <a:ext cx="1498358" cy="123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3.</a:t>
          </a:r>
          <a:r>
            <a:rPr lang="ru-RU" sz="1400" b="1" kern="1200" dirty="0" smtClean="0"/>
            <a:t> УПРАВЛЯЮЩИЙ ОРГАН ПО ФИНАНСАМ</a:t>
          </a:r>
          <a:endParaRPr lang="hr-HR" sz="1400" b="1" kern="1200" dirty="0"/>
        </a:p>
      </dsp:txBody>
      <dsp:txXfrm>
        <a:off x="2822121" y="3749611"/>
        <a:ext cx="1498358" cy="1234649"/>
      </dsp:txXfrm>
    </dsp:sp>
    <dsp:sp modelId="{5AA34F4F-3A7E-4635-9156-1BAB0AF95433}">
      <dsp:nvSpPr>
        <dsp:cNvPr id="0" name=""/>
        <dsp:cNvSpPr/>
      </dsp:nvSpPr>
      <dsp:spPr>
        <a:xfrm>
          <a:off x="1256684" y="-1475"/>
          <a:ext cx="4629231" cy="4629231"/>
        </a:xfrm>
        <a:prstGeom prst="circularArrow">
          <a:avLst>
            <a:gd name="adj1" fmla="val 5201"/>
            <a:gd name="adj2" fmla="val 335959"/>
            <a:gd name="adj3" fmla="val 8210430"/>
            <a:gd name="adj4" fmla="val 6683635"/>
            <a:gd name="adj5" fmla="val 6068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7B158-9BDB-4780-B084-644F1FD90ADA}">
      <dsp:nvSpPr>
        <dsp:cNvPr id="0" name=""/>
        <dsp:cNvSpPr/>
      </dsp:nvSpPr>
      <dsp:spPr>
        <a:xfrm>
          <a:off x="1000699" y="2330472"/>
          <a:ext cx="1234649" cy="123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4.</a:t>
          </a:r>
          <a:r>
            <a:rPr lang="ru-RU" sz="1600" b="1" kern="1200" dirty="0" smtClean="0"/>
            <a:t> МЭР</a:t>
          </a:r>
          <a:endParaRPr lang="hr-HR" sz="1600" b="1" kern="1200" dirty="0"/>
        </a:p>
      </dsp:txBody>
      <dsp:txXfrm>
        <a:off x="1000699" y="2330472"/>
        <a:ext cx="1234649" cy="1234649"/>
      </dsp:txXfrm>
    </dsp:sp>
    <dsp:sp modelId="{836BCA63-2DA0-4AF4-BE84-973A804B93D9}">
      <dsp:nvSpPr>
        <dsp:cNvPr id="0" name=""/>
        <dsp:cNvSpPr/>
      </dsp:nvSpPr>
      <dsp:spPr>
        <a:xfrm>
          <a:off x="1256684" y="-1475"/>
          <a:ext cx="4629231" cy="4629231"/>
        </a:xfrm>
        <a:prstGeom prst="circularArrow">
          <a:avLst>
            <a:gd name="adj1" fmla="val 5201"/>
            <a:gd name="adj2" fmla="val 335959"/>
            <a:gd name="adj3" fmla="val 12297637"/>
            <a:gd name="adj4" fmla="val 10770987"/>
            <a:gd name="adj5" fmla="val 6068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F4C75-7A30-4F0E-9F06-1245B2A6051C}">
      <dsp:nvSpPr>
        <dsp:cNvPr id="0" name=""/>
        <dsp:cNvSpPr/>
      </dsp:nvSpPr>
      <dsp:spPr>
        <a:xfrm>
          <a:off x="1746784" y="34259"/>
          <a:ext cx="1234649" cy="123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5. </a:t>
          </a:r>
          <a:r>
            <a:rPr lang="ru-RU" sz="1400" b="1" kern="1200" dirty="0" smtClean="0"/>
            <a:t>ГОРОДСКОЙ СОВЕТ</a:t>
          </a:r>
          <a:endParaRPr lang="hr-HR" sz="1600" b="1" kern="1200" dirty="0"/>
        </a:p>
      </dsp:txBody>
      <dsp:txXfrm>
        <a:off x="1746784" y="34259"/>
        <a:ext cx="1234649" cy="1234649"/>
      </dsp:txXfrm>
    </dsp:sp>
    <dsp:sp modelId="{0173CBC7-FE94-4555-82E4-8CE9C08D2E34}">
      <dsp:nvSpPr>
        <dsp:cNvPr id="0" name=""/>
        <dsp:cNvSpPr/>
      </dsp:nvSpPr>
      <dsp:spPr>
        <a:xfrm>
          <a:off x="1256684" y="-1475"/>
          <a:ext cx="4629231" cy="4629231"/>
        </a:xfrm>
        <a:prstGeom prst="circularArrow">
          <a:avLst>
            <a:gd name="adj1" fmla="val 5201"/>
            <a:gd name="adj2" fmla="val 335959"/>
            <a:gd name="adj3" fmla="val 16865493"/>
            <a:gd name="adj4" fmla="val 15198548"/>
            <a:gd name="adj5" fmla="val 6068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370B5-2AE4-40DF-BF5F-64DF388E42B3}" type="datetimeFigureOut">
              <a:rPr lang="hr-HR" smtClean="0"/>
              <a:t>30.11.2015.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EC79-95C8-4728-94CA-998251FA809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96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7575" y="-12807950"/>
            <a:ext cx="18073688" cy="135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6227"/>
            <a:ext cx="5428521" cy="44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 smtClean="0"/>
          </a:p>
        </p:txBody>
      </p:sp>
    </p:spTree>
    <p:extLst>
      <p:ext uri="{BB962C8B-B14F-4D97-AF65-F5344CB8AC3E}">
        <p14:creationId xmlns:p14="http://schemas.microsoft.com/office/powerpoint/2010/main" val="416052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57954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876622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751174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81824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202327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916444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82904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91644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87704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15123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271602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004813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7115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74496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115330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400435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6228"/>
            <a:ext cx="5438140" cy="446674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94016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4A585-6231-48D9-8BF7-1DAF9B3363F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901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DC71D-4C8C-4EBD-9C87-CC4DB2E5765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9575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4225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3450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21D27-87C8-4D8F-BF59-9520E092ECF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5727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24BD-3D54-4C81-B96D-D12BCE300D3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16761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D93BC-D51A-4AE3-84DB-F93D8AC4BDB8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6516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A289-78E3-401B-8F70-7A69ABA5177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6519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E28A2-3D5C-4279-A824-0BBC9F7B97D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7082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9043E-912F-4C55-9CD5-4D9ECC7915A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2683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6630F-23B3-4513-ADB3-C3262D4F92F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7038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4C8E8-F110-4B76-81E1-E336C75C6A6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4922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9E99-B068-4C4A-AADD-D7EAFB2D010A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21608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3821D-4B9B-4BDA-A1AE-55C771CA80E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8490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dirty="0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the outline text format</a:t>
            </a:r>
          </a:p>
          <a:p>
            <a:pPr lvl="1"/>
            <a:r>
              <a:rPr lang="en-GB" altLang="x-none" smtClean="0"/>
              <a:t>Second Outline Level</a:t>
            </a:r>
          </a:p>
          <a:p>
            <a:pPr lvl="2"/>
            <a:r>
              <a:rPr lang="en-GB" altLang="x-none" smtClean="0"/>
              <a:t>Third Outline Level</a:t>
            </a:r>
          </a:p>
          <a:p>
            <a:pPr lvl="3"/>
            <a:r>
              <a:rPr lang="en-GB" altLang="x-none" smtClean="0"/>
              <a:t>Fourth Outline Level</a:t>
            </a:r>
          </a:p>
          <a:p>
            <a:pPr lvl="4"/>
            <a:r>
              <a:rPr lang="en-GB" altLang="x-none" smtClean="0"/>
              <a:t>Fifth Outline Level</a:t>
            </a:r>
          </a:p>
          <a:p>
            <a:pPr lvl="4"/>
            <a:r>
              <a:rPr lang="en-GB" altLang="x-none" smtClean="0"/>
              <a:t>Sixth Outline Level</a:t>
            </a:r>
          </a:p>
          <a:p>
            <a:pPr lvl="4"/>
            <a:r>
              <a:rPr lang="en-GB" altLang="x-none" smtClean="0"/>
              <a:t>Seventh Outline Level</a:t>
            </a:r>
          </a:p>
          <a:p>
            <a:pPr lvl="4"/>
            <a:r>
              <a:rPr lang="en-GB" altLang="x-none" smtClean="0"/>
              <a:t>Eighth Outline Level</a:t>
            </a:r>
          </a:p>
          <a:p>
            <a:pPr lvl="4"/>
            <a:r>
              <a:rPr lang="en-GB" altLang="x-none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7138"/>
            <a:ext cx="21240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240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DCD98E8-09FB-4B58-B70D-C66038C3A506}" type="slidenum">
              <a:rPr lang="es-ES" altLang="x-none"/>
              <a:pPr/>
              <a:t>‹#›</a:t>
            </a:fld>
            <a:endParaRPr lang="es-E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714504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1031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41817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41693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41941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41693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37047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ПРОЗРАЧНЫЙ БЮДЖЕТНЫЙ ПРОЦЕСС</a:t>
            </a:r>
            <a:endParaRPr kumimoji="0" lang="hr-HR" altLang="sr-Latn-RS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405" y="2060848"/>
            <a:ext cx="8031003" cy="217431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sr-Latn-R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ПОРЯДОК СОСТАВЛЕНИЯ БЮДЖЕТА В  </a:t>
            </a:r>
          </a:p>
          <a:p>
            <a:pPr>
              <a:buFont typeface="Wingdings" pitchFamily="2" charset="2"/>
              <a:buNone/>
            </a:pPr>
            <a:r>
              <a:rPr lang="ru-RU" altLang="sr-Latn-RS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ОРГАНАХ МЕСТНОГО САМОУПРАВЛЕНИЯ </a:t>
            </a:r>
            <a:endParaRPr lang="hr-HR" altLang="sr-Latn-RS" sz="28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altLang="sr-Latn-R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ГОРОДА ЦРИКВЕНИЦЫ</a:t>
            </a:r>
            <a:endParaRPr lang="hr-HR" altLang="sr-Latn-RS" sz="28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sr-Latn-R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endParaRPr lang="ru-RU" altLang="sr-Latn-RS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hr-HR" altLang="sr-Latn-RS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hr-HR" altLang="sr-Latn-R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4" descr="MCj0397238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048" y="2420888"/>
            <a:ext cx="1808163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b-c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188640"/>
            <a:ext cx="1130159" cy="1307937"/>
          </a:xfrm>
          <a:prstGeom prst="rect">
            <a:avLst/>
          </a:prstGeom>
        </p:spPr>
      </p:pic>
    </p:spTree>
  </p:cSld>
  <p:clrMapOvr>
    <a:masterClrMapping/>
  </p:clrMapOvr>
  <p:transition advTm="8192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260648"/>
            <a:ext cx="77724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ОРГАНИЗАЦИЯ ОБЩЕСТВЕННОЙ ТРИБУНЫ</a:t>
            </a:r>
            <a:endParaRPr kumimoji="0" lang="hr-HR" altLang="sr-Latn-RS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1037" y="1628801"/>
            <a:ext cx="7772400" cy="410445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altLang="sr-Latn-RS" sz="2400" dirty="0" smtClean="0"/>
              <a:t>Для </a:t>
            </a:r>
            <a:r>
              <a:rPr lang="ru-RU" altLang="sr-Latn-RS" sz="2400" dirty="0" smtClean="0"/>
              <a:t>успешного общественного форума очень </a:t>
            </a:r>
            <a:r>
              <a:rPr lang="ru-RU" altLang="sr-Latn-RS" sz="2400" dirty="0" smtClean="0"/>
              <a:t>важно:</a:t>
            </a:r>
            <a:endParaRPr lang="hr-HR" altLang="sr-Latn-R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altLang="sr-Latn-RS" sz="2400" dirty="0" smtClean="0"/>
              <a:t>Качество </a:t>
            </a:r>
            <a:r>
              <a:rPr lang="ru-RU" altLang="sr-Latn-RS" sz="2400" dirty="0" smtClean="0"/>
              <a:t>подготовленные материалы</a:t>
            </a:r>
            <a:endParaRPr lang="hr-HR" altLang="sr-Latn-R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altLang="sr-Latn-RS" sz="2400" dirty="0" smtClean="0"/>
              <a:t>Компетентность и подготовка ведущего и </a:t>
            </a:r>
            <a:r>
              <a:rPr lang="ru-RU" altLang="sr-Latn-RS" sz="2400" dirty="0" smtClean="0"/>
              <a:t>модератора</a:t>
            </a:r>
            <a:endParaRPr lang="hr-HR" altLang="sr-Latn-R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altLang="sr-Latn-RS" sz="2400" dirty="0" smtClean="0">
                <a:solidFill>
                  <a:schemeClr val="tx1"/>
                </a:solidFill>
              </a:rPr>
              <a:t>Подходящее и благоприятное </a:t>
            </a:r>
            <a:r>
              <a:rPr lang="ru-RU" altLang="sr-Latn-RS" sz="2400" dirty="0" smtClean="0">
                <a:solidFill>
                  <a:schemeClr val="tx1"/>
                </a:solidFill>
              </a:rPr>
              <a:t>помещение</a:t>
            </a:r>
            <a:endParaRPr lang="hr-HR" altLang="sr-Latn-R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altLang="sr-Latn-RS" sz="2400" dirty="0" smtClean="0"/>
              <a:t>Способ презентации темы</a:t>
            </a:r>
            <a:endParaRPr lang="hr-HR" altLang="sr-Latn-RS" sz="2400" dirty="0" smtClean="0"/>
          </a:p>
          <a:p>
            <a:pPr marL="0" indent="0"/>
            <a:r>
              <a:rPr lang="ru-RU" altLang="sr-Latn-RS" sz="2400" b="1" u="sng" dirty="0" smtClean="0"/>
              <a:t>Самое главное – человеческие ресурсы (ответственные служащие по подготовке и представлению </a:t>
            </a:r>
            <a:r>
              <a:rPr lang="ru-RU" altLang="sr-Latn-RS" sz="2400" b="1" u="sng" dirty="0" smtClean="0"/>
              <a:t>форума, </a:t>
            </a:r>
            <a:r>
              <a:rPr lang="ru-RU" altLang="sr-Latn-RS" sz="2400" b="1" u="sng" dirty="0" smtClean="0"/>
              <a:t>исполнительный </a:t>
            </a:r>
            <a:r>
              <a:rPr lang="ru-RU" altLang="sr-Latn-RS" sz="2400" b="1" u="sng" dirty="0" smtClean="0"/>
              <a:t>руководитель, модератор)</a:t>
            </a:r>
            <a:endParaRPr lang="hr-HR" altLang="sr-Latn-RS" sz="2400" b="1" u="sng" dirty="0"/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25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69269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ВАЖНОСТЬ ПРИСУТСТВИЯ ЧЛЕНОВ ГОРОДСКОГО СОВЕТА</a:t>
            </a:r>
            <a:endParaRPr kumimoji="0" lang="hr-HR" altLang="sr-Latn-R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1037" y="2324853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400" dirty="0" smtClean="0"/>
              <a:t>Возможность у граждан напрямую услышать мнения, идеи, предложения и замечания, а это им помагает в представлении действительных интересов своих избирателей</a:t>
            </a:r>
            <a:endParaRPr lang="hr-HR" altLang="sr-Latn-RS" sz="24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400" dirty="0" smtClean="0"/>
              <a:t>С целью более хорошего понятия идей и аргументов, которые предлагают отдельные граждане и которых те члены будут представлять или для них активно лоббировать в течении принятия решений в представительском органе</a:t>
            </a:r>
            <a:r>
              <a:rPr lang="hr-HR" altLang="sr-Latn-RS" sz="2400" dirty="0" smtClean="0"/>
              <a:t>.</a:t>
            </a:r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25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275573"/>
            <a:ext cx="7772400" cy="113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sr-Latn-RS" sz="3200" kern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</a:rPr>
              <a:t>ПРЕИМУЩЕСТВА И НЕДОСТАТКИ </a:t>
            </a:r>
            <a:r>
              <a:rPr lang="ru-RU" altLang="sr-Latn-RS" sz="3200" kern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</a:rPr>
              <a:t>ОБЩЕСТВЕННОГО ФОРУМА</a:t>
            </a:r>
            <a:endParaRPr kumimoji="0" lang="hr-HR" altLang="sr-Latn-R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1556792"/>
            <a:ext cx="3810000" cy="453920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sr-Latn-RS" sz="2000" b="1" dirty="0" smtClean="0">
                <a:solidFill>
                  <a:srgbClr val="002060"/>
                </a:solidFill>
              </a:rPr>
              <a:t>ПРЕИМУЩЕСТВА</a:t>
            </a:r>
            <a:r>
              <a:rPr lang="hr-HR" altLang="sr-Latn-RS" sz="2000" b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Идеальна для прямого информирования большого количества граждан</a:t>
            </a:r>
            <a:endParaRPr lang="hr-HR" altLang="sr-Latn-R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Дает возможность прямого комментирования и дискуссии </a:t>
            </a:r>
            <a:r>
              <a:rPr lang="ru-RU" altLang="sr-Latn-RS" sz="2000" dirty="0" smtClean="0"/>
              <a:t>об </a:t>
            </a:r>
            <a:r>
              <a:rPr lang="ru-RU" altLang="sr-Latn-RS" sz="2000" dirty="0" smtClean="0"/>
              <a:t>определенной проблеме</a:t>
            </a:r>
            <a:endParaRPr lang="hr-HR" altLang="sr-Latn-R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Можно объяснить все стороны проблемы</a:t>
            </a:r>
            <a:endParaRPr lang="hr-HR" altLang="sr-Latn-R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Прямое взаимодействие дает возможность прямого объяснения или прямого решения </a:t>
            </a:r>
            <a:r>
              <a:rPr lang="ru-RU" altLang="sr-Latn-RS" sz="2000" dirty="0" smtClean="0"/>
              <a:t>недопонимания</a:t>
            </a:r>
            <a:endParaRPr lang="hr-HR" altLang="sr-Latn-RS" sz="2000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648200" y="1412776"/>
            <a:ext cx="3810000" cy="4683224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000" dirty="0" smtClean="0"/>
              <a:t>	</a:t>
            </a:r>
            <a:r>
              <a:rPr lang="ru-RU" altLang="sr-Latn-RS" sz="2000" b="1" dirty="0" smtClean="0">
                <a:solidFill>
                  <a:srgbClr val="0070C0"/>
                </a:solidFill>
              </a:rPr>
              <a:t>НЕДОСТАТКИ</a:t>
            </a:r>
            <a:endParaRPr lang="hr-HR" altLang="sr-Latn-RS" sz="2000" b="1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Неподходящая форма для </a:t>
            </a:r>
            <a:r>
              <a:rPr lang="ru-RU" altLang="sr-Latn-RS" sz="2000" dirty="0" smtClean="0"/>
              <a:t>принятия решений, только для информирования</a:t>
            </a:r>
            <a:endParaRPr lang="hr-HR" altLang="sr-Latn-R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/>
              <a:t>Неподходящая </a:t>
            </a:r>
            <a:r>
              <a:rPr lang="ru-RU" altLang="sr-Latn-RS" sz="2000" dirty="0" smtClean="0"/>
              <a:t>форма для </a:t>
            </a:r>
            <a:r>
              <a:rPr lang="ru-RU" altLang="sr-Latn-RS" sz="2000" dirty="0" smtClean="0"/>
              <a:t>достижения консенсуса</a:t>
            </a:r>
            <a:endParaRPr lang="hr-HR" altLang="sr-Latn-R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Неэффективная форма для </a:t>
            </a:r>
            <a:r>
              <a:rPr lang="ru-RU" altLang="sr-Latn-RS" sz="2000" dirty="0" smtClean="0"/>
              <a:t>представления сложных идей или слишком</a:t>
            </a:r>
            <a:r>
              <a:rPr lang="hr-HR" altLang="sr-Latn-RS" sz="2000" dirty="0" smtClean="0"/>
              <a:t> </a:t>
            </a:r>
            <a:r>
              <a:rPr lang="ru-RU" altLang="sr-Latn-RS" sz="2000" dirty="0" smtClean="0"/>
              <a:t>подробной информации</a:t>
            </a:r>
            <a:endParaRPr lang="hr-HR" altLang="sr-Latn-RS" sz="20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altLang="sr-Latn-RS" sz="2000" dirty="0" smtClean="0"/>
              <a:t>Существует опасность </a:t>
            </a:r>
            <a:r>
              <a:rPr lang="ru-RU" altLang="sr-Latn-RS" sz="2000" dirty="0" smtClean="0"/>
              <a:t>навязывания позиции от влиятельных лиц</a:t>
            </a:r>
            <a:endParaRPr lang="hr-HR" altLang="sr-Latn-RS" sz="2000" dirty="0"/>
          </a:p>
        </p:txBody>
      </p:sp>
      <p:pic>
        <p:nvPicPr>
          <p:cNvPr id="13" name="Picture 12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37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40466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БЮДЖЕТ В НЕБОЛЬШОМ </a:t>
            </a:r>
            <a:endParaRPr kumimoji="0" lang="hr-HR" altLang="sr-Latn-R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Документ, </a:t>
            </a:r>
            <a:r>
              <a:rPr lang="ru-RU" altLang="sr-Latn-RS" sz="2200" dirty="0" smtClean="0"/>
              <a:t>содержащий резюме </a:t>
            </a:r>
            <a:r>
              <a:rPr lang="ru-RU" altLang="sr-Latn-RS" sz="2200" dirty="0" smtClean="0"/>
              <a:t>бюджета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Представляет бюджет таким способом, что его легко читать и </a:t>
            </a:r>
            <a:r>
              <a:rPr lang="ru-RU" altLang="sr-Latn-RS" sz="2200" dirty="0" smtClean="0"/>
              <a:t>понимать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Маркетинговые материалы для местного самоуправления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Важный способ подхода к общественному мнению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Учебный материал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Символ </a:t>
            </a:r>
            <a:r>
              <a:rPr lang="ru-RU" altLang="sr-Latn-RS" sz="2200" dirty="0" smtClean="0"/>
              <a:t>выступления </a:t>
            </a:r>
            <a:r>
              <a:rPr lang="ru-RU" altLang="sr-Latn-RS" sz="2200" dirty="0" smtClean="0"/>
              <a:t>местного самоуправления за прозрачность и гражданское право на получение информации</a:t>
            </a:r>
            <a:endParaRPr lang="hr-HR" altLang="sr-Latn-RS" sz="2200" dirty="0">
              <a:solidFill>
                <a:schemeClr val="tx1"/>
              </a:solidFill>
            </a:endParaRPr>
          </a:p>
        </p:txBody>
      </p:sp>
      <p:pic>
        <p:nvPicPr>
          <p:cNvPr id="12" name="Picture 4" descr="MCBS0027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12875"/>
            <a:ext cx="1673225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MCBS0109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54" y="4038600"/>
            <a:ext cx="15144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grb-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655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08974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ПОЛЬЗА ОТ УЧАСТИЯ ГРАЖДАН В БЮДЖЕТНОМ</a:t>
            </a:r>
            <a:r>
              <a:rPr kumimoji="0" lang="ru-RU" altLang="sr-Latn-RS" sz="32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 ПРОЦЕССЕ</a:t>
            </a:r>
            <a:endParaRPr kumimoji="0" lang="en-GB" altLang="sr-Latn-R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95715" y="1752600"/>
            <a:ext cx="7772400" cy="434005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Улучшение принятия качественных решений на основании действительных потребностей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Общество более готово </a:t>
            </a:r>
            <a:r>
              <a:rPr lang="ru-RU" altLang="sr-Latn-RS" sz="2200" dirty="0"/>
              <a:t>принять выявленные </a:t>
            </a:r>
            <a:r>
              <a:rPr lang="ru-RU" altLang="sr-Latn-RS" sz="2200" dirty="0" smtClean="0"/>
              <a:t>решения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Обеспечивается возможность вовремя услышать о разных вопросах и проблемах и </a:t>
            </a:r>
            <a:r>
              <a:rPr lang="ru-RU" altLang="sr-Latn-RS" sz="2200" dirty="0"/>
              <a:t>ускорить </a:t>
            </a:r>
            <a:r>
              <a:rPr lang="ru-RU" altLang="sr-Latn-RS" sz="2200" dirty="0" smtClean="0"/>
              <a:t>дискуссию</a:t>
            </a:r>
            <a:endParaRPr lang="hr-HR" altLang="sr-Latn-RS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>
                <a:solidFill>
                  <a:schemeClr val="tx1"/>
                </a:solidFill>
              </a:rPr>
              <a:t>Власть показывает свою откровенность и доступность</a:t>
            </a:r>
            <a:endParaRPr lang="hr-HR" altLang="sr-Latn-RS" sz="2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Помогает при определении и коррекции бюджетных приоритетов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Повышает ответственность власти и уменьшает (само)изоляцию власти</a:t>
            </a:r>
            <a:endParaRPr lang="en-GB" altLang="sr-Latn-RS" sz="2200" dirty="0">
              <a:solidFill>
                <a:schemeClr val="tx1"/>
              </a:solidFill>
            </a:endParaRPr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96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260648"/>
            <a:ext cx="7772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КТО ХОЧЕТ ЧТО-ТО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СДЕЛАТЬ - НАЙДЕТ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СПОСОБ; КТО НЕ ХОЧЕТ НИЧЕГО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ДЕЛАТЬ -НАЙДЕТ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ОПРАВДАНИЕ (П. Пикассо)</a:t>
            </a:r>
            <a:endParaRPr lang="hr-HR" altLang="sr-Latn-RS" sz="2400" b="1" i="1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1037" y="1556792"/>
            <a:ext cx="7772400" cy="468641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Человеческие ресурсы – специальные службы, которые принимают участие в подготовке бюджета, исполнительная власть, полноценный интерес к уважению мнения граждан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Материальные ресурсы (расходы графической подготовки, распечатки и </a:t>
            </a:r>
            <a:r>
              <a:rPr lang="ru-RU" altLang="sr-Latn-RS" sz="2000" dirty="0" smtClean="0"/>
              <a:t>распространения </a:t>
            </a:r>
            <a:r>
              <a:rPr lang="ru-RU" altLang="sr-Latn-RS" sz="2000" dirty="0"/>
              <a:t>«</a:t>
            </a:r>
            <a:r>
              <a:rPr lang="ru-RU" altLang="sr-Latn-RS" sz="2000" dirty="0" smtClean="0"/>
              <a:t>Бюджета </a:t>
            </a:r>
            <a:r>
              <a:rPr lang="ru-RU" altLang="sr-Latn-RS" sz="2000" dirty="0"/>
              <a:t>вкратце</a:t>
            </a:r>
            <a:r>
              <a:rPr lang="ru-RU" altLang="sr-Latn-RS" sz="2000" dirty="0" smtClean="0"/>
              <a:t>», </a:t>
            </a:r>
            <a:r>
              <a:rPr lang="ru-RU" altLang="sr-Latn-RS" sz="2000" dirty="0" smtClean="0"/>
              <a:t>или расходы подготовки електронной формы </a:t>
            </a:r>
            <a:r>
              <a:rPr lang="ru-RU" altLang="sr-Latn-RS" sz="2000" dirty="0"/>
              <a:t>«</a:t>
            </a:r>
            <a:r>
              <a:rPr lang="ru-RU" altLang="sr-Latn-RS" sz="2000" dirty="0" smtClean="0"/>
              <a:t>Бюджета вкратце»)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>
                <a:solidFill>
                  <a:schemeClr val="tx1"/>
                </a:solidFill>
              </a:rPr>
              <a:t>Время (не значительно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увеличивается время служб</a:t>
            </a:r>
            <a:r>
              <a:rPr lang="ru-RU" altLang="sr-Latn-RS" sz="2000" dirty="0" smtClean="0">
                <a:solidFill>
                  <a:schemeClr val="tx1"/>
                </a:solidFill>
              </a:rPr>
              <a:t>, которые на данном этапе подготовки бюджета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не имеют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полного видения будет ли такое предложение принято, т.е. </a:t>
            </a:r>
            <a:r>
              <a:rPr lang="ru-RU" altLang="sr-Latn-RS" sz="2000" dirty="0">
                <a:solidFill>
                  <a:schemeClr val="tx1"/>
                </a:solidFill>
              </a:rPr>
              <a:t>я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вляются запланированные проекты необходимыми для граждан или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планируются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ли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расходы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на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иные 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нужды (более или менее эффективно))</a:t>
            </a:r>
            <a:r>
              <a:rPr lang="hr-HR" altLang="sr-Latn-RS" sz="20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625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188640"/>
            <a:ext cx="7772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ru-RU" altLang="sr-Latn-RS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ЛЕГКО БЫТЬ НА ВЕРШИНЕ, ТАМ КОНКУРЕНЦИЯ САМАЯ МАЛЕНКАЯ</a:t>
            </a:r>
            <a:r>
              <a:rPr lang="hr-HR" altLang="sr-Latn-RS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hr-HR" altLang="sr-Latn-RS" sz="2800" b="1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1037" y="1484784"/>
            <a:ext cx="7772400" cy="4248473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Город Цриквеница уже 14 лет организует </a:t>
            </a:r>
            <a:r>
              <a:rPr lang="ru-RU" altLang="sr-Latn-RS" sz="2000" dirty="0" smtClean="0"/>
              <a:t>общественный форум </a:t>
            </a:r>
            <a:r>
              <a:rPr lang="ru-RU" altLang="sr-Latn-RS" sz="2000" dirty="0" smtClean="0"/>
              <a:t>и </a:t>
            </a:r>
            <a:r>
              <a:rPr lang="ru-RU" altLang="sr-Latn-RS" sz="2000" dirty="0" smtClean="0"/>
              <a:t>выпускает </a:t>
            </a:r>
            <a:r>
              <a:rPr lang="ru-RU" altLang="sr-Latn-RS" sz="2000" dirty="0"/>
              <a:t>«Бюджет вкратце</a:t>
            </a:r>
            <a:r>
              <a:rPr lang="ru-RU" altLang="sr-Latn-RS" sz="2000" dirty="0" smtClean="0"/>
              <a:t>», </a:t>
            </a:r>
            <a:r>
              <a:rPr lang="ru-RU" altLang="sr-Latn-RS" sz="2000" dirty="0" smtClean="0"/>
              <a:t>который приходит на каждый адрес и доступен всем гражданам и таким способом мы </a:t>
            </a:r>
            <a:r>
              <a:rPr lang="ru-RU" altLang="sr-Latn-RS" sz="2000" dirty="0" smtClean="0"/>
              <a:t>занимаем высокие рейтинги по сравнению с другими хорватскими городами </a:t>
            </a:r>
            <a:r>
              <a:rPr lang="ru-RU" altLang="sr-Latn-RS" sz="2000" dirty="0" smtClean="0"/>
              <a:t>и </a:t>
            </a:r>
            <a:r>
              <a:rPr lang="ru-RU" altLang="sr-Latn-RS" sz="2000" dirty="0" smtClean="0"/>
              <a:t>муниципалитетами</a:t>
            </a:r>
            <a:r>
              <a:rPr lang="hr-HR" altLang="sr-Latn-RS" sz="2000" dirty="0" smtClean="0"/>
              <a:t>.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Но, по нашему мнению, для демократических процессов и граждан нашего государства более качественно было бы если бы </a:t>
            </a:r>
            <a:r>
              <a:rPr lang="ru-RU" altLang="sr-Latn-RS" sz="2000" dirty="0" smtClean="0"/>
              <a:t>другие </a:t>
            </a:r>
            <a:r>
              <a:rPr lang="ru-RU" altLang="sr-Latn-RS" sz="2000" dirty="0" smtClean="0"/>
              <a:t>14 городов или муниципалитетов имел</a:t>
            </a:r>
            <a:r>
              <a:rPr lang="ru-RU" altLang="sr-Latn-RS" sz="2000" dirty="0"/>
              <a:t>и</a:t>
            </a:r>
            <a:r>
              <a:rPr lang="ru-RU" altLang="sr-Latn-RS" sz="2000" dirty="0" smtClean="0"/>
              <a:t> </a:t>
            </a:r>
            <a:r>
              <a:rPr lang="ru-RU" altLang="sr-Latn-RS" sz="2000" dirty="0" smtClean="0"/>
              <a:t>свой форум и обзор бюджета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Весь </a:t>
            </a:r>
            <a:r>
              <a:rPr lang="ru-RU" altLang="sr-Latn-RS" sz="2000" dirty="0" smtClean="0"/>
              <a:t>наш опыт и компетентная поддержка в вашем распоряжении и вы можете обращаться к нам в лю</a:t>
            </a:r>
            <a:r>
              <a:rPr lang="ru-RU" altLang="sr-Latn-RS" sz="2000" dirty="0"/>
              <a:t>б</a:t>
            </a:r>
            <a:r>
              <a:rPr lang="ru-RU" altLang="sr-Latn-RS" sz="2000" dirty="0" smtClean="0"/>
              <a:t>ое для вас удобное время</a:t>
            </a:r>
            <a:r>
              <a:rPr lang="en-GB" altLang="sr-Latn-RS" sz="2000" dirty="0" smtClean="0"/>
              <a:t>.</a:t>
            </a:r>
            <a:endParaRPr lang="ru-RU" altLang="sr-Latn-RS" sz="2000" dirty="0" smtClean="0"/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87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260648"/>
            <a:ext cx="7772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hr-HR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 ЗАКЛЮЧЕНИИ: </a:t>
            </a:r>
            <a:r>
              <a:rPr lang="ru-RU" altLang="sr-Latn-RS" sz="2400" b="1" dirty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ЧЕМ 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ЗАКЛЮЧАЕТСЯ 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ПРОЗРАЧНОСТЬ БЮДЖЕТНОГО ПРОЦЕССА В ОРГАНАХ МЕСТНОГО САМОУПРАВЛЕНИЯ?</a:t>
            </a:r>
            <a:r>
              <a:rPr lang="hr-HR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altLang="sr-Latn-RS" sz="2400" b="1" dirty="0" smtClean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hr-HR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ИГФ</a:t>
            </a:r>
            <a:r>
              <a:rPr lang="hr-HR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2015</a:t>
            </a:r>
            <a:r>
              <a:rPr lang="ru-RU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г</a:t>
            </a:r>
            <a:r>
              <a:rPr lang="hr-HR" altLang="sr-Latn-R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.)</a:t>
            </a:r>
            <a:endParaRPr lang="hr-HR" altLang="sr-Latn-RS" sz="2400" b="1" dirty="0"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1037" y="1556792"/>
            <a:ext cx="7772400" cy="4686416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altLang="sr-Latn-RS" sz="2200" dirty="0" smtClean="0">
                <a:solidFill>
                  <a:schemeClr val="tx1"/>
                </a:solidFill>
              </a:rPr>
              <a:t>Для открытого отношения городского управления к своим гражданам не важно:</a:t>
            </a:r>
            <a:endParaRPr lang="hr-HR" altLang="sr-Latn-RS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sr-Latn-RS" sz="2200" dirty="0" smtClean="0">
                <a:solidFill>
                  <a:schemeClr val="tx1"/>
                </a:solidFill>
              </a:rPr>
              <a:t>Число жителей</a:t>
            </a:r>
            <a:endParaRPr lang="hr-HR" altLang="sr-Latn-RS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sr-Latn-RS" sz="2200" dirty="0" smtClean="0">
                <a:solidFill>
                  <a:schemeClr val="tx1"/>
                </a:solidFill>
              </a:rPr>
              <a:t>Число работников</a:t>
            </a:r>
            <a:endParaRPr lang="hr-HR" altLang="sr-Latn-RS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sr-Latn-RS" sz="2200" dirty="0" smtClean="0">
                <a:solidFill>
                  <a:schemeClr val="tx1"/>
                </a:solidFill>
              </a:rPr>
              <a:t>Бюджетные доходы / Финансовый потенциал</a:t>
            </a:r>
            <a:endParaRPr lang="hr-HR" altLang="sr-Latn-RS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sr-Latn-RS" sz="2200" dirty="0" smtClean="0">
                <a:solidFill>
                  <a:schemeClr val="tx1"/>
                </a:solidFill>
              </a:rPr>
              <a:t>Ведение дел / степень развития местного </a:t>
            </a:r>
            <a:r>
              <a:rPr lang="ru-RU" altLang="sr-Latn-RS" sz="2200" dirty="0" smtClean="0">
                <a:solidFill>
                  <a:schemeClr val="tx1"/>
                </a:solidFill>
              </a:rPr>
              <a:t>органа</a:t>
            </a:r>
            <a:r>
              <a:rPr lang="hr-HR" altLang="sr-Latn-RS" sz="2200" dirty="0" smtClean="0">
                <a:solidFill>
                  <a:schemeClr val="tx1"/>
                </a:solidFill>
              </a:rPr>
              <a:t>….</a:t>
            </a:r>
          </a:p>
          <a:p>
            <a:pPr marL="0" indent="0"/>
            <a:r>
              <a:rPr lang="ru-RU" altLang="sr-Latn-RS" sz="2200" dirty="0" smtClean="0">
                <a:solidFill>
                  <a:schemeClr val="tx1"/>
                </a:solidFill>
              </a:rPr>
              <a:t>а важно</a:t>
            </a:r>
            <a:r>
              <a:rPr lang="hr-HR" altLang="sr-Latn-RS" sz="2200" dirty="0" smtClean="0">
                <a:solidFill>
                  <a:schemeClr val="tx1"/>
                </a:solidFill>
              </a:rPr>
              <a:t>:</a:t>
            </a:r>
          </a:p>
          <a:p>
            <a:pPr marL="0" indent="0"/>
            <a:r>
              <a:rPr lang="ru-RU" altLang="sr-Latn-RS" sz="2200" b="1" u="sng" dirty="0" smtClean="0">
                <a:solidFill>
                  <a:schemeClr val="tx1"/>
                </a:solidFill>
              </a:rPr>
              <a:t>Политическая воля местных властей</a:t>
            </a:r>
            <a:r>
              <a:rPr lang="hr-HR" altLang="sr-Latn-RS" sz="2200" dirty="0" smtClean="0">
                <a:solidFill>
                  <a:schemeClr val="tx1"/>
                </a:solidFill>
              </a:rPr>
              <a:t> (www.ijf.hr)</a:t>
            </a:r>
            <a:endParaRPr lang="hr-HR" altLang="sr-Latn-RS" sz="2200" b="1" u="sng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hr-HR" altLang="sr-Latn-RS" sz="2400" dirty="0">
              <a:solidFill>
                <a:schemeClr val="tx1"/>
              </a:solidFill>
            </a:endParaRPr>
          </a:p>
          <a:p>
            <a:pPr marL="0" indent="0"/>
            <a:endParaRPr lang="hr-HR" altLang="sr-Latn-RS" sz="2400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8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593725" y="2931740"/>
            <a:ext cx="1746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pic>
        <p:nvPicPr>
          <p:cNvPr id="7" name="Picture 6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6789"/>
            <a:ext cx="6420746" cy="502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1276" y="1052736"/>
            <a:ext cx="2448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6258C"/>
                </a:solidFill>
                <a:latin typeface="+mn-lt"/>
              </a:rPr>
              <a:t>БЮДЖЕТ </a:t>
            </a:r>
            <a:r>
              <a:rPr lang="ru-RU" sz="1600" dirty="0" smtClean="0">
                <a:solidFill>
                  <a:srgbClr val="26258C"/>
                </a:solidFill>
                <a:latin typeface="+mn-lt"/>
              </a:rPr>
              <a:t>ВКРАТЦЕ ГОРОДА </a:t>
            </a:r>
            <a:r>
              <a:rPr lang="ru-RU" sz="1600" dirty="0" smtClean="0">
                <a:solidFill>
                  <a:srgbClr val="26258C"/>
                </a:solidFill>
                <a:latin typeface="+mn-lt"/>
              </a:rPr>
              <a:t>ЦРИКВЕНИЦЫ ЗА 2015 ГОД</a:t>
            </a:r>
            <a:endParaRPr lang="hr-HR" sz="1600" dirty="0" smtClean="0">
              <a:solidFill>
                <a:srgbClr val="26258C"/>
              </a:solidFill>
              <a:latin typeface="+mn-lt"/>
            </a:endParaRPr>
          </a:p>
          <a:p>
            <a:r>
              <a:rPr lang="ru-RU" sz="1000" dirty="0" smtClean="0">
                <a:solidFill>
                  <a:srgbClr val="5EA0D1"/>
                </a:solidFill>
                <a:latin typeface="+mn-lt"/>
              </a:rPr>
              <a:t>Город Цриквеница, январь </a:t>
            </a:r>
            <a:r>
              <a:rPr lang="hr-HR" sz="1000" dirty="0" smtClean="0">
                <a:solidFill>
                  <a:srgbClr val="5EA0D1"/>
                </a:solidFill>
                <a:latin typeface="+mn-lt"/>
              </a:rPr>
              <a:t>2015</a:t>
            </a:r>
            <a:r>
              <a:rPr lang="ru-RU" sz="1000" dirty="0" smtClean="0">
                <a:solidFill>
                  <a:srgbClr val="5EA0D1"/>
                </a:solidFill>
                <a:latin typeface="+mn-lt"/>
              </a:rPr>
              <a:t> года</a:t>
            </a:r>
            <a:r>
              <a:rPr lang="hr-HR" sz="1600" dirty="0">
                <a:solidFill>
                  <a:srgbClr val="603E8E"/>
                </a:solidFill>
                <a:latin typeface="+mn-lt"/>
              </a:rPr>
              <a:t/>
            </a:r>
            <a:br>
              <a:rPr lang="hr-HR" sz="1600" dirty="0">
                <a:solidFill>
                  <a:srgbClr val="603E8E"/>
                </a:solidFill>
                <a:latin typeface="+mn-lt"/>
              </a:rPr>
            </a:br>
            <a:endParaRPr lang="hr-HR" sz="1600" dirty="0">
              <a:solidFill>
                <a:srgbClr val="603E8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2230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r>
              <a:rPr lang="hr-HR" smtClean="0"/>
              <a:t>!!!</a:t>
            </a:r>
            <a:endParaRPr lang="hr-HR" dirty="0"/>
          </a:p>
        </p:txBody>
      </p:sp>
      <p:sp>
        <p:nvSpPr>
          <p:cNvPr id="604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067"/>
            <a:ext cx="91440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2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0665" y="18864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sr-Latn-RS" sz="3600" kern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НЕСКОЛЬКО ОСНОВНЫХ ДАННЫХ О ГОРОДЕ ЦРИКВЕНИЦЕ</a:t>
            </a:r>
            <a:endParaRPr kumimoji="0" lang="en-GB" altLang="sr-Latn-R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0665" y="1510928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>
                <a:solidFill>
                  <a:schemeClr val="tx1"/>
                </a:solidFill>
              </a:rPr>
              <a:t>Город Цриквеница расположен в Кварнерском заливе, в Приморско</a:t>
            </a:r>
            <a:r>
              <a:rPr lang="hr-HR" altLang="sr-Latn-RS" sz="2000" dirty="0" smtClean="0">
                <a:solidFill>
                  <a:schemeClr val="tx1"/>
                </a:solidFill>
              </a:rPr>
              <a:t>-</a:t>
            </a:r>
            <a:r>
              <a:rPr lang="ru-RU" altLang="sr-Latn-RS" sz="2000" dirty="0" smtClean="0">
                <a:solidFill>
                  <a:schemeClr val="tx1"/>
                </a:solidFill>
              </a:rPr>
              <a:t>горанской области, простирается на около 28 квадратных километров, 36 километров от города Риеки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По последней переписи населения (в 2011 г.), численность населения составляет </a:t>
            </a:r>
            <a:r>
              <a:rPr lang="hr-HR" altLang="sr-Latn-RS" sz="2000" dirty="0" smtClean="0"/>
              <a:t>11.122 </a:t>
            </a:r>
            <a:r>
              <a:rPr lang="ru-RU" altLang="sr-Latn-RS" sz="2000" dirty="0" smtClean="0"/>
              <a:t>жителей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Средиземноморский климат с большим количеством солнечных часов в году (около 2.500)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Хозяйство преимущественно ориентировано на туризм</a:t>
            </a:r>
            <a:endParaRPr lang="hr-HR" altLang="sr-Latn-RS" sz="20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Текущие доходы в среднем составляют 10 миллионов евро</a:t>
            </a:r>
            <a:r>
              <a:rPr lang="hr-HR" altLang="sr-Latn-RS" sz="2000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000" dirty="0" smtClean="0"/>
              <a:t>Один из самых прозрачных городов в Республике Хорватии</a:t>
            </a:r>
            <a:endParaRPr lang="hr-HR" altLang="sr-Latn-RS" sz="2000" dirty="0" smtClean="0"/>
          </a:p>
        </p:txBody>
      </p:sp>
      <p:pic>
        <p:nvPicPr>
          <p:cNvPr id="11" name="Picture 10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3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>
          <a:xfrm>
            <a:off x="469906" y="404664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r-HR" altLang="x-none" sz="3200" dirty="0" smtClean="0">
              <a:solidFill>
                <a:srgbClr val="006666"/>
              </a:solidFill>
              <a:latin typeface="Gotham Bold" pitchFamily="48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05400"/>
            <a:ext cx="15240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eevada 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6"/>
          <a:stretch>
            <a:fillRect/>
          </a:stretch>
        </p:blipFill>
        <p:spPr bwMode="auto">
          <a:xfrm>
            <a:off x="0" y="-171400"/>
            <a:ext cx="9192581" cy="70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6" y="21382"/>
            <a:ext cx="8228013" cy="764704"/>
          </a:xfrm>
        </p:spPr>
        <p:txBody>
          <a:bodyPr/>
          <a:lstStyle/>
          <a:p>
            <a:r>
              <a:rPr lang="ru-RU" altLang="sr-Latn-RS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endParaRPr lang="hr-HR" altLang="sr-Latn-R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86063726"/>
              </p:ext>
            </p:extLst>
          </p:nvPr>
        </p:nvGraphicFramePr>
        <p:xfrm>
          <a:off x="899592" y="1052736"/>
          <a:ext cx="72244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987824" y="2348880"/>
            <a:ext cx="2952328" cy="187220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sr-Latn-RS" sz="1200" b="1" dirty="0" smtClean="0">
                <a:solidFill>
                  <a:schemeClr val="tx1"/>
                </a:solidFill>
                <a:latin typeface="Arial" charset="0"/>
              </a:rPr>
              <a:t>БЮДЖЕТНЫЙ ПРОЦЕСС – ГРУППА ПРАВИЛ, КОТОРЫЕ ДАЮТ ВОЗМОЖНОСТЬ ПРИНЯТИЯ РЕШЕНИЙ, КОТОРЫЕ ВЕДУТ К ПОДГОТОВКЕ И ПРИНЯТИИ БЮДЖЕТА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03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511" t="14329" b="24374"/>
          <a:stretch/>
        </p:blipFill>
        <p:spPr>
          <a:xfrm>
            <a:off x="7092280" y="1340767"/>
            <a:ext cx="2051720" cy="15121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041" y="3749496"/>
            <a:ext cx="8931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Бюджет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город</a:t>
            </a:r>
            <a:r>
              <a:rPr lang="hr-H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сводится к одному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единственному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числу - итоговой сумме.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Но, чтобы получить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это единственное число,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надо учитывать все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факторы – правовые;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государственные, областные,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городские факторы;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гражданские 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др. факторы,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которые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влияют на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окончательную сумму нашей «городской кассы». Может быть это не самое ясное описание, но самое живописное. Городское управление всегда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предпочитает двигаться быстро, сделать больше и, как можно скорее. Но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 другой стороны, все перечисленные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факторы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имеют свои закономерности, которые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эти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стремления жестко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ограничивают.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Иногда не легко справиться со всеми стратегиями, приоритетами, обязательствами, законами, определениями и ограничениями, но это правила игры и их надо уважать. На некоторые из них мы можем влиять, или их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создавать,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 некоторые, к сожалению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у нас нет возможности повлиять.</a:t>
            </a: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4093" y="188640"/>
            <a:ext cx="530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baseline="-25000" dirty="0" smtClean="0">
                <a:solidFill>
                  <a:srgbClr val="2F3684"/>
                </a:solidFill>
                <a:latin typeface="Calibri" panose="020F0502020204030204" pitchFamily="34" charset="0"/>
              </a:rPr>
              <a:t>КТО И ЧТО</a:t>
            </a:r>
            <a:r>
              <a:rPr lang="ru-RU" b="1" i="1" dirty="0">
                <a:solidFill>
                  <a:srgbClr val="2F3684"/>
                </a:solidFill>
                <a:latin typeface="Calibri" panose="020F0502020204030204" pitchFamily="34" charset="0"/>
              </a:rPr>
              <a:t> </a:t>
            </a:r>
            <a:r>
              <a:rPr lang="ru-RU" b="1" i="1" baseline="-25000" dirty="0">
                <a:solidFill>
                  <a:srgbClr val="2F3684"/>
                </a:solidFill>
                <a:latin typeface="Calibri" panose="020F0502020204030204" pitchFamily="34" charset="0"/>
              </a:rPr>
              <a:t>ОПРЕДЕЛЯЕТ РАМКИ </a:t>
            </a:r>
            <a:r>
              <a:rPr lang="ru-RU" b="1" i="1" baseline="-25000" dirty="0" smtClean="0">
                <a:solidFill>
                  <a:srgbClr val="2F3684"/>
                </a:solidFill>
                <a:latin typeface="Calibri" panose="020F0502020204030204" pitchFamily="34" charset="0"/>
              </a:rPr>
              <a:t>БЮДЖЕТНОЙ </a:t>
            </a:r>
            <a:r>
              <a:rPr lang="ru-RU" b="1" i="1" baseline="-25000" dirty="0">
                <a:solidFill>
                  <a:srgbClr val="2F3684"/>
                </a:solidFill>
                <a:latin typeface="Calibri" panose="020F0502020204030204" pitchFamily="34" charset="0"/>
              </a:rPr>
              <a:t>КАРТИНЫ</a:t>
            </a:r>
            <a:r>
              <a:rPr lang="hr-HR" b="1" i="1" baseline="-25000" dirty="0" smtClean="0">
                <a:solidFill>
                  <a:srgbClr val="2F3684"/>
                </a:solidFill>
                <a:latin typeface="Calibri" panose="020F0502020204030204" pitchFamily="34" charset="0"/>
              </a:rPr>
              <a:t>?</a:t>
            </a:r>
            <a:endParaRPr lang="hr-HR" dirty="0">
              <a:solidFill>
                <a:srgbClr val="2F3684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61488" y="1621822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100" baseline="-25000" dirty="0" smtClean="0">
                <a:latin typeface="+mn-lt"/>
              </a:rPr>
              <a:t>СТРАТЕГИЧЕСКИЕ ДОКУМЕНТЫ ГОРОДА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10759" y="3024534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anose="020B0600070205080204" pitchFamily="34" charset="-128"/>
              </a:rPr>
              <a:t>БЮДЖЕТНЫЕ ПОЛЬЗОВАТЕЛИ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045871" y="987386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100" baseline="-25000" dirty="0" smtClean="0">
                <a:latin typeface="+mn-lt"/>
              </a:rPr>
              <a:t>ЗАКОННЫЕ ПРАВИЛА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44283" y="2305273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100" baseline="-25000" dirty="0" smtClean="0">
                <a:latin typeface="+mn-lt"/>
              </a:rPr>
              <a:t>ПРОЕКТЫ  ПРЕДЫДУЩИХ ЛЕТ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53017" y="1950748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baseline="-25000" dirty="0" smtClean="0">
                <a:latin typeface="+mn-lt"/>
              </a:rPr>
              <a:t>БЮДЖЕТ ГОРОДА</a:t>
            </a:r>
            <a:endParaRPr kumimoji="0" lang="hr-H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39952" y="2966523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anose="020B0600070205080204" pitchFamily="34" charset="-128"/>
              </a:rPr>
              <a:t>ОБЯЗАТЕЛЬСТВА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anose="020B0600070205080204" pitchFamily="34" charset="-128"/>
              </a:rPr>
              <a:t> ПО КРЕДИТАМ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06442" y="2144467"/>
            <a:ext cx="2173870" cy="6520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anose="020B0600070205080204" pitchFamily="34" charset="-128"/>
              </a:rPr>
              <a:t>ХОЗЯЙСТВЕННАЯ ОБСТАНОВКА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anose="020B0600070205080204" pitchFamily="34" charset="-128"/>
              </a:rPr>
              <a:t> В РЕГИОНЕ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953117" y="853671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100" baseline="-25000" dirty="0" smtClean="0">
                <a:latin typeface="+mn-lt"/>
              </a:rPr>
              <a:t>СТРАТЕГИЧЕСКИЕ ДОКУМЕНТЫ ГОСУДАРСТВА</a:t>
            </a:r>
            <a:endParaRPr kumimoji="0" lang="hr-HR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068382" y="1440810"/>
            <a:ext cx="1800200" cy="54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100" baseline="-25000" dirty="0" smtClean="0">
                <a:latin typeface="+mn-lt"/>
              </a:rPr>
              <a:t>СТРАТЕГИЧЕСКИЕ</a:t>
            </a:r>
            <a:r>
              <a:rPr lang="ru-RU" sz="1100" dirty="0" smtClean="0">
                <a:latin typeface="+mn-lt"/>
              </a:rPr>
              <a:t> </a:t>
            </a:r>
            <a:r>
              <a:rPr lang="ru-RU" sz="1100" baseline="-25000" dirty="0">
                <a:latin typeface="+mn-lt"/>
              </a:rPr>
              <a:t>ДОКУМЕНТЫ </a:t>
            </a:r>
            <a:r>
              <a:rPr lang="ru-RU" sz="1100" baseline="-25000" dirty="0" smtClean="0">
                <a:latin typeface="+mn-lt"/>
              </a:rPr>
              <a:t>ОБЛАСТИ</a:t>
            </a:r>
            <a:endParaRPr lang="hr-HR" sz="1100" baseline="-25000" dirty="0">
              <a:latin typeface="+mn-lt"/>
            </a:endParaRPr>
          </a:p>
        </p:txBody>
      </p:sp>
      <p:pic>
        <p:nvPicPr>
          <p:cNvPr id="17" name="Picture 16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130159" cy="1307937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07138"/>
            <a:ext cx="2124075" cy="458787"/>
          </a:xfrm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hr-HR" altLang="x-none" sz="12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5</a:t>
            </a:r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404664"/>
            <a:ext cx="799065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ГРАЖДАНЕ КАК УЧАСТНИКИ В БЮДЖЕТНОМ ПРОЦЕССЕ</a:t>
            </a:r>
            <a:endParaRPr kumimoji="0" lang="en-GB" altLang="sr-Latn-RS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02382" y="2205414"/>
            <a:ext cx="6339235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400" dirty="0" smtClean="0"/>
              <a:t>Они включаются в дискуссию о бюджете </a:t>
            </a:r>
            <a:r>
              <a:rPr lang="ru-RU" altLang="sr-Latn-RS" sz="2400" b="1" u="sng" dirty="0" smtClean="0"/>
              <a:t>на этапе подготовки и</a:t>
            </a:r>
            <a:r>
              <a:rPr lang="hr-HR" altLang="sr-Latn-RS" sz="2400" b="1" u="sng" dirty="0" smtClean="0"/>
              <a:t> </a:t>
            </a:r>
            <a:r>
              <a:rPr lang="ru-RU" altLang="sr-Latn-RS" sz="2400" b="1" u="sng" dirty="0" smtClean="0"/>
              <a:t>принятия</a:t>
            </a:r>
            <a:r>
              <a:rPr lang="ru-RU" altLang="sr-Latn-RS" sz="2400" dirty="0" smtClean="0"/>
              <a:t>, потому что ради них и для них делается бюджет</a:t>
            </a:r>
            <a:endParaRPr lang="hr-HR" altLang="sr-Latn-RS" sz="24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400" dirty="0" smtClean="0">
                <a:solidFill>
                  <a:schemeClr val="tx1"/>
                </a:solidFill>
              </a:rPr>
              <a:t>Им дают возможность предложений о распоряжении бюджетными средстввами</a:t>
            </a:r>
            <a:endParaRPr lang="hr-HR" altLang="sr-Latn-RS" sz="2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400" dirty="0" smtClean="0"/>
              <a:t>Они контролируют исполняется ли бюджет согласно приоритетам</a:t>
            </a:r>
            <a:r>
              <a:rPr lang="hr-HR" altLang="sr-Latn-RS" sz="2400" dirty="0" smtClean="0"/>
              <a:t>.</a:t>
            </a:r>
            <a:endParaRPr lang="en-GB" altLang="sr-Latn-R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altLang="sr-Latn-RS" sz="2400" dirty="0"/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3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ПОДХОДЫ К ВОВЛЕЧЕНИЮ </a:t>
            </a:r>
            <a:r>
              <a:rPr kumimoji="0" lang="ru-RU" altLang="sr-Latn-R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ГРАЖДАН</a:t>
            </a:r>
            <a:endParaRPr kumimoji="0" lang="en-GB" altLang="sr-Latn-R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3827" y="2205414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600" dirty="0" smtClean="0"/>
              <a:t>БЮДЖЕТНОЕ СООБЩЕНИЕ</a:t>
            </a:r>
            <a:endParaRPr lang="hr-HR" altLang="sr-Latn-RS" sz="26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600" b="1" dirty="0" smtClean="0"/>
              <a:t>ОБЩЕСТВЕННЫЕ </a:t>
            </a:r>
            <a:r>
              <a:rPr lang="ru-RU" altLang="sr-Latn-RS" sz="2600" b="1" dirty="0" smtClean="0"/>
              <a:t>ФОРУМЫ</a:t>
            </a:r>
            <a:endParaRPr lang="hr-HR" altLang="sr-Latn-RS" sz="26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600" dirty="0" smtClean="0"/>
              <a:t>АНКЕТЫ</a:t>
            </a:r>
            <a:endParaRPr lang="hr-HR" altLang="sr-Latn-RS" sz="26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600" dirty="0" smtClean="0"/>
              <a:t>КОНТАКТНЫЕ ПЕРЕДАЧИ</a:t>
            </a:r>
            <a:endParaRPr lang="hr-HR" altLang="sr-Latn-RS" sz="26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600" b="1" dirty="0" smtClean="0"/>
              <a:t>ПОПУЛЯРНОЕ ИНФОРМИРОВАНИЕ – </a:t>
            </a:r>
            <a:r>
              <a:rPr lang="ru-RU" altLang="sr-Latn-RS" sz="2600" b="1" dirty="0" smtClean="0"/>
              <a:t>ОБЗОР БЮДЖЕТА</a:t>
            </a:r>
            <a:endParaRPr lang="en-GB" altLang="sr-Latn-RS" sz="2600" b="1" dirty="0"/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37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5123" name="Group 1"/>
          <p:cNvGrpSpPr>
            <a:grpSpLocks/>
          </p:cNvGrpSpPr>
          <p:nvPr/>
        </p:nvGrpSpPr>
        <p:grpSpPr bwMode="auto">
          <a:xfrm>
            <a:off x="593725" y="2214191"/>
            <a:ext cx="2574925" cy="1354137"/>
            <a:chOff x="374" y="1395"/>
            <a:chExt cx="1622" cy="853"/>
          </a:xfrm>
        </p:grpSpPr>
        <p:sp>
          <p:nvSpPr>
            <p:cNvPr id="5128" name="Text Box 2"/>
            <p:cNvSpPr txBox="1">
              <a:spLocks noChangeArrowheads="1"/>
            </p:cNvSpPr>
            <p:nvPr/>
          </p:nvSpPr>
          <p:spPr bwMode="auto">
            <a:xfrm>
              <a:off x="1727" y="1395"/>
              <a:ext cx="269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374" y="1847"/>
              <a:ext cx="110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hr-HR" altLang="x-none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1037" y="83671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sr-Latn-RS" sz="3600" kern="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</a:rPr>
              <a:t>КАКИМ ОБРАЗОМ И КОГДА МЫ НАЧАЛИ С </a:t>
            </a:r>
            <a:r>
              <a:rPr lang="ru-RU" altLang="sr-Latn-RS" sz="3600" kern="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</a:rPr>
              <a:t>ПРИВЛЕКАТЬ К УЧАСТИЮ </a:t>
            </a:r>
            <a:r>
              <a:rPr lang="ru-RU" altLang="sr-Latn-RS" sz="3600" kern="0" noProof="0" dirty="0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</a:rPr>
              <a:t>ГРАЖДАН? </a:t>
            </a:r>
            <a:endParaRPr lang="hr-HR" altLang="sr-Latn-RS" sz="3600" kern="0" noProof="0" dirty="0" smtClean="0">
              <a:solidFill>
                <a:schemeClr val="bg1">
                  <a:lumMod val="50000"/>
                </a:schemeClr>
              </a:solidFill>
              <a:effectLst/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1037" y="2324853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В сотрудничестве с </a:t>
            </a:r>
            <a:r>
              <a:rPr lang="hr-HR" altLang="sr-Latn-RS" sz="2200" dirty="0" smtClean="0"/>
              <a:t>The Urban Institut</a:t>
            </a:r>
            <a:r>
              <a:rPr lang="ru-RU" altLang="sr-Latn-RS" sz="2200" dirty="0" smtClean="0"/>
              <a:t>, мы в</a:t>
            </a:r>
            <a:r>
              <a:rPr lang="hr-HR" altLang="sr-Latn-RS" sz="2200" dirty="0" smtClean="0"/>
              <a:t> 2002</a:t>
            </a:r>
            <a:r>
              <a:rPr lang="ru-RU" altLang="sr-Latn-RS" sz="2200" dirty="0" smtClean="0"/>
              <a:t> г. организовали первую общественную трибуну в Республике Хорватии на тему подготовки местного бюджета</a:t>
            </a:r>
            <a:r>
              <a:rPr lang="hr-HR" altLang="sr-Latn-RS" sz="2200" dirty="0" smtClean="0"/>
              <a:t>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В том же самом году мы подготовили и </a:t>
            </a:r>
            <a:r>
              <a:rPr lang="ru-RU" altLang="sr-Latn-RS" sz="2200" dirty="0" smtClean="0"/>
              <a:t>распространили</a:t>
            </a:r>
            <a:r>
              <a:rPr lang="ru-RU" altLang="sr-Latn-RS" sz="2200" dirty="0" smtClean="0"/>
              <a:t> брошюру «Бюджет вкратце» за </a:t>
            </a:r>
            <a:r>
              <a:rPr lang="ru-RU" altLang="sr-Latn-RS" sz="2200" dirty="0" smtClean="0"/>
              <a:t>2003 год</a:t>
            </a:r>
            <a:endParaRPr lang="hr-HR" altLang="sr-Latn-RS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sr-Latn-RS" sz="2200" dirty="0" smtClean="0"/>
              <a:t>Мы не знали </a:t>
            </a:r>
            <a:r>
              <a:rPr lang="ru-RU" altLang="sr-Latn-RS" sz="2200" dirty="0" smtClean="0"/>
              <a:t>к чему это приведет</a:t>
            </a:r>
            <a:r>
              <a:rPr lang="ru-RU" altLang="sr-Latn-RS" sz="2200" dirty="0"/>
              <a:t> </a:t>
            </a:r>
            <a:r>
              <a:rPr lang="ru-RU" altLang="sr-Latn-RS" sz="2200" dirty="0" smtClean="0"/>
              <a:t>и что у нас </a:t>
            </a:r>
            <a:r>
              <a:rPr lang="ru-RU" altLang="sr-Latn-RS" sz="2200" dirty="0" smtClean="0"/>
              <a:t>получится, </a:t>
            </a:r>
            <a:r>
              <a:rPr lang="ru-RU" altLang="sr-Latn-RS" sz="2200" dirty="0" smtClean="0"/>
              <a:t>но </a:t>
            </a:r>
            <a:r>
              <a:rPr lang="ru-RU" altLang="sr-Latn-RS" sz="2200" dirty="0" smtClean="0"/>
              <a:t>сегодня </a:t>
            </a:r>
            <a:r>
              <a:rPr lang="ru-RU" altLang="sr-Latn-RS" sz="2200" dirty="0" smtClean="0"/>
              <a:t>мы </a:t>
            </a:r>
            <a:r>
              <a:rPr lang="ru-RU" altLang="sr-Latn-RS" sz="2200" dirty="0" smtClean="0"/>
              <a:t>продолжаем делать то </a:t>
            </a:r>
            <a:r>
              <a:rPr lang="ru-RU" altLang="sr-Latn-RS" sz="2200" dirty="0" smtClean="0"/>
              <a:t>же самое и </a:t>
            </a:r>
            <a:r>
              <a:rPr lang="ru-RU" altLang="sr-Latn-RS" sz="2200" dirty="0" smtClean="0"/>
              <a:t>не отказываемся от этой практики</a:t>
            </a:r>
            <a:endParaRPr lang="hr-HR" altLang="sr-Latn-RS" sz="2200" dirty="0"/>
          </a:p>
        </p:txBody>
      </p:sp>
      <p:pic>
        <p:nvPicPr>
          <p:cNvPr id="12" name="Picture 11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759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3192A0AD-DA44-4118-8F0F-E5FA95239FC5}" type="slidenum">
              <a:rPr lang="es-ES" altLang="x-none" sz="120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x-none" sz="1200" dirty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29" name="Text Box 3"/>
          <p:cNvSpPr txBox="1">
            <a:spLocks noChangeArrowheads="1"/>
          </p:cNvSpPr>
          <p:nvPr/>
        </p:nvSpPr>
        <p:spPr bwMode="auto">
          <a:xfrm>
            <a:off x="593725" y="2931740"/>
            <a:ext cx="174625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14502" y="6196013"/>
            <a:ext cx="3738822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x-none" sz="1000" dirty="0" smtClean="0">
                <a:solidFill>
                  <a:srgbClr val="FFFFFF"/>
                </a:solidFill>
                <a:latin typeface="Gotham Extra Light" charset="0"/>
              </a:rPr>
              <a:t>ДЕПАРТАМЕНТ ПО ХОЗЯЙСТВУ, ТУРИЗМУ И ПРОЕКТАМ</a:t>
            </a:r>
            <a:endParaRPr lang="ta-IN" altLang="x-none" sz="1000" dirty="0">
              <a:solidFill>
                <a:srgbClr val="FFFFFF"/>
              </a:solidFill>
              <a:latin typeface="Gotham Extra Light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211" y="116632"/>
            <a:ext cx="7772400" cy="128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sr-Latn-R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ЗАЧЕМ ОБЩЕСТВЕННАЯ ТРИБУНА</a:t>
            </a:r>
            <a:r>
              <a:rPr kumimoji="0" lang="hr-HR" altLang="sr-Latn-RS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?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97713" y="1198031"/>
            <a:ext cx="7772400" cy="489983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altLang="sr-Latn-RS" sz="2100" dirty="0" smtClean="0"/>
              <a:t>Возможность информировании граждан о вопросах бюджета</a:t>
            </a:r>
            <a:r>
              <a:rPr lang="hr-HR" altLang="sr-Latn-RS" sz="2100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sr-Latn-RS" sz="2100" dirty="0" smtClean="0">
                <a:solidFill>
                  <a:schemeClr val="tx1"/>
                </a:solidFill>
              </a:rPr>
              <a:t>Отличная модель двусторонней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коммуникации</a:t>
            </a:r>
            <a:endParaRPr lang="hr-HR" altLang="sr-Latn-R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sr-Latn-RS" sz="2100" dirty="0" smtClean="0">
                <a:solidFill>
                  <a:schemeClr val="tx1"/>
                </a:solidFill>
              </a:rPr>
              <a:t>Дает гражданам возможность выражения мнения о самых важных вопросах и проблемах местного самоуправления,  прямо мэру и специальным службам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города</a:t>
            </a:r>
            <a:endParaRPr lang="hr-HR" altLang="sr-Latn-R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sr-Latn-RS" sz="2100" dirty="0" smtClean="0">
                <a:solidFill>
                  <a:schemeClr val="tx1"/>
                </a:solidFill>
              </a:rPr>
              <a:t>Один из способов получения поддержки граждан для ключевых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мероприятий,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проектов,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распределения доходов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и </a:t>
            </a:r>
            <a:r>
              <a:rPr lang="ru-RU" altLang="sr-Latn-RS" sz="2100" dirty="0" smtClean="0">
                <a:solidFill>
                  <a:schemeClr val="tx1"/>
                </a:solidFill>
              </a:rPr>
              <a:t>определения расходов</a:t>
            </a:r>
            <a:endParaRPr lang="hr-HR" altLang="sr-Latn-R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sr-Latn-RS" sz="2100" dirty="0" smtClean="0"/>
              <a:t>Дает возможность городской власти обяснить приоритеты и </a:t>
            </a:r>
            <a:r>
              <a:rPr lang="ru-RU" altLang="sr-Latn-RS" sz="2100" dirty="0" smtClean="0"/>
              <a:t>проекты</a:t>
            </a:r>
            <a:endParaRPr lang="hr-HR" altLang="sr-Latn-RS" sz="21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sr-Latn-RS" sz="2100" dirty="0" smtClean="0">
                <a:solidFill>
                  <a:schemeClr val="tx1"/>
                </a:solidFill>
              </a:rPr>
              <a:t>Демистификация бюджетного процесса, с помощью которого создается доверие между гражданами и местной властью</a:t>
            </a:r>
            <a:endParaRPr lang="hr-HR" altLang="sr-Latn-RS" sz="2100" dirty="0">
              <a:solidFill>
                <a:schemeClr val="tx1"/>
              </a:solidFill>
            </a:endParaRPr>
          </a:p>
        </p:txBody>
      </p:sp>
      <p:pic>
        <p:nvPicPr>
          <p:cNvPr id="8" name="Picture 7" descr="grb-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89240"/>
            <a:ext cx="1130159" cy="13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375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ZGC_PP prez_Rivijera H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1204</Words>
  <Application>Microsoft Office PowerPoint</Application>
  <PresentationFormat>On-screen Show (4:3)</PresentationFormat>
  <Paragraphs>144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Gotham Bold</vt:lpstr>
      <vt:lpstr>Gotham Extra Light</vt:lpstr>
      <vt:lpstr>Times New Roman</vt:lpstr>
      <vt:lpstr>Wingdings</vt:lpstr>
      <vt:lpstr>TZGC_PP prez_Rivijera HR</vt:lpstr>
      <vt:lpstr>PowerPoint Presentation</vt:lpstr>
      <vt:lpstr>PowerPoint Presentation</vt:lpstr>
      <vt:lpstr>PowerPoint Presentation</vt:lpstr>
      <vt:lpstr>БЮДЖЕТНЫЙ ПРОЦЕСС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pripravnik3</dc:creator>
  <cp:lastModifiedBy>Maya V. Gusarova</cp:lastModifiedBy>
  <cp:revision>129</cp:revision>
  <cp:lastPrinted>2015-11-26T07:31:58Z</cp:lastPrinted>
  <dcterms:created xsi:type="dcterms:W3CDTF">2015-02-12T07:46:59Z</dcterms:created>
  <dcterms:modified xsi:type="dcterms:W3CDTF">2015-11-30T11:22:28Z</dcterms:modified>
</cp:coreProperties>
</file>