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9" r:id="rId4"/>
    <p:sldId id="280" r:id="rId5"/>
    <p:sldId id="257" r:id="rId6"/>
    <p:sldId id="288" r:id="rId7"/>
    <p:sldId id="289" r:id="rId8"/>
    <p:sldId id="290" r:id="rId9"/>
    <p:sldId id="291" r:id="rId10"/>
    <p:sldId id="292" r:id="rId11"/>
    <p:sldId id="274" r:id="rId12"/>
    <p:sldId id="284" r:id="rId13"/>
    <p:sldId id="286" r:id="rId14"/>
    <p:sldId id="293" r:id="rId15"/>
    <p:sldId id="287" r:id="rId16"/>
    <p:sldId id="295" r:id="rId17"/>
    <p:sldId id="294" r:id="rId18"/>
    <p:sldId id="262" r:id="rId19"/>
  </p:sldIdLst>
  <p:sldSz cx="9144000" cy="6858000" type="screen4x3"/>
  <p:notesSz cx="9931400" cy="67945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345"/>
    <a:srgbClr val="93B64E"/>
    <a:srgbClr val="D6DCE6"/>
    <a:srgbClr val="E3E8F1"/>
    <a:srgbClr val="DCEFF8"/>
    <a:srgbClr val="D8EBF4"/>
    <a:srgbClr val="FF7C80"/>
    <a:srgbClr val="FF5050"/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34580" autoAdjust="0"/>
    <p:restoredTop sz="86323" autoAdjust="0"/>
  </p:normalViewPr>
  <p:slideViewPr>
    <p:cSldViewPr>
      <p:cViewPr varScale="1">
        <p:scale>
          <a:sx n="76" d="100"/>
          <a:sy n="76" d="100"/>
        </p:scale>
        <p:origin x="8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Нецелевые доходы; </a:t>
                    </a:r>
                    <a:r>
                      <a:rPr lang="ru-RU" dirty="0"/>
                      <a:t>21.185.609,00; 34%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List1!$B$61:$B$62</c:f>
              <c:strCache>
                <c:ptCount val="2"/>
                <c:pt idx="0">
                  <c:v>Nenamjenski prihodi</c:v>
                </c:pt>
                <c:pt idx="1">
                  <c:v>Namjenski prihodi i primici</c:v>
                </c:pt>
              </c:strCache>
            </c:strRef>
          </c:cat>
          <c:val>
            <c:numRef>
              <c:f>List1!$C$61:$C$62</c:f>
              <c:numCache>
                <c:formatCode>#,##0.00</c:formatCode>
                <c:ptCount val="2"/>
                <c:pt idx="0">
                  <c:v>21185609</c:v>
                </c:pt>
                <c:pt idx="1">
                  <c:v>40350032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80963417646507"/>
          <c:y val="0.21249979330703236"/>
          <c:w val="0.31801923163439788"/>
          <c:h val="0.68833377646555816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IZNOS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</c:dPt>
          <c:dLbls>
            <c:dLbl>
              <c:idx val="0"/>
              <c:layout>
                <c:manualLayout>
                  <c:x val="0.13675213675213677"/>
                  <c:y val="-0.133333368328968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O</a:t>
                    </a:r>
                    <a:r>
                      <a:rPr lang="ru-RU" dirty="0" err="1" smtClean="0"/>
                      <a:t>бщие</a:t>
                    </a:r>
                    <a:r>
                      <a:rPr lang="ru-RU" baseline="0" dirty="0" smtClean="0"/>
                      <a:t> доходы и поступления</a:t>
                    </a:r>
                    <a:r>
                      <a:rPr lang="ru-RU" dirty="0" smtClean="0"/>
                      <a:t>; </a:t>
                    </a:r>
                  </a:p>
                  <a:p>
                    <a:r>
                      <a:rPr lang="ru-RU" dirty="0" smtClean="0"/>
                      <a:t>21.185.609 кун; </a:t>
                    </a:r>
                    <a:r>
                      <a:rPr lang="ru-RU" dirty="0"/>
                      <a:t>34%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977957714799693E-2"/>
                  <c:y val="0.120000031496071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для</a:t>
                    </a:r>
                    <a:r>
                      <a:rPr lang="ru-RU" baseline="0" dirty="0" smtClean="0"/>
                      <a:t> особых целей</a:t>
                    </a:r>
                    <a:r>
                      <a:rPr lang="ru-RU" dirty="0" smtClean="0"/>
                      <a:t>; 9.748.300 кун; </a:t>
                    </a:r>
                    <a:r>
                      <a:rPr lang="ru-RU" dirty="0"/>
                      <a:t>16%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675213675213677"/>
                  <c:y val="0.106943072688470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Помощь</a:t>
                    </a:r>
                    <a:r>
                      <a:rPr lang="ru-RU" baseline="0" dirty="0" smtClean="0"/>
                      <a:t> из государственного бюджета для нужд децентрализации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9.337.196 кун; </a:t>
                    </a:r>
                    <a:r>
                      <a:rPr lang="ru-RU" dirty="0"/>
                      <a:t>15%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500677862861219E-2"/>
                  <c:y val="1.33333368328968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Te</a:t>
                    </a:r>
                    <a:r>
                      <a:rPr lang="ru-RU" dirty="0" err="1" smtClean="0"/>
                      <a:t>кущие</a:t>
                    </a:r>
                    <a:r>
                      <a:rPr lang="ru-RU" baseline="0" dirty="0" smtClean="0"/>
                      <a:t> и капитальные гранты</a:t>
                    </a:r>
                    <a:r>
                      <a:rPr lang="ru-RU" dirty="0" smtClean="0"/>
                      <a:t>; </a:t>
                    </a:r>
                  </a:p>
                  <a:p>
                    <a:r>
                      <a:rPr lang="ru-RU" dirty="0" smtClean="0"/>
                      <a:t>15.134.636 кун; </a:t>
                    </a:r>
                    <a:r>
                      <a:rPr lang="ru-RU" dirty="0"/>
                      <a:t>25%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453891138101665"/>
                  <c:y val="-0.113333363079622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</a:t>
                    </a:r>
                    <a:r>
                      <a:rPr lang="ru-RU" baseline="0" dirty="0" smtClean="0"/>
                      <a:t> от продажи нефинансового имущества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4.379.900 </a:t>
                    </a:r>
                    <a:r>
                      <a:rPr lang="ru-RU" dirty="0" smtClean="0"/>
                      <a:t>кун; </a:t>
                    </a:r>
                    <a:r>
                      <a:rPr lang="ru-RU" dirty="0"/>
                      <a:t>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6990553306342781E-2"/>
                  <c:y val="-0.120000031496071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Целевые поступления</a:t>
                    </a:r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baseline="0" dirty="0" smtClean="0"/>
                      <a:t>от займов</a:t>
                    </a:r>
                    <a:r>
                      <a:rPr lang="ru-RU" dirty="0" smtClean="0"/>
                      <a:t>; </a:t>
                    </a:r>
                  </a:p>
                  <a:p>
                    <a:r>
                      <a:rPr lang="ru-RU" dirty="0" smtClean="0"/>
                      <a:t>1.750.000 кун; </a:t>
                    </a:r>
                    <a:r>
                      <a:rPr lang="ru-RU" dirty="0"/>
                      <a:t>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List1!$A$2:$A$7</c:f>
              <c:strCache>
                <c:ptCount val="6"/>
                <c:pt idx="0">
                  <c:v>Opći prihodi i primici</c:v>
                </c:pt>
                <c:pt idx="1">
                  <c:v>Prihodi za posebne namjene</c:v>
                </c:pt>
                <c:pt idx="2">
                  <c:v>Pomoći iz državnog proračuna za decentralizirane funkcije</c:v>
                </c:pt>
                <c:pt idx="3">
                  <c:v>Tekuće i kapitalne pomoći</c:v>
                </c:pt>
                <c:pt idx="4">
                  <c:v>Prihodi od prodaje nefinancijske imovine</c:v>
                </c:pt>
                <c:pt idx="5">
                  <c:v>Namjenski primici od zaduživanja</c:v>
                </c:pt>
              </c:strCache>
            </c:strRef>
          </c:cat>
          <c:val>
            <c:numRef>
              <c:f>List1!$B$2:$B$7</c:f>
              <c:numCache>
                <c:formatCode>#,##0\ "kn"</c:formatCode>
                <c:ptCount val="6"/>
                <c:pt idx="0">
                  <c:v>21185609</c:v>
                </c:pt>
                <c:pt idx="1">
                  <c:v>9748300</c:v>
                </c:pt>
                <c:pt idx="2">
                  <c:v>9337196</c:v>
                </c:pt>
                <c:pt idx="3">
                  <c:v>15134636</c:v>
                </c:pt>
                <c:pt idx="4">
                  <c:v>4379900</c:v>
                </c:pt>
                <c:pt idx="5">
                  <c:v>1750000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43A71-8DAB-4042-BACA-BD78272DCF2D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D82A232-1A2A-43CD-9E77-2D797B70682B}">
      <dgm:prSet phldrT="[Tekst]" custT="1"/>
      <dgm:spPr/>
      <dgm:t>
        <a:bodyPr/>
        <a:lstStyle/>
        <a:p>
          <a:r>
            <a:rPr lang="ru-RU" sz="2000" dirty="0" smtClean="0"/>
            <a:t>Кол-во жителей  </a:t>
          </a:r>
          <a:r>
            <a:rPr lang="hr-HR" sz="2000" dirty="0" smtClean="0"/>
            <a:t> 8.638</a:t>
          </a:r>
          <a:endParaRPr lang="hr-HR" sz="2000" dirty="0"/>
        </a:p>
      </dgm:t>
    </dgm:pt>
    <dgm:pt modelId="{AF98168F-0743-43A6-B2F3-CA4C30F3E38E}" type="parTrans" cxnId="{28E57675-EA1C-4ACC-AC23-5355083E7181}">
      <dgm:prSet/>
      <dgm:spPr/>
      <dgm:t>
        <a:bodyPr/>
        <a:lstStyle/>
        <a:p>
          <a:endParaRPr lang="hr-HR" sz="3600"/>
        </a:p>
      </dgm:t>
    </dgm:pt>
    <dgm:pt modelId="{817F23DA-5F5F-4C47-A7C8-823946DC592A}" type="sibTrans" cxnId="{28E57675-EA1C-4ACC-AC23-5355083E7181}">
      <dgm:prSet/>
      <dgm:spPr/>
      <dgm:t>
        <a:bodyPr/>
        <a:lstStyle/>
        <a:p>
          <a:endParaRPr lang="hr-HR" sz="3600"/>
        </a:p>
      </dgm:t>
    </dgm:pt>
    <dgm:pt modelId="{102D8F27-F626-4674-9815-0BF3B847FEF6}">
      <dgm:prSet phldrT="[Tekst]" custT="1"/>
      <dgm:spPr/>
      <dgm:t>
        <a:bodyPr/>
        <a:lstStyle/>
        <a:p>
          <a:r>
            <a:rPr lang="ru-RU" sz="2000" dirty="0" smtClean="0"/>
            <a:t>Плотность  населения</a:t>
          </a:r>
          <a:r>
            <a:rPr lang="hr-HR" sz="2000" dirty="0" smtClean="0"/>
            <a:t>: 62,89 </a:t>
          </a:r>
          <a:r>
            <a:rPr lang="ru-RU" sz="2000" dirty="0" smtClean="0"/>
            <a:t>чел</a:t>
          </a:r>
          <a:r>
            <a:rPr lang="hr-HR" sz="2000" dirty="0" smtClean="0"/>
            <a:t>./</a:t>
          </a:r>
          <a:r>
            <a:rPr lang="ru-RU" sz="2000" dirty="0" smtClean="0"/>
            <a:t>км</a:t>
          </a:r>
          <a:r>
            <a:rPr lang="hr-HR" sz="2000" strike="noStrike" baseline="30000" dirty="0" smtClean="0"/>
            <a:t>2</a:t>
          </a:r>
          <a:endParaRPr lang="hr-HR" sz="2000" dirty="0"/>
        </a:p>
      </dgm:t>
    </dgm:pt>
    <dgm:pt modelId="{B81C959D-A04B-4BFA-BC65-D703AD2DA3A1}" type="parTrans" cxnId="{B3A13AAF-5F31-4BC8-83F6-6DE55594E9F8}">
      <dgm:prSet/>
      <dgm:spPr/>
      <dgm:t>
        <a:bodyPr/>
        <a:lstStyle/>
        <a:p>
          <a:endParaRPr lang="hr-HR" sz="3600"/>
        </a:p>
      </dgm:t>
    </dgm:pt>
    <dgm:pt modelId="{0B8D9091-4933-4253-91BB-EF0D14684BEB}" type="sibTrans" cxnId="{B3A13AAF-5F31-4BC8-83F6-6DE55594E9F8}">
      <dgm:prSet/>
      <dgm:spPr/>
      <dgm:t>
        <a:bodyPr/>
        <a:lstStyle/>
        <a:p>
          <a:endParaRPr lang="hr-HR" sz="3600"/>
        </a:p>
      </dgm:t>
    </dgm:pt>
    <dgm:pt modelId="{46D64092-2FE9-494B-83C3-02FB24BB6687}">
      <dgm:prSet phldrT="[Tekst]" custT="1"/>
      <dgm:spPr/>
      <dgm:t>
        <a:bodyPr/>
        <a:lstStyle/>
        <a:p>
          <a:r>
            <a:rPr lang="ru-RU" sz="2000" dirty="0" smtClean="0"/>
            <a:t>Площадь</a:t>
          </a:r>
          <a:r>
            <a:rPr lang="hr-HR" sz="2000" dirty="0" smtClean="0"/>
            <a:t>: 137,22 </a:t>
          </a:r>
          <a:r>
            <a:rPr lang="ru-RU" sz="2000" dirty="0" smtClean="0"/>
            <a:t>км</a:t>
          </a:r>
          <a:r>
            <a:rPr lang="hr-HR" sz="2000" strike="noStrike" baseline="30000" dirty="0" smtClean="0"/>
            <a:t>2</a:t>
          </a:r>
          <a:endParaRPr lang="hr-HR" sz="2000" dirty="0" smtClean="0"/>
        </a:p>
      </dgm:t>
    </dgm:pt>
    <dgm:pt modelId="{A9A8ED60-27A5-49EE-BAE6-A7D1C82ED3E1}" type="parTrans" cxnId="{F63D672B-A392-4B1F-9121-C433BFA2EB23}">
      <dgm:prSet/>
      <dgm:spPr/>
      <dgm:t>
        <a:bodyPr/>
        <a:lstStyle/>
        <a:p>
          <a:endParaRPr lang="hr-HR" sz="3600"/>
        </a:p>
      </dgm:t>
    </dgm:pt>
    <dgm:pt modelId="{2E6AE342-FFB2-40DA-AFB3-3A91AA244193}" type="sibTrans" cxnId="{F63D672B-A392-4B1F-9121-C433BFA2EB23}">
      <dgm:prSet/>
      <dgm:spPr/>
      <dgm:t>
        <a:bodyPr/>
        <a:lstStyle/>
        <a:p>
          <a:endParaRPr lang="hr-HR" sz="3600"/>
        </a:p>
      </dgm:t>
    </dgm:pt>
    <dgm:pt modelId="{1690125E-59D6-4882-880C-73B31045D6A6}">
      <dgm:prSet phldrT="[Tekst]" custT="1"/>
      <dgm:spPr/>
      <dgm:t>
        <a:bodyPr/>
        <a:lstStyle/>
        <a:p>
          <a:r>
            <a:rPr lang="ru-RU" sz="1800" dirty="0" smtClean="0"/>
            <a:t>Центр </a:t>
          </a:r>
          <a:r>
            <a:rPr lang="ru-RU" sz="1800" dirty="0" err="1" smtClean="0"/>
            <a:t>Истранской</a:t>
          </a:r>
          <a:r>
            <a:rPr lang="ru-RU" sz="1800" dirty="0" smtClean="0"/>
            <a:t> </a:t>
          </a:r>
          <a:r>
            <a:rPr lang="ru-RU" sz="1800" dirty="0" err="1" smtClean="0"/>
            <a:t>жупании</a:t>
          </a:r>
          <a:r>
            <a:rPr lang="ru-RU" sz="1800" dirty="0" smtClean="0"/>
            <a:t> </a:t>
          </a:r>
          <a:endParaRPr lang="hr-HR" sz="1800" dirty="0"/>
        </a:p>
      </dgm:t>
    </dgm:pt>
    <dgm:pt modelId="{8EB85D21-F7CE-45B2-9C60-980F49E7F862}" type="parTrans" cxnId="{3FBCB394-077E-459D-BA76-5D626AE784C3}">
      <dgm:prSet/>
      <dgm:spPr/>
      <dgm:t>
        <a:bodyPr/>
        <a:lstStyle/>
        <a:p>
          <a:endParaRPr lang="hr-HR" sz="3600"/>
        </a:p>
      </dgm:t>
    </dgm:pt>
    <dgm:pt modelId="{B4C4AB13-00D5-4667-82BD-377FAE70A897}" type="sibTrans" cxnId="{3FBCB394-077E-459D-BA76-5D626AE784C3}">
      <dgm:prSet/>
      <dgm:spPr/>
      <dgm:t>
        <a:bodyPr/>
        <a:lstStyle/>
        <a:p>
          <a:endParaRPr lang="hr-HR" sz="3600"/>
        </a:p>
      </dgm:t>
    </dgm:pt>
    <dgm:pt modelId="{E30EFD26-C0F3-468C-BFE6-2E9B014C36D3}">
      <dgm:prSet phldrT="[Tekst]" custT="1"/>
      <dgm:spPr/>
      <dgm:t>
        <a:bodyPr/>
        <a:lstStyle/>
        <a:p>
          <a:r>
            <a:rPr lang="hr-HR" sz="2000" dirty="0" smtClean="0"/>
            <a:t>12 </a:t>
          </a:r>
          <a:r>
            <a:rPr lang="ru-RU" sz="2000" dirty="0" smtClean="0"/>
            <a:t>местных советов </a:t>
          </a:r>
          <a:endParaRPr lang="hr-HR" sz="2000" dirty="0" smtClean="0"/>
        </a:p>
      </dgm:t>
    </dgm:pt>
    <dgm:pt modelId="{DE7DF359-64AB-4480-B15C-B5E539A03F7B}" type="parTrans" cxnId="{62797260-9FF9-4BE2-A313-219A8E98BA89}">
      <dgm:prSet/>
      <dgm:spPr/>
      <dgm:t>
        <a:bodyPr/>
        <a:lstStyle/>
        <a:p>
          <a:endParaRPr lang="hr-HR" sz="2800"/>
        </a:p>
      </dgm:t>
    </dgm:pt>
    <dgm:pt modelId="{D920C7FE-ADD8-4F1E-B526-872315A08A12}" type="sibTrans" cxnId="{62797260-9FF9-4BE2-A313-219A8E98BA89}">
      <dgm:prSet/>
      <dgm:spPr/>
      <dgm:t>
        <a:bodyPr/>
        <a:lstStyle/>
        <a:p>
          <a:endParaRPr lang="hr-HR" sz="2800"/>
        </a:p>
      </dgm:t>
    </dgm:pt>
    <dgm:pt modelId="{D587D587-8CFF-4F98-88BD-623D4450EC5A}">
      <dgm:prSet phldrT="[Tekst]" custT="1"/>
      <dgm:spPr/>
      <dgm:t>
        <a:bodyPr/>
        <a:lstStyle/>
        <a:p>
          <a:r>
            <a:rPr lang="hr-HR" sz="1800" dirty="0" smtClean="0"/>
            <a:t>6</a:t>
          </a:r>
          <a:r>
            <a:rPr lang="ru-RU" sz="1800" dirty="0" smtClean="0"/>
            <a:t> пользователей</a:t>
          </a:r>
          <a:r>
            <a:rPr lang="hr-HR" sz="1800" dirty="0" smtClean="0"/>
            <a:t> </a:t>
          </a:r>
          <a:r>
            <a:rPr lang="ru-RU" sz="1800" dirty="0" smtClean="0"/>
            <a:t>бюджетных средств </a:t>
          </a:r>
          <a:endParaRPr lang="hr-HR" sz="1800" dirty="0" smtClean="0"/>
        </a:p>
      </dgm:t>
    </dgm:pt>
    <dgm:pt modelId="{5ACBF598-064E-4CCC-A25E-479D835E8CBA}" type="parTrans" cxnId="{9B257AA3-F8D2-4EDF-8675-AF8402F54AC9}">
      <dgm:prSet/>
      <dgm:spPr/>
      <dgm:t>
        <a:bodyPr/>
        <a:lstStyle/>
        <a:p>
          <a:endParaRPr lang="hr-HR"/>
        </a:p>
      </dgm:t>
    </dgm:pt>
    <dgm:pt modelId="{864D3C42-80D2-4DD1-8E64-351691E95EAE}" type="sibTrans" cxnId="{9B257AA3-F8D2-4EDF-8675-AF8402F54AC9}">
      <dgm:prSet/>
      <dgm:spPr/>
      <dgm:t>
        <a:bodyPr/>
        <a:lstStyle/>
        <a:p>
          <a:endParaRPr lang="hr-HR"/>
        </a:p>
      </dgm:t>
    </dgm:pt>
    <dgm:pt modelId="{9B5D2F5B-FA2D-47C5-96DC-895A01780B2E}" type="pres">
      <dgm:prSet presAssocID="{B2043A71-8DAB-4042-BACA-BD78272DCF2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2FB2A51-2709-4A9D-A2A8-097B7E169956}" type="pres">
      <dgm:prSet presAssocID="{1690125E-59D6-4882-880C-73B31045D6A6}" presName="Accent1" presStyleCnt="0"/>
      <dgm:spPr/>
    </dgm:pt>
    <dgm:pt modelId="{15C8D621-FE94-4D82-97A6-CA89CA0FF8A2}" type="pres">
      <dgm:prSet presAssocID="{1690125E-59D6-4882-880C-73B31045D6A6}" presName="Accent" presStyleLbl="node1" presStyleIdx="0" presStyleCnt="6" custScaleX="134438" custScaleY="135094" custLinFactNeighborX="29716" custLinFactNeighborY="-8012"/>
      <dgm:spPr/>
    </dgm:pt>
    <dgm:pt modelId="{2E4B6A33-CCCA-4300-A5D1-43061A0192DC}" type="pres">
      <dgm:prSet presAssocID="{1690125E-59D6-4882-880C-73B31045D6A6}" presName="Parent1" presStyleLbl="revTx" presStyleIdx="0" presStyleCnt="6" custScaleX="133033" custLinFactNeighborX="56710" custLinFactNeighborY="-398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B17589-F975-4811-99A7-367B7C12B133}" type="pres">
      <dgm:prSet presAssocID="{5D82A232-1A2A-43CD-9E77-2D797B70682B}" presName="Accent2" presStyleCnt="0"/>
      <dgm:spPr/>
    </dgm:pt>
    <dgm:pt modelId="{6E387523-492B-406C-956D-2C626F94921D}" type="pres">
      <dgm:prSet presAssocID="{5D82A232-1A2A-43CD-9E77-2D797B70682B}" presName="Accent" presStyleLbl="node1" presStyleIdx="1" presStyleCnt="6" custScaleX="135887" custScaleY="136990" custLinFactNeighborX="-16626" custLinFactNeighborY="-1027"/>
      <dgm:spPr/>
    </dgm:pt>
    <dgm:pt modelId="{00FA0A50-EDB9-4B04-A1E1-4DAAF3014DD7}" type="pres">
      <dgm:prSet presAssocID="{5D82A232-1A2A-43CD-9E77-2D797B70682B}" presName="Parent2" presStyleLbl="revTx" presStyleIdx="1" presStyleCnt="6" custScaleX="126668" custLinFactNeighborX="-35756" custLinFactNeighborY="-164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28F39E-F950-4C76-BC71-675B502A883B}" type="pres">
      <dgm:prSet presAssocID="{102D8F27-F626-4674-9815-0BF3B847FEF6}" presName="Accent3" presStyleCnt="0"/>
      <dgm:spPr/>
    </dgm:pt>
    <dgm:pt modelId="{F589972F-671A-4E55-979C-165F1265D9A6}" type="pres">
      <dgm:prSet presAssocID="{102D8F27-F626-4674-9815-0BF3B847FEF6}" presName="Accent" presStyleLbl="node1" presStyleIdx="2" presStyleCnt="6" custScaleX="136478" custScaleY="124718" custLinFactNeighborX="29666" custLinFactNeighborY="-3798"/>
      <dgm:spPr/>
    </dgm:pt>
    <dgm:pt modelId="{B3A474A3-CFA8-40B6-9838-CDD6A245D940}" type="pres">
      <dgm:prSet presAssocID="{102D8F27-F626-4674-9815-0BF3B847FEF6}" presName="Parent3" presStyleLbl="revTx" presStyleIdx="2" presStyleCnt="6" custScaleX="149615" custLinFactNeighborX="47165" custLinFactNeighborY="-121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CDD08A-9023-4E58-9D50-E3749867807A}" type="pres">
      <dgm:prSet presAssocID="{46D64092-2FE9-494B-83C3-02FB24BB6687}" presName="Accent4" presStyleCnt="0"/>
      <dgm:spPr/>
    </dgm:pt>
    <dgm:pt modelId="{9522B7F5-8E54-442A-A7AF-1E4F290A4501}" type="pres">
      <dgm:prSet presAssocID="{46D64092-2FE9-494B-83C3-02FB24BB6687}" presName="Accent" presStyleLbl="node1" presStyleIdx="3" presStyleCnt="6" custScaleX="130553" custScaleY="125492" custLinFactNeighborX="-16746" custLinFactNeighborY="1927"/>
      <dgm:spPr/>
    </dgm:pt>
    <dgm:pt modelId="{44BFCE6E-3B48-4CC2-B3CB-09C0FB62A75A}" type="pres">
      <dgm:prSet presAssocID="{46D64092-2FE9-494B-83C3-02FB24BB6687}" presName="Parent4" presStyleLbl="revTx" presStyleIdx="3" presStyleCnt="6" custScaleX="145525" custLinFactNeighborX="-28043" custLinFactNeighborY="47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D0ACAD-4FD1-45FE-8C28-607D8FDD4962}" type="pres">
      <dgm:prSet presAssocID="{E30EFD26-C0F3-468C-BFE6-2E9B014C36D3}" presName="Accent5" presStyleCnt="0"/>
      <dgm:spPr/>
    </dgm:pt>
    <dgm:pt modelId="{04F15AEA-753D-432E-8E05-D78D7C6B1043}" type="pres">
      <dgm:prSet presAssocID="{E30EFD26-C0F3-468C-BFE6-2E9B014C36D3}" presName="Accent" presStyleLbl="node1" presStyleIdx="4" presStyleCnt="6" custScaleX="118736" custScaleY="111142" custLinFactNeighborX="28132" custLinFactNeighborY="-2568"/>
      <dgm:spPr/>
    </dgm:pt>
    <dgm:pt modelId="{5F4DF545-731D-4836-A259-F589DEEBF023}" type="pres">
      <dgm:prSet presAssocID="{E30EFD26-C0F3-468C-BFE6-2E9B014C36D3}" presName="Parent5" presStyleLbl="revTx" presStyleIdx="4" presStyleCnt="6" custScaleX="158708" custLinFactNeighborX="32514" custLinFactNeighborY="-6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BBDFC4-84DF-4E55-BC26-8AF06190C032}" type="pres">
      <dgm:prSet presAssocID="{D587D587-8CFF-4F98-88BD-623D4450EC5A}" presName="Accent6" presStyleCnt="0"/>
      <dgm:spPr/>
    </dgm:pt>
    <dgm:pt modelId="{DF4F4D8F-89E9-4D92-B462-CFC9FBBF2B60}" type="pres">
      <dgm:prSet presAssocID="{D587D587-8CFF-4F98-88BD-623D4450EC5A}" presName="Accent" presStyleLbl="node1" presStyleIdx="5" presStyleCnt="6" custScaleX="129349" custScaleY="121437" custLinFactNeighborX="-4994" custLinFactNeighborY="7111"/>
      <dgm:spPr/>
    </dgm:pt>
    <dgm:pt modelId="{A9682213-0F1B-4F7B-83AF-0E1D2B4FE28F}" type="pres">
      <dgm:prSet presAssocID="{D587D587-8CFF-4F98-88BD-623D4450EC5A}" presName="Parent6" presStyleLbl="revTx" presStyleIdx="5" presStyleCnt="6" custScaleX="1754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3A13AAF-5F31-4BC8-83F6-6DE55594E9F8}" srcId="{B2043A71-8DAB-4042-BACA-BD78272DCF2D}" destId="{102D8F27-F626-4674-9815-0BF3B847FEF6}" srcOrd="2" destOrd="0" parTransId="{B81C959D-A04B-4BFA-BC65-D703AD2DA3A1}" sibTransId="{0B8D9091-4933-4253-91BB-EF0D14684BEB}"/>
    <dgm:cxn modelId="{251BC26A-5466-4D8A-BDA6-D25A156632E9}" type="presOf" srcId="{102D8F27-F626-4674-9815-0BF3B847FEF6}" destId="{B3A474A3-CFA8-40B6-9838-CDD6A245D940}" srcOrd="0" destOrd="0" presId="urn:microsoft.com/office/officeart/2009/layout/CircleArrowProcess"/>
    <dgm:cxn modelId="{28E57675-EA1C-4ACC-AC23-5355083E7181}" srcId="{B2043A71-8DAB-4042-BACA-BD78272DCF2D}" destId="{5D82A232-1A2A-43CD-9E77-2D797B70682B}" srcOrd="1" destOrd="0" parTransId="{AF98168F-0743-43A6-B2F3-CA4C30F3E38E}" sibTransId="{817F23DA-5F5F-4C47-A7C8-823946DC592A}"/>
    <dgm:cxn modelId="{FD863CEC-51BE-4D11-B873-304F78700812}" type="presOf" srcId="{D587D587-8CFF-4F98-88BD-623D4450EC5A}" destId="{A9682213-0F1B-4F7B-83AF-0E1D2B4FE28F}" srcOrd="0" destOrd="0" presId="urn:microsoft.com/office/officeart/2009/layout/CircleArrowProcess"/>
    <dgm:cxn modelId="{F63D672B-A392-4B1F-9121-C433BFA2EB23}" srcId="{B2043A71-8DAB-4042-BACA-BD78272DCF2D}" destId="{46D64092-2FE9-494B-83C3-02FB24BB6687}" srcOrd="3" destOrd="0" parTransId="{A9A8ED60-27A5-49EE-BAE6-A7D1C82ED3E1}" sibTransId="{2E6AE342-FFB2-40DA-AFB3-3A91AA244193}"/>
    <dgm:cxn modelId="{FBF79801-1B34-43FD-9700-FA5BE83D56E8}" type="presOf" srcId="{5D82A232-1A2A-43CD-9E77-2D797B70682B}" destId="{00FA0A50-EDB9-4B04-A1E1-4DAAF3014DD7}" srcOrd="0" destOrd="0" presId="urn:microsoft.com/office/officeart/2009/layout/CircleArrowProcess"/>
    <dgm:cxn modelId="{06EDF1D4-9DA4-47E8-B0BD-3F798F134FD7}" type="presOf" srcId="{B2043A71-8DAB-4042-BACA-BD78272DCF2D}" destId="{9B5D2F5B-FA2D-47C5-96DC-895A01780B2E}" srcOrd="0" destOrd="0" presId="urn:microsoft.com/office/officeart/2009/layout/CircleArrowProcess"/>
    <dgm:cxn modelId="{36CD7F43-54E9-40DA-B6EA-A80718DBD3E6}" type="presOf" srcId="{E30EFD26-C0F3-468C-BFE6-2E9B014C36D3}" destId="{5F4DF545-731D-4836-A259-F589DEEBF023}" srcOrd="0" destOrd="0" presId="urn:microsoft.com/office/officeart/2009/layout/CircleArrowProcess"/>
    <dgm:cxn modelId="{9B257AA3-F8D2-4EDF-8675-AF8402F54AC9}" srcId="{B2043A71-8DAB-4042-BACA-BD78272DCF2D}" destId="{D587D587-8CFF-4F98-88BD-623D4450EC5A}" srcOrd="5" destOrd="0" parTransId="{5ACBF598-064E-4CCC-A25E-479D835E8CBA}" sibTransId="{864D3C42-80D2-4DD1-8E64-351691E95EAE}"/>
    <dgm:cxn modelId="{D6330F1C-EECC-4697-BDF6-450C1A5D2A54}" type="presOf" srcId="{1690125E-59D6-4882-880C-73B31045D6A6}" destId="{2E4B6A33-CCCA-4300-A5D1-43061A0192DC}" srcOrd="0" destOrd="0" presId="urn:microsoft.com/office/officeart/2009/layout/CircleArrowProcess"/>
    <dgm:cxn modelId="{3FBCB394-077E-459D-BA76-5D626AE784C3}" srcId="{B2043A71-8DAB-4042-BACA-BD78272DCF2D}" destId="{1690125E-59D6-4882-880C-73B31045D6A6}" srcOrd="0" destOrd="0" parTransId="{8EB85D21-F7CE-45B2-9C60-980F49E7F862}" sibTransId="{B4C4AB13-00D5-4667-82BD-377FAE70A897}"/>
    <dgm:cxn modelId="{62797260-9FF9-4BE2-A313-219A8E98BA89}" srcId="{B2043A71-8DAB-4042-BACA-BD78272DCF2D}" destId="{E30EFD26-C0F3-468C-BFE6-2E9B014C36D3}" srcOrd="4" destOrd="0" parTransId="{DE7DF359-64AB-4480-B15C-B5E539A03F7B}" sibTransId="{D920C7FE-ADD8-4F1E-B526-872315A08A12}"/>
    <dgm:cxn modelId="{1EF24AC1-E7F5-4188-AA29-724FE15779DF}" type="presOf" srcId="{46D64092-2FE9-494B-83C3-02FB24BB6687}" destId="{44BFCE6E-3B48-4CC2-B3CB-09C0FB62A75A}" srcOrd="0" destOrd="0" presId="urn:microsoft.com/office/officeart/2009/layout/CircleArrowProcess"/>
    <dgm:cxn modelId="{5423B41B-A883-463C-BF88-39DFE063387D}" type="presParOf" srcId="{9B5D2F5B-FA2D-47C5-96DC-895A01780B2E}" destId="{62FB2A51-2709-4A9D-A2A8-097B7E169956}" srcOrd="0" destOrd="0" presId="urn:microsoft.com/office/officeart/2009/layout/CircleArrowProcess"/>
    <dgm:cxn modelId="{239C9FC8-2DE1-4E0D-AE2F-712AD7CBD028}" type="presParOf" srcId="{62FB2A51-2709-4A9D-A2A8-097B7E169956}" destId="{15C8D621-FE94-4D82-97A6-CA89CA0FF8A2}" srcOrd="0" destOrd="0" presId="urn:microsoft.com/office/officeart/2009/layout/CircleArrowProcess"/>
    <dgm:cxn modelId="{FF639E6B-51C1-4AFD-9AE4-7886B6EA6B80}" type="presParOf" srcId="{9B5D2F5B-FA2D-47C5-96DC-895A01780B2E}" destId="{2E4B6A33-CCCA-4300-A5D1-43061A0192DC}" srcOrd="1" destOrd="0" presId="urn:microsoft.com/office/officeart/2009/layout/CircleArrowProcess"/>
    <dgm:cxn modelId="{D5ECDBB7-3952-421D-BB61-892EA0A19CA9}" type="presParOf" srcId="{9B5D2F5B-FA2D-47C5-96DC-895A01780B2E}" destId="{09B17589-F975-4811-99A7-367B7C12B133}" srcOrd="2" destOrd="0" presId="urn:microsoft.com/office/officeart/2009/layout/CircleArrowProcess"/>
    <dgm:cxn modelId="{87C5EF54-3625-4EFE-A9E4-FFCE7A3B1FA2}" type="presParOf" srcId="{09B17589-F975-4811-99A7-367B7C12B133}" destId="{6E387523-492B-406C-956D-2C626F94921D}" srcOrd="0" destOrd="0" presId="urn:microsoft.com/office/officeart/2009/layout/CircleArrowProcess"/>
    <dgm:cxn modelId="{22E9571D-D8A4-4191-893A-26445961060E}" type="presParOf" srcId="{9B5D2F5B-FA2D-47C5-96DC-895A01780B2E}" destId="{00FA0A50-EDB9-4B04-A1E1-4DAAF3014DD7}" srcOrd="3" destOrd="0" presId="urn:microsoft.com/office/officeart/2009/layout/CircleArrowProcess"/>
    <dgm:cxn modelId="{FE6F9E24-6305-4614-BFEE-CA4B11C2D758}" type="presParOf" srcId="{9B5D2F5B-FA2D-47C5-96DC-895A01780B2E}" destId="{7B28F39E-F950-4C76-BC71-675B502A883B}" srcOrd="4" destOrd="0" presId="urn:microsoft.com/office/officeart/2009/layout/CircleArrowProcess"/>
    <dgm:cxn modelId="{5427A3E9-6532-4CD4-80B8-0C351495C2E9}" type="presParOf" srcId="{7B28F39E-F950-4C76-BC71-675B502A883B}" destId="{F589972F-671A-4E55-979C-165F1265D9A6}" srcOrd="0" destOrd="0" presId="urn:microsoft.com/office/officeart/2009/layout/CircleArrowProcess"/>
    <dgm:cxn modelId="{6DEFC80D-A12E-458E-B0C2-91317EA3CEC3}" type="presParOf" srcId="{9B5D2F5B-FA2D-47C5-96DC-895A01780B2E}" destId="{B3A474A3-CFA8-40B6-9838-CDD6A245D940}" srcOrd="5" destOrd="0" presId="urn:microsoft.com/office/officeart/2009/layout/CircleArrowProcess"/>
    <dgm:cxn modelId="{A1DE2E00-BC3B-4B47-A420-8FD4EF41D9E8}" type="presParOf" srcId="{9B5D2F5B-FA2D-47C5-96DC-895A01780B2E}" destId="{C1CDD08A-9023-4E58-9D50-E3749867807A}" srcOrd="6" destOrd="0" presId="urn:microsoft.com/office/officeart/2009/layout/CircleArrowProcess"/>
    <dgm:cxn modelId="{22C7E687-7397-42E9-98BD-DD5388AC858C}" type="presParOf" srcId="{C1CDD08A-9023-4E58-9D50-E3749867807A}" destId="{9522B7F5-8E54-442A-A7AF-1E4F290A4501}" srcOrd="0" destOrd="0" presId="urn:microsoft.com/office/officeart/2009/layout/CircleArrowProcess"/>
    <dgm:cxn modelId="{927D1B5F-92D3-48E1-BF39-75709891E980}" type="presParOf" srcId="{9B5D2F5B-FA2D-47C5-96DC-895A01780B2E}" destId="{44BFCE6E-3B48-4CC2-B3CB-09C0FB62A75A}" srcOrd="7" destOrd="0" presId="urn:microsoft.com/office/officeart/2009/layout/CircleArrowProcess"/>
    <dgm:cxn modelId="{1E9F30B8-3EB3-4A1B-A70D-993177D27DF0}" type="presParOf" srcId="{9B5D2F5B-FA2D-47C5-96DC-895A01780B2E}" destId="{E2D0ACAD-4FD1-45FE-8C28-607D8FDD4962}" srcOrd="8" destOrd="0" presId="urn:microsoft.com/office/officeart/2009/layout/CircleArrowProcess"/>
    <dgm:cxn modelId="{75644ADF-358F-49AF-B546-3A837D42E70F}" type="presParOf" srcId="{E2D0ACAD-4FD1-45FE-8C28-607D8FDD4962}" destId="{04F15AEA-753D-432E-8E05-D78D7C6B1043}" srcOrd="0" destOrd="0" presId="urn:microsoft.com/office/officeart/2009/layout/CircleArrowProcess"/>
    <dgm:cxn modelId="{FAEFAC99-BC5A-4FED-A986-88D704CF9096}" type="presParOf" srcId="{9B5D2F5B-FA2D-47C5-96DC-895A01780B2E}" destId="{5F4DF545-731D-4836-A259-F589DEEBF023}" srcOrd="9" destOrd="0" presId="urn:microsoft.com/office/officeart/2009/layout/CircleArrowProcess"/>
    <dgm:cxn modelId="{B25C9C5D-E543-4FDF-B5AF-183AA30D6A13}" type="presParOf" srcId="{9B5D2F5B-FA2D-47C5-96DC-895A01780B2E}" destId="{A6BBDFC4-84DF-4E55-BC26-8AF06190C032}" srcOrd="10" destOrd="0" presId="urn:microsoft.com/office/officeart/2009/layout/CircleArrowProcess"/>
    <dgm:cxn modelId="{8DCCF53F-FA54-4954-8DEF-D734D33AF5E8}" type="presParOf" srcId="{A6BBDFC4-84DF-4E55-BC26-8AF06190C032}" destId="{DF4F4D8F-89E9-4D92-B462-CFC9FBBF2B60}" srcOrd="0" destOrd="0" presId="urn:microsoft.com/office/officeart/2009/layout/CircleArrowProcess"/>
    <dgm:cxn modelId="{EA0E358A-A0A0-438B-A5F2-28678AD7B5ED}" type="presParOf" srcId="{9B5D2F5B-FA2D-47C5-96DC-895A01780B2E}" destId="{A9682213-0F1B-4F7B-83AF-0E1D2B4FE28F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CDFCE-94F0-4E67-8FE6-8FA1009DC1F3}" type="doc">
      <dgm:prSet loTypeId="urn:microsoft.com/office/officeart/2005/8/layout/orgChart1" loCatId="hierarchy" qsTypeId="urn:microsoft.com/office/officeart/2005/8/quickstyle/3d2" qsCatId="3D" csTypeId="urn:microsoft.com/office/officeart/2005/8/colors/accent1_1" csCatId="accent1" phldr="1"/>
      <dgm:spPr/>
    </dgm:pt>
    <dgm:pt modelId="{0EDF893B-3A6A-4E83-BBE1-FDF20546B57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МЭР</a:t>
          </a:r>
          <a:endParaRPr kumimoji="0" lang="hr-HR" sz="1600" b="1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A2CFDFD6-CCEB-42D9-9F77-DBCA1A3360FA}" type="parTrans" cxnId="{851AA297-686C-4401-BD0D-AC85C6DC4B3B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8D113D71-8500-4FB0-A644-97B4AE2F93CB}" type="sibTrans" cxnId="{851AA297-686C-4401-BD0D-AC85C6DC4B3B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C5668E90-CD32-4483-B0B8-A5B8CF5B04BF}" type="asst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ЗАМЕСТИТЕЛИ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МЭРА </a:t>
          </a:r>
          <a:endParaRPr kumimoji="0" lang="hr-HR" sz="1600" b="1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B9878C27-AEAB-4E7F-8AD0-DAFA3C527A08}" type="parTrans" cxnId="{221249F6-5E42-4C53-BAC6-A5241A4E1263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6BBD3B4F-C93C-4E1C-99A4-106D6DF936F6}" type="sibTrans" cxnId="{221249F6-5E42-4C53-BAC6-A5241A4E1263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362A6F29-8BEF-454F-8AF1-88253F7C1F2C}" type="asst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Служба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 внутренней ревизии </a:t>
          </a:r>
          <a:endParaRPr kumimoji="0" lang="hr-HR" sz="1600" b="1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5F88BEAF-0330-4024-9AAC-6DF8BEF78250}" type="parTrans" cxnId="{ECFD0CB0-4BD3-4BC9-BE6D-F606ACA88E4F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7C54AAEA-B956-4444-8112-C1FFF4AD16CE}" type="sibTrans" cxnId="{ECFD0CB0-4BD3-4BC9-BE6D-F606ACA88E4F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5D84E8FB-602D-4190-B158-4F094780FAF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Офис Города </a:t>
          </a:r>
          <a:endParaRPr kumimoji="0" lang="hr-HR" sz="1600" b="1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74C5C677-58FE-4EAD-B8E9-AD8D9B399EC6}" type="parTrans" cxnId="{BE852E61-1A84-4DB4-86C7-E849F5514DE5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D1CB1532-97E4-4F44-B749-FD76CBDB5D49}" type="sibTrans" cxnId="{BE852E61-1A84-4DB4-86C7-E849F5514DE5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06BAA483-016F-4DED-BC14-2609EE0CC00A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Отдел по вопросам самоуправления и общественной деятельности </a:t>
          </a:r>
          <a:endParaRPr kumimoji="0" lang="hr-HR" sz="1600" b="1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F4F37897-95B2-4664-BDAF-79FD72AD52EA}" type="parTrans" cxnId="{7F0335C0-EC74-45E4-97C2-FE8CE5D16ECB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C4808C48-3088-43F0-8FE2-0AA7286A0A0D}" type="sibTrans" cxnId="{7F0335C0-EC74-45E4-97C2-FE8CE5D16ECB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2B916A67-8DE7-49E1-9267-9C3D649AB0B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Отдел по вопросам управления коммунальными сетями, городскому планированию и строительству</a:t>
          </a:r>
          <a:endParaRPr kumimoji="0" lang="hr-HR" sz="1400" b="0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6EA5A428-CBF6-466B-AE6D-89C30D363C30}" type="parTrans" cxnId="{EE2E3665-1E0A-4116-AB68-0861B62B54AA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DA78AE49-171B-42CD-A939-8CE65A5934E0}" type="sibTrans" cxnId="{EE2E3665-1E0A-4116-AB68-0861B62B54AA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5EBA4C3B-68BC-4A57-ABC5-D55155E9820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+mn-lt"/>
              <a:cs typeface="Arial" panose="020B0604020202020204" pitchFamily="34" charset="0"/>
            </a:rPr>
            <a:t>Отдел по управлению экономикой, финансами и бюджетом </a:t>
          </a:r>
          <a:endParaRPr kumimoji="0" lang="hr-HR" sz="1400" b="1" i="0" u="none" strike="noStrike" cap="none" normalizeH="0" baseline="0" dirty="0" smtClean="0">
            <a:ln/>
            <a:effectLst/>
            <a:latin typeface="+mn-lt"/>
            <a:cs typeface="Arial" panose="020B0604020202020204" pitchFamily="34" charset="0"/>
          </a:endParaRPr>
        </a:p>
      </dgm:t>
    </dgm:pt>
    <dgm:pt modelId="{94667875-FA2C-41F6-8BF5-1388A570FCD9}" type="parTrans" cxnId="{3B81EA3C-8570-4772-9DBE-C031A98F9691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B1E2BC98-991D-461C-98B3-1276CC66EDA2}" type="sibTrans" cxnId="{3B81EA3C-8570-4772-9DBE-C031A98F9691}">
      <dgm:prSet/>
      <dgm:spPr/>
      <dgm:t>
        <a:bodyPr/>
        <a:lstStyle/>
        <a:p>
          <a:endParaRPr lang="hr-HR" sz="2800">
            <a:latin typeface="+mn-lt"/>
          </a:endParaRPr>
        </a:p>
      </dgm:t>
    </dgm:pt>
    <dgm:pt modelId="{D3EACC8C-D040-4EF1-8E8B-7B9F94CA8BAE}" type="pres">
      <dgm:prSet presAssocID="{6A1CDFCE-94F0-4E67-8FE6-8FA1009DC1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9190F6-12F1-4C97-8D5B-D70814CC1094}" type="pres">
      <dgm:prSet presAssocID="{0EDF893B-3A6A-4E83-BBE1-FDF20546B575}" presName="hierRoot1" presStyleCnt="0">
        <dgm:presLayoutVars>
          <dgm:hierBranch/>
        </dgm:presLayoutVars>
      </dgm:prSet>
      <dgm:spPr/>
    </dgm:pt>
    <dgm:pt modelId="{FFC9DFD5-DA41-4583-B917-091AA68D3DD4}" type="pres">
      <dgm:prSet presAssocID="{0EDF893B-3A6A-4E83-BBE1-FDF20546B575}" presName="rootComposite1" presStyleCnt="0"/>
      <dgm:spPr/>
    </dgm:pt>
    <dgm:pt modelId="{6F741661-BA08-4AB0-B26B-D5833076C9F8}" type="pres">
      <dgm:prSet presAssocID="{0EDF893B-3A6A-4E83-BBE1-FDF20546B575}" presName="rootText1" presStyleLbl="node0" presStyleIdx="0" presStyleCnt="1" custLinFactNeighborX="613" custLinFactNeighborY="304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3197695-7797-4750-8A92-A9C38600F9A8}" type="pres">
      <dgm:prSet presAssocID="{0EDF893B-3A6A-4E83-BBE1-FDF20546B575}" presName="rootConnector1" presStyleLbl="node1" presStyleIdx="0" presStyleCnt="0"/>
      <dgm:spPr/>
      <dgm:t>
        <a:bodyPr/>
        <a:lstStyle/>
        <a:p>
          <a:endParaRPr lang="hr-HR"/>
        </a:p>
      </dgm:t>
    </dgm:pt>
    <dgm:pt modelId="{5E4A654E-B700-4826-92D2-3FBEC26E6404}" type="pres">
      <dgm:prSet presAssocID="{0EDF893B-3A6A-4E83-BBE1-FDF20546B575}" presName="hierChild2" presStyleCnt="0"/>
      <dgm:spPr/>
    </dgm:pt>
    <dgm:pt modelId="{523B8893-C0F8-43EE-9B35-8D1EF0DAAA87}" type="pres">
      <dgm:prSet presAssocID="{74C5C677-58FE-4EAD-B8E9-AD8D9B399EC6}" presName="Name35" presStyleLbl="parChTrans1D2" presStyleIdx="0" presStyleCnt="6"/>
      <dgm:spPr/>
      <dgm:t>
        <a:bodyPr/>
        <a:lstStyle/>
        <a:p>
          <a:endParaRPr lang="hr-HR"/>
        </a:p>
      </dgm:t>
    </dgm:pt>
    <dgm:pt modelId="{343C9E0D-9C0E-4A5D-A3C5-B9F8B657A406}" type="pres">
      <dgm:prSet presAssocID="{5D84E8FB-602D-4190-B158-4F094780FAF3}" presName="hierRoot2" presStyleCnt="0">
        <dgm:presLayoutVars>
          <dgm:hierBranch/>
        </dgm:presLayoutVars>
      </dgm:prSet>
      <dgm:spPr/>
    </dgm:pt>
    <dgm:pt modelId="{4BB741B2-1EC5-4940-B0A9-3353FD09AAE5}" type="pres">
      <dgm:prSet presAssocID="{5D84E8FB-602D-4190-B158-4F094780FAF3}" presName="rootComposite" presStyleCnt="0"/>
      <dgm:spPr/>
    </dgm:pt>
    <dgm:pt modelId="{4D6480AE-6BCE-4B04-8D9B-C16DC770EAB3}" type="pres">
      <dgm:prSet presAssocID="{5D84E8FB-602D-4190-B158-4F094780FAF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A73809F-8F05-4573-8639-76B0F931196D}" type="pres">
      <dgm:prSet presAssocID="{5D84E8FB-602D-4190-B158-4F094780FAF3}" presName="rootConnector" presStyleLbl="node2" presStyleIdx="0" presStyleCnt="4"/>
      <dgm:spPr/>
      <dgm:t>
        <a:bodyPr/>
        <a:lstStyle/>
        <a:p>
          <a:endParaRPr lang="hr-HR"/>
        </a:p>
      </dgm:t>
    </dgm:pt>
    <dgm:pt modelId="{44D17B21-6079-4B4A-B46A-C648D8FCC8C9}" type="pres">
      <dgm:prSet presAssocID="{5D84E8FB-602D-4190-B158-4F094780FAF3}" presName="hierChild4" presStyleCnt="0"/>
      <dgm:spPr/>
    </dgm:pt>
    <dgm:pt modelId="{7493E3BE-8430-4DA3-A043-3B23812183CB}" type="pres">
      <dgm:prSet presAssocID="{5D84E8FB-602D-4190-B158-4F094780FAF3}" presName="hierChild5" presStyleCnt="0"/>
      <dgm:spPr/>
    </dgm:pt>
    <dgm:pt modelId="{4C5C4333-ECF2-4B9C-8CE9-4AF05E8C2E23}" type="pres">
      <dgm:prSet presAssocID="{F4F37897-95B2-4664-BDAF-79FD72AD52EA}" presName="Name35" presStyleLbl="parChTrans1D2" presStyleIdx="1" presStyleCnt="6"/>
      <dgm:spPr/>
      <dgm:t>
        <a:bodyPr/>
        <a:lstStyle/>
        <a:p>
          <a:endParaRPr lang="hr-HR"/>
        </a:p>
      </dgm:t>
    </dgm:pt>
    <dgm:pt modelId="{FE46159D-2858-40BD-A717-E44BBADED089}" type="pres">
      <dgm:prSet presAssocID="{06BAA483-016F-4DED-BC14-2609EE0CC00A}" presName="hierRoot2" presStyleCnt="0">
        <dgm:presLayoutVars>
          <dgm:hierBranch/>
        </dgm:presLayoutVars>
      </dgm:prSet>
      <dgm:spPr/>
    </dgm:pt>
    <dgm:pt modelId="{D5C938D2-0CC2-4ED4-977C-F767391346C2}" type="pres">
      <dgm:prSet presAssocID="{06BAA483-016F-4DED-BC14-2609EE0CC00A}" presName="rootComposite" presStyleCnt="0"/>
      <dgm:spPr/>
    </dgm:pt>
    <dgm:pt modelId="{0CCCAD12-9460-47A7-98E7-96795FF55B20}" type="pres">
      <dgm:prSet presAssocID="{06BAA483-016F-4DED-BC14-2609EE0CC00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02B238A-6C4D-43D0-BDF7-50477E09EE30}" type="pres">
      <dgm:prSet presAssocID="{06BAA483-016F-4DED-BC14-2609EE0CC00A}" presName="rootConnector" presStyleLbl="node2" presStyleIdx="1" presStyleCnt="4"/>
      <dgm:spPr/>
      <dgm:t>
        <a:bodyPr/>
        <a:lstStyle/>
        <a:p>
          <a:endParaRPr lang="hr-HR"/>
        </a:p>
      </dgm:t>
    </dgm:pt>
    <dgm:pt modelId="{36E8E36B-BF06-49B8-9334-ECD24CBEA441}" type="pres">
      <dgm:prSet presAssocID="{06BAA483-016F-4DED-BC14-2609EE0CC00A}" presName="hierChild4" presStyleCnt="0"/>
      <dgm:spPr/>
    </dgm:pt>
    <dgm:pt modelId="{75BF49B5-23DF-4305-9435-42703BAE2399}" type="pres">
      <dgm:prSet presAssocID="{06BAA483-016F-4DED-BC14-2609EE0CC00A}" presName="hierChild5" presStyleCnt="0"/>
      <dgm:spPr/>
    </dgm:pt>
    <dgm:pt modelId="{8A8D7BC6-44FF-4E2A-A54B-D2E46CD16F51}" type="pres">
      <dgm:prSet presAssocID="{6EA5A428-CBF6-466B-AE6D-89C30D363C30}" presName="Name35" presStyleLbl="parChTrans1D2" presStyleIdx="2" presStyleCnt="6"/>
      <dgm:spPr/>
      <dgm:t>
        <a:bodyPr/>
        <a:lstStyle/>
        <a:p>
          <a:endParaRPr lang="hr-HR"/>
        </a:p>
      </dgm:t>
    </dgm:pt>
    <dgm:pt modelId="{3F61AAEE-0321-4F1A-9F52-E39AB5337040}" type="pres">
      <dgm:prSet presAssocID="{2B916A67-8DE7-49E1-9267-9C3D649AB0B4}" presName="hierRoot2" presStyleCnt="0">
        <dgm:presLayoutVars>
          <dgm:hierBranch/>
        </dgm:presLayoutVars>
      </dgm:prSet>
      <dgm:spPr/>
    </dgm:pt>
    <dgm:pt modelId="{D777CA5F-0F59-4630-83BA-01FC83C271C9}" type="pres">
      <dgm:prSet presAssocID="{2B916A67-8DE7-49E1-9267-9C3D649AB0B4}" presName="rootComposite" presStyleCnt="0"/>
      <dgm:spPr/>
    </dgm:pt>
    <dgm:pt modelId="{D1674B48-9BB6-47FD-A910-AF9EABF554EE}" type="pres">
      <dgm:prSet presAssocID="{2B916A67-8DE7-49E1-9267-9C3D649AB0B4}" presName="rootText" presStyleLbl="node2" presStyleIdx="2" presStyleCnt="4" custScaleY="12933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9895D73-A24B-4722-9772-137E6ACB67A8}" type="pres">
      <dgm:prSet presAssocID="{2B916A67-8DE7-49E1-9267-9C3D649AB0B4}" presName="rootConnector" presStyleLbl="node2" presStyleIdx="2" presStyleCnt="4"/>
      <dgm:spPr/>
      <dgm:t>
        <a:bodyPr/>
        <a:lstStyle/>
        <a:p>
          <a:endParaRPr lang="hr-HR"/>
        </a:p>
      </dgm:t>
    </dgm:pt>
    <dgm:pt modelId="{CE572DCA-4F34-4F63-9408-5F3C124F547D}" type="pres">
      <dgm:prSet presAssocID="{2B916A67-8DE7-49E1-9267-9C3D649AB0B4}" presName="hierChild4" presStyleCnt="0"/>
      <dgm:spPr/>
    </dgm:pt>
    <dgm:pt modelId="{FE876D1B-C6D4-4436-95EE-9C7E69ADAAC8}" type="pres">
      <dgm:prSet presAssocID="{2B916A67-8DE7-49E1-9267-9C3D649AB0B4}" presName="hierChild5" presStyleCnt="0"/>
      <dgm:spPr/>
    </dgm:pt>
    <dgm:pt modelId="{55131E9F-D5A4-4DE6-BAD6-BEB8B4DE564E}" type="pres">
      <dgm:prSet presAssocID="{94667875-FA2C-41F6-8BF5-1388A570FCD9}" presName="Name35" presStyleLbl="parChTrans1D2" presStyleIdx="3" presStyleCnt="6"/>
      <dgm:spPr/>
      <dgm:t>
        <a:bodyPr/>
        <a:lstStyle/>
        <a:p>
          <a:endParaRPr lang="hr-HR"/>
        </a:p>
      </dgm:t>
    </dgm:pt>
    <dgm:pt modelId="{B4CEA46D-E057-4610-9E99-481447CC0A4D}" type="pres">
      <dgm:prSet presAssocID="{5EBA4C3B-68BC-4A57-ABC5-D55155E9820E}" presName="hierRoot2" presStyleCnt="0">
        <dgm:presLayoutVars>
          <dgm:hierBranch/>
        </dgm:presLayoutVars>
      </dgm:prSet>
      <dgm:spPr/>
    </dgm:pt>
    <dgm:pt modelId="{31419601-66F8-439C-B4A4-7F04C9067C21}" type="pres">
      <dgm:prSet presAssocID="{5EBA4C3B-68BC-4A57-ABC5-D55155E9820E}" presName="rootComposite" presStyleCnt="0"/>
      <dgm:spPr/>
    </dgm:pt>
    <dgm:pt modelId="{46EAE323-2CB5-4699-BDCC-02EB3779157B}" type="pres">
      <dgm:prSet presAssocID="{5EBA4C3B-68BC-4A57-ABC5-D55155E9820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AD2C3D6-1F92-472A-AD9D-A181911F4AA5}" type="pres">
      <dgm:prSet presAssocID="{5EBA4C3B-68BC-4A57-ABC5-D55155E9820E}" presName="rootConnector" presStyleLbl="node2" presStyleIdx="3" presStyleCnt="4"/>
      <dgm:spPr/>
      <dgm:t>
        <a:bodyPr/>
        <a:lstStyle/>
        <a:p>
          <a:endParaRPr lang="hr-HR"/>
        </a:p>
      </dgm:t>
    </dgm:pt>
    <dgm:pt modelId="{7F6C7239-6B8A-44D6-9D6B-35E14B628AE9}" type="pres">
      <dgm:prSet presAssocID="{5EBA4C3B-68BC-4A57-ABC5-D55155E9820E}" presName="hierChild4" presStyleCnt="0"/>
      <dgm:spPr/>
    </dgm:pt>
    <dgm:pt modelId="{78C69689-50E7-4D4F-8874-3760A980FB1B}" type="pres">
      <dgm:prSet presAssocID="{5EBA4C3B-68BC-4A57-ABC5-D55155E9820E}" presName="hierChild5" presStyleCnt="0"/>
      <dgm:spPr/>
    </dgm:pt>
    <dgm:pt modelId="{FBBAB11B-7193-432A-A293-D5644DFF5B3E}" type="pres">
      <dgm:prSet presAssocID="{0EDF893B-3A6A-4E83-BBE1-FDF20546B575}" presName="hierChild3" presStyleCnt="0"/>
      <dgm:spPr/>
    </dgm:pt>
    <dgm:pt modelId="{9DDE96C8-8397-4701-ADD2-FDBC028F5EDA}" type="pres">
      <dgm:prSet presAssocID="{B9878C27-AEAB-4E7F-8AD0-DAFA3C527A08}" presName="Name111" presStyleLbl="parChTrans1D2" presStyleIdx="4" presStyleCnt="6"/>
      <dgm:spPr/>
      <dgm:t>
        <a:bodyPr/>
        <a:lstStyle/>
        <a:p>
          <a:endParaRPr lang="hr-HR"/>
        </a:p>
      </dgm:t>
    </dgm:pt>
    <dgm:pt modelId="{A0C89B33-B844-462A-8303-AB96852DE671}" type="pres">
      <dgm:prSet presAssocID="{C5668E90-CD32-4483-B0B8-A5B8CF5B04BF}" presName="hierRoot3" presStyleCnt="0">
        <dgm:presLayoutVars>
          <dgm:hierBranch/>
        </dgm:presLayoutVars>
      </dgm:prSet>
      <dgm:spPr/>
    </dgm:pt>
    <dgm:pt modelId="{6E113D60-D404-4386-B13E-6C25DE55FDC6}" type="pres">
      <dgm:prSet presAssocID="{C5668E90-CD32-4483-B0B8-A5B8CF5B04BF}" presName="rootComposite3" presStyleCnt="0"/>
      <dgm:spPr/>
    </dgm:pt>
    <dgm:pt modelId="{9D784BB5-059D-4CD7-93B8-419BCB055374}" type="pres">
      <dgm:prSet presAssocID="{C5668E90-CD32-4483-B0B8-A5B8CF5B04BF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D19F909-7AE5-41A0-8B66-CB085C10EF6F}" type="pres">
      <dgm:prSet presAssocID="{C5668E90-CD32-4483-B0B8-A5B8CF5B04BF}" presName="rootConnector3" presStyleLbl="asst1" presStyleIdx="0" presStyleCnt="2"/>
      <dgm:spPr/>
      <dgm:t>
        <a:bodyPr/>
        <a:lstStyle/>
        <a:p>
          <a:endParaRPr lang="hr-HR"/>
        </a:p>
      </dgm:t>
    </dgm:pt>
    <dgm:pt modelId="{C198CE2B-5B97-49AB-8018-0278787E08C7}" type="pres">
      <dgm:prSet presAssocID="{C5668E90-CD32-4483-B0B8-A5B8CF5B04BF}" presName="hierChild6" presStyleCnt="0"/>
      <dgm:spPr/>
    </dgm:pt>
    <dgm:pt modelId="{F55BDD2A-B17F-457E-8265-07030E463280}" type="pres">
      <dgm:prSet presAssocID="{C5668E90-CD32-4483-B0B8-A5B8CF5B04BF}" presName="hierChild7" presStyleCnt="0"/>
      <dgm:spPr/>
    </dgm:pt>
    <dgm:pt modelId="{F6C0FB05-0979-41CD-A2C8-16367A71781F}" type="pres">
      <dgm:prSet presAssocID="{5F88BEAF-0330-4024-9AAC-6DF8BEF78250}" presName="Name111" presStyleLbl="parChTrans1D2" presStyleIdx="5" presStyleCnt="6"/>
      <dgm:spPr/>
      <dgm:t>
        <a:bodyPr/>
        <a:lstStyle/>
        <a:p>
          <a:endParaRPr lang="hr-HR"/>
        </a:p>
      </dgm:t>
    </dgm:pt>
    <dgm:pt modelId="{CEA4F134-8A36-486E-96B7-32997D0A341F}" type="pres">
      <dgm:prSet presAssocID="{362A6F29-8BEF-454F-8AF1-88253F7C1F2C}" presName="hierRoot3" presStyleCnt="0">
        <dgm:presLayoutVars>
          <dgm:hierBranch/>
        </dgm:presLayoutVars>
      </dgm:prSet>
      <dgm:spPr/>
    </dgm:pt>
    <dgm:pt modelId="{8A734595-2AD3-43EC-91F9-D817EBC622DC}" type="pres">
      <dgm:prSet presAssocID="{362A6F29-8BEF-454F-8AF1-88253F7C1F2C}" presName="rootComposite3" presStyleCnt="0"/>
      <dgm:spPr/>
    </dgm:pt>
    <dgm:pt modelId="{A82CF8EA-7F13-47D5-B04B-0FFF3B612EB0}" type="pres">
      <dgm:prSet presAssocID="{362A6F29-8BEF-454F-8AF1-88253F7C1F2C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ECE06A4-4E95-4AA5-BDC5-F1898FDD9B56}" type="pres">
      <dgm:prSet presAssocID="{362A6F29-8BEF-454F-8AF1-88253F7C1F2C}" presName="rootConnector3" presStyleLbl="asst1" presStyleIdx="1" presStyleCnt="2"/>
      <dgm:spPr/>
      <dgm:t>
        <a:bodyPr/>
        <a:lstStyle/>
        <a:p>
          <a:endParaRPr lang="hr-HR"/>
        </a:p>
      </dgm:t>
    </dgm:pt>
    <dgm:pt modelId="{6AF992F5-2CEA-4D14-B5AA-E6D29B41EFB9}" type="pres">
      <dgm:prSet presAssocID="{362A6F29-8BEF-454F-8AF1-88253F7C1F2C}" presName="hierChild6" presStyleCnt="0"/>
      <dgm:spPr/>
    </dgm:pt>
    <dgm:pt modelId="{40704FBE-06E3-4780-ACAF-E70D7582AB4E}" type="pres">
      <dgm:prSet presAssocID="{362A6F29-8BEF-454F-8AF1-88253F7C1F2C}" presName="hierChild7" presStyleCnt="0"/>
      <dgm:spPr/>
    </dgm:pt>
  </dgm:ptLst>
  <dgm:cxnLst>
    <dgm:cxn modelId="{4F870856-4EA9-435C-B662-FC63E6EE870B}" type="presOf" srcId="{06BAA483-016F-4DED-BC14-2609EE0CC00A}" destId="{902B238A-6C4D-43D0-BDF7-50477E09EE30}" srcOrd="1" destOrd="0" presId="urn:microsoft.com/office/officeart/2005/8/layout/orgChart1"/>
    <dgm:cxn modelId="{97550476-02B9-458B-AB9F-E5AC6FA9D62E}" type="presOf" srcId="{06BAA483-016F-4DED-BC14-2609EE0CC00A}" destId="{0CCCAD12-9460-47A7-98E7-96795FF55B20}" srcOrd="0" destOrd="0" presId="urn:microsoft.com/office/officeart/2005/8/layout/orgChart1"/>
    <dgm:cxn modelId="{4514F340-0F43-480C-B1E7-831B92BD9E4B}" type="presOf" srcId="{5F88BEAF-0330-4024-9AAC-6DF8BEF78250}" destId="{F6C0FB05-0979-41CD-A2C8-16367A71781F}" srcOrd="0" destOrd="0" presId="urn:microsoft.com/office/officeart/2005/8/layout/orgChart1"/>
    <dgm:cxn modelId="{C6BFBFD9-8AE6-4657-B9A4-F37DF81C2D87}" type="presOf" srcId="{5EBA4C3B-68BC-4A57-ABC5-D55155E9820E}" destId="{7AD2C3D6-1F92-472A-AD9D-A181911F4AA5}" srcOrd="1" destOrd="0" presId="urn:microsoft.com/office/officeart/2005/8/layout/orgChart1"/>
    <dgm:cxn modelId="{B97B73F2-EAE0-4F1A-AE90-83C614AC557B}" type="presOf" srcId="{0EDF893B-3A6A-4E83-BBE1-FDF20546B575}" destId="{6F741661-BA08-4AB0-B26B-D5833076C9F8}" srcOrd="0" destOrd="0" presId="urn:microsoft.com/office/officeart/2005/8/layout/orgChart1"/>
    <dgm:cxn modelId="{E542AB60-8DC5-4F61-9410-84111F93F1A3}" type="presOf" srcId="{362A6F29-8BEF-454F-8AF1-88253F7C1F2C}" destId="{A82CF8EA-7F13-47D5-B04B-0FFF3B612EB0}" srcOrd="0" destOrd="0" presId="urn:microsoft.com/office/officeart/2005/8/layout/orgChart1"/>
    <dgm:cxn modelId="{7F0335C0-EC74-45E4-97C2-FE8CE5D16ECB}" srcId="{0EDF893B-3A6A-4E83-BBE1-FDF20546B575}" destId="{06BAA483-016F-4DED-BC14-2609EE0CC00A}" srcOrd="3" destOrd="0" parTransId="{F4F37897-95B2-4664-BDAF-79FD72AD52EA}" sibTransId="{C4808C48-3088-43F0-8FE2-0AA7286A0A0D}"/>
    <dgm:cxn modelId="{404A0CFA-C43F-4638-BBA2-3D641698CD3B}" type="presOf" srcId="{0EDF893B-3A6A-4E83-BBE1-FDF20546B575}" destId="{83197695-7797-4750-8A92-A9C38600F9A8}" srcOrd="1" destOrd="0" presId="urn:microsoft.com/office/officeart/2005/8/layout/orgChart1"/>
    <dgm:cxn modelId="{851AA297-686C-4401-BD0D-AC85C6DC4B3B}" srcId="{6A1CDFCE-94F0-4E67-8FE6-8FA1009DC1F3}" destId="{0EDF893B-3A6A-4E83-BBE1-FDF20546B575}" srcOrd="0" destOrd="0" parTransId="{A2CFDFD6-CCEB-42D9-9F77-DBCA1A3360FA}" sibTransId="{8D113D71-8500-4FB0-A644-97B4AE2F93CB}"/>
    <dgm:cxn modelId="{ECFD0CB0-4BD3-4BC9-BE6D-F606ACA88E4F}" srcId="{0EDF893B-3A6A-4E83-BBE1-FDF20546B575}" destId="{362A6F29-8BEF-454F-8AF1-88253F7C1F2C}" srcOrd="1" destOrd="0" parTransId="{5F88BEAF-0330-4024-9AAC-6DF8BEF78250}" sibTransId="{7C54AAEA-B956-4444-8112-C1FFF4AD16CE}"/>
    <dgm:cxn modelId="{3B81EA3C-8570-4772-9DBE-C031A98F9691}" srcId="{0EDF893B-3A6A-4E83-BBE1-FDF20546B575}" destId="{5EBA4C3B-68BC-4A57-ABC5-D55155E9820E}" srcOrd="5" destOrd="0" parTransId="{94667875-FA2C-41F6-8BF5-1388A570FCD9}" sibTransId="{B1E2BC98-991D-461C-98B3-1276CC66EDA2}"/>
    <dgm:cxn modelId="{EE2E3665-1E0A-4116-AB68-0861B62B54AA}" srcId="{0EDF893B-3A6A-4E83-BBE1-FDF20546B575}" destId="{2B916A67-8DE7-49E1-9267-9C3D649AB0B4}" srcOrd="4" destOrd="0" parTransId="{6EA5A428-CBF6-466B-AE6D-89C30D363C30}" sibTransId="{DA78AE49-171B-42CD-A939-8CE65A5934E0}"/>
    <dgm:cxn modelId="{1B4FEC88-8B37-454F-9139-0E791FC8F6B3}" type="presOf" srcId="{C5668E90-CD32-4483-B0B8-A5B8CF5B04BF}" destId="{FD19F909-7AE5-41A0-8B66-CB085C10EF6F}" srcOrd="1" destOrd="0" presId="urn:microsoft.com/office/officeart/2005/8/layout/orgChart1"/>
    <dgm:cxn modelId="{A3F18C8E-7B2D-4B67-BA4D-85F16F0A4103}" type="presOf" srcId="{362A6F29-8BEF-454F-8AF1-88253F7C1F2C}" destId="{DECE06A4-4E95-4AA5-BDC5-F1898FDD9B56}" srcOrd="1" destOrd="0" presId="urn:microsoft.com/office/officeart/2005/8/layout/orgChart1"/>
    <dgm:cxn modelId="{A2E9D068-4750-4199-9AB5-E5771DA92A08}" type="presOf" srcId="{6A1CDFCE-94F0-4E67-8FE6-8FA1009DC1F3}" destId="{D3EACC8C-D040-4EF1-8E8B-7B9F94CA8BAE}" srcOrd="0" destOrd="0" presId="urn:microsoft.com/office/officeart/2005/8/layout/orgChart1"/>
    <dgm:cxn modelId="{55B6F060-AFAB-4344-8B74-08A033577EF5}" type="presOf" srcId="{B9878C27-AEAB-4E7F-8AD0-DAFA3C527A08}" destId="{9DDE96C8-8397-4701-ADD2-FDBC028F5EDA}" srcOrd="0" destOrd="0" presId="urn:microsoft.com/office/officeart/2005/8/layout/orgChart1"/>
    <dgm:cxn modelId="{BE03D80F-127B-4C14-B821-5B2913F04C51}" type="presOf" srcId="{74C5C677-58FE-4EAD-B8E9-AD8D9B399EC6}" destId="{523B8893-C0F8-43EE-9B35-8D1EF0DAAA87}" srcOrd="0" destOrd="0" presId="urn:microsoft.com/office/officeart/2005/8/layout/orgChart1"/>
    <dgm:cxn modelId="{4EB34E65-CC9B-436D-B639-D0A7B0D60960}" type="presOf" srcId="{6EA5A428-CBF6-466B-AE6D-89C30D363C30}" destId="{8A8D7BC6-44FF-4E2A-A54B-D2E46CD16F51}" srcOrd="0" destOrd="0" presId="urn:microsoft.com/office/officeart/2005/8/layout/orgChart1"/>
    <dgm:cxn modelId="{145AC162-537F-4074-ABAF-515306FEB93D}" type="presOf" srcId="{5EBA4C3B-68BC-4A57-ABC5-D55155E9820E}" destId="{46EAE323-2CB5-4699-BDCC-02EB3779157B}" srcOrd="0" destOrd="0" presId="urn:microsoft.com/office/officeart/2005/8/layout/orgChart1"/>
    <dgm:cxn modelId="{FD006F71-D55C-4FD5-B0A7-701DF9FF728B}" type="presOf" srcId="{2B916A67-8DE7-49E1-9267-9C3D649AB0B4}" destId="{59895D73-A24B-4722-9772-137E6ACB67A8}" srcOrd="1" destOrd="0" presId="urn:microsoft.com/office/officeart/2005/8/layout/orgChart1"/>
    <dgm:cxn modelId="{7850E96A-CEA8-42A8-9380-9AD34E54382D}" type="presOf" srcId="{94667875-FA2C-41F6-8BF5-1388A570FCD9}" destId="{55131E9F-D5A4-4DE6-BAD6-BEB8B4DE564E}" srcOrd="0" destOrd="0" presId="urn:microsoft.com/office/officeart/2005/8/layout/orgChart1"/>
    <dgm:cxn modelId="{221249F6-5E42-4C53-BAC6-A5241A4E1263}" srcId="{0EDF893B-3A6A-4E83-BBE1-FDF20546B575}" destId="{C5668E90-CD32-4483-B0B8-A5B8CF5B04BF}" srcOrd="0" destOrd="0" parTransId="{B9878C27-AEAB-4E7F-8AD0-DAFA3C527A08}" sibTransId="{6BBD3B4F-C93C-4E1C-99A4-106D6DF936F6}"/>
    <dgm:cxn modelId="{BE852E61-1A84-4DB4-86C7-E849F5514DE5}" srcId="{0EDF893B-3A6A-4E83-BBE1-FDF20546B575}" destId="{5D84E8FB-602D-4190-B158-4F094780FAF3}" srcOrd="2" destOrd="0" parTransId="{74C5C677-58FE-4EAD-B8E9-AD8D9B399EC6}" sibTransId="{D1CB1532-97E4-4F44-B749-FD76CBDB5D49}"/>
    <dgm:cxn modelId="{6E5AC102-4357-4E64-8C9F-92CC9E372A62}" type="presOf" srcId="{5D84E8FB-602D-4190-B158-4F094780FAF3}" destId="{AA73809F-8F05-4573-8639-76B0F931196D}" srcOrd="1" destOrd="0" presId="urn:microsoft.com/office/officeart/2005/8/layout/orgChart1"/>
    <dgm:cxn modelId="{44332D26-8ED9-41CD-BFC0-DB0A9C686A3A}" type="presOf" srcId="{F4F37897-95B2-4664-BDAF-79FD72AD52EA}" destId="{4C5C4333-ECF2-4B9C-8CE9-4AF05E8C2E23}" srcOrd="0" destOrd="0" presId="urn:microsoft.com/office/officeart/2005/8/layout/orgChart1"/>
    <dgm:cxn modelId="{8F8EE6B7-2E7C-4A87-8FED-89EBD332F649}" type="presOf" srcId="{C5668E90-CD32-4483-B0B8-A5B8CF5B04BF}" destId="{9D784BB5-059D-4CD7-93B8-419BCB055374}" srcOrd="0" destOrd="0" presId="urn:microsoft.com/office/officeart/2005/8/layout/orgChart1"/>
    <dgm:cxn modelId="{B909FF88-A0C6-4300-82C8-621E21AA68BC}" type="presOf" srcId="{2B916A67-8DE7-49E1-9267-9C3D649AB0B4}" destId="{D1674B48-9BB6-47FD-A910-AF9EABF554EE}" srcOrd="0" destOrd="0" presId="urn:microsoft.com/office/officeart/2005/8/layout/orgChart1"/>
    <dgm:cxn modelId="{5A112E3E-5A62-4955-9E91-1D3679501F99}" type="presOf" srcId="{5D84E8FB-602D-4190-B158-4F094780FAF3}" destId="{4D6480AE-6BCE-4B04-8D9B-C16DC770EAB3}" srcOrd="0" destOrd="0" presId="urn:microsoft.com/office/officeart/2005/8/layout/orgChart1"/>
    <dgm:cxn modelId="{91ED3E65-74FB-4E09-84D6-7A2FD31EE560}" type="presParOf" srcId="{D3EACC8C-D040-4EF1-8E8B-7B9F94CA8BAE}" destId="{629190F6-12F1-4C97-8D5B-D70814CC1094}" srcOrd="0" destOrd="0" presId="urn:microsoft.com/office/officeart/2005/8/layout/orgChart1"/>
    <dgm:cxn modelId="{B1898395-EB9A-4F96-89C9-A5BFE73D8500}" type="presParOf" srcId="{629190F6-12F1-4C97-8D5B-D70814CC1094}" destId="{FFC9DFD5-DA41-4583-B917-091AA68D3DD4}" srcOrd="0" destOrd="0" presId="urn:microsoft.com/office/officeart/2005/8/layout/orgChart1"/>
    <dgm:cxn modelId="{464605FE-AC96-42E5-95EC-C164EEC7E856}" type="presParOf" srcId="{FFC9DFD5-DA41-4583-B917-091AA68D3DD4}" destId="{6F741661-BA08-4AB0-B26B-D5833076C9F8}" srcOrd="0" destOrd="0" presId="urn:microsoft.com/office/officeart/2005/8/layout/orgChart1"/>
    <dgm:cxn modelId="{D147D6A9-3BC8-43AD-B9FB-B04A68FFA2BF}" type="presParOf" srcId="{FFC9DFD5-DA41-4583-B917-091AA68D3DD4}" destId="{83197695-7797-4750-8A92-A9C38600F9A8}" srcOrd="1" destOrd="0" presId="urn:microsoft.com/office/officeart/2005/8/layout/orgChart1"/>
    <dgm:cxn modelId="{345D6A11-A176-4A4A-B038-8A04F9D0AA5D}" type="presParOf" srcId="{629190F6-12F1-4C97-8D5B-D70814CC1094}" destId="{5E4A654E-B700-4826-92D2-3FBEC26E6404}" srcOrd="1" destOrd="0" presId="urn:microsoft.com/office/officeart/2005/8/layout/orgChart1"/>
    <dgm:cxn modelId="{76096EC6-6EB4-4EFD-A4C5-BAD4C1F9073E}" type="presParOf" srcId="{5E4A654E-B700-4826-92D2-3FBEC26E6404}" destId="{523B8893-C0F8-43EE-9B35-8D1EF0DAAA87}" srcOrd="0" destOrd="0" presId="urn:microsoft.com/office/officeart/2005/8/layout/orgChart1"/>
    <dgm:cxn modelId="{128919A7-A2E5-43D2-925C-8258CAF164E9}" type="presParOf" srcId="{5E4A654E-B700-4826-92D2-3FBEC26E6404}" destId="{343C9E0D-9C0E-4A5D-A3C5-B9F8B657A406}" srcOrd="1" destOrd="0" presId="urn:microsoft.com/office/officeart/2005/8/layout/orgChart1"/>
    <dgm:cxn modelId="{B457DA69-7914-40B2-9B46-13800ED28441}" type="presParOf" srcId="{343C9E0D-9C0E-4A5D-A3C5-B9F8B657A406}" destId="{4BB741B2-1EC5-4940-B0A9-3353FD09AAE5}" srcOrd="0" destOrd="0" presId="urn:microsoft.com/office/officeart/2005/8/layout/orgChart1"/>
    <dgm:cxn modelId="{DEED5850-822E-4603-B48D-D160471FC6C0}" type="presParOf" srcId="{4BB741B2-1EC5-4940-B0A9-3353FD09AAE5}" destId="{4D6480AE-6BCE-4B04-8D9B-C16DC770EAB3}" srcOrd="0" destOrd="0" presId="urn:microsoft.com/office/officeart/2005/8/layout/orgChart1"/>
    <dgm:cxn modelId="{E3BAA89D-57EA-4363-9A4D-2BAA7CA8268A}" type="presParOf" srcId="{4BB741B2-1EC5-4940-B0A9-3353FD09AAE5}" destId="{AA73809F-8F05-4573-8639-76B0F931196D}" srcOrd="1" destOrd="0" presId="urn:microsoft.com/office/officeart/2005/8/layout/orgChart1"/>
    <dgm:cxn modelId="{D26617CF-80A4-436C-8436-2F7F953A24F7}" type="presParOf" srcId="{343C9E0D-9C0E-4A5D-A3C5-B9F8B657A406}" destId="{44D17B21-6079-4B4A-B46A-C648D8FCC8C9}" srcOrd="1" destOrd="0" presId="urn:microsoft.com/office/officeart/2005/8/layout/orgChart1"/>
    <dgm:cxn modelId="{45CEFA60-B88B-43F3-B8A5-84F2A9F4070E}" type="presParOf" srcId="{343C9E0D-9C0E-4A5D-A3C5-B9F8B657A406}" destId="{7493E3BE-8430-4DA3-A043-3B23812183CB}" srcOrd="2" destOrd="0" presId="urn:microsoft.com/office/officeart/2005/8/layout/orgChart1"/>
    <dgm:cxn modelId="{6E04DAD9-D42E-4727-97A1-9FABCA46C2A2}" type="presParOf" srcId="{5E4A654E-B700-4826-92D2-3FBEC26E6404}" destId="{4C5C4333-ECF2-4B9C-8CE9-4AF05E8C2E23}" srcOrd="2" destOrd="0" presId="urn:microsoft.com/office/officeart/2005/8/layout/orgChart1"/>
    <dgm:cxn modelId="{593A51F8-6831-4CDB-98FE-3A257D6CEE54}" type="presParOf" srcId="{5E4A654E-B700-4826-92D2-3FBEC26E6404}" destId="{FE46159D-2858-40BD-A717-E44BBADED089}" srcOrd="3" destOrd="0" presId="urn:microsoft.com/office/officeart/2005/8/layout/orgChart1"/>
    <dgm:cxn modelId="{CC4BA46D-1090-4BB1-B1EF-E2E38EB3142A}" type="presParOf" srcId="{FE46159D-2858-40BD-A717-E44BBADED089}" destId="{D5C938D2-0CC2-4ED4-977C-F767391346C2}" srcOrd="0" destOrd="0" presId="urn:microsoft.com/office/officeart/2005/8/layout/orgChart1"/>
    <dgm:cxn modelId="{F2C8AFB6-AB5C-4D6F-A5A4-88452B59B111}" type="presParOf" srcId="{D5C938D2-0CC2-4ED4-977C-F767391346C2}" destId="{0CCCAD12-9460-47A7-98E7-96795FF55B20}" srcOrd="0" destOrd="0" presId="urn:microsoft.com/office/officeart/2005/8/layout/orgChart1"/>
    <dgm:cxn modelId="{AFFB007B-7C53-4A77-8831-7FF8D2D21780}" type="presParOf" srcId="{D5C938D2-0CC2-4ED4-977C-F767391346C2}" destId="{902B238A-6C4D-43D0-BDF7-50477E09EE30}" srcOrd="1" destOrd="0" presId="urn:microsoft.com/office/officeart/2005/8/layout/orgChart1"/>
    <dgm:cxn modelId="{C244D5DC-B7EF-497A-A31B-1D2D45AE2FBE}" type="presParOf" srcId="{FE46159D-2858-40BD-A717-E44BBADED089}" destId="{36E8E36B-BF06-49B8-9334-ECD24CBEA441}" srcOrd="1" destOrd="0" presId="urn:microsoft.com/office/officeart/2005/8/layout/orgChart1"/>
    <dgm:cxn modelId="{FC1157F4-4EB6-4750-9968-B00403549BE3}" type="presParOf" srcId="{FE46159D-2858-40BD-A717-E44BBADED089}" destId="{75BF49B5-23DF-4305-9435-42703BAE2399}" srcOrd="2" destOrd="0" presId="urn:microsoft.com/office/officeart/2005/8/layout/orgChart1"/>
    <dgm:cxn modelId="{45ECF92D-6D42-422A-9108-CA22EC0188B5}" type="presParOf" srcId="{5E4A654E-B700-4826-92D2-3FBEC26E6404}" destId="{8A8D7BC6-44FF-4E2A-A54B-D2E46CD16F51}" srcOrd="4" destOrd="0" presId="urn:microsoft.com/office/officeart/2005/8/layout/orgChart1"/>
    <dgm:cxn modelId="{6147A0E9-D314-4416-84D2-8EEDAEAD8104}" type="presParOf" srcId="{5E4A654E-B700-4826-92D2-3FBEC26E6404}" destId="{3F61AAEE-0321-4F1A-9F52-E39AB5337040}" srcOrd="5" destOrd="0" presId="urn:microsoft.com/office/officeart/2005/8/layout/orgChart1"/>
    <dgm:cxn modelId="{89FC5091-CCAE-4CB4-AE2A-05028382E0FC}" type="presParOf" srcId="{3F61AAEE-0321-4F1A-9F52-E39AB5337040}" destId="{D777CA5F-0F59-4630-83BA-01FC83C271C9}" srcOrd="0" destOrd="0" presId="urn:microsoft.com/office/officeart/2005/8/layout/orgChart1"/>
    <dgm:cxn modelId="{643AFBF0-9541-4933-BA14-7662294A66D9}" type="presParOf" srcId="{D777CA5F-0F59-4630-83BA-01FC83C271C9}" destId="{D1674B48-9BB6-47FD-A910-AF9EABF554EE}" srcOrd="0" destOrd="0" presId="urn:microsoft.com/office/officeart/2005/8/layout/orgChart1"/>
    <dgm:cxn modelId="{A5D6422A-3565-458D-8816-C0B8F9B89A56}" type="presParOf" srcId="{D777CA5F-0F59-4630-83BA-01FC83C271C9}" destId="{59895D73-A24B-4722-9772-137E6ACB67A8}" srcOrd="1" destOrd="0" presId="urn:microsoft.com/office/officeart/2005/8/layout/orgChart1"/>
    <dgm:cxn modelId="{C0E4A683-F5DC-4292-BB4C-DED10CCC59F8}" type="presParOf" srcId="{3F61AAEE-0321-4F1A-9F52-E39AB5337040}" destId="{CE572DCA-4F34-4F63-9408-5F3C124F547D}" srcOrd="1" destOrd="0" presId="urn:microsoft.com/office/officeart/2005/8/layout/orgChart1"/>
    <dgm:cxn modelId="{577C00AD-2ABD-4554-B533-DA2D10615B58}" type="presParOf" srcId="{3F61AAEE-0321-4F1A-9F52-E39AB5337040}" destId="{FE876D1B-C6D4-4436-95EE-9C7E69ADAAC8}" srcOrd="2" destOrd="0" presId="urn:microsoft.com/office/officeart/2005/8/layout/orgChart1"/>
    <dgm:cxn modelId="{1D6F7FDC-A0A2-4C35-9026-61C7A7677E4A}" type="presParOf" srcId="{5E4A654E-B700-4826-92D2-3FBEC26E6404}" destId="{55131E9F-D5A4-4DE6-BAD6-BEB8B4DE564E}" srcOrd="6" destOrd="0" presId="urn:microsoft.com/office/officeart/2005/8/layout/orgChart1"/>
    <dgm:cxn modelId="{5DDB04B6-BC04-4501-9098-E9E37FFAB641}" type="presParOf" srcId="{5E4A654E-B700-4826-92D2-3FBEC26E6404}" destId="{B4CEA46D-E057-4610-9E99-481447CC0A4D}" srcOrd="7" destOrd="0" presId="urn:microsoft.com/office/officeart/2005/8/layout/orgChart1"/>
    <dgm:cxn modelId="{92A31233-DA64-415C-BEC7-CBAD23B15939}" type="presParOf" srcId="{B4CEA46D-E057-4610-9E99-481447CC0A4D}" destId="{31419601-66F8-439C-B4A4-7F04C9067C21}" srcOrd="0" destOrd="0" presId="urn:microsoft.com/office/officeart/2005/8/layout/orgChart1"/>
    <dgm:cxn modelId="{F656615E-AA02-47F0-9C0B-D12270F1DF82}" type="presParOf" srcId="{31419601-66F8-439C-B4A4-7F04C9067C21}" destId="{46EAE323-2CB5-4699-BDCC-02EB3779157B}" srcOrd="0" destOrd="0" presId="urn:microsoft.com/office/officeart/2005/8/layout/orgChart1"/>
    <dgm:cxn modelId="{91D86386-C716-430C-A14F-3F35AD6F7A07}" type="presParOf" srcId="{31419601-66F8-439C-B4A4-7F04C9067C21}" destId="{7AD2C3D6-1F92-472A-AD9D-A181911F4AA5}" srcOrd="1" destOrd="0" presId="urn:microsoft.com/office/officeart/2005/8/layout/orgChart1"/>
    <dgm:cxn modelId="{884FAEE4-CD4B-47FD-B91D-A4BE582FA846}" type="presParOf" srcId="{B4CEA46D-E057-4610-9E99-481447CC0A4D}" destId="{7F6C7239-6B8A-44D6-9D6B-35E14B628AE9}" srcOrd="1" destOrd="0" presId="urn:microsoft.com/office/officeart/2005/8/layout/orgChart1"/>
    <dgm:cxn modelId="{FA520D43-586F-4C92-99E3-13D6E13F8481}" type="presParOf" srcId="{B4CEA46D-E057-4610-9E99-481447CC0A4D}" destId="{78C69689-50E7-4D4F-8874-3760A980FB1B}" srcOrd="2" destOrd="0" presId="urn:microsoft.com/office/officeart/2005/8/layout/orgChart1"/>
    <dgm:cxn modelId="{68D8B701-1F23-4C05-B1EA-DE9C0AD45463}" type="presParOf" srcId="{629190F6-12F1-4C97-8D5B-D70814CC1094}" destId="{FBBAB11B-7193-432A-A293-D5644DFF5B3E}" srcOrd="2" destOrd="0" presId="urn:microsoft.com/office/officeart/2005/8/layout/orgChart1"/>
    <dgm:cxn modelId="{5504C46B-2775-48FA-A395-B862D03DEBBA}" type="presParOf" srcId="{FBBAB11B-7193-432A-A293-D5644DFF5B3E}" destId="{9DDE96C8-8397-4701-ADD2-FDBC028F5EDA}" srcOrd="0" destOrd="0" presId="urn:microsoft.com/office/officeart/2005/8/layout/orgChart1"/>
    <dgm:cxn modelId="{79F2947A-DE0F-408A-A522-E8483A155DE8}" type="presParOf" srcId="{FBBAB11B-7193-432A-A293-D5644DFF5B3E}" destId="{A0C89B33-B844-462A-8303-AB96852DE671}" srcOrd="1" destOrd="0" presId="urn:microsoft.com/office/officeart/2005/8/layout/orgChart1"/>
    <dgm:cxn modelId="{2EF620B5-A898-416B-86C3-15FE27226CA1}" type="presParOf" srcId="{A0C89B33-B844-462A-8303-AB96852DE671}" destId="{6E113D60-D404-4386-B13E-6C25DE55FDC6}" srcOrd="0" destOrd="0" presId="urn:microsoft.com/office/officeart/2005/8/layout/orgChart1"/>
    <dgm:cxn modelId="{42E1D1E7-BE54-41A5-96B0-7BCAF1A6D2B9}" type="presParOf" srcId="{6E113D60-D404-4386-B13E-6C25DE55FDC6}" destId="{9D784BB5-059D-4CD7-93B8-419BCB055374}" srcOrd="0" destOrd="0" presId="urn:microsoft.com/office/officeart/2005/8/layout/orgChart1"/>
    <dgm:cxn modelId="{9B6FAA03-6F19-4428-A267-29F4E06CEDA5}" type="presParOf" srcId="{6E113D60-D404-4386-B13E-6C25DE55FDC6}" destId="{FD19F909-7AE5-41A0-8B66-CB085C10EF6F}" srcOrd="1" destOrd="0" presId="urn:microsoft.com/office/officeart/2005/8/layout/orgChart1"/>
    <dgm:cxn modelId="{0ABFCB77-F059-46FB-9C59-CEAFB2790BAC}" type="presParOf" srcId="{A0C89B33-B844-462A-8303-AB96852DE671}" destId="{C198CE2B-5B97-49AB-8018-0278787E08C7}" srcOrd="1" destOrd="0" presId="urn:microsoft.com/office/officeart/2005/8/layout/orgChart1"/>
    <dgm:cxn modelId="{70B25522-0ACE-4B8C-ADF7-19CAE3C464C5}" type="presParOf" srcId="{A0C89B33-B844-462A-8303-AB96852DE671}" destId="{F55BDD2A-B17F-457E-8265-07030E463280}" srcOrd="2" destOrd="0" presId="urn:microsoft.com/office/officeart/2005/8/layout/orgChart1"/>
    <dgm:cxn modelId="{5C6100B1-1CC8-4F4F-8C89-BAA0E72EC332}" type="presParOf" srcId="{FBBAB11B-7193-432A-A293-D5644DFF5B3E}" destId="{F6C0FB05-0979-41CD-A2C8-16367A71781F}" srcOrd="2" destOrd="0" presId="urn:microsoft.com/office/officeart/2005/8/layout/orgChart1"/>
    <dgm:cxn modelId="{E1F5E913-14A6-4B6F-B2B7-F1A022301023}" type="presParOf" srcId="{FBBAB11B-7193-432A-A293-D5644DFF5B3E}" destId="{CEA4F134-8A36-486E-96B7-32997D0A341F}" srcOrd="3" destOrd="0" presId="urn:microsoft.com/office/officeart/2005/8/layout/orgChart1"/>
    <dgm:cxn modelId="{3A9A0570-4BAD-46A8-ADCD-F59D5DBFCD3E}" type="presParOf" srcId="{CEA4F134-8A36-486E-96B7-32997D0A341F}" destId="{8A734595-2AD3-43EC-91F9-D817EBC622DC}" srcOrd="0" destOrd="0" presId="urn:microsoft.com/office/officeart/2005/8/layout/orgChart1"/>
    <dgm:cxn modelId="{C62B33D4-B938-4C2E-B528-339195D1B636}" type="presParOf" srcId="{8A734595-2AD3-43EC-91F9-D817EBC622DC}" destId="{A82CF8EA-7F13-47D5-B04B-0FFF3B612EB0}" srcOrd="0" destOrd="0" presId="urn:microsoft.com/office/officeart/2005/8/layout/orgChart1"/>
    <dgm:cxn modelId="{344955E5-F0DE-4174-A058-7ACE7EB3B57C}" type="presParOf" srcId="{8A734595-2AD3-43EC-91F9-D817EBC622DC}" destId="{DECE06A4-4E95-4AA5-BDC5-F1898FDD9B56}" srcOrd="1" destOrd="0" presId="urn:microsoft.com/office/officeart/2005/8/layout/orgChart1"/>
    <dgm:cxn modelId="{2F972578-EC48-49D7-95C9-BAA2AD085A92}" type="presParOf" srcId="{CEA4F134-8A36-486E-96B7-32997D0A341F}" destId="{6AF992F5-2CEA-4D14-B5AA-E6D29B41EFB9}" srcOrd="1" destOrd="0" presId="urn:microsoft.com/office/officeart/2005/8/layout/orgChart1"/>
    <dgm:cxn modelId="{5EBCCE45-ECCA-489D-9BDB-1F39B05EF900}" type="presParOf" srcId="{CEA4F134-8A36-486E-96B7-32997D0A341F}" destId="{40704FBE-06E3-4780-ACAF-E70D7582AB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0.76721</cdr:x>
      <cdr:y>0.62369</cdr:y>
    </cdr:from>
    <cdr:to>
      <cdr:x>0.88963</cdr:x>
      <cdr:y>0.88829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68752" y="2376264"/>
          <a:ext cx="1080120" cy="10081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 smtClean="0">
            <a:effectLst/>
          </a:endParaRPr>
        </a:p>
        <a:p xmlns:a="http://schemas.openxmlformats.org/drawingml/2006/main">
          <a:r>
            <a:rPr lang="ru-RU" sz="1200" dirty="0" smtClean="0">
              <a:effectLst/>
            </a:rPr>
            <a:t>Целевые доходы и поступления</a:t>
          </a:r>
          <a:endParaRPr lang="hr-HR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625496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D6DC5-0139-416B-A7D8-EF9E5738A84C}" type="datetimeFigureOut">
              <a:rPr lang="hr-HR" smtClean="0"/>
              <a:pPr/>
              <a:t>28.12.2015.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625496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289DD-244D-411D-B2DF-4AD697930515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0770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625496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D899DB-100F-408B-A477-050268739A55}" type="datetimeFigureOut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625496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FDCBA2-942C-45A1-8493-8241C2964A4C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5645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DCBA2-942C-45A1-8493-8241C2964A4C}" type="slidenum">
              <a:rPr lang="hr-HR" smtClean="0"/>
              <a:pPr>
                <a:defRPr/>
              </a:pPr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205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68BDE6-D055-45B5-A5EA-62D4D4D282BA}" type="slidenum">
              <a:rPr lang="hr-HR" smtClean="0"/>
              <a:pPr>
                <a:defRPr/>
              </a:pPr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2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DCBA2-942C-45A1-8493-8241C2964A4C}" type="slidenum">
              <a:rPr lang="hr-HR" smtClean="0"/>
              <a:pPr>
                <a:defRPr/>
              </a:pPr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799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084D1-BD91-4F9E-9063-B3FD8AB4BBF7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5EB2-6637-4C4F-8FA5-CC1699AA80B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EEB8-0F86-4720-8319-5BEEBF1B252A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0984-DED5-4D1B-A604-A1DEE169353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90479-9614-4A15-8298-EA14B026CEDC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F017-9ADE-420B-8AA1-8FC75E2C050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660C-F81D-4E73-8CEF-043B54ECD9F2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0671-4CC2-4604-AC20-D19539B18C6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705D-2284-4F04-8682-338FC4E3BA84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8D21-D1EC-4EA5-B448-A84887F8B76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6B93-3896-41CC-AA02-61B3BE1A0498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/>
              <a:t>Grad Pazin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FFFF-3863-4E31-90B0-0B240C13AC8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424B-FF84-4E04-858C-C8B6ECBFB42A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/>
              <a:t>Grad Pazin</a:t>
            </a:r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22F9-E567-43C2-9E20-A48A592017A8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99B6-3822-42DF-98F5-180C478B8642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/>
              <a:t>Grad Pazin</a:t>
            </a:r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7C3C-1395-4238-8222-372D93DF28B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E08D-10C5-4090-B00A-524C4208EB73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/>
              <a:t>Grad Pazin</a:t>
            </a:r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64C2-778A-4A74-A7C6-3EB6227391D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7AFB-6564-49A4-A5FF-49CEEDC255E2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/>
              <a:t>Grad Pazin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9CB3-890E-4F93-A1D0-B5FBA55C3D9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1E7B0-6FEC-47F2-A563-2F4940CB7D08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/>
              <a:t>Grad Pazin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D612-7169-47F8-9EAA-7C772C5B83E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C06BC-03FF-480B-A0E4-F8BDF32D6DB8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 dirty="0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243C3F-9345-49E1-9CBB-01CCC33386E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roracun.pazin.h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zin.hr/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6213" y="124664"/>
            <a:ext cx="5534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1807" y="124664"/>
            <a:ext cx="480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078499-08E1-4F9D-96AE-D039C609AE94}" type="datetime1">
              <a:rPr lang="hr-HR" sz="1400"/>
              <a:pPr>
                <a:defRPr/>
              </a:pPr>
              <a:t>28.12.2015.</a:t>
            </a:fld>
            <a:endParaRPr lang="hr-HR" sz="140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z="1400" dirty="0"/>
              <a:t>Grad Pazin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3C3F9-AF05-4A12-B1F5-88A8EBBA2741}" type="slidenum">
              <a:rPr lang="hr-HR"/>
              <a:pPr>
                <a:defRPr/>
              </a:pPr>
              <a:t>1</a:t>
            </a:fld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3878" y="5215791"/>
            <a:ext cx="776966" cy="11325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31808" y="143729"/>
            <a:ext cx="4800600" cy="923330"/>
          </a:xfrm>
          <a:prstGeom prst="rect">
            <a:avLst/>
          </a:prstGeom>
          <a:solidFill>
            <a:srgbClr val="A5C345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Активное включение граждан в процесс принятия городского бюджета </a:t>
            </a:r>
            <a:r>
              <a:rPr lang="ru-RU" dirty="0"/>
              <a:t>	</a:t>
            </a:r>
            <a:endParaRPr lang="hr-HR" dirty="0"/>
          </a:p>
          <a:p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105864"/>
            <a:ext cx="36724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ВНИМАНИЕ</a:t>
            </a:r>
            <a:r>
              <a:rPr lang="hr-HR" sz="2800" b="1" dirty="0">
                <a:solidFill>
                  <a:schemeClr val="bg1"/>
                </a:solidFill>
              </a:rPr>
              <a:t>,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БЮДЖЕТ! </a:t>
            </a:r>
            <a:r>
              <a:rPr lang="ru-RU" dirty="0"/>
              <a:t>	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Город </a:t>
            </a:r>
            <a:r>
              <a:rPr lang="ru-RU" dirty="0" err="1" smtClean="0"/>
              <a:t>Пазин</a:t>
            </a:r>
            <a:r>
              <a:rPr lang="ru-RU" dirty="0" smtClean="0"/>
              <a:t> 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10</a:t>
            </a:fld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845233"/>
              </p:ext>
            </p:extLst>
          </p:nvPr>
        </p:nvGraphicFramePr>
        <p:xfrm>
          <a:off x="179512" y="2564904"/>
          <a:ext cx="8784976" cy="3617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/>
                <a:gridCol w="7128792"/>
              </a:tblGrid>
              <a:tr h="1833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Декабрь</a:t>
                      </a:r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18.12.2014</a:t>
                      </a: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г</a:t>
                      </a: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Открытая дискуссия о предварительном проекте Бюджета 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представление главных факторов Бюджета и того, какие предложения граждан вошли в бюджет 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мэр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председатель Городского совета и руководители подразделений администрации города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2-ое чтение Бюджета на заседании Городского совета и его принятие </a:t>
                      </a:r>
                      <a:endParaRPr lang="hr-HR" sz="18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Январь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700" dirty="0" err="1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Февраль</a:t>
                      </a:r>
                      <a:r>
                        <a:rPr lang="uk-UA" sz="17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7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  <a:r>
                        <a:rPr lang="uk-UA" sz="17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г</a:t>
                      </a:r>
                      <a:r>
                        <a:rPr lang="hr-HR" sz="17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hr-HR" sz="17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Разработка так называемого «малого Бюджета« </a:t>
                      </a:r>
                      <a:r>
                        <a:rPr lang="pl-PL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визуализация бюджета на </a:t>
                      </a:r>
                      <a:r>
                        <a:rPr lang="pl-PL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2015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год, адаптация для граждан </a:t>
                      </a:r>
                      <a:endParaRPr lang="pl-PL" sz="18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800" dirty="0" err="1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Март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профессор </a:t>
                      </a:r>
                      <a:r>
                        <a:rPr lang="ru-RU" sz="1800" baseline="0" dirty="0" err="1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Коимбрского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университета в Португалии Джованни </a:t>
                      </a:r>
                      <a:r>
                        <a:rPr lang="ru-RU" sz="1800" baseline="0" dirty="0" err="1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Аллегретти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как самый известный специалист по участию в бюджетировании провёл интерактивную лекцию на данную тему</a:t>
                      </a:r>
                      <a:endParaRPr lang="pl-PL" sz="18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ic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43521"/>
              </p:ext>
            </p:extLst>
          </p:nvPr>
        </p:nvGraphicFramePr>
        <p:xfrm>
          <a:off x="179512" y="701472"/>
          <a:ext cx="8784976" cy="186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3199"/>
                <a:gridCol w="7141777"/>
              </a:tblGrid>
              <a:tr h="3783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20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4) </a:t>
                      </a: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Рассмотрение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и принятие бюджета</a:t>
                      </a:r>
                      <a:endParaRPr lang="hr-HR" sz="2000" b="1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46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15.10.2014</a:t>
                      </a: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г</a:t>
                      </a: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15.11.2014</a:t>
                      </a: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г</a:t>
                      </a: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27.11.2014</a:t>
                      </a: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г</a:t>
                      </a:r>
                      <a:r>
                        <a:rPr lang="hr-HR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aseline="0" dirty="0" smtClean="0"/>
                        <a:t>М</a:t>
                      </a:r>
                      <a:r>
                        <a:rPr lang="ru-RU" sz="1800" baseline="0" dirty="0" smtClean="0"/>
                        <a:t>эру направлен проект Бюджета на </a:t>
                      </a:r>
                      <a:r>
                        <a:rPr lang="hr-HR" sz="1800" baseline="0" dirty="0" smtClean="0"/>
                        <a:t>2015</a:t>
                      </a:r>
                      <a:r>
                        <a:rPr lang="ru-RU" sz="1800" baseline="0" dirty="0" smtClean="0"/>
                        <a:t> г</a:t>
                      </a:r>
                      <a:r>
                        <a:rPr lang="hr-HR" sz="1800" baseline="0" dirty="0" smtClean="0"/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/>
                        <a:t>Мэр направил проект Бюджета в Городской совет </a:t>
                      </a:r>
                      <a:endParaRPr lang="hr-HR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1-ое чтение проекта Бюджета на </a:t>
                      </a:r>
                      <a:r>
                        <a:rPr lang="hr-HR" sz="1800" baseline="0" dirty="0" smtClean="0"/>
                        <a:t>2015</a:t>
                      </a:r>
                      <a:r>
                        <a:rPr lang="ru-RU" sz="1800" baseline="0" dirty="0" smtClean="0"/>
                        <a:t> г. и проекта на</a:t>
                      </a:r>
                      <a:r>
                        <a:rPr lang="hr-HR" sz="1800" baseline="0" dirty="0" smtClean="0"/>
                        <a:t> 2016</a:t>
                      </a:r>
                      <a:r>
                        <a:rPr lang="ru-RU" sz="1800" baseline="0" dirty="0" smtClean="0"/>
                        <a:t> г</a:t>
                      </a:r>
                      <a:r>
                        <a:rPr lang="hr-HR" sz="1800" baseline="0" dirty="0" smtClean="0"/>
                        <a:t>. </a:t>
                      </a:r>
                      <a:r>
                        <a:rPr lang="ru-RU" sz="1800" baseline="0" dirty="0" smtClean="0"/>
                        <a:t>и</a:t>
                      </a:r>
                      <a:r>
                        <a:rPr lang="hr-HR" sz="1800" baseline="0" dirty="0" smtClean="0"/>
                        <a:t> 2017</a:t>
                      </a:r>
                      <a:r>
                        <a:rPr lang="ru-RU" sz="1800" baseline="0" dirty="0" smtClean="0"/>
                        <a:t> г</a:t>
                      </a:r>
                      <a:r>
                        <a:rPr lang="hr-HR" sz="1800" baseline="0" dirty="0" smtClean="0"/>
                        <a:t>.</a:t>
                      </a:r>
                      <a:r>
                        <a:rPr lang="ru-RU" sz="1800" baseline="0" dirty="0" smtClean="0"/>
                        <a:t> на заседании Городского совета; утвержден срок для предоставления поправок -</a:t>
                      </a:r>
                      <a:r>
                        <a:rPr lang="hr-HR" sz="1800" baseline="0" dirty="0" smtClean="0"/>
                        <a:t> 5.12.2014</a:t>
                      </a:r>
                      <a:r>
                        <a:rPr lang="ru-RU" sz="1800" baseline="0" dirty="0" smtClean="0"/>
                        <a:t> г</a:t>
                      </a:r>
                      <a:r>
                        <a:rPr lang="hr-HR" sz="1800" baseline="0" dirty="0" smtClean="0"/>
                        <a:t>.</a:t>
                      </a: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9302"/>
            <a:ext cx="2132801" cy="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5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vectorstock.com/i/composite/21,36/sign-friendship-togetherness-vector-482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51" y="1329228"/>
            <a:ext cx="1930386" cy="20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74157"/>
            <a:ext cx="8229600" cy="634082"/>
          </a:xfrm>
        </p:spPr>
        <p:txBody>
          <a:bodyPr/>
          <a:lstStyle/>
          <a:p>
            <a:pPr lvl="0"/>
            <a:r>
              <a:rPr lang="ru-RU" sz="2800" b="1" dirty="0" smtClean="0"/>
              <a:t>Выгоды для города </a:t>
            </a:r>
            <a:r>
              <a:rPr lang="ru-RU" sz="2800" b="1" dirty="0" err="1" smtClean="0"/>
              <a:t>Пазин</a:t>
            </a:r>
            <a:r>
              <a:rPr lang="ru-RU" sz="2800" b="1" dirty="0" smtClean="0"/>
              <a:t> от участия граждан в принятии решений касаемо формирования бюджета</a:t>
            </a:r>
            <a:r>
              <a:rPr lang="hr-HR" sz="2800" b="1" dirty="0" smtClean="0"/>
              <a:t>:</a:t>
            </a:r>
            <a:r>
              <a:rPr lang="hr-HR" sz="2800" b="1" dirty="0"/>
              <a:t/>
            </a:r>
            <a:br>
              <a:rPr lang="hr-HR" sz="2800" b="1" dirty="0"/>
            </a:b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4044" y="3068960"/>
            <a:ext cx="8229600" cy="3672408"/>
          </a:xfrm>
        </p:spPr>
        <p:txBody>
          <a:bodyPr/>
          <a:lstStyle/>
          <a:p>
            <a:pPr lvl="0"/>
            <a:r>
              <a:rPr lang="ru-RU" sz="1800" dirty="0" smtClean="0"/>
              <a:t>Граждане получают информацию и включаются в процесс принятия решений </a:t>
            </a:r>
            <a:r>
              <a:rPr lang="hr-HR" sz="1800" dirty="0" smtClean="0"/>
              <a:t>(</a:t>
            </a:r>
            <a:r>
              <a:rPr lang="ru-RU" sz="1800" dirty="0" smtClean="0"/>
              <a:t>они менее критично настроены</a:t>
            </a:r>
            <a:r>
              <a:rPr lang="hr-HR" sz="1800" dirty="0" smtClean="0"/>
              <a:t>)</a:t>
            </a:r>
            <a:endParaRPr lang="hr-HR" sz="1800" dirty="0"/>
          </a:p>
          <a:p>
            <a:pPr lvl="0"/>
            <a:r>
              <a:rPr lang="ru-RU" sz="1800" dirty="0" smtClean="0"/>
              <a:t>Городское управление улучшает свои отношения с гражданами </a:t>
            </a:r>
            <a:r>
              <a:rPr lang="hr-HR" sz="1800" dirty="0" smtClean="0"/>
              <a:t>(</a:t>
            </a:r>
            <a:r>
              <a:rPr lang="ru-RU" sz="1800" dirty="0" smtClean="0"/>
              <a:t>двусторонний обмен информацией</a:t>
            </a:r>
            <a:r>
              <a:rPr lang="hr-HR" sz="1800" dirty="0" smtClean="0"/>
              <a:t>)</a:t>
            </a:r>
            <a:endParaRPr lang="hr-HR" sz="1800" dirty="0"/>
          </a:p>
          <a:p>
            <a:pPr lvl="0"/>
            <a:r>
              <a:rPr lang="ru-RU" sz="1800" dirty="0" smtClean="0"/>
              <a:t>Увеличивается прозрачность и ответственность </a:t>
            </a:r>
          </a:p>
          <a:p>
            <a:pPr lvl="0"/>
            <a:r>
              <a:rPr lang="ru-RU" sz="1800" dirty="0" smtClean="0"/>
              <a:t>Укрепляется </a:t>
            </a:r>
            <a:r>
              <a:rPr lang="ru-RU" sz="1800" dirty="0"/>
              <a:t>доверие граждан </a:t>
            </a:r>
            <a:r>
              <a:rPr lang="ru-RU" sz="1800" dirty="0" smtClean="0"/>
              <a:t>к институтам власти и их представителям </a:t>
            </a:r>
            <a:r>
              <a:rPr lang="ru-RU" sz="1800" dirty="0"/>
              <a:t>(снижение </a:t>
            </a:r>
            <a:r>
              <a:rPr lang="ru-RU" sz="1800" dirty="0" smtClean="0"/>
              <a:t>уровня безразличия  </a:t>
            </a:r>
            <a:r>
              <a:rPr lang="ru-RU" sz="1800" dirty="0"/>
              <a:t>и </a:t>
            </a:r>
            <a:r>
              <a:rPr lang="ru-RU" sz="1800" dirty="0" smtClean="0"/>
              <a:t>рост доверия</a:t>
            </a:r>
            <a:r>
              <a:rPr lang="ru-RU" sz="1800" dirty="0"/>
              <a:t>)</a:t>
            </a:r>
            <a:endParaRPr lang="hr-HR" sz="1800" dirty="0" smtClean="0"/>
          </a:p>
          <a:p>
            <a:pPr lvl="0"/>
            <a:r>
              <a:rPr lang="ru-RU" sz="1800" dirty="0" smtClean="0"/>
              <a:t>Развитие </a:t>
            </a:r>
            <a:r>
              <a:rPr lang="ru-RU" sz="1800" dirty="0"/>
              <a:t>потенциала организаций гражданского общества, а также отдельных граждан</a:t>
            </a:r>
            <a:endParaRPr lang="hr-HR" sz="1800" dirty="0"/>
          </a:p>
          <a:p>
            <a:pPr lvl="0"/>
            <a:r>
              <a:rPr lang="ru-RU" sz="1800" dirty="0" smtClean="0"/>
              <a:t>Справедливое </a:t>
            </a:r>
            <a:r>
              <a:rPr lang="ru-RU" sz="1800" dirty="0"/>
              <a:t>распределение финансовых ресурсов снижает социальное неравенство и </a:t>
            </a:r>
            <a:r>
              <a:rPr lang="ru-RU" sz="1800" dirty="0" err="1"/>
              <a:t>маргинализацию</a:t>
            </a:r>
            <a:r>
              <a:rPr lang="ru-RU" sz="1800" dirty="0"/>
              <a:t> социально незащищенных групп населения</a:t>
            </a:r>
            <a:endParaRPr lang="hr-HR" sz="1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Город </a:t>
            </a:r>
            <a:r>
              <a:rPr lang="ru-RU" dirty="0" err="1" smtClean="0"/>
              <a:t>Пазин</a:t>
            </a:r>
            <a:r>
              <a:rPr lang="ru-RU" dirty="0" smtClean="0"/>
              <a:t> 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49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dn.vectorstock.com/i/composite/21,36/sign-friendship-togetherness-vector-482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53" y="-99392"/>
            <a:ext cx="2251348" cy="2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Город </a:t>
            </a:r>
            <a:r>
              <a:rPr lang="ru-RU" dirty="0" err="1" smtClean="0"/>
              <a:t>Пазин</a:t>
            </a:r>
            <a:r>
              <a:rPr lang="ru-RU" dirty="0" smtClean="0"/>
              <a:t> 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12</a:t>
            </a:fld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367510"/>
          </a:xfrm>
        </p:spPr>
        <p:txBody>
          <a:bodyPr/>
          <a:lstStyle/>
          <a:p>
            <a:pPr lvl="0"/>
            <a:r>
              <a:rPr lang="ru-RU" sz="1900" dirty="0" smtClean="0"/>
              <a:t>Человеческие </a:t>
            </a:r>
            <a:r>
              <a:rPr lang="ru-RU" sz="1900" dirty="0"/>
              <a:t>ресурсы (городские чиновники, организации гражданского общества, </a:t>
            </a:r>
            <a:r>
              <a:rPr lang="ru-RU" sz="1900" dirty="0" smtClean="0"/>
              <a:t>волонтёры)</a:t>
            </a:r>
            <a:endParaRPr lang="hr-HR" sz="1900" dirty="0"/>
          </a:p>
          <a:p>
            <a:pPr lvl="0"/>
            <a:r>
              <a:rPr lang="ru-RU" sz="1900" dirty="0" smtClean="0"/>
              <a:t>Открытость коммуникации в рамках всего процесса </a:t>
            </a:r>
          </a:p>
          <a:p>
            <a:pPr lvl="0"/>
            <a:r>
              <a:rPr lang="ru-RU" sz="1900" dirty="0" smtClean="0"/>
              <a:t>Качественная подготовка к общественным слушаниям </a:t>
            </a:r>
            <a:r>
              <a:rPr lang="ru-RU" sz="1900" dirty="0"/>
              <a:t>(</a:t>
            </a:r>
            <a:r>
              <a:rPr lang="ru-RU" sz="1900" dirty="0" smtClean="0"/>
              <a:t>обоснование заявленных проектов, </a:t>
            </a:r>
            <a:r>
              <a:rPr lang="ru-RU" sz="1900" dirty="0"/>
              <a:t>информация о проектах, которые </a:t>
            </a:r>
            <a:r>
              <a:rPr lang="ru-RU" sz="1900" dirty="0" smtClean="0"/>
              <a:t>всегда актуальны, например  - Дом престарелых </a:t>
            </a:r>
            <a:r>
              <a:rPr lang="ru-RU" sz="1900" dirty="0"/>
              <a:t>и инвалидов и т.д., подготовка базовой информации о местных </a:t>
            </a:r>
            <a:r>
              <a:rPr lang="ru-RU" sz="1900" dirty="0" smtClean="0"/>
              <a:t>комитетах...)</a:t>
            </a:r>
          </a:p>
          <a:p>
            <a:pPr lvl="0"/>
            <a:r>
              <a:rPr lang="ru-RU" sz="1900" dirty="0" smtClean="0"/>
              <a:t>Точный размер финансовых средств, по которым принимаются решения</a:t>
            </a:r>
            <a:endParaRPr lang="hr-HR" sz="1900" dirty="0"/>
          </a:p>
          <a:p>
            <a:pPr lvl="0"/>
            <a:r>
              <a:rPr lang="ru-RU" sz="1900" dirty="0" smtClean="0"/>
              <a:t>Хорошо структурированные встречи </a:t>
            </a:r>
            <a:r>
              <a:rPr lang="ru-RU" sz="1900" dirty="0"/>
              <a:t>и общественные </a:t>
            </a:r>
            <a:r>
              <a:rPr lang="ru-RU" sz="1900" dirty="0" smtClean="0"/>
              <a:t>слушания с включением общественности  </a:t>
            </a:r>
            <a:r>
              <a:rPr lang="ru-RU" sz="1900" dirty="0"/>
              <a:t>(</a:t>
            </a:r>
            <a:r>
              <a:rPr lang="ru-RU" sz="1900" dirty="0" smtClean="0"/>
              <a:t>профессиональная </a:t>
            </a:r>
            <a:r>
              <a:rPr lang="ru-RU" sz="1900" dirty="0" err="1" smtClean="0"/>
              <a:t>модерация</a:t>
            </a:r>
            <a:r>
              <a:rPr lang="ru-RU" sz="1900" dirty="0" smtClean="0"/>
              <a:t>) </a:t>
            </a:r>
          </a:p>
          <a:p>
            <a:pPr lvl="0"/>
            <a:r>
              <a:rPr lang="ru-RU" sz="1900" dirty="0" smtClean="0"/>
              <a:t>Адекватный объем  </a:t>
            </a:r>
            <a:r>
              <a:rPr lang="ru-RU" sz="1900" dirty="0"/>
              <a:t>технической информации </a:t>
            </a:r>
            <a:r>
              <a:rPr lang="ru-RU" sz="1900" dirty="0" smtClean="0"/>
              <a:t>(</a:t>
            </a:r>
            <a:r>
              <a:rPr lang="ru-RU" sz="2000" dirty="0" smtClean="0"/>
              <a:t>меньше </a:t>
            </a:r>
            <a:r>
              <a:rPr lang="ru-RU" sz="2000" dirty="0"/>
              <a:t>значит лучше</a:t>
            </a:r>
            <a:r>
              <a:rPr lang="ru-RU" sz="1900" dirty="0" smtClean="0"/>
              <a:t>) </a:t>
            </a:r>
            <a:r>
              <a:rPr lang="ru-RU" sz="1900" dirty="0"/>
              <a:t>и </a:t>
            </a:r>
            <a:r>
              <a:rPr lang="ru-RU" sz="1900" dirty="0" smtClean="0"/>
              <a:t>адаптация специальных терминов для общего понимания</a:t>
            </a:r>
            <a:endParaRPr lang="hr-HR" sz="1900" dirty="0"/>
          </a:p>
          <a:p>
            <a:pPr lvl="0"/>
            <a:r>
              <a:rPr lang="ru-RU" sz="1900" dirty="0" smtClean="0"/>
              <a:t>Принятие во внимание обстоятельств и условий местной среды </a:t>
            </a:r>
            <a:endParaRPr lang="hr-HR" sz="19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91680" y="33265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atin typeface="+mn-lt"/>
              </a:rPr>
              <a:t>Ключевые факторы в процессе участия в бюджетировании</a:t>
            </a:r>
            <a:r>
              <a:rPr lang="hr-HR" sz="2800" b="1" dirty="0" smtClean="0">
                <a:latin typeface="+mn-lt"/>
              </a:rPr>
              <a:t>:</a:t>
            </a:r>
            <a:endParaRPr lang="hr-H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0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ka.hr/wp-content/uploads/2013/12/usklic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38893"/>
            <a:ext cx="1914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342107"/>
            <a:ext cx="6851104" cy="1143000"/>
          </a:xfrm>
        </p:spPr>
        <p:txBody>
          <a:bodyPr/>
          <a:lstStyle/>
          <a:p>
            <a:r>
              <a:rPr lang="ru-RU" sz="3600" dirty="0" smtClean="0"/>
              <a:t>Основные результаты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r>
              <a:rPr lang="ru-RU" sz="2400" dirty="0" smtClean="0"/>
              <a:t>Формирование бюджета в </a:t>
            </a:r>
            <a:r>
              <a:rPr lang="ru-RU" sz="2400" dirty="0"/>
              <a:t>соответствии с потребностями граждан - </a:t>
            </a:r>
            <a:r>
              <a:rPr lang="ru-RU" sz="2400" dirty="0" smtClean="0"/>
              <a:t>положительная реакция граждан </a:t>
            </a:r>
            <a:r>
              <a:rPr lang="ru-RU" sz="2400" dirty="0"/>
              <a:t>(</a:t>
            </a:r>
            <a:r>
              <a:rPr lang="ru-RU" sz="2400" dirty="0" smtClean="0"/>
              <a:t>большей уровень удовлетворённости и </a:t>
            </a:r>
            <a:r>
              <a:rPr lang="ru-RU" sz="2400" dirty="0"/>
              <a:t>укрепление доверия)</a:t>
            </a:r>
            <a:endParaRPr lang="hr-HR" sz="2400" dirty="0" smtClean="0"/>
          </a:p>
          <a:p>
            <a:r>
              <a:rPr lang="ru-RU" sz="2400" dirty="0" smtClean="0"/>
              <a:t>Повышение осведомлённости </a:t>
            </a:r>
            <a:r>
              <a:rPr lang="ru-RU" sz="2400" dirty="0"/>
              <a:t>граждан о бюджете и бюджетном процессе</a:t>
            </a:r>
            <a:endParaRPr lang="hr-HR" sz="2400" dirty="0" smtClean="0"/>
          </a:p>
          <a:p>
            <a:r>
              <a:rPr lang="ru-RU" sz="2400" dirty="0" smtClean="0"/>
              <a:t>Повышение интереса </a:t>
            </a:r>
            <a:r>
              <a:rPr lang="ru-RU" sz="2400" dirty="0"/>
              <a:t>граждан к участию в </a:t>
            </a:r>
            <a:r>
              <a:rPr lang="ru-RU" sz="2400" dirty="0" smtClean="0"/>
              <a:t>формировании бюджета</a:t>
            </a:r>
            <a:endParaRPr lang="hr-HR" sz="2400" dirty="0" smtClean="0"/>
          </a:p>
          <a:p>
            <a:r>
              <a:rPr lang="ru-RU" sz="2400" dirty="0" smtClean="0"/>
              <a:t>Распространение модели участия в бюджетировании  </a:t>
            </a:r>
            <a:r>
              <a:rPr lang="ru-RU" sz="2400" dirty="0"/>
              <a:t>- </a:t>
            </a:r>
            <a:r>
              <a:rPr lang="ru-RU" sz="2400" dirty="0" smtClean="0"/>
              <a:t>подобную  практику </a:t>
            </a:r>
            <a:r>
              <a:rPr lang="ru-RU" sz="2400" dirty="0"/>
              <a:t>начали применять в других городах</a:t>
            </a:r>
            <a:endParaRPr lang="hr-HR" sz="2400" dirty="0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Город </a:t>
            </a:r>
            <a:r>
              <a:rPr lang="ru-RU" dirty="0" err="1" smtClean="0"/>
              <a:t>Пазин</a:t>
            </a:r>
            <a:r>
              <a:rPr lang="ru-RU" dirty="0" smtClean="0"/>
              <a:t> 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63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734" y="285484"/>
            <a:ext cx="8003232" cy="707007"/>
          </a:xfrm>
        </p:spPr>
        <p:txBody>
          <a:bodyPr/>
          <a:lstStyle/>
          <a:p>
            <a:r>
              <a:rPr lang="hr-HR" b="1" dirty="0" smtClean="0"/>
              <a:t>M</a:t>
            </a:r>
            <a:r>
              <a:rPr lang="ru-RU" b="1" dirty="0" smtClean="0"/>
              <a:t>нения граждан</a:t>
            </a:r>
            <a:endParaRPr lang="hr-HR" b="1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Grad Pazin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14</a:t>
            </a:fld>
            <a:endParaRPr lang="hr-HR" dirty="0"/>
          </a:p>
        </p:txBody>
      </p:sp>
      <p:sp>
        <p:nvSpPr>
          <p:cNvPr id="7" name="Zaobljeni pravokutni oblačić 6"/>
          <p:cNvSpPr/>
          <p:nvPr/>
        </p:nvSpPr>
        <p:spPr>
          <a:xfrm>
            <a:off x="6665168" y="4682764"/>
            <a:ext cx="2108179" cy="142812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„</a:t>
            </a:r>
            <a:r>
              <a:rPr lang="ru-RU" sz="2400" dirty="0" smtClean="0"/>
              <a:t>Пусть больше будет таких дискуссий</a:t>
            </a:r>
            <a:r>
              <a:rPr lang="hr-HR" sz="2400" dirty="0" smtClean="0"/>
              <a:t>…”</a:t>
            </a:r>
            <a:endParaRPr lang="hr-HR" sz="2400" dirty="0"/>
          </a:p>
        </p:txBody>
      </p:sp>
      <p:sp>
        <p:nvSpPr>
          <p:cNvPr id="8" name="Elipsasti oblačić 7"/>
          <p:cNvSpPr/>
          <p:nvPr/>
        </p:nvSpPr>
        <p:spPr>
          <a:xfrm>
            <a:off x="3419872" y="3168819"/>
            <a:ext cx="4464496" cy="1840942"/>
          </a:xfrm>
          <a:prstGeom prst="wedgeEllipseCallout">
            <a:avLst>
              <a:gd name="adj1" fmla="val 1158"/>
              <a:gd name="adj2" fmla="val 557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„</a:t>
            </a:r>
            <a:r>
              <a:rPr lang="ru-RU" sz="2000" dirty="0" smtClean="0"/>
              <a:t>Результаты станут видны через некоторое время. Я рада, что в последний момент решила прийти</a:t>
            </a:r>
            <a:r>
              <a:rPr lang="hr-HR" sz="2000" dirty="0" smtClean="0"/>
              <a:t>.”</a:t>
            </a:r>
            <a:endParaRPr lang="hr-HR" sz="2000" dirty="0"/>
          </a:p>
        </p:txBody>
      </p:sp>
      <p:sp>
        <p:nvSpPr>
          <p:cNvPr id="9" name="Elipsasti oblačić 8"/>
          <p:cNvSpPr/>
          <p:nvPr/>
        </p:nvSpPr>
        <p:spPr>
          <a:xfrm>
            <a:off x="558485" y="1025574"/>
            <a:ext cx="4064630" cy="1953763"/>
          </a:xfrm>
          <a:prstGeom prst="wedgeEllipseCallout">
            <a:avLst>
              <a:gd name="adj1" fmla="val 23276"/>
              <a:gd name="adj2" fmla="val 6997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„</a:t>
            </a:r>
            <a:r>
              <a:rPr lang="ru-RU" sz="2000" dirty="0"/>
              <a:t> Дискуссия была динамичной, можно было услышать </a:t>
            </a:r>
            <a:r>
              <a:rPr lang="ru-RU" sz="2000" dirty="0" smtClean="0"/>
              <a:t>конкретную и </a:t>
            </a:r>
            <a:r>
              <a:rPr lang="ru-RU" sz="2000" dirty="0"/>
              <a:t>подробную </a:t>
            </a:r>
            <a:r>
              <a:rPr lang="ru-RU" sz="2000" dirty="0" smtClean="0"/>
              <a:t>информацию</a:t>
            </a:r>
            <a:r>
              <a:rPr lang="hr-HR" sz="2000" dirty="0" smtClean="0"/>
              <a:t>”</a:t>
            </a:r>
            <a:endParaRPr lang="hr-HR" sz="2000" dirty="0"/>
          </a:p>
        </p:txBody>
      </p:sp>
      <p:sp>
        <p:nvSpPr>
          <p:cNvPr id="10" name="Zaobljeni pravokutni oblačić 9"/>
          <p:cNvSpPr/>
          <p:nvPr/>
        </p:nvSpPr>
        <p:spPr>
          <a:xfrm>
            <a:off x="522675" y="3486614"/>
            <a:ext cx="2797206" cy="1557900"/>
          </a:xfrm>
          <a:prstGeom prst="wedgeRoundRectCallout">
            <a:avLst>
              <a:gd name="adj1" fmla="val -531"/>
              <a:gd name="adj2" fmla="val 9277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„</a:t>
            </a:r>
            <a:r>
              <a:rPr lang="ru-RU" sz="2000" dirty="0" smtClean="0"/>
              <a:t>Необходимо более прозрачно тратить бюджетные деньги </a:t>
            </a:r>
            <a:r>
              <a:rPr lang="hr-HR" sz="2000" dirty="0" smtClean="0"/>
              <a:t>”</a:t>
            </a:r>
            <a:endParaRPr lang="hr-HR" sz="2000" dirty="0"/>
          </a:p>
        </p:txBody>
      </p:sp>
      <p:sp>
        <p:nvSpPr>
          <p:cNvPr id="11" name="Zaobljeni pravokutni oblačić 10"/>
          <p:cNvSpPr/>
          <p:nvPr/>
        </p:nvSpPr>
        <p:spPr>
          <a:xfrm>
            <a:off x="4860032" y="1053881"/>
            <a:ext cx="4114800" cy="2086398"/>
          </a:xfrm>
          <a:prstGeom prst="wedgeRoundRectCallout">
            <a:avLst>
              <a:gd name="adj1" fmla="val -51361"/>
              <a:gd name="adj2" fmla="val 6157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“</a:t>
            </a:r>
            <a:r>
              <a:rPr lang="ru-RU" sz="2000" dirty="0" smtClean="0"/>
              <a:t>Первоочередная проблема в том, что </a:t>
            </a:r>
            <a:r>
              <a:rPr lang="ru-RU" sz="2000" dirty="0"/>
              <a:t>люди не </a:t>
            </a:r>
            <a:r>
              <a:rPr lang="ru-RU" sz="2000" dirty="0" smtClean="0"/>
              <a:t>знают как работает система управления  городом, график  распределения  денежных средств, </a:t>
            </a:r>
            <a:r>
              <a:rPr lang="ru-RU" sz="2000" dirty="0"/>
              <a:t>которые </a:t>
            </a:r>
            <a:r>
              <a:rPr lang="ru-RU" sz="2000" dirty="0" smtClean="0"/>
              <a:t>используются и т.д.</a:t>
            </a:r>
            <a:r>
              <a:rPr lang="hr-HR" sz="2000" dirty="0" smtClean="0"/>
              <a:t>”</a:t>
            </a:r>
            <a:endParaRPr lang="hr-HR" sz="200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08" y="5258914"/>
            <a:ext cx="1376184" cy="135243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5218226"/>
            <a:ext cx="1419127" cy="14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Внимание! Бюджет в будущем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Приоритет</a:t>
            </a:r>
            <a:r>
              <a:rPr lang="hr-HR" dirty="0" smtClean="0"/>
              <a:t>: </a:t>
            </a:r>
            <a:r>
              <a:rPr lang="ru-RU" dirty="0" smtClean="0"/>
              <a:t>учить детей о бюджете и системе </a:t>
            </a:r>
            <a:r>
              <a:rPr lang="ru-RU" dirty="0"/>
              <a:t>государственного (местного) </a:t>
            </a:r>
            <a:r>
              <a:rPr lang="ru-RU" dirty="0" smtClean="0"/>
              <a:t>управления, а также о демократических принципах 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Город </a:t>
            </a:r>
            <a:r>
              <a:rPr lang="ru-RU" dirty="0" err="1" smtClean="0"/>
              <a:t>Пазин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15</a:t>
            </a:fld>
            <a:endParaRPr lang="hr-HR" dirty="0"/>
          </a:p>
        </p:txBody>
      </p:sp>
      <p:pic>
        <p:nvPicPr>
          <p:cNvPr id="4098" name="Picture 2" descr="http://www.os-ekumicica-velikagorica.skole.hr/upload/os-ekumicica-velikagorica/images/newsimg/724/Image/kasica_pras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27" y="3555205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ijaset.ba/images/stories/0izdvojeno/djeca-u-sko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5" y="3661915"/>
            <a:ext cx="39814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413067"/>
            <a:ext cx="8229600" cy="1143000"/>
          </a:xfrm>
        </p:spPr>
        <p:txBody>
          <a:bodyPr/>
          <a:lstStyle/>
          <a:p>
            <a:pPr algn="l"/>
            <a:r>
              <a:rPr lang="ru-RU" sz="3200" dirty="0" smtClean="0"/>
              <a:t>Применение принципа прозрачности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	</a:t>
            </a:r>
            <a:r>
              <a:rPr lang="ru-RU" sz="2400" dirty="0" smtClean="0"/>
              <a:t>Веб-страница  </a:t>
            </a:r>
            <a:r>
              <a:rPr lang="hr-HR" sz="2400" dirty="0" smtClean="0"/>
              <a:t>Pazi(n) Proračun!</a:t>
            </a:r>
            <a:r>
              <a:rPr lang="ru-RU" sz="2400" dirty="0" smtClean="0"/>
              <a:t> /Внимание, Бюджет!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975626"/>
            <a:ext cx="4474840" cy="4525963"/>
          </a:xfrm>
        </p:spPr>
        <p:txBody>
          <a:bodyPr/>
          <a:lstStyle/>
          <a:p>
            <a:r>
              <a:rPr lang="ru-RU" sz="2000" dirty="0" smtClean="0"/>
              <a:t>Город </a:t>
            </a:r>
            <a:r>
              <a:rPr lang="ru-RU" sz="2000" dirty="0" err="1" smtClean="0"/>
              <a:t>Пазин</a:t>
            </a:r>
            <a:r>
              <a:rPr lang="ru-RU" sz="2000" dirty="0" smtClean="0"/>
              <a:t> в рамках проекта «</a:t>
            </a:r>
            <a:r>
              <a:rPr lang="hr-HR" sz="2000" dirty="0" smtClean="0"/>
              <a:t>Pazi(n) Proračun!</a:t>
            </a:r>
            <a:r>
              <a:rPr lang="ru-RU" sz="2000" dirty="0" smtClean="0"/>
              <a:t>» создал новую веб-страницу для граждан</a:t>
            </a:r>
            <a:r>
              <a:rPr lang="hr-HR" sz="2000" dirty="0" smtClean="0"/>
              <a:t> </a:t>
            </a:r>
            <a:r>
              <a:rPr lang="hr-HR" sz="2000" u="sng" dirty="0" smtClean="0">
                <a:hlinkClick r:id="rId2"/>
              </a:rPr>
              <a:t>www.proracun.pazin.hr</a:t>
            </a:r>
            <a:endParaRPr lang="hr-HR" sz="2000" u="sng" dirty="0" smtClean="0"/>
          </a:p>
          <a:p>
            <a:pPr marL="0" indent="0">
              <a:buNone/>
            </a:pPr>
            <a:endParaRPr lang="hr-HR" sz="2000" u="sng" dirty="0" smtClean="0"/>
          </a:p>
          <a:p>
            <a:r>
              <a:rPr lang="ru-RU" sz="2000" dirty="0" smtClean="0"/>
              <a:t>Граждане </a:t>
            </a:r>
            <a:r>
              <a:rPr lang="ru-RU" sz="2000" dirty="0"/>
              <a:t>могут узнать о бюджете на </a:t>
            </a:r>
            <a:r>
              <a:rPr lang="ru-RU" sz="2000" dirty="0" smtClean="0"/>
              <a:t>5-ом </a:t>
            </a:r>
            <a:r>
              <a:rPr lang="ru-RU" sz="2000" dirty="0"/>
              <a:t>уровне, с помощью визуализации </a:t>
            </a:r>
            <a:r>
              <a:rPr lang="ru-RU" sz="2000" dirty="0" smtClean="0"/>
              <a:t>и адаптированного  разъяснения</a:t>
            </a:r>
            <a:endParaRPr lang="hr-HR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Grad Pazin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16</a:t>
            </a:fld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836" y="1772816"/>
            <a:ext cx="4664163" cy="3744416"/>
          </a:xfrm>
          <a:prstGeom prst="rect">
            <a:avLst/>
          </a:prstGeom>
        </p:spPr>
      </p:pic>
      <p:cxnSp>
        <p:nvCxnSpPr>
          <p:cNvPr id="9" name="Ravni poveznik sa strelicom 8"/>
          <p:cNvCxnSpPr/>
          <p:nvPr/>
        </p:nvCxnSpPr>
        <p:spPr>
          <a:xfrm>
            <a:off x="827584" y="1268760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7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36" y="-44781"/>
            <a:ext cx="2389286" cy="239366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598787"/>
            <a:ext cx="8229600" cy="1143000"/>
          </a:xfrm>
        </p:spPr>
        <p:txBody>
          <a:bodyPr/>
          <a:lstStyle/>
          <a:p>
            <a:pPr algn="l"/>
            <a:r>
              <a:rPr lang="ru-RU" sz="3200" dirty="0"/>
              <a:t>Применение </a:t>
            </a:r>
            <a:r>
              <a:rPr lang="ru-RU" sz="3200" dirty="0" smtClean="0"/>
              <a:t>принципа прозрачности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>	</a:t>
            </a:r>
            <a:r>
              <a:rPr lang="ru-RU" sz="2800" dirty="0" smtClean="0"/>
              <a:t>«бюджет в небольшом» города Пазина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3200" dirty="0" smtClean="0"/>
              <a:t> 	</a:t>
            </a:r>
            <a:endParaRPr lang="hr-HR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Город </a:t>
            </a:r>
            <a:r>
              <a:rPr lang="ru-RU" dirty="0" err="1" smtClean="0"/>
              <a:t>Пазин</a:t>
            </a:r>
            <a:r>
              <a:rPr lang="ru-RU" dirty="0" smtClean="0"/>
              <a:t> 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17</a:t>
            </a:fld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073" y="-12246"/>
            <a:ext cx="3335719" cy="229046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349" y="-14175"/>
            <a:ext cx="3211681" cy="2291753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742430"/>
            <a:ext cx="8229600" cy="787790"/>
          </a:xfrm>
        </p:spPr>
        <p:txBody>
          <a:bodyPr/>
          <a:lstStyle/>
          <a:p>
            <a:r>
              <a:rPr lang="ru-RU" sz="2000" dirty="0" smtClean="0"/>
              <a:t>Город Пазин несколько лет делает доступным </a:t>
            </a:r>
            <a:r>
              <a:rPr lang="ru-RU" sz="2000" b="1" dirty="0" smtClean="0"/>
              <a:t>руководство </a:t>
            </a:r>
            <a:r>
              <a:rPr lang="ru-RU" sz="2000" b="1" dirty="0"/>
              <a:t>для граждан </a:t>
            </a:r>
            <a:r>
              <a:rPr lang="ru-RU" sz="2000" dirty="0" smtClean="0"/>
              <a:t>с целью их ознакомления </a:t>
            </a:r>
            <a:r>
              <a:rPr lang="ru-RU" sz="2000" dirty="0"/>
              <a:t>с основными понятиями в области финансов, </a:t>
            </a:r>
            <a:r>
              <a:rPr lang="ru-RU" sz="2000" dirty="0" smtClean="0"/>
              <a:t>содержанием </a:t>
            </a:r>
            <a:r>
              <a:rPr lang="ru-RU" sz="2000" dirty="0"/>
              <a:t>бюджета, </a:t>
            </a:r>
            <a:r>
              <a:rPr lang="ru-RU" sz="2000" dirty="0" smtClean="0"/>
              <a:t>имеющимися источниками финансирования и предложениями по ключевым программам, проектами и мероприятиями, </a:t>
            </a:r>
            <a:r>
              <a:rPr lang="ru-RU" sz="2000" dirty="0"/>
              <a:t>которые планируется финансировать из этих источников в текущем году.</a:t>
            </a:r>
            <a:endParaRPr lang="hr-HR" sz="2000" dirty="0"/>
          </a:p>
          <a:p>
            <a:endParaRPr lang="hr-HR" sz="2000" dirty="0"/>
          </a:p>
        </p:txBody>
      </p:sp>
      <p:cxnSp>
        <p:nvCxnSpPr>
          <p:cNvPr id="11" name="Ravni poveznik sa strelicom 10"/>
          <p:cNvCxnSpPr/>
          <p:nvPr/>
        </p:nvCxnSpPr>
        <p:spPr>
          <a:xfrm>
            <a:off x="971600" y="3140968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1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2A78C9-2A16-4435-A011-9FBD459B63AF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Город </a:t>
            </a:r>
            <a:r>
              <a:rPr lang="ru-RU" dirty="0" err="1" smtClean="0"/>
              <a:t>Пазин</a:t>
            </a:r>
            <a:r>
              <a:rPr lang="ru-RU" dirty="0" smtClean="0"/>
              <a:t> 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7C08C-A14C-453F-9404-46CB3F1B7FFA}" type="slidenum">
              <a:rPr lang="hr-HR"/>
              <a:pPr>
                <a:defRPr/>
              </a:pPr>
              <a:t>18</a:t>
            </a:fld>
            <a:endParaRPr lang="hr-HR" dirty="0"/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38907" r="63078" b="25540"/>
          <a:stretch>
            <a:fillRect/>
          </a:stretch>
        </p:blipFill>
        <p:spPr bwMode="auto">
          <a:xfrm>
            <a:off x="595877" y="5248539"/>
            <a:ext cx="2247499" cy="7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5" t="26501" r="37624" b="25539"/>
          <a:stretch>
            <a:fillRect/>
          </a:stretch>
        </p:blipFill>
        <p:spPr bwMode="auto">
          <a:xfrm>
            <a:off x="4360825" y="5125810"/>
            <a:ext cx="953655" cy="100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0" t="26503" r="8130" b="25540"/>
          <a:stretch>
            <a:fillRect/>
          </a:stretch>
        </p:blipFill>
        <p:spPr bwMode="auto">
          <a:xfrm>
            <a:off x="5460663" y="5167796"/>
            <a:ext cx="1368152" cy="88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6372" r="18597" b="12878"/>
          <a:stretch>
            <a:fillRect/>
          </a:stretch>
        </p:blipFill>
        <p:spPr bwMode="auto">
          <a:xfrm>
            <a:off x="3077797" y="5188615"/>
            <a:ext cx="1029856" cy="84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80" y="5237924"/>
            <a:ext cx="997637" cy="74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zervirano mjesto sadržaja 2"/>
          <p:cNvSpPr txBox="1">
            <a:spLocks/>
          </p:cNvSpPr>
          <p:nvPr/>
        </p:nvSpPr>
        <p:spPr bwMode="auto">
          <a:xfrm>
            <a:off x="2066492" y="1048197"/>
            <a:ext cx="499943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endParaRPr lang="hr-HR" altLang="sr-Latn-RS" sz="28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ru-RU" altLang="sr-Latn-RS" sz="2800" dirty="0" smtClean="0">
                <a:latin typeface="Calibri" panose="020F0502020204030204" pitchFamily="34" charset="0"/>
              </a:rPr>
              <a:t>Спасибо за внимание</a:t>
            </a:r>
            <a:r>
              <a:rPr lang="hr-HR" altLang="sr-Latn-RS" sz="2800" dirty="0" smtClean="0">
                <a:latin typeface="Calibri" panose="020F0502020204030204" pitchFamily="34" charset="0"/>
              </a:rPr>
              <a:t>!</a:t>
            </a:r>
          </a:p>
          <a:p>
            <a:pPr marL="0" indent="0" algn="ctr" eaLnBrk="1" hangingPunct="1">
              <a:buFontTx/>
              <a:buNone/>
            </a:pPr>
            <a:endParaRPr lang="hr-HR" altLang="sr-Latn-RS" sz="2400" dirty="0" smtClean="0">
              <a:solidFill>
                <a:srgbClr val="6666FF"/>
              </a:solidFill>
              <a:latin typeface="Calibri" panose="020F0502020204030204" pitchFamily="34" charset="0"/>
              <a:hlinkClick r:id="rId6"/>
            </a:endParaRPr>
          </a:p>
          <a:p>
            <a:pPr marL="0" indent="0" algn="ctr" eaLnBrk="1" hangingPunct="1">
              <a:buFontTx/>
              <a:buNone/>
            </a:pPr>
            <a:r>
              <a:rPr lang="hr-HR" altLang="sr-Latn-RS" sz="2400" dirty="0" smtClean="0">
                <a:solidFill>
                  <a:srgbClr val="6666FF"/>
                </a:solidFill>
                <a:latin typeface="Calibri" panose="020F0502020204030204" pitchFamily="34" charset="0"/>
                <a:hlinkClick r:id="rId6"/>
              </a:rPr>
              <a:t>www.pazin.hr</a:t>
            </a:r>
            <a:endParaRPr lang="hr-HR" altLang="sr-Latn-RS" sz="2400" dirty="0" smtClean="0">
              <a:solidFill>
                <a:srgbClr val="6666FF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hr-HR" sz="2400" u="sng" dirty="0">
                <a:solidFill>
                  <a:srgbClr val="0000FF"/>
                </a:solidFill>
                <a:latin typeface="Microsoft Sans Serif" pitchFamily="34" charset="0"/>
                <a:cs typeface="Microsoft Sans Serif" pitchFamily="34" charset="0"/>
              </a:rPr>
              <a:t>http://proracun.pazin.hr/</a:t>
            </a:r>
          </a:p>
          <a:p>
            <a:pPr marL="0" indent="0" algn="ctr" eaLnBrk="1" hangingPunct="1">
              <a:buFontTx/>
              <a:buNone/>
            </a:pPr>
            <a:r>
              <a:rPr lang="hr-HR" altLang="sr-Latn-RS" sz="2400" dirty="0" smtClean="0">
                <a:latin typeface="Calibri" panose="020F0502020204030204" pitchFamily="34" charset="0"/>
              </a:rPr>
              <a:t>Ured.grada@pazin.hr</a:t>
            </a:r>
          </a:p>
          <a:p>
            <a:pPr marL="0" indent="0" algn="ctr" eaLnBrk="1" hangingPunct="1">
              <a:buFontTx/>
              <a:buNone/>
            </a:pPr>
            <a:r>
              <a:rPr lang="hr-HR" altLang="sr-Latn-RS" sz="2400" dirty="0" smtClean="0">
                <a:latin typeface="Calibri" panose="020F0502020204030204" pitchFamily="34" charset="0"/>
              </a:rPr>
              <a:t>+385/52 624-111</a:t>
            </a:r>
          </a:p>
          <a:p>
            <a:pPr marL="0" indent="0" algn="ctr" eaLnBrk="1" hangingPunct="1">
              <a:buFontTx/>
              <a:buNone/>
            </a:pPr>
            <a:endParaRPr lang="hr-HR" altLang="sr-Latn-RS" sz="24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hr-HR" altLang="sr-Latn-RS" sz="2400" dirty="0" smtClean="0">
              <a:latin typeface="Calibri" panose="020F0502020204030204" pitchFamily="34" charset="0"/>
            </a:endParaRPr>
          </a:p>
        </p:txBody>
      </p:sp>
      <p:pic>
        <p:nvPicPr>
          <p:cNvPr id="16" name="Picture 7" descr="grb"/>
          <p:cNvPicPr>
            <a:picLocks noChangeAspect="1" noChangeArrowheads="1"/>
          </p:cNvPicPr>
          <p:nvPr/>
        </p:nvPicPr>
        <p:blipFill>
          <a:blip r:embed="rId7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3" y="49843"/>
            <a:ext cx="917109" cy="126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308304" y="1163291"/>
            <a:ext cx="3035032" cy="442394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Grad Pazin</a:t>
            </a:r>
            <a:endParaRPr lang="hr-HR" sz="36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Город </a:t>
            </a:r>
            <a:r>
              <a:rPr lang="ru-RU" dirty="0" err="1" smtClean="0"/>
              <a:t>Пазин</a:t>
            </a:r>
            <a:r>
              <a:rPr lang="ru-RU" dirty="0" smtClean="0"/>
              <a:t> 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2</a:t>
            </a:fld>
            <a:endParaRPr lang="hr-HR" dirty="0"/>
          </a:p>
        </p:txBody>
      </p:sp>
      <p:pic>
        <p:nvPicPr>
          <p:cNvPr id="8" name="Content Placeholder 7" descr="Grad Paz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19"/>
            <a:ext cx="4064331" cy="543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Rezervirano mjesto sadržaja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534983"/>
              </p:ext>
            </p:extLst>
          </p:nvPr>
        </p:nvGraphicFramePr>
        <p:xfrm>
          <a:off x="3419872" y="229592"/>
          <a:ext cx="6624736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2978" y="673400"/>
            <a:ext cx="33123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ГОРОД ПАЗИН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5772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Организация городского управления 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6556" y="1268761"/>
            <a:ext cx="8229600" cy="1656184"/>
          </a:xfrm>
        </p:spPr>
        <p:txBody>
          <a:bodyPr/>
          <a:lstStyle/>
          <a:p>
            <a:r>
              <a:rPr lang="ru-RU" sz="2000" dirty="0" smtClean="0"/>
              <a:t>В администрации </a:t>
            </a:r>
            <a:r>
              <a:rPr lang="ru-RU" sz="2000" dirty="0" err="1" smtClean="0"/>
              <a:t>г.Пазин</a:t>
            </a:r>
            <a:r>
              <a:rPr lang="ru-RU" sz="2000" dirty="0" smtClean="0"/>
              <a:t> </a:t>
            </a:r>
            <a:r>
              <a:rPr lang="hr-HR" sz="2000" dirty="0" smtClean="0"/>
              <a:t> </a:t>
            </a:r>
            <a:r>
              <a:rPr lang="ru-RU" sz="2000" dirty="0" smtClean="0"/>
              <a:t>работают </a:t>
            </a:r>
            <a:r>
              <a:rPr lang="hr-HR" sz="2000" dirty="0" smtClean="0"/>
              <a:t>35 </a:t>
            </a:r>
            <a:r>
              <a:rPr lang="ru-RU" sz="2000" dirty="0" smtClean="0"/>
              <a:t>сотрудников и 10 стажёров, не состоящих в трудовых отношениях с Городской администрацией</a:t>
            </a:r>
            <a:endParaRPr lang="hr-HR" sz="2000" dirty="0"/>
          </a:p>
          <a:p>
            <a:r>
              <a:rPr lang="hr-HR" sz="2000" dirty="0"/>
              <a:t> </a:t>
            </a:r>
            <a:r>
              <a:rPr lang="ru-RU" sz="2000" dirty="0" smtClean="0"/>
              <a:t>У мэра есть два заместителя  (из числа волонтёров)</a:t>
            </a:r>
            <a:endParaRPr lang="hr-HR" sz="2000" dirty="0"/>
          </a:p>
          <a:p>
            <a:r>
              <a:rPr lang="hr-HR" sz="2000" dirty="0"/>
              <a:t> </a:t>
            </a:r>
            <a:r>
              <a:rPr lang="ru-RU" sz="2000" dirty="0" smtClean="0"/>
              <a:t>В городском совете 15 депутатов</a:t>
            </a:r>
            <a:endParaRPr lang="hr-HR" sz="2000" dirty="0"/>
          </a:p>
          <a:p>
            <a:endParaRPr lang="hr-HR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2895600" cy="432048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Grad Pazin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3</a:t>
            </a:fld>
            <a:endParaRPr lang="hr-HR" dirty="0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2487448526"/>
              </p:ext>
            </p:extLst>
          </p:nvPr>
        </p:nvGraphicFramePr>
        <p:xfrm>
          <a:off x="107504" y="2492896"/>
          <a:ext cx="8784976" cy="414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6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Город </a:t>
            </a:r>
            <a:r>
              <a:rPr lang="ru-RU" dirty="0" err="1" smtClean="0"/>
              <a:t>Пазин</a:t>
            </a:r>
            <a:r>
              <a:rPr lang="ru-RU" dirty="0" smtClean="0"/>
              <a:t> 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4</a:t>
            </a:fld>
            <a:endParaRPr lang="hr-HR" dirty="0"/>
          </a:p>
        </p:txBody>
      </p:sp>
      <p:sp>
        <p:nvSpPr>
          <p:cNvPr id="11" name="Peterokut 10"/>
          <p:cNvSpPr/>
          <p:nvPr/>
        </p:nvSpPr>
        <p:spPr>
          <a:xfrm rot="5400000">
            <a:off x="4203260" y="-3492468"/>
            <a:ext cx="943160" cy="8435281"/>
          </a:xfrm>
          <a:prstGeom prst="homePlate">
            <a:avLst>
              <a:gd name="adj" fmla="val 41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Бюджет города </a:t>
            </a:r>
            <a:r>
              <a:rPr lang="ru-RU" sz="2400" dirty="0" err="1" smtClean="0"/>
              <a:t>Пазин</a:t>
            </a:r>
            <a:r>
              <a:rPr lang="ru-RU" sz="2400" dirty="0" smtClean="0"/>
              <a:t> на </a:t>
            </a:r>
            <a:r>
              <a:rPr lang="hr-HR" sz="2400" dirty="0" smtClean="0"/>
              <a:t>2015</a:t>
            </a:r>
            <a:r>
              <a:rPr lang="ru-RU" sz="2400" dirty="0" smtClean="0"/>
              <a:t> год </a:t>
            </a:r>
            <a:endParaRPr lang="hr-HR" sz="2400" dirty="0" smtClean="0"/>
          </a:p>
          <a:p>
            <a:pPr algn="ctr"/>
            <a:r>
              <a:rPr lang="hr-HR" sz="1600" dirty="0" smtClean="0"/>
              <a:t>(</a:t>
            </a:r>
            <a:r>
              <a:rPr lang="ru-RU" sz="1600" dirty="0" smtClean="0"/>
              <a:t>после </a:t>
            </a:r>
            <a:r>
              <a:rPr lang="hr-HR" sz="1600" dirty="0" smtClean="0"/>
              <a:t>I</a:t>
            </a:r>
            <a:r>
              <a:rPr lang="ru-RU" sz="1600" dirty="0" smtClean="0"/>
              <a:t>-го пересмотра</a:t>
            </a:r>
            <a:r>
              <a:rPr lang="hr-HR" sz="1600" dirty="0" smtClean="0"/>
              <a:t>)</a:t>
            </a:r>
            <a:endParaRPr lang="hr-HR" sz="1600" dirty="0"/>
          </a:p>
        </p:txBody>
      </p:sp>
      <p:graphicFrame>
        <p:nvGraphicFramePr>
          <p:cNvPr id="10" name="Grafikon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663914"/>
              </p:ext>
            </p:extLst>
          </p:nvPr>
        </p:nvGraphicFramePr>
        <p:xfrm>
          <a:off x="5148064" y="3501008"/>
          <a:ext cx="5328592" cy="274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kon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183102"/>
              </p:ext>
            </p:extLst>
          </p:nvPr>
        </p:nvGraphicFramePr>
        <p:xfrm>
          <a:off x="-324544" y="2420888"/>
          <a:ext cx="8822581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avokutnik 1"/>
          <p:cNvSpPr/>
          <p:nvPr/>
        </p:nvSpPr>
        <p:spPr>
          <a:xfrm>
            <a:off x="2699792" y="1484784"/>
            <a:ext cx="44644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/>
              <a:t>61.535.641,00 </a:t>
            </a:r>
            <a:r>
              <a:rPr lang="ru-RU" sz="3600" dirty="0" smtClean="0"/>
              <a:t>кун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1666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4792" y="69668"/>
            <a:ext cx="4824536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Microsoft Sans Serif" panose="020B0604020202020204" pitchFamily="34" charset="0"/>
              </a:rPr>
              <a:t>Процесс участия в бюджетировании в </a:t>
            </a:r>
            <a:r>
              <a:rPr lang="ru-RU" sz="3200" dirty="0" err="1" smtClean="0">
                <a:cs typeface="Microsoft Sans Serif" panose="020B0604020202020204" pitchFamily="34" charset="0"/>
              </a:rPr>
              <a:t>Пазине</a:t>
            </a:r>
            <a:r>
              <a:rPr lang="ru-RU" sz="3200" dirty="0" smtClean="0">
                <a:cs typeface="Microsoft Sans Serif" panose="020B0604020202020204" pitchFamily="34" charset="0"/>
              </a:rPr>
              <a:t> </a:t>
            </a:r>
            <a:endParaRPr lang="hr-HR" sz="3200" dirty="0">
              <a:cs typeface="Microsoft Sans Serif" panose="020B0604020202020204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92A78C9-2A16-4435-A011-9FBD459B63AF}" type="datetime1">
              <a:rPr lang="hr-HR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Город Пазин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A111C-1F7D-4F0D-91A7-1CAC7AB112DD}" type="slidenum">
              <a:rPr lang="hr-HR"/>
              <a:pPr>
                <a:defRPr/>
              </a:pPr>
              <a:t>5</a:t>
            </a:fld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492965" y="1325993"/>
            <a:ext cx="75819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 panose="020B0604020202020204" pitchFamily="34" charset="0"/>
              </a:rPr>
              <a:t>SUDIONICI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latin typeface="+mj-lt"/>
                <a:cs typeface="Microsoft Sans Serif" panose="020B0604020202020204" pitchFamily="34" charset="0"/>
              </a:rPr>
              <a:t>Nositelj projekta: udruga </a:t>
            </a:r>
            <a:r>
              <a:rPr lang="hr-HR" sz="2000" b="1" dirty="0">
                <a:latin typeface="+mj-lt"/>
                <a:cs typeface="Microsoft Sans Serif" panose="020B0604020202020204" pitchFamily="34" charset="0"/>
              </a:rPr>
              <a:t>Gong</a:t>
            </a:r>
            <a:r>
              <a:rPr lang="hr-HR" sz="2000" dirty="0">
                <a:latin typeface="+mj-lt"/>
                <a:cs typeface="Microsoft Sans Serif" panose="020B0604020202020204" pitchFamily="34" charset="0"/>
              </a:rPr>
              <a:t> </a:t>
            </a:r>
            <a:r>
              <a:rPr lang="hr-HR" sz="2000" dirty="0" smtClean="0">
                <a:latin typeface="+mj-lt"/>
                <a:cs typeface="Microsoft Sans Serif" panose="020B0604020202020204" pitchFamily="34" charset="0"/>
              </a:rPr>
              <a:t> </a:t>
            </a:r>
            <a:endParaRPr lang="hr-HR" sz="2000" dirty="0">
              <a:latin typeface="+mj-lt"/>
              <a:cs typeface="Microsoft Sans Serif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latin typeface="+mj-lt"/>
                <a:cs typeface="Microsoft Sans Serif" panose="020B0604020202020204" pitchFamily="34" charset="0"/>
              </a:rPr>
              <a:t>Partneri: </a:t>
            </a:r>
            <a:r>
              <a:rPr lang="hr-HR" sz="2000" b="1" dirty="0">
                <a:latin typeface="+mj-lt"/>
                <a:cs typeface="Microsoft Sans Serif" panose="020B0604020202020204" pitchFamily="34" charset="0"/>
              </a:rPr>
              <a:t>Grad Pazin </a:t>
            </a:r>
            <a:r>
              <a:rPr lang="hr-HR" sz="2000" dirty="0">
                <a:latin typeface="+mj-lt"/>
                <a:cs typeface="Microsoft Sans Serif" panose="020B0604020202020204" pitchFamily="34" charset="0"/>
              </a:rPr>
              <a:t>i </a:t>
            </a:r>
            <a:r>
              <a:rPr lang="hr-HR" sz="2000" b="1" dirty="0">
                <a:latin typeface="+mj-lt"/>
                <a:cs typeface="Microsoft Sans Serif" panose="020B0604020202020204" pitchFamily="34" charset="0"/>
              </a:rPr>
              <a:t>Društvo “Naša Djeca” Pazin</a:t>
            </a:r>
            <a:r>
              <a:rPr lang="hr-HR" sz="2000" dirty="0">
                <a:latin typeface="+mj-lt"/>
                <a:cs typeface="Microsoft Sans Serif" panose="020B0604020202020204" pitchFamily="34" charset="0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latin typeface="+mj-lt"/>
                <a:cs typeface="Microsoft Sans Serif" panose="020B0604020202020204" pitchFamily="34" charset="0"/>
              </a:rPr>
              <a:t>Suradnici: Institut za javne financije i Udruga gradova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latin typeface="+mj-lt"/>
              </a:rPr>
              <a:t> </a:t>
            </a:r>
            <a:endParaRPr lang="hr-HR" sz="2000" dirty="0">
              <a:latin typeface="+mj-lt"/>
              <a:cs typeface="Microsoft Sans Serif" panose="020B0604020202020204" pitchFamily="34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492964" y="3253924"/>
            <a:ext cx="8111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СТОИМОСТЬ ПРОЕКТА </a:t>
            </a:r>
            <a:r>
              <a:rPr lang="hr-HR" sz="2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hr-HR" sz="1600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j-lt"/>
              </a:rPr>
              <a:t>69.243,45 </a:t>
            </a:r>
            <a:r>
              <a:rPr lang="ru-RU" sz="2000" dirty="0" smtClean="0">
                <a:latin typeface="+mj-lt"/>
              </a:rPr>
              <a:t>ЕВРО, из которых</a:t>
            </a:r>
            <a:r>
              <a:rPr lang="hr-HR" sz="2000" dirty="0" smtClean="0">
                <a:latin typeface="+mj-lt"/>
              </a:rPr>
              <a:t> </a:t>
            </a:r>
            <a:r>
              <a:rPr lang="hr-HR" sz="2000" dirty="0">
                <a:latin typeface="+mj-lt"/>
              </a:rPr>
              <a:t>85</a:t>
            </a:r>
            <a:r>
              <a:rPr lang="hr-HR" sz="2000" dirty="0" smtClean="0">
                <a:latin typeface="+mj-lt"/>
              </a:rPr>
              <a:t>%</a:t>
            </a:r>
            <a:r>
              <a:rPr lang="ru-RU" sz="2000" dirty="0" smtClean="0">
                <a:latin typeface="+mj-lt"/>
              </a:rPr>
              <a:t> финансируется за счет фондов ЕС</a:t>
            </a:r>
            <a:endParaRPr lang="hr-HR" sz="2000" dirty="0">
              <a:latin typeface="+mj-lt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457200" y="4018466"/>
            <a:ext cx="82544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СОДЕРЖАНИЕ ПРОЕКТА </a:t>
            </a:r>
            <a:endParaRPr lang="hr-H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Проект реализовывался в течении </a:t>
            </a:r>
            <a:r>
              <a:rPr lang="hr-HR" dirty="0" smtClean="0">
                <a:latin typeface="+mj-lt"/>
              </a:rPr>
              <a:t>2014</a:t>
            </a:r>
            <a:r>
              <a:rPr lang="ru-RU" dirty="0" smtClean="0">
                <a:latin typeface="+mj-lt"/>
              </a:rPr>
              <a:t> года с целью более активного</a:t>
            </a:r>
            <a:r>
              <a:rPr lang="hr-HR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привлечения граждан и общественности города </a:t>
            </a:r>
            <a:r>
              <a:rPr lang="ru-RU" dirty="0" err="1" smtClean="0">
                <a:latin typeface="+mj-lt"/>
              </a:rPr>
              <a:t>Пазин</a:t>
            </a:r>
            <a:r>
              <a:rPr lang="ru-RU" dirty="0" smtClean="0">
                <a:latin typeface="+mj-lt"/>
              </a:rPr>
              <a:t> в процесс принятия городского бюджета за</a:t>
            </a:r>
            <a:r>
              <a:rPr lang="hr-HR" dirty="0" smtClean="0">
                <a:latin typeface="+mj-lt"/>
              </a:rPr>
              <a:t> 2015</a:t>
            </a:r>
            <a:r>
              <a:rPr lang="ru-RU" dirty="0" smtClean="0">
                <a:latin typeface="+mj-lt"/>
              </a:rPr>
              <a:t> год</a:t>
            </a:r>
            <a:endParaRPr lang="hr-H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Граждане принимали решения касаемо деятельности по содержанию малых коммунальных объектов общей стоимостью </a:t>
            </a:r>
            <a:r>
              <a:rPr lang="hr-HR" dirty="0" smtClean="0">
                <a:latin typeface="+mj-lt"/>
              </a:rPr>
              <a:t>300.000,00 </a:t>
            </a:r>
            <a:r>
              <a:rPr lang="ru-RU" dirty="0" smtClean="0">
                <a:latin typeface="+mj-lt"/>
              </a:rPr>
              <a:t>кун в рамках проведённых трибун </a:t>
            </a:r>
            <a:endParaRPr lang="hr-H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Подготовительная стадия процесса длилась </a:t>
            </a:r>
            <a:r>
              <a:rPr lang="hr-HR" dirty="0" smtClean="0">
                <a:latin typeface="+mj-lt"/>
              </a:rPr>
              <a:t> 4 </a:t>
            </a:r>
            <a:r>
              <a:rPr lang="ru-RU" dirty="0" smtClean="0">
                <a:latin typeface="+mj-lt"/>
              </a:rPr>
              <a:t>месяца </a:t>
            </a:r>
            <a:r>
              <a:rPr lang="hr-HR" dirty="0" smtClean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с февраля</a:t>
            </a:r>
            <a:r>
              <a:rPr lang="hr-HR" dirty="0" smtClean="0">
                <a:latin typeface="+mj-lt"/>
              </a:rPr>
              <a:t>), a </a:t>
            </a:r>
            <a:r>
              <a:rPr lang="ru-RU" dirty="0" smtClean="0">
                <a:latin typeface="+mj-lt"/>
              </a:rPr>
              <a:t>реализация </a:t>
            </a:r>
            <a:r>
              <a:rPr lang="hr-HR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- </a:t>
            </a:r>
            <a:r>
              <a:rPr lang="hr-HR" dirty="0" smtClean="0">
                <a:latin typeface="+mj-lt"/>
              </a:rPr>
              <a:t>12 </a:t>
            </a:r>
            <a:r>
              <a:rPr lang="ru-RU" dirty="0" smtClean="0">
                <a:latin typeface="+mj-lt"/>
              </a:rPr>
              <a:t>месяцев</a:t>
            </a:r>
            <a:endParaRPr lang="hr-HR" dirty="0"/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82064" y="1118421"/>
            <a:ext cx="7834352" cy="205982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9303" y="173454"/>
            <a:ext cx="2639545" cy="94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Город </a:t>
            </a:r>
            <a:r>
              <a:rPr lang="ru-RU" dirty="0" err="1"/>
              <a:t>Пазин</a:t>
            </a:r>
            <a:r>
              <a:rPr lang="ru-RU" dirty="0"/>
              <a:t> </a:t>
            </a:r>
            <a:endParaRPr lang="hr-HR" dirty="0"/>
          </a:p>
          <a:p>
            <a:pPr>
              <a:defRPr/>
            </a:pP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6</a:t>
            </a:fld>
            <a:endParaRPr lang="hr-H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891343"/>
            <a:ext cx="3528392" cy="12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slov 1"/>
          <p:cNvSpPr txBox="1">
            <a:spLocks/>
          </p:cNvSpPr>
          <p:nvPr/>
        </p:nvSpPr>
        <p:spPr bwMode="auto">
          <a:xfrm>
            <a:off x="450798" y="343362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/>
              <a:t>Хронология проекта </a:t>
            </a:r>
            <a:endParaRPr lang="hr-HR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36795" y="1691934"/>
            <a:ext cx="36724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800" b="1" dirty="0" smtClean="0"/>
          </a:p>
          <a:p>
            <a:pPr lvl="0"/>
            <a:r>
              <a:rPr lang="ru-RU" sz="2800" b="1" dirty="0" smtClean="0"/>
              <a:t>ВНИМАНИЕ</a:t>
            </a:r>
            <a:r>
              <a:rPr lang="hr-HR" sz="2800" b="1" dirty="0"/>
              <a:t>,</a:t>
            </a:r>
            <a:r>
              <a:rPr lang="ru-RU" sz="2800" b="1" dirty="0" smtClean="0"/>
              <a:t> </a:t>
            </a:r>
            <a:r>
              <a:rPr lang="ru-RU" sz="2800" b="1" dirty="0"/>
              <a:t>БЮДЖЕТ! </a:t>
            </a:r>
            <a:r>
              <a:rPr lang="ru-RU" dirty="0"/>
              <a:t>	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25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Grad Pazin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7</a:t>
            </a:fld>
            <a:endParaRPr lang="hr-HR" dirty="0"/>
          </a:p>
        </p:txBody>
      </p:sp>
      <p:graphicFrame>
        <p:nvGraphicFramePr>
          <p:cNvPr id="8" name="Rezervirano mjesto sadržaj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127504"/>
              </p:ext>
            </p:extLst>
          </p:nvPr>
        </p:nvGraphicFramePr>
        <p:xfrm>
          <a:off x="395536" y="634239"/>
          <a:ext cx="8507288" cy="6156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7"/>
                <a:gridCol w="7355161"/>
              </a:tblGrid>
              <a:tr h="396186">
                <a:tc gridSpan="2">
                  <a:txBody>
                    <a:bodyPr/>
                    <a:lstStyle/>
                    <a:p>
                      <a:pPr algn="l"/>
                      <a:r>
                        <a:rPr lang="hr-HR" b="1" dirty="0" smtClean="0"/>
                        <a:t>                                                        1) </a:t>
                      </a:r>
                      <a:r>
                        <a:rPr lang="ru-RU" b="1" dirty="0" smtClean="0"/>
                        <a:t>Подготовительная стадия </a:t>
                      </a:r>
                      <a:endParaRPr lang="hr-HR" b="1" dirty="0"/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b="1" dirty="0"/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Февраль </a:t>
                      </a:r>
                      <a:endParaRPr lang="pl-PL" sz="1800" b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Март</a:t>
                      </a:r>
                      <a:endParaRPr lang="pl-PL" sz="1800" b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Апрель</a:t>
                      </a:r>
                    </a:p>
                    <a:p>
                      <a:pPr algn="l"/>
                      <a:r>
                        <a:rPr lang="ru-RU" sz="1800" b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Май</a:t>
                      </a:r>
                      <a:r>
                        <a:rPr lang="ru-RU" sz="1800" b="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800" b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/>
                        <a:t>Стартовая  встреча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/>
                        <a:t>Встреча команды проекта </a:t>
                      </a:r>
                      <a:endParaRPr lang="hr-HR" sz="1400" b="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/>
                        <a:t>Встреча с мэром</a:t>
                      </a:r>
                      <a:r>
                        <a:rPr lang="hr-HR" sz="1400" b="0" baseline="0" dirty="0" smtClean="0"/>
                        <a:t>,</a:t>
                      </a:r>
                      <a:r>
                        <a:rPr lang="ru-RU" sz="1400" b="0" baseline="0" dirty="0" smtClean="0"/>
                        <a:t> заместителями и руководителями подразделений администрации  города </a:t>
                      </a:r>
                      <a:r>
                        <a:rPr lang="ru-RU" sz="1400" b="0" baseline="0" dirty="0" err="1" smtClean="0"/>
                        <a:t>Пазин</a:t>
                      </a:r>
                      <a:endParaRPr lang="hr-HR" sz="1400" b="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/>
                        <a:t>Презентация проекта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представителям местного совета города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Пазина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hr-H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/>
                        <a:t>Презентация проекта членам городского управления, пользователям бюджета и </a:t>
                      </a:r>
                      <a:r>
                        <a:rPr lang="hr-HR" sz="1400" b="0" baseline="0" dirty="0" smtClean="0"/>
                        <a:t> </a:t>
                      </a:r>
                      <a:r>
                        <a:rPr lang="ru-RU" sz="1400" b="0" baseline="0" dirty="0" smtClean="0"/>
                        <a:t>организациям гражданского общества, действующим на территории </a:t>
                      </a:r>
                      <a:r>
                        <a:rPr lang="ru-RU" sz="1400" b="0" baseline="0" dirty="0" err="1" smtClean="0"/>
                        <a:t>Пазина</a:t>
                      </a:r>
                      <a:r>
                        <a:rPr lang="ru-RU" sz="1400" b="0" baseline="0" dirty="0" smtClean="0"/>
                        <a:t> </a:t>
                      </a:r>
                      <a:endParaRPr lang="hr-HR" sz="1400" b="0" dirty="0"/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86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2) </a:t>
                      </a:r>
                      <a:r>
                        <a:rPr lang="ru-RU" sz="1800" b="1" dirty="0" smtClean="0"/>
                        <a:t>Совместное принятие решений о мероприятиях </a:t>
                      </a:r>
                      <a:r>
                        <a:rPr lang="ru-RU" sz="1800" b="1" baseline="0" dirty="0" smtClean="0"/>
                        <a:t>по содержанию малых коммунальных объектов </a:t>
                      </a:r>
                      <a:endParaRPr lang="pl-PL" sz="1800" b="1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hr-HR" sz="2000" b="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18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Июнь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Мэр представил проект и призвал</a:t>
                      </a:r>
                      <a:r>
                        <a:rPr lang="ru-RU" sz="1400" baseline="0" dirty="0" smtClean="0"/>
                        <a:t> все местные советы направить предложения  касаемо мероприятий по управлению коммунальными объектами, которые должны финансироваться за счет  бюджета </a:t>
                      </a:r>
                      <a:endParaRPr lang="hr-HR" sz="1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Параллельно предварительно снят видео-фильм о проекте</a:t>
                      </a:r>
                      <a:r>
                        <a:rPr lang="hr-HR" sz="1400" baseline="0" dirty="0" smtClean="0"/>
                        <a:t>, </a:t>
                      </a:r>
                      <a:r>
                        <a:rPr lang="ru-RU" sz="1400" baseline="0" dirty="0" smtClean="0"/>
                        <a:t>сделана веб-страница и открыт форум для общественных дискуссий в режиме «он-</a:t>
                      </a:r>
                      <a:r>
                        <a:rPr lang="ru-RU" sz="1400" baseline="0" dirty="0" err="1" smtClean="0"/>
                        <a:t>лайн</a:t>
                      </a:r>
                      <a:r>
                        <a:rPr lang="ru-RU" sz="1400" baseline="0" dirty="0" smtClean="0"/>
                        <a:t>»</a:t>
                      </a:r>
                      <a:endParaRPr lang="hr-HR" sz="1400" b="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570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Июль</a:t>
                      </a:r>
                    </a:p>
                    <a:p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Август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Продвижение проекта - информирование граждан путём распространения брошюр, через радио- и веб-ресурсы </a:t>
                      </a:r>
                      <a:endParaRPr lang="hr-HR" sz="1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Отправка предложений граждан касаемо мероприятий по управлению коммунальными объектами </a:t>
                      </a:r>
                      <a:r>
                        <a:rPr lang="hr-HR" sz="1400" baseline="0" dirty="0" smtClean="0"/>
                        <a:t>(</a:t>
                      </a:r>
                      <a:r>
                        <a:rPr lang="ru-RU" sz="1400" baseline="0" dirty="0" smtClean="0"/>
                        <a:t>по электронной почте, письмом</a:t>
                      </a:r>
                      <a:r>
                        <a:rPr lang="hr-HR" sz="1400" baseline="0" dirty="0" smtClean="0"/>
                        <a:t>)</a:t>
                      </a:r>
                      <a:endParaRPr lang="hr-HR" sz="14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046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Сентябрь</a:t>
                      </a:r>
                      <a:r>
                        <a:rPr lang="ru-RU" sz="1800" baseline="0" dirty="0" smtClean="0"/>
                        <a:t> </a:t>
                      </a:r>
                      <a:endParaRPr lang="hr-HR" sz="1800" dirty="0" smtClean="0"/>
                    </a:p>
                    <a:p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Регистрация</a:t>
                      </a:r>
                      <a:r>
                        <a:rPr lang="ru-RU" sz="1400" baseline="0" dirty="0" smtClean="0"/>
                        <a:t> и обработка около </a:t>
                      </a:r>
                      <a:r>
                        <a:rPr lang="hr-HR" sz="1400" dirty="0" smtClean="0"/>
                        <a:t>130 </a:t>
                      </a:r>
                      <a:r>
                        <a:rPr lang="ru-RU" sz="1400" dirty="0" smtClean="0"/>
                        <a:t>предложений граждан</a:t>
                      </a:r>
                      <a:r>
                        <a:rPr lang="ru-RU" sz="1400" baseline="0" dirty="0" smtClean="0"/>
                        <a:t> </a:t>
                      </a:r>
                      <a:endParaRPr lang="hr-HR" sz="1400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aseline="0" dirty="0" smtClean="0"/>
                        <a:t>Фотографирование месторасположения и проведение  финансовой оценки по каждому предложению </a:t>
                      </a:r>
                      <a:endParaRPr lang="hr-HR" sz="1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 smtClean="0"/>
                        <a:t>A</a:t>
                      </a:r>
                      <a:r>
                        <a:rPr lang="ru-RU" sz="1400" dirty="0" err="1" smtClean="0"/>
                        <a:t>нализ</a:t>
                      </a:r>
                      <a:r>
                        <a:rPr lang="ru-RU" sz="1400" dirty="0" smtClean="0"/>
                        <a:t> полученных предложений</a:t>
                      </a:r>
                      <a:r>
                        <a:rPr lang="hr-HR" sz="1400" dirty="0" smtClean="0"/>
                        <a:t>: </a:t>
                      </a:r>
                      <a:r>
                        <a:rPr lang="ru-RU" sz="1400" dirty="0" smtClean="0"/>
                        <a:t>предложения поделены </a:t>
                      </a:r>
                      <a:r>
                        <a:rPr lang="ru-RU" sz="1400" i="1" dirty="0" smtClean="0"/>
                        <a:t>на так называемые</a:t>
                      </a:r>
                      <a:r>
                        <a:rPr lang="hr-HR" sz="1400" i="1" dirty="0" smtClean="0"/>
                        <a:t> </a:t>
                      </a:r>
                      <a:r>
                        <a:rPr lang="ru-RU" sz="1400" i="1" dirty="0" smtClean="0"/>
                        <a:t>«малые</a:t>
                      </a:r>
                      <a:r>
                        <a:rPr lang="ru-RU" sz="1400" i="1" baseline="0" dirty="0" smtClean="0"/>
                        <a:t> коммунальные мероприятия»</a:t>
                      </a:r>
                      <a:r>
                        <a:rPr lang="hr-HR" sz="1400" i="1" baseline="0" dirty="0" smtClean="0"/>
                        <a:t>, </a:t>
                      </a:r>
                      <a:r>
                        <a:rPr lang="ru-RU" sz="1400" i="1" baseline="0" dirty="0" smtClean="0"/>
                        <a:t>«крупные коммунальные мероприятия» и текущее содержание </a:t>
                      </a:r>
                      <a:endParaRPr lang="hr-HR" sz="1400" i="1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16632"/>
            <a:ext cx="2132801" cy="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82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10565"/>
          <a:stretch/>
        </p:blipFill>
        <p:spPr>
          <a:xfrm>
            <a:off x="1261199" y="4642916"/>
            <a:ext cx="2592857" cy="1932771"/>
          </a:xfrm>
          <a:prstGeom prst="rect">
            <a:avLst/>
          </a:prstGeo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Город </a:t>
            </a:r>
            <a:r>
              <a:rPr lang="ru-RU" dirty="0" err="1"/>
              <a:t>Пазин</a:t>
            </a:r>
            <a:r>
              <a:rPr lang="ru-RU" dirty="0"/>
              <a:t> </a:t>
            </a:r>
            <a:endParaRPr lang="hr-HR" dirty="0"/>
          </a:p>
          <a:p>
            <a:pPr>
              <a:defRPr/>
            </a:pP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8</a:t>
            </a:fld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453287"/>
              </p:ext>
            </p:extLst>
          </p:nvPr>
        </p:nvGraphicFramePr>
        <p:xfrm>
          <a:off x="179512" y="836712"/>
          <a:ext cx="8784976" cy="179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92"/>
                <a:gridCol w="7581484"/>
              </a:tblGrid>
              <a:tr h="13450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Сентябрь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Начало октября 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трибун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в рамках местных советов</a:t>
                      </a:r>
                      <a:r>
                        <a:rPr lang="hr-HR" sz="16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представители Города доступно  объяснили структуру и функционирование городского бюджета;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презентовали и обосновали полученные предложения;</a:t>
                      </a:r>
                      <a:endParaRPr lang="hr-HR" sz="16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граждане обсуждали и голосовали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по предложениям  «малых коммунальных мероприятий» касаемо управления малыми объектами, которые должны быть включены в Бюджет </a:t>
                      </a:r>
                      <a:r>
                        <a:rPr lang="hr-H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r>
                        <a:rPr lang="hr-H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300.000 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кун</a:t>
                      </a:r>
                      <a:r>
                        <a:rPr lang="hr-HR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hr-HR" sz="16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4285"/>
            <a:ext cx="2132801" cy="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pazin.hr/picture/upload/fotozab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8" y="2686015"/>
            <a:ext cx="381475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2708920"/>
            <a:ext cx="3888432" cy="2198635"/>
          </a:xfrm>
          <a:prstGeom prst="rect">
            <a:avLst/>
          </a:prstGeom>
        </p:spPr>
      </p:pic>
      <p:pic>
        <p:nvPicPr>
          <p:cNvPr id="2050" name="Picture 2" descr="http://www.pazin.hr/picture/upload/Image/kasc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82" y="4716939"/>
            <a:ext cx="3597551" cy="17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2194316" y="4458250"/>
            <a:ext cx="22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Посёлок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Забрежани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7092280" y="4273584"/>
            <a:ext cx="154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Посёлок</a:t>
            </a:r>
            <a:r>
              <a:rPr lang="ru-RU" dirty="0" smtClean="0">
                <a:solidFill>
                  <a:schemeClr val="bg1"/>
                </a:solidFill>
              </a:rPr>
              <a:t> Хеки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051721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Посёлок </a:t>
            </a:r>
            <a:r>
              <a:rPr lang="ru-RU" dirty="0" smtClean="0">
                <a:solidFill>
                  <a:schemeClr val="bg1"/>
                </a:solidFill>
              </a:rPr>
              <a:t>Линдар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559686" y="5987019"/>
            <a:ext cx="1684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Посёлок </a:t>
            </a:r>
            <a:r>
              <a:rPr lang="ru-RU" sz="1200" dirty="0" err="1" smtClean="0">
                <a:solidFill>
                  <a:schemeClr val="bg1"/>
                </a:solidFill>
              </a:rPr>
              <a:t>Кашчерга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719743"/>
              </p:ext>
            </p:extLst>
          </p:nvPr>
        </p:nvGraphicFramePr>
        <p:xfrm>
          <a:off x="179512" y="1124744"/>
          <a:ext cx="8784976" cy="252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92"/>
                <a:gridCol w="7581484"/>
              </a:tblGrid>
              <a:tr h="360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3) </a:t>
                      </a:r>
                      <a:r>
                        <a:rPr lang="ru-RU" sz="1800" b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Совместное принятие</a:t>
                      </a:r>
                      <a:r>
                        <a:rPr lang="ru-RU" sz="1800" b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решений о приоритетах по секторам </a:t>
                      </a:r>
                      <a:endParaRPr lang="hr-HR" sz="1800" b="1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r-HR" sz="180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Октябрь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Ноябрь </a:t>
                      </a:r>
                      <a:endParaRPr lang="hr-HR" sz="18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700" dirty="0" smtClean="0"/>
                        <a:t>5</a:t>
                      </a:r>
                      <a:r>
                        <a:rPr lang="hr-HR" sz="1700" baseline="0" dirty="0" smtClean="0"/>
                        <a:t> </a:t>
                      </a:r>
                      <a:r>
                        <a:rPr lang="ru-RU" sz="1700" baseline="0" dirty="0" smtClean="0"/>
                        <a:t>целевых  секторальных дискуссий из области</a:t>
                      </a:r>
                      <a:r>
                        <a:rPr lang="hr-HR" sz="1700" baseline="0" dirty="0" smtClean="0"/>
                        <a:t>: </a:t>
                      </a:r>
                      <a:r>
                        <a:rPr lang="ru-RU" sz="1700" i="1" baseline="0" dirty="0" smtClean="0"/>
                        <a:t>социального обеспечения и здравоохранения</a:t>
                      </a:r>
                      <a:r>
                        <a:rPr lang="hr-HR" sz="1700" i="1" baseline="0" dirty="0" smtClean="0"/>
                        <a:t>, </a:t>
                      </a:r>
                      <a:r>
                        <a:rPr lang="ru-RU" sz="1700" i="1" baseline="0" dirty="0" smtClean="0"/>
                        <a:t>экономики и туризма</a:t>
                      </a:r>
                      <a:r>
                        <a:rPr lang="hr-HR" sz="1700" i="1" baseline="0" dirty="0" smtClean="0"/>
                        <a:t>,</a:t>
                      </a:r>
                      <a:r>
                        <a:rPr lang="ru-RU" sz="1700" i="1" baseline="0" dirty="0" smtClean="0"/>
                        <a:t> культуры, воспитания и образования, а также спорта</a:t>
                      </a:r>
                      <a:r>
                        <a:rPr lang="hr-HR" sz="1700" baseline="0" dirty="0" smtClean="0"/>
                        <a:t>: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7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Структура и функционирование городского бюджета доступно разъяснены</a:t>
                      </a:r>
                      <a:endParaRPr lang="hr-HR" sz="17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7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Руководители отдельных управленческих подразделений города презентовали структуру бюджета подразделения </a:t>
                      </a:r>
                      <a:r>
                        <a:rPr lang="hr-HR" sz="17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7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состояние и планы </a:t>
                      </a:r>
                      <a:endParaRPr lang="hr-HR" sz="1700" baseline="0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7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Дискуссия граждан </a:t>
                      </a:r>
                      <a:endParaRPr lang="hr-HR" sz="1700" baseline="0" dirty="0" smtClean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</a:txBody>
                  <a:tcPr marL="91445" marR="91445" marT="45710" marB="4571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1660C-F81D-4E73-8CEF-043B54ECD9F2}" type="datetime1">
              <a:rPr lang="hr-HR" smtClean="0"/>
              <a:pPr>
                <a:defRPr/>
              </a:pPr>
              <a:t>28.12.2015.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Город </a:t>
            </a:r>
            <a:r>
              <a:rPr lang="ru-RU" dirty="0" err="1"/>
              <a:t>Пазин</a:t>
            </a:r>
            <a:r>
              <a:rPr lang="ru-RU" dirty="0"/>
              <a:t> 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0671-4CC2-4604-AC20-D19539B18C6E}" type="slidenum">
              <a:rPr lang="hr-HR" smtClean="0"/>
              <a:pPr>
                <a:defRPr/>
              </a:pPr>
              <a:t>9</a:t>
            </a:fld>
            <a:endParaRPr lang="hr-H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74638"/>
            <a:ext cx="2132801" cy="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pazin.hr/picture/upload/foto1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76" y="3871153"/>
            <a:ext cx="3816424" cy="24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63" y="3871153"/>
            <a:ext cx="2464227" cy="246422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86" y="3856779"/>
            <a:ext cx="2673028" cy="24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1259</Words>
  <Application>Microsoft Office PowerPoint</Application>
  <PresentationFormat>On-screen Show (4:3)</PresentationFormat>
  <Paragraphs>216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Microsoft Sans Serif</vt:lpstr>
      <vt:lpstr>Tema sustava Office</vt:lpstr>
      <vt:lpstr>PowerPoint Presentation</vt:lpstr>
      <vt:lpstr>Grad Pazin</vt:lpstr>
      <vt:lpstr>Организация городского управления </vt:lpstr>
      <vt:lpstr>PowerPoint Presentation</vt:lpstr>
      <vt:lpstr>Процесс участия в бюджетировании в Пазине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Выгоды для города Пазин от участия граждан в принятии решений касаемо формирования бюджета: </vt:lpstr>
      <vt:lpstr>PowerPoint Presentation</vt:lpstr>
      <vt:lpstr>Основные результаты</vt:lpstr>
      <vt:lpstr>Mнения граждан</vt:lpstr>
      <vt:lpstr>Внимание! Бюджет в будущем</vt:lpstr>
      <vt:lpstr>Применение принципа прозрачности  Веб-страница  Pazi(n) Proračun! /Внимание, Бюджет!</vt:lpstr>
      <vt:lpstr>Применение принципа прозрачности  «бюджет в небольшом» города Пазина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Marina Tomišić</dc:creator>
  <cp:lastModifiedBy>Ksenia Galantsova</cp:lastModifiedBy>
  <cp:revision>181</cp:revision>
  <cp:lastPrinted>2015-07-08T08:32:26Z</cp:lastPrinted>
  <dcterms:created xsi:type="dcterms:W3CDTF">2014-08-28T07:31:42Z</dcterms:created>
  <dcterms:modified xsi:type="dcterms:W3CDTF">2015-12-28T04:46:52Z</dcterms:modified>
</cp:coreProperties>
</file>