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80" r:id="rId3"/>
    <p:sldId id="381" r:id="rId4"/>
    <p:sldId id="382" r:id="rId5"/>
    <p:sldId id="383" r:id="rId6"/>
    <p:sldId id="384" r:id="rId7"/>
    <p:sldId id="385" r:id="rId8"/>
    <p:sldId id="372" r:id="rId9"/>
    <p:sldId id="386" r:id="rId10"/>
    <p:sldId id="387" r:id="rId11"/>
    <p:sldId id="388" r:id="rId12"/>
    <p:sldId id="374" r:id="rId13"/>
    <p:sldId id="376" r:id="rId14"/>
    <p:sldId id="375" r:id="rId15"/>
    <p:sldId id="357" r:id="rId16"/>
    <p:sldId id="378" r:id="rId17"/>
    <p:sldId id="336" r:id="rId18"/>
    <p:sldId id="379" r:id="rId19"/>
    <p:sldId id="369" r:id="rId20"/>
    <p:sldId id="351" r:id="rId21"/>
    <p:sldId id="358" r:id="rId22"/>
    <p:sldId id="359" r:id="rId23"/>
    <p:sldId id="360" r:id="rId24"/>
    <p:sldId id="361" r:id="rId25"/>
    <p:sldId id="363" r:id="rId26"/>
    <p:sldId id="352" r:id="rId27"/>
    <p:sldId id="365" r:id="rId28"/>
    <p:sldId id="366" r:id="rId29"/>
    <p:sldId id="370" r:id="rId30"/>
    <p:sldId id="371" r:id="rId3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915" autoAdjust="0"/>
  </p:normalViewPr>
  <p:slideViewPr>
    <p:cSldViewPr snapToGrid="0" snapToObjects="1">
      <p:cViewPr>
        <p:scale>
          <a:sx n="100" d="100"/>
          <a:sy n="100" d="100"/>
        </p:scale>
        <p:origin x="-2152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60E58D-9015-0E44-830D-E582D3E4E879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DDF23F-79AB-A54C-A4CA-F5D29D2C6A1F}">
      <dgm:prSet phldrT="[Text]"/>
      <dgm:spPr/>
      <dgm:t>
        <a:bodyPr/>
        <a:lstStyle/>
        <a:p>
          <a:r>
            <a:rPr lang="de-DE" dirty="0" smtClean="0"/>
            <a:t>Annual Financial Statements – </a:t>
          </a:r>
          <a:r>
            <a:rPr lang="de-DE" dirty="0" smtClean="0">
              <a:solidFill>
                <a:schemeClr val="bg1"/>
              </a:solidFill>
            </a:rPr>
            <a:t>Line </a:t>
          </a:r>
          <a:r>
            <a:rPr lang="de-DE" dirty="0" err="1" smtClean="0">
              <a:solidFill>
                <a:schemeClr val="bg1"/>
              </a:solidFill>
            </a:rPr>
            <a:t>ministers</a:t>
          </a:r>
          <a:endParaRPr lang="de-DE" dirty="0">
            <a:solidFill>
              <a:schemeClr val="bg1"/>
            </a:solidFill>
          </a:endParaRPr>
        </a:p>
      </dgm:t>
    </dgm:pt>
    <dgm:pt modelId="{FE5EDB61-FCE9-1E42-BFE2-C374D13B62E1}" type="parTrans" cxnId="{2770EAA2-8C37-ED40-AA2A-A9943DB67E81}">
      <dgm:prSet/>
      <dgm:spPr/>
      <dgm:t>
        <a:bodyPr/>
        <a:lstStyle/>
        <a:p>
          <a:endParaRPr lang="de-DE"/>
        </a:p>
      </dgm:t>
    </dgm:pt>
    <dgm:pt modelId="{000A48C2-E7F9-CF44-9206-7B812A959F46}" type="sibTrans" cxnId="{2770EAA2-8C37-ED40-AA2A-A9943DB67E81}">
      <dgm:prSet/>
      <dgm:spPr/>
      <dgm:t>
        <a:bodyPr/>
        <a:lstStyle/>
        <a:p>
          <a:endParaRPr lang="de-DE"/>
        </a:p>
      </dgm:t>
    </dgm:pt>
    <dgm:pt modelId="{F1EDB37A-9090-4548-8D7A-CD1A1A24369D}">
      <dgm:prSet phldrT="[Text]"/>
      <dgm:spPr/>
      <dgm:t>
        <a:bodyPr/>
        <a:lstStyle/>
        <a:p>
          <a:r>
            <a:rPr lang="de-DE" dirty="0" err="1" smtClean="0"/>
            <a:t>Consolidated</a:t>
          </a:r>
          <a:r>
            <a:rPr lang="de-DE" dirty="0" smtClean="0"/>
            <a:t> Financial Statements – Federal </a:t>
          </a:r>
          <a:r>
            <a:rPr lang="de-DE" dirty="0" err="1" smtClean="0"/>
            <a:t>Ministry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Finance</a:t>
          </a:r>
          <a:endParaRPr lang="de-DE" dirty="0"/>
        </a:p>
      </dgm:t>
    </dgm:pt>
    <dgm:pt modelId="{2A879A26-DA0C-D841-83CF-17E72B736FFE}" type="parTrans" cxnId="{11FDAA37-50C5-DB4A-88B4-CD18E7AF520B}">
      <dgm:prSet/>
      <dgm:spPr/>
      <dgm:t>
        <a:bodyPr/>
        <a:lstStyle/>
        <a:p>
          <a:endParaRPr lang="de-DE"/>
        </a:p>
      </dgm:t>
    </dgm:pt>
    <dgm:pt modelId="{7AB4905E-8927-7A43-94BB-67BACDD173D7}" type="sibTrans" cxnId="{11FDAA37-50C5-DB4A-88B4-CD18E7AF520B}">
      <dgm:prSet/>
      <dgm:spPr/>
      <dgm:t>
        <a:bodyPr/>
        <a:lstStyle/>
        <a:p>
          <a:endParaRPr lang="de-DE"/>
        </a:p>
      </dgm:t>
    </dgm:pt>
    <dgm:pt modelId="{54AD3E91-852B-0C40-98B9-2710827F36D1}">
      <dgm:prSet/>
      <dgm:spPr/>
      <dgm:t>
        <a:bodyPr/>
        <a:lstStyle/>
        <a:p>
          <a:r>
            <a:rPr lang="de-DE" dirty="0" smtClean="0"/>
            <a:t>Audit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the</a:t>
          </a:r>
          <a:r>
            <a:rPr lang="de-DE" dirty="0" smtClean="0"/>
            <a:t> Financial Statements, </a:t>
          </a:r>
          <a:r>
            <a:rPr lang="de-DE" dirty="0" err="1" smtClean="0"/>
            <a:t>submission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the</a:t>
          </a:r>
          <a:r>
            <a:rPr lang="de-DE" dirty="0" smtClean="0"/>
            <a:t> Report on </a:t>
          </a:r>
          <a:r>
            <a:rPr lang="de-DE" dirty="0" err="1" smtClean="0"/>
            <a:t>the</a:t>
          </a:r>
          <a:r>
            <a:rPr lang="de-DE" dirty="0" smtClean="0"/>
            <a:t> Federal Financial Statements – ACA</a:t>
          </a:r>
          <a:endParaRPr lang="de-DE" dirty="0"/>
        </a:p>
      </dgm:t>
    </dgm:pt>
    <dgm:pt modelId="{EDF95446-526E-164D-9DCE-F4D1D7EB0454}" type="parTrans" cxnId="{FD1B4F2D-D500-104C-9B0D-F1CA0FCD9EB3}">
      <dgm:prSet/>
      <dgm:spPr/>
      <dgm:t>
        <a:bodyPr/>
        <a:lstStyle/>
        <a:p>
          <a:endParaRPr lang="de-DE"/>
        </a:p>
      </dgm:t>
    </dgm:pt>
    <dgm:pt modelId="{942C82F2-9125-6843-BC9F-7B0A9DD9D12E}" type="sibTrans" cxnId="{FD1B4F2D-D500-104C-9B0D-F1CA0FCD9EB3}">
      <dgm:prSet/>
      <dgm:spPr/>
      <dgm:t>
        <a:bodyPr/>
        <a:lstStyle/>
        <a:p>
          <a:endParaRPr lang="de-DE"/>
        </a:p>
      </dgm:t>
    </dgm:pt>
    <dgm:pt modelId="{F7EEDA7D-6119-B747-871B-DF546DA9F459}" type="pres">
      <dgm:prSet presAssocID="{7360E58D-9015-0E44-830D-E582D3E4E879}" presName="CompostProcess" presStyleCnt="0">
        <dgm:presLayoutVars>
          <dgm:dir/>
          <dgm:resizeHandles val="exact"/>
        </dgm:presLayoutVars>
      </dgm:prSet>
      <dgm:spPr/>
    </dgm:pt>
    <dgm:pt modelId="{4634E790-18B5-4245-ADC7-1791E7DA7180}" type="pres">
      <dgm:prSet presAssocID="{7360E58D-9015-0E44-830D-E582D3E4E879}" presName="arrow" presStyleLbl="bgShp" presStyleIdx="0" presStyleCnt="1"/>
      <dgm:spPr/>
    </dgm:pt>
    <dgm:pt modelId="{96B8EA77-FA29-2544-8FEC-7605A42CDA7E}" type="pres">
      <dgm:prSet presAssocID="{7360E58D-9015-0E44-830D-E582D3E4E879}" presName="linearProcess" presStyleCnt="0"/>
      <dgm:spPr/>
    </dgm:pt>
    <dgm:pt modelId="{A61336E2-E239-F845-8C24-E4F7C5D22657}" type="pres">
      <dgm:prSet presAssocID="{70DDF23F-79AB-A54C-A4CA-F5D29D2C6A1F}" presName="textNode" presStyleLbl="node1" presStyleIdx="0" presStyleCnt="3" custScaleX="80974" custScaleY="9714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28F1CB3-4390-5642-BB55-E0CB80C5CFAB}" type="pres">
      <dgm:prSet presAssocID="{000A48C2-E7F9-CF44-9206-7B812A959F46}" presName="sibTrans" presStyleCnt="0"/>
      <dgm:spPr/>
    </dgm:pt>
    <dgm:pt modelId="{3C3271D2-4654-964E-A4AD-01B606B348B5}" type="pres">
      <dgm:prSet presAssocID="{F1EDB37A-9090-4548-8D7A-CD1A1A24369D}" presName="textNode" presStyleLbl="node1" presStyleIdx="1" presStyleCnt="3" custScaleX="80724" custScaleY="9990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0DC8EE7-E3D8-F24C-BB89-A1594F872CF3}" type="pres">
      <dgm:prSet presAssocID="{7AB4905E-8927-7A43-94BB-67BACDD173D7}" presName="sibTrans" presStyleCnt="0"/>
      <dgm:spPr/>
    </dgm:pt>
    <dgm:pt modelId="{89FDE89F-1EFE-144A-8F90-368912862305}" type="pres">
      <dgm:prSet presAssocID="{54AD3E91-852B-0C40-98B9-2710827F36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15EF71C-B524-0241-97C4-7AF1495E2A47}" type="presOf" srcId="{F1EDB37A-9090-4548-8D7A-CD1A1A24369D}" destId="{3C3271D2-4654-964E-A4AD-01B606B348B5}" srcOrd="0" destOrd="0" presId="urn:microsoft.com/office/officeart/2005/8/layout/hProcess9"/>
    <dgm:cxn modelId="{C47F47FE-6F33-6D47-BFEB-FFD4CE284A8F}" type="presOf" srcId="{70DDF23F-79AB-A54C-A4CA-F5D29D2C6A1F}" destId="{A61336E2-E239-F845-8C24-E4F7C5D22657}" srcOrd="0" destOrd="0" presId="urn:microsoft.com/office/officeart/2005/8/layout/hProcess9"/>
    <dgm:cxn modelId="{B6E35D5A-965E-7F49-BCD3-E465E88B3EEF}" type="presOf" srcId="{7360E58D-9015-0E44-830D-E582D3E4E879}" destId="{F7EEDA7D-6119-B747-871B-DF546DA9F459}" srcOrd="0" destOrd="0" presId="urn:microsoft.com/office/officeart/2005/8/layout/hProcess9"/>
    <dgm:cxn modelId="{11FDAA37-50C5-DB4A-88B4-CD18E7AF520B}" srcId="{7360E58D-9015-0E44-830D-E582D3E4E879}" destId="{F1EDB37A-9090-4548-8D7A-CD1A1A24369D}" srcOrd="1" destOrd="0" parTransId="{2A879A26-DA0C-D841-83CF-17E72B736FFE}" sibTransId="{7AB4905E-8927-7A43-94BB-67BACDD173D7}"/>
    <dgm:cxn modelId="{2BDB8DF7-4F9C-D642-9015-64A67CC800B5}" type="presOf" srcId="{54AD3E91-852B-0C40-98B9-2710827F36D1}" destId="{89FDE89F-1EFE-144A-8F90-368912862305}" srcOrd="0" destOrd="0" presId="urn:microsoft.com/office/officeart/2005/8/layout/hProcess9"/>
    <dgm:cxn modelId="{FD1B4F2D-D500-104C-9B0D-F1CA0FCD9EB3}" srcId="{7360E58D-9015-0E44-830D-E582D3E4E879}" destId="{54AD3E91-852B-0C40-98B9-2710827F36D1}" srcOrd="2" destOrd="0" parTransId="{EDF95446-526E-164D-9DCE-F4D1D7EB0454}" sibTransId="{942C82F2-9125-6843-BC9F-7B0A9DD9D12E}"/>
    <dgm:cxn modelId="{2770EAA2-8C37-ED40-AA2A-A9943DB67E81}" srcId="{7360E58D-9015-0E44-830D-E582D3E4E879}" destId="{70DDF23F-79AB-A54C-A4CA-F5D29D2C6A1F}" srcOrd="0" destOrd="0" parTransId="{FE5EDB61-FCE9-1E42-BFE2-C374D13B62E1}" sibTransId="{000A48C2-E7F9-CF44-9206-7B812A959F46}"/>
    <dgm:cxn modelId="{6E35EDE1-7BA9-364B-AE9E-A7B731FED257}" type="presParOf" srcId="{F7EEDA7D-6119-B747-871B-DF546DA9F459}" destId="{4634E790-18B5-4245-ADC7-1791E7DA7180}" srcOrd="0" destOrd="0" presId="urn:microsoft.com/office/officeart/2005/8/layout/hProcess9"/>
    <dgm:cxn modelId="{83F6AAF7-27D3-C043-BE6B-04A65BA4D48B}" type="presParOf" srcId="{F7EEDA7D-6119-B747-871B-DF546DA9F459}" destId="{96B8EA77-FA29-2544-8FEC-7605A42CDA7E}" srcOrd="1" destOrd="0" presId="urn:microsoft.com/office/officeart/2005/8/layout/hProcess9"/>
    <dgm:cxn modelId="{B1556690-108D-5740-AD42-EABDACDE54C8}" type="presParOf" srcId="{96B8EA77-FA29-2544-8FEC-7605A42CDA7E}" destId="{A61336E2-E239-F845-8C24-E4F7C5D22657}" srcOrd="0" destOrd="0" presId="urn:microsoft.com/office/officeart/2005/8/layout/hProcess9"/>
    <dgm:cxn modelId="{0084D19F-E398-484D-8299-43F3B7DF5D34}" type="presParOf" srcId="{96B8EA77-FA29-2544-8FEC-7605A42CDA7E}" destId="{E28F1CB3-4390-5642-BB55-E0CB80C5CFAB}" srcOrd="1" destOrd="0" presId="urn:microsoft.com/office/officeart/2005/8/layout/hProcess9"/>
    <dgm:cxn modelId="{2255D9D6-217F-C44A-8F2E-615ADD5D6CD8}" type="presParOf" srcId="{96B8EA77-FA29-2544-8FEC-7605A42CDA7E}" destId="{3C3271D2-4654-964E-A4AD-01B606B348B5}" srcOrd="2" destOrd="0" presId="urn:microsoft.com/office/officeart/2005/8/layout/hProcess9"/>
    <dgm:cxn modelId="{DA854090-1691-4543-A090-32A058541BDC}" type="presParOf" srcId="{96B8EA77-FA29-2544-8FEC-7605A42CDA7E}" destId="{90DC8EE7-E3D8-F24C-BB89-A1594F872CF3}" srcOrd="3" destOrd="0" presId="urn:microsoft.com/office/officeart/2005/8/layout/hProcess9"/>
    <dgm:cxn modelId="{F7AB2211-CAFA-8A4D-9A7D-9D7A3B823A2B}" type="presParOf" srcId="{96B8EA77-FA29-2544-8FEC-7605A42CDA7E}" destId="{89FDE89F-1EFE-144A-8F90-36891286230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4E790-18B5-4245-ADC7-1791E7DA7180}">
      <dsp:nvSpPr>
        <dsp:cNvPr id="0" name=""/>
        <dsp:cNvSpPr/>
      </dsp:nvSpPr>
      <dsp:spPr>
        <a:xfrm>
          <a:off x="678473" y="0"/>
          <a:ext cx="7689360" cy="53046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1336E2-E239-F845-8C24-E4F7C5D22657}">
      <dsp:nvSpPr>
        <dsp:cNvPr id="0" name=""/>
        <dsp:cNvSpPr/>
      </dsp:nvSpPr>
      <dsp:spPr>
        <a:xfrm>
          <a:off x="45127" y="1621686"/>
          <a:ext cx="2668245" cy="20613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Annual Financial Statements – </a:t>
          </a:r>
          <a:r>
            <a:rPr lang="de-DE" sz="2300" kern="1200" dirty="0" smtClean="0">
              <a:solidFill>
                <a:schemeClr val="bg1"/>
              </a:solidFill>
            </a:rPr>
            <a:t>Line </a:t>
          </a:r>
          <a:r>
            <a:rPr lang="de-DE" sz="2300" kern="1200" dirty="0" err="1" smtClean="0">
              <a:solidFill>
                <a:schemeClr val="bg1"/>
              </a:solidFill>
            </a:rPr>
            <a:t>ministers</a:t>
          </a:r>
          <a:endParaRPr lang="de-DE" sz="2300" kern="1200" dirty="0">
            <a:solidFill>
              <a:schemeClr val="bg1"/>
            </a:solidFill>
          </a:endParaRPr>
        </a:p>
      </dsp:txBody>
      <dsp:txXfrm>
        <a:off x="145752" y="1722311"/>
        <a:ext cx="2466995" cy="1860068"/>
      </dsp:txXfrm>
    </dsp:sp>
    <dsp:sp modelId="{3C3271D2-4654-964E-A4AD-01B606B348B5}">
      <dsp:nvSpPr>
        <dsp:cNvPr id="0" name=""/>
        <dsp:cNvSpPr/>
      </dsp:nvSpPr>
      <dsp:spPr>
        <a:xfrm>
          <a:off x="2879678" y="1592383"/>
          <a:ext cx="2660007" cy="211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err="1" smtClean="0"/>
            <a:t>Consolidated</a:t>
          </a:r>
          <a:r>
            <a:rPr lang="de-DE" sz="2300" kern="1200" dirty="0" smtClean="0"/>
            <a:t> Financial Statements – Federal </a:t>
          </a:r>
          <a:r>
            <a:rPr lang="de-DE" sz="2300" kern="1200" dirty="0" err="1" smtClean="0"/>
            <a:t>Ministry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of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Finance</a:t>
          </a:r>
          <a:endParaRPr lang="de-DE" sz="2300" kern="1200" dirty="0"/>
        </a:p>
      </dsp:txBody>
      <dsp:txXfrm>
        <a:off x="2983164" y="1695869"/>
        <a:ext cx="2453035" cy="1912952"/>
      </dsp:txXfrm>
    </dsp:sp>
    <dsp:sp modelId="{89FDE89F-1EFE-144A-8F90-368912862305}">
      <dsp:nvSpPr>
        <dsp:cNvPr id="0" name=""/>
        <dsp:cNvSpPr/>
      </dsp:nvSpPr>
      <dsp:spPr>
        <a:xfrm>
          <a:off x="5705991" y="1591407"/>
          <a:ext cx="3295187" cy="21218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Audit </a:t>
          </a:r>
          <a:r>
            <a:rPr lang="de-DE" sz="2300" kern="1200" dirty="0" err="1" smtClean="0"/>
            <a:t>of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the</a:t>
          </a:r>
          <a:r>
            <a:rPr lang="de-DE" sz="2300" kern="1200" dirty="0" smtClean="0"/>
            <a:t> Financial Statements, </a:t>
          </a:r>
          <a:r>
            <a:rPr lang="de-DE" sz="2300" kern="1200" dirty="0" err="1" smtClean="0"/>
            <a:t>submission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of</a:t>
          </a:r>
          <a:r>
            <a:rPr lang="de-DE" sz="2300" kern="1200" dirty="0" smtClean="0"/>
            <a:t> </a:t>
          </a:r>
          <a:r>
            <a:rPr lang="de-DE" sz="2300" kern="1200" dirty="0" err="1" smtClean="0"/>
            <a:t>the</a:t>
          </a:r>
          <a:r>
            <a:rPr lang="de-DE" sz="2300" kern="1200" dirty="0" smtClean="0"/>
            <a:t> Report on </a:t>
          </a:r>
          <a:r>
            <a:rPr lang="de-DE" sz="2300" kern="1200" dirty="0" err="1" smtClean="0"/>
            <a:t>the</a:t>
          </a:r>
          <a:r>
            <a:rPr lang="de-DE" sz="2300" kern="1200" dirty="0" smtClean="0"/>
            <a:t> Federal Financial Statements – ACA</a:t>
          </a:r>
          <a:endParaRPr lang="de-DE" sz="2300" kern="1200" dirty="0"/>
        </a:p>
      </dsp:txBody>
      <dsp:txXfrm>
        <a:off x="5809572" y="1694988"/>
        <a:ext cx="3088025" cy="1914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4ED6B-E3E4-2540-BF7C-052F5A442BF1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735D-67BB-264D-A37E-3F8A6E3A24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81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0507F-7E37-104F-9CA1-640F42FBA1C5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862C0-5C18-F847-A065-2BB03416E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44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Mitwirkungsobliegenheiten</a:t>
            </a:r>
            <a:r>
              <a:rPr lang="en-GB" dirty="0" smtClean="0"/>
              <a:t> </a:t>
            </a:r>
            <a:r>
              <a:rPr lang="en-GB" dirty="0" err="1" smtClean="0"/>
              <a:t>im</a:t>
            </a:r>
            <a:r>
              <a:rPr lang="en-GB" dirty="0" smtClean="0"/>
              <a:t> </a:t>
            </a:r>
            <a:r>
              <a:rPr lang="en-GB" dirty="0" err="1" smtClean="0"/>
              <a:t>Bugetvollzug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Mittelverwendungsüberschreitungen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62C0-5C18-F847-A065-2BB03416E15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52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Beschreibung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62C0-5C18-F847-A065-2BB03416E15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336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648000"/>
            <a:ext cx="6786490" cy="3816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648000"/>
            <a:ext cx="6786490" cy="3816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  <a:lvl3pPr marL="198000" indent="0">
              <a:defRPr/>
            </a:lvl3pPr>
            <a:lvl4pPr indent="0">
              <a:defRPr/>
            </a:lvl4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 algn="l">
              <a:spcAft>
                <a:spcPts val="1200"/>
              </a:spcAft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9" descr="zahlenbalken_ppt.jpg"/>
          <p:cNvPicPr>
            <a:picLocks noChangeAspect="1"/>
          </p:cNvPicPr>
          <p:nvPr/>
        </p:nvPicPr>
        <p:blipFill>
          <a:blip r:embed="rId7">
            <a:alphaModFix amt="38000"/>
          </a:blip>
          <a:srcRect/>
          <a:stretch>
            <a:fillRect/>
          </a:stretch>
        </p:blipFill>
        <p:spPr bwMode="auto">
          <a:xfrm>
            <a:off x="0" y="7938"/>
            <a:ext cx="8382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92100"/>
            <a:ext cx="668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fld id="{2BE6240E-07A1-F244-A4EC-87C48682A846}" type="datetimeFigureOut">
              <a:rPr lang="de-DE" smtClean="0"/>
              <a:t>24.01.14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233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Lucida Sans"/>
                <a:ea typeface="+mn-ea"/>
                <a:cs typeface="Lucida Sans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40663" y="6356350"/>
            <a:ext cx="8461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fld id="{82EC934A-5EFC-F247-9349-90AB88BD4E25}" type="slidenum">
              <a:rPr lang="de-DE" smtClean="0"/>
              <a:t>‹Nr.›</a:t>
            </a:fld>
            <a:endParaRPr lang="de-DE"/>
          </a:p>
        </p:txBody>
      </p:sp>
      <p:pic>
        <p:nvPicPr>
          <p:cNvPr id="1032" name="Bild 6" descr="RH Logo Claim_RGB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67588" y="274638"/>
            <a:ext cx="132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2"/>
          </a:solidFill>
          <a:latin typeface="Lucida Sans"/>
          <a:ea typeface="ＭＳ Ｐゴシック" pitchFamily="-107" charset="-128"/>
          <a:cs typeface="Lucida San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400"/>
        </a:spcAft>
        <a:buSzPct val="75000"/>
        <a:buFont typeface="Arial" charset="0"/>
        <a:defRPr sz="2400" b="1" kern="1200">
          <a:solidFill>
            <a:schemeClr val="tx1"/>
          </a:solidFill>
          <a:latin typeface="Lucida Sans"/>
          <a:ea typeface="ＭＳ Ｐゴシック" pitchFamily="-107" charset="-128"/>
          <a:cs typeface="Lucida Sans"/>
        </a:defRPr>
      </a:lvl1pPr>
      <a:lvl2pPr marL="177800" indent="-177800" algn="l" defTabSz="457200" rtl="0" eaLnBrk="1" fontAlgn="base" hangingPunct="1">
        <a:lnSpc>
          <a:spcPts val="3000"/>
        </a:lnSpc>
        <a:spcBef>
          <a:spcPct val="0"/>
        </a:spcBef>
        <a:spcAft>
          <a:spcPts val="1400"/>
        </a:spcAft>
        <a:buSzPct val="80000"/>
        <a:buFont typeface="Arial" charset="0"/>
        <a:buChar char="•"/>
        <a:defRPr sz="22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2pPr>
      <a:lvl3pPr marL="179388" algn="l" defTabSz="457200" rtl="0" eaLnBrk="1" fontAlgn="base" hangingPunct="1">
        <a:spcBef>
          <a:spcPct val="0"/>
        </a:spcBef>
        <a:spcAft>
          <a:spcPts val="1000"/>
        </a:spcAft>
        <a:buFont typeface="Symbol" charset="2"/>
        <a:defRPr sz="20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3pPr>
      <a:lvl4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4pPr>
      <a:lvl5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sz="16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414193"/>
            <a:ext cx="8229600" cy="1752600"/>
          </a:xfrm>
        </p:spPr>
        <p:txBody>
          <a:bodyPr/>
          <a:lstStyle/>
          <a:p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Institutions</a:t>
            </a:r>
            <a:endParaRPr lang="de-DE" dirty="0" smtClean="0"/>
          </a:p>
          <a:p>
            <a:pPr>
              <a:spcBef>
                <a:spcPts val="700"/>
              </a:spcBef>
            </a:pPr>
            <a:r>
              <a:rPr lang="de-DE" sz="3200" dirty="0" smtClean="0"/>
              <a:t>Austrian Court </a:t>
            </a:r>
            <a:r>
              <a:rPr lang="de-DE" sz="3200" dirty="0" err="1" smtClean="0"/>
              <a:t>of</a:t>
            </a:r>
            <a:r>
              <a:rPr lang="de-DE" sz="3200" dirty="0" smtClean="0"/>
              <a:t> Audit </a:t>
            </a:r>
            <a:r>
              <a:rPr lang="de-DE" sz="3200" dirty="0" err="1" smtClean="0"/>
              <a:t>and</a:t>
            </a:r>
            <a:r>
              <a:rPr lang="de-DE" sz="3200" dirty="0" smtClean="0"/>
              <a:t> </a:t>
            </a:r>
            <a:r>
              <a:rPr lang="de-DE" sz="3200" dirty="0" err="1" smtClean="0"/>
              <a:t>the</a:t>
            </a:r>
            <a:r>
              <a:rPr lang="de-DE" sz="3200" dirty="0" smtClean="0"/>
              <a:t> Federal Financial Statements</a:t>
            </a:r>
          </a:p>
          <a:p>
            <a:endParaRPr lang="de-DE" sz="2400" dirty="0" smtClean="0"/>
          </a:p>
          <a:p>
            <a:r>
              <a:rPr lang="de-DE" sz="2400" dirty="0" err="1" smtClean="0"/>
              <a:t>MMag</a:t>
            </a:r>
            <a:r>
              <a:rPr lang="de-DE" sz="2400" dirty="0" smtClean="0"/>
              <a:t>. Günter Bauer, MBA</a:t>
            </a:r>
            <a:endParaRPr lang="de-DE" sz="3200" dirty="0" smtClean="0"/>
          </a:p>
        </p:txBody>
      </p:sp>
    </p:spTree>
    <p:extLst>
      <p:ext uri="{BB962C8B-B14F-4D97-AF65-F5344CB8AC3E}">
        <p14:creationId xmlns:p14="http://schemas.microsoft.com/office/powerpoint/2010/main" val="2424277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Federal Budget Statement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/>
              <a:t>The Federal Budget </a:t>
            </a:r>
            <a:r>
              <a:rPr lang="de-DE" dirty="0" smtClean="0"/>
              <a:t>Statement </a:t>
            </a:r>
            <a:r>
              <a:rPr lang="de-DE" dirty="0" err="1" smtClean="0"/>
              <a:t>contains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budget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an </a:t>
            </a:r>
            <a:r>
              <a:rPr lang="de-DE" dirty="0" err="1" smtClean="0"/>
              <a:t>operating</a:t>
            </a:r>
            <a:r>
              <a:rPr lang="de-DE" dirty="0" smtClean="0"/>
              <a:t> </a:t>
            </a:r>
            <a:r>
              <a:rPr lang="de-DE" dirty="0" err="1" smtClean="0"/>
              <a:t>statement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budget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a </a:t>
            </a:r>
            <a:r>
              <a:rPr lang="de-DE" dirty="0" err="1" smtClean="0"/>
              <a:t>cash-flow</a:t>
            </a:r>
            <a:r>
              <a:rPr lang="de-DE" dirty="0" smtClean="0"/>
              <a:t> </a:t>
            </a:r>
            <a:r>
              <a:rPr lang="de-DE" dirty="0" err="1" smtClean="0"/>
              <a:t>statement</a:t>
            </a:r>
            <a:endParaRPr lang="de-DE" dirty="0">
              <a:solidFill>
                <a:srgbClr val="FF6600"/>
              </a:solidFill>
            </a:endParaRPr>
          </a:p>
          <a:p>
            <a:pPr lvl="1">
              <a:spcAft>
                <a:spcPts val="800"/>
              </a:spcAft>
            </a:pPr>
            <a:r>
              <a:rPr lang="de-DE" dirty="0" err="1" smtClean="0"/>
              <a:t>Systematic</a:t>
            </a:r>
            <a:r>
              <a:rPr lang="de-DE" dirty="0" smtClean="0"/>
              <a:t>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Budget </a:t>
            </a:r>
            <a:r>
              <a:rPr lang="de-DE" dirty="0" smtClean="0"/>
              <a:t>Statement</a:t>
            </a:r>
            <a:endParaRPr lang="de-DE" dirty="0"/>
          </a:p>
          <a:p>
            <a:r>
              <a:rPr lang="de-DE" sz="1800" b="0" dirty="0">
                <a:solidFill>
                  <a:srgbClr val="333399"/>
                </a:solidFill>
              </a:rPr>
              <a:t>		</a:t>
            </a:r>
            <a:r>
              <a:rPr lang="de-DE" sz="1800" b="0" dirty="0" err="1" smtClean="0">
                <a:solidFill>
                  <a:srgbClr val="333399"/>
                </a:solidFill>
              </a:rPr>
              <a:t>Headings</a:t>
            </a:r>
            <a:r>
              <a:rPr lang="de-DE" sz="1800" b="0" dirty="0" smtClean="0"/>
              <a:t>, </a:t>
            </a:r>
            <a:r>
              <a:rPr lang="de-DE" sz="1800" b="0" dirty="0" err="1" smtClean="0"/>
              <a:t>Chapters</a:t>
            </a:r>
            <a:r>
              <a:rPr lang="de-DE" sz="1800" b="0" dirty="0" smtClean="0"/>
              <a:t>, </a:t>
            </a:r>
            <a:endParaRPr lang="de-DE" sz="1800" b="0" dirty="0"/>
          </a:p>
          <a:p>
            <a:r>
              <a:rPr lang="de-DE" sz="1800" b="0" dirty="0"/>
              <a:t>			</a:t>
            </a:r>
            <a:r>
              <a:rPr lang="de-DE" sz="1800" b="0" dirty="0" smtClean="0"/>
              <a:t>Global </a:t>
            </a:r>
            <a:r>
              <a:rPr lang="de-DE" sz="1800" b="0" dirty="0"/>
              <a:t>B</a:t>
            </a:r>
            <a:r>
              <a:rPr lang="de-DE" sz="1800" b="0" dirty="0" smtClean="0"/>
              <a:t>udgets</a:t>
            </a:r>
            <a:r>
              <a:rPr lang="de-DE" sz="1800" b="0" dirty="0"/>
              <a:t>, </a:t>
            </a:r>
          </a:p>
          <a:p>
            <a:r>
              <a:rPr lang="de-DE" sz="1800" b="0" dirty="0"/>
              <a:t>				</a:t>
            </a:r>
            <a:r>
              <a:rPr lang="de-DE" sz="1800" b="0" dirty="0" smtClean="0"/>
              <a:t>Detail Budgets </a:t>
            </a:r>
            <a:r>
              <a:rPr lang="de-DE" sz="1800" b="0" dirty="0"/>
              <a:t>(</a:t>
            </a:r>
            <a:r>
              <a:rPr lang="de-DE" sz="1800" b="0" dirty="0" smtClean="0"/>
              <a:t>1</a:t>
            </a:r>
            <a:r>
              <a:rPr lang="de-DE" sz="1800" b="0" baseline="30000" dirty="0" smtClean="0"/>
              <a:t>st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and</a:t>
            </a:r>
            <a:r>
              <a:rPr lang="de-DE" sz="1800" b="0" dirty="0" smtClean="0"/>
              <a:t> 2</a:t>
            </a:r>
            <a:r>
              <a:rPr lang="de-DE" sz="1800" b="0" baseline="30000" dirty="0" smtClean="0"/>
              <a:t>nd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level</a:t>
            </a:r>
            <a:r>
              <a:rPr lang="de-DE" sz="1800" b="0" dirty="0" smtClean="0"/>
              <a:t>)</a:t>
            </a:r>
            <a:endParaRPr lang="de-DE" sz="1800" b="0" dirty="0"/>
          </a:p>
          <a:p>
            <a:pPr lvl="1">
              <a:spcAft>
                <a:spcPts val="800"/>
              </a:spcAft>
            </a:pPr>
            <a:r>
              <a:rPr lang="de-DE" dirty="0" smtClean="0"/>
              <a:t>The Federal Budget Statement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contain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r>
              <a:rPr lang="de-DE" dirty="0" smtClean="0"/>
              <a:t> </a:t>
            </a:r>
            <a:r>
              <a:rPr lang="de-DE" dirty="0" err="1" smtClean="0"/>
              <a:t>orientation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Chapter </a:t>
            </a:r>
            <a:r>
              <a:rPr lang="de-DE" dirty="0" err="1" smtClean="0"/>
              <a:t>and</a:t>
            </a:r>
            <a:r>
              <a:rPr lang="de-DE" dirty="0" smtClean="0"/>
              <a:t> Global Budget</a:t>
            </a:r>
            <a:endParaRPr lang="de-DE" dirty="0"/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4740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Austrian Court </a:t>
            </a:r>
            <a:r>
              <a:rPr lang="de-DE" dirty="0" err="1" smtClean="0"/>
              <a:t>of</a:t>
            </a:r>
            <a:r>
              <a:rPr lang="de-DE" dirty="0" smtClean="0"/>
              <a:t> Audit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smtClean="0"/>
              <a:t>The </a:t>
            </a:r>
            <a:r>
              <a:rPr lang="de-DE" dirty="0" err="1" smtClean="0"/>
              <a:t>president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ACA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notes</a:t>
            </a:r>
            <a:r>
              <a:rPr lang="de-DE" dirty="0" smtClean="0"/>
              <a:t>/</a:t>
            </a:r>
            <a:r>
              <a:rPr lang="de-DE" dirty="0" err="1" smtClean="0"/>
              <a:t>recommendations</a:t>
            </a:r>
            <a:r>
              <a:rPr lang="de-DE" dirty="0" smtClean="0"/>
              <a:t> </a:t>
            </a:r>
            <a:r>
              <a:rPr lang="de-DE" dirty="0" err="1" smtClean="0"/>
              <a:t>derived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relevant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audits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regard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r>
              <a:rPr lang="de-DE" dirty="0" smtClean="0"/>
              <a:t> </a:t>
            </a:r>
            <a:r>
              <a:rPr lang="de-DE" dirty="0" err="1" smtClean="0"/>
              <a:t>targets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Federal Budget Statement </a:t>
            </a:r>
            <a:r>
              <a:rPr lang="de-DE" dirty="0"/>
              <a:t>(in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orientation</a:t>
            </a:r>
            <a:r>
              <a:rPr lang="de-DE" dirty="0"/>
              <a:t>)</a:t>
            </a:r>
          </a:p>
          <a:p>
            <a:pPr lvl="1">
              <a:spcAft>
                <a:spcPts val="800"/>
              </a:spcAft>
            </a:pPr>
            <a:r>
              <a:rPr lang="de-DE" dirty="0"/>
              <a:t>The ACA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submit</a:t>
            </a:r>
            <a:r>
              <a:rPr lang="de-DE" dirty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comparative</a:t>
            </a:r>
            <a:r>
              <a:rPr lang="de-DE" dirty="0" smtClean="0"/>
              <a:t> </a:t>
            </a:r>
            <a:r>
              <a:rPr lang="de-DE" dirty="0" err="1" smtClean="0"/>
              <a:t>calculations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Federal Budget Statement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April 30</a:t>
            </a:r>
            <a:r>
              <a:rPr lang="de-DE" baseline="30000" dirty="0" smtClean="0"/>
              <a:t>th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T</a:t>
            </a:r>
            <a:r>
              <a:rPr lang="de-DE" dirty="0" smtClean="0"/>
              <a:t>hese </a:t>
            </a:r>
            <a:r>
              <a:rPr lang="de-DE" dirty="0" err="1" smtClean="0"/>
              <a:t>calculations</a:t>
            </a:r>
            <a:r>
              <a:rPr lang="de-DE" dirty="0" smtClean="0"/>
              <a:t> </a:t>
            </a:r>
            <a:r>
              <a:rPr lang="de-DE" dirty="0" err="1" smtClean="0"/>
              <a:t>serve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Council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basis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on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>
                <a:solidFill>
                  <a:srgbClr val="333399"/>
                </a:solidFill>
              </a:rPr>
              <a:t>Federal Medium-Term </a:t>
            </a:r>
            <a:r>
              <a:rPr lang="de-DE" dirty="0" err="1">
                <a:solidFill>
                  <a:srgbClr val="333399"/>
                </a:solidFill>
              </a:rPr>
              <a:t>Expenditure</a:t>
            </a:r>
            <a:r>
              <a:rPr lang="de-DE" dirty="0">
                <a:solidFill>
                  <a:srgbClr val="333399"/>
                </a:solidFill>
              </a:rPr>
              <a:t> Framework </a:t>
            </a:r>
            <a:r>
              <a:rPr lang="de-DE" dirty="0" err="1" smtClean="0">
                <a:solidFill>
                  <a:srgbClr val="333399"/>
                </a:solidFill>
              </a:rPr>
              <a:t>Act</a:t>
            </a:r>
            <a:endParaRPr lang="de-DE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835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endParaRPr lang="de-DE" sz="3200" b="1" dirty="0" smtClean="0"/>
          </a:p>
          <a:p>
            <a:pPr marL="0" lvl="1" indent="0">
              <a:spcAft>
                <a:spcPts val="800"/>
              </a:spcAft>
              <a:buNone/>
            </a:pPr>
            <a:endParaRPr lang="de-DE" sz="3200" b="1" dirty="0"/>
          </a:p>
          <a:p>
            <a:pPr marL="0" lvl="1" indent="0">
              <a:spcAft>
                <a:spcPts val="800"/>
              </a:spcAft>
              <a:buNone/>
            </a:pPr>
            <a:endParaRPr lang="de-DE" sz="3200" b="1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de-DE" sz="3200" b="1" dirty="0" smtClean="0"/>
              <a:t>Budget </a:t>
            </a:r>
            <a:r>
              <a:rPr lang="de-DE" sz="3200" b="1" dirty="0" err="1" smtClean="0"/>
              <a:t>Execution</a:t>
            </a:r>
            <a:endParaRPr lang="de-DE" sz="3200" b="1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28093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Austrian Court </a:t>
            </a:r>
            <a:r>
              <a:rPr lang="de-DE" dirty="0" err="1" smtClean="0"/>
              <a:t>of</a:t>
            </a:r>
            <a:r>
              <a:rPr lang="de-DE" dirty="0" smtClean="0"/>
              <a:t> Audit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Participation</a:t>
            </a:r>
            <a:r>
              <a:rPr lang="de-DE" dirty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creation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debt</a:t>
            </a:r>
            <a:r>
              <a:rPr lang="de-DE" dirty="0" smtClean="0"/>
              <a:t>:</a:t>
            </a:r>
          </a:p>
          <a:p>
            <a:pPr marL="266700" lvl="3">
              <a:spcAft>
                <a:spcPts val="800"/>
              </a:spcAft>
            </a:pPr>
            <a:r>
              <a:rPr lang="de-DE" sz="2200" dirty="0" smtClean="0"/>
              <a:t>all </a:t>
            </a:r>
            <a:r>
              <a:rPr lang="de-DE" sz="2200" dirty="0" err="1" smtClean="0"/>
              <a:t>financial</a:t>
            </a:r>
            <a:r>
              <a:rPr lang="de-DE" sz="2200" dirty="0" smtClean="0"/>
              <a:t> </a:t>
            </a:r>
            <a:r>
              <a:rPr lang="de-DE" sz="2200" dirty="0" err="1" smtClean="0"/>
              <a:t>debt</a:t>
            </a:r>
            <a:r>
              <a:rPr lang="de-DE" sz="2200" dirty="0" smtClean="0"/>
              <a:t> </a:t>
            </a:r>
            <a:r>
              <a:rPr lang="de-DE" sz="2200" dirty="0" err="1" smtClean="0"/>
              <a:t>instruments</a:t>
            </a:r>
            <a:r>
              <a:rPr lang="de-DE" sz="2200" dirty="0" smtClean="0"/>
              <a:t> must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countersigned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president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ACA</a:t>
            </a:r>
          </a:p>
          <a:p>
            <a:pPr lvl="1">
              <a:spcAft>
                <a:spcPts val="800"/>
              </a:spcAft>
            </a:pPr>
            <a:r>
              <a:rPr lang="de-DE" dirty="0" err="1" smtClean="0"/>
              <a:t>Participation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transfer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budget</a:t>
            </a:r>
            <a:r>
              <a:rPr lang="de-DE" dirty="0" smtClean="0"/>
              <a:t> </a:t>
            </a:r>
            <a:r>
              <a:rPr lang="de-DE" dirty="0" err="1" smtClean="0"/>
              <a:t>funds</a:t>
            </a:r>
            <a:r>
              <a:rPr lang="de-DE" dirty="0" smtClean="0"/>
              <a:t>:</a:t>
            </a:r>
          </a:p>
          <a:p>
            <a:pPr marL="266700" lvl="3">
              <a:spcAft>
                <a:spcPts val="800"/>
              </a:spcAft>
            </a:pPr>
            <a:r>
              <a:rPr lang="de-DE" sz="2200" dirty="0" err="1" smtClean="0">
                <a:solidFill>
                  <a:srgbClr val="333399"/>
                </a:solidFill>
              </a:rPr>
              <a:t>reporting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obligation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of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the</a:t>
            </a:r>
            <a:r>
              <a:rPr lang="de-DE" sz="2200" dirty="0" smtClean="0">
                <a:solidFill>
                  <a:srgbClr val="333399"/>
                </a:solidFill>
              </a:rPr>
              <a:t> Federal Minister </a:t>
            </a:r>
            <a:r>
              <a:rPr lang="de-DE" sz="2200" dirty="0" err="1" smtClean="0">
                <a:solidFill>
                  <a:srgbClr val="333399"/>
                </a:solidFill>
              </a:rPr>
              <a:t>of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Finance</a:t>
            </a:r>
            <a:r>
              <a:rPr lang="de-DE" sz="2200" dirty="0" smtClean="0">
                <a:solidFill>
                  <a:srgbClr val="333399"/>
                </a:solidFill>
              </a:rPr>
              <a:t> in </a:t>
            </a:r>
            <a:r>
              <a:rPr lang="de-DE" sz="2200" dirty="0" err="1" smtClean="0">
                <a:solidFill>
                  <a:srgbClr val="333399"/>
                </a:solidFill>
              </a:rPr>
              <a:t>case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of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overruns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of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approved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budget</a:t>
            </a:r>
            <a:r>
              <a:rPr lang="de-DE" sz="2200" dirty="0" smtClean="0">
                <a:solidFill>
                  <a:srgbClr val="333399"/>
                </a:solidFill>
              </a:rPr>
              <a:t> </a:t>
            </a:r>
            <a:r>
              <a:rPr lang="de-DE" sz="2200" dirty="0" err="1" smtClean="0">
                <a:solidFill>
                  <a:srgbClr val="333399"/>
                </a:solidFill>
              </a:rPr>
              <a:t>allocations</a:t>
            </a:r>
            <a:endParaRPr lang="de-DE" sz="22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952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endParaRPr lang="de-DE" sz="3200" b="1" dirty="0" smtClean="0"/>
          </a:p>
          <a:p>
            <a:pPr marL="0" lvl="1" indent="0">
              <a:spcAft>
                <a:spcPts val="800"/>
              </a:spcAft>
              <a:buNone/>
            </a:pPr>
            <a:endParaRPr lang="de-DE" sz="3200" b="1" dirty="0"/>
          </a:p>
          <a:p>
            <a:pPr marL="0" lvl="1" indent="0">
              <a:spcAft>
                <a:spcPts val="800"/>
              </a:spcAft>
              <a:buNone/>
            </a:pPr>
            <a:endParaRPr lang="de-DE" sz="3200" b="1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de-DE" sz="3200" b="1" dirty="0" smtClean="0"/>
              <a:t>Report on </a:t>
            </a:r>
            <a:r>
              <a:rPr lang="de-DE" sz="3200" b="1" dirty="0" err="1" smtClean="0"/>
              <a:t>the</a:t>
            </a:r>
            <a:r>
              <a:rPr lang="de-DE" sz="3200" b="1" dirty="0" smtClean="0"/>
              <a:t> Federal Financial Statements</a:t>
            </a:r>
          </a:p>
          <a:p>
            <a:pPr lvl="1">
              <a:spcAft>
                <a:spcPts val="800"/>
              </a:spcAft>
            </a:pPr>
            <a:endParaRPr lang="de-DE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9339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 on </a:t>
            </a:r>
            <a:r>
              <a:rPr lang="de-DE" dirty="0" err="1" smtClean="0"/>
              <a:t>the</a:t>
            </a:r>
            <a:r>
              <a:rPr lang="de-DE" dirty="0" smtClean="0"/>
              <a:t> Federal Financial Statements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870377278"/>
              </p:ext>
            </p:extLst>
          </p:nvPr>
        </p:nvGraphicFramePr>
        <p:xfrm>
          <a:off x="97692" y="1191846"/>
          <a:ext cx="9046307" cy="530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114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 on </a:t>
            </a:r>
            <a:r>
              <a:rPr lang="de-DE" dirty="0" err="1" smtClean="0"/>
              <a:t>the</a:t>
            </a:r>
            <a:r>
              <a:rPr lang="de-DE" dirty="0" smtClean="0"/>
              <a:t> Federal Financial Statements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</a:t>
            </a:r>
            <a:r>
              <a:rPr lang="de-DE" sz="2200" b="0" dirty="0" err="1" smtClean="0"/>
              <a:t>has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to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contain</a:t>
            </a:r>
            <a:r>
              <a:rPr lang="de-DE" sz="2200" b="0" dirty="0" smtClean="0"/>
              <a:t> a </a:t>
            </a:r>
            <a:r>
              <a:rPr lang="de-DE" sz="2200" b="0" dirty="0" err="1" smtClean="0"/>
              <a:t>text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part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and</a:t>
            </a:r>
            <a:r>
              <a:rPr lang="de-DE" sz="2200" b="0" dirty="0" smtClean="0"/>
              <a:t> a </a:t>
            </a:r>
            <a:r>
              <a:rPr lang="de-DE" sz="2200" b="0" dirty="0" err="1" smtClean="0"/>
              <a:t>set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figures</a:t>
            </a:r>
            <a:endParaRPr lang="de-DE" sz="2200" b="0" dirty="0" smtClean="0"/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Federal </a:t>
            </a:r>
            <a:r>
              <a:rPr lang="de-DE" sz="2200" b="0" dirty="0" err="1" smtClean="0"/>
              <a:t>Ministry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Finance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draws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up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Consolidated</a:t>
            </a:r>
            <a:r>
              <a:rPr lang="de-DE" sz="2200" b="0" dirty="0" smtClean="0">
                <a:solidFill>
                  <a:srgbClr val="333399"/>
                </a:solidFill>
              </a:rPr>
              <a:t> Financial Statements (</a:t>
            </a:r>
            <a:r>
              <a:rPr lang="de-DE" sz="2200" b="0" dirty="0" err="1" smtClean="0">
                <a:solidFill>
                  <a:srgbClr val="333399"/>
                </a:solidFill>
              </a:rPr>
              <a:t>set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of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figures</a:t>
            </a:r>
            <a:r>
              <a:rPr lang="de-DE" sz="2200" b="0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ACA </a:t>
            </a:r>
            <a:r>
              <a:rPr lang="de-DE" sz="2200" b="0" dirty="0" err="1" smtClean="0"/>
              <a:t>audits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Financial Statements in </a:t>
            </a:r>
            <a:r>
              <a:rPr lang="de-DE" sz="2200" b="0" dirty="0" err="1" smtClean="0"/>
              <a:t>accordance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with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Section</a:t>
            </a:r>
            <a:r>
              <a:rPr lang="de-DE" sz="2200" b="0" dirty="0" smtClean="0"/>
              <a:t> 9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Court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Audit </a:t>
            </a:r>
            <a:r>
              <a:rPr lang="de-DE" sz="2200" b="0" dirty="0" err="1" smtClean="0"/>
              <a:t>Act</a:t>
            </a:r>
            <a:endParaRPr lang="de-DE" sz="2200" b="0" dirty="0" smtClean="0"/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ACA </a:t>
            </a:r>
            <a:r>
              <a:rPr lang="de-DE" sz="2200" b="0" dirty="0" err="1" smtClean="0"/>
              <a:t>prepares</a:t>
            </a:r>
            <a:r>
              <a:rPr lang="de-DE" sz="2200" b="0" dirty="0" smtClean="0"/>
              <a:t> an </a:t>
            </a:r>
            <a:r>
              <a:rPr lang="de-DE" sz="2200" b="0" dirty="0" err="1" smtClean="0"/>
              <a:t>analysis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figures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and</a:t>
            </a:r>
            <a:r>
              <a:rPr lang="de-DE" sz="2200" b="0" dirty="0" smtClean="0"/>
              <a:t> a </a:t>
            </a:r>
            <a:r>
              <a:rPr lang="de-DE" sz="2200" b="0" dirty="0" err="1" smtClean="0"/>
              <a:t>report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the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audit</a:t>
            </a:r>
            <a:r>
              <a:rPr lang="de-DE" sz="2200" b="0" dirty="0" smtClean="0">
                <a:solidFill>
                  <a:srgbClr val="333399"/>
                </a:solidFill>
              </a:rPr>
              <a:t> in </a:t>
            </a:r>
            <a:r>
              <a:rPr lang="de-DE" sz="2200" b="0" dirty="0" err="1" smtClean="0">
                <a:solidFill>
                  <a:srgbClr val="333399"/>
                </a:solidFill>
              </a:rPr>
              <a:t>accordance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with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Section</a:t>
            </a:r>
            <a:r>
              <a:rPr lang="de-DE" sz="2200" b="0" dirty="0" smtClean="0">
                <a:solidFill>
                  <a:srgbClr val="333399"/>
                </a:solidFill>
              </a:rPr>
              <a:t> 9 </a:t>
            </a:r>
            <a:r>
              <a:rPr lang="de-DE" sz="2200" b="0" dirty="0" err="1" smtClean="0">
                <a:solidFill>
                  <a:srgbClr val="333399"/>
                </a:solidFill>
              </a:rPr>
              <a:t>of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the</a:t>
            </a:r>
            <a:r>
              <a:rPr lang="de-DE" sz="2200" b="0" dirty="0" smtClean="0">
                <a:solidFill>
                  <a:srgbClr val="333399"/>
                </a:solidFill>
              </a:rPr>
              <a:t> Court </a:t>
            </a:r>
            <a:r>
              <a:rPr lang="de-DE" sz="2200" b="0" dirty="0" err="1" smtClean="0">
                <a:solidFill>
                  <a:srgbClr val="333399"/>
                </a:solidFill>
              </a:rPr>
              <a:t>of</a:t>
            </a:r>
            <a:r>
              <a:rPr lang="de-DE" sz="2200" b="0" dirty="0" smtClean="0">
                <a:solidFill>
                  <a:srgbClr val="333399"/>
                </a:solidFill>
              </a:rPr>
              <a:t> Audit </a:t>
            </a:r>
            <a:r>
              <a:rPr lang="de-DE" sz="2200" b="0" dirty="0" err="1" smtClean="0">
                <a:solidFill>
                  <a:srgbClr val="333399"/>
                </a:solidFill>
              </a:rPr>
              <a:t>Act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for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the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text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part</a:t>
            </a:r>
            <a:endParaRPr lang="de-DE" sz="2200" b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60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 on </a:t>
            </a:r>
            <a:r>
              <a:rPr lang="de-DE" dirty="0" err="1" smtClean="0"/>
              <a:t>the</a:t>
            </a:r>
            <a:r>
              <a:rPr lang="de-DE" dirty="0" smtClean="0"/>
              <a:t> Federal </a:t>
            </a:r>
            <a:r>
              <a:rPr lang="de-DE" dirty="0"/>
              <a:t>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ACA </a:t>
            </a:r>
            <a:r>
              <a:rPr lang="de-DE" sz="2200" b="0" dirty="0" err="1" smtClean="0"/>
              <a:t>submits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</a:t>
            </a:r>
            <a:r>
              <a:rPr lang="de-DE" sz="2200" b="0" dirty="0" err="1" smtClean="0"/>
              <a:t>to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National </a:t>
            </a:r>
            <a:r>
              <a:rPr lang="de-DE" sz="2200" b="0" dirty="0"/>
              <a:t>Council (</a:t>
            </a:r>
            <a:r>
              <a:rPr lang="de-DE" sz="2200" b="0" dirty="0" err="1"/>
              <a:t>text</a:t>
            </a:r>
            <a:r>
              <a:rPr lang="de-DE" sz="2200" b="0" dirty="0"/>
              <a:t> </a:t>
            </a:r>
            <a:r>
              <a:rPr lang="de-DE" sz="2200" b="0" dirty="0" err="1"/>
              <a:t>part</a:t>
            </a:r>
            <a:r>
              <a:rPr lang="de-DE" sz="2200" b="0" dirty="0"/>
              <a:t> </a:t>
            </a:r>
            <a:r>
              <a:rPr lang="de-DE" sz="2200" b="0" dirty="0" err="1"/>
              <a:t>and</a:t>
            </a:r>
            <a:r>
              <a:rPr lang="de-DE" sz="2200" b="0" dirty="0"/>
              <a:t> </a:t>
            </a:r>
            <a:r>
              <a:rPr lang="de-DE" sz="2200" b="0" dirty="0" err="1" smtClean="0"/>
              <a:t>set</a:t>
            </a:r>
            <a:r>
              <a:rPr lang="de-DE" sz="2200" b="0" dirty="0" smtClean="0"/>
              <a:t> </a:t>
            </a:r>
            <a:r>
              <a:rPr lang="de-DE" sz="2200" b="0" dirty="0" err="1"/>
              <a:t>of</a:t>
            </a:r>
            <a:r>
              <a:rPr lang="de-DE" sz="2200" b="0" dirty="0"/>
              <a:t> </a:t>
            </a:r>
            <a:r>
              <a:rPr lang="de-DE" sz="2200" b="0" dirty="0" err="1" smtClean="0"/>
              <a:t>figures</a:t>
            </a:r>
            <a:r>
              <a:rPr lang="de-DE" sz="2200" b="0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</a:t>
            </a:r>
            <a:r>
              <a:rPr lang="de-DE" sz="2200" b="0" dirty="0" err="1" smtClean="0"/>
              <a:t>is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discussed</a:t>
            </a:r>
            <a:r>
              <a:rPr lang="de-DE" sz="2200" b="0" dirty="0" smtClean="0"/>
              <a:t> in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/>
              <a:t>B</a:t>
            </a:r>
            <a:r>
              <a:rPr lang="de-DE" sz="2200" b="0" dirty="0" smtClean="0"/>
              <a:t>udget </a:t>
            </a:r>
            <a:r>
              <a:rPr lang="de-DE" sz="2200" b="0" dirty="0" err="1" smtClean="0"/>
              <a:t>Committee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National Council</a:t>
            </a:r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</a:t>
            </a:r>
            <a:r>
              <a:rPr lang="de-DE" sz="2200" b="0" dirty="0" err="1" smtClean="0"/>
              <a:t>president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ACA </a:t>
            </a:r>
            <a:r>
              <a:rPr lang="de-DE" sz="2200" b="0" dirty="0" err="1" smtClean="0"/>
              <a:t>is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present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during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discussion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</a:t>
            </a:r>
            <a:r>
              <a:rPr lang="de-DE" sz="2200" b="0" dirty="0" err="1" smtClean="0"/>
              <a:t>and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stands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available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to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representatives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for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any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questions</a:t>
            </a:r>
            <a:endParaRPr lang="de-DE" sz="2200" b="0" dirty="0" smtClean="0"/>
          </a:p>
          <a:p>
            <a:pPr marL="0" lvl="1" indent="0">
              <a:lnSpc>
                <a:spcPct val="100000"/>
              </a:lnSpc>
              <a:buSzPct val="75000"/>
              <a:buNone/>
            </a:pPr>
            <a:endParaRPr lang="de-DE" dirty="0"/>
          </a:p>
          <a:p>
            <a:endParaRPr lang="de-DE" sz="2200" b="0" dirty="0"/>
          </a:p>
        </p:txBody>
      </p:sp>
    </p:spTree>
    <p:extLst>
      <p:ext uri="{BB962C8B-B14F-4D97-AF65-F5344CB8AC3E}">
        <p14:creationId xmlns:p14="http://schemas.microsoft.com/office/powerpoint/2010/main" val="1003319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 on </a:t>
            </a:r>
            <a:r>
              <a:rPr lang="de-DE" dirty="0" err="1" smtClean="0"/>
              <a:t>the</a:t>
            </a:r>
            <a:r>
              <a:rPr lang="de-DE" dirty="0" smtClean="0"/>
              <a:t> Federal </a:t>
            </a:r>
            <a:r>
              <a:rPr lang="de-DE" dirty="0"/>
              <a:t>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de-DE" sz="2200" b="0" dirty="0" err="1" smtClean="0"/>
              <a:t>Afterwards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</a:t>
            </a:r>
            <a:r>
              <a:rPr lang="de-DE" sz="2200" b="0" dirty="0" err="1" smtClean="0"/>
              <a:t>is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discussed</a:t>
            </a:r>
            <a:r>
              <a:rPr lang="de-DE" sz="2200" b="0" dirty="0" smtClean="0"/>
              <a:t> in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plenary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sessions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National Council</a:t>
            </a:r>
          </a:p>
          <a:p>
            <a:pPr marL="342900" indent="-342900">
              <a:buFont typeface="Arial"/>
              <a:buChar char="•"/>
            </a:pPr>
            <a:r>
              <a:rPr lang="de-DE" sz="2200" b="0" dirty="0" err="1" smtClean="0"/>
              <a:t>During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discussions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in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plenary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sessions</a:t>
            </a:r>
            <a:r>
              <a:rPr lang="de-DE" sz="2200" b="0" dirty="0" smtClean="0"/>
              <a:t>,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president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ACA </a:t>
            </a:r>
            <a:r>
              <a:rPr lang="de-DE" sz="2200" b="0" dirty="0" err="1" smtClean="0"/>
              <a:t>is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present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and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stands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available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for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any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questions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representatives</a:t>
            </a:r>
            <a:endParaRPr lang="de-DE" sz="2200" b="0" dirty="0" smtClean="0"/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National Council </a:t>
            </a:r>
            <a:r>
              <a:rPr lang="de-DE" sz="2200" b="0" dirty="0" err="1" smtClean="0"/>
              <a:t>adopts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Statements, </a:t>
            </a:r>
            <a:r>
              <a:rPr lang="de-DE" sz="2200" b="0" dirty="0" err="1" smtClean="0"/>
              <a:t>which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then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has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force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of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federal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law</a:t>
            </a:r>
            <a:endParaRPr lang="de-DE" sz="2200" b="0" dirty="0" smtClean="0"/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The Report on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Federal Financial Statements </a:t>
            </a:r>
            <a:r>
              <a:rPr lang="de-DE" sz="2200" b="0" dirty="0" err="1" smtClean="0"/>
              <a:t>is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published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by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the</a:t>
            </a:r>
            <a:r>
              <a:rPr lang="de-DE" sz="2200" b="0" dirty="0" smtClean="0"/>
              <a:t> ACA </a:t>
            </a:r>
            <a:r>
              <a:rPr lang="de-DE" sz="2200" b="0" dirty="0" smtClean="0">
                <a:solidFill>
                  <a:srgbClr val="333399"/>
                </a:solidFill>
              </a:rPr>
              <a:t>(</a:t>
            </a:r>
            <a:r>
              <a:rPr lang="de-DE" sz="2200" b="0" dirty="0" err="1" smtClean="0">
                <a:solidFill>
                  <a:srgbClr val="333399"/>
                </a:solidFill>
              </a:rPr>
              <a:t>accessible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to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the</a:t>
            </a:r>
            <a:r>
              <a:rPr lang="de-DE" sz="2200" b="0" dirty="0" smtClean="0">
                <a:solidFill>
                  <a:srgbClr val="333399"/>
                </a:solidFill>
              </a:rPr>
              <a:t> </a:t>
            </a:r>
            <a:r>
              <a:rPr lang="de-DE" sz="2200" b="0" dirty="0" err="1" smtClean="0">
                <a:solidFill>
                  <a:srgbClr val="333399"/>
                </a:solidFill>
              </a:rPr>
              <a:t>public</a:t>
            </a:r>
            <a:r>
              <a:rPr lang="de-DE" sz="2200" b="0" dirty="0" smtClean="0"/>
              <a:t>)</a:t>
            </a:r>
            <a:endParaRPr lang="de-DE" sz="2200" b="0" dirty="0"/>
          </a:p>
          <a:p>
            <a:pPr marL="342900" indent="-342900">
              <a:buFont typeface="Arial"/>
              <a:buChar char="•"/>
            </a:pPr>
            <a:endParaRPr lang="de-DE" sz="2200" b="0" dirty="0"/>
          </a:p>
        </p:txBody>
      </p:sp>
    </p:spTree>
    <p:extLst>
      <p:ext uri="{BB962C8B-B14F-4D97-AF65-F5344CB8AC3E}">
        <p14:creationId xmlns:p14="http://schemas.microsoft.com/office/powerpoint/2010/main" val="126278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 on </a:t>
            </a:r>
            <a:r>
              <a:rPr lang="de-DE" dirty="0" err="1" smtClean="0"/>
              <a:t>the</a:t>
            </a:r>
            <a:r>
              <a:rPr lang="de-DE" dirty="0" smtClean="0"/>
              <a:t> Federal </a:t>
            </a:r>
            <a:r>
              <a:rPr lang="de-DE" dirty="0"/>
              <a:t>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r>
              <a:rPr lang="de-DE" dirty="0" smtClean="0"/>
              <a:t>Content:</a:t>
            </a:r>
          </a:p>
          <a:p>
            <a:pPr marL="342900" indent="-342900">
              <a:buFont typeface="Arial"/>
              <a:buChar char="•"/>
            </a:pPr>
            <a:r>
              <a:rPr lang="de-DE" sz="2200" b="0" dirty="0" smtClean="0">
                <a:solidFill>
                  <a:srgbClr val="333399"/>
                </a:solidFill>
              </a:rPr>
              <a:t>5 Statements:</a:t>
            </a:r>
          </a:p>
          <a:p>
            <a:pPr marL="540900" lvl="2" indent="-342900">
              <a:buFont typeface="Symbol" charset="2"/>
              <a:buChar char="-"/>
            </a:pPr>
            <a:r>
              <a:rPr lang="de-DE" sz="1800" b="0" dirty="0" err="1" smtClean="0">
                <a:solidFill>
                  <a:srgbClr val="333399"/>
                </a:solidFill>
              </a:rPr>
              <a:t>Comparison</a:t>
            </a:r>
            <a:r>
              <a:rPr lang="de-DE" sz="1800" b="0" dirty="0" smtClean="0">
                <a:solidFill>
                  <a:srgbClr val="333399"/>
                </a:solidFill>
              </a:rPr>
              <a:t> Budget Statements </a:t>
            </a:r>
            <a:r>
              <a:rPr lang="de-DE" sz="1800" b="0" dirty="0" err="1" smtClean="0">
                <a:solidFill>
                  <a:srgbClr val="333399"/>
                </a:solidFill>
              </a:rPr>
              <a:t>of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the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cash-flow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statement</a:t>
            </a:r>
            <a:endParaRPr lang="de-DE" sz="1800" b="0" dirty="0" smtClean="0">
              <a:solidFill>
                <a:srgbClr val="333399"/>
              </a:solidFill>
            </a:endParaRPr>
          </a:p>
          <a:p>
            <a:pPr marL="540900" lvl="2" indent="-342900">
              <a:buFont typeface="Symbol" charset="2"/>
              <a:buChar char="-"/>
            </a:pPr>
            <a:r>
              <a:rPr lang="de-DE" sz="1800" dirty="0" err="1">
                <a:solidFill>
                  <a:srgbClr val="333399"/>
                </a:solidFill>
              </a:rPr>
              <a:t>Comparison</a:t>
            </a:r>
            <a:r>
              <a:rPr lang="de-DE" sz="1800" dirty="0">
                <a:solidFill>
                  <a:srgbClr val="333399"/>
                </a:solidFill>
              </a:rPr>
              <a:t> Budget </a:t>
            </a:r>
            <a:r>
              <a:rPr lang="de-DE" sz="1800" dirty="0" smtClean="0">
                <a:solidFill>
                  <a:srgbClr val="333399"/>
                </a:solidFill>
              </a:rPr>
              <a:t>Statements </a:t>
            </a:r>
            <a:r>
              <a:rPr lang="de-DE" sz="1800" dirty="0" err="1">
                <a:solidFill>
                  <a:srgbClr val="333399"/>
                </a:solidFill>
              </a:rPr>
              <a:t>of</a:t>
            </a:r>
            <a:r>
              <a:rPr lang="de-DE" sz="1800" dirty="0">
                <a:solidFill>
                  <a:srgbClr val="333399"/>
                </a:solidFill>
              </a:rPr>
              <a:t> </a:t>
            </a:r>
            <a:r>
              <a:rPr lang="de-DE" sz="1800" dirty="0" err="1">
                <a:solidFill>
                  <a:srgbClr val="333399"/>
                </a:solidFill>
              </a:rPr>
              <a:t>the</a:t>
            </a:r>
            <a:r>
              <a:rPr lang="de-DE" sz="1800" dirty="0">
                <a:solidFill>
                  <a:srgbClr val="333399"/>
                </a:solidFill>
              </a:rPr>
              <a:t> </a:t>
            </a:r>
            <a:r>
              <a:rPr lang="de-DE" sz="1800" dirty="0" err="1" smtClean="0">
                <a:solidFill>
                  <a:srgbClr val="333399"/>
                </a:solidFill>
              </a:rPr>
              <a:t>operating</a:t>
            </a:r>
            <a:r>
              <a:rPr lang="de-DE" sz="1800" dirty="0" smtClean="0">
                <a:solidFill>
                  <a:srgbClr val="333399"/>
                </a:solidFill>
              </a:rPr>
              <a:t> </a:t>
            </a:r>
            <a:r>
              <a:rPr lang="de-DE" sz="1800" dirty="0" err="1" smtClean="0">
                <a:solidFill>
                  <a:srgbClr val="333399"/>
                </a:solidFill>
              </a:rPr>
              <a:t>statement</a:t>
            </a:r>
            <a:endParaRPr lang="de-DE" sz="1800" b="0" dirty="0" smtClean="0">
              <a:solidFill>
                <a:srgbClr val="333399"/>
              </a:solidFill>
            </a:endParaRPr>
          </a:p>
          <a:p>
            <a:pPr marL="540900" lvl="2" indent="-342900">
              <a:buFont typeface="Symbol" charset="2"/>
              <a:buChar char="-"/>
            </a:pPr>
            <a:r>
              <a:rPr lang="de-DE" sz="1800" b="0" dirty="0" err="1" smtClean="0">
                <a:solidFill>
                  <a:srgbClr val="333399"/>
                </a:solidFill>
              </a:rPr>
              <a:t>Consolidated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statement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of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financial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position</a:t>
            </a:r>
            <a:endParaRPr lang="de-DE" sz="1800" b="0" dirty="0" smtClean="0">
              <a:solidFill>
                <a:srgbClr val="333399"/>
              </a:solidFill>
            </a:endParaRPr>
          </a:p>
          <a:p>
            <a:pPr marL="540900" lvl="2" indent="-342900">
              <a:buFont typeface="Symbol" charset="2"/>
              <a:buChar char="-"/>
            </a:pPr>
            <a:r>
              <a:rPr lang="de-DE" sz="1800" b="0" dirty="0" err="1" smtClean="0">
                <a:solidFill>
                  <a:srgbClr val="333399"/>
                </a:solidFill>
              </a:rPr>
              <a:t>Consolidated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operating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statement</a:t>
            </a:r>
            <a:endParaRPr lang="de-DE" sz="1800" b="0" dirty="0" smtClean="0">
              <a:solidFill>
                <a:srgbClr val="333399"/>
              </a:solidFill>
            </a:endParaRPr>
          </a:p>
          <a:p>
            <a:pPr marL="540900" lvl="2" indent="-342900">
              <a:buFont typeface="Symbol" charset="2"/>
              <a:buChar char="-"/>
            </a:pPr>
            <a:r>
              <a:rPr lang="de-DE" sz="1800" b="0" dirty="0" err="1" smtClean="0">
                <a:solidFill>
                  <a:srgbClr val="333399"/>
                </a:solidFill>
              </a:rPr>
              <a:t>Consolidated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cash-flow</a:t>
            </a:r>
            <a:r>
              <a:rPr lang="de-DE" sz="1800" b="0" dirty="0" smtClean="0">
                <a:solidFill>
                  <a:srgbClr val="333399"/>
                </a:solidFill>
              </a:rPr>
              <a:t> </a:t>
            </a:r>
            <a:r>
              <a:rPr lang="de-DE" sz="1800" b="0" dirty="0" err="1" smtClean="0">
                <a:solidFill>
                  <a:srgbClr val="333399"/>
                </a:solidFill>
              </a:rPr>
              <a:t>statement</a:t>
            </a:r>
            <a:endParaRPr lang="de-DE" sz="1800" b="0" dirty="0" smtClean="0">
              <a:solidFill>
                <a:srgbClr val="333399"/>
              </a:solidFill>
            </a:endParaRPr>
          </a:p>
          <a:p>
            <a:pPr marL="342900" indent="-342900">
              <a:spcBef>
                <a:spcPts val="1400"/>
              </a:spcBef>
              <a:buFont typeface="Arial"/>
              <a:buChar char="•"/>
            </a:pPr>
            <a:r>
              <a:rPr lang="de-DE" sz="2200" b="0" dirty="0" err="1" smtClean="0"/>
              <a:t>Detailed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notes</a:t>
            </a:r>
            <a:endParaRPr lang="de-DE" sz="2200" b="0" dirty="0" smtClean="0"/>
          </a:p>
          <a:p>
            <a:pPr marL="342900" indent="-342900">
              <a:buFont typeface="Arial"/>
              <a:buChar char="•"/>
            </a:pPr>
            <a:r>
              <a:rPr lang="de-DE" sz="2200" b="0" dirty="0" smtClean="0"/>
              <a:t>Financial Statements </a:t>
            </a:r>
            <a:r>
              <a:rPr lang="de-DE" sz="2200" b="0" dirty="0" err="1" smtClean="0"/>
              <a:t>for</a:t>
            </a:r>
            <a:r>
              <a:rPr lang="de-DE" sz="2200" b="0" dirty="0" smtClean="0"/>
              <a:t> all </a:t>
            </a:r>
            <a:r>
              <a:rPr lang="de-DE" sz="2200" b="0" dirty="0" err="1" smtClean="0"/>
              <a:t>levels</a:t>
            </a:r>
            <a:endParaRPr lang="de-DE" sz="2200" b="0" dirty="0"/>
          </a:p>
        </p:txBody>
      </p:sp>
    </p:spTree>
    <p:extLst>
      <p:ext uri="{BB962C8B-B14F-4D97-AF65-F5344CB8AC3E}">
        <p14:creationId xmlns:p14="http://schemas.microsoft.com/office/powerpoint/2010/main" val="317808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414193"/>
            <a:ext cx="8229600" cy="1752600"/>
          </a:xfrm>
        </p:spPr>
        <p:txBody>
          <a:bodyPr/>
          <a:lstStyle/>
          <a:p>
            <a:endParaRPr lang="de-DE" sz="3200" dirty="0" smtClean="0"/>
          </a:p>
          <a:p>
            <a:r>
              <a:rPr lang="de-DE" sz="3200" dirty="0" smtClean="0"/>
              <a:t>Austrian Court </a:t>
            </a:r>
            <a:r>
              <a:rPr lang="de-DE" sz="3200" dirty="0" err="1" smtClean="0"/>
              <a:t>of</a:t>
            </a:r>
            <a:r>
              <a:rPr lang="de-DE" sz="3200" dirty="0" smtClean="0"/>
              <a:t> Audit</a:t>
            </a:r>
          </a:p>
        </p:txBody>
      </p:sp>
    </p:spTree>
    <p:extLst>
      <p:ext uri="{BB962C8B-B14F-4D97-AF65-F5344CB8AC3E}">
        <p14:creationId xmlns:p14="http://schemas.microsoft.com/office/powerpoint/2010/main" val="2396972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Audit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Federal </a:t>
            </a:r>
            <a:r>
              <a:rPr lang="de-DE" dirty="0"/>
              <a:t>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Section</a:t>
            </a:r>
            <a:r>
              <a:rPr lang="de-DE" dirty="0" smtClean="0"/>
              <a:t> 9 Court </a:t>
            </a:r>
            <a:r>
              <a:rPr lang="de-DE" dirty="0" err="1" smtClean="0"/>
              <a:t>of</a:t>
            </a:r>
            <a:r>
              <a:rPr lang="de-DE" dirty="0" smtClean="0"/>
              <a:t> Audit </a:t>
            </a:r>
            <a:r>
              <a:rPr lang="de-DE" dirty="0" err="1" smtClean="0"/>
              <a:t>Act</a:t>
            </a:r>
            <a:r>
              <a:rPr lang="de-DE" dirty="0" smtClean="0"/>
              <a:t> </a:t>
            </a:r>
            <a:r>
              <a:rPr lang="de-DE" dirty="0" err="1" smtClean="0"/>
              <a:t>stipulates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all Line Ministers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submit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prepared</a:t>
            </a:r>
            <a:r>
              <a:rPr lang="de-DE" dirty="0" smtClean="0"/>
              <a:t> Financial Statements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ACA</a:t>
            </a:r>
          </a:p>
          <a:p>
            <a:pPr lvl="1">
              <a:spcAft>
                <a:spcPts val="800"/>
              </a:spcAft>
            </a:pPr>
            <a:r>
              <a:rPr lang="de-DE" dirty="0" smtClean="0"/>
              <a:t>The ACA </a:t>
            </a:r>
            <a:r>
              <a:rPr lang="de-DE" dirty="0" err="1" smtClean="0"/>
              <a:t>conducts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Financial Statements</a:t>
            </a:r>
          </a:p>
          <a:p>
            <a:pPr lvl="1">
              <a:spcAft>
                <a:spcPts val="800"/>
              </a:spcAft>
            </a:pPr>
            <a:r>
              <a:rPr lang="de-DE" dirty="0" smtClean="0"/>
              <a:t>The ACA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comply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national </a:t>
            </a:r>
            <a:r>
              <a:rPr lang="de-DE" dirty="0" err="1" smtClean="0"/>
              <a:t>and</a:t>
            </a:r>
            <a:r>
              <a:rPr lang="de-DE" dirty="0" smtClean="0"/>
              <a:t> international </a:t>
            </a:r>
            <a:r>
              <a:rPr lang="de-DE" dirty="0" err="1" smtClean="0"/>
              <a:t>standards</a:t>
            </a:r>
            <a:r>
              <a:rPr lang="de-DE" dirty="0" smtClean="0"/>
              <a:t> =&gt;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b="1" dirty="0" err="1" smtClean="0"/>
              <a:t>Application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of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the</a:t>
            </a:r>
            <a:r>
              <a:rPr lang="de-DE" sz="2000" b="1" dirty="0" smtClean="0"/>
              <a:t> ISSAIs </a:t>
            </a:r>
            <a:r>
              <a:rPr lang="de-DE" sz="2000" dirty="0" smtClean="0"/>
              <a:t>(International Standards </a:t>
            </a:r>
            <a:r>
              <a:rPr lang="de-DE" sz="2000" dirty="0" err="1" smtClean="0"/>
              <a:t>of</a:t>
            </a:r>
            <a:r>
              <a:rPr lang="de-DE" sz="2000" dirty="0" smtClean="0"/>
              <a:t> Supreme Audit </a:t>
            </a:r>
            <a:r>
              <a:rPr lang="de-DE" sz="2000" dirty="0" err="1" smtClean="0"/>
              <a:t>Institutions</a:t>
            </a:r>
            <a:r>
              <a:rPr lang="de-DE" sz="2000" dirty="0" smtClean="0"/>
              <a:t>)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b="1" dirty="0" err="1" smtClean="0"/>
              <a:t>Application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of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the</a:t>
            </a:r>
            <a:r>
              <a:rPr lang="de-DE" sz="2000" b="1" dirty="0" smtClean="0"/>
              <a:t> ISAs </a:t>
            </a:r>
            <a:r>
              <a:rPr lang="de-DE" sz="2000" dirty="0" smtClean="0"/>
              <a:t>(International Standards on Auditing)</a:t>
            </a:r>
          </a:p>
        </p:txBody>
      </p:sp>
    </p:spTree>
    <p:extLst>
      <p:ext uri="{BB962C8B-B14F-4D97-AF65-F5344CB8AC3E}">
        <p14:creationId xmlns:p14="http://schemas.microsoft.com/office/powerpoint/2010/main" val="150037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smtClean="0"/>
              <a:t>Relevant Standards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: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b="1" i="1" dirty="0" smtClean="0"/>
              <a:t>ISSAI 1300 </a:t>
            </a:r>
            <a:r>
              <a:rPr lang="de-DE" dirty="0" err="1" smtClean="0"/>
              <a:t>Planning</a:t>
            </a:r>
            <a:r>
              <a:rPr lang="de-DE" dirty="0" smtClean="0"/>
              <a:t> an Audit </a:t>
            </a:r>
            <a:r>
              <a:rPr lang="de-DE" dirty="0" err="1" smtClean="0"/>
              <a:t>of</a:t>
            </a:r>
            <a:r>
              <a:rPr lang="de-DE" dirty="0" smtClean="0"/>
              <a:t> Financial Statements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b="1" i="1" dirty="0" smtClean="0"/>
              <a:t>ISSAI 1315 </a:t>
            </a:r>
            <a:r>
              <a:rPr lang="de-DE" dirty="0" err="1" smtClean="0"/>
              <a:t>Identifying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Assessing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Risks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Material </a:t>
            </a:r>
            <a:r>
              <a:rPr lang="de-DE" dirty="0" err="1" smtClean="0"/>
              <a:t>Misstatement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Understanding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Entity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Environment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b="1" i="1" dirty="0" smtClean="0"/>
              <a:t>ISSAI 1320 </a:t>
            </a:r>
            <a:r>
              <a:rPr lang="de-DE" dirty="0" err="1" smtClean="0"/>
              <a:t>Materiality</a:t>
            </a:r>
            <a:r>
              <a:rPr lang="de-DE" dirty="0" smtClean="0"/>
              <a:t> in 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Performing</a:t>
            </a:r>
            <a:r>
              <a:rPr lang="de-DE" dirty="0" smtClean="0"/>
              <a:t> an Audit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b="1" i="1" dirty="0" smtClean="0"/>
              <a:t>ISSAI 1330</a:t>
            </a:r>
            <a:r>
              <a:rPr lang="de-DE" dirty="0" smtClean="0"/>
              <a:t> The </a:t>
            </a:r>
            <a:r>
              <a:rPr lang="de-DE" dirty="0" err="1" smtClean="0"/>
              <a:t>Auditor‘s</a:t>
            </a:r>
            <a:r>
              <a:rPr lang="de-DE" dirty="0" smtClean="0"/>
              <a:t> Responses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Assessed</a:t>
            </a:r>
            <a:r>
              <a:rPr lang="de-DE" dirty="0" smtClean="0"/>
              <a:t> </a:t>
            </a:r>
            <a:r>
              <a:rPr lang="de-DE" dirty="0" err="1" smtClean="0"/>
              <a:t>Risks</a:t>
            </a:r>
            <a:endParaRPr lang="de-DE" dirty="0"/>
          </a:p>
          <a:p>
            <a:pPr lvl="3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1114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ISSAI 1300 </a:t>
            </a:r>
            <a:r>
              <a:rPr lang="de-DE" dirty="0" err="1" smtClean="0"/>
              <a:t>and</a:t>
            </a:r>
            <a:r>
              <a:rPr lang="de-DE" dirty="0" smtClean="0"/>
              <a:t> 1315, an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Internal </a:t>
            </a:r>
            <a:r>
              <a:rPr lang="de-DE" dirty="0" err="1" smtClean="0"/>
              <a:t>Control</a:t>
            </a:r>
            <a:r>
              <a:rPr lang="de-DE" dirty="0" smtClean="0"/>
              <a:t> System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conducted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Internal </a:t>
            </a:r>
            <a:r>
              <a:rPr lang="de-DE" dirty="0" err="1" smtClean="0"/>
              <a:t>Control</a:t>
            </a:r>
            <a:r>
              <a:rPr lang="de-DE" dirty="0" smtClean="0"/>
              <a:t> System,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ACA‘s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audits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far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smtClean="0"/>
              <a:t>Special </a:t>
            </a:r>
            <a:r>
              <a:rPr lang="de-DE" dirty="0" err="1" smtClean="0"/>
              <a:t>functional</a:t>
            </a:r>
            <a:r>
              <a:rPr lang="de-DE" dirty="0" smtClean="0"/>
              <a:t> </a:t>
            </a:r>
            <a:r>
              <a:rPr lang="de-DE" dirty="0" err="1" smtClean="0"/>
              <a:t>audits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relevant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fields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basis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risk-orientated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5594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de-DE" sz="2400" b="1" dirty="0" err="1" smtClean="0"/>
              <a:t>Risk-Orientated</a:t>
            </a:r>
            <a:r>
              <a:rPr lang="de-DE" sz="2400" b="1" dirty="0" smtClean="0"/>
              <a:t> Audit:</a:t>
            </a:r>
          </a:p>
          <a:p>
            <a:pPr lvl="1">
              <a:spcAft>
                <a:spcPts val="800"/>
              </a:spcAft>
            </a:pPr>
            <a:r>
              <a:rPr lang="de-DE" dirty="0" err="1" smtClean="0"/>
              <a:t>Determining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Materiality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ISSAI 1320</a:t>
            </a:r>
          </a:p>
          <a:p>
            <a:pPr lvl="1">
              <a:spcAft>
                <a:spcPts val="800"/>
              </a:spcAft>
            </a:pPr>
            <a:r>
              <a:rPr lang="de-DE" dirty="0" err="1" smtClean="0"/>
              <a:t>Determining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Overall </a:t>
            </a:r>
            <a:r>
              <a:rPr lang="de-DE" dirty="0" err="1" smtClean="0"/>
              <a:t>Materiality</a:t>
            </a:r>
            <a:r>
              <a:rPr lang="de-DE" dirty="0" smtClean="0"/>
              <a:t>: 1%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federal</a:t>
            </a:r>
            <a:r>
              <a:rPr lang="de-DE" dirty="0" smtClean="0"/>
              <a:t> </a:t>
            </a:r>
            <a:r>
              <a:rPr lang="de-DE" dirty="0" err="1" smtClean="0"/>
              <a:t>expenditure</a:t>
            </a:r>
            <a:r>
              <a:rPr lang="de-DE" dirty="0" smtClean="0"/>
              <a:t> (75 </a:t>
            </a:r>
            <a:r>
              <a:rPr lang="de-DE" dirty="0" err="1" smtClean="0"/>
              <a:t>billion</a:t>
            </a:r>
            <a:r>
              <a:rPr lang="de-DE" dirty="0" smtClean="0"/>
              <a:t> </a:t>
            </a:r>
            <a:r>
              <a:rPr lang="de-DE" dirty="0" err="1" smtClean="0"/>
              <a:t>euros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smtClean="0"/>
              <a:t>=&gt; 750 </a:t>
            </a:r>
            <a:r>
              <a:rPr lang="de-DE" dirty="0" err="1" smtClean="0"/>
              <a:t>million</a:t>
            </a:r>
            <a:r>
              <a:rPr lang="de-DE" dirty="0" smtClean="0"/>
              <a:t> </a:t>
            </a:r>
            <a:r>
              <a:rPr lang="de-DE" dirty="0" err="1" smtClean="0"/>
              <a:t>euros</a:t>
            </a:r>
            <a:r>
              <a:rPr lang="de-DE" dirty="0" smtClean="0"/>
              <a:t> Overall </a:t>
            </a:r>
            <a:r>
              <a:rPr lang="de-DE" dirty="0" err="1" smtClean="0"/>
              <a:t>Materiality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findings</a:t>
            </a:r>
            <a:r>
              <a:rPr lang="de-DE" dirty="0" smtClean="0"/>
              <a:t> max. 750 </a:t>
            </a:r>
            <a:r>
              <a:rPr lang="de-DE" dirty="0" err="1" smtClean="0"/>
              <a:t>million</a:t>
            </a:r>
            <a:r>
              <a:rPr lang="de-DE" dirty="0" smtClean="0"/>
              <a:t> </a:t>
            </a:r>
            <a:r>
              <a:rPr lang="de-DE" dirty="0" err="1" smtClean="0"/>
              <a:t>euros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30%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Materiality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individual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=&gt; 525 </a:t>
            </a:r>
            <a:r>
              <a:rPr lang="de-DE" dirty="0" err="1" smtClean="0"/>
              <a:t>million</a:t>
            </a:r>
            <a:r>
              <a:rPr lang="de-DE" dirty="0" smtClean="0"/>
              <a:t> </a:t>
            </a:r>
            <a:r>
              <a:rPr lang="de-DE" dirty="0" err="1" smtClean="0"/>
              <a:t>euros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Materiality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2283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Adjustment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Internal </a:t>
            </a:r>
            <a:r>
              <a:rPr lang="de-DE" dirty="0" err="1" smtClean="0"/>
              <a:t>Control</a:t>
            </a:r>
            <a:r>
              <a:rPr lang="de-DE" dirty="0" smtClean="0"/>
              <a:t> System:</a:t>
            </a:r>
            <a:br>
              <a:rPr lang="de-DE" dirty="0" smtClean="0"/>
            </a:br>
            <a:r>
              <a:rPr lang="de-DE" dirty="0" err="1" smtClean="0"/>
              <a:t>effective</a:t>
            </a:r>
            <a:r>
              <a:rPr lang="de-DE" dirty="0" smtClean="0"/>
              <a:t> Internal </a:t>
            </a:r>
            <a:r>
              <a:rPr lang="de-DE" dirty="0" err="1" smtClean="0"/>
              <a:t>Control</a:t>
            </a:r>
            <a:r>
              <a:rPr lang="de-DE" dirty="0" smtClean="0"/>
              <a:t> System =&gt; high </a:t>
            </a:r>
            <a:r>
              <a:rPr lang="de-DE" dirty="0" err="1" smtClean="0"/>
              <a:t>reduction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defective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absent Internal </a:t>
            </a:r>
            <a:r>
              <a:rPr lang="de-DE" dirty="0" err="1" smtClean="0"/>
              <a:t>Control</a:t>
            </a:r>
            <a:r>
              <a:rPr lang="de-DE" dirty="0" smtClean="0"/>
              <a:t> System =&gt; 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err="1" smtClean="0"/>
              <a:t>Processes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positions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Materiality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audited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smtClean="0"/>
              <a:t>As </a:t>
            </a:r>
            <a:r>
              <a:rPr lang="de-DE" dirty="0" err="1" smtClean="0"/>
              <a:t>to</a:t>
            </a:r>
            <a:r>
              <a:rPr lang="de-DE" dirty="0" smtClean="0"/>
              <a:t> material </a:t>
            </a:r>
            <a:r>
              <a:rPr lang="de-DE" dirty="0" err="1" smtClean="0"/>
              <a:t>processes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positions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non-</a:t>
            </a:r>
            <a:r>
              <a:rPr lang="de-DE" dirty="0" err="1" smtClean="0"/>
              <a:t>audited</a:t>
            </a:r>
            <a:r>
              <a:rPr lang="de-DE" dirty="0" smtClean="0"/>
              <a:t> </a:t>
            </a:r>
            <a:r>
              <a:rPr lang="de-DE" dirty="0" err="1" smtClean="0"/>
              <a:t>positions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remain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 525 </a:t>
            </a:r>
            <a:r>
              <a:rPr lang="de-DE" dirty="0" err="1" smtClean="0"/>
              <a:t>million</a:t>
            </a:r>
            <a:r>
              <a:rPr lang="de-DE" dirty="0" smtClean="0"/>
              <a:t> </a:t>
            </a:r>
            <a:r>
              <a:rPr lang="de-DE" dirty="0" err="1" smtClean="0"/>
              <a:t>euros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10959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guarantees</a:t>
            </a:r>
            <a:r>
              <a:rPr lang="de-DE" dirty="0" smtClean="0"/>
              <a:t>: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de-DE" sz="1800" dirty="0" smtClean="0"/>
              <a:t>Total </a:t>
            </a:r>
            <a:r>
              <a:rPr lang="de-DE" sz="1800" dirty="0" err="1"/>
              <a:t>a</a:t>
            </a:r>
            <a:r>
              <a:rPr lang="de-DE" sz="1800" dirty="0" err="1" smtClean="0"/>
              <a:t>mount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process</a:t>
            </a:r>
            <a:r>
              <a:rPr lang="de-DE" sz="1800" dirty="0" smtClean="0"/>
              <a:t> </a:t>
            </a:r>
            <a:r>
              <a:rPr lang="de-DE" sz="1800" dirty="0" err="1" smtClean="0"/>
              <a:t>guarantees</a:t>
            </a:r>
            <a:r>
              <a:rPr lang="de-DE" sz="1800" dirty="0" smtClean="0"/>
              <a:t>:	 	1,830.11 </a:t>
            </a:r>
            <a:r>
              <a:rPr lang="de-DE" sz="1800" dirty="0" err="1" smtClean="0"/>
              <a:t>million</a:t>
            </a:r>
            <a:r>
              <a:rPr lang="de-DE" sz="1800" dirty="0" smtClean="0"/>
              <a:t> </a:t>
            </a:r>
            <a:r>
              <a:rPr lang="de-DE" sz="1800" dirty="0" err="1" smtClean="0"/>
              <a:t>euros</a:t>
            </a:r>
            <a:endParaRPr lang="de-DE" sz="1800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de-DE" sz="1800" dirty="0" err="1" smtClean="0"/>
              <a:t>Allocation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global </a:t>
            </a:r>
            <a:r>
              <a:rPr lang="de-DE" sz="1800" dirty="0" err="1" smtClean="0"/>
              <a:t>gudgets</a:t>
            </a:r>
            <a:r>
              <a:rPr lang="de-DE" sz="1800" dirty="0" smtClean="0"/>
              <a:t>: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de-DE" sz="1800" dirty="0" smtClean="0"/>
              <a:t>46,01 Financial </a:t>
            </a:r>
            <a:r>
              <a:rPr lang="de-DE" sz="1800" dirty="0" err="1" smtClean="0"/>
              <a:t>stability</a:t>
            </a:r>
            <a:r>
              <a:rPr lang="de-DE" sz="1800" dirty="0" smtClean="0"/>
              <a:t>				</a:t>
            </a:r>
            <a:r>
              <a:rPr lang="de-DE" sz="1800" dirty="0"/>
              <a:t>	</a:t>
            </a:r>
            <a:r>
              <a:rPr lang="de-DE" sz="1800" dirty="0" smtClean="0"/>
              <a:t>	1,336.61 </a:t>
            </a:r>
            <a:r>
              <a:rPr lang="de-DE" sz="1800" dirty="0" err="1" smtClean="0"/>
              <a:t>million</a:t>
            </a:r>
            <a:r>
              <a:rPr lang="de-DE" sz="1800" dirty="0" smtClean="0"/>
              <a:t> </a:t>
            </a:r>
            <a:r>
              <a:rPr lang="de-DE" sz="1800" dirty="0" err="1" smtClean="0"/>
              <a:t>euros</a:t>
            </a:r>
            <a:endParaRPr lang="de-DE" sz="1800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de-DE" sz="1800" dirty="0" smtClean="0"/>
              <a:t>45,01 Federal </a:t>
            </a:r>
            <a:r>
              <a:rPr lang="de-DE" sz="1800" dirty="0" err="1"/>
              <a:t>g</a:t>
            </a:r>
            <a:r>
              <a:rPr lang="de-DE" sz="1800" dirty="0" err="1" smtClean="0"/>
              <a:t>uarantees</a:t>
            </a:r>
            <a:r>
              <a:rPr lang="de-DE" sz="1800" dirty="0" smtClean="0"/>
              <a:t>			</a:t>
            </a:r>
            <a:r>
              <a:rPr lang="de-DE" sz="1800" dirty="0"/>
              <a:t>	</a:t>
            </a:r>
            <a:r>
              <a:rPr lang="de-DE" sz="1800" dirty="0" smtClean="0"/>
              <a:t>	   493.50 </a:t>
            </a:r>
            <a:r>
              <a:rPr lang="de-DE" sz="1800" dirty="0" err="1" smtClean="0"/>
              <a:t>million</a:t>
            </a:r>
            <a:r>
              <a:rPr lang="de-DE" sz="1800" dirty="0" smtClean="0"/>
              <a:t> </a:t>
            </a:r>
            <a:r>
              <a:rPr lang="de-DE" sz="1800" dirty="0" err="1" smtClean="0"/>
              <a:t>euros</a:t>
            </a:r>
            <a:endParaRPr lang="de-DE" sz="1800" dirty="0" smtClean="0"/>
          </a:p>
          <a:p>
            <a:pPr marL="0" lvl="1" indent="0">
              <a:spcBef>
                <a:spcPts val="1400"/>
              </a:spcBef>
              <a:spcAft>
                <a:spcPts val="800"/>
              </a:spcAft>
              <a:buNone/>
            </a:pPr>
            <a:r>
              <a:rPr lang="de-DE" sz="1800" b="1" dirty="0" err="1" smtClean="0"/>
              <a:t>Result</a:t>
            </a:r>
            <a:r>
              <a:rPr lang="de-DE" sz="1800" b="1" dirty="0" smtClean="0"/>
              <a:t>: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de-DE" sz="1800" dirty="0" smtClean="0"/>
              <a:t>The </a:t>
            </a:r>
            <a:r>
              <a:rPr lang="de-DE" sz="1800" dirty="0" err="1" smtClean="0"/>
              <a:t>amount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global </a:t>
            </a:r>
            <a:r>
              <a:rPr lang="de-DE" sz="1800" dirty="0" err="1"/>
              <a:t>b</a:t>
            </a:r>
            <a:r>
              <a:rPr lang="de-DE" sz="1800" dirty="0" err="1" smtClean="0"/>
              <a:t>udget</a:t>
            </a:r>
            <a:r>
              <a:rPr lang="de-DE" sz="1800" dirty="0" smtClean="0"/>
              <a:t> 46,01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above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Planning</a:t>
            </a:r>
            <a:r>
              <a:rPr lang="de-DE" sz="1800" dirty="0" smtClean="0"/>
              <a:t> </a:t>
            </a:r>
            <a:r>
              <a:rPr lang="de-DE" sz="1800" dirty="0" err="1" smtClean="0"/>
              <a:t>Materiality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has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audited</a:t>
            </a:r>
            <a:r>
              <a:rPr lang="de-DE" sz="1800" dirty="0" smtClean="0"/>
              <a:t>.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de-DE" sz="1800" dirty="0" smtClean="0"/>
              <a:t>The </a:t>
            </a:r>
            <a:r>
              <a:rPr lang="de-DE" sz="1800" dirty="0" err="1" smtClean="0"/>
              <a:t>amount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global </a:t>
            </a:r>
            <a:r>
              <a:rPr lang="de-DE" sz="1800" dirty="0" err="1" smtClean="0"/>
              <a:t>budget</a:t>
            </a:r>
            <a:r>
              <a:rPr lang="de-DE" sz="1800" dirty="0" smtClean="0"/>
              <a:t> 45,01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below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Planning</a:t>
            </a:r>
            <a:r>
              <a:rPr lang="de-DE" sz="1800" dirty="0" smtClean="0"/>
              <a:t> </a:t>
            </a:r>
            <a:r>
              <a:rPr lang="de-DE" sz="1800" dirty="0" err="1" smtClean="0"/>
              <a:t>Materialty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525 </a:t>
            </a:r>
            <a:r>
              <a:rPr lang="de-DE" sz="1800" dirty="0" err="1" smtClean="0"/>
              <a:t>million</a:t>
            </a:r>
            <a:r>
              <a:rPr lang="de-DE" sz="1800" dirty="0" smtClean="0"/>
              <a:t> </a:t>
            </a:r>
            <a:r>
              <a:rPr lang="de-DE" sz="1800" dirty="0" err="1" smtClean="0"/>
              <a:t>euros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does</a:t>
            </a:r>
            <a:r>
              <a:rPr lang="de-DE" sz="1800" dirty="0" smtClean="0"/>
              <a:t> not </a:t>
            </a:r>
            <a:r>
              <a:rPr lang="de-DE" sz="1800" dirty="0" err="1" smtClean="0"/>
              <a:t>have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audited</a:t>
            </a:r>
            <a:r>
              <a:rPr lang="de-DE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454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Functional</a:t>
            </a:r>
            <a:r>
              <a:rPr lang="de-DE" dirty="0" smtClean="0"/>
              <a:t> </a:t>
            </a:r>
            <a:r>
              <a:rPr lang="de-DE" dirty="0" err="1" smtClean="0"/>
              <a:t>audits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Internal </a:t>
            </a:r>
            <a:r>
              <a:rPr lang="de-DE" dirty="0" err="1" smtClean="0"/>
              <a:t>Control</a:t>
            </a:r>
            <a:r>
              <a:rPr lang="de-DE" dirty="0" smtClean="0"/>
              <a:t> Systems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high </a:t>
            </a:r>
            <a:r>
              <a:rPr lang="de-DE" dirty="0" err="1" smtClean="0"/>
              <a:t>transaction</a:t>
            </a:r>
            <a:r>
              <a:rPr lang="de-DE" dirty="0" smtClean="0"/>
              <a:t> </a:t>
            </a:r>
            <a:r>
              <a:rPr lang="de-DE" dirty="0" err="1" smtClean="0"/>
              <a:t>volume</a:t>
            </a:r>
            <a:r>
              <a:rPr lang="de-DE" dirty="0" smtClean="0"/>
              <a:t>.</a:t>
            </a:r>
          </a:p>
          <a:p>
            <a:pPr lvl="1">
              <a:spcAft>
                <a:spcPts val="800"/>
              </a:spcAft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 2013,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selected</a:t>
            </a:r>
            <a:r>
              <a:rPr lang="de-DE" dirty="0" smtClean="0"/>
              <a:t>:</a:t>
            </a:r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dirty="0" err="1" smtClean="0"/>
              <a:t>Personnel</a:t>
            </a:r>
            <a:r>
              <a:rPr lang="de-DE" sz="2000" dirty="0" smtClean="0"/>
              <a:t> </a:t>
            </a:r>
            <a:r>
              <a:rPr lang="de-DE" sz="2000" dirty="0" err="1" smtClean="0"/>
              <a:t>Process</a:t>
            </a:r>
            <a:r>
              <a:rPr lang="de-DE" sz="2000" dirty="0" smtClean="0"/>
              <a:t> (</a:t>
            </a:r>
            <a:r>
              <a:rPr lang="de-DE" sz="2000" dirty="0" err="1" smtClean="0"/>
              <a:t>about</a:t>
            </a:r>
            <a:r>
              <a:rPr lang="de-DE" sz="2000" dirty="0" smtClean="0"/>
              <a:t> 8.6 </a:t>
            </a:r>
            <a:r>
              <a:rPr lang="de-DE" sz="2000" dirty="0" err="1" smtClean="0"/>
              <a:t>billion</a:t>
            </a:r>
            <a:r>
              <a:rPr lang="de-DE" sz="2000" dirty="0" smtClean="0"/>
              <a:t> </a:t>
            </a:r>
            <a:r>
              <a:rPr lang="de-DE" sz="2000" dirty="0" err="1" smtClean="0"/>
              <a:t>euros</a:t>
            </a:r>
            <a:r>
              <a:rPr lang="de-DE" sz="2000" dirty="0" smtClean="0"/>
              <a:t>)</a:t>
            </a:r>
            <a:endParaRPr lang="de-DE" sz="2000" dirty="0"/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dirty="0" err="1" smtClean="0"/>
              <a:t>Financing</a:t>
            </a:r>
            <a:r>
              <a:rPr lang="de-DE" sz="2000" dirty="0" smtClean="0"/>
              <a:t> </a:t>
            </a:r>
            <a:r>
              <a:rPr lang="de-DE" sz="2000" dirty="0" err="1" smtClean="0"/>
              <a:t>Process</a:t>
            </a:r>
            <a:r>
              <a:rPr lang="de-DE" sz="2000" dirty="0" smtClean="0"/>
              <a:t> (</a:t>
            </a:r>
            <a:r>
              <a:rPr lang="de-DE" sz="2000" dirty="0" err="1" smtClean="0"/>
              <a:t>about</a:t>
            </a:r>
            <a:r>
              <a:rPr lang="de-DE" sz="2000" dirty="0" smtClean="0"/>
              <a:t> 7.3 </a:t>
            </a:r>
            <a:r>
              <a:rPr lang="de-DE" sz="2000" dirty="0" err="1" smtClean="0"/>
              <a:t>billion</a:t>
            </a:r>
            <a:r>
              <a:rPr lang="de-DE" sz="2000" dirty="0" smtClean="0"/>
              <a:t> </a:t>
            </a:r>
            <a:r>
              <a:rPr lang="de-DE" sz="2000" dirty="0" err="1" smtClean="0"/>
              <a:t>euros</a:t>
            </a:r>
            <a:r>
              <a:rPr lang="de-DE" sz="2000" dirty="0" smtClean="0"/>
              <a:t>)</a:t>
            </a:r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dirty="0" smtClean="0"/>
              <a:t>Labour </a:t>
            </a:r>
            <a:r>
              <a:rPr lang="de-DE" sz="2000" dirty="0" err="1" smtClean="0"/>
              <a:t>market</a:t>
            </a:r>
            <a:r>
              <a:rPr lang="de-DE" sz="2000" dirty="0" smtClean="0"/>
              <a:t> (</a:t>
            </a:r>
            <a:r>
              <a:rPr lang="de-DE" sz="2000" dirty="0" err="1" smtClean="0"/>
              <a:t>about</a:t>
            </a:r>
            <a:r>
              <a:rPr lang="de-DE" sz="2000" dirty="0" smtClean="0"/>
              <a:t> 6.4 </a:t>
            </a:r>
            <a:r>
              <a:rPr lang="de-DE" sz="2000" dirty="0" err="1" smtClean="0"/>
              <a:t>billion</a:t>
            </a:r>
            <a:r>
              <a:rPr lang="de-DE" sz="2000" dirty="0" smtClean="0"/>
              <a:t> </a:t>
            </a:r>
            <a:r>
              <a:rPr lang="de-DE" sz="2000" dirty="0" err="1" smtClean="0"/>
              <a:t>euros</a:t>
            </a:r>
            <a:r>
              <a:rPr lang="de-DE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518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de-DE" sz="2400" b="1" dirty="0" smtClean="0"/>
              <a:t>Other </a:t>
            </a:r>
            <a:r>
              <a:rPr lang="de-DE" sz="2400" b="1" dirty="0" err="1" smtClean="0"/>
              <a:t>audit</a:t>
            </a:r>
            <a:r>
              <a:rPr lang="de-DE" sz="2400" b="1" dirty="0" smtClean="0"/>
              <a:t> </a:t>
            </a:r>
            <a:r>
              <a:rPr lang="de-DE" sz="2400" b="1" dirty="0" err="1"/>
              <a:t>p</a:t>
            </a:r>
            <a:r>
              <a:rPr lang="de-DE" sz="2400" b="1" dirty="0" err="1" smtClean="0"/>
              <a:t>rocedures</a:t>
            </a:r>
            <a:r>
              <a:rPr lang="de-DE" dirty="0" smtClean="0"/>
              <a:t>:</a:t>
            </a:r>
            <a:endParaRPr lang="de-DE" dirty="0"/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Substantive </a:t>
            </a:r>
            <a:r>
              <a:rPr lang="de-DE" dirty="0" err="1" smtClean="0">
                <a:solidFill>
                  <a:srgbClr val="333399"/>
                </a:solidFill>
              </a:rPr>
              <a:t>audit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err="1" smtClean="0"/>
              <a:t>Selecting</a:t>
            </a:r>
            <a:r>
              <a:rPr lang="de-DE" dirty="0" smtClean="0"/>
              <a:t> </a:t>
            </a:r>
            <a:r>
              <a:rPr lang="de-DE" dirty="0" err="1" smtClean="0"/>
              <a:t>samples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all </a:t>
            </a:r>
            <a:r>
              <a:rPr lang="de-DE" dirty="0" err="1" smtClean="0"/>
              <a:t>Chapters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regularity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legality</a:t>
            </a:r>
            <a:r>
              <a:rPr lang="de-DE" dirty="0" smtClean="0"/>
              <a:t> (</a:t>
            </a:r>
            <a:r>
              <a:rPr lang="de-DE" dirty="0" err="1" smtClean="0"/>
              <a:t>random</a:t>
            </a:r>
            <a:r>
              <a:rPr lang="de-DE" dirty="0" smtClean="0"/>
              <a:t> </a:t>
            </a:r>
            <a:r>
              <a:rPr lang="de-DE" dirty="0" err="1" smtClean="0"/>
              <a:t>samples</a:t>
            </a:r>
            <a:r>
              <a:rPr lang="de-D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7598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de-DE" sz="2400" b="1" dirty="0" smtClean="0"/>
              <a:t>Other </a:t>
            </a:r>
            <a:r>
              <a:rPr lang="de-DE" sz="2400" b="1" dirty="0" err="1" smtClean="0"/>
              <a:t>audit</a:t>
            </a:r>
            <a:r>
              <a:rPr lang="de-DE" sz="2400" b="1" dirty="0" smtClean="0"/>
              <a:t> </a:t>
            </a:r>
            <a:r>
              <a:rPr lang="de-DE" sz="2400" b="1" dirty="0" err="1"/>
              <a:t>p</a:t>
            </a:r>
            <a:r>
              <a:rPr lang="de-DE" sz="2400" b="1" dirty="0" err="1" smtClean="0"/>
              <a:t>rocedures</a:t>
            </a:r>
            <a:r>
              <a:rPr lang="de-DE" sz="2400" dirty="0"/>
              <a:t>:</a:t>
            </a:r>
          </a:p>
          <a:p>
            <a:pPr lvl="1">
              <a:spcAft>
                <a:spcPts val="800"/>
              </a:spcAft>
            </a:pPr>
            <a:r>
              <a:rPr lang="de-DE" dirty="0" smtClean="0"/>
              <a:t>Analytical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rocedures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check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plausibility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:</a:t>
            </a:r>
          </a:p>
          <a:p>
            <a:pPr marL="266700" lvl="3">
              <a:spcAft>
                <a:spcPts val="800"/>
              </a:spcAft>
            </a:pPr>
            <a:r>
              <a:rPr lang="de-DE" sz="2200" dirty="0" smtClean="0"/>
              <a:t>Definition und </a:t>
            </a:r>
            <a:r>
              <a:rPr lang="de-DE" sz="2200" dirty="0" err="1" smtClean="0"/>
              <a:t>comparison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expected</a:t>
            </a:r>
            <a:r>
              <a:rPr lang="de-DE" sz="2200" dirty="0" smtClean="0"/>
              <a:t>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figures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actual</a:t>
            </a:r>
            <a:r>
              <a:rPr lang="de-DE" sz="2200" dirty="0" smtClean="0"/>
              <a:t> </a:t>
            </a:r>
            <a:r>
              <a:rPr lang="de-DE" sz="2200" dirty="0" err="1" smtClean="0"/>
              <a:t>changes</a:t>
            </a:r>
            <a:r>
              <a:rPr lang="de-DE" sz="2200" dirty="0" smtClean="0"/>
              <a:t> </a:t>
            </a:r>
          </a:p>
          <a:p>
            <a:pPr lvl="1">
              <a:spcAft>
                <a:spcPts val="800"/>
              </a:spcAft>
            </a:pP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actual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do not </a:t>
            </a:r>
            <a:r>
              <a:rPr lang="de-DE" dirty="0" err="1" smtClean="0"/>
              <a:t>correspond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expected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figures</a:t>
            </a:r>
            <a:r>
              <a:rPr lang="de-DE" dirty="0" smtClean="0"/>
              <a:t>, additional </a:t>
            </a:r>
            <a:r>
              <a:rPr lang="de-DE" dirty="0" err="1" smtClean="0"/>
              <a:t>audit</a:t>
            </a:r>
            <a:r>
              <a:rPr lang="de-DE" dirty="0"/>
              <a:t> </a:t>
            </a:r>
            <a:r>
              <a:rPr lang="de-DE" dirty="0" err="1" smtClean="0"/>
              <a:t>procedures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conducted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57598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de-DE" sz="2400" b="1" dirty="0" err="1" smtClean="0"/>
              <a:t>Process</a:t>
            </a:r>
            <a:endParaRPr lang="de-DE" sz="2400" b="1" dirty="0" smtClean="0"/>
          </a:p>
          <a:p>
            <a:pPr lvl="1">
              <a:spcAft>
                <a:spcPts val="800"/>
              </a:spcAft>
            </a:pPr>
            <a:r>
              <a:rPr lang="de-DE" dirty="0" smtClean="0"/>
              <a:t>The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procedures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conducted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auditors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ACA in 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experts</a:t>
            </a:r>
            <a:r>
              <a:rPr lang="de-DE" dirty="0" smtClean="0"/>
              <a:t> </a:t>
            </a:r>
            <a:endParaRPr lang="de-DE" dirty="0"/>
          </a:p>
          <a:p>
            <a:pPr lvl="1">
              <a:spcAft>
                <a:spcPts val="800"/>
              </a:spcAft>
            </a:pPr>
            <a:r>
              <a:rPr lang="de-DE" dirty="0" smtClean="0"/>
              <a:t>The ACA </a:t>
            </a:r>
            <a:r>
              <a:rPr lang="de-DE" dirty="0" err="1" smtClean="0"/>
              <a:t>describes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findings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report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in </a:t>
            </a:r>
            <a:r>
              <a:rPr lang="de-DE" dirty="0" err="1" smtClean="0"/>
              <a:t>accordance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/>
              <a:t>S</a:t>
            </a:r>
            <a:r>
              <a:rPr lang="de-DE" dirty="0" err="1" smtClean="0"/>
              <a:t>ection</a:t>
            </a:r>
            <a:r>
              <a:rPr lang="de-DE" dirty="0" smtClean="0"/>
              <a:t> 9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Court </a:t>
            </a:r>
            <a:r>
              <a:rPr lang="de-DE" dirty="0" err="1" smtClean="0"/>
              <a:t>of</a:t>
            </a:r>
            <a:r>
              <a:rPr lang="de-DE" dirty="0" smtClean="0"/>
              <a:t> Audit </a:t>
            </a:r>
            <a:r>
              <a:rPr lang="de-DE" dirty="0" err="1" smtClean="0"/>
              <a:t>Act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deposits</a:t>
            </a:r>
            <a:r>
              <a:rPr lang="de-DE" dirty="0" smtClean="0"/>
              <a:t> </a:t>
            </a:r>
            <a:r>
              <a:rPr lang="de-DE" dirty="0" err="1" smtClean="0"/>
              <a:t>requests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remedy</a:t>
            </a:r>
            <a:r>
              <a:rPr lang="de-DE" dirty="0" smtClean="0"/>
              <a:t> </a:t>
            </a:r>
            <a:r>
              <a:rPr lang="de-DE" dirty="0" err="1" smtClean="0"/>
              <a:t>deficiencies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333399"/>
                </a:solidFill>
              </a:rPr>
              <a:t>Line Ministers</a:t>
            </a:r>
          </a:p>
          <a:p>
            <a:pPr lvl="1">
              <a:spcAft>
                <a:spcPts val="800"/>
              </a:spcAft>
            </a:pPr>
            <a:r>
              <a:rPr lang="de-DE" dirty="0" smtClean="0"/>
              <a:t>The ACA </a:t>
            </a:r>
            <a:r>
              <a:rPr lang="de-DE" dirty="0" err="1" smtClean="0"/>
              <a:t>draws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a </a:t>
            </a:r>
            <a:r>
              <a:rPr lang="de-DE" dirty="0" err="1" smtClean="0"/>
              <a:t>report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result</a:t>
            </a:r>
            <a:r>
              <a:rPr lang="de-DE" dirty="0" smtClean="0"/>
              <a:t> in </a:t>
            </a:r>
            <a:r>
              <a:rPr lang="de-DE" dirty="0" err="1" smtClean="0"/>
              <a:t>accordance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9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Court </a:t>
            </a:r>
            <a:r>
              <a:rPr lang="de-DE" dirty="0" err="1" smtClean="0"/>
              <a:t>of</a:t>
            </a:r>
            <a:r>
              <a:rPr lang="de-DE" dirty="0" smtClean="0"/>
              <a:t> Audit </a:t>
            </a:r>
            <a:r>
              <a:rPr lang="de-DE" dirty="0" err="1" smtClean="0"/>
              <a:t>Act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/>
              <a:t>T</a:t>
            </a:r>
            <a:r>
              <a:rPr lang="de-DE" dirty="0" smtClean="0"/>
              <a:t>his </a:t>
            </a:r>
            <a:r>
              <a:rPr lang="de-DE" dirty="0" err="1" smtClean="0"/>
              <a:t>report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submitted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/>
              <a:t>National Council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smtClean="0"/>
              <a:t>Report on </a:t>
            </a:r>
            <a:r>
              <a:rPr lang="de-DE" dirty="0" err="1" smtClean="0"/>
              <a:t>the</a:t>
            </a:r>
            <a:r>
              <a:rPr lang="de-DE" dirty="0" smtClean="0"/>
              <a:t> Federal </a:t>
            </a:r>
            <a:r>
              <a:rPr lang="de-DE" dirty="0"/>
              <a:t>Financial </a:t>
            </a:r>
            <a:r>
              <a:rPr lang="de-DE" dirty="0" smtClean="0"/>
              <a:t>Statements.</a:t>
            </a:r>
          </a:p>
        </p:txBody>
      </p:sp>
    </p:spTree>
    <p:extLst>
      <p:ext uri="{BB962C8B-B14F-4D97-AF65-F5344CB8AC3E}">
        <p14:creationId xmlns:p14="http://schemas.microsoft.com/office/powerpoint/2010/main" val="2846917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Austrian Court </a:t>
            </a:r>
            <a:r>
              <a:rPr lang="de-DE" dirty="0" err="1" smtClean="0"/>
              <a:t>of</a:t>
            </a:r>
            <a:r>
              <a:rPr lang="de-DE" dirty="0" smtClean="0"/>
              <a:t> Audit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smtClean="0"/>
              <a:t>The Austrian Court </a:t>
            </a:r>
            <a:r>
              <a:rPr lang="de-DE" dirty="0" err="1" smtClean="0"/>
              <a:t>of</a:t>
            </a:r>
            <a:r>
              <a:rPr lang="de-DE" dirty="0" smtClean="0"/>
              <a:t> Audit (ACA) </a:t>
            </a:r>
            <a:r>
              <a:rPr lang="de-DE" dirty="0" err="1" smtClean="0"/>
              <a:t>is</a:t>
            </a:r>
            <a:r>
              <a:rPr lang="de-DE" dirty="0" smtClean="0"/>
              <a:t> an </a:t>
            </a:r>
            <a:r>
              <a:rPr lang="de-DE" dirty="0" err="1" smtClean="0"/>
              <a:t>independent</a:t>
            </a:r>
            <a:r>
              <a:rPr lang="de-DE" dirty="0" smtClean="0"/>
              <a:t> </a:t>
            </a:r>
            <a:r>
              <a:rPr lang="de-DE" dirty="0" err="1" smtClean="0"/>
              <a:t>body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federal</a:t>
            </a:r>
            <a:r>
              <a:rPr lang="de-DE" dirty="0" smtClean="0"/>
              <a:t> </a:t>
            </a:r>
            <a:r>
              <a:rPr lang="de-DE" dirty="0" err="1"/>
              <a:t>g</a:t>
            </a:r>
            <a:r>
              <a:rPr lang="de-DE" dirty="0" err="1" smtClean="0"/>
              <a:t>overnment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Laender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municipalities</a:t>
            </a:r>
            <a:endParaRPr lang="de-DE" dirty="0" smtClean="0">
              <a:solidFill>
                <a:srgbClr val="FF0000"/>
              </a:solidFill>
            </a:endParaRPr>
          </a:p>
          <a:p>
            <a:pPr lvl="1">
              <a:spcAft>
                <a:spcPts val="800"/>
              </a:spcAft>
            </a:pPr>
            <a:r>
              <a:rPr lang="en-GB" dirty="0"/>
              <a:t>The Austrian Federal Constitution lays down </a:t>
            </a:r>
            <a:r>
              <a:rPr lang="en-GB" dirty="0" smtClean="0"/>
              <a:t>the tasks</a:t>
            </a:r>
            <a:r>
              <a:rPr lang="en-GB" dirty="0"/>
              <a:t>, function, organisational set-up and position </a:t>
            </a:r>
            <a:r>
              <a:rPr lang="en-GB" dirty="0" smtClean="0"/>
              <a:t>of the </a:t>
            </a:r>
            <a:r>
              <a:rPr lang="en-GB" dirty="0"/>
              <a:t>ACA</a:t>
            </a:r>
          </a:p>
          <a:p>
            <a:pPr lvl="1">
              <a:spcAft>
                <a:spcPts val="800"/>
              </a:spcAft>
            </a:pPr>
            <a:r>
              <a:rPr lang="de-DE" dirty="0" smtClean="0"/>
              <a:t>The ACA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headed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president</a:t>
            </a:r>
            <a:endParaRPr lang="de-DE" dirty="0"/>
          </a:p>
          <a:p>
            <a:pPr lvl="1">
              <a:spcAft>
                <a:spcPts val="800"/>
              </a:spcAft>
            </a:pPr>
            <a:r>
              <a:rPr lang="de-DE" dirty="0" smtClean="0"/>
              <a:t>The </a:t>
            </a:r>
            <a:r>
              <a:rPr lang="de-DE" dirty="0" err="1" smtClean="0"/>
              <a:t>president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elected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Council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/>
              <a:t>term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office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12 </a:t>
            </a:r>
            <a:r>
              <a:rPr lang="de-DE" dirty="0" err="1"/>
              <a:t>years</a:t>
            </a:r>
            <a:endParaRPr lang="de-DE" dirty="0"/>
          </a:p>
          <a:p>
            <a:pPr lvl="1">
              <a:spcAft>
                <a:spcPts val="800"/>
              </a:spcAft>
            </a:pPr>
            <a:r>
              <a:rPr lang="de-DE" dirty="0"/>
              <a:t>The ACA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fulfilled</a:t>
            </a:r>
            <a:r>
              <a:rPr lang="de-DE" dirty="0" smtClean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250 </a:t>
            </a:r>
            <a:r>
              <a:rPr lang="de-DE" dirty="0" err="1"/>
              <a:t>years</a:t>
            </a:r>
            <a:endParaRPr lang="de-DE" dirty="0"/>
          </a:p>
          <a:p>
            <a:pPr marL="0" lvl="1" indent="0">
              <a:spcAft>
                <a:spcPts val="800"/>
              </a:spcAft>
              <a:buNone/>
            </a:pPr>
            <a:endParaRPr lang="de-DE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871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Audit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Federal Financial Statements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 algn="ctr">
              <a:spcAft>
                <a:spcPts val="800"/>
              </a:spcAft>
              <a:buNone/>
            </a:pPr>
            <a:endParaRPr lang="de-DE" dirty="0" smtClean="0"/>
          </a:p>
          <a:p>
            <a:pPr marL="0" lvl="1" indent="0" algn="ctr">
              <a:spcAft>
                <a:spcPts val="800"/>
              </a:spcAft>
              <a:buNone/>
            </a:pPr>
            <a:endParaRPr lang="de-DE" dirty="0"/>
          </a:p>
          <a:p>
            <a:pPr marL="0" lvl="1" indent="0" algn="ctr">
              <a:spcAft>
                <a:spcPts val="800"/>
              </a:spcAft>
              <a:buNone/>
            </a:pPr>
            <a:endParaRPr lang="de-DE" dirty="0" smtClean="0"/>
          </a:p>
          <a:p>
            <a:pPr marL="0" lvl="1" indent="0" algn="ctr">
              <a:spcAft>
                <a:spcPts val="800"/>
              </a:spcAft>
              <a:buNone/>
            </a:pPr>
            <a:r>
              <a:rPr lang="de-DE" sz="4000" b="1" dirty="0" err="1" smtClean="0"/>
              <a:t>Have</a:t>
            </a:r>
            <a:r>
              <a:rPr lang="de-DE" sz="4000" b="1" dirty="0" smtClean="0"/>
              <a:t> a </a:t>
            </a:r>
            <a:r>
              <a:rPr lang="de-DE" sz="4000" b="1" dirty="0" err="1" smtClean="0"/>
              <a:t>pleasant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day</a:t>
            </a:r>
            <a:r>
              <a:rPr lang="de-DE" sz="4000" b="1" dirty="0" smtClean="0"/>
              <a:t>!</a:t>
            </a:r>
          </a:p>
          <a:p>
            <a:pPr marL="0" lvl="1" indent="0">
              <a:spcAft>
                <a:spcPts val="800"/>
              </a:spcAft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350099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General </a:t>
            </a:r>
            <a:r>
              <a:rPr lang="de-DE" dirty="0" err="1" smtClean="0"/>
              <a:t>tasks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Austrian Court </a:t>
            </a:r>
            <a:r>
              <a:rPr lang="de-DE" dirty="0" err="1" smtClean="0"/>
              <a:t>of</a:t>
            </a:r>
            <a:r>
              <a:rPr lang="de-DE" dirty="0" smtClean="0"/>
              <a:t> Audit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smtClean="0"/>
              <a:t>Performance </a:t>
            </a:r>
            <a:r>
              <a:rPr lang="de-DE" dirty="0" err="1" smtClean="0"/>
              <a:t>audits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federal</a:t>
            </a:r>
            <a:r>
              <a:rPr lang="de-DE" dirty="0" smtClean="0"/>
              <a:t> </a:t>
            </a:r>
            <a:r>
              <a:rPr lang="de-DE" dirty="0" err="1" smtClean="0"/>
              <a:t>government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Laender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municipalities</a:t>
            </a:r>
            <a:r>
              <a:rPr lang="de-DE" dirty="0" smtClean="0"/>
              <a:t> (&gt; 10,000 </a:t>
            </a:r>
            <a:r>
              <a:rPr lang="de-DE" dirty="0" err="1" smtClean="0"/>
              <a:t>inhabitants</a:t>
            </a:r>
            <a:r>
              <a:rPr lang="de-DE" dirty="0" smtClean="0"/>
              <a:t>)</a:t>
            </a: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Performance </a:t>
            </a:r>
            <a:r>
              <a:rPr lang="de-DE" dirty="0" err="1" smtClean="0">
                <a:solidFill>
                  <a:srgbClr val="333399"/>
                </a:solidFill>
              </a:rPr>
              <a:t>audits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other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legally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defined</a:t>
            </a:r>
            <a:r>
              <a:rPr lang="de-DE" dirty="0" smtClean="0">
                <a:solidFill>
                  <a:srgbClr val="333399"/>
                </a:solidFill>
              </a:rPr>
              <a:t> legal </a:t>
            </a:r>
            <a:r>
              <a:rPr lang="de-DE" dirty="0" err="1" smtClean="0">
                <a:solidFill>
                  <a:srgbClr val="333399"/>
                </a:solidFill>
              </a:rPr>
              <a:t>entities</a:t>
            </a:r>
            <a:r>
              <a:rPr lang="de-DE" dirty="0" smtClean="0">
                <a:solidFill>
                  <a:srgbClr val="333399"/>
                </a:solidFill>
              </a:rPr>
              <a:t> (</a:t>
            </a:r>
            <a:r>
              <a:rPr lang="de-DE" dirty="0" err="1" smtClean="0">
                <a:solidFill>
                  <a:srgbClr val="333399"/>
                </a:solidFill>
              </a:rPr>
              <a:t>chambers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and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social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security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institutions</a:t>
            </a:r>
            <a:r>
              <a:rPr lang="de-DE" dirty="0" smtClean="0">
                <a:solidFill>
                  <a:srgbClr val="333399"/>
                </a:solidFill>
              </a:rPr>
              <a:t>)</a:t>
            </a:r>
            <a:endParaRPr lang="de-DE" dirty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Audit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Federal Financial Statements </a:t>
            </a:r>
            <a:r>
              <a:rPr lang="de-DE" dirty="0" err="1" smtClean="0">
                <a:solidFill>
                  <a:srgbClr val="333399"/>
                </a:solidFill>
              </a:rPr>
              <a:t>and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publication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Report on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Federal Financial Statements</a:t>
            </a:r>
          </a:p>
          <a:p>
            <a:pPr lvl="1">
              <a:spcAft>
                <a:spcPts val="800"/>
              </a:spcAft>
            </a:pPr>
            <a:r>
              <a:rPr lang="de-DE" dirty="0" err="1" smtClean="0">
                <a:solidFill>
                  <a:srgbClr val="333399"/>
                </a:solidFill>
              </a:rPr>
              <a:t>Participation</a:t>
            </a:r>
            <a:r>
              <a:rPr lang="de-DE" dirty="0" smtClean="0">
                <a:solidFill>
                  <a:srgbClr val="333399"/>
                </a:solidFill>
              </a:rPr>
              <a:t> in </a:t>
            </a:r>
            <a:r>
              <a:rPr lang="de-DE" dirty="0" err="1" smtClean="0">
                <a:solidFill>
                  <a:srgbClr val="333399"/>
                </a:solidFill>
              </a:rPr>
              <a:t>drawing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up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federal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budget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with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regard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to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outcome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orientation</a:t>
            </a:r>
            <a:endParaRPr lang="de-DE" dirty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Providing </a:t>
            </a:r>
            <a:r>
              <a:rPr lang="de-DE" dirty="0" err="1">
                <a:solidFill>
                  <a:srgbClr val="333399"/>
                </a:solidFill>
              </a:rPr>
              <a:t>ongoing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information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about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budget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execution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and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overruns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budget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allocations</a:t>
            </a:r>
            <a:endParaRPr lang="de-DE" dirty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Special </a:t>
            </a:r>
            <a:r>
              <a:rPr lang="de-DE" dirty="0" err="1" smtClean="0">
                <a:solidFill>
                  <a:srgbClr val="333399"/>
                </a:solidFill>
              </a:rPr>
              <a:t>tasks</a:t>
            </a:r>
            <a:r>
              <a:rPr lang="de-DE" dirty="0" smtClean="0">
                <a:solidFill>
                  <a:srgbClr val="333399"/>
                </a:solidFill>
              </a:rPr>
              <a:t>: Report on </a:t>
            </a:r>
            <a:r>
              <a:rPr lang="de-DE" dirty="0" err="1" smtClean="0">
                <a:solidFill>
                  <a:srgbClr val="333399"/>
                </a:solidFill>
              </a:rPr>
              <a:t>average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incomes</a:t>
            </a:r>
            <a:endParaRPr lang="de-DE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98601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Tasks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Austrian Court </a:t>
            </a:r>
            <a:r>
              <a:rPr lang="de-DE" dirty="0" err="1" smtClean="0"/>
              <a:t>of</a:t>
            </a:r>
            <a:r>
              <a:rPr lang="de-DE" dirty="0" smtClean="0"/>
              <a:t> Audit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smtClean="0"/>
              <a:t>Core </a:t>
            </a:r>
            <a:r>
              <a:rPr lang="de-DE" dirty="0" err="1" smtClean="0"/>
              <a:t>tasks</a:t>
            </a:r>
            <a:r>
              <a:rPr lang="de-DE" dirty="0" smtClean="0"/>
              <a:t>: </a:t>
            </a:r>
            <a:r>
              <a:rPr lang="de-DE" dirty="0" err="1" smtClean="0"/>
              <a:t>audit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advisory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Audits </a:t>
            </a:r>
            <a:r>
              <a:rPr lang="de-DE" dirty="0" err="1" smtClean="0">
                <a:solidFill>
                  <a:srgbClr val="333399"/>
                </a:solidFill>
              </a:rPr>
              <a:t>based</a:t>
            </a:r>
            <a:r>
              <a:rPr lang="de-DE" dirty="0" smtClean="0">
                <a:solidFill>
                  <a:srgbClr val="333399"/>
                </a:solidFill>
              </a:rPr>
              <a:t> on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following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criteria</a:t>
            </a:r>
            <a:r>
              <a:rPr lang="de-DE" dirty="0" smtClean="0">
                <a:solidFill>
                  <a:srgbClr val="333399"/>
                </a:solidFill>
              </a:rPr>
              <a:t>:</a:t>
            </a:r>
            <a:endParaRPr lang="de-DE" dirty="0">
              <a:solidFill>
                <a:srgbClr val="333399"/>
              </a:solidFill>
            </a:endParaRPr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dirty="0" err="1" smtClean="0"/>
              <a:t>economy</a:t>
            </a:r>
            <a:endParaRPr lang="de-DE" sz="2000" dirty="0"/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dirty="0" err="1" smtClean="0"/>
              <a:t>efficiency</a:t>
            </a:r>
            <a:endParaRPr lang="de-DE" sz="2000" dirty="0"/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de-DE" sz="2000" dirty="0" err="1" smtClean="0"/>
              <a:t>effectiveness</a:t>
            </a:r>
            <a:endParaRPr lang="de-DE" sz="2000" dirty="0"/>
          </a:p>
          <a:p>
            <a:pPr lvl="1">
              <a:spcAft>
                <a:spcPts val="800"/>
              </a:spcAft>
            </a:pPr>
            <a:r>
              <a:rPr lang="en-US" dirty="0" smtClean="0"/>
              <a:t>Audits </a:t>
            </a:r>
            <a:r>
              <a:rPr lang="en-US" dirty="0"/>
              <a:t>of financial operations are the ACA’s strategically most important area of task delivery</a:t>
            </a: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The </a:t>
            </a:r>
            <a:r>
              <a:rPr lang="de-DE" dirty="0" err="1" smtClean="0">
                <a:solidFill>
                  <a:srgbClr val="333399"/>
                </a:solidFill>
              </a:rPr>
              <a:t>ACA‘s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evaluation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is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derived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from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its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audit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findings</a:t>
            </a:r>
            <a:endParaRPr lang="de-DE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endParaRPr lang="de-DE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1175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Reporting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Council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en-US" dirty="0"/>
              <a:t>The ACA acts as a body of the National Council</a:t>
            </a:r>
          </a:p>
          <a:p>
            <a:pPr lvl="1">
              <a:spcAft>
                <a:spcPts val="800"/>
              </a:spcAft>
            </a:pPr>
            <a:r>
              <a:rPr lang="en-US" dirty="0"/>
              <a:t>The ACA submits its reports to the National </a:t>
            </a:r>
            <a:r>
              <a:rPr lang="en-US" dirty="0" smtClean="0"/>
              <a:t>Council and publishes the reports on its homepage</a:t>
            </a:r>
            <a:endParaRPr lang="en-US" dirty="0"/>
          </a:p>
          <a:p>
            <a:pPr lvl="1">
              <a:spcAft>
                <a:spcPts val="800"/>
              </a:spcAft>
            </a:pPr>
            <a:r>
              <a:rPr lang="en-US" dirty="0"/>
              <a:t>The reports of the ACA are dealt with by the </a:t>
            </a:r>
            <a:r>
              <a:rPr lang="en-US" dirty="0" smtClean="0"/>
              <a:t>Court of Accounts</a:t>
            </a:r>
            <a:r>
              <a:rPr lang="en-US" dirty="0" smtClean="0">
                <a:solidFill>
                  <a:srgbClr val="333399"/>
                </a:solidFill>
              </a:rPr>
              <a:t> </a:t>
            </a:r>
            <a:r>
              <a:rPr lang="en-US" dirty="0">
                <a:solidFill>
                  <a:srgbClr val="333399"/>
                </a:solidFill>
              </a:rPr>
              <a:t>Committee </a:t>
            </a:r>
            <a:r>
              <a:rPr lang="en-US" dirty="0" smtClean="0">
                <a:solidFill>
                  <a:srgbClr val="333399"/>
                </a:solidFill>
              </a:rPr>
              <a:t>(CAC</a:t>
            </a:r>
            <a:r>
              <a:rPr lang="en-US" dirty="0">
                <a:solidFill>
                  <a:srgbClr val="333399"/>
                </a:solidFill>
              </a:rPr>
              <a:t>)</a:t>
            </a: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The </a:t>
            </a:r>
            <a:r>
              <a:rPr lang="de-DE" dirty="0" err="1" smtClean="0">
                <a:solidFill>
                  <a:srgbClr val="333399"/>
                </a:solidFill>
              </a:rPr>
              <a:t>president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ACA </a:t>
            </a:r>
            <a:r>
              <a:rPr lang="de-DE" dirty="0" err="1" smtClean="0">
                <a:solidFill>
                  <a:srgbClr val="333399"/>
                </a:solidFill>
              </a:rPr>
              <a:t>has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right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to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participate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and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take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floor</a:t>
            </a:r>
            <a:r>
              <a:rPr lang="de-DE" dirty="0" smtClean="0">
                <a:solidFill>
                  <a:srgbClr val="333399"/>
                </a:solidFill>
              </a:rPr>
              <a:t> in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sessions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Court </a:t>
            </a:r>
            <a:r>
              <a:rPr lang="de-DE" dirty="0" err="1" smtClean="0">
                <a:solidFill>
                  <a:srgbClr val="333399"/>
                </a:solidFill>
              </a:rPr>
              <a:t>of</a:t>
            </a:r>
            <a:r>
              <a:rPr lang="de-DE" dirty="0" smtClean="0">
                <a:solidFill>
                  <a:srgbClr val="333399"/>
                </a:solidFill>
              </a:rPr>
              <a:t> Accounts </a:t>
            </a:r>
            <a:r>
              <a:rPr lang="de-DE" dirty="0" err="1" smtClean="0">
                <a:solidFill>
                  <a:srgbClr val="333399"/>
                </a:solidFill>
              </a:rPr>
              <a:t>Committee</a:t>
            </a:r>
            <a:r>
              <a:rPr lang="de-DE" dirty="0" smtClean="0">
                <a:solidFill>
                  <a:srgbClr val="333399"/>
                </a:solidFill>
              </a:rPr>
              <a:t>.</a:t>
            </a:r>
            <a:br>
              <a:rPr lang="de-DE" dirty="0" smtClean="0">
                <a:solidFill>
                  <a:srgbClr val="333399"/>
                </a:solidFill>
              </a:rPr>
            </a:br>
            <a:r>
              <a:rPr lang="de-DE" dirty="0" smtClean="0">
                <a:solidFill>
                  <a:srgbClr val="333399"/>
                </a:solidFill>
              </a:rPr>
              <a:t>He </a:t>
            </a:r>
            <a:r>
              <a:rPr lang="de-DE" dirty="0" err="1" smtClean="0">
                <a:solidFill>
                  <a:srgbClr val="333399"/>
                </a:solidFill>
              </a:rPr>
              <a:t>stands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available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to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representatives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for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any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questions</a:t>
            </a:r>
            <a:r>
              <a:rPr lang="de-DE" dirty="0" smtClean="0">
                <a:solidFill>
                  <a:srgbClr val="333399"/>
                </a:solidFill>
              </a:rPr>
              <a:t>.</a:t>
            </a:r>
          </a:p>
          <a:p>
            <a:pPr marL="0" lvl="1" indent="0">
              <a:spcAft>
                <a:spcPts val="800"/>
              </a:spcAft>
              <a:buNone/>
            </a:pPr>
            <a:endParaRPr lang="de-DE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629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Reporting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Council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err="1" smtClean="0"/>
              <a:t>Afterwards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ACA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plenary</a:t>
            </a:r>
            <a:r>
              <a:rPr lang="de-DE" dirty="0" smtClean="0"/>
              <a:t> </a:t>
            </a:r>
            <a:r>
              <a:rPr lang="de-DE" dirty="0" err="1" smtClean="0"/>
              <a:t>sessions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Council</a:t>
            </a:r>
          </a:p>
          <a:p>
            <a:pPr lvl="1">
              <a:spcAft>
                <a:spcPts val="800"/>
              </a:spcAft>
            </a:pP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discussion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reports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plenary</a:t>
            </a:r>
            <a:r>
              <a:rPr lang="de-DE" dirty="0" smtClean="0"/>
              <a:t> </a:t>
            </a:r>
            <a:r>
              <a:rPr lang="de-DE" dirty="0" err="1" smtClean="0"/>
              <a:t>sessions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president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ACA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present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representatives</a:t>
            </a:r>
            <a:endParaRPr lang="de-DE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  <a:p>
            <a:pPr lvl="1">
              <a:spcAft>
                <a:spcPts val="800"/>
              </a:spcAft>
            </a:pPr>
            <a:r>
              <a:rPr lang="de-DE" dirty="0" smtClean="0"/>
              <a:t>The </a:t>
            </a:r>
            <a:r>
              <a:rPr lang="de-DE" dirty="0" err="1" smtClean="0"/>
              <a:t>president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attend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plenary</a:t>
            </a:r>
            <a:r>
              <a:rPr lang="de-DE" dirty="0" smtClean="0"/>
              <a:t> </a:t>
            </a:r>
            <a:r>
              <a:rPr lang="de-DE" dirty="0" err="1" smtClean="0"/>
              <a:t>sessions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Council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comment</a:t>
            </a:r>
            <a:r>
              <a:rPr lang="de-DE" dirty="0" smtClean="0"/>
              <a:t> on </a:t>
            </a:r>
            <a:r>
              <a:rPr lang="de-DE" dirty="0" err="1" smtClean="0"/>
              <a:t>topics</a:t>
            </a:r>
            <a:r>
              <a:rPr lang="de-DE" dirty="0" smtClean="0"/>
              <a:t> 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503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endParaRPr lang="de-DE" sz="3200" b="1" dirty="0" smtClean="0"/>
          </a:p>
          <a:p>
            <a:pPr marL="0" lvl="1" indent="0">
              <a:spcAft>
                <a:spcPts val="800"/>
              </a:spcAft>
              <a:buNone/>
            </a:pPr>
            <a:endParaRPr lang="de-DE" sz="3200" b="1" dirty="0"/>
          </a:p>
          <a:p>
            <a:pPr marL="0" lvl="1" indent="0">
              <a:spcAft>
                <a:spcPts val="800"/>
              </a:spcAft>
              <a:buNone/>
            </a:pPr>
            <a:endParaRPr lang="de-DE" sz="3200" b="1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de-DE" sz="3200" b="1" dirty="0" smtClean="0"/>
              <a:t>Federal Budget Statement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de-DE" sz="2800" b="1" dirty="0" smtClean="0"/>
              <a:t>(</a:t>
            </a:r>
            <a:r>
              <a:rPr lang="de-DE" sz="2800" b="1" dirty="0" err="1" smtClean="0"/>
              <a:t>part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of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the</a:t>
            </a:r>
            <a:r>
              <a:rPr lang="de-DE" sz="2800" b="1" dirty="0" smtClean="0"/>
              <a:t> Federal </a:t>
            </a:r>
            <a:r>
              <a:rPr lang="de-DE" sz="2800" b="1" dirty="0" err="1" smtClean="0"/>
              <a:t>Finance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Act</a:t>
            </a:r>
            <a:r>
              <a:rPr lang="de-DE" sz="2800" b="1" dirty="0" smtClean="0"/>
              <a:t>)</a:t>
            </a:r>
          </a:p>
          <a:p>
            <a:pPr lvl="1">
              <a:spcAft>
                <a:spcPts val="800"/>
              </a:spcAft>
            </a:pPr>
            <a:endParaRPr lang="de-DE" dirty="0" smtClean="0"/>
          </a:p>
          <a:p>
            <a:pPr lvl="1">
              <a:spcAft>
                <a:spcPts val="800"/>
              </a:spcAf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01269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Federal Budget Statement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The Federal Budget Statement </a:t>
            </a:r>
            <a:r>
              <a:rPr lang="de-DE" dirty="0" err="1" smtClean="0">
                <a:solidFill>
                  <a:srgbClr val="333399"/>
                </a:solidFill>
              </a:rPr>
              <a:t>is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based</a:t>
            </a:r>
            <a:r>
              <a:rPr lang="de-DE" dirty="0" smtClean="0">
                <a:solidFill>
                  <a:srgbClr val="333399"/>
                </a:solidFill>
              </a:rPr>
              <a:t> on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Federal Medium-Term </a:t>
            </a:r>
            <a:r>
              <a:rPr lang="de-DE" dirty="0" err="1" smtClean="0">
                <a:solidFill>
                  <a:srgbClr val="333399"/>
                </a:solidFill>
              </a:rPr>
              <a:t>Expenditure</a:t>
            </a:r>
            <a:r>
              <a:rPr lang="de-DE" dirty="0" smtClean="0">
                <a:solidFill>
                  <a:srgbClr val="333399"/>
                </a:solidFill>
              </a:rPr>
              <a:t> Framework </a:t>
            </a:r>
            <a:r>
              <a:rPr lang="de-DE" dirty="0" err="1" smtClean="0">
                <a:solidFill>
                  <a:srgbClr val="333399"/>
                </a:solidFill>
              </a:rPr>
              <a:t>Act</a:t>
            </a:r>
            <a:endParaRPr lang="de-DE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de-DE" dirty="0" smtClean="0">
                <a:solidFill>
                  <a:srgbClr val="333399"/>
                </a:solidFill>
              </a:rPr>
              <a:t>The </a:t>
            </a:r>
            <a:r>
              <a:rPr lang="de-DE" dirty="0">
                <a:solidFill>
                  <a:srgbClr val="333399"/>
                </a:solidFill>
              </a:rPr>
              <a:t>Federal Medium-Term </a:t>
            </a:r>
            <a:r>
              <a:rPr lang="de-DE" dirty="0" err="1">
                <a:solidFill>
                  <a:srgbClr val="333399"/>
                </a:solidFill>
              </a:rPr>
              <a:t>Expenditure</a:t>
            </a:r>
            <a:r>
              <a:rPr lang="de-DE" dirty="0">
                <a:solidFill>
                  <a:srgbClr val="333399"/>
                </a:solidFill>
              </a:rPr>
              <a:t> Framework </a:t>
            </a:r>
            <a:r>
              <a:rPr lang="de-DE" dirty="0" err="1" smtClean="0">
                <a:solidFill>
                  <a:srgbClr val="333399"/>
                </a:solidFill>
              </a:rPr>
              <a:t>Act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has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to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be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submitted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to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National Council </a:t>
            </a:r>
            <a:r>
              <a:rPr lang="de-DE" dirty="0" err="1" smtClean="0">
                <a:solidFill>
                  <a:srgbClr val="333399"/>
                </a:solidFill>
              </a:rPr>
              <a:t>by</a:t>
            </a:r>
            <a:r>
              <a:rPr lang="de-DE" dirty="0" smtClean="0">
                <a:solidFill>
                  <a:srgbClr val="333399"/>
                </a:solidFill>
              </a:rPr>
              <a:t> April 30</a:t>
            </a:r>
            <a:r>
              <a:rPr lang="de-DE" baseline="30000" dirty="0" smtClean="0">
                <a:solidFill>
                  <a:srgbClr val="333399"/>
                </a:solidFill>
              </a:rPr>
              <a:t>th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and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has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to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contain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expenditure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ceilings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for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the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following</a:t>
            </a:r>
            <a:r>
              <a:rPr lang="de-DE" dirty="0" smtClean="0">
                <a:solidFill>
                  <a:srgbClr val="333399"/>
                </a:solidFill>
              </a:rPr>
              <a:t> 4 </a:t>
            </a:r>
            <a:r>
              <a:rPr lang="de-DE" dirty="0" err="1" smtClean="0">
                <a:solidFill>
                  <a:srgbClr val="333399"/>
                </a:solidFill>
              </a:rPr>
              <a:t>financial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years</a:t>
            </a:r>
            <a:endParaRPr lang="de-DE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de-DE" dirty="0" smtClean="0"/>
              <a:t>The </a:t>
            </a:r>
            <a:r>
              <a:rPr lang="de-DE" dirty="0"/>
              <a:t>Federal Budget </a:t>
            </a:r>
            <a:r>
              <a:rPr lang="de-DE" dirty="0" smtClean="0"/>
              <a:t>Statement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/>
              <a:t>a plan 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revenue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expenditure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federal</a:t>
            </a:r>
            <a:r>
              <a:rPr lang="de-DE" dirty="0" smtClean="0"/>
              <a:t> </a:t>
            </a:r>
            <a:r>
              <a:rPr lang="de-DE" dirty="0" err="1"/>
              <a:t>g</a:t>
            </a:r>
            <a:r>
              <a:rPr lang="de-DE" dirty="0" err="1" smtClean="0"/>
              <a:t>overnment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1 </a:t>
            </a:r>
            <a:r>
              <a:rPr lang="de-DE" dirty="0" err="1"/>
              <a:t>year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878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H Design">
  <a:themeElements>
    <a:clrScheme name="RH Farben">
      <a:dk1>
        <a:srgbClr val="333399"/>
      </a:dk1>
      <a:lt1>
        <a:srgbClr val="FFFFFF"/>
      </a:lt1>
      <a:dk2>
        <a:srgbClr val="FFFFFF"/>
      </a:dk2>
      <a:lt2>
        <a:srgbClr val="FFFFFF"/>
      </a:lt2>
      <a:accent1>
        <a:srgbClr val="999999"/>
      </a:accent1>
      <a:accent2>
        <a:srgbClr val="666666"/>
      </a:accent2>
      <a:accent3>
        <a:srgbClr val="333399"/>
      </a:accent3>
      <a:accent4>
        <a:srgbClr val="62649B"/>
      </a:accent4>
      <a:accent5>
        <a:srgbClr val="88869A"/>
      </a:accent5>
      <a:accent6>
        <a:srgbClr val="777ACF"/>
      </a:accent6>
      <a:hlink>
        <a:srgbClr val="0000FF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RH Design.thmx</Template>
  <TotalTime>0</TotalTime>
  <Words>1434</Words>
  <Application>Microsoft Macintosh PowerPoint</Application>
  <PresentationFormat>Bildschirmpräsentation (4:3)</PresentationFormat>
  <Paragraphs>162</Paragraphs>
  <Slides>30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RH Design</vt:lpstr>
      <vt:lpstr>PowerPoint-Präsentation</vt:lpstr>
      <vt:lpstr>PowerPoint-Präsentation</vt:lpstr>
      <vt:lpstr>Austrian Court of Audit</vt:lpstr>
      <vt:lpstr>General tasks of the Austrian Court of Audit</vt:lpstr>
      <vt:lpstr>Tasks of the Austrian Court of Audit</vt:lpstr>
      <vt:lpstr>Reporting to the National Council</vt:lpstr>
      <vt:lpstr>Reporting to the National Council</vt:lpstr>
      <vt:lpstr>PowerPoint-Präsentation</vt:lpstr>
      <vt:lpstr>Federal Budget Statement</vt:lpstr>
      <vt:lpstr>Federal Budget Statement</vt:lpstr>
      <vt:lpstr>Participation of the Austrian Court of Audit</vt:lpstr>
      <vt:lpstr>PowerPoint-Präsentation</vt:lpstr>
      <vt:lpstr>Participation of the Austrian Court of Audit</vt:lpstr>
      <vt:lpstr>PowerPoint-Präsentation</vt:lpstr>
      <vt:lpstr>Report on the Federal Financial Statements</vt:lpstr>
      <vt:lpstr>Report on the Federal Financial Statements</vt:lpstr>
      <vt:lpstr>Report on the Federal Financial Statements</vt:lpstr>
      <vt:lpstr>Report on the Federal Financial Statements</vt:lpstr>
      <vt:lpstr>Report on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  <vt:lpstr>Audit of the Federal Financial Statements</vt:lpstr>
    </vt:vector>
  </TitlesOfParts>
  <Company>Rechnungshof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Arbeitsgruppe „BRA neu“ 9. September 2013</dc:title>
  <dc:creator>Angelika Pasterniak</dc:creator>
  <cp:lastModifiedBy>Andrea Loevenberger</cp:lastModifiedBy>
  <cp:revision>153</cp:revision>
  <cp:lastPrinted>2014-01-24T08:12:47Z</cp:lastPrinted>
  <dcterms:created xsi:type="dcterms:W3CDTF">2013-09-03T07:31:01Z</dcterms:created>
  <dcterms:modified xsi:type="dcterms:W3CDTF">2014-01-24T09:36:33Z</dcterms:modified>
</cp:coreProperties>
</file>