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32"/>
  </p:notesMasterIdLst>
  <p:handoutMasterIdLst>
    <p:handoutMasterId r:id="rId33"/>
  </p:handoutMasterIdLst>
  <p:sldIdLst>
    <p:sldId id="256" r:id="rId2"/>
    <p:sldId id="380" r:id="rId3"/>
    <p:sldId id="381" r:id="rId4"/>
    <p:sldId id="382" r:id="rId5"/>
    <p:sldId id="383" r:id="rId6"/>
    <p:sldId id="384" r:id="rId7"/>
    <p:sldId id="385" r:id="rId8"/>
    <p:sldId id="372" r:id="rId9"/>
    <p:sldId id="386" r:id="rId10"/>
    <p:sldId id="387" r:id="rId11"/>
    <p:sldId id="388" r:id="rId12"/>
    <p:sldId id="374" r:id="rId13"/>
    <p:sldId id="376" r:id="rId14"/>
    <p:sldId id="375" r:id="rId15"/>
    <p:sldId id="357" r:id="rId16"/>
    <p:sldId id="378" r:id="rId17"/>
    <p:sldId id="336" r:id="rId18"/>
    <p:sldId id="379" r:id="rId19"/>
    <p:sldId id="369" r:id="rId20"/>
    <p:sldId id="351" r:id="rId21"/>
    <p:sldId id="358" r:id="rId22"/>
    <p:sldId id="359" r:id="rId23"/>
    <p:sldId id="360" r:id="rId24"/>
    <p:sldId id="361" r:id="rId25"/>
    <p:sldId id="363" r:id="rId26"/>
    <p:sldId id="352" r:id="rId27"/>
    <p:sldId id="365" r:id="rId28"/>
    <p:sldId id="366" r:id="rId29"/>
    <p:sldId id="370" r:id="rId30"/>
    <p:sldId id="371" r:id="rId31"/>
  </p:sldIdLst>
  <p:sldSz cx="9144000" cy="6858000" type="screen4x3"/>
  <p:notesSz cx="6858000" cy="9144000"/>
  <p:defaultTextStyle>
    <a:defPPr>
      <a:defRPr lang="de-DE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ittlere Formatvorlag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E8B1032C-EA38-4F05-BA0D-38AFFFC7BED3}" styleName="Helle Formatvorlage 3 - Akz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DBED569-4797-4DF1-A0F4-6AAB3CD982D8}" styleName="Helle Formatvorlage 3 - Akzent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073A0DAA-6AF3-43AB-8588-CEC1D06C72B9}" styleName="Mittlere Formatvorlag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261" autoAdjust="0"/>
  </p:normalViewPr>
  <p:slideViewPr>
    <p:cSldViewPr snapToGrid="0" snapToObjects="1">
      <p:cViewPr>
        <p:scale>
          <a:sx n="60" d="100"/>
          <a:sy n="60" d="100"/>
        </p:scale>
        <p:origin x="-786" y="-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360E58D-9015-0E44-830D-E582D3E4E879}" type="doc">
      <dgm:prSet loTypeId="urn:microsoft.com/office/officeart/2005/8/layout/hProcess9" loCatId="" qsTypeId="urn:microsoft.com/office/officeart/2005/8/quickstyle/simple4" qsCatId="simple" csTypeId="urn:microsoft.com/office/officeart/2005/8/colors/accent1_2" csCatId="accent1" phldr="1"/>
      <dgm:spPr/>
    </dgm:pt>
    <dgm:pt modelId="{70DDF23F-79AB-A54C-A4CA-F5D29D2C6A1F}">
      <dgm:prSet phldrT="[Text]"/>
      <dgm:spPr/>
      <dgm:t>
        <a:bodyPr/>
        <a:lstStyle/>
        <a:p>
          <a:r>
            <a:t>Годовые финансовые отчеты</a:t>
          </a:r>
          <a:endParaRPr lang="ru-RU" dirty="0">
            <a:solidFill>
              <a:schemeClr val="bg1"/>
            </a:solidFill>
          </a:endParaRPr>
        </a:p>
      </dgm:t>
    </dgm:pt>
    <dgm:pt modelId="{FE5EDB61-FCE9-1E42-BFE2-C374D13B62E1}" type="parTrans" cxnId="{2770EAA2-8C37-ED40-AA2A-A9943DB67E81}">
      <dgm:prSet/>
      <dgm:spPr/>
      <dgm:t>
        <a:bodyPr/>
        <a:lstStyle/>
        <a:p>
          <a:endParaRPr lang="de-DE"/>
        </a:p>
      </dgm:t>
    </dgm:pt>
    <dgm:pt modelId="{000A48C2-E7F9-CF44-9206-7B812A959F46}" type="sibTrans" cxnId="{2770EAA2-8C37-ED40-AA2A-A9943DB67E81}">
      <dgm:prSet/>
      <dgm:spPr/>
      <dgm:t>
        <a:bodyPr/>
        <a:lstStyle/>
        <a:p>
          <a:endParaRPr lang="de-DE"/>
        </a:p>
      </dgm:t>
    </dgm:pt>
    <dgm:pt modelId="{F1EDB37A-9090-4548-8D7A-CD1A1A24369D}">
      <dgm:prSet phldrT="[Text]"/>
      <dgm:spPr/>
      <dgm:t>
        <a:bodyPr/>
        <a:lstStyle/>
        <a:p>
          <a:r>
            <a:t>Консолидированные финансовые отчеты - Федеральное министерство финансов</a:t>
          </a:r>
          <a:endParaRPr lang="ru-RU" dirty="0"/>
        </a:p>
      </dgm:t>
    </dgm:pt>
    <dgm:pt modelId="{2A879A26-DA0C-D841-83CF-17E72B736FFE}" type="parTrans" cxnId="{11FDAA37-50C5-DB4A-88B4-CD18E7AF520B}">
      <dgm:prSet/>
      <dgm:spPr/>
      <dgm:t>
        <a:bodyPr/>
        <a:lstStyle/>
        <a:p>
          <a:endParaRPr lang="de-DE"/>
        </a:p>
      </dgm:t>
    </dgm:pt>
    <dgm:pt modelId="{7AB4905E-8927-7A43-94BB-67BACDD173D7}" type="sibTrans" cxnId="{11FDAA37-50C5-DB4A-88B4-CD18E7AF520B}">
      <dgm:prSet/>
      <dgm:spPr/>
      <dgm:t>
        <a:bodyPr/>
        <a:lstStyle/>
        <a:p>
          <a:endParaRPr lang="de-DE"/>
        </a:p>
      </dgm:t>
    </dgm:pt>
    <dgm:pt modelId="{54AD3E91-852B-0C40-98B9-2710827F36D1}">
      <dgm:prSet/>
      <dgm:spPr/>
      <dgm:t>
        <a:bodyPr/>
        <a:lstStyle/>
        <a:p>
          <a:r>
            <a:t>Аудит финансовых отчетов, представление Доклада о федеральных финансовых отчетах - СПА</a:t>
          </a:r>
          <a:endParaRPr lang="ru-RU" dirty="0"/>
        </a:p>
      </dgm:t>
    </dgm:pt>
    <dgm:pt modelId="{EDF95446-526E-164D-9DCE-F4D1D7EB0454}" type="parTrans" cxnId="{FD1B4F2D-D500-104C-9B0D-F1CA0FCD9EB3}">
      <dgm:prSet/>
      <dgm:spPr/>
      <dgm:t>
        <a:bodyPr/>
        <a:lstStyle/>
        <a:p>
          <a:endParaRPr lang="de-DE"/>
        </a:p>
      </dgm:t>
    </dgm:pt>
    <dgm:pt modelId="{942C82F2-9125-6843-BC9F-7B0A9DD9D12E}" type="sibTrans" cxnId="{FD1B4F2D-D500-104C-9B0D-F1CA0FCD9EB3}">
      <dgm:prSet/>
      <dgm:spPr/>
      <dgm:t>
        <a:bodyPr/>
        <a:lstStyle/>
        <a:p>
          <a:endParaRPr lang="de-DE"/>
        </a:p>
      </dgm:t>
    </dgm:pt>
    <dgm:pt modelId="{F7EEDA7D-6119-B747-871B-DF546DA9F459}" type="pres">
      <dgm:prSet presAssocID="{7360E58D-9015-0E44-830D-E582D3E4E879}" presName="CompostProcess" presStyleCnt="0">
        <dgm:presLayoutVars>
          <dgm:dir/>
          <dgm:resizeHandles val="exact"/>
        </dgm:presLayoutVars>
      </dgm:prSet>
      <dgm:spPr/>
    </dgm:pt>
    <dgm:pt modelId="{4634E790-18B5-4245-ADC7-1791E7DA7180}" type="pres">
      <dgm:prSet presAssocID="{7360E58D-9015-0E44-830D-E582D3E4E879}" presName="arrow" presStyleLbl="bgShp" presStyleIdx="0" presStyleCnt="1"/>
      <dgm:spPr/>
    </dgm:pt>
    <dgm:pt modelId="{96B8EA77-FA29-2544-8FEC-7605A42CDA7E}" type="pres">
      <dgm:prSet presAssocID="{7360E58D-9015-0E44-830D-E582D3E4E879}" presName="linearProcess" presStyleCnt="0"/>
      <dgm:spPr/>
    </dgm:pt>
    <dgm:pt modelId="{A61336E2-E239-F845-8C24-E4F7C5D22657}" type="pres">
      <dgm:prSet presAssocID="{70DDF23F-79AB-A54C-A4CA-F5D29D2C6A1F}" presName="textNode" presStyleLbl="node1" presStyleIdx="0" presStyleCnt="3" custScaleX="80974" custScaleY="97146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E28F1CB3-4390-5642-BB55-E0CB80C5CFAB}" type="pres">
      <dgm:prSet presAssocID="{000A48C2-E7F9-CF44-9206-7B812A959F46}" presName="sibTrans" presStyleCnt="0"/>
      <dgm:spPr/>
    </dgm:pt>
    <dgm:pt modelId="{3C3271D2-4654-964E-A4AD-01B606B348B5}" type="pres">
      <dgm:prSet presAssocID="{F1EDB37A-9090-4548-8D7A-CD1A1A24369D}" presName="textNode" presStyleLbl="node1" presStyleIdx="1" presStyleCnt="3" custScaleX="80724" custScaleY="99908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  <dgm:pt modelId="{90DC8EE7-E3D8-F24C-BB89-A1594F872CF3}" type="pres">
      <dgm:prSet presAssocID="{7AB4905E-8927-7A43-94BB-67BACDD173D7}" presName="sibTrans" presStyleCnt="0"/>
      <dgm:spPr/>
    </dgm:pt>
    <dgm:pt modelId="{89FDE89F-1EFE-144A-8F90-368912862305}" type="pres">
      <dgm:prSet presAssocID="{54AD3E91-852B-0C40-98B9-2710827F36D1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e-DE"/>
        </a:p>
      </dgm:t>
    </dgm:pt>
  </dgm:ptLst>
  <dgm:cxnLst>
    <dgm:cxn modelId="{C47F47FE-6F33-6D47-BFEB-FFD4CE284A8F}" type="presOf" srcId="{70DDF23F-79AB-A54C-A4CA-F5D29D2C6A1F}" destId="{A61336E2-E239-F845-8C24-E4F7C5D22657}" srcOrd="0" destOrd="0" presId="urn:microsoft.com/office/officeart/2005/8/layout/hProcess9"/>
    <dgm:cxn modelId="{115EF71C-B524-0241-97C4-7AF1495E2A47}" type="presOf" srcId="{F1EDB37A-9090-4548-8D7A-CD1A1A24369D}" destId="{3C3271D2-4654-964E-A4AD-01B606B348B5}" srcOrd="0" destOrd="0" presId="urn:microsoft.com/office/officeart/2005/8/layout/hProcess9"/>
    <dgm:cxn modelId="{2770EAA2-8C37-ED40-AA2A-A9943DB67E81}" srcId="{7360E58D-9015-0E44-830D-E582D3E4E879}" destId="{70DDF23F-79AB-A54C-A4CA-F5D29D2C6A1F}" srcOrd="0" destOrd="0" parTransId="{FE5EDB61-FCE9-1E42-BFE2-C374D13B62E1}" sibTransId="{000A48C2-E7F9-CF44-9206-7B812A959F46}"/>
    <dgm:cxn modelId="{2BDB8DF7-4F9C-D642-9015-64A67CC800B5}" type="presOf" srcId="{54AD3E91-852B-0C40-98B9-2710827F36D1}" destId="{89FDE89F-1EFE-144A-8F90-368912862305}" srcOrd="0" destOrd="0" presId="urn:microsoft.com/office/officeart/2005/8/layout/hProcess9"/>
    <dgm:cxn modelId="{11FDAA37-50C5-DB4A-88B4-CD18E7AF520B}" srcId="{7360E58D-9015-0E44-830D-E582D3E4E879}" destId="{F1EDB37A-9090-4548-8D7A-CD1A1A24369D}" srcOrd="1" destOrd="0" parTransId="{2A879A26-DA0C-D841-83CF-17E72B736FFE}" sibTransId="{7AB4905E-8927-7A43-94BB-67BACDD173D7}"/>
    <dgm:cxn modelId="{B6E35D5A-965E-7F49-BCD3-E465E88B3EEF}" type="presOf" srcId="{7360E58D-9015-0E44-830D-E582D3E4E879}" destId="{F7EEDA7D-6119-B747-871B-DF546DA9F459}" srcOrd="0" destOrd="0" presId="urn:microsoft.com/office/officeart/2005/8/layout/hProcess9"/>
    <dgm:cxn modelId="{FD1B4F2D-D500-104C-9B0D-F1CA0FCD9EB3}" srcId="{7360E58D-9015-0E44-830D-E582D3E4E879}" destId="{54AD3E91-852B-0C40-98B9-2710827F36D1}" srcOrd="2" destOrd="0" parTransId="{EDF95446-526E-164D-9DCE-F4D1D7EB0454}" sibTransId="{942C82F2-9125-6843-BC9F-7B0A9DD9D12E}"/>
    <dgm:cxn modelId="{6E35EDE1-7BA9-364B-AE9E-A7B731FED257}" type="presParOf" srcId="{F7EEDA7D-6119-B747-871B-DF546DA9F459}" destId="{4634E790-18B5-4245-ADC7-1791E7DA7180}" srcOrd="0" destOrd="0" presId="urn:microsoft.com/office/officeart/2005/8/layout/hProcess9"/>
    <dgm:cxn modelId="{83F6AAF7-27D3-C043-BE6B-04A65BA4D48B}" type="presParOf" srcId="{F7EEDA7D-6119-B747-871B-DF546DA9F459}" destId="{96B8EA77-FA29-2544-8FEC-7605A42CDA7E}" srcOrd="1" destOrd="0" presId="urn:microsoft.com/office/officeart/2005/8/layout/hProcess9"/>
    <dgm:cxn modelId="{B1556690-108D-5740-AD42-EABDACDE54C8}" type="presParOf" srcId="{96B8EA77-FA29-2544-8FEC-7605A42CDA7E}" destId="{A61336E2-E239-F845-8C24-E4F7C5D22657}" srcOrd="0" destOrd="0" presId="urn:microsoft.com/office/officeart/2005/8/layout/hProcess9"/>
    <dgm:cxn modelId="{0084D19F-E398-484D-8299-43F3B7DF5D34}" type="presParOf" srcId="{96B8EA77-FA29-2544-8FEC-7605A42CDA7E}" destId="{E28F1CB3-4390-5642-BB55-E0CB80C5CFAB}" srcOrd="1" destOrd="0" presId="urn:microsoft.com/office/officeart/2005/8/layout/hProcess9"/>
    <dgm:cxn modelId="{2255D9D6-217F-C44A-8F2E-615ADD5D6CD8}" type="presParOf" srcId="{96B8EA77-FA29-2544-8FEC-7605A42CDA7E}" destId="{3C3271D2-4654-964E-A4AD-01B606B348B5}" srcOrd="2" destOrd="0" presId="urn:microsoft.com/office/officeart/2005/8/layout/hProcess9"/>
    <dgm:cxn modelId="{DA854090-1691-4543-A090-32A058541BDC}" type="presParOf" srcId="{96B8EA77-FA29-2544-8FEC-7605A42CDA7E}" destId="{90DC8EE7-E3D8-F24C-BB89-A1594F872CF3}" srcOrd="3" destOrd="0" presId="urn:microsoft.com/office/officeart/2005/8/layout/hProcess9"/>
    <dgm:cxn modelId="{F7AB2211-CAFA-8A4D-9A7D-9D7A3B823A2B}" type="presParOf" srcId="{96B8EA77-FA29-2544-8FEC-7605A42CDA7E}" destId="{89FDE89F-1EFE-144A-8F90-368912862305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34E790-18B5-4245-ADC7-1791E7DA7180}">
      <dsp:nvSpPr>
        <dsp:cNvPr id="0" name=""/>
        <dsp:cNvSpPr/>
      </dsp:nvSpPr>
      <dsp:spPr>
        <a:xfrm>
          <a:off x="678473" y="0"/>
          <a:ext cx="7689360" cy="5304692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A61336E2-E239-F845-8C24-E4F7C5D22657}">
      <dsp:nvSpPr>
        <dsp:cNvPr id="0" name=""/>
        <dsp:cNvSpPr/>
      </dsp:nvSpPr>
      <dsp:spPr>
        <a:xfrm>
          <a:off x="546813" y="1621686"/>
          <a:ext cx="2357784" cy="2061318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700" kern="1200"/>
            <a:t>Годовые финансовые отчеты</a:t>
          </a:r>
          <a:endParaRPr lang="ru-RU" sz="1700" kern="1200" dirty="0">
            <a:solidFill>
              <a:schemeClr val="bg1"/>
            </a:solidFill>
          </a:endParaRPr>
        </a:p>
      </dsp:txBody>
      <dsp:txXfrm>
        <a:off x="546813" y="1621686"/>
        <a:ext cx="2357784" cy="2061318"/>
      </dsp:txXfrm>
    </dsp:sp>
    <dsp:sp modelId="{3C3271D2-4654-964E-A4AD-01B606B348B5}">
      <dsp:nvSpPr>
        <dsp:cNvPr id="0" name=""/>
        <dsp:cNvSpPr/>
      </dsp:nvSpPr>
      <dsp:spPr>
        <a:xfrm>
          <a:off x="3070903" y="1592383"/>
          <a:ext cx="2350505" cy="2119924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700" kern="1200"/>
            <a:t>Консолидированные финансовые отчеты - Федеральное министерство финансов</a:t>
          </a:r>
          <a:endParaRPr lang="ru-RU" sz="1700" kern="1200" dirty="0"/>
        </a:p>
      </dsp:txBody>
      <dsp:txXfrm>
        <a:off x="3070903" y="1592383"/>
        <a:ext cx="2350505" cy="2119924"/>
      </dsp:txXfrm>
    </dsp:sp>
    <dsp:sp modelId="{89FDE89F-1EFE-144A-8F90-368912862305}">
      <dsp:nvSpPr>
        <dsp:cNvPr id="0" name=""/>
        <dsp:cNvSpPr/>
      </dsp:nvSpPr>
      <dsp:spPr>
        <a:xfrm>
          <a:off x="5587713" y="1591407"/>
          <a:ext cx="2911780" cy="2121876"/>
        </a:xfrm>
        <a:prstGeom prst="round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sz="1700" kern="1200"/>
            <a:t>Аудит финансовых отчетов, представление Доклада о федеральных финансовых отчетах - СПА</a:t>
          </a:r>
          <a:endParaRPr lang="ru-RU" sz="1700" kern="1200" dirty="0"/>
        </a:p>
      </dsp:txBody>
      <dsp:txXfrm>
        <a:off x="5587713" y="1591407"/>
        <a:ext cx="2911780" cy="212187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1C4ED6B-E3E4-2540-BF7C-052F5A442BF1}" type="datetimeFigureOut">
              <a:rPr lang="de-DE" smtClean="0"/>
              <a:pPr/>
              <a:t>18.02.2014</a:t>
            </a:fld>
            <a:endParaRPr lang="ru-RU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AC8735D-67BB-264D-A37E-3F8A6E3A2460}" type="slidenum">
              <a:rPr lang="de-DE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1718149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berschrift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710507F-7E37-104F-9CA1-640F42FBA1C5}" type="datetimeFigureOut">
              <a:rPr lang="de-DE" smtClean="0"/>
              <a:pPr/>
              <a:t>18.02.2014</a:t>
            </a:fld>
            <a:endParaRPr lang="ru-RU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9862C0-5C18-F847-A065-2BB03416E152}" type="slidenum">
              <a:rPr lang="de-DE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6724403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Mitwirkungsobliegenheiten im Bugetvollzug:</a:t>
            </a:r>
          </a:p>
          <a:p>
            <a:r>
              <a:rPr lang="ru-RU" dirty="0" smtClean="0"/>
              <a:t>Mittelverwendungsüberschreitungen</a:t>
            </a:r>
            <a:endParaRPr lang="ru-R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62C0-5C18-F847-A065-2BB03416E152}" type="slidenum">
              <a:rPr lang="de-DE" smtClean="0"/>
              <a:pPr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9095280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 smtClean="0"/>
              <a:t>Beschreibung!</a:t>
            </a:r>
            <a:endParaRPr lang="ru-RU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09862C0-5C18-F847-A065-2BB03416E152}" type="slidenum">
              <a:rPr lang="de-DE" smtClean="0"/>
              <a:pPr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5133697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648000"/>
            <a:ext cx="6786490" cy="381600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592000"/>
            <a:ext cx="8229600" cy="1752600"/>
          </a:xfrm>
        </p:spPr>
        <p:txBody>
          <a:bodyPr/>
          <a:lstStyle>
            <a:lvl1pPr marL="0" indent="0" algn="l">
              <a:buNone/>
              <a:defRPr sz="36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Kap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360000" y="648000"/>
            <a:ext cx="6786490" cy="381600"/>
          </a:xfrm>
        </p:spPr>
        <p:txBody>
          <a:bodyPr/>
          <a:lstStyle/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592000"/>
            <a:ext cx="8229600" cy="1752600"/>
          </a:xfrm>
        </p:spPr>
        <p:txBody>
          <a:bodyPr/>
          <a:lstStyle>
            <a:lvl1pPr marL="0" indent="0" algn="l">
              <a:buNone/>
              <a:defRPr sz="30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AT" smtClean="0"/>
              <a:t>Master-Untertitelformat bearbeiten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0" indent="0">
              <a:defRPr/>
            </a:lvl1pPr>
            <a:lvl3pPr marL="198000" indent="0">
              <a:defRPr/>
            </a:lvl3pPr>
            <a:lvl4pPr indent="0">
              <a:defRPr/>
            </a:lvl4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 dirty="0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AT" smtClean="0"/>
              <a:t>Mastertitelformat bearbeiten</a:t>
            </a:r>
            <a:endParaRPr lang="de-DE" dirty="0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 indent="0">
              <a:defRPr sz="2000"/>
            </a:lvl3pPr>
            <a:lvl4pPr>
              <a:defRPr sz="1800"/>
            </a:lvl4pPr>
            <a:lvl5pPr>
              <a:defRPr sz="1800"/>
            </a:lvl5pPr>
            <a:lvl6pPr marL="468000" indent="0" algn="l">
              <a:spcAft>
                <a:spcPts val="1200"/>
              </a:spcAft>
              <a:buFontTx/>
              <a:buNone/>
              <a:defRPr sz="1600">
                <a:latin typeface="Lucida Sans"/>
                <a:cs typeface="Lucida Sans"/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 dirty="0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 marL="0" indent="0">
              <a:defRPr sz="2400"/>
            </a:lvl1pPr>
            <a:lvl2pPr>
              <a:defRPr sz="2200"/>
            </a:lvl2pPr>
            <a:lvl3pPr indent="0">
              <a:defRPr sz="2000"/>
            </a:lvl3pPr>
            <a:lvl4pPr>
              <a:defRPr sz="1800"/>
            </a:lvl4pPr>
            <a:lvl5pPr>
              <a:defRPr sz="1800"/>
            </a:lvl5pPr>
            <a:lvl6pPr marL="468000" indent="0">
              <a:buFontTx/>
              <a:buNone/>
              <a:defRPr sz="1600">
                <a:latin typeface="Lucida Sans"/>
                <a:cs typeface="Lucida Sans"/>
              </a:defRPr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AT" smtClean="0"/>
              <a:t>Mastertextformat bearbeiten</a:t>
            </a:r>
          </a:p>
          <a:p>
            <a:pPr lvl="1"/>
            <a:r>
              <a:rPr lang="de-AT" smtClean="0"/>
              <a:t>Zweite Ebene</a:t>
            </a:r>
          </a:p>
          <a:p>
            <a:pPr lvl="2"/>
            <a:r>
              <a:rPr lang="de-AT" smtClean="0"/>
              <a:t>Dritte Ebene</a:t>
            </a:r>
          </a:p>
          <a:p>
            <a:pPr lvl="3"/>
            <a:r>
              <a:rPr lang="de-AT" smtClean="0"/>
              <a:t>Vierte Ebene</a:t>
            </a:r>
          </a:p>
          <a:p>
            <a:pPr lvl="4"/>
            <a:r>
              <a:rPr lang="de-AT" smtClean="0"/>
              <a:t>Fünfte Ebene</a:t>
            </a:r>
            <a:endParaRPr lang="de-DE" dirty="0"/>
          </a:p>
        </p:txBody>
      </p:sp>
      <p:sp>
        <p:nvSpPr>
          <p:cNvPr id="5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6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7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abel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2BE6240E-07A1-F244-A4EC-87C48682A846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3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de-DE"/>
          </a:p>
        </p:txBody>
      </p:sp>
      <p:sp>
        <p:nvSpPr>
          <p:cNvPr id="4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2EC934A-5EFC-F247-9349-90AB88BD4E25}" type="slidenum">
              <a:rPr lang="de-DE" smtClean="0"/>
              <a:pPr/>
              <a:t>‹#›</a:t>
            </a:fld>
            <a:endParaRPr lang="de-D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Bild 9" descr="zahlenbalken_ppt.jpg"/>
          <p:cNvPicPr>
            <a:picLocks noChangeAspect="1"/>
          </p:cNvPicPr>
          <p:nvPr/>
        </p:nvPicPr>
        <p:blipFill>
          <a:blip r:embed="rId7">
            <a:alphaModFix amt="38000"/>
          </a:blip>
          <a:srcRect/>
          <a:stretch>
            <a:fillRect/>
          </a:stretch>
        </p:blipFill>
        <p:spPr bwMode="auto">
          <a:xfrm>
            <a:off x="0" y="7938"/>
            <a:ext cx="8382000" cy="1201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7" name="Titelplatzhalter 1"/>
          <p:cNvSpPr>
            <a:spLocks noGrp="1"/>
          </p:cNvSpPr>
          <p:nvPr>
            <p:ph type="title"/>
          </p:nvPr>
        </p:nvSpPr>
        <p:spPr bwMode="auto">
          <a:xfrm>
            <a:off x="457200" y="292100"/>
            <a:ext cx="66802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Mastertitelformat bearbeiten</a:t>
            </a:r>
          </a:p>
        </p:txBody>
      </p:sp>
      <p:sp>
        <p:nvSpPr>
          <p:cNvPr id="1028" name="Textplatzhalt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>
              <a:defRPr sz="1000">
                <a:solidFill>
                  <a:schemeClr val="accent1"/>
                </a:solidFill>
                <a:latin typeface="Lucida Sans"/>
                <a:ea typeface="ITC Officina Sans Book" charset="0"/>
                <a:cs typeface="Lucida Sans"/>
              </a:defRPr>
            </a:lvl1pPr>
          </a:lstStyle>
          <a:p>
            <a:fld id="{2BE6240E-07A1-F244-A4EC-87C48682A846}" type="datetimeFigureOut">
              <a:rPr lang="de-DE" smtClean="0"/>
              <a:pPr/>
              <a:t>18.02.2014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4233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000">
                <a:solidFill>
                  <a:schemeClr val="accent1"/>
                </a:solidFill>
                <a:latin typeface="Lucida Sans"/>
                <a:ea typeface="+mn-ea"/>
                <a:cs typeface="Lucida Sans"/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7840663" y="6356350"/>
            <a:ext cx="846137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000">
                <a:solidFill>
                  <a:schemeClr val="accent1"/>
                </a:solidFill>
                <a:latin typeface="Lucida Sans"/>
                <a:ea typeface="ITC Officina Sans Book" charset="0"/>
                <a:cs typeface="Lucida Sans"/>
              </a:defRPr>
            </a:lvl1pPr>
          </a:lstStyle>
          <a:p>
            <a:fld id="{82EC934A-5EFC-F247-9349-90AB88BD4E25}" type="slidenum">
              <a:rPr lang="de-DE" smtClean="0"/>
              <a:pPr/>
              <a:t>‹#›</a:t>
            </a:fld>
            <a:endParaRPr lang="de-DE"/>
          </a:p>
        </p:txBody>
      </p:sp>
      <p:pic>
        <p:nvPicPr>
          <p:cNvPr id="1032" name="Bild 6" descr="RH Logo Claim_RGB.png"/>
          <p:cNvPicPr>
            <a:picLocks noChangeAspect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67588" y="274638"/>
            <a:ext cx="1320800" cy="971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 algn="l" defTabSz="457200" rtl="0" eaLnBrk="1" fontAlgn="base" hangingPunct="1">
        <a:spcBef>
          <a:spcPct val="0"/>
        </a:spcBef>
        <a:spcAft>
          <a:spcPct val="0"/>
        </a:spcAft>
        <a:defRPr sz="2400" b="1" kern="1200">
          <a:solidFill>
            <a:schemeClr val="accent2"/>
          </a:solidFill>
          <a:latin typeface="Lucida Sans"/>
          <a:ea typeface="ＭＳ Ｐゴシック" pitchFamily="-107" charset="-128"/>
          <a:cs typeface="Lucida Sans"/>
        </a:defRPr>
      </a:lvl1pPr>
      <a:lvl2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2pPr>
      <a:lvl3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3pPr>
      <a:lvl4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4pPr>
      <a:lvl5pPr algn="l" defTabSz="457200" rtl="0" eaLnBrk="1" fontAlgn="base" hangingPunct="1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Lucida Sans" charset="0"/>
          <a:ea typeface="ＭＳ Ｐゴシック" pitchFamily="-107" charset="-128"/>
          <a:cs typeface="ＭＳ Ｐゴシック" pitchFamily="-107" charset="-128"/>
        </a:defRPr>
      </a:lvl5pPr>
      <a:lvl6pPr marL="4572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6pPr>
      <a:lvl7pPr marL="9144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7pPr>
      <a:lvl8pPr marL="13716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8pPr>
      <a:lvl9pPr marL="1828800" algn="l" defTabSz="457200" rtl="0" eaLnBrk="1" fontAlgn="base" hangingPunct="1">
        <a:spcBef>
          <a:spcPct val="0"/>
        </a:spcBef>
        <a:spcAft>
          <a:spcPct val="0"/>
        </a:spcAft>
        <a:defRPr sz="3600" b="1">
          <a:solidFill>
            <a:srgbClr val="632523"/>
          </a:solidFill>
          <a:latin typeface="Calibri" pitchFamily="-107" charset="0"/>
          <a:ea typeface="ＭＳ Ｐゴシック" pitchFamily="-107" charset="-128"/>
          <a:cs typeface="ＭＳ Ｐゴシック" pitchFamily="-107" charset="-128"/>
        </a:defRPr>
      </a:lvl9pPr>
    </p:titleStyle>
    <p:bodyStyle>
      <a:lvl1pPr marL="342900" indent="-342900" algn="l" defTabSz="457200" rtl="0" eaLnBrk="1" fontAlgn="base" hangingPunct="1">
        <a:spcBef>
          <a:spcPct val="0"/>
        </a:spcBef>
        <a:spcAft>
          <a:spcPts val="1400"/>
        </a:spcAft>
        <a:buSzPct val="75000"/>
        <a:buFont typeface="Arial" charset="0"/>
        <a:defRPr sz="2400" b="1" kern="1200">
          <a:solidFill>
            <a:schemeClr val="tx1"/>
          </a:solidFill>
          <a:latin typeface="Lucida Sans"/>
          <a:ea typeface="ＭＳ Ｐゴシック" pitchFamily="-107" charset="-128"/>
          <a:cs typeface="Lucida Sans"/>
        </a:defRPr>
      </a:lvl1pPr>
      <a:lvl2pPr marL="177800" indent="-177800" algn="l" defTabSz="457200" rtl="0" eaLnBrk="1" fontAlgn="base" hangingPunct="1">
        <a:lnSpc>
          <a:spcPts val="3000"/>
        </a:lnSpc>
        <a:spcBef>
          <a:spcPct val="0"/>
        </a:spcBef>
        <a:spcAft>
          <a:spcPts val="1400"/>
        </a:spcAft>
        <a:buSzPct val="80000"/>
        <a:buFont typeface="Arial" charset="0"/>
        <a:buChar char="•"/>
        <a:defRPr sz="22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2pPr>
      <a:lvl3pPr marL="179388" algn="l" defTabSz="457200" rtl="0" eaLnBrk="1" fontAlgn="base" hangingPunct="1">
        <a:spcBef>
          <a:spcPct val="0"/>
        </a:spcBef>
        <a:spcAft>
          <a:spcPts val="1000"/>
        </a:spcAft>
        <a:buFont typeface="Symbol" charset="2"/>
        <a:defRPr sz="20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3pPr>
      <a:lvl4pPr marL="444500" algn="l" defTabSz="1871663" rtl="0" eaLnBrk="1" fontAlgn="base" hangingPunct="1">
        <a:spcBef>
          <a:spcPct val="0"/>
        </a:spcBef>
        <a:spcAft>
          <a:spcPts val="600"/>
        </a:spcAft>
        <a:buFont typeface="Arial" charset="0"/>
        <a:defRPr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4pPr>
      <a:lvl5pPr marL="444500" algn="l" defTabSz="1871663" rtl="0" eaLnBrk="1" fontAlgn="base" hangingPunct="1">
        <a:spcBef>
          <a:spcPct val="0"/>
        </a:spcBef>
        <a:spcAft>
          <a:spcPts val="600"/>
        </a:spcAft>
        <a:buFont typeface="Arial" charset="0"/>
        <a:defRPr sz="1600" kern="1200">
          <a:solidFill>
            <a:schemeClr val="tx1"/>
          </a:solidFill>
          <a:latin typeface="Lucida Sans"/>
          <a:ea typeface="ITC Officina Sans Book" charset="0"/>
          <a:cs typeface="Lucida San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414193"/>
            <a:ext cx="8229600" cy="1752600"/>
          </a:xfrm>
        </p:spPr>
        <p:txBody>
          <a:bodyPr/>
          <a:lstStyle/>
          <a:p>
            <a:r>
              <a:rPr lang="ru-RU" dirty="0" smtClean="0"/>
              <a:t>Бюджетно-налоговые учреждения</a:t>
            </a:r>
          </a:p>
          <a:p>
            <a:pPr>
              <a:spcBef>
                <a:spcPts val="700"/>
              </a:spcBef>
            </a:pPr>
            <a:r>
              <a:rPr lang="ru-RU" dirty="0" smtClean="0"/>
              <a:t>Счетная палата Австрии и федеральные финансовые отчеты</a:t>
            </a:r>
          </a:p>
          <a:p>
            <a:endParaRPr lang="ru-RU" sz="2400" dirty="0" smtClean="0"/>
          </a:p>
          <a:p>
            <a:r>
              <a:rPr lang="ru-RU" sz="2400" i="1" dirty="0" smtClean="0"/>
              <a:t>MMag.</a:t>
            </a:r>
            <a:r>
              <a:rPr lang="ru-RU" sz="2400" dirty="0" smtClean="0"/>
              <a:t> Гюнтер Бауэр, </a:t>
            </a:r>
            <a:r>
              <a:rPr lang="ru-RU" sz="2400" i="1" dirty="0" smtClean="0"/>
              <a:t>МВА</a:t>
            </a:r>
            <a:endParaRPr lang="ru-RU" sz="3200" i="1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4242775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Доклад о федеральном бюджете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Доклад о федеральном бюджете состоит из бюджета, основанного на операционном отчете, и бюджета, основанного на отчете о движении денежных средств</a:t>
            </a:r>
            <a:endParaRPr lang="ru-RU" dirty="0">
              <a:solidFill>
                <a:srgbClr val="FF6600"/>
              </a:solidFill>
            </a:endParaRPr>
          </a:p>
          <a:p>
            <a:pPr lvl="1">
              <a:spcAft>
                <a:spcPts val="800"/>
              </a:spcAft>
            </a:pPr>
            <a:r>
              <a:rPr lang="ru-RU" dirty="0" smtClean="0"/>
              <a:t>Систематическая структура Доклада о федеральном бюджете</a:t>
            </a:r>
            <a:endParaRPr lang="ru-RU" dirty="0"/>
          </a:p>
          <a:p>
            <a:r>
              <a:rPr lang="en-US" dirty="0" smtClean="0"/>
              <a:t>		</a:t>
            </a:r>
            <a:r>
              <a:rPr lang="ru-RU" sz="1800" b="0" dirty="0" smtClean="0">
                <a:solidFill>
                  <a:srgbClr val="333399"/>
                </a:solidFill>
              </a:rPr>
              <a:t>Заголовки</a:t>
            </a:r>
            <a:r>
              <a:rPr lang="ru-RU" sz="1800" b="0" dirty="0" smtClean="0"/>
              <a:t>, главы, </a:t>
            </a:r>
            <a:endParaRPr lang="ru-RU" sz="1800" b="0" dirty="0"/>
          </a:p>
          <a:p>
            <a:r>
              <a:rPr lang="en-US" dirty="0" smtClean="0"/>
              <a:t>			</a:t>
            </a:r>
            <a:r>
              <a:rPr lang="ru-RU" sz="1800" b="0" dirty="0" smtClean="0"/>
              <a:t>Общие бюджеты </a:t>
            </a:r>
          </a:p>
          <a:p>
            <a:r>
              <a:rPr lang="en-US" dirty="0" smtClean="0"/>
              <a:t>				</a:t>
            </a:r>
            <a:r>
              <a:rPr lang="ru-RU" sz="1800" b="0" dirty="0" smtClean="0"/>
              <a:t>Подробные бюджеты (1</a:t>
            </a:r>
            <a:r>
              <a:rPr lang="ru-RU" dirty="0" smtClean="0"/>
              <a:t> </a:t>
            </a:r>
            <a:r>
              <a:rPr lang="ru-RU" sz="1800" b="0" dirty="0" smtClean="0"/>
              <a:t>и 2 уровни)</a:t>
            </a:r>
            <a:endParaRPr lang="ru-RU" sz="1800" b="0" dirty="0"/>
          </a:p>
          <a:p>
            <a:pPr lvl="1">
              <a:spcAft>
                <a:spcPts val="800"/>
              </a:spcAft>
            </a:pPr>
            <a:r>
              <a:rPr lang="ru-RU" dirty="0" smtClean="0"/>
              <a:t>Доклад о федеральном бюджете содержит информацию об ориентации на конечный результат по каждой главе и общему бюджету</a:t>
            </a:r>
            <a:endParaRPr lang="ru-RU" dirty="0"/>
          </a:p>
          <a:p>
            <a:pPr lvl="1">
              <a:spcAft>
                <a:spcPts val="800"/>
              </a:spcAf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447406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Участие Счетной палаты Австрии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Председатель СПА имеет право делать </a:t>
            </a:r>
            <a:r>
              <a:rPr lang="ru-RU" dirty="0" smtClean="0"/>
              <a:t>замечания/рекомендации</a:t>
            </a:r>
            <a:r>
              <a:rPr lang="ru-RU" dirty="0" smtClean="0"/>
              <a:t>, исходя из соответствующего аудита эффективности деятельности, в отношении целевых показателей Доклада о федеральном бюджете (в рамках ориентации на воздействие)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СПА представляет сравнительные расчеты Доклада о федеральном бюджете на предыдущий финансовый год до 30 </a:t>
            </a:r>
            <a:r>
              <a:rPr lang="ru-RU" dirty="0" smtClean="0"/>
              <a:t>апреля. Эти </a:t>
            </a:r>
            <a:r>
              <a:rPr lang="ru-RU" dirty="0" smtClean="0"/>
              <a:t>расчеты служат для Национального совета основанием для принятия </a:t>
            </a:r>
            <a:r>
              <a:rPr lang="ru-RU" dirty="0" smtClean="0"/>
              <a:t>решений </a:t>
            </a:r>
            <a:r>
              <a:rPr lang="ru-RU" dirty="0" smtClean="0"/>
              <a:t>в отношении Закона о федеральном среднесрочном прогнозе расходов</a:t>
            </a:r>
            <a:endParaRPr lang="ru-RU" dirty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87835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endParaRPr lang="ru-RU" sz="3200" b="1" dirty="0" smtClean="0"/>
          </a:p>
          <a:p>
            <a:pPr marL="0" lvl="1" indent="0">
              <a:spcAft>
                <a:spcPts val="800"/>
              </a:spcAft>
              <a:buNone/>
            </a:pPr>
            <a:endParaRPr lang="ru-RU" sz="3200" b="1" dirty="0"/>
          </a:p>
          <a:p>
            <a:pPr marL="0" lvl="1" indent="0">
              <a:spcAft>
                <a:spcPts val="800"/>
              </a:spcAft>
              <a:buNone/>
            </a:pPr>
            <a:endParaRPr lang="ru-RU" sz="3200" b="1" dirty="0" smtClean="0"/>
          </a:p>
          <a:p>
            <a:pPr marL="0" lvl="1" indent="0">
              <a:spcAft>
                <a:spcPts val="800"/>
              </a:spcAft>
              <a:buNone/>
            </a:pPr>
            <a:r>
              <a:rPr lang="ru-RU" sz="3200" b="1" dirty="0" smtClean="0"/>
              <a:t>Исполнение бюджета</a:t>
            </a:r>
          </a:p>
          <a:p>
            <a:pPr lvl="1">
              <a:spcAft>
                <a:spcPts val="800"/>
              </a:spcAft>
            </a:pPr>
            <a:endParaRPr lang="ru-RU" dirty="0" smtClean="0"/>
          </a:p>
          <a:p>
            <a:pPr lvl="1">
              <a:spcAft>
                <a:spcPts val="800"/>
              </a:spcAf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2809375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Участие Счетной палаты Австрии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Участие в создании финансового долга:</a:t>
            </a:r>
          </a:p>
          <a:p>
            <a:pPr marL="266700" lvl="3">
              <a:spcAft>
                <a:spcPts val="800"/>
              </a:spcAft>
            </a:pPr>
            <a:r>
              <a:rPr lang="ru-RU" sz="2200" dirty="0" smtClean="0"/>
              <a:t>все долговые финансовые инструменты должны быть скреплены второй подписью председателя СПА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Участие в перечислении бюджетных фондов:</a:t>
            </a:r>
          </a:p>
          <a:p>
            <a:pPr marL="266700" lvl="3">
              <a:spcAft>
                <a:spcPts val="800"/>
              </a:spcAft>
            </a:pPr>
            <a:r>
              <a:rPr lang="ru-RU" sz="2200" dirty="0" smtClean="0">
                <a:solidFill>
                  <a:srgbClr val="333399"/>
                </a:solidFill>
              </a:rPr>
              <a:t>Обязательство министра </a:t>
            </a:r>
            <a:r>
              <a:rPr lang="ru-RU" sz="2200" dirty="0" smtClean="0">
                <a:solidFill>
                  <a:srgbClr val="333399"/>
                </a:solidFill>
              </a:rPr>
              <a:t>финансов </a:t>
            </a:r>
            <a:r>
              <a:rPr lang="ru-RU" sz="2200" dirty="0" smtClean="0">
                <a:solidFill>
                  <a:srgbClr val="333399"/>
                </a:solidFill>
              </a:rPr>
              <a:t>федерации отчитываться </a:t>
            </a:r>
            <a:r>
              <a:rPr lang="ru-RU" sz="2200" dirty="0" smtClean="0">
                <a:solidFill>
                  <a:srgbClr val="333399"/>
                </a:solidFill>
              </a:rPr>
              <a:t>в случае превышения утвержденных бюджетных ассигнований</a:t>
            </a:r>
            <a:r>
              <a:rPr lang="ru-RU" dirty="0" smtClean="0"/>
              <a:t> </a:t>
            </a:r>
            <a:endParaRPr lang="ru-RU" sz="2200" dirty="0" smtClean="0">
              <a:solidFill>
                <a:srgbClr val="3333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128952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endParaRPr lang="ru-RU" sz="3200" b="1" dirty="0" smtClean="0"/>
          </a:p>
          <a:p>
            <a:pPr marL="0" lvl="1" indent="0">
              <a:spcAft>
                <a:spcPts val="800"/>
              </a:spcAft>
              <a:buNone/>
            </a:pPr>
            <a:endParaRPr lang="ru-RU" sz="3200" b="1" dirty="0"/>
          </a:p>
          <a:p>
            <a:pPr marL="0" lvl="1" indent="0">
              <a:spcAft>
                <a:spcPts val="800"/>
              </a:spcAft>
              <a:buNone/>
            </a:pPr>
            <a:endParaRPr lang="ru-RU" sz="3200" b="1" dirty="0" smtClean="0"/>
          </a:p>
          <a:p>
            <a:pPr marL="0" lvl="1" indent="0">
              <a:spcAft>
                <a:spcPts val="800"/>
              </a:spcAft>
              <a:buNone/>
            </a:pPr>
            <a:r>
              <a:rPr lang="ru-RU" sz="3200" b="1" dirty="0" smtClean="0"/>
              <a:t>Доклад о федеральных финансовых отчетах</a:t>
            </a:r>
          </a:p>
          <a:p>
            <a:pPr lvl="1">
              <a:spcAft>
                <a:spcPts val="800"/>
              </a:spcAft>
            </a:pPr>
            <a:endParaRPr lang="ru-RU" dirty="0" smtClean="0"/>
          </a:p>
          <a:p>
            <a:pPr lvl="1">
              <a:spcAft>
                <a:spcPts val="800"/>
              </a:spcAf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2933999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Доклад о федеральных финансовых отчетах</a:t>
            </a:r>
            <a:endParaRPr lang="ru-RU" dirty="0"/>
          </a:p>
        </p:txBody>
      </p:sp>
      <p:graphicFrame>
        <p:nvGraphicFramePr>
          <p:cNvPr id="4" name="Diagramm 3"/>
          <p:cNvGraphicFramePr/>
          <p:nvPr>
            <p:extLst>
              <p:ext uri="{D42A27DB-BD31-4B8C-83A1-F6EECF244321}">
                <p14:mod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870377278"/>
              </p:ext>
            </p:extLst>
          </p:nvPr>
        </p:nvGraphicFramePr>
        <p:xfrm>
          <a:off x="97692" y="1191846"/>
          <a:ext cx="9046307" cy="5304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9111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Доклад о федеральных финансовых отчетах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518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Доклад о федеральных финансовых отчетах состоит из текстовой части и цифр </a:t>
            </a:r>
          </a:p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Федеральное министерство финансов составляет консолидированные финансовые отчеты</a:t>
            </a:r>
            <a:r>
              <a:rPr lang="ru-RU" dirty="0" smtClean="0"/>
              <a:t> </a:t>
            </a:r>
            <a:r>
              <a:rPr lang="ru-RU" sz="2200" b="0" dirty="0" smtClean="0">
                <a:solidFill>
                  <a:srgbClr val="333399"/>
                </a:solidFill>
              </a:rPr>
              <a:t>(набор цифр</a:t>
            </a:r>
            <a:r>
              <a:rPr lang="ru-RU" sz="2200" b="0" dirty="0" smtClean="0"/>
              <a:t>)</a:t>
            </a:r>
          </a:p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СПА проводит аудит финансовых отчетов в соответствии с Разделом 9 Закона о счетной палате </a:t>
            </a:r>
          </a:p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СПА подготавливает анализ цифр и отчет аудитора в соответствии с </a:t>
            </a:r>
            <a:r>
              <a:rPr lang="ru-RU" sz="2200" b="0" dirty="0" smtClean="0">
                <a:solidFill>
                  <a:srgbClr val="333399"/>
                </a:solidFill>
              </a:rPr>
              <a:t>Разделом 9 Закона о счетной палате по текстовой части 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22060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Доклад о федеральных финансовых отчетах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518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СПА представляет Доклад о федеральных финансовых отчетах Национальному совету (текстовую часть и цифры) </a:t>
            </a:r>
          </a:p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Доклад о федеральных финансовых отчетах обсуждается в Бюджетной комиссии Национального совета </a:t>
            </a:r>
          </a:p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Председатель СПА присутствует на обсуждении Доклада о федеральных финансовых отчетах и готов ответить на любые вопросы представителей</a:t>
            </a:r>
          </a:p>
          <a:p>
            <a:pPr marL="0" lvl="1" indent="0">
              <a:lnSpc>
                <a:spcPct val="100000"/>
              </a:lnSpc>
              <a:buSzPct val="75000"/>
              <a:buNone/>
            </a:pPr>
            <a:endParaRPr lang="ru-RU" dirty="0"/>
          </a:p>
          <a:p>
            <a:endParaRPr lang="ru-RU" sz="2200" b="0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003319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Доклад о федеральных финансовых отчетах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5185"/>
          </a:xfrm>
        </p:spPr>
        <p:txBody>
          <a:bodyPr/>
          <a:lstStyle/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Затем, Доклад о федеральных финансовых отчетах обсуждается на пленарных заседаниях Национального совета </a:t>
            </a:r>
          </a:p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Председатель СПА присутствует на пленарных обсуждениях Доклада о федеральных финансовых отчетах и готов ответить на все вопросы</a:t>
            </a:r>
            <a:r>
              <a:rPr lang="ru-RU" dirty="0" smtClean="0"/>
              <a:t> </a:t>
            </a:r>
            <a:r>
              <a:rPr lang="ru-RU" sz="2200" b="0" dirty="0" smtClean="0"/>
              <a:t>представителей</a:t>
            </a:r>
          </a:p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Национальный совет утверждает Доклад о федеральных финансовых отчетах, который затем приобретает силу федерального закона</a:t>
            </a:r>
          </a:p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СПА публикует Доклад о федеральных финансовых отчетах </a:t>
            </a:r>
            <a:r>
              <a:rPr lang="ru-RU" sz="2200" b="0" dirty="0" smtClean="0">
                <a:solidFill>
                  <a:srgbClr val="333399"/>
                </a:solidFill>
              </a:rPr>
              <a:t>(доступен общественности</a:t>
            </a:r>
            <a:r>
              <a:rPr lang="ru-RU" sz="2200" b="0" dirty="0" smtClean="0"/>
              <a:t>)</a:t>
            </a:r>
            <a:endParaRPr lang="ru-RU" sz="2200" b="0" dirty="0"/>
          </a:p>
          <a:p>
            <a:pPr marL="342900" indent="-342900">
              <a:buFont typeface="Arial"/>
              <a:buChar char="•"/>
            </a:pPr>
            <a:endParaRPr lang="ru-RU" sz="2200" b="0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2627876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Доклад о федеральных финансовых отчетах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45185"/>
          </a:xfrm>
        </p:spPr>
        <p:txBody>
          <a:bodyPr/>
          <a:lstStyle/>
          <a:p>
            <a:r>
              <a:rPr lang="ru-RU" dirty="0" smtClean="0"/>
              <a:t>Содержание:</a:t>
            </a:r>
          </a:p>
          <a:p>
            <a:pPr marL="342900" indent="-342900">
              <a:buFont typeface="Arial"/>
              <a:buChar char="•"/>
            </a:pPr>
            <a:r>
              <a:rPr lang="ru-RU" sz="2200" b="0" dirty="0" smtClean="0">
                <a:solidFill>
                  <a:srgbClr val="333399"/>
                </a:solidFill>
              </a:rPr>
              <a:t>5 отчетов:</a:t>
            </a:r>
          </a:p>
          <a:p>
            <a:pPr marL="540900" lvl="2" indent="-342900">
              <a:buFont typeface="Symbol" charset="2"/>
              <a:buChar char="-"/>
            </a:pPr>
            <a:r>
              <a:rPr lang="ru-RU" sz="1800" b="0" dirty="0" smtClean="0">
                <a:solidFill>
                  <a:srgbClr val="333399"/>
                </a:solidFill>
              </a:rPr>
              <a:t>Сравнительный доклад о бюджете отчета о движении денежных средств</a:t>
            </a:r>
          </a:p>
          <a:p>
            <a:pPr marL="540900" lvl="2" indent="-342900">
              <a:buFont typeface="Symbol" charset="2"/>
              <a:buChar char="-"/>
            </a:pPr>
            <a:r>
              <a:rPr lang="ru-RU" sz="1800" dirty="0">
                <a:solidFill>
                  <a:srgbClr val="333399"/>
                </a:solidFill>
              </a:rPr>
              <a:t>Сравнительный доклад о бюджете операционного отчета</a:t>
            </a:r>
            <a:endParaRPr lang="ru-RU" sz="1800" b="0" dirty="0" smtClean="0">
              <a:solidFill>
                <a:srgbClr val="333399"/>
              </a:solidFill>
            </a:endParaRPr>
          </a:p>
          <a:p>
            <a:pPr marL="540900" lvl="2" indent="-342900">
              <a:buFont typeface="Symbol" charset="2"/>
              <a:buChar char="-"/>
            </a:pPr>
            <a:r>
              <a:rPr lang="ru-RU" sz="1800" b="0" dirty="0" smtClean="0">
                <a:solidFill>
                  <a:srgbClr val="333399"/>
                </a:solidFill>
              </a:rPr>
              <a:t>Консолидированный отчет о финансовом положении</a:t>
            </a:r>
          </a:p>
          <a:p>
            <a:pPr marL="540900" lvl="2" indent="-342900">
              <a:buFont typeface="Symbol" charset="2"/>
              <a:buChar char="-"/>
            </a:pPr>
            <a:r>
              <a:rPr lang="ru-RU" sz="1800" b="0" dirty="0" smtClean="0">
                <a:solidFill>
                  <a:srgbClr val="333399"/>
                </a:solidFill>
              </a:rPr>
              <a:t>Консолидированный операционный отчет</a:t>
            </a:r>
          </a:p>
          <a:p>
            <a:pPr marL="540900" lvl="2" indent="-342900">
              <a:buFont typeface="Symbol" charset="2"/>
              <a:buChar char="-"/>
            </a:pPr>
            <a:r>
              <a:rPr lang="ru-RU" sz="1800" b="0" dirty="0" smtClean="0">
                <a:solidFill>
                  <a:srgbClr val="333399"/>
                </a:solidFill>
              </a:rPr>
              <a:t>Консолидированный отчет о движении денежных средств</a:t>
            </a:r>
          </a:p>
          <a:p>
            <a:pPr marL="342900" indent="-342900">
              <a:spcBef>
                <a:spcPts val="1400"/>
              </a:spcBef>
              <a:buFont typeface="Arial"/>
              <a:buChar char="•"/>
            </a:pPr>
            <a:r>
              <a:rPr lang="ru-RU" sz="2200" b="0" dirty="0" smtClean="0"/>
              <a:t>Пояснительные записки</a:t>
            </a:r>
            <a:endParaRPr lang="ru-RU" sz="2200" b="0" dirty="0" smtClean="0"/>
          </a:p>
          <a:p>
            <a:pPr marL="342900" indent="-342900">
              <a:buFont typeface="Arial"/>
              <a:buChar char="•"/>
            </a:pPr>
            <a:r>
              <a:rPr lang="ru-RU" sz="2200" b="0" dirty="0" smtClean="0"/>
              <a:t>Финансовые отчеты всех уровней</a:t>
            </a:r>
            <a:endParaRPr lang="ru-RU" sz="2200" b="0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17808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417600" y="2414193"/>
            <a:ext cx="8229600" cy="1752600"/>
          </a:xfrm>
        </p:spPr>
        <p:txBody>
          <a:bodyPr/>
          <a:lstStyle/>
          <a:p>
            <a:endParaRPr lang="ru-RU" sz="3200" dirty="0" smtClean="0"/>
          </a:p>
          <a:p>
            <a:r>
              <a:rPr lang="ru-RU" sz="3200" dirty="0" smtClean="0"/>
              <a:t>Счетная палата Австрии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396972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Доклад о федеральных финансовых отчетах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Разделом 9 Закона о счетной палате устанавливается, что все профильные министерства представляют подготовленные финансовые отчеты в СПА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СПА проводит аудит финансовых отчетов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СПА должна соблюдать национальные и международные стандарты =&gt;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sz="2000" b="1" dirty="0" smtClean="0"/>
              <a:t>Применение ISSAIs </a:t>
            </a:r>
            <a:r>
              <a:rPr lang="ru-RU" sz="2000" dirty="0" smtClean="0"/>
              <a:t>(Международных стандартов Высших ревизионных учреждений)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sz="2000" b="1" dirty="0" smtClean="0"/>
              <a:t>Применение ISAs </a:t>
            </a:r>
            <a:r>
              <a:rPr lang="ru-RU" sz="2000" dirty="0" smtClean="0"/>
              <a:t>(Международных стандартов аудита)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500377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Доклад о федеральных финансовых отчетах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Существенные стандарты для планирования аудита: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b="1" i="1" dirty="0" smtClean="0"/>
              <a:t>ISSAI 1300 </a:t>
            </a:r>
            <a:r>
              <a:rPr lang="ru-RU" dirty="0" smtClean="0"/>
              <a:t>Планирование и аудит финансовых отчетов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b="1" i="1" dirty="0" smtClean="0"/>
              <a:t>ISSAI 1315 </a:t>
            </a:r>
            <a:r>
              <a:rPr lang="ru-RU" dirty="0" smtClean="0"/>
              <a:t>Выявление и оценка рисков существенного искажения информации посредством изучения организации и условий ее деятельности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b="1" i="1" dirty="0" smtClean="0"/>
              <a:t>ISSAI 1320 </a:t>
            </a:r>
            <a:r>
              <a:rPr lang="ru-RU" dirty="0" smtClean="0"/>
              <a:t>Принцип существенность при планировании и проведении аудита</a:t>
            </a:r>
          </a:p>
          <a:p>
            <a:pPr marL="6096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b="1" i="1" dirty="0" smtClean="0"/>
              <a:t>ISSAI 1330</a:t>
            </a:r>
            <a:r>
              <a:rPr lang="ru-RU" dirty="0" smtClean="0"/>
              <a:t> Реагирование аудитора на оцененные риски </a:t>
            </a:r>
            <a:endParaRPr lang="ru-RU" dirty="0"/>
          </a:p>
          <a:p>
            <a:pPr lvl="3">
              <a:spcAft>
                <a:spcPts val="800"/>
              </a:spcAf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911148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федеральных финансовых отчетов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Согласно ISSAI 1300 и 1315, необходимо проводить аудиторскую проверку внутренней системы контроля 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Для аудита внутренней системы контроля, насколько это возможно, используются результаты аудита эффективности деятельности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Специальный функциональный аудит особенно важных или существенных бизнес-процессов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Выбор областей аудита с ориентацией на риски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55941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федеральных финансовых отчетов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r>
              <a:rPr lang="ru-RU" sz="2400" b="1" dirty="0" smtClean="0"/>
              <a:t>Аудит, ориентированный на риски: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Определение существенности согласно ISSAI 1320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Определение общей существенности: 1% федеральных расходов (75 миллиардов евро) =&gt; 750 млн. евро общая существенность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Сумма заключений макс. 750 млн. евро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Сокращение существенности отдельных бизнес-процессов на 30% =&gt; 525 млн. евро запланированная существенность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228351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федеральных финансовых отчетов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Корректировка сокращения согласно качеству системы внутреннего контроля: эффективная система внутреннего контроля =&gt; большое сокращение, дефектная или отсутствующая система внутреннего контроля =&gt; маленькое сокращение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Процессы или позиции ниже запланированной существенности не подвергаются аудиту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В том, что касается существенных процессов или позиций, сумма неаудируемых позиций не должна превышать 525 млн. евро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710959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федеральных финансовых отчетов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Пример гарантий: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ru-RU" sz="1800" dirty="0" smtClean="0"/>
              <a:t>Общая сумма гарантий процесса:</a:t>
            </a:r>
            <a:r>
              <a:rPr lang="en-US" sz="1800" dirty="0" smtClean="0"/>
              <a:t>	</a:t>
            </a:r>
            <a:r>
              <a:rPr lang="ru-RU" sz="1800" dirty="0" smtClean="0"/>
              <a:t> </a:t>
            </a:r>
            <a:r>
              <a:rPr lang="en-US" sz="1800" dirty="0" smtClean="0"/>
              <a:t>	</a:t>
            </a:r>
            <a:r>
              <a:rPr lang="ru-RU" sz="1800" dirty="0" smtClean="0"/>
              <a:t>1 830,11 млн. евро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ru-RU" sz="1800" dirty="0" smtClean="0"/>
              <a:t>Ассигнования в общие бюджеты: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ru-RU" sz="1800" dirty="0" smtClean="0"/>
              <a:t>46.01 Финансовая стабильность</a:t>
            </a:r>
            <a:r>
              <a:rPr lang="en-US" dirty="0" smtClean="0"/>
              <a:t>		</a:t>
            </a:r>
            <a:r>
              <a:rPr lang="ru-RU" sz="1800" dirty="0" smtClean="0"/>
              <a:t>1 </a:t>
            </a:r>
            <a:r>
              <a:rPr lang="ru-RU" sz="1800" dirty="0" smtClean="0"/>
              <a:t>336,61 млн. евро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ru-RU" sz="1800" dirty="0" smtClean="0"/>
              <a:t>45.01 Федеральные гарантии</a:t>
            </a:r>
            <a:r>
              <a:rPr lang="en-US" dirty="0" smtClean="0"/>
              <a:t>		</a:t>
            </a:r>
            <a:r>
              <a:rPr lang="ru-RU" dirty="0" smtClean="0"/>
              <a:t> </a:t>
            </a:r>
            <a:r>
              <a:rPr lang="ru-RU" dirty="0" smtClean="0"/>
              <a:t>  </a:t>
            </a:r>
            <a:r>
              <a:rPr lang="ru-RU" sz="1800" dirty="0" smtClean="0"/>
              <a:t>493,50 </a:t>
            </a:r>
            <a:r>
              <a:rPr lang="ru-RU" sz="1800" dirty="0" smtClean="0"/>
              <a:t>млн. евро</a:t>
            </a:r>
          </a:p>
          <a:p>
            <a:pPr marL="0" lvl="1" indent="0">
              <a:spcBef>
                <a:spcPts val="1400"/>
              </a:spcBef>
              <a:spcAft>
                <a:spcPts val="800"/>
              </a:spcAft>
              <a:buNone/>
            </a:pPr>
            <a:r>
              <a:rPr lang="ru-RU" sz="1800" b="1" dirty="0" smtClean="0"/>
              <a:t>Результат: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ru-RU" sz="1800" dirty="0" smtClean="0"/>
              <a:t>Сумма общего бюджета 46.01 выше запланированной существенности и должна пройти аудиторскую проверку.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ru-RU" sz="1800" dirty="0" smtClean="0"/>
              <a:t>Сумма общего бюджета 45.01 ниже запланированной существенности </a:t>
            </a:r>
            <a:r>
              <a:rPr lang="ru-RU" sz="1800" dirty="0" smtClean="0"/>
              <a:t>в 525 </a:t>
            </a:r>
            <a:r>
              <a:rPr lang="ru-RU" sz="1800" dirty="0" smtClean="0"/>
              <a:t>млн. евро и не подвергается аудиторской проверке.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24547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федеральных финансовых отчетов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Функциональный аудит систем внутреннего контроля бизнес-процессов с высоким объемом операций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Следующие процессы были выбраны на 2013 финансовый год:</a:t>
            </a:r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sz="2000" dirty="0" smtClean="0"/>
              <a:t>Кадровый процесс (около 8,6 млрд. евро)</a:t>
            </a:r>
            <a:endParaRPr lang="ru-RU" sz="2000" dirty="0"/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sz="2000" dirty="0" smtClean="0"/>
              <a:t>Процесс финансирования (около 7,3 млрд. евро)</a:t>
            </a:r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sz="2000" dirty="0" smtClean="0"/>
              <a:t>Рынок труда (около 6,4 млрд. евро)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53518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федеральных финансовых отчетов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r>
              <a:rPr lang="ru-RU" sz="2400" b="1" dirty="0" smtClean="0"/>
              <a:t>Другие аудиторские процедуры</a:t>
            </a:r>
            <a:r>
              <a:rPr lang="ru-RU" dirty="0" smtClean="0"/>
              <a:t>:</a:t>
            </a:r>
            <a:endParaRPr lang="ru-RU" dirty="0"/>
          </a:p>
          <a:p>
            <a:pPr lvl="1">
              <a:spcAft>
                <a:spcPts val="800"/>
              </a:spcAft>
            </a:pPr>
            <a:r>
              <a:rPr lang="ru-RU" dirty="0" smtClean="0"/>
              <a:t>Аудит по существу:</a:t>
            </a:r>
            <a:r>
              <a:t/>
            </a:r>
            <a:br/>
            <a:r>
              <a:rPr lang="ru-RU" dirty="0" smtClean="0"/>
              <a:t>Выбор примеров из всех глав на предмет проверки периодичности и закономерности (произвольная выборка)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25759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федеральных финансовых отчетов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r>
              <a:rPr lang="ru-RU" sz="2400" b="1" dirty="0" smtClean="0"/>
              <a:t>Другие аудиторские процедуры</a:t>
            </a:r>
            <a:r>
              <a:rPr lang="ru-RU" dirty="0" smtClean="0"/>
              <a:t>: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Аналитические процедуры аудита на предмет проверки достоверности изменений:</a:t>
            </a:r>
          </a:p>
          <a:p>
            <a:pPr marL="266700" lvl="3">
              <a:spcAft>
                <a:spcPts val="800"/>
              </a:spcAft>
            </a:pPr>
            <a:r>
              <a:rPr lang="ru-RU" sz="2200" dirty="0" smtClean="0"/>
              <a:t>Определение и сравнение ожидаемых целевых показателей с реальными переменами</a:t>
            </a:r>
            <a:r>
              <a:rPr lang="ru-RU" dirty="0" smtClean="0"/>
              <a:t> 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Если реальные перемены не соответствуют ожидаемым целевым показателям, необходимо провести дополнительные аудиторские процедуры 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2575985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федеральных финансовых отчетов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4351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r>
              <a:rPr lang="ru-RU" sz="2400" b="1" dirty="0" smtClean="0"/>
              <a:t>Процесс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Аудиторские процедуры проводятся ответственными аудиторами СПА по согласованию с экспертами </a:t>
            </a:r>
            <a:endParaRPr lang="ru-RU" dirty="0"/>
          </a:p>
          <a:p>
            <a:pPr lvl="1">
              <a:spcAft>
                <a:spcPts val="800"/>
              </a:spcAft>
            </a:pPr>
            <a:r>
              <a:rPr lang="ru-RU" dirty="0" smtClean="0"/>
              <a:t>СПА описывает заключения в отчете по результатам аудиторской проверки в соответствии с Разделом 9 Закона о счетной палате и предъявляет ответственным профильным министерствам требования устранить недостатки 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СПА составляет отчет о результате аудиторской проверки в соответствии с Разделом 9 Закона о счетной палате.</a:t>
            </a:r>
            <a:r>
              <a:rPr dirty="0"/>
              <a:t/>
            </a:r>
            <a:br>
              <a:rPr dirty="0"/>
            </a:br>
            <a:r>
              <a:rPr lang="ru-RU" dirty="0" smtClean="0"/>
              <a:t>Данный отчет представляется в Национальный совет вместе с Докладом о федеральных финансовых отчетах.</a:t>
            </a: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846917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Счетная палата Австрии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Счетная палата Австрии (CПА) - независимый орган федерального правительства, земель и муниципалитетов</a:t>
            </a:r>
            <a:endParaRPr lang="ru-RU" dirty="0" smtClean="0">
              <a:solidFill>
                <a:srgbClr val="FF0000"/>
              </a:solidFill>
            </a:endParaRPr>
          </a:p>
          <a:p>
            <a:pPr lvl="1">
              <a:spcAft>
                <a:spcPts val="800"/>
              </a:spcAft>
            </a:pPr>
            <a:r>
              <a:rPr lang="ru-RU" dirty="0" smtClean="0"/>
              <a:t>Федеральная конституция Австрии формулирует задачи, функции, организационную структуру и положение СПА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СПА возглавляет председатель</a:t>
            </a:r>
            <a:endParaRPr lang="ru-RU" dirty="0"/>
          </a:p>
          <a:p>
            <a:pPr lvl="1">
              <a:spcAft>
                <a:spcPts val="800"/>
              </a:spcAft>
            </a:pPr>
            <a:r>
              <a:rPr lang="ru-RU" dirty="0" smtClean="0"/>
              <a:t>Председатель избирается Национальным советом на срок 12 лет</a:t>
            </a:r>
            <a:endParaRPr lang="ru-RU" dirty="0"/>
          </a:p>
          <a:p>
            <a:pPr lvl="1">
              <a:spcAft>
                <a:spcPts val="800"/>
              </a:spcAft>
            </a:pPr>
            <a:r>
              <a:rPr lang="ru-RU" dirty="0" smtClean="0"/>
              <a:t>СПА выполняет свои функции уже более 250 лет</a:t>
            </a:r>
            <a:endParaRPr lang="ru-RU" dirty="0"/>
          </a:p>
          <a:p>
            <a:pPr marL="0" lvl="1" indent="0">
              <a:spcAft>
                <a:spcPts val="800"/>
              </a:spcAft>
              <a:buNone/>
            </a:pPr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488714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Аудит федеральных финансовых отчетов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 algn="ctr">
              <a:spcAft>
                <a:spcPts val="800"/>
              </a:spcAft>
              <a:buNone/>
            </a:pPr>
            <a:endParaRPr lang="ru-RU" dirty="0" smtClean="0"/>
          </a:p>
          <a:p>
            <a:pPr marL="0" lvl="1" indent="0" algn="ctr">
              <a:spcAft>
                <a:spcPts val="800"/>
              </a:spcAft>
              <a:buNone/>
            </a:pPr>
            <a:endParaRPr lang="ru-RU" dirty="0"/>
          </a:p>
          <a:p>
            <a:pPr marL="0" lvl="1" indent="0" algn="ctr">
              <a:spcAft>
                <a:spcPts val="800"/>
              </a:spcAft>
              <a:buNone/>
            </a:pPr>
            <a:endParaRPr lang="ru-RU" dirty="0" smtClean="0"/>
          </a:p>
          <a:p>
            <a:pPr marL="0" lvl="1" indent="0" algn="ctr">
              <a:spcAft>
                <a:spcPts val="800"/>
              </a:spcAft>
              <a:buNone/>
            </a:pPr>
            <a:r>
              <a:rPr lang="ru-RU" sz="4000" b="1" dirty="0" smtClean="0"/>
              <a:t>Приятного Вам дня!</a:t>
            </a:r>
          </a:p>
          <a:p>
            <a:pPr marL="0" lvl="1" indent="0">
              <a:spcAft>
                <a:spcPts val="800"/>
              </a:spcAft>
              <a:buNone/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33500994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Общие задачи Счетной палаты Австрии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22971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Аудит эффективности деятельности федерального правительства, земель и муниципалитетов (&gt; 10 000 жителей)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Аудит эффективности деятельности других установленных законом юридических лиц (палаты и органы социального обеспечения)</a:t>
            </a:r>
            <a:endParaRPr lang="ru-RU" dirty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ru-RU" dirty="0" smtClean="0"/>
              <a:t>Аудит федеральных финансовых отчетов и публикация Доклада о федеральных финансовых отчетах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Участие в разработке федерального бюджета с ориентацией на конечный результат</a:t>
            </a:r>
            <a:endParaRPr lang="ru-RU" dirty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ru-RU" dirty="0" smtClean="0"/>
              <a:t>Представление текущей информации об исполнении бюджета и превышении бюджетных ассигнований</a:t>
            </a:r>
            <a:endParaRPr lang="ru-RU" dirty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ru-RU" dirty="0" smtClean="0">
                <a:solidFill>
                  <a:srgbClr val="333399"/>
                </a:solidFill>
              </a:rPr>
              <a:t>Специальные задачи: </a:t>
            </a:r>
            <a:r>
              <a:rPr lang="ru-RU" dirty="0" smtClean="0"/>
              <a:t>Отчет о средних доходах</a:t>
            </a:r>
            <a:endParaRPr lang="ru-RU" dirty="0" smtClean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49860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Задачи Счетной палаты Австрии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Основные задачи: аудит и консультации 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Аудит на основании следующих критериев:</a:t>
            </a:r>
            <a:endParaRPr lang="ru-RU" dirty="0">
              <a:solidFill>
                <a:srgbClr val="333399"/>
              </a:solidFill>
            </a:endParaRPr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sz="2000" dirty="0" smtClean="0"/>
              <a:t>экономия</a:t>
            </a:r>
            <a:endParaRPr lang="ru-RU" sz="2000" dirty="0"/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sz="2000" dirty="0" smtClean="0"/>
              <a:t>действенность</a:t>
            </a:r>
            <a:endParaRPr lang="ru-RU" sz="2000" dirty="0"/>
          </a:p>
          <a:p>
            <a:pPr marL="787400" lvl="3" indent="-342900">
              <a:spcAft>
                <a:spcPts val="800"/>
              </a:spcAft>
              <a:buFont typeface="Symbol" charset="2"/>
              <a:buChar char="-"/>
            </a:pPr>
            <a:r>
              <a:rPr lang="ru-RU" sz="2000" dirty="0" smtClean="0"/>
              <a:t>эффективность</a:t>
            </a:r>
            <a:endParaRPr lang="ru-RU" sz="2000" dirty="0"/>
          </a:p>
          <a:p>
            <a:pPr lvl="1">
              <a:spcAft>
                <a:spcPts val="800"/>
              </a:spcAft>
            </a:pPr>
            <a:r>
              <a:rPr lang="ru-RU" dirty="0" smtClean="0"/>
              <a:t>Аудит финансовых операций - наиболее важная стратегическая задача СПА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Оценка СПА основывается на заключениях аудита</a:t>
            </a:r>
            <a:endParaRPr lang="ru-RU" dirty="0" smtClean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endParaRPr lang="ru-RU" dirty="0" smtClean="0"/>
          </a:p>
          <a:p>
            <a:pPr lvl="1">
              <a:spcAft>
                <a:spcPts val="800"/>
              </a:spcAf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1711750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Отчетность перед Национальным советом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СПА выступает в роли органа Национального совета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СПА представляет отчеты Национальному совету и публикует их на своей странице в Интернете</a:t>
            </a:r>
            <a:endParaRPr lang="ru-RU" dirty="0"/>
          </a:p>
          <a:p>
            <a:pPr lvl="1">
              <a:spcAft>
                <a:spcPts val="800"/>
              </a:spcAft>
            </a:pPr>
            <a:r>
              <a:rPr lang="ru-RU" dirty="0" smtClean="0"/>
              <a:t>Отчеты СПА рассматриваются Комиссией счетной палаты (КСП)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Председатель СПА имеет право участвовать в заседаниях Комиссии счетной палаты и брать </a:t>
            </a:r>
            <a:r>
              <a:rPr lang="ru-RU" dirty="0" smtClean="0"/>
              <a:t>слово</a:t>
            </a:r>
            <a:r>
              <a:rPr lang="ru-RU" dirty="0" smtClean="0"/>
              <a:t>, </a:t>
            </a:r>
            <a:r>
              <a:rPr lang="ru-RU" dirty="0" smtClean="0"/>
              <a:t>будучи готовым </a:t>
            </a:r>
            <a:r>
              <a:rPr lang="ru-RU" dirty="0" smtClean="0"/>
              <a:t>ответить на любые вопросы представителей</a:t>
            </a:r>
          </a:p>
          <a:p>
            <a:pPr marL="0" lvl="1" indent="0">
              <a:spcAft>
                <a:spcPts val="800"/>
              </a:spcAft>
              <a:buNone/>
            </a:pPr>
            <a:endParaRPr lang="ru-RU" dirty="0" smtClean="0"/>
          </a:p>
          <a:p>
            <a:pPr lvl="1">
              <a:spcAft>
                <a:spcPts val="800"/>
              </a:spcAf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862969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Отчетность перед Национальным советом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Затем, отчеты СПА обсуждаются на пленарных заседаниях Национального совета</a:t>
            </a:r>
          </a:p>
          <a:p>
            <a:pPr lvl="1">
              <a:spcAft>
                <a:spcPts val="800"/>
              </a:spcAft>
            </a:pPr>
            <a:r>
              <a:rPr lang="ru-RU" dirty="0" smtClean="0"/>
              <a:t>Председатель СПА присутствует на пленарных заседаниях во время обсуждения отчетов и готов ответить на все вопросы представителей</a:t>
            </a:r>
          </a:p>
          <a:p>
            <a:pPr lvl="1">
              <a:spcAft>
                <a:spcPts val="800"/>
              </a:spcAft>
            </a:pPr>
            <a:endParaRPr lang="ru-RU" dirty="0" smtClean="0"/>
          </a:p>
          <a:p>
            <a:pPr lvl="1">
              <a:spcAft>
                <a:spcPts val="800"/>
              </a:spcAft>
            </a:pPr>
            <a:r>
              <a:rPr lang="ru-RU" dirty="0" smtClean="0"/>
              <a:t>Председатель имеет право посещать пленарные заседания Национального совета и комментировать вопросы, касающиеся СПА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025030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marL="0" lvl="1" indent="0">
              <a:spcAft>
                <a:spcPts val="800"/>
              </a:spcAft>
              <a:buNone/>
            </a:pPr>
            <a:endParaRPr lang="ru-RU" sz="3200" b="1" dirty="0" smtClean="0"/>
          </a:p>
          <a:p>
            <a:pPr marL="0" lvl="1" indent="0">
              <a:spcAft>
                <a:spcPts val="800"/>
              </a:spcAft>
              <a:buNone/>
            </a:pPr>
            <a:endParaRPr lang="ru-RU" sz="3200" b="1" dirty="0"/>
          </a:p>
          <a:p>
            <a:pPr marL="0" lvl="1" indent="0">
              <a:spcAft>
                <a:spcPts val="800"/>
              </a:spcAft>
              <a:buNone/>
            </a:pPr>
            <a:endParaRPr lang="ru-RU" sz="3200" b="1" dirty="0" smtClean="0"/>
          </a:p>
          <a:p>
            <a:pPr marL="0" lvl="1" indent="0">
              <a:spcAft>
                <a:spcPts val="800"/>
              </a:spcAft>
              <a:buNone/>
            </a:pPr>
            <a:r>
              <a:rPr lang="ru-RU" sz="3200" b="1" dirty="0" smtClean="0"/>
              <a:t>Доклад о федеральном бюджете</a:t>
            </a:r>
          </a:p>
          <a:p>
            <a:pPr marL="0" lvl="1" indent="0">
              <a:spcAft>
                <a:spcPts val="800"/>
              </a:spcAft>
              <a:buNone/>
            </a:pPr>
            <a:r>
              <a:rPr lang="ru-RU" sz="2800" b="1" dirty="0" smtClean="0"/>
              <a:t>(часть Закона о федеральных финансах)</a:t>
            </a:r>
          </a:p>
          <a:p>
            <a:pPr lvl="1">
              <a:spcAft>
                <a:spcPts val="800"/>
              </a:spcAft>
            </a:pPr>
            <a:endParaRPr lang="ru-RU" dirty="0" smtClean="0"/>
          </a:p>
          <a:p>
            <a:pPr lvl="1">
              <a:spcAft>
                <a:spcPts val="800"/>
              </a:spcAft>
            </a:pP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901269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Доклад о федеральном бюджете</a:t>
            </a:r>
            <a:endParaRPr lang="ru-RU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33911"/>
          </a:xfrm>
        </p:spPr>
        <p:txBody>
          <a:bodyPr/>
          <a:lstStyle/>
          <a:p>
            <a:pPr lvl="1">
              <a:spcAft>
                <a:spcPts val="800"/>
              </a:spcAft>
            </a:pPr>
            <a:r>
              <a:rPr lang="ru-RU" dirty="0" smtClean="0"/>
              <a:t>Доклад о федеральном бюджете основывается на Законе о федеральном среднесрочном прогнозе расходов</a:t>
            </a:r>
            <a:endParaRPr lang="ru-RU" dirty="0" smtClean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ru-RU" dirty="0" smtClean="0"/>
              <a:t>Закон о федеральном среднесрочном прогнозе расходов представляется Национальным советом до 30 апреля и содержит потолки расходов на последующие 4 финансовых года</a:t>
            </a:r>
            <a:endParaRPr lang="ru-RU" dirty="0" smtClean="0">
              <a:solidFill>
                <a:srgbClr val="333399"/>
              </a:solidFill>
            </a:endParaRPr>
          </a:p>
          <a:p>
            <a:pPr lvl="1">
              <a:spcAft>
                <a:spcPts val="800"/>
              </a:spcAft>
            </a:pPr>
            <a:r>
              <a:rPr lang="ru-RU" dirty="0" smtClean="0"/>
              <a:t>Доклад о федеральном бюджете - это план финансовых доходов и расходов федерального правительства на 1 год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:a14="http://schemas.microsoft.com/office/drawing/2010/main" xmlns:c="http://schemas.openxmlformats.org/drawingml/2006/chart" xmlns:dgm="http://schemas.openxmlformats.org/drawingml/2006/diagram" xmlns:cdr="http://schemas.openxmlformats.org/drawingml/2006/chartDrawing" xmlns:wne="http://schemas.microsoft.com/office/powerpoint/2006/powerpointml" xmlns:wp="http://schemas.openxmlformats.org/drawingml/2006/powerpointprocessingDrawing" xmlns:v="urn:schemas-microsoft-com:vml" xmlns:o="urn:schemas-microsoft-com:office:office" xmlns="" val="28488780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H Design">
  <a:themeElements>
    <a:clrScheme name="RH Farben">
      <a:dk1>
        <a:srgbClr val="333399"/>
      </a:dk1>
      <a:lt1>
        <a:srgbClr val="FFFFFF"/>
      </a:lt1>
      <a:dk2>
        <a:srgbClr val="FFFFFF"/>
      </a:dk2>
      <a:lt2>
        <a:srgbClr val="FFFFFF"/>
      </a:lt2>
      <a:accent1>
        <a:srgbClr val="999999"/>
      </a:accent1>
      <a:accent2>
        <a:srgbClr val="666666"/>
      </a:accent2>
      <a:accent3>
        <a:srgbClr val="333399"/>
      </a:accent3>
      <a:accent4>
        <a:srgbClr val="62649B"/>
      </a:accent4>
      <a:accent5>
        <a:srgbClr val="88869A"/>
      </a:accent5>
      <a:accent6>
        <a:srgbClr val="777ACF"/>
      </a:accent6>
      <a:hlink>
        <a:srgbClr val="0000FF"/>
      </a:hlink>
      <a:folHlink>
        <a:srgbClr val="666666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-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RH Design.thmx</Template>
  <TotalTime>11</TotalTime>
  <Words>1177</Words>
  <Application>Microsoft Office PowerPoint</Application>
  <PresentationFormat>Экран (4:3)</PresentationFormat>
  <Paragraphs>162</Paragraphs>
  <Slides>30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30</vt:i4>
      </vt:variant>
    </vt:vector>
  </HeadingPairs>
  <TitlesOfParts>
    <vt:vector size="31" baseType="lpstr">
      <vt:lpstr>RH Design</vt:lpstr>
      <vt:lpstr>Слайд 1</vt:lpstr>
      <vt:lpstr>Слайд 2</vt:lpstr>
      <vt:lpstr>Счетная палата Австрии</vt:lpstr>
      <vt:lpstr>Общие задачи Счетной палаты Австрии</vt:lpstr>
      <vt:lpstr>Задачи Счетной палаты Австрии</vt:lpstr>
      <vt:lpstr>Отчетность перед Национальным советом</vt:lpstr>
      <vt:lpstr>Отчетность перед Национальным советом</vt:lpstr>
      <vt:lpstr>Слайд 8</vt:lpstr>
      <vt:lpstr>Доклад о федеральном бюджете</vt:lpstr>
      <vt:lpstr>Доклад о федеральном бюджете</vt:lpstr>
      <vt:lpstr>Участие Счетной палаты Австрии</vt:lpstr>
      <vt:lpstr>Слайд 12</vt:lpstr>
      <vt:lpstr>Участие Счетной палаты Австрии</vt:lpstr>
      <vt:lpstr>Слайд 14</vt:lpstr>
      <vt:lpstr>Доклад о федеральных финансовых отчетах</vt:lpstr>
      <vt:lpstr>Доклад о федеральных финансовых отчетах</vt:lpstr>
      <vt:lpstr>Доклад о федеральных финансовых отчетах</vt:lpstr>
      <vt:lpstr>Доклад о федеральных финансовых отчетах</vt:lpstr>
      <vt:lpstr>Доклад о федеральных финансовых отчетах</vt:lpstr>
      <vt:lpstr>Доклад о федеральных финансовых отчетах</vt:lpstr>
      <vt:lpstr>Доклад о федеральных финансовых отчетах</vt:lpstr>
      <vt:lpstr>Аудит федеральных финансовых отчетов</vt:lpstr>
      <vt:lpstr>Аудит федеральных финансовых отчетов</vt:lpstr>
      <vt:lpstr>Аудит федеральных финансовых отчетов</vt:lpstr>
      <vt:lpstr>Аудит федеральных финансовых отчетов</vt:lpstr>
      <vt:lpstr>Аудит федеральных финансовых отчетов</vt:lpstr>
      <vt:lpstr>Аудит федеральных финансовых отчетов</vt:lpstr>
      <vt:lpstr>Аудит федеральных финансовых отчетов</vt:lpstr>
      <vt:lpstr>Аудит федеральных финансовых отчетов</vt:lpstr>
      <vt:lpstr>Аудит федеральных финансовых отчетов</vt:lpstr>
    </vt:vector>
  </TitlesOfParts>
  <Company>Rechnungshof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Arbeitsgruppe „BRA neu“ 9. September 2013</dc:title>
  <dc:creator>Angelika Pasterniak</dc:creator>
  <cp:lastModifiedBy>Настя</cp:lastModifiedBy>
  <cp:revision>155</cp:revision>
  <cp:lastPrinted>2014-01-24T08:12:47Z</cp:lastPrinted>
  <dcterms:created xsi:type="dcterms:W3CDTF">2013-09-03T07:31:01Z</dcterms:created>
  <dcterms:modified xsi:type="dcterms:W3CDTF">2014-02-18T09:06:08Z</dcterms:modified>
</cp:coreProperties>
</file>