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6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Microsoft_Word_Document1.docx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Microsoft_Word_97_-_2003_Document3.doc"/><Relationship Id="rId5" Type="http://schemas.openxmlformats.org/officeDocument/2006/relationships/oleObject" Target="../embeddings/Microsoft_Word_97_-_2003_Document1.doc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Microsoft_Word_97_-_2003_Document2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>
                <a:latin typeface="+mn-lt"/>
              </a:rPr>
              <a:t>Nedavno uspostavljene dobre prakse za financijsko upravljanje i kontrolu i izazovi u Moldovi kao dio provedbe okvira unutarnje kontrole u javnom sektoru </a:t>
            </a:r>
            <a:r>
              <a:t/>
            </a:r>
            <a:br/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dirty="0" smtClean="0"/>
              <a:t>Ion Sirbu, voditelj Središnje harmonizacijske jedinice</a:t>
            </a:r>
          </a:p>
          <a:p>
            <a:r>
              <a:rPr dirty="0" smtClean="0"/>
              <a:t>Petru Babuci, voditelj Financijskog upravljanja i kontrole</a:t>
            </a:r>
          </a:p>
          <a:p>
            <a:r>
              <a:rPr dirty="0" smtClean="0"/>
              <a:t>Cristina Scutelnic, Središnja harmonizacijska jedinica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3000" dirty="0" smtClean="0">
                <a:latin typeface="+mn-lt"/>
              </a:rPr>
              <a:t>Model Unutarnje financijske kontrole u javnom sektoru (PIFC) - dionici unutarnje kontrole</a:t>
            </a:r>
            <a:endParaRPr lang="hr-HR" sz="3000" dirty="0" smtClean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55336"/>
          </a:xfrm>
        </p:spPr>
        <p:txBody>
          <a:bodyPr/>
          <a:lstStyle/>
          <a:p>
            <a:r>
              <a:rPr dirty="0" smtClean="0"/>
              <a:t>Centralizirana financijska kontrola (</a:t>
            </a:r>
            <a:r>
              <a:rPr i="1" dirty="0" smtClean="0"/>
              <a:t>ex ante</a:t>
            </a:r>
            <a:r>
              <a:rPr dirty="0" smtClean="0"/>
              <a:t> i trenutačna) - Riznica /Ministarstvo financija</a:t>
            </a:r>
          </a:p>
          <a:p>
            <a:endParaRPr lang="hr-HR" dirty="0" smtClean="0"/>
          </a:p>
          <a:p>
            <a:r>
              <a:rPr i="1" dirty="0" smtClean="0"/>
              <a:t>Ex-post</a:t>
            </a:r>
            <a:r>
              <a:rPr dirty="0" smtClean="0"/>
              <a:t> kontrola - Financijska </a:t>
            </a:r>
            <a:r>
              <a:rPr dirty="0" err="1" smtClean="0"/>
              <a:t>inspekcija</a:t>
            </a:r>
            <a:r>
              <a:rPr dirty="0" smtClean="0"/>
              <a:t> </a:t>
            </a:r>
            <a:endParaRPr lang="hr-HR" dirty="0" smtClean="0"/>
          </a:p>
          <a:p>
            <a:pPr marL="109728" indent="0">
              <a:buNone/>
            </a:pPr>
            <a:r>
              <a:rPr dirty="0" smtClean="0"/>
              <a:t>135 </a:t>
            </a:r>
            <a:r>
              <a:rPr dirty="0" smtClean="0"/>
              <a:t>financijskih inspektora</a:t>
            </a:r>
            <a:endParaRPr lang="hr-HR" dirty="0" smtClean="0"/>
          </a:p>
          <a:p>
            <a:endParaRPr lang="hr-HR" dirty="0" smtClean="0"/>
          </a:p>
          <a:p>
            <a:r>
              <a:rPr dirty="0" smtClean="0"/>
              <a:t>Decentralizirana kontrola:  </a:t>
            </a:r>
            <a:endParaRPr lang="hr-HR" dirty="0" smtClean="0"/>
          </a:p>
          <a:p>
            <a:r>
              <a:rPr dirty="0" smtClean="0"/>
              <a:t>Financijski i gospodarski odjeli u ministarstvima;</a:t>
            </a:r>
          </a:p>
          <a:p>
            <a:r>
              <a:rPr dirty="0" smtClean="0"/>
              <a:t>Jedinice za unutarnju </a:t>
            </a:r>
            <a:r>
              <a:rPr dirty="0" err="1" smtClean="0"/>
              <a:t>reviziju</a:t>
            </a:r>
            <a:r>
              <a:rPr dirty="0" smtClean="0"/>
              <a:t>.</a:t>
            </a:r>
            <a:endParaRPr lang="hr-HR" dirty="0" smtClean="0"/>
          </a:p>
          <a:p>
            <a:pPr marL="109728" indent="0">
              <a:buNone/>
            </a:pPr>
            <a:r>
              <a:rPr dirty="0" smtClean="0"/>
              <a:t> </a:t>
            </a:r>
            <a:r>
              <a:rPr dirty="0" smtClean="0"/>
              <a:t>136 unutarnjih revizora </a:t>
            </a:r>
            <a:endParaRPr lang="hr-HR" dirty="0" smtClean="0"/>
          </a:p>
          <a:p>
            <a:pPr>
              <a:buNone/>
            </a:pPr>
            <a:endParaRPr lang="hr-H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8382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+mn-lt"/>
              </a:rPr>
              <a:t>Ciljevi: </a:t>
            </a:r>
            <a:endParaRPr lang="hr-HR" sz="3000" dirty="0" smtClean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/>
          <a:lstStyle/>
          <a:p>
            <a:r>
              <a:rPr dirty="0" smtClean="0"/>
              <a:t>Pristup temeljen na upravljanju rizicima u Ministarstvu financija i drugim javnim tijelima;</a:t>
            </a:r>
          </a:p>
          <a:p>
            <a:endParaRPr lang="hr-HR" dirty="0" smtClean="0"/>
          </a:p>
          <a:p>
            <a:endParaRPr lang="hr-HR" dirty="0" smtClean="0"/>
          </a:p>
          <a:p>
            <a:r>
              <a:rPr dirty="0" smtClean="0"/>
              <a:t>Harmonizacija aktivnosti financijskih i gospodarskih odjela.</a:t>
            </a:r>
          </a:p>
          <a:p>
            <a:endParaRPr lang="hr-HR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668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+mn-lt"/>
              </a:rPr>
              <a:t>Pristup temeljen na upravljanju rizicima u Ministarstvu financija i drugim javnim tijelima</a:t>
            </a:r>
            <a:endParaRPr lang="hr-HR" sz="3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 fontScale="92500" lnSpcReduction="10000"/>
          </a:bodyPr>
          <a:lstStyle/>
          <a:p>
            <a:r>
              <a:rPr dirty="0" smtClean="0"/>
              <a:t>Integriran u proces planiranja ministarstva: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pPr>
              <a:buFont typeface="Arial" pitchFamily="34" charset="0"/>
              <a:buChar char="•"/>
            </a:pPr>
            <a:r>
              <a:rPr dirty="0" smtClean="0"/>
              <a:t>Godišnji akcijski plan: na razini ministarstva i podsektora</a:t>
            </a:r>
          </a:p>
          <a:p>
            <a:pPr>
              <a:buFont typeface="Arial" pitchFamily="34" charset="0"/>
              <a:buChar char="•"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r>
              <a:rPr dirty="0" smtClean="0"/>
              <a:t>Razvijen registar rizika: na razini ministarstva i podsektora</a:t>
            </a:r>
          </a:p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/>
          </a:p>
          <a:p>
            <a:r>
              <a:rPr dirty="0" smtClean="0"/>
              <a:t>Integriran u proces izvješćivanja ministarstva:</a:t>
            </a:r>
          </a:p>
          <a:p>
            <a:endParaRPr lang="hr-HR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38200" y="2286000"/>
          <a:ext cx="91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Acrobat Document" showAsIcon="1" r:id="rId3" imgW="914400" imgH="714240" progId="AcroExch.Document.DC">
                  <p:embed/>
                </p:oleObj>
              </mc:Choice>
              <mc:Fallback>
                <p:oleObj name="Acrobat Document" showAsIcon="1" r:id="rId3" imgW="914400" imgH="714240" progId="AcroExch.Document.DC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286000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14400" y="3657600"/>
          <a:ext cx="91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showAsIcon="1" r:id="rId5" imgW="914400" imgH="714240" progId="Word.Document.8">
                  <p:embed/>
                </p:oleObj>
              </mc:Choice>
              <mc:Fallback>
                <p:oleObj name="Document" showAsIcon="1" r:id="rId5" imgW="914400" imgH="7142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657600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14400" y="5181600"/>
          <a:ext cx="91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showAsIcon="1" r:id="rId7" imgW="914400" imgH="714240" progId="Word.Document.12">
                  <p:embed/>
                </p:oleObj>
              </mc:Choice>
              <mc:Fallback>
                <p:oleObj name="Document" showAsIcon="1" r:id="rId7" imgW="914400" imgH="714240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181600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743200" y="3657600"/>
          <a:ext cx="91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showAsIcon="1" r:id="rId9" imgW="914400" imgH="714240" progId="Word.Document.8">
                  <p:embed/>
                </p:oleObj>
              </mc:Choice>
              <mc:Fallback>
                <p:oleObj name="Document" showAsIcon="1" r:id="rId9" imgW="914400" imgH="714240" progId="Word.Documen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657600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438400" y="5181600"/>
          <a:ext cx="91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showAsIcon="1" r:id="rId11" imgW="914400" imgH="714240" progId="Word.Document.8">
                  <p:embed/>
                </p:oleObj>
              </mc:Choice>
              <mc:Fallback>
                <p:oleObj name="Document" showAsIcon="1" r:id="rId11" imgW="914400" imgH="714240" progId="Word.Document.8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181600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38200"/>
          </a:xfrm>
        </p:spPr>
        <p:txBody>
          <a:bodyPr>
            <a:noAutofit/>
          </a:bodyPr>
          <a:lstStyle/>
          <a:p>
            <a:r>
              <a:rPr lang="en-US" sz="3000" dirty="0" smtClean="0">
                <a:latin typeface="+mn-lt"/>
              </a:rPr>
              <a:t>Harmonizacija aktivnosti financijskih i gospodarskih odjela</a:t>
            </a:r>
            <a:r>
              <a:t/>
            </a:r>
            <a:br/>
            <a:endParaRPr lang="hr-HR" sz="3000" dirty="0" smtClean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>
            <a:normAutofit/>
          </a:bodyPr>
          <a:lstStyle/>
          <a:p>
            <a:r>
              <a:rPr lang="en-US" sz="2600" dirty="0" smtClean="0"/>
              <a:t>Financijski odjeli više su od pukog računovodstva Financijski odjeli imaju ključnu ulogu u uspostavi financijskog upravljanja i kontrole</a:t>
            </a:r>
          </a:p>
          <a:p>
            <a:r>
              <a:rPr lang="en-US" sz="2600" dirty="0" smtClean="0"/>
              <a:t>Integracija odgovornosti upravljačke kontrole i financijskog upravljanja u </a:t>
            </a:r>
            <a:r>
              <a:rPr lang="en-US" sz="2600" dirty="0" err="1" smtClean="0"/>
              <a:t>zadacima</a:t>
            </a:r>
            <a:r>
              <a:rPr lang="en-US" sz="2600" dirty="0" smtClean="0"/>
              <a:t> </a:t>
            </a:r>
            <a:r>
              <a:rPr lang="hr-HR" sz="2600" dirty="0" smtClean="0"/>
              <a:t>financijskih i gospodarskih odjela </a:t>
            </a:r>
            <a:r>
              <a:rPr lang="en-US" sz="2600" dirty="0" smtClean="0"/>
              <a:t>u </a:t>
            </a:r>
            <a:r>
              <a:rPr lang="en-US" sz="2600" dirty="0" smtClean="0"/>
              <a:t>svakom od sljedećih procesa:</a:t>
            </a:r>
          </a:p>
          <a:p>
            <a:pPr marL="514350" lvl="0" indent="-514350">
              <a:buClr>
                <a:srgbClr val="0070C0"/>
              </a:buClr>
              <a:buSzPct val="100000"/>
              <a:buFont typeface="+mj-lt"/>
              <a:buAutoNum type="arabicParenR"/>
            </a:pPr>
            <a:r>
              <a:rPr lang="en-US" sz="2400" dirty="0" err="1" smtClean="0">
                <a:latin typeface="Constantia" pitchFamily="18" charset="0"/>
              </a:rPr>
              <a:t>izrad</a:t>
            </a:r>
            <a:r>
              <a:rPr lang="hr-HR" sz="2400" dirty="0" smtClean="0">
                <a:latin typeface="Constantia" pitchFamily="18" charset="0"/>
              </a:rPr>
              <a:t>i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smtClean="0">
                <a:latin typeface="Constantia" pitchFamily="18" charset="0"/>
              </a:rPr>
              <a:t>proračuna:</a:t>
            </a:r>
            <a:endParaRPr lang="hr-HR" sz="2400" dirty="0" smtClean="0">
              <a:latin typeface="Constantia" pitchFamily="18" charset="0"/>
            </a:endParaRPr>
          </a:p>
          <a:p>
            <a:pPr marL="514350" lvl="0" indent="-514350">
              <a:buClr>
                <a:srgbClr val="0070C0"/>
              </a:buClr>
              <a:buSzPct val="100000"/>
              <a:buFont typeface="+mj-lt"/>
              <a:buAutoNum type="arabicParenR"/>
            </a:pPr>
            <a:r>
              <a:rPr lang="en-US" sz="2400" dirty="0" err="1" smtClean="0">
                <a:latin typeface="Constantia" pitchFamily="18" charset="0"/>
              </a:rPr>
              <a:t>izvršavanj</a:t>
            </a:r>
            <a:r>
              <a:rPr lang="hr-HR" sz="2400" dirty="0" smtClean="0">
                <a:latin typeface="Constantia" pitchFamily="18" charset="0"/>
              </a:rPr>
              <a:t>u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smtClean="0">
                <a:latin typeface="Constantia" pitchFamily="18" charset="0"/>
              </a:rPr>
              <a:t>proračuna;</a:t>
            </a:r>
            <a:endParaRPr lang="hr-HR" sz="2400" dirty="0" smtClean="0">
              <a:latin typeface="Constantia" pitchFamily="18" charset="0"/>
            </a:endParaRPr>
          </a:p>
          <a:p>
            <a:pPr marL="514350" lvl="0" indent="-514350">
              <a:buClr>
                <a:srgbClr val="0070C0"/>
              </a:buClr>
              <a:buSzPct val="100000"/>
              <a:buFont typeface="+mj-lt"/>
              <a:buAutoNum type="arabicParenR"/>
            </a:pPr>
            <a:r>
              <a:rPr lang="en-US" sz="2400" dirty="0" err="1" smtClean="0">
                <a:latin typeface="Constantia" pitchFamily="18" charset="0"/>
              </a:rPr>
              <a:t>računovodstv</a:t>
            </a:r>
            <a:r>
              <a:rPr lang="hr-HR" sz="2400" dirty="0" smtClean="0">
                <a:latin typeface="Constantia" pitchFamily="18" charset="0"/>
              </a:rPr>
              <a:t>u</a:t>
            </a:r>
            <a:r>
              <a:rPr lang="en-US" sz="2400" dirty="0" smtClean="0">
                <a:latin typeface="Constantia" pitchFamily="18" charset="0"/>
              </a:rPr>
              <a:t>o</a:t>
            </a:r>
            <a:r>
              <a:rPr lang="en-US" sz="2400" dirty="0" smtClean="0">
                <a:latin typeface="Constantia" pitchFamily="18" charset="0"/>
              </a:rPr>
              <a:t>;</a:t>
            </a:r>
            <a:endParaRPr lang="hr-HR" sz="2400" dirty="0" smtClean="0">
              <a:latin typeface="Constantia" pitchFamily="18" charset="0"/>
            </a:endParaRPr>
          </a:p>
          <a:p>
            <a:pPr marL="514350" lvl="0" indent="-514350">
              <a:buClr>
                <a:srgbClr val="0070C0"/>
              </a:buClr>
              <a:buSzPct val="100000"/>
              <a:buFont typeface="+mj-lt"/>
              <a:buAutoNum type="arabicParenR"/>
            </a:pPr>
            <a:r>
              <a:rPr lang="en-US" sz="2400" dirty="0" err="1" smtClean="0">
                <a:latin typeface="Constantia" pitchFamily="18" charset="0"/>
              </a:rPr>
              <a:t>ekonomsko</a:t>
            </a:r>
            <a:r>
              <a:rPr lang="hr-HR" sz="2400" dirty="0" smtClean="0">
                <a:latin typeface="Constantia" pitchFamily="18" charset="0"/>
              </a:rPr>
              <a:t>m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i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financijsko</a:t>
            </a:r>
            <a:r>
              <a:rPr lang="hr-HR" sz="2400" dirty="0" smtClean="0">
                <a:latin typeface="Constantia" pitchFamily="18" charset="0"/>
              </a:rPr>
              <a:t>m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savjetovanj</a:t>
            </a:r>
            <a:r>
              <a:rPr lang="hr-HR" sz="2400" dirty="0" smtClean="0">
                <a:latin typeface="Constantia" pitchFamily="18" charset="0"/>
              </a:rPr>
              <a:t>u</a:t>
            </a:r>
            <a:r>
              <a:rPr lang="en-US" sz="2400" dirty="0" smtClean="0">
                <a:latin typeface="Constantia" pitchFamily="18" charset="0"/>
              </a:rPr>
              <a:t>;</a:t>
            </a:r>
            <a:endParaRPr lang="hr-HR" sz="2400" dirty="0" smtClean="0">
              <a:latin typeface="Constantia" pitchFamily="18" charset="0"/>
            </a:endParaRPr>
          </a:p>
          <a:p>
            <a:pPr marL="514350" lvl="0" indent="-514350">
              <a:buClr>
                <a:srgbClr val="0070C0"/>
              </a:buClr>
              <a:buSzPct val="100000"/>
              <a:buFont typeface="+mj-lt"/>
              <a:buAutoNum type="arabicParenR"/>
            </a:pPr>
            <a:r>
              <a:rPr lang="en-US" sz="2400" dirty="0" err="1" smtClean="0">
                <a:latin typeface="Constantia" pitchFamily="18" charset="0"/>
              </a:rPr>
              <a:t>izvješćivanj</a:t>
            </a:r>
            <a:r>
              <a:rPr lang="hr-HR" sz="2400" dirty="0" smtClean="0">
                <a:latin typeface="Constantia" pitchFamily="18" charset="0"/>
              </a:rPr>
              <a:t>u</a:t>
            </a:r>
            <a:r>
              <a:rPr lang="en-US" sz="2400" dirty="0" smtClean="0">
                <a:latin typeface="Constantia" pitchFamily="18" charset="0"/>
              </a:rPr>
              <a:t>.</a:t>
            </a:r>
            <a:endParaRPr lang="hr-HR" sz="2400" dirty="0" smtClean="0">
              <a:latin typeface="Constantia" pitchFamily="18" charset="0"/>
            </a:endParaRPr>
          </a:p>
          <a:p>
            <a:pPr>
              <a:buNone/>
            </a:pPr>
            <a:endParaRPr lang="hr-HR" sz="2600" dirty="0" smtClean="0"/>
          </a:p>
          <a:p>
            <a:endParaRPr lang="hr-HR" sz="2600" dirty="0" smtClean="0"/>
          </a:p>
          <a:p>
            <a:endParaRPr lang="hr-HR" sz="2600" dirty="0" smtClean="0"/>
          </a:p>
          <a:p>
            <a:endParaRPr lang="hr-HR" sz="2600" dirty="0" smtClean="0"/>
          </a:p>
          <a:p>
            <a:endParaRPr lang="hr-HR" sz="26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100822"/>
              </p:ext>
            </p:extLst>
          </p:nvPr>
        </p:nvGraphicFramePr>
        <p:xfrm>
          <a:off x="5638800" y="4191000"/>
          <a:ext cx="914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showAsIcon="1" r:id="rId3" imgW="914400" imgH="714240" progId="Word.Document.8">
                  <p:embed/>
                </p:oleObj>
              </mc:Choice>
              <mc:Fallback>
                <p:oleObj name="Document" showAsIcon="1" r:id="rId3" imgW="914400" imgH="71424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91000"/>
                        <a:ext cx="9144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rmAutofit/>
          </a:bodyPr>
          <a:lstStyle/>
          <a:p>
            <a:r>
              <a:rPr lang="en-US" sz="3000" dirty="0" smtClean="0">
                <a:latin typeface="+mn-lt"/>
              </a:rPr>
              <a:t>Izazovi:</a:t>
            </a:r>
            <a:endParaRPr lang="hr-HR" sz="3000" dirty="0" smtClean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4336"/>
          </a:xfrm>
        </p:spPr>
        <p:txBody>
          <a:bodyPr>
            <a:normAutofit lnSpcReduction="10000"/>
          </a:bodyPr>
          <a:lstStyle/>
          <a:p>
            <a:pPr lvl="0"/>
            <a:r>
              <a:rPr dirty="0" smtClean="0"/>
              <a:t>Kako uključiti kabinet ministara u proces financijskog upravljanja i kontrole?</a:t>
            </a:r>
          </a:p>
          <a:p>
            <a:pPr lvl="0"/>
            <a:endParaRPr lang="hr-HR" dirty="0" smtClean="0"/>
          </a:p>
          <a:p>
            <a:pPr lvl="0"/>
            <a:r>
              <a:rPr dirty="0" smtClean="0"/>
              <a:t>Kako zainteresirati parlament za proces financijskog upravljanja i kontrole?</a:t>
            </a:r>
          </a:p>
          <a:p>
            <a:pPr lvl="0"/>
            <a:endParaRPr lang="hr-HR" dirty="0" smtClean="0"/>
          </a:p>
          <a:p>
            <a:pPr lvl="0"/>
            <a:r>
              <a:rPr dirty="0" smtClean="0"/>
              <a:t>Načini komunikacije i podrška Državnog ureda kancelara/vlade;</a:t>
            </a:r>
          </a:p>
          <a:p>
            <a:pPr lvl="0"/>
            <a:endParaRPr lang="hr-HR" dirty="0" smtClean="0"/>
          </a:p>
          <a:p>
            <a:pPr lvl="0"/>
            <a:r>
              <a:rPr dirty="0" smtClean="0"/>
              <a:t>Kako povećati odgovornost funkcije unutarnje revizije?</a:t>
            </a:r>
          </a:p>
          <a:p>
            <a:pPr lvl="0">
              <a:buNone/>
            </a:pPr>
            <a:endParaRPr lang="hr-H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81</TotalTime>
  <Words>266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Urban</vt:lpstr>
      <vt:lpstr>Acrobat Document</vt:lpstr>
      <vt:lpstr>Document</vt:lpstr>
      <vt:lpstr>Microsoft Word 97 - 2003 Document</vt:lpstr>
      <vt:lpstr>Nedavno uspostavljene dobre prakse za financijsko upravljanje i kontrolu i izazovi u Moldovi kao dio provedbe okvira unutarnje kontrole u javnom sektoru  </vt:lpstr>
      <vt:lpstr>Model Unutarnje financijske kontrole u javnom sektoru (PIFC) - dionici unutarnje kontrole</vt:lpstr>
      <vt:lpstr>Ciljevi: </vt:lpstr>
      <vt:lpstr>Pristup temeljen na upravljanju rizicima u Ministarstvu financija i drugim javnim tijelima</vt:lpstr>
      <vt:lpstr>Harmonizacija aktivnosti financijskih i gospodarskih odjela </vt:lpstr>
      <vt:lpstr>Izazovi: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Recently established good practices in FMC and challenges in our countries as part of PIC implementation in Moldova</dc:title>
  <dc:creator>Grosu-Axenti Diana</dc:creator>
  <cp:lastModifiedBy>RENATA</cp:lastModifiedBy>
  <cp:revision>21</cp:revision>
  <dcterms:created xsi:type="dcterms:W3CDTF">2006-08-16T00:00:00Z</dcterms:created>
  <dcterms:modified xsi:type="dcterms:W3CDTF">2016-03-09T06:52:04Z</dcterms:modified>
</cp:coreProperties>
</file>