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405" r:id="rId2"/>
    <p:sldId id="406" r:id="rId3"/>
    <p:sldId id="445" r:id="rId4"/>
    <p:sldId id="447" r:id="rId5"/>
    <p:sldId id="449" r:id="rId6"/>
    <p:sldId id="454" r:id="rId7"/>
    <p:sldId id="450" r:id="rId8"/>
    <p:sldId id="451" r:id="rId9"/>
    <p:sldId id="452" r:id="rId10"/>
    <p:sldId id="453" r:id="rId11"/>
    <p:sldId id="44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86585" autoAdjust="0"/>
  </p:normalViewPr>
  <p:slideViewPr>
    <p:cSldViewPr>
      <p:cViewPr varScale="1">
        <p:scale>
          <a:sx n="101" d="100"/>
          <a:sy n="101" d="100"/>
        </p:scale>
        <p:origin x="-19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hr-HR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9/28/2016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065" y="1469105"/>
            <a:ext cx="7772400" cy="1470025"/>
          </a:xfrm>
        </p:spPr>
        <p:txBody>
          <a:bodyPr>
            <a:normAutofit/>
          </a:bodyPr>
          <a:lstStyle/>
          <a:p>
            <a:r>
              <a:rPr dirty="0" smtClean="0"/>
              <a:t>Reforma računovodstva u poljskom javnom sektoru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Minsk, Bjelarus</a:t>
            </a:r>
            <a:endParaRPr lang="hr-HR" dirty="0"/>
          </a:p>
          <a:p>
            <a:r>
              <a:rPr dirty="0" smtClean="0"/>
              <a:t>listopad 2016.</a:t>
            </a:r>
          </a:p>
          <a:p>
            <a:r>
              <a:rPr lang="en-US" sz="2000" dirty="0" smtClean="0"/>
              <a:t>Ranjan Ganguli, savjetnik za financijsko upravljanje, ranjan@ganguli.co.uk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27280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Naučene lekcije sa studijskih putovanja (3 od 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Otvorena bilanca</a:t>
            </a:r>
          </a:p>
          <a:p>
            <a:pPr marL="742950" lvl="2" indent="-342900"/>
            <a:r>
              <a:rPr lang="en-GB" sz="2000" dirty="0" smtClean="0"/>
              <a:t>Posao izrade otvorene bilance subjekta u skladu s novim računovodstvenim standardima težak je i ne bi se smio podcjenjivati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Stručna sposobnost i osposobljavanje</a:t>
            </a:r>
          </a:p>
          <a:p>
            <a:pPr marL="742950" lvl="2" indent="-342900"/>
            <a:r>
              <a:rPr lang="en-GB" sz="2000" dirty="0" smtClean="0"/>
              <a:t>Nije potrebno imati velik kadar računovođa u javnom sektoru sa stručnim znanjem IPSAS-a jer je rijetko potrebno tumačiti detaljne odredbe IPSAS-a</a:t>
            </a:r>
            <a:endParaRPr lang="hr-HR" sz="2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Podizanje razine svijesti i strategija komunikacije</a:t>
            </a:r>
          </a:p>
          <a:p>
            <a:pPr marL="742950" lvl="2" indent="-342900"/>
            <a:r>
              <a:rPr lang="en-GB" sz="2000" dirty="0" smtClean="0"/>
              <a:t>Osim potrebne obuke zaposlenika i državnih službenika, potrebno je educirati i dati podršku političarima i parlamentarnim zastupnicima kako bi lakše razumjeli i mogli se služiti financijskim izvještajima na obračunskoj osnovi</a:t>
            </a:r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391400" cy="1143000"/>
          </a:xfrm>
        </p:spPr>
        <p:txBody>
          <a:bodyPr>
            <a:normAutofit/>
          </a:bodyPr>
          <a:lstStyle/>
          <a:p>
            <a:r>
              <a:rPr dirty="0" smtClean="0"/>
              <a:t>Reforma proračunskog sustava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772400" cy="5059363"/>
          </a:xfrm>
        </p:spPr>
        <p:txBody>
          <a:bodyPr>
            <a:normAutofit fontScale="55000" lnSpcReduction="20000"/>
          </a:bodyPr>
          <a:lstStyle/>
          <a:p>
            <a:pPr marL="0" lvl="1" indent="0">
              <a:buNone/>
            </a:pPr>
            <a:r>
              <a:rPr lang="en-GB" sz="3400" dirty="0" smtClean="0"/>
              <a:t>U srpnu 2016. godine, Ministarstvo financija objavilo je „Reformu proračunskog sustava” navodeći kako su zadnje reforme bile mnogobrojne, fragmentirane, nedosljedne te nisu državi dale potrebne alate za ispravno upravljanje javnim financijama.  U dokumentu se razmatra potreba za: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400" dirty="0" smtClean="0"/>
              <a:t>uvođenjem srednjoročnog proračunskog okvira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400" dirty="0" smtClean="0"/>
              <a:t>integriranjem dugoročnog planiranja s godišnjim planiranjem (za sada je samo godišnji proračun obvezujući)</a:t>
            </a:r>
            <a:endParaRPr lang="hr-HR" sz="3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400" dirty="0" smtClean="0"/>
              <a:t>redefiniranjem uloga Vijeća ministara, MF-a i ostalih dionika u proračunskom procesu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400" dirty="0" smtClean="0"/>
              <a:t>uvođenjem jedinstvene proračunske klasifikacije kako bi se omogućio i funkcionalni i programski pristup (u praksi, kontni plan koji podržava obračunsko računovodstvo i proračunsko izvještavanje)</a:t>
            </a:r>
            <a:endParaRPr lang="hr-HR" sz="3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400" dirty="0" smtClean="0"/>
              <a:t>reorganizacijom sustava proračunskog i financijskog izvještavanja kako bi se prikupili potrebi podaci</a:t>
            </a:r>
            <a:endParaRPr lang="hr-HR" sz="3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400" dirty="0" smtClean="0"/>
              <a:t>institucionalizacijom pregleda proračunskih rashoda kako bi se povećala efikasnost rashoda</a:t>
            </a:r>
          </a:p>
          <a:p>
            <a:pPr marL="0" indent="0">
              <a:buNone/>
            </a:pPr>
            <a:r>
              <a:rPr lang="en-GB" sz="3400" dirty="0" smtClean="0">
                <a:sym typeface="Wingdings" pitchFamily="2" charset="2"/>
              </a:rPr>
              <a:t></a:t>
            </a:r>
            <a:r>
              <a:rPr dirty="0" smtClean="0"/>
              <a:t> </a:t>
            </a:r>
            <a:r>
              <a:rPr lang="en-GB" sz="3400" dirty="0" smtClean="0"/>
              <a:t>Treba razmisliti kako integrirati oba smjera reforme</a:t>
            </a:r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7391400" cy="1143000"/>
          </a:xfrm>
        </p:spPr>
        <p:txBody>
          <a:bodyPr/>
          <a:lstStyle/>
          <a:p>
            <a:r>
              <a:rPr dirty="0" smtClean="0"/>
              <a:t>Teme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644" y="1143000"/>
            <a:ext cx="7648956" cy="50292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dirty="0" smtClean="0"/>
              <a:t>Pokretač reforme računovodstva u poljskom javnom sektoru</a:t>
            </a:r>
          </a:p>
          <a:p>
            <a:pPr marL="514350" indent="-514350"/>
            <a:r>
              <a:rPr dirty="0" smtClean="0"/>
              <a:t>Ukupni pristup reformi računovodstva</a:t>
            </a:r>
            <a:endParaRPr lang="hr-HR" dirty="0" smtClean="0"/>
          </a:p>
          <a:p>
            <a:pPr marL="914400" lvl="1" indent="-514350"/>
            <a:r>
              <a:rPr dirty="0" smtClean="0"/>
              <a:t>Dovršene faze</a:t>
            </a:r>
          </a:p>
          <a:p>
            <a:pPr marL="914400" lvl="1" indent="-514350"/>
            <a:r>
              <a:rPr dirty="0" smtClean="0"/>
              <a:t>Planovi za budućnost te sljedeći koraci</a:t>
            </a:r>
          </a:p>
          <a:p>
            <a:pPr marL="914400" lvl="1" indent="-514350"/>
            <a:r>
              <a:rPr dirty="0" smtClean="0"/>
              <a:t>Usporedba Općenito prihvaćenih računovodstvenih standarda (GAAP) poljskog javnog sektora s Međunarodnim računovodstvenim standardima za javni sektor (IPSAS)</a:t>
            </a:r>
          </a:p>
          <a:p>
            <a:pPr marL="914400" lvl="1" indent="-514350"/>
            <a:r>
              <a:rPr dirty="0" smtClean="0"/>
              <a:t>Naučene lekcije sa studijskih putovanja</a:t>
            </a:r>
            <a:endParaRPr lang="hr-HR" dirty="0" smtClean="0"/>
          </a:p>
          <a:p>
            <a:pPr marL="514350" indent="-514350"/>
            <a:r>
              <a:rPr dirty="0" smtClean="0"/>
              <a:t>Reforma proračunskog sustava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Pokretač reforme računovodstva u poljskom javnom sektoru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344156" cy="4754563"/>
          </a:xfrm>
        </p:spPr>
        <p:txBody>
          <a:bodyPr>
            <a:noAutofit/>
          </a:bodyPr>
          <a:lstStyle/>
          <a:p>
            <a:r>
              <a:rPr lang="en-GB" sz="2200" dirty="0" smtClean="0"/>
              <a:t>Europska unija (EU)</a:t>
            </a:r>
          </a:p>
          <a:p>
            <a:pPr lvl="1"/>
            <a:r>
              <a:rPr lang="en-GB" sz="2000" dirty="0" smtClean="0"/>
              <a:t>navodi da je IPSAS prikladan referentni okvir za razvoj Europskih računovodstvenih standarda za javni sektor (EPSAS)</a:t>
            </a:r>
          </a:p>
          <a:p>
            <a:pPr lvl="1"/>
            <a:r>
              <a:rPr lang="en-GB" sz="2000" dirty="0" smtClean="0"/>
              <a:t>osnovala Radnu skupinu za EPSAS</a:t>
            </a:r>
          </a:p>
          <a:p>
            <a:r>
              <a:rPr lang="en-GB" sz="2200" dirty="0" smtClean="0"/>
              <a:t>Odjel za računovodstvenu politiku Ministarstva financija, koji je nadležan za računovodstveni okvir poljskog javnog sektora, htio je saznati što će uvođenje EPSAS-a značiti za Poljsku:</a:t>
            </a:r>
          </a:p>
          <a:p>
            <a:pPr lvl="1"/>
            <a:r>
              <a:rPr lang="en-GB" sz="2000" dirty="0" smtClean="0"/>
              <a:t>troškovi reforme</a:t>
            </a:r>
          </a:p>
          <a:p>
            <a:pPr lvl="1"/>
            <a:r>
              <a:rPr lang="en-GB" sz="2000" dirty="0" smtClean="0"/>
              <a:t>ograničenja kapaciteta</a:t>
            </a:r>
          </a:p>
          <a:p>
            <a:pPr lvl="1"/>
            <a:r>
              <a:rPr lang="en-GB" sz="2000" dirty="0" smtClean="0"/>
              <a:t>rokovi za usklađivanje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200" dirty="0" smtClean="0"/>
              <a:t>Vjerojatnost uvođenja EPSAS-a bila je pokretač reforme</a:t>
            </a:r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Ukupni pristup reformi računovodstva u poljskom javnom sektoru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None/>
            </a:pPr>
            <a:r>
              <a:rPr lang="en-GB" sz="3200" b="1" dirty="0" smtClean="0"/>
              <a:t>Istraživanje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dirty="0" smtClean="0"/>
              <a:t>Usporedba poljskog GAAP-a s IPSAS-om učinjena je sredinom 2015.</a:t>
            </a:r>
            <a:endParaRPr lang="hr-HR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Razvoj i provedba obuke o IPSAS-u za ključne državne službenike - ostvareno krajem 2015.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Studijska putovanja u zemlje EU-a koje primjenjuju IPSAS ili slične standarde kako bi se razumjeli troškovi, prednosti i pristup reformi - ostvareno sredinom 2016. - posjete Francuskoj, Austriji, Portugalu i Švicarskoj</a:t>
            </a:r>
          </a:p>
          <a:p>
            <a:pPr marL="342900" lvl="1" indent="-342900" algn="ctr">
              <a:buNone/>
            </a:pPr>
            <a:r>
              <a:rPr lang="en-GB" sz="2600" dirty="0" smtClean="0"/>
              <a:t>######## listopad 2016. #########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Razumijevanje potreba poljskih korisnika - nije ostvareno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Inventar ljudskih potencijala i IT sustava - nije ostvareno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Sažetak navedenih rezultata - nacrt započet</a:t>
            </a:r>
          </a:p>
          <a:p>
            <a:pPr marL="342900" lvl="1" indent="-342900">
              <a:buNone/>
            </a:pPr>
            <a:r>
              <a:rPr lang="en-GB" sz="3200" b="1" dirty="0" smtClean="0"/>
              <a:t>Plan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Radionica na kojoj će se podijeliti rezultati i započeti razvoj akcijskog plana reforme - planirana za studeni 2016.</a:t>
            </a:r>
          </a:p>
          <a:p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Usporedba poljskog GAAP-a s IPSAS-om (1 od 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Poljski se GAAP temelji na obračunskoj osnovi te su mu temelji usklađeni s IPSAS-om  Također:</a:t>
            </a:r>
            <a:endParaRPr lang="hr-HR" sz="2400" dirty="0" smtClean="0"/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Proračunsko izvještavanje temeljeno je na gotovinskoj osnovi. 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Statističko izvještavanje Eurostatu usklađeno je sa standardom EPSAS2010.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Proračunski se izvještaji konsolidiraju na središnjoj i lokalnoj razini, a revizije se provode centralno ili regionalno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Subjekti i skupine pripremaju financijske izvještaje, ali nema konsolidiranih financijskih izvještaja sa središnje, opće ili lokalnih razina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Državna poduzeća primjenjuju obračunsko računovodstvo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Proračunsko i financijsko izvještavanje proizlazi iz istih računovodstvenih IT sustava subjekata  Ne postoji zajednički IT sustav ili platforma za sve razine vlasti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dirty="0" smtClean="0"/>
              <a:t>Zahtjevi financijskog izvještavanja nisu usklađeni sa svim vrstama subjekata</a:t>
            </a:r>
          </a:p>
          <a:p>
            <a:pPr marL="742950" lvl="2" indent="-342900">
              <a:buFont typeface="Courier New" pitchFamily="49" charset="0"/>
              <a:buChar char="o"/>
            </a:pPr>
            <a:endParaRPr lang="hr-HR" dirty="0" smtClean="0"/>
          </a:p>
          <a:p>
            <a:pPr marL="742950" lvl="2" indent="-342900"/>
            <a:endParaRPr lang="hr-HR" dirty="0" smtClean="0"/>
          </a:p>
          <a:p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Usporedba poljskog GAAP-a s IPSAS-om (2 od 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Imovina se u poljskom GAAP-u vodi u skladu sa standardima IPSAS-a 12, 16, 17, 31, 26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Uz to, poljski je javni GAAP većinom usklađen s IPSAS-om u pogledu: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dirty="0" smtClean="0"/>
              <a:t>deviznih transakcija (IPSAS4), osim za EU fondove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dirty="0" smtClean="0"/>
              <a:t>troškova zaduživanja (IPSAS5) osim kod obvezne kapitalizacije troškova zaduživanja nastalih za nekretnine, postrojenja i opremu (PPE) 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dirty="0" smtClean="0"/>
              <a:t>prihoda od deviznih transakcija (IPSAS9)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dirty="0" smtClean="0"/>
              <a:t>ugovora o gradnji (IPSAS11)</a:t>
            </a:r>
          </a:p>
          <a:p>
            <a:pPr marL="742950" lvl="2" indent="-342900"/>
            <a:endParaRPr lang="hr-HR" dirty="0" smtClean="0"/>
          </a:p>
          <a:p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Usporedba poljskog GAAP-a s IPSAS-om (3 od 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Poljski se javni GAAP razlikuje od IPSAS-a u pogledu: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dirty="0" smtClean="0"/>
              <a:t>sadržaja i prezentacije financijskih izvještaja (IPSAS1 i 2)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dirty="0" smtClean="0"/>
              <a:t>poreza i transfera koji nisu trenutačno sadržani u financijskim izvještajima poljskog GAAP-a (IPSAS23) 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dirty="0" smtClean="0"/>
              <a:t>konsolidacije koja se provodi samo do određene razine (IPSAS6-8)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dirty="0" smtClean="0"/>
              <a:t>Ostale razlike uključuju:</a:t>
            </a:r>
          </a:p>
          <a:p>
            <a:pPr marL="1200150" lvl="3" indent="-342900">
              <a:buFont typeface="Courier New" pitchFamily="49" charset="0"/>
              <a:buChar char="o"/>
            </a:pPr>
            <a:r>
              <a:rPr dirty="0" smtClean="0"/>
              <a:t>financijske instrumente (IPSAS 28-30)</a:t>
            </a:r>
          </a:p>
          <a:p>
            <a:pPr marL="1200150" lvl="3" indent="-342900">
              <a:buFont typeface="Courier New" pitchFamily="49" charset="0"/>
              <a:buChar char="o"/>
            </a:pPr>
            <a:r>
              <a:rPr dirty="0" smtClean="0"/>
              <a:t>zakupe (IPSAS13)</a:t>
            </a:r>
          </a:p>
          <a:p>
            <a:pPr marL="1200150" lvl="3" indent="-342900">
              <a:buFont typeface="Courier New" pitchFamily="49" charset="0"/>
              <a:buChar char="o"/>
            </a:pPr>
            <a:r>
              <a:rPr dirty="0" smtClean="0"/>
              <a:t>naknade zaposlenika (IPSAS25)</a:t>
            </a:r>
          </a:p>
          <a:p>
            <a:pPr marL="1200150" lvl="3" indent="-342900">
              <a:buFont typeface="Courier New" pitchFamily="49" charset="0"/>
              <a:buChar char="o"/>
            </a:pPr>
            <a:r>
              <a:rPr dirty="0" smtClean="0"/>
              <a:t>objave povezanim stranama (IPSAS20)</a:t>
            </a:r>
          </a:p>
          <a:p>
            <a:pPr marL="1200150" lvl="3" indent="-342900">
              <a:buFont typeface="Courier New" pitchFamily="49" charset="0"/>
              <a:buChar char="o"/>
            </a:pPr>
            <a:r>
              <a:rPr dirty="0" smtClean="0"/>
              <a:t>ugovore o koncesiji za usluge (IPSAS32)</a:t>
            </a:r>
          </a:p>
          <a:p>
            <a:pPr marL="742950" lvl="2" indent="-342900"/>
            <a:endParaRPr lang="hr-HR" dirty="0" smtClean="0"/>
          </a:p>
          <a:p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Naučene lekcije sa studijskih putovanja (1 od 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Računovodstvena reforma bez jasnih argumenata koji je objašnjavaju te podrške s visoke razine neće imati previše utjecaja.</a:t>
            </a:r>
          </a:p>
          <a:p>
            <a:pPr marL="742950" lvl="2" indent="-342900"/>
            <a:r>
              <a:rPr lang="en-GB" sz="2000" dirty="0" smtClean="0"/>
              <a:t>U pogledu argumenata, reforma računovodstva proizvodi najveći učinak kada podržava bolje proračunsko izvještavanja na obračunskoj osnovi, kao i statističko izvještavanje </a:t>
            </a:r>
          </a:p>
          <a:p>
            <a:pPr marL="742950" lvl="2" indent="-342900"/>
            <a:r>
              <a:rPr lang="en-GB" sz="2000" dirty="0" smtClean="0"/>
              <a:t>Podrška s visoke razine može se najbolje izraziti izmjenom primarnog zakonodavstva da se vidi potreba za računovodstvom kako bi se prikazalo pravo financijsko stanje države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Vrijeme i troškovi</a:t>
            </a:r>
          </a:p>
          <a:p>
            <a:pPr marL="742950" lvl="2" indent="-342900"/>
            <a:r>
              <a:rPr lang="en-GB" sz="2000" dirty="0" smtClean="0"/>
              <a:t>U kombinaciji s reformom proračuna ili reformom statističkog izvještavanja, teško je odrediti trošak reforme računovodstva </a:t>
            </a:r>
          </a:p>
          <a:p>
            <a:pPr marL="742950" lvl="2" indent="-342900"/>
            <a:r>
              <a:rPr lang="en-GB" sz="2000" dirty="0" smtClean="0"/>
              <a:t>Reforma računovodstva dugoročni je cilj i proces te je upravo zato teško predvidjeti ili uopće pratiti rast troškova reforme. </a:t>
            </a:r>
          </a:p>
          <a:p>
            <a:pPr marL="742950" lvl="2" indent="-342900"/>
            <a:r>
              <a:rPr lang="en-GB" sz="2000" dirty="0" smtClean="0"/>
              <a:t>Reforma računovodstva nije kratkoročna aktivnost</a:t>
            </a:r>
          </a:p>
          <a:p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391400" cy="1143000"/>
          </a:xfrm>
        </p:spPr>
        <p:txBody>
          <a:bodyPr>
            <a:normAutofit fontScale="90000"/>
          </a:bodyPr>
          <a:lstStyle/>
          <a:p>
            <a:r>
              <a:rPr dirty="0" smtClean="0"/>
              <a:t>Naučene lekcije sa studijskih putovanja (2 od 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754563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Računovodstveni standardi, politike i propisi</a:t>
            </a:r>
          </a:p>
          <a:p>
            <a:pPr marL="742950" lvl="2" indent="-342900"/>
            <a:r>
              <a:rPr lang="en-GB" sz="2000" dirty="0" smtClean="0"/>
              <a:t>Primarno zakonodavstvo treba se odnositi na temeljni konceptualni računovodstveni okvir poput zahtjeva da financijski izvještaji iz javnog sektora prikazuju pravo financijsko stanje </a:t>
            </a:r>
          </a:p>
          <a:p>
            <a:pPr marL="742950" lvl="2" indent="-342900"/>
            <a:r>
              <a:rPr lang="en-GB" sz="2000" dirty="0" smtClean="0"/>
              <a:t>IPSAS se treba primijeniti izravno, makar i postupno, umjesto da se izrađuju i održavaju standardi koji se temelje na IPSAS-u</a:t>
            </a:r>
            <a:endParaRPr lang="hr-HR" sz="2000" dirty="0" smtClean="0"/>
          </a:p>
          <a:p>
            <a:pPr marL="742950" lvl="2" indent="-342900"/>
            <a:r>
              <a:rPr lang="en-GB" sz="2000" dirty="0" smtClean="0"/>
              <a:t>Računovodstveni standardi trebaju biti usklađeni na svim razinama javnog sektora, iako bi jednostavniji standardi bili primjereniji za subjekte ispod određene razine materijalnog značaja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IT sustavi za financijsko izvještavanje</a:t>
            </a:r>
          </a:p>
          <a:p>
            <a:pPr marL="742950" lvl="2" indent="-342900"/>
            <a:r>
              <a:rPr lang="en-GB" sz="2000" dirty="0" smtClean="0"/>
              <a:t>Revidirani standardi financijskog izvještavanja zahtijevaju promjene u IT sustavima za financijsko izvještavanje te se zbog toga funkcionalnost trenutačnog sustava financijskog izvještavanja treba posebno razmotriti.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Konsolidacija </a:t>
            </a:r>
          </a:p>
          <a:p>
            <a:pPr marL="742950" lvl="2" indent="-342900"/>
            <a:r>
              <a:rPr lang="en-GB" sz="2000" dirty="0" smtClean="0"/>
              <a:t>Konsolidacija je zahtjevan postupak i potrebno je dobro razmotriti koje subjekte treba konsolidirati za potrebe proračunskog izvještavanja, statističkog izvještavanja i za općenite potrebe financijskog izvještavanja u javnom sektoru </a:t>
            </a:r>
            <a:endParaRPr lang="hr-HR" sz="2900" dirty="0" smtClean="0"/>
          </a:p>
        </p:txBody>
      </p:sp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14319</TotalTime>
  <Words>1046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PEMPAL</vt:lpstr>
      <vt:lpstr>Reforma računovodstva u poljskom javnom sektoru</vt:lpstr>
      <vt:lpstr>Teme</vt:lpstr>
      <vt:lpstr>Pokretač reforme računovodstva u poljskom javnom sektoru</vt:lpstr>
      <vt:lpstr>Ukupni pristup reformi računovodstva u poljskom javnom sektoru</vt:lpstr>
      <vt:lpstr>Usporedba poljskog GAAP-a s IPSAS-om (1 od 3)</vt:lpstr>
      <vt:lpstr>Usporedba poljskog GAAP-a s IPSAS-om (2 od 3)</vt:lpstr>
      <vt:lpstr>Usporedba poljskog GAAP-a s IPSAS-om (3 od 3)</vt:lpstr>
      <vt:lpstr>Naučene lekcije sa studijskih putovanja (1 od 3)</vt:lpstr>
      <vt:lpstr>Naučene lekcije sa studijskih putovanja (2 od 3)</vt:lpstr>
      <vt:lpstr>Naučene lekcije sa studijskih putovanja (3 od 3)</vt:lpstr>
      <vt:lpstr>Reforma proračunskog sustava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Assia</cp:lastModifiedBy>
  <cp:revision>475</cp:revision>
  <dcterms:created xsi:type="dcterms:W3CDTF">2010-10-04T16:57:49Z</dcterms:created>
  <dcterms:modified xsi:type="dcterms:W3CDTF">2016-09-28T13:29:31Z</dcterms:modified>
</cp:coreProperties>
</file>