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Microsoft_Word_Document1.docx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Microsoft_Word_97_-_2003_Document3.doc"/><Relationship Id="rId5" Type="http://schemas.openxmlformats.org/officeDocument/2006/relationships/oleObject" Target="../embeddings/Microsoft_Word_97_-_2003_Document1.doc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Microsoft_Word_97_-_2003_Document2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smtClean="0">
                <a:latin typeface="+mn-lt"/>
              </a:rPr>
              <a:t>Recently established good practices in FMC and challenges in Moldova as part of PIC implementation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Petru</a:t>
            </a:r>
            <a:r>
              <a:rPr lang="en-US" dirty="0" smtClean="0"/>
              <a:t> </a:t>
            </a:r>
            <a:r>
              <a:rPr lang="en-US" dirty="0" smtClean="0"/>
              <a:t>Babuci, Head FMC</a:t>
            </a:r>
          </a:p>
          <a:p>
            <a:r>
              <a:rPr lang="en-US" dirty="0" smtClean="0"/>
              <a:t>Cristina Scutelnic, CHU</a:t>
            </a:r>
          </a:p>
          <a:p>
            <a:endParaRPr lang="ru-RU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776238"/>
            <a:ext cx="1800225" cy="1241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+mn-lt"/>
              </a:rPr>
              <a:t>PIFC model – internal control actors</a:t>
            </a:r>
            <a:endParaRPr lang="ru-RU" sz="3000" dirty="0" smtClean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55336"/>
          </a:xfrm>
        </p:spPr>
        <p:txBody>
          <a:bodyPr/>
          <a:lstStyle/>
          <a:p>
            <a:r>
              <a:rPr lang="en-US" dirty="0" smtClean="0"/>
              <a:t>Centralized financial control (ex-ante and current) – Treasury / Ministry of Finance;</a:t>
            </a:r>
          </a:p>
          <a:p>
            <a:endParaRPr lang="en-US" dirty="0" smtClean="0"/>
          </a:p>
          <a:p>
            <a:r>
              <a:rPr lang="en-US" dirty="0" smtClean="0"/>
              <a:t>Ex-post control – Financial Inspection. 135 financial inspectors</a:t>
            </a:r>
            <a:endParaRPr lang="ru-RU" dirty="0" smtClean="0"/>
          </a:p>
          <a:p>
            <a:endParaRPr lang="en-US" dirty="0" smtClean="0"/>
          </a:p>
          <a:p>
            <a:r>
              <a:rPr lang="en-US" dirty="0" smtClean="0"/>
              <a:t>Decentralized control:  </a:t>
            </a:r>
          </a:p>
          <a:p>
            <a:r>
              <a:rPr lang="en-US" dirty="0" smtClean="0"/>
              <a:t>Financial and Economic Departments within the ministries;</a:t>
            </a:r>
          </a:p>
          <a:p>
            <a:r>
              <a:rPr lang="en-US" dirty="0" smtClean="0"/>
              <a:t>Internal Audit Units. 136 internal auditors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8382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+mn-lt"/>
              </a:rPr>
              <a:t>Objectives: </a:t>
            </a:r>
            <a:endParaRPr lang="ru-RU" sz="3000" dirty="0" smtClean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/>
          <a:lstStyle/>
          <a:p>
            <a:r>
              <a:rPr lang="en-US" dirty="0" smtClean="0"/>
              <a:t>Risk management approach in the Ministry of Finance and other public entities;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Harmonization of Financial and Economic Departments activity.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+mn-lt"/>
              </a:rPr>
              <a:t>Risk management approach in the Ministry of Finance and other public entities</a:t>
            </a:r>
            <a:endParaRPr lang="ru-RU" sz="3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Integrated in planning process of the ministry: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Annual Action plan: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dirty="0" smtClean="0"/>
              <a:t>ministry level and subdivision level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Risk register developed: ministry level and subdivision level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Integrated in reporting process of the ministry.</a:t>
            </a:r>
          </a:p>
          <a:p>
            <a:endParaRPr lang="ru-RU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4060583"/>
              </p:ext>
            </p:extLst>
          </p:nvPr>
        </p:nvGraphicFramePr>
        <p:xfrm>
          <a:off x="838200" y="2286000"/>
          <a:ext cx="9144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Acrobat Document" showAsIcon="1" r:id="rId3" imgW="914400" imgH="714240" progId="AcroExch.Document.DC">
                  <p:embed/>
                </p:oleObj>
              </mc:Choice>
              <mc:Fallback>
                <p:oleObj name="Acrobat Document" showAsIcon="1" r:id="rId3" imgW="914400" imgH="714240" progId="AcroExch.Document.DC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86000"/>
                        <a:ext cx="91440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7957501"/>
              </p:ext>
            </p:extLst>
          </p:nvPr>
        </p:nvGraphicFramePr>
        <p:xfrm>
          <a:off x="914400" y="3657600"/>
          <a:ext cx="9144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showAsIcon="1" r:id="rId5" imgW="914400" imgH="714240" progId="Word.Document.8">
                  <p:embed/>
                </p:oleObj>
              </mc:Choice>
              <mc:Fallback>
                <p:oleObj name="Document" showAsIcon="1" r:id="rId5" imgW="914400" imgH="7142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657600"/>
                        <a:ext cx="91440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697340"/>
              </p:ext>
            </p:extLst>
          </p:nvPr>
        </p:nvGraphicFramePr>
        <p:xfrm>
          <a:off x="914400" y="5181600"/>
          <a:ext cx="9144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showAsIcon="1" r:id="rId7" imgW="914400" imgH="714240" progId="Word.Document.12">
                  <p:embed/>
                </p:oleObj>
              </mc:Choice>
              <mc:Fallback>
                <p:oleObj name="Document" showAsIcon="1" r:id="rId7" imgW="914400" imgH="714240" progId="Word.Documen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181600"/>
                        <a:ext cx="91440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4104978"/>
              </p:ext>
            </p:extLst>
          </p:nvPr>
        </p:nvGraphicFramePr>
        <p:xfrm>
          <a:off x="2743200" y="3657600"/>
          <a:ext cx="9144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showAsIcon="1" r:id="rId9" imgW="914400" imgH="714240" progId="Word.Document.8">
                  <p:embed/>
                </p:oleObj>
              </mc:Choice>
              <mc:Fallback>
                <p:oleObj name="Document" showAsIcon="1" r:id="rId9" imgW="914400" imgH="714240" progId="Word.Documen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657600"/>
                        <a:ext cx="91440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1390693"/>
              </p:ext>
            </p:extLst>
          </p:nvPr>
        </p:nvGraphicFramePr>
        <p:xfrm>
          <a:off x="2438400" y="5181600"/>
          <a:ext cx="9144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showAsIcon="1" r:id="rId11" imgW="914400" imgH="714240" progId="Word.Document.8">
                  <p:embed/>
                </p:oleObj>
              </mc:Choice>
              <mc:Fallback>
                <p:oleObj name="Document" showAsIcon="1" r:id="rId11" imgW="914400" imgH="714240" progId="Word.Document.8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181600"/>
                        <a:ext cx="91440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38200"/>
          </a:xfrm>
        </p:spPr>
        <p:txBody>
          <a:bodyPr>
            <a:noAutofit/>
          </a:bodyPr>
          <a:lstStyle/>
          <a:p>
            <a:r>
              <a:rPr lang="en-US" sz="3000" dirty="0" smtClean="0">
                <a:latin typeface="+mn-lt"/>
              </a:rPr>
              <a:t>Harmonization of Financial and Economic Departments activity</a:t>
            </a:r>
            <a:br>
              <a:rPr lang="en-US" sz="3000" dirty="0" smtClean="0">
                <a:latin typeface="+mn-lt"/>
              </a:rPr>
            </a:br>
            <a:endParaRPr lang="ru-RU" sz="3000" dirty="0" smtClean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/>
          </a:bodyPr>
          <a:lstStyle/>
          <a:p>
            <a:r>
              <a:rPr lang="en-US" sz="2600" dirty="0" smtClean="0"/>
              <a:t>Financial departments are more than just accounting. Financial departments play a crucial role in setting FMC;</a:t>
            </a:r>
          </a:p>
          <a:p>
            <a:r>
              <a:rPr lang="en-US" sz="2600" dirty="0" smtClean="0"/>
              <a:t>Integration of managerial control responsibilities and financial management in FED tasks, in each of the following processes:</a:t>
            </a:r>
          </a:p>
          <a:p>
            <a:pPr marL="514350" lvl="0" indent="-514350">
              <a:buClr>
                <a:srgbClr val="0070C0"/>
              </a:buClr>
              <a:buSzPct val="100000"/>
              <a:buFont typeface="+mj-lt"/>
              <a:buAutoNum type="arabicParenR"/>
            </a:pPr>
            <a:r>
              <a:rPr lang="en-US" sz="2400" dirty="0" smtClean="0">
                <a:latin typeface="Constantia" pitchFamily="18" charset="0"/>
              </a:rPr>
              <a:t>budget development;</a:t>
            </a:r>
            <a:endParaRPr lang="ru-RU" sz="2400" dirty="0" smtClean="0">
              <a:latin typeface="Constantia" pitchFamily="18" charset="0"/>
            </a:endParaRPr>
          </a:p>
          <a:p>
            <a:pPr marL="514350" lvl="0" indent="-514350">
              <a:buClr>
                <a:srgbClr val="0070C0"/>
              </a:buClr>
              <a:buSzPct val="100000"/>
              <a:buFont typeface="+mj-lt"/>
              <a:buAutoNum type="arabicParenR"/>
            </a:pPr>
            <a:r>
              <a:rPr lang="en-US" sz="2400" dirty="0" smtClean="0">
                <a:latin typeface="Constantia" pitchFamily="18" charset="0"/>
              </a:rPr>
              <a:t>budget execution;</a:t>
            </a:r>
            <a:endParaRPr lang="ru-RU" sz="2400" dirty="0" smtClean="0">
              <a:latin typeface="Constantia" pitchFamily="18" charset="0"/>
            </a:endParaRPr>
          </a:p>
          <a:p>
            <a:pPr marL="514350" lvl="0" indent="-514350">
              <a:buClr>
                <a:srgbClr val="0070C0"/>
              </a:buClr>
              <a:buSzPct val="100000"/>
              <a:buFont typeface="+mj-lt"/>
              <a:buAutoNum type="arabicParenR"/>
            </a:pPr>
            <a:r>
              <a:rPr lang="en-US" sz="2400" dirty="0" smtClean="0">
                <a:latin typeface="Constantia" pitchFamily="18" charset="0"/>
              </a:rPr>
              <a:t>accounting;</a:t>
            </a:r>
            <a:endParaRPr lang="ru-RU" sz="2400" dirty="0" smtClean="0">
              <a:latin typeface="Constantia" pitchFamily="18" charset="0"/>
            </a:endParaRPr>
          </a:p>
          <a:p>
            <a:pPr marL="514350" lvl="0" indent="-514350">
              <a:buClr>
                <a:srgbClr val="0070C0"/>
              </a:buClr>
              <a:buSzPct val="100000"/>
              <a:buFont typeface="+mj-lt"/>
              <a:buAutoNum type="arabicParenR"/>
            </a:pPr>
            <a:r>
              <a:rPr lang="en-US" sz="2400" dirty="0" smtClean="0">
                <a:latin typeface="Constantia" pitchFamily="18" charset="0"/>
              </a:rPr>
              <a:t>economic and financial counseling;</a:t>
            </a:r>
            <a:endParaRPr lang="ru-RU" sz="2400" dirty="0" smtClean="0">
              <a:latin typeface="Constantia" pitchFamily="18" charset="0"/>
            </a:endParaRPr>
          </a:p>
          <a:p>
            <a:pPr marL="514350" lvl="0" indent="-514350">
              <a:buClr>
                <a:srgbClr val="0070C0"/>
              </a:buClr>
              <a:buSzPct val="100000"/>
              <a:buFont typeface="+mj-lt"/>
              <a:buAutoNum type="arabicParenR"/>
            </a:pPr>
            <a:r>
              <a:rPr lang="en-US" sz="2400" dirty="0" smtClean="0">
                <a:latin typeface="Constantia" pitchFamily="18" charset="0"/>
              </a:rPr>
              <a:t>reporting.</a:t>
            </a:r>
            <a:endParaRPr lang="ru-RU" sz="2400" dirty="0" smtClean="0">
              <a:latin typeface="Constantia" pitchFamily="18" charset="0"/>
            </a:endParaRPr>
          </a:p>
          <a:p>
            <a:pPr>
              <a:buNone/>
            </a:pPr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ru-RU" sz="26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07522"/>
              </p:ext>
            </p:extLst>
          </p:nvPr>
        </p:nvGraphicFramePr>
        <p:xfrm>
          <a:off x="5638800" y="4191000"/>
          <a:ext cx="9144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" showAsIcon="1" r:id="rId3" imgW="914400" imgH="714240" progId="Word.Document.8">
                  <p:embed/>
                </p:oleObj>
              </mc:Choice>
              <mc:Fallback>
                <p:oleObj name="Document" showAsIcon="1" r:id="rId3" imgW="914400" imgH="71424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191000"/>
                        <a:ext cx="91440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+mn-lt"/>
              </a:rPr>
              <a:t>Challenges:</a:t>
            </a:r>
            <a:endParaRPr lang="ru-RU" sz="3000" dirty="0" smtClean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/>
          <a:lstStyle/>
          <a:p>
            <a:pPr lvl="0"/>
            <a:r>
              <a:rPr lang="en-US" dirty="0" smtClean="0"/>
              <a:t>How to involve the cabinet of ministers in the FMC process?</a:t>
            </a:r>
          </a:p>
          <a:p>
            <a:pPr lvl="0"/>
            <a:endParaRPr lang="ru-RU" dirty="0" smtClean="0"/>
          </a:p>
          <a:p>
            <a:pPr lvl="0"/>
            <a:r>
              <a:rPr lang="en-US" dirty="0" smtClean="0"/>
              <a:t>How to raise interest of Parliament for FMC?</a:t>
            </a:r>
          </a:p>
          <a:p>
            <a:pPr lvl="0"/>
            <a:endParaRPr lang="ru-RU" dirty="0" smtClean="0"/>
          </a:p>
          <a:p>
            <a:pPr lvl="0"/>
            <a:r>
              <a:rPr lang="en-US" dirty="0" smtClean="0"/>
              <a:t>Ways of communication and support provided by State Chancellery/Government;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How to increase responsibility in internal audit function?</a:t>
            </a:r>
          </a:p>
          <a:p>
            <a:pPr lvl="0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79</TotalTime>
  <Words>242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Constantia</vt:lpstr>
      <vt:lpstr>Georgia</vt:lpstr>
      <vt:lpstr>Trebuchet MS</vt:lpstr>
      <vt:lpstr>Wingdings 2</vt:lpstr>
      <vt:lpstr>Urban</vt:lpstr>
      <vt:lpstr>Adobe Acrobat Document</vt:lpstr>
      <vt:lpstr>Microsoft Word 97 - 2003 Document</vt:lpstr>
      <vt:lpstr>Microsoft Word Document</vt:lpstr>
      <vt:lpstr>Recently established good practices in FMC and challenges in Moldova as part of PIC implementation  </vt:lpstr>
      <vt:lpstr>PIFC model – internal control actors</vt:lpstr>
      <vt:lpstr>Objectives: </vt:lpstr>
      <vt:lpstr>Risk management approach in the Ministry of Finance and other public entities</vt:lpstr>
      <vt:lpstr>Harmonization of Financial and Economic Departments activity </vt:lpstr>
      <vt:lpstr>Challenges: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Recently established good practices in FMC and challenges in our countries as part of PIC implementation in Moldova</dc:title>
  <dc:creator>Grosu-Axenti Diana</dc:creator>
  <cp:lastModifiedBy>international</cp:lastModifiedBy>
  <cp:revision>20</cp:revision>
  <dcterms:created xsi:type="dcterms:W3CDTF">2006-08-16T00:00:00Z</dcterms:created>
  <dcterms:modified xsi:type="dcterms:W3CDTF">2016-03-23T07:40:20Z</dcterms:modified>
</cp:coreProperties>
</file>