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90" r:id="rId4"/>
    <p:sldId id="291" r:id="rId5"/>
    <p:sldId id="292" r:id="rId6"/>
    <p:sldId id="294" r:id="rId7"/>
    <p:sldId id="269" r:id="rId8"/>
    <p:sldId id="286" r:id="rId9"/>
    <p:sldId id="287" r:id="rId10"/>
    <p:sldId id="279" r:id="rId11"/>
    <p:sldId id="278" r:id="rId12"/>
    <p:sldId id="288" r:id="rId13"/>
    <p:sldId id="289" r:id="rId14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a Muftic" initials="A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F2F3-2A30-4A23-B94A-E8C35B9A8FD9}" type="datetimeFigureOut">
              <a:rPr lang="bs-Latn-BA" smtClean="0"/>
              <a:pPr/>
              <a:t>28.6.2016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8729-BF94-4656-BA47-8C61CA5AFB3D}" type="slidenum">
              <a:rPr lang="bs-Latn-BA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37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9E2C-22FE-4215-809E-2ABBD9B3E622}" type="datetimeFigureOut">
              <a:rPr lang="bs-Latn-BA" smtClean="0"/>
              <a:pPr/>
              <a:t>28.6.2016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C514-6FB0-4D7A-86CA-25485FE318B6}" type="slidenum">
              <a:rPr lang="bs-Latn-BA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0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C514-6FB0-4D7A-86CA-25485FE318B6}" type="slidenum">
              <a:rPr lang="bs-Latn-BA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5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B87C5-A183-46A6-88AC-BA22821AC24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D9AE-4428-4B7C-9AF7-BE6B7E066D98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5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3842-1DE8-4739-B7D2-DDE82227A145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255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96FA-E50E-4CB5-9BD8-676E2ACE4B2D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593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FF03-9CA2-403C-A1B7-A623D6FA3168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87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6F0D-680D-4BC0-9C82-CB179B1DFB30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62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358F-B1F3-4050-BD36-9F14B028B96D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220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5DC-4F0B-4697-8251-B9103938B4F0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68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FB59-9B73-4701-9827-FA5B5E4A2C06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132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430-65BD-49B7-81A3-5DD8FCC5E268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5296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81-3773-4256-BD07-F7DDC4D42BF7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9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70-D0C0-42D4-A536-FCD82EB26A85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22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06F2-2EBE-4F9A-9560-C19731227577}" type="datetime1">
              <a:rPr lang="bs-Latn-BA" smtClean="0"/>
              <a:pPr/>
              <a:t>28.6.2016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278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empaltc.wikispaces.com/37th+IACOP+meeting+-+Plena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/>
            </a:r>
            <a:br/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Istražitelji vrijednosti</a:t>
            </a:r>
            <a:r>
              <a:rPr dirty="0" smtClean="0"/>
              <a:t>  </a:t>
            </a:r>
            <a:r>
              <a:t/>
            </a:r>
            <a:br/>
            <a:endParaRPr lang="hr-HR" sz="6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347"/>
            <a:ext cx="12192000" cy="6096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1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0807" y="894963"/>
            <a:ext cx="2884875" cy="1903737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61" y="2450344"/>
            <a:ext cx="1959912" cy="358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7620" y="2254226"/>
            <a:ext cx="28671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ZAJEDNICA PRAKSE ZA UNUTARNJU REVIZIJU (IACOP)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6951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0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Primjer stvorene vrijednosti IACOP-a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2363"/>
            <a:ext cx="7414053" cy="502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8178" y="1338354"/>
            <a:ext cx="1499746" cy="224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7924" y="423952"/>
            <a:ext cx="1487553" cy="228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7982" y="1675407"/>
            <a:ext cx="1505843" cy="2280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5991" y="4177815"/>
            <a:ext cx="1493649" cy="2231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9631" y="3108352"/>
            <a:ext cx="1615580" cy="22801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497068" y="4021473"/>
            <a:ext cx="1707704" cy="2158171"/>
            <a:chOff x="8174705" y="4021473"/>
            <a:chExt cx="1707704" cy="21581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4705" y="4021473"/>
              <a:ext cx="1707704" cy="21581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54588" y="4084895"/>
              <a:ext cx="110387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400" dirty="0" smtClean="0">
                  <a:solidFill>
                    <a:schemeClr val="bg1"/>
                  </a:solidFill>
                </a:rPr>
                <a:t>   Odnos unutarnje revizije s fin. inspekcijom i vanjskom revizijom (RIFIX)</a:t>
              </a:r>
              <a:endParaRPr lang="hr-H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Sažetak prijedloga</a:t>
              </a:r>
              <a:endParaRPr lang="hr-H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10</a:t>
            </a:fld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57" y="6318547"/>
            <a:ext cx="12193057" cy="6096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2766" y="1675407"/>
            <a:ext cx="53496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Vrijednost dokumenata PEMPAL-a</a:t>
            </a:r>
            <a:endParaRPr lang="hr-HR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2963" y="3115399"/>
            <a:ext cx="2042446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Služe kao temelj za stvaranje vlastitih dokumenata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5823" y="3161565"/>
            <a:ext cx="1880075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Služe za unaprjeđenje već postojećih dokumenata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978" y="4232321"/>
            <a:ext cx="1828959" cy="18289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2131" y="626076"/>
            <a:ext cx="7199870" cy="6231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en-US" sz="2400" b="1" dirty="0" smtClean="0"/>
              <a:t>Novonastali Vodič za osiguranje kvalitete vrijedan je dokument za moldovsku Središnju harmonizacijsku jedinicu i koristan je u danom trenutku. Vodič za osiguranje kvalitete nudi sve potrebne korake koje Središnja harmonizacijska jedinica mora poduzeti pri vanjskoj ocjeni. Vodič je toliko praktičan da se može jednostavno prilagoditi nacionalnom kontekstu. </a:t>
            </a:r>
            <a:endParaRPr lang="hr-HR" sz="2400" b="1" dirty="0"/>
          </a:p>
          <a:p>
            <a:pPr marL="0" indent="0">
              <a:buNone/>
            </a:pPr>
            <a:r>
              <a:rPr sz="2400" dirty="0" smtClean="0"/>
              <a:t> </a:t>
            </a:r>
            <a:r>
              <a:rPr lang="en-GB" sz="2400" dirty="0" smtClean="0"/>
              <a:t>Željeli bismo reći da je upoznavanje i komuniciranje s kolegama iz drugih zemalja na skupovima PEMPAL-a znatno utjecalo na naš profesionalni razvoj, zajedničko razumijevanje modernih trendova u razvoju  unutarnje financijske kontrole u javnom sektoru.</a:t>
            </a:r>
            <a:endParaRPr lang="hr-HR" sz="2400" dirty="0"/>
          </a:p>
          <a:p>
            <a:pPr marL="0" indent="0">
              <a:buNone/>
            </a:pPr>
            <a:r>
              <a:rPr lang="en-GB" sz="2400" dirty="0"/>
              <a:t> 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214" y="626076"/>
            <a:ext cx="1682642" cy="1786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80" y="2460256"/>
            <a:ext cx="2011854" cy="178628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11</a:t>
            </a:fld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57" y="-31474"/>
            <a:ext cx="1219305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57200"/>
            <a:ext cx="11785600" cy="5181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hr-HR" sz="52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   </a:t>
            </a:r>
            <a:r>
              <a:rPr lang="de-DE" sz="3000" b="1" i="1" dirty="0" smtClean="0"/>
              <a:t>Gruzijska  unutarnja revizija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de-DE" sz="3000" b="1" i="1" dirty="0" smtClean="0"/>
              <a:t>  Priručnik je sastavljen na temelju </a:t>
            </a:r>
            <a:endParaRPr lang="hr-HR" sz="3000" b="1" i="1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sz="3000" b="1" i="1" dirty="0" smtClean="0"/>
              <a:t>	</a:t>
            </a:r>
            <a:r>
              <a:rPr lang="de-DE" sz="3000" b="1" i="1" dirty="0" smtClean="0"/>
              <a:t>predloška IACOP-a</a:t>
            </a:r>
            <a:endParaRPr lang="hr-HR" sz="2000" b="1" i="1" dirty="0" smtClean="0"/>
          </a:p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                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2400" b="1" i="1" dirty="0" smtClean="0"/>
          </a:p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                      </a:t>
            </a:r>
            <a:endParaRPr lang="hr-H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75200" y="2286000"/>
            <a:ext cx="5994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i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151" y="115888"/>
            <a:ext cx="238548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3663092" y="3412854"/>
            <a:ext cx="660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dirty="0" smtClean="0"/>
              <a:t>√ Ovdje smo naučili o definiranju i metodologiji unutarnje revizije </a:t>
            </a:r>
          </a:p>
          <a:p>
            <a:endParaRPr lang="hr-HR" dirty="0"/>
          </a:p>
          <a:p>
            <a:r>
              <a:rPr dirty="0" smtClean="0"/>
              <a:t> √ Iskoristili smo bugarsko iskustvo kao temelj za svoje propise o unutarnjoj reviziji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dirty="0" smtClean="0"/>
              <a:t>√ Sustav izobrazbe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 smtClean="0"/>
              <a:t>certificiranj</a:t>
            </a:r>
            <a:r>
              <a:rPr lang="hr-HR" dirty="0" smtClean="0"/>
              <a:t>a</a:t>
            </a:r>
            <a:r>
              <a:rPr dirty="0" smtClean="0"/>
              <a:t> u Tadžikistanu uveden je na temelju predloška IACOP-a.. - </a:t>
            </a:r>
            <a:r>
              <a:rPr lang="en-US" i="1" dirty="0" smtClean="0"/>
              <a:t>Umed</a:t>
            </a:r>
            <a:r>
              <a:rPr dirty="0" smtClean="0"/>
              <a:t> </a:t>
            </a:r>
            <a:r>
              <a:rPr lang="en-US" i="1" dirty="0"/>
              <a:t>Sharapov</a:t>
            </a:r>
            <a:endParaRPr lang="hr-HR" i="1" dirty="0"/>
          </a:p>
        </p:txBody>
      </p:sp>
      <p:sp>
        <p:nvSpPr>
          <p:cNvPr id="13320" name="AutoShape 13" descr="data:image/jpeg;base64,/9j/4AAQSkZJRgABAQAAAQABAAD/2wCEAAkGBwgHBhUIBwgWFBUVGR4YGBgYDRsXHxgcHxYZGxwgHB8kIjEoJCYlJxwcJz0hKCovLjIyGiszODQvPSgvMDcBCgoKDg0OGhAQGDcjICIyLTQ3MDY3Nyw0MSszLC0yLzQsNzY3MDc0MDYsMDI4NDcsLiwsNTQsKzcwNy0wLDUsL//AABEIAJ8BPgMBEQACEQEDEQH/xAAcAAEAAwEBAQEBAAAAAAAAAAAAAgQFAwEGCAf/xAA6EAABAwEECQIDBgUFAAAAAAAAAQIDEQQGIVEFFhcxVZKT0dISQRNhgRUiMnGx8BRCoeHxJDSRssH/xAAbAQEAAwEBAQEAAAAAAAAAAAAAAwQFAgEGB//EADURAQABAgQEBQEGBgMBAAAAAAABAgMEERRRMWGR4QUSFiFBgRMicaHR8BUyM7HB8QYkskL/2gAMAwEAAhEDEQA/APgzEfqQAAAAAAAAAAAAAAAAAAAAAAAAAAAAAAAAAAAAAAAAAAAAAAAAAAAAAAAAAAAAAAAAAAAAAAAAAAAAAAAAAAAAAAAAAAAAAAAAAAAAAAAAAAAAAAAAAAAAAAAAAAAAAAAAAAAAAAAAAAAAAAAAAAAAAAAAAAAAAAAAAAAAAAAAAAAAAAAAAAAAAAAAAAAAAAAAAAAAAAAAAAAAAAAAAAAAAAAAAAAAAAAAAAAAAAAB91spvJnD1l8SzpLjD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c2U3kzh6y+I0lw9QYTn07mym8mcPWXxGkuHqDCc+nd/czSfEgAAAAAAAAAAAAAAAAAAhLI2KNZJFoiHFy5Tbpmuqcoh7TTNU5QmdvGdpe3vskVGRLVdzsKfMyPFfEK8Lb9qZznhPx+vDktYaxFyfefotWO0Laovi/CVqLurTEvYXEai3FzyzTE8M/lDct+SfLnm6SyNiZ65Fon96E1y5Tbp81U5Q4ppmqcoTO3gAAAAAAAAAAAAAAAAAAAAAAAAAAAAAAAAAAAAAAAMvTNjmtVGWdzsd/319NEzTOtDE8XwV3E+Wm1M5zx958uUbxvnlll/j2t4a7TRnNXdZ0ZE+Oyp8ZXer39T1XH5fIueHWq7diPtJnzfOc5+/Lltkiv1RNf3csuTtNZop3I6ZlabkXdj8ixew1q9MTcjPL4nh0cU3KqYnyzlm9giZBEkce5N2O47s2qbVEUUcIeVVTVOcs7TFjmtTkZZ3Ox/FV6+mibqpmY3i+Bu4iaabUz78fefLlG8b58Mu61hrtNGc1d1vRsb47KnxXOVy/i9TlXH5fIv+H2qqLEeeZmr5znP3/TbL43Q36omucssuS0XkIAAAAAAAAAAAAAAAAAAAAAAAAAAAAAAAAAAAB49VRtWtr8qnNUzEZxGb2OLJh0q+TSCwpZ3bkRG4VRUrVV/fsYVnxeqvF1Wvs5+Iy9vaYzzmf38QuVYaItxV5vq1zfUgCrLbUSVYoYnPVN/ppRPzVf0KVzGxFc27dE1zHHLLKPxmcozTU2c481U5QnZrUy0KrfSrXJva5KKn7zJMPiqb0zTlMVRxifaf8AX4Oa7c0e/GJ+Xcso0JXOZH6mM9XyRTi5VNNMzTTnye0xEzlM5MzR+lH2m1OjSFVqtUxT7qURMf37mJgPFqsReroiiePtyjKI9/r+PFcvYaKKInPu1jeUgAAAAAAAAAAAAAAAAAAAAAAAAAAAAAAAAAAACuyxWdjke1n3kVV9XuqrvqvzKlOBsU1RVFP3omZz+c545/ilm9XMZTPssFtEAZLktOi7Os7nte2qq5PTRcV319/b2MKrUeH2puzMVU5zMxllPvO/z75cY4LkeS/VFOWU/o7w2a0/xbbTPK2tFRURlKVxpWuOJas4XEfb037tUZ5TExEZceec5+6Oq5R5JophfNNXeKlUpU8mM4yHCGxWeByOhj9KolMPdPnmVrWCsWpiq3TlMRl9Oe/190lV6uqJiqc1gtIwAAAAAAAAAAAAAAAAAAAAAAAAAAAAAAAAAAGdpi2yWSBUZGuOCOrgimR4tjq8Lany08faJ+M/9LWGs03KveeHws2K0utUPxViVqLuqqYl3B4mcRbi55PLE8M/lFdtxRV5c81gtIgDP08qJop/0/7IZPjc/wDRr+n/AKhZwn9aPr/ZfRUVKoasTnGcKz09ADM0xb5LJHRsS4qlHVwwWqoY3i3iFeFo9qeOWU/HHOY6LeGsU3J95+i5ZJ3WmFJViVqLuqu9MzQwt+b9uLnl8sTwz2QXKIoq8uebuWUYAAAAAAAAAAAAAAAAAAAAAAAAAAAAAAAAAHKWCKZyLKytNyLu/wCCG7Yt3Zia4zyd011UxOXy9gjjhZ8OLcntXd7/APp7Zt0WqfJRwj42+XldU1TnLjb7ayxxVXFy/hbmpWx2NowtGc+9U8I3n9ElmzNyeSr9uQMq2eJzXJvSlcfzKP8AHrFGdN2maao4xx9+X7hNo6596ZiYVPiyactPw0arY24r+dMP8FH7Wvxe9FER5bVPvP4/H+vxS+WMNTnxql7ZNKPsH+kt0a/dwRUy9v8AJ7hfFqsF/wBbFUz932iY2+PpzLmGi79+3PFYfpuNyVs0LnImLlpSiVLdfjtFWc2aJqiPeZ4ZR+vRHGDmP5pyz4fi04ZY540kifVFNqzeovURXbnOJVKqZpnKYQlghmkRZWo5UTBFxpX5fQ4uWLV2qJrjOY+J58ntNdVMe3tmnDE2GNI40wTcd2rVNqiKKeEPKqpqnOUyRyAAAAAAAAAAAAAAAAAAAAAAAAAAAAAAAAAAAzrfoxbTL8aCZWO3LT3MnHeFzfr+0tXJoq+cvn+yzZxHkjy1RnDhDottjX+KmV0rkxRET3+q4lSz4TThZnEXJm5VHvlHefef3klqxM3PuU/dhHRzX2/C32OtP51Sirkm7E48Pprxnti7OeX/ANT7Tyjh/l7emLX9Ov6OulGTMs3wLAxqN96ORqpiWPE6L1NmLWEiIjlOUx+HD9XGHmmavNcn36u8MKWyzp9oRMV3yxp9exatWYxNqNXRTNXX9/SckdVf2dU/ZzOSi+WWz2xLOywKkeKKjW19dUpWtDLrvXbOIizTh8rfvExEZ+bP54R+c/isRTTXR55r+9z+En6Dc2T1WS1K1F9svqinVXgFVNc1WLs0xPx3iXkY2JjKunNoWCxNscaojlcq4q5fc18DgqcLRMZ+aZ4zPyrXr03J2haLqEAAAAAAAAAAAAAAAAAAAAAAAAAAAAAAAAAAAAAY88Ol55nNbKjW1WmNKp7bsT56/Z8VvXKoprimnP2+Pb6ZyvUV4emmJmM5Q+w5JMbRbVX6Kv6qR/wC5c/rX5n985e62mP5aE0u9ZveZ39Ox3H/ABvD/NdX5fo819e0PHXeg/lmd/QT/wAbsfFc/l+hGPr+YR+x7XD/ALa3L+WKfopx/BcVa/o4ifzj/M/2e6u3V/PQtaObpJk6strkVtMFw3/vMvYCnxCm5NOJmJpy4+3H8vzhFemxNOdvi0TXVQAAAAAAAAAAAAAAAAAAfnXXu9PGX8rexlai5uxd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Ne708Zfyt7DUXNzVXdzXu9PGX8rew1Fzc1V3c17vTxl/K3sNRc3NVd3fOEKuAAAAAAAAAAAAAAAAAAAAAAAAAAAAAAAAAAAAAAAAAAAAAAAAAAAAAAAAAAAAAAAAAAAAAAAAAAAAAAAAAAAA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3321" name="Picture 15" descr="http://www.mapsofworld.com/images/world-countries-flags/tajikistan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700" y="5503625"/>
            <a:ext cx="210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3" descr="Georgia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5498" y="1900237"/>
            <a:ext cx="1930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 descr="https://scontent-b-lhr.xx.fbcdn.net/hphotos-frc3/t1.0-9/255647_10200459714988153_57480458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800" y="152400"/>
            <a:ext cx="2438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t/>
            </a:r>
            <a:br/>
            <a:r>
              <a:t/>
            </a:r>
            <a:br/>
            <a:r>
              <a:rPr lang="en-US" sz="4000" b="1" dirty="0" smtClean="0">
                <a:solidFill>
                  <a:schemeClr val="tx2"/>
                </a:solidFill>
              </a:rPr>
              <a:t>Vratite se i</a:t>
            </a:r>
            <a:r>
              <a:t/>
            </a:r>
            <a:br/>
            <a:r>
              <a:rPr lang="en-US" sz="4000" b="1" dirty="0" smtClean="0">
                <a:solidFill>
                  <a:schemeClr val="tx2"/>
                </a:solidFill>
              </a:rPr>
              <a:t>pokazat ćemo vam još stvorenih vrijednosti IACOP-a!</a:t>
            </a:r>
            <a:r>
              <a:t/>
            </a:r>
            <a:br/>
            <a:r>
              <a:t/>
            </a:r>
            <a:br/>
            <a:r>
              <a:rPr dirty="0" smtClean="0"/>
              <a:t>Dođite! </a:t>
            </a:r>
            <a:endParaRPr lang="hr-HR" dirty="0"/>
          </a:p>
        </p:txBody>
      </p:sp>
      <p:pic>
        <p:nvPicPr>
          <p:cNvPr id="9219" name="Picture 2" descr="C:\Documents and Settings\Administrator\Desktop\hungary-my photos\IMG_0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99724" y="1772817"/>
            <a:ext cx="4347633" cy="48926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8000" y="5791200"/>
            <a:ext cx="1168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9151" y="115888"/>
            <a:ext cx="238548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1" descr="pempal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320800" y="381000"/>
            <a:ext cx="10668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o-RO" b="1" dirty="0" smtClean="0">
                <a:solidFill>
                  <a:srgbClr val="7030A0"/>
                </a:solidFill>
              </a:rPr>
              <a:t>Istražitelji vrijednosti</a:t>
            </a:r>
            <a:r>
              <a:rPr dirty="0" smtClean="0"/>
              <a:t> </a:t>
            </a:r>
            <a:endParaRPr lang="hr-HR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9151" y="115888"/>
            <a:ext cx="238548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5740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 txBox="1">
            <a:spLocks/>
          </p:cNvSpPr>
          <p:nvPr/>
        </p:nvSpPr>
        <p:spPr bwMode="auto">
          <a:xfrm>
            <a:off x="508000" y="19050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Istražiti stvorene vrijednosti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Prikupiti dokaze o utjecaju 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Evidentirati dokaze na atraktivan način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6" name="Рисунок 11" descr="pempal-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pPr algn="ctr"/>
            <a:r>
              <a:rPr dirty="0" smtClean="0"/>
              <a:t>  </a:t>
            </a:r>
            <a:r>
              <a:rPr lang="en-US" b="1" dirty="0" smtClean="0">
                <a:solidFill>
                  <a:srgbClr val="7030A0"/>
                </a:solidFill>
              </a:rPr>
              <a:t>Kako ćemo to učiniti?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9310" y="1336431"/>
            <a:ext cx="9834489" cy="4840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Prijenos odgovornosti dvaju članova Izvršnog odbora:</a:t>
            </a:r>
            <a:r>
              <a:rPr dirty="0" smtClean="0"/>
              <a:t>         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Prije i tijekom skupova:</a:t>
            </a:r>
            <a:r>
              <a:rPr dirty="0"/>
              <a:t/>
            </a:r>
            <a:br>
              <a:rPr dirty="0"/>
            </a:b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Pripremiti opis poslova s jasnim zadaćama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Pozvati dobrovoljce da prikupe informacije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Odrediti vrijeme u planu rada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 Jednom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svake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3-4 godine provesti anketu o zemlji radi ocjene utjecaja</a:t>
            </a:r>
            <a:r>
              <a:rPr dirty="0"/>
              <a:t/>
            </a:r>
            <a:br>
              <a:rPr dirty="0"/>
            </a:b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3</a:t>
            </a:fld>
            <a:endParaRPr lang="hr-HR"/>
          </a:p>
        </p:txBody>
      </p:sp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9151" y="115888"/>
            <a:ext cx="238548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6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533400"/>
            <a:ext cx="10597662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t/>
            </a:r>
            <a:br/>
            <a:r>
              <a:rPr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Naši istražitelji vrijednosti prikupljaju </a:t>
            </a:r>
            <a:r>
              <a:t/>
            </a:r>
            <a:br/>
            <a:r>
              <a:t/>
            </a:r>
            <a:br/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000" y="5791200"/>
            <a:ext cx="1168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151" y="115888"/>
            <a:ext cx="238548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http://www.produse-papetarie.ro/userfiles/productlargeimages/product_27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1" y="3008313"/>
            <a:ext cx="21717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https://encrypted-tbn2.gstatic.com/images?q=tbn:ANd9GcTtI9jvBKWXTFbN4dLzs4CWxPh-Ko47bZQRVr2f7Dn3uMvAkK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4784" y="4448176"/>
            <a:ext cx="2520949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http://media-cache-ec0.pinimg.com/736x/ba/10/8a/ba108a43dc8b9fb04033620981aa97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29800" y="2895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4" descr="http://thumbs.dreamstime.com/x/block-note-pen-160789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213" y="2204864"/>
            <a:ext cx="1727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56603" y="1124745"/>
            <a:ext cx="10721808" cy="5733257"/>
          </a:xfrm>
        </p:spPr>
        <p:txBody>
          <a:bodyPr>
            <a:normAutofit/>
          </a:bodyPr>
          <a:lstStyle/>
          <a:p>
            <a:pPr>
              <a:buNone/>
            </a:pPr>
            <a:r>
              <a:t/>
            </a:r>
            <a:br/>
            <a:endParaRPr lang="hr-H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70530" y="1941342"/>
            <a:ext cx="6161790" cy="419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Informacije (putem razgovora uživo ili anketa) 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Priče</a:t>
            </a:r>
            <a:r>
              <a:rPr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Komunikaciju (npr. e-poštu)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kojom se dokazuje vrijednost aktivnosti IACOP-a za zemlje članice.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87693" cy="774358"/>
          </a:xfrm>
        </p:spPr>
        <p:txBody>
          <a:bodyPr/>
          <a:lstStyle/>
          <a:p>
            <a:pPr algn="ctr"/>
            <a:r>
              <a:rPr lang="bs-Latn-BA" b="1" dirty="0" smtClean="0">
                <a:solidFill>
                  <a:srgbClr val="7030A0"/>
                </a:solidFill>
              </a:rPr>
              <a:t>Ključna pitanja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1336432"/>
            <a:ext cx="10354994" cy="5078436"/>
          </a:xfrm>
        </p:spPr>
        <p:txBody>
          <a:bodyPr/>
          <a:lstStyle/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Kakvu vrijednost stječu članovi od sudjelovanja u aktivnostima?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Kakvu vrijednost stvaraju proizvodi znanja?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dirty="0" smtClean="0"/>
              <a:t> </a:t>
            </a: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Kako se ljudi služe proizvodima znanja, kako se poboljšao njihov rad kao voditelja reformi u području unutarnje revizije?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Kako je primjena proizvoda znanja i drugih proizvoda doprinijela reformama upravljanja javnim financijama u zemljama članicama?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1924" y="238897"/>
            <a:ext cx="2457450" cy="14517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5</a:t>
            </a:fld>
            <a:endParaRPr lang="hr-HR"/>
          </a:p>
        </p:txBody>
      </p:sp>
      <p:pic>
        <p:nvPicPr>
          <p:cNvPr id="8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714" y="2923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Kako utvrđujemo stvorenu vrijednost i utjecaj IACOP-a?</a:t>
            </a:r>
            <a:endParaRPr lang="hr-HR" b="1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14" y="1233577"/>
            <a:ext cx="10512686" cy="47190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t>6</a:t>
            </a:fld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b="1" dirty="0" smtClean="0">
                <a:noFill/>
              </a:rPr>
              <a:t>Dokumenti/iskustvo PEMPAL-a</a:t>
            </a:r>
            <a:endParaRPr lang="hr-HR" b="1" dirty="0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8302" y="1646238"/>
            <a:ext cx="1567310" cy="596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Rectangle 9"/>
          <p:cNvSpPr/>
          <p:nvPr/>
        </p:nvSpPr>
        <p:spPr>
          <a:xfrm>
            <a:off x="3303917" y="1646238"/>
            <a:ext cx="1601816" cy="536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Rectangle 10"/>
          <p:cNvSpPr/>
          <p:nvPr/>
        </p:nvSpPr>
        <p:spPr>
          <a:xfrm>
            <a:off x="5564038" y="1646238"/>
            <a:ext cx="1500996" cy="536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Rectangle 11"/>
          <p:cNvSpPr/>
          <p:nvPr/>
        </p:nvSpPr>
        <p:spPr>
          <a:xfrm>
            <a:off x="7723339" y="1646238"/>
            <a:ext cx="1662201" cy="536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9" name="Flowchart: Alternate Process 18"/>
          <p:cNvSpPr/>
          <p:nvPr/>
        </p:nvSpPr>
        <p:spPr>
          <a:xfrm>
            <a:off x="1078302" y="5003320"/>
            <a:ext cx="1567310" cy="88869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0" name="Flowchart: Alternate Process 19"/>
          <p:cNvSpPr/>
          <p:nvPr/>
        </p:nvSpPr>
        <p:spPr>
          <a:xfrm>
            <a:off x="3303918" y="4999142"/>
            <a:ext cx="1601814" cy="89287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Flowchart: Alternate Process 20"/>
          <p:cNvSpPr/>
          <p:nvPr/>
        </p:nvSpPr>
        <p:spPr>
          <a:xfrm>
            <a:off x="5564038" y="4999141"/>
            <a:ext cx="1500996" cy="89287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Flowchart: Alternate Process 21"/>
          <p:cNvSpPr/>
          <p:nvPr/>
        </p:nvSpPr>
        <p:spPr>
          <a:xfrm>
            <a:off x="7723340" y="4999142"/>
            <a:ext cx="1757090" cy="89287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b="1" dirty="0" smtClean="0">
                <a:noFill/>
              </a:rPr>
              <a:t>Dokumenti/iskustvo PEMPAL-a</a:t>
            </a:r>
            <a:endParaRPr lang="hr-HR" b="1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1021" y="1793359"/>
            <a:ext cx="751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/>
              <a:t>Zemlja</a:t>
            </a:r>
            <a:endParaRPr lang="hr-HR" sz="1200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8958" y="1362974"/>
            <a:ext cx="11149642" cy="5118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b="1" dirty="0" smtClean="0">
                <a:noFill/>
              </a:rPr>
              <a:t>Dokumenti/iskustvo PEMPAL-a</a:t>
            </a:r>
            <a:endParaRPr lang="hr-HR" b="1" dirty="0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7381" y="1475051"/>
            <a:ext cx="148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200" b="1" dirty="0" smtClean="0"/>
          </a:p>
          <a:p>
            <a:pPr algn="ctr"/>
            <a:r>
              <a:rPr sz="1200" b="1" dirty="0" smtClean="0"/>
              <a:t>Sastanci/dokumenti/iskustvo PEMPAL-a</a:t>
            </a:r>
            <a:r>
              <a:rPr lang="bs-Latn-BA" sz="1200" b="1" dirty="0" smtClean="0"/>
              <a:t> </a:t>
            </a:r>
            <a:endParaRPr lang="hr-HR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6536" y="1717159"/>
            <a:ext cx="92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200" b="1" dirty="0" smtClean="0"/>
              <a:t>Izlazni rezultati</a:t>
            </a:r>
            <a:endParaRPr lang="hr-HR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97239" y="173831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/>
              <a:t>Utjecaji</a:t>
            </a:r>
            <a:endParaRPr lang="hr-HR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61957" y="4408097"/>
            <a:ext cx="0" cy="591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81101" y="4408098"/>
            <a:ext cx="5350" cy="59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0"/>
          </p:cNvCxnSpPr>
          <p:nvPr/>
        </p:nvCxnSpPr>
        <p:spPr>
          <a:xfrm>
            <a:off x="6314536" y="4408098"/>
            <a:ext cx="0" cy="59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542622" y="4408098"/>
            <a:ext cx="5349" cy="61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39265" y="5346731"/>
            <a:ext cx="143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sz="1400" b="1" i="1" dirty="0" smtClean="0"/>
              <a:t>Neposredna vrijednost</a:t>
            </a:r>
            <a:endParaRPr lang="hr-HR" sz="14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3414658" y="5351511"/>
            <a:ext cx="130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i="1" dirty="0" smtClean="0"/>
              <a:t>Potencijalna vrijednost</a:t>
            </a:r>
            <a:endParaRPr lang="hr-HR" sz="14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685930" y="5346731"/>
            <a:ext cx="11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i="1" dirty="0" smtClean="0"/>
              <a:t>Primijenjena vrijednost</a:t>
            </a:r>
            <a:endParaRPr lang="hr-HR" sz="14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24158" y="5351510"/>
            <a:ext cx="165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i="1" dirty="0" smtClean="0"/>
              <a:t>Realizirana vrijednost</a:t>
            </a:r>
            <a:endParaRPr lang="hr-HR" sz="1400" b="1" i="1" dirty="0"/>
          </a:p>
        </p:txBody>
      </p:sp>
      <p:sp>
        <p:nvSpPr>
          <p:cNvPr id="36" name="Oval 35"/>
          <p:cNvSpPr/>
          <p:nvPr/>
        </p:nvSpPr>
        <p:spPr>
          <a:xfrm>
            <a:off x="1169471" y="2351334"/>
            <a:ext cx="1365590" cy="20525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8" name="Oval 37"/>
          <p:cNvSpPr/>
          <p:nvPr/>
        </p:nvSpPr>
        <p:spPr>
          <a:xfrm>
            <a:off x="3435256" y="2296326"/>
            <a:ext cx="1318056" cy="20847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9" name="Oval 38"/>
          <p:cNvSpPr/>
          <p:nvPr/>
        </p:nvSpPr>
        <p:spPr>
          <a:xfrm>
            <a:off x="5626806" y="2269338"/>
            <a:ext cx="1273918" cy="21117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0" name="Oval 39"/>
          <p:cNvSpPr/>
          <p:nvPr/>
        </p:nvSpPr>
        <p:spPr>
          <a:xfrm>
            <a:off x="7854891" y="2251920"/>
            <a:ext cx="1270365" cy="21561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2" name="TextBox 41"/>
          <p:cNvSpPr txBox="1"/>
          <p:nvPr/>
        </p:nvSpPr>
        <p:spPr>
          <a:xfrm>
            <a:off x="1395481" y="2737658"/>
            <a:ext cx="955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b="1" dirty="0" smtClean="0">
                <a:solidFill>
                  <a:schemeClr val="accent1">
                    <a:lumMod val="75000"/>
                  </a:schemeClr>
                </a:solidFill>
              </a:rPr>
              <a:t>Član sudjeluje u interesantnoj aktivnosti IACOP-a .....</a:t>
            </a:r>
            <a:endParaRPr lang="hr-H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678" y="2764644"/>
            <a:ext cx="11285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b="1" dirty="0" smtClean="0">
                <a:solidFill>
                  <a:schemeClr val="accent1">
                    <a:lumMod val="75000"/>
                  </a:schemeClr>
                </a:solidFill>
              </a:rPr>
              <a:t>..Takvim se sudjelovanjem stječu uvid, proizvodi znanja ili uspostavljaju novi odnosi</a:t>
            </a:r>
            <a:endParaRPr lang="hr-H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3116" y="2520381"/>
            <a:ext cx="9215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b="1" dirty="0" smtClean="0">
                <a:solidFill>
                  <a:schemeClr val="accent1">
                    <a:lumMod val="75000"/>
                  </a:schemeClr>
                </a:solidFill>
              </a:rPr>
              <a:t>Po povratku kući član čini nešto na temelju tog uvida, proizvoda znanja ili veze</a:t>
            </a:r>
            <a:endParaRPr lang="hr-H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230" y="2386505"/>
            <a:ext cx="10041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b="1" dirty="0" smtClean="0">
                <a:solidFill>
                  <a:schemeClr val="accent1">
                    <a:lumMod val="75000"/>
                  </a:schemeClr>
                </a:solidFill>
              </a:rPr>
              <a:t>...što dovodi do poboljšanja u praksama upravljanja javnim financijama ili unutarnje kontrole u javnom sektoru</a:t>
            </a:r>
            <a:endParaRPr lang="hr-H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stCxn id="36" idx="6"/>
            <a:endCxn id="38" idx="2"/>
          </p:cNvCxnSpPr>
          <p:nvPr/>
        </p:nvCxnSpPr>
        <p:spPr>
          <a:xfrm flipV="1">
            <a:off x="2535061" y="3338719"/>
            <a:ext cx="900195" cy="3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6"/>
            <a:endCxn id="39" idx="2"/>
          </p:cNvCxnSpPr>
          <p:nvPr/>
        </p:nvCxnSpPr>
        <p:spPr>
          <a:xfrm flipV="1">
            <a:off x="4753312" y="3325225"/>
            <a:ext cx="873494" cy="1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6"/>
            <a:endCxn id="40" idx="2"/>
          </p:cNvCxnSpPr>
          <p:nvPr/>
        </p:nvCxnSpPr>
        <p:spPr>
          <a:xfrm>
            <a:off x="6900724" y="3325225"/>
            <a:ext cx="954167" cy="4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853"/>
          </a:xfrm>
        </p:spPr>
        <p:txBody>
          <a:bodyPr>
            <a:noAutofit/>
          </a:bodyPr>
          <a:lstStyle/>
          <a:p>
            <a:r>
              <a:rPr lang="bs-Latn-BA" sz="2000" dirty="0" smtClean="0">
                <a:hlinkClick r:id="rId2"/>
              </a:rPr>
              <a:t>http://pempaltc.wikispaces.com/37th+IACOP+meeting+-+Plenary</a:t>
            </a:r>
            <a:r>
              <a:rPr lang="bs-Latn-BA" sz="2000" dirty="0" smtClean="0"/>
              <a:t> –</a:t>
            </a:r>
            <a:r>
              <a:rPr lang="bs-Latn-BA" sz="2000" b="1" dirty="0" smtClean="0">
                <a:solidFill>
                  <a:srgbClr val="C00000"/>
                </a:solidFill>
              </a:rPr>
              <a:t>REZULTATI – </a:t>
            </a:r>
            <a:r>
              <a:rPr lang="bs-Latn-BA" sz="2000" dirty="0" smtClean="0"/>
              <a:t>istražitelji vrijednosti</a:t>
            </a:r>
            <a:endParaRPr lang="hr-HR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632028"/>
              </p:ext>
            </p:extLst>
          </p:nvPr>
        </p:nvGraphicFramePr>
        <p:xfrm>
          <a:off x="838200" y="694741"/>
          <a:ext cx="10515600" cy="594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97"/>
                <a:gridCol w="3599935"/>
                <a:gridCol w="3057268"/>
                <a:gridCol w="2628900"/>
              </a:tblGrid>
              <a:tr h="402996"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 smtClean="0"/>
                        <a:t>Zemlja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 smtClean="0"/>
                        <a:t>Dokumenti/iskustvo PEMPAL-a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 smtClean="0"/>
                        <a:t>Izlazni rezultati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 smtClean="0"/>
                        <a:t>Utjecaji</a:t>
                      </a:r>
                      <a:endParaRPr lang="hr-HR" sz="1200" dirty="0"/>
                    </a:p>
                  </a:txBody>
                  <a:tcPr/>
                </a:tc>
              </a:tr>
              <a:tr h="535131"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Moldova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Vodič za ocjenu kvalitete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Izrađen je nacrt Pravilnika o vanjskoj ocjeni kvalitete</a:t>
                      </a:r>
                      <a:r>
                        <a:rPr sz="1200"/>
                        <a:t/>
                      </a:r>
                      <a:br>
                        <a:rPr sz="1200"/>
                      </a:b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2017. godine ocjena 5 jedinica unutarnje revizije</a:t>
                      </a:r>
                      <a:endParaRPr lang="hr-HR" sz="1200" dirty="0"/>
                    </a:p>
                  </a:txBody>
                  <a:tcPr/>
                </a:tc>
              </a:tr>
              <a:tr h="752854"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Albanija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Priručnik za cjeloživotni profesionalni razvoj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Razgovori i podjela iskustava s drugim zemljama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Potrebno je pripremiti program cjeloživotnog učenja u javnom sektoru u području unutarnje revizije </a:t>
                      </a:r>
                      <a:endParaRPr lang="hr-HR" sz="1200" dirty="0"/>
                    </a:p>
                  </a:txBody>
                  <a:tcPr/>
                </a:tc>
              </a:tr>
              <a:tr h="1122225"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Bugarska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razgovori i prezentacije o osiguranju kvalitete (QA) te o odnosu unutarnje revizije s financijskom inspekcijom i vanjskom revizijom (RIFIX) </a:t>
                      </a:r>
                    </a:p>
                    <a:p>
                      <a:endParaRPr lang="hr-HR" sz="1200" dirty="0" smtClean="0"/>
                    </a:p>
                    <a:p>
                      <a:r>
                        <a:rPr lang="en-US" sz="1200" dirty="0" smtClean="0"/>
                        <a:t>Dokumenti za ocjenu vanjske revizije (EAA)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Ugovor o suradnju između MF-a, VRI-ja i FI-ja (poboljšana metodologija)</a:t>
                      </a:r>
                      <a:endParaRPr lang="hr-HR" sz="1200" dirty="0" smtClean="0"/>
                    </a:p>
                    <a:p>
                      <a:r>
                        <a:rPr sz="1200"/>
                        <a:t>Korisna pitanja iz upitnika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/>
                    </a:p>
                    <a:p>
                      <a:r>
                        <a:rPr lang="en-US" sz="1200" dirty="0" smtClean="0"/>
                        <a:t>Poboljšanja sustava unutarnje revizije i financijskog upravljanja i kontrole</a:t>
                      </a:r>
                      <a:endParaRPr lang="hr-HR" sz="1200" dirty="0"/>
                    </a:p>
                  </a:txBody>
                  <a:tcPr/>
                </a:tc>
              </a:tr>
              <a:tr h="1362495"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Kirgiska Republika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Predložak priručnika za unutarnju reviziju</a:t>
                      </a:r>
                      <a:endParaRPr lang="hr-HR" sz="1200" dirty="0" smtClean="0"/>
                    </a:p>
                    <a:p>
                      <a:r>
                        <a:rPr sz="1200"/>
                        <a:t>Vodič za procjenu rizika</a:t>
                      </a:r>
                      <a:endParaRPr lang="hr-HR" sz="1200" dirty="0" smtClean="0"/>
                    </a:p>
                    <a:p>
                      <a:r>
                        <a:rPr sz="1200"/>
                        <a:t>Vodič za ocjenu kvalitete</a:t>
                      </a:r>
                      <a:endParaRPr lang="hr-HR" sz="1200" dirty="0" smtClean="0"/>
                    </a:p>
                    <a:p>
                      <a:r>
                        <a:rPr lang="en-US" sz="1200" dirty="0" smtClean="0"/>
                        <a:t>Iskustva od kolega: zakonodavstvo, metodologija zemalja članica PEMPAL-a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Nacrt priručnika za unutarnju reviziju </a:t>
                      </a:r>
                    </a:p>
                    <a:p>
                      <a:r>
                        <a:rPr lang="bs-Latn-BA" sz="1200" dirty="0" smtClean="0"/>
                        <a:t>Nacrt vodiča za procjenu rizika</a:t>
                      </a:r>
                    </a:p>
                    <a:p>
                      <a:r>
                        <a:rPr lang="bs-Latn-BA" sz="1200" dirty="0" smtClean="0"/>
                        <a:t>Nacrt programa osiguranja kvalitete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Utjecao je na razvoj funkcije unutarnje revizije u zemlji te na učinkovitost javnih institucija. </a:t>
                      </a:r>
                      <a:endParaRPr lang="hr-HR" sz="1200" dirty="0"/>
                    </a:p>
                  </a:txBody>
                  <a:tcPr/>
                </a:tc>
              </a:tr>
              <a:tr h="1661449">
                <a:tc>
                  <a:txBody>
                    <a:bodyPr/>
                    <a:lstStyle/>
                    <a:p>
                      <a:r>
                        <a:rPr lang="bs-Latn-BA" sz="1200" dirty="0" smtClean="0"/>
                        <a:t>Ruska Federacija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Vodič za ocjenu kvalitete</a:t>
                      </a:r>
                    </a:p>
                    <a:p>
                      <a:endParaRPr lang="hr-HR" sz="1200" dirty="0" smtClean="0"/>
                    </a:p>
                    <a:p>
                      <a:r>
                        <a:rPr lang="en-US" sz="1200" dirty="0" smtClean="0"/>
                        <a:t>Sažetak prijedloga za RIFIX</a:t>
                      </a:r>
                    </a:p>
                    <a:p>
                      <a:endParaRPr lang="hr-HR" sz="1200" dirty="0" smtClean="0"/>
                    </a:p>
                    <a:p>
                      <a:r>
                        <a:rPr lang="en-US" sz="1200" dirty="0" smtClean="0"/>
                        <a:t>Procjena rizika u planiranju revizije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Pristupi kojima se treba koristiti, indeksi</a:t>
                      </a:r>
                    </a:p>
                    <a:p>
                      <a:endParaRPr lang="hr-HR" sz="1200" dirty="0" smtClean="0"/>
                    </a:p>
                    <a:p>
                      <a:r>
                        <a:rPr lang="en-US" sz="1200" dirty="0" smtClean="0"/>
                        <a:t>Suradnja i odnos unutarnje revizije i financijske inspekcije</a:t>
                      </a:r>
                    </a:p>
                    <a:p>
                      <a:r>
                        <a:rPr lang="bs-Latn-BA" sz="1200" dirty="0" smtClean="0"/>
                        <a:t>Djelomično upotrijebljen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Mogao bi se uvesti i upotrijebiti </a:t>
                      </a:r>
                    </a:p>
                    <a:p>
                      <a:r>
                        <a:rPr lang="en-US" sz="1200" dirty="0" smtClean="0"/>
                        <a:t>Upotrebljava se pri uređenju odnosa upotrebom rezultata revizije</a:t>
                      </a:r>
                      <a:endParaRPr lang="hr-HR" sz="1200" dirty="0" smtClean="0"/>
                    </a:p>
                    <a:p>
                      <a:r>
                        <a:rPr lang="en-US" sz="1200" dirty="0" smtClean="0"/>
                        <a:t>Odlučeno je da će se njime služiti jedinice za unutarnju reviziju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2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Kako ćemo to učiniti? 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C:\Users\user\Desktop\PEM PAL\Cross CoP Moscow\CommunityKeep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260648"/>
            <a:ext cx="36484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13514288_1114147585293782_12935214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085" y="1700808"/>
            <a:ext cx="4704523" cy="5157192"/>
          </a:xfrm>
          <a:prstGeom prst="rect">
            <a:avLst/>
          </a:prstGeom>
          <a:noFill/>
        </p:spPr>
      </p:pic>
      <p:pic>
        <p:nvPicPr>
          <p:cNvPr id="5" name="Picture 6" descr="http://images04.olx-st.com/ui/2/49/61/1392020809_600104861_1-Pictures-of--Nikon-d90-with-23-lites-and-sony-1500-hd-video-camera-Rent-for-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805" y="1360820"/>
            <a:ext cx="27813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nini\Desktop\Social Reporters PemPal\interviews\IMG_0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666" y="3559264"/>
            <a:ext cx="35052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C:\Users\nini\Desktop\Social Reporters PemPal\interviews\IMG_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3429000"/>
            <a:ext cx="254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C:\Users\nini\Desktop\Social Reporters PemPal\interviews\IMG_0486.JPG"/>
          <p:cNvPicPr>
            <a:picLocks noChangeAspect="1" noChangeArrowheads="1"/>
          </p:cNvPicPr>
          <p:nvPr/>
        </p:nvPicPr>
        <p:blipFill>
          <a:blip r:embed="rId3" cstate="print"/>
          <a:srcRect r="13333"/>
          <a:stretch>
            <a:fillRect/>
          </a:stretch>
        </p:blipFill>
        <p:spPr bwMode="auto">
          <a:xfrm>
            <a:off x="9119286" y="0"/>
            <a:ext cx="30727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C:\Users\nini\Desktop\Social Reporters PemPal\interviews\IMG_0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5957" y="0"/>
            <a:ext cx="316332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36" descr="C:\Users\nini\Desktop\Social Reporters PemPal\interviews\IMG_0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799" y="0"/>
            <a:ext cx="36932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37" descr="C:\Users\nini\Desktop\Social Reporters PemPal\interviews\IMG_0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31880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C:\Users\nini\Desktop\Social Reporters PemPal\interviews\IMG_0483.JPG"/>
          <p:cNvPicPr>
            <a:picLocks noChangeAspect="1" noChangeArrowheads="1"/>
          </p:cNvPicPr>
          <p:nvPr/>
        </p:nvPicPr>
        <p:blipFill>
          <a:blip r:embed="rId7" cstate="print"/>
          <a:srcRect l="13333"/>
          <a:stretch>
            <a:fillRect/>
          </a:stretch>
        </p:blipFill>
        <p:spPr bwMode="auto">
          <a:xfrm>
            <a:off x="9550400" y="3429000"/>
            <a:ext cx="264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C:\Users\nini\Desktop\Social Reporters PemPal\interviews\IMG_04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233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C:\Users\nini\Desktop\Social Reporters PemPal\interviews\IMG_05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429000"/>
            <a:ext cx="264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:\Users\nini\Desktop\Social Reporters PemPal\interviews\IMG_0477.JPG"/>
          <p:cNvPicPr>
            <a:picLocks noChangeAspect="1" noChangeArrowheads="1"/>
          </p:cNvPicPr>
          <p:nvPr/>
        </p:nvPicPr>
        <p:blipFill>
          <a:blip r:embed="rId10" cstate="print"/>
          <a:srcRect l="-2"/>
          <a:stretch>
            <a:fillRect/>
          </a:stretch>
        </p:blipFill>
        <p:spPr bwMode="auto">
          <a:xfrm>
            <a:off x="7213600" y="3429000"/>
            <a:ext cx="233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624</Words>
  <Application>Microsoft Office PowerPoint</Application>
  <PresentationFormat>Custom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Istražitelji vrijednosti </vt:lpstr>
      <vt:lpstr>  Kako ćemo to učiniti?</vt:lpstr>
      <vt:lpstr>  Naši istražitelji vrijednosti prikupljaju   </vt:lpstr>
      <vt:lpstr>Ključna pitanja</vt:lpstr>
      <vt:lpstr>Kako utvrđujemo stvorenu vrijednost i utjecaj IACOP-a?</vt:lpstr>
      <vt:lpstr>http://pempaltc.wikispaces.com/37th+IACOP+meeting+-+Plenary –REZULTATI – istražitelji vrijednosti</vt:lpstr>
      <vt:lpstr>Kako ćemo to učiniti? </vt:lpstr>
      <vt:lpstr>PowerPoint Presentation</vt:lpstr>
      <vt:lpstr>Primjer stvorene vrijednosti IACOP-a</vt:lpstr>
      <vt:lpstr>PowerPoint Presentation</vt:lpstr>
      <vt:lpstr>PowerPoint Presentation</vt:lpstr>
      <vt:lpstr>  Vratite se i pokazat ćemo vam još stvorenih vrijednosti IACOP-a!  Dođite!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Muftic</dc:creator>
  <cp:lastModifiedBy>Assia</cp:lastModifiedBy>
  <cp:revision>89</cp:revision>
  <cp:lastPrinted>2016-06-21T13:32:17Z</cp:lastPrinted>
  <dcterms:created xsi:type="dcterms:W3CDTF">2016-06-20T11:00:01Z</dcterms:created>
  <dcterms:modified xsi:type="dcterms:W3CDTF">2016-06-28T13:04:14Z</dcterms:modified>
</cp:coreProperties>
</file>