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7"/>
  </p:notesMasterIdLst>
  <p:handoutMasterIdLst>
    <p:handoutMasterId r:id="rId28"/>
  </p:handoutMasterIdLst>
  <p:sldIdLst>
    <p:sldId id="356" r:id="rId2"/>
    <p:sldId id="359" r:id="rId3"/>
    <p:sldId id="492" r:id="rId4"/>
    <p:sldId id="466" r:id="rId5"/>
    <p:sldId id="491" r:id="rId6"/>
    <p:sldId id="488" r:id="rId7"/>
    <p:sldId id="469" r:id="rId8"/>
    <p:sldId id="471" r:id="rId9"/>
    <p:sldId id="472" r:id="rId10"/>
    <p:sldId id="473" r:id="rId11"/>
    <p:sldId id="474" r:id="rId12"/>
    <p:sldId id="475" r:id="rId13"/>
    <p:sldId id="487" r:id="rId14"/>
    <p:sldId id="470" r:id="rId15"/>
    <p:sldId id="476" r:id="rId16"/>
    <p:sldId id="479" r:id="rId17"/>
    <p:sldId id="440" r:id="rId18"/>
    <p:sldId id="490" r:id="rId19"/>
    <p:sldId id="448" r:id="rId20"/>
    <p:sldId id="462" r:id="rId21"/>
    <p:sldId id="489" r:id="rId22"/>
    <p:sldId id="454" r:id="rId23"/>
    <p:sldId id="445" r:id="rId24"/>
    <p:sldId id="447" r:id="rId25"/>
    <p:sldId id="299" r:id="rId26"/>
  </p:sldIdLst>
  <p:sldSz cx="9144000" cy="6858000" type="screen4x3"/>
  <p:notesSz cx="6805613" cy="99441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66"/>
    <a:srgbClr val="00CC00"/>
    <a:srgbClr val="CCCC00"/>
    <a:srgbClr val="FF0066"/>
    <a:srgbClr val="0066CC"/>
    <a:srgbClr val="FFCC00"/>
    <a:srgbClr val="000080"/>
    <a:srgbClr val="EF0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unkle Formatvorlage 2 - Akzent 5/Akz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Designformatvorlage 1 - Akz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Designformatvorlage 1 - Akz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8" autoAdjust="0"/>
    <p:restoredTop sz="91297" autoAdjust="0"/>
  </p:normalViewPr>
  <p:slideViewPr>
    <p:cSldViewPr>
      <p:cViewPr>
        <p:scale>
          <a:sx n="100" d="100"/>
          <a:sy n="100" d="100"/>
        </p:scale>
        <p:origin x="-918" y="-72"/>
      </p:cViewPr>
      <p:guideLst>
        <p:guide orient="horz" pos="2160"/>
        <p:guide pos="2880"/>
      </p:guideLst>
    </p:cSldViewPr>
  </p:slideViewPr>
  <p:outlineViewPr>
    <p:cViewPr>
      <p:scale>
        <a:sx n="33" d="100"/>
        <a:sy n="33" d="100"/>
      </p:scale>
      <p:origin x="0" y="3897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77" d="100"/>
          <a:sy n="77" d="100"/>
        </p:scale>
        <p:origin x="-2142" y="-90"/>
      </p:cViewPr>
      <p:guideLst>
        <p:guide orient="horz" pos="3131"/>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1" y="1"/>
            <a:ext cx="2949630" cy="496568"/>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39" name="Rectangle 3"/>
          <p:cNvSpPr>
            <a:spLocks noGrp="1" noChangeArrowheads="1"/>
          </p:cNvSpPr>
          <p:nvPr>
            <p:ph type="dt" sz="quarter" idx="1"/>
          </p:nvPr>
        </p:nvSpPr>
        <p:spPr bwMode="auto">
          <a:xfrm>
            <a:off x="3855985" y="1"/>
            <a:ext cx="2949629" cy="496568"/>
          </a:xfrm>
          <a:prstGeom prst="rect">
            <a:avLst/>
          </a:prstGeom>
          <a:noFill/>
          <a:ln w="9525">
            <a:noFill/>
            <a:miter lim="800000"/>
            <a:headEnd/>
            <a:tailEnd/>
          </a:ln>
          <a:effectLst/>
        </p:spPr>
        <p:txBody>
          <a:bodyPr vert="horz" wrap="square" lIns="91641" tIns="45821" rIns="91641" bIns="45821" numCol="1" anchor="t" anchorCtr="0" compatLnSpc="1">
            <a:prstTxWarp prst="textNoShape">
              <a:avLst/>
            </a:prstTxWarp>
          </a:bodyPr>
          <a:lstStyle>
            <a:lvl1pPr algn="r" eaLnBrk="0" hangingPunct="0">
              <a:defRPr sz="1200">
                <a:latin typeface="Times New Roman" pitchFamily="18" charset="0"/>
              </a:defRPr>
            </a:lvl1pPr>
          </a:lstStyle>
          <a:p>
            <a:pPr>
              <a:defRPr/>
            </a:pPr>
            <a:endParaRPr lang="de-DE"/>
          </a:p>
        </p:txBody>
      </p:sp>
      <p:sp>
        <p:nvSpPr>
          <p:cNvPr id="14340" name="Rectangle 4"/>
          <p:cNvSpPr>
            <a:spLocks noGrp="1" noChangeArrowheads="1"/>
          </p:cNvSpPr>
          <p:nvPr>
            <p:ph type="ftr" sz="quarter" idx="2"/>
          </p:nvPr>
        </p:nvSpPr>
        <p:spPr bwMode="auto">
          <a:xfrm>
            <a:off x="1" y="9447532"/>
            <a:ext cx="2949630" cy="496568"/>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eaLnBrk="0" hangingPunct="0">
              <a:defRPr sz="1200">
                <a:latin typeface="Times New Roman" pitchFamily="18" charset="0"/>
              </a:defRPr>
            </a:lvl1pPr>
          </a:lstStyle>
          <a:p>
            <a:pPr>
              <a:defRPr/>
            </a:pPr>
            <a:endParaRPr lang="de-DE"/>
          </a:p>
        </p:txBody>
      </p:sp>
      <p:sp>
        <p:nvSpPr>
          <p:cNvPr id="14341" name="Rectangle 5"/>
          <p:cNvSpPr>
            <a:spLocks noGrp="1" noChangeArrowheads="1"/>
          </p:cNvSpPr>
          <p:nvPr>
            <p:ph type="sldNum" sz="quarter" idx="3"/>
          </p:nvPr>
        </p:nvSpPr>
        <p:spPr bwMode="auto">
          <a:xfrm>
            <a:off x="3855985" y="9447532"/>
            <a:ext cx="2949629" cy="496568"/>
          </a:xfrm>
          <a:prstGeom prst="rect">
            <a:avLst/>
          </a:prstGeom>
          <a:noFill/>
          <a:ln w="9525">
            <a:noFill/>
            <a:miter lim="800000"/>
            <a:headEnd/>
            <a:tailEnd/>
          </a:ln>
          <a:effectLst/>
        </p:spPr>
        <p:txBody>
          <a:bodyPr vert="horz" wrap="square" lIns="91641" tIns="45821" rIns="91641" bIns="45821" numCol="1" anchor="b" anchorCtr="0" compatLnSpc="1">
            <a:prstTxWarp prst="textNoShape">
              <a:avLst/>
            </a:prstTxWarp>
          </a:bodyPr>
          <a:lstStyle>
            <a:lvl1pPr algn="r" eaLnBrk="0" hangingPunct="0">
              <a:defRPr sz="1200">
                <a:latin typeface="Times New Roman" pitchFamily="18" charset="0"/>
              </a:defRPr>
            </a:lvl1pPr>
          </a:lstStyle>
          <a:p>
            <a:pPr>
              <a:defRPr/>
            </a:pPr>
            <a:fld id="{7E53E3DC-4A00-4D24-A3A0-74CF34F7973A}" type="slidenum">
              <a:rPr lang="de-DE"/>
              <a:pPr>
                <a:defRPr/>
              </a:pPr>
              <a:t>‹Nr.›</a:t>
            </a:fld>
            <a:endParaRPr lang="de-DE"/>
          </a:p>
        </p:txBody>
      </p:sp>
    </p:spTree>
    <p:extLst>
      <p:ext uri="{BB962C8B-B14F-4D97-AF65-F5344CB8AC3E}">
        <p14:creationId xmlns:p14="http://schemas.microsoft.com/office/powerpoint/2010/main" val="6052495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1" y="1"/>
            <a:ext cx="2949630" cy="496568"/>
          </a:xfrm>
          <a:prstGeom prst="rect">
            <a:avLst/>
          </a:prstGeom>
          <a:noFill/>
          <a:ln w="9525">
            <a:noFill/>
            <a:miter lim="800000"/>
            <a:headEnd/>
            <a:tailEnd/>
          </a:ln>
          <a:effectLst/>
        </p:spPr>
        <p:txBody>
          <a:bodyPr vert="horz" wrap="square" lIns="19092" tIns="0" rIns="19092" bIns="0" numCol="1" anchor="t"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1" name="Rectangle 3"/>
          <p:cNvSpPr>
            <a:spLocks noGrp="1" noChangeArrowheads="1"/>
          </p:cNvSpPr>
          <p:nvPr>
            <p:ph type="dt" idx="1"/>
          </p:nvPr>
        </p:nvSpPr>
        <p:spPr bwMode="auto">
          <a:xfrm>
            <a:off x="3855985" y="1"/>
            <a:ext cx="2949629" cy="496568"/>
          </a:xfrm>
          <a:prstGeom prst="rect">
            <a:avLst/>
          </a:prstGeom>
          <a:noFill/>
          <a:ln w="9525">
            <a:noFill/>
            <a:miter lim="800000"/>
            <a:headEnd/>
            <a:tailEnd/>
          </a:ln>
          <a:effectLst/>
        </p:spPr>
        <p:txBody>
          <a:bodyPr vert="horz" wrap="square" lIns="19092" tIns="0" rIns="19092" bIns="0" numCol="1" anchor="t" anchorCtr="0" compatLnSpc="1">
            <a:prstTxWarp prst="textNoShape">
              <a:avLst/>
            </a:prstTxWarp>
          </a:bodyPr>
          <a:lstStyle>
            <a:lvl1pPr algn="r" eaLnBrk="0" hangingPunct="0">
              <a:defRPr sz="1200">
                <a:latin typeface="Arial" pitchFamily="34" charset="0"/>
              </a:defRPr>
            </a:lvl1pPr>
          </a:lstStyle>
          <a:p>
            <a:pPr>
              <a:defRPr/>
            </a:pPr>
            <a:endParaRPr lang="de-DE"/>
          </a:p>
        </p:txBody>
      </p:sp>
      <p:sp>
        <p:nvSpPr>
          <p:cNvPr id="20484" name="Rectangle 4"/>
          <p:cNvSpPr>
            <a:spLocks noGrp="1" noRot="1" noChangeAspect="1" noChangeArrowheads="1"/>
          </p:cNvSpPr>
          <p:nvPr>
            <p:ph type="sldImg" idx="2"/>
          </p:nvPr>
        </p:nvSpPr>
        <p:spPr bwMode="auto">
          <a:xfrm>
            <a:off x="919163" y="747713"/>
            <a:ext cx="4967287" cy="37274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945" y="4723767"/>
            <a:ext cx="4989723" cy="4473891"/>
          </a:xfrm>
          <a:prstGeom prst="rect">
            <a:avLst/>
          </a:prstGeom>
          <a:noFill/>
          <a:ln w="9525">
            <a:noFill/>
            <a:miter lim="800000"/>
            <a:headEnd/>
            <a:tailEnd/>
          </a:ln>
          <a:effectLst/>
        </p:spPr>
        <p:txBody>
          <a:bodyPr vert="horz" wrap="square" lIns="92278" tIns="46139" rIns="92278" bIns="46139" numCol="1" anchor="t" anchorCtr="0" compatLnSpc="1">
            <a:prstTxWarp prst="textNoShape">
              <a:avLst/>
            </a:prstTxWarp>
          </a:bodyPr>
          <a:lstStyle/>
          <a:p>
            <a:pPr lvl="0"/>
            <a:r>
              <a:rPr lang="de-DE" noProof="0" smtClean="0"/>
              <a:t>Hier klicken, um Master-Textformat zu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2054" name="Rectangle 6"/>
          <p:cNvSpPr>
            <a:spLocks noGrp="1" noChangeArrowheads="1"/>
          </p:cNvSpPr>
          <p:nvPr>
            <p:ph type="ftr" sz="quarter" idx="4"/>
          </p:nvPr>
        </p:nvSpPr>
        <p:spPr bwMode="auto">
          <a:xfrm>
            <a:off x="1" y="9447532"/>
            <a:ext cx="2949630" cy="496568"/>
          </a:xfrm>
          <a:prstGeom prst="rect">
            <a:avLst/>
          </a:prstGeom>
          <a:noFill/>
          <a:ln w="9525">
            <a:noFill/>
            <a:miter lim="800000"/>
            <a:headEnd/>
            <a:tailEnd/>
          </a:ln>
          <a:effectLst/>
        </p:spPr>
        <p:txBody>
          <a:bodyPr vert="horz" wrap="square" lIns="19092" tIns="0" rIns="19092" bIns="0" numCol="1" anchor="b" anchorCtr="0" compatLnSpc="1">
            <a:prstTxWarp prst="textNoShape">
              <a:avLst/>
            </a:prstTxWarp>
          </a:bodyPr>
          <a:lstStyle>
            <a:lvl1pPr eaLnBrk="0" hangingPunct="0">
              <a:defRPr sz="1200">
                <a:latin typeface="Arial" pitchFamily="34" charset="0"/>
              </a:defRPr>
            </a:lvl1pPr>
          </a:lstStyle>
          <a:p>
            <a:pPr>
              <a:defRPr/>
            </a:pPr>
            <a:endParaRPr lang="de-DE"/>
          </a:p>
        </p:txBody>
      </p:sp>
      <p:sp>
        <p:nvSpPr>
          <p:cNvPr id="2055" name="Rectangle 7"/>
          <p:cNvSpPr>
            <a:spLocks noGrp="1" noChangeArrowheads="1"/>
          </p:cNvSpPr>
          <p:nvPr>
            <p:ph type="sldNum" sz="quarter" idx="5"/>
          </p:nvPr>
        </p:nvSpPr>
        <p:spPr bwMode="auto">
          <a:xfrm>
            <a:off x="3855985" y="9447532"/>
            <a:ext cx="2949629" cy="496568"/>
          </a:xfrm>
          <a:prstGeom prst="rect">
            <a:avLst/>
          </a:prstGeom>
          <a:noFill/>
          <a:ln w="9525">
            <a:noFill/>
            <a:miter lim="800000"/>
            <a:headEnd/>
            <a:tailEnd/>
          </a:ln>
          <a:effectLst/>
        </p:spPr>
        <p:txBody>
          <a:bodyPr vert="horz" wrap="square" lIns="19092" tIns="0" rIns="19092" bIns="0" numCol="1" anchor="b" anchorCtr="0" compatLnSpc="1">
            <a:prstTxWarp prst="textNoShape">
              <a:avLst/>
            </a:prstTxWarp>
          </a:bodyPr>
          <a:lstStyle>
            <a:lvl1pPr algn="r" eaLnBrk="0" hangingPunct="0">
              <a:defRPr sz="1200">
                <a:latin typeface="Arial" pitchFamily="34" charset="0"/>
              </a:defRPr>
            </a:lvl1pPr>
          </a:lstStyle>
          <a:p>
            <a:pPr>
              <a:defRPr/>
            </a:pPr>
            <a:fld id="{F007FE8B-C539-49A2-86C6-CFC0E89A6F72}" type="slidenum">
              <a:rPr lang="de-DE"/>
              <a:pPr>
                <a:defRPr/>
              </a:pPr>
              <a:t>‹Nr.›</a:t>
            </a:fld>
            <a:endParaRPr lang="de-DE"/>
          </a:p>
        </p:txBody>
      </p:sp>
    </p:spTree>
    <p:extLst>
      <p:ext uri="{BB962C8B-B14F-4D97-AF65-F5344CB8AC3E}">
        <p14:creationId xmlns:p14="http://schemas.microsoft.com/office/powerpoint/2010/main" val="102701516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4584" indent="-286379" eaLnBrk="0" hangingPunct="0">
              <a:defRPr sz="2400">
                <a:solidFill>
                  <a:schemeClr val="tx1"/>
                </a:solidFill>
                <a:latin typeface="Arial" charset="0"/>
              </a:defRPr>
            </a:lvl2pPr>
            <a:lvl3pPr marL="1145515" indent="-229103" eaLnBrk="0" hangingPunct="0">
              <a:defRPr sz="2400">
                <a:solidFill>
                  <a:schemeClr val="tx1"/>
                </a:solidFill>
                <a:latin typeface="Arial" charset="0"/>
              </a:defRPr>
            </a:lvl3pPr>
            <a:lvl4pPr marL="1603720" indent="-229103" eaLnBrk="0" hangingPunct="0">
              <a:defRPr sz="2400">
                <a:solidFill>
                  <a:schemeClr val="tx1"/>
                </a:solidFill>
                <a:latin typeface="Arial" charset="0"/>
              </a:defRPr>
            </a:lvl4pPr>
            <a:lvl5pPr marL="2061926" indent="-229103" eaLnBrk="0" hangingPunct="0">
              <a:defRPr sz="2400">
                <a:solidFill>
                  <a:schemeClr val="tx1"/>
                </a:solidFill>
                <a:latin typeface="Arial" charset="0"/>
              </a:defRPr>
            </a:lvl5pPr>
            <a:lvl6pPr marL="2520132" indent="-229103" eaLnBrk="0" fontAlgn="base" hangingPunct="0">
              <a:spcBef>
                <a:spcPct val="0"/>
              </a:spcBef>
              <a:spcAft>
                <a:spcPct val="0"/>
              </a:spcAft>
              <a:defRPr sz="2400">
                <a:solidFill>
                  <a:schemeClr val="tx1"/>
                </a:solidFill>
                <a:latin typeface="Arial" charset="0"/>
              </a:defRPr>
            </a:lvl6pPr>
            <a:lvl7pPr marL="2978338" indent="-229103" eaLnBrk="0" fontAlgn="base" hangingPunct="0">
              <a:spcBef>
                <a:spcPct val="0"/>
              </a:spcBef>
              <a:spcAft>
                <a:spcPct val="0"/>
              </a:spcAft>
              <a:defRPr sz="2400">
                <a:solidFill>
                  <a:schemeClr val="tx1"/>
                </a:solidFill>
                <a:latin typeface="Arial" charset="0"/>
              </a:defRPr>
            </a:lvl7pPr>
            <a:lvl8pPr marL="3436544" indent="-229103" eaLnBrk="0" fontAlgn="base" hangingPunct="0">
              <a:spcBef>
                <a:spcPct val="0"/>
              </a:spcBef>
              <a:spcAft>
                <a:spcPct val="0"/>
              </a:spcAft>
              <a:defRPr sz="2400">
                <a:solidFill>
                  <a:schemeClr val="tx1"/>
                </a:solidFill>
                <a:latin typeface="Arial" charset="0"/>
              </a:defRPr>
            </a:lvl8pPr>
            <a:lvl9pPr marL="3894750" indent="-229103" eaLnBrk="0" fontAlgn="base" hangingPunct="0">
              <a:spcBef>
                <a:spcPct val="0"/>
              </a:spcBef>
              <a:spcAft>
                <a:spcPct val="0"/>
              </a:spcAft>
              <a:defRPr sz="2400">
                <a:solidFill>
                  <a:schemeClr val="tx1"/>
                </a:solidFill>
                <a:latin typeface="Arial" charset="0"/>
              </a:defRPr>
            </a:lvl9pPr>
          </a:lstStyle>
          <a:p>
            <a:fld id="{2663567A-F624-46A0-B8B8-3BAA89FE9C01}" type="slidenum">
              <a:rPr lang="de-DE" sz="1200"/>
              <a:pPr/>
              <a:t>1</a:t>
            </a:fld>
            <a:endParaRPr lang="de-DE" sz="1200" dirty="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10</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11</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12</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13</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14</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15</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16</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17</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19</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20</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21</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22</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23</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24</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AT"/>
          </a:p>
        </p:txBody>
      </p:sp>
      <p:sp>
        <p:nvSpPr>
          <p:cNvPr id="4" name="Foliennummernplatzhalter 3"/>
          <p:cNvSpPr>
            <a:spLocks noGrp="1"/>
          </p:cNvSpPr>
          <p:nvPr>
            <p:ph type="sldNum" sz="quarter" idx="10"/>
          </p:nvPr>
        </p:nvSpPr>
        <p:spPr/>
        <p:txBody>
          <a:bodyPr/>
          <a:lstStyle/>
          <a:p>
            <a:pPr>
              <a:defRPr/>
            </a:pPr>
            <a:fld id="{F007FE8B-C539-49A2-86C6-CFC0E89A6F72}" type="slidenum">
              <a:rPr lang="de-DE" smtClean="0"/>
              <a:pPr>
                <a:defRPr/>
              </a:pPr>
              <a:t>25</a:t>
            </a:fld>
            <a:endParaRPr lang="de-DE"/>
          </a:p>
        </p:txBody>
      </p:sp>
    </p:spTree>
    <p:extLst>
      <p:ext uri="{BB962C8B-B14F-4D97-AF65-F5344CB8AC3E}">
        <p14:creationId xmlns:p14="http://schemas.microsoft.com/office/powerpoint/2010/main" val="6093409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3</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4</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5</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FC45C54D-51AA-49EA-AE7E-608FA3982016}" type="slidenum">
              <a:rPr lang="de-DE" sz="1200" smtClean="0">
                <a:solidFill>
                  <a:prstClr val="black"/>
                </a:solidFill>
              </a:rPr>
              <a:pPr/>
              <a:t>6</a:t>
            </a:fld>
            <a:endParaRPr lang="de-DE" sz="1200" dirty="0" smtClean="0">
              <a:solidFill>
                <a:prstClr val="black"/>
              </a:solidFill>
            </a:endParaRPr>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7</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8</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287FAA58-9E0C-40DC-B9D2-7AFF76963687}" type="slidenum">
              <a:rPr lang="de-DE" sz="1200" smtClean="0"/>
              <a:pPr/>
              <a:t>9</a:t>
            </a:fld>
            <a:endParaRPr lang="de-DE" sz="1200" dirty="0" smtClean="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de-DE" dirty="0"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pic>
        <p:nvPicPr>
          <p:cNvPr id="4" name="Picture 37" descr="OeP_Parlament_D_2C_RZ"/>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189663" y="457200"/>
            <a:ext cx="2601912" cy="1414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9" name="Rectangle 17"/>
          <p:cNvSpPr>
            <a:spLocks noGrp="1" noChangeAspect="1" noChangeArrowheads="1"/>
          </p:cNvSpPr>
          <p:nvPr>
            <p:ph type="ctrTitle" sz="quarter"/>
          </p:nvPr>
        </p:nvSpPr>
        <p:spPr>
          <a:xfrm>
            <a:off x="382588" y="4549775"/>
            <a:ext cx="7161212" cy="625475"/>
          </a:xfrm>
        </p:spPr>
        <p:txBody>
          <a:bodyPr>
            <a:spAutoFit/>
          </a:bodyPr>
          <a:lstStyle>
            <a:lvl1pPr>
              <a:lnSpc>
                <a:spcPct val="100000"/>
              </a:lnSpc>
              <a:defRPr sz="3500"/>
            </a:lvl1pPr>
          </a:lstStyle>
          <a:p>
            <a:r>
              <a:rPr lang="de-DE" smtClean="0"/>
              <a:t>Titelmasterformat durch Klicken bearbeiten</a:t>
            </a:r>
            <a:endParaRPr lang="de-DE"/>
          </a:p>
        </p:txBody>
      </p:sp>
      <p:sp>
        <p:nvSpPr>
          <p:cNvPr id="3090" name="Rectangle 18"/>
          <p:cNvSpPr>
            <a:spLocks noGrp="1" noChangeAspect="1" noChangeArrowheads="1"/>
          </p:cNvSpPr>
          <p:nvPr>
            <p:ph type="subTitle" sz="quarter" idx="1"/>
          </p:nvPr>
        </p:nvSpPr>
        <p:spPr>
          <a:xfrm>
            <a:off x="406400" y="5105400"/>
            <a:ext cx="7137400" cy="274638"/>
          </a:xfrm>
          <a:ln w="12700"/>
        </p:spPr>
        <p:txBody>
          <a:bodyPr lIns="91440" tIns="0" rIns="91440" bIns="0">
            <a:spAutoFit/>
          </a:bodyPr>
          <a:lstStyle>
            <a:lvl1pPr>
              <a:spcBef>
                <a:spcPct val="0"/>
              </a:spcBef>
              <a:buClrTx/>
              <a:buSzTx/>
              <a:buFontTx/>
              <a:buChar char="•"/>
              <a:defRPr/>
            </a:lvl1pPr>
          </a:lstStyle>
          <a:p>
            <a:r>
              <a:rPr lang="de-DE" smtClean="0"/>
              <a:t>Formatvorlage des Untertitelmasters durch Klicken bearbeiten</a:t>
            </a:r>
            <a:endParaRPr lang="de-DE"/>
          </a:p>
        </p:txBody>
      </p:sp>
    </p:spTree>
    <p:extLst>
      <p:ext uri="{BB962C8B-B14F-4D97-AF65-F5344CB8AC3E}">
        <p14:creationId xmlns:p14="http://schemas.microsoft.com/office/powerpoint/2010/main" val="3872493047"/>
      </p:ext>
    </p:extLst>
  </p:cSld>
  <p:clrMapOvr>
    <a:masterClrMapping/>
  </p:clrMapOv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F51C38CC-9494-4975-BC38-50923AED8E25}"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878796189"/>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533400"/>
            <a:ext cx="2057400" cy="5334000"/>
          </a:xfrm>
        </p:spPr>
        <p:txBody>
          <a:bodyPr vert="eaVert"/>
          <a:lstStyle/>
          <a:p>
            <a:r>
              <a:rPr lang="de-DE" smtClean="0"/>
              <a:t>Titelmasterformat durch Klicken bearbeiten</a:t>
            </a:r>
            <a:endParaRPr lang="de-AT"/>
          </a:p>
        </p:txBody>
      </p:sp>
      <p:sp>
        <p:nvSpPr>
          <p:cNvPr id="3" name="Vertikaler Textplatzhalter 2"/>
          <p:cNvSpPr>
            <a:spLocks noGrp="1"/>
          </p:cNvSpPr>
          <p:nvPr>
            <p:ph type="body" orient="vert" idx="1"/>
          </p:nvPr>
        </p:nvSpPr>
        <p:spPr>
          <a:xfrm>
            <a:off x="381000" y="533400"/>
            <a:ext cx="6019800" cy="53340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16030631-EA3A-4E7D-A887-9FDF9504E87F}"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4083354552"/>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276350"/>
          </a:xfrm>
        </p:spPr>
        <p:txBody>
          <a:bodyPr/>
          <a:lstStyle/>
          <a:p>
            <a:r>
              <a:rPr lang="de-DE" smtClean="0"/>
              <a:t>Titelmasterformat durch Klicken bearbeiten</a:t>
            </a:r>
            <a:endParaRPr lang="de-AT"/>
          </a:p>
        </p:txBody>
      </p:sp>
      <p:sp>
        <p:nvSpPr>
          <p:cNvPr id="3" name="Textplatzhalter 2"/>
          <p:cNvSpPr>
            <a:spLocks noGrp="1"/>
          </p:cNvSpPr>
          <p:nvPr>
            <p:ph type="body" sz="half" idx="1"/>
          </p:nvPr>
        </p:nvSpPr>
        <p:spPr>
          <a:xfrm>
            <a:off x="423863" y="1981200"/>
            <a:ext cx="4016375"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FF8F14B6-2EE4-4E54-943B-4C1ED28598B8}"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010909266"/>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Rectangle 21"/>
          <p:cNvSpPr>
            <a:spLocks noGrp="1" noChangeArrowheads="1"/>
          </p:cNvSpPr>
          <p:nvPr>
            <p:ph type="sldNum" sz="quarter" idx="10"/>
          </p:nvPr>
        </p:nvSpPr>
        <p:spPr>
          <a:ln/>
        </p:spPr>
        <p:txBody>
          <a:bodyPr/>
          <a:lstStyle>
            <a:lvl1pPr>
              <a:defRPr/>
            </a:lvl1pPr>
          </a:lstStyle>
          <a:p>
            <a:pPr>
              <a:defRPr/>
            </a:pPr>
            <a:fld id="{71FD30D2-9CA5-43BE-8D4E-1FD5D4F44DF1}"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395098195"/>
      </p:ext>
    </p:extLst>
  </p:cSld>
  <p:clrMapOvr>
    <a:masterClrMapping/>
  </p:clrMapOv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21"/>
          <p:cNvSpPr>
            <a:spLocks noGrp="1" noChangeArrowheads="1"/>
          </p:cNvSpPr>
          <p:nvPr>
            <p:ph type="sldNum" sz="quarter" idx="10"/>
          </p:nvPr>
        </p:nvSpPr>
        <p:spPr>
          <a:ln/>
        </p:spPr>
        <p:txBody>
          <a:bodyPr/>
          <a:lstStyle>
            <a:lvl1pPr>
              <a:defRPr/>
            </a:lvl1pPr>
          </a:lstStyle>
          <a:p>
            <a:pPr>
              <a:defRPr/>
            </a:pPr>
            <a:fld id="{C034975C-34EA-4767-81F6-BC8D48016F82}" type="slidenum">
              <a:rPr lang="de-DE"/>
              <a:pPr>
                <a:defRPr/>
              </a:pPr>
              <a:t>‹Nr.›</a:t>
            </a:fld>
            <a:endParaRPr lang="de-DE"/>
          </a:p>
        </p:txBody>
      </p:sp>
      <p:sp>
        <p:nvSpPr>
          <p:cNvPr id="5"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380280391"/>
      </p:ext>
    </p:extLst>
  </p:cSld>
  <p:clrMapOvr>
    <a:masterClrMapping/>
  </p:clrMapOv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Inhaltsplatzhalter 2"/>
          <p:cNvSpPr>
            <a:spLocks noGrp="1"/>
          </p:cNvSpPr>
          <p:nvPr>
            <p:ph sz="half" idx="1"/>
          </p:nvPr>
        </p:nvSpPr>
        <p:spPr>
          <a:xfrm>
            <a:off x="423863" y="1981200"/>
            <a:ext cx="4016375"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Inhaltsplatzhalter 3"/>
          <p:cNvSpPr>
            <a:spLocks noGrp="1"/>
          </p:cNvSpPr>
          <p:nvPr>
            <p:ph sz="half" idx="2"/>
          </p:nvPr>
        </p:nvSpPr>
        <p:spPr>
          <a:xfrm>
            <a:off x="4592638" y="1981200"/>
            <a:ext cx="4017962"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Rectangle 21"/>
          <p:cNvSpPr>
            <a:spLocks noGrp="1" noChangeArrowheads="1"/>
          </p:cNvSpPr>
          <p:nvPr>
            <p:ph type="sldNum" sz="quarter" idx="10"/>
          </p:nvPr>
        </p:nvSpPr>
        <p:spPr>
          <a:ln/>
        </p:spPr>
        <p:txBody>
          <a:bodyPr/>
          <a:lstStyle>
            <a:lvl1pPr>
              <a:defRPr/>
            </a:lvl1pPr>
          </a:lstStyle>
          <a:p>
            <a:pPr>
              <a:defRPr/>
            </a:pPr>
            <a:fld id="{2DD113C0-3314-462B-91ED-6B9505AB5FF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560265458"/>
      </p:ext>
    </p:extLst>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7" name="Rectangle 21"/>
          <p:cNvSpPr>
            <a:spLocks noGrp="1" noChangeArrowheads="1"/>
          </p:cNvSpPr>
          <p:nvPr>
            <p:ph type="sldNum" sz="quarter" idx="10"/>
          </p:nvPr>
        </p:nvSpPr>
        <p:spPr>
          <a:ln/>
        </p:spPr>
        <p:txBody>
          <a:bodyPr/>
          <a:lstStyle>
            <a:lvl1pPr>
              <a:defRPr/>
            </a:lvl1pPr>
          </a:lstStyle>
          <a:p>
            <a:pPr>
              <a:defRPr/>
            </a:pPr>
            <a:fld id="{EFE7D595-455B-4974-95E6-47EFCC3F8CAE}" type="slidenum">
              <a:rPr lang="de-DE"/>
              <a:pPr>
                <a:defRPr/>
              </a:pPr>
              <a:t>‹Nr.›</a:t>
            </a:fld>
            <a:endParaRPr lang="de-DE"/>
          </a:p>
        </p:txBody>
      </p:sp>
      <p:sp>
        <p:nvSpPr>
          <p:cNvPr id="8"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32969111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AT"/>
          </a:p>
        </p:txBody>
      </p:sp>
      <p:sp>
        <p:nvSpPr>
          <p:cNvPr id="3" name="Rectangle 21"/>
          <p:cNvSpPr>
            <a:spLocks noGrp="1" noChangeArrowheads="1"/>
          </p:cNvSpPr>
          <p:nvPr>
            <p:ph type="sldNum" sz="quarter" idx="10"/>
          </p:nvPr>
        </p:nvSpPr>
        <p:spPr>
          <a:ln/>
        </p:spPr>
        <p:txBody>
          <a:bodyPr/>
          <a:lstStyle>
            <a:lvl1pPr>
              <a:defRPr/>
            </a:lvl1pPr>
          </a:lstStyle>
          <a:p>
            <a:pPr>
              <a:defRPr/>
            </a:pPr>
            <a:fld id="{5A9B3A48-D934-4182-A07F-05612E35E0E0}" type="slidenum">
              <a:rPr lang="de-DE"/>
              <a:pPr>
                <a:defRPr/>
              </a:pPr>
              <a:t>‹Nr.›</a:t>
            </a:fld>
            <a:endParaRPr lang="de-DE"/>
          </a:p>
        </p:txBody>
      </p:sp>
      <p:sp>
        <p:nvSpPr>
          <p:cNvPr id="4"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2217033"/>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21"/>
          <p:cNvSpPr>
            <a:spLocks noGrp="1" noChangeArrowheads="1"/>
          </p:cNvSpPr>
          <p:nvPr>
            <p:ph type="sldNum" sz="quarter" idx="10"/>
          </p:nvPr>
        </p:nvSpPr>
        <p:spPr>
          <a:ln/>
        </p:spPr>
        <p:txBody>
          <a:bodyPr/>
          <a:lstStyle>
            <a:lvl1pPr>
              <a:defRPr/>
            </a:lvl1pPr>
          </a:lstStyle>
          <a:p>
            <a:pPr>
              <a:defRPr/>
            </a:pPr>
            <a:fld id="{2D68EDBF-8092-478A-88A2-409F9C533C3E}" type="slidenum">
              <a:rPr lang="de-DE"/>
              <a:pPr>
                <a:defRPr/>
              </a:pPr>
              <a:t>‹Nr.›</a:t>
            </a:fld>
            <a:endParaRPr lang="de-DE"/>
          </a:p>
        </p:txBody>
      </p:sp>
      <p:sp>
        <p:nvSpPr>
          <p:cNvPr id="3"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1101261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739ECBE8-8779-4213-A2D0-7562ABE5392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2086154981"/>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de-DE" noProof="0" smtClean="0"/>
              <a:t>Bild durch Klicken auf Symbol hinzufügen</a:t>
            </a:r>
            <a:endParaRPr lang="de-A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21"/>
          <p:cNvSpPr>
            <a:spLocks noGrp="1" noChangeArrowheads="1"/>
          </p:cNvSpPr>
          <p:nvPr>
            <p:ph type="sldNum" sz="quarter" idx="10"/>
          </p:nvPr>
        </p:nvSpPr>
        <p:spPr>
          <a:ln/>
        </p:spPr>
        <p:txBody>
          <a:bodyPr/>
          <a:lstStyle>
            <a:lvl1pPr>
              <a:defRPr/>
            </a:lvl1pPr>
          </a:lstStyle>
          <a:p>
            <a:pPr>
              <a:defRPr/>
            </a:pPr>
            <a:fld id="{91ED14E3-68B9-48DB-BAD2-8328EAE8F1C1}" type="slidenum">
              <a:rPr lang="de-DE"/>
              <a:pPr>
                <a:defRPr/>
              </a:pPr>
              <a:t>‹Nr.›</a:t>
            </a:fld>
            <a:endParaRPr lang="de-DE"/>
          </a:p>
        </p:txBody>
      </p:sp>
      <p:sp>
        <p:nvSpPr>
          <p:cNvPr id="6" name="Rectangle 22"/>
          <p:cNvSpPr>
            <a:spLocks noGrp="1" noChangeArrowheads="1"/>
          </p:cNvSpPr>
          <p:nvPr>
            <p:ph type="ftr" sz="quarter" idx="11"/>
          </p:nvPr>
        </p:nvSpPr>
        <p:spPr>
          <a:ln/>
        </p:spPr>
        <p:txBody>
          <a:bodyPr/>
          <a:lstStyle>
            <a:lvl1pPr>
              <a:defRPr/>
            </a:lvl1pPr>
          </a:lstStyle>
          <a:p>
            <a:pPr>
              <a:defRPr/>
            </a:pPr>
            <a:r>
              <a:rPr lang="de-DE"/>
              <a:t>REPUBLIK ÖSTERREICH  Parlament</a:t>
            </a:r>
          </a:p>
        </p:txBody>
      </p:sp>
    </p:spTree>
    <p:extLst>
      <p:ext uri="{BB962C8B-B14F-4D97-AF65-F5344CB8AC3E}">
        <p14:creationId xmlns:p14="http://schemas.microsoft.com/office/powerpoint/2010/main" val="189213748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title"/>
          </p:nvPr>
        </p:nvSpPr>
        <p:spPr bwMode="auto">
          <a:xfrm>
            <a:off x="381000" y="533400"/>
            <a:ext cx="8229600"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b" anchorCtr="0" compatLnSpc="1">
            <a:prstTxWarp prst="textNoShape">
              <a:avLst/>
            </a:prstTxWarp>
          </a:bodyPr>
          <a:lstStyle/>
          <a:p>
            <a:pPr lvl="0"/>
            <a:r>
              <a:rPr lang="de-DE" smtClean="0"/>
              <a:t>Mastertitelformat bearbeiten</a:t>
            </a:r>
          </a:p>
        </p:txBody>
      </p:sp>
      <p:sp>
        <p:nvSpPr>
          <p:cNvPr id="1027" name="Rectangle 4"/>
          <p:cNvSpPr>
            <a:spLocks noGrp="1" noChangeArrowheads="1"/>
          </p:cNvSpPr>
          <p:nvPr>
            <p:ph type="body" idx="1"/>
          </p:nvPr>
        </p:nvSpPr>
        <p:spPr bwMode="auto">
          <a:xfrm>
            <a:off x="423863" y="1981200"/>
            <a:ext cx="81867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de-DE" smtClean="0"/>
              <a:t>Mastertextformat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1045" name="Rectangle 21"/>
          <p:cNvSpPr>
            <a:spLocks noGrp="1" noChangeArrowheads="1"/>
          </p:cNvSpPr>
          <p:nvPr>
            <p:ph type="sldNum" sz="quarter" idx="4"/>
          </p:nvPr>
        </p:nvSpPr>
        <p:spPr bwMode="auto">
          <a:xfrm>
            <a:off x="539750" y="6524625"/>
            <a:ext cx="374650" cy="3365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ea typeface="ヒラギノ角ゴ Pro W3" pitchFamily="1" charset="-128"/>
              </a:defRPr>
            </a:lvl1pPr>
          </a:lstStyle>
          <a:p>
            <a:pPr>
              <a:defRPr/>
            </a:pPr>
            <a:fld id="{51294AC9-1878-41BD-9824-F5F3E12EAC3E}" type="slidenum">
              <a:rPr lang="de-DE"/>
              <a:pPr>
                <a:defRPr/>
              </a:pPr>
              <a:t>‹Nr.›</a:t>
            </a:fld>
            <a:endParaRPr lang="de-DE"/>
          </a:p>
        </p:txBody>
      </p:sp>
      <p:sp>
        <p:nvSpPr>
          <p:cNvPr id="1046" name="Rectangle 22"/>
          <p:cNvSpPr>
            <a:spLocks noGrp="1" noChangeArrowheads="1"/>
          </p:cNvSpPr>
          <p:nvPr>
            <p:ph type="ftr" sz="quarter" idx="3"/>
          </p:nvPr>
        </p:nvSpPr>
        <p:spPr bwMode="auto">
          <a:xfrm>
            <a:off x="1258888" y="6524625"/>
            <a:ext cx="2362200" cy="3048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eaLnBrk="0" hangingPunct="0">
              <a:defRPr sz="900" smtClean="0">
                <a:solidFill>
                  <a:schemeClr val="bg1"/>
                </a:solidFill>
                <a:latin typeface="Palatino" pitchFamily="18" charset="0"/>
                <a:ea typeface="ヒラギノ角ゴ Pro W3" pitchFamily="1" charset="-128"/>
              </a:defRPr>
            </a:lvl1pPr>
          </a:lstStyle>
          <a:p>
            <a:pPr>
              <a:defRPr/>
            </a:pPr>
            <a:r>
              <a:rPr lang="de-DE"/>
              <a:t>REPUBLIK ÖSTERREICH  Parlament</a:t>
            </a:r>
          </a:p>
        </p:txBody>
      </p:sp>
    </p:spTree>
  </p:cSld>
  <p:clrMap bg1="lt1" tx1="dk1" bg2="lt2" tx2="dk2" accent1="accent1" accent2="accent2" accent3="accent3" accent4="accent4" accent5="accent5" accent6="accent6" hlink="hlink" folHlink="folHlink"/>
  <p:sldLayoutIdLst>
    <p:sldLayoutId id="2147483686"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ransition/>
  <p:timing>
    <p:tnLst>
      <p:par>
        <p:cTn id="1" dur="indefinite" restart="never" nodeType="tmRoot"/>
      </p:par>
    </p:tnLst>
  </p:timing>
  <p:hf hdr="0" dt="0"/>
  <p:txStyles>
    <p:titleStyle>
      <a:lvl1pPr algn="l" rtl="0" eaLnBrk="1" fontAlgn="base" hangingPunct="1">
        <a:lnSpc>
          <a:spcPct val="90000"/>
        </a:lnSpc>
        <a:spcBef>
          <a:spcPct val="0"/>
        </a:spcBef>
        <a:spcAft>
          <a:spcPct val="0"/>
        </a:spcAft>
        <a:defRPr sz="3000">
          <a:solidFill>
            <a:srgbClr val="EF0F2C"/>
          </a:solidFill>
          <a:latin typeface="+mj-lt"/>
          <a:ea typeface="+mj-ea"/>
          <a:cs typeface="+mj-cs"/>
        </a:defRPr>
      </a:lvl1pPr>
      <a:lvl2pPr algn="l" rtl="0" eaLnBrk="1" fontAlgn="base" hangingPunct="1">
        <a:lnSpc>
          <a:spcPct val="90000"/>
        </a:lnSpc>
        <a:spcBef>
          <a:spcPct val="0"/>
        </a:spcBef>
        <a:spcAft>
          <a:spcPct val="0"/>
        </a:spcAft>
        <a:defRPr sz="3000">
          <a:solidFill>
            <a:srgbClr val="EF0F2C"/>
          </a:solidFill>
          <a:latin typeface="Palatino" pitchFamily="18" charset="0"/>
        </a:defRPr>
      </a:lvl2pPr>
      <a:lvl3pPr algn="l" rtl="0" eaLnBrk="1" fontAlgn="base" hangingPunct="1">
        <a:lnSpc>
          <a:spcPct val="90000"/>
        </a:lnSpc>
        <a:spcBef>
          <a:spcPct val="0"/>
        </a:spcBef>
        <a:spcAft>
          <a:spcPct val="0"/>
        </a:spcAft>
        <a:defRPr sz="3000">
          <a:solidFill>
            <a:srgbClr val="EF0F2C"/>
          </a:solidFill>
          <a:latin typeface="Palatino" pitchFamily="18" charset="0"/>
        </a:defRPr>
      </a:lvl3pPr>
      <a:lvl4pPr algn="l" rtl="0" eaLnBrk="1" fontAlgn="base" hangingPunct="1">
        <a:lnSpc>
          <a:spcPct val="90000"/>
        </a:lnSpc>
        <a:spcBef>
          <a:spcPct val="0"/>
        </a:spcBef>
        <a:spcAft>
          <a:spcPct val="0"/>
        </a:spcAft>
        <a:defRPr sz="3000">
          <a:solidFill>
            <a:srgbClr val="EF0F2C"/>
          </a:solidFill>
          <a:latin typeface="Palatino" pitchFamily="18" charset="0"/>
        </a:defRPr>
      </a:lvl4pPr>
      <a:lvl5pPr algn="l" rtl="0" eaLnBrk="1" fontAlgn="base" hangingPunct="1">
        <a:lnSpc>
          <a:spcPct val="90000"/>
        </a:lnSpc>
        <a:spcBef>
          <a:spcPct val="0"/>
        </a:spcBef>
        <a:spcAft>
          <a:spcPct val="0"/>
        </a:spcAft>
        <a:defRPr sz="3000">
          <a:solidFill>
            <a:srgbClr val="EF0F2C"/>
          </a:solidFill>
          <a:latin typeface="Palatino" pitchFamily="18" charset="0"/>
        </a:defRPr>
      </a:lvl5pPr>
      <a:lvl6pPr marL="457200" algn="l" rtl="0" eaLnBrk="1" fontAlgn="base" hangingPunct="1">
        <a:lnSpc>
          <a:spcPct val="90000"/>
        </a:lnSpc>
        <a:spcBef>
          <a:spcPct val="0"/>
        </a:spcBef>
        <a:spcAft>
          <a:spcPct val="0"/>
        </a:spcAft>
        <a:defRPr sz="3000">
          <a:solidFill>
            <a:srgbClr val="EF0F2C"/>
          </a:solidFill>
          <a:latin typeface="Palatino" pitchFamily="18" charset="0"/>
        </a:defRPr>
      </a:lvl6pPr>
      <a:lvl7pPr marL="914400" algn="l" rtl="0" eaLnBrk="1" fontAlgn="base" hangingPunct="1">
        <a:lnSpc>
          <a:spcPct val="90000"/>
        </a:lnSpc>
        <a:spcBef>
          <a:spcPct val="0"/>
        </a:spcBef>
        <a:spcAft>
          <a:spcPct val="0"/>
        </a:spcAft>
        <a:defRPr sz="3000">
          <a:solidFill>
            <a:srgbClr val="EF0F2C"/>
          </a:solidFill>
          <a:latin typeface="Palatino" pitchFamily="18" charset="0"/>
        </a:defRPr>
      </a:lvl7pPr>
      <a:lvl8pPr marL="1371600" algn="l" rtl="0" eaLnBrk="1" fontAlgn="base" hangingPunct="1">
        <a:lnSpc>
          <a:spcPct val="90000"/>
        </a:lnSpc>
        <a:spcBef>
          <a:spcPct val="0"/>
        </a:spcBef>
        <a:spcAft>
          <a:spcPct val="0"/>
        </a:spcAft>
        <a:defRPr sz="3000">
          <a:solidFill>
            <a:srgbClr val="EF0F2C"/>
          </a:solidFill>
          <a:latin typeface="Palatino" pitchFamily="18" charset="0"/>
        </a:defRPr>
      </a:lvl8pPr>
      <a:lvl9pPr marL="1828800" algn="l" rtl="0" eaLnBrk="1" fontAlgn="base" hangingPunct="1">
        <a:lnSpc>
          <a:spcPct val="90000"/>
        </a:lnSpc>
        <a:spcBef>
          <a:spcPct val="0"/>
        </a:spcBef>
        <a:spcAft>
          <a:spcPct val="0"/>
        </a:spcAft>
        <a:defRPr sz="3000">
          <a:solidFill>
            <a:srgbClr val="EF0F2C"/>
          </a:solidFill>
          <a:latin typeface="Palatino" pitchFamily="18" charset="0"/>
        </a:defRPr>
      </a:lvl9pPr>
    </p:titleStyle>
    <p:bodyStyle>
      <a:lvl1pPr marL="342900" indent="-342900" algn="l" rtl="0" eaLnBrk="1" fontAlgn="base" hangingPunct="1">
        <a:spcBef>
          <a:spcPct val="20000"/>
        </a:spcBef>
        <a:spcAft>
          <a:spcPct val="0"/>
        </a:spcAft>
        <a:buClr>
          <a:schemeClr val="tx2"/>
        </a:buClr>
        <a:buSzPct val="70000"/>
        <a:buFont typeface="Times" pitchFamily="18" charset="0"/>
        <a:buChar char="•"/>
        <a:defRPr>
          <a:solidFill>
            <a:schemeClr val="tx1"/>
          </a:solidFill>
          <a:latin typeface="+mn-lt"/>
          <a:ea typeface="+mn-ea"/>
          <a:cs typeface="+mn-cs"/>
        </a:defRPr>
      </a:lvl1pPr>
      <a:lvl2pPr marL="533400" indent="-342900" algn="l" rtl="0" eaLnBrk="1" fontAlgn="base" hangingPunct="1">
        <a:spcBef>
          <a:spcPct val="20000"/>
        </a:spcBef>
        <a:spcAft>
          <a:spcPct val="0"/>
        </a:spcAft>
        <a:buClr>
          <a:schemeClr val="bg2"/>
        </a:buClr>
        <a:buSzPct val="65000"/>
        <a:buFont typeface="Times" pitchFamily="18" charset="0"/>
        <a:buChar char="•"/>
        <a:defRPr>
          <a:solidFill>
            <a:schemeClr val="tx1"/>
          </a:solidFill>
          <a:latin typeface="+mn-lt"/>
        </a:defRPr>
      </a:lvl2pPr>
      <a:lvl3pPr marL="723900" indent="-342900" algn="l" rtl="0" eaLnBrk="1" fontAlgn="base" hangingPunct="1">
        <a:spcBef>
          <a:spcPct val="20000"/>
        </a:spcBef>
        <a:spcAft>
          <a:spcPct val="0"/>
        </a:spcAft>
        <a:buClr>
          <a:schemeClr val="tx2"/>
        </a:buClr>
        <a:buSzPct val="60000"/>
        <a:buFont typeface="Times" pitchFamily="18" charset="0"/>
        <a:buChar char="•"/>
        <a:defRPr>
          <a:solidFill>
            <a:schemeClr val="tx1"/>
          </a:solidFill>
          <a:latin typeface="+mn-lt"/>
        </a:defRPr>
      </a:lvl3pPr>
      <a:lvl4pPr marL="914400" indent="-342900" algn="l" rtl="0" eaLnBrk="1" fontAlgn="base" hangingPunct="1">
        <a:spcBef>
          <a:spcPct val="20000"/>
        </a:spcBef>
        <a:spcAft>
          <a:spcPct val="0"/>
        </a:spcAft>
        <a:buClr>
          <a:schemeClr val="bg2"/>
        </a:buClr>
        <a:buSzPct val="70000"/>
        <a:buFont typeface="Times" pitchFamily="18" charset="0"/>
        <a:buChar char="•"/>
        <a:defRPr>
          <a:solidFill>
            <a:schemeClr val="tx1"/>
          </a:solidFill>
          <a:latin typeface="+mn-lt"/>
        </a:defRPr>
      </a:lvl4pPr>
      <a:lvl5pPr marL="11049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5pPr>
      <a:lvl6pPr marL="15621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6pPr>
      <a:lvl7pPr marL="20193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7pPr>
      <a:lvl8pPr marL="24765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8pPr>
      <a:lvl9pPr marL="2933700" indent="-342900" algn="l" rtl="0" eaLnBrk="1" fontAlgn="base" hangingPunct="1">
        <a:spcBef>
          <a:spcPct val="20000"/>
        </a:spcBef>
        <a:spcAft>
          <a:spcPct val="0"/>
        </a:spcAft>
        <a:buClr>
          <a:schemeClr val="tx2"/>
        </a:buClr>
        <a:buSzPct val="65000"/>
        <a:buFont typeface="Times" pitchFamily="18" charset="0"/>
        <a:buChar char="•"/>
        <a:defRPr>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andreas.friedrich@parlament.gv.at"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9"/>
          <p:cNvSpPr>
            <a:spLocks noGrp="1" noChangeAspect="1" noChangeArrowheads="1"/>
          </p:cNvSpPr>
          <p:nvPr>
            <p:ph type="ctrTitle"/>
          </p:nvPr>
        </p:nvSpPr>
        <p:spPr>
          <a:xfrm>
            <a:off x="323528" y="1916832"/>
            <a:ext cx="8507413" cy="3456384"/>
          </a:xfrm>
          <a:noFill/>
        </p:spPr>
        <p:txBody>
          <a:bodyPr/>
          <a:lstStyle/>
          <a:p>
            <a:pPr algn="ctr"/>
            <a:r>
              <a:rPr lang="en-US" sz="2000" b="1" dirty="0">
                <a:solidFill>
                  <a:schemeClr val="tx1"/>
                </a:solidFill>
                <a:ea typeface="Tahoma" pitchFamily="34" charset="0"/>
                <a:cs typeface="Tahoma" pitchFamily="34" charset="0"/>
              </a:rPr>
              <a:t>PEM PAL Budget Community of Practice (</a:t>
            </a:r>
            <a:r>
              <a:rPr lang="en-US" sz="2000" b="1" dirty="0" err="1">
                <a:solidFill>
                  <a:schemeClr val="tx1"/>
                </a:solidFill>
                <a:ea typeface="Tahoma" pitchFamily="34" charset="0"/>
                <a:cs typeface="Tahoma" pitchFamily="34" charset="0"/>
              </a:rPr>
              <a:t>BCoP</a:t>
            </a:r>
            <a:r>
              <a:rPr lang="en-US" sz="2000" b="1" dirty="0">
                <a:solidFill>
                  <a:schemeClr val="tx1"/>
                </a:solidFill>
                <a:ea typeface="Tahoma" pitchFamily="34" charset="0"/>
                <a:cs typeface="Tahoma" pitchFamily="34" charset="0"/>
              </a:rPr>
              <a:t>)</a:t>
            </a:r>
            <a:r>
              <a:rPr lang="en-GB" sz="2000" b="1" dirty="0">
                <a:solidFill>
                  <a:schemeClr val="tx1"/>
                </a:solidFill>
                <a:ea typeface="Tahoma" pitchFamily="34" charset="0"/>
                <a:cs typeface="Tahoma" pitchFamily="34" charset="0"/>
              </a:rPr>
              <a:t/>
            </a:r>
            <a:br>
              <a:rPr lang="en-GB" sz="2000" b="1" dirty="0">
                <a:solidFill>
                  <a:schemeClr val="tx1"/>
                </a:solidFill>
                <a:ea typeface="Tahoma" pitchFamily="34" charset="0"/>
                <a:cs typeface="Tahoma" pitchFamily="34" charset="0"/>
              </a:rPr>
            </a:br>
            <a:r>
              <a:rPr lang="en-US" sz="2000" b="1" dirty="0">
                <a:solidFill>
                  <a:schemeClr val="tx1"/>
                </a:solidFill>
                <a:ea typeface="Tahoma" pitchFamily="34" charset="0"/>
                <a:cs typeface="Tahoma" pitchFamily="34" charset="0"/>
              </a:rPr>
              <a:t>“The Role of Austria's Parliament in Budgeting”</a:t>
            </a:r>
            <a:r>
              <a:rPr lang="en-GB" sz="2000" b="1" dirty="0" smtClean="0">
                <a:ea typeface="Tahoma" pitchFamily="34" charset="0"/>
                <a:cs typeface="Tahoma" pitchFamily="34" charset="0"/>
              </a:rPr>
              <a:t/>
            </a:r>
            <a:br>
              <a:rPr lang="en-GB" sz="2000" b="1" dirty="0" smtClean="0">
                <a:ea typeface="Tahoma" pitchFamily="34" charset="0"/>
                <a:cs typeface="Tahoma" pitchFamily="34" charset="0"/>
              </a:rPr>
            </a:br>
            <a:r>
              <a:rPr lang="en-GB" sz="2000" b="1" dirty="0" smtClean="0">
                <a:ea typeface="Tahoma" pitchFamily="34" charset="0"/>
                <a:cs typeface="Tahoma" pitchFamily="34" charset="0"/>
              </a:rPr>
              <a:t/>
            </a:r>
            <a:br>
              <a:rPr lang="en-GB" sz="2000" b="1" dirty="0" smtClean="0">
                <a:ea typeface="Tahoma" pitchFamily="34" charset="0"/>
                <a:cs typeface="Tahoma" pitchFamily="34" charset="0"/>
              </a:rPr>
            </a:br>
            <a:r>
              <a:rPr lang="en-GB" sz="2000" b="1" dirty="0" smtClean="0">
                <a:ea typeface="Tahoma" pitchFamily="34" charset="0"/>
                <a:cs typeface="Tahoma" pitchFamily="34" charset="0"/>
              </a:rPr>
              <a:t/>
            </a:r>
            <a:br>
              <a:rPr lang="en-GB" sz="2000" b="1" dirty="0" smtClean="0">
                <a:ea typeface="Tahoma" pitchFamily="34" charset="0"/>
                <a:cs typeface="Tahoma" pitchFamily="34" charset="0"/>
              </a:rPr>
            </a:br>
            <a:r>
              <a:rPr lang="en-GB" b="1" dirty="0"/>
              <a:t>Economic and Fiscal Policy Coordination</a:t>
            </a:r>
            <a:br>
              <a:rPr lang="en-GB" b="1" dirty="0"/>
            </a:br>
            <a:r>
              <a:rPr lang="en-GB" b="1" dirty="0"/>
              <a:t>in the European Union</a:t>
            </a:r>
            <a:r>
              <a:rPr lang="en-GB" sz="2000" b="1" dirty="0" smtClean="0">
                <a:ea typeface="Tahoma" pitchFamily="34" charset="0"/>
                <a:cs typeface="Tahoma" pitchFamily="34" charset="0"/>
              </a:rPr>
              <a:t/>
            </a:r>
            <a:br>
              <a:rPr lang="en-GB" sz="2000" b="1" dirty="0" smtClean="0">
                <a:ea typeface="Tahoma" pitchFamily="34" charset="0"/>
                <a:cs typeface="Tahoma" pitchFamily="34" charset="0"/>
              </a:rPr>
            </a:br>
            <a:r>
              <a:rPr lang="en-GB" sz="2400" b="1" dirty="0" smtClean="0">
                <a:ea typeface="Tahoma" pitchFamily="34" charset="0"/>
                <a:cs typeface="Tahoma" pitchFamily="34" charset="0"/>
              </a:rPr>
              <a:t>The </a:t>
            </a:r>
            <a:r>
              <a:rPr lang="en-GB" sz="2400" b="1" dirty="0">
                <a:ea typeface="Tahoma" pitchFamily="34" charset="0"/>
                <a:cs typeface="Tahoma" pitchFamily="34" charset="0"/>
              </a:rPr>
              <a:t>European </a:t>
            </a:r>
            <a:r>
              <a:rPr lang="en-GB" sz="2400" b="1" dirty="0" smtClean="0">
                <a:ea typeface="Tahoma" pitchFamily="34" charset="0"/>
                <a:cs typeface="Tahoma" pitchFamily="34" charset="0"/>
              </a:rPr>
              <a:t>Semester Cycle</a:t>
            </a:r>
            <a:br>
              <a:rPr lang="en-GB" sz="2400" b="1" dirty="0" smtClean="0">
                <a:ea typeface="Tahoma" pitchFamily="34" charset="0"/>
                <a:cs typeface="Tahoma" pitchFamily="34" charset="0"/>
              </a:rPr>
            </a:br>
            <a:r>
              <a:rPr lang="en-GB" sz="2000" b="1" dirty="0">
                <a:ea typeface="Tahoma" pitchFamily="34" charset="0"/>
                <a:cs typeface="Tahoma" pitchFamily="34" charset="0"/>
              </a:rPr>
              <a:t/>
            </a:r>
            <a:br>
              <a:rPr lang="en-GB" sz="2000" b="1" dirty="0">
                <a:ea typeface="Tahoma" pitchFamily="34" charset="0"/>
                <a:cs typeface="Tahoma" pitchFamily="34" charset="0"/>
              </a:rPr>
            </a:br>
            <a:r>
              <a:rPr lang="en-GB" sz="2000" b="1" dirty="0">
                <a:solidFill>
                  <a:schemeClr val="tx1"/>
                </a:solidFill>
                <a:ea typeface="Tahoma" pitchFamily="34" charset="0"/>
                <a:cs typeface="Tahoma" pitchFamily="34" charset="0"/>
              </a:rPr>
              <a:t>Vienna, </a:t>
            </a:r>
            <a:r>
              <a:rPr lang="en-GB" sz="2000" b="1" dirty="0" smtClean="0">
                <a:solidFill>
                  <a:schemeClr val="tx1"/>
                </a:solidFill>
                <a:ea typeface="Tahoma" pitchFamily="34" charset="0"/>
                <a:cs typeface="Tahoma" pitchFamily="34" charset="0"/>
              </a:rPr>
              <a:t>31</a:t>
            </a:r>
            <a:r>
              <a:rPr lang="en-GB" sz="2000" b="1" baseline="30000" dirty="0" smtClean="0">
                <a:solidFill>
                  <a:schemeClr val="tx1"/>
                </a:solidFill>
                <a:ea typeface="Tahoma" pitchFamily="34" charset="0"/>
                <a:cs typeface="Tahoma" pitchFamily="34" charset="0"/>
              </a:rPr>
              <a:t>th</a:t>
            </a:r>
            <a:r>
              <a:rPr lang="en-GB" sz="2000" b="1" dirty="0" smtClean="0">
                <a:solidFill>
                  <a:schemeClr val="tx1"/>
                </a:solidFill>
                <a:ea typeface="Tahoma" pitchFamily="34" charset="0"/>
                <a:cs typeface="Tahoma" pitchFamily="34" charset="0"/>
              </a:rPr>
              <a:t> </a:t>
            </a:r>
            <a:r>
              <a:rPr lang="en-GB" sz="2000" b="1" dirty="0">
                <a:solidFill>
                  <a:schemeClr val="tx1"/>
                </a:solidFill>
                <a:ea typeface="Tahoma" pitchFamily="34" charset="0"/>
                <a:cs typeface="Tahoma" pitchFamily="34" charset="0"/>
              </a:rPr>
              <a:t>January </a:t>
            </a:r>
            <a:r>
              <a:rPr lang="en-GB" sz="2000" b="1" dirty="0" smtClean="0">
                <a:solidFill>
                  <a:schemeClr val="tx1"/>
                </a:solidFill>
                <a:ea typeface="Tahoma" pitchFamily="34" charset="0"/>
                <a:cs typeface="Tahoma" pitchFamily="34" charset="0"/>
              </a:rPr>
              <a:t>2014</a:t>
            </a:r>
            <a:endParaRPr lang="en-GB" sz="2000" b="1" dirty="0" smtClean="0">
              <a:solidFill>
                <a:srgbClr val="002060"/>
              </a:solidFill>
              <a:ea typeface="Tahoma" pitchFamily="34" charset="0"/>
              <a:cs typeface="Tahoma" pitchFamily="34" charset="0"/>
            </a:endParaRPr>
          </a:p>
        </p:txBody>
      </p:sp>
      <p:sp>
        <p:nvSpPr>
          <p:cNvPr id="4" name="Rechteck 3"/>
          <p:cNvSpPr/>
          <p:nvPr/>
        </p:nvSpPr>
        <p:spPr>
          <a:xfrm>
            <a:off x="539552" y="5651956"/>
            <a:ext cx="3600400" cy="723275"/>
          </a:xfrm>
          <a:prstGeom prst="rect">
            <a:avLst/>
          </a:prstGeom>
        </p:spPr>
        <p:txBody>
          <a:bodyPr wrap="square">
            <a:spAutoFit/>
          </a:bodyPr>
          <a:lstStyle/>
          <a:p>
            <a:pPr>
              <a:spcAft>
                <a:spcPts val="600"/>
              </a:spcAft>
            </a:pPr>
            <a:r>
              <a:rPr lang="en-GB" sz="1800" b="1" dirty="0" smtClean="0">
                <a:latin typeface="+mj-lt"/>
              </a:rPr>
              <a:t>Andreas Friedrich</a:t>
            </a:r>
            <a:endParaRPr lang="en-GB" sz="1800" b="1" dirty="0">
              <a:latin typeface="+mj-lt"/>
            </a:endParaRPr>
          </a:p>
          <a:p>
            <a:pPr>
              <a:spcAft>
                <a:spcPts val="600"/>
              </a:spcAft>
            </a:pPr>
            <a:r>
              <a:rPr lang="en-US" sz="1800" b="1" dirty="0">
                <a:latin typeface="+mj-lt"/>
              </a:rPr>
              <a:t>Parliamentary Budget Office</a:t>
            </a:r>
          </a:p>
        </p:txBody>
      </p:sp>
    </p:spTree>
    <p:extLst>
      <p:ext uri="{BB962C8B-B14F-4D97-AF65-F5344CB8AC3E}">
        <p14:creationId xmlns:p14="http://schemas.microsoft.com/office/powerpoint/2010/main" val="37850616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10</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Pre-Crisis </a:t>
            </a:r>
            <a:r>
              <a:rPr lang="en-GB" b="1" cap="small" dirty="0" smtClean="0"/>
              <a:t>Fiscal Policy</a:t>
            </a:r>
          </a:p>
        </p:txBody>
      </p:sp>
      <p:sp>
        <p:nvSpPr>
          <p:cNvPr id="6149" name="Rectangle 17"/>
          <p:cNvSpPr>
            <a:spLocks noGrp="1" noChangeArrowheads="1"/>
          </p:cNvSpPr>
          <p:nvPr>
            <p:ph type="body" idx="1"/>
          </p:nvPr>
        </p:nvSpPr>
        <p:spPr>
          <a:xfrm>
            <a:off x="467544" y="1556792"/>
            <a:ext cx="8136904" cy="4320480"/>
          </a:xfrm>
        </p:spPr>
        <p:txBody>
          <a:bodyPr/>
          <a:lstStyle/>
          <a:p>
            <a:pPr marL="0" lvl="1" indent="0">
              <a:spcBef>
                <a:spcPts val="600"/>
              </a:spcBef>
              <a:spcAft>
                <a:spcPts val="1200"/>
              </a:spcAft>
              <a:buClr>
                <a:schemeClr val="tx2"/>
              </a:buClr>
              <a:buSzPct val="120000"/>
              <a:buNone/>
              <a:defRPr/>
            </a:pPr>
            <a:r>
              <a:rPr lang="en-GB" b="1" dirty="0" smtClean="0"/>
              <a:t>National budget outcomes are an area of common interest, however fiscal policy is not a shared competence</a:t>
            </a:r>
          </a:p>
          <a:p>
            <a:pPr marL="0" lvl="1" indent="0">
              <a:spcBef>
                <a:spcPts val="600"/>
              </a:spcBef>
              <a:spcAft>
                <a:spcPts val="600"/>
              </a:spcAft>
              <a:buClr>
                <a:schemeClr val="tx2"/>
              </a:buClr>
              <a:buSzPct val="120000"/>
              <a:buNone/>
              <a:defRPr/>
            </a:pPr>
            <a:r>
              <a:rPr lang="en-GB" dirty="0" smtClean="0"/>
              <a:t>Fiscal rules introduced with the Economic and Monetary Union in order to ensure sound public finances, e.g. convergence criteria for the adoption of the Euro (1993). </a:t>
            </a:r>
            <a:r>
              <a:rPr lang="en-GB" dirty="0">
                <a:ea typeface="+mn-ea"/>
                <a:cs typeface="+mn-cs"/>
              </a:rPr>
              <a:t>E.g.: </a:t>
            </a:r>
            <a:endParaRPr lang="en-GB" dirty="0" smtClean="0"/>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debt </a:t>
            </a:r>
            <a:r>
              <a:rPr lang="en-GB" dirty="0"/>
              <a:t>level of under 60 % of </a:t>
            </a:r>
            <a:r>
              <a:rPr lang="en-GB" dirty="0" smtClean="0"/>
              <a:t>GDP</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annual </a:t>
            </a:r>
            <a:r>
              <a:rPr lang="en-GB" dirty="0"/>
              <a:t>deficit below 3 % of GDP</a:t>
            </a:r>
          </a:p>
          <a:p>
            <a:pPr marL="0" lvl="1" indent="0">
              <a:spcBef>
                <a:spcPts val="1800"/>
              </a:spcBef>
              <a:spcAft>
                <a:spcPts val="600"/>
              </a:spcAft>
              <a:buClr>
                <a:schemeClr val="tx2"/>
              </a:buClr>
              <a:buSzPct val="120000"/>
              <a:buNone/>
              <a:defRPr/>
            </a:pPr>
            <a:r>
              <a:rPr lang="en-GB" dirty="0" smtClean="0"/>
              <a:t>However, no prevention of serious fiscal imbalances in some Member States:</a:t>
            </a:r>
          </a:p>
          <a:p>
            <a:pPr eaLnBrk="0" hangingPunct="0">
              <a:spcBef>
                <a:spcPts val="600"/>
              </a:spcBef>
              <a:spcAft>
                <a:spcPts val="600"/>
              </a:spcAft>
              <a:buSzPct val="100000"/>
              <a:defRPr/>
            </a:pPr>
            <a:r>
              <a:rPr lang="en-GB" dirty="0" smtClean="0"/>
              <a:t>No ex-ante coordination of fiscal policies implemented</a:t>
            </a:r>
          </a:p>
          <a:p>
            <a:pPr eaLnBrk="0" hangingPunct="0">
              <a:spcBef>
                <a:spcPts val="600"/>
              </a:spcBef>
              <a:spcAft>
                <a:spcPts val="600"/>
              </a:spcAft>
              <a:buSzPct val="100000"/>
              <a:defRPr/>
            </a:pPr>
            <a:r>
              <a:rPr lang="en-GB" dirty="0" smtClean="0"/>
              <a:t>Compliance with fiscal rules evaluated only ex-post (sanctions)</a:t>
            </a:r>
            <a:endParaRPr lang="en-GB" dirty="0"/>
          </a:p>
        </p:txBody>
      </p:sp>
    </p:spTree>
    <p:extLst>
      <p:ext uri="{BB962C8B-B14F-4D97-AF65-F5344CB8AC3E}">
        <p14:creationId xmlns:p14="http://schemas.microsoft.com/office/powerpoint/2010/main" val="4114553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11</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New Economic and Fiscal Governance</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12017680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12</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New Economic Policy </a:t>
            </a:r>
            <a:r>
              <a:rPr lang="en-GB" b="1" cap="small" dirty="0" smtClean="0"/>
              <a:t>Coordination (I)</a:t>
            </a:r>
            <a:endParaRPr lang="en-GB" b="1" cap="small" dirty="0" smtClean="0"/>
          </a:p>
        </p:txBody>
      </p:sp>
      <p:sp>
        <p:nvSpPr>
          <p:cNvPr id="6149" name="Rectangle 17"/>
          <p:cNvSpPr>
            <a:spLocks noGrp="1" noChangeArrowheads="1"/>
          </p:cNvSpPr>
          <p:nvPr>
            <p:ph type="body" idx="1"/>
          </p:nvPr>
        </p:nvSpPr>
        <p:spPr>
          <a:xfrm>
            <a:off x="467544" y="1484784"/>
            <a:ext cx="8424936" cy="4608512"/>
          </a:xfrm>
        </p:spPr>
        <p:txBody>
          <a:bodyPr/>
          <a:lstStyle/>
          <a:p>
            <a:pPr marL="0" lvl="1" indent="0">
              <a:spcBef>
                <a:spcPts val="600"/>
              </a:spcBef>
              <a:spcAft>
                <a:spcPts val="600"/>
              </a:spcAft>
              <a:buClr>
                <a:schemeClr val="tx2"/>
              </a:buClr>
              <a:buSzPct val="120000"/>
              <a:buNone/>
              <a:defRPr/>
            </a:pPr>
            <a:r>
              <a:rPr lang="en-US" b="1" dirty="0"/>
              <a:t>To emerge from the </a:t>
            </a:r>
            <a:r>
              <a:rPr lang="en-US" b="1" dirty="0" smtClean="0"/>
              <a:t>crisis, in 2010 the “Europe 2020 Strategy” was launched as a follow-up to the Lisbon </a:t>
            </a:r>
            <a:r>
              <a:rPr lang="en-US" b="1" dirty="0" smtClean="0"/>
              <a:t>Strategy</a:t>
            </a:r>
          </a:p>
          <a:p>
            <a:pPr marL="0" lvl="1" indent="0">
              <a:spcBef>
                <a:spcPts val="600"/>
              </a:spcBef>
              <a:spcAft>
                <a:spcPts val="600"/>
              </a:spcAft>
              <a:buClr>
                <a:schemeClr val="tx2"/>
              </a:buClr>
              <a:buSzPct val="120000"/>
              <a:buNone/>
              <a:defRPr/>
            </a:pPr>
            <a:r>
              <a:rPr lang="en-US" b="1" dirty="0" smtClean="0"/>
              <a:t>Again </a:t>
            </a:r>
            <a:r>
              <a:rPr lang="en-US" b="1" dirty="0" smtClean="0"/>
              <a:t>targets were set:</a:t>
            </a:r>
          </a:p>
          <a:p>
            <a:pPr marL="342900" lvl="1" eaLnBrk="0" hangingPunct="0">
              <a:spcBef>
                <a:spcPts val="600"/>
              </a:spcBef>
              <a:spcAft>
                <a:spcPts val="600"/>
              </a:spcAft>
              <a:buClr>
                <a:schemeClr val="tx2"/>
              </a:buClr>
              <a:buSzPct val="100000"/>
              <a:defRPr/>
            </a:pPr>
            <a:r>
              <a:rPr lang="en-US" dirty="0">
                <a:ea typeface="+mn-ea"/>
                <a:cs typeface="+mn-cs"/>
              </a:rPr>
              <a:t>75 % of the population aged 20-64 should be </a:t>
            </a:r>
            <a:r>
              <a:rPr lang="en-US" dirty="0" smtClean="0">
                <a:ea typeface="+mn-ea"/>
                <a:cs typeface="+mn-cs"/>
              </a:rPr>
              <a:t>employed</a:t>
            </a:r>
            <a:endParaRPr lang="en-US" dirty="0">
              <a:ea typeface="+mn-ea"/>
              <a:cs typeface="+mn-cs"/>
            </a:endParaRPr>
          </a:p>
          <a:p>
            <a:pPr marL="342900" lvl="1" eaLnBrk="0" hangingPunct="0">
              <a:spcBef>
                <a:spcPts val="600"/>
              </a:spcBef>
              <a:spcAft>
                <a:spcPts val="600"/>
              </a:spcAft>
              <a:buClr>
                <a:schemeClr val="tx2"/>
              </a:buClr>
              <a:buSzPct val="100000"/>
              <a:defRPr/>
            </a:pPr>
            <a:r>
              <a:rPr lang="en-US" dirty="0" smtClean="0">
                <a:ea typeface="+mn-ea"/>
                <a:cs typeface="+mn-cs"/>
              </a:rPr>
              <a:t>3 % </a:t>
            </a:r>
            <a:r>
              <a:rPr lang="en-US" dirty="0">
                <a:ea typeface="+mn-ea"/>
                <a:cs typeface="+mn-cs"/>
              </a:rPr>
              <a:t>of the EU's GDP should be invested in R&amp;D</a:t>
            </a:r>
          </a:p>
          <a:p>
            <a:pPr marL="342900" lvl="1" eaLnBrk="0" hangingPunct="0">
              <a:spcBef>
                <a:spcPts val="600"/>
              </a:spcBef>
              <a:spcAft>
                <a:spcPts val="600"/>
              </a:spcAft>
              <a:buClr>
                <a:schemeClr val="tx2"/>
              </a:buClr>
              <a:buSzPct val="100000"/>
              <a:defRPr/>
            </a:pPr>
            <a:r>
              <a:rPr lang="en-US" dirty="0">
                <a:ea typeface="+mn-ea"/>
                <a:cs typeface="+mn-cs"/>
              </a:rPr>
              <a:t>The "20/20/20" climate/energy targets should be met</a:t>
            </a:r>
          </a:p>
          <a:p>
            <a:pPr marL="803275" lvl="1" indent="-444500" eaLnBrk="0" hangingPunct="0">
              <a:spcBef>
                <a:spcPts val="400"/>
              </a:spcBef>
              <a:spcAft>
                <a:spcPts val="0"/>
              </a:spcAft>
              <a:buClr>
                <a:schemeClr val="tx2"/>
              </a:buClr>
              <a:buSzPct val="85000"/>
              <a:buFont typeface="Symbol" panose="05050102010706020507" pitchFamily="18" charset="2"/>
              <a:buChar char="-"/>
              <a:defRPr/>
            </a:pPr>
            <a:r>
              <a:rPr lang="en-US" dirty="0" smtClean="0"/>
              <a:t>20 % </a:t>
            </a:r>
            <a:r>
              <a:rPr lang="en-US" dirty="0"/>
              <a:t>less greenhouse gas </a:t>
            </a:r>
            <a:r>
              <a:rPr lang="en-US" dirty="0" smtClean="0"/>
              <a:t>emissions</a:t>
            </a:r>
          </a:p>
          <a:p>
            <a:pPr marL="803275" lvl="1" indent="-444500" eaLnBrk="0" hangingPunct="0">
              <a:spcBef>
                <a:spcPts val="400"/>
              </a:spcBef>
              <a:spcAft>
                <a:spcPts val="0"/>
              </a:spcAft>
              <a:buClr>
                <a:schemeClr val="tx2"/>
              </a:buClr>
              <a:buSzPct val="85000"/>
              <a:buFont typeface="Symbol" panose="05050102010706020507" pitchFamily="18" charset="2"/>
              <a:buChar char="-"/>
              <a:defRPr/>
            </a:pPr>
            <a:r>
              <a:rPr lang="en-US" dirty="0" smtClean="0"/>
              <a:t>20 </a:t>
            </a:r>
            <a:r>
              <a:rPr lang="en-US" dirty="0"/>
              <a:t>% of energy from </a:t>
            </a:r>
            <a:r>
              <a:rPr lang="en-US" dirty="0" smtClean="0"/>
              <a:t>renewables</a:t>
            </a:r>
          </a:p>
          <a:p>
            <a:pPr marL="803275" lvl="1" indent="-444500" eaLnBrk="0" hangingPunct="0">
              <a:spcBef>
                <a:spcPts val="400"/>
              </a:spcBef>
              <a:spcAft>
                <a:spcPts val="0"/>
              </a:spcAft>
              <a:buClr>
                <a:schemeClr val="tx2"/>
              </a:buClr>
              <a:buSzPct val="85000"/>
              <a:buFont typeface="Symbol" panose="05050102010706020507" pitchFamily="18" charset="2"/>
              <a:buChar char="-"/>
              <a:defRPr/>
            </a:pPr>
            <a:r>
              <a:rPr lang="en-US" dirty="0" smtClean="0"/>
              <a:t>20 </a:t>
            </a:r>
            <a:r>
              <a:rPr lang="en-US" dirty="0" smtClean="0"/>
              <a:t>% </a:t>
            </a:r>
            <a:r>
              <a:rPr lang="en-US" dirty="0"/>
              <a:t>increase in energy efficiency</a:t>
            </a:r>
          </a:p>
          <a:p>
            <a:pPr marL="342900" lvl="1" eaLnBrk="0" hangingPunct="0">
              <a:spcBef>
                <a:spcPts val="1200"/>
              </a:spcBef>
              <a:spcAft>
                <a:spcPts val="600"/>
              </a:spcAft>
              <a:buClr>
                <a:schemeClr val="tx2"/>
              </a:buClr>
              <a:buSzPct val="100000"/>
              <a:defRPr/>
            </a:pPr>
            <a:r>
              <a:rPr lang="en-US" dirty="0">
                <a:ea typeface="+mn-ea"/>
                <a:cs typeface="+mn-cs"/>
              </a:rPr>
              <a:t>The share of early school leavers should be under </a:t>
            </a:r>
            <a:r>
              <a:rPr lang="en-US" dirty="0" smtClean="0">
                <a:ea typeface="+mn-ea"/>
                <a:cs typeface="+mn-cs"/>
              </a:rPr>
              <a:t>10 % </a:t>
            </a:r>
            <a:r>
              <a:rPr lang="en-US" dirty="0">
                <a:ea typeface="+mn-ea"/>
                <a:cs typeface="+mn-cs"/>
              </a:rPr>
              <a:t>and at least </a:t>
            </a:r>
            <a:r>
              <a:rPr lang="en-US" dirty="0" smtClean="0">
                <a:ea typeface="+mn-ea"/>
                <a:cs typeface="+mn-cs"/>
              </a:rPr>
              <a:t>40 % </a:t>
            </a:r>
            <a:r>
              <a:rPr lang="en-US" dirty="0">
                <a:ea typeface="+mn-ea"/>
                <a:cs typeface="+mn-cs"/>
              </a:rPr>
              <a:t>of the younger generation should have a tertiary degree or diploma</a:t>
            </a:r>
          </a:p>
          <a:p>
            <a:pPr marL="342900" lvl="1" eaLnBrk="0" hangingPunct="0">
              <a:spcBef>
                <a:spcPts val="600"/>
              </a:spcBef>
              <a:spcAft>
                <a:spcPts val="600"/>
              </a:spcAft>
              <a:buClr>
                <a:schemeClr val="tx2"/>
              </a:buClr>
              <a:buSzPct val="100000"/>
              <a:defRPr/>
            </a:pPr>
            <a:r>
              <a:rPr lang="en-US" dirty="0">
                <a:ea typeface="+mn-ea"/>
                <a:cs typeface="+mn-cs"/>
              </a:rPr>
              <a:t>20 million less people should be at risk of </a:t>
            </a:r>
            <a:r>
              <a:rPr lang="en-US" dirty="0" smtClean="0">
                <a:ea typeface="+mn-ea"/>
                <a:cs typeface="+mn-cs"/>
              </a:rPr>
              <a:t>poverty</a:t>
            </a:r>
            <a:endParaRPr lang="en-US" dirty="0">
              <a:ea typeface="+mn-ea"/>
              <a:cs typeface="+mn-cs"/>
            </a:endParaRPr>
          </a:p>
        </p:txBody>
      </p:sp>
    </p:spTree>
    <p:extLst>
      <p:ext uri="{BB962C8B-B14F-4D97-AF65-F5344CB8AC3E}">
        <p14:creationId xmlns:p14="http://schemas.microsoft.com/office/powerpoint/2010/main" val="13898510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13</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graphicFrame>
        <p:nvGraphicFramePr>
          <p:cNvPr id="3" name="Tabelle 2"/>
          <p:cNvGraphicFramePr>
            <a:graphicFrameLocks noGrp="1"/>
          </p:cNvGraphicFramePr>
          <p:nvPr>
            <p:extLst>
              <p:ext uri="{D42A27DB-BD31-4B8C-83A1-F6EECF244321}">
                <p14:modId xmlns:p14="http://schemas.microsoft.com/office/powerpoint/2010/main" val="1853194536"/>
              </p:ext>
            </p:extLst>
          </p:nvPr>
        </p:nvGraphicFramePr>
        <p:xfrm>
          <a:off x="395536" y="1268760"/>
          <a:ext cx="8208913" cy="4407405"/>
        </p:xfrm>
        <a:graphic>
          <a:graphicData uri="http://schemas.openxmlformats.org/drawingml/2006/table">
            <a:tbl>
              <a:tblPr firstRow="1" bandRow="1">
                <a:tableStyleId>{5C22544A-7EE6-4342-B048-85BDC9FD1C3A}</a:tableStyleId>
              </a:tblPr>
              <a:tblGrid>
                <a:gridCol w="2920479"/>
                <a:gridCol w="1990837"/>
                <a:gridCol w="2271483"/>
                <a:gridCol w="1026114"/>
              </a:tblGrid>
              <a:tr h="567063">
                <a:tc>
                  <a:txBody>
                    <a:bodyPr/>
                    <a:lstStyle/>
                    <a:p>
                      <a:r>
                        <a:rPr lang="de-AT" dirty="0" smtClean="0"/>
                        <a:t>Europe 2020 </a:t>
                      </a:r>
                      <a:r>
                        <a:rPr lang="de-AT" dirty="0" err="1" smtClean="0"/>
                        <a:t>targets</a:t>
                      </a:r>
                      <a:endParaRPr lang="de-AT" dirty="0"/>
                    </a:p>
                  </a:txBody>
                  <a:tcPr/>
                </a:tc>
                <a:tc>
                  <a:txBody>
                    <a:bodyPr/>
                    <a:lstStyle/>
                    <a:p>
                      <a:pPr algn="ctr"/>
                      <a:r>
                        <a:rPr lang="de-AT" sz="1600" b="1" i="0" u="none" strike="noStrike" kern="1200" baseline="0" dirty="0" smtClean="0">
                          <a:solidFill>
                            <a:schemeClr val="lt1"/>
                          </a:solidFill>
                          <a:latin typeface="+mn-lt"/>
                          <a:ea typeface="+mn-ea"/>
                          <a:cs typeface="+mn-cs"/>
                        </a:rPr>
                        <a:t>EU </a:t>
                      </a:r>
                      <a:r>
                        <a:rPr lang="de-AT" sz="1600" b="1" i="0" u="none" strike="noStrike" kern="1200" baseline="0" dirty="0" err="1" smtClean="0">
                          <a:solidFill>
                            <a:schemeClr val="lt1"/>
                          </a:solidFill>
                          <a:latin typeface="+mn-lt"/>
                          <a:ea typeface="+mn-ea"/>
                          <a:cs typeface="+mn-cs"/>
                        </a:rPr>
                        <a:t>headline</a:t>
                      </a:r>
                      <a:endParaRPr lang="de-AT" sz="1600" b="0" i="0" u="none" strike="noStrike" kern="1200" baseline="0" dirty="0" smtClean="0">
                        <a:solidFill>
                          <a:schemeClr val="lt1"/>
                        </a:solidFill>
                        <a:latin typeface="+mn-lt"/>
                        <a:ea typeface="+mn-ea"/>
                        <a:cs typeface="+mn-cs"/>
                      </a:endParaRPr>
                    </a:p>
                    <a:p>
                      <a:pPr algn="ctr"/>
                      <a:r>
                        <a:rPr lang="de-AT" sz="1600" b="1" i="0" u="none" strike="noStrike" kern="1200" baseline="0" dirty="0" err="1" smtClean="0">
                          <a:solidFill>
                            <a:schemeClr val="lt1"/>
                          </a:solidFill>
                          <a:latin typeface="+mn-lt"/>
                          <a:ea typeface="+mn-ea"/>
                          <a:cs typeface="+mn-cs"/>
                        </a:rPr>
                        <a:t>target</a:t>
                      </a:r>
                      <a:r>
                        <a:rPr lang="de-AT" sz="1600" b="0" i="0" u="none" strike="noStrike" kern="1200" baseline="0" dirty="0" smtClean="0">
                          <a:solidFill>
                            <a:schemeClr val="lt1"/>
                          </a:solidFill>
                          <a:latin typeface="+mn-lt"/>
                          <a:ea typeface="+mn-ea"/>
                          <a:cs typeface="+mn-cs"/>
                        </a:rPr>
                        <a:t>	</a:t>
                      </a:r>
                    </a:p>
                  </a:txBody>
                  <a:tcPr/>
                </a:tc>
                <a:tc>
                  <a:txBody>
                    <a:bodyPr/>
                    <a:lstStyle/>
                    <a:p>
                      <a:pPr algn="ctr"/>
                      <a:r>
                        <a:rPr lang="de-AT" sz="1600" b="1" i="0" u="none" strike="noStrike" kern="1200" baseline="0" dirty="0" err="1" smtClean="0">
                          <a:solidFill>
                            <a:schemeClr val="lt1"/>
                          </a:solidFill>
                          <a:latin typeface="+mn-lt"/>
                          <a:ea typeface="+mn-ea"/>
                          <a:cs typeface="+mn-cs"/>
                        </a:rPr>
                        <a:t>Estimated</a:t>
                      </a:r>
                      <a:r>
                        <a:rPr lang="de-AT" sz="1600" b="1" i="0" u="none" strike="noStrike" kern="1200" baseline="0" dirty="0" smtClean="0">
                          <a:solidFill>
                            <a:schemeClr val="lt1"/>
                          </a:solidFill>
                          <a:latin typeface="+mn-lt"/>
                          <a:ea typeface="+mn-ea"/>
                          <a:cs typeface="+mn-cs"/>
                        </a:rPr>
                        <a:t> EU</a:t>
                      </a:r>
                    </a:p>
                    <a:p>
                      <a:pPr algn="ctr"/>
                      <a:r>
                        <a:rPr lang="de-AT" sz="1600" b="1" i="0" u="none" strike="noStrike" kern="1200" baseline="0" dirty="0" smtClean="0">
                          <a:solidFill>
                            <a:schemeClr val="lt1"/>
                          </a:solidFill>
                          <a:latin typeface="+mn-lt"/>
                          <a:ea typeface="+mn-ea"/>
                          <a:cs typeface="+mn-cs"/>
                        </a:rPr>
                        <a:t>(Add. nat. </a:t>
                      </a:r>
                      <a:r>
                        <a:rPr lang="de-AT" sz="1600" b="1" i="0" u="none" strike="noStrike" kern="1200" baseline="0" dirty="0" err="1" smtClean="0">
                          <a:solidFill>
                            <a:schemeClr val="lt1"/>
                          </a:solidFill>
                          <a:latin typeface="+mn-lt"/>
                          <a:ea typeface="+mn-ea"/>
                          <a:cs typeface="+mn-cs"/>
                        </a:rPr>
                        <a:t>targets</a:t>
                      </a:r>
                      <a:r>
                        <a:rPr lang="de-AT" sz="1600" b="1" i="0" u="none" strike="noStrike" kern="1200" baseline="0" dirty="0" smtClean="0">
                          <a:solidFill>
                            <a:schemeClr val="lt1"/>
                          </a:solidFill>
                          <a:latin typeface="+mn-lt"/>
                          <a:ea typeface="+mn-ea"/>
                          <a:cs typeface="+mn-cs"/>
                        </a:rPr>
                        <a:t>)</a:t>
                      </a:r>
                      <a:endParaRPr lang="de-AT" sz="1600" dirty="0"/>
                    </a:p>
                  </a:txBody>
                  <a:tcPr/>
                </a:tc>
                <a:tc>
                  <a:txBody>
                    <a:bodyPr/>
                    <a:lstStyle/>
                    <a:p>
                      <a:pPr algn="ctr"/>
                      <a:r>
                        <a:rPr lang="de-AT" sz="1600" dirty="0" smtClean="0"/>
                        <a:t>Austria</a:t>
                      </a:r>
                      <a:endParaRPr lang="de-AT" sz="1600" dirty="0"/>
                    </a:p>
                  </a:txBody>
                  <a:tcPr/>
                </a:tc>
              </a:tr>
              <a:tr h="567063">
                <a:tc>
                  <a:txBody>
                    <a:bodyPr/>
                    <a:lstStyle/>
                    <a:p>
                      <a:r>
                        <a:rPr lang="de-AT" sz="1400" b="1" i="0" u="none" strike="noStrike" kern="1200" baseline="0" dirty="0" err="1" smtClean="0">
                          <a:solidFill>
                            <a:schemeClr val="bg1"/>
                          </a:solidFill>
                          <a:latin typeface="+mn-lt"/>
                          <a:ea typeface="+mn-ea"/>
                          <a:cs typeface="+mn-cs"/>
                        </a:rPr>
                        <a:t>Employment</a:t>
                      </a:r>
                      <a:r>
                        <a:rPr lang="de-AT" sz="1400" b="1" i="0" u="none" strike="noStrike" kern="1200" baseline="0" dirty="0" smtClean="0">
                          <a:solidFill>
                            <a:schemeClr val="bg1"/>
                          </a:solidFill>
                          <a:latin typeface="+mn-lt"/>
                          <a:ea typeface="+mn-ea"/>
                          <a:cs typeface="+mn-cs"/>
                        </a:rPr>
                        <a:t> rate (in %)</a:t>
                      </a:r>
                      <a:endParaRPr lang="de-AT" sz="1400" b="0" i="0" u="none" strike="noStrike" kern="1200" baseline="0" dirty="0" smtClean="0">
                        <a:solidFill>
                          <a:schemeClr val="bg1"/>
                        </a:solidFill>
                        <a:latin typeface="+mn-lt"/>
                        <a:ea typeface="+mn-ea"/>
                        <a:cs typeface="+mn-cs"/>
                      </a:endParaRPr>
                    </a:p>
                  </a:txBody>
                  <a:tcPr>
                    <a:solidFill>
                      <a:schemeClr val="accent1"/>
                    </a:solidFill>
                  </a:tcPr>
                </a:tc>
                <a:tc>
                  <a:txBody>
                    <a:bodyPr/>
                    <a:lstStyle/>
                    <a:p>
                      <a:pPr algn="ctr"/>
                      <a:r>
                        <a:rPr lang="de-AT" sz="1400" b="1" i="0" u="none" strike="noStrike" kern="1200" baseline="0" dirty="0" smtClean="0">
                          <a:solidFill>
                            <a:schemeClr val="dk1"/>
                          </a:solidFill>
                          <a:latin typeface="+mn-lt"/>
                          <a:ea typeface="+mn-ea"/>
                          <a:cs typeface="+mn-cs"/>
                        </a:rPr>
                        <a:t>75 %</a:t>
                      </a:r>
                      <a:endParaRPr lang="de-AT" sz="1400" b="1" dirty="0"/>
                    </a:p>
                  </a:txBody>
                  <a:tcPr/>
                </a:tc>
                <a:tc>
                  <a:txBody>
                    <a:bodyPr/>
                    <a:lstStyle/>
                    <a:p>
                      <a:pPr algn="ctr"/>
                      <a:r>
                        <a:rPr lang="de-AT" sz="1400" b="1" i="0" u="none" strike="noStrike" kern="1200" baseline="0" dirty="0" smtClean="0">
                          <a:solidFill>
                            <a:schemeClr val="dk1"/>
                          </a:solidFill>
                          <a:latin typeface="+mn-lt"/>
                          <a:ea typeface="+mn-ea"/>
                          <a:cs typeface="+mn-cs"/>
                        </a:rPr>
                        <a:t>73.70 - 74 %</a:t>
                      </a:r>
                    </a:p>
                  </a:txBody>
                  <a:tcPr/>
                </a:tc>
                <a:tc>
                  <a:txBody>
                    <a:bodyPr/>
                    <a:lstStyle/>
                    <a:p>
                      <a:pPr algn="ctr"/>
                      <a:r>
                        <a:rPr lang="de-AT" sz="1400" b="1" i="0" u="none" strike="noStrike" kern="1200" baseline="0" dirty="0" smtClean="0">
                          <a:solidFill>
                            <a:schemeClr val="dk1"/>
                          </a:solidFill>
                          <a:latin typeface="+mn-lt"/>
                          <a:ea typeface="+mn-ea"/>
                          <a:cs typeface="+mn-cs"/>
                        </a:rPr>
                        <a:t>77 - 78 %</a:t>
                      </a:r>
                    </a:p>
                  </a:txBody>
                  <a:tcPr/>
                </a:tc>
              </a:tr>
              <a:tr h="293977">
                <a:tc>
                  <a:txBody>
                    <a:bodyPr/>
                    <a:lstStyle/>
                    <a:p>
                      <a:r>
                        <a:rPr lang="de-AT" sz="1400" b="1" i="0" u="none" strike="noStrike" kern="1200" baseline="0" dirty="0" smtClean="0">
                          <a:solidFill>
                            <a:schemeClr val="bg1"/>
                          </a:solidFill>
                          <a:latin typeface="+mn-lt"/>
                          <a:ea typeface="+mn-ea"/>
                          <a:cs typeface="+mn-cs"/>
                        </a:rPr>
                        <a:t>R&amp;D in % </a:t>
                      </a:r>
                      <a:r>
                        <a:rPr lang="de-AT" sz="1400" b="1" i="0" u="none" strike="noStrike" kern="1200" baseline="0" dirty="0" err="1" smtClean="0">
                          <a:solidFill>
                            <a:schemeClr val="bg1"/>
                          </a:solidFill>
                          <a:latin typeface="+mn-lt"/>
                          <a:ea typeface="+mn-ea"/>
                          <a:cs typeface="+mn-cs"/>
                        </a:rPr>
                        <a:t>of</a:t>
                      </a:r>
                      <a:r>
                        <a:rPr lang="de-AT" sz="1400" b="1" i="0" u="none" strike="noStrike" kern="1200" baseline="0" dirty="0" smtClean="0">
                          <a:solidFill>
                            <a:schemeClr val="bg1"/>
                          </a:solidFill>
                          <a:latin typeface="+mn-lt"/>
                          <a:ea typeface="+mn-ea"/>
                          <a:cs typeface="+mn-cs"/>
                        </a:rPr>
                        <a:t> GDP</a:t>
                      </a:r>
                      <a:endParaRPr lang="de-AT" sz="1400" b="1" kern="1200" dirty="0">
                        <a:solidFill>
                          <a:schemeClr val="bg1"/>
                        </a:solidFill>
                        <a:latin typeface="+mn-lt"/>
                        <a:ea typeface="+mn-ea"/>
                        <a:cs typeface="+mn-cs"/>
                      </a:endParaRPr>
                    </a:p>
                  </a:txBody>
                  <a:tcPr>
                    <a:solidFill>
                      <a:schemeClr val="accent1"/>
                    </a:solidFill>
                  </a:tcPr>
                </a:tc>
                <a:tc>
                  <a:txBody>
                    <a:bodyPr/>
                    <a:lstStyle/>
                    <a:p>
                      <a:pPr algn="ctr"/>
                      <a:r>
                        <a:rPr lang="de-AT" sz="1400" b="1" i="0" u="none" strike="noStrike" kern="1200" baseline="0" dirty="0" smtClean="0">
                          <a:solidFill>
                            <a:schemeClr val="dk1"/>
                          </a:solidFill>
                          <a:latin typeface="+mn-lt"/>
                          <a:ea typeface="+mn-ea"/>
                          <a:cs typeface="+mn-cs"/>
                        </a:rPr>
                        <a:t>3 %</a:t>
                      </a:r>
                    </a:p>
                  </a:txBody>
                  <a:tcPr/>
                </a:tc>
                <a:tc>
                  <a:txBody>
                    <a:bodyPr/>
                    <a:lstStyle/>
                    <a:p>
                      <a:pPr algn="ctr"/>
                      <a:r>
                        <a:rPr lang="de-AT" sz="1400" b="1" i="0" u="none" strike="noStrike" kern="1200" baseline="0" dirty="0" smtClean="0">
                          <a:solidFill>
                            <a:schemeClr val="dk1"/>
                          </a:solidFill>
                          <a:latin typeface="+mn-lt"/>
                          <a:ea typeface="+mn-ea"/>
                          <a:cs typeface="+mn-cs"/>
                        </a:rPr>
                        <a:t>2.65 - 2.72 %</a:t>
                      </a:r>
                      <a:endParaRPr lang="de-AT" sz="1400" b="1" dirty="0"/>
                    </a:p>
                  </a:txBody>
                  <a:tcPr/>
                </a:tc>
                <a:tc>
                  <a:txBody>
                    <a:bodyPr/>
                    <a:lstStyle/>
                    <a:p>
                      <a:pPr algn="ctr"/>
                      <a:r>
                        <a:rPr lang="de-AT" sz="1400" b="1" i="0" u="none" strike="noStrike" kern="1200" baseline="0" dirty="0" smtClean="0">
                          <a:solidFill>
                            <a:schemeClr val="dk1"/>
                          </a:solidFill>
                          <a:latin typeface="+mn-lt"/>
                          <a:ea typeface="+mn-ea"/>
                          <a:cs typeface="+mn-cs"/>
                        </a:rPr>
                        <a:t>3.76 %</a:t>
                      </a:r>
                      <a:endParaRPr lang="de-AT" sz="1400" b="1" dirty="0"/>
                    </a:p>
                  </a:txBody>
                  <a:tcPr/>
                </a:tc>
              </a:tr>
              <a:tr h="567063">
                <a:tc>
                  <a:txBody>
                    <a:bodyPr/>
                    <a:lstStyle/>
                    <a:p>
                      <a:pPr marL="0" algn="l" defTabSz="914400" rtl="0" eaLnBrk="1" latinLnBrk="0" hangingPunct="1"/>
                      <a:r>
                        <a:rPr lang="de-AT" sz="1400" b="1" i="0" u="none" strike="noStrike" kern="1200" baseline="0" dirty="0" smtClean="0">
                          <a:solidFill>
                            <a:schemeClr val="bg1"/>
                          </a:solidFill>
                          <a:latin typeface="+mn-lt"/>
                          <a:ea typeface="+mn-ea"/>
                          <a:cs typeface="+mn-cs"/>
                        </a:rPr>
                        <a:t>CO2 </a:t>
                      </a:r>
                      <a:r>
                        <a:rPr lang="de-AT" sz="1400" b="1" i="0" u="none" strike="noStrike" kern="1200" baseline="0" dirty="0" err="1" smtClean="0">
                          <a:solidFill>
                            <a:schemeClr val="bg1"/>
                          </a:solidFill>
                          <a:latin typeface="+mn-lt"/>
                          <a:ea typeface="+mn-ea"/>
                          <a:cs typeface="+mn-cs"/>
                        </a:rPr>
                        <a:t>emission</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reduction</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targets</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algn="ctr"/>
                      <a:r>
                        <a:rPr lang="de-AT" sz="1400" b="1" i="0" u="none" strike="noStrike" kern="1200" baseline="0" dirty="0" smtClean="0">
                          <a:solidFill>
                            <a:schemeClr val="dk1"/>
                          </a:solidFill>
                          <a:latin typeface="+mn-lt"/>
                          <a:ea typeface="+mn-ea"/>
                          <a:cs typeface="+mn-cs"/>
                        </a:rPr>
                        <a:t>-20 % (</a:t>
                      </a:r>
                      <a:r>
                        <a:rPr lang="de-AT" sz="1400" b="1" i="0" u="none" strike="noStrike" kern="1200" baseline="0" dirty="0" err="1" smtClean="0">
                          <a:solidFill>
                            <a:schemeClr val="dk1"/>
                          </a:solidFill>
                          <a:latin typeface="+mn-lt"/>
                          <a:ea typeface="+mn-ea"/>
                          <a:cs typeface="+mn-cs"/>
                        </a:rPr>
                        <a:t>compared</a:t>
                      </a:r>
                      <a:r>
                        <a:rPr lang="de-AT" sz="1400" b="1" i="0" u="none" strike="noStrike" kern="1200" baseline="0" dirty="0" smtClean="0">
                          <a:solidFill>
                            <a:schemeClr val="dk1"/>
                          </a:solidFill>
                          <a:latin typeface="+mn-lt"/>
                          <a:ea typeface="+mn-ea"/>
                          <a:cs typeface="+mn-cs"/>
                        </a:rPr>
                        <a:t> </a:t>
                      </a:r>
                      <a:r>
                        <a:rPr lang="de-AT" sz="1400" b="1" i="0" u="none" strike="noStrike" kern="1200" baseline="0" dirty="0" err="1" smtClean="0">
                          <a:solidFill>
                            <a:schemeClr val="dk1"/>
                          </a:solidFill>
                          <a:latin typeface="+mn-lt"/>
                          <a:ea typeface="+mn-ea"/>
                          <a:cs typeface="+mn-cs"/>
                        </a:rPr>
                        <a:t>to</a:t>
                      </a:r>
                      <a:r>
                        <a:rPr lang="de-AT" sz="1400" b="1" i="0" u="none" strike="noStrike" kern="1200" baseline="0" dirty="0" smtClean="0">
                          <a:solidFill>
                            <a:schemeClr val="dk1"/>
                          </a:solidFill>
                          <a:latin typeface="+mn-lt"/>
                          <a:ea typeface="+mn-ea"/>
                          <a:cs typeface="+mn-cs"/>
                        </a:rPr>
                        <a:t> 1990 </a:t>
                      </a:r>
                      <a:r>
                        <a:rPr lang="de-AT" sz="1400" b="1" i="0" u="none" strike="noStrike" kern="1200" baseline="0" dirty="0" err="1" smtClean="0">
                          <a:solidFill>
                            <a:schemeClr val="dk1"/>
                          </a:solidFill>
                          <a:latin typeface="+mn-lt"/>
                          <a:ea typeface="+mn-ea"/>
                          <a:cs typeface="+mn-cs"/>
                        </a:rPr>
                        <a:t>levels</a:t>
                      </a:r>
                      <a:r>
                        <a:rPr lang="de-AT" sz="1400" b="1" i="0" u="none" strike="noStrike" kern="1200" baseline="0" dirty="0" smtClean="0">
                          <a:solidFill>
                            <a:schemeClr val="dk1"/>
                          </a:solidFill>
                          <a:latin typeface="+mn-lt"/>
                          <a:ea typeface="+mn-ea"/>
                          <a:cs typeface="+mn-cs"/>
                        </a:rPr>
                        <a:t>)</a:t>
                      </a:r>
                      <a:endParaRPr lang="de-AT" sz="1400" b="1" dirty="0"/>
                    </a:p>
                  </a:txBody>
                  <a:tcPr/>
                </a:tc>
                <a:tc>
                  <a:txBody>
                    <a:bodyPr/>
                    <a:lstStyle/>
                    <a:p>
                      <a:pPr algn="ctr"/>
                      <a:r>
                        <a:rPr lang="de-AT" sz="1400" b="1" i="0" u="none" strike="noStrike" kern="1200" baseline="0" dirty="0" smtClean="0">
                          <a:solidFill>
                            <a:schemeClr val="dk1"/>
                          </a:solidFill>
                          <a:latin typeface="+mn-lt"/>
                          <a:ea typeface="+mn-ea"/>
                          <a:cs typeface="+mn-cs"/>
                        </a:rPr>
                        <a:t>-20%(</a:t>
                      </a:r>
                      <a:r>
                        <a:rPr lang="de-AT" sz="1400" b="1" i="0" u="none" strike="noStrike" kern="1200" baseline="0" dirty="0" err="1" smtClean="0">
                          <a:solidFill>
                            <a:schemeClr val="dk1"/>
                          </a:solidFill>
                          <a:latin typeface="+mn-lt"/>
                          <a:ea typeface="+mn-ea"/>
                          <a:cs typeface="+mn-cs"/>
                        </a:rPr>
                        <a:t>compared</a:t>
                      </a:r>
                      <a:r>
                        <a:rPr lang="de-AT" sz="1400" b="1" i="0" u="none" strike="noStrike" kern="1200" baseline="0" dirty="0" smtClean="0">
                          <a:solidFill>
                            <a:schemeClr val="dk1"/>
                          </a:solidFill>
                          <a:latin typeface="+mn-lt"/>
                          <a:ea typeface="+mn-ea"/>
                          <a:cs typeface="+mn-cs"/>
                        </a:rPr>
                        <a:t> </a:t>
                      </a:r>
                      <a:r>
                        <a:rPr lang="de-AT" sz="1400" b="1" i="0" u="none" strike="noStrike" kern="1200" baseline="0" dirty="0" err="1" smtClean="0">
                          <a:solidFill>
                            <a:schemeClr val="dk1"/>
                          </a:solidFill>
                          <a:latin typeface="+mn-lt"/>
                          <a:ea typeface="+mn-ea"/>
                          <a:cs typeface="+mn-cs"/>
                        </a:rPr>
                        <a:t>to</a:t>
                      </a:r>
                      <a:r>
                        <a:rPr lang="de-AT" sz="1400" b="1" i="0" u="none" strike="noStrike" kern="1200" baseline="0" dirty="0" smtClean="0">
                          <a:solidFill>
                            <a:schemeClr val="dk1"/>
                          </a:solidFill>
                          <a:latin typeface="+mn-lt"/>
                          <a:ea typeface="+mn-ea"/>
                          <a:cs typeface="+mn-cs"/>
                        </a:rPr>
                        <a:t> 1990 </a:t>
                      </a:r>
                      <a:r>
                        <a:rPr lang="de-AT" sz="1400" b="1" i="0" u="none" strike="noStrike" kern="1200" baseline="0" dirty="0" err="1" smtClean="0">
                          <a:solidFill>
                            <a:schemeClr val="dk1"/>
                          </a:solidFill>
                          <a:latin typeface="+mn-lt"/>
                          <a:ea typeface="+mn-ea"/>
                          <a:cs typeface="+mn-cs"/>
                        </a:rPr>
                        <a:t>levels</a:t>
                      </a:r>
                      <a:r>
                        <a:rPr lang="de-AT" sz="1400" b="1" i="0" u="none" strike="noStrike" kern="1200" baseline="0" dirty="0" smtClean="0">
                          <a:solidFill>
                            <a:schemeClr val="dk1"/>
                          </a:solidFill>
                          <a:latin typeface="+mn-lt"/>
                          <a:ea typeface="+mn-ea"/>
                          <a:cs typeface="+mn-cs"/>
                        </a:rPr>
                        <a:t>)</a:t>
                      </a:r>
                      <a:endParaRPr lang="de-AT" sz="1400" b="1" dirty="0"/>
                    </a:p>
                  </a:txBody>
                  <a:tcPr/>
                </a:tc>
                <a:tc>
                  <a:txBody>
                    <a:bodyPr/>
                    <a:lstStyle/>
                    <a:p>
                      <a:pPr algn="ctr"/>
                      <a:r>
                        <a:rPr lang="de-AT" sz="1400" b="1" i="0" u="none" strike="noStrike" kern="1200" baseline="0" dirty="0" smtClean="0">
                          <a:solidFill>
                            <a:schemeClr val="dk1"/>
                          </a:solidFill>
                          <a:latin typeface="+mn-lt"/>
                          <a:ea typeface="+mn-ea"/>
                          <a:cs typeface="+mn-cs"/>
                        </a:rPr>
                        <a:t> -16 %</a:t>
                      </a:r>
                    </a:p>
                  </a:txBody>
                  <a:tcPr/>
                </a:tc>
              </a:tr>
              <a:tr h="311979">
                <a:tc>
                  <a:txBody>
                    <a:bodyPr/>
                    <a:lstStyle/>
                    <a:p>
                      <a:pPr marL="0" algn="l" defTabSz="914400" rtl="0" eaLnBrk="1" latinLnBrk="0" hangingPunct="1"/>
                      <a:r>
                        <a:rPr lang="de-AT" sz="1400" b="1" i="0" u="none" strike="noStrike" kern="1200" baseline="0" dirty="0" err="1" smtClean="0">
                          <a:solidFill>
                            <a:schemeClr val="bg1"/>
                          </a:solidFill>
                          <a:latin typeface="+mn-lt"/>
                          <a:ea typeface="+mn-ea"/>
                          <a:cs typeface="+mn-cs"/>
                        </a:rPr>
                        <a:t>Renewable</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energy</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20 %</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20 %</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34 %</a:t>
                      </a:r>
                      <a:endParaRPr lang="de-AT" sz="1400" b="1" i="0" u="none" strike="noStrike" kern="1200" baseline="0" dirty="0">
                        <a:solidFill>
                          <a:schemeClr val="dk1"/>
                        </a:solidFill>
                        <a:latin typeface="+mn-lt"/>
                        <a:ea typeface="+mn-ea"/>
                        <a:cs typeface="+mn-cs"/>
                      </a:endParaRPr>
                    </a:p>
                  </a:txBody>
                  <a:tcPr/>
                </a:tc>
              </a:tr>
              <a:tr h="567063">
                <a:tc>
                  <a:txBody>
                    <a:bodyPr/>
                    <a:lstStyle/>
                    <a:p>
                      <a:pPr marL="0" algn="l" defTabSz="914400" rtl="0" eaLnBrk="1" latinLnBrk="0" hangingPunct="1"/>
                      <a:r>
                        <a:rPr lang="de-AT" sz="1400" b="1" i="0" u="none" strike="noStrike" kern="1200" baseline="0" dirty="0" err="1" smtClean="0">
                          <a:solidFill>
                            <a:schemeClr val="bg1"/>
                          </a:solidFill>
                          <a:latin typeface="+mn-lt"/>
                          <a:ea typeface="+mn-ea"/>
                          <a:cs typeface="+mn-cs"/>
                        </a:rPr>
                        <a:t>Energy</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efficiency</a:t>
                      </a:r>
                      <a:r>
                        <a:rPr lang="de-AT" sz="1400" b="1" i="0" u="none" strike="noStrike" kern="1200" baseline="0" dirty="0" smtClean="0">
                          <a:solidFill>
                            <a:schemeClr val="bg1"/>
                          </a:solidFill>
                          <a:latin typeface="+mn-lt"/>
                          <a:ea typeface="+mn-ea"/>
                          <a:cs typeface="+mn-cs"/>
                        </a:rPr>
                        <a:t> – </a:t>
                      </a:r>
                      <a:r>
                        <a:rPr lang="de-AT" sz="1400" b="1" i="0" u="none" strike="noStrike" kern="1200" baseline="0" dirty="0" err="1" smtClean="0">
                          <a:solidFill>
                            <a:schemeClr val="bg1"/>
                          </a:solidFill>
                          <a:latin typeface="+mn-lt"/>
                          <a:ea typeface="+mn-ea"/>
                          <a:cs typeface="+mn-cs"/>
                        </a:rPr>
                        <a:t>reduction</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of</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energy</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consumption</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20 % </a:t>
                      </a:r>
                      <a:r>
                        <a:rPr lang="de-AT" sz="1400" b="1" i="0" u="none" strike="noStrike" kern="1200" baseline="0" dirty="0" err="1" smtClean="0">
                          <a:solidFill>
                            <a:schemeClr val="dk1"/>
                          </a:solidFill>
                          <a:latin typeface="+mn-lt"/>
                          <a:ea typeface="+mn-ea"/>
                          <a:cs typeface="+mn-cs"/>
                        </a:rPr>
                        <a:t>increase</a:t>
                      </a:r>
                      <a:r>
                        <a:rPr lang="de-AT" sz="1400" b="1" i="0" u="none" strike="noStrike" kern="1200" baseline="0" dirty="0" smtClean="0">
                          <a:solidFill>
                            <a:schemeClr val="dk1"/>
                          </a:solidFill>
                          <a:latin typeface="+mn-lt"/>
                          <a:ea typeface="+mn-ea"/>
                          <a:cs typeface="+mn-cs"/>
                        </a:rPr>
                        <a:t> in</a:t>
                      </a:r>
                    </a:p>
                    <a:p>
                      <a:pPr marL="0" algn="ctr" defTabSz="914400" rtl="0" eaLnBrk="1" latinLnBrk="0" hangingPunct="1"/>
                      <a:r>
                        <a:rPr lang="de-AT" sz="1400" b="1" i="0" u="none" strike="noStrike" kern="1200" baseline="0" dirty="0" err="1" smtClean="0">
                          <a:solidFill>
                            <a:schemeClr val="dk1"/>
                          </a:solidFill>
                          <a:latin typeface="+mn-lt"/>
                          <a:ea typeface="+mn-ea"/>
                          <a:cs typeface="+mn-cs"/>
                        </a:rPr>
                        <a:t>energy</a:t>
                      </a:r>
                      <a:r>
                        <a:rPr lang="de-AT" sz="1400" b="1" i="0" u="none" strike="noStrike" kern="1200" baseline="0" dirty="0" smtClean="0">
                          <a:solidFill>
                            <a:schemeClr val="dk1"/>
                          </a:solidFill>
                          <a:latin typeface="+mn-lt"/>
                          <a:ea typeface="+mn-ea"/>
                          <a:cs typeface="+mn-cs"/>
                        </a:rPr>
                        <a:t> </a:t>
                      </a:r>
                      <a:r>
                        <a:rPr lang="de-AT" sz="1400" b="1" i="0" u="none" strike="noStrike" kern="1200" baseline="0" dirty="0" err="1" smtClean="0">
                          <a:solidFill>
                            <a:schemeClr val="dk1"/>
                          </a:solidFill>
                          <a:latin typeface="+mn-lt"/>
                          <a:ea typeface="+mn-ea"/>
                          <a:cs typeface="+mn-cs"/>
                        </a:rPr>
                        <a:t>efficiency</a:t>
                      </a:r>
                      <a:endParaRPr lang="de-AT" sz="1400" b="1" i="0" u="none" strike="noStrike" kern="1200" baseline="0" dirty="0" smtClean="0">
                        <a:solidFill>
                          <a:schemeClr val="dk1"/>
                        </a:solidFill>
                        <a:latin typeface="+mn-lt"/>
                        <a:ea typeface="+mn-ea"/>
                        <a:cs typeface="+mn-cs"/>
                      </a:endParaRPr>
                    </a:p>
                    <a:p>
                      <a:pPr marL="0" algn="ctr" defTabSz="914400" rtl="0" eaLnBrk="1" latinLnBrk="0" hangingPunct="1"/>
                      <a:r>
                        <a:rPr lang="de-AT" sz="1400" b="1" i="0" u="none" strike="noStrike" kern="1200" baseline="0" dirty="0" err="1" smtClean="0">
                          <a:solidFill>
                            <a:schemeClr val="dk1"/>
                          </a:solidFill>
                          <a:latin typeface="+mn-lt"/>
                          <a:ea typeface="+mn-ea"/>
                          <a:cs typeface="+mn-cs"/>
                        </a:rPr>
                        <a:t>equalling</a:t>
                      </a:r>
                      <a:r>
                        <a:rPr lang="de-AT" sz="1400" b="1" i="0" u="none" strike="noStrike" kern="1200" baseline="0" dirty="0" smtClean="0">
                          <a:solidFill>
                            <a:schemeClr val="dk1"/>
                          </a:solidFill>
                          <a:latin typeface="+mn-lt"/>
                          <a:ea typeface="+mn-ea"/>
                          <a:cs typeface="+mn-cs"/>
                        </a:rPr>
                        <a:t> 368 </a:t>
                      </a:r>
                      <a:r>
                        <a:rPr lang="de-AT" sz="1400" b="1" i="0" u="none" strike="noStrike" kern="1200" baseline="0" dirty="0" err="1" smtClean="0">
                          <a:solidFill>
                            <a:schemeClr val="dk1"/>
                          </a:solidFill>
                          <a:latin typeface="+mn-lt"/>
                          <a:ea typeface="+mn-ea"/>
                          <a:cs typeface="+mn-cs"/>
                        </a:rPr>
                        <a:t>Mtoe</a:t>
                      </a:r>
                      <a:endParaRPr lang="de-AT" sz="1400" b="1" i="0" u="none" strike="noStrike" kern="1200" baseline="0" dirty="0" smtClean="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206.9 </a:t>
                      </a:r>
                      <a:r>
                        <a:rPr lang="de-AT" sz="1400" b="1" i="0" u="none" strike="noStrike" kern="1200" baseline="0" dirty="0" err="1" smtClean="0">
                          <a:solidFill>
                            <a:schemeClr val="dk1"/>
                          </a:solidFill>
                          <a:latin typeface="+mn-lt"/>
                          <a:ea typeface="+mn-ea"/>
                          <a:cs typeface="+mn-cs"/>
                        </a:rPr>
                        <a:t>Mtoe</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7.16</a:t>
                      </a:r>
                      <a:endParaRPr lang="de-AT" sz="1400" b="1" i="0" u="none" strike="noStrike" kern="1200" baseline="0" dirty="0">
                        <a:solidFill>
                          <a:schemeClr val="dk1"/>
                        </a:solidFill>
                        <a:latin typeface="+mn-lt"/>
                        <a:ea typeface="+mn-ea"/>
                        <a:cs typeface="+mn-cs"/>
                      </a:endParaRPr>
                    </a:p>
                  </a:txBody>
                  <a:tcPr/>
                </a:tc>
              </a:tr>
              <a:tr h="309540">
                <a:tc>
                  <a:txBody>
                    <a:bodyPr/>
                    <a:lstStyle/>
                    <a:p>
                      <a:pPr marL="0" algn="l" defTabSz="914400" rtl="0" eaLnBrk="1" latinLnBrk="0" hangingPunct="1"/>
                      <a:r>
                        <a:rPr lang="de-AT" sz="1400" b="1" i="0" u="none" strike="noStrike" kern="1200" baseline="0" dirty="0" smtClean="0">
                          <a:solidFill>
                            <a:schemeClr val="bg1"/>
                          </a:solidFill>
                          <a:latin typeface="+mn-lt"/>
                          <a:ea typeface="+mn-ea"/>
                          <a:cs typeface="+mn-cs"/>
                        </a:rPr>
                        <a:t>Early </a:t>
                      </a:r>
                      <a:r>
                        <a:rPr lang="de-AT" sz="1400" b="1" i="0" u="none" strike="noStrike" kern="1200" baseline="0" dirty="0" err="1" smtClean="0">
                          <a:solidFill>
                            <a:schemeClr val="bg1"/>
                          </a:solidFill>
                          <a:latin typeface="+mn-lt"/>
                          <a:ea typeface="+mn-ea"/>
                          <a:cs typeface="+mn-cs"/>
                        </a:rPr>
                        <a:t>school</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leaving</a:t>
                      </a:r>
                      <a:r>
                        <a:rPr lang="de-AT" sz="1400" b="1" i="0" u="none" strike="noStrike" kern="1200" baseline="0" dirty="0" smtClean="0">
                          <a:solidFill>
                            <a:schemeClr val="bg1"/>
                          </a:solidFill>
                          <a:latin typeface="+mn-lt"/>
                          <a:ea typeface="+mn-ea"/>
                          <a:cs typeface="+mn-cs"/>
                        </a:rPr>
                        <a:t> in %</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10 %</a:t>
                      </a: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10.30 - 10.50 %</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9.5 %</a:t>
                      </a:r>
                      <a:endParaRPr lang="de-AT" sz="1400" b="1" i="0" u="none" strike="noStrike" kern="1200" baseline="0" dirty="0">
                        <a:solidFill>
                          <a:schemeClr val="dk1"/>
                        </a:solidFill>
                        <a:latin typeface="+mn-lt"/>
                        <a:ea typeface="+mn-ea"/>
                        <a:cs typeface="+mn-cs"/>
                      </a:endParaRPr>
                    </a:p>
                  </a:txBody>
                  <a:tcPr/>
                </a:tc>
              </a:tr>
              <a:tr h="298100">
                <a:tc>
                  <a:txBody>
                    <a:bodyPr/>
                    <a:lstStyle/>
                    <a:p>
                      <a:pPr marL="0" algn="l" defTabSz="914400" rtl="0" eaLnBrk="1" latinLnBrk="0" hangingPunct="1"/>
                      <a:r>
                        <a:rPr lang="de-AT" sz="1400" b="1" i="0" u="none" strike="noStrike" kern="1200" baseline="0" dirty="0" err="1" smtClean="0">
                          <a:solidFill>
                            <a:schemeClr val="bg1"/>
                          </a:solidFill>
                          <a:latin typeface="+mn-lt"/>
                          <a:ea typeface="+mn-ea"/>
                          <a:cs typeface="+mn-cs"/>
                        </a:rPr>
                        <a:t>Tertiary</a:t>
                      </a:r>
                      <a:r>
                        <a:rPr lang="de-AT" sz="1400" b="1" i="0" u="none" strike="noStrike" kern="1200" baseline="0" dirty="0" smtClean="0">
                          <a:solidFill>
                            <a:schemeClr val="bg1"/>
                          </a:solidFill>
                          <a:latin typeface="+mn-lt"/>
                          <a:ea typeface="+mn-ea"/>
                          <a:cs typeface="+mn-cs"/>
                        </a:rPr>
                        <a:t> Education in %</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40 %</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37.50 - 38.0 %</a:t>
                      </a:r>
                      <a:endParaRPr lang="de-AT" sz="1400" b="1" i="0" u="none" strike="noStrike" kern="1200" baseline="0" dirty="0">
                        <a:solidFill>
                          <a:schemeClr val="dk1"/>
                        </a:solidFill>
                        <a:latin typeface="+mn-lt"/>
                        <a:ea typeface="+mn-ea"/>
                        <a:cs typeface="+mn-cs"/>
                      </a:endParaRP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38 %</a:t>
                      </a:r>
                      <a:endParaRPr lang="de-AT" sz="1400" b="1" i="0" u="none" strike="noStrike" kern="1200" baseline="0" dirty="0">
                        <a:solidFill>
                          <a:schemeClr val="dk1"/>
                        </a:solidFill>
                        <a:latin typeface="+mn-lt"/>
                        <a:ea typeface="+mn-ea"/>
                        <a:cs typeface="+mn-cs"/>
                      </a:endParaRPr>
                    </a:p>
                  </a:txBody>
                  <a:tcPr/>
                </a:tc>
              </a:tr>
              <a:tr h="567063">
                <a:tc>
                  <a:txBody>
                    <a:bodyPr/>
                    <a:lstStyle/>
                    <a:p>
                      <a:pPr marL="0" algn="l" defTabSz="914400" rtl="0" eaLnBrk="1" latinLnBrk="0" hangingPunct="1"/>
                      <a:r>
                        <a:rPr lang="de-AT" sz="1400" b="1" i="0" u="none" strike="noStrike" kern="1200" baseline="0" dirty="0" err="1" smtClean="0">
                          <a:solidFill>
                            <a:schemeClr val="bg1"/>
                          </a:solidFill>
                          <a:latin typeface="+mn-lt"/>
                          <a:ea typeface="+mn-ea"/>
                          <a:cs typeface="+mn-cs"/>
                        </a:rPr>
                        <a:t>Reduction</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of</a:t>
                      </a:r>
                      <a:r>
                        <a:rPr lang="de-AT" sz="1400" b="1" i="0" u="none" strike="noStrike" kern="1200" baseline="0" dirty="0" smtClean="0">
                          <a:solidFill>
                            <a:schemeClr val="bg1"/>
                          </a:solidFill>
                          <a:latin typeface="+mn-lt"/>
                          <a:ea typeface="+mn-ea"/>
                          <a:cs typeface="+mn-cs"/>
                        </a:rPr>
                        <a:t> </a:t>
                      </a:r>
                      <a:r>
                        <a:rPr lang="de-AT" sz="1400" b="1" i="0" u="none" strike="noStrike" kern="1200" baseline="0" dirty="0" err="1" smtClean="0">
                          <a:solidFill>
                            <a:schemeClr val="bg1"/>
                          </a:solidFill>
                          <a:latin typeface="+mn-lt"/>
                          <a:ea typeface="+mn-ea"/>
                          <a:cs typeface="+mn-cs"/>
                        </a:rPr>
                        <a:t>population</a:t>
                      </a:r>
                      <a:r>
                        <a:rPr lang="de-AT" sz="1400" b="1" i="0" u="none" strike="noStrike" kern="1200" baseline="0" dirty="0" smtClean="0">
                          <a:solidFill>
                            <a:schemeClr val="bg1"/>
                          </a:solidFill>
                          <a:latin typeface="+mn-lt"/>
                          <a:ea typeface="+mn-ea"/>
                          <a:cs typeface="+mn-cs"/>
                        </a:rPr>
                        <a:t> at </a:t>
                      </a:r>
                      <a:r>
                        <a:rPr lang="en-US" sz="1400" b="1" i="0" u="none" strike="noStrike" kern="1200" baseline="0" dirty="0" smtClean="0">
                          <a:solidFill>
                            <a:schemeClr val="bg1"/>
                          </a:solidFill>
                          <a:latin typeface="+mn-lt"/>
                          <a:ea typeface="+mn-ea"/>
                          <a:cs typeface="+mn-cs"/>
                        </a:rPr>
                        <a:t>risk of poverty or social exclusion in number of persons</a:t>
                      </a:r>
                      <a:endParaRPr lang="de-AT" sz="1400" b="1" i="0" u="none" strike="noStrike" kern="1200" baseline="0" dirty="0">
                        <a:solidFill>
                          <a:schemeClr val="bg1"/>
                        </a:solidFill>
                        <a:latin typeface="+mn-lt"/>
                        <a:ea typeface="+mn-ea"/>
                        <a:cs typeface="+mn-cs"/>
                      </a:endParaRPr>
                    </a:p>
                  </a:txBody>
                  <a:tcPr>
                    <a:solidFill>
                      <a:schemeClr val="accent1"/>
                    </a:solidFill>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20,000,000	</a:t>
                      </a:r>
                      <a:endParaRPr lang="de-AT" sz="1400" b="1" i="0" u="none" strike="noStrike" kern="1200" baseline="0" dirty="0">
                        <a:solidFill>
                          <a:schemeClr val="dk1"/>
                        </a:solidFill>
                        <a:latin typeface="+mn-lt"/>
                        <a:ea typeface="+mn-ea"/>
                        <a:cs typeface="+mn-cs"/>
                      </a:endParaRPr>
                    </a:p>
                  </a:txBody>
                  <a:tcPr/>
                </a:tc>
                <a:tc>
                  <a:txBody>
                    <a:bodyPr/>
                    <a:lstStyle/>
                    <a:p>
                      <a:pPr algn="ctr"/>
                      <a:r>
                        <a:rPr lang="de-AT" sz="1400" b="1" i="1" u="none" strike="noStrike" kern="1200" baseline="0" dirty="0" err="1" smtClean="0">
                          <a:solidFill>
                            <a:schemeClr val="dk1"/>
                          </a:solidFill>
                          <a:latin typeface="+mn-lt"/>
                          <a:ea typeface="+mn-ea"/>
                          <a:cs typeface="+mn-cs"/>
                        </a:rPr>
                        <a:t>n.a</a:t>
                      </a:r>
                      <a:r>
                        <a:rPr lang="de-AT" sz="1400" b="1" i="0" u="none" strike="noStrike" kern="1200" baseline="0" dirty="0" smtClean="0">
                          <a:solidFill>
                            <a:schemeClr val="dk1"/>
                          </a:solidFill>
                          <a:latin typeface="+mn-lt"/>
                          <a:ea typeface="+mn-ea"/>
                          <a:cs typeface="+mn-cs"/>
                        </a:rPr>
                        <a:t>.</a:t>
                      </a:r>
                    </a:p>
                  </a:txBody>
                  <a:tcPr/>
                </a:tc>
                <a:tc>
                  <a:txBody>
                    <a:bodyPr/>
                    <a:lstStyle/>
                    <a:p>
                      <a:pPr marL="0" algn="ctr" defTabSz="914400" rtl="0" eaLnBrk="1" latinLnBrk="0" hangingPunct="1"/>
                      <a:r>
                        <a:rPr lang="de-AT" sz="1400" b="1" i="0" u="none" strike="noStrike" kern="1200" baseline="0" dirty="0" smtClean="0">
                          <a:solidFill>
                            <a:schemeClr val="dk1"/>
                          </a:solidFill>
                          <a:latin typeface="+mn-lt"/>
                          <a:ea typeface="+mn-ea"/>
                          <a:cs typeface="+mn-cs"/>
                        </a:rPr>
                        <a:t>235,000</a:t>
                      </a:r>
                      <a:endParaRPr lang="de-AT" sz="1400" b="1" i="0" u="none" strike="noStrike" kern="1200" baseline="0" dirty="0">
                        <a:solidFill>
                          <a:schemeClr val="dk1"/>
                        </a:solidFill>
                        <a:latin typeface="+mn-lt"/>
                        <a:ea typeface="+mn-ea"/>
                        <a:cs typeface="+mn-cs"/>
                      </a:endParaRPr>
                    </a:p>
                  </a:txBody>
                  <a:tcPr/>
                </a:tc>
              </a:tr>
            </a:tbl>
          </a:graphicData>
        </a:graphic>
      </p:graphicFrame>
      <p:sp>
        <p:nvSpPr>
          <p:cNvPr id="9" name="Rectangle 16"/>
          <p:cNvSpPr>
            <a:spLocks noGrp="1" noChangeArrowheads="1"/>
          </p:cNvSpPr>
          <p:nvPr>
            <p:ph type="title"/>
          </p:nvPr>
        </p:nvSpPr>
        <p:spPr>
          <a:xfrm>
            <a:off x="467544" y="332656"/>
            <a:ext cx="8143056" cy="807368"/>
          </a:xfrm>
        </p:spPr>
        <p:txBody>
          <a:bodyPr/>
          <a:lstStyle/>
          <a:p>
            <a:r>
              <a:rPr lang="en-GB" b="1" cap="small" dirty="0" smtClean="0"/>
              <a:t>New Economic Policy Coordination (II)</a:t>
            </a:r>
          </a:p>
        </p:txBody>
      </p:sp>
      <p:sp>
        <p:nvSpPr>
          <p:cNvPr id="2" name="Textfeld 1"/>
          <p:cNvSpPr txBox="1"/>
          <p:nvPr/>
        </p:nvSpPr>
        <p:spPr>
          <a:xfrm>
            <a:off x="365101" y="5949280"/>
            <a:ext cx="1656184" cy="215444"/>
          </a:xfrm>
          <a:prstGeom prst="rect">
            <a:avLst/>
          </a:prstGeom>
          <a:noFill/>
        </p:spPr>
        <p:txBody>
          <a:bodyPr wrap="square" rtlCol="0">
            <a:spAutoFit/>
          </a:bodyPr>
          <a:lstStyle/>
          <a:p>
            <a:r>
              <a:rPr lang="de-AT" sz="800" dirty="0" err="1"/>
              <a:t>s</a:t>
            </a:r>
            <a:r>
              <a:rPr lang="de-AT" sz="800" dirty="0" err="1" smtClean="0"/>
              <a:t>ource</a:t>
            </a:r>
            <a:r>
              <a:rPr lang="de-AT" sz="800" dirty="0" smtClean="0"/>
              <a:t>: </a:t>
            </a:r>
            <a:r>
              <a:rPr lang="de-AT" sz="800" dirty="0"/>
              <a:t>E</a:t>
            </a:r>
            <a:r>
              <a:rPr lang="de-AT" sz="800" dirty="0" smtClean="0"/>
              <a:t>uropean </a:t>
            </a:r>
            <a:r>
              <a:rPr lang="de-AT" sz="800" dirty="0" err="1"/>
              <a:t>C</a:t>
            </a:r>
            <a:r>
              <a:rPr lang="de-AT" sz="800" dirty="0" err="1" smtClean="0"/>
              <a:t>ommission</a:t>
            </a:r>
            <a:endParaRPr lang="de-AT" sz="800" dirty="0"/>
          </a:p>
        </p:txBody>
      </p:sp>
    </p:spTree>
    <p:extLst>
      <p:ext uri="{BB962C8B-B14F-4D97-AF65-F5344CB8AC3E}">
        <p14:creationId xmlns:p14="http://schemas.microsoft.com/office/powerpoint/2010/main" val="10731636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14</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New Fiscal Policy Coordination</a:t>
            </a:r>
          </a:p>
        </p:txBody>
      </p:sp>
      <p:sp>
        <p:nvSpPr>
          <p:cNvPr id="6149" name="Rectangle 17"/>
          <p:cNvSpPr>
            <a:spLocks noGrp="1" noChangeArrowheads="1"/>
          </p:cNvSpPr>
          <p:nvPr>
            <p:ph type="body" idx="1"/>
          </p:nvPr>
        </p:nvSpPr>
        <p:spPr>
          <a:xfrm>
            <a:off x="467544" y="1412776"/>
            <a:ext cx="8280920" cy="4608512"/>
          </a:xfrm>
        </p:spPr>
        <p:txBody>
          <a:bodyPr/>
          <a:lstStyle/>
          <a:p>
            <a:pPr marL="0" indent="0">
              <a:spcBef>
                <a:spcPts val="600"/>
              </a:spcBef>
              <a:spcAft>
                <a:spcPts val="600"/>
              </a:spcAft>
              <a:buSzPct val="120000"/>
              <a:buNone/>
              <a:defRPr/>
            </a:pPr>
            <a:r>
              <a:rPr lang="en-GB" b="1" dirty="0" smtClean="0"/>
              <a:t>In December 2011 the “</a:t>
            </a:r>
            <a:r>
              <a:rPr lang="en-GB" b="1" dirty="0" err="1" smtClean="0"/>
              <a:t>Sixpack</a:t>
            </a:r>
            <a:r>
              <a:rPr lang="en-GB" b="1" dirty="0" smtClean="0"/>
              <a:t>” (six legislative acts) entered into force </a:t>
            </a:r>
          </a:p>
          <a:p>
            <a:pPr marL="342900" lvl="3" eaLnBrk="0" hangingPunct="0">
              <a:spcBef>
                <a:spcPts val="600"/>
              </a:spcBef>
              <a:spcAft>
                <a:spcPts val="600"/>
              </a:spcAft>
              <a:buClr>
                <a:schemeClr val="tx2"/>
              </a:buClr>
              <a:buSzPct val="100000"/>
              <a:defRPr/>
            </a:pPr>
            <a:r>
              <a:rPr lang="en-GB" b="1" dirty="0" smtClean="0">
                <a:ea typeface="+mn-ea"/>
                <a:cs typeface="+mn-cs"/>
              </a:rPr>
              <a:t>reforming and enhancing fiscal policy coordination comprising: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Definition of „Budgetary Framework“ with procedures („European Semester“), rules, etc.</a:t>
            </a:r>
          </a:p>
          <a:p>
            <a:pPr marL="803275" lvl="1" indent="-444500" eaLnBrk="0" hangingPunct="0">
              <a:spcBef>
                <a:spcPts val="400"/>
              </a:spcBef>
              <a:spcAft>
                <a:spcPts val="0"/>
              </a:spcAft>
              <a:buClr>
                <a:schemeClr val="tx2"/>
              </a:buClr>
              <a:buSzPct val="85000"/>
              <a:buFont typeface="Symbol" panose="05050102010706020507" pitchFamily="18" charset="2"/>
              <a:buChar char="-"/>
              <a:defRPr/>
            </a:pPr>
            <a:r>
              <a:rPr lang="en-GB" dirty="0" smtClean="0"/>
              <a:t>Strengthened fiscal rules and stricter sanctions, e.g.:</a:t>
            </a:r>
          </a:p>
          <a:p>
            <a:pPr marL="803275" lvl="1" indent="0" eaLnBrk="0" hangingPunct="0">
              <a:spcBef>
                <a:spcPts val="400"/>
              </a:spcBef>
              <a:spcAft>
                <a:spcPts val="400"/>
              </a:spcAft>
              <a:buClr>
                <a:schemeClr val="tx2"/>
              </a:buClr>
              <a:buSzPct val="85000"/>
              <a:buNone/>
              <a:defRPr/>
            </a:pPr>
            <a:r>
              <a:rPr lang="en-GB" dirty="0" smtClean="0"/>
              <a:t>Deficit and debt limits, </a:t>
            </a:r>
            <a:br>
              <a:rPr lang="en-GB" dirty="0" smtClean="0"/>
            </a:br>
            <a:r>
              <a:rPr lang="en-GB" dirty="0" smtClean="0"/>
              <a:t>a </a:t>
            </a:r>
            <a:r>
              <a:rPr lang="en-GB" dirty="0" err="1" smtClean="0"/>
              <a:t>stonger</a:t>
            </a:r>
            <a:r>
              <a:rPr lang="en-GB" dirty="0" smtClean="0"/>
              <a:t> focus on debt,</a:t>
            </a:r>
            <a:br>
              <a:rPr lang="en-GB" dirty="0" smtClean="0"/>
            </a:br>
            <a:r>
              <a:rPr lang="en-GB" dirty="0" smtClean="0"/>
              <a:t>a new expenditure benchmark, …</a:t>
            </a:r>
          </a:p>
          <a:p>
            <a:pPr marL="361950" lvl="2" indent="-361950">
              <a:spcBef>
                <a:spcPts val="1200"/>
              </a:spcBef>
              <a:spcAft>
                <a:spcPts val="600"/>
              </a:spcAft>
              <a:buClr>
                <a:schemeClr val="bg2"/>
              </a:buClr>
              <a:buSzPct val="120000"/>
              <a:buNone/>
              <a:defRPr/>
            </a:pPr>
            <a:r>
              <a:rPr lang="en-GB" b="1" dirty="0" smtClean="0"/>
              <a:t>2012</a:t>
            </a:r>
            <a:r>
              <a:rPr lang="en-GB" dirty="0" smtClean="0"/>
              <a:t> Introduction of reinforcing legislation: </a:t>
            </a:r>
            <a:br>
              <a:rPr lang="en-GB" dirty="0" smtClean="0"/>
            </a:br>
            <a:r>
              <a:rPr lang="en-GB" b="1" dirty="0" smtClean="0"/>
              <a:t>“Fiscal Compact” </a:t>
            </a:r>
            <a:r>
              <a:rPr lang="en-GB" dirty="0" smtClean="0"/>
              <a:t>and </a:t>
            </a:r>
            <a:r>
              <a:rPr lang="en-GB" b="1" dirty="0" smtClean="0"/>
              <a:t>“Euro+ Pact”</a:t>
            </a:r>
            <a:r>
              <a:rPr lang="en-GB" dirty="0" smtClean="0"/>
              <a:t>, again containing stricter rules and targets.</a:t>
            </a:r>
            <a:endParaRPr lang="en-GB" sz="1400" dirty="0" smtClean="0"/>
          </a:p>
          <a:p>
            <a:pPr marL="342900" lvl="3" eaLnBrk="0" hangingPunct="0">
              <a:spcBef>
                <a:spcPts val="1200"/>
              </a:spcBef>
              <a:spcAft>
                <a:spcPts val="600"/>
              </a:spcAft>
              <a:buClr>
                <a:schemeClr val="tx2"/>
              </a:buClr>
              <a:buSzPct val="100000"/>
              <a:defRPr/>
            </a:pPr>
            <a:r>
              <a:rPr lang="en-GB" b="1" dirty="0" smtClean="0">
                <a:ea typeface="+mn-ea"/>
                <a:cs typeface="+mn-cs"/>
              </a:rPr>
              <a:t>introducing a system of ex ante monitoring of economic policies: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surveillance of macroeconomic trends based on scoreboard</a:t>
            </a:r>
            <a:endParaRPr lang="en-GB" dirty="0"/>
          </a:p>
        </p:txBody>
      </p:sp>
    </p:spTree>
    <p:extLst>
      <p:ext uri="{BB962C8B-B14F-4D97-AF65-F5344CB8AC3E}">
        <p14:creationId xmlns:p14="http://schemas.microsoft.com/office/powerpoint/2010/main" val="205191080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15</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The European Semester</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39408601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16</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04664"/>
            <a:ext cx="8143056" cy="720080"/>
          </a:xfrm>
        </p:spPr>
        <p:txBody>
          <a:bodyPr/>
          <a:lstStyle/>
          <a:p>
            <a:pPr>
              <a:lnSpc>
                <a:spcPct val="100000"/>
              </a:lnSpc>
            </a:pPr>
            <a:r>
              <a:rPr lang="de-AT" b="1" cap="small" dirty="0" smtClean="0"/>
              <a:t>The European Semester</a:t>
            </a:r>
            <a:endParaRPr lang="en-GB" b="1" cap="small" dirty="0" smtClean="0"/>
          </a:p>
        </p:txBody>
      </p:sp>
      <p:sp>
        <p:nvSpPr>
          <p:cNvPr id="6149" name="Rectangle 17"/>
          <p:cNvSpPr>
            <a:spLocks noGrp="1" noChangeArrowheads="1"/>
          </p:cNvSpPr>
          <p:nvPr>
            <p:ph type="body" idx="1"/>
          </p:nvPr>
        </p:nvSpPr>
        <p:spPr>
          <a:xfrm>
            <a:off x="467544" y="1268760"/>
            <a:ext cx="8136904" cy="5184576"/>
          </a:xfrm>
        </p:spPr>
        <p:txBody>
          <a:bodyPr/>
          <a:lstStyle/>
          <a:p>
            <a:pPr marL="0" lvl="1" indent="0">
              <a:spcBef>
                <a:spcPts val="600"/>
              </a:spcBef>
              <a:spcAft>
                <a:spcPts val="1200"/>
              </a:spcAft>
              <a:buClr>
                <a:schemeClr val="tx2"/>
              </a:buClr>
              <a:buSzPct val="70000"/>
              <a:buNone/>
              <a:defRPr/>
            </a:pPr>
            <a:r>
              <a:rPr lang="en-GB" b="1" dirty="0" smtClean="0">
                <a:ea typeface="+mn-ea"/>
                <a:cs typeface="+mn-cs"/>
              </a:rPr>
              <a:t>A y</a:t>
            </a:r>
            <a:r>
              <a:rPr lang="en-GB" b="1" dirty="0" smtClean="0"/>
              <a:t>early cycle of fiscal and economic policy coordination for EU – Member States, launched in 2011:</a:t>
            </a:r>
            <a:endParaRPr lang="en-GB" sz="900" dirty="0" smtClean="0">
              <a:ea typeface="+mn-ea"/>
              <a:cs typeface="+mn-cs"/>
            </a:endParaRPr>
          </a:p>
          <a:p>
            <a:pPr marL="342900" lvl="1" eaLnBrk="0" hangingPunct="0">
              <a:spcBef>
                <a:spcPts val="1200"/>
              </a:spcBef>
              <a:spcAft>
                <a:spcPts val="600"/>
              </a:spcAft>
              <a:buClr>
                <a:schemeClr val="tx2"/>
              </a:buClr>
              <a:buSzPct val="100000"/>
              <a:defRPr/>
            </a:pPr>
            <a:r>
              <a:rPr lang="en-GB" dirty="0" smtClean="0">
                <a:ea typeface="+mn-ea"/>
                <a:cs typeface="+mn-cs"/>
              </a:rPr>
              <a:t>Framework for an integrated </a:t>
            </a:r>
            <a:r>
              <a:rPr lang="en-GB" b="1" dirty="0" smtClean="0">
                <a:ea typeface="+mn-ea"/>
                <a:cs typeface="+mn-cs"/>
              </a:rPr>
              <a:t>coordination</a:t>
            </a:r>
            <a:r>
              <a:rPr lang="en-GB" dirty="0" smtClean="0">
                <a:ea typeface="+mn-ea"/>
                <a:cs typeface="+mn-cs"/>
              </a:rPr>
              <a:t> of policies, </a:t>
            </a:r>
            <a:r>
              <a:rPr lang="en-GB" b="1" dirty="0" smtClean="0">
                <a:ea typeface="+mn-ea"/>
                <a:cs typeface="+mn-cs"/>
              </a:rPr>
              <a:t>joint analysis </a:t>
            </a:r>
            <a:r>
              <a:rPr lang="en-GB" dirty="0" smtClean="0">
                <a:ea typeface="+mn-ea"/>
                <a:cs typeface="+mn-cs"/>
              </a:rPr>
              <a:t>of economic and fiscal policies, and systematic </a:t>
            </a:r>
            <a:r>
              <a:rPr lang="en-GB" b="1" dirty="0" smtClean="0">
                <a:ea typeface="+mn-ea"/>
                <a:cs typeface="+mn-cs"/>
              </a:rPr>
              <a:t>surveillance</a:t>
            </a:r>
            <a:r>
              <a:rPr lang="en-GB" dirty="0" smtClean="0">
                <a:ea typeface="+mn-ea"/>
                <a:cs typeface="+mn-cs"/>
              </a:rPr>
              <a:t> of macroeconomic and financial sector issues</a:t>
            </a:r>
          </a:p>
          <a:p>
            <a:pPr marL="342900" lvl="1" eaLnBrk="0" hangingPunct="0">
              <a:spcBef>
                <a:spcPts val="1200"/>
              </a:spcBef>
              <a:spcAft>
                <a:spcPts val="600"/>
              </a:spcAft>
              <a:buClr>
                <a:schemeClr val="tx2"/>
              </a:buClr>
              <a:buSzPct val="100000"/>
              <a:defRPr/>
            </a:pPr>
            <a:r>
              <a:rPr lang="en-GB" dirty="0" smtClean="0">
                <a:ea typeface="+mn-ea"/>
                <a:cs typeface="+mn-cs"/>
              </a:rPr>
              <a:t>EU-level economic policy guidance and country-specific surveillance through detailed analyses of Member State‘s programmes of economic and structural reforms</a:t>
            </a:r>
          </a:p>
          <a:p>
            <a:pPr marL="342900" lvl="1" eaLnBrk="0" hangingPunct="0">
              <a:spcBef>
                <a:spcPts val="1200"/>
              </a:spcBef>
              <a:spcAft>
                <a:spcPts val="600"/>
              </a:spcAft>
              <a:buClr>
                <a:schemeClr val="tx2"/>
              </a:buClr>
              <a:buSzPct val="100000"/>
              <a:defRPr/>
            </a:pPr>
            <a:r>
              <a:rPr lang="en-GB" dirty="0" smtClean="0">
                <a:ea typeface="+mn-ea"/>
                <a:cs typeface="+mn-cs"/>
              </a:rPr>
              <a:t>EU-level discussions before e.g. drafting budgets in the „national semester“ – EU-dimension embedded in national policy-making</a:t>
            </a:r>
          </a:p>
          <a:p>
            <a:pPr marL="342900" lvl="1" eaLnBrk="0" hangingPunct="0">
              <a:spcBef>
                <a:spcPts val="1200"/>
              </a:spcBef>
              <a:spcAft>
                <a:spcPts val="600"/>
              </a:spcAft>
              <a:buClr>
                <a:schemeClr val="tx2"/>
              </a:buClr>
              <a:buSzPct val="100000"/>
              <a:defRPr/>
            </a:pPr>
            <a:r>
              <a:rPr lang="en-GB" dirty="0" smtClean="0">
                <a:ea typeface="+mn-ea"/>
                <a:cs typeface="+mn-cs"/>
              </a:rPr>
              <a:t>Ensures Member States budgetary and economic policies in line with their EU – commitments at all times</a:t>
            </a:r>
            <a:endParaRPr lang="en-GB" dirty="0">
              <a:ea typeface="+mn-ea"/>
              <a:cs typeface="+mn-cs"/>
            </a:endParaRPr>
          </a:p>
        </p:txBody>
      </p:sp>
    </p:spTree>
    <p:extLst>
      <p:ext uri="{BB962C8B-B14F-4D97-AF65-F5344CB8AC3E}">
        <p14:creationId xmlns:p14="http://schemas.microsoft.com/office/powerpoint/2010/main" val="25841157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17</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188640"/>
            <a:ext cx="8143056" cy="807368"/>
          </a:xfrm>
        </p:spPr>
        <p:txBody>
          <a:bodyPr/>
          <a:lstStyle/>
          <a:p>
            <a:r>
              <a:rPr lang="de-AT" b="1" cap="small" dirty="0" smtClean="0"/>
              <a:t>Annual Growth Survey, November</a:t>
            </a:r>
            <a:endParaRPr lang="en-GB" b="1" cap="small" dirty="0" smtClean="0"/>
          </a:p>
        </p:txBody>
      </p:sp>
      <p:sp>
        <p:nvSpPr>
          <p:cNvPr id="6149" name="Rectangle 17"/>
          <p:cNvSpPr>
            <a:spLocks noGrp="1" noChangeArrowheads="1"/>
          </p:cNvSpPr>
          <p:nvPr>
            <p:ph type="body" idx="1"/>
          </p:nvPr>
        </p:nvSpPr>
        <p:spPr>
          <a:xfrm>
            <a:off x="395536" y="1196752"/>
            <a:ext cx="8352928" cy="4824536"/>
          </a:xfrm>
        </p:spPr>
        <p:txBody>
          <a:bodyPr/>
          <a:lstStyle/>
          <a:p>
            <a:pPr marL="0" lvl="1" indent="0">
              <a:buClr>
                <a:schemeClr val="tx2"/>
              </a:buClr>
              <a:buSzPct val="70000"/>
              <a:buNone/>
              <a:defRPr/>
            </a:pPr>
            <a:r>
              <a:rPr lang="en-GB" b="1" dirty="0" smtClean="0">
                <a:ea typeface="+mn-ea"/>
                <a:cs typeface="+mn-cs"/>
              </a:rPr>
              <a:t>General economic priorities for the EU to boost growth and job creation,</a:t>
            </a:r>
            <a:r>
              <a:rPr lang="en-GB" altLang="de-DE" dirty="0" smtClean="0"/>
              <a:t> </a:t>
            </a:r>
            <a:r>
              <a:rPr lang="en-GB" altLang="de-DE" b="1" dirty="0" smtClean="0"/>
              <a:t>with broad guidance on priority actions to be taken at EU level and national level</a:t>
            </a:r>
            <a:endParaRPr lang="en-GB" altLang="de-DE" b="1" dirty="0" smtClean="0">
              <a:solidFill>
                <a:schemeClr val="tx2"/>
              </a:solidFill>
            </a:endParaRPr>
          </a:p>
          <a:p>
            <a:pPr marL="0" lvl="1" indent="0">
              <a:buClr>
                <a:schemeClr val="tx2"/>
              </a:buClr>
              <a:buSzPct val="70000"/>
              <a:buNone/>
              <a:defRPr/>
            </a:pPr>
            <a:endParaRPr lang="de-AT" b="1" dirty="0">
              <a:ea typeface="+mn-ea"/>
              <a:cs typeface="+mn-cs"/>
            </a:endParaRPr>
          </a:p>
          <a:p>
            <a:pPr marL="304800" lvl="1" indent="-304800">
              <a:spcBef>
                <a:spcPts val="600"/>
              </a:spcBef>
              <a:spcAft>
                <a:spcPts val="600"/>
              </a:spcAft>
              <a:buClr>
                <a:schemeClr val="tx2"/>
              </a:buClr>
              <a:buSzPct val="120000"/>
              <a:defRPr/>
            </a:pPr>
            <a:endParaRPr lang="de-AT" dirty="0" smtClean="0">
              <a:ea typeface="+mn-ea"/>
              <a:cs typeface="+mn-cs"/>
            </a:endParaRPr>
          </a:p>
          <a:p>
            <a:endParaRPr lang="de-AT" dirty="0"/>
          </a:p>
          <a:p>
            <a:endParaRPr lang="de-AT" dirty="0" smtClean="0"/>
          </a:p>
          <a:p>
            <a:pPr lvl="1"/>
            <a:endParaRPr lang="de-AT" dirty="0">
              <a:solidFill>
                <a:srgbClr val="FF0000"/>
              </a:solidFill>
            </a:endParaRPr>
          </a:p>
        </p:txBody>
      </p:sp>
      <p:grpSp>
        <p:nvGrpSpPr>
          <p:cNvPr id="7" name="Gruppieren 6"/>
          <p:cNvGrpSpPr/>
          <p:nvPr/>
        </p:nvGrpSpPr>
        <p:grpSpPr>
          <a:xfrm>
            <a:off x="395536" y="2171000"/>
            <a:ext cx="8208912" cy="969968"/>
            <a:chOff x="0" y="0"/>
            <a:chExt cx="8208912" cy="969968"/>
          </a:xfrm>
        </p:grpSpPr>
        <p:sp>
          <p:nvSpPr>
            <p:cNvPr id="8" name="Rechteck 7"/>
            <p:cNvSpPr/>
            <p:nvPr/>
          </p:nvSpPr>
          <p:spPr>
            <a:xfrm>
              <a:off x="0" y="0"/>
              <a:ext cx="8208912" cy="969968"/>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9" name="Rechteck 8"/>
            <p:cNvSpPr/>
            <p:nvPr/>
          </p:nvSpPr>
          <p:spPr>
            <a:xfrm>
              <a:off x="0" y="0"/>
              <a:ext cx="8208912" cy="96996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de-AT" sz="1800" b="1" kern="1200" dirty="0" smtClean="0"/>
                <a:t>2014 Annual Growth Survey: </a:t>
              </a:r>
              <a:br>
                <a:rPr lang="de-AT" sz="1800" b="1" kern="1200" dirty="0" smtClean="0"/>
              </a:br>
              <a:r>
                <a:rPr lang="de-AT" sz="1800" b="1" kern="1200" dirty="0" smtClean="0"/>
                <a:t>Start </a:t>
              </a:r>
              <a:r>
                <a:rPr lang="de-AT" sz="1800" b="1" kern="1200" dirty="0" err="1" smtClean="0"/>
                <a:t>of</a:t>
              </a:r>
              <a:r>
                <a:rPr lang="de-AT" sz="1800" b="1" kern="1200" dirty="0" smtClean="0"/>
                <a:t> </a:t>
              </a:r>
              <a:r>
                <a:rPr lang="de-AT" sz="1800" b="1" kern="1200" dirty="0" err="1" smtClean="0"/>
                <a:t>the</a:t>
              </a:r>
              <a:r>
                <a:rPr lang="de-AT" sz="1800" b="1" kern="1200" dirty="0" smtClean="0"/>
                <a:t> 4. European Semester (Nov. 2013)</a:t>
              </a:r>
              <a:endParaRPr lang="de-AT" sz="1800" kern="1200" dirty="0"/>
            </a:p>
          </p:txBody>
        </p:sp>
      </p:grpSp>
      <p:grpSp>
        <p:nvGrpSpPr>
          <p:cNvPr id="10" name="Gruppieren 9"/>
          <p:cNvGrpSpPr/>
          <p:nvPr/>
        </p:nvGrpSpPr>
        <p:grpSpPr>
          <a:xfrm>
            <a:off x="395536" y="3140968"/>
            <a:ext cx="8208912" cy="2982983"/>
            <a:chOff x="0" y="-708726"/>
            <a:chExt cx="8208912" cy="2982983"/>
          </a:xfrm>
        </p:grpSpPr>
        <p:sp>
          <p:nvSpPr>
            <p:cNvPr id="11" name="Rechteck 10"/>
            <p:cNvSpPr/>
            <p:nvPr/>
          </p:nvSpPr>
          <p:spPr>
            <a:xfrm>
              <a:off x="0" y="-708726"/>
              <a:ext cx="8208912" cy="2795522"/>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2" name="Rechteck 11"/>
            <p:cNvSpPr/>
            <p:nvPr/>
          </p:nvSpPr>
          <p:spPr>
            <a:xfrm>
              <a:off x="0" y="-674409"/>
              <a:ext cx="8208912" cy="294866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96012" tIns="96012" rIns="128016" bIns="144018" numCol="1" spcCol="1270" anchor="t" anchorCtr="0">
              <a:noAutofit/>
            </a:bodyPr>
            <a:lstStyle/>
            <a:p>
              <a:pPr marL="171450" lvl="1" indent="-171450" algn="l" defTabSz="800100">
                <a:lnSpc>
                  <a:spcPct val="90000"/>
                </a:lnSpc>
                <a:spcBef>
                  <a:spcPts val="600"/>
                </a:spcBef>
                <a:spcAft>
                  <a:spcPts val="600"/>
                </a:spcAft>
                <a:buChar char="••"/>
              </a:pPr>
              <a:r>
                <a:rPr lang="en-GB" sz="1800" b="1" kern="1200" dirty="0" smtClean="0"/>
                <a:t>Main Message</a:t>
              </a:r>
              <a:r>
                <a:rPr lang="en-GB" sz="1800" kern="1200" dirty="0" smtClean="0"/>
                <a:t>:	 „The biggest challenge now facing Europe‘s economy</a:t>
              </a:r>
              <a:br>
                <a:rPr lang="en-GB" sz="1800" kern="1200" dirty="0" smtClean="0"/>
              </a:br>
              <a:r>
                <a:rPr lang="en-GB" sz="1800" kern="1200" dirty="0" smtClean="0"/>
                <a:t>			   is how to sustain the recovery that is now underway.“</a:t>
              </a:r>
            </a:p>
            <a:p>
              <a:pPr marL="171450" lvl="1" indent="-171450" algn="l" defTabSz="800100">
                <a:lnSpc>
                  <a:spcPct val="90000"/>
                </a:lnSpc>
                <a:spcBef>
                  <a:spcPts val="600"/>
                </a:spcBef>
                <a:spcAft>
                  <a:spcPts val="600"/>
                </a:spcAft>
                <a:buChar char="••"/>
              </a:pPr>
              <a:r>
                <a:rPr lang="en-GB" sz="1800" b="1" kern="1200" dirty="0" smtClean="0"/>
                <a:t>Main Priorities</a:t>
              </a:r>
              <a:r>
                <a:rPr lang="en-GB" sz="1800" kern="1200" dirty="0" smtClean="0"/>
                <a:t>, e.g.:</a:t>
              </a:r>
            </a:p>
            <a:p>
              <a:pPr marL="171450" lvl="2" algn="l" defTabSz="800100">
                <a:lnSpc>
                  <a:spcPct val="90000"/>
                </a:lnSpc>
                <a:spcBef>
                  <a:spcPts val="600"/>
                </a:spcBef>
                <a:spcAft>
                  <a:spcPts val="600"/>
                </a:spcAft>
              </a:pPr>
              <a:r>
                <a:rPr lang="en-GB" sz="1800" kern="1200" dirty="0" smtClean="0"/>
                <a:t>1. Pursuing differentiated, growth-friendly fiscal consolidation</a:t>
              </a:r>
            </a:p>
            <a:p>
              <a:pPr marL="171450" lvl="2" algn="l" defTabSz="800100">
                <a:lnSpc>
                  <a:spcPct val="90000"/>
                </a:lnSpc>
                <a:spcBef>
                  <a:spcPts val="600"/>
                </a:spcBef>
                <a:spcAft>
                  <a:spcPts val="600"/>
                </a:spcAft>
              </a:pPr>
              <a:r>
                <a:rPr lang="en-GB" sz="1800" kern="1200" dirty="0" smtClean="0"/>
                <a:t>2. Restoring lending to the economy</a:t>
              </a:r>
            </a:p>
            <a:p>
              <a:pPr marL="171450" lvl="2" algn="l" defTabSz="800100">
                <a:lnSpc>
                  <a:spcPct val="90000"/>
                </a:lnSpc>
                <a:spcBef>
                  <a:spcPts val="600"/>
                </a:spcBef>
                <a:spcAft>
                  <a:spcPts val="600"/>
                </a:spcAft>
              </a:pPr>
              <a:r>
                <a:rPr lang="en-GB" sz="1800" kern="1200" dirty="0" smtClean="0"/>
                <a:t>3. Promoting growth and competitiveness for today and tomorrow</a:t>
              </a:r>
            </a:p>
            <a:p>
              <a:pPr marL="171450" lvl="2" algn="l" defTabSz="800100">
                <a:lnSpc>
                  <a:spcPct val="90000"/>
                </a:lnSpc>
                <a:spcBef>
                  <a:spcPts val="600"/>
                </a:spcBef>
                <a:spcAft>
                  <a:spcPts val="600"/>
                </a:spcAft>
              </a:pPr>
              <a:r>
                <a:rPr lang="de-AT" sz="1800" kern="1200" dirty="0" smtClean="0"/>
                <a:t>…</a:t>
              </a:r>
              <a:endParaRPr lang="de-AT" sz="1800" kern="1200" dirty="0"/>
            </a:p>
          </p:txBody>
        </p:sp>
      </p:grpSp>
    </p:spTree>
    <p:extLst>
      <p:ext uri="{BB962C8B-B14F-4D97-AF65-F5344CB8AC3E}">
        <p14:creationId xmlns:p14="http://schemas.microsoft.com/office/powerpoint/2010/main" val="34752203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81000" y="533400"/>
            <a:ext cx="8229600" cy="1023392"/>
          </a:xfrm>
        </p:spPr>
        <p:txBody>
          <a:bodyPr/>
          <a:lstStyle/>
          <a:p>
            <a:r>
              <a:rPr lang="en-GB" b="1" cap="small" dirty="0" smtClean="0"/>
              <a:t>Programmes on Budgetary and Economic Policies</a:t>
            </a:r>
            <a:endParaRPr lang="en-GB" cap="small" dirty="0"/>
          </a:p>
        </p:txBody>
      </p:sp>
      <p:sp>
        <p:nvSpPr>
          <p:cNvPr id="3" name="Inhaltsplatzhalter 2"/>
          <p:cNvSpPr>
            <a:spLocks noGrp="1"/>
          </p:cNvSpPr>
          <p:nvPr>
            <p:ph idx="1"/>
          </p:nvPr>
        </p:nvSpPr>
        <p:spPr/>
        <p:txBody>
          <a:bodyPr/>
          <a:lstStyle/>
          <a:p>
            <a:pPr marL="0" lvl="1" indent="0">
              <a:spcBef>
                <a:spcPts val="600"/>
              </a:spcBef>
              <a:spcAft>
                <a:spcPts val="1200"/>
              </a:spcAft>
              <a:buClr>
                <a:schemeClr val="tx2"/>
              </a:buClr>
              <a:buSzPct val="70000"/>
              <a:buNone/>
            </a:pPr>
            <a:r>
              <a:rPr lang="en-GB" b="1" dirty="0" smtClean="0"/>
              <a:t>Based on the Annual Growth Survey, to be submitted by Member States in April</a:t>
            </a:r>
          </a:p>
          <a:p>
            <a:pPr eaLnBrk="0" hangingPunct="0">
              <a:spcBef>
                <a:spcPts val="600"/>
              </a:spcBef>
              <a:spcAft>
                <a:spcPts val="600"/>
              </a:spcAft>
              <a:buSzPct val="100000"/>
            </a:pPr>
            <a:r>
              <a:rPr lang="en-GB" b="1" dirty="0" smtClean="0"/>
              <a:t>Stability or Convergence Programmes </a:t>
            </a:r>
            <a:r>
              <a:rPr lang="en-GB" dirty="0" smtClean="0"/>
              <a:t>on fiscal policy based on macro-economic forecasts</a:t>
            </a:r>
          </a:p>
          <a:p>
            <a:pPr marL="803275" lvl="1" indent="-444500" eaLnBrk="0" hangingPunct="0">
              <a:spcBef>
                <a:spcPts val="400"/>
              </a:spcBef>
              <a:spcAft>
                <a:spcPts val="400"/>
              </a:spcAft>
              <a:buClr>
                <a:schemeClr val="tx2"/>
              </a:buClr>
              <a:buSzPct val="85000"/>
              <a:buFont typeface="Symbol" panose="05050102010706020507" pitchFamily="18" charset="2"/>
              <a:buChar char="-"/>
            </a:pPr>
            <a:r>
              <a:rPr lang="en-GB" dirty="0" smtClean="0"/>
              <a:t>including national medium-term fiscal plans (Euro Area Member States)</a:t>
            </a:r>
          </a:p>
          <a:p>
            <a:pPr marL="342900" lvl="1" eaLnBrk="0" hangingPunct="0">
              <a:spcBef>
                <a:spcPts val="1200"/>
              </a:spcBef>
              <a:spcAft>
                <a:spcPts val="600"/>
              </a:spcAft>
              <a:buClr>
                <a:schemeClr val="tx2"/>
              </a:buClr>
              <a:buSzPct val="100000"/>
              <a:defRPr/>
            </a:pPr>
            <a:r>
              <a:rPr lang="en-GB" b="1" dirty="0">
                <a:ea typeface="+mn-ea"/>
                <a:cs typeface="+mn-cs"/>
              </a:rPr>
              <a:t>National Reform Programmes </a:t>
            </a:r>
            <a:r>
              <a:rPr lang="en-GB" dirty="0">
                <a:ea typeface="+mn-ea"/>
                <a:cs typeface="+mn-cs"/>
              </a:rPr>
              <a:t>on policy priorities for growth and employment for the forthcoming year</a:t>
            </a:r>
            <a:endParaRPr lang="en-GB" dirty="0">
              <a:ea typeface="+mn-ea"/>
              <a:cs typeface="+mn-cs"/>
            </a:endParaRPr>
          </a:p>
        </p:txBody>
      </p:sp>
      <p:sp>
        <p:nvSpPr>
          <p:cNvPr id="4" name="Foliennummernplatzhalter 3"/>
          <p:cNvSpPr>
            <a:spLocks noGrp="1"/>
          </p:cNvSpPr>
          <p:nvPr>
            <p:ph type="sldNum" sz="quarter" idx="10"/>
          </p:nvPr>
        </p:nvSpPr>
        <p:spPr/>
        <p:txBody>
          <a:bodyPr/>
          <a:lstStyle/>
          <a:p>
            <a:pPr>
              <a:defRPr/>
            </a:pPr>
            <a:fld id="{71FD30D2-9CA5-43BE-8D4E-1FD5D4F44DF1}" type="slidenum">
              <a:rPr lang="de-DE" smtClean="0"/>
              <a:pPr>
                <a:defRPr/>
              </a:pPr>
              <a:t>18</a:t>
            </a:fld>
            <a:endParaRPr lang="de-DE"/>
          </a:p>
        </p:txBody>
      </p:sp>
      <p:sp>
        <p:nvSpPr>
          <p:cNvPr id="5" name="Fußzeilenplatzhalter 4"/>
          <p:cNvSpPr>
            <a:spLocks noGrp="1"/>
          </p:cNvSpPr>
          <p:nvPr>
            <p:ph type="ftr" sz="quarter" idx="11"/>
          </p:nvPr>
        </p:nvSpPr>
        <p:spPr/>
        <p:txBody>
          <a:bodyPr/>
          <a:lstStyle/>
          <a:p>
            <a:pPr>
              <a:defRPr/>
            </a:pPr>
            <a:r>
              <a:rPr lang="de-DE" smtClean="0"/>
              <a:t>REPUBLIK ÖSTERREICH  Parlament</a:t>
            </a:r>
            <a:endParaRPr lang="de-DE"/>
          </a:p>
        </p:txBody>
      </p:sp>
    </p:spTree>
    <p:extLst>
      <p:ext uri="{BB962C8B-B14F-4D97-AF65-F5344CB8AC3E}">
        <p14:creationId xmlns:p14="http://schemas.microsoft.com/office/powerpoint/2010/main" val="3042030131"/>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19</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31540" y="476672"/>
            <a:ext cx="8182431" cy="807368"/>
          </a:xfrm>
        </p:spPr>
        <p:txBody>
          <a:bodyPr/>
          <a:lstStyle/>
          <a:p>
            <a:r>
              <a:rPr lang="de-AT" b="1" cap="small" dirty="0" smtClean="0"/>
              <a:t>Country </a:t>
            </a:r>
            <a:r>
              <a:rPr lang="de-AT" b="1" cap="small" dirty="0" err="1" smtClean="0"/>
              <a:t>Specific</a:t>
            </a:r>
            <a:r>
              <a:rPr lang="de-AT" b="1" cap="small" dirty="0" smtClean="0"/>
              <a:t> </a:t>
            </a:r>
            <a:r>
              <a:rPr lang="de-AT" b="1" cap="small" dirty="0" err="1" smtClean="0"/>
              <a:t>Recommendations</a:t>
            </a:r>
            <a:r>
              <a:rPr lang="de-AT" b="1" cap="small" dirty="0" smtClean="0"/>
              <a:t>, May</a:t>
            </a:r>
            <a:endParaRPr lang="en-GB" b="1" cap="small" dirty="0" smtClean="0"/>
          </a:p>
        </p:txBody>
      </p:sp>
      <p:sp>
        <p:nvSpPr>
          <p:cNvPr id="6149" name="Rectangle 17"/>
          <p:cNvSpPr>
            <a:spLocks noGrp="1" noChangeArrowheads="1"/>
          </p:cNvSpPr>
          <p:nvPr>
            <p:ph type="body" idx="1"/>
          </p:nvPr>
        </p:nvSpPr>
        <p:spPr>
          <a:xfrm>
            <a:off x="431540" y="1484784"/>
            <a:ext cx="8316924" cy="4896544"/>
          </a:xfrm>
        </p:spPr>
        <p:txBody>
          <a:bodyPr/>
          <a:lstStyle/>
          <a:p>
            <a:pPr marL="0" lvl="1" indent="0">
              <a:spcBef>
                <a:spcPts val="600"/>
              </a:spcBef>
              <a:spcAft>
                <a:spcPts val="600"/>
              </a:spcAft>
              <a:buClr>
                <a:schemeClr val="tx2"/>
              </a:buClr>
              <a:buSzPct val="120000"/>
              <a:buNone/>
              <a:defRPr/>
            </a:pPr>
            <a:r>
              <a:rPr lang="de-AT" b="1" dirty="0" err="1"/>
              <a:t>Based</a:t>
            </a:r>
            <a:r>
              <a:rPr lang="de-AT" b="1" dirty="0"/>
              <a:t> on </a:t>
            </a:r>
            <a:r>
              <a:rPr lang="de-AT" b="1" dirty="0" err="1"/>
              <a:t>the</a:t>
            </a:r>
            <a:r>
              <a:rPr lang="de-AT" b="1" dirty="0"/>
              <a:t> </a:t>
            </a:r>
            <a:r>
              <a:rPr lang="de-AT" b="1" dirty="0" err="1" smtClean="0"/>
              <a:t>documents</a:t>
            </a:r>
            <a:r>
              <a:rPr lang="de-AT" b="1" dirty="0" smtClean="0"/>
              <a:t> </a:t>
            </a:r>
            <a:r>
              <a:rPr lang="de-AT" b="1" dirty="0" err="1" smtClean="0"/>
              <a:t>submitted</a:t>
            </a:r>
            <a:r>
              <a:rPr lang="de-AT" b="1" dirty="0" smtClean="0"/>
              <a:t> </a:t>
            </a:r>
            <a:r>
              <a:rPr lang="de-AT" b="1" dirty="0" err="1" smtClean="0"/>
              <a:t>by</a:t>
            </a:r>
            <a:r>
              <a:rPr lang="de-AT" b="1" dirty="0" smtClean="0"/>
              <a:t> </a:t>
            </a:r>
            <a:r>
              <a:rPr lang="de-AT" b="1" dirty="0" err="1" smtClean="0"/>
              <a:t>the</a:t>
            </a:r>
            <a:r>
              <a:rPr lang="de-AT" b="1" dirty="0" smtClean="0"/>
              <a:t> Member States</a:t>
            </a:r>
            <a:endParaRPr lang="de-AT" b="1" dirty="0" smtClean="0">
              <a:ea typeface="+mn-ea"/>
              <a:cs typeface="+mn-cs"/>
            </a:endParaRPr>
          </a:p>
        </p:txBody>
      </p:sp>
      <p:grpSp>
        <p:nvGrpSpPr>
          <p:cNvPr id="10" name="Gruppieren 9"/>
          <p:cNvGrpSpPr/>
          <p:nvPr/>
        </p:nvGrpSpPr>
        <p:grpSpPr>
          <a:xfrm>
            <a:off x="431540" y="2492896"/>
            <a:ext cx="8280920" cy="547200"/>
            <a:chOff x="0" y="17970"/>
            <a:chExt cx="8280920" cy="547200"/>
          </a:xfrm>
        </p:grpSpPr>
        <p:sp>
          <p:nvSpPr>
            <p:cNvPr id="11" name="Rechteck 10"/>
            <p:cNvSpPr/>
            <p:nvPr/>
          </p:nvSpPr>
          <p:spPr>
            <a:xfrm>
              <a:off x="0" y="17970"/>
              <a:ext cx="8280920" cy="547200"/>
            </a:xfrm>
            <a:prstGeom prst="rect">
              <a:avLst/>
            </a:pr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2" name="Rechteck 11"/>
            <p:cNvSpPr/>
            <p:nvPr/>
          </p:nvSpPr>
          <p:spPr>
            <a:xfrm>
              <a:off x="0" y="17970"/>
              <a:ext cx="8280920" cy="54720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de-AT" sz="1800" b="1" kern="1200" dirty="0" smtClean="0"/>
                <a:t>Country-</a:t>
              </a:r>
              <a:r>
                <a:rPr lang="de-AT" sz="1800" b="1" kern="1200" dirty="0" err="1" smtClean="0"/>
                <a:t>Specific</a:t>
              </a:r>
              <a:r>
                <a:rPr lang="de-AT" sz="1800" b="1" kern="1200" dirty="0" smtClean="0"/>
                <a:t> </a:t>
              </a:r>
              <a:r>
                <a:rPr lang="de-AT" sz="1800" b="1" kern="1200" dirty="0" err="1" smtClean="0"/>
                <a:t>Recommendations</a:t>
              </a:r>
              <a:r>
                <a:rPr lang="de-AT" sz="1800" b="1" kern="1200" dirty="0" smtClean="0"/>
                <a:t> – Austria, 2013</a:t>
              </a:r>
              <a:endParaRPr lang="de-AT" sz="1800" kern="1200" dirty="0"/>
            </a:p>
          </p:txBody>
        </p:sp>
      </p:grpSp>
      <p:grpSp>
        <p:nvGrpSpPr>
          <p:cNvPr id="13" name="Gruppieren 12"/>
          <p:cNvGrpSpPr/>
          <p:nvPr/>
        </p:nvGrpSpPr>
        <p:grpSpPr>
          <a:xfrm>
            <a:off x="431540" y="3040096"/>
            <a:ext cx="8299707" cy="2225170"/>
            <a:chOff x="-18787" y="61114"/>
            <a:chExt cx="8299707" cy="2225170"/>
          </a:xfrm>
        </p:grpSpPr>
        <p:sp>
          <p:nvSpPr>
            <p:cNvPr id="14" name="Rechteck 13"/>
            <p:cNvSpPr/>
            <p:nvPr/>
          </p:nvSpPr>
          <p:spPr>
            <a:xfrm>
              <a:off x="-18787" y="61114"/>
              <a:ext cx="8280920" cy="2225170"/>
            </a:xfrm>
            <a:prstGeom prst="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Rechteck 14"/>
            <p:cNvSpPr/>
            <p:nvPr/>
          </p:nvSpPr>
          <p:spPr>
            <a:xfrm>
              <a:off x="0" y="61114"/>
              <a:ext cx="8280920" cy="22251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85344" tIns="85344" rIns="113792" bIns="128016" numCol="1" spcCol="1270" anchor="t" anchorCtr="0">
              <a:noAutofit/>
            </a:bodyPr>
            <a:lstStyle/>
            <a:p>
              <a:pPr marL="171450" lvl="2" defTabSz="800100">
                <a:lnSpc>
                  <a:spcPct val="90000"/>
                </a:lnSpc>
                <a:spcBef>
                  <a:spcPts val="600"/>
                </a:spcBef>
                <a:spcAft>
                  <a:spcPts val="600"/>
                </a:spcAft>
              </a:pPr>
              <a:r>
                <a:rPr lang="de-AT" sz="1800" dirty="0"/>
                <a:t>1. </a:t>
              </a:r>
              <a:r>
                <a:rPr lang="de-AT" sz="1800" dirty="0" err="1"/>
                <a:t>Implement</a:t>
              </a:r>
              <a:r>
                <a:rPr lang="de-AT" sz="1800" dirty="0"/>
                <a:t> Budget 2013 </a:t>
              </a:r>
              <a:r>
                <a:rPr lang="de-AT" sz="1800" dirty="0" err="1"/>
                <a:t>according</a:t>
              </a:r>
              <a:r>
                <a:rPr lang="de-AT" sz="1800" dirty="0"/>
                <a:t> </a:t>
              </a:r>
              <a:r>
                <a:rPr lang="de-AT" sz="1800" dirty="0" err="1"/>
                <a:t>to</a:t>
              </a:r>
              <a:r>
                <a:rPr lang="de-AT" sz="1800" dirty="0"/>
                <a:t> plan,</a:t>
              </a:r>
              <a:br>
                <a:rPr lang="de-AT" sz="1800" dirty="0"/>
              </a:br>
              <a:r>
                <a:rPr lang="de-AT" sz="1800" dirty="0"/>
                <a:t>    </a:t>
              </a:r>
              <a:r>
                <a:rPr lang="de-AT" sz="1800" dirty="0" err="1"/>
                <a:t>continue</a:t>
              </a:r>
              <a:r>
                <a:rPr lang="de-AT" sz="1800" dirty="0"/>
                <a:t> </a:t>
              </a:r>
              <a:r>
                <a:rPr lang="de-AT" sz="1800" dirty="0" err="1"/>
                <a:t>efforts</a:t>
              </a:r>
              <a:r>
                <a:rPr lang="de-AT" sz="1800" dirty="0"/>
                <a:t> </a:t>
              </a:r>
              <a:r>
                <a:rPr lang="de-AT" sz="1800" dirty="0" err="1"/>
                <a:t>to</a:t>
              </a:r>
              <a:r>
                <a:rPr lang="de-AT" sz="1800" dirty="0"/>
                <a:t> </a:t>
              </a:r>
              <a:r>
                <a:rPr lang="de-AT" sz="1800" dirty="0" err="1"/>
                <a:t>reach</a:t>
              </a:r>
              <a:r>
                <a:rPr lang="de-AT" sz="1800" dirty="0"/>
                <a:t> a </a:t>
              </a:r>
              <a:r>
                <a:rPr lang="de-AT" sz="1800" dirty="0" err="1"/>
                <a:t>balanced</a:t>
              </a:r>
              <a:r>
                <a:rPr lang="de-AT" sz="1800" dirty="0"/>
                <a:t> </a:t>
              </a:r>
              <a:r>
                <a:rPr lang="de-AT" sz="1800" dirty="0" err="1"/>
                <a:t>budget</a:t>
              </a:r>
              <a:r>
                <a:rPr lang="de-AT" sz="1800" dirty="0"/>
                <a:t> </a:t>
              </a:r>
              <a:r>
                <a:rPr lang="de-AT" sz="1800" dirty="0" err="1"/>
                <a:t>by</a:t>
              </a:r>
              <a:r>
                <a:rPr lang="de-AT" sz="1800" dirty="0"/>
                <a:t> 2016</a:t>
              </a:r>
            </a:p>
            <a:p>
              <a:pPr marL="171450" lvl="2" defTabSz="800100">
                <a:lnSpc>
                  <a:spcPct val="90000"/>
                </a:lnSpc>
                <a:spcBef>
                  <a:spcPts val="600"/>
                </a:spcBef>
                <a:spcAft>
                  <a:spcPts val="600"/>
                </a:spcAft>
              </a:pPr>
              <a:r>
                <a:rPr lang="de-AT" sz="1800" dirty="0"/>
                <a:t>2. </a:t>
              </a:r>
              <a:r>
                <a:rPr lang="de-AT" sz="1800" dirty="0" err="1"/>
                <a:t>Reduce</a:t>
              </a:r>
              <a:r>
                <a:rPr lang="de-AT" sz="1800" dirty="0"/>
                <a:t> </a:t>
              </a:r>
              <a:r>
                <a:rPr lang="de-AT" sz="1800" dirty="0" err="1"/>
                <a:t>widespread</a:t>
              </a:r>
              <a:r>
                <a:rPr lang="de-AT" sz="1800" dirty="0"/>
                <a:t> </a:t>
              </a:r>
              <a:r>
                <a:rPr lang="de-AT" sz="1800" dirty="0" err="1"/>
                <a:t>use</a:t>
              </a:r>
              <a:r>
                <a:rPr lang="de-AT" sz="1800" dirty="0"/>
                <a:t> </a:t>
              </a:r>
              <a:r>
                <a:rPr lang="de-AT" sz="1800" dirty="0" err="1"/>
                <a:t>of</a:t>
              </a:r>
              <a:r>
                <a:rPr lang="de-AT" sz="1800" dirty="0"/>
                <a:t> </a:t>
              </a:r>
              <a:r>
                <a:rPr lang="de-AT" sz="1800" dirty="0" err="1"/>
                <a:t>early</a:t>
              </a:r>
              <a:r>
                <a:rPr lang="de-AT" sz="1800" dirty="0"/>
                <a:t> </a:t>
              </a:r>
              <a:r>
                <a:rPr lang="de-AT" sz="1800" dirty="0" err="1"/>
                <a:t>retirement</a:t>
              </a:r>
              <a:r>
                <a:rPr lang="de-AT" sz="1800" dirty="0"/>
                <a:t>, </a:t>
              </a:r>
              <a:r>
                <a:rPr lang="de-AT" sz="1800" dirty="0" err="1"/>
                <a:t>increase</a:t>
              </a:r>
              <a:r>
                <a:rPr lang="de-AT" sz="1800" dirty="0"/>
                <a:t> </a:t>
              </a:r>
              <a:r>
                <a:rPr lang="de-AT" sz="1800" dirty="0" err="1"/>
                <a:t>retirement</a:t>
              </a:r>
              <a:r>
                <a:rPr lang="de-AT" sz="1800" dirty="0"/>
                <a:t> </a:t>
              </a:r>
              <a:r>
                <a:rPr lang="de-AT" sz="1800" dirty="0" err="1"/>
                <a:t>age</a:t>
              </a:r>
              <a:endParaRPr lang="de-AT" sz="1800" dirty="0"/>
            </a:p>
            <a:p>
              <a:pPr marL="171450" lvl="2" defTabSz="800100">
                <a:lnSpc>
                  <a:spcPct val="90000"/>
                </a:lnSpc>
                <a:spcBef>
                  <a:spcPts val="600"/>
                </a:spcBef>
                <a:spcAft>
                  <a:spcPts val="600"/>
                </a:spcAft>
                <a:tabLst>
                  <a:tab pos="628650" algn="l"/>
                </a:tabLst>
              </a:pPr>
              <a:r>
                <a:rPr lang="de-AT" sz="1800" dirty="0"/>
                <a:t>3. Take </a:t>
              </a:r>
              <a:r>
                <a:rPr lang="de-AT" sz="1800" dirty="0" err="1"/>
                <a:t>new</a:t>
              </a:r>
              <a:r>
                <a:rPr lang="de-AT" sz="1800" dirty="0"/>
                <a:t> </a:t>
              </a:r>
              <a:r>
                <a:rPr lang="de-AT" sz="1800" dirty="0" err="1"/>
                <a:t>measures</a:t>
              </a:r>
              <a:r>
                <a:rPr lang="de-AT" sz="1800" dirty="0"/>
                <a:t> </a:t>
              </a:r>
              <a:r>
                <a:rPr lang="de-AT" sz="1800" dirty="0" err="1"/>
                <a:t>to</a:t>
              </a:r>
              <a:r>
                <a:rPr lang="de-AT" sz="1800" dirty="0"/>
                <a:t> </a:t>
              </a:r>
              <a:r>
                <a:rPr lang="de-AT" sz="1800" dirty="0" err="1"/>
                <a:t>increase</a:t>
              </a:r>
              <a:r>
                <a:rPr lang="de-AT" sz="1800" dirty="0"/>
                <a:t> </a:t>
              </a:r>
              <a:r>
                <a:rPr lang="de-AT" sz="1800" dirty="0" err="1"/>
                <a:t>the</a:t>
              </a:r>
              <a:r>
                <a:rPr lang="de-AT" sz="1800" dirty="0"/>
                <a:t> </a:t>
              </a:r>
              <a:r>
                <a:rPr lang="de-AT" sz="1800" dirty="0" err="1"/>
                <a:t>labour</a:t>
              </a:r>
              <a:r>
                <a:rPr lang="de-AT" sz="1800" dirty="0"/>
                <a:t> </a:t>
              </a:r>
              <a:r>
                <a:rPr lang="de-AT" sz="1800" dirty="0" err="1"/>
                <a:t>market</a:t>
              </a:r>
              <a:r>
                <a:rPr lang="de-AT" sz="1800" dirty="0"/>
                <a:t> </a:t>
              </a:r>
              <a:r>
                <a:rPr lang="de-AT" sz="1800" dirty="0" err="1"/>
                <a:t>participation</a:t>
              </a:r>
              <a:r>
                <a:rPr lang="de-AT" sz="1800" dirty="0"/>
                <a:t> </a:t>
              </a:r>
              <a:r>
                <a:rPr lang="de-AT" sz="1800" dirty="0" err="1"/>
                <a:t>of</a:t>
              </a:r>
              <a:r>
                <a:rPr lang="de-AT" sz="1800" dirty="0"/>
                <a:t> </a:t>
              </a:r>
              <a:r>
                <a:rPr lang="de-AT" sz="1800" dirty="0" err="1"/>
                <a:t>women</a:t>
              </a:r>
              <a:r>
                <a:rPr lang="de-AT" sz="1800" dirty="0"/>
                <a:t/>
              </a:r>
              <a:br>
                <a:rPr lang="de-AT" sz="1800" dirty="0"/>
              </a:br>
              <a:r>
                <a:rPr lang="de-AT" sz="1800" dirty="0" smtClean="0"/>
                <a:t>	</a:t>
              </a:r>
              <a:r>
                <a:rPr lang="de-AT" sz="1800" dirty="0" err="1" smtClean="0"/>
                <a:t>and</a:t>
              </a:r>
              <a:r>
                <a:rPr lang="de-AT" sz="1800" dirty="0" smtClean="0"/>
                <a:t> </a:t>
              </a:r>
              <a:r>
                <a:rPr lang="de-AT" sz="1800" dirty="0" err="1"/>
                <a:t>reduce</a:t>
              </a:r>
              <a:r>
                <a:rPr lang="de-AT" sz="1800" dirty="0"/>
                <a:t> </a:t>
              </a:r>
              <a:r>
                <a:rPr lang="de-AT" sz="1800" dirty="0" err="1"/>
                <a:t>gender</a:t>
              </a:r>
              <a:r>
                <a:rPr lang="de-AT" sz="1800" dirty="0"/>
                <a:t> </a:t>
              </a:r>
              <a:r>
                <a:rPr lang="de-AT" sz="1800" dirty="0" err="1"/>
                <a:t>pay</a:t>
              </a:r>
              <a:r>
                <a:rPr lang="de-AT" sz="1800" dirty="0"/>
                <a:t> </a:t>
              </a:r>
              <a:r>
                <a:rPr lang="de-AT" sz="1800" dirty="0" err="1"/>
                <a:t>gap</a:t>
              </a:r>
              <a:endParaRPr lang="de-AT" sz="1800" dirty="0"/>
            </a:p>
            <a:p>
              <a:pPr marL="171450" lvl="2" defTabSz="800100">
                <a:lnSpc>
                  <a:spcPct val="90000"/>
                </a:lnSpc>
                <a:spcBef>
                  <a:spcPts val="600"/>
                </a:spcBef>
                <a:spcAft>
                  <a:spcPts val="600"/>
                </a:spcAft>
              </a:pPr>
              <a:r>
                <a:rPr lang="de-AT" sz="1800" dirty="0" smtClean="0"/>
                <a:t>…</a:t>
              </a:r>
              <a:endParaRPr lang="de-AT" sz="1800" dirty="0"/>
            </a:p>
          </p:txBody>
        </p:sp>
      </p:grpSp>
    </p:spTree>
    <p:extLst>
      <p:ext uri="{BB962C8B-B14F-4D97-AF65-F5344CB8AC3E}">
        <p14:creationId xmlns:p14="http://schemas.microsoft.com/office/powerpoint/2010/main" val="27839872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620688"/>
            <a:ext cx="8143056" cy="807368"/>
          </a:xfrm>
        </p:spPr>
        <p:txBody>
          <a:bodyPr/>
          <a:lstStyle/>
          <a:p>
            <a:r>
              <a:rPr lang="en-GB" b="1" cap="small" dirty="0" smtClean="0"/>
              <a:t>Agenda</a:t>
            </a:r>
          </a:p>
        </p:txBody>
      </p:sp>
      <p:sp>
        <p:nvSpPr>
          <p:cNvPr id="6149" name="Rectangle 17"/>
          <p:cNvSpPr>
            <a:spLocks noGrp="1" noChangeArrowheads="1"/>
          </p:cNvSpPr>
          <p:nvPr>
            <p:ph type="body" idx="1"/>
          </p:nvPr>
        </p:nvSpPr>
        <p:spPr>
          <a:xfrm>
            <a:off x="539552" y="1772816"/>
            <a:ext cx="8252593" cy="4176464"/>
          </a:xfrm>
        </p:spPr>
        <p:txBody>
          <a:bodyPr/>
          <a:lstStyle/>
          <a:p>
            <a:pPr lvl="0" eaLnBrk="0" hangingPunct="0">
              <a:spcBef>
                <a:spcPts val="600"/>
              </a:spcBef>
              <a:spcAft>
                <a:spcPts val="600"/>
              </a:spcAft>
              <a:buSzPct val="100000"/>
              <a:defRPr/>
            </a:pPr>
            <a:r>
              <a:rPr lang="en-GB" dirty="0"/>
              <a:t>Introduction: New Governance Structures for the EU</a:t>
            </a:r>
          </a:p>
          <a:p>
            <a:pPr lvl="0" eaLnBrk="0" hangingPunct="0">
              <a:spcBef>
                <a:spcPts val="600"/>
              </a:spcBef>
              <a:spcAft>
                <a:spcPts val="600"/>
              </a:spcAft>
              <a:buSzPct val="100000"/>
              <a:defRPr/>
            </a:pPr>
            <a:r>
              <a:rPr lang="en-GB" dirty="0"/>
              <a:t>Pre-Crisis Coordination of Policies</a:t>
            </a:r>
          </a:p>
          <a:p>
            <a:pPr lvl="0" eaLnBrk="0" hangingPunct="0">
              <a:spcBef>
                <a:spcPts val="600"/>
              </a:spcBef>
              <a:spcAft>
                <a:spcPts val="600"/>
              </a:spcAft>
              <a:buSzPct val="100000"/>
              <a:defRPr/>
            </a:pPr>
            <a:r>
              <a:rPr lang="en-GB" dirty="0"/>
              <a:t>New Economic and Fiscal Governance</a:t>
            </a:r>
          </a:p>
          <a:p>
            <a:pPr lvl="0" eaLnBrk="0" hangingPunct="0">
              <a:spcBef>
                <a:spcPts val="600"/>
              </a:spcBef>
              <a:spcAft>
                <a:spcPts val="600"/>
              </a:spcAft>
              <a:buSzPct val="100000"/>
              <a:defRPr/>
            </a:pPr>
            <a:r>
              <a:rPr lang="en-GB" dirty="0"/>
              <a:t>The European Semester</a:t>
            </a:r>
          </a:p>
          <a:p>
            <a:pPr lvl="0" eaLnBrk="0" hangingPunct="0">
              <a:spcBef>
                <a:spcPts val="600"/>
              </a:spcBef>
              <a:spcAft>
                <a:spcPts val="600"/>
              </a:spcAft>
              <a:buSzPct val="100000"/>
              <a:defRPr/>
            </a:pPr>
            <a:r>
              <a:rPr lang="en-GB" dirty="0" smtClean="0"/>
              <a:t>Possible </a:t>
            </a:r>
            <a:r>
              <a:rPr lang="en-GB" dirty="0" smtClean="0"/>
              <a:t>Future Steps </a:t>
            </a:r>
            <a:r>
              <a:rPr lang="en-GB" dirty="0"/>
              <a:t>and Summary</a:t>
            </a:r>
          </a:p>
        </p:txBody>
      </p:sp>
    </p:spTree>
    <p:extLst>
      <p:ext uri="{BB962C8B-B14F-4D97-AF65-F5344CB8AC3E}">
        <p14:creationId xmlns:p14="http://schemas.microsoft.com/office/powerpoint/2010/main" val="175355403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20</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576064"/>
          </a:xfrm>
        </p:spPr>
        <p:txBody>
          <a:bodyPr/>
          <a:lstStyle/>
          <a:p>
            <a:r>
              <a:rPr lang="de-AT" b="1" cap="small" dirty="0" smtClean="0"/>
              <a:t>The „Second Semester“</a:t>
            </a:r>
            <a:endParaRPr lang="en-GB" b="1" cap="small" dirty="0" smtClean="0"/>
          </a:p>
        </p:txBody>
      </p:sp>
      <p:sp>
        <p:nvSpPr>
          <p:cNvPr id="6149" name="Rectangle 17"/>
          <p:cNvSpPr>
            <a:spLocks noGrp="1" noChangeArrowheads="1"/>
          </p:cNvSpPr>
          <p:nvPr>
            <p:ph type="body" idx="1"/>
          </p:nvPr>
        </p:nvSpPr>
        <p:spPr>
          <a:xfrm>
            <a:off x="395536" y="1340768"/>
            <a:ext cx="7992888" cy="4680520"/>
          </a:xfrm>
        </p:spPr>
        <p:txBody>
          <a:bodyPr/>
          <a:lstStyle/>
          <a:p>
            <a:pPr marL="0" indent="0">
              <a:spcBef>
                <a:spcPts val="600"/>
              </a:spcBef>
              <a:spcAft>
                <a:spcPts val="1200"/>
              </a:spcAft>
              <a:buNone/>
            </a:pPr>
            <a:r>
              <a:rPr lang="en-GB" b="1" dirty="0" smtClean="0"/>
              <a:t>The crisis has shown that extra surveillance is warranted in the Euro Area because of strong contagion effects between the Member States</a:t>
            </a:r>
          </a:p>
          <a:p>
            <a:pPr marL="342900" lvl="1" eaLnBrk="0" hangingPunct="0">
              <a:spcBef>
                <a:spcPts val="600"/>
              </a:spcBef>
              <a:spcAft>
                <a:spcPts val="600"/>
              </a:spcAft>
              <a:buClr>
                <a:schemeClr val="tx2"/>
              </a:buClr>
              <a:buSzPct val="100000"/>
              <a:defRPr/>
            </a:pPr>
            <a:r>
              <a:rPr lang="en-GB" dirty="0" smtClean="0">
                <a:ea typeface="+mn-ea"/>
                <a:cs typeface="+mn-cs"/>
              </a:rPr>
              <a:t>Introduction of a new cycle of monitoring for the Euro Area with the </a:t>
            </a:r>
            <a:br>
              <a:rPr lang="en-GB" dirty="0" smtClean="0">
                <a:ea typeface="+mn-ea"/>
                <a:cs typeface="+mn-cs"/>
              </a:rPr>
            </a:br>
            <a:r>
              <a:rPr lang="en-GB" b="1" dirty="0" smtClean="0">
                <a:ea typeface="+mn-ea"/>
                <a:cs typeface="+mn-cs"/>
              </a:rPr>
              <a:t>“Two Pack” </a:t>
            </a:r>
            <a:r>
              <a:rPr lang="en-GB" dirty="0" smtClean="0">
                <a:ea typeface="+mn-ea"/>
                <a:cs typeface="+mn-cs"/>
              </a:rPr>
              <a:t>(two legislative acts) in </a:t>
            </a:r>
            <a:r>
              <a:rPr lang="en-GB" b="1" dirty="0" smtClean="0">
                <a:ea typeface="+mn-ea"/>
                <a:cs typeface="+mn-cs"/>
              </a:rPr>
              <a:t>2013</a:t>
            </a:r>
            <a:r>
              <a:rPr lang="en-GB" dirty="0" smtClean="0">
                <a:ea typeface="+mn-ea"/>
                <a:cs typeface="+mn-cs"/>
              </a:rPr>
              <a:t>:</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Submission of Member States' draft budgetary plans every October</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Publication of an opinion on these plans before adoption of national budgets</a:t>
            </a:r>
          </a:p>
          <a:p>
            <a:pPr marL="342900" lvl="1" eaLnBrk="0" hangingPunct="0">
              <a:spcBef>
                <a:spcPts val="1200"/>
              </a:spcBef>
              <a:spcAft>
                <a:spcPts val="600"/>
              </a:spcAft>
              <a:buClr>
                <a:schemeClr val="tx2"/>
              </a:buClr>
              <a:buSzPct val="100000"/>
              <a:defRPr/>
            </a:pPr>
            <a:r>
              <a:rPr lang="en-GB" dirty="0" smtClean="0">
                <a:ea typeface="+mn-ea"/>
                <a:cs typeface="+mn-cs"/>
              </a:rPr>
              <a:t>Setup of independent</a:t>
            </a:r>
            <a:r>
              <a:rPr lang="en-GB" dirty="0" smtClean="0">
                <a:ea typeface="+mn-ea"/>
                <a:cs typeface="+mn-cs"/>
              </a:rPr>
              <a:t> </a:t>
            </a:r>
            <a:r>
              <a:rPr lang="en-GB" dirty="0" smtClean="0"/>
              <a:t>“</a:t>
            </a:r>
            <a:r>
              <a:rPr lang="en-GB" b="1" dirty="0" smtClean="0">
                <a:ea typeface="+mn-ea"/>
                <a:cs typeface="+mn-cs"/>
              </a:rPr>
              <a:t>Fiscal Bodies</a:t>
            </a:r>
            <a:r>
              <a:rPr lang="en-GB" dirty="0" smtClean="0"/>
              <a:t>”</a:t>
            </a:r>
            <a:r>
              <a:rPr lang="en-GB" dirty="0" smtClean="0">
                <a:ea typeface="+mn-ea"/>
                <a:cs typeface="+mn-cs"/>
              </a:rPr>
              <a:t> for Euro Area Member States</a:t>
            </a:r>
            <a:br>
              <a:rPr lang="en-GB" dirty="0" smtClean="0">
                <a:ea typeface="+mn-ea"/>
                <a:cs typeface="+mn-cs"/>
              </a:rPr>
            </a:br>
            <a:r>
              <a:rPr lang="en-GB" dirty="0" smtClean="0">
                <a:ea typeface="+mn-ea"/>
                <a:cs typeface="+mn-cs"/>
              </a:rPr>
              <a:t>(e.g. Austria: Fiscal Advisory Council, Nov. 2013)</a:t>
            </a:r>
          </a:p>
          <a:p>
            <a:pPr marL="342900" lvl="1" eaLnBrk="0" hangingPunct="0">
              <a:spcBef>
                <a:spcPts val="600"/>
              </a:spcBef>
              <a:spcAft>
                <a:spcPts val="600"/>
              </a:spcAft>
              <a:buClr>
                <a:schemeClr val="tx2"/>
              </a:buClr>
              <a:buSzPct val="100000"/>
              <a:defRPr/>
            </a:pPr>
            <a:r>
              <a:rPr lang="en-GB" dirty="0" smtClean="0">
                <a:ea typeface="+mn-ea"/>
                <a:cs typeface="+mn-cs"/>
              </a:rPr>
              <a:t>Enhancement of integration and convergence amongst Euro Area Member States</a:t>
            </a:r>
            <a:endParaRPr lang="en-GB" dirty="0">
              <a:ea typeface="+mn-ea"/>
              <a:cs typeface="+mn-cs"/>
            </a:endParaRPr>
          </a:p>
        </p:txBody>
      </p:sp>
    </p:spTree>
    <p:extLst>
      <p:ext uri="{BB962C8B-B14F-4D97-AF65-F5344CB8AC3E}">
        <p14:creationId xmlns:p14="http://schemas.microsoft.com/office/powerpoint/2010/main" val="41385488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21</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395536" y="476672"/>
            <a:ext cx="8280920" cy="432048"/>
          </a:xfrm>
        </p:spPr>
        <p:txBody>
          <a:bodyPr/>
          <a:lstStyle/>
          <a:p>
            <a:r>
              <a:rPr lang="de-AT" sz="2800" b="1" cap="small" dirty="0" smtClean="0"/>
              <a:t>European Semester: Democratic </a:t>
            </a:r>
            <a:r>
              <a:rPr lang="de-AT" sz="2800" b="1" cap="small" dirty="0" err="1" smtClean="0"/>
              <a:t>Legitimacy</a:t>
            </a:r>
            <a:endParaRPr lang="en-GB" sz="2800" b="1" cap="small" dirty="0" smtClean="0"/>
          </a:p>
        </p:txBody>
      </p:sp>
      <p:sp>
        <p:nvSpPr>
          <p:cNvPr id="6149" name="Rectangle 17"/>
          <p:cNvSpPr>
            <a:spLocks noGrp="1" noChangeArrowheads="1"/>
          </p:cNvSpPr>
          <p:nvPr>
            <p:ph type="body" idx="1"/>
          </p:nvPr>
        </p:nvSpPr>
        <p:spPr>
          <a:xfrm>
            <a:off x="467544" y="1196752"/>
            <a:ext cx="8064896" cy="4968552"/>
          </a:xfrm>
        </p:spPr>
        <p:txBody>
          <a:bodyPr/>
          <a:lstStyle/>
          <a:p>
            <a:pPr marL="0" lvl="1" indent="0">
              <a:spcBef>
                <a:spcPts val="600"/>
              </a:spcBef>
              <a:spcAft>
                <a:spcPts val="600"/>
              </a:spcAft>
              <a:buClr>
                <a:schemeClr val="tx2"/>
              </a:buClr>
              <a:buSzPct val="70000"/>
              <a:buNone/>
              <a:defRPr/>
            </a:pPr>
            <a:r>
              <a:rPr lang="en-GB" b="1" dirty="0" smtClean="0">
                <a:ea typeface="+mn-ea"/>
                <a:cs typeface="+mn-cs"/>
              </a:rPr>
              <a:t>Introduction of the European Semester:</a:t>
            </a:r>
          </a:p>
          <a:p>
            <a:pPr marL="342900" lvl="1" eaLnBrk="0" hangingPunct="0">
              <a:spcBef>
                <a:spcPts val="600"/>
              </a:spcBef>
              <a:spcAft>
                <a:spcPts val="600"/>
              </a:spcAft>
              <a:buClr>
                <a:schemeClr val="tx2"/>
              </a:buClr>
              <a:buSzPct val="100000"/>
              <a:defRPr/>
            </a:pPr>
            <a:r>
              <a:rPr lang="en-GB" dirty="0" smtClean="0">
                <a:ea typeface="+mn-ea"/>
                <a:cs typeface="+mn-cs"/>
              </a:rPr>
              <a:t>„</a:t>
            </a:r>
            <a:r>
              <a:rPr lang="en-GB" dirty="0" err="1" smtClean="0">
                <a:ea typeface="+mn-ea"/>
                <a:cs typeface="+mn-cs"/>
              </a:rPr>
              <a:t>Sixpack</a:t>
            </a:r>
            <a:r>
              <a:rPr lang="en-GB" dirty="0" smtClean="0">
                <a:ea typeface="+mn-ea"/>
                <a:cs typeface="+mn-cs"/>
              </a:rPr>
              <a:t>“ –  EU Legislation: </a:t>
            </a:r>
            <a:br>
              <a:rPr lang="en-GB" dirty="0" smtClean="0">
                <a:ea typeface="+mn-ea"/>
                <a:cs typeface="+mn-cs"/>
              </a:rPr>
            </a:br>
            <a:r>
              <a:rPr lang="en-GB" dirty="0" smtClean="0"/>
              <a:t>Council </a:t>
            </a:r>
            <a:r>
              <a:rPr lang="en-GB" dirty="0"/>
              <a:t>and European </a:t>
            </a:r>
            <a:r>
              <a:rPr lang="en-GB" dirty="0" smtClean="0"/>
              <a:t>Parliament</a:t>
            </a:r>
          </a:p>
          <a:p>
            <a:pPr marL="342900" lvl="1" eaLnBrk="0" hangingPunct="0">
              <a:spcBef>
                <a:spcPts val="600"/>
              </a:spcBef>
              <a:spcAft>
                <a:spcPts val="600"/>
              </a:spcAft>
              <a:buClr>
                <a:schemeClr val="tx2"/>
              </a:buClr>
              <a:buSzPct val="100000"/>
              <a:defRPr/>
            </a:pPr>
            <a:r>
              <a:rPr lang="en-GB" dirty="0" smtClean="0"/>
              <a:t>Additional „Fiscal Compact“ as Intergovernmental Treaty</a:t>
            </a:r>
          </a:p>
          <a:p>
            <a:pPr marL="0" lvl="1" indent="0">
              <a:spcBef>
                <a:spcPts val="1800"/>
              </a:spcBef>
              <a:spcAft>
                <a:spcPts val="600"/>
              </a:spcAft>
              <a:buClr>
                <a:schemeClr val="tx2"/>
              </a:buClr>
              <a:buSzPct val="70000"/>
              <a:buNone/>
              <a:defRPr/>
            </a:pPr>
            <a:r>
              <a:rPr lang="en-GB" b="1" dirty="0" smtClean="0">
                <a:ea typeface="+mn-ea"/>
                <a:cs typeface="+mn-cs"/>
              </a:rPr>
              <a:t>Annual execution of the European Semester:</a:t>
            </a:r>
          </a:p>
          <a:p>
            <a:pPr marL="342900" lvl="1" eaLnBrk="0" hangingPunct="0">
              <a:spcBef>
                <a:spcPts val="600"/>
              </a:spcBef>
              <a:spcAft>
                <a:spcPts val="600"/>
              </a:spcAft>
              <a:buClr>
                <a:schemeClr val="tx2"/>
              </a:buClr>
              <a:buSzPct val="100000"/>
              <a:defRPr/>
            </a:pPr>
            <a:r>
              <a:rPr lang="en-GB" dirty="0" smtClean="0">
                <a:ea typeface="+mn-ea"/>
                <a:cs typeface="+mn-cs"/>
              </a:rPr>
              <a:t>Preparation of documents etc. by the European Commission and the Member States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European Parliament provides input during preparation of documents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National Parliaments involved depending on their strength</a:t>
            </a:r>
            <a:br>
              <a:rPr lang="en-GB" dirty="0" smtClean="0"/>
            </a:br>
            <a:r>
              <a:rPr lang="en-GB" dirty="0" smtClean="0"/>
              <a:t>(e.g. Austria: only ex-post deliberation of documents)</a:t>
            </a:r>
          </a:p>
          <a:p>
            <a:pPr marL="342900" lvl="1" eaLnBrk="0" hangingPunct="0">
              <a:spcBef>
                <a:spcPts val="1200"/>
              </a:spcBef>
              <a:spcAft>
                <a:spcPts val="600"/>
              </a:spcAft>
              <a:buClr>
                <a:schemeClr val="tx2"/>
              </a:buClr>
              <a:buSzPct val="100000"/>
              <a:defRPr/>
            </a:pPr>
            <a:r>
              <a:rPr lang="en-GB" dirty="0" smtClean="0">
                <a:ea typeface="+mn-ea"/>
                <a:cs typeface="+mn-cs"/>
              </a:rPr>
              <a:t>EU-documents stress necessary strengthening of National Parliaments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E.g. „Fiscal Compact“: Conferences of European and National Parliaments to discuss budgetary policies</a:t>
            </a:r>
            <a:endParaRPr lang="en-GB" dirty="0"/>
          </a:p>
        </p:txBody>
      </p:sp>
    </p:spTree>
    <p:extLst>
      <p:ext uri="{BB962C8B-B14F-4D97-AF65-F5344CB8AC3E}">
        <p14:creationId xmlns:p14="http://schemas.microsoft.com/office/powerpoint/2010/main" val="2510049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22</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Possible Future </a:t>
            </a:r>
            <a:r>
              <a:rPr lang="en-GB" b="1" cap="small" dirty="0" smtClean="0"/>
              <a:t>Steps and Summary</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22906992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23</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424936" cy="807368"/>
          </a:xfrm>
        </p:spPr>
        <p:txBody>
          <a:bodyPr/>
          <a:lstStyle/>
          <a:p>
            <a:r>
              <a:rPr lang="en-GB" sz="2800" b="1" cap="small" dirty="0" smtClean="0"/>
              <a:t>Possible Future Steps in European Economic Governance</a:t>
            </a:r>
            <a:endParaRPr lang="en-GB" sz="2800" b="1" cap="small" dirty="0" smtClean="0"/>
          </a:p>
        </p:txBody>
      </p:sp>
      <p:sp>
        <p:nvSpPr>
          <p:cNvPr id="6149" name="Rectangle 17"/>
          <p:cNvSpPr>
            <a:spLocks noGrp="1" noChangeArrowheads="1"/>
          </p:cNvSpPr>
          <p:nvPr>
            <p:ph type="body" idx="1"/>
          </p:nvPr>
        </p:nvSpPr>
        <p:spPr>
          <a:xfrm>
            <a:off x="539552" y="1484784"/>
            <a:ext cx="8252593" cy="4752528"/>
          </a:xfrm>
        </p:spPr>
        <p:txBody>
          <a:bodyPr/>
          <a:lstStyle/>
          <a:p>
            <a:pPr marL="0" indent="0">
              <a:spcBef>
                <a:spcPts val="1200"/>
              </a:spcBef>
              <a:spcAft>
                <a:spcPts val="600"/>
              </a:spcAft>
              <a:buSzPct val="120000"/>
              <a:buNone/>
              <a:defRPr/>
            </a:pPr>
            <a:r>
              <a:rPr lang="en-GB" b="1" dirty="0" smtClean="0"/>
              <a:t>European Commission presented in Nov.  2012 „A Blueprint for a deep and genuine Economic and Monetary Union“</a:t>
            </a:r>
            <a:endParaRPr lang="en-GB" dirty="0" smtClean="0"/>
          </a:p>
          <a:p>
            <a:pPr eaLnBrk="0" hangingPunct="0">
              <a:spcBef>
                <a:spcPts val="600"/>
              </a:spcBef>
              <a:spcAft>
                <a:spcPts val="600"/>
              </a:spcAft>
              <a:buSzPct val="100000"/>
              <a:defRPr/>
            </a:pPr>
            <a:r>
              <a:rPr lang="en-GB" dirty="0" smtClean="0"/>
              <a:t>Medium Term:</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Strengthening of collective conduct of budgetary and economic policy</a:t>
            </a:r>
            <a:br>
              <a:rPr lang="en-GB" dirty="0" smtClean="0"/>
            </a:br>
            <a:r>
              <a:rPr lang="en-GB" dirty="0" smtClean="0"/>
              <a:t>– including tax and employment policy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Short term </a:t>
            </a:r>
            <a:r>
              <a:rPr lang="en-GB" dirty="0" err="1" smtClean="0"/>
              <a:t>Eurobills</a:t>
            </a:r>
            <a:r>
              <a:rPr lang="en-GB" dirty="0" smtClean="0"/>
              <a:t>; closer coordination of debt management;</a:t>
            </a:r>
            <a:br>
              <a:rPr lang="en-GB" dirty="0" smtClean="0"/>
            </a:br>
            <a:r>
              <a:rPr lang="en-GB" dirty="0" smtClean="0"/>
              <a:t>Economic and Monetary Union – Treasury within Commission</a:t>
            </a:r>
          </a:p>
          <a:p>
            <a:pPr eaLnBrk="0" hangingPunct="0">
              <a:spcBef>
                <a:spcPts val="1200"/>
              </a:spcBef>
              <a:spcAft>
                <a:spcPts val="600"/>
              </a:spcAft>
              <a:buSzPct val="100000"/>
              <a:defRPr/>
            </a:pPr>
            <a:r>
              <a:rPr lang="en-GB" dirty="0" smtClean="0"/>
              <a:t>Longer Term:</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Full Banking, Fiscal and Economic Union; common issuance of public debt</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Autonomous Euro Area budget to support Member States affected by economic shocks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Comprehensive overhaul of the Treaties would be necessary</a:t>
            </a:r>
          </a:p>
          <a:p>
            <a:pPr marL="190500" lvl="1" indent="0">
              <a:spcBef>
                <a:spcPts val="0"/>
              </a:spcBef>
              <a:spcAft>
                <a:spcPts val="600"/>
              </a:spcAft>
              <a:buSzPct val="120000"/>
              <a:buNone/>
              <a:defRPr/>
            </a:pPr>
            <a:endParaRPr lang="de-AT" dirty="0" smtClean="0"/>
          </a:p>
        </p:txBody>
      </p:sp>
    </p:spTree>
    <p:extLst>
      <p:ext uri="{BB962C8B-B14F-4D97-AF65-F5344CB8AC3E}">
        <p14:creationId xmlns:p14="http://schemas.microsoft.com/office/powerpoint/2010/main" val="37364431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24</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576064"/>
          </a:xfrm>
        </p:spPr>
        <p:txBody>
          <a:bodyPr/>
          <a:lstStyle/>
          <a:p>
            <a:pPr>
              <a:lnSpc>
                <a:spcPct val="100000"/>
              </a:lnSpc>
            </a:pPr>
            <a:r>
              <a:rPr lang="de-AT" b="1" cap="small" dirty="0" smtClean="0"/>
              <a:t>Summary</a:t>
            </a:r>
            <a:endParaRPr lang="en-GB" b="1" cap="small" dirty="0" smtClean="0"/>
          </a:p>
        </p:txBody>
      </p:sp>
      <p:sp>
        <p:nvSpPr>
          <p:cNvPr id="6149" name="Rectangle 17"/>
          <p:cNvSpPr>
            <a:spLocks noGrp="1" noChangeArrowheads="1"/>
          </p:cNvSpPr>
          <p:nvPr>
            <p:ph type="body" idx="1"/>
          </p:nvPr>
        </p:nvSpPr>
        <p:spPr>
          <a:xfrm>
            <a:off x="323528" y="1268760"/>
            <a:ext cx="8640960" cy="5112568"/>
          </a:xfrm>
        </p:spPr>
        <p:txBody>
          <a:bodyPr/>
          <a:lstStyle/>
          <a:p>
            <a:pPr marL="0" lvl="2" indent="0">
              <a:spcBef>
                <a:spcPts val="600"/>
              </a:spcBef>
              <a:spcAft>
                <a:spcPts val="1800"/>
              </a:spcAft>
              <a:buSzPct val="120000"/>
              <a:buNone/>
              <a:defRPr/>
            </a:pPr>
            <a:r>
              <a:rPr lang="en-GB" b="1" dirty="0" smtClean="0">
                <a:ea typeface="+mn-ea"/>
                <a:cs typeface="+mn-cs"/>
              </a:rPr>
              <a:t>The lessons from the recent crisis led to successive reforms of European economic and fiscal governance </a:t>
            </a:r>
          </a:p>
          <a:p>
            <a:pPr marL="342900" lvl="1" eaLnBrk="0" hangingPunct="0">
              <a:spcBef>
                <a:spcPts val="600"/>
              </a:spcBef>
              <a:spcAft>
                <a:spcPts val="1200"/>
              </a:spcAft>
              <a:buClr>
                <a:schemeClr val="tx2"/>
              </a:buClr>
              <a:buSzPct val="100000"/>
              <a:defRPr/>
            </a:pPr>
            <a:r>
              <a:rPr lang="en-GB" dirty="0" smtClean="0">
                <a:ea typeface="+mn-ea"/>
                <a:cs typeface="+mn-cs"/>
              </a:rPr>
              <a:t>New instruments for enhanced policy coordination have been implemented to resolve the problems causing instability of the Economic and Monetary Union:</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Better coordination of economic policy and new common targets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New rules and better coordination of fiscal policy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Ex-ante monitoring and better enforcement (i.e. sanctions)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A coordination framework called the European Semester, the EU‘s policy-making calendar</a:t>
            </a:r>
          </a:p>
          <a:p>
            <a:pPr marL="685800" lvl="3" indent="-304800">
              <a:spcBef>
                <a:spcPts val="600"/>
              </a:spcBef>
              <a:spcAft>
                <a:spcPts val="600"/>
              </a:spcAft>
              <a:buSzPct val="120000"/>
              <a:buFont typeface="Symbol" panose="05050102010706020507" pitchFamily="18" charset="2"/>
              <a:buChar char="-"/>
              <a:defRPr/>
            </a:pPr>
            <a:endParaRPr lang="en-GB" dirty="0" smtClean="0"/>
          </a:p>
          <a:p>
            <a:pPr marL="381000" lvl="3" indent="0">
              <a:spcBef>
                <a:spcPts val="600"/>
              </a:spcBef>
              <a:spcAft>
                <a:spcPts val="600"/>
              </a:spcAft>
              <a:buSzPct val="120000"/>
              <a:buNone/>
              <a:tabLst>
                <a:tab pos="809625" algn="l"/>
              </a:tabLst>
              <a:defRPr/>
            </a:pPr>
            <a:r>
              <a:rPr lang="en-GB" dirty="0" smtClean="0"/>
              <a:t>	Primary objective of new procedures and instruments:</a:t>
            </a:r>
            <a:br>
              <a:rPr lang="en-GB" dirty="0" smtClean="0"/>
            </a:br>
            <a:r>
              <a:rPr lang="en-GB" dirty="0" smtClean="0"/>
              <a:t>	Making the Economic and Monetary Union more robust</a:t>
            </a:r>
            <a:endParaRPr lang="en-GB" dirty="0" smtClean="0"/>
          </a:p>
        </p:txBody>
      </p:sp>
      <p:sp>
        <p:nvSpPr>
          <p:cNvPr id="2" name="Pfeil nach rechts 1"/>
          <p:cNvSpPr/>
          <p:nvPr/>
        </p:nvSpPr>
        <p:spPr>
          <a:xfrm>
            <a:off x="518736" y="5229200"/>
            <a:ext cx="452864"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19588852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el 1"/>
          <p:cNvSpPr>
            <a:spLocks noGrp="1"/>
          </p:cNvSpPr>
          <p:nvPr>
            <p:ph type="title"/>
          </p:nvPr>
        </p:nvSpPr>
        <p:spPr>
          <a:xfrm>
            <a:off x="381000" y="784498"/>
            <a:ext cx="8229600" cy="1708398"/>
          </a:xfrm>
        </p:spPr>
        <p:txBody>
          <a:bodyPr/>
          <a:lstStyle/>
          <a:p>
            <a:pPr algn="ctr"/>
            <a:r>
              <a:rPr lang="en-GB" b="1" cap="small" dirty="0" smtClean="0"/>
              <a:t>Thank you for your Attention </a:t>
            </a:r>
            <a:endParaRPr lang="en-GB" dirty="0" smtClean="0"/>
          </a:p>
        </p:txBody>
      </p:sp>
      <p:sp>
        <p:nvSpPr>
          <p:cNvPr id="14339" name="Inhaltsplatzhalter 2"/>
          <p:cNvSpPr>
            <a:spLocks noGrp="1"/>
          </p:cNvSpPr>
          <p:nvPr>
            <p:ph idx="1"/>
          </p:nvPr>
        </p:nvSpPr>
        <p:spPr>
          <a:xfrm>
            <a:off x="423863" y="3429000"/>
            <a:ext cx="8186737" cy="2808312"/>
          </a:xfrm>
        </p:spPr>
        <p:txBody>
          <a:bodyPr/>
          <a:lstStyle/>
          <a:p>
            <a:pPr marL="0" indent="0">
              <a:buFont typeface="Times" pitchFamily="18" charset="0"/>
              <a:buNone/>
            </a:pPr>
            <a:r>
              <a:rPr lang="en-GB" b="1" dirty="0" smtClean="0">
                <a:ea typeface="Tahoma" pitchFamily="34" charset="0"/>
                <a:cs typeface="Tahoma" pitchFamily="34" charset="0"/>
              </a:rPr>
              <a:t>Contacts:</a:t>
            </a:r>
          </a:p>
          <a:p>
            <a:pPr marL="0" indent="0">
              <a:buFont typeface="Times" pitchFamily="18" charset="0"/>
              <a:buNone/>
            </a:pPr>
            <a:r>
              <a:rPr lang="en-GB" dirty="0" smtClean="0">
                <a:ea typeface="Tahoma" pitchFamily="34" charset="0"/>
                <a:cs typeface="Tahoma" pitchFamily="34" charset="0"/>
              </a:rPr>
              <a:t>Andreas Friedrich</a:t>
            </a:r>
          </a:p>
          <a:p>
            <a:pPr marL="0" indent="0">
              <a:buFont typeface="Times" pitchFamily="18" charset="0"/>
              <a:buNone/>
            </a:pPr>
            <a:r>
              <a:rPr lang="en-GB" dirty="0" smtClean="0">
                <a:ea typeface="Tahoma" pitchFamily="34" charset="0"/>
                <a:cs typeface="Tahoma" pitchFamily="34" charset="0"/>
              </a:rPr>
              <a:t>Parliamentary Budget Office</a:t>
            </a:r>
          </a:p>
          <a:p>
            <a:pPr marL="0" indent="0">
              <a:buFont typeface="Times" pitchFamily="18" charset="0"/>
              <a:buNone/>
            </a:pPr>
            <a:endParaRPr lang="en-GB" dirty="0" smtClean="0">
              <a:ea typeface="Tahoma" pitchFamily="34" charset="0"/>
              <a:cs typeface="Tahoma" pitchFamily="34" charset="0"/>
            </a:endParaRPr>
          </a:p>
          <a:p>
            <a:pPr marL="0" indent="0">
              <a:buFont typeface="Times" pitchFamily="18" charset="0"/>
              <a:buNone/>
            </a:pPr>
            <a:r>
              <a:rPr lang="en-GB" dirty="0" smtClean="0">
                <a:ea typeface="Tahoma" pitchFamily="34" charset="0"/>
                <a:cs typeface="Tahoma" pitchFamily="34" charset="0"/>
              </a:rPr>
              <a:t>Parliament, A-1017 Wien, </a:t>
            </a:r>
            <a:r>
              <a:rPr lang="en-GB" dirty="0" err="1" smtClean="0">
                <a:ea typeface="Tahoma" pitchFamily="34" charset="0"/>
                <a:cs typeface="Tahoma" pitchFamily="34" charset="0"/>
              </a:rPr>
              <a:t>Dr.</a:t>
            </a:r>
            <a:r>
              <a:rPr lang="en-GB" dirty="0" smtClean="0">
                <a:ea typeface="Tahoma" pitchFamily="34" charset="0"/>
                <a:cs typeface="Tahoma" pitchFamily="34" charset="0"/>
              </a:rPr>
              <a:t> Karl Renner-Ring 3</a:t>
            </a:r>
          </a:p>
          <a:p>
            <a:pPr marL="0" indent="0">
              <a:buFont typeface="Times" pitchFamily="18" charset="0"/>
              <a:buNone/>
            </a:pPr>
            <a:r>
              <a:rPr lang="en-GB" dirty="0" smtClean="0">
                <a:ea typeface="Tahoma" pitchFamily="34" charset="0"/>
                <a:cs typeface="Tahoma" pitchFamily="34" charset="0"/>
              </a:rPr>
              <a:t>Tel. +0043 1 40 110-2923; +0043 676 8900-2923</a:t>
            </a:r>
          </a:p>
          <a:p>
            <a:pPr marL="0" indent="0">
              <a:buFont typeface="Times" pitchFamily="18" charset="0"/>
              <a:buNone/>
            </a:pPr>
            <a:r>
              <a:rPr lang="en-GB" dirty="0" smtClean="0">
                <a:ea typeface="Tahoma" pitchFamily="34" charset="0"/>
                <a:cs typeface="Tahoma" pitchFamily="34" charset="0"/>
              </a:rPr>
              <a:t>E-mail: </a:t>
            </a:r>
            <a:r>
              <a:rPr lang="en-GB" dirty="0" smtClean="0">
                <a:ea typeface="Tahoma" pitchFamily="34" charset="0"/>
                <a:cs typeface="Tahoma" pitchFamily="34" charset="0"/>
                <a:hlinkClick r:id="rId3"/>
              </a:rPr>
              <a:t>andreas.friedrich@parlament.gv.at</a:t>
            </a:r>
            <a:endParaRPr lang="en-GB" dirty="0" smtClean="0">
              <a:ea typeface="Tahoma" pitchFamily="34" charset="0"/>
              <a:cs typeface="Tahoma" pitchFamily="34" charset="0"/>
            </a:endParaRPr>
          </a:p>
          <a:p>
            <a:pPr marL="0" indent="0">
              <a:buFont typeface="Times" pitchFamily="18" charset="0"/>
              <a:buNone/>
            </a:pPr>
            <a:endParaRPr lang="en-GB" dirty="0" smtClean="0">
              <a:ea typeface="Tahoma" pitchFamily="34" charset="0"/>
              <a:cs typeface="Tahoma" pitchFamily="34" charset="0"/>
            </a:endParaRPr>
          </a:p>
        </p:txBody>
      </p:sp>
      <p:sp>
        <p:nvSpPr>
          <p:cNvPr id="14340" name="Foliennummernplatzhalt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fld id="{80F4150B-E0A4-49FD-8694-64124FE4BF58}" type="slidenum">
              <a:rPr lang="de-DE" sz="900">
                <a:solidFill>
                  <a:schemeClr val="bg1"/>
                </a:solidFill>
              </a:rPr>
              <a:pPr/>
              <a:t>25</a:t>
            </a:fld>
            <a:endParaRPr lang="de-DE" sz="900">
              <a:solidFill>
                <a:schemeClr val="bg1"/>
              </a:solidFill>
            </a:endParaRPr>
          </a:p>
        </p:txBody>
      </p:sp>
      <p:sp>
        <p:nvSpPr>
          <p:cNvPr id="14341" name="Fußzeilenplatzhalt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defRPr>
            </a:lvl1pPr>
            <a:lvl2pPr marL="742950" indent="-285750" eaLnBrk="0" hangingPunct="0">
              <a:defRPr sz="2400">
                <a:solidFill>
                  <a:schemeClr val="tx1"/>
                </a:solidFill>
                <a:latin typeface="Arial" charset="0"/>
              </a:defRPr>
            </a:lvl2pPr>
            <a:lvl3pPr marL="1143000" indent="-228600" eaLnBrk="0" hangingPunct="0">
              <a:defRPr sz="2400">
                <a:solidFill>
                  <a:schemeClr val="tx1"/>
                </a:solidFill>
                <a:latin typeface="Arial" charset="0"/>
              </a:defRPr>
            </a:lvl3pPr>
            <a:lvl4pPr marL="1600200" indent="-228600" eaLnBrk="0" hangingPunct="0">
              <a:defRPr sz="2400">
                <a:solidFill>
                  <a:schemeClr val="tx1"/>
                </a:solidFill>
                <a:latin typeface="Arial" charset="0"/>
              </a:defRPr>
            </a:lvl4pPr>
            <a:lvl5pPr marL="2057400" indent="-228600" eaLnBrk="0" hangingPunct="0">
              <a:defRPr sz="2400">
                <a:solidFill>
                  <a:schemeClr val="tx1"/>
                </a:solidFill>
                <a:latin typeface="Arial" charset="0"/>
              </a:defRPr>
            </a:lvl5pPr>
            <a:lvl6pPr marL="2514600" indent="-228600" eaLnBrk="0" fontAlgn="base" hangingPunct="0">
              <a:spcBef>
                <a:spcPct val="0"/>
              </a:spcBef>
              <a:spcAft>
                <a:spcPct val="0"/>
              </a:spcAft>
              <a:defRPr sz="2400">
                <a:solidFill>
                  <a:schemeClr val="tx1"/>
                </a:solidFill>
                <a:latin typeface="Arial" charset="0"/>
              </a:defRPr>
            </a:lvl6pPr>
            <a:lvl7pPr marL="2971800" indent="-228600" eaLnBrk="0" fontAlgn="base" hangingPunct="0">
              <a:spcBef>
                <a:spcPct val="0"/>
              </a:spcBef>
              <a:spcAft>
                <a:spcPct val="0"/>
              </a:spcAft>
              <a:defRPr sz="2400">
                <a:solidFill>
                  <a:schemeClr val="tx1"/>
                </a:solidFill>
                <a:latin typeface="Arial" charset="0"/>
              </a:defRPr>
            </a:lvl7pPr>
            <a:lvl8pPr marL="3429000" indent="-228600" eaLnBrk="0" fontAlgn="base" hangingPunct="0">
              <a:spcBef>
                <a:spcPct val="0"/>
              </a:spcBef>
              <a:spcAft>
                <a:spcPct val="0"/>
              </a:spcAft>
              <a:defRPr sz="2400">
                <a:solidFill>
                  <a:schemeClr val="tx1"/>
                </a:solidFill>
                <a:latin typeface="Arial" charset="0"/>
              </a:defRPr>
            </a:lvl8pPr>
            <a:lvl9pPr marL="3886200" indent="-228600" eaLnBrk="0" fontAlgn="base" hangingPunct="0">
              <a:spcBef>
                <a:spcPct val="0"/>
              </a:spcBef>
              <a:spcAft>
                <a:spcPct val="0"/>
              </a:spcAft>
              <a:defRPr sz="2400">
                <a:solidFill>
                  <a:schemeClr val="tx1"/>
                </a:solidFill>
                <a:latin typeface="Arial" charset="0"/>
              </a:defRPr>
            </a:lvl9pPr>
          </a:lstStyle>
          <a:p>
            <a:r>
              <a:rPr lang="de-DE" sz="900">
                <a:solidFill>
                  <a:schemeClr val="bg1"/>
                </a:solidFill>
                <a:latin typeface="Palatino" pitchFamily="18" charset="0"/>
              </a:rPr>
              <a:t>REPUBLIK ÖSTERREICH  Parlament</a:t>
            </a:r>
          </a:p>
        </p:txBody>
      </p:sp>
    </p:spTree>
    <p:extLst>
      <p:ext uri="{BB962C8B-B14F-4D97-AF65-F5344CB8AC3E}">
        <p14:creationId xmlns:p14="http://schemas.microsoft.com/office/powerpoint/2010/main" val="25145079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3</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Introduction</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8690117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4</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548680"/>
            <a:ext cx="8143056" cy="807368"/>
          </a:xfrm>
        </p:spPr>
        <p:txBody>
          <a:bodyPr/>
          <a:lstStyle/>
          <a:p>
            <a:r>
              <a:rPr lang="en-GB" b="1" cap="small" dirty="0" smtClean="0"/>
              <a:t/>
            </a:r>
            <a:br>
              <a:rPr lang="en-GB" b="1" cap="small" dirty="0" smtClean="0"/>
            </a:br>
            <a:r>
              <a:rPr lang="en-GB" b="1" cap="small" dirty="0" smtClean="0"/>
              <a:t>New Governance Structures for the EU</a:t>
            </a:r>
          </a:p>
        </p:txBody>
      </p:sp>
      <p:sp>
        <p:nvSpPr>
          <p:cNvPr id="6149" name="Rectangle 17"/>
          <p:cNvSpPr>
            <a:spLocks noGrp="1" noChangeArrowheads="1"/>
          </p:cNvSpPr>
          <p:nvPr>
            <p:ph type="body" idx="1"/>
          </p:nvPr>
        </p:nvSpPr>
        <p:spPr>
          <a:xfrm>
            <a:off x="539552" y="1700808"/>
            <a:ext cx="7776864" cy="4176464"/>
          </a:xfrm>
        </p:spPr>
        <p:txBody>
          <a:bodyPr/>
          <a:lstStyle/>
          <a:p>
            <a:pPr marL="0" lvl="1" indent="0">
              <a:spcBef>
                <a:spcPts val="600"/>
              </a:spcBef>
              <a:spcAft>
                <a:spcPts val="600"/>
              </a:spcAft>
              <a:buClr>
                <a:schemeClr val="tx2"/>
              </a:buClr>
              <a:buSzPct val="120000"/>
              <a:buNone/>
              <a:defRPr/>
            </a:pPr>
            <a:r>
              <a:rPr lang="en-US" b="1" dirty="0" smtClean="0"/>
              <a:t>The Financial– / Debt– Crisis made weaknesses in the design of policy coordination in the European Union obvious  </a:t>
            </a:r>
          </a:p>
          <a:p>
            <a:pPr marL="342900" lvl="1" eaLnBrk="0" hangingPunct="0">
              <a:spcBef>
                <a:spcPts val="600"/>
              </a:spcBef>
              <a:spcAft>
                <a:spcPts val="600"/>
              </a:spcAft>
              <a:buClr>
                <a:schemeClr val="tx2"/>
              </a:buClr>
              <a:buSzPct val="100000"/>
              <a:defRPr/>
            </a:pPr>
            <a:r>
              <a:rPr lang="en-US" dirty="0" smtClean="0">
                <a:ea typeface="+mn-ea"/>
                <a:cs typeface="+mn-cs"/>
              </a:rPr>
              <a:t>Starting from 2011 economic and budgetary coordination was successively redesigned and strengthened:</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Introduction of new surveillance systems for budgetary and economic policies and a new budgetary timeline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New rules grounded in the European Semester, the EU‘s fiscal and economic policy making calendar</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Integrated system ensures clearer rules, better coordination of national policies throughout the year</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smtClean="0"/>
              <a:t>swifter sanctions for breaching the rules</a:t>
            </a:r>
          </a:p>
          <a:p>
            <a:pPr marL="381000" lvl="3" indent="0">
              <a:spcBef>
                <a:spcPts val="600"/>
              </a:spcBef>
              <a:spcAft>
                <a:spcPts val="600"/>
              </a:spcAft>
              <a:buSzPct val="120000"/>
              <a:buNone/>
              <a:defRPr/>
            </a:pPr>
            <a:endParaRPr lang="de-AT" dirty="0"/>
          </a:p>
        </p:txBody>
      </p:sp>
    </p:spTree>
    <p:extLst>
      <p:ext uri="{BB962C8B-B14F-4D97-AF65-F5344CB8AC3E}">
        <p14:creationId xmlns:p14="http://schemas.microsoft.com/office/powerpoint/2010/main" val="14744765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5</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332656"/>
            <a:ext cx="8143056" cy="720080"/>
          </a:xfrm>
        </p:spPr>
        <p:txBody>
          <a:bodyPr/>
          <a:lstStyle/>
          <a:p>
            <a:r>
              <a:rPr lang="de-AT" b="1" cap="small" dirty="0" smtClean="0"/>
              <a:t>European </a:t>
            </a:r>
            <a:r>
              <a:rPr lang="de-AT" b="1" cap="small" dirty="0" err="1" smtClean="0"/>
              <a:t>Institutions</a:t>
            </a:r>
            <a:endParaRPr lang="en-GB" b="1" cap="small" dirty="0" smtClean="0"/>
          </a:p>
        </p:txBody>
      </p:sp>
      <p:sp>
        <p:nvSpPr>
          <p:cNvPr id="6149" name="Rectangle 17"/>
          <p:cNvSpPr>
            <a:spLocks noGrp="1" noChangeArrowheads="1"/>
          </p:cNvSpPr>
          <p:nvPr>
            <p:ph type="body" idx="1"/>
          </p:nvPr>
        </p:nvSpPr>
        <p:spPr>
          <a:xfrm>
            <a:off x="539552" y="1340768"/>
            <a:ext cx="8064896" cy="4680520"/>
          </a:xfrm>
        </p:spPr>
        <p:txBody>
          <a:bodyPr/>
          <a:lstStyle/>
          <a:p>
            <a:pPr marL="342900" lvl="1" eaLnBrk="0" hangingPunct="0">
              <a:spcBef>
                <a:spcPts val="600"/>
              </a:spcBef>
              <a:spcAft>
                <a:spcPts val="1200"/>
              </a:spcAft>
              <a:buClr>
                <a:schemeClr val="tx2"/>
              </a:buClr>
              <a:buSzPct val="100000"/>
              <a:defRPr/>
            </a:pPr>
            <a:r>
              <a:rPr lang="en-US" b="1" dirty="0">
                <a:ea typeface="+mn-ea"/>
                <a:cs typeface="+mn-cs"/>
              </a:rPr>
              <a:t>European Parliament:</a:t>
            </a:r>
            <a:r>
              <a:rPr lang="en-US" dirty="0">
                <a:ea typeface="+mn-ea"/>
                <a:cs typeface="+mn-cs"/>
              </a:rPr>
              <a:t> The only directly-elected body of the European Union. Elects the President of the European Commission.</a:t>
            </a:r>
          </a:p>
          <a:p>
            <a:pPr marL="342900" lvl="1" eaLnBrk="0" hangingPunct="0">
              <a:spcBef>
                <a:spcPts val="600"/>
              </a:spcBef>
              <a:spcAft>
                <a:spcPts val="1200"/>
              </a:spcAft>
              <a:buClr>
                <a:schemeClr val="tx2"/>
              </a:buClr>
              <a:buSzPct val="100000"/>
              <a:defRPr/>
            </a:pPr>
            <a:r>
              <a:rPr lang="en-US" b="1" dirty="0">
                <a:ea typeface="+mn-ea"/>
                <a:cs typeface="+mn-cs"/>
              </a:rPr>
              <a:t>EU Commission:</a:t>
            </a:r>
            <a:r>
              <a:rPr lang="en-US" dirty="0">
                <a:ea typeface="+mn-ea"/>
                <a:cs typeface="+mn-cs"/>
              </a:rPr>
              <a:t> The executive body of the European Union. Proposes new legislation to the European Parliament and the Council of the EU. </a:t>
            </a:r>
          </a:p>
          <a:p>
            <a:pPr marL="342900" lvl="1" eaLnBrk="0" hangingPunct="0">
              <a:spcBef>
                <a:spcPts val="600"/>
              </a:spcBef>
              <a:spcAft>
                <a:spcPts val="1200"/>
              </a:spcAft>
              <a:buClr>
                <a:schemeClr val="tx2"/>
              </a:buClr>
              <a:buSzPct val="100000"/>
              <a:defRPr/>
            </a:pPr>
            <a:r>
              <a:rPr lang="en-US" b="1" dirty="0">
                <a:ea typeface="+mn-ea"/>
                <a:cs typeface="+mn-cs"/>
              </a:rPr>
              <a:t>Council of the EU:</a:t>
            </a:r>
            <a:r>
              <a:rPr lang="en-US" dirty="0">
                <a:ea typeface="+mn-ea"/>
                <a:cs typeface="+mn-cs"/>
              </a:rPr>
              <a:t> Formed by Member States’ government representatives. Composition varies because of formation by the Ministers of each Member State with responsibility for the issues dealt with.</a:t>
            </a:r>
          </a:p>
          <a:p>
            <a:pPr marL="342900" lvl="1" eaLnBrk="0" hangingPunct="0">
              <a:spcBef>
                <a:spcPts val="1800"/>
              </a:spcBef>
              <a:spcAft>
                <a:spcPts val="1200"/>
              </a:spcAft>
              <a:buClr>
                <a:schemeClr val="tx2"/>
              </a:buClr>
              <a:buSzPct val="100000"/>
              <a:defRPr/>
            </a:pPr>
            <a:r>
              <a:rPr lang="en-US" b="1" dirty="0">
                <a:ea typeface="+mn-ea"/>
                <a:cs typeface="+mn-cs"/>
              </a:rPr>
              <a:t>Union legislator: </a:t>
            </a:r>
            <a:r>
              <a:rPr lang="en-US" dirty="0">
                <a:ea typeface="+mn-ea"/>
                <a:cs typeface="+mn-cs"/>
              </a:rPr>
              <a:t>European Parliament and the Council of the </a:t>
            </a:r>
            <a:r>
              <a:rPr lang="en-US" dirty="0" smtClean="0">
                <a:ea typeface="+mn-ea"/>
                <a:cs typeface="+mn-cs"/>
              </a:rPr>
              <a:t>EU</a:t>
            </a:r>
            <a:r>
              <a:rPr lang="en-US" dirty="0">
                <a:ea typeface="+mn-ea"/>
                <a:cs typeface="+mn-cs"/>
              </a:rPr>
              <a:t/>
            </a:r>
            <a:br>
              <a:rPr lang="en-US" dirty="0">
                <a:ea typeface="+mn-ea"/>
                <a:cs typeface="+mn-cs"/>
              </a:rPr>
            </a:br>
            <a:r>
              <a:rPr lang="en-US" dirty="0">
                <a:ea typeface="+mn-ea"/>
                <a:cs typeface="+mn-cs"/>
              </a:rPr>
              <a:t>(the two chambers holding legislative powers in the EU)</a:t>
            </a:r>
            <a:endParaRPr lang="de-AT" dirty="0">
              <a:ea typeface="+mn-ea"/>
              <a:cs typeface="+mn-cs"/>
            </a:endParaRPr>
          </a:p>
          <a:p>
            <a:pPr marL="342900" lvl="1" eaLnBrk="0" hangingPunct="0">
              <a:spcBef>
                <a:spcPts val="600"/>
              </a:spcBef>
              <a:spcAft>
                <a:spcPts val="1200"/>
              </a:spcAft>
              <a:buClr>
                <a:schemeClr val="tx2"/>
              </a:buClr>
              <a:buSzPct val="100000"/>
              <a:defRPr/>
            </a:pPr>
            <a:r>
              <a:rPr lang="en-US" b="1" dirty="0">
                <a:ea typeface="+mn-ea"/>
                <a:cs typeface="+mn-cs"/>
              </a:rPr>
              <a:t>European Council: </a:t>
            </a:r>
            <a:r>
              <a:rPr lang="en-US" dirty="0">
                <a:ea typeface="+mn-ea"/>
                <a:cs typeface="+mn-cs"/>
              </a:rPr>
              <a:t>Comprises the heads of state or government of the EU Member States. No legislative power but definition of the general political directions and priorities.</a:t>
            </a:r>
          </a:p>
        </p:txBody>
      </p:sp>
    </p:spTree>
    <p:extLst>
      <p:ext uri="{BB962C8B-B14F-4D97-AF65-F5344CB8AC3E}">
        <p14:creationId xmlns:p14="http://schemas.microsoft.com/office/powerpoint/2010/main" val="28843846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DA7829DF-D637-4F0A-95B2-926AF2482B38}" type="slidenum">
              <a:rPr lang="de-DE">
                <a:solidFill>
                  <a:srgbClr val="FFFFFF"/>
                </a:solidFill>
              </a:rPr>
              <a:pPr defTabSz="957263">
                <a:defRPr/>
              </a:pPr>
              <a:t>6</a:t>
            </a:fld>
            <a:endParaRPr lang="de-DE" dirty="0">
              <a:solidFill>
                <a:srgbClr val="FFFFFF"/>
              </a:solidFill>
            </a:endParaRPr>
          </a:p>
        </p:txBody>
      </p:sp>
      <p:sp>
        <p:nvSpPr>
          <p:cNvPr id="5" name="Fußzeilenplatzhalter 4"/>
          <p:cNvSpPr>
            <a:spLocks noGrp="1"/>
          </p:cNvSpPr>
          <p:nvPr>
            <p:ph type="ftr" sz="quarter" idx="11"/>
          </p:nvPr>
        </p:nvSpPr>
        <p:spPr/>
        <p:txBody>
          <a:bodyPr/>
          <a:lstStyle/>
          <a:p>
            <a:pPr defTabSz="957263">
              <a:defRPr/>
            </a:pPr>
            <a:r>
              <a:rPr lang="de-DE" dirty="0">
                <a:solidFill>
                  <a:srgbClr val="FFFFFF"/>
                </a:solidFill>
                <a:latin typeface="Palatino"/>
              </a:rPr>
              <a:t>REPUBLIK ÖSTERREICH  Parlament</a:t>
            </a:r>
          </a:p>
        </p:txBody>
      </p:sp>
      <p:sp>
        <p:nvSpPr>
          <p:cNvPr id="4100" name="Rectangle 12"/>
          <p:cNvSpPr>
            <a:spLocks noGrp="1" noChangeArrowheads="1"/>
          </p:cNvSpPr>
          <p:nvPr>
            <p:ph type="title"/>
          </p:nvPr>
        </p:nvSpPr>
        <p:spPr>
          <a:xfrm>
            <a:off x="423863" y="4210050"/>
            <a:ext cx="8229600" cy="875134"/>
          </a:xfrm>
        </p:spPr>
        <p:txBody>
          <a:bodyPr/>
          <a:lstStyle/>
          <a:p>
            <a:r>
              <a:rPr lang="en-GB" b="1" cap="small" dirty="0" smtClean="0"/>
              <a:t>Pre-Crisis Coordination of Policies</a:t>
            </a:r>
            <a:endParaRPr lang="en-GB" b="1" cap="small" dirty="0"/>
          </a:p>
        </p:txBody>
      </p:sp>
      <p:sp>
        <p:nvSpPr>
          <p:cNvPr id="4101" name="Rectangle 15"/>
          <p:cNvSpPr>
            <a:spLocks noGrp="1" noChangeArrowheads="1"/>
          </p:cNvSpPr>
          <p:nvPr>
            <p:ph idx="1"/>
          </p:nvPr>
        </p:nvSpPr>
        <p:spPr>
          <a:xfrm>
            <a:off x="0" y="-152400"/>
            <a:ext cx="9144000" cy="3962400"/>
          </a:xfrm>
          <a:solidFill>
            <a:srgbClr val="C0C0C0"/>
          </a:solidFill>
        </p:spPr>
        <p:txBody>
          <a:bodyPr/>
          <a:lstStyle/>
          <a:p>
            <a:pPr eaLnBrk="1" hangingPunct="1"/>
            <a:endParaRPr lang="de-DE" dirty="0" smtClean="0"/>
          </a:p>
        </p:txBody>
      </p:sp>
    </p:spTree>
    <p:extLst>
      <p:ext uri="{BB962C8B-B14F-4D97-AF65-F5344CB8AC3E}">
        <p14:creationId xmlns:p14="http://schemas.microsoft.com/office/powerpoint/2010/main" val="35345507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7</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Pre-Crisis Coordination</a:t>
            </a:r>
          </a:p>
        </p:txBody>
      </p:sp>
      <p:sp>
        <p:nvSpPr>
          <p:cNvPr id="6149" name="Rectangle 17"/>
          <p:cNvSpPr>
            <a:spLocks noGrp="1" noChangeArrowheads="1"/>
          </p:cNvSpPr>
          <p:nvPr>
            <p:ph type="body" idx="1"/>
          </p:nvPr>
        </p:nvSpPr>
        <p:spPr>
          <a:xfrm>
            <a:off x="467544" y="1556792"/>
            <a:ext cx="7920880" cy="4320480"/>
          </a:xfrm>
        </p:spPr>
        <p:txBody>
          <a:bodyPr/>
          <a:lstStyle/>
          <a:p>
            <a:pPr marL="0" lvl="2" indent="0" eaLnBrk="0" hangingPunct="0">
              <a:spcBef>
                <a:spcPts val="600"/>
              </a:spcBef>
              <a:spcAft>
                <a:spcPts val="1200"/>
              </a:spcAft>
              <a:buSzPct val="100000"/>
              <a:buNone/>
              <a:defRPr/>
            </a:pPr>
            <a:r>
              <a:rPr lang="en-GB" b="1" dirty="0"/>
              <a:t>Before the crisis, budgetary and economic policy planning in the EU took place through different </a:t>
            </a:r>
            <a:r>
              <a:rPr lang="en-GB" b="1" dirty="0" smtClean="0"/>
              <a:t>processes:</a:t>
            </a:r>
            <a:endParaRPr lang="de-AT" dirty="0"/>
          </a:p>
          <a:p>
            <a:pPr marL="342900" lvl="2" eaLnBrk="0" hangingPunct="0">
              <a:spcBef>
                <a:spcPts val="600"/>
              </a:spcBef>
              <a:spcAft>
                <a:spcPts val="600"/>
              </a:spcAft>
              <a:buSzPct val="100000"/>
              <a:defRPr/>
            </a:pPr>
            <a:r>
              <a:rPr lang="de-AT" dirty="0" smtClean="0">
                <a:ea typeface="+mn-ea"/>
                <a:cs typeface="+mn-cs"/>
              </a:rPr>
              <a:t>Establishment </a:t>
            </a:r>
            <a:r>
              <a:rPr lang="de-AT" dirty="0" err="1">
                <a:ea typeface="+mn-ea"/>
                <a:cs typeface="+mn-cs"/>
              </a:rPr>
              <a:t>of</a:t>
            </a:r>
            <a:r>
              <a:rPr lang="de-AT" dirty="0">
                <a:ea typeface="+mn-ea"/>
                <a:cs typeface="+mn-cs"/>
              </a:rPr>
              <a:t> a </a:t>
            </a:r>
            <a:r>
              <a:rPr lang="de-AT" dirty="0" err="1">
                <a:ea typeface="+mn-ea"/>
                <a:cs typeface="+mn-cs"/>
              </a:rPr>
              <a:t>centralised</a:t>
            </a:r>
            <a:r>
              <a:rPr lang="de-AT" dirty="0">
                <a:ea typeface="+mn-ea"/>
                <a:cs typeface="+mn-cs"/>
              </a:rPr>
              <a:t> </a:t>
            </a:r>
            <a:r>
              <a:rPr lang="de-AT" dirty="0" err="1">
                <a:ea typeface="+mn-ea"/>
                <a:cs typeface="+mn-cs"/>
              </a:rPr>
              <a:t>monetary</a:t>
            </a:r>
            <a:r>
              <a:rPr lang="de-AT" dirty="0">
                <a:ea typeface="+mn-ea"/>
                <a:cs typeface="+mn-cs"/>
              </a:rPr>
              <a:t> </a:t>
            </a:r>
            <a:r>
              <a:rPr lang="de-AT" dirty="0" err="1">
                <a:ea typeface="+mn-ea"/>
                <a:cs typeface="+mn-cs"/>
              </a:rPr>
              <a:t>policy</a:t>
            </a:r>
            <a:r>
              <a:rPr lang="de-AT" dirty="0">
                <a:ea typeface="+mn-ea"/>
                <a:cs typeface="+mn-cs"/>
              </a:rPr>
              <a:t> in </a:t>
            </a:r>
            <a:r>
              <a:rPr lang="de-AT" dirty="0" err="1">
                <a:ea typeface="+mn-ea"/>
                <a:cs typeface="+mn-cs"/>
              </a:rPr>
              <a:t>the</a:t>
            </a:r>
            <a:r>
              <a:rPr lang="de-AT" dirty="0">
                <a:ea typeface="+mn-ea"/>
                <a:cs typeface="+mn-cs"/>
              </a:rPr>
              <a:t> Euro Area </a:t>
            </a:r>
            <a:r>
              <a:rPr lang="de-AT" dirty="0" err="1">
                <a:ea typeface="+mn-ea"/>
                <a:cs typeface="+mn-cs"/>
              </a:rPr>
              <a:t>through</a:t>
            </a:r>
            <a:r>
              <a:rPr lang="de-AT" dirty="0">
                <a:ea typeface="+mn-ea"/>
                <a:cs typeface="+mn-cs"/>
              </a:rPr>
              <a:t> </a:t>
            </a:r>
            <a:r>
              <a:rPr lang="de-AT" dirty="0" err="1">
                <a:ea typeface="+mn-ea"/>
                <a:cs typeface="+mn-cs"/>
              </a:rPr>
              <a:t>the</a:t>
            </a:r>
            <a:r>
              <a:rPr lang="de-AT" dirty="0">
                <a:ea typeface="+mn-ea"/>
                <a:cs typeface="+mn-cs"/>
              </a:rPr>
              <a:t> </a:t>
            </a:r>
            <a:r>
              <a:rPr lang="de-AT" dirty="0" err="1">
                <a:ea typeface="+mn-ea"/>
                <a:cs typeface="+mn-cs"/>
              </a:rPr>
              <a:t>Monetary</a:t>
            </a:r>
            <a:r>
              <a:rPr lang="de-AT" dirty="0">
                <a:ea typeface="+mn-ea"/>
                <a:cs typeface="+mn-cs"/>
              </a:rPr>
              <a:t> Union </a:t>
            </a:r>
          </a:p>
          <a:p>
            <a:pPr marL="342900" lvl="2" eaLnBrk="0" hangingPunct="0">
              <a:spcBef>
                <a:spcPts val="600"/>
              </a:spcBef>
              <a:spcAft>
                <a:spcPts val="600"/>
              </a:spcAft>
              <a:buSzPct val="100000"/>
              <a:defRPr/>
            </a:pPr>
            <a:r>
              <a:rPr lang="de-AT" dirty="0" err="1">
                <a:ea typeface="+mn-ea"/>
                <a:cs typeface="+mn-cs"/>
              </a:rPr>
              <a:t>Economic</a:t>
            </a:r>
            <a:r>
              <a:rPr lang="de-AT" dirty="0">
                <a:ea typeface="+mn-ea"/>
                <a:cs typeface="+mn-cs"/>
              </a:rPr>
              <a:t> </a:t>
            </a:r>
            <a:r>
              <a:rPr lang="de-AT" dirty="0" err="1">
                <a:ea typeface="+mn-ea"/>
                <a:cs typeface="+mn-cs"/>
              </a:rPr>
              <a:t>policy</a:t>
            </a:r>
            <a:r>
              <a:rPr lang="de-AT" dirty="0">
                <a:ea typeface="+mn-ea"/>
                <a:cs typeface="+mn-cs"/>
              </a:rPr>
              <a:t> </a:t>
            </a:r>
            <a:r>
              <a:rPr lang="de-AT" dirty="0" err="1">
                <a:ea typeface="+mn-ea"/>
                <a:cs typeface="+mn-cs"/>
              </a:rPr>
              <a:t>coordination</a:t>
            </a:r>
            <a:r>
              <a:rPr lang="de-AT" dirty="0">
                <a:ea typeface="+mn-ea"/>
                <a:cs typeface="+mn-cs"/>
              </a:rPr>
              <a:t> </a:t>
            </a:r>
            <a:r>
              <a:rPr lang="de-AT" dirty="0" err="1">
                <a:ea typeface="+mn-ea"/>
                <a:cs typeface="+mn-cs"/>
              </a:rPr>
              <a:t>basically</a:t>
            </a:r>
            <a:r>
              <a:rPr lang="de-AT" dirty="0">
                <a:ea typeface="+mn-ea"/>
                <a:cs typeface="+mn-cs"/>
              </a:rPr>
              <a:t> </a:t>
            </a:r>
            <a:r>
              <a:rPr lang="de-AT" dirty="0" err="1">
                <a:ea typeface="+mn-ea"/>
                <a:cs typeface="+mn-cs"/>
              </a:rPr>
              <a:t>restricted</a:t>
            </a:r>
            <a:r>
              <a:rPr lang="de-AT" dirty="0">
                <a:ea typeface="+mn-ea"/>
                <a:cs typeface="+mn-cs"/>
              </a:rPr>
              <a:t> </a:t>
            </a:r>
            <a:r>
              <a:rPr lang="de-AT" dirty="0" err="1">
                <a:ea typeface="+mn-ea"/>
                <a:cs typeface="+mn-cs"/>
              </a:rPr>
              <a:t>to</a:t>
            </a:r>
            <a:r>
              <a:rPr lang="de-AT" dirty="0">
                <a:ea typeface="+mn-ea"/>
                <a:cs typeface="+mn-cs"/>
              </a:rPr>
              <a:t> non-</a:t>
            </a:r>
            <a:r>
              <a:rPr lang="de-AT" dirty="0" err="1">
                <a:ea typeface="+mn-ea"/>
                <a:cs typeface="+mn-cs"/>
              </a:rPr>
              <a:t>committal</a:t>
            </a:r>
            <a:r>
              <a:rPr lang="de-AT" dirty="0">
                <a:ea typeface="+mn-ea"/>
                <a:cs typeface="+mn-cs"/>
              </a:rPr>
              <a:t> </a:t>
            </a:r>
            <a:r>
              <a:rPr lang="de-AT" dirty="0" err="1">
                <a:ea typeface="+mn-ea"/>
                <a:cs typeface="+mn-cs"/>
              </a:rPr>
              <a:t>targets</a:t>
            </a:r>
            <a:r>
              <a:rPr lang="de-AT" dirty="0">
                <a:ea typeface="+mn-ea"/>
                <a:cs typeface="+mn-cs"/>
              </a:rPr>
              <a:t> in </a:t>
            </a:r>
            <a:r>
              <a:rPr lang="de-AT" dirty="0" err="1">
                <a:ea typeface="+mn-ea"/>
                <a:cs typeface="+mn-cs"/>
              </a:rPr>
              <a:t>various</a:t>
            </a:r>
            <a:r>
              <a:rPr lang="de-AT" dirty="0">
                <a:ea typeface="+mn-ea"/>
                <a:cs typeface="+mn-cs"/>
              </a:rPr>
              <a:t> </a:t>
            </a:r>
            <a:r>
              <a:rPr lang="de-AT" dirty="0" err="1">
                <a:ea typeface="+mn-ea"/>
                <a:cs typeface="+mn-cs"/>
              </a:rPr>
              <a:t>policy</a:t>
            </a:r>
            <a:r>
              <a:rPr lang="de-AT" dirty="0">
                <a:ea typeface="+mn-ea"/>
                <a:cs typeface="+mn-cs"/>
              </a:rPr>
              <a:t> </a:t>
            </a:r>
            <a:r>
              <a:rPr lang="de-AT" dirty="0" err="1">
                <a:ea typeface="+mn-ea"/>
                <a:cs typeface="+mn-cs"/>
              </a:rPr>
              <a:t>areas</a:t>
            </a:r>
            <a:endParaRPr lang="de-AT" dirty="0">
              <a:ea typeface="+mn-ea"/>
              <a:cs typeface="+mn-cs"/>
            </a:endParaRPr>
          </a:p>
          <a:p>
            <a:pPr marL="342900" lvl="2" eaLnBrk="0" hangingPunct="0">
              <a:spcBef>
                <a:spcPts val="600"/>
              </a:spcBef>
              <a:spcAft>
                <a:spcPts val="600"/>
              </a:spcAft>
              <a:buSzPct val="100000"/>
              <a:defRPr/>
            </a:pPr>
            <a:r>
              <a:rPr lang="de-AT" dirty="0" err="1">
                <a:ea typeface="+mn-ea"/>
                <a:cs typeface="+mn-cs"/>
              </a:rPr>
              <a:t>Fiscal</a:t>
            </a:r>
            <a:r>
              <a:rPr lang="de-AT" dirty="0">
                <a:ea typeface="+mn-ea"/>
                <a:cs typeface="+mn-cs"/>
              </a:rPr>
              <a:t> </a:t>
            </a:r>
            <a:r>
              <a:rPr lang="de-AT" dirty="0" err="1">
                <a:ea typeface="+mn-ea"/>
                <a:cs typeface="+mn-cs"/>
              </a:rPr>
              <a:t>policy</a:t>
            </a:r>
            <a:r>
              <a:rPr lang="de-AT" dirty="0">
                <a:ea typeface="+mn-ea"/>
                <a:cs typeface="+mn-cs"/>
              </a:rPr>
              <a:t> </a:t>
            </a:r>
            <a:r>
              <a:rPr lang="de-AT" dirty="0" err="1">
                <a:ea typeface="+mn-ea"/>
                <a:cs typeface="+mn-cs"/>
              </a:rPr>
              <a:t>mainly</a:t>
            </a:r>
            <a:r>
              <a:rPr lang="de-AT" dirty="0">
                <a:ea typeface="+mn-ea"/>
                <a:cs typeface="+mn-cs"/>
              </a:rPr>
              <a:t> </a:t>
            </a:r>
            <a:r>
              <a:rPr lang="de-AT" dirty="0" err="1">
                <a:ea typeface="+mn-ea"/>
                <a:cs typeface="+mn-cs"/>
              </a:rPr>
              <a:t>confined</a:t>
            </a:r>
            <a:r>
              <a:rPr lang="de-AT" dirty="0">
                <a:ea typeface="+mn-ea"/>
                <a:cs typeface="+mn-cs"/>
              </a:rPr>
              <a:t> </a:t>
            </a:r>
            <a:r>
              <a:rPr lang="de-AT" dirty="0" err="1">
                <a:ea typeface="+mn-ea"/>
                <a:cs typeface="+mn-cs"/>
              </a:rPr>
              <a:t>to</a:t>
            </a:r>
            <a:r>
              <a:rPr lang="de-AT" dirty="0">
                <a:ea typeface="+mn-ea"/>
                <a:cs typeface="+mn-cs"/>
              </a:rPr>
              <a:t> </a:t>
            </a:r>
            <a:r>
              <a:rPr lang="de-AT" dirty="0" smtClean="0">
                <a:ea typeface="+mn-ea"/>
                <a:cs typeface="+mn-cs"/>
              </a:rPr>
              <a:t>ex-post </a:t>
            </a:r>
            <a:r>
              <a:rPr lang="de-AT" dirty="0" err="1">
                <a:ea typeface="+mn-ea"/>
                <a:cs typeface="+mn-cs"/>
              </a:rPr>
              <a:t>monitoring</a:t>
            </a:r>
            <a:r>
              <a:rPr lang="de-AT" dirty="0">
                <a:ea typeface="+mn-ea"/>
                <a:cs typeface="+mn-cs"/>
              </a:rPr>
              <a:t> </a:t>
            </a:r>
            <a:r>
              <a:rPr lang="de-AT" dirty="0" err="1">
                <a:ea typeface="+mn-ea"/>
                <a:cs typeface="+mn-cs"/>
              </a:rPr>
              <a:t>of</a:t>
            </a:r>
            <a:r>
              <a:rPr lang="de-AT" dirty="0">
                <a:ea typeface="+mn-ea"/>
                <a:cs typeface="+mn-cs"/>
              </a:rPr>
              <a:t> </a:t>
            </a:r>
            <a:r>
              <a:rPr lang="de-AT" dirty="0" err="1">
                <a:ea typeface="+mn-ea"/>
                <a:cs typeface="+mn-cs"/>
              </a:rPr>
              <a:t>compliance</a:t>
            </a:r>
            <a:r>
              <a:rPr lang="de-AT" dirty="0">
                <a:ea typeface="+mn-ea"/>
                <a:cs typeface="+mn-cs"/>
              </a:rPr>
              <a:t> </a:t>
            </a:r>
            <a:r>
              <a:rPr lang="de-AT" dirty="0" err="1">
                <a:ea typeface="+mn-ea"/>
                <a:cs typeface="+mn-cs"/>
              </a:rPr>
              <a:t>with</a:t>
            </a:r>
            <a:r>
              <a:rPr lang="de-AT" dirty="0">
                <a:ea typeface="+mn-ea"/>
                <a:cs typeface="+mn-cs"/>
              </a:rPr>
              <a:t> </a:t>
            </a:r>
            <a:r>
              <a:rPr lang="de-AT" dirty="0" err="1">
                <a:ea typeface="+mn-ea"/>
                <a:cs typeface="+mn-cs"/>
              </a:rPr>
              <a:t>fiscal</a:t>
            </a:r>
            <a:r>
              <a:rPr lang="de-AT" dirty="0">
                <a:ea typeface="+mn-ea"/>
                <a:cs typeface="+mn-cs"/>
              </a:rPr>
              <a:t> </a:t>
            </a:r>
            <a:r>
              <a:rPr lang="de-AT" dirty="0" err="1">
                <a:ea typeface="+mn-ea"/>
                <a:cs typeface="+mn-cs"/>
              </a:rPr>
              <a:t>rules</a:t>
            </a:r>
            <a:endParaRPr lang="de-AT" dirty="0">
              <a:ea typeface="+mn-ea"/>
              <a:cs typeface="+mn-cs"/>
            </a:endParaRPr>
          </a:p>
          <a:p>
            <a:pPr marL="0" lvl="1" indent="0">
              <a:spcBef>
                <a:spcPts val="1800"/>
              </a:spcBef>
              <a:spcAft>
                <a:spcPts val="600"/>
              </a:spcAft>
              <a:buClr>
                <a:schemeClr val="tx2"/>
              </a:buClr>
              <a:buSzPct val="120000"/>
              <a:buNone/>
              <a:defRPr/>
            </a:pPr>
            <a:r>
              <a:rPr lang="en-GB" b="1" dirty="0"/>
              <a:t>No comprehensive view of the efforts made at national </a:t>
            </a:r>
            <a:r>
              <a:rPr lang="en-GB" b="1" dirty="0" smtClean="0"/>
              <a:t>level</a:t>
            </a:r>
            <a:endParaRPr lang="en-GB" b="1" dirty="0"/>
          </a:p>
          <a:p>
            <a:pPr marL="0" lvl="1" indent="0">
              <a:spcBef>
                <a:spcPts val="1200"/>
              </a:spcBef>
              <a:spcAft>
                <a:spcPts val="600"/>
              </a:spcAft>
              <a:buClr>
                <a:schemeClr val="tx2"/>
              </a:buClr>
              <a:buSzPct val="120000"/>
              <a:buNone/>
              <a:defRPr/>
            </a:pPr>
            <a:r>
              <a:rPr lang="en-GB" b="1" dirty="0" smtClean="0"/>
              <a:t>No </a:t>
            </a:r>
            <a:r>
              <a:rPr lang="en-GB" b="1" dirty="0"/>
              <a:t>opportunity for </a:t>
            </a:r>
            <a:r>
              <a:rPr lang="en-GB" b="1" dirty="0" smtClean="0"/>
              <a:t>Member States for a joint discussion </a:t>
            </a:r>
            <a:r>
              <a:rPr lang="en-GB" b="1" dirty="0"/>
              <a:t>of a collective strategy for the EU </a:t>
            </a:r>
            <a:r>
              <a:rPr lang="en-GB" b="1" dirty="0" smtClean="0"/>
              <a:t>economy</a:t>
            </a:r>
            <a:endParaRPr lang="de-AT" b="1" dirty="0"/>
          </a:p>
        </p:txBody>
      </p:sp>
    </p:spTree>
    <p:extLst>
      <p:ext uri="{BB962C8B-B14F-4D97-AF65-F5344CB8AC3E}">
        <p14:creationId xmlns:p14="http://schemas.microsoft.com/office/powerpoint/2010/main" val="39881421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8</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Pre-Crisis </a:t>
            </a:r>
            <a:r>
              <a:rPr lang="en-GB" b="1" cap="small" dirty="0" smtClean="0"/>
              <a:t>Monetary Policy</a:t>
            </a:r>
          </a:p>
        </p:txBody>
      </p:sp>
      <p:sp>
        <p:nvSpPr>
          <p:cNvPr id="6149" name="Rectangle 17"/>
          <p:cNvSpPr>
            <a:spLocks noGrp="1" noChangeArrowheads="1"/>
          </p:cNvSpPr>
          <p:nvPr>
            <p:ph type="body" idx="1"/>
          </p:nvPr>
        </p:nvSpPr>
        <p:spPr>
          <a:xfrm>
            <a:off x="467544" y="1556792"/>
            <a:ext cx="8208912" cy="4536504"/>
          </a:xfrm>
        </p:spPr>
        <p:txBody>
          <a:bodyPr/>
          <a:lstStyle/>
          <a:p>
            <a:pPr marL="0" lvl="2" indent="0">
              <a:spcBef>
                <a:spcPts val="600"/>
              </a:spcBef>
              <a:spcAft>
                <a:spcPts val="600"/>
              </a:spcAft>
              <a:buSzPct val="120000"/>
              <a:buNone/>
              <a:defRPr/>
            </a:pPr>
            <a:r>
              <a:rPr lang="en-GB" b="1" dirty="0" smtClean="0"/>
              <a:t>With centralised monetary policy mechanisms between Euro Area Member States changed</a:t>
            </a:r>
          </a:p>
          <a:p>
            <a:pPr marL="342900" lvl="2" eaLnBrk="0" hangingPunct="0">
              <a:spcBef>
                <a:spcPts val="600"/>
              </a:spcBef>
              <a:spcAft>
                <a:spcPts val="600"/>
              </a:spcAft>
              <a:buSzPct val="100000"/>
              <a:defRPr/>
            </a:pPr>
            <a:r>
              <a:rPr lang="en-GB" dirty="0" smtClean="0">
                <a:ea typeface="+mn-ea"/>
                <a:cs typeface="+mn-cs"/>
              </a:rPr>
              <a:t>Introduction of the EURO (1999/2002), Eurozone today 18 Member States</a:t>
            </a:r>
          </a:p>
          <a:p>
            <a:pPr marL="342900" lvl="2" eaLnBrk="0" hangingPunct="0">
              <a:spcBef>
                <a:spcPts val="600"/>
              </a:spcBef>
              <a:spcAft>
                <a:spcPts val="600"/>
              </a:spcAft>
              <a:buSzPct val="100000"/>
              <a:defRPr/>
            </a:pPr>
            <a:r>
              <a:rPr lang="en-GB" dirty="0" smtClean="0">
                <a:ea typeface="+mn-ea"/>
                <a:cs typeface="+mn-cs"/>
              </a:rPr>
              <a:t>Within single currency winning of competitiveness trough devaluation of currencies impossible:</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Trade imbalances through differences in productivity and prices between countries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GB" dirty="0" smtClean="0"/>
              <a:t>Economic imbalances did not adjust automatically through market (pressure)</a:t>
            </a:r>
          </a:p>
          <a:p>
            <a:pPr marL="0" lvl="2" indent="0">
              <a:spcBef>
                <a:spcPts val="1200"/>
              </a:spcBef>
              <a:spcAft>
                <a:spcPts val="0"/>
              </a:spcAft>
              <a:buSzPct val="120000"/>
              <a:buNone/>
              <a:defRPr/>
            </a:pPr>
            <a:r>
              <a:rPr lang="en-GB" b="1" dirty="0" smtClean="0"/>
              <a:t>The Financial crisis made the necessity of coordination of fiscal and economic policies to complement centralised monetary policy obvious</a:t>
            </a:r>
            <a:endParaRPr lang="en-GB" b="1" dirty="0"/>
          </a:p>
        </p:txBody>
      </p:sp>
    </p:spTree>
    <p:extLst>
      <p:ext uri="{BB962C8B-B14F-4D97-AF65-F5344CB8AC3E}">
        <p14:creationId xmlns:p14="http://schemas.microsoft.com/office/powerpoint/2010/main" val="23556321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liennummernplatzhalter 3"/>
          <p:cNvSpPr>
            <a:spLocks noGrp="1"/>
          </p:cNvSpPr>
          <p:nvPr>
            <p:ph type="sldNum" sz="quarter" idx="10"/>
          </p:nvPr>
        </p:nvSpPr>
        <p:spPr/>
        <p:txBody>
          <a:bodyPr/>
          <a:lstStyle/>
          <a:p>
            <a:pPr defTabSz="957263">
              <a:defRPr/>
            </a:pPr>
            <a:fld id="{999022C2-B271-47D0-857F-89BB90E56006}" type="slidenum">
              <a:rPr lang="de-DE">
                <a:latin typeface="+mn-ea"/>
              </a:rPr>
              <a:pPr defTabSz="957263">
                <a:defRPr/>
              </a:pPr>
              <a:t>9</a:t>
            </a:fld>
            <a:endParaRPr lang="de-DE" dirty="0">
              <a:latin typeface="+mn-ea"/>
            </a:endParaRPr>
          </a:p>
        </p:txBody>
      </p:sp>
      <p:sp>
        <p:nvSpPr>
          <p:cNvPr id="5" name="Fußzeilenplatzhalter 4"/>
          <p:cNvSpPr>
            <a:spLocks noGrp="1"/>
          </p:cNvSpPr>
          <p:nvPr>
            <p:ph type="ftr" sz="quarter" idx="11"/>
          </p:nvPr>
        </p:nvSpPr>
        <p:spPr/>
        <p:txBody>
          <a:bodyPr/>
          <a:lstStyle/>
          <a:p>
            <a:pPr defTabSz="957263">
              <a:defRPr/>
            </a:pPr>
            <a:r>
              <a:rPr lang="de-DE" dirty="0">
                <a:latin typeface="+mj-lt"/>
              </a:rPr>
              <a:t>REPUBLIK ÖSTERREICH  Parlament</a:t>
            </a:r>
          </a:p>
        </p:txBody>
      </p:sp>
      <p:sp>
        <p:nvSpPr>
          <p:cNvPr id="4100" name="Rectangle 16"/>
          <p:cNvSpPr>
            <a:spLocks noGrp="1" noChangeArrowheads="1"/>
          </p:cNvSpPr>
          <p:nvPr>
            <p:ph type="title"/>
          </p:nvPr>
        </p:nvSpPr>
        <p:spPr>
          <a:xfrm>
            <a:off x="467544" y="476672"/>
            <a:ext cx="8143056" cy="807368"/>
          </a:xfrm>
        </p:spPr>
        <p:txBody>
          <a:bodyPr/>
          <a:lstStyle/>
          <a:p>
            <a:r>
              <a:rPr lang="en-GB" b="1" cap="small" dirty="0" smtClean="0"/>
              <a:t>Pre-Crisis </a:t>
            </a:r>
            <a:r>
              <a:rPr lang="en-GB" b="1" cap="small" dirty="0" smtClean="0"/>
              <a:t>Economic Policy</a:t>
            </a:r>
          </a:p>
        </p:txBody>
      </p:sp>
      <p:sp>
        <p:nvSpPr>
          <p:cNvPr id="6149" name="Rectangle 17"/>
          <p:cNvSpPr>
            <a:spLocks noGrp="1" noChangeArrowheads="1"/>
          </p:cNvSpPr>
          <p:nvPr>
            <p:ph type="body" idx="1"/>
          </p:nvPr>
        </p:nvSpPr>
        <p:spPr>
          <a:xfrm>
            <a:off x="539552" y="1556792"/>
            <a:ext cx="8208912" cy="4464496"/>
          </a:xfrm>
        </p:spPr>
        <p:txBody>
          <a:bodyPr/>
          <a:lstStyle/>
          <a:p>
            <a:pPr marL="0" lvl="1" indent="0">
              <a:spcBef>
                <a:spcPts val="600"/>
              </a:spcBef>
              <a:spcAft>
                <a:spcPts val="600"/>
              </a:spcAft>
              <a:buClr>
                <a:schemeClr val="tx2"/>
              </a:buClr>
              <a:buSzPct val="120000"/>
              <a:buNone/>
              <a:defRPr/>
            </a:pPr>
            <a:r>
              <a:rPr lang="en-US" b="1" dirty="0" smtClean="0"/>
              <a:t>2000: Launch of the </a:t>
            </a:r>
            <a:r>
              <a:rPr lang="en-US" b="1" dirty="0"/>
              <a:t>Lisbon </a:t>
            </a:r>
            <a:r>
              <a:rPr lang="en-US" b="1" dirty="0" smtClean="0"/>
              <a:t>strategy for growth and jobs</a:t>
            </a:r>
          </a:p>
          <a:p>
            <a:pPr marL="342900" lvl="1" eaLnBrk="0" hangingPunct="0">
              <a:spcBef>
                <a:spcPts val="600"/>
              </a:spcBef>
              <a:spcAft>
                <a:spcPts val="600"/>
              </a:spcAft>
              <a:buClr>
                <a:schemeClr val="tx2"/>
              </a:buClr>
              <a:buSzPct val="100000"/>
              <a:defRPr/>
            </a:pPr>
            <a:r>
              <a:rPr lang="en-US" dirty="0">
                <a:ea typeface="+mn-ea"/>
                <a:cs typeface="+mn-cs"/>
              </a:rPr>
              <a:t>Cooperation on reforms: Growth and more and better jobs by</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Investing </a:t>
            </a:r>
            <a:r>
              <a:rPr lang="en-US" dirty="0" smtClean="0"/>
              <a:t>in people’s </a:t>
            </a:r>
            <a:r>
              <a:rPr lang="en-US" dirty="0"/>
              <a:t>skills, greening of the economy and innovation</a:t>
            </a:r>
          </a:p>
          <a:p>
            <a:pPr marL="342900" lvl="1" eaLnBrk="0" hangingPunct="0">
              <a:spcBef>
                <a:spcPts val="1200"/>
              </a:spcBef>
              <a:spcAft>
                <a:spcPts val="600"/>
              </a:spcAft>
              <a:buClr>
                <a:schemeClr val="tx2"/>
              </a:buClr>
              <a:buSzPct val="100000"/>
              <a:defRPr/>
            </a:pPr>
            <a:r>
              <a:rPr lang="en-US" dirty="0">
                <a:ea typeface="+mn-ea"/>
                <a:cs typeface="+mn-cs"/>
              </a:rPr>
              <a:t>Targets in various policy areas set for the Member States:</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An employment rate of 70 %</a:t>
            </a:r>
          </a:p>
          <a:p>
            <a:pPr marL="803275" lvl="1" indent="-444500" eaLnBrk="0" hangingPunct="0">
              <a:spcBef>
                <a:spcPts val="400"/>
              </a:spcBef>
              <a:spcAft>
                <a:spcPts val="400"/>
              </a:spcAft>
              <a:buClr>
                <a:schemeClr val="tx2"/>
              </a:buClr>
              <a:buSzPct val="85000"/>
              <a:buFont typeface="Symbol" panose="05050102010706020507" pitchFamily="18" charset="2"/>
              <a:buChar char="-"/>
              <a:defRPr/>
            </a:pPr>
            <a:r>
              <a:rPr lang="en-US" dirty="0"/>
              <a:t>3 % of GDP spent on research and development </a:t>
            </a:r>
          </a:p>
          <a:p>
            <a:pPr marL="342900" lvl="1" eaLnBrk="0" hangingPunct="0">
              <a:spcBef>
                <a:spcPts val="1200"/>
              </a:spcBef>
              <a:spcAft>
                <a:spcPts val="600"/>
              </a:spcAft>
              <a:buClr>
                <a:schemeClr val="tx2"/>
              </a:buClr>
              <a:buSzPct val="100000"/>
              <a:defRPr/>
            </a:pPr>
            <a:r>
              <a:rPr lang="en-US" dirty="0">
                <a:ea typeface="+mn-ea"/>
                <a:cs typeface="+mn-cs"/>
              </a:rPr>
              <a:t>Positive impact of the Lisbon Strategy on the EU</a:t>
            </a:r>
            <a:r>
              <a:rPr lang="en-US" dirty="0" smtClean="0">
                <a:ea typeface="+mn-ea"/>
                <a:cs typeface="+mn-cs"/>
              </a:rPr>
              <a:t>, even </a:t>
            </a:r>
            <a:r>
              <a:rPr lang="en-US" dirty="0">
                <a:ea typeface="+mn-ea"/>
                <a:cs typeface="+mn-cs"/>
              </a:rPr>
              <a:t>though main targets have not been reached</a:t>
            </a:r>
          </a:p>
          <a:p>
            <a:pPr marL="342900" lvl="1" eaLnBrk="0" hangingPunct="0">
              <a:spcBef>
                <a:spcPts val="1800"/>
              </a:spcBef>
              <a:spcAft>
                <a:spcPts val="600"/>
              </a:spcAft>
              <a:buClr>
                <a:schemeClr val="tx2"/>
              </a:buClr>
              <a:buSzPct val="100000"/>
              <a:defRPr/>
            </a:pPr>
            <a:r>
              <a:rPr lang="en-US" dirty="0">
                <a:ea typeface="+mn-ea"/>
                <a:cs typeface="+mn-cs"/>
              </a:rPr>
              <a:t>No further coordination mechanism implemented</a:t>
            </a:r>
          </a:p>
          <a:p>
            <a:pPr marL="342900" lvl="1" eaLnBrk="0" hangingPunct="0">
              <a:spcBef>
                <a:spcPts val="600"/>
              </a:spcBef>
              <a:spcAft>
                <a:spcPts val="600"/>
              </a:spcAft>
              <a:buClr>
                <a:schemeClr val="tx2"/>
              </a:buClr>
              <a:buSzPct val="100000"/>
              <a:defRPr/>
            </a:pPr>
            <a:r>
              <a:rPr lang="en-US" dirty="0">
                <a:ea typeface="+mn-ea"/>
                <a:cs typeface="+mn-cs"/>
              </a:rPr>
              <a:t>Targets basically </a:t>
            </a:r>
            <a:r>
              <a:rPr lang="en-US" dirty="0" smtClean="0">
                <a:ea typeface="+mn-ea"/>
                <a:cs typeface="+mn-cs"/>
              </a:rPr>
              <a:t>non-committal</a:t>
            </a:r>
            <a:endParaRPr lang="en-US" dirty="0">
              <a:solidFill>
                <a:srgbClr val="FF0000"/>
              </a:solidFill>
            </a:endParaRPr>
          </a:p>
        </p:txBody>
      </p:sp>
    </p:spTree>
    <p:extLst>
      <p:ext uri="{BB962C8B-B14F-4D97-AF65-F5344CB8AC3E}">
        <p14:creationId xmlns:p14="http://schemas.microsoft.com/office/powerpoint/2010/main" val="14482295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Folien ROM, Juni 2012">
  <a:themeElements>
    <a:clrScheme name="">
      <a:dk1>
        <a:srgbClr val="000000"/>
      </a:dk1>
      <a:lt1>
        <a:srgbClr val="FFFFFF"/>
      </a:lt1>
      <a:dk2>
        <a:srgbClr val="EF0F2C"/>
      </a:dk2>
      <a:lt2>
        <a:srgbClr val="C0C0C0"/>
      </a:lt2>
      <a:accent1>
        <a:srgbClr val="EF0F2C"/>
      </a:accent1>
      <a:accent2>
        <a:srgbClr val="BD0C24"/>
      </a:accent2>
      <a:accent3>
        <a:srgbClr val="FFFFFF"/>
      </a:accent3>
      <a:accent4>
        <a:srgbClr val="000000"/>
      </a:accent4>
      <a:accent5>
        <a:srgbClr val="F6AAAC"/>
      </a:accent5>
      <a:accent6>
        <a:srgbClr val="AB0A20"/>
      </a:accent6>
      <a:hlink>
        <a:srgbClr val="810819"/>
      </a:hlink>
      <a:folHlink>
        <a:srgbClr val="46040D"/>
      </a:folHlink>
    </a:clrScheme>
    <a:fontScheme name="Oep_Powerpoint">
      <a:majorFont>
        <a:latin typeface="Palatino"/>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ep_Powerpoint 1">
        <a:dk1>
          <a:srgbClr val="FFCC00"/>
        </a:dk1>
        <a:lt1>
          <a:srgbClr val="F8F8F8"/>
        </a:lt1>
        <a:dk2>
          <a:srgbClr val="000000"/>
        </a:dk2>
        <a:lt2>
          <a:srgbClr val="6666FF"/>
        </a:lt2>
        <a:accent1>
          <a:srgbClr val="669900"/>
        </a:accent1>
        <a:accent2>
          <a:srgbClr val="006600"/>
        </a:accent2>
        <a:accent3>
          <a:srgbClr val="AAAAAA"/>
        </a:accent3>
        <a:accent4>
          <a:srgbClr val="D4D4D4"/>
        </a:accent4>
        <a:accent5>
          <a:srgbClr val="B8CAAA"/>
        </a:accent5>
        <a:accent6>
          <a:srgbClr val="005C00"/>
        </a:accent6>
        <a:hlink>
          <a:srgbClr val="0099FF"/>
        </a:hlink>
        <a:folHlink>
          <a:srgbClr val="669900"/>
        </a:folHlink>
      </a:clrScheme>
      <a:clrMap bg1="dk2" tx1="lt1" bg2="dk1" tx2="lt2" accent1="accent1" accent2="accent2" accent3="accent3" accent4="accent4" accent5="accent5" accent6="accent6" hlink="hlink" folHlink="folHlink"/>
    </a:extraClrScheme>
    <a:extraClrScheme>
      <a:clrScheme name="Oep_Powerpoint 2">
        <a:dk1>
          <a:srgbClr val="868686"/>
        </a:dk1>
        <a:lt1>
          <a:srgbClr val="FFFFFF"/>
        </a:lt1>
        <a:dk2>
          <a:srgbClr val="009999"/>
        </a:dk2>
        <a:lt2>
          <a:srgbClr val="6600FF"/>
        </a:lt2>
        <a:accent1>
          <a:srgbClr val="9999FF"/>
        </a:accent1>
        <a:accent2>
          <a:srgbClr val="CBCBCB"/>
        </a:accent2>
        <a:accent3>
          <a:srgbClr val="FFFFFF"/>
        </a:accent3>
        <a:accent4>
          <a:srgbClr val="727272"/>
        </a:accent4>
        <a:accent5>
          <a:srgbClr val="CACAFF"/>
        </a:accent5>
        <a:accent6>
          <a:srgbClr val="B8B8B8"/>
        </a:accent6>
        <a:hlink>
          <a:srgbClr val="6600FF"/>
        </a:hlink>
        <a:folHlink>
          <a:srgbClr val="009999"/>
        </a:folHlink>
      </a:clrScheme>
      <a:clrMap bg1="lt1" tx1="dk1" bg2="lt2" tx2="dk2" accent1="accent1" accent2="accent2" accent3="accent3" accent4="accent4" accent5="accent5" accent6="accent6" hlink="hlink" folHlink="folHlink"/>
    </a:extraClrScheme>
    <a:extraClrScheme>
      <a:clrScheme name="Oep_Powerpoint 3">
        <a:dk1>
          <a:srgbClr val="1C1C1C"/>
        </a:dk1>
        <a:lt1>
          <a:srgbClr val="FFFFFF"/>
        </a:lt1>
        <a:dk2>
          <a:srgbClr val="000000"/>
        </a:dk2>
        <a:lt2>
          <a:srgbClr val="969696"/>
        </a:lt2>
        <a:accent1>
          <a:srgbClr val="DDDDDD"/>
        </a:accent1>
        <a:accent2>
          <a:srgbClr val="CBCBCB"/>
        </a:accent2>
        <a:accent3>
          <a:srgbClr val="FFFFFF"/>
        </a:accent3>
        <a:accent4>
          <a:srgbClr val="161616"/>
        </a:accent4>
        <a:accent5>
          <a:srgbClr val="EBEBEB"/>
        </a:accent5>
        <a:accent6>
          <a:srgbClr val="B8B8B8"/>
        </a:accent6>
        <a:hlink>
          <a:srgbClr val="4D4D4D"/>
        </a:hlink>
        <a:folHlink>
          <a:srgbClr val="B2B2B2"/>
        </a:folHlink>
      </a:clrScheme>
      <a:clrMap bg1="lt1" tx1="dk1" bg2="lt2" tx2="dk2" accent1="accent1" accent2="accent2" accent3="accent3" accent4="accent4" accent5="accent5" accent6="accent6" hlink="hlink" folHlink="folHlink"/>
    </a:extraClrScheme>
    <a:extraClrScheme>
      <a:clrScheme name="Oep_Powerpoint 4">
        <a:dk1>
          <a:srgbClr val="FFCC00"/>
        </a:dk1>
        <a:lt1>
          <a:srgbClr val="FFFFCC"/>
        </a:lt1>
        <a:dk2>
          <a:srgbClr val="000099"/>
        </a:dk2>
        <a:lt2>
          <a:srgbClr val="00CC00"/>
        </a:lt2>
        <a:accent1>
          <a:srgbClr val="3333FF"/>
        </a:accent1>
        <a:accent2>
          <a:srgbClr val="3333CC"/>
        </a:accent2>
        <a:accent3>
          <a:srgbClr val="AAAACA"/>
        </a:accent3>
        <a:accent4>
          <a:srgbClr val="DADAAE"/>
        </a:accent4>
        <a:accent5>
          <a:srgbClr val="ADADFF"/>
        </a:accent5>
        <a:accent6>
          <a:srgbClr val="2D2DB9"/>
        </a:accent6>
        <a:hlink>
          <a:srgbClr val="0099FF"/>
        </a:hlink>
        <a:folHlink>
          <a:srgbClr val="CC9900"/>
        </a:folHlink>
      </a:clrScheme>
      <a:clrMap bg1="dk2" tx1="lt1" bg2="dk1" tx2="lt2" accent1="accent1" accent2="accent2" accent3="accent3" accent4="accent4" accent5="accent5" accent6="accent6" hlink="hlink" folHlink="folHlink"/>
    </a:extraClrScheme>
    <a:extraClrScheme>
      <a:clrScheme name="Oep_Powerpoint 5">
        <a:dk1>
          <a:srgbClr val="FFFF00"/>
        </a:dk1>
        <a:lt1>
          <a:srgbClr val="FFFFFF"/>
        </a:lt1>
        <a:dk2>
          <a:srgbClr val="FF0033"/>
        </a:dk2>
        <a:lt2>
          <a:srgbClr val="000000"/>
        </a:lt2>
        <a:accent1>
          <a:srgbClr val="330099"/>
        </a:accent1>
        <a:accent2>
          <a:srgbClr val="CC0000"/>
        </a:accent2>
        <a:accent3>
          <a:srgbClr val="FFAAAD"/>
        </a:accent3>
        <a:accent4>
          <a:srgbClr val="DADADA"/>
        </a:accent4>
        <a:accent5>
          <a:srgbClr val="ADAACA"/>
        </a:accent5>
        <a:accent6>
          <a:srgbClr val="B90000"/>
        </a:accent6>
        <a:hlink>
          <a:srgbClr val="0099FF"/>
        </a:hlink>
        <a:folHlink>
          <a:srgbClr val="FFFF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Folien ROM, Juni 2012</Template>
  <TotalTime>0</TotalTime>
  <Words>1470</Words>
  <Application>Microsoft Office PowerPoint</Application>
  <PresentationFormat>Bildschirmpräsentation (4:3)</PresentationFormat>
  <Paragraphs>266</Paragraphs>
  <Slides>25</Slides>
  <Notes>24</Notes>
  <HiddenSlides>0</HiddenSlides>
  <MMClips>0</MMClips>
  <ScaleCrop>false</ScaleCrop>
  <HeadingPairs>
    <vt:vector size="4" baseType="variant">
      <vt:variant>
        <vt:lpstr>Design</vt:lpstr>
      </vt:variant>
      <vt:variant>
        <vt:i4>1</vt:i4>
      </vt:variant>
      <vt:variant>
        <vt:lpstr>Folientitel</vt:lpstr>
      </vt:variant>
      <vt:variant>
        <vt:i4>25</vt:i4>
      </vt:variant>
    </vt:vector>
  </HeadingPairs>
  <TitlesOfParts>
    <vt:vector size="26" baseType="lpstr">
      <vt:lpstr>Folien ROM, Juni 2012</vt:lpstr>
      <vt:lpstr>PEM PAL Budget Community of Practice (BCoP) “The Role of Austria's Parliament in Budgeting”   Economic and Fiscal Policy Coordination in the European Union The European Semester Cycle  Vienna, 31th January 2014</vt:lpstr>
      <vt:lpstr>Agenda</vt:lpstr>
      <vt:lpstr>Introduction</vt:lpstr>
      <vt:lpstr> New Governance Structures for the EU</vt:lpstr>
      <vt:lpstr>European Institutions</vt:lpstr>
      <vt:lpstr>Pre-Crisis Coordination of Policies</vt:lpstr>
      <vt:lpstr>Pre-Crisis Coordination</vt:lpstr>
      <vt:lpstr>Pre-Crisis Monetary Policy</vt:lpstr>
      <vt:lpstr>Pre-Crisis Economic Policy</vt:lpstr>
      <vt:lpstr>Pre-Crisis Fiscal Policy</vt:lpstr>
      <vt:lpstr>New Economic and Fiscal Governance</vt:lpstr>
      <vt:lpstr>New Economic Policy Coordination (I)</vt:lpstr>
      <vt:lpstr>New Economic Policy Coordination (II)</vt:lpstr>
      <vt:lpstr>New Fiscal Policy Coordination</vt:lpstr>
      <vt:lpstr>The European Semester</vt:lpstr>
      <vt:lpstr>The European Semester</vt:lpstr>
      <vt:lpstr>Annual Growth Survey, November</vt:lpstr>
      <vt:lpstr>Programmes on Budgetary and Economic Policies</vt:lpstr>
      <vt:lpstr>Country Specific Recommendations, May</vt:lpstr>
      <vt:lpstr>The „Second Semester“</vt:lpstr>
      <vt:lpstr>European Semester: Democratic Legitimacy</vt:lpstr>
      <vt:lpstr>Possible Future Steps and Summary</vt:lpstr>
      <vt:lpstr>Possible Future Steps in European Economic Governance</vt:lpstr>
      <vt:lpstr>Summary</vt:lpstr>
      <vt:lpstr>Thank you for your Attention </vt:lpstr>
    </vt:vector>
  </TitlesOfParts>
  <Company>Parlamentsdirektion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ECPRD-Seminar  “The European Economic and Financial Crisis  and the Role of Parliaments”  6/7 June 2012, Roma  Round Table “Beyond the crisis:  New Fiscal Rules for Long-term Stability” Austria’s emerging new fiscal framework</dc:title>
  <dc:creator>%user2%</dc:creator>
  <cp:lastModifiedBy>Berger Helmut, Dr.</cp:lastModifiedBy>
  <cp:revision>881</cp:revision>
  <cp:lastPrinted>2014-01-24T15:32:01Z</cp:lastPrinted>
  <dcterms:created xsi:type="dcterms:W3CDTF">2012-06-05T13:27:25Z</dcterms:created>
  <dcterms:modified xsi:type="dcterms:W3CDTF">2014-01-27T23:16:49Z</dcterms:modified>
</cp:coreProperties>
</file>