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1" r:id="rId1"/>
    <p:sldMasterId id="2147484258" r:id="rId2"/>
  </p:sldMasterIdLst>
  <p:notesMasterIdLst>
    <p:notesMasterId r:id="rId12"/>
  </p:notesMasterIdLst>
  <p:sldIdLst>
    <p:sldId id="290" r:id="rId3"/>
    <p:sldId id="291" r:id="rId4"/>
    <p:sldId id="371" r:id="rId5"/>
    <p:sldId id="372" r:id="rId6"/>
    <p:sldId id="374" r:id="rId7"/>
    <p:sldId id="373" r:id="rId8"/>
    <p:sldId id="375" r:id="rId9"/>
    <p:sldId id="376" r:id="rId10"/>
    <p:sldId id="292" r:id="rId11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94C5"/>
    <a:srgbClr val="529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234" autoAdjust="0"/>
    <p:restoredTop sz="94706" autoAdjust="0"/>
  </p:normalViewPr>
  <p:slideViewPr>
    <p:cSldViewPr snapToGrid="0">
      <p:cViewPr varScale="1">
        <p:scale>
          <a:sx n="64" d="100"/>
          <a:sy n="64" d="100"/>
        </p:scale>
        <p:origin x="63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7D7862-AF02-4284-A2C1-54F3289F3CC1}" type="datetimeFigureOut">
              <a:rPr lang="nl-NL"/>
              <a:pPr>
                <a:defRPr/>
              </a:pPr>
              <a:t>1-2-2018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956567-BFC8-4B99-B00E-55687266A1CF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4781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56567-BFC8-4B99-B00E-55687266A1CF}" type="slidenum">
              <a:rPr lang="nl-NL" smtClean="0"/>
              <a:pPr>
                <a:defRPr/>
              </a:pPr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1543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56567-BFC8-4B99-B00E-55687266A1CF}" type="slidenum">
              <a:rPr lang="nl-NL" smtClean="0"/>
              <a:pPr>
                <a:defRPr/>
              </a:pPr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2135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56567-BFC8-4B99-B00E-55687266A1CF}" type="slidenum">
              <a:rPr lang="nl-NL" smtClean="0"/>
              <a:pPr>
                <a:defRPr/>
              </a:pPr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032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March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March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March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March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March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Brussels, March 2018</a:t>
            </a:r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3608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8" r:id="rId2"/>
    <p:sldLayoutId id="2147484359" r:id="rId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/>
              <a:t>Brussels, March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60" r:id="rId6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oto1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584700" cy="6858000"/>
          </a:xfrm>
          <a:prstGeom prst="rect">
            <a:avLst/>
          </a:prstGeom>
        </p:spPr>
      </p:pic>
      <p:sp>
        <p:nvSpPr>
          <p:cNvPr id="5122" name="shpDatum"/>
          <p:cNvSpPr>
            <a:spLocks noChangeArrowheads="1"/>
          </p:cNvSpPr>
          <p:nvPr/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000">
              <a:solidFill>
                <a:srgbClr val="FFFFFF"/>
              </a:solidFill>
            </a:endParaRPr>
          </a:p>
        </p:txBody>
      </p:sp>
      <p:sp>
        <p:nvSpPr>
          <p:cNvPr id="5123" name="Titel"/>
          <p:cNvSpPr>
            <a:spLocks noChangeArrowheads="1"/>
          </p:cNvSpPr>
          <p:nvPr/>
        </p:nvSpPr>
        <p:spPr bwMode="auto">
          <a:xfrm>
            <a:off x="4995744" y="2592470"/>
            <a:ext cx="3959225" cy="346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noProof="1">
                <a:solidFill>
                  <a:srgbClr val="FFFFFF"/>
                </a:solidFill>
              </a:rPr>
              <a:t>От планирования аудиторского задания – к его выполнению: Стандарты </a:t>
            </a:r>
            <a:r>
              <a:rPr lang="en-US" noProof="1">
                <a:solidFill>
                  <a:srgbClr val="FFFFFF"/>
                </a:solidFill>
              </a:rPr>
              <a:t>2300</a:t>
            </a:r>
          </a:p>
          <a:p>
            <a:endParaRPr lang="en-US" sz="1200" noProof="1">
              <a:solidFill>
                <a:srgbClr val="FFFFFF"/>
              </a:solidFill>
            </a:endParaRPr>
          </a:p>
          <a:p>
            <a:endParaRPr lang="nl-NL" sz="1200" noProof="1">
              <a:solidFill>
                <a:srgbClr val="FFFFFF"/>
              </a:solidFill>
            </a:endParaRPr>
          </a:p>
          <a:p>
            <a:endParaRPr lang="nl-NL" sz="1200" noProof="1">
              <a:solidFill>
                <a:srgbClr val="FFFFFF"/>
              </a:solidFill>
            </a:endParaRPr>
          </a:p>
          <a:p>
            <a:endParaRPr lang="nl-NL" sz="1200" noProof="1">
              <a:solidFill>
                <a:srgbClr val="FFFFFF"/>
              </a:solidFill>
            </a:endParaRPr>
          </a:p>
          <a:p>
            <a:r>
              <a:rPr lang="ru-RU" sz="1200" noProof="1">
                <a:solidFill>
                  <a:srgbClr val="FFFFFF"/>
                </a:solidFill>
              </a:rPr>
              <a:t>Брюссель</a:t>
            </a:r>
            <a:r>
              <a:rPr lang="nl-NL" sz="1200" noProof="1">
                <a:solidFill>
                  <a:srgbClr val="FFFFFF"/>
                </a:solidFill>
              </a:rPr>
              <a:t>, </a:t>
            </a:r>
            <a:r>
              <a:rPr lang="ru-RU" sz="1200" noProof="1">
                <a:solidFill>
                  <a:srgbClr val="FFFFFF"/>
                </a:solidFill>
              </a:rPr>
              <a:t>1 марта</a:t>
            </a:r>
            <a:r>
              <a:rPr lang="nl-NL" sz="1200" noProof="1">
                <a:solidFill>
                  <a:srgbClr val="FFFFFF"/>
                </a:solidFill>
              </a:rPr>
              <a:t> 2018</a:t>
            </a:r>
            <a:r>
              <a:rPr lang="ru-RU" sz="1200" noProof="1">
                <a:solidFill>
                  <a:srgbClr val="FFFFFF"/>
                </a:solidFill>
              </a:rPr>
              <a:t> г.</a:t>
            </a:r>
            <a:endParaRPr lang="en-US" sz="1200" noProof="1">
              <a:solidFill>
                <a:srgbClr val="FFFFFF"/>
              </a:solidFill>
            </a:endParaRPr>
          </a:p>
        </p:txBody>
      </p:sp>
      <p:sp>
        <p:nvSpPr>
          <p:cNvPr id="5124" name="Subtitel"/>
          <p:cNvSpPr>
            <a:spLocks noChangeArrowheads="1"/>
          </p:cNvSpPr>
          <p:nvPr/>
        </p:nvSpPr>
        <p:spPr bwMode="auto">
          <a:xfrm>
            <a:off x="4929188" y="3708400"/>
            <a:ext cx="395922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endParaRPr lang="en-US" sz="1800" noProof="1">
              <a:solidFill>
                <a:srgbClr val="FFFFFF"/>
              </a:solidFill>
            </a:endParaRPr>
          </a:p>
        </p:txBody>
      </p:sp>
      <p:pic>
        <p:nvPicPr>
          <p:cNvPr id="5127" name="Picture 11" descr="RO_F_Logo_Powerpoint_diap_en 1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</a:t>
            </a:r>
            <a:endParaRPr lang="nl-NL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  <a:p>
            <a:r>
              <a:rPr lang="ru-RU" sz="1600" dirty="0"/>
              <a:t>От планирования - к выполнению</a:t>
            </a:r>
            <a:endParaRPr lang="en-US" sz="1600" dirty="0"/>
          </a:p>
          <a:p>
            <a:endParaRPr lang="en-US" sz="1600" dirty="0"/>
          </a:p>
          <a:p>
            <a:r>
              <a:rPr lang="ru-RU" sz="1600" dirty="0"/>
              <a:t>Актуальные стандарты семейства </a:t>
            </a:r>
            <a:r>
              <a:rPr lang="en-US" sz="1600" dirty="0"/>
              <a:t>2300</a:t>
            </a:r>
            <a:endParaRPr lang="ru-RU" sz="1600" dirty="0"/>
          </a:p>
          <a:p>
            <a:pPr marL="0" indent="0">
              <a:buNone/>
            </a:pPr>
            <a:endParaRPr lang="en-US" sz="1600" dirty="0"/>
          </a:p>
          <a:p>
            <a:r>
              <a:rPr lang="ru-RU" sz="1600" dirty="0"/>
              <a:t>Стандарт</a:t>
            </a:r>
            <a:r>
              <a:rPr lang="en-US" sz="1600" dirty="0"/>
              <a:t> 2310 </a:t>
            </a:r>
            <a:r>
              <a:rPr lang="ru-RU" sz="1600" dirty="0"/>
              <a:t>и</a:t>
            </a:r>
            <a:r>
              <a:rPr lang="en-US" sz="1600" dirty="0"/>
              <a:t> 2320</a:t>
            </a:r>
          </a:p>
          <a:p>
            <a:endParaRPr lang="en-US" sz="1600" dirty="0"/>
          </a:p>
          <a:p>
            <a:endParaRPr lang="en-US" sz="1600" dirty="0"/>
          </a:p>
          <a:p>
            <a:pPr>
              <a:buNone/>
            </a:pPr>
            <a:endParaRPr lang="en-US" sz="1600" dirty="0"/>
          </a:p>
          <a:p>
            <a:endParaRPr lang="en-US" dirty="0"/>
          </a:p>
        </p:txBody>
      </p:sp>
      <p:pic>
        <p:nvPicPr>
          <p:cNvPr id="6148" name="Picture 7" descr="RO_F_Logo_Powerpoint_diap_en 1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 планирования – к выполнению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Brussels, March 2018</a:t>
            </a:r>
            <a:endParaRPr lang="nl-NL" dirty="0"/>
          </a:p>
        </p:txBody>
      </p:sp>
      <p:sp>
        <p:nvSpPr>
          <p:cNvPr id="6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0" y="1913860"/>
            <a:ext cx="9144000" cy="436466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Результат первого этапа аудита: подписанный план аудиторского задания, который согласован с руководством</a:t>
            </a:r>
            <a:r>
              <a:rPr lang="en-GB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В</a:t>
            </a:r>
            <a:r>
              <a:rPr lang="en-US" dirty="0"/>
              <a:t> </a:t>
            </a:r>
            <a:r>
              <a:rPr lang="ru-RU" i="1" dirty="0"/>
              <a:t>Международных стандартах</a:t>
            </a:r>
            <a:r>
              <a:rPr lang="ru-RU" dirty="0"/>
              <a:t> </a:t>
            </a:r>
            <a:r>
              <a:rPr lang="ru-RU" i="1" dirty="0"/>
              <a:t>профессиональной практики внутреннего аудита (</a:t>
            </a:r>
            <a:r>
              <a:rPr lang="en-US" i="1" dirty="0"/>
              <a:t>I</a:t>
            </a:r>
            <a:r>
              <a:rPr lang="en-US" dirty="0"/>
              <a:t>SPPIA</a:t>
            </a:r>
            <a:r>
              <a:rPr lang="ru-RU" dirty="0"/>
              <a:t>) процесс аудиторского задания разбит на три этапа; каждому соответствует свой набор стандартов: планирование </a:t>
            </a:r>
            <a:r>
              <a:rPr lang="en-US" dirty="0"/>
              <a:t>(2200), </a:t>
            </a:r>
            <a:r>
              <a:rPr lang="ru-RU" dirty="0"/>
              <a:t>выполнение и надзор </a:t>
            </a:r>
            <a:r>
              <a:rPr lang="en-US" dirty="0"/>
              <a:t>(2300)</a:t>
            </a:r>
            <a:r>
              <a:rPr lang="ru-RU" dirty="0"/>
              <a:t> и доведение результатов</a:t>
            </a:r>
            <a:r>
              <a:rPr lang="en-US" dirty="0"/>
              <a:t> (2400);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Это не предполагает жёсткой последовательности действий: некоторые мероприятия, касающиеся выполнения аудиторского задания, могут быть осуществлены уже на этапе планирования</a:t>
            </a:r>
            <a:r>
              <a:rPr lang="en-US" dirty="0"/>
              <a:t>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endParaRPr lang="en-GB" dirty="0"/>
          </a:p>
          <a:p>
            <a:pPr marL="285750" indent="1588">
              <a:buFont typeface="Wingdings" panose="05000000000000000000" pitchFamily="2" charset="2"/>
              <a:buChar char="§"/>
            </a:pPr>
            <a:endParaRPr lang="en-GB" dirty="0"/>
          </a:p>
          <a:p>
            <a:pPr marL="285750" indent="0"/>
            <a:endParaRPr lang="en-GB" dirty="0"/>
          </a:p>
          <a:p>
            <a:pPr marL="285750" indent="0"/>
            <a:r>
              <a:rPr lang="en-GB" dirty="0"/>
              <a:t>	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Ø"/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97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861" y="1038687"/>
            <a:ext cx="8209163" cy="796463"/>
          </a:xfrm>
        </p:spPr>
        <p:txBody>
          <a:bodyPr/>
          <a:lstStyle/>
          <a:p>
            <a:r>
              <a:rPr lang="ru-RU" dirty="0"/>
              <a:t>От планирования – к выполнению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88776" y="1526960"/>
            <a:ext cx="8932949" cy="47559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Перед тем, как приступить к выполнению аудиторского задания, внутренним аудиторам может быть полезно снова рассмотреть информацию, сформулированную в ходе планирования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ru-RU" sz="1600" dirty="0"/>
              <a:t>Работа, проделанная на этапе планирования, как правило, фиксируется в рабочей документации и упоминается в программе работы</a:t>
            </a:r>
            <a:r>
              <a:rPr lang="en-US" sz="1600" dirty="0"/>
              <a:t>. </a:t>
            </a:r>
            <a:r>
              <a:rPr lang="ru-RU" sz="1600" dirty="0"/>
              <a:t>Она может включать в себя:</a:t>
            </a:r>
            <a:r>
              <a:rPr lang="en-US" sz="1600" dirty="0"/>
              <a:t> </a:t>
            </a:r>
          </a:p>
          <a:p>
            <a:pPr marL="0" indent="0"/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Составление матрицы риска и контроля</a:t>
            </a:r>
            <a:r>
              <a:rPr lang="en-US" sz="1600" dirty="0"/>
              <a:t>,</a:t>
            </a:r>
            <a:r>
              <a:rPr lang="ru-RU" sz="1600" dirty="0"/>
              <a:t> в риски и меры контроля увязываются с методикой проверки, результатами, наблюдениями и выводами</a:t>
            </a:r>
            <a:r>
              <a:rPr lang="en-US" sz="1600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Подготовка карт процессов, сетевых графиков и/или описаний контрольных процессов</a:t>
            </a:r>
            <a:r>
              <a:rPr lang="en-US" sz="1600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Результаты оценки адекватности системы контроля</a:t>
            </a:r>
            <a:r>
              <a:rPr lang="en-US" sz="1600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План и подход для проверки действенность основных механизмов контроля</a:t>
            </a:r>
            <a:r>
              <a:rPr lang="en-US" sz="1600" dirty="0"/>
              <a:t>.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Брюссель, март</a:t>
            </a:r>
            <a:r>
              <a:rPr lang="nl-NL" dirty="0"/>
              <a:t> 2018</a:t>
            </a:r>
            <a:r>
              <a:rPr lang="ru-RU" dirty="0"/>
              <a:t> г.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9103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7352" y="1100831"/>
            <a:ext cx="8806648" cy="734319"/>
          </a:xfrm>
        </p:spPr>
        <p:txBody>
          <a:bodyPr/>
          <a:lstStyle/>
          <a:p>
            <a:r>
              <a:rPr lang="ru-RU" sz="2000" dirty="0"/>
              <a:t>«Стандарты </a:t>
            </a:r>
            <a:r>
              <a:rPr lang="en-US" sz="2000" dirty="0"/>
              <a:t>2300</a:t>
            </a:r>
            <a:r>
              <a:rPr lang="ru-RU" sz="2000" dirty="0"/>
              <a:t>»</a:t>
            </a:r>
            <a:r>
              <a:rPr lang="en-US" sz="2000" dirty="0"/>
              <a:t>: </a:t>
            </a:r>
            <a:r>
              <a:rPr lang="ru-RU" sz="2000" dirty="0"/>
              <a:t>выполнение аудиторского задания</a:t>
            </a:r>
            <a:endParaRPr lang="en-US" sz="20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1571348"/>
            <a:ext cx="8957569" cy="4696545"/>
          </a:xfrm>
        </p:spPr>
        <p:txBody>
          <a:bodyPr/>
          <a:lstStyle/>
          <a:p>
            <a:r>
              <a:rPr lang="en-US" sz="1400" b="1" dirty="0"/>
              <a:t>2300</a:t>
            </a:r>
            <a:r>
              <a:rPr lang="en-US" sz="1400" dirty="0"/>
              <a:t> – </a:t>
            </a:r>
            <a:r>
              <a:rPr lang="ru-RU" sz="1400" dirty="0"/>
              <a:t>Выполнение аудиторского задания. Внутренние аудиторы обязаны определять, анализировать, оценивать и документировать информацию, достаточную для достижения целей аудиторского задания.</a:t>
            </a:r>
          </a:p>
          <a:p>
            <a:endParaRPr lang="en-US" sz="1400" dirty="0"/>
          </a:p>
          <a:p>
            <a:r>
              <a:rPr lang="en-US" sz="1400" b="1" dirty="0"/>
              <a:t>2310</a:t>
            </a:r>
            <a:r>
              <a:rPr lang="en-US" sz="1400" dirty="0"/>
              <a:t> – </a:t>
            </a:r>
            <a:r>
              <a:rPr lang="ru-RU" sz="1400" dirty="0"/>
              <a:t>Выявление информации. Внутренние аудиторы обязаны определять достаточную, надёжную, актуальную и полезную информацию, позволяющую достичь целей аудиторского задания.</a:t>
            </a:r>
            <a:r>
              <a:rPr lang="en-US" sz="1400" dirty="0"/>
              <a:t> </a:t>
            </a:r>
          </a:p>
          <a:p>
            <a:endParaRPr lang="en-US" sz="1400" dirty="0"/>
          </a:p>
          <a:p>
            <a:r>
              <a:rPr lang="en-US" sz="1400" b="1" dirty="0"/>
              <a:t>2320</a:t>
            </a:r>
            <a:r>
              <a:rPr lang="en-US" sz="1400" dirty="0"/>
              <a:t> – </a:t>
            </a:r>
            <a:r>
              <a:rPr lang="ru-RU" sz="1400" dirty="0"/>
              <a:t>Анализ и оценка. В качестве основы для выводов и результатов выполнения аудиторского задания внутренние аудиторы обязаны использовать надлежащий анализ и оценку.</a:t>
            </a:r>
            <a:r>
              <a:rPr lang="en-US" sz="1400" dirty="0"/>
              <a:t> </a:t>
            </a:r>
          </a:p>
          <a:p>
            <a:endParaRPr lang="en-US" sz="1400" dirty="0"/>
          </a:p>
          <a:p>
            <a:r>
              <a:rPr lang="en-US" sz="1400" b="1" dirty="0"/>
              <a:t>2330</a:t>
            </a:r>
            <a:r>
              <a:rPr lang="en-US" sz="1400" dirty="0"/>
              <a:t> – </a:t>
            </a:r>
            <a:r>
              <a:rPr lang="ru-RU" sz="1400" dirty="0"/>
              <a:t>Документальное отражение. Внутренние аудиторы обязаны документально фиксировать актуальную информацию, подкрепляющую выводы и результаты выполнения аудиторского задания (включает в себя три </a:t>
            </a:r>
            <a:r>
              <a:rPr lang="ru-RU" sz="1400" dirty="0" err="1"/>
              <a:t>подстандарта</a:t>
            </a:r>
            <a:r>
              <a:rPr lang="ru-RU" sz="1400" dirty="0"/>
              <a:t>)</a:t>
            </a:r>
            <a:r>
              <a:rPr lang="en-US" sz="1400" dirty="0"/>
              <a:t>. </a:t>
            </a:r>
          </a:p>
          <a:p>
            <a:endParaRPr lang="en-US" sz="1600" dirty="0"/>
          </a:p>
          <a:p>
            <a:r>
              <a:rPr lang="en-US" sz="1400" b="1" dirty="0"/>
              <a:t>2340</a:t>
            </a:r>
            <a:r>
              <a:rPr lang="en-US" sz="1400" dirty="0"/>
              <a:t> – </a:t>
            </a:r>
            <a:r>
              <a:rPr lang="ru-RU" sz="1400" dirty="0"/>
              <a:t>Надзор. В отношении аудиторских заданий в обязательном порядке осуществляется должный надзор с тем, чтобы обеспечивать достижение целей задания, гарантировать качество и повышать квалификацию персонала.</a:t>
            </a:r>
            <a:r>
              <a:rPr lang="en-US" sz="1400" dirty="0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Брюссель, март</a:t>
            </a:r>
            <a:r>
              <a:rPr lang="nl-NL" dirty="0"/>
              <a:t> 2018</a:t>
            </a:r>
            <a:r>
              <a:rPr lang="ru-RU" dirty="0"/>
              <a:t> г.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3124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425" y="1263650"/>
            <a:ext cx="8589556" cy="571500"/>
          </a:xfrm>
        </p:spPr>
        <p:txBody>
          <a:bodyPr/>
          <a:lstStyle/>
          <a:p>
            <a:r>
              <a:rPr lang="ru-RU" dirty="0"/>
              <a:t>«Стандарты </a:t>
            </a:r>
            <a:r>
              <a:rPr lang="en-US" dirty="0"/>
              <a:t>2300</a:t>
            </a:r>
            <a:r>
              <a:rPr lang="ru-RU" dirty="0"/>
              <a:t>»</a:t>
            </a:r>
            <a:r>
              <a:rPr lang="en-US" dirty="0"/>
              <a:t>: </a:t>
            </a:r>
            <a:r>
              <a:rPr lang="ru-RU" dirty="0"/>
              <a:t>выполнение аудиторского задания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26127" y="2050741"/>
            <a:ext cx="8553067" cy="41643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Семейство стандартов</a:t>
            </a:r>
            <a:r>
              <a:rPr lang="en-US" dirty="0"/>
              <a:t> 2300</a:t>
            </a:r>
            <a:r>
              <a:rPr lang="ru-RU" dirty="0"/>
              <a:t> касается выполнения работы/мероприятий, обозначенных на этапе планирования, а также оценки и документального отражения полученных результатов</a:t>
            </a:r>
            <a:r>
              <a:rPr lang="en-US" dirty="0"/>
              <a:t>;</a:t>
            </a:r>
            <a:endParaRPr lang="ru-RU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Необходимая информация и вид анализа могут зависеть от цели аудиторского задания, - предоставление гарантии с выводами и/или заключением </a:t>
            </a:r>
            <a:r>
              <a:rPr lang="en-US" dirty="0"/>
              <a:t>(</a:t>
            </a:r>
            <a:r>
              <a:rPr lang="ru-RU" dirty="0"/>
              <a:t>Стандарт</a:t>
            </a:r>
            <a:r>
              <a:rPr lang="en-US" dirty="0"/>
              <a:t> 2410.A1) </a:t>
            </a:r>
            <a:r>
              <a:rPr lang="ru-RU" dirty="0"/>
              <a:t>или предоставление консультаций и рекомендаций</a:t>
            </a:r>
            <a:r>
              <a:rPr lang="en-US" dirty="0"/>
              <a:t> (</a:t>
            </a:r>
            <a:r>
              <a:rPr lang="ru-RU" dirty="0"/>
              <a:t>Стандарт</a:t>
            </a:r>
            <a:r>
              <a:rPr lang="en-US" dirty="0"/>
              <a:t> 2410.C1)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Брюссель, март</a:t>
            </a:r>
            <a:r>
              <a:rPr lang="nl-NL" dirty="0"/>
              <a:t> 2018</a:t>
            </a:r>
            <a:r>
              <a:rPr lang="ru-RU" dirty="0"/>
              <a:t> г.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7864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Стандарт</a:t>
            </a:r>
            <a:r>
              <a:rPr lang="en-US" dirty="0"/>
              <a:t> 2310: </a:t>
            </a:r>
            <a:r>
              <a:rPr lang="ru-RU" dirty="0"/>
              <a:t>определение информации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1411550"/>
            <a:ext cx="9143999" cy="4803513"/>
          </a:xfrm>
        </p:spPr>
        <p:txBody>
          <a:bodyPr/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Толкование Стандарта</a:t>
            </a:r>
            <a:r>
              <a:rPr lang="en-US" dirty="0"/>
              <a:t> 2310 – </a:t>
            </a:r>
            <a:r>
              <a:rPr lang="ru-RU" dirty="0"/>
              <a:t>Определение информации: «Достаточная информация основана на фактах, адекватна и убедительна, так что осмотрительное, информированное лицо пришло бы к тем же выводам, что и аудитор».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Таким образом, информацию при выполнении аудиторского задания следует собирать и документально фиксировать таким образом, чтобы осмотрительное, информированное лицо, такое как другой внутренний аудитор или внешний оценщик могло повторно выполнить это задание и получить результат, который подтверждал бы результаты, полученные аудитором, и логически прийти к аналогичным выводам</a:t>
            </a:r>
            <a:r>
              <a:rPr lang="en-US" dirty="0"/>
              <a:t> (</a:t>
            </a:r>
            <a:r>
              <a:rPr lang="ru-RU" dirty="0"/>
              <a:t>источник</a:t>
            </a:r>
            <a:r>
              <a:rPr lang="en-US" dirty="0"/>
              <a:t>: </a:t>
            </a:r>
            <a:r>
              <a:rPr lang="ru-RU" dirty="0"/>
              <a:t>Руководство по применению</a:t>
            </a:r>
            <a:r>
              <a:rPr lang="en-US" dirty="0"/>
              <a:t> 2300 IIA)</a:t>
            </a:r>
            <a:r>
              <a:rPr lang="ru-RU" dirty="0"/>
              <a:t>;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Следует различать подтверждающую информацию/фактические данные, полученные результаты и выводы/заключения. 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Брюссель, март</a:t>
            </a:r>
            <a:r>
              <a:rPr lang="nl-NL" dirty="0"/>
              <a:t> 2018</a:t>
            </a:r>
            <a:r>
              <a:rPr lang="ru-RU" dirty="0"/>
              <a:t> г.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6287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5208" y="1083076"/>
            <a:ext cx="8306817" cy="752074"/>
          </a:xfrm>
        </p:spPr>
        <p:txBody>
          <a:bodyPr/>
          <a:lstStyle/>
          <a:p>
            <a:r>
              <a:rPr lang="ru-RU" dirty="0"/>
              <a:t>Стандарт</a:t>
            </a:r>
            <a:r>
              <a:rPr lang="en-US" dirty="0"/>
              <a:t> 2320: </a:t>
            </a:r>
            <a:r>
              <a:rPr lang="ru-RU" dirty="0"/>
              <a:t>анализ и оценка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1651247"/>
            <a:ext cx="9143999" cy="456381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В качестве основы для выводов и результатов выполнения аудиторского задания внутренние аудиторы обязаны использовать надлежащий анализ и оценку </a:t>
            </a:r>
            <a:r>
              <a:rPr lang="en-US" sz="1400" dirty="0"/>
              <a:t>(</a:t>
            </a:r>
            <a:r>
              <a:rPr lang="ru-RU" sz="1400" dirty="0"/>
              <a:t>см. Стандарт</a:t>
            </a:r>
            <a:r>
              <a:rPr lang="en-US" sz="1400" dirty="0"/>
              <a:t> 2320 – </a:t>
            </a:r>
            <a:r>
              <a:rPr lang="en-US" sz="1400" u="sng" dirty="0"/>
              <a:t>A</a:t>
            </a:r>
            <a:r>
              <a:rPr lang="ru-RU" sz="1400" u="sng" dirty="0" err="1"/>
              <a:t>нализ</a:t>
            </a:r>
            <a:r>
              <a:rPr lang="en-US" sz="1400" dirty="0"/>
              <a:t> </a:t>
            </a:r>
            <a:r>
              <a:rPr lang="ru-RU" sz="1400" dirty="0"/>
              <a:t>и</a:t>
            </a:r>
            <a:r>
              <a:rPr lang="en-US" sz="1400" dirty="0"/>
              <a:t> </a:t>
            </a:r>
            <a:r>
              <a:rPr lang="ru-RU" sz="1400" u="sng" dirty="0"/>
              <a:t>Оценка</a:t>
            </a:r>
            <a:r>
              <a:rPr lang="en-US" sz="1400" dirty="0"/>
              <a:t>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В заданиях, которые предусматривают предоставление гарантий, и в некоторых заданиях, связанных с предоставлением консультаций, конечная цель состоит в том, чтобы сформулировать выводы относительно того, позволяют ли характер и функционирование ключевых механизмов контроля, которые имеются у объекта аудита, достичь его целей</a:t>
            </a:r>
            <a:r>
              <a:rPr lang="en-US" sz="1400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Стандарт </a:t>
            </a:r>
            <a:r>
              <a:rPr lang="en-US" sz="1400" dirty="0"/>
              <a:t>2320 </a:t>
            </a:r>
            <a:r>
              <a:rPr lang="ru-RU" sz="1400" dirty="0"/>
              <a:t>требует, чтобы перед тем, как формулировать выводы, внутренние аудиторы анализировали и оценивали информацию, полученную в ходе выполнения аудиторского задания</a:t>
            </a:r>
            <a:r>
              <a:rPr lang="en-US" sz="1400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Программа работы часто связана с рабочими документами, в которых фиксируется выполненная работа, полученная информация и итоговые решения </a:t>
            </a:r>
            <a:r>
              <a:rPr lang="en-US" sz="1400" dirty="0">
                <a:sym typeface="Wingdings" panose="05000000000000000000" pitchFamily="2" charset="2"/>
              </a:rPr>
              <a:t> </a:t>
            </a:r>
            <a:r>
              <a:rPr lang="ru-RU" sz="1400" dirty="0">
                <a:sym typeface="Wingdings" panose="05000000000000000000" pitchFamily="2" charset="2"/>
              </a:rPr>
              <a:t>«маршрут аудита»</a:t>
            </a:r>
            <a:r>
              <a:rPr lang="en-US" sz="1400" dirty="0">
                <a:sym typeface="Wingdings" panose="05000000000000000000" pitchFamily="2" charset="2"/>
              </a:rPr>
              <a:t>;</a:t>
            </a:r>
          </a:p>
          <a:p>
            <a:pPr marL="0" indent="0"/>
            <a:endParaRPr lang="en-US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Для сопоставления полученной информации с ожиданиями применяют аналитические процедуры. О них следует/можно задумываться уже на этапе планирования.</a:t>
            </a:r>
            <a:endParaRPr lang="en-US" sz="140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Брюссель, март</a:t>
            </a:r>
            <a:r>
              <a:rPr lang="nl-NL" dirty="0"/>
              <a:t> 2018</a:t>
            </a:r>
            <a:r>
              <a:rPr lang="ru-RU" dirty="0"/>
              <a:t> г.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185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6" descr="RO_F_Logo_Powerpoint_diap_en 1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Thank yo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3606"/>
            <a:ext cx="4572000" cy="3571875"/>
          </a:xfrm>
          <a:prstGeom prst="rect">
            <a:avLst/>
          </a:prstGeom>
          <a:noFill/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0" y="3223175"/>
            <a:ext cx="2857500" cy="36348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2098</TotalTime>
  <Words>740</Words>
  <Application>Microsoft Office PowerPoint</Application>
  <PresentationFormat>On-screen Show (4:3)</PresentationFormat>
  <Paragraphs>79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Verdana</vt:lpstr>
      <vt:lpstr>Wingdings</vt:lpstr>
      <vt:lpstr>Inhoud bullet</vt:lpstr>
      <vt:lpstr>Standaardontwerp</vt:lpstr>
      <vt:lpstr>PowerPoint Presentation</vt:lpstr>
      <vt:lpstr>Содержание</vt:lpstr>
      <vt:lpstr>От планирования – к выполнению</vt:lpstr>
      <vt:lpstr>От планирования – к выполнению</vt:lpstr>
      <vt:lpstr>«Стандарты 2300»: выполнение аудиторского задания</vt:lpstr>
      <vt:lpstr>«Стандарты 2300»: выполнение аудиторского задания</vt:lpstr>
      <vt:lpstr>Стандарт 2310: определение информации</vt:lpstr>
      <vt:lpstr>Стандарт 2320: анализ и оценка</vt:lpstr>
      <vt:lpstr>PowerPoint Presentation</vt:lpstr>
    </vt:vector>
  </TitlesOfParts>
  <Company>Ministerie van Financiën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Kesteren, M (Manfred) van (ADR/FIN3)</dc:creator>
  <cp:lastModifiedBy>Maya I. Belysheva</cp:lastModifiedBy>
  <cp:revision>215</cp:revision>
  <dcterms:created xsi:type="dcterms:W3CDTF">2009-01-23T09:04:29Z</dcterms:created>
  <dcterms:modified xsi:type="dcterms:W3CDTF">2018-02-01T11:00:47Z</dcterms:modified>
</cp:coreProperties>
</file>