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3" r:id="rId2"/>
    <p:sldId id="269" r:id="rId3"/>
    <p:sldId id="277" r:id="rId4"/>
    <p:sldId id="258" r:id="rId5"/>
    <p:sldId id="276" r:id="rId6"/>
  </p:sldIdLst>
  <p:sldSz cx="12192000" cy="6858000"/>
  <p:notesSz cx="6797675" cy="98742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6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B50991-DB1F-491F-98FC-59A02B9FE9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817E18-7493-4763-9B4D-F092B8DE954D}">
      <dgm:prSet phldrT="[Text]" custT="1"/>
      <dgm:spPr/>
      <dgm:t>
        <a:bodyPr/>
        <a:lstStyle/>
        <a:p>
          <a:r>
            <a:rPr lang="hr-HR" sz="1400" dirty="0"/>
            <a:t>Heads of budget users and heads of </a:t>
          </a:r>
          <a:r>
            <a:rPr lang="hr-H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organizational</a:t>
          </a:r>
          <a:r>
            <a:rPr lang="hr-HR" sz="1400" dirty="0"/>
            <a:t> unit are responsible for development of the internal control system</a:t>
          </a:r>
          <a:endParaRPr lang="en-US" sz="1400" dirty="0"/>
        </a:p>
      </dgm:t>
    </dgm:pt>
    <dgm:pt modelId="{662CF105-FEF3-4977-B5EF-B820EF910284}" type="parTrans" cxnId="{FD9C6B66-EF07-46B6-B253-1DD1887D3E3D}">
      <dgm:prSet/>
      <dgm:spPr/>
      <dgm:t>
        <a:bodyPr/>
        <a:lstStyle/>
        <a:p>
          <a:endParaRPr lang="en-US"/>
        </a:p>
      </dgm:t>
    </dgm:pt>
    <dgm:pt modelId="{47C9A543-ADBC-4D94-849F-40D03EF804D8}" type="sibTrans" cxnId="{FD9C6B66-EF07-46B6-B253-1DD1887D3E3D}">
      <dgm:prSet/>
      <dgm:spPr/>
      <dgm:t>
        <a:bodyPr/>
        <a:lstStyle/>
        <a:p>
          <a:endParaRPr lang="en-US"/>
        </a:p>
      </dgm:t>
    </dgm:pt>
    <dgm:pt modelId="{33421FD9-A218-41DD-A3C2-5FADFCC76750}">
      <dgm:prSet phldrT="[Text]" phldr="1"/>
      <dgm:spPr/>
      <dgm:t>
        <a:bodyPr/>
        <a:lstStyle/>
        <a:p>
          <a:endParaRPr lang="en-US" dirty="0"/>
        </a:p>
      </dgm:t>
    </dgm:pt>
    <dgm:pt modelId="{FB9B1E27-7314-4C16-BF4E-C36C43A3AE82}" type="parTrans" cxnId="{D40CEB30-315D-4E72-A4F8-2858B59FA0FC}">
      <dgm:prSet/>
      <dgm:spPr/>
      <dgm:t>
        <a:bodyPr/>
        <a:lstStyle/>
        <a:p>
          <a:endParaRPr lang="en-US"/>
        </a:p>
      </dgm:t>
    </dgm:pt>
    <dgm:pt modelId="{CDF11F3D-BB54-4E95-8802-106FD5C7CC99}" type="sibTrans" cxnId="{D40CEB30-315D-4E72-A4F8-2858B59FA0FC}">
      <dgm:prSet/>
      <dgm:spPr/>
      <dgm:t>
        <a:bodyPr/>
        <a:lstStyle/>
        <a:p>
          <a:endParaRPr lang="en-US"/>
        </a:p>
      </dgm:t>
    </dgm:pt>
    <dgm:pt modelId="{A936774C-CB1D-4CC2-90C8-FC449F3D1EA5}">
      <dgm:prSet phldrT="[Text]" custT="1"/>
      <dgm:spPr/>
      <dgm:t>
        <a:bodyPr/>
        <a:lstStyle/>
        <a:p>
          <a:r>
            <a:rPr lang="hr-HR" sz="1400" dirty="0"/>
            <a:t>For coordination of development of the inernal control system are responsible units for finance </a:t>
          </a:r>
          <a:endParaRPr lang="en-US" sz="1400" dirty="0"/>
        </a:p>
      </dgm:t>
    </dgm:pt>
    <dgm:pt modelId="{C5A99169-8920-4517-908D-051415CE504C}" type="parTrans" cxnId="{1A321520-3BB9-4875-9CC6-5BAAEF0F38CE}">
      <dgm:prSet/>
      <dgm:spPr/>
      <dgm:t>
        <a:bodyPr/>
        <a:lstStyle/>
        <a:p>
          <a:endParaRPr lang="en-US"/>
        </a:p>
      </dgm:t>
    </dgm:pt>
    <dgm:pt modelId="{AA80DAC8-F171-4A8F-A886-9F88577F3872}" type="sibTrans" cxnId="{1A321520-3BB9-4875-9CC6-5BAAEF0F38CE}">
      <dgm:prSet/>
      <dgm:spPr/>
      <dgm:t>
        <a:bodyPr/>
        <a:lstStyle/>
        <a:p>
          <a:endParaRPr lang="en-US"/>
        </a:p>
      </dgm:t>
    </dgm:pt>
    <dgm:pt modelId="{BC4A3016-3431-4ADA-AB73-33DE7D13D6D6}">
      <dgm:prSet phldrT="[Text]" phldr="1"/>
      <dgm:spPr/>
      <dgm:t>
        <a:bodyPr/>
        <a:lstStyle/>
        <a:p>
          <a:endParaRPr lang="en-US" dirty="0"/>
        </a:p>
      </dgm:t>
    </dgm:pt>
    <dgm:pt modelId="{4E1BF811-02B2-4C9D-AA9F-E03250D22CB6}" type="parTrans" cxnId="{FA459134-10DC-4522-8C1E-108333815ACA}">
      <dgm:prSet/>
      <dgm:spPr/>
      <dgm:t>
        <a:bodyPr/>
        <a:lstStyle/>
        <a:p>
          <a:endParaRPr lang="en-US"/>
        </a:p>
      </dgm:t>
    </dgm:pt>
    <dgm:pt modelId="{53E7E4A9-F0CD-416F-ACF1-6F59E6CADEC4}" type="sibTrans" cxnId="{FA459134-10DC-4522-8C1E-108333815ACA}">
      <dgm:prSet/>
      <dgm:spPr/>
      <dgm:t>
        <a:bodyPr/>
        <a:lstStyle/>
        <a:p>
          <a:endParaRPr lang="en-US"/>
        </a:p>
      </dgm:t>
    </dgm:pt>
    <dgm:pt modelId="{B6DC4E70-C4E4-4D21-8663-95D6C60D7309}">
      <dgm:prSet/>
      <dgm:spPr/>
      <dgm:t>
        <a:bodyPr/>
        <a:lstStyle/>
        <a:p>
          <a:r>
            <a:rPr lang="hr-HR" dirty="0" err="1"/>
            <a:t>Managers</a:t>
          </a:r>
          <a:r>
            <a:rPr lang="hr-HR" dirty="0"/>
            <a:t> </a:t>
          </a:r>
          <a:r>
            <a:rPr lang="hr-HR" dirty="0" err="1"/>
            <a:t>and</a:t>
          </a:r>
          <a:r>
            <a:rPr lang="hr-HR" dirty="0"/>
            <a:t> </a:t>
          </a:r>
          <a:r>
            <a:rPr lang="hr-HR" dirty="0" err="1"/>
            <a:t>persons</a:t>
          </a:r>
          <a:r>
            <a:rPr lang="hr-HR" dirty="0"/>
            <a:t> </a:t>
          </a:r>
          <a:r>
            <a:rPr lang="hr-HR" dirty="0" err="1"/>
            <a:t>involved</a:t>
          </a:r>
          <a:r>
            <a:rPr lang="hr-HR" dirty="0"/>
            <a:t> </a:t>
          </a:r>
          <a:r>
            <a:rPr lang="hr-HR" dirty="0" err="1"/>
            <a:t>in</a:t>
          </a:r>
          <a:r>
            <a:rPr lang="hr-HR" dirty="0"/>
            <a:t> </a:t>
          </a:r>
          <a:r>
            <a:rPr lang="hr-HR" dirty="0" err="1"/>
            <a:t>coordination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the</a:t>
          </a:r>
          <a:r>
            <a:rPr lang="hr-HR" dirty="0"/>
            <a:t> </a:t>
          </a:r>
          <a:r>
            <a:rPr lang="hr-HR" dirty="0" err="1"/>
            <a:t>development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the</a:t>
          </a:r>
          <a:r>
            <a:rPr lang="hr-HR" dirty="0"/>
            <a:t> </a:t>
          </a:r>
          <a:r>
            <a:rPr lang="hr-HR" dirty="0" err="1"/>
            <a:t>internal</a:t>
          </a:r>
          <a:r>
            <a:rPr lang="hr-HR" dirty="0"/>
            <a:t> </a:t>
          </a:r>
          <a:r>
            <a:rPr lang="hr-HR" dirty="0" err="1"/>
            <a:t>control</a:t>
          </a:r>
          <a:r>
            <a:rPr lang="hr-HR" dirty="0"/>
            <a:t> </a:t>
          </a:r>
          <a:r>
            <a:rPr lang="hr-HR" dirty="0" err="1"/>
            <a:t>system</a:t>
          </a:r>
          <a:r>
            <a:rPr lang="hr-HR" dirty="0"/>
            <a:t> </a:t>
          </a:r>
          <a:r>
            <a:rPr lang="hr-HR" dirty="0" err="1"/>
            <a:t>shall</a:t>
          </a:r>
          <a:r>
            <a:rPr lang="hr-HR" dirty="0"/>
            <a:t> </a:t>
          </a:r>
          <a:r>
            <a:rPr lang="hr-HR" dirty="0" err="1"/>
            <a:t>be</a:t>
          </a:r>
          <a:r>
            <a:rPr lang="hr-HR" dirty="0"/>
            <a:t> </a:t>
          </a:r>
          <a:r>
            <a:rPr lang="hr-HR" dirty="0" err="1"/>
            <a:t>obliged</a:t>
          </a:r>
          <a:r>
            <a:rPr lang="hr-HR" dirty="0"/>
            <a:t> to </a:t>
          </a:r>
          <a:r>
            <a:rPr lang="hr-HR" dirty="0" err="1"/>
            <a:t>undergo</a:t>
          </a:r>
          <a:r>
            <a:rPr lang="hr-HR" dirty="0"/>
            <a:t> </a:t>
          </a:r>
          <a:r>
            <a:rPr lang="hr-HR" dirty="0" err="1"/>
            <a:t>professional</a:t>
          </a:r>
          <a:r>
            <a:rPr lang="hr-HR" dirty="0"/>
            <a:t> </a:t>
          </a:r>
          <a:r>
            <a:rPr lang="hr-HR" dirty="0" err="1"/>
            <a:t>training</a:t>
          </a:r>
          <a:r>
            <a:rPr lang="hr-HR" dirty="0"/>
            <a:t> </a:t>
          </a:r>
          <a:r>
            <a:rPr lang="hr-HR" dirty="0" err="1"/>
            <a:t>in</a:t>
          </a:r>
          <a:r>
            <a:rPr lang="hr-HR" dirty="0"/>
            <a:t> </a:t>
          </a:r>
          <a:r>
            <a:rPr lang="hr-HR" dirty="0" err="1"/>
            <a:t>the</a:t>
          </a:r>
          <a:r>
            <a:rPr lang="hr-HR" dirty="0"/>
            <a:t> </a:t>
          </a:r>
          <a:r>
            <a:rPr lang="hr-HR" dirty="0" err="1"/>
            <a:t>area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implementation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internal</a:t>
          </a:r>
          <a:r>
            <a:rPr lang="hr-HR" dirty="0"/>
            <a:t> </a:t>
          </a:r>
          <a:r>
            <a:rPr lang="hr-HR" dirty="0" err="1"/>
            <a:t>control</a:t>
          </a:r>
          <a:r>
            <a:rPr lang="hr-HR" dirty="0"/>
            <a:t> </a:t>
          </a:r>
          <a:r>
            <a:rPr lang="hr-HR" dirty="0" err="1"/>
            <a:t>system</a:t>
          </a:r>
          <a:endParaRPr lang="en-US" dirty="0"/>
        </a:p>
      </dgm:t>
    </dgm:pt>
    <dgm:pt modelId="{FFB799BF-8B94-4C26-8695-DFEE12518CE7}" type="parTrans" cxnId="{89EACC43-E4E9-4087-93F5-F357E2ABBE87}">
      <dgm:prSet/>
      <dgm:spPr/>
      <dgm:t>
        <a:bodyPr/>
        <a:lstStyle/>
        <a:p>
          <a:endParaRPr lang="hr-HR"/>
        </a:p>
      </dgm:t>
    </dgm:pt>
    <dgm:pt modelId="{17552DE8-B33D-42F3-B306-C43E60D0162A}" type="sibTrans" cxnId="{89EACC43-E4E9-4087-93F5-F357E2ABBE87}">
      <dgm:prSet/>
      <dgm:spPr/>
      <dgm:t>
        <a:bodyPr/>
        <a:lstStyle/>
        <a:p>
          <a:endParaRPr lang="hr-HR"/>
        </a:p>
      </dgm:t>
    </dgm:pt>
    <dgm:pt modelId="{F9C21FC7-B8EE-4C76-93F6-72EB417ABD0A}" type="pres">
      <dgm:prSet presAssocID="{8FB50991-DB1F-491F-98FC-59A02B9FE93B}" presName="linear" presStyleCnt="0">
        <dgm:presLayoutVars>
          <dgm:animLvl val="lvl"/>
          <dgm:resizeHandles val="exact"/>
        </dgm:presLayoutVars>
      </dgm:prSet>
      <dgm:spPr/>
    </dgm:pt>
    <dgm:pt modelId="{E4740A3F-0DAD-4C34-B190-18BFAA0FCB1A}" type="pres">
      <dgm:prSet presAssocID="{0D817E18-7493-4763-9B4D-F092B8DE954D}" presName="parentText" presStyleLbl="node1" presStyleIdx="0" presStyleCnt="3" custLinFactNeighborX="-3050" custLinFactNeighborY="-645">
        <dgm:presLayoutVars>
          <dgm:chMax val="0"/>
          <dgm:bulletEnabled val="1"/>
        </dgm:presLayoutVars>
      </dgm:prSet>
      <dgm:spPr/>
    </dgm:pt>
    <dgm:pt modelId="{974D0734-4F77-40E0-834C-68FCFA9D43EA}" type="pres">
      <dgm:prSet presAssocID="{0D817E18-7493-4763-9B4D-F092B8DE954D}" presName="childText" presStyleLbl="revTx" presStyleIdx="0" presStyleCnt="2">
        <dgm:presLayoutVars>
          <dgm:bulletEnabled val="1"/>
        </dgm:presLayoutVars>
      </dgm:prSet>
      <dgm:spPr/>
    </dgm:pt>
    <dgm:pt modelId="{672DFC5A-CA48-4840-B017-474ACEAFD13C}" type="pres">
      <dgm:prSet presAssocID="{A936774C-CB1D-4CC2-90C8-FC449F3D1E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80730A-230C-4EA8-BE98-56AFBD4A6FEA}" type="pres">
      <dgm:prSet presAssocID="{A936774C-CB1D-4CC2-90C8-FC449F3D1EA5}" presName="childText" presStyleLbl="revTx" presStyleIdx="1" presStyleCnt="2">
        <dgm:presLayoutVars>
          <dgm:bulletEnabled val="1"/>
        </dgm:presLayoutVars>
      </dgm:prSet>
      <dgm:spPr/>
    </dgm:pt>
    <dgm:pt modelId="{540ADE8F-6E36-4A19-8397-039A62B97411}" type="pres">
      <dgm:prSet presAssocID="{B6DC4E70-C4E4-4D21-8663-95D6C60D73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51D2714-09BE-4226-849D-D221E9E5B5DA}" type="presOf" srcId="{33421FD9-A218-41DD-A3C2-5FADFCC76750}" destId="{974D0734-4F77-40E0-834C-68FCFA9D43EA}" srcOrd="0" destOrd="0" presId="urn:microsoft.com/office/officeart/2005/8/layout/vList2"/>
    <dgm:cxn modelId="{B84D0E17-F4B5-4D8E-B1CC-4BBA53DA241E}" type="presOf" srcId="{B6DC4E70-C4E4-4D21-8663-95D6C60D7309}" destId="{540ADE8F-6E36-4A19-8397-039A62B97411}" srcOrd="0" destOrd="0" presId="urn:microsoft.com/office/officeart/2005/8/layout/vList2"/>
    <dgm:cxn modelId="{1A321520-3BB9-4875-9CC6-5BAAEF0F38CE}" srcId="{8FB50991-DB1F-491F-98FC-59A02B9FE93B}" destId="{A936774C-CB1D-4CC2-90C8-FC449F3D1EA5}" srcOrd="1" destOrd="0" parTransId="{C5A99169-8920-4517-908D-051415CE504C}" sibTransId="{AA80DAC8-F171-4A8F-A886-9F88577F3872}"/>
    <dgm:cxn modelId="{D40CEB30-315D-4E72-A4F8-2858B59FA0FC}" srcId="{0D817E18-7493-4763-9B4D-F092B8DE954D}" destId="{33421FD9-A218-41DD-A3C2-5FADFCC76750}" srcOrd="0" destOrd="0" parTransId="{FB9B1E27-7314-4C16-BF4E-C36C43A3AE82}" sibTransId="{CDF11F3D-BB54-4E95-8802-106FD5C7CC99}"/>
    <dgm:cxn modelId="{FA459134-10DC-4522-8C1E-108333815ACA}" srcId="{A936774C-CB1D-4CC2-90C8-FC449F3D1EA5}" destId="{BC4A3016-3431-4ADA-AB73-33DE7D13D6D6}" srcOrd="0" destOrd="0" parTransId="{4E1BF811-02B2-4C9D-AA9F-E03250D22CB6}" sibTransId="{53E7E4A9-F0CD-416F-ACF1-6F59E6CADEC4}"/>
    <dgm:cxn modelId="{89EACC43-E4E9-4087-93F5-F357E2ABBE87}" srcId="{8FB50991-DB1F-491F-98FC-59A02B9FE93B}" destId="{B6DC4E70-C4E4-4D21-8663-95D6C60D7309}" srcOrd="2" destOrd="0" parTransId="{FFB799BF-8B94-4C26-8695-DFEE12518CE7}" sibTransId="{17552DE8-B33D-42F3-B306-C43E60D0162A}"/>
    <dgm:cxn modelId="{FD9C6B66-EF07-46B6-B253-1DD1887D3E3D}" srcId="{8FB50991-DB1F-491F-98FC-59A02B9FE93B}" destId="{0D817E18-7493-4763-9B4D-F092B8DE954D}" srcOrd="0" destOrd="0" parTransId="{662CF105-FEF3-4977-B5EF-B820EF910284}" sibTransId="{47C9A543-ADBC-4D94-849F-40D03EF804D8}"/>
    <dgm:cxn modelId="{69CF5D4E-21D0-4360-8F69-94E0E336C034}" type="presOf" srcId="{BC4A3016-3431-4ADA-AB73-33DE7D13D6D6}" destId="{6B80730A-230C-4EA8-BE98-56AFBD4A6FEA}" srcOrd="0" destOrd="0" presId="urn:microsoft.com/office/officeart/2005/8/layout/vList2"/>
    <dgm:cxn modelId="{8A928658-2292-4A19-AFFB-914E6E018F7A}" type="presOf" srcId="{0D817E18-7493-4763-9B4D-F092B8DE954D}" destId="{E4740A3F-0DAD-4C34-B190-18BFAA0FCB1A}" srcOrd="0" destOrd="0" presId="urn:microsoft.com/office/officeart/2005/8/layout/vList2"/>
    <dgm:cxn modelId="{993F5CA5-79B6-42DF-ACFB-B00205AA4FD1}" type="presOf" srcId="{8FB50991-DB1F-491F-98FC-59A02B9FE93B}" destId="{F9C21FC7-B8EE-4C76-93F6-72EB417ABD0A}" srcOrd="0" destOrd="0" presId="urn:microsoft.com/office/officeart/2005/8/layout/vList2"/>
    <dgm:cxn modelId="{3D0F50B8-6E02-45F8-8B5C-4F7F80EB54B9}" type="presOf" srcId="{A936774C-CB1D-4CC2-90C8-FC449F3D1EA5}" destId="{672DFC5A-CA48-4840-B017-474ACEAFD13C}" srcOrd="0" destOrd="0" presId="urn:microsoft.com/office/officeart/2005/8/layout/vList2"/>
    <dgm:cxn modelId="{8EF35CF4-DCEE-436E-9700-5041CC1FA4DB}" type="presParOf" srcId="{F9C21FC7-B8EE-4C76-93F6-72EB417ABD0A}" destId="{E4740A3F-0DAD-4C34-B190-18BFAA0FCB1A}" srcOrd="0" destOrd="0" presId="urn:microsoft.com/office/officeart/2005/8/layout/vList2"/>
    <dgm:cxn modelId="{44CD7847-7032-4AEE-9089-3500CC928DF7}" type="presParOf" srcId="{F9C21FC7-B8EE-4C76-93F6-72EB417ABD0A}" destId="{974D0734-4F77-40E0-834C-68FCFA9D43EA}" srcOrd="1" destOrd="0" presId="urn:microsoft.com/office/officeart/2005/8/layout/vList2"/>
    <dgm:cxn modelId="{27408509-1451-469A-9AA9-A98A60687B7F}" type="presParOf" srcId="{F9C21FC7-B8EE-4C76-93F6-72EB417ABD0A}" destId="{672DFC5A-CA48-4840-B017-474ACEAFD13C}" srcOrd="2" destOrd="0" presId="urn:microsoft.com/office/officeart/2005/8/layout/vList2"/>
    <dgm:cxn modelId="{4DE3841F-11E0-4A2E-98C0-B5B3CC1A0230}" type="presParOf" srcId="{F9C21FC7-B8EE-4C76-93F6-72EB417ABD0A}" destId="{6B80730A-230C-4EA8-BE98-56AFBD4A6FEA}" srcOrd="3" destOrd="0" presId="urn:microsoft.com/office/officeart/2005/8/layout/vList2"/>
    <dgm:cxn modelId="{CC7DE3C7-4E8C-4D87-BF99-FD785DEB2043}" type="presParOf" srcId="{F9C21FC7-B8EE-4C76-93F6-72EB417ABD0A}" destId="{540ADE8F-6E36-4A19-8397-039A62B9741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32CA1D-4550-4668-8F67-90AC6285340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A98745F-8DDA-4AAE-B7D9-A67B66BA7087}">
      <dgm:prSet phldrT="[Tekst]"/>
      <dgm:spPr/>
      <dgm:t>
        <a:bodyPr/>
        <a:lstStyle/>
        <a:p>
          <a:r>
            <a:rPr lang="hr-HR" dirty="0"/>
            <a:t>1. </a:t>
          </a:r>
          <a:r>
            <a:rPr lang="hr-HR" dirty="0" err="1"/>
            <a:t>Control</a:t>
          </a:r>
          <a:r>
            <a:rPr lang="hr-HR" dirty="0"/>
            <a:t> </a:t>
          </a:r>
          <a:r>
            <a:rPr lang="hr-HR" dirty="0" err="1"/>
            <a:t>environment</a:t>
          </a:r>
          <a:endParaRPr lang="hr-HR" dirty="0"/>
        </a:p>
      </dgm:t>
    </dgm:pt>
    <dgm:pt modelId="{E9FE977F-5699-4BC9-B16A-77E77E845F51}" type="parTrans" cxnId="{538034A2-DCB5-4934-9E51-9306D6233D4B}">
      <dgm:prSet/>
      <dgm:spPr/>
      <dgm:t>
        <a:bodyPr/>
        <a:lstStyle/>
        <a:p>
          <a:endParaRPr lang="hr-HR"/>
        </a:p>
      </dgm:t>
    </dgm:pt>
    <dgm:pt modelId="{D279156B-6FCD-4742-9D72-C0D08BEED07A}" type="sibTrans" cxnId="{538034A2-DCB5-4934-9E51-9306D6233D4B}">
      <dgm:prSet/>
      <dgm:spPr/>
      <dgm:t>
        <a:bodyPr/>
        <a:lstStyle/>
        <a:p>
          <a:endParaRPr lang="hr-HR"/>
        </a:p>
      </dgm:t>
    </dgm:pt>
    <dgm:pt modelId="{FBEA93AA-5DAA-4399-89D8-B47EBC4E3C87}">
      <dgm:prSet phldrT="[Tekst]"/>
      <dgm:spPr/>
      <dgm:t>
        <a:bodyPr/>
        <a:lstStyle/>
        <a:p>
          <a:r>
            <a:rPr lang="hr-HR" dirty="0"/>
            <a:t>5. </a:t>
          </a:r>
          <a:r>
            <a:rPr lang="hr-HR" dirty="0" err="1"/>
            <a:t>Monitorning</a:t>
          </a:r>
          <a:r>
            <a:rPr lang="hr-HR" dirty="0"/>
            <a:t> </a:t>
          </a:r>
          <a:r>
            <a:rPr lang="hr-HR" dirty="0" err="1"/>
            <a:t>and</a:t>
          </a:r>
          <a:r>
            <a:rPr lang="hr-HR" dirty="0"/>
            <a:t> </a:t>
          </a:r>
          <a:r>
            <a:rPr lang="hr-HR" dirty="0" err="1"/>
            <a:t>assessment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the</a:t>
          </a:r>
          <a:r>
            <a:rPr lang="hr-HR" dirty="0"/>
            <a:t> </a:t>
          </a:r>
          <a:r>
            <a:rPr lang="hr-HR"/>
            <a:t>system</a:t>
          </a:r>
        </a:p>
      </dgm:t>
    </dgm:pt>
    <dgm:pt modelId="{A5C54F13-7394-4CD2-9554-6A15A606E4FF}" type="parTrans" cxnId="{ED6DD37F-7599-4FD4-B561-90B153402568}">
      <dgm:prSet/>
      <dgm:spPr/>
      <dgm:t>
        <a:bodyPr/>
        <a:lstStyle/>
        <a:p>
          <a:endParaRPr lang="hr-HR"/>
        </a:p>
      </dgm:t>
    </dgm:pt>
    <dgm:pt modelId="{EB96C85A-CDE4-4784-A08E-4EF852C595FD}" type="sibTrans" cxnId="{ED6DD37F-7599-4FD4-B561-90B153402568}">
      <dgm:prSet/>
      <dgm:spPr/>
      <dgm:t>
        <a:bodyPr/>
        <a:lstStyle/>
        <a:p>
          <a:endParaRPr lang="hr-HR"/>
        </a:p>
      </dgm:t>
    </dgm:pt>
    <dgm:pt modelId="{15C28396-EAC5-4339-AB51-72CBBC743A36}">
      <dgm:prSet phldrT="[Tekst]"/>
      <dgm:spPr/>
      <dgm:t>
        <a:bodyPr/>
        <a:lstStyle/>
        <a:p>
          <a:r>
            <a:rPr lang="hr-HR" dirty="0"/>
            <a:t>4. </a:t>
          </a:r>
          <a:r>
            <a:rPr lang="hr-HR" dirty="0" err="1"/>
            <a:t>Information</a:t>
          </a:r>
          <a:r>
            <a:rPr lang="hr-HR" dirty="0"/>
            <a:t> </a:t>
          </a:r>
          <a:r>
            <a:rPr lang="hr-HR" dirty="0" err="1"/>
            <a:t>and</a:t>
          </a:r>
          <a:r>
            <a:rPr lang="hr-HR" dirty="0"/>
            <a:t> </a:t>
          </a:r>
          <a:r>
            <a:rPr lang="hr-HR" dirty="0" err="1"/>
            <a:t>communication</a:t>
          </a:r>
          <a:endParaRPr lang="hr-HR" dirty="0"/>
        </a:p>
      </dgm:t>
    </dgm:pt>
    <dgm:pt modelId="{2301ECF1-71D5-45DA-B2A2-E92FD4E9FE5F}" type="parTrans" cxnId="{F4D703ED-4EAD-450F-B169-2D2DA9E96858}">
      <dgm:prSet/>
      <dgm:spPr/>
      <dgm:t>
        <a:bodyPr/>
        <a:lstStyle/>
        <a:p>
          <a:endParaRPr lang="hr-HR"/>
        </a:p>
      </dgm:t>
    </dgm:pt>
    <dgm:pt modelId="{600C27F4-5B0F-4FED-B693-A7CE2F9B4627}" type="sibTrans" cxnId="{F4D703ED-4EAD-450F-B169-2D2DA9E96858}">
      <dgm:prSet/>
      <dgm:spPr/>
      <dgm:t>
        <a:bodyPr/>
        <a:lstStyle/>
        <a:p>
          <a:endParaRPr lang="hr-HR"/>
        </a:p>
      </dgm:t>
    </dgm:pt>
    <dgm:pt modelId="{B3ECE9A6-9D09-4B05-B284-3358278672AD}">
      <dgm:prSet phldrT="[Tekst]"/>
      <dgm:spPr/>
      <dgm:t>
        <a:bodyPr/>
        <a:lstStyle/>
        <a:p>
          <a:r>
            <a:rPr lang="hr-HR" dirty="0"/>
            <a:t>3. </a:t>
          </a:r>
          <a:r>
            <a:rPr lang="hr-HR" dirty="0" err="1"/>
            <a:t>Control</a:t>
          </a:r>
          <a:r>
            <a:rPr lang="hr-HR" dirty="0"/>
            <a:t> </a:t>
          </a:r>
          <a:r>
            <a:rPr lang="hr-HR" dirty="0" err="1"/>
            <a:t>activities</a:t>
          </a:r>
          <a:endParaRPr lang="hr-HR" dirty="0"/>
        </a:p>
      </dgm:t>
    </dgm:pt>
    <dgm:pt modelId="{F4B5AAF8-731C-4AE3-B84C-C23C05FF039D}" type="parTrans" cxnId="{AA9F93FA-7B95-4147-88D7-D4E1203AF69C}">
      <dgm:prSet/>
      <dgm:spPr/>
      <dgm:t>
        <a:bodyPr/>
        <a:lstStyle/>
        <a:p>
          <a:endParaRPr lang="hr-HR"/>
        </a:p>
      </dgm:t>
    </dgm:pt>
    <dgm:pt modelId="{270D9EC0-EABE-47A8-BB23-05B6717CB14F}" type="sibTrans" cxnId="{AA9F93FA-7B95-4147-88D7-D4E1203AF69C}">
      <dgm:prSet/>
      <dgm:spPr/>
      <dgm:t>
        <a:bodyPr/>
        <a:lstStyle/>
        <a:p>
          <a:endParaRPr lang="hr-HR"/>
        </a:p>
      </dgm:t>
    </dgm:pt>
    <dgm:pt modelId="{8F873D54-464F-4CBE-8441-34D0E082E85A}">
      <dgm:prSet phldrT="[Tekst]"/>
      <dgm:spPr/>
      <dgm:t>
        <a:bodyPr/>
        <a:lstStyle/>
        <a:p>
          <a:r>
            <a:rPr lang="hr-HR" dirty="0"/>
            <a:t>2. </a:t>
          </a:r>
          <a:r>
            <a:rPr lang="hr-HR" dirty="0" err="1"/>
            <a:t>Risk</a:t>
          </a:r>
          <a:r>
            <a:rPr lang="hr-HR" dirty="0"/>
            <a:t> </a:t>
          </a:r>
          <a:r>
            <a:rPr lang="hr-HR" dirty="0" err="1"/>
            <a:t>management</a:t>
          </a:r>
          <a:endParaRPr lang="hr-HR" dirty="0"/>
        </a:p>
      </dgm:t>
    </dgm:pt>
    <dgm:pt modelId="{76088FB9-A278-4B05-84A1-9C52F89ACA82}" type="parTrans" cxnId="{19517513-6773-4482-B09C-5D8248008813}">
      <dgm:prSet/>
      <dgm:spPr/>
      <dgm:t>
        <a:bodyPr/>
        <a:lstStyle/>
        <a:p>
          <a:endParaRPr lang="hr-HR"/>
        </a:p>
      </dgm:t>
    </dgm:pt>
    <dgm:pt modelId="{2E618C4A-9378-4642-9D78-75F0F626F74C}" type="sibTrans" cxnId="{19517513-6773-4482-B09C-5D8248008813}">
      <dgm:prSet/>
      <dgm:spPr/>
      <dgm:t>
        <a:bodyPr/>
        <a:lstStyle/>
        <a:p>
          <a:endParaRPr lang="hr-HR"/>
        </a:p>
      </dgm:t>
    </dgm:pt>
    <dgm:pt modelId="{0A199504-73BC-4C47-BE98-C2D23D9BCFE4}" type="pres">
      <dgm:prSet presAssocID="{CB32CA1D-4550-4668-8F67-90AC62853407}" presName="cycle" presStyleCnt="0">
        <dgm:presLayoutVars>
          <dgm:dir/>
          <dgm:resizeHandles val="exact"/>
        </dgm:presLayoutVars>
      </dgm:prSet>
      <dgm:spPr/>
    </dgm:pt>
    <dgm:pt modelId="{32A6AA77-4698-4F4E-8A42-7F891F7B2485}" type="pres">
      <dgm:prSet presAssocID="{9A98745F-8DDA-4AAE-B7D9-A67B66BA7087}" presName="node" presStyleLbl="node1" presStyleIdx="0" presStyleCnt="5">
        <dgm:presLayoutVars>
          <dgm:bulletEnabled val="1"/>
        </dgm:presLayoutVars>
      </dgm:prSet>
      <dgm:spPr/>
    </dgm:pt>
    <dgm:pt modelId="{028A6310-DD11-4AB3-9C05-6CBB615C7FB8}" type="pres">
      <dgm:prSet presAssocID="{9A98745F-8DDA-4AAE-B7D9-A67B66BA7087}" presName="spNode" presStyleCnt="0"/>
      <dgm:spPr/>
    </dgm:pt>
    <dgm:pt modelId="{65B22658-56D9-4C95-A6BD-8B38BD5B3354}" type="pres">
      <dgm:prSet presAssocID="{D279156B-6FCD-4742-9D72-C0D08BEED07A}" presName="sibTrans" presStyleLbl="sibTrans1D1" presStyleIdx="0" presStyleCnt="5"/>
      <dgm:spPr/>
    </dgm:pt>
    <dgm:pt modelId="{893940EE-1395-4FB1-82D9-B0AF924B586C}" type="pres">
      <dgm:prSet presAssocID="{FBEA93AA-5DAA-4399-89D8-B47EBC4E3C87}" presName="node" presStyleLbl="node1" presStyleIdx="1" presStyleCnt="5">
        <dgm:presLayoutVars>
          <dgm:bulletEnabled val="1"/>
        </dgm:presLayoutVars>
      </dgm:prSet>
      <dgm:spPr/>
    </dgm:pt>
    <dgm:pt modelId="{6B22F795-F08C-43D4-A131-605DFFC1120F}" type="pres">
      <dgm:prSet presAssocID="{FBEA93AA-5DAA-4399-89D8-B47EBC4E3C87}" presName="spNode" presStyleCnt="0"/>
      <dgm:spPr/>
    </dgm:pt>
    <dgm:pt modelId="{AD439DED-CE62-4396-BA48-2F665A3C0B5C}" type="pres">
      <dgm:prSet presAssocID="{EB96C85A-CDE4-4784-A08E-4EF852C595FD}" presName="sibTrans" presStyleLbl="sibTrans1D1" presStyleIdx="1" presStyleCnt="5"/>
      <dgm:spPr/>
    </dgm:pt>
    <dgm:pt modelId="{C0C8F520-AC01-437A-A721-146A9BEE4DE6}" type="pres">
      <dgm:prSet presAssocID="{15C28396-EAC5-4339-AB51-72CBBC743A36}" presName="node" presStyleLbl="node1" presStyleIdx="2" presStyleCnt="5">
        <dgm:presLayoutVars>
          <dgm:bulletEnabled val="1"/>
        </dgm:presLayoutVars>
      </dgm:prSet>
      <dgm:spPr/>
    </dgm:pt>
    <dgm:pt modelId="{1E71565E-038B-462A-A2E5-BD962C66CC86}" type="pres">
      <dgm:prSet presAssocID="{15C28396-EAC5-4339-AB51-72CBBC743A36}" presName="spNode" presStyleCnt="0"/>
      <dgm:spPr/>
    </dgm:pt>
    <dgm:pt modelId="{B74F0C63-743A-422B-A0FA-B775323B6078}" type="pres">
      <dgm:prSet presAssocID="{600C27F4-5B0F-4FED-B693-A7CE2F9B4627}" presName="sibTrans" presStyleLbl="sibTrans1D1" presStyleIdx="2" presStyleCnt="5"/>
      <dgm:spPr/>
    </dgm:pt>
    <dgm:pt modelId="{E005827E-7543-4451-9F09-8B3B55E39810}" type="pres">
      <dgm:prSet presAssocID="{B3ECE9A6-9D09-4B05-B284-3358278672AD}" presName="node" presStyleLbl="node1" presStyleIdx="3" presStyleCnt="5">
        <dgm:presLayoutVars>
          <dgm:bulletEnabled val="1"/>
        </dgm:presLayoutVars>
      </dgm:prSet>
      <dgm:spPr/>
    </dgm:pt>
    <dgm:pt modelId="{75845B84-1AA7-48AC-BB47-9FBF29005893}" type="pres">
      <dgm:prSet presAssocID="{B3ECE9A6-9D09-4B05-B284-3358278672AD}" presName="spNode" presStyleCnt="0"/>
      <dgm:spPr/>
    </dgm:pt>
    <dgm:pt modelId="{1FC3A0A1-C16E-49A3-8099-2006DBC8C925}" type="pres">
      <dgm:prSet presAssocID="{270D9EC0-EABE-47A8-BB23-05B6717CB14F}" presName="sibTrans" presStyleLbl="sibTrans1D1" presStyleIdx="3" presStyleCnt="5"/>
      <dgm:spPr/>
    </dgm:pt>
    <dgm:pt modelId="{0E7B1BE8-9D13-4F27-A59D-E9390DA1CE22}" type="pres">
      <dgm:prSet presAssocID="{8F873D54-464F-4CBE-8441-34D0E082E85A}" presName="node" presStyleLbl="node1" presStyleIdx="4" presStyleCnt="5">
        <dgm:presLayoutVars>
          <dgm:bulletEnabled val="1"/>
        </dgm:presLayoutVars>
      </dgm:prSet>
      <dgm:spPr/>
    </dgm:pt>
    <dgm:pt modelId="{5254CF8F-607D-4B57-AAB6-DCDC3BCE91C5}" type="pres">
      <dgm:prSet presAssocID="{8F873D54-464F-4CBE-8441-34D0E082E85A}" presName="spNode" presStyleCnt="0"/>
      <dgm:spPr/>
    </dgm:pt>
    <dgm:pt modelId="{807FC8AB-44AE-4DB8-A82A-1FD7AB24AC0F}" type="pres">
      <dgm:prSet presAssocID="{2E618C4A-9378-4642-9D78-75F0F626F74C}" presName="sibTrans" presStyleLbl="sibTrans1D1" presStyleIdx="4" presStyleCnt="5"/>
      <dgm:spPr/>
    </dgm:pt>
  </dgm:ptLst>
  <dgm:cxnLst>
    <dgm:cxn modelId="{46F7FC0D-558A-461E-AFC3-DC65C22F1D61}" type="presOf" srcId="{270D9EC0-EABE-47A8-BB23-05B6717CB14F}" destId="{1FC3A0A1-C16E-49A3-8099-2006DBC8C925}" srcOrd="0" destOrd="0" presId="urn:microsoft.com/office/officeart/2005/8/layout/cycle6"/>
    <dgm:cxn modelId="{19517513-6773-4482-B09C-5D8248008813}" srcId="{CB32CA1D-4550-4668-8F67-90AC62853407}" destId="{8F873D54-464F-4CBE-8441-34D0E082E85A}" srcOrd="4" destOrd="0" parTransId="{76088FB9-A278-4B05-84A1-9C52F89ACA82}" sibTransId="{2E618C4A-9378-4642-9D78-75F0F626F74C}"/>
    <dgm:cxn modelId="{321C9B36-F515-4C4C-AE76-E5D6C149C3DD}" type="presOf" srcId="{D279156B-6FCD-4742-9D72-C0D08BEED07A}" destId="{65B22658-56D9-4C95-A6BD-8B38BD5B3354}" srcOrd="0" destOrd="0" presId="urn:microsoft.com/office/officeart/2005/8/layout/cycle6"/>
    <dgm:cxn modelId="{F5F7843B-7026-4AF1-8FAF-94BAB20A281E}" type="presOf" srcId="{9A98745F-8DDA-4AAE-B7D9-A67B66BA7087}" destId="{32A6AA77-4698-4F4E-8A42-7F891F7B2485}" srcOrd="0" destOrd="0" presId="urn:microsoft.com/office/officeart/2005/8/layout/cycle6"/>
    <dgm:cxn modelId="{23CDA261-3C5E-4047-B74E-CAB3B67B8CB4}" type="presOf" srcId="{15C28396-EAC5-4339-AB51-72CBBC743A36}" destId="{C0C8F520-AC01-437A-A721-146A9BEE4DE6}" srcOrd="0" destOrd="0" presId="urn:microsoft.com/office/officeart/2005/8/layout/cycle6"/>
    <dgm:cxn modelId="{C3A95C63-A18F-43F7-B2F0-081A714E63AF}" type="presOf" srcId="{CB32CA1D-4550-4668-8F67-90AC62853407}" destId="{0A199504-73BC-4C47-BE98-C2D23D9BCFE4}" srcOrd="0" destOrd="0" presId="urn:microsoft.com/office/officeart/2005/8/layout/cycle6"/>
    <dgm:cxn modelId="{EED8656E-63AF-434F-817B-81DF4909E619}" type="presOf" srcId="{8F873D54-464F-4CBE-8441-34D0E082E85A}" destId="{0E7B1BE8-9D13-4F27-A59D-E9390DA1CE22}" srcOrd="0" destOrd="0" presId="urn:microsoft.com/office/officeart/2005/8/layout/cycle6"/>
    <dgm:cxn modelId="{60EA3650-0BC2-4D4D-973B-501E948A4333}" type="presOf" srcId="{EB96C85A-CDE4-4784-A08E-4EF852C595FD}" destId="{AD439DED-CE62-4396-BA48-2F665A3C0B5C}" srcOrd="0" destOrd="0" presId="urn:microsoft.com/office/officeart/2005/8/layout/cycle6"/>
    <dgm:cxn modelId="{2E93AD51-D86E-400F-AEDC-4D83655CB394}" type="presOf" srcId="{FBEA93AA-5DAA-4399-89D8-B47EBC4E3C87}" destId="{893940EE-1395-4FB1-82D9-B0AF924B586C}" srcOrd="0" destOrd="0" presId="urn:microsoft.com/office/officeart/2005/8/layout/cycle6"/>
    <dgm:cxn modelId="{ED6DD37F-7599-4FD4-B561-90B153402568}" srcId="{CB32CA1D-4550-4668-8F67-90AC62853407}" destId="{FBEA93AA-5DAA-4399-89D8-B47EBC4E3C87}" srcOrd="1" destOrd="0" parTransId="{A5C54F13-7394-4CD2-9554-6A15A606E4FF}" sibTransId="{EB96C85A-CDE4-4784-A08E-4EF852C595FD}"/>
    <dgm:cxn modelId="{34587994-899A-4A66-B7A4-3BF0A2DA8567}" type="presOf" srcId="{600C27F4-5B0F-4FED-B693-A7CE2F9B4627}" destId="{B74F0C63-743A-422B-A0FA-B775323B6078}" srcOrd="0" destOrd="0" presId="urn:microsoft.com/office/officeart/2005/8/layout/cycle6"/>
    <dgm:cxn modelId="{FC1E4196-439F-4D17-B0D6-2B12730D3963}" type="presOf" srcId="{2E618C4A-9378-4642-9D78-75F0F626F74C}" destId="{807FC8AB-44AE-4DB8-A82A-1FD7AB24AC0F}" srcOrd="0" destOrd="0" presId="urn:microsoft.com/office/officeart/2005/8/layout/cycle6"/>
    <dgm:cxn modelId="{538034A2-DCB5-4934-9E51-9306D6233D4B}" srcId="{CB32CA1D-4550-4668-8F67-90AC62853407}" destId="{9A98745F-8DDA-4AAE-B7D9-A67B66BA7087}" srcOrd="0" destOrd="0" parTransId="{E9FE977F-5699-4BC9-B16A-77E77E845F51}" sibTransId="{D279156B-6FCD-4742-9D72-C0D08BEED07A}"/>
    <dgm:cxn modelId="{B96D2BB2-669F-41A7-95E1-C71C18BB5F6D}" type="presOf" srcId="{B3ECE9A6-9D09-4B05-B284-3358278672AD}" destId="{E005827E-7543-4451-9F09-8B3B55E39810}" srcOrd="0" destOrd="0" presId="urn:microsoft.com/office/officeart/2005/8/layout/cycle6"/>
    <dgm:cxn modelId="{F4D703ED-4EAD-450F-B169-2D2DA9E96858}" srcId="{CB32CA1D-4550-4668-8F67-90AC62853407}" destId="{15C28396-EAC5-4339-AB51-72CBBC743A36}" srcOrd="2" destOrd="0" parTransId="{2301ECF1-71D5-45DA-B2A2-E92FD4E9FE5F}" sibTransId="{600C27F4-5B0F-4FED-B693-A7CE2F9B4627}"/>
    <dgm:cxn modelId="{AA9F93FA-7B95-4147-88D7-D4E1203AF69C}" srcId="{CB32CA1D-4550-4668-8F67-90AC62853407}" destId="{B3ECE9A6-9D09-4B05-B284-3358278672AD}" srcOrd="3" destOrd="0" parTransId="{F4B5AAF8-731C-4AE3-B84C-C23C05FF039D}" sibTransId="{270D9EC0-EABE-47A8-BB23-05B6717CB14F}"/>
    <dgm:cxn modelId="{EA084694-CD72-4D7D-848B-FF45F76231E2}" type="presParOf" srcId="{0A199504-73BC-4C47-BE98-C2D23D9BCFE4}" destId="{32A6AA77-4698-4F4E-8A42-7F891F7B2485}" srcOrd="0" destOrd="0" presId="urn:microsoft.com/office/officeart/2005/8/layout/cycle6"/>
    <dgm:cxn modelId="{F40E1912-2D98-4BAD-AF15-C610A7D30FD5}" type="presParOf" srcId="{0A199504-73BC-4C47-BE98-C2D23D9BCFE4}" destId="{028A6310-DD11-4AB3-9C05-6CBB615C7FB8}" srcOrd="1" destOrd="0" presId="urn:microsoft.com/office/officeart/2005/8/layout/cycle6"/>
    <dgm:cxn modelId="{DC628BBD-7835-4FDE-BC8A-57794A881201}" type="presParOf" srcId="{0A199504-73BC-4C47-BE98-C2D23D9BCFE4}" destId="{65B22658-56D9-4C95-A6BD-8B38BD5B3354}" srcOrd="2" destOrd="0" presId="urn:microsoft.com/office/officeart/2005/8/layout/cycle6"/>
    <dgm:cxn modelId="{67699A49-012A-4740-B777-77C03B5B1C78}" type="presParOf" srcId="{0A199504-73BC-4C47-BE98-C2D23D9BCFE4}" destId="{893940EE-1395-4FB1-82D9-B0AF924B586C}" srcOrd="3" destOrd="0" presId="urn:microsoft.com/office/officeart/2005/8/layout/cycle6"/>
    <dgm:cxn modelId="{E66E8DF7-FF7E-4EDA-99B1-1DC211737471}" type="presParOf" srcId="{0A199504-73BC-4C47-BE98-C2D23D9BCFE4}" destId="{6B22F795-F08C-43D4-A131-605DFFC1120F}" srcOrd="4" destOrd="0" presId="urn:microsoft.com/office/officeart/2005/8/layout/cycle6"/>
    <dgm:cxn modelId="{00CCD780-EF8D-4913-8B72-17AC817129B3}" type="presParOf" srcId="{0A199504-73BC-4C47-BE98-C2D23D9BCFE4}" destId="{AD439DED-CE62-4396-BA48-2F665A3C0B5C}" srcOrd="5" destOrd="0" presId="urn:microsoft.com/office/officeart/2005/8/layout/cycle6"/>
    <dgm:cxn modelId="{AA6DEA6A-D8BE-4BB9-B9C6-4D2D2AD4B774}" type="presParOf" srcId="{0A199504-73BC-4C47-BE98-C2D23D9BCFE4}" destId="{C0C8F520-AC01-437A-A721-146A9BEE4DE6}" srcOrd="6" destOrd="0" presId="urn:microsoft.com/office/officeart/2005/8/layout/cycle6"/>
    <dgm:cxn modelId="{E0DD57E0-5731-4DCE-896B-CFEA4D235E7C}" type="presParOf" srcId="{0A199504-73BC-4C47-BE98-C2D23D9BCFE4}" destId="{1E71565E-038B-462A-A2E5-BD962C66CC86}" srcOrd="7" destOrd="0" presId="urn:microsoft.com/office/officeart/2005/8/layout/cycle6"/>
    <dgm:cxn modelId="{A74FE231-1FED-46C5-B7F9-9CEC29F1B743}" type="presParOf" srcId="{0A199504-73BC-4C47-BE98-C2D23D9BCFE4}" destId="{B74F0C63-743A-422B-A0FA-B775323B6078}" srcOrd="8" destOrd="0" presId="urn:microsoft.com/office/officeart/2005/8/layout/cycle6"/>
    <dgm:cxn modelId="{15B9C5E9-F357-46F6-BD6B-EE397D5B411C}" type="presParOf" srcId="{0A199504-73BC-4C47-BE98-C2D23D9BCFE4}" destId="{E005827E-7543-4451-9F09-8B3B55E39810}" srcOrd="9" destOrd="0" presId="urn:microsoft.com/office/officeart/2005/8/layout/cycle6"/>
    <dgm:cxn modelId="{D7A39081-CB1F-47C2-B439-31B7C87143E8}" type="presParOf" srcId="{0A199504-73BC-4C47-BE98-C2D23D9BCFE4}" destId="{75845B84-1AA7-48AC-BB47-9FBF29005893}" srcOrd="10" destOrd="0" presId="urn:microsoft.com/office/officeart/2005/8/layout/cycle6"/>
    <dgm:cxn modelId="{0D1D4FB4-1B52-4BDA-9D49-756BBFA634B0}" type="presParOf" srcId="{0A199504-73BC-4C47-BE98-C2D23D9BCFE4}" destId="{1FC3A0A1-C16E-49A3-8099-2006DBC8C925}" srcOrd="11" destOrd="0" presId="urn:microsoft.com/office/officeart/2005/8/layout/cycle6"/>
    <dgm:cxn modelId="{25BB2D4E-D8CD-4F99-9631-1D740A700F49}" type="presParOf" srcId="{0A199504-73BC-4C47-BE98-C2D23D9BCFE4}" destId="{0E7B1BE8-9D13-4F27-A59D-E9390DA1CE22}" srcOrd="12" destOrd="0" presId="urn:microsoft.com/office/officeart/2005/8/layout/cycle6"/>
    <dgm:cxn modelId="{21815F12-719C-4251-A910-B6B47157B9D1}" type="presParOf" srcId="{0A199504-73BC-4C47-BE98-C2D23D9BCFE4}" destId="{5254CF8F-607D-4B57-AAB6-DCDC3BCE91C5}" srcOrd="13" destOrd="0" presId="urn:microsoft.com/office/officeart/2005/8/layout/cycle6"/>
    <dgm:cxn modelId="{BD11CC6D-75D8-4F08-A402-3AB5ECCC9BE9}" type="presParOf" srcId="{0A199504-73BC-4C47-BE98-C2D23D9BCFE4}" destId="{807FC8AB-44AE-4DB8-A82A-1FD7AB24AC0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40A3F-0DAD-4C34-B190-18BFAA0FCB1A}">
      <dsp:nvSpPr>
        <dsp:cNvPr id="0" name=""/>
        <dsp:cNvSpPr/>
      </dsp:nvSpPr>
      <dsp:spPr>
        <a:xfrm>
          <a:off x="0" y="22964"/>
          <a:ext cx="4004733" cy="921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Heads of budget users and heads of </a:t>
          </a:r>
          <a:r>
            <a:rPr lang="hr-HR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organizational</a:t>
          </a:r>
          <a:r>
            <a:rPr lang="hr-HR" sz="1400" kern="1200" dirty="0"/>
            <a:t> unit are responsible for development of the internal control system</a:t>
          </a:r>
          <a:endParaRPr lang="en-US" sz="1400" kern="1200" dirty="0"/>
        </a:p>
      </dsp:txBody>
      <dsp:txXfrm>
        <a:off x="44967" y="67931"/>
        <a:ext cx="3914799" cy="831221"/>
      </dsp:txXfrm>
    </dsp:sp>
    <dsp:sp modelId="{974D0734-4F77-40E0-834C-68FCFA9D43EA}">
      <dsp:nvSpPr>
        <dsp:cNvPr id="0" name=""/>
        <dsp:cNvSpPr/>
      </dsp:nvSpPr>
      <dsp:spPr>
        <a:xfrm>
          <a:off x="0" y="945508"/>
          <a:ext cx="4004733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50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000" kern="1200" dirty="0"/>
        </a:p>
      </dsp:txBody>
      <dsp:txXfrm>
        <a:off x="0" y="945508"/>
        <a:ext cx="4004733" cy="215280"/>
      </dsp:txXfrm>
    </dsp:sp>
    <dsp:sp modelId="{672DFC5A-CA48-4840-B017-474ACEAFD13C}">
      <dsp:nvSpPr>
        <dsp:cNvPr id="0" name=""/>
        <dsp:cNvSpPr/>
      </dsp:nvSpPr>
      <dsp:spPr>
        <a:xfrm>
          <a:off x="0" y="1160788"/>
          <a:ext cx="4004733" cy="921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For coordination of development of the inernal control system are responsible units for finance </a:t>
          </a:r>
          <a:endParaRPr lang="en-US" sz="1400" kern="1200" dirty="0"/>
        </a:p>
      </dsp:txBody>
      <dsp:txXfrm>
        <a:off x="44967" y="1205755"/>
        <a:ext cx="3914799" cy="831221"/>
      </dsp:txXfrm>
    </dsp:sp>
    <dsp:sp modelId="{6B80730A-230C-4EA8-BE98-56AFBD4A6FEA}">
      <dsp:nvSpPr>
        <dsp:cNvPr id="0" name=""/>
        <dsp:cNvSpPr/>
      </dsp:nvSpPr>
      <dsp:spPr>
        <a:xfrm>
          <a:off x="0" y="2081944"/>
          <a:ext cx="4004733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50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000" kern="1200" dirty="0"/>
        </a:p>
      </dsp:txBody>
      <dsp:txXfrm>
        <a:off x="0" y="2081944"/>
        <a:ext cx="4004733" cy="215280"/>
      </dsp:txXfrm>
    </dsp:sp>
    <dsp:sp modelId="{540ADE8F-6E36-4A19-8397-039A62B97411}">
      <dsp:nvSpPr>
        <dsp:cNvPr id="0" name=""/>
        <dsp:cNvSpPr/>
      </dsp:nvSpPr>
      <dsp:spPr>
        <a:xfrm>
          <a:off x="0" y="2297224"/>
          <a:ext cx="4004733" cy="921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 err="1"/>
            <a:t>Managers</a:t>
          </a:r>
          <a:r>
            <a:rPr lang="hr-HR" sz="1300" kern="1200" dirty="0"/>
            <a:t> </a:t>
          </a:r>
          <a:r>
            <a:rPr lang="hr-HR" sz="1300" kern="1200" dirty="0" err="1"/>
            <a:t>and</a:t>
          </a:r>
          <a:r>
            <a:rPr lang="hr-HR" sz="1300" kern="1200" dirty="0"/>
            <a:t> </a:t>
          </a:r>
          <a:r>
            <a:rPr lang="hr-HR" sz="1300" kern="1200" dirty="0" err="1"/>
            <a:t>persons</a:t>
          </a:r>
          <a:r>
            <a:rPr lang="hr-HR" sz="1300" kern="1200" dirty="0"/>
            <a:t> </a:t>
          </a:r>
          <a:r>
            <a:rPr lang="hr-HR" sz="1300" kern="1200" dirty="0" err="1"/>
            <a:t>involved</a:t>
          </a:r>
          <a:r>
            <a:rPr lang="hr-HR" sz="1300" kern="1200" dirty="0"/>
            <a:t> </a:t>
          </a:r>
          <a:r>
            <a:rPr lang="hr-HR" sz="1300" kern="1200" dirty="0" err="1"/>
            <a:t>in</a:t>
          </a:r>
          <a:r>
            <a:rPr lang="hr-HR" sz="1300" kern="1200" dirty="0"/>
            <a:t> </a:t>
          </a:r>
          <a:r>
            <a:rPr lang="hr-HR" sz="1300" kern="1200" dirty="0" err="1"/>
            <a:t>coordination</a:t>
          </a:r>
          <a:r>
            <a:rPr lang="hr-HR" sz="1300" kern="1200" dirty="0"/>
            <a:t> </a:t>
          </a:r>
          <a:r>
            <a:rPr lang="hr-HR" sz="1300" kern="1200" dirty="0" err="1"/>
            <a:t>of</a:t>
          </a:r>
          <a:r>
            <a:rPr lang="hr-HR" sz="1300" kern="1200" dirty="0"/>
            <a:t> </a:t>
          </a:r>
          <a:r>
            <a:rPr lang="hr-HR" sz="1300" kern="1200" dirty="0" err="1"/>
            <a:t>the</a:t>
          </a:r>
          <a:r>
            <a:rPr lang="hr-HR" sz="1300" kern="1200" dirty="0"/>
            <a:t> </a:t>
          </a:r>
          <a:r>
            <a:rPr lang="hr-HR" sz="1300" kern="1200" dirty="0" err="1"/>
            <a:t>development</a:t>
          </a:r>
          <a:r>
            <a:rPr lang="hr-HR" sz="1300" kern="1200" dirty="0"/>
            <a:t> </a:t>
          </a:r>
          <a:r>
            <a:rPr lang="hr-HR" sz="1300" kern="1200" dirty="0" err="1"/>
            <a:t>of</a:t>
          </a:r>
          <a:r>
            <a:rPr lang="hr-HR" sz="1300" kern="1200" dirty="0"/>
            <a:t> </a:t>
          </a:r>
          <a:r>
            <a:rPr lang="hr-HR" sz="1300" kern="1200" dirty="0" err="1"/>
            <a:t>the</a:t>
          </a:r>
          <a:r>
            <a:rPr lang="hr-HR" sz="1300" kern="1200" dirty="0"/>
            <a:t> </a:t>
          </a:r>
          <a:r>
            <a:rPr lang="hr-HR" sz="1300" kern="1200" dirty="0" err="1"/>
            <a:t>internal</a:t>
          </a:r>
          <a:r>
            <a:rPr lang="hr-HR" sz="1300" kern="1200" dirty="0"/>
            <a:t> </a:t>
          </a:r>
          <a:r>
            <a:rPr lang="hr-HR" sz="1300" kern="1200" dirty="0" err="1"/>
            <a:t>control</a:t>
          </a:r>
          <a:r>
            <a:rPr lang="hr-HR" sz="1300" kern="1200" dirty="0"/>
            <a:t> </a:t>
          </a:r>
          <a:r>
            <a:rPr lang="hr-HR" sz="1300" kern="1200" dirty="0" err="1"/>
            <a:t>system</a:t>
          </a:r>
          <a:r>
            <a:rPr lang="hr-HR" sz="1300" kern="1200" dirty="0"/>
            <a:t> </a:t>
          </a:r>
          <a:r>
            <a:rPr lang="hr-HR" sz="1300" kern="1200" dirty="0" err="1"/>
            <a:t>shall</a:t>
          </a:r>
          <a:r>
            <a:rPr lang="hr-HR" sz="1300" kern="1200" dirty="0"/>
            <a:t> </a:t>
          </a:r>
          <a:r>
            <a:rPr lang="hr-HR" sz="1300" kern="1200" dirty="0" err="1"/>
            <a:t>be</a:t>
          </a:r>
          <a:r>
            <a:rPr lang="hr-HR" sz="1300" kern="1200" dirty="0"/>
            <a:t> </a:t>
          </a:r>
          <a:r>
            <a:rPr lang="hr-HR" sz="1300" kern="1200" dirty="0" err="1"/>
            <a:t>obliged</a:t>
          </a:r>
          <a:r>
            <a:rPr lang="hr-HR" sz="1300" kern="1200" dirty="0"/>
            <a:t> to </a:t>
          </a:r>
          <a:r>
            <a:rPr lang="hr-HR" sz="1300" kern="1200" dirty="0" err="1"/>
            <a:t>undergo</a:t>
          </a:r>
          <a:r>
            <a:rPr lang="hr-HR" sz="1300" kern="1200" dirty="0"/>
            <a:t> </a:t>
          </a:r>
          <a:r>
            <a:rPr lang="hr-HR" sz="1300" kern="1200" dirty="0" err="1"/>
            <a:t>professional</a:t>
          </a:r>
          <a:r>
            <a:rPr lang="hr-HR" sz="1300" kern="1200" dirty="0"/>
            <a:t> </a:t>
          </a:r>
          <a:r>
            <a:rPr lang="hr-HR" sz="1300" kern="1200" dirty="0" err="1"/>
            <a:t>training</a:t>
          </a:r>
          <a:r>
            <a:rPr lang="hr-HR" sz="1300" kern="1200" dirty="0"/>
            <a:t> </a:t>
          </a:r>
          <a:r>
            <a:rPr lang="hr-HR" sz="1300" kern="1200" dirty="0" err="1"/>
            <a:t>in</a:t>
          </a:r>
          <a:r>
            <a:rPr lang="hr-HR" sz="1300" kern="1200" dirty="0"/>
            <a:t> </a:t>
          </a:r>
          <a:r>
            <a:rPr lang="hr-HR" sz="1300" kern="1200" dirty="0" err="1"/>
            <a:t>the</a:t>
          </a:r>
          <a:r>
            <a:rPr lang="hr-HR" sz="1300" kern="1200" dirty="0"/>
            <a:t> </a:t>
          </a:r>
          <a:r>
            <a:rPr lang="hr-HR" sz="1300" kern="1200" dirty="0" err="1"/>
            <a:t>area</a:t>
          </a:r>
          <a:r>
            <a:rPr lang="hr-HR" sz="1300" kern="1200" dirty="0"/>
            <a:t> </a:t>
          </a:r>
          <a:r>
            <a:rPr lang="hr-HR" sz="1300" kern="1200" dirty="0" err="1"/>
            <a:t>of</a:t>
          </a:r>
          <a:r>
            <a:rPr lang="hr-HR" sz="1300" kern="1200" dirty="0"/>
            <a:t> </a:t>
          </a:r>
          <a:r>
            <a:rPr lang="hr-HR" sz="1300" kern="1200" dirty="0" err="1"/>
            <a:t>implementation</a:t>
          </a:r>
          <a:r>
            <a:rPr lang="hr-HR" sz="1300" kern="1200" dirty="0"/>
            <a:t> </a:t>
          </a:r>
          <a:r>
            <a:rPr lang="hr-HR" sz="1300" kern="1200" dirty="0" err="1"/>
            <a:t>of</a:t>
          </a:r>
          <a:r>
            <a:rPr lang="hr-HR" sz="1300" kern="1200" dirty="0"/>
            <a:t> </a:t>
          </a:r>
          <a:r>
            <a:rPr lang="hr-HR" sz="1300" kern="1200" dirty="0" err="1"/>
            <a:t>internal</a:t>
          </a:r>
          <a:r>
            <a:rPr lang="hr-HR" sz="1300" kern="1200" dirty="0"/>
            <a:t> </a:t>
          </a:r>
          <a:r>
            <a:rPr lang="hr-HR" sz="1300" kern="1200" dirty="0" err="1"/>
            <a:t>control</a:t>
          </a:r>
          <a:r>
            <a:rPr lang="hr-HR" sz="1300" kern="1200" dirty="0"/>
            <a:t> </a:t>
          </a:r>
          <a:r>
            <a:rPr lang="hr-HR" sz="1300" kern="1200" dirty="0" err="1"/>
            <a:t>system</a:t>
          </a:r>
          <a:endParaRPr lang="en-US" sz="1300" kern="1200" dirty="0"/>
        </a:p>
      </dsp:txBody>
      <dsp:txXfrm>
        <a:off x="44967" y="2342191"/>
        <a:ext cx="3914799" cy="831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6AA77-4698-4F4E-8A42-7F891F7B2485}">
      <dsp:nvSpPr>
        <dsp:cNvPr id="0" name=""/>
        <dsp:cNvSpPr/>
      </dsp:nvSpPr>
      <dsp:spPr>
        <a:xfrm>
          <a:off x="2958330" y="1705"/>
          <a:ext cx="1240646" cy="80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1. </a:t>
          </a:r>
          <a:r>
            <a:rPr lang="hr-HR" sz="1200" kern="1200" dirty="0" err="1"/>
            <a:t>Control</a:t>
          </a:r>
          <a:r>
            <a:rPr lang="hr-HR" sz="1200" kern="1200" dirty="0"/>
            <a:t> </a:t>
          </a:r>
          <a:r>
            <a:rPr lang="hr-HR" sz="1200" kern="1200" dirty="0" err="1"/>
            <a:t>environment</a:t>
          </a:r>
          <a:endParaRPr lang="hr-HR" sz="1200" kern="1200" dirty="0"/>
        </a:p>
      </dsp:txBody>
      <dsp:txXfrm>
        <a:off x="2997696" y="41071"/>
        <a:ext cx="1161914" cy="727688"/>
      </dsp:txXfrm>
    </dsp:sp>
    <dsp:sp modelId="{65B22658-56D9-4C95-A6BD-8B38BD5B3354}">
      <dsp:nvSpPr>
        <dsp:cNvPr id="0" name=""/>
        <dsp:cNvSpPr/>
      </dsp:nvSpPr>
      <dsp:spPr>
        <a:xfrm>
          <a:off x="1965819" y="404915"/>
          <a:ext cx="3225669" cy="3225669"/>
        </a:xfrm>
        <a:custGeom>
          <a:avLst/>
          <a:gdLst/>
          <a:ahLst/>
          <a:cxnLst/>
          <a:rect l="0" t="0" r="0" b="0"/>
          <a:pathLst>
            <a:path>
              <a:moveTo>
                <a:pt x="2241702" y="127654"/>
              </a:moveTo>
              <a:arcTo wR="1612834" hR="1612834" stAng="17576950" swAng="1964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940EE-1395-4FB1-82D9-B0AF924B586C}">
      <dsp:nvSpPr>
        <dsp:cNvPr id="0" name=""/>
        <dsp:cNvSpPr/>
      </dsp:nvSpPr>
      <dsp:spPr>
        <a:xfrm>
          <a:off x="4492227" y="1116146"/>
          <a:ext cx="1240646" cy="80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5. </a:t>
          </a:r>
          <a:r>
            <a:rPr lang="hr-HR" sz="1200" kern="1200" dirty="0" err="1"/>
            <a:t>Monitorning</a:t>
          </a:r>
          <a:r>
            <a:rPr lang="hr-HR" sz="1200" kern="1200" dirty="0"/>
            <a:t> </a:t>
          </a:r>
          <a:r>
            <a:rPr lang="hr-HR" sz="1200" kern="1200" dirty="0" err="1"/>
            <a:t>and</a:t>
          </a:r>
          <a:r>
            <a:rPr lang="hr-HR" sz="1200" kern="1200" dirty="0"/>
            <a:t> </a:t>
          </a:r>
          <a:r>
            <a:rPr lang="hr-HR" sz="1200" kern="1200" dirty="0" err="1"/>
            <a:t>assessment</a:t>
          </a:r>
          <a:r>
            <a:rPr lang="hr-HR" sz="1200" kern="1200" dirty="0"/>
            <a:t> </a:t>
          </a:r>
          <a:r>
            <a:rPr lang="hr-HR" sz="1200" kern="1200" dirty="0" err="1"/>
            <a:t>of</a:t>
          </a:r>
          <a:r>
            <a:rPr lang="hr-HR" sz="1200" kern="1200" dirty="0"/>
            <a:t> </a:t>
          </a:r>
          <a:r>
            <a:rPr lang="hr-HR" sz="1200" kern="1200" dirty="0" err="1"/>
            <a:t>the</a:t>
          </a:r>
          <a:r>
            <a:rPr lang="hr-HR" sz="1200" kern="1200" dirty="0"/>
            <a:t> </a:t>
          </a:r>
          <a:r>
            <a:rPr lang="hr-HR" sz="1200" kern="1200"/>
            <a:t>system</a:t>
          </a:r>
        </a:p>
      </dsp:txBody>
      <dsp:txXfrm>
        <a:off x="4531593" y="1155512"/>
        <a:ext cx="1161914" cy="727688"/>
      </dsp:txXfrm>
    </dsp:sp>
    <dsp:sp modelId="{AD439DED-CE62-4396-BA48-2F665A3C0B5C}">
      <dsp:nvSpPr>
        <dsp:cNvPr id="0" name=""/>
        <dsp:cNvSpPr/>
      </dsp:nvSpPr>
      <dsp:spPr>
        <a:xfrm>
          <a:off x="1965819" y="404915"/>
          <a:ext cx="3225669" cy="3225669"/>
        </a:xfrm>
        <a:custGeom>
          <a:avLst/>
          <a:gdLst/>
          <a:ahLst/>
          <a:cxnLst/>
          <a:rect l="0" t="0" r="0" b="0"/>
          <a:pathLst>
            <a:path>
              <a:moveTo>
                <a:pt x="3223435" y="1527969"/>
              </a:moveTo>
              <a:arcTo wR="1612834" hR="1612834" stAng="21419027" swAng="21982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8F520-AC01-437A-A721-146A9BEE4DE6}">
      <dsp:nvSpPr>
        <dsp:cNvPr id="0" name=""/>
        <dsp:cNvSpPr/>
      </dsp:nvSpPr>
      <dsp:spPr>
        <a:xfrm>
          <a:off x="3906331" y="2919350"/>
          <a:ext cx="1240646" cy="80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4. </a:t>
          </a:r>
          <a:r>
            <a:rPr lang="hr-HR" sz="1200" kern="1200" dirty="0" err="1"/>
            <a:t>Information</a:t>
          </a:r>
          <a:r>
            <a:rPr lang="hr-HR" sz="1200" kern="1200" dirty="0"/>
            <a:t> </a:t>
          </a:r>
          <a:r>
            <a:rPr lang="hr-HR" sz="1200" kern="1200" dirty="0" err="1"/>
            <a:t>and</a:t>
          </a:r>
          <a:r>
            <a:rPr lang="hr-HR" sz="1200" kern="1200" dirty="0"/>
            <a:t> </a:t>
          </a:r>
          <a:r>
            <a:rPr lang="hr-HR" sz="1200" kern="1200" dirty="0" err="1"/>
            <a:t>communication</a:t>
          </a:r>
          <a:endParaRPr lang="hr-HR" sz="1200" kern="1200" dirty="0"/>
        </a:p>
      </dsp:txBody>
      <dsp:txXfrm>
        <a:off x="3945697" y="2958716"/>
        <a:ext cx="1161914" cy="727688"/>
      </dsp:txXfrm>
    </dsp:sp>
    <dsp:sp modelId="{B74F0C63-743A-422B-A0FA-B775323B6078}">
      <dsp:nvSpPr>
        <dsp:cNvPr id="0" name=""/>
        <dsp:cNvSpPr/>
      </dsp:nvSpPr>
      <dsp:spPr>
        <a:xfrm>
          <a:off x="1965819" y="404915"/>
          <a:ext cx="3225669" cy="3225669"/>
        </a:xfrm>
        <a:custGeom>
          <a:avLst/>
          <a:gdLst/>
          <a:ahLst/>
          <a:cxnLst/>
          <a:rect l="0" t="0" r="0" b="0"/>
          <a:pathLst>
            <a:path>
              <a:moveTo>
                <a:pt x="1934092" y="3193350"/>
              </a:moveTo>
              <a:arcTo wR="1612834" hR="1612834" stAng="4710631" swAng="13787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5827E-7543-4451-9F09-8B3B55E39810}">
      <dsp:nvSpPr>
        <dsp:cNvPr id="0" name=""/>
        <dsp:cNvSpPr/>
      </dsp:nvSpPr>
      <dsp:spPr>
        <a:xfrm>
          <a:off x="2010330" y="2919350"/>
          <a:ext cx="1240646" cy="80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3. </a:t>
          </a:r>
          <a:r>
            <a:rPr lang="hr-HR" sz="1200" kern="1200" dirty="0" err="1"/>
            <a:t>Control</a:t>
          </a:r>
          <a:r>
            <a:rPr lang="hr-HR" sz="1200" kern="1200" dirty="0"/>
            <a:t> </a:t>
          </a:r>
          <a:r>
            <a:rPr lang="hr-HR" sz="1200" kern="1200" dirty="0" err="1"/>
            <a:t>activities</a:t>
          </a:r>
          <a:endParaRPr lang="hr-HR" sz="1200" kern="1200" dirty="0"/>
        </a:p>
      </dsp:txBody>
      <dsp:txXfrm>
        <a:off x="2049696" y="2958716"/>
        <a:ext cx="1161914" cy="727688"/>
      </dsp:txXfrm>
    </dsp:sp>
    <dsp:sp modelId="{1FC3A0A1-C16E-49A3-8099-2006DBC8C925}">
      <dsp:nvSpPr>
        <dsp:cNvPr id="0" name=""/>
        <dsp:cNvSpPr/>
      </dsp:nvSpPr>
      <dsp:spPr>
        <a:xfrm>
          <a:off x="1965819" y="404915"/>
          <a:ext cx="3225669" cy="3225669"/>
        </a:xfrm>
        <a:custGeom>
          <a:avLst/>
          <a:gdLst/>
          <a:ahLst/>
          <a:cxnLst/>
          <a:rect l="0" t="0" r="0" b="0"/>
          <a:pathLst>
            <a:path>
              <a:moveTo>
                <a:pt x="269792" y="2505848"/>
              </a:moveTo>
              <a:arcTo wR="1612834" hR="1612834" stAng="8782761" swAng="21982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1BE8-9D13-4F27-A59D-E9390DA1CE22}">
      <dsp:nvSpPr>
        <dsp:cNvPr id="0" name=""/>
        <dsp:cNvSpPr/>
      </dsp:nvSpPr>
      <dsp:spPr>
        <a:xfrm>
          <a:off x="1424433" y="1116146"/>
          <a:ext cx="1240646" cy="80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2. </a:t>
          </a:r>
          <a:r>
            <a:rPr lang="hr-HR" sz="1200" kern="1200" dirty="0" err="1"/>
            <a:t>Risk</a:t>
          </a:r>
          <a:r>
            <a:rPr lang="hr-HR" sz="1200" kern="1200" dirty="0"/>
            <a:t> </a:t>
          </a:r>
          <a:r>
            <a:rPr lang="hr-HR" sz="1200" kern="1200" dirty="0" err="1"/>
            <a:t>management</a:t>
          </a:r>
          <a:endParaRPr lang="hr-HR" sz="1200" kern="1200" dirty="0"/>
        </a:p>
      </dsp:txBody>
      <dsp:txXfrm>
        <a:off x="1463799" y="1155512"/>
        <a:ext cx="1161914" cy="727688"/>
      </dsp:txXfrm>
    </dsp:sp>
    <dsp:sp modelId="{807FC8AB-44AE-4DB8-A82A-1FD7AB24AC0F}">
      <dsp:nvSpPr>
        <dsp:cNvPr id="0" name=""/>
        <dsp:cNvSpPr/>
      </dsp:nvSpPr>
      <dsp:spPr>
        <a:xfrm>
          <a:off x="1965819" y="404915"/>
          <a:ext cx="3225669" cy="3225669"/>
        </a:xfrm>
        <a:custGeom>
          <a:avLst/>
          <a:gdLst/>
          <a:ahLst/>
          <a:cxnLst/>
          <a:rect l="0" t="0" r="0" b="0"/>
          <a:pathLst>
            <a:path>
              <a:moveTo>
                <a:pt x="280746" y="703562"/>
              </a:moveTo>
              <a:arcTo wR="1612834" hR="1612834" stAng="12859027" swAng="1964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4AC6C-37B2-4DA0-907C-283F7E05319B}" type="datetimeFigureOut">
              <a:rPr lang="hr-HR" smtClean="0"/>
              <a:t>30.1.2018.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686A7-5288-497C-A688-5F567B6430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053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4193-90E5-4981-A8B2-7B22A2AA0B91}" type="datetimeFigureOut">
              <a:rPr lang="hr-HR" smtClean="0"/>
              <a:t>30.1.2018.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BD26B-0A23-4249-95C5-E6947D0CB8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8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36252" y="2819528"/>
            <a:ext cx="85194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912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962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841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77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989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82" y="1"/>
            <a:ext cx="12185735" cy="7207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9936" y="899923"/>
            <a:ext cx="937212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356" y="2086482"/>
            <a:ext cx="1141137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925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8" y="899923"/>
            <a:ext cx="9833794" cy="430887"/>
          </a:xfrm>
        </p:spPr>
        <p:txBody>
          <a:bodyPr/>
          <a:lstStyle/>
          <a:p>
            <a:r>
              <a:rPr lang="hr-HR" dirty="0" err="1"/>
              <a:t>Managerial</a:t>
            </a:r>
            <a:r>
              <a:rPr lang="hr-HR" dirty="0"/>
              <a:t> </a:t>
            </a:r>
            <a:r>
              <a:rPr lang="hr-HR" dirty="0" err="1"/>
              <a:t>Accountability</a:t>
            </a:r>
            <a:r>
              <a:rPr lang="hr-HR" dirty="0"/>
              <a:t> – </a:t>
            </a:r>
            <a:r>
              <a:rPr lang="hr-HR" dirty="0" err="1"/>
              <a:t>Croatian</a:t>
            </a:r>
            <a:r>
              <a:rPr lang="hr-HR" dirty="0"/>
              <a:t> </a:t>
            </a:r>
            <a:r>
              <a:rPr lang="hr-HR" dirty="0" err="1"/>
              <a:t>example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656" y="1995057"/>
            <a:ext cx="9701405" cy="3447098"/>
          </a:xfrm>
        </p:spPr>
        <p:txBody>
          <a:bodyPr/>
          <a:lstStyle/>
          <a:p>
            <a:r>
              <a:rPr lang="hr-HR" dirty="0"/>
              <a:t> </a:t>
            </a:r>
            <a:r>
              <a:rPr lang="hr-HR" sz="1800" b="1" dirty="0"/>
              <a:t>Definition – PIC Law, art. 5</a:t>
            </a:r>
          </a:p>
          <a:p>
            <a:endParaRPr lang="hr-HR" sz="1800" dirty="0"/>
          </a:p>
          <a:p>
            <a:r>
              <a:rPr lang="hr-HR" sz="1800" i="1" dirty="0"/>
              <a:t>„</a:t>
            </a:r>
            <a:r>
              <a:rPr lang="en-US" sz="1800" b="1" i="1" dirty="0"/>
              <a:t>Managerial accountability</a:t>
            </a:r>
            <a:r>
              <a:rPr lang="en-US" sz="1800" b="1" dirty="0"/>
              <a:t> </a:t>
            </a:r>
            <a:r>
              <a:rPr lang="hr-HR" sz="1800" i="1" dirty="0"/>
              <a:t>means</a:t>
            </a:r>
            <a:r>
              <a:rPr lang="en-US" sz="1800" i="1" dirty="0"/>
              <a:t> the accountability of managers for their business decisions and actions, including asset management and for the same to </a:t>
            </a:r>
            <a:r>
              <a:rPr lang="hr-HR" sz="1800" i="1" dirty="0"/>
              <a:t>be responsible</a:t>
            </a:r>
            <a:r>
              <a:rPr lang="en-US" sz="1800" i="1" dirty="0"/>
              <a:t> to the person by whom they were appointed or who transferred their authorities and responsibilities on to them.</a:t>
            </a:r>
            <a:r>
              <a:rPr lang="hr-HR" sz="1800" i="1" dirty="0"/>
              <a:t>”</a:t>
            </a:r>
            <a:endParaRPr lang="en-US" sz="1800" i="1" dirty="0"/>
          </a:p>
          <a:p>
            <a:endParaRPr lang="hr-HR" sz="1800" i="1" dirty="0"/>
          </a:p>
          <a:p>
            <a:endParaRPr lang="hr-HR" sz="1800" dirty="0"/>
          </a:p>
          <a:p>
            <a:r>
              <a:rPr lang="hr-HR" sz="1800" b="1" dirty="0"/>
              <a:t>Prerequisite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r-HR" dirty="0"/>
              <a:t>sound system of internal control</a:t>
            </a:r>
          </a:p>
          <a:p>
            <a:endParaRPr lang="hr-HR" dirty="0"/>
          </a:p>
          <a:p>
            <a:r>
              <a:rPr lang="hr-HR" dirty="0"/>
              <a:t>				</a:t>
            </a:r>
          </a:p>
          <a:p>
            <a:r>
              <a:rPr lang="hr-HR" dirty="0"/>
              <a:t>22 </a:t>
            </a:r>
          </a:p>
        </p:txBody>
      </p:sp>
    </p:spTree>
    <p:extLst>
      <p:ext uri="{BB962C8B-B14F-4D97-AF65-F5344CB8AC3E}">
        <p14:creationId xmlns:p14="http://schemas.microsoft.com/office/powerpoint/2010/main" val="325285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862666" y="1947332"/>
            <a:ext cx="8697383" cy="404230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208213" y="2060575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Law</a:t>
            </a:r>
            <a:r>
              <a:rPr lang="en-GB" altLang="sr-Latn-RS" sz="1800" b="1"/>
              <a:t> on Internal </a:t>
            </a:r>
            <a:endParaRPr lang="hr-HR" altLang="sr-Latn-R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c</a:t>
            </a:r>
            <a:r>
              <a:rPr lang="en-GB" altLang="sr-Latn-RS" sz="1800" b="1"/>
              <a:t>ontrol </a:t>
            </a:r>
            <a:r>
              <a:rPr lang="hr-HR" altLang="sr-Latn-RS" sz="1800" b="1"/>
              <a:t>s</a:t>
            </a:r>
            <a:r>
              <a:rPr lang="en-GB" altLang="sr-Latn-RS" sz="1800" b="1"/>
              <a:t>ystem</a:t>
            </a:r>
            <a:r>
              <a:rPr lang="hr-HR" altLang="sr-Latn-RS" sz="1800" b="1"/>
              <a:t> 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7608888" y="2133600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Budget Law</a:t>
            </a:r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5087938" y="4371975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Fiscal responisiblity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Law</a:t>
            </a:r>
          </a:p>
        </p:txBody>
      </p:sp>
      <p:sp>
        <p:nvSpPr>
          <p:cNvPr id="7" name="Strelica zakrivljena udesno 6"/>
          <p:cNvSpPr/>
          <p:nvPr/>
        </p:nvSpPr>
        <p:spPr>
          <a:xfrm rot="18723940">
            <a:off x="3771901" y="3951289"/>
            <a:ext cx="576263" cy="1989137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Strelica zakrivljena udesno 7"/>
          <p:cNvSpPr/>
          <p:nvPr/>
        </p:nvSpPr>
        <p:spPr>
          <a:xfrm rot="13568435">
            <a:off x="8237538" y="3967163"/>
            <a:ext cx="576263" cy="1989138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9" name="Strelica zakrivljena udesno 8"/>
          <p:cNvSpPr/>
          <p:nvPr/>
        </p:nvSpPr>
        <p:spPr>
          <a:xfrm rot="5400000">
            <a:off x="5670551" y="882651"/>
            <a:ext cx="576262" cy="1989137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8201" name="TekstniOkvir 9"/>
          <p:cNvSpPr txBox="1">
            <a:spLocks noChangeArrowheads="1"/>
          </p:cNvSpPr>
          <p:nvPr/>
        </p:nvSpPr>
        <p:spPr bwMode="auto">
          <a:xfrm>
            <a:off x="4841876" y="2571751"/>
            <a:ext cx="23352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/>
              <a:t>FINANCIAL MANAGEMENT AND SYSTEM OF INTERNAL CONTROLS </a:t>
            </a:r>
          </a:p>
        </p:txBody>
      </p:sp>
      <p:sp>
        <p:nvSpPr>
          <p:cNvPr id="8202" name="TekstniOkvir 3"/>
          <p:cNvSpPr txBox="1">
            <a:spLocks noChangeArrowheads="1"/>
          </p:cNvSpPr>
          <p:nvPr/>
        </p:nvSpPr>
        <p:spPr bwMode="auto">
          <a:xfrm>
            <a:off x="541868" y="803276"/>
            <a:ext cx="87799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sz="2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Managerial</a:t>
            </a:r>
            <a:r>
              <a:rPr lang="hr-HR" sz="4000" dirty="0">
                <a:solidFill>
                  <a:schemeClr val="tx2"/>
                </a:solidFill>
              </a:rPr>
              <a:t> </a:t>
            </a:r>
            <a:r>
              <a:rPr lang="hr-HR" sz="2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Accountability</a:t>
            </a:r>
            <a:endParaRPr lang="hr-HR" altLang="sr-Latn-RS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01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8" y="899923"/>
            <a:ext cx="10367194" cy="624077"/>
          </a:xfrm>
        </p:spPr>
        <p:txBody>
          <a:bodyPr/>
          <a:lstStyle/>
          <a:p>
            <a:r>
              <a:rPr lang="hr-HR" dirty="0"/>
              <a:t>Managerial Accountability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868" y="1607127"/>
            <a:ext cx="11323928" cy="3293209"/>
          </a:xfrm>
        </p:spPr>
        <p:txBody>
          <a:bodyPr/>
          <a:lstStyle/>
          <a:p>
            <a:r>
              <a:rPr lang="hr-HR" sz="1800" b="1" dirty="0"/>
              <a:t>Rolebook on </a:t>
            </a:r>
            <a:r>
              <a:rPr lang="hr-HR" sz="1800" b="1" dirty="0" err="1"/>
              <a:t>Internal</a:t>
            </a:r>
            <a:r>
              <a:rPr lang="hr-HR" sz="1800" b="1" dirty="0"/>
              <a:t> </a:t>
            </a:r>
            <a:r>
              <a:rPr lang="hr-HR" sz="1800" b="1" dirty="0" err="1"/>
              <a:t>Control</a:t>
            </a:r>
            <a:endParaRPr lang="hr-HR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r-HR" dirty="0"/>
              <a:t>System of internal control established and put into practice through five COSO components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r-HR" dirty="0"/>
              <a:t>Framework for development the internal cotrol system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72708837"/>
              </p:ext>
            </p:extLst>
          </p:nvPr>
        </p:nvGraphicFramePr>
        <p:xfrm>
          <a:off x="6612466" y="2883242"/>
          <a:ext cx="4004733" cy="3242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jagram 6"/>
          <p:cNvGraphicFramePr/>
          <p:nvPr>
            <p:extLst>
              <p:ext uri="{D42A27DB-BD31-4B8C-83A1-F6EECF244321}">
                <p14:modId xmlns:p14="http://schemas.microsoft.com/office/powerpoint/2010/main" val="2265103788"/>
              </p:ext>
            </p:extLst>
          </p:nvPr>
        </p:nvGraphicFramePr>
        <p:xfrm>
          <a:off x="0" y="2730842"/>
          <a:ext cx="7157308" cy="378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0666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749" y="1019303"/>
            <a:ext cx="660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9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51087" y="692150"/>
            <a:ext cx="7200900" cy="401392"/>
          </a:xfrm>
          <a:prstGeom prst="rect">
            <a:avLst/>
          </a:prstGeom>
          <a:solidFill>
            <a:srgbClr val="E4B8D7"/>
          </a:solidFill>
          <a:ln w="9525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1297940">
              <a:spcBef>
                <a:spcPts val="730"/>
              </a:spcBef>
            </a:pP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MINISTER/COUNTY</a:t>
            </a:r>
            <a:r>
              <a:rPr sz="2000" b="1" spc="-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000000"/>
                </a:solidFill>
                <a:latin typeface="Arial"/>
                <a:cs typeface="Arial"/>
              </a:rPr>
              <a:t>PERFECT/MAYOR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4112" y="2420937"/>
            <a:ext cx="1295400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567690" marR="36195" indent="-521334">
              <a:spcBef>
                <a:spcPts val="915"/>
              </a:spcBef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Dir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ctor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te  A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8576" y="2420937"/>
            <a:ext cx="1393825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614680" marR="85725" indent="-520065">
              <a:spcBef>
                <a:spcPts val="915"/>
              </a:spcBef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Dir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ctor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te  B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9801" y="2420937"/>
            <a:ext cx="1295400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565150" marR="36195" indent="-518159">
              <a:spcBef>
                <a:spcPts val="915"/>
              </a:spcBef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Dir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ctor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te  C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22551" y="3573398"/>
            <a:ext cx="936625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264160">
              <a:spcBef>
                <a:spcPts val="819"/>
              </a:spcBef>
            </a:pPr>
            <a:r>
              <a:rPr sz="1400" spc="-5" dirty="0">
                <a:solidFill>
                  <a:prstClr val="black"/>
                </a:solidFill>
                <a:latin typeface="Arial"/>
                <a:cs typeface="Arial"/>
              </a:rPr>
              <a:t>Units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11060" y="1847469"/>
            <a:ext cx="269304" cy="309245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Internal </a:t>
            </a:r>
            <a:r>
              <a:rPr b="1" dirty="0">
                <a:solidFill>
                  <a:prstClr val="black"/>
                </a:solidFill>
                <a:latin typeface="Arial"/>
                <a:cs typeface="Arial"/>
              </a:rPr>
              <a:t>control</a:t>
            </a:r>
            <a:r>
              <a:rPr b="1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system/FMC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161523" y="765176"/>
            <a:ext cx="76200" cy="5761355"/>
          </a:xfrm>
          <a:custGeom>
            <a:avLst/>
            <a:gdLst/>
            <a:ahLst/>
            <a:cxnLst/>
            <a:rect l="l" t="t" r="r" b="b"/>
            <a:pathLst>
              <a:path w="76200" h="5761355">
                <a:moveTo>
                  <a:pt x="31750" y="5684837"/>
                </a:moveTo>
                <a:lnTo>
                  <a:pt x="0" y="5684837"/>
                </a:lnTo>
                <a:lnTo>
                  <a:pt x="38100" y="5761037"/>
                </a:lnTo>
                <a:lnTo>
                  <a:pt x="69830" y="5697575"/>
                </a:lnTo>
                <a:lnTo>
                  <a:pt x="31750" y="5697575"/>
                </a:lnTo>
                <a:lnTo>
                  <a:pt x="31750" y="5684837"/>
                </a:lnTo>
                <a:close/>
              </a:path>
              <a:path w="76200" h="5761355">
                <a:moveTo>
                  <a:pt x="44450" y="0"/>
                </a:moveTo>
                <a:lnTo>
                  <a:pt x="31750" y="0"/>
                </a:lnTo>
                <a:lnTo>
                  <a:pt x="31750" y="5697575"/>
                </a:lnTo>
                <a:lnTo>
                  <a:pt x="44450" y="5697575"/>
                </a:lnTo>
                <a:lnTo>
                  <a:pt x="44450" y="0"/>
                </a:lnTo>
                <a:close/>
              </a:path>
              <a:path w="76200" h="5761355">
                <a:moveTo>
                  <a:pt x="76200" y="5684837"/>
                </a:moveTo>
                <a:lnTo>
                  <a:pt x="44450" y="5684837"/>
                </a:lnTo>
                <a:lnTo>
                  <a:pt x="44450" y="5697575"/>
                </a:lnTo>
                <a:lnTo>
                  <a:pt x="69830" y="5697575"/>
                </a:lnTo>
                <a:lnTo>
                  <a:pt x="76200" y="56848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48300" y="1196975"/>
            <a:ext cx="0" cy="647700"/>
          </a:xfrm>
          <a:custGeom>
            <a:avLst/>
            <a:gdLst/>
            <a:ahLst/>
            <a:cxnLst/>
            <a:rect l="l" t="t" r="r" b="b"/>
            <a:pathLst>
              <a:path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40751" y="2449448"/>
            <a:ext cx="1440180" cy="810478"/>
          </a:xfrm>
          <a:prstGeom prst="rect">
            <a:avLst/>
          </a:prstGeom>
          <a:solidFill>
            <a:srgbClr val="6699FF">
              <a:alpha val="39999"/>
            </a:srgbClr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ts val="1964"/>
              </a:lnSpc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Directorate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  <a:p>
            <a:pPr marL="319405" marR="311785" indent="-62865" algn="ctr"/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for  </a:t>
            </a:r>
            <a:r>
              <a:rPr b="1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b="1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b="1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6426" y="1341501"/>
            <a:ext cx="2303780" cy="313547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71145">
              <a:spcBef>
                <a:spcPts val="285"/>
              </a:spcBef>
            </a:pPr>
            <a:r>
              <a:rPr spc="-5" dirty="0">
                <a:solidFill>
                  <a:prstClr val="black"/>
                </a:solidFill>
                <a:latin typeface="Arial"/>
                <a:cs typeface="Arial"/>
              </a:rPr>
              <a:t>Internal Audit</a:t>
            </a:r>
            <a:r>
              <a:rPr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prstClr val="black"/>
                </a:solidFill>
                <a:latin typeface="Arial"/>
                <a:cs typeface="Arial"/>
              </a:rPr>
              <a:t>unit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27451" y="5199062"/>
            <a:ext cx="1008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22555">
              <a:spcBef>
                <a:spcPts val="685"/>
              </a:spcBef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agencies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43250" y="1844675"/>
            <a:ext cx="2520950" cy="0"/>
          </a:xfrm>
          <a:custGeom>
            <a:avLst/>
            <a:gdLst/>
            <a:ahLst/>
            <a:cxnLst/>
            <a:rect l="l" t="t" r="r" b="b"/>
            <a:pathLst>
              <a:path w="2520950">
                <a:moveTo>
                  <a:pt x="0" y="0"/>
                </a:moveTo>
                <a:lnTo>
                  <a:pt x="25209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64200" y="1844676"/>
            <a:ext cx="3175000" cy="15875"/>
          </a:xfrm>
          <a:custGeom>
            <a:avLst/>
            <a:gdLst/>
            <a:ahLst/>
            <a:cxnLst/>
            <a:rect l="l" t="t" r="r" b="b"/>
            <a:pathLst>
              <a:path w="3175000" h="15875">
                <a:moveTo>
                  <a:pt x="0" y="0"/>
                </a:moveTo>
                <a:lnTo>
                  <a:pt x="3175000" y="15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05150" y="1844676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40173" y="1860551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119748" y="1844676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801100" y="1860551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97323" y="323367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9850" y="295275"/>
                </a:lnTo>
                <a:lnTo>
                  <a:pt x="31750" y="295275"/>
                </a:lnTo>
                <a:lnTo>
                  <a:pt x="31750" y="282575"/>
                </a:lnTo>
                <a:close/>
              </a:path>
              <a:path w="76200" h="358775">
                <a:moveTo>
                  <a:pt x="44450" y="0"/>
                </a:moveTo>
                <a:lnTo>
                  <a:pt x="31750" y="0"/>
                </a:lnTo>
                <a:lnTo>
                  <a:pt x="31750" y="295275"/>
                </a:lnTo>
                <a:lnTo>
                  <a:pt x="44450" y="295275"/>
                </a:lnTo>
                <a:lnTo>
                  <a:pt x="44450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5275"/>
                </a:lnTo>
                <a:lnTo>
                  <a:pt x="69850" y="29527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52699" y="323367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9850" y="295275"/>
                </a:lnTo>
                <a:lnTo>
                  <a:pt x="31750" y="295275"/>
                </a:lnTo>
                <a:lnTo>
                  <a:pt x="31750" y="282575"/>
                </a:lnTo>
                <a:close/>
              </a:path>
              <a:path w="76200" h="358775">
                <a:moveTo>
                  <a:pt x="44450" y="0"/>
                </a:moveTo>
                <a:lnTo>
                  <a:pt x="31750" y="0"/>
                </a:lnTo>
                <a:lnTo>
                  <a:pt x="31750" y="295275"/>
                </a:lnTo>
                <a:lnTo>
                  <a:pt x="44450" y="295275"/>
                </a:lnTo>
                <a:lnTo>
                  <a:pt x="44450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5275"/>
                </a:lnTo>
                <a:lnTo>
                  <a:pt x="69850" y="29527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119748" y="3186048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31750" y="284225"/>
                </a:moveTo>
                <a:lnTo>
                  <a:pt x="0" y="284225"/>
                </a:lnTo>
                <a:lnTo>
                  <a:pt x="38100" y="360425"/>
                </a:lnTo>
                <a:lnTo>
                  <a:pt x="69850" y="296925"/>
                </a:lnTo>
                <a:lnTo>
                  <a:pt x="31750" y="296925"/>
                </a:lnTo>
                <a:lnTo>
                  <a:pt x="31750" y="284225"/>
                </a:lnTo>
                <a:close/>
              </a:path>
              <a:path w="76200" h="360679">
                <a:moveTo>
                  <a:pt x="44450" y="0"/>
                </a:moveTo>
                <a:lnTo>
                  <a:pt x="31750" y="0"/>
                </a:lnTo>
                <a:lnTo>
                  <a:pt x="31750" y="296925"/>
                </a:lnTo>
                <a:lnTo>
                  <a:pt x="44450" y="296925"/>
                </a:lnTo>
                <a:lnTo>
                  <a:pt x="44450" y="0"/>
                </a:lnTo>
                <a:close/>
              </a:path>
              <a:path w="76200" h="360679">
                <a:moveTo>
                  <a:pt x="76200" y="284225"/>
                </a:moveTo>
                <a:lnTo>
                  <a:pt x="44450" y="284225"/>
                </a:lnTo>
                <a:lnTo>
                  <a:pt x="44450" y="296925"/>
                </a:lnTo>
                <a:lnTo>
                  <a:pt x="69850" y="296925"/>
                </a:lnTo>
                <a:lnTo>
                  <a:pt x="76200" y="28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48300" y="1484375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>
                <a:moveTo>
                  <a:pt x="100812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51087" y="4292600"/>
            <a:ext cx="7633334" cy="0"/>
          </a:xfrm>
          <a:custGeom>
            <a:avLst/>
            <a:gdLst/>
            <a:ahLst/>
            <a:cxnLst/>
            <a:rect l="l" t="t" r="r" b="b"/>
            <a:pathLst>
              <a:path w="7633334">
                <a:moveTo>
                  <a:pt x="0" y="0"/>
                </a:moveTo>
                <a:lnTo>
                  <a:pt x="7632763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11450" y="4508437"/>
            <a:ext cx="6717030" cy="352019"/>
          </a:xfrm>
          <a:prstGeom prst="rect">
            <a:avLst/>
          </a:prstGeom>
          <a:solidFill>
            <a:srgbClr val="DCC2CE"/>
          </a:solidFill>
          <a:ln w="9525">
            <a:solidFill>
              <a:srgbClr val="00000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737870">
              <a:spcBef>
                <a:spcPts val="585"/>
              </a:spcBef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Budgetary/Extra-budgetary users </a:t>
            </a:r>
            <a:r>
              <a:rPr sz="1600" dirty="0">
                <a:solidFill>
                  <a:prstClr val="black"/>
                </a:solidFill>
                <a:latin typeface="Arial"/>
                <a:cs typeface="Arial"/>
              </a:rPr>
              <a:t>(2</a:t>
            </a:r>
            <a:r>
              <a:rPr sz="1575" baseline="26455" dirty="0">
                <a:solidFill>
                  <a:prstClr val="black"/>
                </a:solidFill>
                <a:latin typeface="Arial"/>
                <a:cs typeface="Arial"/>
              </a:rPr>
              <a:t>nd </a:t>
            </a:r>
            <a:r>
              <a:rPr sz="1600" spc="-5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sz="1600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r>
              <a:rPr sz="1575" baseline="26455" dirty="0">
                <a:solidFill>
                  <a:prstClr val="black"/>
                </a:solidFill>
                <a:latin typeface="Arial"/>
                <a:cs typeface="Arial"/>
              </a:rPr>
              <a:t>rd</a:t>
            </a:r>
            <a:r>
              <a:rPr sz="1575" spc="60" baseline="264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prstClr val="black"/>
                </a:solidFill>
                <a:latin typeface="Arial"/>
                <a:cs typeface="Arial"/>
              </a:rPr>
              <a:t>level)</a:t>
            </a:r>
            <a:endParaRPr sz="1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08187" y="815976"/>
            <a:ext cx="76200" cy="5553075"/>
          </a:xfrm>
          <a:custGeom>
            <a:avLst/>
            <a:gdLst/>
            <a:ahLst/>
            <a:cxnLst/>
            <a:rect l="l" t="t" r="r" b="b"/>
            <a:pathLst>
              <a:path w="76200" h="5553075">
                <a:moveTo>
                  <a:pt x="44450" y="63500"/>
                </a:moveTo>
                <a:lnTo>
                  <a:pt x="31750" y="63500"/>
                </a:lnTo>
                <a:lnTo>
                  <a:pt x="31750" y="5553075"/>
                </a:lnTo>
                <a:lnTo>
                  <a:pt x="44450" y="5553075"/>
                </a:lnTo>
                <a:lnTo>
                  <a:pt x="44450" y="63500"/>
                </a:lnTo>
                <a:close/>
              </a:path>
              <a:path w="76200" h="55530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5553075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14310" y="2793881"/>
            <a:ext cx="269304" cy="22225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Fiscal</a:t>
            </a:r>
            <a:r>
              <a:rPr b="1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prstClr val="black"/>
                </a:solidFill>
                <a:latin typeface="Arial"/>
                <a:cs typeface="Arial"/>
              </a:rPr>
              <a:t>responsibility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70351" y="3573398"/>
            <a:ext cx="930275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261620">
              <a:spcBef>
                <a:spcPts val="819"/>
              </a:spcBef>
            </a:pPr>
            <a:r>
              <a:rPr sz="1400" spc="-5" dirty="0">
                <a:solidFill>
                  <a:prstClr val="black"/>
                </a:solidFill>
                <a:latin typeface="Arial"/>
                <a:cs typeface="Arial"/>
              </a:rPr>
              <a:t>Units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53151" y="3592448"/>
            <a:ext cx="1008380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300990">
              <a:spcBef>
                <a:spcPts val="819"/>
              </a:spcBef>
            </a:pPr>
            <a:r>
              <a:rPr sz="1400" spc="-5" dirty="0">
                <a:solidFill>
                  <a:prstClr val="black"/>
                </a:solidFill>
                <a:latin typeface="Arial"/>
                <a:cs typeface="Arial"/>
              </a:rPr>
              <a:t>Units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24113" y="5949950"/>
            <a:ext cx="7056755" cy="0"/>
          </a:xfrm>
          <a:custGeom>
            <a:avLst/>
            <a:gdLst/>
            <a:ahLst/>
            <a:cxnLst/>
            <a:rect l="l" t="t" r="r" b="b"/>
            <a:pathLst>
              <a:path w="7056755">
                <a:moveTo>
                  <a:pt x="0" y="0"/>
                </a:moveTo>
                <a:lnTo>
                  <a:pt x="7056437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71875" y="6092825"/>
            <a:ext cx="5904230" cy="388568"/>
          </a:xfrm>
          <a:prstGeom prst="rect">
            <a:avLst/>
          </a:prstGeom>
          <a:solidFill>
            <a:srgbClr val="DCC2CE"/>
          </a:solidFill>
          <a:ln w="9525">
            <a:solidFill>
              <a:srgbClr val="000000"/>
            </a:solidFill>
          </a:ln>
        </p:spPr>
        <p:txBody>
          <a:bodyPr vert="horz" wrap="square" lIns="0" tIns="110490" rIns="0" bIns="0" rtlCol="0">
            <a:spAutoFit/>
          </a:bodyPr>
          <a:lstStyle/>
          <a:p>
            <a:pPr marL="704850">
              <a:spcBef>
                <a:spcPts val="870"/>
              </a:spcBef>
            </a:pPr>
            <a:r>
              <a:rPr b="1" dirty="0">
                <a:solidFill>
                  <a:prstClr val="black"/>
                </a:solidFill>
                <a:latin typeface="Arial"/>
                <a:cs typeface="Arial"/>
              </a:rPr>
              <a:t>Public 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companies </a:t>
            </a:r>
            <a:r>
              <a:rPr b="1" dirty="0">
                <a:solidFill>
                  <a:prstClr val="black"/>
                </a:solidFill>
                <a:latin typeface="Arial"/>
                <a:cs typeface="Arial"/>
              </a:rPr>
              <a:t>and other 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legal</a:t>
            </a:r>
            <a:r>
              <a:rPr b="1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entities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62450" y="5194300"/>
            <a:ext cx="1008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08585">
              <a:spcBef>
                <a:spcPts val="685"/>
              </a:spcBef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institutes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801100" y="3233674"/>
            <a:ext cx="76200" cy="327025"/>
          </a:xfrm>
          <a:custGeom>
            <a:avLst/>
            <a:gdLst/>
            <a:ahLst/>
            <a:cxnLst/>
            <a:rect l="l" t="t" r="r" b="b"/>
            <a:pathLst>
              <a:path w="76200" h="327025">
                <a:moveTo>
                  <a:pt x="31750" y="250825"/>
                </a:moveTo>
                <a:lnTo>
                  <a:pt x="0" y="250825"/>
                </a:lnTo>
                <a:lnTo>
                  <a:pt x="38100" y="327025"/>
                </a:lnTo>
                <a:lnTo>
                  <a:pt x="69850" y="263525"/>
                </a:lnTo>
                <a:lnTo>
                  <a:pt x="31750" y="263525"/>
                </a:lnTo>
                <a:lnTo>
                  <a:pt x="31750" y="250825"/>
                </a:lnTo>
                <a:close/>
              </a:path>
              <a:path w="76200" h="327025">
                <a:moveTo>
                  <a:pt x="44450" y="0"/>
                </a:moveTo>
                <a:lnTo>
                  <a:pt x="31750" y="0"/>
                </a:lnTo>
                <a:lnTo>
                  <a:pt x="31750" y="263525"/>
                </a:lnTo>
                <a:lnTo>
                  <a:pt x="44450" y="263525"/>
                </a:lnTo>
                <a:lnTo>
                  <a:pt x="44450" y="0"/>
                </a:lnTo>
                <a:close/>
              </a:path>
              <a:path w="76200" h="327025">
                <a:moveTo>
                  <a:pt x="76200" y="250825"/>
                </a:moveTo>
                <a:lnTo>
                  <a:pt x="44450" y="250825"/>
                </a:lnTo>
                <a:lnTo>
                  <a:pt x="44450" y="263525"/>
                </a:lnTo>
                <a:lnTo>
                  <a:pt x="69850" y="263525"/>
                </a:lnTo>
                <a:lnTo>
                  <a:pt x="76200" y="250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86802" y="3560698"/>
            <a:ext cx="1241425" cy="320600"/>
          </a:xfrm>
          <a:prstGeom prst="rect">
            <a:avLst/>
          </a:prstGeom>
          <a:solidFill>
            <a:srgbClr val="6699FF">
              <a:alpha val="38038"/>
            </a:srgbClr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algn="ctr">
              <a:spcBef>
                <a:spcPts val="819"/>
              </a:spcBef>
            </a:pPr>
            <a:r>
              <a:rPr sz="1400" spc="-5" dirty="0">
                <a:solidFill>
                  <a:prstClr val="black"/>
                </a:solidFill>
                <a:latin typeface="Arial"/>
                <a:cs typeface="Arial"/>
              </a:rPr>
              <a:t>Units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72176" y="5199062"/>
            <a:ext cx="1008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13664">
              <a:spcBef>
                <a:spcPts val="685"/>
              </a:spcBef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hospitals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70675" y="5183251"/>
            <a:ext cx="1008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68910">
              <a:spcBef>
                <a:spcPts val="685"/>
              </a:spcBef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schools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24852" y="5167377"/>
            <a:ext cx="1354455" cy="39687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1525"/>
              </a:lnSpc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other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  <a:p>
            <a:pPr marL="1270" algn="ctr">
              <a:lnSpc>
                <a:spcPts val="1600"/>
              </a:lnSpc>
            </a:pPr>
            <a:r>
              <a:rPr sz="1400" b="1" spc="-5" dirty="0">
                <a:solidFill>
                  <a:prstClr val="black"/>
                </a:solidFill>
                <a:latin typeface="Arial"/>
                <a:cs typeface="Arial"/>
              </a:rPr>
              <a:t>institutions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146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514" y="2107934"/>
            <a:ext cx="11898591" cy="67710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r-HR" sz="2400" dirty="0">
                <a:solidFill>
                  <a:schemeClr val="tx1"/>
                </a:solidFill>
              </a:rPr>
              <a:t>Ne</a:t>
            </a:r>
            <a:r>
              <a:rPr lang="hr-HR" sz="2000" dirty="0">
                <a:solidFill>
                  <a:schemeClr val="tx1"/>
                </a:solidFill>
              </a:rPr>
              <a:t>w culture of management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>
                <a:solidFill>
                  <a:schemeClr val="tx1"/>
                </a:solidFill>
              </a:rPr>
              <a:t>From traditional administrating to active management</a:t>
            </a:r>
          </a:p>
        </p:txBody>
      </p:sp>
      <p:pic>
        <p:nvPicPr>
          <p:cNvPr id="8194" name="Picture 2" descr="http://www.mfin.hr/adminmax/images/upload/Testne%20slike/685795341_slika%202%2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773" y="3113903"/>
            <a:ext cx="6129716" cy="329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61" y="1196148"/>
            <a:ext cx="4401693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632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255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1_Office Theme</vt:lpstr>
      <vt:lpstr>Managerial Accountability – Croatian example</vt:lpstr>
      <vt:lpstr>PowerPoint Presentation</vt:lpstr>
      <vt:lpstr>Managerial Accountability</vt:lpstr>
      <vt:lpstr>MINISTER/COUNTY PERFECT/MAYOR</vt:lpstr>
      <vt:lpstr>New culture of management From traditional administrating to active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ljerk</dc:creator>
  <cp:lastModifiedBy>Kristina Zaituna</cp:lastModifiedBy>
  <cp:revision>30</cp:revision>
  <cp:lastPrinted>2018-01-30T08:27:18Z</cp:lastPrinted>
  <dcterms:created xsi:type="dcterms:W3CDTF">2018-01-28T10:28:27Z</dcterms:created>
  <dcterms:modified xsi:type="dcterms:W3CDTF">2018-01-30T13:24:21Z</dcterms:modified>
</cp:coreProperties>
</file>