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9" r:id="rId3"/>
    <p:sldId id="262" r:id="rId4"/>
    <p:sldId id="258" r:id="rId5"/>
    <p:sldId id="276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9"/>
    <a:srgbClr val="D50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E919E-AC0F-4334-A280-7005A9A25CB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996A48-5222-4108-A0EA-7D4CB04AA682}">
      <dgm:prSet phldrT="[Text]"/>
      <dgm:spPr/>
      <dgm:t>
        <a:bodyPr/>
        <a:lstStyle/>
        <a:p>
          <a:r>
            <a:rPr lang="hr-HR" dirty="0"/>
            <a:t>1. </a:t>
          </a:r>
          <a:r>
            <a:rPr lang="ru-RU" dirty="0"/>
            <a:t>Контрольная среда</a:t>
          </a:r>
          <a:endParaRPr lang="en-US" dirty="0"/>
        </a:p>
      </dgm:t>
    </dgm:pt>
    <dgm:pt modelId="{1B311D19-EEA0-4D19-8B45-9DBBB1BBD1D2}" type="parTrans" cxnId="{FB56358C-B27B-48CD-B020-80678E450C22}">
      <dgm:prSet/>
      <dgm:spPr/>
      <dgm:t>
        <a:bodyPr/>
        <a:lstStyle/>
        <a:p>
          <a:endParaRPr lang="en-US"/>
        </a:p>
      </dgm:t>
    </dgm:pt>
    <dgm:pt modelId="{B067C8F9-8063-466F-A5DA-11371E5B723B}" type="sibTrans" cxnId="{FB56358C-B27B-48CD-B020-80678E450C22}">
      <dgm:prSet/>
      <dgm:spPr/>
      <dgm:t>
        <a:bodyPr/>
        <a:lstStyle/>
        <a:p>
          <a:endParaRPr lang="en-US"/>
        </a:p>
      </dgm:t>
    </dgm:pt>
    <dgm:pt modelId="{7707667D-B989-4136-9A11-D72FC6C65801}">
      <dgm:prSet phldrT="[Text]"/>
      <dgm:spPr/>
      <dgm:t>
        <a:bodyPr/>
        <a:lstStyle/>
        <a:p>
          <a:r>
            <a:rPr lang="hr-HR" dirty="0"/>
            <a:t>5. </a:t>
          </a:r>
          <a:r>
            <a:rPr lang="ru-RU" dirty="0"/>
            <a:t>Мониторинг и оценка системы</a:t>
          </a:r>
          <a:endParaRPr lang="en-US" dirty="0"/>
        </a:p>
      </dgm:t>
    </dgm:pt>
    <dgm:pt modelId="{F51D3F9D-6535-4396-9035-144CE4809746}" type="parTrans" cxnId="{FB40198A-B457-44DC-B51A-3140FD2EB435}">
      <dgm:prSet/>
      <dgm:spPr/>
      <dgm:t>
        <a:bodyPr/>
        <a:lstStyle/>
        <a:p>
          <a:endParaRPr lang="en-US"/>
        </a:p>
      </dgm:t>
    </dgm:pt>
    <dgm:pt modelId="{BA75DC7B-FE69-45E7-92DE-304F8B8409B0}" type="sibTrans" cxnId="{FB40198A-B457-44DC-B51A-3140FD2EB435}">
      <dgm:prSet/>
      <dgm:spPr/>
      <dgm:t>
        <a:bodyPr/>
        <a:lstStyle/>
        <a:p>
          <a:endParaRPr lang="en-US"/>
        </a:p>
      </dgm:t>
    </dgm:pt>
    <dgm:pt modelId="{7EC34E8C-9CC8-4689-9E1A-2FB099C99832}">
      <dgm:prSet phldrT="[Text]"/>
      <dgm:spPr/>
      <dgm:t>
        <a:bodyPr/>
        <a:lstStyle/>
        <a:p>
          <a:r>
            <a:rPr lang="hr-HR" dirty="0"/>
            <a:t>4. I</a:t>
          </a:r>
          <a:r>
            <a:rPr lang="ru-RU" dirty="0"/>
            <a:t>информация и коммуникация</a:t>
          </a:r>
          <a:endParaRPr lang="en-US" dirty="0"/>
        </a:p>
      </dgm:t>
    </dgm:pt>
    <dgm:pt modelId="{568E968D-59B8-4A3E-9AFA-CA6BCCB05833}" type="parTrans" cxnId="{27FFB448-3FC4-4A9C-8B20-33F3BA6BD74A}">
      <dgm:prSet/>
      <dgm:spPr/>
      <dgm:t>
        <a:bodyPr/>
        <a:lstStyle/>
        <a:p>
          <a:endParaRPr lang="en-US"/>
        </a:p>
      </dgm:t>
    </dgm:pt>
    <dgm:pt modelId="{9991F08F-9F88-492A-83BA-AD3143386007}" type="sibTrans" cxnId="{27FFB448-3FC4-4A9C-8B20-33F3BA6BD74A}">
      <dgm:prSet/>
      <dgm:spPr/>
      <dgm:t>
        <a:bodyPr/>
        <a:lstStyle/>
        <a:p>
          <a:endParaRPr lang="en-US"/>
        </a:p>
      </dgm:t>
    </dgm:pt>
    <dgm:pt modelId="{054F810D-BFFC-40CA-85ED-46FFAE11DB3F}">
      <dgm:prSet phldrT="[Text]"/>
      <dgm:spPr/>
      <dgm:t>
        <a:bodyPr/>
        <a:lstStyle/>
        <a:p>
          <a:r>
            <a:rPr lang="hr-HR" dirty="0"/>
            <a:t>3.  </a:t>
          </a:r>
          <a:r>
            <a:rPr lang="ru-RU" dirty="0"/>
            <a:t>Контрольные мероприятия</a:t>
          </a:r>
          <a:endParaRPr lang="en-US" dirty="0"/>
        </a:p>
      </dgm:t>
    </dgm:pt>
    <dgm:pt modelId="{44DED84D-37BB-4CF5-A50F-C4DE3C987777}" type="parTrans" cxnId="{3DC6F386-6B6D-4F36-ADA8-B7097C6EAEEE}">
      <dgm:prSet/>
      <dgm:spPr/>
      <dgm:t>
        <a:bodyPr/>
        <a:lstStyle/>
        <a:p>
          <a:endParaRPr lang="en-US"/>
        </a:p>
      </dgm:t>
    </dgm:pt>
    <dgm:pt modelId="{515EDAE9-477E-41D3-B2B7-E64E0DBD5F88}" type="sibTrans" cxnId="{3DC6F386-6B6D-4F36-ADA8-B7097C6EAEEE}">
      <dgm:prSet/>
      <dgm:spPr/>
      <dgm:t>
        <a:bodyPr/>
        <a:lstStyle/>
        <a:p>
          <a:endParaRPr lang="en-US"/>
        </a:p>
      </dgm:t>
    </dgm:pt>
    <dgm:pt modelId="{69C952B3-604B-4F52-8D46-DCD42D651C38}">
      <dgm:prSet phldrT="[Text]"/>
      <dgm:spPr/>
      <dgm:t>
        <a:bodyPr/>
        <a:lstStyle/>
        <a:p>
          <a:r>
            <a:rPr lang="hr-HR" dirty="0"/>
            <a:t>2.</a:t>
          </a:r>
          <a:r>
            <a:rPr lang="ru-RU" dirty="0"/>
            <a:t> Управление риском</a:t>
          </a:r>
          <a:endParaRPr lang="en-US" dirty="0"/>
        </a:p>
      </dgm:t>
    </dgm:pt>
    <dgm:pt modelId="{BF06A20B-5050-4335-8AE6-3EE9D5DDADDB}" type="parTrans" cxnId="{97E29E5E-348A-4DE8-BA6E-FC3F024A7E5C}">
      <dgm:prSet/>
      <dgm:spPr/>
      <dgm:t>
        <a:bodyPr/>
        <a:lstStyle/>
        <a:p>
          <a:endParaRPr lang="en-US"/>
        </a:p>
      </dgm:t>
    </dgm:pt>
    <dgm:pt modelId="{5803B2DF-10E6-4204-8655-F658C4563E24}" type="sibTrans" cxnId="{97E29E5E-348A-4DE8-BA6E-FC3F024A7E5C}">
      <dgm:prSet/>
      <dgm:spPr/>
      <dgm:t>
        <a:bodyPr/>
        <a:lstStyle/>
        <a:p>
          <a:endParaRPr lang="en-US"/>
        </a:p>
      </dgm:t>
    </dgm:pt>
    <dgm:pt modelId="{D84027C1-2479-4F20-841B-37A046615760}" type="pres">
      <dgm:prSet presAssocID="{248E919E-AC0F-4334-A280-7005A9A25CB7}" presName="cycle" presStyleCnt="0">
        <dgm:presLayoutVars>
          <dgm:dir/>
          <dgm:resizeHandles val="exact"/>
        </dgm:presLayoutVars>
      </dgm:prSet>
      <dgm:spPr/>
    </dgm:pt>
    <dgm:pt modelId="{584705E5-C2D9-4948-A64E-0037683F16CF}" type="pres">
      <dgm:prSet presAssocID="{68996A48-5222-4108-A0EA-7D4CB04AA682}" presName="node" presStyleLbl="node1" presStyleIdx="0" presStyleCnt="5">
        <dgm:presLayoutVars>
          <dgm:bulletEnabled val="1"/>
        </dgm:presLayoutVars>
      </dgm:prSet>
      <dgm:spPr/>
    </dgm:pt>
    <dgm:pt modelId="{BE779843-748F-4904-B367-C4537F5E1C49}" type="pres">
      <dgm:prSet presAssocID="{68996A48-5222-4108-A0EA-7D4CB04AA682}" presName="spNode" presStyleCnt="0"/>
      <dgm:spPr/>
    </dgm:pt>
    <dgm:pt modelId="{DF687F6E-53D9-4F91-A47C-A87BF3E331A5}" type="pres">
      <dgm:prSet presAssocID="{B067C8F9-8063-466F-A5DA-11371E5B723B}" presName="sibTrans" presStyleLbl="sibTrans1D1" presStyleIdx="0" presStyleCnt="5"/>
      <dgm:spPr/>
    </dgm:pt>
    <dgm:pt modelId="{8EF9F10A-78A3-4674-A935-61811EF81F20}" type="pres">
      <dgm:prSet presAssocID="{7707667D-B989-4136-9A11-D72FC6C65801}" presName="node" presStyleLbl="node1" presStyleIdx="1" presStyleCnt="5">
        <dgm:presLayoutVars>
          <dgm:bulletEnabled val="1"/>
        </dgm:presLayoutVars>
      </dgm:prSet>
      <dgm:spPr/>
    </dgm:pt>
    <dgm:pt modelId="{944F7B05-42C9-4639-97E2-7D35EC1E895A}" type="pres">
      <dgm:prSet presAssocID="{7707667D-B989-4136-9A11-D72FC6C65801}" presName="spNode" presStyleCnt="0"/>
      <dgm:spPr/>
    </dgm:pt>
    <dgm:pt modelId="{D3F87F0E-BAB7-4F53-940E-6AD7DCAEB4AC}" type="pres">
      <dgm:prSet presAssocID="{BA75DC7B-FE69-45E7-92DE-304F8B8409B0}" presName="sibTrans" presStyleLbl="sibTrans1D1" presStyleIdx="1" presStyleCnt="5"/>
      <dgm:spPr/>
    </dgm:pt>
    <dgm:pt modelId="{34C6686B-5E5D-4BEA-A711-16FFAB0DBFBA}" type="pres">
      <dgm:prSet presAssocID="{7EC34E8C-9CC8-4689-9E1A-2FB099C99832}" presName="node" presStyleLbl="node1" presStyleIdx="2" presStyleCnt="5">
        <dgm:presLayoutVars>
          <dgm:bulletEnabled val="1"/>
        </dgm:presLayoutVars>
      </dgm:prSet>
      <dgm:spPr/>
    </dgm:pt>
    <dgm:pt modelId="{7111A532-8D2D-4352-87C4-AB63E15B1BC2}" type="pres">
      <dgm:prSet presAssocID="{7EC34E8C-9CC8-4689-9E1A-2FB099C99832}" presName="spNode" presStyleCnt="0"/>
      <dgm:spPr/>
    </dgm:pt>
    <dgm:pt modelId="{EF5151E5-58DD-4DF6-94F7-9EB5DA75FC66}" type="pres">
      <dgm:prSet presAssocID="{9991F08F-9F88-492A-83BA-AD3143386007}" presName="sibTrans" presStyleLbl="sibTrans1D1" presStyleIdx="2" presStyleCnt="5"/>
      <dgm:spPr/>
    </dgm:pt>
    <dgm:pt modelId="{2B521AF7-5F87-4FEF-A835-61DF15AE429C}" type="pres">
      <dgm:prSet presAssocID="{054F810D-BFFC-40CA-85ED-46FFAE11DB3F}" presName="node" presStyleLbl="node1" presStyleIdx="3" presStyleCnt="5">
        <dgm:presLayoutVars>
          <dgm:bulletEnabled val="1"/>
        </dgm:presLayoutVars>
      </dgm:prSet>
      <dgm:spPr/>
    </dgm:pt>
    <dgm:pt modelId="{E1167EF3-CCCC-42DB-BA5A-B648361C4054}" type="pres">
      <dgm:prSet presAssocID="{054F810D-BFFC-40CA-85ED-46FFAE11DB3F}" presName="spNode" presStyleCnt="0"/>
      <dgm:spPr/>
    </dgm:pt>
    <dgm:pt modelId="{B103CB5F-CE7F-4C68-8EAB-EF1ED593F726}" type="pres">
      <dgm:prSet presAssocID="{515EDAE9-477E-41D3-B2B7-E64E0DBD5F88}" presName="sibTrans" presStyleLbl="sibTrans1D1" presStyleIdx="3" presStyleCnt="5"/>
      <dgm:spPr/>
    </dgm:pt>
    <dgm:pt modelId="{87305AF0-D879-4949-9FD8-5396D007D8F9}" type="pres">
      <dgm:prSet presAssocID="{69C952B3-604B-4F52-8D46-DCD42D651C38}" presName="node" presStyleLbl="node1" presStyleIdx="4" presStyleCnt="5">
        <dgm:presLayoutVars>
          <dgm:bulletEnabled val="1"/>
        </dgm:presLayoutVars>
      </dgm:prSet>
      <dgm:spPr/>
    </dgm:pt>
    <dgm:pt modelId="{30A375AA-4C48-4CEC-8C39-7EA07850916E}" type="pres">
      <dgm:prSet presAssocID="{69C952B3-604B-4F52-8D46-DCD42D651C38}" presName="spNode" presStyleCnt="0"/>
      <dgm:spPr/>
    </dgm:pt>
    <dgm:pt modelId="{4D24E3BB-40CD-4365-B82D-18A2448547F4}" type="pres">
      <dgm:prSet presAssocID="{5803B2DF-10E6-4204-8655-F658C4563E24}" presName="sibTrans" presStyleLbl="sibTrans1D1" presStyleIdx="4" presStyleCnt="5"/>
      <dgm:spPr/>
    </dgm:pt>
  </dgm:ptLst>
  <dgm:cxnLst>
    <dgm:cxn modelId="{DE2EBD32-2F58-4DCF-975C-2AD38386D160}" type="presOf" srcId="{9991F08F-9F88-492A-83BA-AD3143386007}" destId="{EF5151E5-58DD-4DF6-94F7-9EB5DA75FC66}" srcOrd="0" destOrd="0" presId="urn:microsoft.com/office/officeart/2005/8/layout/cycle6"/>
    <dgm:cxn modelId="{D3D0843E-9241-4DD9-BD16-61F012CDA1FC}" type="presOf" srcId="{BA75DC7B-FE69-45E7-92DE-304F8B8409B0}" destId="{D3F87F0E-BAB7-4F53-940E-6AD7DCAEB4AC}" srcOrd="0" destOrd="0" presId="urn:microsoft.com/office/officeart/2005/8/layout/cycle6"/>
    <dgm:cxn modelId="{97E29E5E-348A-4DE8-BA6E-FC3F024A7E5C}" srcId="{248E919E-AC0F-4334-A280-7005A9A25CB7}" destId="{69C952B3-604B-4F52-8D46-DCD42D651C38}" srcOrd="4" destOrd="0" parTransId="{BF06A20B-5050-4335-8AE6-3EE9D5DDADDB}" sibTransId="{5803B2DF-10E6-4204-8655-F658C4563E24}"/>
    <dgm:cxn modelId="{6697E543-9513-40DD-B62D-54B3A9C5EFAA}" type="presOf" srcId="{054F810D-BFFC-40CA-85ED-46FFAE11DB3F}" destId="{2B521AF7-5F87-4FEF-A835-61DF15AE429C}" srcOrd="0" destOrd="0" presId="urn:microsoft.com/office/officeart/2005/8/layout/cycle6"/>
    <dgm:cxn modelId="{27FFB448-3FC4-4A9C-8B20-33F3BA6BD74A}" srcId="{248E919E-AC0F-4334-A280-7005A9A25CB7}" destId="{7EC34E8C-9CC8-4689-9E1A-2FB099C99832}" srcOrd="2" destOrd="0" parTransId="{568E968D-59B8-4A3E-9AFA-CA6BCCB05833}" sibTransId="{9991F08F-9F88-492A-83BA-AD3143386007}"/>
    <dgm:cxn modelId="{E60DF957-50D6-44A9-A036-74D3E423638C}" type="presOf" srcId="{69C952B3-604B-4F52-8D46-DCD42D651C38}" destId="{87305AF0-D879-4949-9FD8-5396D007D8F9}" srcOrd="0" destOrd="0" presId="urn:microsoft.com/office/officeart/2005/8/layout/cycle6"/>
    <dgm:cxn modelId="{3DC6F386-6B6D-4F36-ADA8-B7097C6EAEEE}" srcId="{248E919E-AC0F-4334-A280-7005A9A25CB7}" destId="{054F810D-BFFC-40CA-85ED-46FFAE11DB3F}" srcOrd="3" destOrd="0" parTransId="{44DED84D-37BB-4CF5-A50F-C4DE3C987777}" sibTransId="{515EDAE9-477E-41D3-B2B7-E64E0DBD5F88}"/>
    <dgm:cxn modelId="{FB40198A-B457-44DC-B51A-3140FD2EB435}" srcId="{248E919E-AC0F-4334-A280-7005A9A25CB7}" destId="{7707667D-B989-4136-9A11-D72FC6C65801}" srcOrd="1" destOrd="0" parTransId="{F51D3F9D-6535-4396-9035-144CE4809746}" sibTransId="{BA75DC7B-FE69-45E7-92DE-304F8B8409B0}"/>
    <dgm:cxn modelId="{FB56358C-B27B-48CD-B020-80678E450C22}" srcId="{248E919E-AC0F-4334-A280-7005A9A25CB7}" destId="{68996A48-5222-4108-A0EA-7D4CB04AA682}" srcOrd="0" destOrd="0" parTransId="{1B311D19-EEA0-4D19-8B45-9DBBB1BBD1D2}" sibTransId="{B067C8F9-8063-466F-A5DA-11371E5B723B}"/>
    <dgm:cxn modelId="{6727D090-81B6-4855-83E5-939544CF9844}" type="presOf" srcId="{7EC34E8C-9CC8-4689-9E1A-2FB099C99832}" destId="{34C6686B-5E5D-4BEA-A711-16FFAB0DBFBA}" srcOrd="0" destOrd="0" presId="urn:microsoft.com/office/officeart/2005/8/layout/cycle6"/>
    <dgm:cxn modelId="{E1FBE4AD-E835-4784-B171-508145F579F4}" type="presOf" srcId="{248E919E-AC0F-4334-A280-7005A9A25CB7}" destId="{D84027C1-2479-4F20-841B-37A046615760}" srcOrd="0" destOrd="0" presId="urn:microsoft.com/office/officeart/2005/8/layout/cycle6"/>
    <dgm:cxn modelId="{5C41EEB1-393C-4F57-9482-1E55383D7639}" type="presOf" srcId="{515EDAE9-477E-41D3-B2B7-E64E0DBD5F88}" destId="{B103CB5F-CE7F-4C68-8EAB-EF1ED593F726}" srcOrd="0" destOrd="0" presId="urn:microsoft.com/office/officeart/2005/8/layout/cycle6"/>
    <dgm:cxn modelId="{43EDC3C3-1AFE-4599-BE97-58F9C20A8CC5}" type="presOf" srcId="{5803B2DF-10E6-4204-8655-F658C4563E24}" destId="{4D24E3BB-40CD-4365-B82D-18A2448547F4}" srcOrd="0" destOrd="0" presId="urn:microsoft.com/office/officeart/2005/8/layout/cycle6"/>
    <dgm:cxn modelId="{BB3C28C5-9030-444B-98E6-DAA23C09BCFD}" type="presOf" srcId="{7707667D-B989-4136-9A11-D72FC6C65801}" destId="{8EF9F10A-78A3-4674-A935-61811EF81F20}" srcOrd="0" destOrd="0" presId="urn:microsoft.com/office/officeart/2005/8/layout/cycle6"/>
    <dgm:cxn modelId="{18CEF5D3-D257-495A-B07B-E386A7D04F98}" type="presOf" srcId="{68996A48-5222-4108-A0EA-7D4CB04AA682}" destId="{584705E5-C2D9-4948-A64E-0037683F16CF}" srcOrd="0" destOrd="0" presId="urn:microsoft.com/office/officeart/2005/8/layout/cycle6"/>
    <dgm:cxn modelId="{1C8050E3-F3F0-4FE7-88C1-470717787DEE}" type="presOf" srcId="{B067C8F9-8063-466F-A5DA-11371E5B723B}" destId="{DF687F6E-53D9-4F91-A47C-A87BF3E331A5}" srcOrd="0" destOrd="0" presId="urn:microsoft.com/office/officeart/2005/8/layout/cycle6"/>
    <dgm:cxn modelId="{B12ED595-08EC-43BB-B4C3-A5E4D8FE9635}" type="presParOf" srcId="{D84027C1-2479-4F20-841B-37A046615760}" destId="{584705E5-C2D9-4948-A64E-0037683F16CF}" srcOrd="0" destOrd="0" presId="urn:microsoft.com/office/officeart/2005/8/layout/cycle6"/>
    <dgm:cxn modelId="{DCFA1E97-F74C-4F4E-B58E-5952B111E4D4}" type="presParOf" srcId="{D84027C1-2479-4F20-841B-37A046615760}" destId="{BE779843-748F-4904-B367-C4537F5E1C49}" srcOrd="1" destOrd="0" presId="urn:microsoft.com/office/officeart/2005/8/layout/cycle6"/>
    <dgm:cxn modelId="{A9F2280B-4F05-4B12-964A-C1260A4EC312}" type="presParOf" srcId="{D84027C1-2479-4F20-841B-37A046615760}" destId="{DF687F6E-53D9-4F91-A47C-A87BF3E331A5}" srcOrd="2" destOrd="0" presId="urn:microsoft.com/office/officeart/2005/8/layout/cycle6"/>
    <dgm:cxn modelId="{326805A7-5DBD-4BC0-ABF8-AD4174B36D40}" type="presParOf" srcId="{D84027C1-2479-4F20-841B-37A046615760}" destId="{8EF9F10A-78A3-4674-A935-61811EF81F20}" srcOrd="3" destOrd="0" presId="urn:microsoft.com/office/officeart/2005/8/layout/cycle6"/>
    <dgm:cxn modelId="{36812A08-4965-4D70-9B41-7F11DC094A02}" type="presParOf" srcId="{D84027C1-2479-4F20-841B-37A046615760}" destId="{944F7B05-42C9-4639-97E2-7D35EC1E895A}" srcOrd="4" destOrd="0" presId="urn:microsoft.com/office/officeart/2005/8/layout/cycle6"/>
    <dgm:cxn modelId="{C69E9E0F-9E24-497A-87C9-692203242A20}" type="presParOf" srcId="{D84027C1-2479-4F20-841B-37A046615760}" destId="{D3F87F0E-BAB7-4F53-940E-6AD7DCAEB4AC}" srcOrd="5" destOrd="0" presId="urn:microsoft.com/office/officeart/2005/8/layout/cycle6"/>
    <dgm:cxn modelId="{20E2E1C3-7C1B-4BDE-BB42-56B28BEF5A41}" type="presParOf" srcId="{D84027C1-2479-4F20-841B-37A046615760}" destId="{34C6686B-5E5D-4BEA-A711-16FFAB0DBFBA}" srcOrd="6" destOrd="0" presId="urn:microsoft.com/office/officeart/2005/8/layout/cycle6"/>
    <dgm:cxn modelId="{CC6DE781-E3EB-4E3E-8534-D3E2A79565F0}" type="presParOf" srcId="{D84027C1-2479-4F20-841B-37A046615760}" destId="{7111A532-8D2D-4352-87C4-AB63E15B1BC2}" srcOrd="7" destOrd="0" presId="urn:microsoft.com/office/officeart/2005/8/layout/cycle6"/>
    <dgm:cxn modelId="{6FD8B891-0A8E-4E56-B230-1D876996C1AF}" type="presParOf" srcId="{D84027C1-2479-4F20-841B-37A046615760}" destId="{EF5151E5-58DD-4DF6-94F7-9EB5DA75FC66}" srcOrd="8" destOrd="0" presId="urn:microsoft.com/office/officeart/2005/8/layout/cycle6"/>
    <dgm:cxn modelId="{E55B884D-08DE-4FC6-84E0-D496B1145AB2}" type="presParOf" srcId="{D84027C1-2479-4F20-841B-37A046615760}" destId="{2B521AF7-5F87-4FEF-A835-61DF15AE429C}" srcOrd="9" destOrd="0" presId="urn:microsoft.com/office/officeart/2005/8/layout/cycle6"/>
    <dgm:cxn modelId="{35A6A912-AFF6-409C-8C4A-E6D98BE237E6}" type="presParOf" srcId="{D84027C1-2479-4F20-841B-37A046615760}" destId="{E1167EF3-CCCC-42DB-BA5A-B648361C4054}" srcOrd="10" destOrd="0" presId="urn:microsoft.com/office/officeart/2005/8/layout/cycle6"/>
    <dgm:cxn modelId="{685E3FF7-AF5F-4669-A149-52ADC00876A4}" type="presParOf" srcId="{D84027C1-2479-4F20-841B-37A046615760}" destId="{B103CB5F-CE7F-4C68-8EAB-EF1ED593F726}" srcOrd="11" destOrd="0" presId="urn:microsoft.com/office/officeart/2005/8/layout/cycle6"/>
    <dgm:cxn modelId="{69542967-8026-4C09-9A32-1F1006AA2873}" type="presParOf" srcId="{D84027C1-2479-4F20-841B-37A046615760}" destId="{87305AF0-D879-4949-9FD8-5396D007D8F9}" srcOrd="12" destOrd="0" presId="urn:microsoft.com/office/officeart/2005/8/layout/cycle6"/>
    <dgm:cxn modelId="{BCFE0E92-79E7-4423-8260-10FE9F659150}" type="presParOf" srcId="{D84027C1-2479-4F20-841B-37A046615760}" destId="{30A375AA-4C48-4CEC-8C39-7EA07850916E}" srcOrd="13" destOrd="0" presId="urn:microsoft.com/office/officeart/2005/8/layout/cycle6"/>
    <dgm:cxn modelId="{409FFCC7-AFEA-47E6-A81B-B0A0212EEC2B}" type="presParOf" srcId="{D84027C1-2479-4F20-841B-37A046615760}" destId="{4D24E3BB-40CD-4365-B82D-18A2448547F4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B50991-DB1F-491F-98FC-59A02B9FE9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817E18-7493-4763-9B4D-F092B8DE954D}">
      <dgm:prSet phldrT="[Text]" custT="1"/>
      <dgm:spPr/>
      <dgm:t>
        <a:bodyPr/>
        <a:lstStyle/>
        <a:p>
          <a:r>
            <a:rPr lang="ru-RU" sz="1400" dirty="0"/>
            <a:t>Руководители получателей бюджетных средств</a:t>
          </a:r>
          <a:r>
            <a:rPr lang="hr-HR" sz="1400" dirty="0"/>
            <a:t> </a:t>
          </a:r>
          <a:r>
            <a:rPr lang="ru-RU" sz="1400" dirty="0"/>
            <a:t>и руководители структурных подразделений отвечают за разработку системы внутреннего контроля </a:t>
          </a:r>
          <a:endParaRPr lang="en-US" sz="1400" dirty="0"/>
        </a:p>
      </dgm:t>
    </dgm:pt>
    <dgm:pt modelId="{662CF105-FEF3-4977-B5EF-B820EF910284}" type="parTrans" cxnId="{FD9C6B66-EF07-46B6-B253-1DD1887D3E3D}">
      <dgm:prSet/>
      <dgm:spPr/>
      <dgm:t>
        <a:bodyPr/>
        <a:lstStyle/>
        <a:p>
          <a:endParaRPr lang="en-US"/>
        </a:p>
      </dgm:t>
    </dgm:pt>
    <dgm:pt modelId="{47C9A543-ADBC-4D94-849F-40D03EF804D8}" type="sibTrans" cxnId="{FD9C6B66-EF07-46B6-B253-1DD1887D3E3D}">
      <dgm:prSet/>
      <dgm:spPr/>
      <dgm:t>
        <a:bodyPr/>
        <a:lstStyle/>
        <a:p>
          <a:endParaRPr lang="en-US"/>
        </a:p>
      </dgm:t>
    </dgm:pt>
    <dgm:pt modelId="{33421FD9-A218-41DD-A3C2-5FADFCC76750}">
      <dgm:prSet phldrT="[Text]" phldr="1"/>
      <dgm:spPr/>
      <dgm:t>
        <a:bodyPr/>
        <a:lstStyle/>
        <a:p>
          <a:endParaRPr lang="en-US" dirty="0"/>
        </a:p>
      </dgm:t>
    </dgm:pt>
    <dgm:pt modelId="{FB9B1E27-7314-4C16-BF4E-C36C43A3AE82}" type="parTrans" cxnId="{D40CEB30-315D-4E72-A4F8-2858B59FA0FC}">
      <dgm:prSet/>
      <dgm:spPr/>
      <dgm:t>
        <a:bodyPr/>
        <a:lstStyle/>
        <a:p>
          <a:endParaRPr lang="en-US"/>
        </a:p>
      </dgm:t>
    </dgm:pt>
    <dgm:pt modelId="{CDF11F3D-BB54-4E95-8802-106FD5C7CC99}" type="sibTrans" cxnId="{D40CEB30-315D-4E72-A4F8-2858B59FA0FC}">
      <dgm:prSet/>
      <dgm:spPr/>
      <dgm:t>
        <a:bodyPr/>
        <a:lstStyle/>
        <a:p>
          <a:endParaRPr lang="en-US"/>
        </a:p>
      </dgm:t>
    </dgm:pt>
    <dgm:pt modelId="{A936774C-CB1D-4CC2-90C8-FC449F3D1EA5}">
      <dgm:prSet phldrT="[Text]" custT="1"/>
      <dgm:spPr/>
      <dgm:t>
        <a:bodyPr/>
        <a:lstStyle/>
        <a:p>
          <a:r>
            <a:rPr lang="ru-RU" sz="1400" dirty="0"/>
            <a:t>За координацию разработки системы внутреннего контроля отвечают финансовые подразделения</a:t>
          </a:r>
          <a:endParaRPr lang="en-US" sz="1400" dirty="0"/>
        </a:p>
      </dgm:t>
    </dgm:pt>
    <dgm:pt modelId="{C5A99169-8920-4517-908D-051415CE504C}" type="parTrans" cxnId="{1A321520-3BB9-4875-9CC6-5BAAEF0F38CE}">
      <dgm:prSet/>
      <dgm:spPr/>
      <dgm:t>
        <a:bodyPr/>
        <a:lstStyle/>
        <a:p>
          <a:endParaRPr lang="en-US"/>
        </a:p>
      </dgm:t>
    </dgm:pt>
    <dgm:pt modelId="{AA80DAC8-F171-4A8F-A886-9F88577F3872}" type="sibTrans" cxnId="{1A321520-3BB9-4875-9CC6-5BAAEF0F38CE}">
      <dgm:prSet/>
      <dgm:spPr/>
      <dgm:t>
        <a:bodyPr/>
        <a:lstStyle/>
        <a:p>
          <a:endParaRPr lang="en-US"/>
        </a:p>
      </dgm:t>
    </dgm:pt>
    <dgm:pt modelId="{BC4A3016-3431-4ADA-AB73-33DE7D13D6D6}">
      <dgm:prSet phldrT="[Text]" phldr="1"/>
      <dgm:spPr/>
      <dgm:t>
        <a:bodyPr/>
        <a:lstStyle/>
        <a:p>
          <a:endParaRPr lang="en-US" dirty="0"/>
        </a:p>
      </dgm:t>
    </dgm:pt>
    <dgm:pt modelId="{4E1BF811-02B2-4C9D-AA9F-E03250D22CB6}" type="parTrans" cxnId="{FA459134-10DC-4522-8C1E-108333815ACA}">
      <dgm:prSet/>
      <dgm:spPr/>
      <dgm:t>
        <a:bodyPr/>
        <a:lstStyle/>
        <a:p>
          <a:endParaRPr lang="en-US"/>
        </a:p>
      </dgm:t>
    </dgm:pt>
    <dgm:pt modelId="{53E7E4A9-F0CD-416F-ACF1-6F59E6CADEC4}" type="sibTrans" cxnId="{FA459134-10DC-4522-8C1E-108333815ACA}">
      <dgm:prSet/>
      <dgm:spPr/>
      <dgm:t>
        <a:bodyPr/>
        <a:lstStyle/>
        <a:p>
          <a:endParaRPr lang="en-US"/>
        </a:p>
      </dgm:t>
    </dgm:pt>
    <dgm:pt modelId="{F9C21FC7-B8EE-4C76-93F6-72EB417ABD0A}" type="pres">
      <dgm:prSet presAssocID="{8FB50991-DB1F-491F-98FC-59A02B9FE93B}" presName="linear" presStyleCnt="0">
        <dgm:presLayoutVars>
          <dgm:animLvl val="lvl"/>
          <dgm:resizeHandles val="exact"/>
        </dgm:presLayoutVars>
      </dgm:prSet>
      <dgm:spPr/>
    </dgm:pt>
    <dgm:pt modelId="{E4740A3F-0DAD-4C34-B190-18BFAA0FCB1A}" type="pres">
      <dgm:prSet presAssocID="{0D817E18-7493-4763-9B4D-F092B8DE954D}" presName="parentText" presStyleLbl="node1" presStyleIdx="0" presStyleCnt="2" custLinFactNeighborX="-3050" custLinFactNeighborY="-645">
        <dgm:presLayoutVars>
          <dgm:chMax val="0"/>
          <dgm:bulletEnabled val="1"/>
        </dgm:presLayoutVars>
      </dgm:prSet>
      <dgm:spPr/>
    </dgm:pt>
    <dgm:pt modelId="{974D0734-4F77-40E0-834C-68FCFA9D43EA}" type="pres">
      <dgm:prSet presAssocID="{0D817E18-7493-4763-9B4D-F092B8DE954D}" presName="childText" presStyleLbl="revTx" presStyleIdx="0" presStyleCnt="2" custFlipVert="1" custScaleY="18452">
        <dgm:presLayoutVars>
          <dgm:bulletEnabled val="1"/>
        </dgm:presLayoutVars>
      </dgm:prSet>
      <dgm:spPr/>
    </dgm:pt>
    <dgm:pt modelId="{672DFC5A-CA48-4840-B017-474ACEAFD13C}" type="pres">
      <dgm:prSet presAssocID="{A936774C-CB1D-4CC2-90C8-FC449F3D1EA5}" presName="parentText" presStyleLbl="node1" presStyleIdx="1" presStyleCnt="2" custScaleY="160153">
        <dgm:presLayoutVars>
          <dgm:chMax val="0"/>
          <dgm:bulletEnabled val="1"/>
        </dgm:presLayoutVars>
      </dgm:prSet>
      <dgm:spPr/>
    </dgm:pt>
    <dgm:pt modelId="{6B80730A-230C-4EA8-BE98-56AFBD4A6FEA}" type="pres">
      <dgm:prSet presAssocID="{A936774C-CB1D-4CC2-90C8-FC449F3D1EA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A321520-3BB9-4875-9CC6-5BAAEF0F38CE}" srcId="{8FB50991-DB1F-491F-98FC-59A02B9FE93B}" destId="{A936774C-CB1D-4CC2-90C8-FC449F3D1EA5}" srcOrd="1" destOrd="0" parTransId="{C5A99169-8920-4517-908D-051415CE504C}" sibTransId="{AA80DAC8-F171-4A8F-A886-9F88577F3872}"/>
    <dgm:cxn modelId="{D40CEB30-315D-4E72-A4F8-2858B59FA0FC}" srcId="{0D817E18-7493-4763-9B4D-F092B8DE954D}" destId="{33421FD9-A218-41DD-A3C2-5FADFCC76750}" srcOrd="0" destOrd="0" parTransId="{FB9B1E27-7314-4C16-BF4E-C36C43A3AE82}" sibTransId="{CDF11F3D-BB54-4E95-8802-106FD5C7CC99}"/>
    <dgm:cxn modelId="{FA459134-10DC-4522-8C1E-108333815ACA}" srcId="{A936774C-CB1D-4CC2-90C8-FC449F3D1EA5}" destId="{BC4A3016-3431-4ADA-AB73-33DE7D13D6D6}" srcOrd="0" destOrd="0" parTransId="{4E1BF811-02B2-4C9D-AA9F-E03250D22CB6}" sibTransId="{53E7E4A9-F0CD-416F-ACF1-6F59E6CADEC4}"/>
    <dgm:cxn modelId="{0191BE35-1B24-4440-ACEF-F5E3FF524CB7}" type="presOf" srcId="{BC4A3016-3431-4ADA-AB73-33DE7D13D6D6}" destId="{6B80730A-230C-4EA8-BE98-56AFBD4A6FEA}" srcOrd="0" destOrd="0" presId="urn:microsoft.com/office/officeart/2005/8/layout/vList2"/>
    <dgm:cxn modelId="{FD9C6B66-EF07-46B6-B253-1DD1887D3E3D}" srcId="{8FB50991-DB1F-491F-98FC-59A02B9FE93B}" destId="{0D817E18-7493-4763-9B4D-F092B8DE954D}" srcOrd="0" destOrd="0" parTransId="{662CF105-FEF3-4977-B5EF-B820EF910284}" sibTransId="{47C9A543-ADBC-4D94-849F-40D03EF804D8}"/>
    <dgm:cxn modelId="{D5A6DB71-5891-40BF-BACA-A8ED54590AD6}" type="presOf" srcId="{33421FD9-A218-41DD-A3C2-5FADFCC76750}" destId="{974D0734-4F77-40E0-834C-68FCFA9D43EA}" srcOrd="0" destOrd="0" presId="urn:microsoft.com/office/officeart/2005/8/layout/vList2"/>
    <dgm:cxn modelId="{663E2D84-9CA0-4EFA-80C4-A65B2E995224}" type="presOf" srcId="{0D817E18-7493-4763-9B4D-F092B8DE954D}" destId="{E4740A3F-0DAD-4C34-B190-18BFAA0FCB1A}" srcOrd="0" destOrd="0" presId="urn:microsoft.com/office/officeart/2005/8/layout/vList2"/>
    <dgm:cxn modelId="{A5C32CA3-AC4A-47E7-98A8-4977DB15BE80}" type="presOf" srcId="{A936774C-CB1D-4CC2-90C8-FC449F3D1EA5}" destId="{672DFC5A-CA48-4840-B017-474ACEAFD13C}" srcOrd="0" destOrd="0" presId="urn:microsoft.com/office/officeart/2005/8/layout/vList2"/>
    <dgm:cxn modelId="{D8110DD9-93D9-4B25-BD67-FF5C8D21ECA4}" type="presOf" srcId="{8FB50991-DB1F-491F-98FC-59A02B9FE93B}" destId="{F9C21FC7-B8EE-4C76-93F6-72EB417ABD0A}" srcOrd="0" destOrd="0" presId="urn:microsoft.com/office/officeart/2005/8/layout/vList2"/>
    <dgm:cxn modelId="{3A0A7316-2FFB-444F-8A80-74644DF64C4C}" type="presParOf" srcId="{F9C21FC7-B8EE-4C76-93F6-72EB417ABD0A}" destId="{E4740A3F-0DAD-4C34-B190-18BFAA0FCB1A}" srcOrd="0" destOrd="0" presId="urn:microsoft.com/office/officeart/2005/8/layout/vList2"/>
    <dgm:cxn modelId="{C0A839FE-701E-4072-8F5F-5C33B142D881}" type="presParOf" srcId="{F9C21FC7-B8EE-4C76-93F6-72EB417ABD0A}" destId="{974D0734-4F77-40E0-834C-68FCFA9D43EA}" srcOrd="1" destOrd="0" presId="urn:microsoft.com/office/officeart/2005/8/layout/vList2"/>
    <dgm:cxn modelId="{009596CB-54F3-4045-8079-D883DF7732EF}" type="presParOf" srcId="{F9C21FC7-B8EE-4C76-93F6-72EB417ABD0A}" destId="{672DFC5A-CA48-4840-B017-474ACEAFD13C}" srcOrd="2" destOrd="0" presId="urn:microsoft.com/office/officeart/2005/8/layout/vList2"/>
    <dgm:cxn modelId="{B229179D-666D-4C12-ABFD-E4717E2745DE}" type="presParOf" srcId="{F9C21FC7-B8EE-4C76-93F6-72EB417ABD0A}" destId="{6B80730A-230C-4EA8-BE98-56AFBD4A6FE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705E5-C2D9-4948-A64E-0037683F16CF}">
      <dsp:nvSpPr>
        <dsp:cNvPr id="0" name=""/>
        <dsp:cNvSpPr/>
      </dsp:nvSpPr>
      <dsp:spPr>
        <a:xfrm>
          <a:off x="1254356" y="330"/>
          <a:ext cx="801753" cy="521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 dirty="0"/>
            <a:t>1. </a:t>
          </a:r>
          <a:r>
            <a:rPr lang="ru-RU" sz="800" kern="1200" dirty="0"/>
            <a:t>Контрольная среда</a:t>
          </a:r>
          <a:endParaRPr lang="en-US" sz="800" kern="1200" dirty="0"/>
        </a:p>
      </dsp:txBody>
      <dsp:txXfrm>
        <a:off x="1279796" y="25770"/>
        <a:ext cx="750873" cy="470259"/>
      </dsp:txXfrm>
    </dsp:sp>
    <dsp:sp modelId="{DF687F6E-53D9-4F91-A47C-A87BF3E331A5}">
      <dsp:nvSpPr>
        <dsp:cNvPr id="0" name=""/>
        <dsp:cNvSpPr/>
      </dsp:nvSpPr>
      <dsp:spPr>
        <a:xfrm>
          <a:off x="614754" y="260900"/>
          <a:ext cx="2080958" cy="2080958"/>
        </a:xfrm>
        <a:custGeom>
          <a:avLst/>
          <a:gdLst/>
          <a:ahLst/>
          <a:cxnLst/>
          <a:rect l="0" t="0" r="0" b="0"/>
          <a:pathLst>
            <a:path>
              <a:moveTo>
                <a:pt x="1446855" y="82640"/>
              </a:moveTo>
              <a:arcTo wR="1040479" hR="1040479" stAng="17579383" swAng="19598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9F10A-78A3-4674-A935-61811EF81F20}">
      <dsp:nvSpPr>
        <dsp:cNvPr id="0" name=""/>
        <dsp:cNvSpPr/>
      </dsp:nvSpPr>
      <dsp:spPr>
        <a:xfrm>
          <a:off x="2243911" y="719284"/>
          <a:ext cx="801753" cy="521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 dirty="0"/>
            <a:t>5. </a:t>
          </a:r>
          <a:r>
            <a:rPr lang="ru-RU" sz="800" kern="1200" dirty="0"/>
            <a:t>Мониторинг и оценка системы</a:t>
          </a:r>
          <a:endParaRPr lang="en-US" sz="800" kern="1200" dirty="0"/>
        </a:p>
      </dsp:txBody>
      <dsp:txXfrm>
        <a:off x="2269351" y="744724"/>
        <a:ext cx="750873" cy="470259"/>
      </dsp:txXfrm>
    </dsp:sp>
    <dsp:sp modelId="{D3F87F0E-BAB7-4F53-940E-6AD7DCAEB4AC}">
      <dsp:nvSpPr>
        <dsp:cNvPr id="0" name=""/>
        <dsp:cNvSpPr/>
      </dsp:nvSpPr>
      <dsp:spPr>
        <a:xfrm>
          <a:off x="614754" y="260900"/>
          <a:ext cx="2080958" cy="2080958"/>
        </a:xfrm>
        <a:custGeom>
          <a:avLst/>
          <a:gdLst/>
          <a:ahLst/>
          <a:cxnLst/>
          <a:rect l="0" t="0" r="0" b="0"/>
          <a:pathLst>
            <a:path>
              <a:moveTo>
                <a:pt x="2079540" y="986170"/>
              </a:moveTo>
              <a:arcTo wR="1040479" hR="1040479" stAng="21420483" swAng="2194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6686B-5E5D-4BEA-A711-16FFAB0DBFBA}">
      <dsp:nvSpPr>
        <dsp:cNvPr id="0" name=""/>
        <dsp:cNvSpPr/>
      </dsp:nvSpPr>
      <dsp:spPr>
        <a:xfrm>
          <a:off x="1865934" y="1882575"/>
          <a:ext cx="801753" cy="521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 dirty="0"/>
            <a:t>4. I</a:t>
          </a:r>
          <a:r>
            <a:rPr lang="ru-RU" sz="800" kern="1200" dirty="0"/>
            <a:t>информация и коммуникация</a:t>
          </a:r>
          <a:endParaRPr lang="en-US" sz="800" kern="1200" dirty="0"/>
        </a:p>
      </dsp:txBody>
      <dsp:txXfrm>
        <a:off x="1891374" y="1908015"/>
        <a:ext cx="750873" cy="470259"/>
      </dsp:txXfrm>
    </dsp:sp>
    <dsp:sp modelId="{EF5151E5-58DD-4DF6-94F7-9EB5DA75FC66}">
      <dsp:nvSpPr>
        <dsp:cNvPr id="0" name=""/>
        <dsp:cNvSpPr/>
      </dsp:nvSpPr>
      <dsp:spPr>
        <a:xfrm>
          <a:off x="614754" y="260900"/>
          <a:ext cx="2080958" cy="2080958"/>
        </a:xfrm>
        <a:custGeom>
          <a:avLst/>
          <a:gdLst/>
          <a:ahLst/>
          <a:cxnLst/>
          <a:rect l="0" t="0" r="0" b="0"/>
          <a:pathLst>
            <a:path>
              <a:moveTo>
                <a:pt x="1247052" y="2060246"/>
              </a:moveTo>
              <a:arcTo wR="1040479" hR="1040479" stAng="4712917" swAng="13741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21AF7-5F87-4FEF-A835-61DF15AE429C}">
      <dsp:nvSpPr>
        <dsp:cNvPr id="0" name=""/>
        <dsp:cNvSpPr/>
      </dsp:nvSpPr>
      <dsp:spPr>
        <a:xfrm>
          <a:off x="642778" y="1882575"/>
          <a:ext cx="801753" cy="521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 dirty="0"/>
            <a:t>3.  </a:t>
          </a:r>
          <a:r>
            <a:rPr lang="ru-RU" sz="800" kern="1200" dirty="0"/>
            <a:t>Контрольные мероприятия</a:t>
          </a:r>
          <a:endParaRPr lang="en-US" sz="800" kern="1200" dirty="0"/>
        </a:p>
      </dsp:txBody>
      <dsp:txXfrm>
        <a:off x="668218" y="1908015"/>
        <a:ext cx="750873" cy="470259"/>
      </dsp:txXfrm>
    </dsp:sp>
    <dsp:sp modelId="{B103CB5F-CE7F-4C68-8EAB-EF1ED593F726}">
      <dsp:nvSpPr>
        <dsp:cNvPr id="0" name=""/>
        <dsp:cNvSpPr/>
      </dsp:nvSpPr>
      <dsp:spPr>
        <a:xfrm>
          <a:off x="614754" y="260900"/>
          <a:ext cx="2080958" cy="2080958"/>
        </a:xfrm>
        <a:custGeom>
          <a:avLst/>
          <a:gdLst/>
          <a:ahLst/>
          <a:cxnLst/>
          <a:rect l="0" t="0" r="0" b="0"/>
          <a:pathLst>
            <a:path>
              <a:moveTo>
                <a:pt x="173755" y="1616140"/>
              </a:moveTo>
              <a:arcTo wR="1040479" hR="1040479" stAng="8784519" swAng="2194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05AF0-D879-4949-9FD8-5396D007D8F9}">
      <dsp:nvSpPr>
        <dsp:cNvPr id="0" name=""/>
        <dsp:cNvSpPr/>
      </dsp:nvSpPr>
      <dsp:spPr>
        <a:xfrm>
          <a:off x="264802" y="719284"/>
          <a:ext cx="801753" cy="521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 dirty="0"/>
            <a:t>2.</a:t>
          </a:r>
          <a:r>
            <a:rPr lang="ru-RU" sz="800" kern="1200" dirty="0"/>
            <a:t> Управление риском</a:t>
          </a:r>
          <a:endParaRPr lang="en-US" sz="800" kern="1200" dirty="0"/>
        </a:p>
      </dsp:txBody>
      <dsp:txXfrm>
        <a:off x="290242" y="744724"/>
        <a:ext cx="750873" cy="470259"/>
      </dsp:txXfrm>
    </dsp:sp>
    <dsp:sp modelId="{4D24E3BB-40CD-4365-B82D-18A2448547F4}">
      <dsp:nvSpPr>
        <dsp:cNvPr id="0" name=""/>
        <dsp:cNvSpPr/>
      </dsp:nvSpPr>
      <dsp:spPr>
        <a:xfrm>
          <a:off x="614754" y="260900"/>
          <a:ext cx="2080958" cy="2080958"/>
        </a:xfrm>
        <a:custGeom>
          <a:avLst/>
          <a:gdLst/>
          <a:ahLst/>
          <a:cxnLst/>
          <a:rect l="0" t="0" r="0" b="0"/>
          <a:pathLst>
            <a:path>
              <a:moveTo>
                <a:pt x="181414" y="453448"/>
              </a:moveTo>
              <a:arcTo wR="1040479" hR="1040479" stAng="12860777" swAng="19598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40A3F-0DAD-4C34-B190-18BFAA0FCB1A}">
      <dsp:nvSpPr>
        <dsp:cNvPr id="0" name=""/>
        <dsp:cNvSpPr/>
      </dsp:nvSpPr>
      <dsp:spPr>
        <a:xfrm>
          <a:off x="0" y="1402"/>
          <a:ext cx="5235544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Руководители получателей бюджетных средств</a:t>
          </a:r>
          <a:r>
            <a:rPr lang="hr-HR" sz="1400" kern="1200" dirty="0"/>
            <a:t> </a:t>
          </a:r>
          <a:r>
            <a:rPr lang="ru-RU" sz="1400" kern="1200" dirty="0"/>
            <a:t>и руководители структурных подразделений отвечают за разработку системы внутреннего контроля </a:t>
          </a:r>
          <a:endParaRPr lang="en-US" sz="1400" kern="1200" dirty="0"/>
        </a:p>
      </dsp:txBody>
      <dsp:txXfrm>
        <a:off x="51175" y="52577"/>
        <a:ext cx="5133194" cy="945970"/>
      </dsp:txXfrm>
    </dsp:sp>
    <dsp:sp modelId="{974D0734-4F77-40E0-834C-68FCFA9D43EA}">
      <dsp:nvSpPr>
        <dsp:cNvPr id="0" name=""/>
        <dsp:cNvSpPr/>
      </dsp:nvSpPr>
      <dsp:spPr>
        <a:xfrm flipV="1">
          <a:off x="0" y="1055703"/>
          <a:ext cx="5235544" cy="171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229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900" kern="1200" dirty="0"/>
        </a:p>
      </dsp:txBody>
      <dsp:txXfrm rot="10800000">
        <a:off x="0" y="1055703"/>
        <a:ext cx="5235544" cy="171116"/>
      </dsp:txXfrm>
    </dsp:sp>
    <dsp:sp modelId="{672DFC5A-CA48-4840-B017-474ACEAFD13C}">
      <dsp:nvSpPr>
        <dsp:cNvPr id="0" name=""/>
        <dsp:cNvSpPr/>
      </dsp:nvSpPr>
      <dsp:spPr>
        <a:xfrm>
          <a:off x="0" y="1226820"/>
          <a:ext cx="5235544" cy="1678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 координацию разработки системы внутреннего контроля отвечают финансовые подразделения</a:t>
          </a:r>
          <a:endParaRPr lang="en-US" sz="1400" kern="1200" dirty="0"/>
        </a:p>
      </dsp:txBody>
      <dsp:txXfrm>
        <a:off x="81958" y="1308778"/>
        <a:ext cx="5071628" cy="1514999"/>
      </dsp:txXfrm>
    </dsp:sp>
    <dsp:sp modelId="{6B80730A-230C-4EA8-BE98-56AFBD4A6FEA}">
      <dsp:nvSpPr>
        <dsp:cNvPr id="0" name=""/>
        <dsp:cNvSpPr/>
      </dsp:nvSpPr>
      <dsp:spPr>
        <a:xfrm>
          <a:off x="0" y="2905736"/>
          <a:ext cx="5235544" cy="92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229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900" kern="1200" dirty="0"/>
        </a:p>
      </dsp:txBody>
      <dsp:txXfrm>
        <a:off x="0" y="2905736"/>
        <a:ext cx="5235544" cy="927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54193-90E5-4981-A8B2-7B22A2AA0B91}" type="datetimeFigureOut">
              <a:rPr lang="hr-HR" smtClean="0"/>
              <a:pPr/>
              <a:t>30.1.2018.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BD26B-0A23-4249-95C5-E6947D0CB82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786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36252" y="2819528"/>
            <a:ext cx="851949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912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962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841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77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989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182" y="1"/>
            <a:ext cx="12185735" cy="7207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9936" y="899923"/>
            <a:ext cx="937212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4356" y="2086482"/>
            <a:ext cx="1141137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925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8" y="899923"/>
            <a:ext cx="9833794" cy="430887"/>
          </a:xfrm>
        </p:spPr>
        <p:txBody>
          <a:bodyPr/>
          <a:lstStyle/>
          <a:p>
            <a:r>
              <a:rPr lang="ru-RU" dirty="0"/>
              <a:t>Управленческая подотчётность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656" y="1995056"/>
            <a:ext cx="9701405" cy="5201424"/>
          </a:xfrm>
        </p:spPr>
        <p:txBody>
          <a:bodyPr/>
          <a:lstStyle/>
          <a:p>
            <a:r>
              <a:rPr lang="hr-HR" dirty="0"/>
              <a:t> </a:t>
            </a:r>
            <a:r>
              <a:rPr lang="ru-RU" sz="1800" b="1" dirty="0"/>
              <a:t>Определение</a:t>
            </a:r>
            <a:r>
              <a:rPr lang="hr-HR" sz="1800" b="1" dirty="0"/>
              <a:t> – </a:t>
            </a:r>
            <a:r>
              <a:rPr lang="ru-RU" sz="1800" b="1" dirty="0"/>
              <a:t>Закон о внутреннем контроле в государственном секторе,</a:t>
            </a:r>
            <a:r>
              <a:rPr lang="hr-HR" sz="1800" b="1" dirty="0"/>
              <a:t> </a:t>
            </a:r>
            <a:r>
              <a:rPr lang="ru-RU" sz="1800" b="1" dirty="0"/>
              <a:t>ст.</a:t>
            </a:r>
            <a:r>
              <a:rPr lang="hr-HR" sz="1800" b="1" dirty="0"/>
              <a:t> 5</a:t>
            </a:r>
          </a:p>
          <a:p>
            <a:endParaRPr lang="hr-HR" sz="1800" dirty="0"/>
          </a:p>
          <a:p>
            <a:r>
              <a:rPr lang="ru-RU" sz="2800" i="1" dirty="0"/>
              <a:t>«Под </a:t>
            </a:r>
            <a:r>
              <a:rPr lang="ru-RU" sz="2800" b="1" i="1" dirty="0"/>
              <a:t>управленческой подотчётностью </a:t>
            </a:r>
            <a:r>
              <a:rPr lang="ru-RU" sz="2800" i="1" dirty="0"/>
              <a:t>понимают подотчётность руководителей за принимаемые ими рабочие решения и действия, включая управление активами</a:t>
            </a:r>
            <a:r>
              <a:rPr lang="en-US" sz="2800" i="1" dirty="0"/>
              <a:t>,</a:t>
            </a:r>
            <a:r>
              <a:rPr lang="ru-RU" sz="2800" i="1" dirty="0"/>
              <a:t> а также ответственность за это перед лицом, назначившим их или</a:t>
            </a:r>
            <a:r>
              <a:rPr lang="en-US" sz="2800" i="1" dirty="0"/>
              <a:t> </a:t>
            </a:r>
            <a:r>
              <a:rPr lang="ru-RU" sz="2800" i="1" dirty="0"/>
              <a:t>передавшим им полномочия и обязанности.»</a:t>
            </a:r>
            <a:endParaRPr lang="en-US" sz="1800" dirty="0"/>
          </a:p>
          <a:p>
            <a:endParaRPr lang="en-US" sz="2400" b="1" dirty="0"/>
          </a:p>
          <a:p>
            <a:r>
              <a:rPr lang="ru-RU" sz="2400" b="1" dirty="0"/>
              <a:t>Предпосылка</a:t>
            </a:r>
            <a:endParaRPr lang="hr-HR" sz="2400" b="1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400" dirty="0"/>
              <a:t>Надёжная система внутреннего контроля</a:t>
            </a:r>
            <a:endParaRPr lang="hr-HR" sz="2400" dirty="0"/>
          </a:p>
          <a:p>
            <a:endParaRPr lang="hr-HR" dirty="0"/>
          </a:p>
          <a:p>
            <a:r>
              <a:rPr lang="hr-HR" dirty="0"/>
              <a:t>				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285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862666" y="1947332"/>
            <a:ext cx="8697383" cy="404230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2208213" y="2060575"/>
            <a:ext cx="2089150" cy="1944688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Закон о системе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внутреннего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контроля</a:t>
            </a:r>
            <a:r>
              <a:rPr lang="hr-HR" altLang="sr-Latn-RS" sz="1800" b="1" dirty="0"/>
              <a:t> 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7608888" y="2133600"/>
            <a:ext cx="2089150" cy="1944688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Закон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о бюджете</a:t>
            </a:r>
            <a:endParaRPr lang="hr-HR" altLang="sr-Latn-RS" sz="1800" b="1" dirty="0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5087938" y="4371975"/>
            <a:ext cx="2089150" cy="1944688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Закон о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финансовой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ответственности</a:t>
            </a:r>
            <a:endParaRPr lang="hr-HR" altLang="sr-Latn-RS" sz="1800" b="1" dirty="0"/>
          </a:p>
        </p:txBody>
      </p:sp>
      <p:sp>
        <p:nvSpPr>
          <p:cNvPr id="7" name="Strelica zakrivljena udesno 6"/>
          <p:cNvSpPr/>
          <p:nvPr/>
        </p:nvSpPr>
        <p:spPr>
          <a:xfrm rot="18723940">
            <a:off x="3771901" y="3951289"/>
            <a:ext cx="576263" cy="1989137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8" name="Strelica zakrivljena udesno 7"/>
          <p:cNvSpPr/>
          <p:nvPr/>
        </p:nvSpPr>
        <p:spPr>
          <a:xfrm rot="13568435">
            <a:off x="8237538" y="3967163"/>
            <a:ext cx="576263" cy="1989138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9" name="Strelica zakrivljena udesno 8"/>
          <p:cNvSpPr/>
          <p:nvPr/>
        </p:nvSpPr>
        <p:spPr>
          <a:xfrm rot="5400000">
            <a:off x="5670551" y="882651"/>
            <a:ext cx="576262" cy="1989137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8201" name="TekstniOkvir 9"/>
          <p:cNvSpPr txBox="1">
            <a:spLocks noChangeArrowheads="1"/>
          </p:cNvSpPr>
          <p:nvPr/>
        </p:nvSpPr>
        <p:spPr bwMode="auto">
          <a:xfrm>
            <a:off x="4841876" y="2571751"/>
            <a:ext cx="233521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sr-Latn-RS" sz="1800" b="1" dirty="0"/>
              <a:t>ФИНАНСОВОЕ УПРАВЛЕНИЕ И СИСТЕМА МЕР ВНУТРЕННЕГО КОНТРОЛЯ</a:t>
            </a:r>
            <a:r>
              <a:rPr lang="hr-HR" altLang="sr-Latn-RS" sz="1800" b="1" dirty="0"/>
              <a:t> </a:t>
            </a:r>
          </a:p>
        </p:txBody>
      </p:sp>
      <p:sp>
        <p:nvSpPr>
          <p:cNvPr id="8202" name="TekstniOkvir 3"/>
          <p:cNvSpPr txBox="1">
            <a:spLocks noChangeArrowheads="1"/>
          </p:cNvSpPr>
          <p:nvPr/>
        </p:nvSpPr>
        <p:spPr bwMode="auto">
          <a:xfrm>
            <a:off x="541868" y="803276"/>
            <a:ext cx="87799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Управленческая подотчётность</a:t>
            </a:r>
            <a:endParaRPr lang="hr-HR" altLang="sr-Latn-RS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01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868" y="899923"/>
            <a:ext cx="10367194" cy="430887"/>
          </a:xfrm>
        </p:spPr>
        <p:txBody>
          <a:bodyPr/>
          <a:lstStyle/>
          <a:p>
            <a:r>
              <a:rPr lang="ru-RU" dirty="0"/>
              <a:t>Управленческая подотчётность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868" y="1607127"/>
            <a:ext cx="11323928" cy="3293209"/>
          </a:xfrm>
        </p:spPr>
        <p:txBody>
          <a:bodyPr/>
          <a:lstStyle/>
          <a:p>
            <a:r>
              <a:rPr lang="ru-RU" sz="1800" b="1" dirty="0"/>
              <a:t>Руководство по внутреннему контролю</a:t>
            </a:r>
            <a:endParaRPr lang="hr-HR" sz="1800" b="1" dirty="0"/>
          </a:p>
          <a:p>
            <a:endParaRPr lang="hr-HR" b="1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dirty="0"/>
              <a:t>Система внутреннего контроля создана и внедрена посредством 5 компонентов</a:t>
            </a:r>
            <a:r>
              <a:rPr lang="hr-HR" dirty="0"/>
              <a:t> COSO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dirty="0"/>
              <a:t>База для создания системы внутреннего контроля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5029602"/>
              </p:ext>
            </p:extLst>
          </p:nvPr>
        </p:nvGraphicFramePr>
        <p:xfrm>
          <a:off x="1955799" y="2895600"/>
          <a:ext cx="3310467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81735926"/>
              </p:ext>
            </p:extLst>
          </p:nvPr>
        </p:nvGraphicFramePr>
        <p:xfrm>
          <a:off x="6155266" y="2756263"/>
          <a:ext cx="5235545" cy="384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89273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749" y="1019303"/>
            <a:ext cx="660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9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51087" y="692150"/>
            <a:ext cx="7200900" cy="401392"/>
          </a:xfrm>
          <a:prstGeom prst="rect">
            <a:avLst/>
          </a:prstGeom>
          <a:solidFill>
            <a:srgbClr val="E4B8D7"/>
          </a:solidFill>
          <a:ln w="9525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1297940">
              <a:spcBef>
                <a:spcPts val="730"/>
              </a:spcBef>
            </a:pPr>
            <a:r>
              <a:rPr lang="ru-RU" sz="2000" b="1" dirty="0">
                <a:solidFill>
                  <a:srgbClr val="000000"/>
                </a:solidFill>
                <a:latin typeface="Arial"/>
                <a:cs typeface="Arial"/>
              </a:rPr>
              <a:t>МИНИСТР/ПРЕФЕКТ ОКРУГА/МЭР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35201" y="2420937"/>
            <a:ext cx="1484311" cy="671338"/>
          </a:xfrm>
          <a:prstGeom prst="rect">
            <a:avLst/>
          </a:prstGeom>
          <a:solidFill>
            <a:srgbClr val="F4FCA0"/>
          </a:solidFill>
          <a:ln w="28575">
            <a:solidFill>
              <a:srgbClr val="000000"/>
            </a:solidFill>
          </a:ln>
        </p:spPr>
        <p:txBody>
          <a:bodyPr vert="horz" wrap="square" lIns="0" tIns="116205" rIns="0" bIns="0" rtlCol="0">
            <a:spAutoFit/>
          </a:bodyPr>
          <a:lstStyle/>
          <a:p>
            <a:pPr marL="567690" marR="36195" indent="-521334">
              <a:spcBef>
                <a:spcPts val="915"/>
              </a:spcBef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Управление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  A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8576" y="2420937"/>
            <a:ext cx="1600580" cy="671338"/>
          </a:xfrm>
          <a:prstGeom prst="rect">
            <a:avLst/>
          </a:prstGeom>
          <a:solidFill>
            <a:srgbClr val="F4FCA0"/>
          </a:solidFill>
          <a:ln w="28575">
            <a:solidFill>
              <a:srgbClr val="000000"/>
            </a:solidFill>
          </a:ln>
        </p:spPr>
        <p:txBody>
          <a:bodyPr vert="horz" wrap="square" lIns="0" tIns="116205" rIns="0" bIns="0" rtlCol="0">
            <a:spAutoFit/>
          </a:bodyPr>
          <a:lstStyle/>
          <a:p>
            <a:pPr marL="614680" marR="85725" indent="-520065">
              <a:spcBef>
                <a:spcPts val="915"/>
              </a:spcBef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Управление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  B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19800" y="2420937"/>
            <a:ext cx="1557403" cy="671338"/>
          </a:xfrm>
          <a:prstGeom prst="rect">
            <a:avLst/>
          </a:prstGeom>
          <a:solidFill>
            <a:srgbClr val="F4FCA0"/>
          </a:solidFill>
          <a:ln w="28575">
            <a:solidFill>
              <a:srgbClr val="000000"/>
            </a:solidFill>
          </a:ln>
        </p:spPr>
        <p:txBody>
          <a:bodyPr vert="horz" wrap="square" lIns="0" tIns="116205" rIns="0" bIns="0" rtlCol="0">
            <a:spAutoFit/>
          </a:bodyPr>
          <a:lstStyle/>
          <a:p>
            <a:pPr marL="565150" marR="36195" indent="-518159">
              <a:spcBef>
                <a:spcPts val="915"/>
              </a:spcBef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Управление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  C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22551" y="3573398"/>
            <a:ext cx="936625" cy="320600"/>
          </a:xfrm>
          <a:prstGeom prst="rect">
            <a:avLst/>
          </a:prstGeom>
          <a:solidFill>
            <a:srgbClr val="F4FCA0"/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264160">
              <a:spcBef>
                <a:spcPts val="819"/>
              </a:spcBef>
            </a:pPr>
            <a:r>
              <a:rPr lang="ru-RU" sz="1400" spc="-5" dirty="0">
                <a:solidFill>
                  <a:prstClr val="black"/>
                </a:solidFill>
                <a:latin typeface="Arial"/>
                <a:cs typeface="Arial"/>
              </a:rPr>
              <a:t>Отделы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11060" y="1847469"/>
            <a:ext cx="269304" cy="309245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Система ВК/ФУК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161523" y="765176"/>
            <a:ext cx="76200" cy="5761355"/>
          </a:xfrm>
          <a:custGeom>
            <a:avLst/>
            <a:gdLst/>
            <a:ahLst/>
            <a:cxnLst/>
            <a:rect l="l" t="t" r="r" b="b"/>
            <a:pathLst>
              <a:path w="76200" h="5761355">
                <a:moveTo>
                  <a:pt x="31750" y="5684837"/>
                </a:moveTo>
                <a:lnTo>
                  <a:pt x="0" y="5684837"/>
                </a:lnTo>
                <a:lnTo>
                  <a:pt x="38100" y="5761037"/>
                </a:lnTo>
                <a:lnTo>
                  <a:pt x="69830" y="5697575"/>
                </a:lnTo>
                <a:lnTo>
                  <a:pt x="31750" y="5697575"/>
                </a:lnTo>
                <a:lnTo>
                  <a:pt x="31750" y="5684837"/>
                </a:lnTo>
                <a:close/>
              </a:path>
              <a:path w="76200" h="5761355">
                <a:moveTo>
                  <a:pt x="44450" y="0"/>
                </a:moveTo>
                <a:lnTo>
                  <a:pt x="31750" y="0"/>
                </a:lnTo>
                <a:lnTo>
                  <a:pt x="31750" y="5697575"/>
                </a:lnTo>
                <a:lnTo>
                  <a:pt x="44450" y="5697575"/>
                </a:lnTo>
                <a:lnTo>
                  <a:pt x="44450" y="0"/>
                </a:lnTo>
                <a:close/>
              </a:path>
              <a:path w="76200" h="5761355">
                <a:moveTo>
                  <a:pt x="76200" y="5684837"/>
                </a:moveTo>
                <a:lnTo>
                  <a:pt x="44450" y="5684837"/>
                </a:lnTo>
                <a:lnTo>
                  <a:pt x="44450" y="5697575"/>
                </a:lnTo>
                <a:lnTo>
                  <a:pt x="69830" y="5697575"/>
                </a:lnTo>
                <a:lnTo>
                  <a:pt x="76200" y="56848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48300" y="1196975"/>
            <a:ext cx="0" cy="647700"/>
          </a:xfrm>
          <a:custGeom>
            <a:avLst/>
            <a:gdLst/>
            <a:ahLst/>
            <a:cxnLst/>
            <a:rect l="l" t="t" r="r" b="b"/>
            <a:pathLst>
              <a:path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40751" y="2449448"/>
            <a:ext cx="1440180" cy="512961"/>
          </a:xfrm>
          <a:prstGeom prst="rect">
            <a:avLst/>
          </a:prstGeom>
          <a:solidFill>
            <a:srgbClr val="6699FF">
              <a:alpha val="39999"/>
            </a:srgbClr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ts val="1964"/>
              </a:lnSpc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Управление финансов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56426" y="1341501"/>
            <a:ext cx="2303780" cy="313547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271145">
              <a:spcBef>
                <a:spcPts val="285"/>
              </a:spcBef>
            </a:pPr>
            <a:r>
              <a:rPr lang="ru-RU" spc="-5" dirty="0">
                <a:solidFill>
                  <a:prstClr val="black"/>
                </a:solidFill>
                <a:latin typeface="Arial"/>
                <a:cs typeface="Arial"/>
              </a:rPr>
              <a:t>Отдел ВА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22551" y="5199062"/>
            <a:ext cx="1216025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22555">
              <a:spcBef>
                <a:spcPts val="685"/>
              </a:spcBef>
            </a:pPr>
            <a:r>
              <a:rPr lang="ru-RU" sz="1400" b="1" spc="-5" dirty="0">
                <a:solidFill>
                  <a:prstClr val="black"/>
                </a:solidFill>
                <a:latin typeface="Arial"/>
                <a:cs typeface="Arial"/>
              </a:rPr>
              <a:t>агентства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43250" y="1844675"/>
            <a:ext cx="2520950" cy="0"/>
          </a:xfrm>
          <a:custGeom>
            <a:avLst/>
            <a:gdLst/>
            <a:ahLst/>
            <a:cxnLst/>
            <a:rect l="l" t="t" r="r" b="b"/>
            <a:pathLst>
              <a:path w="2520950">
                <a:moveTo>
                  <a:pt x="0" y="0"/>
                </a:moveTo>
                <a:lnTo>
                  <a:pt x="25209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64200" y="1844676"/>
            <a:ext cx="3175000" cy="15875"/>
          </a:xfrm>
          <a:custGeom>
            <a:avLst/>
            <a:gdLst/>
            <a:ahLst/>
            <a:cxnLst/>
            <a:rect l="l" t="t" r="r" b="b"/>
            <a:pathLst>
              <a:path w="3175000" h="15875">
                <a:moveTo>
                  <a:pt x="0" y="0"/>
                </a:moveTo>
                <a:lnTo>
                  <a:pt x="3175000" y="15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05150" y="1844676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40173" y="1860551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119748" y="1844676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801100" y="1860551"/>
            <a:ext cx="76200" cy="574675"/>
          </a:xfrm>
          <a:custGeom>
            <a:avLst/>
            <a:gdLst/>
            <a:ahLst/>
            <a:cxnLst/>
            <a:rect l="l" t="t" r="r" b="b"/>
            <a:pathLst>
              <a:path w="76200" h="574675">
                <a:moveTo>
                  <a:pt x="31750" y="498475"/>
                </a:moveTo>
                <a:lnTo>
                  <a:pt x="0" y="498475"/>
                </a:lnTo>
                <a:lnTo>
                  <a:pt x="38100" y="574675"/>
                </a:lnTo>
                <a:lnTo>
                  <a:pt x="69850" y="511175"/>
                </a:lnTo>
                <a:lnTo>
                  <a:pt x="31750" y="511175"/>
                </a:lnTo>
                <a:lnTo>
                  <a:pt x="31750" y="498475"/>
                </a:lnTo>
                <a:close/>
              </a:path>
              <a:path w="76200" h="574675">
                <a:moveTo>
                  <a:pt x="44450" y="0"/>
                </a:moveTo>
                <a:lnTo>
                  <a:pt x="31750" y="0"/>
                </a:lnTo>
                <a:lnTo>
                  <a:pt x="31750" y="511175"/>
                </a:lnTo>
                <a:lnTo>
                  <a:pt x="44450" y="511175"/>
                </a:lnTo>
                <a:lnTo>
                  <a:pt x="44450" y="0"/>
                </a:lnTo>
                <a:close/>
              </a:path>
              <a:path w="76200" h="574675">
                <a:moveTo>
                  <a:pt x="76200" y="498475"/>
                </a:moveTo>
                <a:lnTo>
                  <a:pt x="44450" y="498475"/>
                </a:lnTo>
                <a:lnTo>
                  <a:pt x="44450" y="511175"/>
                </a:lnTo>
                <a:lnTo>
                  <a:pt x="69850" y="511175"/>
                </a:lnTo>
                <a:lnTo>
                  <a:pt x="76200" y="498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97323" y="3233674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31750" y="282575"/>
                </a:moveTo>
                <a:lnTo>
                  <a:pt x="0" y="282575"/>
                </a:lnTo>
                <a:lnTo>
                  <a:pt x="38100" y="358775"/>
                </a:lnTo>
                <a:lnTo>
                  <a:pt x="69850" y="295275"/>
                </a:lnTo>
                <a:lnTo>
                  <a:pt x="31750" y="295275"/>
                </a:lnTo>
                <a:lnTo>
                  <a:pt x="31750" y="282575"/>
                </a:lnTo>
                <a:close/>
              </a:path>
              <a:path w="76200" h="358775">
                <a:moveTo>
                  <a:pt x="44450" y="0"/>
                </a:moveTo>
                <a:lnTo>
                  <a:pt x="31750" y="0"/>
                </a:lnTo>
                <a:lnTo>
                  <a:pt x="31750" y="295275"/>
                </a:lnTo>
                <a:lnTo>
                  <a:pt x="44450" y="295275"/>
                </a:lnTo>
                <a:lnTo>
                  <a:pt x="44450" y="0"/>
                </a:lnTo>
                <a:close/>
              </a:path>
              <a:path w="76200" h="358775">
                <a:moveTo>
                  <a:pt x="76200" y="282575"/>
                </a:moveTo>
                <a:lnTo>
                  <a:pt x="44450" y="282575"/>
                </a:lnTo>
                <a:lnTo>
                  <a:pt x="44450" y="295275"/>
                </a:lnTo>
                <a:lnTo>
                  <a:pt x="69850" y="295275"/>
                </a:lnTo>
                <a:lnTo>
                  <a:pt x="76200" y="28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052699" y="3233674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31750" y="282575"/>
                </a:moveTo>
                <a:lnTo>
                  <a:pt x="0" y="282575"/>
                </a:lnTo>
                <a:lnTo>
                  <a:pt x="38100" y="358775"/>
                </a:lnTo>
                <a:lnTo>
                  <a:pt x="69850" y="295275"/>
                </a:lnTo>
                <a:lnTo>
                  <a:pt x="31750" y="295275"/>
                </a:lnTo>
                <a:lnTo>
                  <a:pt x="31750" y="282575"/>
                </a:lnTo>
                <a:close/>
              </a:path>
              <a:path w="76200" h="358775">
                <a:moveTo>
                  <a:pt x="44450" y="0"/>
                </a:moveTo>
                <a:lnTo>
                  <a:pt x="31750" y="0"/>
                </a:lnTo>
                <a:lnTo>
                  <a:pt x="31750" y="295275"/>
                </a:lnTo>
                <a:lnTo>
                  <a:pt x="44450" y="295275"/>
                </a:lnTo>
                <a:lnTo>
                  <a:pt x="44450" y="0"/>
                </a:lnTo>
                <a:close/>
              </a:path>
              <a:path w="76200" h="358775">
                <a:moveTo>
                  <a:pt x="76200" y="282575"/>
                </a:moveTo>
                <a:lnTo>
                  <a:pt x="44450" y="282575"/>
                </a:lnTo>
                <a:lnTo>
                  <a:pt x="44450" y="295275"/>
                </a:lnTo>
                <a:lnTo>
                  <a:pt x="69850" y="295275"/>
                </a:lnTo>
                <a:lnTo>
                  <a:pt x="76200" y="28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119748" y="3186048"/>
            <a:ext cx="76200" cy="360680"/>
          </a:xfrm>
          <a:custGeom>
            <a:avLst/>
            <a:gdLst/>
            <a:ahLst/>
            <a:cxnLst/>
            <a:rect l="l" t="t" r="r" b="b"/>
            <a:pathLst>
              <a:path w="76200" h="360679">
                <a:moveTo>
                  <a:pt x="31750" y="284225"/>
                </a:moveTo>
                <a:lnTo>
                  <a:pt x="0" y="284225"/>
                </a:lnTo>
                <a:lnTo>
                  <a:pt x="38100" y="360425"/>
                </a:lnTo>
                <a:lnTo>
                  <a:pt x="69850" y="296925"/>
                </a:lnTo>
                <a:lnTo>
                  <a:pt x="31750" y="296925"/>
                </a:lnTo>
                <a:lnTo>
                  <a:pt x="31750" y="284225"/>
                </a:lnTo>
                <a:close/>
              </a:path>
              <a:path w="76200" h="360679">
                <a:moveTo>
                  <a:pt x="44450" y="0"/>
                </a:moveTo>
                <a:lnTo>
                  <a:pt x="31750" y="0"/>
                </a:lnTo>
                <a:lnTo>
                  <a:pt x="31750" y="296925"/>
                </a:lnTo>
                <a:lnTo>
                  <a:pt x="44450" y="296925"/>
                </a:lnTo>
                <a:lnTo>
                  <a:pt x="44450" y="0"/>
                </a:lnTo>
                <a:close/>
              </a:path>
              <a:path w="76200" h="360679">
                <a:moveTo>
                  <a:pt x="76200" y="284225"/>
                </a:moveTo>
                <a:lnTo>
                  <a:pt x="44450" y="284225"/>
                </a:lnTo>
                <a:lnTo>
                  <a:pt x="44450" y="296925"/>
                </a:lnTo>
                <a:lnTo>
                  <a:pt x="69850" y="296925"/>
                </a:lnTo>
                <a:lnTo>
                  <a:pt x="76200" y="284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48300" y="1484375"/>
            <a:ext cx="1008380" cy="0"/>
          </a:xfrm>
          <a:custGeom>
            <a:avLst/>
            <a:gdLst/>
            <a:ahLst/>
            <a:cxnLst/>
            <a:rect l="l" t="t" r="r" b="b"/>
            <a:pathLst>
              <a:path w="1008379">
                <a:moveTo>
                  <a:pt x="100812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51087" y="4292600"/>
            <a:ext cx="7633334" cy="0"/>
          </a:xfrm>
          <a:custGeom>
            <a:avLst/>
            <a:gdLst/>
            <a:ahLst/>
            <a:cxnLst/>
            <a:rect l="l" t="t" r="r" b="b"/>
            <a:pathLst>
              <a:path w="7633334">
                <a:moveTo>
                  <a:pt x="0" y="0"/>
                </a:moveTo>
                <a:lnTo>
                  <a:pt x="7632763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28837" y="4508437"/>
            <a:ext cx="7690045" cy="352019"/>
          </a:xfrm>
          <a:prstGeom prst="rect">
            <a:avLst/>
          </a:prstGeom>
          <a:solidFill>
            <a:srgbClr val="DCC2CE"/>
          </a:solidFill>
          <a:ln w="9525">
            <a:solidFill>
              <a:srgbClr val="00000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737870">
              <a:spcBef>
                <a:spcPts val="585"/>
              </a:spcBef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Получатели бюджетных/</a:t>
            </a:r>
            <a:r>
              <a:rPr lang="ru-RU" b="1" spc="-5" dirty="0" err="1">
                <a:solidFill>
                  <a:prstClr val="black"/>
                </a:solidFill>
                <a:latin typeface="Arial"/>
                <a:cs typeface="Arial"/>
              </a:rPr>
              <a:t>небюджетных</a:t>
            </a: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 средств</a:t>
            </a:r>
            <a:r>
              <a:rPr b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prstClr val="black"/>
                </a:solidFill>
                <a:latin typeface="Arial"/>
                <a:cs typeface="Arial"/>
              </a:rPr>
              <a:t>(2</a:t>
            </a:r>
            <a:r>
              <a:rPr lang="ru-RU" sz="1575" baseline="26455" dirty="0">
                <a:solidFill>
                  <a:prstClr val="black"/>
                </a:solidFill>
                <a:latin typeface="Arial"/>
                <a:cs typeface="Arial"/>
              </a:rPr>
              <a:t>й</a:t>
            </a:r>
            <a:r>
              <a:rPr sz="1575" baseline="264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ru-RU" sz="1600" spc="-5" dirty="0">
                <a:solidFill>
                  <a:prstClr val="black"/>
                </a:solidFill>
                <a:latin typeface="Arial"/>
                <a:cs typeface="Arial"/>
              </a:rPr>
              <a:t>и</a:t>
            </a:r>
            <a:r>
              <a:rPr sz="16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r>
              <a:rPr lang="ru-RU" sz="1575" baseline="26455" dirty="0">
                <a:solidFill>
                  <a:prstClr val="black"/>
                </a:solidFill>
                <a:latin typeface="Arial"/>
                <a:cs typeface="Arial"/>
              </a:rPr>
              <a:t>й</a:t>
            </a:r>
            <a:r>
              <a:rPr sz="1575" spc="60" baseline="264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ru-RU" sz="1600" spc="-5" dirty="0">
                <a:solidFill>
                  <a:prstClr val="black"/>
                </a:solidFill>
                <a:latin typeface="Arial"/>
                <a:cs typeface="Arial"/>
              </a:rPr>
              <a:t>уровень</a:t>
            </a:r>
            <a:r>
              <a:rPr sz="16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endParaRPr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959533" y="1019303"/>
            <a:ext cx="76200" cy="5553075"/>
          </a:xfrm>
          <a:custGeom>
            <a:avLst/>
            <a:gdLst/>
            <a:ahLst/>
            <a:cxnLst/>
            <a:rect l="l" t="t" r="r" b="b"/>
            <a:pathLst>
              <a:path w="76200" h="5553075">
                <a:moveTo>
                  <a:pt x="44450" y="63500"/>
                </a:moveTo>
                <a:lnTo>
                  <a:pt x="31750" y="63500"/>
                </a:lnTo>
                <a:lnTo>
                  <a:pt x="31750" y="5553075"/>
                </a:lnTo>
                <a:lnTo>
                  <a:pt x="44450" y="5553075"/>
                </a:lnTo>
                <a:lnTo>
                  <a:pt x="44450" y="63500"/>
                </a:lnTo>
                <a:close/>
              </a:path>
              <a:path w="76200" h="55530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5553075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14310" y="1860551"/>
            <a:ext cx="269304" cy="3466458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Финансовая ответственность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70351" y="3573398"/>
            <a:ext cx="930275" cy="320600"/>
          </a:xfrm>
          <a:prstGeom prst="rect">
            <a:avLst/>
          </a:prstGeom>
          <a:solidFill>
            <a:srgbClr val="F4FCA0"/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261620">
              <a:spcBef>
                <a:spcPts val="819"/>
              </a:spcBef>
            </a:pPr>
            <a:r>
              <a:rPr lang="ru-RU" sz="1400" spc="-5" dirty="0">
                <a:solidFill>
                  <a:prstClr val="black"/>
                </a:solidFill>
                <a:latin typeface="Arial"/>
                <a:cs typeface="Arial"/>
              </a:rPr>
              <a:t>Отделы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53151" y="3592448"/>
            <a:ext cx="1008380" cy="320600"/>
          </a:xfrm>
          <a:prstGeom prst="rect">
            <a:avLst/>
          </a:prstGeom>
          <a:solidFill>
            <a:srgbClr val="F4FCA0"/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300990">
              <a:spcBef>
                <a:spcPts val="819"/>
              </a:spcBef>
            </a:pPr>
            <a:r>
              <a:rPr lang="ru-RU" sz="1400" spc="-5" dirty="0">
                <a:solidFill>
                  <a:prstClr val="black"/>
                </a:solidFill>
                <a:latin typeface="Arial"/>
                <a:cs typeface="Arial"/>
              </a:rPr>
              <a:t>Отделы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424113" y="5949950"/>
            <a:ext cx="7056755" cy="0"/>
          </a:xfrm>
          <a:custGeom>
            <a:avLst/>
            <a:gdLst/>
            <a:ahLst/>
            <a:cxnLst/>
            <a:rect l="l" t="t" r="r" b="b"/>
            <a:pathLst>
              <a:path w="7056755">
                <a:moveTo>
                  <a:pt x="0" y="0"/>
                </a:moveTo>
                <a:lnTo>
                  <a:pt x="7056437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83141" y="6092825"/>
            <a:ext cx="6696166" cy="388568"/>
          </a:xfrm>
          <a:prstGeom prst="rect">
            <a:avLst/>
          </a:prstGeom>
          <a:solidFill>
            <a:srgbClr val="DCC2CE"/>
          </a:solidFill>
          <a:ln w="9525">
            <a:solidFill>
              <a:srgbClr val="000000"/>
            </a:solidFill>
          </a:ln>
        </p:spPr>
        <p:txBody>
          <a:bodyPr vert="horz" wrap="square" lIns="0" tIns="110490" rIns="0" bIns="0" rtlCol="0">
            <a:spAutoFit/>
          </a:bodyPr>
          <a:lstStyle/>
          <a:p>
            <a:pPr marL="704850">
              <a:spcBef>
                <a:spcPts val="870"/>
              </a:spcBef>
            </a:pPr>
            <a:r>
              <a:rPr lang="ru-RU" b="1" dirty="0">
                <a:solidFill>
                  <a:prstClr val="black"/>
                </a:solidFill>
                <a:latin typeface="Arial"/>
                <a:cs typeface="Arial"/>
              </a:rPr>
              <a:t>Государственные компании и прочие юрлица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70351" y="5194300"/>
            <a:ext cx="1300479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08585">
              <a:spcBef>
                <a:spcPts val="685"/>
              </a:spcBef>
            </a:pPr>
            <a:r>
              <a:rPr lang="ru-RU" sz="1400" b="1" spc="-5" dirty="0">
                <a:solidFill>
                  <a:prstClr val="black"/>
                </a:solidFill>
                <a:latin typeface="Arial"/>
                <a:cs typeface="Arial"/>
              </a:rPr>
              <a:t>учреждения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801100" y="3233674"/>
            <a:ext cx="76200" cy="327025"/>
          </a:xfrm>
          <a:custGeom>
            <a:avLst/>
            <a:gdLst/>
            <a:ahLst/>
            <a:cxnLst/>
            <a:rect l="l" t="t" r="r" b="b"/>
            <a:pathLst>
              <a:path w="76200" h="327025">
                <a:moveTo>
                  <a:pt x="31750" y="250825"/>
                </a:moveTo>
                <a:lnTo>
                  <a:pt x="0" y="250825"/>
                </a:lnTo>
                <a:lnTo>
                  <a:pt x="38100" y="327025"/>
                </a:lnTo>
                <a:lnTo>
                  <a:pt x="69850" y="263525"/>
                </a:lnTo>
                <a:lnTo>
                  <a:pt x="31750" y="263525"/>
                </a:lnTo>
                <a:lnTo>
                  <a:pt x="31750" y="250825"/>
                </a:lnTo>
                <a:close/>
              </a:path>
              <a:path w="76200" h="327025">
                <a:moveTo>
                  <a:pt x="44450" y="0"/>
                </a:moveTo>
                <a:lnTo>
                  <a:pt x="31750" y="0"/>
                </a:lnTo>
                <a:lnTo>
                  <a:pt x="31750" y="263525"/>
                </a:lnTo>
                <a:lnTo>
                  <a:pt x="44450" y="263525"/>
                </a:lnTo>
                <a:lnTo>
                  <a:pt x="44450" y="0"/>
                </a:lnTo>
                <a:close/>
              </a:path>
              <a:path w="76200" h="327025">
                <a:moveTo>
                  <a:pt x="76200" y="250825"/>
                </a:moveTo>
                <a:lnTo>
                  <a:pt x="44450" y="250825"/>
                </a:lnTo>
                <a:lnTo>
                  <a:pt x="44450" y="263525"/>
                </a:lnTo>
                <a:lnTo>
                  <a:pt x="69850" y="263525"/>
                </a:lnTo>
                <a:lnTo>
                  <a:pt x="76200" y="250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86802" y="3560698"/>
            <a:ext cx="1241425" cy="320600"/>
          </a:xfrm>
          <a:prstGeom prst="rect">
            <a:avLst/>
          </a:prstGeom>
          <a:solidFill>
            <a:srgbClr val="6699FF">
              <a:alpha val="38038"/>
            </a:srgbClr>
          </a:solidFill>
          <a:ln w="9525">
            <a:solidFill>
              <a:srgbClr val="0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algn="ctr">
              <a:spcBef>
                <a:spcPts val="819"/>
              </a:spcBef>
            </a:pPr>
            <a:r>
              <a:rPr lang="ru-RU" sz="1400" spc="-5" dirty="0">
                <a:solidFill>
                  <a:prstClr val="black"/>
                </a:solidFill>
                <a:latin typeface="Arial"/>
                <a:cs typeface="Arial"/>
              </a:rPr>
              <a:t>Отделы 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72176" y="5199062"/>
            <a:ext cx="1146380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13664">
              <a:spcBef>
                <a:spcPts val="685"/>
              </a:spcBef>
            </a:pPr>
            <a:r>
              <a:rPr lang="ru-RU" sz="1400" b="1" spc="-5" dirty="0">
                <a:solidFill>
                  <a:prstClr val="black"/>
                </a:solidFill>
                <a:latin typeface="Arial"/>
                <a:cs typeface="Arial"/>
              </a:rPr>
              <a:t>больницы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70675" y="5183251"/>
            <a:ext cx="1008380" cy="303288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68910">
              <a:spcBef>
                <a:spcPts val="685"/>
              </a:spcBef>
            </a:pPr>
            <a:r>
              <a:rPr lang="ru-RU" sz="1400" b="1" spc="-5" dirty="0">
                <a:solidFill>
                  <a:prstClr val="black"/>
                </a:solidFill>
                <a:latin typeface="Arial"/>
                <a:cs typeface="Arial"/>
              </a:rPr>
              <a:t>школы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24852" y="5167377"/>
            <a:ext cx="1354455" cy="384721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1525"/>
              </a:lnSpc>
            </a:pPr>
            <a:r>
              <a:rPr lang="ru-RU" sz="1400" b="1" spc="-5" dirty="0">
                <a:solidFill>
                  <a:prstClr val="black"/>
                </a:solidFill>
                <a:latin typeface="Arial"/>
                <a:cs typeface="Arial"/>
              </a:rPr>
              <a:t>Прочие организации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146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514" y="1658983"/>
            <a:ext cx="11898591" cy="67710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Новая культура управления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>
                <a:solidFill>
                  <a:schemeClr val="tx1"/>
                </a:solidFill>
              </a:rPr>
              <a:t>From traditional administrating to active management</a:t>
            </a:r>
          </a:p>
        </p:txBody>
      </p:sp>
      <p:pic>
        <p:nvPicPr>
          <p:cNvPr id="8194" name="Picture 2" descr="http://www.mfin.hr/adminmax/images/upload/Testne%20slike/685795341_slika%202%2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97" y="2030917"/>
            <a:ext cx="11639006" cy="459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881" y="791199"/>
            <a:ext cx="4708497" cy="7498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1119" y="2516698"/>
            <a:ext cx="4706224" cy="646331"/>
          </a:xfrm>
          <a:prstGeom prst="rect">
            <a:avLst/>
          </a:prstGeom>
          <a:solidFill>
            <a:srgbClr val="D50F1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Централизованная подотчётность руководителя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854778"/>
            <a:ext cx="4007978" cy="646331"/>
          </a:xfrm>
          <a:prstGeom prst="rect">
            <a:avLst/>
          </a:prstGeom>
          <a:solidFill>
            <a:srgbClr val="D50F1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Контроль и надзор в отношении вводимых ресурсов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5461234"/>
            <a:ext cx="4007978" cy="646331"/>
          </a:xfrm>
          <a:prstGeom prst="rect">
            <a:avLst/>
          </a:prstGeom>
          <a:solidFill>
            <a:srgbClr val="D50F1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Поиск решения для уже возникших проблем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8914" y="2600376"/>
            <a:ext cx="5125673" cy="369332"/>
          </a:xfrm>
          <a:prstGeom prst="rect">
            <a:avLst/>
          </a:prstGeom>
          <a:solidFill>
            <a:srgbClr val="00438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Управленческая подотчётность на всех уровнях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09275" y="3854778"/>
            <a:ext cx="4691641" cy="923330"/>
          </a:xfrm>
          <a:prstGeom prst="rect">
            <a:avLst/>
          </a:prstGeom>
          <a:solidFill>
            <a:srgbClr val="00438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Постановка целей и показателей эффективности; контроль за результатами работы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98108" y="5622331"/>
            <a:ext cx="3913974" cy="369332"/>
          </a:xfrm>
          <a:prstGeom prst="rect">
            <a:avLst/>
          </a:prstGeom>
          <a:solidFill>
            <a:srgbClr val="00438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Управление риском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5338" y="773913"/>
            <a:ext cx="598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Управленческая подотчётность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872632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236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1_Office Theme</vt:lpstr>
      <vt:lpstr>Управленческая подотчётность</vt:lpstr>
      <vt:lpstr>PowerPoint Presentation</vt:lpstr>
      <vt:lpstr>Управленческая подотчётность</vt:lpstr>
      <vt:lpstr>МИНИСТР/ПРЕФЕКТ ОКРУГА/МЭР</vt:lpstr>
      <vt:lpstr>Новая культура управления From traditional administrating to active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ljerk</dc:creator>
  <cp:lastModifiedBy>Andrei Nikolaevich Salnikov</cp:lastModifiedBy>
  <cp:revision>34</cp:revision>
  <dcterms:created xsi:type="dcterms:W3CDTF">2018-01-28T10:28:27Z</dcterms:created>
  <dcterms:modified xsi:type="dcterms:W3CDTF">2018-01-30T09:21:35Z</dcterms:modified>
</cp:coreProperties>
</file>