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6" r:id="rId4"/>
    <p:sldId id="268" r:id="rId5"/>
    <p:sldId id="258" r:id="rId6"/>
    <p:sldId id="259" r:id="rId7"/>
    <p:sldId id="269" r:id="rId8"/>
    <p:sldId id="260" r:id="rId9"/>
    <p:sldId id="261" r:id="rId10"/>
    <p:sldId id="270" r:id="rId11"/>
    <p:sldId id="262" r:id="rId12"/>
    <p:sldId id="263" r:id="rId13"/>
    <p:sldId id="271" r:id="rId14"/>
    <p:sldId id="264" r:id="rId15"/>
    <p:sldId id="265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1610-0DCD-4993-B9D6-FB7E22988B22}" type="datetimeFigureOut">
              <a:rPr lang="nl-BE" smtClean="0"/>
              <a:pPr/>
              <a:t>21/03/2017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3ED7-18C3-45C1-A4AD-764ECAC54CCD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Panel discussions on Accountability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nl-BE" dirty="0" smtClean="0"/>
              <a:t>Budapest</a:t>
            </a:r>
          </a:p>
          <a:p>
            <a:r>
              <a:rPr lang="nl-BE" dirty="0" smtClean="0"/>
              <a:t>30-31 March 2017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The role of the 2nd Line of Defense </a:t>
            </a:r>
            <a:br>
              <a:rPr lang="nl-BE" dirty="0" smtClean="0"/>
            </a:br>
            <a:r>
              <a:rPr lang="nl-BE" dirty="0" smtClean="0"/>
              <a:t>in establishing Accountability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nl-BE" dirty="0" smtClean="0"/>
              <a:t>Budapest</a:t>
            </a:r>
          </a:p>
          <a:p>
            <a:r>
              <a:rPr lang="nl-BE" dirty="0" smtClean="0"/>
              <a:t>30 March 2017</a:t>
            </a:r>
          </a:p>
          <a:p>
            <a:r>
              <a:rPr lang="nl-BE" dirty="0" smtClean="0"/>
              <a:t>15h30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nl-BE" sz="3800" dirty="0" smtClean="0">
                <a:solidFill>
                  <a:prstClr val="black"/>
                </a:solidFill>
                <a:ea typeface="+mj-ea"/>
                <a:cs typeface="+mj-cs"/>
              </a:rPr>
              <a:t>The 2nd Line of Defense and </a:t>
            </a:r>
            <a:r>
              <a:rPr lang="nl-BE" sz="3800" dirty="0">
                <a:solidFill>
                  <a:prstClr val="black"/>
                </a:solidFill>
                <a:ea typeface="+mj-ea"/>
                <a:cs typeface="+mj-cs"/>
              </a:rPr>
              <a:t>Accountability</a:t>
            </a:r>
            <a:endParaRPr lang="nl-BE" sz="3800" dirty="0"/>
          </a:p>
        </p:txBody>
      </p:sp>
      <p:sp>
        <p:nvSpPr>
          <p:cNvPr id="6" name="Oval 5"/>
          <p:cNvSpPr/>
          <p:nvPr/>
        </p:nvSpPr>
        <p:spPr>
          <a:xfrm>
            <a:off x="2771800" y="3356992"/>
            <a:ext cx="2533650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nl-BE" sz="3800" dirty="0">
                <a:solidFill>
                  <a:prstClr val="black"/>
                </a:solidFill>
              </a:rPr>
              <a:t>The </a:t>
            </a:r>
            <a:r>
              <a:rPr lang="nl-BE" sz="3800" dirty="0" smtClean="0">
                <a:solidFill>
                  <a:prstClr val="black"/>
                </a:solidFill>
              </a:rPr>
              <a:t>2nd Line </a:t>
            </a:r>
            <a:r>
              <a:rPr lang="nl-BE" sz="3800" dirty="0">
                <a:solidFill>
                  <a:prstClr val="black"/>
                </a:solidFill>
              </a:rPr>
              <a:t>of Defense and Accountability</a:t>
            </a:r>
            <a:endParaRPr lang="nl-BE" sz="3800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18246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16200000">
            <a:off x="4716016" y="4509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Down Arrow 7"/>
          <p:cNvSpPr/>
          <p:nvPr/>
        </p:nvSpPr>
        <p:spPr>
          <a:xfrm rot="10800000">
            <a:off x="611560" y="4437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1403648" y="4581128"/>
            <a:ext cx="2540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 Objectives from the top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Provision of assurance</a:t>
            </a:r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nl-BE" dirty="0" smtClean="0"/>
              <a:t>Other...</a:t>
            </a:r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4509120"/>
            <a:ext cx="34870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 Consider accountability of 1st line</a:t>
            </a:r>
          </a:p>
          <a:p>
            <a:pPr lvl="1"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nl-BE" dirty="0" smtClean="0"/>
              <a:t>in a proactive way</a:t>
            </a:r>
          </a:p>
          <a:p>
            <a:pPr lvl="1"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nl-BE" dirty="0" smtClean="0"/>
              <a:t>in a reactive way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Other</a:t>
            </a:r>
            <a:r>
              <a:rPr lang="nl-BE" dirty="0" smtClean="0"/>
              <a:t>...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251520" y="260648"/>
            <a:ext cx="864096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l 10"/>
          <p:cNvSpPr/>
          <p:nvPr/>
        </p:nvSpPr>
        <p:spPr>
          <a:xfrm>
            <a:off x="3203848" y="2348880"/>
            <a:ext cx="1296144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The role of the 3rd Line of Defense </a:t>
            </a:r>
            <a:br>
              <a:rPr lang="nl-BE" dirty="0" smtClean="0"/>
            </a:br>
            <a:r>
              <a:rPr lang="nl-BE" dirty="0" smtClean="0"/>
              <a:t>in establishing Accountability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nl-BE" dirty="0" smtClean="0"/>
              <a:t>Budapest</a:t>
            </a:r>
          </a:p>
          <a:p>
            <a:r>
              <a:rPr lang="nl-BE" dirty="0" smtClean="0"/>
              <a:t>31 March 2017</a:t>
            </a:r>
          </a:p>
          <a:p>
            <a:r>
              <a:rPr lang="nl-BE" dirty="0" smtClean="0"/>
              <a:t>09h00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nl-BE" sz="3800" dirty="0" smtClean="0">
                <a:solidFill>
                  <a:prstClr val="black"/>
                </a:solidFill>
                <a:ea typeface="+mj-ea"/>
                <a:cs typeface="+mj-cs"/>
              </a:rPr>
              <a:t>The 3rd Line of Defense and </a:t>
            </a:r>
            <a:r>
              <a:rPr lang="nl-BE" sz="3800" dirty="0">
                <a:solidFill>
                  <a:prstClr val="black"/>
                </a:solidFill>
                <a:ea typeface="+mj-ea"/>
                <a:cs typeface="+mj-cs"/>
              </a:rPr>
              <a:t>Accountability</a:t>
            </a:r>
            <a:endParaRPr lang="nl-BE" sz="3800" dirty="0"/>
          </a:p>
        </p:txBody>
      </p:sp>
      <p:sp>
        <p:nvSpPr>
          <p:cNvPr id="6" name="Oval 5"/>
          <p:cNvSpPr/>
          <p:nvPr/>
        </p:nvSpPr>
        <p:spPr>
          <a:xfrm>
            <a:off x="5148064" y="3356992"/>
            <a:ext cx="2533650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nl-BE" sz="3800" dirty="0">
                <a:solidFill>
                  <a:prstClr val="black"/>
                </a:solidFill>
              </a:rPr>
              <a:t>The </a:t>
            </a:r>
            <a:r>
              <a:rPr lang="nl-BE" sz="3800" dirty="0" smtClean="0">
                <a:solidFill>
                  <a:prstClr val="black"/>
                </a:solidFill>
              </a:rPr>
              <a:t>3rd Line </a:t>
            </a:r>
            <a:r>
              <a:rPr lang="nl-BE" sz="3800" dirty="0">
                <a:solidFill>
                  <a:prstClr val="black"/>
                </a:solidFill>
              </a:rPr>
              <a:t>of Defense and Accountability</a:t>
            </a:r>
            <a:endParaRPr lang="nl-BE" sz="3800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18246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16200000">
            <a:off x="4716016" y="4509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Down Arrow 7"/>
          <p:cNvSpPr/>
          <p:nvPr/>
        </p:nvSpPr>
        <p:spPr>
          <a:xfrm rot="10800000">
            <a:off x="611560" y="4437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1403648" y="4581128"/>
            <a:ext cx="2540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 Objectives from the top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Provision of assurance</a:t>
            </a:r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nl-BE" dirty="0" smtClean="0"/>
              <a:t>Other...</a:t>
            </a:r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4509120"/>
            <a:ext cx="3566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 Consider accountability of 1st line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Consider accountability of 2nd line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Other...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251520" y="260648"/>
            <a:ext cx="864096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l 10"/>
          <p:cNvSpPr/>
          <p:nvPr/>
        </p:nvSpPr>
        <p:spPr>
          <a:xfrm>
            <a:off x="4427984" y="2348880"/>
            <a:ext cx="1296144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</a:t>
            </a:r>
            <a:r>
              <a:rPr lang="nl-BE" dirty="0" smtClean="0"/>
              <a:t>emember the 3 LoD model</a:t>
            </a:r>
            <a:endParaRPr lang="nl-BE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50419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404664"/>
            <a:ext cx="864096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Centralization versus decentralization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179512" y="404664"/>
            <a:ext cx="864096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4741118" cy="418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The role of Senior Management in establishing Accountability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nl-BE" dirty="0" smtClean="0"/>
              <a:t>Budapest</a:t>
            </a:r>
          </a:p>
          <a:p>
            <a:r>
              <a:rPr lang="nl-BE" dirty="0" smtClean="0"/>
              <a:t>30 March 2017</a:t>
            </a:r>
          </a:p>
          <a:p>
            <a:r>
              <a:rPr lang="nl-BE" dirty="0" smtClean="0"/>
              <a:t>11h00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2123728" y="2276872"/>
            <a:ext cx="2533650" cy="942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nl-BE" dirty="0">
                <a:solidFill>
                  <a:prstClr val="black"/>
                </a:solidFill>
                <a:ea typeface="+mj-ea"/>
                <a:cs typeface="+mj-cs"/>
              </a:rPr>
              <a:t>Senior Management and Accountability</a:t>
            </a: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Senior Management and Accountability</a:t>
            </a:r>
            <a:endParaRPr lang="nl-BE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18246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2843808" y="1772816"/>
            <a:ext cx="1152128" cy="5829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716016" y="4509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Down Arrow 7"/>
          <p:cNvSpPr/>
          <p:nvPr/>
        </p:nvSpPr>
        <p:spPr>
          <a:xfrm rot="10800000">
            <a:off x="611560" y="4437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1403648" y="4581128"/>
            <a:ext cx="23739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 Towards political level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Towards stakeholders</a:t>
            </a:r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nl-BE" dirty="0" smtClean="0"/>
              <a:t>Other...</a:t>
            </a:r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4509120"/>
            <a:ext cx="34610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 Setting of agreed upon objectives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Providing tools (budget)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Assurance expected from 3 lines</a:t>
            </a:r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nl-BE" dirty="0" smtClean="0"/>
              <a:t>Other...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179512" y="404664"/>
            <a:ext cx="864096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The role of the 1st Line of Defense </a:t>
            </a:r>
            <a:br>
              <a:rPr lang="nl-BE" dirty="0" smtClean="0"/>
            </a:br>
            <a:r>
              <a:rPr lang="nl-BE" dirty="0" smtClean="0"/>
              <a:t>in establishing Accountability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nl-BE" dirty="0" smtClean="0"/>
              <a:t>Budapest</a:t>
            </a:r>
          </a:p>
          <a:p>
            <a:r>
              <a:rPr lang="nl-BE" dirty="0" smtClean="0"/>
              <a:t>30 March 2017</a:t>
            </a:r>
          </a:p>
          <a:p>
            <a:r>
              <a:rPr lang="nl-BE" dirty="0" smtClean="0"/>
              <a:t>13h45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506153" cy="12579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382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nl-BE" sz="3800" dirty="0" smtClean="0">
                <a:solidFill>
                  <a:prstClr val="black"/>
                </a:solidFill>
                <a:ea typeface="+mj-ea"/>
                <a:cs typeface="+mj-cs"/>
              </a:rPr>
              <a:t>The 1st Line of Defense and </a:t>
            </a:r>
            <a:r>
              <a:rPr lang="nl-BE" sz="3800" dirty="0">
                <a:solidFill>
                  <a:prstClr val="black"/>
                </a:solidFill>
                <a:ea typeface="+mj-ea"/>
                <a:cs typeface="+mj-cs"/>
              </a:rPr>
              <a:t>Accountability</a:t>
            </a:r>
            <a:endParaRPr lang="nl-BE" sz="3800" dirty="0"/>
          </a:p>
        </p:txBody>
      </p:sp>
      <p:sp>
        <p:nvSpPr>
          <p:cNvPr id="6" name="Oval 5"/>
          <p:cNvSpPr/>
          <p:nvPr/>
        </p:nvSpPr>
        <p:spPr>
          <a:xfrm>
            <a:off x="323528" y="3356992"/>
            <a:ext cx="2533650" cy="2571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nl-BE" sz="3800" dirty="0">
                <a:solidFill>
                  <a:prstClr val="black"/>
                </a:solidFill>
              </a:rPr>
              <a:t>The 1st Line of Defense and Accountability</a:t>
            </a:r>
            <a:endParaRPr lang="nl-BE" sz="3800" dirty="0"/>
          </a:p>
        </p:txBody>
      </p:sp>
      <p:pic>
        <p:nvPicPr>
          <p:cNvPr id="4" name="Picture 2" descr="Untitled.tif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418246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>
            <a:off x="4716016" y="4509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Down Arrow 7"/>
          <p:cNvSpPr/>
          <p:nvPr/>
        </p:nvSpPr>
        <p:spPr>
          <a:xfrm rot="10800000">
            <a:off x="611560" y="4437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1403648" y="4581128"/>
            <a:ext cx="2540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 Objectives from the top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Provision of assurance</a:t>
            </a:r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nl-BE" dirty="0" smtClean="0"/>
              <a:t>Other...</a:t>
            </a:r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4509120"/>
            <a:ext cx="34610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 Setting of agreed upon objectives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Providing tools (budget support)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Assurance expected from staff</a:t>
            </a:r>
          </a:p>
          <a:p>
            <a:pPr>
              <a:buFont typeface="Arial" pitchFamily="34" charset="0"/>
              <a:buChar char="•"/>
            </a:pPr>
            <a:r>
              <a:rPr lang="nl-BE" dirty="0"/>
              <a:t> </a:t>
            </a:r>
            <a:r>
              <a:rPr lang="nl-BE" dirty="0" smtClean="0"/>
              <a:t>Other...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251520" y="260648"/>
            <a:ext cx="864096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l 10"/>
          <p:cNvSpPr/>
          <p:nvPr/>
        </p:nvSpPr>
        <p:spPr>
          <a:xfrm>
            <a:off x="1979712" y="2348880"/>
            <a:ext cx="1296144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240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Panel discussions on Accountability</vt:lpstr>
      <vt:lpstr>Remember the 3 LoD model</vt:lpstr>
      <vt:lpstr>Centralization versus decentralization</vt:lpstr>
      <vt:lpstr>The role of Senior Management in establishing Accountability</vt:lpstr>
      <vt:lpstr>Senior Management and Accountability</vt:lpstr>
      <vt:lpstr>Senior Management and Accountability</vt:lpstr>
      <vt:lpstr>The role of the 1st Line of Defense  in establishing Accountability</vt:lpstr>
      <vt:lpstr>The 1st Line of Defense and Accountability</vt:lpstr>
      <vt:lpstr>The 1st Line of Defense and Accountability</vt:lpstr>
      <vt:lpstr>The role of the 2nd Line of Defense  in establishing Accountability</vt:lpstr>
      <vt:lpstr>The 2nd Line of Defense and Accountability</vt:lpstr>
      <vt:lpstr>The 2nd Line of Defense and Accountability</vt:lpstr>
      <vt:lpstr>The role of the 3rd Line of Defense  in establishing Accountability</vt:lpstr>
      <vt:lpstr>The 3rd Line of Defense and Accountability</vt:lpstr>
      <vt:lpstr>The 3rd Line of Defense and Accountability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Jean-Pierre</dc:creator>
  <cp:lastModifiedBy>Jean-Pierre</cp:lastModifiedBy>
  <cp:revision>7</cp:revision>
  <dcterms:created xsi:type="dcterms:W3CDTF">2017-03-20T14:22:18Z</dcterms:created>
  <dcterms:modified xsi:type="dcterms:W3CDTF">2017-03-21T15:42:05Z</dcterms:modified>
</cp:coreProperties>
</file>