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66" r:id="rId4"/>
    <p:sldId id="268" r:id="rId5"/>
    <p:sldId id="258" r:id="rId6"/>
    <p:sldId id="259" r:id="rId7"/>
    <p:sldId id="269" r:id="rId8"/>
    <p:sldId id="260" r:id="rId9"/>
    <p:sldId id="261" r:id="rId10"/>
    <p:sldId id="270" r:id="rId11"/>
    <p:sldId id="262" r:id="rId12"/>
    <p:sldId id="263" r:id="rId13"/>
    <p:sldId id="271" r:id="rId14"/>
    <p:sldId id="264" r:id="rId15"/>
    <p:sldId id="265" r:id="rId16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1610-0DCD-4993-B9D6-FB7E22988B22}" type="datetimeFigureOut">
              <a:rPr lang="nl-BE" smtClean="0"/>
              <a:pPr/>
              <a:t>21/03/2017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83ED7-18C3-45C1-A4AD-764ECAC54CC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1610-0DCD-4993-B9D6-FB7E22988B22}" type="datetimeFigureOut">
              <a:rPr lang="nl-BE" smtClean="0"/>
              <a:pPr/>
              <a:t>21/03/2017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83ED7-18C3-45C1-A4AD-764ECAC54CC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1610-0DCD-4993-B9D6-FB7E22988B22}" type="datetimeFigureOut">
              <a:rPr lang="nl-BE" smtClean="0"/>
              <a:pPr/>
              <a:t>21/03/2017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83ED7-18C3-45C1-A4AD-764ECAC54CC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1610-0DCD-4993-B9D6-FB7E22988B22}" type="datetimeFigureOut">
              <a:rPr lang="nl-BE" smtClean="0"/>
              <a:pPr/>
              <a:t>21/03/2017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83ED7-18C3-45C1-A4AD-764ECAC54CC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1610-0DCD-4993-B9D6-FB7E22988B22}" type="datetimeFigureOut">
              <a:rPr lang="nl-BE" smtClean="0"/>
              <a:pPr/>
              <a:t>21/03/2017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83ED7-18C3-45C1-A4AD-764ECAC54CC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1610-0DCD-4993-B9D6-FB7E22988B22}" type="datetimeFigureOut">
              <a:rPr lang="nl-BE" smtClean="0"/>
              <a:pPr/>
              <a:t>21/03/2017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83ED7-18C3-45C1-A4AD-764ECAC54CC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1610-0DCD-4993-B9D6-FB7E22988B22}" type="datetimeFigureOut">
              <a:rPr lang="nl-BE" smtClean="0"/>
              <a:pPr/>
              <a:t>21/03/2017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83ED7-18C3-45C1-A4AD-764ECAC54CC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1610-0DCD-4993-B9D6-FB7E22988B22}" type="datetimeFigureOut">
              <a:rPr lang="nl-BE" smtClean="0"/>
              <a:pPr/>
              <a:t>21/03/2017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83ED7-18C3-45C1-A4AD-764ECAC54CC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1610-0DCD-4993-B9D6-FB7E22988B22}" type="datetimeFigureOut">
              <a:rPr lang="nl-BE" smtClean="0"/>
              <a:pPr/>
              <a:t>21/03/2017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83ED7-18C3-45C1-A4AD-764ECAC54CC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1610-0DCD-4993-B9D6-FB7E22988B22}" type="datetimeFigureOut">
              <a:rPr lang="nl-BE" smtClean="0"/>
              <a:pPr/>
              <a:t>21/03/2017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83ED7-18C3-45C1-A4AD-764ECAC54CC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1610-0DCD-4993-B9D6-FB7E22988B22}" type="datetimeFigureOut">
              <a:rPr lang="nl-BE" smtClean="0"/>
              <a:pPr/>
              <a:t>21/03/2017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83ED7-18C3-45C1-A4AD-764ECAC54CC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11610-0DCD-4993-B9D6-FB7E22988B22}" type="datetimeFigureOut">
              <a:rPr lang="nl-BE" smtClean="0"/>
              <a:pPr/>
              <a:t>21/03/2017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83ED7-18C3-45C1-A4AD-764ECAC54CCD}" type="slidenum">
              <a:rPr lang="nl-BE" smtClean="0"/>
              <a:pPr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Panel discussions on Accountability</a:t>
            </a: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653136"/>
            <a:ext cx="6400800" cy="1752600"/>
          </a:xfrm>
        </p:spPr>
        <p:txBody>
          <a:bodyPr/>
          <a:lstStyle/>
          <a:p>
            <a:r>
              <a:rPr lang="nl-BE" dirty="0" smtClean="0"/>
              <a:t>Budapest</a:t>
            </a:r>
          </a:p>
          <a:p>
            <a:r>
              <a:rPr lang="nl-BE" dirty="0" smtClean="0"/>
              <a:t>30-31 March 2017</a:t>
            </a:r>
            <a:endParaRPr lang="nl-B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1840" y="260648"/>
            <a:ext cx="2506153" cy="125793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The role of the 2nd Line of Defense </a:t>
            </a:r>
            <a:br>
              <a:rPr lang="nl-BE" dirty="0" smtClean="0"/>
            </a:br>
            <a:r>
              <a:rPr lang="nl-BE" dirty="0" smtClean="0"/>
              <a:t>in establishing Accountability</a:t>
            </a: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653136"/>
            <a:ext cx="6400800" cy="1752600"/>
          </a:xfrm>
        </p:spPr>
        <p:txBody>
          <a:bodyPr/>
          <a:lstStyle/>
          <a:p>
            <a:r>
              <a:rPr lang="nl-BE" dirty="0" smtClean="0"/>
              <a:t>Budapest</a:t>
            </a:r>
          </a:p>
          <a:p>
            <a:r>
              <a:rPr lang="nl-BE" dirty="0" smtClean="0"/>
              <a:t>30 March 2017</a:t>
            </a:r>
          </a:p>
          <a:p>
            <a:r>
              <a:rPr lang="nl-BE" dirty="0" smtClean="0"/>
              <a:t>15h30</a:t>
            </a:r>
            <a:endParaRPr lang="nl-B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1840" y="260648"/>
            <a:ext cx="2506153" cy="125793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Untitled.tif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-4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16832"/>
            <a:ext cx="8229600" cy="3825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nl-BE" sz="3800" dirty="0" smtClean="0">
                <a:solidFill>
                  <a:prstClr val="black"/>
                </a:solidFill>
                <a:ea typeface="+mj-ea"/>
                <a:cs typeface="+mj-cs"/>
              </a:rPr>
              <a:t>The 2nd Line of Defense and </a:t>
            </a:r>
            <a:r>
              <a:rPr lang="nl-BE" sz="3800" dirty="0">
                <a:solidFill>
                  <a:prstClr val="black"/>
                </a:solidFill>
                <a:ea typeface="+mj-ea"/>
                <a:cs typeface="+mj-cs"/>
              </a:rPr>
              <a:t>Accountability</a:t>
            </a:r>
            <a:endParaRPr lang="nl-BE" sz="3800" dirty="0"/>
          </a:p>
        </p:txBody>
      </p:sp>
      <p:sp>
        <p:nvSpPr>
          <p:cNvPr id="6" name="Oval 5"/>
          <p:cNvSpPr/>
          <p:nvPr/>
        </p:nvSpPr>
        <p:spPr>
          <a:xfrm>
            <a:off x="2771800" y="3356992"/>
            <a:ext cx="2533650" cy="25202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1143000"/>
          </a:xfrm>
        </p:spPr>
        <p:txBody>
          <a:bodyPr>
            <a:normAutofit/>
          </a:bodyPr>
          <a:lstStyle/>
          <a:p>
            <a:r>
              <a:rPr lang="nl-BE" sz="3800" dirty="0">
                <a:solidFill>
                  <a:prstClr val="black"/>
                </a:solidFill>
              </a:rPr>
              <a:t>The </a:t>
            </a:r>
            <a:r>
              <a:rPr lang="nl-BE" sz="3800" dirty="0" smtClean="0">
                <a:solidFill>
                  <a:prstClr val="black"/>
                </a:solidFill>
              </a:rPr>
              <a:t>2nd Line </a:t>
            </a:r>
            <a:r>
              <a:rPr lang="nl-BE" sz="3800" dirty="0">
                <a:solidFill>
                  <a:prstClr val="black"/>
                </a:solidFill>
              </a:rPr>
              <a:t>of Defense and Accountability</a:t>
            </a:r>
            <a:endParaRPr lang="nl-BE" sz="3800" dirty="0"/>
          </a:p>
        </p:txBody>
      </p:sp>
      <p:pic>
        <p:nvPicPr>
          <p:cNvPr id="4" name="Picture 2" descr="Untitled.tif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-4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628800"/>
            <a:ext cx="4182465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own Arrow 6"/>
          <p:cNvSpPr/>
          <p:nvPr/>
        </p:nvSpPr>
        <p:spPr>
          <a:xfrm rot="16200000">
            <a:off x="4716016" y="450912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" name="Down Arrow 7"/>
          <p:cNvSpPr/>
          <p:nvPr/>
        </p:nvSpPr>
        <p:spPr>
          <a:xfrm rot="10800000">
            <a:off x="611560" y="443711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TextBox 8"/>
          <p:cNvSpPr txBox="1"/>
          <p:nvPr/>
        </p:nvSpPr>
        <p:spPr>
          <a:xfrm>
            <a:off x="1403648" y="4581128"/>
            <a:ext cx="25408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BE" dirty="0" smtClean="0"/>
              <a:t> Objectives from the top</a:t>
            </a:r>
          </a:p>
          <a:p>
            <a:pPr>
              <a:buFont typeface="Arial" pitchFamily="34" charset="0"/>
              <a:buChar char="•"/>
            </a:pPr>
            <a:r>
              <a:rPr lang="nl-BE" dirty="0" smtClean="0"/>
              <a:t> Provision of assurance</a:t>
            </a:r>
          </a:p>
          <a:p>
            <a:pPr>
              <a:buFont typeface="Arial" pitchFamily="34" charset="0"/>
              <a:buChar char="•"/>
            </a:pPr>
            <a:r>
              <a:rPr lang="nl-BE" dirty="0"/>
              <a:t> </a:t>
            </a:r>
            <a:r>
              <a:rPr lang="nl-BE" dirty="0" smtClean="0"/>
              <a:t>Other...</a:t>
            </a:r>
            <a:endParaRPr lang="nl-BE" dirty="0"/>
          </a:p>
        </p:txBody>
      </p:sp>
      <p:sp>
        <p:nvSpPr>
          <p:cNvPr id="10" name="TextBox 9"/>
          <p:cNvSpPr txBox="1"/>
          <p:nvPr/>
        </p:nvSpPr>
        <p:spPr>
          <a:xfrm>
            <a:off x="5508104" y="4509120"/>
            <a:ext cx="34870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BE" dirty="0" smtClean="0"/>
              <a:t> Consider accountability of 1st line</a:t>
            </a:r>
          </a:p>
          <a:p>
            <a:pPr lvl="1">
              <a:buFont typeface="Arial" pitchFamily="34" charset="0"/>
              <a:buChar char="•"/>
            </a:pPr>
            <a:r>
              <a:rPr lang="nl-BE" dirty="0"/>
              <a:t> </a:t>
            </a:r>
            <a:r>
              <a:rPr lang="nl-BE" dirty="0" smtClean="0"/>
              <a:t>in a proactive way</a:t>
            </a:r>
          </a:p>
          <a:p>
            <a:pPr lvl="1">
              <a:buFont typeface="Arial" pitchFamily="34" charset="0"/>
              <a:buChar char="•"/>
            </a:pPr>
            <a:r>
              <a:rPr lang="nl-BE" dirty="0"/>
              <a:t> </a:t>
            </a:r>
            <a:r>
              <a:rPr lang="nl-BE" dirty="0" smtClean="0"/>
              <a:t>in a reactive way</a:t>
            </a:r>
          </a:p>
          <a:p>
            <a:pPr>
              <a:buFont typeface="Arial" pitchFamily="34" charset="0"/>
              <a:buChar char="•"/>
            </a:pPr>
            <a:r>
              <a:rPr lang="nl-BE" dirty="0" smtClean="0"/>
              <a:t> Other</a:t>
            </a:r>
            <a:r>
              <a:rPr lang="nl-BE" dirty="0" smtClean="0"/>
              <a:t>...</a:t>
            </a:r>
            <a:endParaRPr lang="nl-BE" dirty="0"/>
          </a:p>
        </p:txBody>
      </p:sp>
      <p:sp>
        <p:nvSpPr>
          <p:cNvPr id="12" name="Rectangle 11"/>
          <p:cNvSpPr/>
          <p:nvPr/>
        </p:nvSpPr>
        <p:spPr>
          <a:xfrm>
            <a:off x="251520" y="260648"/>
            <a:ext cx="8640960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Oval 10"/>
          <p:cNvSpPr/>
          <p:nvPr/>
        </p:nvSpPr>
        <p:spPr>
          <a:xfrm>
            <a:off x="3203848" y="2348880"/>
            <a:ext cx="1296144" cy="12961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The role of the 3rd Line of Defense </a:t>
            </a:r>
            <a:br>
              <a:rPr lang="nl-BE" dirty="0" smtClean="0"/>
            </a:br>
            <a:r>
              <a:rPr lang="nl-BE" dirty="0" smtClean="0"/>
              <a:t>in establishing Accountability</a:t>
            </a: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653136"/>
            <a:ext cx="6400800" cy="1752600"/>
          </a:xfrm>
        </p:spPr>
        <p:txBody>
          <a:bodyPr/>
          <a:lstStyle/>
          <a:p>
            <a:r>
              <a:rPr lang="nl-BE" dirty="0" smtClean="0"/>
              <a:t>Budapest</a:t>
            </a:r>
          </a:p>
          <a:p>
            <a:r>
              <a:rPr lang="nl-BE" dirty="0" smtClean="0"/>
              <a:t>31 March 2017</a:t>
            </a:r>
          </a:p>
          <a:p>
            <a:r>
              <a:rPr lang="nl-BE" dirty="0" smtClean="0"/>
              <a:t>09h00</a:t>
            </a:r>
            <a:endParaRPr lang="nl-B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1840" y="260648"/>
            <a:ext cx="2506153" cy="125793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Untitled.tif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-4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16832"/>
            <a:ext cx="8229600" cy="3825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nl-BE" sz="3800" dirty="0" smtClean="0">
                <a:solidFill>
                  <a:prstClr val="black"/>
                </a:solidFill>
                <a:ea typeface="+mj-ea"/>
                <a:cs typeface="+mj-cs"/>
              </a:rPr>
              <a:t>The 3rd Line of Defense and </a:t>
            </a:r>
            <a:r>
              <a:rPr lang="nl-BE" sz="3800" dirty="0">
                <a:solidFill>
                  <a:prstClr val="black"/>
                </a:solidFill>
                <a:ea typeface="+mj-ea"/>
                <a:cs typeface="+mj-cs"/>
              </a:rPr>
              <a:t>Accountability</a:t>
            </a:r>
            <a:endParaRPr lang="nl-BE" sz="3800" dirty="0"/>
          </a:p>
        </p:txBody>
      </p:sp>
      <p:sp>
        <p:nvSpPr>
          <p:cNvPr id="6" name="Oval 5"/>
          <p:cNvSpPr/>
          <p:nvPr/>
        </p:nvSpPr>
        <p:spPr>
          <a:xfrm>
            <a:off x="5148064" y="3356992"/>
            <a:ext cx="2533650" cy="25202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1143000"/>
          </a:xfrm>
        </p:spPr>
        <p:txBody>
          <a:bodyPr>
            <a:normAutofit/>
          </a:bodyPr>
          <a:lstStyle/>
          <a:p>
            <a:r>
              <a:rPr lang="nl-BE" sz="3800" dirty="0">
                <a:solidFill>
                  <a:prstClr val="black"/>
                </a:solidFill>
              </a:rPr>
              <a:t>The </a:t>
            </a:r>
            <a:r>
              <a:rPr lang="nl-BE" sz="3800" dirty="0" smtClean="0">
                <a:solidFill>
                  <a:prstClr val="black"/>
                </a:solidFill>
              </a:rPr>
              <a:t>3rd Line </a:t>
            </a:r>
            <a:r>
              <a:rPr lang="nl-BE" sz="3800" dirty="0">
                <a:solidFill>
                  <a:prstClr val="black"/>
                </a:solidFill>
              </a:rPr>
              <a:t>of Defense and Accountability</a:t>
            </a:r>
            <a:endParaRPr lang="nl-BE" sz="3800" dirty="0"/>
          </a:p>
        </p:txBody>
      </p:sp>
      <p:pic>
        <p:nvPicPr>
          <p:cNvPr id="4" name="Picture 2" descr="Untitled.tif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-4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628800"/>
            <a:ext cx="4182465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own Arrow 6"/>
          <p:cNvSpPr/>
          <p:nvPr/>
        </p:nvSpPr>
        <p:spPr>
          <a:xfrm rot="16200000">
            <a:off x="4716016" y="450912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" name="Down Arrow 7"/>
          <p:cNvSpPr/>
          <p:nvPr/>
        </p:nvSpPr>
        <p:spPr>
          <a:xfrm rot="10800000">
            <a:off x="611560" y="443711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TextBox 8"/>
          <p:cNvSpPr txBox="1"/>
          <p:nvPr/>
        </p:nvSpPr>
        <p:spPr>
          <a:xfrm>
            <a:off x="1403648" y="4581128"/>
            <a:ext cx="25408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BE" dirty="0" smtClean="0"/>
              <a:t> Objectives from the top</a:t>
            </a:r>
          </a:p>
          <a:p>
            <a:pPr>
              <a:buFont typeface="Arial" pitchFamily="34" charset="0"/>
              <a:buChar char="•"/>
            </a:pPr>
            <a:r>
              <a:rPr lang="nl-BE" dirty="0" smtClean="0"/>
              <a:t> Provision of assurance</a:t>
            </a:r>
          </a:p>
          <a:p>
            <a:pPr>
              <a:buFont typeface="Arial" pitchFamily="34" charset="0"/>
              <a:buChar char="•"/>
            </a:pPr>
            <a:r>
              <a:rPr lang="nl-BE" dirty="0"/>
              <a:t> </a:t>
            </a:r>
            <a:r>
              <a:rPr lang="nl-BE" dirty="0" smtClean="0"/>
              <a:t>Other...</a:t>
            </a:r>
            <a:endParaRPr lang="nl-BE" dirty="0"/>
          </a:p>
        </p:txBody>
      </p:sp>
      <p:sp>
        <p:nvSpPr>
          <p:cNvPr id="10" name="TextBox 9"/>
          <p:cNvSpPr txBox="1"/>
          <p:nvPr/>
        </p:nvSpPr>
        <p:spPr>
          <a:xfrm>
            <a:off x="5508104" y="4509120"/>
            <a:ext cx="35665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BE" dirty="0" smtClean="0"/>
              <a:t> Consider accountability of 1st line</a:t>
            </a:r>
          </a:p>
          <a:p>
            <a:pPr>
              <a:buFont typeface="Arial" pitchFamily="34" charset="0"/>
              <a:buChar char="•"/>
            </a:pPr>
            <a:r>
              <a:rPr lang="nl-BE" dirty="0" smtClean="0"/>
              <a:t> Consider accountability of 2nd line</a:t>
            </a:r>
          </a:p>
          <a:p>
            <a:pPr>
              <a:buFont typeface="Arial" pitchFamily="34" charset="0"/>
              <a:buChar char="•"/>
            </a:pPr>
            <a:r>
              <a:rPr lang="nl-BE" dirty="0" smtClean="0"/>
              <a:t> Other...</a:t>
            </a:r>
            <a:endParaRPr lang="nl-BE" dirty="0"/>
          </a:p>
        </p:txBody>
      </p:sp>
      <p:sp>
        <p:nvSpPr>
          <p:cNvPr id="12" name="Rectangle 11"/>
          <p:cNvSpPr/>
          <p:nvPr/>
        </p:nvSpPr>
        <p:spPr>
          <a:xfrm>
            <a:off x="251520" y="260648"/>
            <a:ext cx="8640960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Oval 10"/>
          <p:cNvSpPr/>
          <p:nvPr/>
        </p:nvSpPr>
        <p:spPr>
          <a:xfrm>
            <a:off x="4427984" y="2348880"/>
            <a:ext cx="1296144" cy="12961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R</a:t>
            </a:r>
            <a:r>
              <a:rPr lang="nl-BE" dirty="0" smtClean="0"/>
              <a:t>emember the 3 LoD model</a:t>
            </a:r>
            <a:endParaRPr lang="nl-BE" dirty="0"/>
          </a:p>
        </p:txBody>
      </p:sp>
      <p:pic>
        <p:nvPicPr>
          <p:cNvPr id="4" name="Picture 2" descr="Untitled.tif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50419"/>
            <a:ext cx="8229600" cy="3825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79512" y="404664"/>
            <a:ext cx="8640960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Centralization versus decentralization</a:t>
            </a:r>
            <a:endParaRPr lang="nl-BE" dirty="0"/>
          </a:p>
        </p:txBody>
      </p:sp>
      <p:sp>
        <p:nvSpPr>
          <p:cNvPr id="5" name="Rectangle 4"/>
          <p:cNvSpPr/>
          <p:nvPr/>
        </p:nvSpPr>
        <p:spPr>
          <a:xfrm>
            <a:off x="179512" y="404664"/>
            <a:ext cx="8640960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844824"/>
            <a:ext cx="4741118" cy="418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The role of Senior Management in establishing Accountability</a:t>
            </a: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653136"/>
            <a:ext cx="6400800" cy="1752600"/>
          </a:xfrm>
        </p:spPr>
        <p:txBody>
          <a:bodyPr/>
          <a:lstStyle/>
          <a:p>
            <a:r>
              <a:rPr lang="nl-BE" dirty="0" smtClean="0"/>
              <a:t>Budapest</a:t>
            </a:r>
          </a:p>
          <a:p>
            <a:r>
              <a:rPr lang="nl-BE" dirty="0" smtClean="0"/>
              <a:t>30 March 2017</a:t>
            </a:r>
          </a:p>
          <a:p>
            <a:r>
              <a:rPr lang="nl-BE" dirty="0" smtClean="0"/>
              <a:t>11h00</a:t>
            </a:r>
            <a:endParaRPr lang="nl-B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1840" y="260648"/>
            <a:ext cx="2506153" cy="125793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Untitled.tif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-4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16832"/>
            <a:ext cx="8229600" cy="3825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2123728" y="2276872"/>
            <a:ext cx="2533650" cy="9429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r>
              <a:rPr lang="nl-BE" dirty="0">
                <a:solidFill>
                  <a:prstClr val="black"/>
                </a:solidFill>
                <a:ea typeface="+mj-ea"/>
                <a:cs typeface="+mj-cs"/>
              </a:rPr>
              <a:t>Senior Management and Accountability</a:t>
            </a:r>
            <a:endParaRPr lang="nl-B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nl-BE" dirty="0" smtClean="0"/>
              <a:t>Senior Management and Accountability</a:t>
            </a:r>
            <a:endParaRPr lang="nl-BE" dirty="0"/>
          </a:p>
        </p:txBody>
      </p:sp>
      <p:pic>
        <p:nvPicPr>
          <p:cNvPr id="4" name="Picture 2" descr="Untitled.tif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-4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628800"/>
            <a:ext cx="4182465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2843808" y="1772816"/>
            <a:ext cx="1152128" cy="58293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4716016" y="450912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" name="Down Arrow 7"/>
          <p:cNvSpPr/>
          <p:nvPr/>
        </p:nvSpPr>
        <p:spPr>
          <a:xfrm rot="10800000">
            <a:off x="611560" y="443711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TextBox 8"/>
          <p:cNvSpPr txBox="1"/>
          <p:nvPr/>
        </p:nvSpPr>
        <p:spPr>
          <a:xfrm>
            <a:off x="1403648" y="4581128"/>
            <a:ext cx="23739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BE" dirty="0" smtClean="0"/>
              <a:t> Towards political level</a:t>
            </a:r>
          </a:p>
          <a:p>
            <a:pPr>
              <a:buFont typeface="Arial" pitchFamily="34" charset="0"/>
              <a:buChar char="•"/>
            </a:pPr>
            <a:r>
              <a:rPr lang="nl-BE" dirty="0" smtClean="0"/>
              <a:t> Towards stakeholders</a:t>
            </a:r>
          </a:p>
          <a:p>
            <a:pPr>
              <a:buFont typeface="Arial" pitchFamily="34" charset="0"/>
              <a:buChar char="•"/>
            </a:pPr>
            <a:r>
              <a:rPr lang="nl-BE" dirty="0"/>
              <a:t> </a:t>
            </a:r>
            <a:r>
              <a:rPr lang="nl-BE" dirty="0" smtClean="0"/>
              <a:t>Other...</a:t>
            </a:r>
            <a:endParaRPr lang="nl-BE" dirty="0"/>
          </a:p>
        </p:txBody>
      </p:sp>
      <p:sp>
        <p:nvSpPr>
          <p:cNvPr id="10" name="TextBox 9"/>
          <p:cNvSpPr txBox="1"/>
          <p:nvPr/>
        </p:nvSpPr>
        <p:spPr>
          <a:xfrm>
            <a:off x="5508104" y="4509120"/>
            <a:ext cx="346107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BE" dirty="0" smtClean="0"/>
              <a:t> Setting of agreed upon objectives</a:t>
            </a:r>
          </a:p>
          <a:p>
            <a:pPr>
              <a:buFont typeface="Arial" pitchFamily="34" charset="0"/>
              <a:buChar char="•"/>
            </a:pPr>
            <a:r>
              <a:rPr lang="nl-BE" dirty="0" smtClean="0"/>
              <a:t> Providing tools (budget)</a:t>
            </a:r>
          </a:p>
          <a:p>
            <a:pPr>
              <a:buFont typeface="Arial" pitchFamily="34" charset="0"/>
              <a:buChar char="•"/>
            </a:pPr>
            <a:r>
              <a:rPr lang="nl-BE" dirty="0" smtClean="0"/>
              <a:t> Assurance expected from 3 lines</a:t>
            </a:r>
          </a:p>
          <a:p>
            <a:pPr>
              <a:buFont typeface="Arial" pitchFamily="34" charset="0"/>
              <a:buChar char="•"/>
            </a:pPr>
            <a:r>
              <a:rPr lang="nl-BE" dirty="0"/>
              <a:t> </a:t>
            </a:r>
            <a:r>
              <a:rPr lang="nl-BE" dirty="0" smtClean="0"/>
              <a:t>Other...</a:t>
            </a:r>
            <a:endParaRPr lang="nl-BE" dirty="0"/>
          </a:p>
        </p:txBody>
      </p:sp>
      <p:sp>
        <p:nvSpPr>
          <p:cNvPr id="12" name="Rectangle 11"/>
          <p:cNvSpPr/>
          <p:nvPr/>
        </p:nvSpPr>
        <p:spPr>
          <a:xfrm>
            <a:off x="179512" y="404664"/>
            <a:ext cx="8640960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The role of the 1st Line of Defense </a:t>
            </a:r>
            <a:br>
              <a:rPr lang="nl-BE" dirty="0" smtClean="0"/>
            </a:br>
            <a:r>
              <a:rPr lang="nl-BE" dirty="0" smtClean="0"/>
              <a:t>in establishing Accountability</a:t>
            </a: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653136"/>
            <a:ext cx="6400800" cy="1752600"/>
          </a:xfrm>
        </p:spPr>
        <p:txBody>
          <a:bodyPr/>
          <a:lstStyle/>
          <a:p>
            <a:r>
              <a:rPr lang="nl-BE" dirty="0" smtClean="0"/>
              <a:t>Budapest</a:t>
            </a:r>
          </a:p>
          <a:p>
            <a:r>
              <a:rPr lang="nl-BE" dirty="0" smtClean="0"/>
              <a:t>30 March 2017</a:t>
            </a:r>
          </a:p>
          <a:p>
            <a:r>
              <a:rPr lang="nl-BE" dirty="0" smtClean="0"/>
              <a:t>13h45</a:t>
            </a:r>
            <a:endParaRPr lang="nl-B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1840" y="260648"/>
            <a:ext cx="2506153" cy="125793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Untitled.tif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-4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16832"/>
            <a:ext cx="8229600" cy="3825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nl-BE" sz="3800" dirty="0" smtClean="0">
                <a:solidFill>
                  <a:prstClr val="black"/>
                </a:solidFill>
                <a:ea typeface="+mj-ea"/>
                <a:cs typeface="+mj-cs"/>
              </a:rPr>
              <a:t>The 1st Line of Defense and </a:t>
            </a:r>
            <a:r>
              <a:rPr lang="nl-BE" sz="3800" dirty="0">
                <a:solidFill>
                  <a:prstClr val="black"/>
                </a:solidFill>
                <a:ea typeface="+mj-ea"/>
                <a:cs typeface="+mj-cs"/>
              </a:rPr>
              <a:t>Accountability</a:t>
            </a:r>
            <a:endParaRPr lang="nl-BE" sz="3800" dirty="0"/>
          </a:p>
        </p:txBody>
      </p:sp>
      <p:sp>
        <p:nvSpPr>
          <p:cNvPr id="6" name="Oval 5"/>
          <p:cNvSpPr/>
          <p:nvPr/>
        </p:nvSpPr>
        <p:spPr>
          <a:xfrm>
            <a:off x="323528" y="3356992"/>
            <a:ext cx="2533650" cy="25717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1143000"/>
          </a:xfrm>
        </p:spPr>
        <p:txBody>
          <a:bodyPr>
            <a:normAutofit/>
          </a:bodyPr>
          <a:lstStyle/>
          <a:p>
            <a:r>
              <a:rPr lang="nl-BE" sz="3800" dirty="0">
                <a:solidFill>
                  <a:prstClr val="black"/>
                </a:solidFill>
              </a:rPr>
              <a:t>The 1st Line of Defense and Accountability</a:t>
            </a:r>
            <a:endParaRPr lang="nl-BE" sz="3800" dirty="0"/>
          </a:p>
        </p:txBody>
      </p:sp>
      <p:pic>
        <p:nvPicPr>
          <p:cNvPr id="4" name="Picture 2" descr="Untitled.tif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-4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628800"/>
            <a:ext cx="4182465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own Arrow 6"/>
          <p:cNvSpPr/>
          <p:nvPr/>
        </p:nvSpPr>
        <p:spPr>
          <a:xfrm>
            <a:off x="4716016" y="450912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" name="Down Arrow 7"/>
          <p:cNvSpPr/>
          <p:nvPr/>
        </p:nvSpPr>
        <p:spPr>
          <a:xfrm rot="10800000">
            <a:off x="611560" y="443711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TextBox 8"/>
          <p:cNvSpPr txBox="1"/>
          <p:nvPr/>
        </p:nvSpPr>
        <p:spPr>
          <a:xfrm>
            <a:off x="1403648" y="4581128"/>
            <a:ext cx="25408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BE" dirty="0" smtClean="0"/>
              <a:t> Objectives from the top</a:t>
            </a:r>
          </a:p>
          <a:p>
            <a:pPr>
              <a:buFont typeface="Arial" pitchFamily="34" charset="0"/>
              <a:buChar char="•"/>
            </a:pPr>
            <a:r>
              <a:rPr lang="nl-BE" dirty="0" smtClean="0"/>
              <a:t> Provision of assurance</a:t>
            </a:r>
          </a:p>
          <a:p>
            <a:pPr>
              <a:buFont typeface="Arial" pitchFamily="34" charset="0"/>
              <a:buChar char="•"/>
            </a:pPr>
            <a:r>
              <a:rPr lang="nl-BE" dirty="0"/>
              <a:t> </a:t>
            </a:r>
            <a:r>
              <a:rPr lang="nl-BE" dirty="0" smtClean="0"/>
              <a:t>Other...</a:t>
            </a:r>
            <a:endParaRPr lang="nl-BE" dirty="0"/>
          </a:p>
        </p:txBody>
      </p:sp>
      <p:sp>
        <p:nvSpPr>
          <p:cNvPr id="10" name="TextBox 9"/>
          <p:cNvSpPr txBox="1"/>
          <p:nvPr/>
        </p:nvSpPr>
        <p:spPr>
          <a:xfrm>
            <a:off x="5508104" y="4509120"/>
            <a:ext cx="346107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BE" dirty="0" smtClean="0"/>
              <a:t> Setting of agreed upon objectives</a:t>
            </a:r>
          </a:p>
          <a:p>
            <a:pPr>
              <a:buFont typeface="Arial" pitchFamily="34" charset="0"/>
              <a:buChar char="•"/>
            </a:pPr>
            <a:r>
              <a:rPr lang="nl-BE" dirty="0" smtClean="0"/>
              <a:t> Providing tools (budget support)</a:t>
            </a:r>
          </a:p>
          <a:p>
            <a:pPr>
              <a:buFont typeface="Arial" pitchFamily="34" charset="0"/>
              <a:buChar char="•"/>
            </a:pPr>
            <a:r>
              <a:rPr lang="nl-BE" dirty="0" smtClean="0"/>
              <a:t> Assurance expected from staff</a:t>
            </a:r>
          </a:p>
          <a:p>
            <a:pPr>
              <a:buFont typeface="Arial" pitchFamily="34" charset="0"/>
              <a:buChar char="•"/>
            </a:pPr>
            <a:r>
              <a:rPr lang="nl-BE" dirty="0"/>
              <a:t> </a:t>
            </a:r>
            <a:r>
              <a:rPr lang="nl-BE" dirty="0" smtClean="0"/>
              <a:t>Other...</a:t>
            </a:r>
            <a:endParaRPr lang="nl-BE" dirty="0"/>
          </a:p>
        </p:txBody>
      </p:sp>
      <p:sp>
        <p:nvSpPr>
          <p:cNvPr id="12" name="Rectangle 11"/>
          <p:cNvSpPr/>
          <p:nvPr/>
        </p:nvSpPr>
        <p:spPr>
          <a:xfrm>
            <a:off x="251520" y="260648"/>
            <a:ext cx="8640960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Oval 10"/>
          <p:cNvSpPr/>
          <p:nvPr/>
        </p:nvSpPr>
        <p:spPr>
          <a:xfrm>
            <a:off x="1979712" y="2348880"/>
            <a:ext cx="1296144" cy="12961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240</Words>
  <Application>Microsoft Office PowerPoint</Application>
  <PresentationFormat>On-screen Show (4:3)</PresentationFormat>
  <Paragraphs>56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Panel discussions on Accountability</vt:lpstr>
      <vt:lpstr>Remember the 3 LoD model</vt:lpstr>
      <vt:lpstr>Centralization versus decentralization</vt:lpstr>
      <vt:lpstr>The role of Senior Management in establishing Accountability</vt:lpstr>
      <vt:lpstr>Senior Management and Accountability</vt:lpstr>
      <vt:lpstr>Senior Management and Accountability</vt:lpstr>
      <vt:lpstr>The role of the 1st Line of Defense  in establishing Accountability</vt:lpstr>
      <vt:lpstr>The 1st Line of Defense and Accountability</vt:lpstr>
      <vt:lpstr>The 1st Line of Defense and Accountability</vt:lpstr>
      <vt:lpstr>The role of the 2nd Line of Defense  in establishing Accountability</vt:lpstr>
      <vt:lpstr>The 2nd Line of Defense and Accountability</vt:lpstr>
      <vt:lpstr>The 2nd Line of Defense and Accountability</vt:lpstr>
      <vt:lpstr>The role of the 3rd Line of Defense  in establishing Accountability</vt:lpstr>
      <vt:lpstr>The 3rd Line of Defense and Accountability</vt:lpstr>
      <vt:lpstr>The 3rd Line of Defense and Accountability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Jean-Pierre</dc:creator>
  <cp:lastModifiedBy>Jean-Pierre</cp:lastModifiedBy>
  <cp:revision>7</cp:revision>
  <dcterms:created xsi:type="dcterms:W3CDTF">2017-03-20T14:22:18Z</dcterms:created>
  <dcterms:modified xsi:type="dcterms:W3CDTF">2017-03-21T15:42:05Z</dcterms:modified>
</cp:coreProperties>
</file>