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68" r:id="rId5"/>
    <p:sldId id="258" r:id="rId6"/>
    <p:sldId id="259" r:id="rId7"/>
    <p:sldId id="269" r:id="rId8"/>
    <p:sldId id="260" r:id="rId9"/>
    <p:sldId id="261" r:id="rId10"/>
    <p:sldId id="270" r:id="rId11"/>
    <p:sldId id="262" r:id="rId12"/>
    <p:sldId id="263" r:id="rId13"/>
    <p:sldId id="271" r:id="rId14"/>
    <p:sldId id="264" r:id="rId15"/>
    <p:sldId id="26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11610-0DCD-4993-B9D6-FB7E22988B22}" type="datetimeFigureOut">
              <a:rPr lang="nl-BE" smtClean="0"/>
              <a:pPr/>
              <a:t>28/03/2017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3ED7-18C3-45C1-A4AD-764ECAC54CCD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Panel diskusije o odgovornosti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dirty="0" smtClean="0"/>
              <a:t>Budimpešta</a:t>
            </a:r>
          </a:p>
          <a:p>
            <a:r>
              <a:rPr dirty="0" smtClean="0"/>
              <a:t>30. – 31. ožujka 2017.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2506153" cy="1257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Uloga druge linije obrane</a:t>
            </a:r>
            <a:r>
              <a:t/>
            </a:r>
            <a:br/>
            <a:r>
              <a:rPr dirty="0" smtClean="0"/>
              <a:t>u uspostavi odgovornosti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dirty="0" smtClean="0"/>
              <a:t>Budimpešta</a:t>
            </a:r>
          </a:p>
          <a:p>
            <a:r>
              <a:rPr dirty="0" smtClean="0"/>
              <a:t>30. ožujka 2017.</a:t>
            </a:r>
          </a:p>
          <a:p>
            <a:r>
              <a:rPr dirty="0" smtClean="0"/>
              <a:t>15:30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2506153" cy="12579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l-BE" sz="3800" dirty="0" smtClean="0">
                <a:solidFill>
                  <a:prstClr val="black"/>
                </a:solidFill>
              </a:rPr>
              <a:t>Druga linija obrane i odgovornost</a:t>
            </a:r>
            <a:endParaRPr lang="hr-HR" sz="3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927"/>
            <a:ext cx="8229600" cy="39805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nl-BE" sz="3800" dirty="0">
                <a:solidFill>
                  <a:prstClr val="black"/>
                </a:solidFill>
              </a:rPr>
              <a:t>Druga linija obrane i odgovornost</a:t>
            </a:r>
            <a:endParaRPr lang="hr-HR" sz="3800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4716016" y="450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Down Arrow 7"/>
          <p:cNvSpPr/>
          <p:nvPr/>
        </p:nvSpPr>
        <p:spPr>
          <a:xfrm rot="10800000">
            <a:off x="611560" y="443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403648" y="4581128"/>
            <a:ext cx="254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Ciljevi rukovodstva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Pružanje potpore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509120"/>
            <a:ext cx="3487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Uzeti u obzir odgovornost prve linije</a:t>
            </a:r>
          </a:p>
          <a:p>
            <a:pPr lvl="1">
              <a:buFont typeface="Arial" pitchFamily="34" charset="0"/>
              <a:buChar char="•"/>
            </a:pPr>
            <a:r>
              <a:rPr dirty="0" smtClean="0"/>
              <a:t> na proaktivan način</a:t>
            </a:r>
          </a:p>
          <a:p>
            <a:pPr lvl="1">
              <a:buFont typeface="Arial" pitchFamily="34" charset="0"/>
              <a:buChar char="•"/>
            </a:pPr>
            <a:r>
              <a:rPr dirty="0" smtClean="0"/>
              <a:t> na reaktivan način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628800"/>
            <a:ext cx="5806113" cy="28083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Uloga treće linije obrane</a:t>
            </a:r>
            <a:r>
              <a:t/>
            </a:r>
            <a:br/>
            <a:r>
              <a:rPr dirty="0" smtClean="0"/>
              <a:t>u uspostavi odgovornosti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dirty="0" smtClean="0"/>
              <a:t>Budimpešta</a:t>
            </a:r>
          </a:p>
          <a:p>
            <a:r>
              <a:rPr dirty="0" smtClean="0"/>
              <a:t>31. ožujka 2017.</a:t>
            </a:r>
          </a:p>
          <a:p>
            <a:r>
              <a:rPr dirty="0" smtClean="0"/>
              <a:t>09:00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2506153" cy="12579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l-BE" sz="3800" dirty="0" smtClean="0">
                <a:solidFill>
                  <a:prstClr val="black"/>
                </a:solidFill>
              </a:rPr>
              <a:t>Treća linija obrane i odgovornost</a:t>
            </a:r>
            <a:endParaRPr lang="hr-HR" sz="3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6258"/>
            <a:ext cx="8229600" cy="40930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nl-BE" sz="3800" dirty="0">
                <a:solidFill>
                  <a:prstClr val="black"/>
                </a:solidFill>
              </a:rPr>
              <a:t>Treća linija obrane i odgovornost</a:t>
            </a:r>
            <a:endParaRPr lang="hr-HR" sz="3800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4716016" y="450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Down Arrow 7"/>
          <p:cNvSpPr/>
          <p:nvPr/>
        </p:nvSpPr>
        <p:spPr>
          <a:xfrm rot="10800000">
            <a:off x="611560" y="443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403648" y="4581128"/>
            <a:ext cx="254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Ciljevi rukovodstva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Pružanje potpore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509120"/>
            <a:ext cx="3566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Uzeti u obzir odgovornost prve linije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Uzeti u obzir odgovornost druge linije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32" y="1556792"/>
            <a:ext cx="5842992" cy="28261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dirty="0" smtClean="0"/>
              <a:t>Podsjetnik na model tri linije obrane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79512" y="404664"/>
            <a:ext cx="864096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927"/>
            <a:ext cx="8229600" cy="39805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sz="3800" dirty="0" smtClean="0"/>
              <a:t>Centralizacija u odnosu na decentralizaciju</a:t>
            </a:r>
            <a:endParaRPr lang="hr-HR" sz="3800" dirty="0"/>
          </a:p>
        </p:txBody>
      </p:sp>
      <p:sp>
        <p:nvSpPr>
          <p:cNvPr id="5" name="Rectangle 4"/>
          <p:cNvSpPr/>
          <p:nvPr/>
        </p:nvSpPr>
        <p:spPr>
          <a:xfrm>
            <a:off x="179512" y="404664"/>
            <a:ext cx="864096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4741118" cy="41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Uloga visokog rukovodstva u uspostavi odgovornosti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dirty="0" smtClean="0"/>
              <a:t>Budimpešta</a:t>
            </a:r>
          </a:p>
          <a:p>
            <a:r>
              <a:rPr dirty="0" smtClean="0"/>
              <a:t>30. ožujka 2017.</a:t>
            </a:r>
          </a:p>
          <a:p>
            <a:r>
              <a:rPr dirty="0" smtClean="0"/>
              <a:t>11:00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2506153" cy="1257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23728" y="2276872"/>
            <a:ext cx="2533650" cy="942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l-BE" dirty="0">
                <a:solidFill>
                  <a:prstClr val="black"/>
                </a:solidFill>
              </a:rPr>
              <a:t>Visoko rukovodstvo i odgovornost</a:t>
            </a:r>
            <a:endParaRPr lang="hr-H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927"/>
            <a:ext cx="8229600" cy="39805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dirty="0" smtClean="0"/>
              <a:t>Visoko rukovodstvo i odgovornost</a:t>
            </a:r>
            <a:endParaRPr lang="hr-HR" dirty="0"/>
          </a:p>
        </p:txBody>
      </p:sp>
      <p:sp>
        <p:nvSpPr>
          <p:cNvPr id="7" name="Down Arrow 6"/>
          <p:cNvSpPr/>
          <p:nvPr/>
        </p:nvSpPr>
        <p:spPr>
          <a:xfrm>
            <a:off x="4716016" y="450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Down Arrow 7"/>
          <p:cNvSpPr/>
          <p:nvPr/>
        </p:nvSpPr>
        <p:spPr>
          <a:xfrm rot="10800000">
            <a:off x="611560" y="443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403648" y="4581128"/>
            <a:ext cx="2373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Usmjereno na političku razinu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Usmjereno na dionike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509120"/>
            <a:ext cx="3461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Postavljanje dogovorenih ciljeva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Osiguravanje alata (proračun)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Očekuje se potpora iz triju linija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179512" y="404664"/>
            <a:ext cx="864096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1325"/>
            <a:ext cx="5184576" cy="25076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Uloga prve linije obrane</a:t>
            </a:r>
            <a:r>
              <a:t/>
            </a:r>
            <a:br/>
            <a:r>
              <a:rPr dirty="0" smtClean="0"/>
              <a:t>u uspostavi odgovornosti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dirty="0" smtClean="0"/>
              <a:t>Budimpešta</a:t>
            </a:r>
          </a:p>
          <a:p>
            <a:r>
              <a:rPr dirty="0" smtClean="0"/>
              <a:t>30. ožujka 2017.</a:t>
            </a:r>
          </a:p>
          <a:p>
            <a:r>
              <a:rPr dirty="0" smtClean="0"/>
              <a:t>13:45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2506153" cy="1257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nl-BE" sz="3800" dirty="0" smtClean="0">
                <a:solidFill>
                  <a:prstClr val="black"/>
                </a:solidFill>
              </a:rPr>
              <a:t>Prva linija obrane i odgovornost</a:t>
            </a:r>
            <a:endParaRPr lang="hr-HR" sz="3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927"/>
            <a:ext cx="8229600" cy="39805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nl-BE" sz="3800" dirty="0">
                <a:solidFill>
                  <a:prstClr val="black"/>
                </a:solidFill>
              </a:rPr>
              <a:t>Prva linija obrane i odgovornost</a:t>
            </a:r>
            <a:endParaRPr lang="hr-HR" sz="3800" dirty="0"/>
          </a:p>
        </p:txBody>
      </p:sp>
      <p:sp>
        <p:nvSpPr>
          <p:cNvPr id="7" name="Down Arrow 6"/>
          <p:cNvSpPr/>
          <p:nvPr/>
        </p:nvSpPr>
        <p:spPr>
          <a:xfrm>
            <a:off x="4716016" y="45091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Down Arrow 7"/>
          <p:cNvSpPr/>
          <p:nvPr/>
        </p:nvSpPr>
        <p:spPr>
          <a:xfrm rot="10800000">
            <a:off x="611560" y="4437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403648" y="4581128"/>
            <a:ext cx="254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Ciljevi rukovodstva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Pružanje potpore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509120"/>
            <a:ext cx="3461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dirty="0" smtClean="0"/>
              <a:t> Postavljanje dogovorenih ciljeva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Osiguravanje alata (podrška iz proračuna)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Očekuje se potpora osoblja</a:t>
            </a:r>
          </a:p>
          <a:p>
            <a:pPr>
              <a:buFont typeface="Arial" pitchFamily="34" charset="0"/>
              <a:buChar char="•"/>
            </a:pPr>
            <a:r>
              <a:rPr dirty="0" smtClean="0"/>
              <a:t> Ostalo...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74" y="1628800"/>
            <a:ext cx="5183468" cy="25071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222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Panel diskusije o odgovornosti</vt:lpstr>
      <vt:lpstr>Podsjetnik na model tri linije obrane</vt:lpstr>
      <vt:lpstr>Centralizacija u odnosu na decentralizaciju</vt:lpstr>
      <vt:lpstr>Uloga visokog rukovodstva u uspostavi odgovornosti</vt:lpstr>
      <vt:lpstr>Visoko rukovodstvo i odgovornost</vt:lpstr>
      <vt:lpstr>Visoko rukovodstvo i odgovornost</vt:lpstr>
      <vt:lpstr>Uloga prve linije obrane u uspostavi odgovornosti</vt:lpstr>
      <vt:lpstr>Prva linija obrane i odgovornost</vt:lpstr>
      <vt:lpstr>Prva linija obrane i odgovornost</vt:lpstr>
      <vt:lpstr>Uloga druge linije obrane u uspostavi odgovornosti</vt:lpstr>
      <vt:lpstr>Druga linija obrane i odgovornost</vt:lpstr>
      <vt:lpstr>Druga linija obrane i odgovornost</vt:lpstr>
      <vt:lpstr>Uloga treće linije obrane u uspostavi odgovornosti</vt:lpstr>
      <vt:lpstr>Treća linija obrane i odgovornost</vt:lpstr>
      <vt:lpstr>Treća linija obrane i odgovornost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Jean-Pierre</dc:creator>
  <cp:lastModifiedBy>STENTOR</cp:lastModifiedBy>
  <cp:revision>8</cp:revision>
  <dcterms:created xsi:type="dcterms:W3CDTF">2017-03-20T14:22:18Z</dcterms:created>
  <dcterms:modified xsi:type="dcterms:W3CDTF">2017-03-28T09:32:48Z</dcterms:modified>
</cp:coreProperties>
</file>