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72" r:id="rId4"/>
    <p:sldId id="266" r:id="rId5"/>
    <p:sldId id="268" r:id="rId6"/>
    <p:sldId id="258" r:id="rId7"/>
    <p:sldId id="273" r:id="rId8"/>
    <p:sldId id="259" r:id="rId9"/>
    <p:sldId id="269" r:id="rId10"/>
    <p:sldId id="260" r:id="rId11"/>
    <p:sldId id="274" r:id="rId12"/>
    <p:sldId id="261" r:id="rId13"/>
    <p:sldId id="270" r:id="rId14"/>
    <p:sldId id="262" r:id="rId15"/>
    <p:sldId id="275" r:id="rId16"/>
    <p:sldId id="263" r:id="rId17"/>
    <p:sldId id="271" r:id="rId18"/>
    <p:sldId id="264" r:id="rId19"/>
    <p:sldId id="276" r:id="rId20"/>
    <p:sldId id="265" r:id="rId2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1610-0DCD-4993-B9D6-FB7E22988B22}" type="datetimeFigureOut">
              <a:rPr lang="nl-BE" smtClean="0"/>
              <a:pPr/>
              <a:t>27/03/2017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Панельные дискуссии на тему ответственности и подотчётности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ru-RU" dirty="0"/>
              <a:t>Будапешт</a:t>
            </a:r>
            <a:endParaRPr lang="nl-BE" dirty="0"/>
          </a:p>
          <a:p>
            <a:r>
              <a:rPr lang="nl-BE" dirty="0"/>
              <a:t>30-31 </a:t>
            </a:r>
            <a:r>
              <a:rPr lang="ru-RU" dirty="0"/>
              <a:t>марта </a:t>
            </a:r>
            <a:r>
              <a:rPr lang="nl-BE" dirty="0"/>
              <a:t>2017</a:t>
            </a:r>
            <a:r>
              <a:rPr lang="ru-RU" dirty="0"/>
              <a:t> г.</a:t>
            </a:r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nl-BE" sz="3800" dirty="0">
                <a:solidFill>
                  <a:prstClr val="black"/>
                </a:solidFill>
                <a:ea typeface="+mj-ea"/>
                <a:cs typeface="+mj-cs"/>
              </a:rPr>
              <a:t>The 1st Line of Defense and Accountability</a:t>
            </a:r>
            <a:endParaRPr lang="nl-BE" sz="3800" dirty="0"/>
          </a:p>
        </p:txBody>
      </p:sp>
      <p:sp>
        <p:nvSpPr>
          <p:cNvPr id="6" name="Oval 5"/>
          <p:cNvSpPr/>
          <p:nvPr/>
        </p:nvSpPr>
        <p:spPr>
          <a:xfrm>
            <a:off x="323528" y="3356992"/>
            <a:ext cx="2533650" cy="2571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</a:rPr>
              <a:t>1-я линия обороны и  ответственность и подотчётность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070727"/>
              </p:ext>
            </p:extLst>
          </p:nvPr>
        </p:nvGraphicFramePr>
        <p:xfrm>
          <a:off x="457200" y="1442576"/>
          <a:ext cx="8229600" cy="357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904522014"/>
                    </a:ext>
                  </a:extLst>
                </a:gridCol>
                <a:gridCol w="1231032">
                  <a:extLst>
                    <a:ext uri="{9D8B030D-6E8A-4147-A177-3AD203B41FA5}">
                      <a16:colId xmlns:a16="http://schemas.microsoft.com/office/drawing/2014/main" val="342455207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0786930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400251436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600006819"/>
                    </a:ext>
                  </a:extLst>
                </a:gridCol>
                <a:gridCol w="442392">
                  <a:extLst>
                    <a:ext uri="{9D8B030D-6E8A-4147-A177-3AD203B41FA5}">
                      <a16:colId xmlns:a16="http://schemas.microsoft.com/office/drawing/2014/main" val="1432696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Руководящий орган/совет/аудиторский комитет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Внешний аудит</a:t>
                      </a:r>
                      <a:endParaRPr lang="en-US" dirty="0"/>
                    </a:p>
                  </a:txBody>
                  <a:tcPr vert="vert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Регулятор</a:t>
                      </a:r>
                      <a:endParaRPr lang="en-US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62716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Старшее руководство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1775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/>
                        <a:t>1-я линия обороны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2-я линия обороны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3-я линия обороны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574222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dirty="0"/>
                        <a:t>Механизмы контроля в распоряжении руководства</a:t>
                      </a:r>
                      <a:endParaRPr 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dirty="0"/>
                        <a:t>Меры внутреннего контроля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Финансовый контроль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53905"/>
                  </a:ext>
                </a:extLst>
              </a:tr>
              <a:tr h="4362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Безопасность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Внутренний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4258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Управление рисками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аудит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015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4224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Инспекция</a:t>
                      </a:r>
                    </a:p>
                    <a:p>
                      <a:r>
                        <a:rPr lang="ru-RU" dirty="0"/>
                        <a:t>Соответствие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356233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457200" y="2636912"/>
            <a:ext cx="2553010" cy="23762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sz="3800" dirty="0">
                <a:solidFill>
                  <a:prstClr val="black"/>
                </a:solidFill>
              </a:rPr>
              <a:t>1-я линия обороны и ответственность и подотчётность</a:t>
            </a:r>
            <a:endParaRPr lang="nl-BE" sz="3800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18246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>
            <a:off x="4716016" y="45091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rot="10800000">
            <a:off x="611560" y="4437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1403648" y="4581128"/>
            <a:ext cx="2569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Цели сверху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Обеспечение гарантии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Другое</a:t>
            </a:r>
            <a:r>
              <a:rPr lang="nl-BE" dirty="0"/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8104" y="4509120"/>
            <a:ext cx="36094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Постановка согласованных целей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Предоставление инструментов</a:t>
            </a:r>
            <a:r>
              <a:rPr lang="nl-BE" dirty="0"/>
              <a:t> </a:t>
            </a:r>
            <a:endParaRPr lang="ru-RU" dirty="0"/>
          </a:p>
          <a:p>
            <a:r>
              <a:rPr lang="ru-RU" dirty="0"/>
              <a:t>   </a:t>
            </a:r>
            <a:r>
              <a:rPr lang="nl-BE" dirty="0"/>
              <a:t>(</a:t>
            </a:r>
            <a:r>
              <a:rPr lang="ru-RU" dirty="0"/>
              <a:t>бюджетная поддержка</a:t>
            </a:r>
            <a:r>
              <a:rPr lang="nl-BE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Ожидаемая от сотрудников </a:t>
            </a:r>
          </a:p>
          <a:p>
            <a:r>
              <a:rPr lang="ru-RU" dirty="0"/>
              <a:t>   гарантия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Другое</a:t>
            </a:r>
            <a:r>
              <a:rPr lang="nl-BE" dirty="0"/>
              <a:t>...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1520" y="260648"/>
            <a:ext cx="8640960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l 10"/>
          <p:cNvSpPr/>
          <p:nvPr/>
        </p:nvSpPr>
        <p:spPr>
          <a:xfrm>
            <a:off x="1979712" y="2348880"/>
            <a:ext cx="129614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Роль 2-й линии обороны в создании системы обеспечения ответственности и подотчётности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ru-RU" dirty="0"/>
              <a:t>Будапешт</a:t>
            </a:r>
            <a:endParaRPr lang="nl-BE" dirty="0"/>
          </a:p>
          <a:p>
            <a:r>
              <a:rPr lang="nl-BE" dirty="0"/>
              <a:t>30 </a:t>
            </a:r>
            <a:r>
              <a:rPr lang="ru-RU" dirty="0"/>
              <a:t>марта</a:t>
            </a:r>
            <a:r>
              <a:rPr lang="nl-BE" dirty="0"/>
              <a:t> 2017</a:t>
            </a:r>
            <a:r>
              <a:rPr lang="ru-RU" dirty="0"/>
              <a:t> г.</a:t>
            </a:r>
            <a:endParaRPr lang="nl-BE" dirty="0"/>
          </a:p>
          <a:p>
            <a:r>
              <a:rPr lang="nl-BE" dirty="0"/>
              <a:t>15</a:t>
            </a:r>
            <a:r>
              <a:rPr lang="ru-RU" dirty="0"/>
              <a:t>:</a:t>
            </a:r>
            <a:r>
              <a:rPr lang="nl-BE" dirty="0"/>
              <a:t>30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nl-BE" sz="3800" dirty="0">
                <a:solidFill>
                  <a:prstClr val="black"/>
                </a:solidFill>
                <a:ea typeface="+mj-ea"/>
                <a:cs typeface="+mj-cs"/>
              </a:rPr>
              <a:t>The 2nd Line of Defense and Accountability</a:t>
            </a:r>
            <a:endParaRPr lang="nl-BE" sz="3800" dirty="0"/>
          </a:p>
        </p:txBody>
      </p:sp>
      <p:sp>
        <p:nvSpPr>
          <p:cNvPr id="6" name="Oval 5"/>
          <p:cNvSpPr/>
          <p:nvPr/>
        </p:nvSpPr>
        <p:spPr>
          <a:xfrm>
            <a:off x="2771800" y="3356992"/>
            <a:ext cx="2533650" cy="2520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</a:rPr>
              <a:t>2-я линия обороны и  ответственность и подотчётность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42576"/>
          <a:ext cx="8229600" cy="357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904522014"/>
                    </a:ext>
                  </a:extLst>
                </a:gridCol>
                <a:gridCol w="1231032">
                  <a:extLst>
                    <a:ext uri="{9D8B030D-6E8A-4147-A177-3AD203B41FA5}">
                      <a16:colId xmlns:a16="http://schemas.microsoft.com/office/drawing/2014/main" val="342455207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0786930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400251436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600006819"/>
                    </a:ext>
                  </a:extLst>
                </a:gridCol>
                <a:gridCol w="442392">
                  <a:extLst>
                    <a:ext uri="{9D8B030D-6E8A-4147-A177-3AD203B41FA5}">
                      <a16:colId xmlns:a16="http://schemas.microsoft.com/office/drawing/2014/main" val="1432696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Руководящий орган/совет/аудиторский комитет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Внешний аудит</a:t>
                      </a:r>
                      <a:endParaRPr lang="en-US" dirty="0"/>
                    </a:p>
                  </a:txBody>
                  <a:tcPr vert="vert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Регулятор</a:t>
                      </a:r>
                      <a:endParaRPr lang="en-US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62716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Старшее руководство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1775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/>
                        <a:t>1-я линия обороны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2-я линия обороны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3-я линия обороны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574222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dirty="0"/>
                        <a:t>Механизмы контроля в распоряжении руководства</a:t>
                      </a:r>
                      <a:endParaRPr 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dirty="0"/>
                        <a:t>Меры внутреннего контроля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Финансовый контроль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53905"/>
                  </a:ext>
                </a:extLst>
              </a:tr>
              <a:tr h="4362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Безопасность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Внутренний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4258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Управление рисками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аудит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015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4224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Инспекция</a:t>
                      </a:r>
                    </a:p>
                    <a:p>
                      <a:r>
                        <a:rPr lang="ru-RU" dirty="0"/>
                        <a:t>Соответствие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356233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059832" y="2492896"/>
            <a:ext cx="2592288" cy="25202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99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prstClr val="black"/>
                </a:solidFill>
              </a:rPr>
              <a:t>2-я линия обороны и  ответственность и подотчётность</a:t>
            </a:r>
            <a:endParaRPr lang="nl-BE" sz="3800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18246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 rot="16200000">
            <a:off x="4514759" y="455358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rot="10800000">
            <a:off x="611560" y="4437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1403648" y="4581128"/>
            <a:ext cx="2569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Цели сверху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Обеспечение гарантии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Другое</a:t>
            </a:r>
            <a:r>
              <a:rPr lang="nl-BE" dirty="0"/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98139" y="4519918"/>
            <a:ext cx="3845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Учитывать подотчётность </a:t>
            </a:r>
            <a:r>
              <a:rPr lang="nl-BE" dirty="0"/>
              <a:t>1</a:t>
            </a:r>
            <a:r>
              <a:rPr lang="ru-RU" dirty="0"/>
              <a:t>-й линии</a:t>
            </a:r>
            <a:endParaRPr lang="nl-BE" dirty="0"/>
          </a:p>
          <a:p>
            <a:pPr lvl="1"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с упреждением</a:t>
            </a:r>
            <a:endParaRPr lang="nl-BE" dirty="0"/>
          </a:p>
          <a:p>
            <a:pPr lvl="1"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в режиме ответных действий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Другое</a:t>
            </a:r>
            <a:r>
              <a:rPr lang="nl-BE" dirty="0"/>
              <a:t>...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528" y="343954"/>
            <a:ext cx="864096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l 10"/>
          <p:cNvSpPr/>
          <p:nvPr/>
        </p:nvSpPr>
        <p:spPr>
          <a:xfrm>
            <a:off x="3203848" y="2348880"/>
            <a:ext cx="129614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Роль 3-й линии обороны в создании системы обеспечения ответственности и подотчётности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ru-RU" dirty="0"/>
              <a:t>Будапешт</a:t>
            </a:r>
            <a:endParaRPr lang="nl-BE" dirty="0"/>
          </a:p>
          <a:p>
            <a:r>
              <a:rPr lang="nl-BE" dirty="0"/>
              <a:t>31 </a:t>
            </a:r>
            <a:r>
              <a:rPr lang="ru-RU" dirty="0"/>
              <a:t>марта</a:t>
            </a:r>
            <a:r>
              <a:rPr lang="nl-BE" dirty="0"/>
              <a:t> 2017</a:t>
            </a:r>
            <a:r>
              <a:rPr lang="ru-RU" dirty="0"/>
              <a:t> г.</a:t>
            </a:r>
            <a:endParaRPr lang="nl-BE" dirty="0"/>
          </a:p>
          <a:p>
            <a:r>
              <a:rPr lang="nl-BE" dirty="0"/>
              <a:t>09</a:t>
            </a:r>
            <a:r>
              <a:rPr lang="ru-RU" dirty="0"/>
              <a:t>:</a:t>
            </a:r>
            <a:r>
              <a:rPr lang="nl-BE" dirty="0"/>
              <a:t>00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nl-BE" sz="3800" dirty="0">
                <a:solidFill>
                  <a:prstClr val="black"/>
                </a:solidFill>
                <a:ea typeface="+mj-ea"/>
                <a:cs typeface="+mj-cs"/>
              </a:rPr>
              <a:t>The 3rd Line of Defense and Accountability</a:t>
            </a:r>
            <a:endParaRPr lang="nl-BE" sz="3800" dirty="0"/>
          </a:p>
        </p:txBody>
      </p:sp>
      <p:sp>
        <p:nvSpPr>
          <p:cNvPr id="6" name="Oval 5"/>
          <p:cNvSpPr/>
          <p:nvPr/>
        </p:nvSpPr>
        <p:spPr>
          <a:xfrm>
            <a:off x="5148064" y="3356992"/>
            <a:ext cx="2533650" cy="2520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</a:rPr>
              <a:t>3-я линия обороны и  ответственность и подотчётность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42576"/>
          <a:ext cx="8229600" cy="357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904522014"/>
                    </a:ext>
                  </a:extLst>
                </a:gridCol>
                <a:gridCol w="1231032">
                  <a:extLst>
                    <a:ext uri="{9D8B030D-6E8A-4147-A177-3AD203B41FA5}">
                      <a16:colId xmlns:a16="http://schemas.microsoft.com/office/drawing/2014/main" val="342455207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0786930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400251436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600006819"/>
                    </a:ext>
                  </a:extLst>
                </a:gridCol>
                <a:gridCol w="442392">
                  <a:extLst>
                    <a:ext uri="{9D8B030D-6E8A-4147-A177-3AD203B41FA5}">
                      <a16:colId xmlns:a16="http://schemas.microsoft.com/office/drawing/2014/main" val="1432696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Руководящий орган/совет/аудиторский комитет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Внешний аудит</a:t>
                      </a:r>
                      <a:endParaRPr lang="en-US" dirty="0"/>
                    </a:p>
                  </a:txBody>
                  <a:tcPr vert="vert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Регулятор</a:t>
                      </a:r>
                      <a:endParaRPr lang="en-US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62716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Старшее руководство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1775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/>
                        <a:t>1-я линия обороны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2-я линия обороны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3-я линия обороны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574222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dirty="0"/>
                        <a:t>Механизмы контроля в распоряжении руководства</a:t>
                      </a:r>
                      <a:endParaRPr 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dirty="0"/>
                        <a:t>Меры внутреннего контроля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Финансовый контроль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53905"/>
                  </a:ext>
                </a:extLst>
              </a:tr>
              <a:tr h="4362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Безопасность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Внутренний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4258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Управление рисками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аудит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015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4224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Инспекция</a:t>
                      </a:r>
                    </a:p>
                    <a:p>
                      <a:r>
                        <a:rPr lang="ru-RU" dirty="0"/>
                        <a:t>Соответствие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356233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5508104" y="2132856"/>
            <a:ext cx="2448272" cy="25202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4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/>
          </a:bodyPr>
          <a:lstStyle/>
          <a:p>
            <a:r>
              <a:rPr lang="ru-RU" sz="3800" dirty="0"/>
              <a:t>Помните о модели трёх линий обороны</a:t>
            </a:r>
            <a:endParaRPr lang="nl-BE" sz="3800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9512" y="404664"/>
            <a:ext cx="864096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prstClr val="black"/>
                </a:solidFill>
              </a:rPr>
              <a:t>3-я линия обороны и  ответственность и подотчётность</a:t>
            </a:r>
            <a:endParaRPr lang="nl-BE" sz="3800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18246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 rot="16200000">
            <a:off x="4329684" y="455358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rot="10800000">
            <a:off x="611560" y="4437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1403648" y="4581128"/>
            <a:ext cx="2569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Цели сверху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Обеспечение гарантии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Другое</a:t>
            </a:r>
            <a:r>
              <a:rPr lang="nl-BE" dirty="0"/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71187" y="4581127"/>
            <a:ext cx="38458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/>
              <a:t> Учитывать подотчётность</a:t>
            </a:r>
            <a:r>
              <a:rPr lang="nl-BE" dirty="0"/>
              <a:t> 1</a:t>
            </a:r>
            <a:r>
              <a:rPr lang="ru-RU" dirty="0"/>
              <a:t>-й линии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Учитывать подотчётность</a:t>
            </a:r>
            <a:r>
              <a:rPr lang="nl-BE" dirty="0"/>
              <a:t> </a:t>
            </a:r>
            <a:r>
              <a:rPr lang="ru-RU" dirty="0"/>
              <a:t>2-й линии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Другое</a:t>
            </a:r>
            <a:r>
              <a:rPr lang="nl-BE" dirty="0"/>
              <a:t>...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1520" y="260648"/>
            <a:ext cx="864096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l 10"/>
          <p:cNvSpPr/>
          <p:nvPr/>
        </p:nvSpPr>
        <p:spPr>
          <a:xfrm>
            <a:off x="4427984" y="2348880"/>
            <a:ext cx="129614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трёх линий обороны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709389"/>
              </p:ext>
            </p:extLst>
          </p:nvPr>
        </p:nvGraphicFramePr>
        <p:xfrm>
          <a:off x="457200" y="1600200"/>
          <a:ext cx="8229600" cy="357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904522014"/>
                    </a:ext>
                  </a:extLst>
                </a:gridCol>
                <a:gridCol w="1231032">
                  <a:extLst>
                    <a:ext uri="{9D8B030D-6E8A-4147-A177-3AD203B41FA5}">
                      <a16:colId xmlns:a16="http://schemas.microsoft.com/office/drawing/2014/main" val="342455207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0786930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400251436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600006819"/>
                    </a:ext>
                  </a:extLst>
                </a:gridCol>
                <a:gridCol w="442392">
                  <a:extLst>
                    <a:ext uri="{9D8B030D-6E8A-4147-A177-3AD203B41FA5}">
                      <a16:colId xmlns:a16="http://schemas.microsoft.com/office/drawing/2014/main" val="1432696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Руководящий орган/совет/аудиторский комитет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Внешний аудит</a:t>
                      </a:r>
                      <a:endParaRPr lang="en-US" dirty="0"/>
                    </a:p>
                  </a:txBody>
                  <a:tcPr vert="vert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Регулятор</a:t>
                      </a:r>
                      <a:endParaRPr lang="en-US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62716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Старшее руководство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1775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/>
                        <a:t>1-я линия обороны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2-я линия обороны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3-я линия обороны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574222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dirty="0"/>
                        <a:t>Механизмы контроля в распоряжении руководства</a:t>
                      </a:r>
                      <a:endParaRPr 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dirty="0"/>
                        <a:t>Меры внутреннего контроля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Финансовый контроль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53905"/>
                  </a:ext>
                </a:extLst>
              </a:tr>
              <a:tr h="4362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Безопасность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Внутренний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4258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Управление рисками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аудит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015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4224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Инспекция</a:t>
                      </a:r>
                    </a:p>
                    <a:p>
                      <a:r>
                        <a:rPr lang="ru-RU" dirty="0"/>
                        <a:t>Соответствие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35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23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Централизация и децентрализация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179512" y="404664"/>
            <a:ext cx="864096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44824"/>
            <a:ext cx="4741118" cy="418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Роль старшего руководства в создании системы обеспечения ответственности и подотчётности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ru-RU" dirty="0"/>
              <a:t>Будапешт</a:t>
            </a:r>
            <a:endParaRPr lang="nl-BE" dirty="0"/>
          </a:p>
          <a:p>
            <a:r>
              <a:rPr lang="nl-BE" dirty="0"/>
              <a:t>30 </a:t>
            </a:r>
            <a:r>
              <a:rPr lang="ru-RU" dirty="0"/>
              <a:t>марта</a:t>
            </a:r>
            <a:r>
              <a:rPr lang="nl-BE" dirty="0"/>
              <a:t> 2017</a:t>
            </a:r>
            <a:r>
              <a:rPr lang="ru-RU" dirty="0"/>
              <a:t> г.</a:t>
            </a:r>
            <a:endParaRPr lang="nl-BE" dirty="0"/>
          </a:p>
          <a:p>
            <a:r>
              <a:rPr lang="nl-BE" dirty="0"/>
              <a:t>11</a:t>
            </a:r>
            <a:r>
              <a:rPr lang="ru-RU" dirty="0"/>
              <a:t>:</a:t>
            </a:r>
            <a:r>
              <a:rPr lang="nl-BE" dirty="0"/>
              <a:t>00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2123728" y="2276872"/>
            <a:ext cx="2533650" cy="942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nl-BE" dirty="0">
                <a:solidFill>
                  <a:prstClr val="black"/>
                </a:solidFill>
                <a:ea typeface="+mj-ea"/>
                <a:cs typeface="+mj-cs"/>
              </a:rPr>
              <a:t>Senior Management and Accountability</a:t>
            </a:r>
            <a:endParaRPr lang="nl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трёх линий обороны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923223"/>
              </p:ext>
            </p:extLst>
          </p:nvPr>
        </p:nvGraphicFramePr>
        <p:xfrm>
          <a:off x="457200" y="1600200"/>
          <a:ext cx="8229600" cy="357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904522014"/>
                    </a:ext>
                  </a:extLst>
                </a:gridCol>
                <a:gridCol w="1231032">
                  <a:extLst>
                    <a:ext uri="{9D8B030D-6E8A-4147-A177-3AD203B41FA5}">
                      <a16:colId xmlns:a16="http://schemas.microsoft.com/office/drawing/2014/main" val="342455207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0786930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400251436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600006819"/>
                    </a:ext>
                  </a:extLst>
                </a:gridCol>
                <a:gridCol w="442392">
                  <a:extLst>
                    <a:ext uri="{9D8B030D-6E8A-4147-A177-3AD203B41FA5}">
                      <a16:colId xmlns:a16="http://schemas.microsoft.com/office/drawing/2014/main" val="1432696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Руководящий орган/совет/аудиторский комитет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Внешний аудит</a:t>
                      </a:r>
                      <a:endParaRPr lang="en-US" dirty="0"/>
                    </a:p>
                  </a:txBody>
                  <a:tcPr vert="vert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Регулятор</a:t>
                      </a:r>
                      <a:endParaRPr lang="en-US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62716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Старшее руководство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1775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/>
                        <a:t>1-я линия обороны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2-я линия обороны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3-я линия обороны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574222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dirty="0"/>
                        <a:t>Механизмы контроля в распоряжении руководства</a:t>
                      </a:r>
                      <a:endParaRPr 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dirty="0"/>
                        <a:t>Меры внутреннего контроля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Финансовый контроль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553905"/>
                  </a:ext>
                </a:extLst>
              </a:tr>
              <a:tr h="4362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Безопасность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Внутренний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4258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Управление рисками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аудит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015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4224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Инспекция</a:t>
                      </a:r>
                    </a:p>
                    <a:p>
                      <a:r>
                        <a:rPr lang="ru-RU" dirty="0"/>
                        <a:t>Соответствие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356233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619672" y="2348880"/>
            <a:ext cx="2736304" cy="21602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29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94618"/>
            <a:ext cx="8784976" cy="1354162"/>
          </a:xfrm>
        </p:spPr>
        <p:txBody>
          <a:bodyPr>
            <a:normAutofit/>
          </a:bodyPr>
          <a:lstStyle/>
          <a:p>
            <a:r>
              <a:rPr lang="ru-RU" sz="3600" dirty="0"/>
              <a:t>Старшее руководство и ответственность и подотчётность</a:t>
            </a:r>
            <a:endParaRPr lang="nl-BE" sz="3600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18246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2843808" y="1772816"/>
            <a:ext cx="1152128" cy="5829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814326" y="452325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rot="10800000">
            <a:off x="611560" y="4437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1035688" y="4523257"/>
            <a:ext cx="37408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В направлении политического </a:t>
            </a:r>
          </a:p>
          <a:p>
            <a:r>
              <a:rPr lang="ru-RU" dirty="0"/>
              <a:t>уровня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В направлении заинтересованных </a:t>
            </a:r>
          </a:p>
          <a:p>
            <a:r>
              <a:rPr lang="ru-RU" dirty="0"/>
              <a:t>сторон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Другое</a:t>
            </a:r>
            <a:r>
              <a:rPr lang="nl-BE" dirty="0"/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8104" y="4509120"/>
            <a:ext cx="36754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Постановка согласованных целей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Предоставление инструментов</a:t>
            </a:r>
            <a:r>
              <a:rPr lang="nl-BE" dirty="0"/>
              <a:t> </a:t>
            </a:r>
            <a:endParaRPr lang="ru-RU" dirty="0"/>
          </a:p>
          <a:p>
            <a:r>
              <a:rPr lang="ru-RU" dirty="0"/>
              <a:t>   </a:t>
            </a:r>
            <a:r>
              <a:rPr lang="nl-BE" dirty="0"/>
              <a:t>(</a:t>
            </a:r>
            <a:r>
              <a:rPr lang="ru-RU" dirty="0"/>
              <a:t>бюджет</a:t>
            </a:r>
            <a:r>
              <a:rPr lang="nl-BE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Ожидаемая от 3-х линий гарантия</a:t>
            </a:r>
            <a:endParaRPr lang="nl-BE" dirty="0"/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ru-RU" dirty="0"/>
              <a:t>Другое</a:t>
            </a:r>
            <a:r>
              <a:rPr lang="nl-BE" dirty="0"/>
              <a:t>...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9512" y="404664"/>
            <a:ext cx="864096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Роль первой линии обороны в создании системы обеспечения ответственности и подотчётности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ru-RU" dirty="0"/>
              <a:t>Будапешт</a:t>
            </a:r>
            <a:endParaRPr lang="nl-BE" dirty="0"/>
          </a:p>
          <a:p>
            <a:r>
              <a:rPr lang="nl-BE" dirty="0"/>
              <a:t>30 </a:t>
            </a:r>
            <a:r>
              <a:rPr lang="ru-RU" dirty="0"/>
              <a:t>марта</a:t>
            </a:r>
            <a:r>
              <a:rPr lang="nl-BE" dirty="0"/>
              <a:t> 2017</a:t>
            </a:r>
            <a:r>
              <a:rPr lang="ru-RU" dirty="0"/>
              <a:t> г.</a:t>
            </a:r>
            <a:endParaRPr lang="nl-BE" dirty="0"/>
          </a:p>
          <a:p>
            <a:r>
              <a:rPr lang="nl-BE" dirty="0"/>
              <a:t>13</a:t>
            </a:r>
            <a:r>
              <a:rPr lang="ru-RU" dirty="0"/>
              <a:t>:</a:t>
            </a:r>
            <a:r>
              <a:rPr lang="nl-BE" dirty="0"/>
              <a:t>45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489</Words>
  <Application>Microsoft Office PowerPoint</Application>
  <PresentationFormat>On-screen Show (4:3)</PresentationFormat>
  <Paragraphs>151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Панельные дискуссии на тему ответственности и подотчётности</vt:lpstr>
      <vt:lpstr>Помните о модели трёх линий обороны</vt:lpstr>
      <vt:lpstr>Модель трёх линий обороны</vt:lpstr>
      <vt:lpstr>Централизация и децентрализация</vt:lpstr>
      <vt:lpstr>Роль старшего руководства в создании системы обеспечения ответственности и подотчётности</vt:lpstr>
      <vt:lpstr>Senior Management and Accountability</vt:lpstr>
      <vt:lpstr>Модель трёх линий обороны</vt:lpstr>
      <vt:lpstr>Старшее руководство и ответственность и подотчётность</vt:lpstr>
      <vt:lpstr>Роль первой линии обороны в создании системы обеспечения ответственности и подотчётности</vt:lpstr>
      <vt:lpstr>The 1st Line of Defense and Accountability</vt:lpstr>
      <vt:lpstr>1-я линия обороны и  ответственность и подотчётность</vt:lpstr>
      <vt:lpstr>1-я линия обороны и ответственность и подотчётность</vt:lpstr>
      <vt:lpstr>Роль 2-й линии обороны в создании системы обеспечения ответственности и подотчётности</vt:lpstr>
      <vt:lpstr>The 2nd Line of Defense and Accountability</vt:lpstr>
      <vt:lpstr>2-я линия обороны и  ответственность и подотчётность</vt:lpstr>
      <vt:lpstr>2-я линия обороны и  ответственность и подотчётность</vt:lpstr>
      <vt:lpstr>Роль 3-й линии обороны в создании системы обеспечения ответственности и подотчётности</vt:lpstr>
      <vt:lpstr>The 3rd Line of Defense and Accountability</vt:lpstr>
      <vt:lpstr>3-я линия обороны и  ответственность и подотчётность</vt:lpstr>
      <vt:lpstr>3-я линия обороны и  ответственность и подотчётность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Jean-Pierre</dc:creator>
  <cp:lastModifiedBy>Alexander Rezanov</cp:lastModifiedBy>
  <cp:revision>14</cp:revision>
  <dcterms:created xsi:type="dcterms:W3CDTF">2017-03-20T14:22:18Z</dcterms:created>
  <dcterms:modified xsi:type="dcterms:W3CDTF">2017-03-27T20:25:51Z</dcterms:modified>
</cp:coreProperties>
</file>