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05" r:id="rId2"/>
    <p:sldId id="404" r:id="rId3"/>
    <p:sldId id="409" r:id="rId4"/>
    <p:sldId id="408" r:id="rId5"/>
    <p:sldId id="411" r:id="rId6"/>
    <p:sldId id="407" r:id="rId7"/>
    <p:sldId id="41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4667" autoAdjust="0"/>
  </p:normalViewPr>
  <p:slideViewPr>
    <p:cSldViewPr snapToGrid="0">
      <p:cViewPr varScale="1">
        <p:scale>
          <a:sx n="50" d="100"/>
          <a:sy n="50" d="100"/>
        </p:scale>
        <p:origin x="72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C257D-6ADB-4CEC-B275-A46DE13942F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F027B-CB92-4A98-A79D-9CCCCC439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62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588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537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867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280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355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339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6544F-5F02-4C03-9571-C57DDA699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31FCCC-8C73-42E4-ABEC-03EEFE69F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FC1BB-19EC-4EF1-927C-30149487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523E0-801C-433D-A947-9DA968BFD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EBAD8-D3E8-41B1-970D-22D72A9D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52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DC0D1-3A39-4E48-B624-A0B72E0A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A3E5C-1A59-4F3F-9CA3-F008B007A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F7993-46C1-40BB-844A-ABF55EC7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743FE-2DFE-40A9-B048-0166F1EA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457D4-EECB-4D70-B7A6-01A35BF2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81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1E25A-D520-47F1-A217-A76367A4C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96E59-C326-4847-A89E-4CD81D9F8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B6F1-3686-4C18-87EC-BA252B89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6BB5C-E12F-4760-9110-17E5241D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3872D-25E7-4243-9DB8-F10D801B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1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CF126-B584-4951-B6B3-0BAD9E2B9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8EA0F-2BC1-4C1B-8BFF-BF22A3656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77DC2-29B5-411E-BED2-F0F15363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55723-6350-444D-9714-4F4FE1D0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B0DB-3509-4C65-B759-F7D2C27D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24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D36D-7E09-4F4C-A171-1DBCD12B5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7D99-0378-4CC0-BCE3-AC8E01E78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1C21E-9C50-4BB7-8F5C-7299A86D3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26C1D-DB76-40D1-8F0F-9D3F0734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E4B73-D36E-4F1D-A326-CD8FDBDDE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2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5635-D214-48AE-9088-72CE52593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011D9-E4F8-4982-A514-778F1806C3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3E9E0-BBE2-4E95-91CF-7B585ED0A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6D3D3-1039-42A8-8815-46A8C07C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1E5F6-4AB7-406C-9F37-5F5A5B436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87077-6F09-4F0A-B3B7-0FFAD05CB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8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57E26-5A9A-4191-A84D-B2639BB73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A32B-4172-44A0-8CEA-ACD158D51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9C395-7A71-424C-9C2B-26ADFE700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8A87A-F7CC-4D8A-B60F-43F0CB79F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9C499-9853-4CC8-A2CE-34C3DEB47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D9D63-24E9-4BC5-B4D5-8AF23D91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977EB-6BBC-4AF6-B1BF-A6DFA01A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BD52B-D0A9-45DD-8CFC-F492DA70B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16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4DDE0-F21B-4B73-9FA5-D5C76A65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82D69-580A-4349-9A15-B946953B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5509FC-D997-48D0-9757-80904013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6C419F-B668-4CE0-B28B-81EE1FBD7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41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C09DF-EAA6-4E47-A8A3-41ABD5DE5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D05C40-597F-4245-81D1-5B9DC5591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4E16A-CE66-456F-A4DC-EE9EA88D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2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A2605-5F5C-4D6A-9461-0F46AD417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2164C-0997-455B-A88D-A39F92F43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8A938-37B9-4732-8DA2-058B800EC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8C085-C053-420A-A031-AB0253F4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C459F-506F-4B34-9FB0-D2E79F89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7E515-C3A5-41C4-96D6-C930CAE4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4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76056-82D9-4471-AAB2-089911AA3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C5FE2D-30A9-4209-99F8-4A04F0A8E3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E88C2-D4EF-4FAB-B907-8D3625601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556A0-4EB6-46FE-AA1B-5436861A2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0E5A7-DD1C-4364-96C9-8877DA8BF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BAC29-55C6-492C-9DE1-D9502704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49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92E5FC-EC45-4139-91A1-A20915AF5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7D652-B1CD-48E2-B4B7-8A0D2392B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EB3ED-1E8D-4F76-8C58-61245549BB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2FCF6-3DD2-43E4-8BF1-F1D70129465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468AE-C7D2-4521-8A15-3EAED49A9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31289-7E0D-43B8-B778-A0773F8E1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64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5DFE-87DE-4401-8EE9-84405E960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CDEE2-7FBD-4F52-BEBD-69BA70CD5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0069"/>
            <a:ext cx="1084161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Internal Audit Community of Practice (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Audit in Practice (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</a:rPr>
              <a:t>AiP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) Working Group Meeting</a:t>
            </a:r>
          </a:p>
          <a:p>
            <a:pPr marL="0" indent="0" algn="ctr">
              <a:buNone/>
            </a:pP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50th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 meeting</a:t>
            </a:r>
          </a:p>
          <a:p>
            <a:pPr marL="0" indent="0" algn="ctr">
              <a:buNone/>
            </a:pP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Skopje, North Macedonia, April 8-9, 2019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5E5F46-9C77-4E4F-9088-ECC285F7D11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339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7099E6DA-E938-4E2B-A35B-6860A006B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494506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44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Objectives - 50th </a:t>
            </a:r>
            <a:r>
              <a:rPr lang="en-GB" b="1" u="sng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meeting</a:t>
            </a: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A68D38-82F2-4FE1-B94C-041A90C5CA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717" y="3021805"/>
            <a:ext cx="2030371" cy="145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1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Objectives - 50th </a:t>
            </a:r>
            <a:r>
              <a:rPr lang="en-GB" b="1" u="sng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meeting</a:t>
            </a: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0E36FE-B510-42C4-A52B-B2633F38FDC3}"/>
              </a:ext>
            </a:extLst>
          </p:cNvPr>
          <p:cNvSpPr/>
          <p:nvPr/>
        </p:nvSpPr>
        <p:spPr>
          <a:xfrm>
            <a:off x="508000" y="3086100"/>
            <a:ext cx="1084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Review and approve the Guidance for Planning the Internal Audit Engagement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4E83F2C-4D05-4EC2-A4FF-E19010425C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675" y="4239419"/>
            <a:ext cx="21526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54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Objectives - 50th </a:t>
            </a:r>
            <a:r>
              <a:rPr lang="en-GB" b="1" u="sng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meeting</a:t>
            </a: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E665D4-1CD6-4CD2-8FDC-CE465907D798}"/>
              </a:ext>
            </a:extLst>
          </p:cNvPr>
          <p:cNvSpPr/>
          <p:nvPr/>
        </p:nvSpPr>
        <p:spPr>
          <a:xfrm>
            <a:off x="998455" y="2413338"/>
            <a:ext cx="9821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Explore the next phase of the audit engagement process – the field work: expectations, challenges, methods, results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2ED4A8-F36F-48A5-A818-4DDB1DE0A5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751" y="3713163"/>
            <a:ext cx="24638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07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Objectives - 50th </a:t>
            </a:r>
            <a:r>
              <a:rPr lang="en-GB" b="1" u="sng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meeting</a:t>
            </a: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E665D4-1CD6-4CD2-8FDC-CE465907D798}"/>
              </a:ext>
            </a:extLst>
          </p:cNvPr>
          <p:cNvSpPr/>
          <p:nvPr/>
        </p:nvSpPr>
        <p:spPr>
          <a:xfrm>
            <a:off x="998455" y="2413338"/>
            <a:ext cx="982194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Receive insights on the internal audit developments in North Macedonia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Explore the various roles of the Internal Audit function: from assurance to advice/consulting (who, when, why, how)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Establish next steps for the </a:t>
            </a:r>
            <a:r>
              <a:rPr lang="en-GB" sz="3200" dirty="0" err="1">
                <a:solidFill>
                  <a:schemeClr val="accent1">
                    <a:lumMod val="75000"/>
                  </a:schemeClr>
                </a:solidFill>
              </a:rPr>
              <a:t>AiP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3200" dirty="0" err="1">
                <a:solidFill>
                  <a:schemeClr val="accent1">
                    <a:lumMod val="75000"/>
                  </a:schemeClr>
                </a:solidFill>
              </a:rPr>
              <a:t>WG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4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Expected outcomes</a:t>
            </a:r>
          </a:p>
          <a:p>
            <a:pPr>
              <a:lnSpc>
                <a:spcPct val="100000"/>
              </a:lnSpc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The Guidance and case studies</a:t>
            </a:r>
            <a:r>
              <a:rPr lang="ro-RO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(to be used for training purposes) are finalized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Good practices and tools for the second phase of the audit engagement – performing the engagement (field work) are shared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60D8FC-F33A-4F24-A8F5-7026998556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06" y="1839912"/>
            <a:ext cx="1345004" cy="134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6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03" y="494506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8BE06CD-69FF-4000-A462-F784B3A5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339" y="514349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Expected outcomes</a:t>
            </a:r>
          </a:p>
          <a:p>
            <a:pPr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Different roles of IA function are explored </a:t>
            </a:r>
            <a:endParaRPr lang="ro-RO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spcAft>
                <a:spcPts val="30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North Macedonian experience in the internal audit reform is shared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32313C5-692A-4132-86B4-0F7913DBBA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990" y="1877217"/>
            <a:ext cx="1628774" cy="162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32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14851</TotalTime>
  <Words>193</Words>
  <Application>Microsoft Office PowerPoint</Application>
  <PresentationFormat>Widescreen</PresentationFormat>
  <Paragraphs>41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Ob</vt:lpstr>
      <vt:lpstr>Ob</vt:lpstr>
      <vt:lpstr>Ob</vt:lpstr>
      <vt:lpstr>Ob</vt:lpstr>
      <vt:lpstr>Ob</vt:lpstr>
      <vt:lpstr>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Mioara Diaconescu</dc:creator>
  <cp:lastModifiedBy>Mioara Diaconescu</cp:lastModifiedBy>
  <cp:revision>16</cp:revision>
  <dcterms:created xsi:type="dcterms:W3CDTF">2018-06-14T17:56:58Z</dcterms:created>
  <dcterms:modified xsi:type="dcterms:W3CDTF">2019-03-12T14:23:08Z</dcterms:modified>
</cp:coreProperties>
</file>