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  <p:sldMasterId id="2147483713" r:id="rId5"/>
  </p:sldMasterIdLst>
  <p:notesMasterIdLst>
    <p:notesMasterId r:id="rId26"/>
  </p:notesMasterIdLst>
  <p:sldIdLst>
    <p:sldId id="275" r:id="rId6"/>
    <p:sldId id="290" r:id="rId7"/>
    <p:sldId id="3059" r:id="rId8"/>
    <p:sldId id="3060" r:id="rId9"/>
    <p:sldId id="3061" r:id="rId10"/>
    <p:sldId id="3073" r:id="rId11"/>
    <p:sldId id="3074" r:id="rId12"/>
    <p:sldId id="3062" r:id="rId13"/>
    <p:sldId id="3063" r:id="rId14"/>
    <p:sldId id="3064" r:id="rId15"/>
    <p:sldId id="3065" r:id="rId16"/>
    <p:sldId id="3066" r:id="rId17"/>
    <p:sldId id="3067" r:id="rId18"/>
    <p:sldId id="3068" r:id="rId19"/>
    <p:sldId id="3069" r:id="rId20"/>
    <p:sldId id="3070" r:id="rId21"/>
    <p:sldId id="3071" r:id="rId22"/>
    <p:sldId id="3072" r:id="rId23"/>
    <p:sldId id="318" r:id="rId24"/>
    <p:sldId id="288" r:id="rId2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27/03/2019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11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979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9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144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094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50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526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585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20</a:t>
            </a:fld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5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665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2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53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32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3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9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53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10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22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27/03/2019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08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4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856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83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472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007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931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041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142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8706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8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2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7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9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logo_for_noew.jpg">
            <a:extLst>
              <a:ext uri="{FF2B5EF4-FFF2-40B4-BE49-F238E27FC236}">
                <a16:creationId xmlns:a16="http://schemas.microsoft.com/office/drawing/2014/main" id="{720347A9-21C9-48AB-80AB-065A20F237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1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ru-RU" altLang="en-US" dirty="0"/>
              <a:t>СВА</a:t>
            </a:r>
            <a:br>
              <a:rPr lang="nl-BE" altLang="en-US" dirty="0"/>
            </a:br>
            <a:r>
              <a:rPr lang="ru-RU" altLang="en-US" dirty="0"/>
              <a:t>Рабочая группа «Аудит на практике»</a:t>
            </a:r>
            <a:r>
              <a:rPr lang="nl-BE" altLang="en-US" dirty="0"/>
              <a:t> </a:t>
            </a:r>
            <a:br>
              <a:rPr lang="en-US" altLang="en-US" dirty="0"/>
            </a:br>
            <a:br>
              <a:rPr lang="hr-HR" altLang="en-US" dirty="0"/>
            </a:br>
            <a:r>
              <a:rPr lang="ru-RU" altLang="en-US" b="1" dirty="0"/>
              <a:t>Учебный пример: «Больница»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ru-RU" altLang="en-US" sz="2000" dirty="0"/>
              <a:t>Жан-Пьер </a:t>
            </a:r>
            <a:r>
              <a:rPr lang="ru-RU" altLang="en-US" sz="2000" dirty="0" err="1"/>
              <a:t>Гаррит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ru-RU" altLang="en-US" sz="1600" b="1" dirty="0"/>
              <a:t>Скопье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8 </a:t>
            </a:r>
            <a:r>
              <a:rPr lang="ru-RU" altLang="en-US" sz="1600" b="1" dirty="0"/>
              <a:t>апреля</a:t>
            </a:r>
            <a:r>
              <a:rPr lang="nl-BE" altLang="en-US" sz="1600" b="1" dirty="0"/>
              <a:t> 2019</a:t>
            </a:r>
            <a:r>
              <a:rPr lang="ru-RU" altLang="en-US" sz="1600" b="1" dirty="0"/>
              <a:t> г.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10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Выписанные лекарственные препараты могут провоцировать ухудшение состояния пациентов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Медицинская проблема, не является предметом внутреннего аудита</a:t>
            </a: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?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Карта пациента содержит информацию об известных аллергических реакциях и используемых в настоящее время лекарственных препаратах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Ручное / автоматическое сопоставление данных, содержащихся в карте пациента и назначенных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4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11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получают не те лекарства, что были им выписаны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Средний медицинский персонал проверяет и подписывает список пациентов с указанием лекарственных препаратов, которые им необходимо выдать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Если одному из пациентов дали не то лекарство, то другой пациент не получит своего лекарства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28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30815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(4)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не получают своих лекарств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Анализ списков пациентов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8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(5)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получают лекарственные препараты, но не принимают их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Среднему медицинскому персонал необходимо подождать, чтобы убедиться в том, что пациент принял правильное лекарство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Подпись на списке пациентов означает, что пациенты приняли лекарственные препараты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4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(6)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Происходят хищения лекарственных препаратов пациентами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Лекарственные препараты хранятся в надёжном месте, доступ в которое разрешён только соответствующему персоналу больницы по принципу служебной необходимости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Доступ только при наличии именной (магнитной) карточки или ключа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668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(7)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Происходят хищения лекарственных препаратов персоналом больницы 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Лекарственные препараты хранятся в надёжном месте, доступ в которое разрешён только соответствующему персоналу больницы по принципу служебной необходимости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Врачи не имеют доступа к лекарственным препаратам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Доступ только при наличии именной (магнитной) карточки или ключа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Система (скрытого) видеонаблюдения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Регулярный учёт, по крайней мере – критически важных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48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(8)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Происходят хищения лекарственных препаратов персоналом больницы 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Лекарственные препараты хранятся в надёжном месте, доступ в которое разрешён только соответствующему персоналу больницы по принципу служебной необходимости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Доступ только при наличии именной (магнитной) карточки или ключа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Система (скрытого) видеонаблюдения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Регулярный учёт, по крайней мере – критически важных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21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(9)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Лекарств нет в наличии, когда они необходимы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Имеется резервный запас всех лекарственных препаратов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Во избежание наличия просроченных лекарств используется принцип </a:t>
            </a: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FIFO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Периодическая статистика о потреблении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257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(10)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Учтённые количества лекарственных препаратов не соответствуют их физическому количеству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Регулярный физический учёт запасов лекарственных препаратов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Анализ колебаний запасов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225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/>
              <a:t>Матрица риска/контроля</a:t>
            </a:r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964488" cy="326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2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Учебный пример: «Больница»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На основании предложенного сценария мы вывели ряд целей организации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Обеспечить контроль над процессом выписки </a:t>
            </a: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рецептурных лекарственных препаратов и их потребления 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Обеспечить эффективное обращение с хирургическими инструментами в операционной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Сбалансировать финансовое положение больницы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беспечить сохранность ценных вещей пациентов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Добиться высокой привлекательности больницы как места трудоустройства для медицинского персонала 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Обеспечить достаточную численность персонала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На основании этих целей внутренние аудиторы могут формулировать цели для себя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23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" charset="0"/>
              <a:buNone/>
            </a:pPr>
            <a:r>
              <a:rPr lang="ru-RU" sz="2400" b="1" dirty="0">
                <a:latin typeface="Arial (body)"/>
                <a:ea typeface="MS PGothic" charset="0"/>
              </a:rPr>
              <a:t>Вопросы и ответы</a:t>
            </a:r>
            <a:endParaRPr lang="en-US" sz="2400" b="1" dirty="0">
              <a:latin typeface="Arial (body)"/>
              <a:ea typeface="MS PGothic" charset="0"/>
            </a:endParaRP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Цели аудита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Исходя из цели организации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«Обеспечить контроль над процессом выписки рецептурных лекарственных препаратов и их потребления»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Мы формулируем общую цель аудита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«Гарантировать, что </a:t>
            </a: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процесс рецептурного отпуска и потребления лекарственных препаратов находятся под контролем».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5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Цели аудита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Цель аудита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«Гарантировать, что процесс выписки рецептурных лекарственных препаратов и их потребления находится под контролем».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Эту цель можно разбить на несколько подцелей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Гарантировать что каждому пациенту выписывают адекватные лекарственные средства;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Гарантировать возможность учёта количества лекарственных средств;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Гарантировать наличие эффективного контроля доступа к лекарственным средствам;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Гарантировать наличие лекарственных средств в любое время, когда они необходимы.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000000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Для того, чтобы достичь различных целей аудита, аудитору необходимо оценить соответствующие средства контроля и процессы.</a:t>
            </a:r>
            <a:endParaRPr lang="en-US" sz="2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6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Процессы, включённые в объём аудита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Выписка рецептурных лекарственных препаратов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Предоставление лекарственных препаратов пациентам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Закупка лекарственных препаратов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Доступ к лекарственным препаратам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2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Справочные базы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Концептуальные основы внутреннего контроля 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COSO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Национальная нормативная база в отношении лекарственных препаратов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Внутренние процедуры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Применимые протоколы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Справочник по обеспечению качества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4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Необходимые навыки и квалификация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Знания в сфере медицины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 (!) </a:t>
            </a: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для анализа медицинских карт пациентов 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Анализ данных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Базовые риски, присущие разным процессам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Врачи выписывают не те лекарства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Выписанные лекарственные препараты могут провоцировать ухудшение состояния пациентов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получают не те лекарства, что были им выписаны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не получают своих лекарств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Пациенты получают лекарственные препараты, но не принимают их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Происходят хищения лекарственных препаратов пациентами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Происходят хищения лекарственных препаратов персоналом больницы 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Лекарств нет в наличии, когда они необходимы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Учтённые количества лекарственных препаратов не соответствуют их физическому количеству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9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9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Предполагаемые средства контроля, смягчающие риск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Врачи выписывают не те лекарства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Медицинская проблема, не является предметом внутреннего аудита</a:t>
            </a: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?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Автоматическое сопоставление диагноза и назначенных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Анализ качества медицинскими работниками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Периодическая статистика о потреблении лекарственных препаратов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3198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832</Words>
  <Application>Microsoft Office PowerPoint</Application>
  <PresentationFormat>On-screen Show (4:3)</PresentationFormat>
  <Paragraphs>178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MS PGothic</vt:lpstr>
      <vt:lpstr>MS PGothic</vt:lpstr>
      <vt:lpstr>Arial</vt:lpstr>
      <vt:lpstr>Arial (body)</vt:lpstr>
      <vt:lpstr>Arial (headings)</vt:lpstr>
      <vt:lpstr>Calibri</vt:lpstr>
      <vt:lpstr>MyriadPro-Bold</vt:lpstr>
      <vt:lpstr>Times New Roman</vt:lpstr>
      <vt:lpstr>Verdana</vt:lpstr>
      <vt:lpstr>Wingdings</vt:lpstr>
      <vt:lpstr>1_Office Theme</vt:lpstr>
      <vt:lpstr>13_Custom Design</vt:lpstr>
      <vt:lpstr>Deloitte report</vt:lpstr>
      <vt:lpstr>Zadani dizajn</vt:lpstr>
      <vt:lpstr>1_Zadani dizajn</vt:lpstr>
      <vt:lpstr>PEM PAL  СВА Рабочая группа «Аудит на практике»   Учебный пример: «Больница»   </vt:lpstr>
      <vt:lpstr>Учебный пример: «Больница»</vt:lpstr>
      <vt:lpstr>Цели аудита (1)</vt:lpstr>
      <vt:lpstr>Цели аудита (2)</vt:lpstr>
      <vt:lpstr>Процессы, включённые в объём аудита</vt:lpstr>
      <vt:lpstr>Справочные базы</vt:lpstr>
      <vt:lpstr>Необходимые навыки и квалификация</vt:lpstr>
      <vt:lpstr>Базовые риски, присущие разным процессам</vt:lpstr>
      <vt:lpstr>Предполагаемые средства контроля, смягчающие риск (1)</vt:lpstr>
      <vt:lpstr>Предполагаемые средства контроля, смягчающие риск (2)</vt:lpstr>
      <vt:lpstr>Предполагаемые средства контроля, смягчающие риск (3)</vt:lpstr>
      <vt:lpstr>Предполагаемые средства контроля, смягчающие риск (4)</vt:lpstr>
      <vt:lpstr>Предполагаемые средства контроля, смягчающие риск (5)</vt:lpstr>
      <vt:lpstr>Предполагаемые средства контроля, смягчающие риск (6)</vt:lpstr>
      <vt:lpstr>Предполагаемые средства контроля, смягчающие риск (7)</vt:lpstr>
      <vt:lpstr>Предполагаемые средства контроля, смягчающие риск (8)</vt:lpstr>
      <vt:lpstr>Предполагаемые средства контроля, смягчающие риск (9)</vt:lpstr>
      <vt:lpstr>Предполагаемые средства контроля, смягчающие риск (10)</vt:lpstr>
      <vt:lpstr>Матрица риска/контроля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Andrei Nikolaevich Salnikov</cp:lastModifiedBy>
  <cp:revision>71</cp:revision>
  <dcterms:created xsi:type="dcterms:W3CDTF">2016-03-14T08:03:30Z</dcterms:created>
  <dcterms:modified xsi:type="dcterms:W3CDTF">2019-03-27T09:58:20Z</dcterms:modified>
</cp:coreProperties>
</file>