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3" r:id="rId2"/>
    <p:sldMasterId id="2147483688" r:id="rId3"/>
    <p:sldMasterId id="2147483700" r:id="rId4"/>
    <p:sldMasterId id="2147483713" r:id="rId5"/>
  </p:sldMasterIdLst>
  <p:notesMasterIdLst>
    <p:notesMasterId r:id="rId26"/>
  </p:notesMasterIdLst>
  <p:sldIdLst>
    <p:sldId id="275" r:id="rId6"/>
    <p:sldId id="290" r:id="rId7"/>
    <p:sldId id="3059" r:id="rId8"/>
    <p:sldId id="3060" r:id="rId9"/>
    <p:sldId id="3061" r:id="rId10"/>
    <p:sldId id="3073" r:id="rId11"/>
    <p:sldId id="3074" r:id="rId12"/>
    <p:sldId id="3062" r:id="rId13"/>
    <p:sldId id="3063" r:id="rId14"/>
    <p:sldId id="3064" r:id="rId15"/>
    <p:sldId id="3065" r:id="rId16"/>
    <p:sldId id="3066" r:id="rId17"/>
    <p:sldId id="3067" r:id="rId18"/>
    <p:sldId id="3068" r:id="rId19"/>
    <p:sldId id="3072" r:id="rId20"/>
    <p:sldId id="3069" r:id="rId21"/>
    <p:sldId id="3070" r:id="rId22"/>
    <p:sldId id="3071" r:id="rId23"/>
    <p:sldId id="318" r:id="rId24"/>
    <p:sldId id="288" r:id="rId25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B1387-AA99-406F-84B6-F5BCABFF072F}" type="datetimeFigureOut">
              <a:rPr lang="nl-BE" smtClean="0"/>
              <a:pPr/>
              <a:t>27/03/2019</a:t>
            </a:fld>
            <a:endParaRPr lang="nl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6BE33-2819-4C01-A3AB-68CC8C0BCD39}" type="slidenum">
              <a:rPr lang="nl-BE" smtClean="0"/>
              <a:pPr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2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11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8828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12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79793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13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00917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14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41449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15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65851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16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90946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17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56500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18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25262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4857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685817" indent="-263776" defTabSz="874857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055103" indent="-211021" defTabSz="874857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477145" indent="-211021" defTabSz="874857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1899186" indent="-211021" defTabSz="874857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321227" indent="-211021" defTabSz="8748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743269" indent="-211021" defTabSz="8748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165310" indent="-211021" defTabSz="8748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587351" indent="-211021" defTabSz="8748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6FF14973-F108-B14D-BD17-5A96994E62D3}" type="slidenum">
              <a:rPr lang="en-GB">
                <a:latin typeface="Arial" charset="0"/>
                <a:cs typeface="Arial" charset="0"/>
              </a:rPr>
              <a:pPr eaLnBrk="1" hangingPunct="1"/>
              <a:t>20</a:t>
            </a:fld>
            <a:endParaRPr lang="en-GB" dirty="0">
              <a:latin typeface="Arial" charset="0"/>
              <a:cs typeface="Arial" charset="0"/>
            </a:endParaRPr>
          </a:p>
        </p:txBody>
      </p:sp>
      <p:sp>
        <p:nvSpPr>
          <p:cNvPr id="259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5175" cy="3430588"/>
          </a:xfrm>
          <a:ln/>
        </p:spPr>
      </p:sp>
      <p:sp>
        <p:nvSpPr>
          <p:cNvPr id="259076" name="Notes Placeholder 4"/>
          <p:cNvSpPr>
            <a:spLocks noGrp="1"/>
          </p:cNvSpPr>
          <p:nvPr/>
        </p:nvSpPr>
        <p:spPr bwMode="auto">
          <a:xfrm>
            <a:off x="685495" y="4342940"/>
            <a:ext cx="5487013" cy="411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472" tIns="43736" rIns="87472" bIns="43736"/>
          <a:lstStyle/>
          <a:p>
            <a:pPr defTabSz="874857" eaLnBrk="0" hangingPunct="0">
              <a:spcBef>
                <a:spcPct val="30000"/>
              </a:spcBef>
            </a:pPr>
            <a:endParaRPr lang="fr-FR" sz="1200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3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82529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4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76659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5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2625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6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11539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7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53205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8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06376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9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66530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10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4228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BF977-5D84-433D-95ED-A94C4211AD0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27/03/2019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708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6D3E-EE18-4CE1-860C-7AD67618650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27/03/2019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157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7C78A-A172-4F5F-84DC-914D403B4DF6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27/03/2019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932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E06A8-5534-4518-9361-A88E2E874EF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27/03/2019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4BCC4-B93F-4B59-9F26-1F0EFB794DDD}" type="slidenum">
              <a:rPr lang="nl-B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993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41480-BA54-452A-A904-270558B0300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27/03/2019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7468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1150" y="341313"/>
            <a:ext cx="2087563" cy="5784850"/>
          </a:xfrm>
        </p:spPr>
        <p:txBody>
          <a:bodyPr vert="eaVert"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341313"/>
            <a:ext cx="6113462" cy="5784850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41313"/>
            <a:ext cx="8353425" cy="1143000"/>
          </a:xfrm>
        </p:spPr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41313"/>
            <a:ext cx="8353425" cy="1143000"/>
          </a:xfrm>
        </p:spPr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41313"/>
            <a:ext cx="8353425" cy="1143000"/>
          </a:xfrm>
        </p:spPr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66700" y="4572000"/>
            <a:ext cx="8624888" cy="304800"/>
          </a:xfrm>
        </p:spPr>
        <p:txBody>
          <a:bodyPr/>
          <a:lstStyle>
            <a:lvl1pPr marL="0" indent="0">
              <a:buClr>
                <a:schemeClr val="bg2"/>
              </a:buClr>
              <a:buFontTx/>
              <a:buNone/>
              <a:defRPr sz="1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618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66700" y="1390650"/>
            <a:ext cx="8624888" cy="709613"/>
          </a:xfrm>
        </p:spPr>
        <p:txBody>
          <a:bodyPr lIns="45713" rIns="45713">
            <a:spAutoFit/>
          </a:bodyPr>
          <a:lstStyle>
            <a:lvl1pPr>
              <a:lnSpc>
                <a:spcPct val="90000"/>
              </a:lnSpc>
              <a:defRPr sz="4500">
                <a:latin typeface="Times New Roman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D96B-E6F8-4D90-B48C-0FD375D25E7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27/03/2019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49281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6700" y="1371600"/>
            <a:ext cx="4235450" cy="125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550" y="1371600"/>
            <a:ext cx="4237038" cy="125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24675" y="152400"/>
            <a:ext cx="2219325" cy="24765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6700" y="152400"/>
            <a:ext cx="6505575" cy="24765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 b="42664"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738" y="1125538"/>
            <a:ext cx="11303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/>
              <a:t>Kliknite da biste uredili stil naslova matrice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en-US"/>
              <a:t>Kliknite da biste uredili stil podnaslova matrice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E87F1F1C-8616-4F6C-972C-11CAF6E5A898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400"/>
            </a:lvl1pPr>
          </a:lstStyle>
          <a:p>
            <a:pPr>
              <a:defRPr/>
            </a:pPr>
            <a:fld id="{1D863950-445B-48D6-AAF6-8862BB6FEF5D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DBF3E-51F4-462B-A245-B07FD24E6966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3ACC7-35E3-4F1C-8635-F4741B100A81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A83E-97F3-4389-9D1B-962AC49E299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27/03/2019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39235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572CE-A30E-4866-AD20-DD1D2568A5F7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3FCE1-1495-4B6B-BF09-E8837ABD9656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91BCA-5D29-4104-82B2-7E4E9BE7FCA2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B391D-04AC-44FC-8F43-AE3684D06054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E8C1D-3BB4-4F49-9C8D-900C39926DA3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1C556-62FD-42CB-9E2A-9218060EDE94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64309-4178-451B-8AD9-30FDE8A8BD0F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37AA6-D36D-4730-84F2-52CA20FA50B3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1E006-3B16-4AA7-BB8A-D87587525A7C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91B61-4603-426B-B42A-893652C2022A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0405B-19F2-44ED-BCC4-AC6ED2BB1301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0AD56-0360-4753-A784-729CE3B17EB1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A9CE9-491E-47D0-BCCD-AEF036E2F80B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977A2-A856-4BF2-B586-43EAB76345D3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0969E-DAF4-4D62-AEE6-352932CC5736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03802-C601-4CC9-9987-F265BD3E6B20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64221-AC1A-4F12-8E90-30BEDED188A6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AA3BF-DBFD-42B4-AE86-F43A11F5BC52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353E6-F533-49B7-87A0-B6E1914B85FB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4BC8F-B593-429B-B1DC-636D244B08A5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8856E-83EB-4FB4-8894-3562E798072B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27/03/2019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6084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 b="42664"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738" y="1125538"/>
            <a:ext cx="11303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/>
              <a:t>Kliknite da biste uredili stil naslova matrice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en-US"/>
              <a:t>Kliknite da biste uredili stil podnaslova matrice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E87F1F1C-8616-4F6C-972C-11CAF6E5A898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400"/>
            </a:lvl1pPr>
          </a:lstStyle>
          <a:p>
            <a:pPr>
              <a:defRPr/>
            </a:pPr>
            <a:fld id="{1D863950-445B-48D6-AAF6-8862BB6FEF5D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842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DBF3E-51F4-462B-A245-B07FD24E6966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3ACC7-35E3-4F1C-8635-F4741B100A81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08567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572CE-A30E-4866-AD20-DD1D2568A5F7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3FCE1-1495-4B6B-BF09-E8837ABD9656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78349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91BCA-5D29-4104-82B2-7E4E9BE7FCA2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B391D-04AC-44FC-8F43-AE3684D06054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54722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E8C1D-3BB4-4F49-9C8D-900C39926DA3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1C556-62FD-42CB-9E2A-9218060EDE94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0071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64309-4178-451B-8AD9-30FDE8A8BD0F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37AA6-D36D-4730-84F2-52CA20FA50B3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19311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1E006-3B16-4AA7-BB8A-D87587525A7C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91B61-4603-426B-B42A-893652C2022A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10412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0405B-19F2-44ED-BCC4-AC6ED2BB1301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0AD56-0360-4753-A784-729CE3B17EB1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31422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A9CE9-491E-47D0-BCCD-AEF036E2F80B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977A2-A856-4BF2-B586-43EAB76345D3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87063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0969E-DAF4-4D62-AEE6-352932CC5736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03802-C601-4CC9-9987-F265BD3E6B20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788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3157-2F85-416A-8C9F-E756DDE1F16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27/03/2019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60265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64221-AC1A-4F12-8E90-30BEDED188A6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AA3BF-DBFD-42B4-AE86-F43A11F5BC52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373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353E6-F533-49B7-87A0-B6E1914B85FB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4BC8F-B593-429B-B1DC-636D244B08A5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694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9F68-E4CB-46D9-A5FA-CA2BA1368CCA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27/03/2019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987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3995F-C3DE-4CD3-AC82-AD9B99B1C87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27/03/2019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154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45B46-80C8-4B90-8529-FBE968EA070B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27/03/2019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76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A992D-E957-4914-8F84-8494931E7B1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27/03/2019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066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341313"/>
            <a:ext cx="8353425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307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 userDrawn="1"/>
        </p:nvSpPr>
        <p:spPr bwMode="black">
          <a:xfrm>
            <a:off x="7859713" y="6624638"/>
            <a:ext cx="912812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defRPr/>
            </a:pPr>
            <a:fld id="{353B236D-DFFE-442F-A25E-49BE06AAF5B4}" type="slidenum">
              <a:rPr lang="en-GB" sz="800">
                <a:solidFill>
                  <a:srgbClr val="091D5D"/>
                </a:solidFill>
                <a:latin typeface="Verdana" pitchFamily="34" charset="0"/>
              </a:rPr>
              <a:pPr algn="r">
                <a:defRPr/>
              </a:pPr>
              <a:t>‹#›</a:t>
            </a:fld>
            <a:endParaRPr lang="en-GB" sz="800" dirty="0">
              <a:solidFill>
                <a:srgbClr val="091D5D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</p:sldLayoutIdLst>
  <p:hf hdr="0" ftr="0" dt="0"/>
  <p:txStyles>
    <p:titleStyle>
      <a:lvl1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200">
          <a:solidFill>
            <a:srgbClr val="0066CC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2pPr>
      <a:lvl3pPr marL="1144588" indent="-22860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black">
          <a:xfrm>
            <a:off x="266700" y="1371600"/>
            <a:ext cx="8624888" cy="1257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Level one bullet</a:t>
            </a:r>
          </a:p>
          <a:p>
            <a:pPr lvl="1"/>
            <a:r>
              <a:rPr lang="en-US"/>
              <a:t>Level two bullet</a:t>
            </a:r>
          </a:p>
          <a:p>
            <a:pPr lvl="2"/>
            <a:r>
              <a:rPr lang="en-US"/>
              <a:t>Level three bullet</a:t>
            </a:r>
          </a:p>
          <a:p>
            <a:pPr lvl="3"/>
            <a:r>
              <a:rPr lang="en-US"/>
              <a:t>Level four bullet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black">
          <a:xfrm>
            <a:off x="266700" y="152400"/>
            <a:ext cx="88773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9pPr>
    </p:titleStyle>
    <p:bodyStyle>
      <a:lvl1pPr marL="231775" indent="-231775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Char char="•"/>
        <a:defRPr sz="2000">
          <a:solidFill>
            <a:srgbClr val="000099"/>
          </a:solidFill>
          <a:latin typeface="+mn-lt"/>
          <a:ea typeface="+mn-ea"/>
          <a:cs typeface="+mn-cs"/>
        </a:defRPr>
      </a:lvl1pPr>
      <a:lvl2pPr marL="577850" indent="-231775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600">
          <a:solidFill>
            <a:srgbClr val="000099"/>
          </a:solidFill>
          <a:latin typeface="+mn-lt"/>
        </a:defRPr>
      </a:lvl2pPr>
      <a:lvl3pPr marL="914400" indent="-222250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Char char="•"/>
        <a:defRPr sz="1600">
          <a:solidFill>
            <a:srgbClr val="000099"/>
          </a:solidFill>
          <a:latin typeface="+mn-lt"/>
        </a:defRPr>
      </a:lvl3pPr>
      <a:lvl4pPr marL="1260475" indent="-231775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rgbClr val="000099"/>
          </a:solidFill>
          <a:latin typeface="+mn-lt"/>
        </a:defRPr>
      </a:lvl4pPr>
      <a:lvl5pPr marL="1778000" indent="-282575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5pPr>
      <a:lvl6pPr marL="2235200" indent="-282575" algn="l" rtl="0" fontAlgn="base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6pPr>
      <a:lvl7pPr marL="2692400" indent="-282575" algn="l" rtl="0" fontAlgn="base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7pPr>
      <a:lvl8pPr marL="3149600" indent="-282575" algn="l" rtl="0" fontAlgn="base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8pPr>
      <a:lvl9pPr marL="3606800" indent="-282575" algn="l" rtl="0" fontAlgn="base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5707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Kliknite da biste uredili stil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Kliknite da biste uredili stilove teksta matrice</a:t>
            </a:r>
          </a:p>
          <a:p>
            <a:pPr lvl="1"/>
            <a:r>
              <a:rPr lang="hr-HR" altLang="en-US"/>
              <a:t>Druga razina</a:t>
            </a:r>
          </a:p>
          <a:p>
            <a:pPr lvl="2"/>
            <a:r>
              <a:rPr lang="hr-HR" altLang="en-US"/>
              <a:t>Treća razina</a:t>
            </a:r>
          </a:p>
          <a:p>
            <a:pPr lvl="3"/>
            <a:r>
              <a:rPr lang="hr-HR" altLang="en-US"/>
              <a:t>Četvrta razina</a:t>
            </a:r>
          </a:p>
          <a:p>
            <a:pPr lvl="4"/>
            <a:r>
              <a:rPr lang="hr-HR" altLang="en-US"/>
              <a:t>Peta razina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9AD1BA-5525-4AA0-B6FB-98C552E0B704}" type="datetime1">
              <a:rPr lang="en-GB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BACAD3-A4E0-4EF3-BB11-AD327052D3E2}" type="slidenum">
              <a:rPr lang="hr-H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4" cstate="print"/>
          <a:srcRect b="42664"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 descr="logo_for_noew.jpg">
            <a:extLst>
              <a:ext uri="{FF2B5EF4-FFF2-40B4-BE49-F238E27FC236}">
                <a16:creationId xmlns:a16="http://schemas.microsoft.com/office/drawing/2014/main" id="{720347A9-21C9-48AB-80AB-065A20F237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921500" y="0"/>
            <a:ext cx="22225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5707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Kliknite da biste uredili stil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Kliknite da biste uredili stilove teksta matrice</a:t>
            </a:r>
          </a:p>
          <a:p>
            <a:pPr lvl="1"/>
            <a:r>
              <a:rPr lang="hr-HR" altLang="en-US"/>
              <a:t>Druga razina</a:t>
            </a:r>
          </a:p>
          <a:p>
            <a:pPr lvl="2"/>
            <a:r>
              <a:rPr lang="hr-HR" altLang="en-US"/>
              <a:t>Treća razina</a:t>
            </a:r>
          </a:p>
          <a:p>
            <a:pPr lvl="3"/>
            <a:r>
              <a:rPr lang="hr-HR" altLang="en-US"/>
              <a:t>Četvrta razina</a:t>
            </a:r>
          </a:p>
          <a:p>
            <a:pPr lvl="4"/>
            <a:r>
              <a:rPr lang="hr-HR" altLang="en-US"/>
              <a:t>Peta razina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9AD1BA-5525-4AA0-B6FB-98C552E0B704}" type="datetime1">
              <a:rPr lang="en-GB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BACAD3-A4E0-4EF3-BB11-AD327052D3E2}" type="slidenum">
              <a:rPr lang="hr-H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4" cstate="print"/>
          <a:srcRect b="42664"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8135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0.xml"/><Relationship Id="rId5" Type="http://schemas.openxmlformats.org/officeDocument/2006/relationships/image" Target="../media/image40.png"/><Relationship Id="rId4" Type="http://schemas.openxmlformats.org/officeDocument/2006/relationships/slide" Target="slide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349500"/>
            <a:ext cx="7772400" cy="1685925"/>
          </a:xfrm>
        </p:spPr>
        <p:txBody>
          <a:bodyPr/>
          <a:lstStyle/>
          <a:p>
            <a:pPr algn="ctr"/>
            <a:r>
              <a:rPr lang="nl-BE" altLang="en-US" dirty="0"/>
              <a:t>PEM PAL </a:t>
            </a:r>
            <a:br>
              <a:rPr lang="nl-BE" altLang="en-US" dirty="0"/>
            </a:br>
            <a:r>
              <a:rPr lang="ru-RU" altLang="en-US" dirty="0"/>
              <a:t>СВА</a:t>
            </a:r>
            <a:br>
              <a:rPr lang="nl-BE" altLang="en-US" dirty="0"/>
            </a:br>
            <a:r>
              <a:rPr lang="ru-RU" altLang="en-US" dirty="0"/>
              <a:t>Рабочая группа «Аудит на практике»</a:t>
            </a:r>
            <a:r>
              <a:rPr lang="nl-BE" altLang="en-US" dirty="0"/>
              <a:t> </a:t>
            </a:r>
            <a:br>
              <a:rPr lang="en-US" altLang="en-US" dirty="0"/>
            </a:br>
            <a:br>
              <a:rPr lang="hr-HR" altLang="en-US" dirty="0"/>
            </a:br>
            <a:r>
              <a:rPr lang="ru-RU" altLang="en-US" dirty="0"/>
              <a:t>Учебный пример: </a:t>
            </a:r>
            <a:br>
              <a:rPr lang="ru-RU" altLang="en-US" dirty="0"/>
            </a:br>
            <a:r>
              <a:rPr lang="ru-RU" altLang="en-US" dirty="0"/>
              <a:t>«Кадровая служба»</a:t>
            </a:r>
            <a:br>
              <a:rPr lang="en-US" sz="3600" b="1" dirty="0">
                <a:solidFill>
                  <a:schemeClr val="tx1"/>
                </a:solidFill>
                <a:latin typeface="MyriadPro-Bold"/>
                <a:cs typeface="Arial" pitchFamily="34" charset="0"/>
              </a:rPr>
            </a:br>
            <a:br>
              <a:rPr lang="hr-HR" altLang="en-US" b="1" dirty="0"/>
            </a:br>
            <a:br>
              <a:rPr lang="en-US" altLang="en-US" dirty="0"/>
            </a:br>
            <a:endParaRPr lang="hr-HR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933825"/>
            <a:ext cx="6400800" cy="2230438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altLang="en-US" sz="2000" dirty="0"/>
          </a:p>
          <a:p>
            <a:pPr>
              <a:lnSpc>
                <a:spcPct val="90000"/>
              </a:lnSpc>
            </a:pPr>
            <a:endParaRPr lang="en-US" altLang="en-US" sz="2000" dirty="0"/>
          </a:p>
          <a:p>
            <a:pPr>
              <a:lnSpc>
                <a:spcPct val="90000"/>
              </a:lnSpc>
            </a:pPr>
            <a:r>
              <a:rPr lang="ru-RU" altLang="en-US" sz="2000" dirty="0"/>
              <a:t>Жан-Пьер </a:t>
            </a:r>
            <a:r>
              <a:rPr lang="ru-RU" altLang="en-US" sz="2000" dirty="0" err="1"/>
              <a:t>Гаррит</a:t>
            </a:r>
            <a:r>
              <a:rPr lang="ru-RU" altLang="en-US" sz="2000" dirty="0"/>
              <a:t> </a:t>
            </a:r>
            <a:r>
              <a:rPr lang="en-US" altLang="en-US" sz="2000" dirty="0" err="1"/>
              <a:t>ean</a:t>
            </a:r>
            <a:r>
              <a:rPr lang="en-US" altLang="en-US" sz="2000" dirty="0"/>
              <a:t>-Pierre </a:t>
            </a:r>
            <a:r>
              <a:rPr lang="en-US" altLang="en-US" sz="2000" dirty="0" err="1"/>
              <a:t>Garitte</a:t>
            </a:r>
            <a:endParaRPr lang="hr-HR" altLang="en-US" sz="2000" dirty="0"/>
          </a:p>
          <a:p>
            <a:pPr>
              <a:lnSpc>
                <a:spcPct val="90000"/>
              </a:lnSpc>
            </a:pPr>
            <a:endParaRPr lang="hr-HR" altLang="en-US" sz="2400" b="1" dirty="0"/>
          </a:p>
          <a:p>
            <a:pPr>
              <a:lnSpc>
                <a:spcPct val="90000"/>
              </a:lnSpc>
            </a:pPr>
            <a:r>
              <a:rPr lang="nl-BE" altLang="en-US" sz="1600" b="1" dirty="0"/>
              <a:t>Skopje</a:t>
            </a:r>
          </a:p>
          <a:p>
            <a:pPr>
              <a:lnSpc>
                <a:spcPct val="90000"/>
              </a:lnSpc>
            </a:pPr>
            <a:r>
              <a:rPr lang="nl-BE" altLang="en-US" sz="1600" b="1" dirty="0"/>
              <a:t>8 April 2019</a:t>
            </a:r>
            <a:endParaRPr lang="hr-HR" altLang="en-US" sz="1600" b="1" dirty="0"/>
          </a:p>
        </p:txBody>
      </p:sp>
      <p:pic>
        <p:nvPicPr>
          <p:cNvPr id="3076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1500" y="0"/>
            <a:ext cx="22225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3ACC7-35E3-4F1C-8635-F4741B100A81}" type="slidenum">
              <a:rPr lang="hr-HR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10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ru-RU" sz="2600" b="1" dirty="0">
                <a:solidFill>
                  <a:srgbClr val="000000"/>
                </a:solidFill>
                <a:latin typeface="Arial (headings)"/>
              </a:rPr>
              <a:t>Предполагаемые средства контроля, смягчающие риск </a:t>
            </a:r>
            <a:r>
              <a:rPr lang="en-US" sz="2600" b="1" dirty="0">
                <a:solidFill>
                  <a:srgbClr val="000000"/>
                </a:solidFill>
                <a:effectLst/>
                <a:latin typeface="Arial (headings)"/>
              </a:rPr>
              <a:t>(2)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628800"/>
            <a:ext cx="8229600" cy="4392488"/>
          </a:xfrm>
        </p:spPr>
        <p:txBody>
          <a:bodyPr>
            <a:norm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Несвоевременное уведомление кандидатов, которым было отказано</a:t>
            </a:r>
            <a:endParaRPr lang="en-US" sz="2400" dirty="0"/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Утверждённые сроки уведомления претендентов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Система для отслеживания статуса заявления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Автоматическое обозначение заявлений, по которым вышел срок ответа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Надлежащий надзор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043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11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ru-RU" sz="2600" b="1" dirty="0">
                <a:solidFill>
                  <a:srgbClr val="000000"/>
                </a:solidFill>
                <a:latin typeface="Arial (headings)"/>
              </a:rPr>
              <a:t>Предполагаемые средства контроля, смягчающие риск </a:t>
            </a:r>
            <a:r>
              <a:rPr lang="en-US" sz="2600" b="1" dirty="0">
                <a:solidFill>
                  <a:srgbClr val="000000"/>
                </a:solidFill>
                <a:effectLst/>
                <a:latin typeface="Arial (headings)"/>
              </a:rPr>
              <a:t>(3)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628800"/>
            <a:ext cx="8229600" cy="4392488"/>
          </a:xfrm>
        </p:spPr>
        <p:txBody>
          <a:bodyPr>
            <a:norm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Заявления теряются в почте</a:t>
            </a:r>
            <a:endParaRPr lang="en-US" sz="2400" dirty="0"/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Регистрация всех входящих сообщений по электронной почте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Заявлениям присваиваются коды в зависимости от вакансии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Рассматриваются только заявления, направленные на специально указанный адрес электронной почты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285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12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ru-RU" sz="2600" b="1" dirty="0">
                <a:solidFill>
                  <a:srgbClr val="000000"/>
                </a:solidFill>
                <a:latin typeface="Arial (headings)"/>
              </a:rPr>
              <a:t>Предполагаемые средства контроля, смягчающие риск </a:t>
            </a:r>
            <a:r>
              <a:rPr lang="en-US" sz="2600" b="1" dirty="0">
                <a:solidFill>
                  <a:srgbClr val="000000"/>
                </a:solidFill>
                <a:effectLst/>
                <a:latin typeface="Arial (headings)"/>
              </a:rPr>
              <a:t>(4)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628800"/>
            <a:ext cx="8229600" cy="4392488"/>
          </a:xfrm>
        </p:spPr>
        <p:txBody>
          <a:bodyPr>
            <a:norm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Перспективные претенденты уже нашли работу </a:t>
            </a:r>
            <a:endParaRPr lang="en-US" sz="2400" dirty="0"/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Утверждённые сроки уведомления претендентов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Система для отслеживания статуса заявления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Автоматическое обозначение заявлений, по которым вышел срок ответа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Надлежащий надзор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9814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13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ru-RU" sz="2600" b="1" dirty="0">
                <a:solidFill>
                  <a:srgbClr val="000000"/>
                </a:solidFill>
                <a:latin typeface="Arial (headings)"/>
              </a:rPr>
              <a:t>Предполагаемые средства контроля, смягчающие риск </a:t>
            </a:r>
            <a:r>
              <a:rPr lang="en-US" sz="2600" b="1" dirty="0">
                <a:solidFill>
                  <a:srgbClr val="000000"/>
                </a:solidFill>
                <a:effectLst/>
                <a:latin typeface="Arial (headings)"/>
              </a:rPr>
              <a:t>(5)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628800"/>
            <a:ext cx="8229600" cy="4392488"/>
          </a:xfrm>
        </p:spPr>
        <p:txBody>
          <a:bodyPr>
            <a:norm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Утечка содержания тестовых заданий</a:t>
            </a:r>
            <a:endParaRPr lang="en-US" sz="2400" dirty="0"/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Тестовые задания разрабатываются и хранятся в защищённом месте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Доступ к тестовым заданиям только на основании служебной необходимости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Можно предусмотреть практику, согласно которой содержание экзамена формируется из разных заданий в самый последний момент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044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14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ru-RU" sz="2600" b="1" dirty="0">
                <a:solidFill>
                  <a:srgbClr val="000000"/>
                </a:solidFill>
                <a:latin typeface="Arial (headings)"/>
              </a:rPr>
              <a:t>Предполагаемые средства контроля, смягчающие риск </a:t>
            </a:r>
            <a:r>
              <a:rPr lang="en-US" sz="2600" b="1" dirty="0">
                <a:solidFill>
                  <a:srgbClr val="000000"/>
                </a:solidFill>
                <a:effectLst/>
                <a:latin typeface="Arial (headings)"/>
              </a:rPr>
              <a:t>(6)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628800"/>
            <a:ext cx="8229600" cy="4392488"/>
          </a:xfrm>
        </p:spPr>
        <p:txBody>
          <a:bodyPr>
            <a:norm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Негативное освещение в СМИ</a:t>
            </a:r>
            <a:endParaRPr lang="en-US" sz="2400" dirty="0"/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Этим риском можно управлять только за счёт смягчения прочих рисков, которые могут привести к негативному освещению. 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6684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15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ru-RU" sz="2600" b="1" dirty="0">
                <a:solidFill>
                  <a:srgbClr val="000000"/>
                </a:solidFill>
                <a:latin typeface="Arial (headings)"/>
              </a:rPr>
              <a:t>Предполагаемые средства контроля, смягчающие риск </a:t>
            </a:r>
            <a:r>
              <a:rPr lang="en-US" sz="2600" b="1" dirty="0">
                <a:solidFill>
                  <a:srgbClr val="000000"/>
                </a:solidFill>
                <a:effectLst/>
                <a:latin typeface="Arial (headings)"/>
              </a:rPr>
              <a:t>(</a:t>
            </a:r>
            <a:r>
              <a:rPr lang="en-US" sz="2600" b="1" dirty="0">
                <a:solidFill>
                  <a:srgbClr val="000000"/>
                </a:solidFill>
                <a:latin typeface="Arial (headings)"/>
              </a:rPr>
              <a:t>7</a:t>
            </a:r>
            <a:r>
              <a:rPr lang="en-US" sz="2600" b="1" dirty="0">
                <a:solidFill>
                  <a:srgbClr val="000000"/>
                </a:solidFill>
                <a:effectLst/>
                <a:latin typeface="Arial (headings)"/>
              </a:rPr>
              <a:t>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628800"/>
            <a:ext cx="8229600" cy="4392488"/>
          </a:xfrm>
        </p:spPr>
        <p:txBody>
          <a:bodyPr>
            <a:norm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Факт подачи некорректных документов не обнаруживается </a:t>
            </a:r>
            <a:endParaRPr lang="en-US" sz="2400" dirty="0"/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Внедрить систему, которая могла бы с лёгкостью сопоставлять стандартные документы 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Составить «чёрный список» фальсифицированных ранее документов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2250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16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ru-RU" sz="2600" b="1" dirty="0">
                <a:solidFill>
                  <a:srgbClr val="000000"/>
                </a:solidFill>
                <a:latin typeface="Arial (headings)"/>
              </a:rPr>
              <a:t>Предполагаемые средства контроля, смягчающие риск </a:t>
            </a:r>
            <a:r>
              <a:rPr lang="en-US" sz="2600" b="1" dirty="0">
                <a:solidFill>
                  <a:srgbClr val="000000"/>
                </a:solidFill>
                <a:effectLst/>
                <a:latin typeface="Arial (headings)"/>
              </a:rPr>
              <a:t>(8)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628800"/>
            <a:ext cx="8229600" cy="4392488"/>
          </a:xfrm>
        </p:spPr>
        <p:txBody>
          <a:bodyPr>
            <a:norm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Собеседования не объективны</a:t>
            </a:r>
            <a:endParaRPr lang="en-US" sz="2400" dirty="0"/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Лиц, проводящих собеседование, следует отбирать на основании конкретных знаний и квалификации 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Использовать типовой сценарий для проведения собеседования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Проводящие собеседование используют систему балльной оценки 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Присутствие независимого наблюдателя во время собеседования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9489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17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ru-RU" sz="2600" b="1" dirty="0">
                <a:solidFill>
                  <a:srgbClr val="000000"/>
                </a:solidFill>
                <a:latin typeface="Arial (headings)"/>
              </a:rPr>
              <a:t>Предполагаемые средства контроля, смягчающие риск </a:t>
            </a:r>
            <a:r>
              <a:rPr lang="en-US" sz="2600" b="1" dirty="0">
                <a:solidFill>
                  <a:srgbClr val="000000"/>
                </a:solidFill>
                <a:effectLst/>
                <a:latin typeface="Arial (headings)"/>
              </a:rPr>
              <a:t>(9)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628800"/>
            <a:ext cx="8229600" cy="4392488"/>
          </a:xfrm>
        </p:spPr>
        <p:txBody>
          <a:bodyPr>
            <a:norm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«Договорной» характер рейтинга претендентов </a:t>
            </a:r>
            <a:endParaRPr lang="en-US" sz="2400" dirty="0"/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Рейтинг претендентов выводится на основании результатов, которые они продемонстрировали 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Независимый наблюдатель, который следит за формированием рейтинга претендентов 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Slide Zoom 2">
                <a:extLst>
                  <a:ext uri="{FF2B5EF4-FFF2-40B4-BE49-F238E27FC236}">
                    <a16:creationId xmlns:a16="http://schemas.microsoft.com/office/drawing/2014/main" id="{FE4D0A1F-562A-4042-9C0A-4668C15A7008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53373132"/>
                  </p:ext>
                </p:extLst>
              </p:nvPr>
            </p:nvGraphicFramePr>
            <p:xfrm>
              <a:off x="-2465363" y="2543643"/>
              <a:ext cx="2286000" cy="1714500"/>
            </p:xfrm>
            <a:graphic>
              <a:graphicData uri="http://schemas.microsoft.com/office/powerpoint/2016/slidezoom">
                <pslz:sldZm>
                  <pslz:sldZmObj sldId="3069" cId="3072948960">
                    <pslz:zmPr id="{F03F7EBE-9EB7-4C7A-A22D-71106C8F4B17}" returnToParent="0" transitionDur="100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Slide Zoom 2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FE4D0A1F-562A-4042-9C0A-4668C15A700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2465363" y="2543643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512212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18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ru-RU" sz="2600" b="1" dirty="0">
                <a:solidFill>
                  <a:srgbClr val="000000"/>
                </a:solidFill>
                <a:latin typeface="Arial (headings)"/>
              </a:rPr>
              <a:t>Предполагаемые средства контроля, смягчающие риск </a:t>
            </a:r>
            <a:r>
              <a:rPr lang="en-US" sz="2600" b="1" dirty="0">
                <a:solidFill>
                  <a:srgbClr val="000000"/>
                </a:solidFill>
                <a:effectLst/>
                <a:latin typeface="Arial (headings)"/>
              </a:rPr>
              <a:t>(10)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628800"/>
            <a:ext cx="8229600" cy="4392488"/>
          </a:xfrm>
        </p:spPr>
        <p:txBody>
          <a:bodyPr>
            <a:norm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</a:rPr>
              <a:t>Нарушение прав в части защиты личной информации</a:t>
            </a:r>
            <a:endParaRPr lang="en-US" sz="2400"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Нормы в части защиты личной информации включены во внутренние процедуры и в весь процесс найма персонала 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Назначен ответственный за контроль соблюдения нормативных положений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2572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EEA46-B134-410E-B836-D5E57C2C86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291264" cy="864096"/>
          </a:xfrm>
        </p:spPr>
        <p:txBody>
          <a:bodyPr/>
          <a:lstStyle/>
          <a:p>
            <a:r>
              <a:rPr lang="ru-RU" dirty="0"/>
              <a:t>Матрица риска/контроля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AF1498-3804-4DFD-BF32-206A73C02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53ACC7-35E3-4F1C-8635-F4741B100A81}" type="slidenum">
              <a:rPr kumimoji="0" lang="hr-HR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hr-H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8023DE5-FE1F-4E55-8E87-350E4EB7B2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7204"/>
            <a:ext cx="9144000" cy="2923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525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2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ru-RU" sz="2600" b="1" dirty="0">
                <a:solidFill>
                  <a:srgbClr val="000000"/>
                </a:solidFill>
                <a:effectLst/>
                <a:latin typeface="Arial (headings)"/>
              </a:rPr>
              <a:t>Учебный пример: «Кадровая служба»</a:t>
            </a:r>
            <a:endParaRPr lang="en-US" sz="2600" b="1" dirty="0">
              <a:solidFill>
                <a:srgbClr val="000000"/>
              </a:solidFill>
              <a:effectLst/>
              <a:latin typeface="Arial (headings)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052736"/>
            <a:ext cx="8229600" cy="4968552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accent5"/>
              </a:buClr>
              <a:buSzPct val="85000"/>
              <a:buFontTx/>
              <a:buChar char="•"/>
            </a:pPr>
            <a:endParaRPr lang="en-US" sz="2200" dirty="0">
              <a:solidFill>
                <a:srgbClr val="000000"/>
              </a:solidFill>
              <a:effectLst/>
              <a:latin typeface="Arial (body)"/>
              <a:cs typeface="Arial" pitchFamily="34" charset="0"/>
            </a:endParaRPr>
          </a:p>
          <a:p>
            <a:pPr marL="0" indent="0" eaLnBrk="1" hangingPunct="1">
              <a:buClr>
                <a:schemeClr val="accent5"/>
              </a:buClr>
              <a:buSzPct val="85000"/>
              <a:buNone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На основании предложенного сценария мы вывели ряд целей организации</a:t>
            </a:r>
            <a:r>
              <a:rPr lang="en-US" sz="2200" dirty="0">
                <a:solidFill>
                  <a:srgbClr val="000000"/>
                </a:solidFill>
                <a:effectLst/>
                <a:latin typeface="Arial (body)"/>
                <a:cs typeface="Arial" pitchFamily="34" charset="0"/>
              </a:rPr>
              <a:t>:</a:t>
            </a:r>
          </a:p>
          <a:p>
            <a:pPr lvl="0"/>
            <a:r>
              <a:rPr lang="ru-RU" sz="2000" dirty="0"/>
              <a:t>Как можно скорее получить наилучшие кадровые ресурсы </a:t>
            </a:r>
            <a:r>
              <a:rPr lang="en-US" sz="2000" dirty="0"/>
              <a:t>(</a:t>
            </a:r>
            <a:r>
              <a:rPr lang="ru-RU" sz="2000" dirty="0"/>
              <a:t>точка зрения правительства</a:t>
            </a:r>
            <a:r>
              <a:rPr lang="en-US" sz="2000" dirty="0"/>
              <a:t>)</a:t>
            </a:r>
          </a:p>
          <a:p>
            <a:r>
              <a:rPr lang="ru-RU" sz="2000" dirty="0"/>
              <a:t>Провести процесс найма персонала эффективно, рентабельно, корректно и прозрачно </a:t>
            </a:r>
            <a:r>
              <a:rPr lang="en-US" sz="2000" dirty="0"/>
              <a:t>(</a:t>
            </a:r>
            <a:r>
              <a:rPr lang="ru-RU" sz="2000" dirty="0"/>
              <a:t>точка зрения подрядчика</a:t>
            </a:r>
            <a:r>
              <a:rPr lang="en-US" sz="2000" dirty="0"/>
              <a:t>)</a:t>
            </a:r>
          </a:p>
          <a:p>
            <a:pPr lvl="0"/>
            <a:endParaRPr lang="en-US" sz="2000" dirty="0"/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effectLst/>
              <a:latin typeface="Arial (body)"/>
              <a:cs typeface="Arial" pitchFamily="34" charset="0"/>
            </a:endParaRPr>
          </a:p>
          <a:p>
            <a:pPr marL="0" indent="0" eaLnBrk="1" hangingPunct="1">
              <a:buClr>
                <a:schemeClr val="accent5"/>
              </a:buClr>
              <a:buSzPct val="85000"/>
              <a:buNone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На основании этих целей внутренние аудиторы могут формулировать цели для себя</a:t>
            </a:r>
            <a:r>
              <a:rPr lang="en-US" sz="2200" dirty="0">
                <a:solidFill>
                  <a:srgbClr val="000000"/>
                </a:solidFill>
                <a:effectLst/>
                <a:latin typeface="Arial (body)"/>
                <a:cs typeface="Arial" pitchFamily="34" charset="0"/>
              </a:rPr>
              <a:t>.</a:t>
            </a:r>
          </a:p>
          <a:p>
            <a:pPr eaLnBrk="1" hangingPunct="1">
              <a:buClr>
                <a:schemeClr val="accent5"/>
              </a:buClr>
              <a:buSzPct val="85000"/>
              <a:buFontTx/>
              <a:buChar char="•"/>
            </a:pPr>
            <a:endParaRPr lang="en-US" sz="2200" dirty="0">
              <a:solidFill>
                <a:srgbClr val="000000"/>
              </a:solidFill>
              <a:effectLst/>
              <a:latin typeface="Arial (body)"/>
              <a:cs typeface="Arial" pitchFamily="34" charset="0"/>
            </a:endParaRPr>
          </a:p>
          <a:p>
            <a:pPr eaLnBrk="1" hangingPunct="1">
              <a:buClr>
                <a:srgbClr val="000000"/>
              </a:buClr>
              <a:buSzPct val="85000"/>
              <a:buFontTx/>
              <a:buChar char="•"/>
            </a:pPr>
            <a:endParaRPr lang="en-US" sz="2200" b="1" dirty="0"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9239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4268788" y="3062288"/>
            <a:ext cx="4038600" cy="1158875"/>
          </a:xfrm>
        </p:spPr>
        <p:txBody>
          <a:bodyPr>
            <a:normAutofit/>
          </a:bodyPr>
          <a:lstStyle/>
          <a:p>
            <a:pPr marL="0" indent="0" algn="ctr" eaLnBrk="1" hangingPunct="1">
              <a:buFont typeface="Wingdings" charset="0"/>
              <a:buNone/>
            </a:pPr>
            <a:r>
              <a:rPr lang="ru-RU" sz="2400" b="1" dirty="0">
                <a:latin typeface="Arial (body)"/>
                <a:ea typeface="MS PGothic" charset="0"/>
              </a:rPr>
              <a:t>Вопросы и ответы</a:t>
            </a:r>
            <a:endParaRPr lang="en-US" sz="2400" b="1" dirty="0">
              <a:latin typeface="Arial (body)"/>
              <a:ea typeface="MS PGothic" charset="0"/>
            </a:endParaRPr>
          </a:p>
        </p:txBody>
      </p:sp>
      <p:pic>
        <p:nvPicPr>
          <p:cNvPr id="129028" name="Picture 3" descr="j040431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0" y="2703513"/>
            <a:ext cx="1841500" cy="130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A4BCC4-B93F-4B59-9F26-1F0EFB794DDD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19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937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798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3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ru-RU" sz="2600" b="1" dirty="0">
                <a:solidFill>
                  <a:srgbClr val="000000"/>
                </a:solidFill>
                <a:effectLst/>
                <a:latin typeface="Arial (headings)"/>
              </a:rPr>
              <a:t>Цели аудита</a:t>
            </a:r>
            <a:r>
              <a:rPr lang="en-US" sz="2600" b="1" dirty="0">
                <a:solidFill>
                  <a:srgbClr val="000000"/>
                </a:solidFill>
                <a:effectLst/>
                <a:latin typeface="Arial (headings)"/>
              </a:rPr>
              <a:t> (1)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052736"/>
            <a:ext cx="8229600" cy="4968552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accent5"/>
              </a:buClr>
              <a:buSzPct val="85000"/>
              <a:buFontTx/>
              <a:buChar char="•"/>
            </a:pPr>
            <a:endParaRPr lang="en-US" sz="2200" dirty="0">
              <a:solidFill>
                <a:srgbClr val="000000"/>
              </a:solidFill>
              <a:effectLst/>
              <a:latin typeface="Arial (body)"/>
              <a:cs typeface="Arial" pitchFamily="34" charset="0"/>
            </a:endParaRPr>
          </a:p>
          <a:p>
            <a:pPr marL="0" indent="0" eaLnBrk="1" hangingPunct="1">
              <a:buClr>
                <a:schemeClr val="accent5"/>
              </a:buClr>
              <a:buSzPct val="85000"/>
              <a:buNone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Исходя из цели организации </a:t>
            </a:r>
            <a:r>
              <a:rPr lang="en-US" sz="2200" dirty="0">
                <a:solidFill>
                  <a:srgbClr val="000000"/>
                </a:solidFill>
                <a:effectLst/>
                <a:latin typeface="Arial (body)"/>
                <a:cs typeface="Arial" pitchFamily="34" charset="0"/>
              </a:rPr>
              <a:t>:</a:t>
            </a: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400" dirty="0"/>
              <a:t>«Провести процесс найма персонала эффективно, рентабельно, корректно и прозрачно»</a:t>
            </a: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effectLst/>
              <a:latin typeface="Arial (body)"/>
              <a:cs typeface="Arial" pitchFamily="34" charset="0"/>
            </a:endParaRPr>
          </a:p>
          <a:p>
            <a:pPr marL="0" indent="0" eaLnBrk="1" hangingPunct="1">
              <a:buClr>
                <a:schemeClr val="accent5"/>
              </a:buClr>
              <a:buSzPct val="85000"/>
              <a:buNone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Мы формулируем цель аудита</a:t>
            </a:r>
            <a:r>
              <a:rPr lang="en-US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:</a:t>
            </a:r>
          </a:p>
          <a:p>
            <a:pPr eaLnBrk="1" hangingPunct="1">
              <a:buClr>
                <a:srgbClr val="000000"/>
              </a:buClr>
              <a:buSzPct val="85000"/>
            </a:pPr>
            <a:r>
              <a:rPr lang="ru-RU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«Гарантировать, что процесс найма персонала проводится </a:t>
            </a:r>
            <a:r>
              <a:rPr lang="ru-RU" sz="2000" dirty="0"/>
              <a:t>эффективно, рентабельно, корректно и прозрачно»</a:t>
            </a:r>
            <a:endParaRPr lang="en-US" sz="22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Clr>
                <a:srgbClr val="000000"/>
              </a:buClr>
              <a:buSzPct val="85000"/>
              <a:buFontTx/>
              <a:buChar char="•"/>
            </a:pPr>
            <a:endParaRPr lang="en-US" sz="2200" dirty="0"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053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4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ru-RU" sz="2600" b="1" dirty="0">
                <a:solidFill>
                  <a:srgbClr val="000000"/>
                </a:solidFill>
                <a:latin typeface="Arial (headings)"/>
              </a:rPr>
              <a:t>Цели аудита </a:t>
            </a:r>
            <a:r>
              <a:rPr lang="en-US" sz="2600" b="1" dirty="0">
                <a:solidFill>
                  <a:srgbClr val="000000"/>
                </a:solidFill>
                <a:effectLst/>
                <a:latin typeface="Arial (headings)"/>
              </a:rPr>
              <a:t>(2)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268760"/>
            <a:ext cx="8157592" cy="4644516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buClr>
                <a:schemeClr val="accent5"/>
              </a:buClr>
              <a:buSzPct val="85000"/>
              <a:buNone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Цель аудита</a:t>
            </a:r>
            <a:r>
              <a:rPr lang="en-US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:</a:t>
            </a: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«</a:t>
            </a:r>
            <a:r>
              <a:rPr lang="ru-RU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Гарантировать, что процесс найма персонала проводится </a:t>
            </a:r>
            <a:r>
              <a:rPr lang="ru-RU" sz="2000" dirty="0"/>
              <a:t>эффективно, рентабельно, корректно и прозрачно»</a:t>
            </a:r>
            <a:r>
              <a:rPr lang="en-US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.</a:t>
            </a:r>
          </a:p>
          <a:p>
            <a:pPr eaLnBrk="1" hangingPunct="1">
              <a:buClr>
                <a:schemeClr val="accent5"/>
              </a:buClr>
              <a:buSzPct val="85000"/>
              <a:buFontTx/>
              <a:buChar char="•"/>
            </a:pPr>
            <a:endParaRPr lang="en-US" sz="2200" dirty="0">
              <a:solidFill>
                <a:srgbClr val="000000"/>
              </a:solidFill>
              <a:effectLst/>
              <a:latin typeface="Arial (body)"/>
              <a:cs typeface="Arial" pitchFamily="34" charset="0"/>
            </a:endParaRPr>
          </a:p>
          <a:p>
            <a:pPr marL="0" indent="0" eaLnBrk="1" hangingPunct="1">
              <a:buClr>
                <a:schemeClr val="accent5"/>
              </a:buClr>
              <a:buSzPct val="85000"/>
              <a:buNone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Эту цель можно разбить на несколько подцелей </a:t>
            </a:r>
            <a:r>
              <a:rPr lang="en-US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:</a:t>
            </a: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Гарантировать что потребности министерств верно учтены и отражены в верных критериях отбора претендентов</a:t>
            </a:r>
            <a:r>
              <a:rPr lang="en-US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.</a:t>
            </a: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Гарантировать, что положения законов и норм, регламентирующих защиту личной информации, соблюдаются</a:t>
            </a:r>
            <a:r>
              <a:rPr lang="en-US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.</a:t>
            </a: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Гарантировать, что претенденты своевременно уведомляются о статусе их заявлений</a:t>
            </a:r>
            <a:r>
              <a:rPr lang="en-US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.</a:t>
            </a: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b="1" dirty="0"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Clr>
                <a:srgbClr val="000000"/>
              </a:buClr>
              <a:buSzPct val="85000"/>
              <a:buNone/>
            </a:pPr>
            <a:r>
              <a:rPr lang="ru-RU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Для того, чтобы достичь различных целей аудита, аудитору необходимо оценить соответствующие средства контроля и процессы.</a:t>
            </a:r>
            <a:endParaRPr lang="en-US" sz="22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Clr>
                <a:srgbClr val="000000"/>
              </a:buClr>
              <a:buSzPct val="85000"/>
              <a:buNone/>
            </a:pPr>
            <a:endParaRPr lang="en-US" sz="2200" dirty="0"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064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5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ru-RU" sz="2600" b="1" dirty="0">
                <a:solidFill>
                  <a:srgbClr val="000000"/>
                </a:solidFill>
                <a:latin typeface="Arial (headings)"/>
              </a:rPr>
              <a:t>Процессы, включённые в объём аудита</a:t>
            </a:r>
            <a:endParaRPr lang="en-US" sz="2600" b="1" dirty="0">
              <a:solidFill>
                <a:srgbClr val="000000"/>
              </a:solidFill>
              <a:effectLst/>
              <a:latin typeface="Arial (headings)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628800"/>
            <a:ext cx="8229600" cy="4392488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effectLst/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Подготовка уведомления о наличии вакансий </a:t>
            </a: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Работа с поступающими сообщениями по электронной почте</a:t>
            </a: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Работа с поступающими заявлениями </a:t>
            </a: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Порядок экзаменационного испытания</a:t>
            </a: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Процесс собеседования</a:t>
            </a: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624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6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ru-RU" sz="2600" b="1" dirty="0">
                <a:solidFill>
                  <a:srgbClr val="000000"/>
                </a:solidFill>
                <a:latin typeface="Arial (headings)"/>
              </a:rPr>
              <a:t>Справочные базы</a:t>
            </a:r>
            <a:endParaRPr lang="en-US" sz="2600" b="1" dirty="0">
              <a:solidFill>
                <a:srgbClr val="000000"/>
              </a:solidFill>
              <a:effectLst/>
              <a:latin typeface="Arial (headings)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916832"/>
            <a:ext cx="8229600" cy="4104456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Концептуальные основы внутреннего контроля </a:t>
            </a:r>
            <a:r>
              <a:rPr lang="en-US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COSO</a:t>
            </a: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Внутренние процедуры (правительство)</a:t>
            </a: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effectLst/>
                <a:latin typeface="Arial (body)"/>
                <a:cs typeface="Arial" pitchFamily="34" charset="0"/>
              </a:rPr>
              <a:t>Внутренние процедуры (подрядчик)</a:t>
            </a:r>
            <a:endParaRPr lang="en-US" sz="2200" dirty="0">
              <a:solidFill>
                <a:srgbClr val="000000"/>
              </a:solidFill>
              <a:effectLst/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Нормативные положения в части защиты личной информации</a:t>
            </a: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Справочник по обеспечению качества</a:t>
            </a: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340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7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ru-RU" sz="2600" b="1" dirty="0">
                <a:solidFill>
                  <a:srgbClr val="000000"/>
                </a:solidFill>
                <a:latin typeface="Arial (headings)"/>
              </a:rPr>
              <a:t>Необходимые навыки и квалификация</a:t>
            </a:r>
            <a:endParaRPr lang="en-US" sz="2600" b="1" dirty="0">
              <a:solidFill>
                <a:srgbClr val="000000"/>
              </a:solidFill>
              <a:effectLst/>
              <a:latin typeface="Arial (headings)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916832"/>
            <a:ext cx="8229600" cy="4104456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Анализ данных</a:t>
            </a: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effectLst/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9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8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ru-RU" sz="2600" b="1" dirty="0">
                <a:solidFill>
                  <a:srgbClr val="000000"/>
                </a:solidFill>
                <a:latin typeface="Arial (headings)"/>
              </a:rPr>
              <a:t>Базовые риски, присущие разным процессам</a:t>
            </a:r>
            <a:endParaRPr lang="en-US" sz="2600" b="1" dirty="0">
              <a:solidFill>
                <a:srgbClr val="000000"/>
              </a:solidFill>
              <a:effectLst/>
              <a:latin typeface="Arial (headings)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628800"/>
            <a:ext cx="8229600" cy="4392488"/>
          </a:xfrm>
        </p:spPr>
        <p:txBody>
          <a:bodyPr>
            <a:norm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000" dirty="0"/>
              <a:t>Неверное понимание потребностей министерств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000" dirty="0"/>
              <a:t>Несвоевременное уведомление кандидатов, которым было отказано</a:t>
            </a:r>
            <a:endParaRPr lang="en-US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000" dirty="0"/>
              <a:t>Заявления теряются в почте</a:t>
            </a:r>
            <a:endParaRPr lang="en-US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000" dirty="0"/>
              <a:t>Перспективные претенденты уже нашли работу </a:t>
            </a:r>
            <a:endParaRPr lang="en-US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000" dirty="0"/>
              <a:t>Утечка содержания тестовых заданий</a:t>
            </a:r>
            <a:endParaRPr lang="en-US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000" dirty="0"/>
              <a:t>Негативное освещение в СМИ</a:t>
            </a:r>
            <a:endParaRPr lang="en-US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000" dirty="0"/>
              <a:t>Факт подачи некорректных документов не обнаруживается</a:t>
            </a:r>
            <a:endParaRPr lang="en-US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000" dirty="0"/>
              <a:t>Собеседования не объективны</a:t>
            </a:r>
            <a:endParaRPr lang="en-US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000" dirty="0"/>
              <a:t>«Договорной» характер рейтинга претендентов </a:t>
            </a:r>
            <a:endParaRPr lang="en-US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0000"/>
                </a:solidFill>
              </a:rPr>
              <a:t>Нарушение прав в части защиты личной информации</a:t>
            </a:r>
            <a:endParaRPr lang="en-US" sz="2000"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090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9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ru-RU" sz="2600" b="1" dirty="0">
                <a:solidFill>
                  <a:srgbClr val="000000"/>
                </a:solidFill>
                <a:latin typeface="Arial (headings)"/>
              </a:rPr>
              <a:t>Предполагаемые средства контроля, смягчающие риск </a:t>
            </a:r>
            <a:r>
              <a:rPr lang="en-US" sz="2600" b="1" dirty="0">
                <a:solidFill>
                  <a:srgbClr val="000000"/>
                </a:solidFill>
                <a:effectLst/>
                <a:latin typeface="Arial (headings)"/>
              </a:rPr>
              <a:t>(1)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628800"/>
            <a:ext cx="8229600" cy="4392488"/>
          </a:xfrm>
        </p:spPr>
        <p:txBody>
          <a:bodyPr>
            <a:norm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Неверное понимание потребностей министерств</a:t>
            </a: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Типовой шаблон/форма для определения потребностей 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После того, как форма заполнена, министерство предоставляет свои комментарии</a:t>
            </a: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31986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3">
        <a:dk1>
          <a:srgbClr val="000000"/>
        </a:dk1>
        <a:lt1>
          <a:srgbClr val="FFFFFF"/>
        </a:lt1>
        <a:dk2>
          <a:srgbClr val="C3D0E4"/>
        </a:dk2>
        <a:lt2>
          <a:srgbClr val="00AEEF"/>
        </a:lt2>
        <a:accent1>
          <a:srgbClr val="711471"/>
        </a:accent1>
        <a:accent2>
          <a:srgbClr val="A9C398"/>
        </a:accent2>
        <a:accent3>
          <a:srgbClr val="FFFFFF"/>
        </a:accent3>
        <a:accent4>
          <a:srgbClr val="000000"/>
        </a:accent4>
        <a:accent5>
          <a:srgbClr val="BBAABB"/>
        </a:accent5>
        <a:accent6>
          <a:srgbClr val="99B089"/>
        </a:accent6>
        <a:hlink>
          <a:srgbClr val="00928F"/>
        </a:hlink>
        <a:folHlink>
          <a:srgbClr val="E5B53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4">
        <a:dk1>
          <a:srgbClr val="000000"/>
        </a:dk1>
        <a:lt1>
          <a:srgbClr val="FFFFFF"/>
        </a:lt1>
        <a:dk2>
          <a:srgbClr val="00AEEF"/>
        </a:dk2>
        <a:lt2>
          <a:srgbClr val="C3D0E4"/>
        </a:lt2>
        <a:accent1>
          <a:srgbClr val="711471"/>
        </a:accent1>
        <a:accent2>
          <a:srgbClr val="A9C398"/>
        </a:accent2>
        <a:accent3>
          <a:srgbClr val="FFFFFF"/>
        </a:accent3>
        <a:accent4>
          <a:srgbClr val="000000"/>
        </a:accent4>
        <a:accent5>
          <a:srgbClr val="BBAABB"/>
        </a:accent5>
        <a:accent6>
          <a:srgbClr val="99B089"/>
        </a:accent6>
        <a:hlink>
          <a:srgbClr val="00928F"/>
        </a:hlink>
        <a:folHlink>
          <a:srgbClr val="E5B53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5">
        <a:dk1>
          <a:srgbClr val="000000"/>
        </a:dk1>
        <a:lt1>
          <a:srgbClr val="FFFFFF"/>
        </a:lt1>
        <a:dk2>
          <a:srgbClr val="00AEE4"/>
        </a:dk2>
        <a:lt2>
          <a:srgbClr val="C3D0E4"/>
        </a:lt2>
        <a:accent1>
          <a:srgbClr val="711471"/>
        </a:accent1>
        <a:accent2>
          <a:srgbClr val="A9C398"/>
        </a:accent2>
        <a:accent3>
          <a:srgbClr val="FFFFFF"/>
        </a:accent3>
        <a:accent4>
          <a:srgbClr val="000000"/>
        </a:accent4>
        <a:accent5>
          <a:srgbClr val="BBAABB"/>
        </a:accent5>
        <a:accent6>
          <a:srgbClr val="99B089"/>
        </a:accent6>
        <a:hlink>
          <a:srgbClr val="00928F"/>
        </a:hlink>
        <a:folHlink>
          <a:srgbClr val="E5B53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6">
        <a:dk1>
          <a:srgbClr val="000000"/>
        </a:dk1>
        <a:lt1>
          <a:srgbClr val="FFFFFF"/>
        </a:lt1>
        <a:dk2>
          <a:srgbClr val="00AEEF"/>
        </a:dk2>
        <a:lt2>
          <a:srgbClr val="C3D0E4"/>
        </a:lt2>
        <a:accent1>
          <a:srgbClr val="711471"/>
        </a:accent1>
        <a:accent2>
          <a:srgbClr val="E5B53B"/>
        </a:accent2>
        <a:accent3>
          <a:srgbClr val="FFFFFF"/>
        </a:accent3>
        <a:accent4>
          <a:srgbClr val="000000"/>
        </a:accent4>
        <a:accent5>
          <a:srgbClr val="BBAABB"/>
        </a:accent5>
        <a:accent6>
          <a:srgbClr val="CFA435"/>
        </a:accent6>
        <a:hlink>
          <a:srgbClr val="00928F"/>
        </a:hlink>
        <a:folHlink>
          <a:srgbClr val="60527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loitte report">
  <a:themeElements>
    <a:clrScheme name="Deloitte report 11">
      <a:dk1>
        <a:srgbClr val="091D5D"/>
      </a:dk1>
      <a:lt1>
        <a:srgbClr val="FFFFFF"/>
      </a:lt1>
      <a:dk2>
        <a:srgbClr val="800080"/>
      </a:dk2>
      <a:lt2>
        <a:srgbClr val="CC3300"/>
      </a:lt2>
      <a:accent1>
        <a:srgbClr val="9966FF"/>
      </a:accent1>
      <a:accent2>
        <a:srgbClr val="FF9900"/>
      </a:accent2>
      <a:accent3>
        <a:srgbClr val="FFFFFF"/>
      </a:accent3>
      <a:accent4>
        <a:srgbClr val="06174E"/>
      </a:accent4>
      <a:accent5>
        <a:srgbClr val="CAB8FF"/>
      </a:accent5>
      <a:accent6>
        <a:srgbClr val="E78A00"/>
      </a:accent6>
      <a:hlink>
        <a:srgbClr val="3399FF"/>
      </a:hlink>
      <a:folHlink>
        <a:srgbClr val="336600"/>
      </a:folHlink>
    </a:clrScheme>
    <a:fontScheme name="Deloitte repor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loitte report 1">
        <a:dk1>
          <a:srgbClr val="4D4D4D"/>
        </a:dk1>
        <a:lt1>
          <a:srgbClr val="FFFFFF"/>
        </a:lt1>
        <a:dk2>
          <a:srgbClr val="000066"/>
        </a:dk2>
        <a:lt2>
          <a:srgbClr val="C0C0C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40404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loitte report 2">
        <a:dk1>
          <a:srgbClr val="000000"/>
        </a:dk1>
        <a:lt1>
          <a:srgbClr val="FFFFFF"/>
        </a:lt1>
        <a:dk2>
          <a:srgbClr val="091D5D"/>
        </a:dk2>
        <a:lt2>
          <a:srgbClr val="336699"/>
        </a:lt2>
        <a:accent1>
          <a:srgbClr val="99CC33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D"/>
        </a:accent5>
        <a:accent6>
          <a:srgbClr val="E7B900"/>
        </a:accent6>
        <a:hlink>
          <a:srgbClr val="CC3300"/>
        </a:hlink>
        <a:folHlink>
          <a:srgbClr val="EDE8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loitte report 3">
        <a:dk1>
          <a:srgbClr val="336699"/>
        </a:dk1>
        <a:lt1>
          <a:srgbClr val="FFFFFF"/>
        </a:lt1>
        <a:dk2>
          <a:srgbClr val="000066"/>
        </a:dk2>
        <a:lt2>
          <a:srgbClr val="091D5D"/>
        </a:lt2>
        <a:accent1>
          <a:srgbClr val="99CC33"/>
        </a:accent1>
        <a:accent2>
          <a:srgbClr val="FFCC00"/>
        </a:accent2>
        <a:accent3>
          <a:srgbClr val="AAAAB8"/>
        </a:accent3>
        <a:accent4>
          <a:srgbClr val="DADADA"/>
        </a:accent4>
        <a:accent5>
          <a:srgbClr val="CAE2AD"/>
        </a:accent5>
        <a:accent6>
          <a:srgbClr val="E7B900"/>
        </a:accent6>
        <a:hlink>
          <a:srgbClr val="CC3300"/>
        </a:hlink>
        <a:folHlink>
          <a:srgbClr val="EDE8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4">
        <a:dk1>
          <a:srgbClr val="336699"/>
        </a:dk1>
        <a:lt1>
          <a:srgbClr val="FFFFFF"/>
        </a:lt1>
        <a:dk2>
          <a:srgbClr val="091D5D"/>
        </a:dk2>
        <a:lt2>
          <a:srgbClr val="091D5D"/>
        </a:lt2>
        <a:accent1>
          <a:srgbClr val="99CC33"/>
        </a:accent1>
        <a:accent2>
          <a:srgbClr val="FFCC00"/>
        </a:accent2>
        <a:accent3>
          <a:srgbClr val="AAABB6"/>
        </a:accent3>
        <a:accent4>
          <a:srgbClr val="DADADA"/>
        </a:accent4>
        <a:accent5>
          <a:srgbClr val="CAE2AD"/>
        </a:accent5>
        <a:accent6>
          <a:srgbClr val="E7B900"/>
        </a:accent6>
        <a:hlink>
          <a:srgbClr val="CC3300"/>
        </a:hlink>
        <a:folHlink>
          <a:srgbClr val="EDE8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5">
        <a:dk1>
          <a:srgbClr val="667DD1"/>
        </a:dk1>
        <a:lt1>
          <a:srgbClr val="FFFFFF"/>
        </a:lt1>
        <a:dk2>
          <a:srgbClr val="091D5D"/>
        </a:dk2>
        <a:lt2>
          <a:srgbClr val="091D5D"/>
        </a:lt2>
        <a:accent1>
          <a:srgbClr val="9CD100"/>
        </a:accent1>
        <a:accent2>
          <a:srgbClr val="DC8240"/>
        </a:accent2>
        <a:accent3>
          <a:srgbClr val="AAABB6"/>
        </a:accent3>
        <a:accent4>
          <a:srgbClr val="DADADA"/>
        </a:accent4>
        <a:accent5>
          <a:srgbClr val="CBE5AA"/>
        </a:accent5>
        <a:accent6>
          <a:srgbClr val="C77539"/>
        </a:accent6>
        <a:hlink>
          <a:srgbClr val="A13D3A"/>
        </a:hlink>
        <a:folHlink>
          <a:srgbClr val="DED3B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6">
        <a:dk1>
          <a:srgbClr val="667DD1"/>
        </a:dk1>
        <a:lt1>
          <a:srgbClr val="FFFFFF"/>
        </a:lt1>
        <a:dk2>
          <a:srgbClr val="0C2678"/>
        </a:dk2>
        <a:lt2>
          <a:srgbClr val="091D5D"/>
        </a:lt2>
        <a:accent1>
          <a:srgbClr val="9CD100"/>
        </a:accent1>
        <a:accent2>
          <a:srgbClr val="DC8240"/>
        </a:accent2>
        <a:accent3>
          <a:srgbClr val="AAACBE"/>
        </a:accent3>
        <a:accent4>
          <a:srgbClr val="DADADA"/>
        </a:accent4>
        <a:accent5>
          <a:srgbClr val="CBE5AA"/>
        </a:accent5>
        <a:accent6>
          <a:srgbClr val="C77539"/>
        </a:accent6>
        <a:hlink>
          <a:srgbClr val="A13D3A"/>
        </a:hlink>
        <a:folHlink>
          <a:srgbClr val="DED3B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7">
        <a:dk1>
          <a:srgbClr val="667DD1"/>
        </a:dk1>
        <a:lt1>
          <a:srgbClr val="FFFFFF"/>
        </a:lt1>
        <a:dk2>
          <a:srgbClr val="0C2678"/>
        </a:dk2>
        <a:lt2>
          <a:srgbClr val="091D5D"/>
        </a:lt2>
        <a:accent1>
          <a:srgbClr val="9CD100"/>
        </a:accent1>
        <a:accent2>
          <a:srgbClr val="DC8240"/>
        </a:accent2>
        <a:accent3>
          <a:srgbClr val="AAACBE"/>
        </a:accent3>
        <a:accent4>
          <a:srgbClr val="DADADA"/>
        </a:accent4>
        <a:accent5>
          <a:srgbClr val="CBE5AA"/>
        </a:accent5>
        <a:accent6>
          <a:srgbClr val="C77539"/>
        </a:accent6>
        <a:hlink>
          <a:srgbClr val="667DB6"/>
        </a:hlink>
        <a:folHlink>
          <a:srgbClr val="DED3B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8">
        <a:dk1>
          <a:srgbClr val="CC3300"/>
        </a:dk1>
        <a:lt1>
          <a:srgbClr val="FFFFFF"/>
        </a:lt1>
        <a:dk2>
          <a:srgbClr val="0C2678"/>
        </a:dk2>
        <a:lt2>
          <a:srgbClr val="5F5F5F"/>
        </a:lt2>
        <a:accent1>
          <a:srgbClr val="9966FF"/>
        </a:accent1>
        <a:accent2>
          <a:srgbClr val="CC6600"/>
        </a:accent2>
        <a:accent3>
          <a:srgbClr val="AAACBE"/>
        </a:accent3>
        <a:accent4>
          <a:srgbClr val="DADADA"/>
        </a:accent4>
        <a:accent5>
          <a:srgbClr val="CAB8FF"/>
        </a:accent5>
        <a:accent6>
          <a:srgbClr val="B95C00"/>
        </a:accent6>
        <a:hlink>
          <a:srgbClr val="33660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9">
        <a:dk1>
          <a:srgbClr val="000066"/>
        </a:dk1>
        <a:lt1>
          <a:srgbClr val="FFFFFF"/>
        </a:lt1>
        <a:dk2>
          <a:srgbClr val="5F5F5F"/>
        </a:dk2>
        <a:lt2>
          <a:srgbClr val="CC3300"/>
        </a:lt2>
        <a:accent1>
          <a:srgbClr val="9966FF"/>
        </a:accent1>
        <a:accent2>
          <a:srgbClr val="CC6600"/>
        </a:accent2>
        <a:accent3>
          <a:srgbClr val="FFFFFF"/>
        </a:accent3>
        <a:accent4>
          <a:srgbClr val="000056"/>
        </a:accent4>
        <a:accent5>
          <a:srgbClr val="CAB8FF"/>
        </a:accent5>
        <a:accent6>
          <a:srgbClr val="B95C00"/>
        </a:accent6>
        <a:hlink>
          <a:srgbClr val="336600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loitte report 10">
        <a:dk1>
          <a:srgbClr val="000066"/>
        </a:dk1>
        <a:lt1>
          <a:srgbClr val="FFFFFF"/>
        </a:lt1>
        <a:dk2>
          <a:srgbClr val="800080"/>
        </a:dk2>
        <a:lt2>
          <a:srgbClr val="CC3300"/>
        </a:lt2>
        <a:accent1>
          <a:srgbClr val="9966FF"/>
        </a:accent1>
        <a:accent2>
          <a:srgbClr val="FF9900"/>
        </a:accent2>
        <a:accent3>
          <a:srgbClr val="FFFFFF"/>
        </a:accent3>
        <a:accent4>
          <a:srgbClr val="000056"/>
        </a:accent4>
        <a:accent5>
          <a:srgbClr val="CAB8FF"/>
        </a:accent5>
        <a:accent6>
          <a:srgbClr val="E78A00"/>
        </a:accent6>
        <a:hlink>
          <a:srgbClr val="3399FF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loitte report 11">
        <a:dk1>
          <a:srgbClr val="091D5D"/>
        </a:dk1>
        <a:lt1>
          <a:srgbClr val="FFFFFF"/>
        </a:lt1>
        <a:dk2>
          <a:srgbClr val="800080"/>
        </a:dk2>
        <a:lt2>
          <a:srgbClr val="CC3300"/>
        </a:lt2>
        <a:accent1>
          <a:srgbClr val="9966FF"/>
        </a:accent1>
        <a:accent2>
          <a:srgbClr val="FF9900"/>
        </a:accent2>
        <a:accent3>
          <a:srgbClr val="FFFFFF"/>
        </a:accent3>
        <a:accent4>
          <a:srgbClr val="06174E"/>
        </a:accent4>
        <a:accent5>
          <a:srgbClr val="CAB8FF"/>
        </a:accent5>
        <a:accent6>
          <a:srgbClr val="E78A00"/>
        </a:accent6>
        <a:hlink>
          <a:srgbClr val="3399FF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Zadani dizajn">
  <a:themeElements>
    <a:clrScheme name="Zadani dizaj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Zadani dizaj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adani dizaj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Zadani dizajn">
  <a:themeElements>
    <a:clrScheme name="Zadani dizaj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Zadani dizaj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adani dizaj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</TotalTime>
  <Words>730</Words>
  <Application>Microsoft Office PowerPoint</Application>
  <PresentationFormat>On-screen Show (4:3)</PresentationFormat>
  <Paragraphs>176</Paragraphs>
  <Slides>20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20</vt:i4>
      </vt:variant>
    </vt:vector>
  </HeadingPairs>
  <TitlesOfParts>
    <vt:vector size="35" baseType="lpstr">
      <vt:lpstr>MS PGothic</vt:lpstr>
      <vt:lpstr>MS PGothic</vt:lpstr>
      <vt:lpstr>Arial</vt:lpstr>
      <vt:lpstr>Arial (body)</vt:lpstr>
      <vt:lpstr>Arial (headings)</vt:lpstr>
      <vt:lpstr>Calibri</vt:lpstr>
      <vt:lpstr>MyriadPro-Bold</vt:lpstr>
      <vt:lpstr>Times New Roman</vt:lpstr>
      <vt:lpstr>Verdana</vt:lpstr>
      <vt:lpstr>Wingdings</vt:lpstr>
      <vt:lpstr>1_Office Theme</vt:lpstr>
      <vt:lpstr>13_Custom Design</vt:lpstr>
      <vt:lpstr>Deloitte report</vt:lpstr>
      <vt:lpstr>Zadani dizajn</vt:lpstr>
      <vt:lpstr>1_Zadani dizajn</vt:lpstr>
      <vt:lpstr>PEM PAL  СВА Рабочая группа «Аудит на практике»   Учебный пример:  «Кадровая служба»   </vt:lpstr>
      <vt:lpstr>Учебный пример: «Кадровая служба»</vt:lpstr>
      <vt:lpstr>Цели аудита (1)</vt:lpstr>
      <vt:lpstr>Цели аудита (2)</vt:lpstr>
      <vt:lpstr>Процессы, включённые в объём аудита</vt:lpstr>
      <vt:lpstr>Справочные базы</vt:lpstr>
      <vt:lpstr>Необходимые навыки и квалификация</vt:lpstr>
      <vt:lpstr>Базовые риски, присущие разным процессам</vt:lpstr>
      <vt:lpstr>Предполагаемые средства контроля, смягчающие риск (1)</vt:lpstr>
      <vt:lpstr>Предполагаемые средства контроля, смягчающие риск (2)</vt:lpstr>
      <vt:lpstr>Предполагаемые средства контроля, смягчающие риск (3)</vt:lpstr>
      <vt:lpstr>Предполагаемые средства контроля, смягчающие риск (4)</vt:lpstr>
      <vt:lpstr>Предполагаемые средства контроля, смягчающие риск (5)</vt:lpstr>
      <vt:lpstr>Предполагаемые средства контроля, смягчающие риск (6)</vt:lpstr>
      <vt:lpstr>Предполагаемые средства контроля, смягчающие риск (7)</vt:lpstr>
      <vt:lpstr>Предполагаемые средства контроля, смягчающие риск (8)</vt:lpstr>
      <vt:lpstr>Предполагаемые средства контроля, смягчающие риск (9)</vt:lpstr>
      <vt:lpstr>Предполагаемые средства контроля, смягчающие риск (10)</vt:lpstr>
      <vt:lpstr>Матрица риска/контроля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Jean-Pierre</dc:creator>
  <cp:lastModifiedBy>Andrei Nikolaevich Salnikov</cp:lastModifiedBy>
  <cp:revision>73</cp:revision>
  <dcterms:created xsi:type="dcterms:W3CDTF">2016-03-14T08:03:30Z</dcterms:created>
  <dcterms:modified xsi:type="dcterms:W3CDTF">2019-03-27T10:34:12Z</dcterms:modified>
</cp:coreProperties>
</file>