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91" r:id="rId1"/>
    <p:sldMasterId id="2147484258" r:id="rId2"/>
    <p:sldMasterId id="2147484373" r:id="rId3"/>
    <p:sldMasterId id="2147484380" r:id="rId4"/>
  </p:sldMasterIdLst>
  <p:notesMasterIdLst>
    <p:notesMasterId r:id="rId16"/>
  </p:notesMasterIdLst>
  <p:sldIdLst>
    <p:sldId id="290" r:id="rId5"/>
    <p:sldId id="396" r:id="rId6"/>
    <p:sldId id="401" r:id="rId7"/>
    <p:sldId id="398" r:id="rId8"/>
    <p:sldId id="402" r:id="rId9"/>
    <p:sldId id="406" r:id="rId10"/>
    <p:sldId id="405" r:id="rId11"/>
    <p:sldId id="407" r:id="rId12"/>
    <p:sldId id="409" r:id="rId13"/>
    <p:sldId id="410" r:id="rId14"/>
    <p:sldId id="292" r:id="rId15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3D6"/>
    <a:srgbClr val="FDFB97"/>
    <a:srgbClr val="2494C5"/>
    <a:srgbClr val="529D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5" autoAdjust="0"/>
    <p:restoredTop sz="94706" autoAdjust="0"/>
  </p:normalViewPr>
  <p:slideViewPr>
    <p:cSldViewPr snapToGrid="0">
      <p:cViewPr varScale="1">
        <p:scale>
          <a:sx n="131" d="100"/>
          <a:sy n="131" d="100"/>
        </p:scale>
        <p:origin x="102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7D7862-AF02-4284-A2C1-54F3289F3CC1}" type="datetimeFigureOut">
              <a:rPr lang="nl-NL"/>
              <a:pPr>
                <a:defRPr/>
              </a:pPr>
              <a:t>26-3-2019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956567-BFC8-4B99-B00E-55687266A1CF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4781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956567-BFC8-4B99-B00E-55687266A1CF}" type="slidenum">
              <a:rPr lang="nl-NL" smtClean="0"/>
              <a:pPr>
                <a:defRPr/>
              </a:pPr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1543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C57AE7-3E5F-4B20-81F4-662B833B918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7948" y="4724085"/>
            <a:ext cx="4989723" cy="4474529"/>
          </a:xfrm>
          <a:noFill/>
        </p:spPr>
        <p:txBody>
          <a:bodyPr/>
          <a:lstStyle/>
          <a:p>
            <a:pPr eaLnBrk="1" hangingPunct="1"/>
            <a:endParaRPr lang="en-GB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902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  <a:endParaRPr lang="nl-NL" dirty="0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8762-5911-4F11-92B8-8D32F6856A5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822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65EC-8FE1-431A-AA0F-BFDAD8A53B0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90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BCEA3-9CAC-457D-A7A3-F76AE74ECF6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0174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CB63D-B2D2-400E-B454-F8F5694E63C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5532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5F22-B737-4152-AE1C-D2A10550729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3922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prstClr val="white"/>
              </a:solidFill>
              <a:latin typeface="Verdana"/>
              <a:cs typeface="Arial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prstClr val="white"/>
              </a:solidFill>
              <a:latin typeface="Verdana"/>
              <a:cs typeface="Arial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>
          <a:xfrm>
            <a:off x="4641850" y="6542088"/>
            <a:ext cx="4184650" cy="3159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645025" y="6362700"/>
            <a:ext cx="4183063" cy="2841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Brussels, February 2018</a:t>
            </a:r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fld id="{5A6A1B73-A371-4597-82C6-788C897E157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48138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8762-5911-4F11-92B8-8D32F6856A5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68874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65EC-8FE1-431A-AA0F-BFDAD8A53B0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32690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BCEA3-9CAC-457D-A7A3-F76AE74ECF6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83076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CB63D-B2D2-400E-B454-F8F5694E63C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0699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5F22-B737-4152-AE1C-D2A10550729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7013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366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Brussels, February 2018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844824"/>
            <a:ext cx="8229600" cy="4065836"/>
          </a:xfrm>
        </p:spPr>
        <p:txBody>
          <a:bodyPr/>
          <a:lstStyle>
            <a:lvl1pPr marL="342900" indent="-342900">
              <a:spcAft>
                <a:spcPts val="900"/>
              </a:spcAft>
              <a:buClr>
                <a:srgbClr val="0F5494"/>
              </a:buClr>
              <a:buFont typeface="Arial" pitchFamily="34" charset="0"/>
              <a:buChar char="•"/>
              <a:defRPr b="0" i="0"/>
            </a:lvl1pPr>
            <a:lvl2pPr>
              <a:buClr>
                <a:srgbClr val="0F5494"/>
              </a:buClr>
              <a:buSzPct val="90000"/>
              <a:defRPr b="0"/>
            </a:lvl2pPr>
            <a:lvl3pPr marL="1200150" indent="-285750">
              <a:buFont typeface="Arial" panose="020B0604020202020204" pitchFamily="34" charset="0"/>
              <a:buChar char="•"/>
              <a:defRPr b="0"/>
            </a:lvl3pPr>
          </a:lstStyle>
          <a:p>
            <a:pPr lvl="0"/>
            <a:r>
              <a:rPr lang="fr-BE" dirty="0"/>
              <a:t>Et </a:t>
            </a:r>
            <a:r>
              <a:rPr lang="fr-BE" dirty="0" err="1"/>
              <a:t>dolor</a:t>
            </a:r>
            <a:r>
              <a:rPr lang="fr-BE" dirty="0"/>
              <a:t> </a:t>
            </a:r>
            <a:r>
              <a:rPr lang="fr-BE" dirty="0" err="1"/>
              <a:t>fragum</a:t>
            </a:r>
            <a:endParaRPr lang="en-GB" dirty="0"/>
          </a:p>
          <a:p>
            <a:pPr lvl="1"/>
            <a:r>
              <a:rPr lang="en-GB" dirty="0"/>
              <a:t>Et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fragum</a:t>
            </a:r>
            <a:endParaRPr lang="en-GB" dirty="0"/>
          </a:p>
          <a:p>
            <a:pPr lvl="2"/>
            <a:r>
              <a:rPr lang="en-GB" dirty="0"/>
              <a:t>- Et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fragum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84949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Brussels, February 2018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80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nl-NL" sz="1800">
              <a:solidFill>
                <a:schemeClr val="tx1"/>
              </a:solidFill>
            </a:endParaRP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1" y="2500307"/>
            <a:ext cx="3500441" cy="57150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5" y="3157103"/>
            <a:ext cx="3486607" cy="3057979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  <a:endParaRPr lang="nl-NL" dirty="0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8762-5911-4F11-92B8-8D32F6856A5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65EC-8FE1-431A-AA0F-BFDAD8A53B0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BCEA3-9CAC-457D-A7A3-F76AE74ECF6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CB63D-B2D2-400E-B454-F8F5694E63C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5F22-B737-4152-AE1C-D2A10550729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>
          <a:xfrm>
            <a:off x="4641850" y="6542088"/>
            <a:ext cx="4184650" cy="3159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645025" y="6362700"/>
            <a:ext cx="4183063" cy="2841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Brussels, February 2018</a:t>
            </a:r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fld id="{5A6A1B73-A371-4597-82C6-788C897E157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36088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20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9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103438"/>
            <a:ext cx="37115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2797175"/>
            <a:ext cx="3695700" cy="341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2" r:id="rId1"/>
    <p:sldLayoutId id="2147484358" r:id="rId2"/>
    <p:sldLayoutId id="2147484359" r:id="rId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SzPct val="80000"/>
        <a:buChar char="•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5"/>
        </a:buBlip>
        <a:defRPr>
          <a:solidFill>
            <a:srgbClr val="FFFFFF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6"/>
        </a:buBlip>
        <a:defRPr>
          <a:solidFill>
            <a:srgbClr val="FFFFFF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7"/>
        </a:buBlip>
        <a:defRPr>
          <a:solidFill>
            <a:srgbClr val="FFFFFF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nl-NL"/>
              <a:t>Brussels, February 2018</a:t>
            </a:r>
            <a:endParaRPr lang="nl-NL" dirty="0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8E5E4CB-8FFB-4F22-88D1-937CD4F0A0D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pic>
        <p:nvPicPr>
          <p:cNvPr id="2057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60" r:id="rId6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nl-NL"/>
              <a:t>Brussels, February 2018</a:t>
            </a:r>
            <a:endParaRPr lang="nl-NL" dirty="0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8E5E4CB-8FFB-4F22-88D1-937CD4F0A0D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2057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3040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4" r:id="rId1"/>
    <p:sldLayoutId id="2147484375" r:id="rId2"/>
    <p:sldLayoutId id="2147484376" r:id="rId3"/>
    <p:sldLayoutId id="2147484377" r:id="rId4"/>
    <p:sldLayoutId id="2147484378" r:id="rId5"/>
    <p:sldLayoutId id="2147484379" r:id="rId6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nl-NL"/>
              <a:t>Brussels, February 2018</a:t>
            </a:r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8E5E4CB-8FFB-4F22-88D1-937CD4F0A0D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2057" name="shpBeeldmerk" descr="RO__vervolgpagina~LPPT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3563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2" r:id="rId2"/>
    <p:sldLayoutId id="2147484383" r:id="rId3"/>
    <p:sldLayoutId id="2147484384" r:id="rId4"/>
    <p:sldLayoutId id="2147484385" r:id="rId5"/>
    <p:sldLayoutId id="2147484388" r:id="rId6"/>
    <p:sldLayoutId id="2147484389" r:id="rId7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2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fluxicon.com/disco/" TargetMode="External"/><Relationship Id="rId13" Type="http://schemas.openxmlformats.org/officeDocument/2006/relationships/hyperlink" Target="http://en.wikipedia.org/wiki/Nessus_(software)" TargetMode="External"/><Relationship Id="rId18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0.gif"/><Relationship Id="rId12" Type="http://schemas.openxmlformats.org/officeDocument/2006/relationships/image" Target="../media/image13.jpeg"/><Relationship Id="rId17" Type="http://schemas.openxmlformats.org/officeDocument/2006/relationships/hyperlink" Target="https://benchmarks.cisecurity.org/downloads/multiform/index.cfm" TargetMode="External"/><Relationship Id="rId2" Type="http://schemas.openxmlformats.org/officeDocument/2006/relationships/hyperlink" Target="http://www.audimation.com/idea.html" TargetMode="External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splunk.com/en_us/products/splunk-enterprise.html" TargetMode="External"/><Relationship Id="rId11" Type="http://schemas.openxmlformats.org/officeDocument/2006/relationships/hyperlink" Target="https://www.titania.com/" TargetMode="External"/><Relationship Id="rId5" Type="http://schemas.openxmlformats.org/officeDocument/2006/relationships/image" Target="../media/image9.png"/><Relationship Id="rId15" Type="http://schemas.openxmlformats.org/officeDocument/2006/relationships/hyperlink" Target="http://en.wikipedia.org/wiki/Nmap" TargetMode="External"/><Relationship Id="rId10" Type="http://schemas.openxmlformats.org/officeDocument/2006/relationships/image" Target="../media/image12.png"/><Relationship Id="rId4" Type="http://schemas.openxmlformats.org/officeDocument/2006/relationships/hyperlink" Target="http://www.acl.com/" TargetMode="External"/><Relationship Id="rId9" Type="http://schemas.openxmlformats.org/officeDocument/2006/relationships/image" Target="../media/image11.png"/><Relationship Id="rId1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foto1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584700" cy="6858000"/>
          </a:xfrm>
          <a:prstGeom prst="rect">
            <a:avLst/>
          </a:prstGeom>
        </p:spPr>
      </p:pic>
      <p:sp>
        <p:nvSpPr>
          <p:cNvPr id="5122" name="shpDatum"/>
          <p:cNvSpPr>
            <a:spLocks noChangeArrowheads="1"/>
          </p:cNvSpPr>
          <p:nvPr/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000">
              <a:solidFill>
                <a:srgbClr val="FFFFFF"/>
              </a:solidFill>
            </a:endParaRPr>
          </a:p>
        </p:txBody>
      </p:sp>
      <p:sp>
        <p:nvSpPr>
          <p:cNvPr id="5123" name="Titel"/>
          <p:cNvSpPr>
            <a:spLocks noChangeArrowheads="1"/>
          </p:cNvSpPr>
          <p:nvPr/>
        </p:nvSpPr>
        <p:spPr bwMode="auto">
          <a:xfrm>
            <a:off x="4584700" y="2592470"/>
            <a:ext cx="4599493" cy="346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hr-HR" noProof="1">
                <a:solidFill>
                  <a:srgbClr val="FFFFFF"/>
                </a:solidFill>
              </a:rPr>
              <a:t>Alati i tehnike namijenjeni revizorima: rad na terenu</a:t>
            </a:r>
          </a:p>
          <a:p>
            <a:endParaRPr lang="en-US" sz="1200" noProof="1">
              <a:solidFill>
                <a:srgbClr val="FFFFFF"/>
              </a:solidFill>
            </a:endParaRPr>
          </a:p>
          <a:p>
            <a:endParaRPr lang="nl-NL" sz="1200" noProof="1">
              <a:solidFill>
                <a:srgbClr val="FFFFFF"/>
              </a:solidFill>
            </a:endParaRPr>
          </a:p>
          <a:p>
            <a:endParaRPr lang="nl-NL" sz="1200" noProof="1">
              <a:solidFill>
                <a:srgbClr val="FFFFFF"/>
              </a:solidFill>
            </a:endParaRPr>
          </a:p>
          <a:p>
            <a:endParaRPr lang="nl-NL" sz="1200" noProof="1">
              <a:solidFill>
                <a:srgbClr val="FFFFFF"/>
              </a:solidFill>
            </a:endParaRPr>
          </a:p>
          <a:p>
            <a:r>
              <a:rPr lang="hr-HR" sz="1200" noProof="1">
                <a:solidFill>
                  <a:srgbClr val="FFFFFF"/>
                </a:solidFill>
              </a:rPr>
              <a:t>PEMPAL, Skopje, travanj 2019.</a:t>
            </a:r>
          </a:p>
        </p:txBody>
      </p:sp>
      <p:sp>
        <p:nvSpPr>
          <p:cNvPr id="5124" name="Subtitel"/>
          <p:cNvSpPr>
            <a:spLocks noChangeArrowheads="1"/>
          </p:cNvSpPr>
          <p:nvPr/>
        </p:nvSpPr>
        <p:spPr bwMode="auto">
          <a:xfrm>
            <a:off x="4929188" y="3708400"/>
            <a:ext cx="3959225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endParaRPr lang="en-US" sz="1800" noProof="1">
              <a:solidFill>
                <a:srgbClr val="FFFFFF"/>
              </a:solidFill>
            </a:endParaRPr>
          </a:p>
        </p:txBody>
      </p:sp>
      <p:pic>
        <p:nvPicPr>
          <p:cNvPr id="5127" name="Picture 11" descr="RO_F_Logo_Powerpoint_diap_en 1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8755" y="1152611"/>
            <a:ext cx="8946490" cy="571500"/>
          </a:xfrm>
        </p:spPr>
        <p:txBody>
          <a:bodyPr/>
          <a:lstStyle/>
          <a:p>
            <a:pPr>
              <a:defRPr/>
            </a:pPr>
            <a:r>
              <a:rPr lang="hr-HR" dirty="0"/>
              <a:t>Alati za reviziju IT-a: neki alati koji se upotrebljavaju u Nizozemskoj</a:t>
            </a:r>
          </a:p>
        </p:txBody>
      </p:sp>
      <p:sp>
        <p:nvSpPr>
          <p:cNvPr id="12291" name="Tijdelijke aanduiding voor dia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13A83D-49E3-4822-994A-ACC73D1B9A48}" type="slidenum">
              <a:rPr lang="nl-NL" smtClean="0">
                <a:solidFill>
                  <a:srgbClr val="000000"/>
                </a:solidFill>
                <a:cs typeface="Arial" charset="0"/>
              </a:rPr>
              <a:pPr/>
              <a:t>10</a:t>
            </a:fld>
            <a:endParaRPr lang="nl-NL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black">
          <a:xfrm>
            <a:off x="42862" y="1888257"/>
            <a:ext cx="9205913" cy="42887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FF3300"/>
              </a:buClr>
              <a:buSzPct val="60000"/>
              <a:buFont typeface="Wingdings" pitchFamily="2" charset="2"/>
              <a:buChar char="n"/>
              <a:defRPr/>
            </a:pPr>
            <a:endParaRPr kumimoji="1" lang="en-US" dirty="0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FF3300"/>
              </a:buClr>
              <a:buSzPct val="60000"/>
              <a:buFont typeface="Wingdings" pitchFamily="2" charset="2"/>
              <a:buChar char="n"/>
              <a:defRPr/>
            </a:pPr>
            <a:endParaRPr kumimoji="1" lang="en-US" dirty="0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FF3300"/>
              </a:buClr>
              <a:buSzPct val="60000"/>
              <a:buFont typeface="Wingdings" pitchFamily="2" charset="2"/>
              <a:buChar char="n"/>
              <a:defRPr/>
            </a:pPr>
            <a:endParaRPr kumimoji="1" lang="en-US" dirty="0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  <p:pic>
        <p:nvPicPr>
          <p:cNvPr id="12293" name="Picture 8" descr="http://www.audimation.com/content/cache/skins/Audimation/images/logo01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2199" y="2071187"/>
            <a:ext cx="2927350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12" descr="http://acl-2.wpengine.netdna-cdn.com/wp-content/uploads/acl_logo2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 r="62101"/>
          <a:stretch>
            <a:fillRect/>
          </a:stretch>
        </p:blipFill>
        <p:spPr bwMode="auto">
          <a:xfrm>
            <a:off x="2944814" y="2975335"/>
            <a:ext cx="1144344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0" name="Picture 12" descr="https://gigaom2.files.wordpress.com/2010/12/logo_splunk.gif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5818" y="1916171"/>
            <a:ext cx="2217512" cy="739170"/>
          </a:xfrm>
          <a:prstGeom prst="rect">
            <a:avLst/>
          </a:prstGeom>
          <a:noFill/>
        </p:spPr>
      </p:pic>
      <p:pic>
        <p:nvPicPr>
          <p:cNvPr id="12302" name="Picture 14" descr="http://fluxicon.com/disco/images/banner.pn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 l="5494" r="67205"/>
          <a:stretch>
            <a:fillRect/>
          </a:stretch>
        </p:blipFill>
        <p:spPr bwMode="auto">
          <a:xfrm>
            <a:off x="6005740" y="2699474"/>
            <a:ext cx="2496457" cy="1095376"/>
          </a:xfrm>
          <a:prstGeom prst="rect">
            <a:avLst/>
          </a:prstGeom>
          <a:noFill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4650" y="4875372"/>
            <a:ext cx="4464496" cy="811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Afbeelding 16">
            <a:hlinkClick r:id="rId11"/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29918" y="3838983"/>
            <a:ext cx="1635125" cy="779463"/>
          </a:xfrm>
          <a:prstGeom prst="rect">
            <a:avLst/>
          </a:prstGeom>
          <a:noFill/>
          <a:ln w="9525">
            <a:solidFill>
              <a:schemeClr val="accent1">
                <a:shade val="95000"/>
                <a:satMod val="105000"/>
              </a:schemeClr>
            </a:solidFill>
            <a:miter lim="800000"/>
            <a:headEnd/>
            <a:tailEnd/>
          </a:ln>
        </p:spPr>
      </p:pic>
      <p:pic>
        <p:nvPicPr>
          <p:cNvPr id="15" name="Afbeelding 14">
            <a:hlinkClick r:id="rId13"/>
          </p:cNvPr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0251" y="3220283"/>
            <a:ext cx="1211262" cy="1165225"/>
          </a:xfrm>
          <a:prstGeom prst="rect">
            <a:avLst/>
          </a:prstGeom>
          <a:noFill/>
          <a:ln w="9525">
            <a:solidFill>
              <a:schemeClr val="accent1">
                <a:shade val="95000"/>
                <a:satMod val="105000"/>
              </a:schemeClr>
            </a:solidFill>
            <a:miter lim="800000"/>
            <a:headEnd/>
            <a:tailEnd/>
          </a:ln>
        </p:spPr>
      </p:pic>
      <p:pic>
        <p:nvPicPr>
          <p:cNvPr id="16" name="Afbeelding 15">
            <a:hlinkClick r:id="rId15"/>
          </p:cNvPr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065043" y="4934359"/>
            <a:ext cx="1222375" cy="1220788"/>
          </a:xfrm>
          <a:prstGeom prst="rect">
            <a:avLst/>
          </a:prstGeom>
          <a:noFill/>
          <a:ln w="9525">
            <a:solidFill>
              <a:schemeClr val="accent1">
                <a:shade val="95000"/>
                <a:satMod val="105000"/>
              </a:schemeClr>
            </a:solidFill>
            <a:miter lim="800000"/>
            <a:headEnd/>
            <a:tailEnd/>
          </a:ln>
        </p:spPr>
      </p:pic>
      <p:pic>
        <p:nvPicPr>
          <p:cNvPr id="17" name="Picture 2" descr="https://benchmarks.cisecurity.org/images/logo.png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589512" y="4032610"/>
            <a:ext cx="2088232" cy="6760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37057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6" descr="RO_F_Logo_Powerpoint_diap_en 1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Thank yo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73606"/>
            <a:ext cx="4572000" cy="3571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el 41"/>
          <p:cNvSpPr>
            <a:spLocks noGrp="1"/>
          </p:cNvSpPr>
          <p:nvPr>
            <p:ph type="title"/>
          </p:nvPr>
        </p:nvSpPr>
        <p:spPr>
          <a:xfrm>
            <a:off x="352424" y="1263650"/>
            <a:ext cx="8718423" cy="571500"/>
          </a:xfrm>
        </p:spPr>
        <p:txBody>
          <a:bodyPr/>
          <a:lstStyle/>
          <a:p>
            <a:pPr>
              <a:defRPr/>
            </a:pPr>
            <a:r>
              <a:rPr lang="hr-HR"/>
              <a:t>Faza rada na terenu</a:t>
            </a:r>
          </a:p>
        </p:txBody>
      </p:sp>
      <p:sp>
        <p:nvSpPr>
          <p:cNvPr id="7171" name="Tijdelijke aanduiding voor tekst 42"/>
          <p:cNvSpPr>
            <a:spLocks noGrp="1"/>
          </p:cNvSpPr>
          <p:nvPr>
            <p:ph type="body" idx="1"/>
          </p:nvPr>
        </p:nvSpPr>
        <p:spPr>
          <a:xfrm>
            <a:off x="61913" y="1800225"/>
            <a:ext cx="8958262" cy="4414838"/>
          </a:xfrm>
        </p:spPr>
        <p:txBody>
          <a:bodyPr/>
          <a:lstStyle/>
          <a:p>
            <a:pPr marL="0" indent="0"/>
            <a:endParaRPr lang="en-US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/>
              <a:t>Rad na terenu definira se kao prikupljanje </a:t>
            </a:r>
            <a:r>
              <a:rPr lang="hr-HR" sz="1600" u="sng"/>
              <a:t>dokaza</a:t>
            </a:r>
            <a:r>
              <a:rPr lang="hr-HR" sz="1600"/>
              <a:t> te analiza i evaluacija tih dokaza u skladu s prijedlogom revizije. Svrha je rada na terenu prikupiti dostatne i relevantne dokaze za donošenje </a:t>
            </a:r>
            <a:r>
              <a:rPr lang="hr-HR" sz="1600" u="sng"/>
              <a:t>zaključka</a:t>
            </a:r>
            <a:r>
              <a:rPr lang="hr-HR" sz="1600"/>
              <a:t> ili dobivanje </a:t>
            </a:r>
            <a:r>
              <a:rPr lang="hr-HR" sz="1600" u="sng"/>
              <a:t>nalaza</a:t>
            </a:r>
            <a:r>
              <a:rPr lang="hr-HR" sz="1600"/>
              <a:t> te za podršku izradi </a:t>
            </a:r>
            <a:r>
              <a:rPr lang="hr-HR" sz="1600" u="sng"/>
              <a:t>preporuka</a:t>
            </a:r>
            <a:r>
              <a:rPr lang="hr-HR" sz="160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/>
              <a:t>Tehnike revizije alati su, metode ili postupci s pomoću kojih revizor prikuplja potrebne </a:t>
            </a:r>
            <a:r>
              <a:rPr lang="hr-HR" sz="1600" u="sng"/>
              <a:t>dokaze</a:t>
            </a:r>
            <a:r>
              <a:rPr lang="hr-HR" sz="1600"/>
              <a:t> kojima podupire svoje mišljenje o pretpostavkama ili tvrdnjama koje mu je klijent dostavio na ispitivanje.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600"/>
              <a:t>Standard 2310 – utvrđivanje informacija</a:t>
            </a:r>
          </a:p>
          <a:p>
            <a:pPr marL="0" indent="0"/>
            <a:r>
              <a:rPr lang="hr-HR" sz="1600" i="1"/>
              <a:t>Unutarnji revizori moraju utvrditi dostatne, pouzdane, relevantne i korisne informacije u svrhu ispunjenja ciljeva angažmana.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654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3865" y="1126490"/>
            <a:ext cx="8229600" cy="571500"/>
          </a:xfrm>
        </p:spPr>
        <p:txBody>
          <a:bodyPr/>
          <a:lstStyle/>
          <a:p>
            <a:r>
              <a:rPr lang="hr-HR"/>
              <a:t>Terminologija povezana s tehnikama revizije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00225"/>
            <a:ext cx="6600825" cy="4552950"/>
          </a:xfrm>
        </p:spPr>
        <p:txBody>
          <a:bodyPr/>
          <a:lstStyle/>
          <a:p>
            <a:pPr marL="344488" lvl="1" indent="-342900">
              <a:buFont typeface="Arial" panose="020B0604020202020204" pitchFamily="34" charset="0"/>
              <a:buChar char="•"/>
            </a:pPr>
            <a:r>
              <a:rPr lang="hr-HR" sz="1400" i="1" u="sng"/>
              <a:t>Izvori revizije</a:t>
            </a:r>
            <a:r>
              <a:rPr lang="hr-HR" sz="1400"/>
              <a:t>: izvori iz kojih se pribavljaju informacije/podaci. Npr. zaposlenici/rukovodstvo; dokumenti; IT sustav;</a:t>
            </a:r>
          </a:p>
          <a:p>
            <a:pPr marL="344488" lvl="1" indent="-342900">
              <a:buFont typeface="Arial" panose="020B0604020202020204" pitchFamily="34" charset="0"/>
              <a:buChar char="•"/>
            </a:pPr>
            <a:endParaRPr lang="en-US" altLang="nl-NL" sz="1400" i="1" u="sng" dirty="0"/>
          </a:p>
          <a:p>
            <a:pPr marL="344488" lvl="1" indent="-342900">
              <a:buFont typeface="Arial" panose="020B0604020202020204" pitchFamily="34" charset="0"/>
              <a:buChar char="•"/>
            </a:pPr>
            <a:r>
              <a:rPr lang="hr-HR" sz="1400" i="1" u="sng"/>
              <a:t>Revizijski dokazi</a:t>
            </a:r>
            <a:r>
              <a:rPr lang="hr-HR" sz="1400"/>
              <a:t>: informacije prikupljene tijekom revizije. Na primjer: izvješće o razgovorima, određeni aspekti dokumenata, financijsko izvješće, datoteke zapisnika IT sustava. Napomena: dokazi još nisu nalazi!</a:t>
            </a:r>
          </a:p>
          <a:p>
            <a:pPr marL="344488" lvl="1" indent="-342900">
              <a:buFont typeface="Arial" panose="020B0604020202020204" pitchFamily="34" charset="0"/>
              <a:buChar char="•"/>
            </a:pPr>
            <a:endParaRPr lang="en-US" altLang="nl-NL" sz="1400" b="1" dirty="0"/>
          </a:p>
          <a:p>
            <a:pPr marL="344488" lvl="1" indent="-342900">
              <a:buFont typeface="Arial" panose="020B0604020202020204" pitchFamily="34" charset="0"/>
              <a:buChar char="•"/>
            </a:pPr>
            <a:r>
              <a:rPr lang="hr-HR" sz="1400" i="1" u="sng">
                <a:solidFill>
                  <a:srgbClr val="000000"/>
                </a:solidFill>
              </a:rPr>
              <a:t>Nalazi revizije</a:t>
            </a:r>
            <a:r>
              <a:rPr lang="hr-HR" sz="1400">
                <a:solidFill>
                  <a:srgbClr val="000000"/>
                </a:solidFill>
              </a:rPr>
              <a:t>: razlike između kriterija referentnog okvira i </a:t>
            </a:r>
            <a:r>
              <a:rPr lang="hr-HR" sz="1400"/>
              <a:t>dokaza prikupljenih iz </a:t>
            </a:r>
            <a:r>
              <a:rPr lang="hr-HR" sz="1400">
                <a:solidFill>
                  <a:srgbClr val="000000"/>
                </a:solidFill>
              </a:rPr>
              <a:t>objekta revizije (stvarnosti): nesklad!</a:t>
            </a:r>
          </a:p>
          <a:p>
            <a:pPr marL="344488" lvl="1" indent="-342900">
              <a:buFont typeface="Arial" panose="020B0604020202020204" pitchFamily="34" charset="0"/>
              <a:buChar char="•"/>
            </a:pPr>
            <a:endParaRPr lang="nl-NL" altLang="nl-NL" sz="1400" dirty="0"/>
          </a:p>
          <a:p>
            <a:pPr marL="344488" lvl="1" indent="-342900">
              <a:buFont typeface="Arial" panose="020B0604020202020204" pitchFamily="34" charset="0"/>
              <a:buChar char="•"/>
            </a:pPr>
            <a:r>
              <a:rPr lang="hr-HR" sz="1400" i="1" u="sng">
                <a:solidFill>
                  <a:srgbClr val="000000"/>
                </a:solidFill>
              </a:rPr>
              <a:t>Zaključci revizije</a:t>
            </a:r>
            <a:r>
              <a:rPr lang="hr-HR" sz="1400">
                <a:solidFill>
                  <a:srgbClr val="000000"/>
                </a:solidFill>
              </a:rPr>
              <a:t>:</a:t>
            </a:r>
            <a:r>
              <a:rPr lang="hr-HR" sz="1400" b="1">
                <a:solidFill>
                  <a:srgbClr val="000000"/>
                </a:solidFill>
              </a:rPr>
              <a:t> </a:t>
            </a:r>
            <a:r>
              <a:rPr lang="hr-HR" sz="1400">
                <a:solidFill>
                  <a:srgbClr val="000000"/>
                </a:solidFill>
              </a:rPr>
              <a:t>odgovor na ključna revizijska pitanja / cilj revizije na temelju pouzdane analize nalaza revizije;</a:t>
            </a:r>
          </a:p>
          <a:p>
            <a:pPr marL="344488" lvl="1" indent="-342900">
              <a:buFont typeface="Arial" panose="020B0604020202020204" pitchFamily="34" charset="0"/>
              <a:buChar char="•"/>
            </a:pPr>
            <a:endParaRPr lang="en-US" altLang="nl-NL" sz="1400" dirty="0">
              <a:solidFill>
                <a:srgbClr val="000000"/>
              </a:solidFill>
            </a:endParaRPr>
          </a:p>
          <a:p>
            <a:pPr marL="344488" lvl="1" indent="-342900">
              <a:buFont typeface="Arial" panose="020B0604020202020204" pitchFamily="34" charset="0"/>
              <a:buChar char="•"/>
            </a:pPr>
            <a:r>
              <a:rPr lang="hr-HR" sz="1400" i="1" u="sng"/>
              <a:t>Revizorsko mišljenje</a:t>
            </a:r>
            <a:r>
              <a:rPr lang="hr-HR" sz="1400"/>
              <a:t>:</a:t>
            </a:r>
            <a:r>
              <a:rPr lang="hr-HR" sz="1400" b="1"/>
              <a:t> </a:t>
            </a:r>
            <a:r>
              <a:rPr lang="hr-HR" sz="1400"/>
              <a:t>izjava revizora kojom se vrednuje objekt revizije. Obično se odnosi na mišljenje o istinitosti i ispravnosti financijskih izvještaja.</a:t>
            </a:r>
          </a:p>
        </p:txBody>
      </p:sp>
      <p:sp>
        <p:nvSpPr>
          <p:cNvPr id="5" name="Rechteraccolade 4"/>
          <p:cNvSpPr/>
          <p:nvPr/>
        </p:nvSpPr>
        <p:spPr>
          <a:xfrm>
            <a:off x="6691313" y="1804988"/>
            <a:ext cx="366712" cy="7524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hteraccolade 8"/>
          <p:cNvSpPr/>
          <p:nvPr/>
        </p:nvSpPr>
        <p:spPr>
          <a:xfrm>
            <a:off x="6691313" y="2557463"/>
            <a:ext cx="366712" cy="12096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kstvak 6"/>
          <p:cNvSpPr txBox="1"/>
          <p:nvPr/>
        </p:nvSpPr>
        <p:spPr>
          <a:xfrm>
            <a:off x="7125652" y="2042725"/>
            <a:ext cx="1547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/>
              <a:t>Planiranje: </a:t>
            </a:r>
            <a:r>
              <a:rPr lang="hr-HR" sz="1200"/>
              <a:t>utvrđivanje tehnika revizije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7148513" y="3085712"/>
            <a:ext cx="1547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/>
              <a:t>Rad na terenu: </a:t>
            </a:r>
            <a:r>
              <a:rPr lang="hr-HR" sz="1200"/>
              <a:t>izvršenje tehnika revizije</a:t>
            </a:r>
          </a:p>
        </p:txBody>
      </p:sp>
      <p:sp>
        <p:nvSpPr>
          <p:cNvPr id="11" name="Rechteraccolade 10"/>
          <p:cNvSpPr/>
          <p:nvPr/>
        </p:nvSpPr>
        <p:spPr>
          <a:xfrm>
            <a:off x="6736557" y="3767138"/>
            <a:ext cx="366712" cy="21859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kstvak 11"/>
          <p:cNvSpPr txBox="1"/>
          <p:nvPr/>
        </p:nvSpPr>
        <p:spPr>
          <a:xfrm>
            <a:off x="7148513" y="4721631"/>
            <a:ext cx="1547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/>
              <a:t>Analiza</a:t>
            </a:r>
            <a:r>
              <a:rPr lang="hr-HR" sz="1200"/>
              <a:t>: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124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7" grpId="0"/>
      <p:bldP spid="10" grpId="0"/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Neke napomene o tehnikama revizije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0" y="2042159"/>
            <a:ext cx="9144000" cy="417290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Primjenjive tehnike uvelike ovise o vrsti, cilju (uvjerenje? savjetovanje?), objektu revizije, utvrđenim kriterijima revizije;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Primjenjive tehnike revizije ovise o dostupnom vremenu, kapacitetu, znanju/vještinama, razini uvjerenja, dostupnosti podataka;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Dokazi se prikupljaju, a tehnike revizije primjenjuju već tijekom preliminarne faze/istraživanja;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u="sng"/>
              <a:t>Dostatnost</a:t>
            </a:r>
            <a:r>
              <a:rPr lang="hr-HR"/>
              <a:t> revizijskih dokaza mjera je za količinu revizijskih dokaza. </a:t>
            </a:r>
            <a:r>
              <a:rPr lang="hr-HR" u="sng"/>
              <a:t>Primjerenost</a:t>
            </a:r>
            <a:r>
              <a:rPr lang="hr-HR"/>
              <a:t> dokaza kvaliteta je dokaza, tj. njihova </a:t>
            </a:r>
            <a:r>
              <a:rPr lang="hr-HR" u="sng"/>
              <a:t>relevantnost</a:t>
            </a:r>
            <a:r>
              <a:rPr lang="hr-HR"/>
              <a:t> i </a:t>
            </a:r>
            <a:r>
              <a:rPr lang="hr-HR" u="sng"/>
              <a:t>pouzdanost</a:t>
            </a:r>
            <a:r>
              <a:rPr lang="hr-HR"/>
              <a:t> u pogledu podrške mišljenju revizora.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57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Pregled tehnika revizije (nije sveobuhvatan)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1"/>
          </p:nvPr>
        </p:nvSpPr>
        <p:spPr>
          <a:xfrm>
            <a:off x="0" y="1800225"/>
            <a:ext cx="9144000" cy="441483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hr-HR" b="1"/>
              <a:t>Financijska revizija: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hr-HR" sz="1400">
                <a:solidFill>
                  <a:schemeClr val="accent6">
                    <a:lumMod val="75000"/>
                    <a:lumOff val="25000"/>
                  </a:schemeClr>
                </a:solidFill>
              </a:rPr>
              <a:t>uzorkovanje: statističko/nestatističko </a:t>
            </a:r>
            <a:r>
              <a:rPr lang="hr-HR" sz="1400">
                <a:solidFill>
                  <a:schemeClr val="accent6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hr-HR" sz="1400">
                <a:solidFill>
                  <a:schemeClr val="accent6">
                    <a:lumMod val="75000"/>
                    <a:lumOff val="25000"/>
                  </a:schemeClr>
                </a:solidFill>
              </a:rPr>
              <a:t> napomena: više pomoćni alat nego prava tehnika revizije;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400"/>
              <a:t>dokazni testovi (već u preliminarnoj fazi revizije): npr. postupci analitičkog pregleda: analiza izvještaja, usporedba/odnos/povezanost financijskih podataka;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400"/>
              <a:t>provjere usklađenosti;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400"/>
              <a:t>fizičke provjere/promatranje: npr. inventura;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400"/>
              <a:t>ispitivanje financijskih kontrola: npr. </a:t>
            </a:r>
            <a:r>
              <a:rPr lang="hr-HR" sz="1400" i="1"/>
              <a:t>kontrole utemeljene na sustavu </a:t>
            </a:r>
            <a:r>
              <a:rPr lang="hr-HR" sz="1400"/>
              <a:t>(u koordinaciji s revizijom IT-a), kontrole uključene upravljanje financijama (npr. razdvajanje dužnosti);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400"/>
              <a:t>istraživanje dokumenata, financijski izvještaji (detaljna kontrola);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400"/>
              <a:t>analiza nefinancijskih podataka (pokazatelji efikasnosti, izjave rukovodstva o kontroli);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400"/>
              <a:t>razgovori.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472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4301" y="1092199"/>
            <a:ext cx="8229600" cy="571500"/>
          </a:xfrm>
        </p:spPr>
        <p:txBody>
          <a:bodyPr/>
          <a:lstStyle/>
          <a:p>
            <a:r>
              <a:rPr lang="hr-HR"/>
              <a:t>Revizija učinka/poslovanja:</a:t>
            </a:r>
          </a:p>
        </p:txBody>
      </p:sp>
      <p:graphicFrame>
        <p:nvGraphicFramePr>
          <p:cNvPr id="8" name="Tabe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475587"/>
              </p:ext>
            </p:extLst>
          </p:nvPr>
        </p:nvGraphicFramePr>
        <p:xfrm>
          <a:off x="304801" y="1663699"/>
          <a:ext cx="8424862" cy="4567783"/>
        </p:xfrm>
        <a:graphic>
          <a:graphicData uri="http://schemas.openxmlformats.org/drawingml/2006/table">
            <a:tbl>
              <a:tblPr/>
              <a:tblGrid>
                <a:gridCol w="210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68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93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5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5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ČIMBENICI 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5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5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5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POSTUPCI REVIZIJE ZA PRIKUPLJANJE DOKAZA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5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5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DOKUMENTACIJA 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5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05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89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FIZIČKI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Iako su to obično najuvjerljiviji dokazi, revizor mora biti svjestan da njegova/njezina prisutnost može promijeniti uobičajen tijek događaja i tako umanjiti kvalitetu dokaza.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Izravan inspekcijski pregled ili promatranje ljudi, imovine ili događaja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Bilješke, fotografije, dijagrami, karte, nacrti, uzorci ili audiovizualni materijali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89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DOKUMENTARNI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 dokazi mogu biti u elektroničkom ili tiskanom obliku. Međutim, korisne informacije nisu uvijek dokumentirane, stoga je potrebno upotrijebiti i druge pristupe.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Pregled dokumenata, izvještaja, priručnika, literature, interneta, poštanskih ili internetskih anketa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Izvještaji o upravljanju učinkom, politike i postupci upravljanja učinkom, opisi sustava, dopisi, ugovori, rezultati anketa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833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USMENI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Usmeni dokazi općenito su važni u revizijama učinka jer su informacije prikupljene na ovaj način ažurne i ne mogu se prikupiti drukčije. Međutim, ako se te informacije upotrebljavaju kao dokazi, </a:t>
                      </a:r>
                      <a:r>
                        <a:rPr lang="hr-HR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trebale</a:t>
                      </a:r>
                      <a:r>
                        <a:rPr lang="hr-HR" sz="9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bi biti potkrijepljene, a izjave potvrđene.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Ispitivanje osoblja subjekta revizije ili trećih strana u svojstvu ciljnih skupina, stručnih odbora ili razgovor s njima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Sažetak informacija prikupljenih s pomoću ovih metoda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24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ANALITIČKI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Takvi dokazi prikupljaju se stručnom prosudbom pri evaluaciji fizičkih, dokumentarnih ili usmenih dokaza.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Analiza rasuđivanjem, ponovnom klasifikacijom, izračunom i usporedbom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9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Sažetak analitičkih podataka, uključujući analizu omjera, regresijsku analizu, usporedbu s referentnim vrijednostima i kodiranje </a:t>
                      </a:r>
                    </a:p>
                  </a:txBody>
                  <a:tcPr marL="60682" marR="6068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160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Pregled tehnika revizije (nije sveobuhvatan)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1"/>
          </p:nvPr>
        </p:nvSpPr>
        <p:spPr>
          <a:xfrm>
            <a:off x="0" y="1800225"/>
            <a:ext cx="9144000" cy="441483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hr-HR" b="1" dirty="0"/>
              <a:t>Revizija učinka/poslovanja: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hr-HR" sz="1400" dirty="0">
                <a:solidFill>
                  <a:schemeClr val="accent6">
                    <a:lumMod val="75000"/>
                    <a:lumOff val="25000"/>
                  </a:schemeClr>
                </a:solidFill>
              </a:rPr>
              <a:t>uzorkovanje: statističko/</a:t>
            </a:r>
            <a:r>
              <a:rPr lang="hr-HR" sz="1400" dirty="0" err="1">
                <a:solidFill>
                  <a:schemeClr val="accent6">
                    <a:lumMod val="75000"/>
                    <a:lumOff val="25000"/>
                  </a:schemeClr>
                </a:solidFill>
              </a:rPr>
              <a:t>nestatističko</a:t>
            </a:r>
            <a:r>
              <a:rPr lang="hr-HR" sz="1400" dirty="0">
                <a:solidFill>
                  <a:schemeClr val="accent6">
                    <a:lumMod val="75000"/>
                    <a:lumOff val="25000"/>
                  </a:schemeClr>
                </a:solidFill>
              </a:rPr>
              <a:t> </a:t>
            </a:r>
            <a:r>
              <a:rPr lang="hr-HR" sz="1400" dirty="0">
                <a:solidFill>
                  <a:schemeClr val="accent6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hr-HR" sz="1400" dirty="0">
                <a:solidFill>
                  <a:schemeClr val="accent6">
                    <a:lumMod val="75000"/>
                    <a:lumOff val="25000"/>
                  </a:schemeClr>
                </a:solidFill>
              </a:rPr>
              <a:t> napomena: više pomoćni alat nego prava tehnika revizije;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400" dirty="0"/>
              <a:t>istraživanje dokumenata (uglavnom u preliminarnoj fazi);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400" dirty="0"/>
              <a:t>analiza procesa (uglavnom u preliminarnoj fazi);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400" dirty="0"/>
              <a:t>razgovori: pojedinačno ili u skupini (u kombinaciji s popratnim dokazima, ATLAS.TI);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400" dirty="0"/>
              <a:t>ankete;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400" dirty="0"/>
              <a:t>ispitivanje određenih dokaza: npr. poštovanje postupaka; ovlaštenja;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400" dirty="0" err="1"/>
              <a:t>samoocjenjivanje</a:t>
            </a:r>
            <a:r>
              <a:rPr lang="hr-HR" sz="1400" dirty="0"/>
              <a:t> u pogledu kontrole (rizika): C(R)SA;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400" dirty="0"/>
              <a:t>promatranje;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400" dirty="0"/>
              <a:t>radionice: npr. manipulacija podacima, C(R)SA, sastanci koji uključuju vizualni prikaz procesa – dubinska analiza procesa.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861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Pregled tehnika revizije (nije sveobuhvatan)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1"/>
          </p:nvPr>
        </p:nvSpPr>
        <p:spPr>
          <a:xfrm>
            <a:off x="0" y="1800225"/>
            <a:ext cx="9144000" cy="441483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hr-HR" b="1"/>
              <a:t>Revizija IT-a: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hr-HR" sz="1400">
                <a:solidFill>
                  <a:schemeClr val="accent6">
                    <a:lumMod val="75000"/>
                    <a:lumOff val="25000"/>
                  </a:schemeClr>
                </a:solidFill>
              </a:rPr>
              <a:t>uzorkovanje: statističko/nestatističko </a:t>
            </a:r>
            <a:r>
              <a:rPr lang="hr-HR" sz="1400">
                <a:solidFill>
                  <a:schemeClr val="accent6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hr-HR" sz="1400">
                <a:solidFill>
                  <a:schemeClr val="accent6">
                    <a:lumMod val="75000"/>
                    <a:lumOff val="25000"/>
                  </a:schemeClr>
                </a:solidFill>
              </a:rPr>
              <a:t> napomena: više pomoćni alat nego prava tehnika revizije;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400"/>
              <a:t>istraživanje dokumenata (uglavnom u preliminarnoj fazi);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400"/>
              <a:t>analiza procesa (uglavnom u preliminarnoj fazi);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400"/>
              <a:t>testiranje </a:t>
            </a:r>
            <a:r>
              <a:rPr lang="hr-HR" sz="1400" b="1" i="1"/>
              <a:t>općih kontrola </a:t>
            </a:r>
            <a:r>
              <a:rPr lang="hr-HR" sz="1400"/>
              <a:t>(npr. upravljanje pristupom i upravljanje promjenama) i </a:t>
            </a:r>
            <a:r>
              <a:rPr lang="hr-HR" sz="1400" b="1" i="1"/>
              <a:t>kontrola aplikacije</a:t>
            </a:r>
            <a:r>
              <a:rPr lang="hr-HR" sz="1400"/>
              <a:t> (osmišljanje i praksa: testiranje prolaskom kroz sve korake, penetracijsko testiranje);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400"/>
              <a:t>analiza datoteka zapisnika;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400"/>
              <a:t>razgovori;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400"/>
              <a:t>IT alati, računalom potpomognuti alati revizije (CAAT-ovi; pomažu u procesu revizije IT-a) i računalom potpomognuti alati i tehnike revizije (CAATT-ovi; za velike količine podataka, bez uzorkovanja)</a:t>
            </a:r>
            <a:r>
              <a:rPr lang="hr-HR" sz="1400">
                <a:sym typeface="Wingdings" panose="05000000000000000000" pitchFamily="2" charset="2"/>
              </a:rPr>
              <a:t></a:t>
            </a:r>
            <a:r>
              <a:rPr lang="hr-HR" sz="1400"/>
              <a:t> analiza podataka i dubinska analiza podataka/procesa;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400"/>
              <a:t>analitički pregled podataka s pomoću CAAT-ova.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862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Računalom potpomognuti alati revizije (CAAT-ovi)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98F6B-0722-4D20-AEF6-BF2647920618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465927" name="Rectangle 7"/>
          <p:cNvSpPr>
            <a:spLocks noChangeArrowheads="1"/>
          </p:cNvSpPr>
          <p:nvPr/>
        </p:nvSpPr>
        <p:spPr bwMode="black">
          <a:xfrm>
            <a:off x="33338" y="1835150"/>
            <a:ext cx="9110662" cy="43418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kumimoji="1" lang="en-US" sz="1600" dirty="0">
              <a:cs typeface="+mn-cs"/>
            </a:endParaRP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hr-HR" sz="1400" b="1" i="1">
                <a:cs typeface="+mn-cs"/>
              </a:rPr>
              <a:t>Alati za analizu podataka</a:t>
            </a:r>
          </a:p>
          <a:p>
            <a:pPr marL="914400" lvl="1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hr-HR" sz="1400">
                <a:cs typeface="+mn-cs"/>
              </a:rPr>
              <a:t>dubinska analiza procesa</a:t>
            </a:r>
          </a:p>
          <a:p>
            <a:pPr marL="914400" lvl="1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hr-HR" sz="1400">
                <a:cs typeface="+mn-cs"/>
              </a:rPr>
              <a:t>analiza podataka koje generiraju strojevi s pomoću softvera Splunk</a:t>
            </a:r>
          </a:p>
          <a:p>
            <a:pPr marL="1371600" lvl="2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hr-HR" sz="1400">
                <a:cs typeface="+mn-cs"/>
              </a:rPr>
              <a:t>informacije o mreži i poslužitelju u stvarnom vremenu s nadzornom pločom softvera Splunk </a:t>
            </a:r>
          </a:p>
          <a:p>
            <a:pPr marL="1371600" lvl="2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hr-HR" sz="1400">
                <a:cs typeface="+mn-cs"/>
              </a:rPr>
              <a:t>analiza datoteka zapisnika</a:t>
            </a:r>
          </a:p>
          <a:p>
            <a:pPr lvl="2" eaLnBrk="1" hangingPunct="1">
              <a:spcBef>
                <a:spcPct val="20000"/>
              </a:spcBef>
              <a:buSzPct val="100000"/>
              <a:defRPr/>
            </a:pPr>
            <a:endParaRPr kumimoji="1" lang="en-US" sz="1600" dirty="0">
              <a:cs typeface="+mn-cs"/>
            </a:endParaRP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hr-HR" sz="1400" b="1" i="1">
                <a:cs typeface="+mn-cs"/>
              </a:rPr>
              <a:t>Alati za IT sigurnost</a:t>
            </a:r>
          </a:p>
          <a:p>
            <a:pPr marL="914400" lvl="1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hr-HR" sz="1400">
                <a:cs typeface="+mn-cs"/>
              </a:rPr>
              <a:t>centar za internetsku sigurnost</a:t>
            </a:r>
          </a:p>
          <a:p>
            <a:pPr marL="914400" lvl="1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hr-HR" sz="1400">
                <a:cs typeface="+mn-cs"/>
              </a:rPr>
              <a:t>ocjena kvalitete digitalnih certifikata</a:t>
            </a:r>
          </a:p>
          <a:p>
            <a:pPr marL="914400" lvl="1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hr-HR" sz="1400">
                <a:cs typeface="+mn-cs"/>
              </a:rPr>
              <a:t>provjera računala radi pronalaska čestih pogrešaka u sigurnosnoj konfiguraciji</a:t>
            </a: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kumimoji="1" lang="en-US" sz="1400" dirty="0">
              <a:cs typeface="+mn-cs"/>
            </a:endParaRPr>
          </a:p>
          <a:p>
            <a:pPr marL="457200" indent="-457200" eaLnBrk="1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kumimoji="1" lang="hr-HR" sz="1400">
                <a:cs typeface="+mn-cs"/>
              </a:rPr>
              <a:t>CAAT-ovi se u Nizozemskoj upotrebljavaju za sve vrste revizije. Ključni su za financijsku reviziju</a:t>
            </a:r>
          </a:p>
        </p:txBody>
      </p:sp>
    </p:spTree>
    <p:extLst>
      <p:ext uri="{BB962C8B-B14F-4D97-AF65-F5344CB8AC3E}">
        <p14:creationId xmlns:p14="http://schemas.microsoft.com/office/powerpoint/2010/main" val="67698087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KSTDIA" val="j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KSTDIA" val="ja"/>
</p:tagLst>
</file>

<file path=ppt/theme/theme1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4151</TotalTime>
  <Words>1023</Words>
  <Application>Microsoft Office PowerPoint</Application>
  <PresentationFormat>On-screen Show (4:3)</PresentationFormat>
  <Paragraphs>133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Verdana</vt:lpstr>
      <vt:lpstr>Wingdings</vt:lpstr>
      <vt:lpstr>Inhoud bullet</vt:lpstr>
      <vt:lpstr>Standaardontwerp</vt:lpstr>
      <vt:lpstr>1_Standaardontwerp</vt:lpstr>
      <vt:lpstr>2_Standaardontwerp</vt:lpstr>
      <vt:lpstr>PowerPoint Presentation</vt:lpstr>
      <vt:lpstr>Faza rada na terenu</vt:lpstr>
      <vt:lpstr>Terminologija povezana s tehnikama revizije</vt:lpstr>
      <vt:lpstr>Neke napomene o tehnikama revizije</vt:lpstr>
      <vt:lpstr>Pregled tehnika revizije (nije sveobuhvatan)</vt:lpstr>
      <vt:lpstr>Revizija učinka/poslovanja:</vt:lpstr>
      <vt:lpstr>Pregled tehnika revizije (nije sveobuhvatan)</vt:lpstr>
      <vt:lpstr>Pregled tehnika revizije (nije sveobuhvatan)</vt:lpstr>
      <vt:lpstr>Računalom potpomognuti alati revizije (CAAT-ovi) </vt:lpstr>
      <vt:lpstr>Alati za reviziju IT-a: neki alati koji se upotrebljavaju u Nizozemskoj</vt:lpstr>
      <vt:lpstr>PowerPoint Presentation</vt:lpstr>
    </vt:vector>
  </TitlesOfParts>
  <Company>Ministerie van Financiën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Kesteren, M (Manfred) van (ADR/FIN3)</dc:creator>
  <cp:lastModifiedBy>Romana Babić</cp:lastModifiedBy>
  <cp:revision>294</cp:revision>
  <dcterms:created xsi:type="dcterms:W3CDTF">2009-01-23T09:04:29Z</dcterms:created>
  <dcterms:modified xsi:type="dcterms:W3CDTF">2019-03-26T09:07:09Z</dcterms:modified>
</cp:coreProperties>
</file>