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  <p:sldMasterId id="2147484258" r:id="rId2"/>
    <p:sldMasterId id="2147484373" r:id="rId3"/>
    <p:sldMasterId id="2147484380" r:id="rId4"/>
  </p:sldMasterIdLst>
  <p:notesMasterIdLst>
    <p:notesMasterId r:id="rId16"/>
  </p:notesMasterIdLst>
  <p:sldIdLst>
    <p:sldId id="290" r:id="rId5"/>
    <p:sldId id="396" r:id="rId6"/>
    <p:sldId id="401" r:id="rId7"/>
    <p:sldId id="398" r:id="rId8"/>
    <p:sldId id="402" r:id="rId9"/>
    <p:sldId id="406" r:id="rId10"/>
    <p:sldId id="405" r:id="rId11"/>
    <p:sldId id="407" r:id="rId12"/>
    <p:sldId id="409" r:id="rId13"/>
    <p:sldId id="410" r:id="rId14"/>
    <p:sldId id="292" r:id="rId1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3D6"/>
    <a:srgbClr val="FDFB97"/>
    <a:srgbClr val="2494C5"/>
    <a:srgbClr val="529D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5369" autoAdjust="0"/>
  </p:normalViewPr>
  <p:slideViewPr>
    <p:cSldViewPr snapToGrid="0">
      <p:cViewPr varScale="1">
        <p:scale>
          <a:sx n="67" d="100"/>
          <a:sy n="67" d="100"/>
        </p:scale>
        <p:origin x="-10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D7862-AF02-4284-A2C1-54F3289F3CC1}" type="datetimeFigureOut">
              <a:rPr lang="nl-NL"/>
              <a:pPr>
                <a:defRPr/>
              </a:pPr>
              <a:t>26-3-2019</a:t>
            </a:fld>
            <a:endParaRPr lang="ru-RU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56567-BFC8-4B99-B00E-55687266A1CF}" type="slidenum">
              <a:rPr lang="nl-NL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85478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1154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C57AE7-3E5F-4B20-81F4-662B833B91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48" y="4724085"/>
            <a:ext cx="4989723" cy="4474529"/>
          </a:xfrm>
          <a:noFill/>
        </p:spPr>
        <p:txBody>
          <a:bodyPr/>
          <a:lstStyle/>
          <a:p>
            <a:pPr eaLnBrk="1" hangingPunct="1"/>
            <a:endParaRPr lang="en-GB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1590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03822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2190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20017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85532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503922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46481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20688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83269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078307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1069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927013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buClr>
                <a:srgbClr val="0F5494"/>
              </a:buClr>
              <a:buSzPct val="90000"/>
              <a:defRPr b="0"/>
            </a:lvl2pPr>
            <a:lvl3pPr marL="1200150" indent="-285750">
              <a:buFont typeface="Arial" panose="020B0604020202020204" pitchFamily="34" charset="0"/>
              <a:buChar char="•"/>
              <a:defRPr b="0"/>
            </a:lvl3pPr>
          </a:lstStyle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</p:spTree>
    <p:extLst>
      <p:ext uri="{BB962C8B-B14F-4D97-AF65-F5344CB8AC3E}">
        <p14:creationId xmlns="" xmlns:p14="http://schemas.microsoft.com/office/powerpoint/2010/main" val="2528494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6480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203608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8" r:id="rId2"/>
    <p:sldLayoutId id="2147484359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60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13040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6356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8" r:id="rId6"/>
    <p:sldLayoutId id="2147484389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fluxicon.com/disco/" TargetMode="External"/><Relationship Id="rId13" Type="http://schemas.openxmlformats.org/officeDocument/2006/relationships/hyperlink" Target="http://en.wikipedia.org/wiki/Nessus_(software)" TargetMode="External"/><Relationship Id="rId1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gif"/><Relationship Id="rId12" Type="http://schemas.openxmlformats.org/officeDocument/2006/relationships/image" Target="../media/image13.jpeg"/><Relationship Id="rId17" Type="http://schemas.openxmlformats.org/officeDocument/2006/relationships/hyperlink" Target="https://benchmarks.cisecurity.org/downloads/multiform/index.cfm" TargetMode="External"/><Relationship Id="rId2" Type="http://schemas.openxmlformats.org/officeDocument/2006/relationships/hyperlink" Target="http://www.audimation.com/idea.html" TargetMode="Externa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splunk.com/en_us/products/splunk-enterprise.html" TargetMode="External"/><Relationship Id="rId11" Type="http://schemas.openxmlformats.org/officeDocument/2006/relationships/hyperlink" Target="https://www.titania.com/" TargetMode="External"/><Relationship Id="rId5" Type="http://schemas.openxmlformats.org/officeDocument/2006/relationships/image" Target="../media/image9.png"/><Relationship Id="rId15" Type="http://schemas.openxmlformats.org/officeDocument/2006/relationships/hyperlink" Target="http://en.wikipedia.org/wiki/Nmap" TargetMode="External"/><Relationship Id="rId10" Type="http://schemas.openxmlformats.org/officeDocument/2006/relationships/image" Target="../media/image12.png"/><Relationship Id="rId4" Type="http://schemas.openxmlformats.org/officeDocument/2006/relationships/hyperlink" Target="http://www.acl.com/" TargetMode="External"/><Relationship Id="rId9" Type="http://schemas.openxmlformats.org/officeDocument/2006/relationships/image" Target="../media/image11.png"/><Relationship Id="rId1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to1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84700" cy="6858000"/>
          </a:xfrm>
          <a:prstGeom prst="rect">
            <a:avLst/>
          </a:prstGeom>
        </p:spPr>
      </p:pic>
      <p:sp>
        <p:nvSpPr>
          <p:cNvPr id="5122" name="shpDatum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23" name="Titel"/>
          <p:cNvSpPr>
            <a:spLocks noChangeArrowheads="1"/>
          </p:cNvSpPr>
          <p:nvPr/>
        </p:nvSpPr>
        <p:spPr bwMode="auto">
          <a:xfrm>
            <a:off x="4584700" y="2592470"/>
            <a:ext cx="4599493" cy="346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noProof="1" smtClean="0">
                <a:solidFill>
                  <a:srgbClr val="FFFFFF"/>
                </a:solidFill>
              </a:rPr>
              <a:t>Инструменты и методы аудитора: сбор данных</a:t>
            </a:r>
          </a:p>
          <a:p>
            <a:endParaRPr lang="ru-RU" sz="1200" noProof="1">
              <a:solidFill>
                <a:srgbClr val="FFFFFF"/>
              </a:solidFill>
            </a:endParaRPr>
          </a:p>
          <a:p>
            <a:endParaRPr lang="ru-RU" sz="1200" noProof="1" smtClean="0">
              <a:solidFill>
                <a:srgbClr val="FFFFFF"/>
              </a:solidFill>
            </a:endParaRPr>
          </a:p>
          <a:p>
            <a:endParaRPr lang="ru-RU" sz="1200" noProof="1" smtClean="0">
              <a:solidFill>
                <a:srgbClr val="FFFFFF"/>
              </a:solidFill>
            </a:endParaRPr>
          </a:p>
          <a:p>
            <a:endParaRPr lang="ru-RU" sz="1200" noProof="1" smtClean="0">
              <a:solidFill>
                <a:srgbClr val="FFFFFF"/>
              </a:solidFill>
            </a:endParaRPr>
          </a:p>
          <a:p>
            <a:r>
              <a:rPr lang="ru-RU" sz="1200" noProof="1" smtClean="0">
                <a:solidFill>
                  <a:srgbClr val="FFFFFF"/>
                </a:solidFill>
              </a:rPr>
              <a:t>PEMPAL, Скопье, апрель 2019 г.</a:t>
            </a:r>
            <a:endParaRPr lang="ru-RU" sz="1200" noProof="1">
              <a:solidFill>
                <a:srgbClr val="FFFFFF"/>
              </a:solidFill>
            </a:endParaRPr>
          </a:p>
        </p:txBody>
      </p:sp>
      <p:sp>
        <p:nvSpPr>
          <p:cNvPr id="5124" name="Subtitel"/>
          <p:cNvSpPr>
            <a:spLocks noChangeArrowheads="1"/>
          </p:cNvSpPr>
          <p:nvPr/>
        </p:nvSpPr>
        <p:spPr bwMode="auto">
          <a:xfrm>
            <a:off x="4929188" y="3708400"/>
            <a:ext cx="39592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en-US" sz="1800" noProof="1">
              <a:solidFill>
                <a:srgbClr val="FFFFFF"/>
              </a:solidFill>
            </a:endParaRPr>
          </a:p>
        </p:txBody>
      </p:sp>
      <p:pic>
        <p:nvPicPr>
          <p:cNvPr id="5127" name="Picture 11" descr="RO_F_Logo_Powerpoint_diap_en 1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912656" y="932332"/>
            <a:ext cx="2635626" cy="29238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schemeClr val="bg1"/>
                </a:solidFill>
              </a:rPr>
              <a:t>Министерство финансов</a:t>
            </a:r>
            <a:endParaRPr lang="ru-RU" sz="13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063625"/>
            <a:ext cx="9144000" cy="571500"/>
          </a:xfrm>
        </p:spPr>
        <p:txBody>
          <a:bodyPr/>
          <a:lstStyle/>
          <a:p>
            <a:pPr>
              <a:defRPr/>
            </a:pPr>
            <a:r>
              <a:rPr lang="ru-RU" sz="2300" dirty="0" smtClean="0"/>
              <a:t>Инструментарий для аудита информационных технологий: некоторые инструменты, используемые в Нидерландах</a:t>
            </a:r>
            <a:endParaRPr lang="ru-RU" sz="2300" dirty="0"/>
          </a:p>
        </p:txBody>
      </p:sp>
      <p:sp>
        <p:nvSpPr>
          <p:cNvPr id="12291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13A83D-49E3-4822-994A-ACC73D1B9A48}" type="slidenum">
              <a:rPr lang="nl-NL" smtClean="0">
                <a:solidFill>
                  <a:srgbClr val="000000"/>
                </a:solidFill>
                <a:cs typeface="Arial" charset="0"/>
              </a:rPr>
              <a:pPr/>
              <a:t>10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black">
          <a:xfrm>
            <a:off x="42862" y="1888257"/>
            <a:ext cx="9205913" cy="4288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n"/>
              <a:defRPr/>
            </a:pP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n"/>
              <a:defRPr/>
            </a:pP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n"/>
              <a:defRPr/>
            </a:pP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pic>
        <p:nvPicPr>
          <p:cNvPr id="12293" name="Picture 8" descr="http://www.audimation.com/content/cache/skins/Audimation/images/logo0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199" y="2071187"/>
            <a:ext cx="29273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2" descr="http://acl-2.wpengine.netdna-cdn.com/wp-content/uploads/acl_logo2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r="62101"/>
          <a:stretch>
            <a:fillRect/>
          </a:stretch>
        </p:blipFill>
        <p:spPr bwMode="auto">
          <a:xfrm>
            <a:off x="2944814" y="2975335"/>
            <a:ext cx="1144344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12" descr="https://gigaom2.files.wordpress.com/2010/12/logo_splunk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5818" y="1916171"/>
            <a:ext cx="2217512" cy="739170"/>
          </a:xfrm>
          <a:prstGeom prst="rect">
            <a:avLst/>
          </a:prstGeom>
          <a:noFill/>
        </p:spPr>
      </p:pic>
      <p:pic>
        <p:nvPicPr>
          <p:cNvPr id="12302" name="Picture 14" descr="http://fluxicon.com/disco/images/banner.pn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l="5494" r="67205"/>
          <a:stretch>
            <a:fillRect/>
          </a:stretch>
        </p:blipFill>
        <p:spPr bwMode="auto">
          <a:xfrm>
            <a:off x="6005740" y="2699474"/>
            <a:ext cx="2496457" cy="1095376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4650" y="4875372"/>
            <a:ext cx="4464496" cy="81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6">
            <a:hlinkClick r:id="rId11"/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29918" y="3838983"/>
            <a:ext cx="1635125" cy="779463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15" name="Afbeelding 14">
            <a:hlinkClick r:id="rId13"/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251" y="3220283"/>
            <a:ext cx="1211262" cy="1165225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16" name="Afbeelding 15">
            <a:hlinkClick r:id="rId15"/>
          </p:cNvPr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65043" y="4934359"/>
            <a:ext cx="1222375" cy="1220788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17" name="Picture 2" descr="https://benchmarks.cisecurity.org/images/logo.pn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589512" y="4032610"/>
            <a:ext cx="2088232" cy="6760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13370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RO_F_Logo_Powerpoint_diap_en 1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Благодарю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3606"/>
            <a:ext cx="4572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>
          <a:xfrm>
            <a:off x="352424" y="1263650"/>
            <a:ext cx="8718423" cy="5715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Этап сбора данных</a:t>
            </a:r>
            <a:endParaRPr lang="ru-RU" dirty="0"/>
          </a:p>
        </p:txBody>
      </p:sp>
      <p:sp>
        <p:nvSpPr>
          <p:cNvPr id="7171" name="Tijdelijke aanduiding voor tekst 42"/>
          <p:cNvSpPr>
            <a:spLocks noGrp="1"/>
          </p:cNvSpPr>
          <p:nvPr>
            <p:ph type="body" idx="1"/>
          </p:nvPr>
        </p:nvSpPr>
        <p:spPr>
          <a:xfrm>
            <a:off x="61913" y="1800225"/>
            <a:ext cx="8958262" cy="4414838"/>
          </a:xfrm>
        </p:spPr>
        <p:txBody>
          <a:bodyPr/>
          <a:lstStyle/>
          <a:p>
            <a:pPr marL="0" indent="0"/>
            <a:endParaRPr lang="ru-RU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Работа на </a:t>
            </a:r>
            <a:r>
              <a:rPr lang="ru-RU" sz="1600" dirty="0" smtClean="0"/>
              <a:t>местах определяется как процесс сбора </a:t>
            </a:r>
            <a:r>
              <a:rPr lang="ru-RU" sz="1600" u="sng" dirty="0"/>
              <a:t>свидетельств</a:t>
            </a:r>
            <a:r>
              <a:rPr lang="ru-RU" sz="1600" dirty="0" smtClean="0"/>
              <a:t>, а также анализ и оценка этих свидетельств в соответствии с целью аудита. Задача данного этапа заключается в сборе  достаточных и уместных свидетельств для того, что сделать </a:t>
            </a:r>
            <a:r>
              <a:rPr lang="ru-RU" sz="1600" u="sng" dirty="0"/>
              <a:t>вывод</a:t>
            </a:r>
            <a:r>
              <a:rPr lang="ru-RU" sz="1600" dirty="0" smtClean="0"/>
              <a:t> или </a:t>
            </a:r>
            <a:r>
              <a:rPr lang="ru-RU" sz="1600" u="sng" dirty="0"/>
              <a:t>заключение</a:t>
            </a:r>
            <a:r>
              <a:rPr lang="ru-RU" sz="1600" u="none" dirty="0"/>
              <a:t>,</a:t>
            </a:r>
            <a:r>
              <a:rPr lang="ru-RU" sz="1600" dirty="0" smtClean="0"/>
              <a:t> а также аргументировать </a:t>
            </a:r>
            <a:r>
              <a:rPr lang="ru-RU" sz="1600" u="sng" dirty="0"/>
              <a:t>рекомендации</a:t>
            </a:r>
            <a:r>
              <a:rPr lang="ru-RU" sz="1600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Методика аудита </a:t>
            </a:r>
            <a:r>
              <a:rPr lang="ru-RU" sz="1600" dirty="0" smtClean="0"/>
              <a:t>– это </a:t>
            </a:r>
            <a:r>
              <a:rPr lang="ru-RU" sz="1600" dirty="0" smtClean="0"/>
              <a:t>инструменты, методы или процессы, посредством которых аудитор собирает необходимые </a:t>
            </a:r>
            <a:r>
              <a:rPr lang="ru-RU" sz="1600" u="sng" dirty="0" smtClean="0"/>
              <a:t>свидетельства</a:t>
            </a:r>
            <a:r>
              <a:rPr lang="ru-RU" sz="1600" u="none" dirty="0" smtClean="0"/>
              <a:t> в поддержку своего мнения касательно предложений или утверждений, представленных клиентом ему на изучение.</a:t>
            </a:r>
            <a:r>
              <a:rPr lang="ru-RU" sz="1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Стандарт 2310 - Сбор информации</a:t>
            </a:r>
          </a:p>
          <a:p>
            <a:pPr marL="0" indent="0"/>
            <a:r>
              <a:rPr lang="ru-RU" sz="1600" i="1" dirty="0" smtClean="0"/>
              <a:t>Внутренние аудиторы должны собрать достаточный объем надежной, уместной и полезной информации для достижения целей задания.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88654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865" y="1078865"/>
            <a:ext cx="8229600" cy="571500"/>
          </a:xfrm>
        </p:spPr>
        <p:txBody>
          <a:bodyPr/>
          <a:lstStyle/>
          <a:p>
            <a:r>
              <a:rPr lang="ru-RU" dirty="0" smtClean="0"/>
              <a:t>Терминология, связанная с методикой аудита</a:t>
            </a: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90675"/>
            <a:ext cx="6705600" cy="4724400"/>
          </a:xfrm>
        </p:spPr>
        <p:txBody>
          <a:bodyPr/>
          <a:lstStyle/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ru-RU" altLang="nl-NL" sz="1300" i="1" u="sng" dirty="0"/>
              <a:t>Источники аудиторских доказательств</a:t>
            </a:r>
            <a:r>
              <a:rPr lang="ru-RU" altLang="nl-NL" sz="1300" dirty="0" smtClean="0"/>
              <a:t>: источники, откуда можно почерпнуть информацию/данные. Например, сотрудники/руководство; документы; информационная </a:t>
            </a:r>
            <a:r>
              <a:rPr lang="ru-RU" altLang="nl-NL" sz="1300" dirty="0" smtClean="0"/>
              <a:t>система.</a:t>
            </a:r>
            <a:endParaRPr lang="ru-RU" altLang="nl-NL" sz="1300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ru-RU" altLang="nl-NL" sz="1300" i="1" u="sng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ru-RU" altLang="nl-NL" sz="1300" i="1" u="sng" dirty="0"/>
              <a:t>Свидетельства аудита</a:t>
            </a:r>
            <a:r>
              <a:rPr lang="ru-RU" altLang="nl-NL" sz="1300" dirty="0"/>
              <a:t>: информация, собранная во время аудиторской проверки. </a:t>
            </a:r>
            <a:r>
              <a:rPr lang="ru-RU" altLang="nl-NL" sz="1300" dirty="0" smtClean="0"/>
              <a:t>Например, </a:t>
            </a:r>
            <a:r>
              <a:rPr lang="ru-RU" altLang="nl-NL" sz="1300" dirty="0"/>
              <a:t>отчет </a:t>
            </a:r>
            <a:r>
              <a:rPr lang="ru-RU" altLang="nl-NL" sz="1300" dirty="0" smtClean="0"/>
              <a:t>о</a:t>
            </a:r>
            <a:r>
              <a:rPr lang="en-US" altLang="nl-NL" sz="1300" dirty="0" smtClean="0"/>
              <a:t> </a:t>
            </a:r>
            <a:r>
              <a:rPr lang="ru-RU" altLang="nl-NL" sz="1300" dirty="0" smtClean="0"/>
              <a:t>проведенных интервью, </a:t>
            </a:r>
            <a:r>
              <a:rPr lang="ru-RU" altLang="nl-NL" sz="1300" dirty="0"/>
              <a:t>специфические аспекты документов, финансовый отчет, журнал записей информационной системы. Примечание: свидетельство - это еще не заключение!</a:t>
            </a: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ru-RU" altLang="nl-NL" sz="1300" b="1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ru-RU" altLang="nl-NL" sz="1300" i="1" u="sng" dirty="0" smtClean="0">
                <a:solidFill>
                  <a:srgbClr val="000000"/>
                </a:solidFill>
              </a:rPr>
              <a:t>Заключения аудитора</a:t>
            </a:r>
            <a:r>
              <a:rPr lang="ru-RU" altLang="nl-NL" sz="1300" dirty="0" smtClean="0">
                <a:solidFill>
                  <a:srgbClr val="000000"/>
                </a:solidFill>
              </a:rPr>
              <a:t>: разница между критериями рекомендованных стандартов и </a:t>
            </a:r>
            <a:r>
              <a:rPr lang="ru-RU" altLang="nl-NL" sz="1300" dirty="0" smtClean="0"/>
              <a:t>свидетельствами, полученными от </a:t>
            </a:r>
            <a:r>
              <a:rPr lang="ru-RU" altLang="nl-NL" sz="1300" dirty="0" smtClean="0">
                <a:solidFill>
                  <a:srgbClr val="000000"/>
                </a:solidFill>
              </a:rPr>
              <a:t>объекта аудита (реальность): пробелы!</a:t>
            </a: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ru-RU" altLang="nl-NL" sz="1300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ru-RU" altLang="nl-NL" sz="1300" i="1" u="sng" dirty="0" smtClean="0">
                <a:solidFill>
                  <a:srgbClr val="000000"/>
                </a:solidFill>
              </a:rPr>
              <a:t>Выводы по результатам аудиторской проверки</a:t>
            </a:r>
            <a:r>
              <a:rPr lang="ru-RU" altLang="nl-NL" sz="1300" dirty="0" smtClean="0">
                <a:solidFill>
                  <a:srgbClr val="000000"/>
                </a:solidFill>
              </a:rPr>
              <a:t>:</a:t>
            </a:r>
            <a:r>
              <a:rPr lang="ru-RU" sz="1300" dirty="0" smtClean="0"/>
              <a:t> </a:t>
            </a:r>
            <a:r>
              <a:rPr lang="ru-RU" altLang="nl-NL" sz="1300" dirty="0" smtClean="0">
                <a:solidFill>
                  <a:srgbClr val="000000"/>
                </a:solidFill>
              </a:rPr>
              <a:t>ответы на ключевые вопросы аудита / цель аудита на основании тщательного анализа заключений </a:t>
            </a:r>
            <a:r>
              <a:rPr lang="ru-RU" altLang="nl-NL" sz="1300" dirty="0" smtClean="0">
                <a:solidFill>
                  <a:srgbClr val="000000"/>
                </a:solidFill>
              </a:rPr>
              <a:t>аудитора.</a:t>
            </a:r>
            <a:endParaRPr lang="ru-RU" altLang="nl-NL" sz="1300" dirty="0" smtClean="0">
              <a:solidFill>
                <a:srgbClr val="000000"/>
              </a:solidFill>
            </a:endParaRP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ru-RU" altLang="nl-NL" sz="1300" dirty="0" smtClean="0">
              <a:solidFill>
                <a:srgbClr val="000000"/>
              </a:solidFill>
            </a:endParaRPr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ru-RU" altLang="nl-NL" sz="1300" i="1" u="sng" dirty="0" smtClean="0"/>
              <a:t>Мнение аудитора</a:t>
            </a:r>
            <a:r>
              <a:rPr lang="ru-RU" altLang="nl-NL" sz="1300" dirty="0" smtClean="0"/>
              <a:t>:</a:t>
            </a:r>
            <a:r>
              <a:rPr lang="ru-RU" sz="1300" dirty="0" smtClean="0"/>
              <a:t> </a:t>
            </a:r>
            <a:r>
              <a:rPr lang="ru-RU" altLang="nl-NL" sz="1300" dirty="0" smtClean="0"/>
              <a:t>заявление, сделанное аудитором, в котором оценивается объект аудита. Обычно касается правдивости и беспристрастности финансовой отчетности (гарантия беспристрастности</a:t>
            </a:r>
            <a:r>
              <a:rPr lang="ru-RU" altLang="nl-NL" sz="1300" dirty="0" smtClean="0"/>
              <a:t>).</a:t>
            </a:r>
            <a:endParaRPr lang="ru-RU" altLang="nl-NL" sz="1300" b="1" dirty="0" smtClean="0">
              <a:solidFill>
                <a:srgbClr val="000000"/>
              </a:solidFill>
            </a:endParaRPr>
          </a:p>
        </p:txBody>
      </p:sp>
      <p:sp>
        <p:nvSpPr>
          <p:cNvPr id="5" name="Rechteraccolade 4"/>
          <p:cNvSpPr/>
          <p:nvPr/>
        </p:nvSpPr>
        <p:spPr>
          <a:xfrm>
            <a:off x="6691313" y="1804988"/>
            <a:ext cx="366712" cy="7524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hteraccolade 8"/>
          <p:cNvSpPr/>
          <p:nvPr/>
        </p:nvSpPr>
        <p:spPr>
          <a:xfrm>
            <a:off x="6691313" y="2557463"/>
            <a:ext cx="366712" cy="12096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kstvak 6"/>
          <p:cNvSpPr txBox="1"/>
          <p:nvPr/>
        </p:nvSpPr>
        <p:spPr>
          <a:xfrm>
            <a:off x="7125652" y="2042725"/>
            <a:ext cx="15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Планирование: </a:t>
            </a:r>
            <a:r>
              <a:rPr lang="ru-RU" sz="1200" dirty="0" smtClean="0"/>
              <a:t>определение методики аудита</a:t>
            </a:r>
            <a:endParaRPr lang="ru-RU" sz="1200" dirty="0"/>
          </a:p>
        </p:txBody>
      </p:sp>
      <p:sp>
        <p:nvSpPr>
          <p:cNvPr id="10" name="Tekstvak 9"/>
          <p:cNvSpPr txBox="1"/>
          <p:nvPr/>
        </p:nvSpPr>
        <p:spPr>
          <a:xfrm>
            <a:off x="7148513" y="3085712"/>
            <a:ext cx="15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Сбор данных: </a:t>
            </a:r>
            <a:r>
              <a:rPr lang="ru-RU" sz="1200" dirty="0" smtClean="0"/>
              <a:t>применение методики аудита</a:t>
            </a:r>
            <a:endParaRPr lang="ru-RU" sz="1200" dirty="0"/>
          </a:p>
        </p:txBody>
      </p:sp>
      <p:sp>
        <p:nvSpPr>
          <p:cNvPr id="11" name="Rechteraccolade 10"/>
          <p:cNvSpPr/>
          <p:nvPr/>
        </p:nvSpPr>
        <p:spPr>
          <a:xfrm>
            <a:off x="6736557" y="3767138"/>
            <a:ext cx="366712" cy="21859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kstvak 11"/>
          <p:cNvSpPr txBox="1"/>
          <p:nvPr/>
        </p:nvSpPr>
        <p:spPr>
          <a:xfrm>
            <a:off x="7148513" y="4721631"/>
            <a:ext cx="1547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Анализ</a:t>
            </a:r>
            <a:r>
              <a:rPr lang="ru-RU" sz="1200" dirty="0" smtClean="0"/>
              <a:t>: </a:t>
            </a:r>
            <a:endParaRPr lang="ru-RU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76124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7" grpId="0"/>
      <p:bldP spid="10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6225" y="1263650"/>
            <a:ext cx="8343900" cy="571500"/>
          </a:xfrm>
        </p:spPr>
        <p:txBody>
          <a:bodyPr/>
          <a:lstStyle/>
          <a:p>
            <a:r>
              <a:rPr lang="ru-RU" dirty="0" smtClean="0"/>
              <a:t>Некоторые понятия касательно методики аудита</a:t>
            </a:r>
            <a:endParaRPr lang="ru-RU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37384"/>
            <a:ext cx="9144000" cy="417290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Применяемая методика сильно зависит от типа, цели (подтверждение достоверности? консультация?), объекта аудита, установленных критериев аудита;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Применяемая методика аудита зависит от располагаемого времени, нагрузки, знаний/навыков, степени гарантии, доступности данных;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Уже на предварительном этапе обследования собираются аудиторские свидетельства и применяется методика аудита;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u="sng" dirty="0"/>
              <a:t>Достаточность</a:t>
            </a:r>
            <a:r>
              <a:rPr lang="ru-RU" dirty="0" smtClean="0"/>
              <a:t> аудиторских свидетельств является мерой измерения </a:t>
            </a:r>
            <a:r>
              <a:rPr lang="ru-RU" dirty="0" smtClean="0"/>
              <a:t>их количества. </a:t>
            </a:r>
            <a:r>
              <a:rPr lang="ru-RU" u="sng" dirty="0" smtClean="0"/>
              <a:t>Целесообразность</a:t>
            </a:r>
            <a:r>
              <a:rPr lang="ru-RU" dirty="0" smtClean="0"/>
              <a:t> свидетельств </a:t>
            </a:r>
            <a:r>
              <a:rPr lang="ru-RU" dirty="0" smtClean="0"/>
              <a:t>говорит об </a:t>
            </a:r>
            <a:r>
              <a:rPr lang="ru-RU" dirty="0" smtClean="0"/>
              <a:t>их качестве, т.е. </a:t>
            </a:r>
            <a:r>
              <a:rPr lang="ru-RU" u="sng" dirty="0"/>
              <a:t>полезности</a:t>
            </a:r>
            <a:r>
              <a:rPr lang="ru-RU" dirty="0" smtClean="0"/>
              <a:t> и </a:t>
            </a:r>
            <a:r>
              <a:rPr lang="ru-RU" u="sng" dirty="0"/>
              <a:t>надежности</a:t>
            </a:r>
            <a:r>
              <a:rPr lang="ru-RU" dirty="0" smtClean="0"/>
              <a:t> </a:t>
            </a:r>
            <a:r>
              <a:rPr lang="ru-RU" dirty="0" smtClean="0"/>
              <a:t>для мнения </a:t>
            </a:r>
            <a:r>
              <a:rPr lang="ru-RU" dirty="0" smtClean="0"/>
              <a:t>аудитора.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3145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методики аудита (не исчерпывающий)</a:t>
            </a:r>
            <a:endParaRPr lang="ru-RU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1"/>
          </p:nvPr>
        </p:nvSpPr>
        <p:spPr>
          <a:xfrm>
            <a:off x="0" y="1800225"/>
            <a:ext cx="9144000" cy="44148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/>
              <a:t>Финансовый аудит: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Выборка: статистическая / нестатистическая </a:t>
            </a:r>
            <a:r>
              <a:rPr lang="en-US" sz="1400" dirty="0" smtClean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ru-RU" sz="1400" dirty="0" smtClean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Примечание: скорее дополнительный инструмент, чем </a:t>
            </a:r>
            <a:r>
              <a:rPr lang="ru-RU" sz="1400" dirty="0" smtClean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реальная методика </a:t>
            </a:r>
            <a:r>
              <a:rPr lang="ru-RU" sz="1400" dirty="0" smtClean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аудита;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Проверка на существенность (уже на предварительном этапе аудита): например, процедуры аналитического обзора: анализ счетов, сравнение/отношение/связь между финансовыми данными;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Проверка соответствия нормам;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Физическая проверка/наблюдение: например, инвентаризация;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Проверка финансового контроля: например, </a:t>
            </a:r>
            <a:r>
              <a:rPr lang="ru-RU" sz="1400" i="1" dirty="0" smtClean="0"/>
              <a:t>системный контроль </a:t>
            </a:r>
            <a:r>
              <a:rPr lang="ru-RU" sz="1400" dirty="0" smtClean="0"/>
              <a:t>(по согласованию с аудитом информационных технологий), контроль, заложенный в финансовое администрирование (например, разделение обязанностей);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Изучение документов, счетов финансового учета/финансовых отчетов (детальный контроль);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/>
              <a:t>Анализ нефинансовой информации (показатели эффективности, управленческий отчет)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Интервьюирование.</a:t>
            </a:r>
            <a:endParaRPr lang="ru-RU" sz="1400" dirty="0"/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5844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1" y="1092199"/>
            <a:ext cx="8229600" cy="571500"/>
          </a:xfrm>
        </p:spPr>
        <p:txBody>
          <a:bodyPr/>
          <a:lstStyle/>
          <a:p>
            <a:r>
              <a:rPr lang="ru-RU" dirty="0" smtClean="0"/>
              <a:t>Аудит эффективности/операционный:</a:t>
            </a:r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865475587"/>
              </p:ext>
            </p:extLst>
          </p:nvPr>
        </p:nvGraphicFramePr>
        <p:xfrm>
          <a:off x="190500" y="1685924"/>
          <a:ext cx="8791575" cy="4501580"/>
        </p:xfrm>
        <a:graphic>
          <a:graphicData uri="http://schemas.openxmlformats.org/drawingml/2006/table">
            <a:tbl>
              <a:tblPr/>
              <a:tblGrid>
                <a:gridCol w="1685925"/>
                <a:gridCol w="2777913"/>
                <a:gridCol w="2163426"/>
                <a:gridCol w="2164311"/>
              </a:tblGrid>
              <a:tr h="88327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ru-RU" sz="105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СООБРАЖЕНИЯ </a:t>
                      </a:r>
                      <a:endParaRPr lang="ru-RU" sz="105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ru-RU" sz="105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noProof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ПРОЦЕДУРЫ АУДИТА ДЛЯ ПОЛУЧЕНИЯ СВИДЕТЕЛЬСТВ</a:t>
                      </a:r>
                      <a:endParaRPr lang="ru-RU" sz="1050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noProof="0" smtClean="0"/>
                        <a:t>               </a:t>
                      </a:r>
                      <a:endParaRPr lang="ru-RU" sz="1050" b="1" noProof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noProof="0" smtClean="0"/>
                        <a:t> </a:t>
                      </a:r>
                      <a:r>
                        <a:rPr lang="ru-RU" sz="1050" b="1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ДОКУМЕНТАЦИЯ </a:t>
                      </a:r>
                      <a:endParaRPr lang="ru-RU" sz="1050" noProof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ru-RU" sz="1050" noProof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ru-RU" sz="1050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7279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ФИЗИЧЕСКОЕ ОБСЛЕДОВАНИЕ </a:t>
                      </a:r>
                      <a:endParaRPr lang="ru-RU" sz="900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Тогда как обычно это самые убедительные свидетельства, аудитор должен понимать, что его присутствие может повлиять на течение дел, таким образом, снижая качество свидетельства.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Непосредственная инспекция либо наблюдение за людьми, имуществом или событиями.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Записи, фотографии, графики, карты, чертежи, образцы или аудиовизуальный материал.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ДОКУМЕНТАЦИЯ </a:t>
                      </a:r>
                      <a:endParaRPr lang="ru-RU" sz="900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Эти свидетельства могут быть как в электронном виде, так и на бумажном носителе. Однако полезная информация может быть не всегда задокументирована, таким образом </a:t>
                      </a:r>
                      <a:r>
                        <a:rPr lang="ru-RU" sz="900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требуется применение и других </a:t>
                      </a: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подходов.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Обзор документов, отчетов, пособий, литературы, Интернета, </a:t>
                      </a:r>
                      <a:r>
                        <a:rPr lang="ru-RU" sz="900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анкет,</a:t>
                      </a:r>
                      <a:r>
                        <a:rPr lang="ru-RU" sz="900" baseline="0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отправленных</a:t>
                      </a:r>
                      <a:r>
                        <a:rPr lang="ru-RU" sz="900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 почте </a:t>
                      </a:r>
                      <a:r>
                        <a:rPr lang="ru-RU" sz="900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или заполненных  </a:t>
                      </a: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через веб-платформы.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Отчеты по управлению эффективностью, политика и процедуры, описания системы, письма, контракты, результаты обследования.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12382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УСТНОЕ ОБЩЕНИЕ </a:t>
                      </a:r>
                      <a:endParaRPr lang="ru-RU" sz="900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Устные свидетельства, как правило, важны в аудитах эффективности, поскольку информация, полученная таким образом, самая свежая и может быть недоступна из </a:t>
                      </a:r>
                      <a:r>
                        <a:rPr lang="ru-RU" sz="900" noProof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других источников. </a:t>
                      </a: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Однако информация </a:t>
                      </a:r>
                      <a:r>
                        <a:rPr lang="ru-RU" sz="900" b="1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должна</a:t>
                      </a:r>
                      <a:r>
                        <a:rPr lang="ru-RU" sz="900" b="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быть подкреплена фактами, а утверждения подтверждены в случае использования их в качестве свидетельств.</a:t>
                      </a: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Опрос или интервьюирование сотрудников аудируемой организации или фокус-группы с третьими сторонами, экспертные комиссии.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Резюме информации, полученной данными методами.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7068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АНАЛИТИКА </a:t>
                      </a:r>
                      <a:endParaRPr lang="ru-RU" sz="900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Такие свидетельства получают путем применения профессиональных суждений для оценки физических, документальных и устных свидетельств.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Анализ путем размышлений, </a:t>
                      </a:r>
                      <a:r>
                        <a:rPr lang="ru-RU" sz="900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перераспределения, </a:t>
                      </a:r>
                      <a:r>
                        <a:rPr lang="ru-RU" sz="9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вычислений и сравнения.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Резюме аналитический данных, включая анализ коэффициентов, регрессионный анализ, сопоставительный анализ и кодирование.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06716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методики аудита (не исчерпывающий)</a:t>
            </a:r>
            <a:endParaRPr lang="ru-RU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1"/>
          </p:nvPr>
        </p:nvSpPr>
        <p:spPr>
          <a:xfrm>
            <a:off x="0" y="1800225"/>
            <a:ext cx="9144000" cy="44148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/>
              <a:t>Аудит эффективности/операционный: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Выборка: статистическая / нестатистическая </a:t>
            </a:r>
            <a:r>
              <a:rPr lang="en-US" sz="1400" dirty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ru-RU" sz="1400" dirty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Примечание: скорее дополнительный инструмент, чем </a:t>
            </a:r>
            <a:r>
              <a:rPr lang="ru-RU" sz="1400" dirty="0" smtClean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реальная методика </a:t>
            </a:r>
            <a:r>
              <a:rPr lang="ru-RU" sz="1400" dirty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аудита;</a:t>
            </a:r>
            <a:endParaRPr lang="ru-RU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Изучение документов (в основном, на предварительном этапе);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Анализ процессов (в основном, на предварительном этапе)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Интервью: индивидуальные или коллективные (в комбинации с подкрепляющими свидетельствами, ATLAS.TI);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Обследования;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Изучение конкретных свидетельств: например, соблюдение процедур; авторизации;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Самооценки контроля (рисков): СОК(Р);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Наблюдение;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Семинары: например, игровое моделирование, СОК(Р), углубленный анализ процессов методом картирования.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ru-RU" sz="1400" dirty="0"/>
          </a:p>
          <a:p>
            <a:pPr>
              <a:buFont typeface="Arial" panose="020B0604020202020204" pitchFamily="34" charset="0"/>
              <a:buChar char="•"/>
            </a:pPr>
            <a:endParaRPr lang="ru-RU" sz="1400" dirty="0"/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63286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методики аудита (не исчерпывающий)</a:t>
            </a:r>
            <a:endParaRPr lang="ru-RU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1"/>
          </p:nvPr>
        </p:nvSpPr>
        <p:spPr>
          <a:xfrm>
            <a:off x="0" y="1800225"/>
            <a:ext cx="9144000" cy="44148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/>
              <a:t>Аудит информационных технологий: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Выборка: статистическая / нестатистическая </a:t>
            </a:r>
            <a:r>
              <a:rPr lang="en-US" sz="1400" dirty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ru-RU" sz="1400" dirty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Примечание: скорее дополнительный инструмент, чем </a:t>
            </a:r>
            <a:r>
              <a:rPr lang="ru-RU" sz="1400" dirty="0" smtClean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реальная методика </a:t>
            </a:r>
            <a:r>
              <a:rPr lang="ru-RU" sz="1400" dirty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аудита;</a:t>
            </a:r>
            <a:endParaRPr lang="ru-RU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Изучение документов (в основном, на предварительном этапе);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Анализ процессов (в основном, на предварительном этапе)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Проверка </a:t>
            </a:r>
            <a:r>
              <a:rPr lang="ru-RU" sz="1400" b="1" i="1" dirty="0" smtClean="0"/>
              <a:t>Общего контроля </a:t>
            </a:r>
            <a:r>
              <a:rPr lang="ru-RU" sz="1400" dirty="0" smtClean="0"/>
              <a:t>(например, управление доступом и управление переменами) и </a:t>
            </a:r>
            <a:r>
              <a:rPr lang="ru-RU" sz="1400" b="1" i="1" dirty="0" smtClean="0"/>
              <a:t>Контроля применения </a:t>
            </a:r>
            <a:r>
              <a:rPr lang="ru-RU" sz="1400" dirty="0" smtClean="0"/>
              <a:t>(проектирование и практика: сквозное тестирование, проверка на предмет вторжений);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Анализ </a:t>
            </a:r>
            <a:r>
              <a:rPr lang="ru-RU" sz="1400" dirty="0" smtClean="0"/>
              <a:t>журналов записей;</a:t>
            </a:r>
            <a:endParaRPr lang="ru-RU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Интервьюирование;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ИТ-инструментарий, анализ данных при помощи CAATs (инструменты помогают в процессе аудита информационных технологий) и CAATTs (инструменты и методы для больших объемов данных, без выборки)</a:t>
            </a:r>
            <a:r>
              <a:rPr lang="en-US" sz="1400" dirty="0" smtClean="0">
                <a:sym typeface="Wingdings" panose="05000000000000000000" pitchFamily="2" charset="2"/>
              </a:rPr>
              <a:t></a:t>
            </a:r>
            <a:r>
              <a:rPr lang="ru-RU" sz="1400" dirty="0" smtClean="0">
                <a:sym typeface="Wingdings" panose="05000000000000000000" pitchFamily="2" charset="2"/>
              </a:rPr>
              <a:t> </a:t>
            </a:r>
            <a:r>
              <a:rPr lang="ru-RU" sz="1400" dirty="0" smtClean="0">
                <a:sym typeface="Wingdings" panose="05000000000000000000" pitchFamily="2" charset="2"/>
              </a:rPr>
              <a:t>извлечение </a:t>
            </a:r>
            <a:r>
              <a:rPr lang="ru-RU" sz="1400" dirty="0" smtClean="0">
                <a:sym typeface="Wingdings" panose="05000000000000000000" pitchFamily="2" charset="2"/>
              </a:rPr>
              <a:t>знаний из данных/процессов</a:t>
            </a:r>
            <a:r>
              <a:rPr lang="ru-RU" sz="1400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smtClean="0"/>
              <a:t>Аналитический обзор данных с использованием CAATs.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ru-RU" sz="1400" dirty="0"/>
          </a:p>
          <a:p>
            <a:pPr>
              <a:buFont typeface="Arial" panose="020B0604020202020204" pitchFamily="34" charset="0"/>
              <a:buChar char="•"/>
            </a:pPr>
            <a:endParaRPr lang="ru-RU" sz="1400" dirty="0"/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0186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1025524"/>
            <a:ext cx="8229600" cy="879475"/>
          </a:xfrm>
        </p:spPr>
        <p:txBody>
          <a:bodyPr/>
          <a:lstStyle/>
          <a:p>
            <a:r>
              <a:rPr lang="ru-RU" dirty="0" smtClean="0"/>
              <a:t>Компьютеризированные </a:t>
            </a:r>
            <a:r>
              <a:rPr lang="ru-RU" dirty="0" smtClean="0"/>
              <a:t>методы проведения </a:t>
            </a:r>
            <a:r>
              <a:rPr lang="ru-RU" dirty="0" smtClean="0"/>
              <a:t>аудиторской проверки (CAATS)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8F6B-0722-4D20-AEF6-BF2647920618}" type="slidenum">
              <a:rPr lang="nl-NL" smtClean="0"/>
              <a:pPr/>
              <a:t>9</a:t>
            </a:fld>
            <a:endParaRPr lang="ru-RU"/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black">
          <a:xfrm>
            <a:off x="33338" y="1835150"/>
            <a:ext cx="9110662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ru-RU" sz="1600" dirty="0" smtClean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b="1" i="1" dirty="0" smtClean="0"/>
              <a:t>Инструменты анализа данных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dirty="0" smtClean="0"/>
              <a:t>Извлечение знаний из процессов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dirty="0" smtClean="0"/>
              <a:t>Анализ машинных данных с помощью Splunk</a:t>
            </a:r>
            <a:endParaRPr kumimoji="1" lang="ru-RU" sz="1400" dirty="0" smtClean="0">
              <a:cs typeface="+mn-cs"/>
            </a:endParaRPr>
          </a:p>
          <a:p>
            <a:pPr marL="1371600" lvl="2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dirty="0" smtClean="0"/>
              <a:t>Информация из сети и с сервера в режиме реального времени на приборной панели Splunk </a:t>
            </a:r>
          </a:p>
          <a:p>
            <a:pPr marL="1371600" lvl="2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dirty="0" smtClean="0"/>
              <a:t>Анализ журналов записей</a:t>
            </a:r>
          </a:p>
          <a:p>
            <a:pPr lvl="2" eaLnBrk="1" hangingPunct="1">
              <a:spcBef>
                <a:spcPct val="20000"/>
              </a:spcBef>
              <a:buSzPct val="100000"/>
              <a:defRPr/>
            </a:pPr>
            <a:endParaRPr kumimoji="1" lang="ru-RU" sz="1600" dirty="0" smtClean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b="1" i="1" dirty="0" smtClean="0"/>
              <a:t>Инструменты безопасности информационных технологий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dirty="0"/>
              <a:t>Центры Интернет-безопасности</a:t>
            </a:r>
            <a:endParaRPr kumimoji="1" lang="ru-RU" sz="1400" dirty="0" smtClean="0">
              <a:cs typeface="+mn-cs"/>
            </a:endParaRP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dirty="0" smtClean="0"/>
              <a:t>Оценка качества цифровых сертификатов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dirty="0"/>
              <a:t>Проверка компьютеров на распространенные неправильные настройки безопасности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ru-RU" sz="1400" dirty="0" smtClean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400" dirty="0" smtClean="0"/>
              <a:t>В Нидерландах </a:t>
            </a:r>
            <a:r>
              <a:rPr kumimoji="1" lang="ru-RU" sz="1400" dirty="0" err="1" smtClean="0"/>
              <a:t>CAATs</a:t>
            </a:r>
            <a:r>
              <a:rPr kumimoji="1" lang="ru-RU" sz="1400" dirty="0" smtClean="0"/>
              <a:t> </a:t>
            </a:r>
            <a:r>
              <a:rPr kumimoji="1" lang="ru-RU" sz="1400" dirty="0" smtClean="0"/>
              <a:t>используют </a:t>
            </a:r>
            <a:r>
              <a:rPr kumimoji="1" lang="ru-RU" sz="1400" dirty="0" smtClean="0"/>
              <a:t>во всех типах аудита. А для финансового аудита это </a:t>
            </a:r>
            <a:r>
              <a:rPr kumimoji="1" lang="ru-RU" sz="1400" dirty="0" smtClean="0"/>
              <a:t>критически важно.</a:t>
            </a:r>
            <a:endParaRPr kumimoji="1" lang="ru-RU" sz="1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676980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4172</TotalTime>
  <Words>1022</Words>
  <Application>Microsoft Office PowerPoint</Application>
  <PresentationFormat>Экран (4:3)</PresentationFormat>
  <Paragraphs>134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Inhoud bullet</vt:lpstr>
      <vt:lpstr>Standaardontwerp</vt:lpstr>
      <vt:lpstr>1_Standaardontwerp</vt:lpstr>
      <vt:lpstr>2_Standaardontwerp</vt:lpstr>
      <vt:lpstr>Слайд 1</vt:lpstr>
      <vt:lpstr>Этап сбора данных</vt:lpstr>
      <vt:lpstr>Терминология, связанная с методикой аудита</vt:lpstr>
      <vt:lpstr>Некоторые понятия касательно методики аудита</vt:lpstr>
      <vt:lpstr>Обзор методики аудита (не исчерпывающий)</vt:lpstr>
      <vt:lpstr>Аудит эффективности/операционный:</vt:lpstr>
      <vt:lpstr>Обзор методики аудита (не исчерпывающий)</vt:lpstr>
      <vt:lpstr>Обзор методики аудита (не исчерпывающий)</vt:lpstr>
      <vt:lpstr>Компьютеризированные методы проведения аудиторской проверки (CAATS) </vt:lpstr>
      <vt:lpstr>Инструментарий для аудита информационных технологий: некоторые инструменты, используемые в Нидерландах</vt:lpstr>
      <vt:lpstr>Слайд 11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Kesteren, M (Manfred) van (ADR/FIN3)</dc:creator>
  <cp:lastModifiedBy>Anastasia</cp:lastModifiedBy>
  <cp:revision>292</cp:revision>
  <dcterms:created xsi:type="dcterms:W3CDTF">2009-01-23T09:04:29Z</dcterms:created>
  <dcterms:modified xsi:type="dcterms:W3CDTF">2019-03-26T15:11:48Z</dcterms:modified>
</cp:coreProperties>
</file>