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6"/>
  </p:notesMasterIdLst>
  <p:sldIdLst>
    <p:sldId id="290" r:id="rId5"/>
    <p:sldId id="396" r:id="rId6"/>
    <p:sldId id="401" r:id="rId7"/>
    <p:sldId id="398" r:id="rId8"/>
    <p:sldId id="402" r:id="rId9"/>
    <p:sldId id="406" r:id="rId10"/>
    <p:sldId id="405" r:id="rId11"/>
    <p:sldId id="407" r:id="rId12"/>
    <p:sldId id="409" r:id="rId13"/>
    <p:sldId id="410" r:id="rId14"/>
    <p:sldId id="292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706" autoAdjust="0"/>
  </p:normalViewPr>
  <p:slideViewPr>
    <p:cSldViewPr snapToGrid="0">
      <p:cViewPr varScale="1">
        <p:scale>
          <a:sx n="43" d="100"/>
          <a:sy n="43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15-3-2019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90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52849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luxicon.com/disco/" TargetMode="External"/><Relationship Id="rId13" Type="http://schemas.openxmlformats.org/officeDocument/2006/relationships/hyperlink" Target="http://en.wikipedia.org/wiki/Nessus_(software)" TargetMode="External"/><Relationship Id="rId1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gif"/><Relationship Id="rId12" Type="http://schemas.openxmlformats.org/officeDocument/2006/relationships/image" Target="../media/image13.jpeg"/><Relationship Id="rId17" Type="http://schemas.openxmlformats.org/officeDocument/2006/relationships/hyperlink" Target="https://benchmarks.cisecurity.org/downloads/multiform/index.cfm" TargetMode="External"/><Relationship Id="rId2" Type="http://schemas.openxmlformats.org/officeDocument/2006/relationships/hyperlink" Target="http://www.audimation.com/idea.html" TargetMode="Externa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plunk.com/en_us/products/splunk-enterprise.html" TargetMode="External"/><Relationship Id="rId11" Type="http://schemas.openxmlformats.org/officeDocument/2006/relationships/hyperlink" Target="https://www.titania.com/" TargetMode="External"/><Relationship Id="rId5" Type="http://schemas.openxmlformats.org/officeDocument/2006/relationships/image" Target="../media/image9.png"/><Relationship Id="rId15" Type="http://schemas.openxmlformats.org/officeDocument/2006/relationships/hyperlink" Target="http://en.wikipedia.org/wiki/Nmap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://www.acl.com/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noProof="1" smtClean="0">
                <a:solidFill>
                  <a:srgbClr val="FFFFFF"/>
                </a:solidFill>
              </a:rPr>
              <a:t>Tools and Techniques for the Auditor: Fieldwork</a:t>
            </a: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r>
              <a:rPr lang="nl-NL" sz="1200" noProof="1" smtClean="0">
                <a:solidFill>
                  <a:srgbClr val="FFFFFF"/>
                </a:solidFill>
              </a:rPr>
              <a:t>PEMPAL, Skopje, April 2019</a:t>
            </a:r>
            <a:endParaRPr lang="en-US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4" y="1263650"/>
            <a:ext cx="8620125" cy="5715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IT-audit tooling: some tools used in the Netherlands</a:t>
            </a:r>
            <a:endParaRPr lang="en-US" dirty="0"/>
          </a:p>
        </p:txBody>
      </p:sp>
      <p:sp>
        <p:nvSpPr>
          <p:cNvPr id="12291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13A83D-49E3-4822-994A-ACC73D1B9A48}" type="slidenum">
              <a:rPr lang="nl-NL" smtClean="0">
                <a:solidFill>
                  <a:srgbClr val="000000"/>
                </a:solidFill>
                <a:cs typeface="Arial" charset="0"/>
              </a:rPr>
              <a:pPr/>
              <a:t>10</a:t>
            </a:fld>
            <a:endParaRPr lang="nl-NL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black">
          <a:xfrm>
            <a:off x="42862" y="1888257"/>
            <a:ext cx="9205913" cy="4288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pic>
        <p:nvPicPr>
          <p:cNvPr id="12293" name="Picture 8" descr="http://www.audimation.com/content/cache/skins/Audimation/images/logo0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199" y="2071187"/>
            <a:ext cx="29273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http://acl-2.wpengine.netdna-cdn.com/wp-content/uploads/acl_logo2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62101"/>
          <a:stretch>
            <a:fillRect/>
          </a:stretch>
        </p:blipFill>
        <p:spPr bwMode="auto">
          <a:xfrm>
            <a:off x="2944814" y="2975335"/>
            <a:ext cx="1144344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https://gigaom2.files.wordpress.com/2010/12/logo_splunk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5818" y="1916171"/>
            <a:ext cx="2217512" cy="739170"/>
          </a:xfrm>
          <a:prstGeom prst="rect">
            <a:avLst/>
          </a:prstGeom>
          <a:noFill/>
        </p:spPr>
      </p:pic>
      <p:pic>
        <p:nvPicPr>
          <p:cNvPr id="12302" name="Picture 14" descr="http://fluxicon.com/disco/images/banner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5494" r="67205"/>
          <a:stretch>
            <a:fillRect/>
          </a:stretch>
        </p:blipFill>
        <p:spPr bwMode="auto">
          <a:xfrm>
            <a:off x="6005740" y="2699474"/>
            <a:ext cx="2496457" cy="1095376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4650" y="4875372"/>
            <a:ext cx="4464496" cy="8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6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9918" y="3838983"/>
            <a:ext cx="1635125" cy="779463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5" name="Afbeelding 14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251" y="3220283"/>
            <a:ext cx="1211262" cy="1165225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6" name="Afbeelding 15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65043" y="4934359"/>
            <a:ext cx="1222375" cy="1220788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7" name="Picture 2" descr="https://benchmarks.cisecurity.org/images/logo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589512" y="4032610"/>
            <a:ext cx="2088232" cy="6760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370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>
          <a:xfrm>
            <a:off x="352424" y="1263650"/>
            <a:ext cx="8718423" cy="5715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Fieldwork phase</a:t>
            </a:r>
            <a:endParaRPr lang="en-US" dirty="0"/>
          </a:p>
        </p:txBody>
      </p:sp>
      <p:sp>
        <p:nvSpPr>
          <p:cNvPr id="7171" name="Tijdelijke aanduiding voor tekst 42"/>
          <p:cNvSpPr>
            <a:spLocks noGrp="1"/>
          </p:cNvSpPr>
          <p:nvPr>
            <p:ph type="body" idx="1"/>
          </p:nvPr>
        </p:nvSpPr>
        <p:spPr>
          <a:xfrm>
            <a:off x="61913" y="1800225"/>
            <a:ext cx="8958262" cy="4414838"/>
          </a:xfrm>
        </p:spPr>
        <p:txBody>
          <a:bodyPr/>
          <a:lstStyle/>
          <a:p>
            <a:pPr marL="0" indent="0"/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Fieldwork </a:t>
            </a:r>
            <a:r>
              <a:rPr lang="en-US" sz="1600" dirty="0"/>
              <a:t>is defined as the process of gathering </a:t>
            </a:r>
            <a:r>
              <a:rPr lang="en-US" sz="1600" u="sng" dirty="0"/>
              <a:t>evidence</a:t>
            </a:r>
            <a:r>
              <a:rPr lang="en-US" sz="1600" dirty="0"/>
              <a:t> and </a:t>
            </a:r>
            <a:r>
              <a:rPr lang="en-US" sz="1600" dirty="0" smtClean="0"/>
              <a:t>analyzing </a:t>
            </a:r>
            <a:r>
              <a:rPr lang="en-US" sz="1600" dirty="0"/>
              <a:t>and evaluating that evidence in accordance with the audit proposal. The purpose of fieldwork is to collect sufficient and relevant evidence to reach a </a:t>
            </a:r>
            <a:r>
              <a:rPr lang="en-US" sz="1600" u="sng" dirty="0"/>
              <a:t>conclusion</a:t>
            </a:r>
            <a:r>
              <a:rPr lang="en-US" sz="1600" dirty="0"/>
              <a:t> or </a:t>
            </a:r>
            <a:r>
              <a:rPr lang="en-US" sz="1600" u="sng" dirty="0"/>
              <a:t>finding</a:t>
            </a:r>
            <a:r>
              <a:rPr lang="en-US" sz="1600" dirty="0"/>
              <a:t> and to support to </a:t>
            </a:r>
            <a:r>
              <a:rPr lang="en-US" sz="1600" u="sng" dirty="0"/>
              <a:t>recommendations</a:t>
            </a:r>
            <a:r>
              <a:rPr lang="en-US" sz="1600" dirty="0"/>
              <a:t>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Audit </a:t>
            </a:r>
            <a:r>
              <a:rPr lang="en-US" sz="1600" dirty="0"/>
              <a:t>techniques are tools, methods or processes by means of which an auditor collects necessary </a:t>
            </a:r>
            <a:r>
              <a:rPr lang="en-US" sz="1600" u="sng" dirty="0"/>
              <a:t>evidence</a:t>
            </a:r>
            <a:r>
              <a:rPr lang="en-US" sz="1600" dirty="0"/>
              <a:t> to support his opinion in respect of the propositions or assertions submitted by the client to him for his examination.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Standard </a:t>
            </a:r>
            <a:r>
              <a:rPr lang="en-US" sz="1600" dirty="0"/>
              <a:t>2310 – Identifying </a:t>
            </a:r>
            <a:r>
              <a:rPr lang="en-US" sz="1600" dirty="0" smtClean="0"/>
              <a:t>Information</a:t>
            </a:r>
          </a:p>
          <a:p>
            <a:pPr marL="0" indent="0"/>
            <a:r>
              <a:rPr lang="en-US" sz="1600" i="1" dirty="0" smtClean="0"/>
              <a:t>Internal </a:t>
            </a:r>
            <a:r>
              <a:rPr lang="en-US" sz="1600" i="1" dirty="0"/>
              <a:t>auditors must identify sufficient, reliable, relevant, and useful information to achieve the engagement’s objectives. </a:t>
            </a:r>
            <a:endParaRPr lang="en-US" sz="1600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8654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865" y="1126490"/>
            <a:ext cx="8229600" cy="571500"/>
          </a:xfrm>
        </p:spPr>
        <p:txBody>
          <a:bodyPr/>
          <a:lstStyle/>
          <a:p>
            <a:r>
              <a:rPr lang="en-US" dirty="0" smtClean="0"/>
              <a:t>Terminology related to audit techniques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00225"/>
            <a:ext cx="6600825" cy="4552950"/>
          </a:xfrm>
        </p:spPr>
        <p:txBody>
          <a:bodyPr/>
          <a:lstStyle/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en-US" altLang="nl-NL" sz="1400" i="1" u="sng" dirty="0"/>
              <a:t>Audit sources</a:t>
            </a:r>
            <a:r>
              <a:rPr lang="en-US" altLang="nl-NL" sz="1400" dirty="0" smtClean="0"/>
              <a:t>: sources where to get information/data from. E.g. employees/management; documents; IT-system;</a:t>
            </a:r>
            <a:endParaRPr lang="en-US" altLang="nl-NL" sz="1400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i="1" u="sng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en-US" altLang="nl-NL" sz="1400" i="1" u="sng" dirty="0"/>
              <a:t>Audit evidence</a:t>
            </a:r>
            <a:r>
              <a:rPr lang="en-US" altLang="nl-NL" sz="1400" dirty="0"/>
              <a:t>: information gathered during an audit. For example: interview report</a:t>
            </a:r>
            <a:r>
              <a:rPr lang="en-US" altLang="nl-NL" sz="1400" dirty="0" smtClean="0"/>
              <a:t>, specific aspects of documents, financial report, log file of an IT-system. Note: evidence is not a finding yet!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b="1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en-US" altLang="nl-NL" sz="1400" i="1" u="sng" dirty="0" smtClean="0">
                <a:solidFill>
                  <a:srgbClr val="000000"/>
                </a:solidFill>
              </a:rPr>
              <a:t>Audit findings</a:t>
            </a:r>
            <a:r>
              <a:rPr lang="en-US" altLang="nl-NL" sz="1400" dirty="0" smtClean="0">
                <a:solidFill>
                  <a:srgbClr val="000000"/>
                </a:solidFill>
              </a:rPr>
              <a:t>: the differences between the criteria from the reference framework and the </a:t>
            </a:r>
            <a:r>
              <a:rPr lang="en-US" altLang="nl-NL" sz="1400" dirty="0" smtClean="0"/>
              <a:t>evidence obtained from the </a:t>
            </a:r>
            <a:r>
              <a:rPr lang="en-US" altLang="nl-NL" sz="1400" dirty="0" smtClean="0">
                <a:solidFill>
                  <a:srgbClr val="000000"/>
                </a:solidFill>
              </a:rPr>
              <a:t>audit object (reality): the gaps!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nl-NL" altLang="nl-NL" sz="1400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en-US" altLang="nl-NL" sz="1400" i="1" u="sng" dirty="0" smtClean="0">
                <a:solidFill>
                  <a:srgbClr val="000000"/>
                </a:solidFill>
              </a:rPr>
              <a:t>Audit Conclusions</a:t>
            </a:r>
            <a:r>
              <a:rPr lang="en-US" altLang="nl-NL" sz="1400" dirty="0" smtClean="0">
                <a:solidFill>
                  <a:srgbClr val="000000"/>
                </a:solidFill>
              </a:rPr>
              <a:t>:</a:t>
            </a:r>
            <a:r>
              <a:rPr lang="en-US" altLang="nl-NL" sz="1400" b="1" dirty="0" smtClean="0">
                <a:solidFill>
                  <a:srgbClr val="000000"/>
                </a:solidFill>
              </a:rPr>
              <a:t> </a:t>
            </a:r>
            <a:r>
              <a:rPr lang="en-US" altLang="nl-NL" sz="1400" dirty="0" smtClean="0">
                <a:solidFill>
                  <a:srgbClr val="000000"/>
                </a:solidFill>
              </a:rPr>
              <a:t>answer to the key audit questions / audit objective based on a solid analysis of the audit findings;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dirty="0" smtClean="0">
              <a:solidFill>
                <a:srgbClr val="000000"/>
              </a:solidFill>
            </a:endParaRPr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en-US" altLang="nl-NL" sz="1400" i="1" u="sng" dirty="0" smtClean="0"/>
              <a:t>Audit opinion</a:t>
            </a:r>
            <a:r>
              <a:rPr lang="en-US" altLang="nl-NL" sz="1400" dirty="0" smtClean="0"/>
              <a:t>:</a:t>
            </a:r>
            <a:r>
              <a:rPr lang="en-US" altLang="nl-NL" sz="1400" b="1" dirty="0" smtClean="0"/>
              <a:t> </a:t>
            </a:r>
            <a:r>
              <a:rPr lang="en-US" altLang="nl-NL" sz="1400" dirty="0" smtClean="0"/>
              <a:t>statement made by the auditor in which an audit object is valued. Usually it concerns an opinion on the trueness and fairness of the financial statements (FA)</a:t>
            </a:r>
            <a:endParaRPr lang="en-US" altLang="nl-NL" sz="1400" b="1" dirty="0" smtClean="0">
              <a:solidFill>
                <a:srgbClr val="000000"/>
              </a:solidFill>
            </a:endParaRPr>
          </a:p>
        </p:txBody>
      </p:sp>
      <p:sp>
        <p:nvSpPr>
          <p:cNvPr id="5" name="Rechteraccolade 4"/>
          <p:cNvSpPr/>
          <p:nvPr/>
        </p:nvSpPr>
        <p:spPr>
          <a:xfrm>
            <a:off x="6691313" y="1804988"/>
            <a:ext cx="366712" cy="7524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raccolade 8"/>
          <p:cNvSpPr/>
          <p:nvPr/>
        </p:nvSpPr>
        <p:spPr>
          <a:xfrm>
            <a:off x="6691313" y="2557463"/>
            <a:ext cx="366712" cy="12096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/>
          <p:cNvSpPr txBox="1"/>
          <p:nvPr/>
        </p:nvSpPr>
        <p:spPr>
          <a:xfrm>
            <a:off x="7125652" y="2042725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Planning: </a:t>
            </a:r>
            <a:r>
              <a:rPr lang="en-US" sz="1200" dirty="0" smtClean="0"/>
              <a:t>determine audit techniques</a:t>
            </a:r>
            <a:endParaRPr lang="en-US" sz="1200" dirty="0"/>
          </a:p>
        </p:txBody>
      </p:sp>
      <p:sp>
        <p:nvSpPr>
          <p:cNvPr id="10" name="Tekstvak 9"/>
          <p:cNvSpPr txBox="1"/>
          <p:nvPr/>
        </p:nvSpPr>
        <p:spPr>
          <a:xfrm>
            <a:off x="7148513" y="3085712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Fieldwork: </a:t>
            </a:r>
            <a:r>
              <a:rPr lang="en-US" sz="1200" dirty="0" smtClean="0"/>
              <a:t>execute audit techniques</a:t>
            </a:r>
            <a:endParaRPr lang="en-US" sz="1200" dirty="0"/>
          </a:p>
        </p:txBody>
      </p:sp>
      <p:sp>
        <p:nvSpPr>
          <p:cNvPr id="11" name="Rechteraccolade 10"/>
          <p:cNvSpPr/>
          <p:nvPr/>
        </p:nvSpPr>
        <p:spPr>
          <a:xfrm>
            <a:off x="6736557" y="3767138"/>
            <a:ext cx="366712" cy="21859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kstvak 11"/>
          <p:cNvSpPr txBox="1"/>
          <p:nvPr/>
        </p:nvSpPr>
        <p:spPr>
          <a:xfrm>
            <a:off x="7148513" y="4721631"/>
            <a:ext cx="154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Analysis</a:t>
            </a:r>
            <a:r>
              <a:rPr lang="en-US" sz="1200" dirty="0" smtClean="0"/>
              <a:t>: 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6124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7" grpId="0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notions regarding audit techniques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2042159"/>
            <a:ext cx="9144000" cy="41729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Applicable techniques highly depend on type, objective (assurance? </a:t>
            </a:r>
            <a:r>
              <a:rPr lang="en-US" dirty="0"/>
              <a:t>c</a:t>
            </a:r>
            <a:r>
              <a:rPr lang="en-US" dirty="0" smtClean="0"/>
              <a:t>onsulting?), object of the audit, defined audit criteria;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Applicable audit techniques are dependable on available time, capacity, knowledge/skills, level of assurance, accessibility of data;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Already in the </a:t>
            </a:r>
            <a:r>
              <a:rPr lang="en-US" dirty="0"/>
              <a:t>preliminary</a:t>
            </a:r>
            <a:r>
              <a:rPr lang="en-US" dirty="0" smtClean="0"/>
              <a:t> phase/study audit evidence is gathered and audit techniques </a:t>
            </a:r>
            <a:r>
              <a:rPr lang="en-US" dirty="0"/>
              <a:t>are applied;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Sufficiency</a:t>
            </a:r>
            <a:r>
              <a:rPr lang="en-US" dirty="0"/>
              <a:t> of audit evidence is the measure of the quantity of audit evidence. </a:t>
            </a:r>
            <a:r>
              <a:rPr lang="en-US" u="sng" dirty="0"/>
              <a:t>Appropriateness</a:t>
            </a:r>
            <a:r>
              <a:rPr lang="en-US" dirty="0"/>
              <a:t> of evidence is the quality of the evidence, i.e., its </a:t>
            </a:r>
            <a:r>
              <a:rPr lang="en-US" u="sng" dirty="0"/>
              <a:t>relevance</a:t>
            </a:r>
            <a:r>
              <a:rPr lang="en-US" dirty="0"/>
              <a:t> and </a:t>
            </a:r>
            <a:r>
              <a:rPr lang="en-US" u="sng" dirty="0"/>
              <a:t>reliability</a:t>
            </a:r>
            <a:r>
              <a:rPr lang="en-US" dirty="0"/>
              <a:t> to support the auditor's opinion.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4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Audit Techniques (not exhaustive)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Financial Audit: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Sampling: statistical / non-statistical </a:t>
            </a:r>
            <a:r>
              <a:rPr lang="en-US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note: more a supportive tool than really audit technique;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Substantive testing (already in preliminary phase of the audit): e.g. analytical </a:t>
            </a:r>
            <a:r>
              <a:rPr lang="en-US" sz="1400" dirty="0"/>
              <a:t>review procedures: analysis of accounts, </a:t>
            </a:r>
            <a:r>
              <a:rPr lang="en-US" sz="1400" dirty="0" smtClean="0"/>
              <a:t>comparison/relation/connection between financial data;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Compliance checks;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Physical checks/observation: e.g. inventory check;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Testing of Financial Controls: e.g. </a:t>
            </a:r>
            <a:r>
              <a:rPr lang="en-US" sz="1400" i="1" dirty="0" smtClean="0"/>
              <a:t>system based controls </a:t>
            </a:r>
            <a:r>
              <a:rPr lang="en-US" sz="1400" dirty="0" smtClean="0"/>
              <a:t>(in coordination with IT-audit), controls embedded in the Financial Administration (e.g. segregation of duties);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Document </a:t>
            </a:r>
            <a:r>
              <a:rPr lang="en-US" sz="1400" dirty="0"/>
              <a:t>study, financial accounts/financial statements (detailed control);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Analysis of non-financial information (efficiency indicators, management control statement)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Interviews.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44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1" y="1092199"/>
            <a:ext cx="8229600" cy="571500"/>
          </a:xfrm>
        </p:spPr>
        <p:txBody>
          <a:bodyPr/>
          <a:lstStyle/>
          <a:p>
            <a:r>
              <a:rPr lang="en-US" dirty="0"/>
              <a:t>Performance/operational audit: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5475587"/>
              </p:ext>
            </p:extLst>
          </p:nvPr>
        </p:nvGraphicFramePr>
        <p:xfrm>
          <a:off x="304801" y="1663699"/>
          <a:ext cx="8424862" cy="4580229"/>
        </p:xfrm>
        <a:graphic>
          <a:graphicData uri="http://schemas.openxmlformats.org/drawingml/2006/table">
            <a:tbl>
              <a:tblPr/>
              <a:tblGrid>
                <a:gridCol w="2106000"/>
                <a:gridCol w="2106000"/>
                <a:gridCol w="2106000"/>
                <a:gridCol w="2106862"/>
              </a:tblGrid>
              <a:tr h="5193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CONSIDERATIONS 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 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PROCEDURES TO OBTAIN EVIDENCE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endParaRPr lang="en-US" sz="105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DOCUMENTATION 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9089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Whilst usually the most persuasive evidence, the auditor must be aware that his/her presence may distort what would normally occur, thus reducing the quality of the evidence.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 inspection or observation of people, property or events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Notes, photographs, charts, maps, drawings, samples, or audiovisual material.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9089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DOCUMENTARY 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evidence may be in electronic or hard-copy format. However, useful information may not always be documented, thus also necessitating the use of other approaches.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of documents, reports, manuals, literature, the internet, postal or web-based surveys.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Performance management reports, policies &amp; procedures, system descriptions, letters, contracts, survey results.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1428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 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 evidence is generally important in performance audits, as information obtained in this manner is up-to-date and may not be available elsewhere. However, information 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 corroborated and statements confirmed if they are being used as evidence.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Enquiry or interviews of auditee staff or third parties focus groups, expert panels.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Summary of information obtained through these methods.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649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ANALYTICAL 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Such evidence is obtained by using professional judgement to evaluate physical, documentary and oral evidence.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 through reasoning, reclassification, computation and comparison.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Summary of analytical data, including ratio analysis, regression analysis, benchmarking and coding.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71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Audit Techniques (not exhaustive)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Performance/operational audit: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Sampling: statistical / non-statistical </a:t>
            </a: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note: more a supportive tool than really audit technique</a:t>
            </a:r>
            <a:r>
              <a:rPr lang="en-US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;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Document study (mostly preliminary phase);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Process analysis (mostly preliminary phase)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Interviews: individual or group (in combination with supportive evidence, </a:t>
            </a:r>
            <a:r>
              <a:rPr lang="en-US" sz="1400" dirty="0" err="1" smtClean="0"/>
              <a:t>ATLAS.TI</a:t>
            </a:r>
            <a:r>
              <a:rPr lang="en-US" sz="1400" dirty="0" smtClean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Surveys;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Examination of specific evidence: e.g. adherence to procedures; authorizations;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Control (Risk) Self Assessments: C(R)SA;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Observation;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Workshops: e.g. gaming, C(R)SA, brown paper sessions in depth process analysis.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28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Audit Techniques (not exhaustive)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IT audit: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Sampling: statistical / non-statistical </a:t>
            </a:r>
            <a:r>
              <a:rPr lang="en-US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note: more a supportive tool than really audit technique</a:t>
            </a:r>
            <a:r>
              <a:rPr lang="en-US" sz="1400" dirty="0" smtClean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;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Document study (mostly preliminary phase);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Process analysis (mostly preliminary phase);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Testing of </a:t>
            </a:r>
            <a:r>
              <a:rPr lang="en-US" sz="1400" b="1" i="1" dirty="0" smtClean="0"/>
              <a:t>General Controls </a:t>
            </a:r>
            <a:r>
              <a:rPr lang="en-US" sz="1400" dirty="0" smtClean="0"/>
              <a:t>(e.g. access management and change management and </a:t>
            </a:r>
            <a:r>
              <a:rPr lang="en-US" sz="1400" b="1" i="1" dirty="0" smtClean="0"/>
              <a:t>Application controls </a:t>
            </a:r>
            <a:r>
              <a:rPr lang="en-US" sz="1400" dirty="0" smtClean="0"/>
              <a:t>(design and practice: walk through testing, PEN-testing);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Log file analysis;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Interviews;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IT-tooling, </a:t>
            </a:r>
            <a:r>
              <a:rPr lang="en-US" sz="1400" dirty="0" err="1" smtClean="0"/>
              <a:t>CAATs</a:t>
            </a:r>
            <a:r>
              <a:rPr lang="en-US" sz="1400" dirty="0" smtClean="0"/>
              <a:t> (aiding the IT-audit process) and </a:t>
            </a:r>
            <a:r>
              <a:rPr lang="en-US" sz="1400" dirty="0" err="1" smtClean="0"/>
              <a:t>CAATTs</a:t>
            </a:r>
            <a:r>
              <a:rPr lang="en-US" sz="1400" dirty="0" smtClean="0"/>
              <a:t> (for large volumes of data, no sampling)</a:t>
            </a:r>
            <a:r>
              <a:rPr lang="en-US" sz="1400" dirty="0" smtClean="0">
                <a:sym typeface="Wingdings" panose="05000000000000000000" pitchFamily="2" charset="2"/>
              </a:rPr>
              <a:t> data analysis and data/process-mining</a:t>
            </a:r>
            <a:r>
              <a:rPr lang="en-US" sz="14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Analytical review of data by using </a:t>
            </a:r>
            <a:r>
              <a:rPr lang="en-US" sz="1400" dirty="0" err="1" smtClean="0"/>
              <a:t>CAATs</a:t>
            </a:r>
            <a:r>
              <a:rPr lang="en-US" sz="1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18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Computer-Assisted Audit Tooling (CAATS)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33338" y="1835150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b="1" i="1" dirty="0" smtClean="0">
                <a:cs typeface="+mn-cs"/>
              </a:rPr>
              <a:t>Tools to analyze data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smtClean="0">
                <a:cs typeface="+mn-cs"/>
              </a:rPr>
              <a:t>Process mining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smtClean="0">
                <a:cs typeface="+mn-cs"/>
              </a:rPr>
              <a:t>Analyzing machine data with </a:t>
            </a:r>
            <a:r>
              <a:rPr kumimoji="1" lang="en-US" sz="1400" dirty="0" err="1" smtClean="0">
                <a:cs typeface="+mn-cs"/>
              </a:rPr>
              <a:t>Splunk</a:t>
            </a:r>
            <a:endParaRPr kumimoji="1" lang="en-US" sz="1400" dirty="0" smtClean="0">
              <a:cs typeface="+mn-cs"/>
            </a:endParaRP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smtClean="0">
                <a:cs typeface="+mn-cs"/>
              </a:rPr>
              <a:t>Real-time network and server information with </a:t>
            </a:r>
            <a:r>
              <a:rPr kumimoji="1" lang="en-US" sz="1400" dirty="0" err="1" smtClean="0">
                <a:cs typeface="+mn-cs"/>
              </a:rPr>
              <a:t>Splunk</a:t>
            </a:r>
            <a:r>
              <a:rPr kumimoji="1" lang="en-US" sz="1400" dirty="0" smtClean="0">
                <a:cs typeface="+mn-cs"/>
              </a:rPr>
              <a:t> dashboard </a:t>
            </a: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smtClean="0">
                <a:cs typeface="+mn-cs"/>
              </a:rPr>
              <a:t>Log file analysis</a:t>
            </a:r>
          </a:p>
          <a:p>
            <a:pPr lvl="2" eaLnBrk="1" hangingPunct="1">
              <a:spcBef>
                <a:spcPct val="20000"/>
              </a:spcBef>
              <a:buSzPct val="100000"/>
              <a:defRPr/>
            </a:pPr>
            <a:endParaRPr kumimoji="1" lang="en-US" sz="16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b="1" i="1" dirty="0" smtClean="0">
                <a:cs typeface="+mn-cs"/>
              </a:rPr>
              <a:t>Tools for IT security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>
                <a:cs typeface="+mn-cs"/>
              </a:rPr>
              <a:t>Center for Internet Security</a:t>
            </a:r>
            <a:endParaRPr kumimoji="1" lang="en-US" sz="1400" dirty="0" smtClean="0">
              <a:cs typeface="+mn-cs"/>
            </a:endParaRP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smtClean="0">
                <a:cs typeface="+mn-cs"/>
              </a:rPr>
              <a:t>Assess quality of digital certificates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>
                <a:cs typeface="+mn-cs"/>
              </a:rPr>
              <a:t>Check computers for common security </a:t>
            </a:r>
            <a:r>
              <a:rPr kumimoji="1" lang="en-US" sz="1400" dirty="0" smtClean="0">
                <a:cs typeface="+mn-cs"/>
              </a:rPr>
              <a:t>misconfigurations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400" dirty="0" smtClean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en-US" sz="1400" dirty="0" err="1" smtClean="0">
                <a:cs typeface="+mn-cs"/>
              </a:rPr>
              <a:t>CAATs</a:t>
            </a:r>
            <a:r>
              <a:rPr kumimoji="1" lang="en-US" sz="1400" dirty="0" smtClean="0">
                <a:cs typeface="+mn-cs"/>
              </a:rPr>
              <a:t> is in the Netherlands used in all types of audits. For Financial Audit it is essential</a:t>
            </a:r>
            <a:endParaRPr kumimoji="1" lang="en-US" sz="1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98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4148</TotalTime>
  <Words>1025</Words>
  <Application>Microsoft Office PowerPoint</Application>
  <PresentationFormat>Diavoorstelling (4:3)</PresentationFormat>
  <Paragraphs>133</Paragraphs>
  <Slides>11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Inhoud bullet</vt:lpstr>
      <vt:lpstr>Standaardontwerp</vt:lpstr>
      <vt:lpstr>1_Standaardontwerp</vt:lpstr>
      <vt:lpstr>2_Standaardontwerp</vt:lpstr>
      <vt:lpstr>Dia 1</vt:lpstr>
      <vt:lpstr>Fieldwork phase</vt:lpstr>
      <vt:lpstr>Terminology related to audit techniques</vt:lpstr>
      <vt:lpstr>Some notions regarding audit techniques</vt:lpstr>
      <vt:lpstr>An overview of Audit Techniques (not exhaustive)</vt:lpstr>
      <vt:lpstr>Performance/operational audit:</vt:lpstr>
      <vt:lpstr>An overview of Audit Techniques (not exhaustive)</vt:lpstr>
      <vt:lpstr>An overview of Audit Techniques (not exhaustive)</vt:lpstr>
      <vt:lpstr>Computer-Assisted Audit Tooling (CAATS) </vt:lpstr>
      <vt:lpstr>IT-audit tooling: some tools used in the Netherlands</vt:lpstr>
      <vt:lpstr>Dia 11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KESTEREN_M</cp:lastModifiedBy>
  <cp:revision>291</cp:revision>
  <dcterms:created xsi:type="dcterms:W3CDTF">2009-01-23T09:04:29Z</dcterms:created>
  <dcterms:modified xsi:type="dcterms:W3CDTF">2019-03-15T15:32:07Z</dcterms:modified>
</cp:coreProperties>
</file>