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1" r:id="rId1"/>
    <p:sldMasterId id="2147484258" r:id="rId2"/>
    <p:sldMasterId id="2147484373" r:id="rId3"/>
    <p:sldMasterId id="2147484380" r:id="rId4"/>
  </p:sldMasterIdLst>
  <p:notesMasterIdLst>
    <p:notesMasterId r:id="rId11"/>
  </p:notesMasterIdLst>
  <p:sldIdLst>
    <p:sldId id="290" r:id="rId5"/>
    <p:sldId id="409" r:id="rId6"/>
    <p:sldId id="410" r:id="rId7"/>
    <p:sldId id="411" r:id="rId8"/>
    <p:sldId id="412" r:id="rId9"/>
    <p:sldId id="292" r:id="rId10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3D6"/>
    <a:srgbClr val="FDFB97"/>
    <a:srgbClr val="2494C5"/>
    <a:srgbClr val="529D2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5" autoAdjust="0"/>
    <p:restoredTop sz="94706" autoAdjust="0"/>
  </p:normalViewPr>
  <p:slideViewPr>
    <p:cSldViewPr snapToGrid="0">
      <p:cViewPr varScale="1">
        <p:scale>
          <a:sx n="43" d="100"/>
          <a:sy n="43" d="100"/>
        </p:scale>
        <p:origin x="-12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7D7862-AF02-4284-A2C1-54F3289F3CC1}" type="datetimeFigureOut">
              <a:rPr lang="nl-NL"/>
              <a:pPr>
                <a:defRPr/>
              </a:pPr>
              <a:t>15-3-2019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956567-BFC8-4B99-B00E-55687266A1C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854781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56567-BFC8-4B99-B00E-55687266A1CF}" type="slidenum">
              <a:rPr lang="nl-NL" smtClean="0"/>
              <a:pPr>
                <a:defRPr/>
              </a:pPr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911543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C57AE7-3E5F-4B20-81F4-662B833B918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7948" y="4724085"/>
            <a:ext cx="4989723" cy="4474529"/>
          </a:xfrm>
          <a:noFill/>
        </p:spPr>
        <p:txBody>
          <a:bodyPr/>
          <a:lstStyle/>
          <a:p>
            <a:pPr eaLnBrk="1" hangingPunct="1"/>
            <a:endParaRPr lang="en-GB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5902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C57AE7-3E5F-4B20-81F4-662B833B918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7948" y="4724085"/>
            <a:ext cx="4989723" cy="4474529"/>
          </a:xfrm>
          <a:noFill/>
        </p:spPr>
        <p:txBody>
          <a:bodyPr/>
          <a:lstStyle/>
          <a:p>
            <a:pPr eaLnBrk="1" hangingPunct="1"/>
            <a:endParaRPr lang="en-GB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3857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C57AE7-3E5F-4B20-81F4-662B833B918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7948" y="4724085"/>
            <a:ext cx="4989723" cy="4474529"/>
          </a:xfrm>
          <a:noFill/>
        </p:spPr>
        <p:txBody>
          <a:bodyPr/>
          <a:lstStyle/>
          <a:p>
            <a:pPr eaLnBrk="1" hangingPunct="1"/>
            <a:endParaRPr lang="en-GB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0898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03822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2190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200174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585532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503922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prstClr val="white"/>
              </a:solidFill>
              <a:latin typeface="Verdana"/>
              <a:cs typeface="Arial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prstClr val="white"/>
              </a:solidFill>
              <a:latin typeface="Verdana"/>
              <a:cs typeface="Arial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>
          <a:xfrm>
            <a:off x="4641850" y="6542088"/>
            <a:ext cx="4184650" cy="3159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45025" y="6362700"/>
            <a:ext cx="4183063" cy="2841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Brussels, February 2018</a:t>
            </a:r>
            <a:endParaRPr lang="en-US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fld id="{5A6A1B73-A371-4597-82C6-788C897E157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464813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206887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883269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078307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610699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927013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Brussels, February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844824"/>
            <a:ext cx="8229600" cy="4065836"/>
          </a:xfrm>
        </p:spPr>
        <p:txBody>
          <a:bodyPr/>
          <a:lstStyle>
            <a:lvl1pPr marL="342900" indent="-342900">
              <a:spcAft>
                <a:spcPts val="900"/>
              </a:spcAft>
              <a:buClr>
                <a:srgbClr val="0F5494"/>
              </a:buClr>
              <a:buFont typeface="Arial" pitchFamily="34" charset="0"/>
              <a:buChar char="•"/>
              <a:defRPr b="0" i="0"/>
            </a:lvl1pPr>
            <a:lvl2pPr>
              <a:buClr>
                <a:srgbClr val="0F5494"/>
              </a:buClr>
              <a:buSzPct val="90000"/>
              <a:defRPr b="0"/>
            </a:lvl2pPr>
            <a:lvl3pPr marL="1200150" indent="-285750">
              <a:buFont typeface="Arial" panose="020B0604020202020204" pitchFamily="34" charset="0"/>
              <a:buChar char="•"/>
              <a:defRPr b="0"/>
            </a:lvl3pPr>
          </a:lstStyle>
          <a:p>
            <a:pPr lvl="0"/>
            <a:r>
              <a:rPr lang="fr-BE" dirty="0" smtClean="0"/>
              <a:t>Et </a:t>
            </a:r>
            <a:r>
              <a:rPr lang="fr-BE" dirty="0" err="1" smtClean="0"/>
              <a:t>dolor</a:t>
            </a:r>
            <a:r>
              <a:rPr lang="fr-BE" dirty="0" smtClean="0"/>
              <a:t> </a:t>
            </a:r>
            <a:r>
              <a:rPr lang="fr-BE" dirty="0" err="1" smtClean="0"/>
              <a:t>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2528494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Brussels, February 2018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6480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1800">
              <a:solidFill>
                <a:schemeClr val="tx1"/>
              </a:solidFill>
            </a:endParaRP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>
          <a:xfrm>
            <a:off x="4641850" y="6542088"/>
            <a:ext cx="4184650" cy="3159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45025" y="6362700"/>
            <a:ext cx="4183063" cy="2841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Brussels, February 2018</a:t>
            </a:r>
            <a:endParaRPr lang="en-US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fld id="{5A6A1B73-A371-4597-82C6-788C897E157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203608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20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103438"/>
            <a:ext cx="37115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797175"/>
            <a:ext cx="36957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2" r:id="rId1"/>
    <p:sldLayoutId id="2147484358" r:id="rId2"/>
    <p:sldLayoutId id="2147484359" r:id="rId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5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6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7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60" r:id="rId6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3040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4" r:id="rId1"/>
    <p:sldLayoutId id="2147484375" r:id="rId2"/>
    <p:sldLayoutId id="2147484376" r:id="rId3"/>
    <p:sldLayoutId id="2147484377" r:id="rId4"/>
    <p:sldLayoutId id="2147484378" r:id="rId5"/>
    <p:sldLayoutId id="2147484379" r:id="rId6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3563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8" r:id="rId6"/>
    <p:sldLayoutId id="2147484389" r:id="rId7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2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foto1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584700" cy="6858000"/>
          </a:xfrm>
          <a:prstGeom prst="rect">
            <a:avLst/>
          </a:prstGeom>
        </p:spPr>
      </p:pic>
      <p:sp>
        <p:nvSpPr>
          <p:cNvPr id="5122" name="shpDatum"/>
          <p:cNvSpPr>
            <a:spLocks noChangeArrowheads="1"/>
          </p:cNvSpPr>
          <p:nvPr/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000">
              <a:solidFill>
                <a:srgbClr val="FFFFFF"/>
              </a:solidFill>
            </a:endParaRPr>
          </a:p>
        </p:txBody>
      </p:sp>
      <p:sp>
        <p:nvSpPr>
          <p:cNvPr id="5123" name="Titel"/>
          <p:cNvSpPr>
            <a:spLocks noChangeArrowheads="1"/>
          </p:cNvSpPr>
          <p:nvPr/>
        </p:nvSpPr>
        <p:spPr bwMode="auto">
          <a:xfrm>
            <a:off x="4584700" y="2592470"/>
            <a:ext cx="4599493" cy="346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noProof="1" smtClean="0">
                <a:solidFill>
                  <a:srgbClr val="FFFFFF"/>
                </a:solidFill>
              </a:rPr>
              <a:t>IT-audit case</a:t>
            </a:r>
          </a:p>
          <a:p>
            <a:endParaRPr lang="en-US" sz="1200" noProof="1">
              <a:solidFill>
                <a:srgbClr val="FFFFFF"/>
              </a:solidFill>
            </a:endParaRPr>
          </a:p>
          <a:p>
            <a:endParaRPr lang="nl-NL" sz="1200" noProof="1" smtClean="0">
              <a:solidFill>
                <a:srgbClr val="FFFFFF"/>
              </a:solidFill>
            </a:endParaRPr>
          </a:p>
          <a:p>
            <a:endParaRPr lang="nl-NL" sz="1200" noProof="1" smtClean="0">
              <a:solidFill>
                <a:srgbClr val="FFFFFF"/>
              </a:solidFill>
            </a:endParaRPr>
          </a:p>
          <a:p>
            <a:endParaRPr lang="nl-NL" sz="1200" noProof="1" smtClean="0">
              <a:solidFill>
                <a:srgbClr val="FFFFFF"/>
              </a:solidFill>
            </a:endParaRPr>
          </a:p>
          <a:p>
            <a:r>
              <a:rPr lang="nl-NL" sz="1200" noProof="1" smtClean="0">
                <a:solidFill>
                  <a:srgbClr val="FFFFFF"/>
                </a:solidFill>
              </a:rPr>
              <a:t>PEMPAL, Skopje, April 2019</a:t>
            </a:r>
            <a:endParaRPr lang="en-US" sz="1200" noProof="1">
              <a:solidFill>
                <a:srgbClr val="FFFFFF"/>
              </a:solidFill>
            </a:endParaRPr>
          </a:p>
        </p:txBody>
      </p:sp>
      <p:sp>
        <p:nvSpPr>
          <p:cNvPr id="5124" name="Subtitel"/>
          <p:cNvSpPr>
            <a:spLocks noChangeArrowheads="1"/>
          </p:cNvSpPr>
          <p:nvPr/>
        </p:nvSpPr>
        <p:spPr bwMode="auto">
          <a:xfrm>
            <a:off x="4929188" y="3708400"/>
            <a:ext cx="395922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endParaRPr lang="en-US" sz="1800" noProof="1">
              <a:solidFill>
                <a:srgbClr val="FFFFFF"/>
              </a:solidFill>
            </a:endParaRPr>
          </a:p>
        </p:txBody>
      </p:sp>
      <p:pic>
        <p:nvPicPr>
          <p:cNvPr id="5127" name="Picture 11" descr="RO_F_Logo_Powerpoint_diap_en 1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r>
              <a:rPr lang="en-US" dirty="0" smtClean="0"/>
              <a:t>: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8F6B-0722-4D20-AEF6-BF2647920618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465927" name="Rectangle 7"/>
          <p:cNvSpPr>
            <a:spLocks noChangeArrowheads="1"/>
          </p:cNvSpPr>
          <p:nvPr/>
        </p:nvSpPr>
        <p:spPr bwMode="black">
          <a:xfrm>
            <a:off x="33338" y="1835150"/>
            <a:ext cx="9110662" cy="4341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en-US" sz="1600" dirty="0" smtClean="0">
                <a:cs typeface="+mn-cs"/>
              </a:rPr>
              <a:t>Introduction of new integrated software which encompasses all HR-process: SAP-HR;</a:t>
            </a: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kumimoji="1" lang="en-US" sz="1600" dirty="0" smtClean="0">
              <a:cs typeface="+mn-cs"/>
            </a:endParaRP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SAP-HR system will be introduced by means of a temporary project organization responsible for a flawless implementation. The new SAP-HR system will integrate the following processes:  payroll, employee administration, time management, travel management, legal </a:t>
            </a:r>
            <a:r>
              <a:rPr lang="en-US" sz="1600" dirty="0" smtClean="0"/>
              <a:t>reporting;</a:t>
            </a: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kumimoji="1" lang="en-US" sz="1600" dirty="0">
              <a:cs typeface="+mn-cs"/>
            </a:endParaRP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Secretary General asked the audit department to give additional assurance on </a:t>
            </a:r>
            <a:r>
              <a:rPr lang="en-US" sz="1600" dirty="0" smtClean="0"/>
              <a:t>ensuring a flawless transfer to the new integrated system as </a:t>
            </a:r>
            <a:r>
              <a:rPr lang="en-US" sz="1600" dirty="0"/>
              <a:t>well as on the governance of the implementation-project itself.  </a:t>
            </a: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kumimoji="1" lang="en-US" sz="16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6980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1263650"/>
            <a:ext cx="8534400" cy="571500"/>
          </a:xfrm>
        </p:spPr>
        <p:txBody>
          <a:bodyPr/>
          <a:lstStyle/>
          <a:p>
            <a:r>
              <a:rPr lang="en-US" dirty="0"/>
              <a:t>Main risks related to the audited </a:t>
            </a:r>
            <a:r>
              <a:rPr lang="en-US" dirty="0" smtClean="0"/>
              <a:t>processes: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8F6B-0722-4D20-AEF6-BF2647920618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465927" name="Rectangle 7"/>
          <p:cNvSpPr>
            <a:spLocks noChangeArrowheads="1"/>
          </p:cNvSpPr>
          <p:nvPr/>
        </p:nvSpPr>
        <p:spPr bwMode="black">
          <a:xfrm>
            <a:off x="0" y="2201862"/>
            <a:ext cx="9110662" cy="2589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600" b="1" dirty="0"/>
              <a:t>C</a:t>
            </a:r>
            <a:r>
              <a:rPr lang="en-US" sz="1600" dirty="0"/>
              <a:t>onfidentially (risk of losing/leaking vital or privacy sensitive information to third parties), </a:t>
            </a:r>
            <a:endParaRPr lang="en-US" sz="1600" dirty="0" smtClean="0"/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600" b="1" dirty="0" smtClean="0"/>
              <a:t>I</a:t>
            </a:r>
            <a:r>
              <a:rPr lang="en-US" sz="1600" dirty="0" smtClean="0"/>
              <a:t>ntegrity </a:t>
            </a:r>
            <a:r>
              <a:rPr lang="en-US" sz="1600" dirty="0"/>
              <a:t>(trustworthiness of the data the system delivers</a:t>
            </a:r>
            <a:r>
              <a:rPr lang="en-US" sz="1600" dirty="0" smtClean="0"/>
              <a:t>);</a:t>
            </a: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600" b="1" dirty="0" smtClean="0"/>
              <a:t>A</a:t>
            </a:r>
            <a:r>
              <a:rPr lang="en-US" sz="1600" dirty="0" smtClean="0"/>
              <a:t>vailability </a:t>
            </a:r>
            <a:r>
              <a:rPr lang="en-US" sz="1600" dirty="0"/>
              <a:t>(continuity, back-up and recovery etc</a:t>
            </a:r>
            <a:r>
              <a:rPr lang="en-US" sz="1600" dirty="0" smtClean="0"/>
              <a:t>.);</a:t>
            </a: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R</a:t>
            </a:r>
            <a:r>
              <a:rPr lang="en-US" sz="1600" dirty="0" smtClean="0"/>
              <a:t>isks </a:t>
            </a:r>
            <a:r>
              <a:rPr lang="en-US" sz="1600" dirty="0"/>
              <a:t>concerning the appropriate governance arrangements of the IT-project itself.</a:t>
            </a: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kumimoji="1" lang="en-US" sz="16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10605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Objective(s) and scope of the audit </a:t>
            </a:r>
            <a:r>
              <a:rPr lang="en-US" dirty="0" smtClean="0"/>
              <a:t>engagement: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8F6B-0722-4D20-AEF6-BF2647920618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465927" name="Rectangle 7"/>
          <p:cNvSpPr>
            <a:spLocks noChangeArrowheads="1"/>
          </p:cNvSpPr>
          <p:nvPr/>
        </p:nvSpPr>
        <p:spPr bwMode="black">
          <a:xfrm>
            <a:off x="0" y="1928018"/>
            <a:ext cx="9110662" cy="4341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1400" i="1" dirty="0"/>
              <a:t>The objective of the audit is to give reasonable assurance on the following key audit-questions:</a:t>
            </a:r>
          </a:p>
          <a:p>
            <a:endParaRPr lang="en-GB" sz="1400" i="1" dirty="0"/>
          </a:p>
          <a:p>
            <a:pPr marL="742950" lvl="1" indent="-742950">
              <a:buFont typeface="Arial" panose="020B0604020202020204" pitchFamily="34" charset="0"/>
              <a:buChar char="•"/>
            </a:pPr>
            <a:r>
              <a:rPr lang="en-US" sz="1400" i="1" dirty="0"/>
              <a:t>Is the </a:t>
            </a:r>
            <a:r>
              <a:rPr lang="en-US" sz="1400" b="1" i="1" dirty="0"/>
              <a:t>governance</a:t>
            </a:r>
            <a:r>
              <a:rPr lang="en-US" sz="1400" i="1" dirty="0"/>
              <a:t> of the project designed and functioning in such a way that it will pave the way to successful migration and implementation of SAP-HR within the ministry of Economy</a:t>
            </a:r>
            <a:r>
              <a:rPr lang="en-US" sz="1400" i="1" dirty="0" smtClean="0"/>
              <a:t>?;</a:t>
            </a:r>
          </a:p>
          <a:p>
            <a:pPr marL="742950" lvl="1" indent="-742950">
              <a:buFont typeface="Arial" panose="020B0604020202020204" pitchFamily="34" charset="0"/>
              <a:buChar char="•"/>
            </a:pPr>
            <a:endParaRPr lang="en-US" sz="1400" i="1" dirty="0"/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sz="1400" i="1" dirty="0"/>
              <a:t>Is the  </a:t>
            </a:r>
            <a:r>
              <a:rPr lang="en-US" sz="1400" b="1" i="1" dirty="0"/>
              <a:t>adequateness</a:t>
            </a:r>
            <a:r>
              <a:rPr lang="en-US" sz="1400" i="1" dirty="0"/>
              <a:t> of the application- and general controls </a:t>
            </a:r>
            <a:r>
              <a:rPr lang="en-US" sz="1400" b="1" i="1" dirty="0"/>
              <a:t>sufficient</a:t>
            </a:r>
            <a:r>
              <a:rPr lang="en-US" sz="1400" i="1" dirty="0"/>
              <a:t> related to confidentially of data, integrity of data and the availability of vital information of the HR-related systems during the project phase, migration and delivery phases of the project</a:t>
            </a:r>
            <a:r>
              <a:rPr lang="en-US" sz="1400" i="1" dirty="0" smtClean="0"/>
              <a:t>?;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endParaRPr lang="en-US" sz="1400" i="1" dirty="0"/>
          </a:p>
          <a:p>
            <a:pPr marL="742950" lvl="1" indent="-742950">
              <a:buFont typeface="Arial" panose="020B0604020202020204" pitchFamily="34" charset="0"/>
              <a:buChar char="•"/>
            </a:pPr>
            <a:r>
              <a:rPr lang="en-US" sz="1400" i="1" dirty="0"/>
              <a:t>Assurance statements on the proper governance of the project as well as the adequateness of CIA-related controls on application- and general level will be accompanied with recommendations if necessary and applicable. Potential findings and recommendations.</a:t>
            </a:r>
          </a:p>
        </p:txBody>
      </p:sp>
    </p:spTree>
    <p:extLst>
      <p:ext uri="{BB962C8B-B14F-4D97-AF65-F5344CB8AC3E}">
        <p14:creationId xmlns:p14="http://schemas.microsoft.com/office/powerpoint/2010/main" xmlns="" val="3739245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to be used and audit scope:</a:t>
            </a:r>
            <a:endParaRPr lang="en-US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black">
          <a:xfrm>
            <a:off x="0" y="1928018"/>
            <a:ext cx="9110662" cy="4341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1400" i="1" dirty="0"/>
              <a:t>The objective of the audit is to give reasonable assurance on the following key audit-questions:</a:t>
            </a:r>
          </a:p>
          <a:p>
            <a:endParaRPr lang="en-GB" sz="1400" i="1" dirty="0"/>
          </a:p>
          <a:p>
            <a:pPr marL="742950" lvl="1" indent="-742950">
              <a:buFont typeface="Arial" panose="020B0604020202020204" pitchFamily="34" charset="0"/>
              <a:buChar char="•"/>
            </a:pPr>
            <a:r>
              <a:rPr lang="en-US" sz="1400" b="1" dirty="0" smtClean="0"/>
              <a:t>PRINCE2</a:t>
            </a:r>
            <a:r>
              <a:rPr lang="en-US" sz="1400" dirty="0" smtClean="0"/>
              <a:t>: </a:t>
            </a:r>
            <a:r>
              <a:rPr lang="en-US" sz="1400" dirty="0"/>
              <a:t>PRINCE2 is a structured project management </a:t>
            </a:r>
            <a:r>
              <a:rPr lang="en-US" sz="1400" dirty="0" smtClean="0"/>
              <a:t>method. </a:t>
            </a:r>
            <a:r>
              <a:rPr lang="en-US" sz="1400" dirty="0"/>
              <a:t>PRINCE2 </a:t>
            </a:r>
            <a:r>
              <a:rPr lang="en-US" sz="1400" dirty="0" smtClean="0"/>
              <a:t>emphasizes </a:t>
            </a:r>
            <a:r>
              <a:rPr lang="en-US" sz="1400" dirty="0"/>
              <a:t>dividing projects into manageable and controllable stages. It is adopted in many countries worldwide, including the UK, Western European countries, and </a:t>
            </a:r>
            <a:r>
              <a:rPr lang="en-US" sz="1400" dirty="0" smtClean="0"/>
              <a:t>Australia;</a:t>
            </a:r>
          </a:p>
          <a:p>
            <a:pPr marL="742950" lvl="1" indent="-7429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742950" lvl="1" indent="-742950">
              <a:buFont typeface="Arial" panose="020B0604020202020204" pitchFamily="34" charset="0"/>
              <a:buChar char="•"/>
            </a:pPr>
            <a:r>
              <a:rPr lang="en-US" sz="1400" b="1" dirty="0" smtClean="0"/>
              <a:t>COBIT5</a:t>
            </a:r>
            <a:r>
              <a:rPr lang="en-US" sz="1400" dirty="0" smtClean="0"/>
              <a:t>: COBIT5 is </a:t>
            </a:r>
            <a:r>
              <a:rPr lang="en-US" sz="1400" dirty="0"/>
              <a:t>the only business framework for the governance and management of </a:t>
            </a:r>
            <a:r>
              <a:rPr lang="en-US" sz="1400" dirty="0" smtClean="0"/>
              <a:t>enterprise/business </a:t>
            </a:r>
            <a:r>
              <a:rPr lang="en-US" sz="1400" dirty="0"/>
              <a:t>IT. It is the product of a global task force and development team from ISACA, a nonprofit, independent association of more than 140,000 governance, security, risk and assurance professionals in 187 </a:t>
            </a:r>
            <a:r>
              <a:rPr lang="en-US" sz="1400" dirty="0" smtClean="0"/>
              <a:t>countries;</a:t>
            </a:r>
          </a:p>
          <a:p>
            <a:pPr marL="742950" lvl="1" indent="-7429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742950" lvl="1" indent="-742950">
              <a:buFont typeface="Arial" panose="020B0604020202020204" pitchFamily="34" charset="0"/>
              <a:buChar char="•"/>
            </a:pPr>
            <a:r>
              <a:rPr lang="en-US" sz="1400" dirty="0"/>
              <a:t>Existing organizational</a:t>
            </a:r>
            <a:r>
              <a:rPr lang="en-US" sz="1400" b="1" dirty="0"/>
              <a:t> Procedures and regulations </a:t>
            </a:r>
            <a:r>
              <a:rPr lang="en-US" sz="1400" dirty="0"/>
              <a:t>which are relevant for the migration process towards the new SAP-HR system. If these procedures and regulations conflict with requirements of Prince2 and/or COBIT5 it will be noted as an audit finding</a:t>
            </a:r>
            <a:r>
              <a:rPr lang="en-US" sz="1400" dirty="0" smtClean="0"/>
              <a:t>.</a:t>
            </a:r>
          </a:p>
          <a:p>
            <a:pPr marL="742950" lvl="1" indent="-7429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lvl="1"/>
            <a:r>
              <a:rPr lang="en-US" sz="1400" b="1" dirty="0" smtClean="0">
                <a:solidFill>
                  <a:srgbClr val="C00000"/>
                </a:solidFill>
              </a:rPr>
              <a:t>SCOPE:</a:t>
            </a:r>
            <a:endParaRPr lang="en-US" sz="1400" b="1" dirty="0">
              <a:solidFill>
                <a:srgbClr val="C00000"/>
              </a:solidFill>
            </a:endParaRPr>
          </a:p>
          <a:p>
            <a:pPr marL="0" lvl="1"/>
            <a:endParaRPr lang="en-US" sz="1400" dirty="0"/>
          </a:p>
          <a:p>
            <a:pPr marL="742950" lvl="1" indent="-742950">
              <a:buFont typeface="Arial" panose="020B0604020202020204" pitchFamily="34" charset="0"/>
              <a:buChar char="•"/>
            </a:pPr>
            <a:r>
              <a:rPr lang="en-US" sz="1400" i="1" dirty="0"/>
              <a:t>The audit will not extend its scope by assessing the key-objectives as defined for the transformation towards the new system. </a:t>
            </a:r>
          </a:p>
          <a:p>
            <a:pPr marL="742950" lvl="1" indent="-7429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66425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6" descr="RO_F_Logo_Powerpoint_diap_en 1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Thank yo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3606"/>
            <a:ext cx="4572000" cy="357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4169</TotalTime>
  <Words>470</Words>
  <Application>Microsoft Office PowerPoint</Application>
  <PresentationFormat>Diavoorstelling (4:3)</PresentationFormat>
  <Paragraphs>44</Paragraphs>
  <Slides>6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4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Inhoud bullet</vt:lpstr>
      <vt:lpstr>Standaardontwerp</vt:lpstr>
      <vt:lpstr>1_Standaardontwerp</vt:lpstr>
      <vt:lpstr>2_Standaardontwerp</vt:lpstr>
      <vt:lpstr>Dia 1</vt:lpstr>
      <vt:lpstr>Context:</vt:lpstr>
      <vt:lpstr>Main risks related to the audited processes:</vt:lpstr>
      <vt:lpstr>Objective(s) and scope of the audit engagement:</vt:lpstr>
      <vt:lpstr>Criteria to be used and audit scope:</vt:lpstr>
      <vt:lpstr>Dia 6</vt:lpstr>
    </vt:vector>
  </TitlesOfParts>
  <Company>Ministerie van Financiën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Kesteren, M (Manfred) van (ADR/FIN3)</dc:creator>
  <cp:lastModifiedBy>KESTEREN_M</cp:lastModifiedBy>
  <cp:revision>294</cp:revision>
  <dcterms:created xsi:type="dcterms:W3CDTF">2009-01-23T09:04:29Z</dcterms:created>
  <dcterms:modified xsi:type="dcterms:W3CDTF">2019-03-15T15:32:31Z</dcterms:modified>
</cp:coreProperties>
</file>