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1" r:id="rId1"/>
    <p:sldMasterId id="2147484258" r:id="rId2"/>
    <p:sldMasterId id="2147484373" r:id="rId3"/>
    <p:sldMasterId id="2147484380" r:id="rId4"/>
  </p:sldMasterIdLst>
  <p:notesMasterIdLst>
    <p:notesMasterId r:id="rId11"/>
  </p:notesMasterIdLst>
  <p:sldIdLst>
    <p:sldId id="290" r:id="rId5"/>
    <p:sldId id="409" r:id="rId6"/>
    <p:sldId id="410" r:id="rId7"/>
    <p:sldId id="411" r:id="rId8"/>
    <p:sldId id="412" r:id="rId9"/>
    <p:sldId id="292" r:id="rId10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3D6"/>
    <a:srgbClr val="FDFB97"/>
    <a:srgbClr val="2494C5"/>
    <a:srgbClr val="529D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5" autoAdjust="0"/>
    <p:restoredTop sz="94706" autoAdjust="0"/>
  </p:normalViewPr>
  <p:slideViewPr>
    <p:cSldViewPr snapToGrid="0">
      <p:cViewPr varScale="1">
        <p:scale>
          <a:sx n="71" d="100"/>
          <a:sy n="71" d="100"/>
        </p:scale>
        <p:origin x="-964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7D7862-AF02-4284-A2C1-54F3289F3CC1}" type="datetimeFigureOut">
              <a:rPr lang="nl-NL"/>
              <a:pPr>
                <a:defRPr/>
              </a:pPr>
              <a:t>27-3-2019</a:t>
            </a:fld>
            <a:endParaRPr lang="ru-RU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956567-BFC8-4B99-B00E-55687266A1CF}" type="slidenum">
              <a:rPr lang="nl-NL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854781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56567-BFC8-4B99-B00E-55687266A1CF}" type="slidenum">
              <a:rPr lang="nl-NL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911543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C57AE7-3E5F-4B20-81F4-662B833B918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7948" y="4724085"/>
            <a:ext cx="4989723" cy="4474529"/>
          </a:xfrm>
          <a:noFill/>
        </p:spPr>
        <p:txBody>
          <a:bodyPr/>
          <a:lstStyle/>
          <a:p>
            <a:pPr eaLnBrk="1" hangingPunct="1"/>
            <a:endParaRPr lang="en-GB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715902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C57AE7-3E5F-4B20-81F4-662B833B918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7948" y="4724085"/>
            <a:ext cx="4989723" cy="4474529"/>
          </a:xfrm>
          <a:noFill/>
        </p:spPr>
        <p:txBody>
          <a:bodyPr/>
          <a:lstStyle/>
          <a:p>
            <a:pPr eaLnBrk="1" hangingPunct="1"/>
            <a:endParaRPr lang="en-GB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943857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C57AE7-3E5F-4B20-81F4-662B833B918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7948" y="4724085"/>
            <a:ext cx="4989723" cy="4474529"/>
          </a:xfrm>
          <a:noFill/>
        </p:spPr>
        <p:txBody>
          <a:bodyPr/>
          <a:lstStyle/>
          <a:p>
            <a:pPr eaLnBrk="1" hangingPunct="1"/>
            <a:endParaRPr lang="en-GB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190898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03822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2190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4200174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585532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503922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prstClr val="white"/>
              </a:solidFill>
              <a:latin typeface="Verdana"/>
              <a:cs typeface="Arial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prstClr val="white"/>
              </a:solidFill>
              <a:latin typeface="Verdana"/>
              <a:cs typeface="Arial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Brussels, February 2018</a:t>
            </a:r>
            <a:endParaRPr lang="en-US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fld id="{5A6A1B73-A371-4597-82C6-788C897E157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464813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4206887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883269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4078307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61069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927013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Brussels, February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844824"/>
            <a:ext cx="8229600" cy="4065836"/>
          </a:xfrm>
        </p:spPr>
        <p:txBody>
          <a:bodyPr/>
          <a:lstStyle>
            <a:lvl1pPr marL="342900" indent="-342900">
              <a:spcAft>
                <a:spcPts val="900"/>
              </a:spcAft>
              <a:buClr>
                <a:srgbClr val="0F5494"/>
              </a:buClr>
              <a:buFont typeface="Arial" pitchFamily="34" charset="0"/>
              <a:buChar char="•"/>
              <a:defRPr b="0" i="0"/>
            </a:lvl1pPr>
            <a:lvl2pPr>
              <a:buClr>
                <a:srgbClr val="0F5494"/>
              </a:buClr>
              <a:buSzPct val="90000"/>
              <a:defRPr b="0"/>
            </a:lvl2pPr>
            <a:lvl3pPr marL="1200150" indent="-285750">
              <a:buFont typeface="Arial" panose="020B0604020202020204" pitchFamily="34" charset="0"/>
              <a:buChar char="•"/>
              <a:defRPr b="0"/>
            </a:lvl3pPr>
          </a:lstStyle>
          <a:p>
            <a:pPr lvl="0"/>
            <a:r>
              <a:rPr lang="fr-BE" dirty="0" smtClean="0"/>
              <a:t>Et </a:t>
            </a:r>
            <a:r>
              <a:rPr lang="fr-BE" dirty="0" err="1" smtClean="0"/>
              <a:t>dolor</a:t>
            </a:r>
            <a:r>
              <a:rPr lang="fr-BE" dirty="0" smtClean="0"/>
              <a:t> </a:t>
            </a:r>
            <a:r>
              <a:rPr lang="fr-BE" dirty="0" err="1" smtClean="0"/>
              <a:t>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</p:spTree>
    <p:extLst>
      <p:ext uri="{BB962C8B-B14F-4D97-AF65-F5344CB8AC3E}">
        <p14:creationId xmlns="" xmlns:p14="http://schemas.microsoft.com/office/powerpoint/2010/main" val="2528494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Brussels, February 2018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6480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Brussels, February 2018</a:t>
            </a:r>
            <a:endParaRPr lang="en-US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fld id="{5A6A1B73-A371-4597-82C6-788C897E157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203608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20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103438"/>
            <a:ext cx="3711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797175"/>
            <a:ext cx="36957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58" r:id="rId2"/>
    <p:sldLayoutId id="2147484359" r:id="rId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5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6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60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13040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4" r:id="rId1"/>
    <p:sldLayoutId id="2147484375" r:id="rId2"/>
    <p:sldLayoutId id="2147484376" r:id="rId3"/>
    <p:sldLayoutId id="2147484377" r:id="rId4"/>
    <p:sldLayoutId id="2147484378" r:id="rId5"/>
    <p:sldLayoutId id="2147484379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63563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8" r:id="rId6"/>
    <p:sldLayoutId id="2147484389" r:id="rId7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2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foto1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584700" cy="6858000"/>
          </a:xfrm>
          <a:prstGeom prst="rect">
            <a:avLst/>
          </a:prstGeom>
        </p:spPr>
      </p:pic>
      <p:sp>
        <p:nvSpPr>
          <p:cNvPr id="5122" name="shpDatum"/>
          <p:cNvSpPr>
            <a:spLocks noChangeArrowheads="1"/>
          </p:cNvSpPr>
          <p:nvPr/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000">
              <a:solidFill>
                <a:srgbClr val="FFFFFF"/>
              </a:solidFill>
            </a:endParaRPr>
          </a:p>
        </p:txBody>
      </p:sp>
      <p:sp>
        <p:nvSpPr>
          <p:cNvPr id="5123" name="Titel"/>
          <p:cNvSpPr>
            <a:spLocks noChangeArrowheads="1"/>
          </p:cNvSpPr>
          <p:nvPr/>
        </p:nvSpPr>
        <p:spPr bwMode="auto">
          <a:xfrm>
            <a:off x="4584700" y="2592470"/>
            <a:ext cx="4599493" cy="346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noProof="1" smtClean="0">
                <a:solidFill>
                  <a:srgbClr val="FFFFFF"/>
                </a:solidFill>
              </a:rPr>
              <a:t>Пример аудита информационных технологий</a:t>
            </a:r>
          </a:p>
          <a:p>
            <a:endParaRPr lang="ru-RU" sz="1200" noProof="1">
              <a:solidFill>
                <a:srgbClr val="FFFFFF"/>
              </a:solidFill>
            </a:endParaRPr>
          </a:p>
          <a:p>
            <a:endParaRPr lang="ru-RU" sz="1200" noProof="1" smtClean="0">
              <a:solidFill>
                <a:srgbClr val="FFFFFF"/>
              </a:solidFill>
            </a:endParaRPr>
          </a:p>
          <a:p>
            <a:endParaRPr lang="ru-RU" sz="1200" noProof="1" smtClean="0">
              <a:solidFill>
                <a:srgbClr val="FFFFFF"/>
              </a:solidFill>
            </a:endParaRPr>
          </a:p>
          <a:p>
            <a:endParaRPr lang="ru-RU" sz="1200" noProof="1" smtClean="0">
              <a:solidFill>
                <a:srgbClr val="FFFFFF"/>
              </a:solidFill>
            </a:endParaRPr>
          </a:p>
          <a:p>
            <a:r>
              <a:rPr lang="ru-RU" sz="1200" noProof="1" smtClean="0">
                <a:solidFill>
                  <a:srgbClr val="FFFFFF"/>
                </a:solidFill>
              </a:rPr>
              <a:t>PEMPAL, Скопье, апрель 2019 г.</a:t>
            </a:r>
            <a:endParaRPr lang="ru-RU" sz="1200" noProof="1">
              <a:solidFill>
                <a:srgbClr val="FFFFFF"/>
              </a:solidFill>
            </a:endParaRPr>
          </a:p>
        </p:txBody>
      </p:sp>
      <p:sp>
        <p:nvSpPr>
          <p:cNvPr id="5124" name="Subtitel"/>
          <p:cNvSpPr>
            <a:spLocks noChangeArrowheads="1"/>
          </p:cNvSpPr>
          <p:nvPr/>
        </p:nvSpPr>
        <p:spPr bwMode="auto">
          <a:xfrm>
            <a:off x="4929188" y="3708400"/>
            <a:ext cx="395922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endParaRPr lang="en-US" sz="1800" noProof="1">
              <a:solidFill>
                <a:srgbClr val="FFFFFF"/>
              </a:solidFill>
            </a:endParaRPr>
          </a:p>
        </p:txBody>
      </p:sp>
      <p:pic>
        <p:nvPicPr>
          <p:cNvPr id="5127" name="Picture 11" descr="RO_F_Logo_Powerpoint_diap_en 1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912656" y="932332"/>
            <a:ext cx="2635626" cy="29238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solidFill>
                  <a:schemeClr val="bg1"/>
                </a:solidFill>
              </a:rPr>
              <a:t>Министерство финансов</a:t>
            </a:r>
            <a:endParaRPr lang="ru-RU" sz="13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Контекст: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8F6B-0722-4D20-AEF6-BF2647920618}" type="slidenum">
              <a:rPr lang="nl-NL" smtClean="0"/>
              <a:pPr/>
              <a:t>2</a:t>
            </a:fld>
            <a:endParaRPr lang="ru-RU"/>
          </a:p>
        </p:txBody>
      </p:sp>
      <p:sp>
        <p:nvSpPr>
          <p:cNvPr id="465927" name="Rectangle 7"/>
          <p:cNvSpPr>
            <a:spLocks noChangeArrowheads="1"/>
          </p:cNvSpPr>
          <p:nvPr/>
        </p:nvSpPr>
        <p:spPr bwMode="black">
          <a:xfrm>
            <a:off x="33338" y="1835150"/>
            <a:ext cx="9110662" cy="4341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ru-RU" sz="1600" dirty="0" smtClean="0"/>
              <a:t>Внедрение нового интегрированного программного обеспечения, охватывающего весь кадровый процесс: SAP-HR;</a:t>
            </a: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kumimoji="1" lang="ru-RU" sz="1600" dirty="0" smtClean="0">
              <a:cs typeface="+mn-cs"/>
            </a:endParaRP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sz="1600" dirty="0"/>
              <a:t>Система SAP-HR внедряется посредством временной проектной организации, отвечающей за бесперебойное внедрение. Новая система SAP-HR интегрирует следующие процессы:  расчет заработной платы, администрирование персонала, управление рабочим временем, управление командировками, формирование отчетности;</a:t>
            </a: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kumimoji="1" lang="ru-RU" sz="1600" dirty="0">
              <a:cs typeface="+mn-cs"/>
            </a:endParaRP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sz="1600" dirty="0"/>
              <a:t>Генеральный секретарь запросил департамент аудита </a:t>
            </a:r>
            <a:r>
              <a:rPr lang="ru-RU" sz="1600" dirty="0" smtClean="0"/>
              <a:t>предоставить </a:t>
            </a:r>
            <a:r>
              <a:rPr lang="ru-RU" sz="1600" dirty="0"/>
              <a:t>дополнительную гарантию обеспечения бесперебойного перехода на новую интегрированную систему, а также в отношении процесса управления самим внедрением проекта.   </a:t>
            </a: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kumimoji="1" lang="ru-RU" sz="16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676980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1263650"/>
            <a:ext cx="8534400" cy="571500"/>
          </a:xfrm>
        </p:spPr>
        <p:txBody>
          <a:bodyPr/>
          <a:lstStyle/>
          <a:p>
            <a:r>
              <a:rPr lang="ru-RU" dirty="0" smtClean="0"/>
              <a:t>Основные риски, связанные с аудируемыми процессами: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8F6B-0722-4D20-AEF6-BF2647920618}" type="slidenum">
              <a:rPr lang="nl-NL" smtClean="0"/>
              <a:pPr/>
              <a:t>3</a:t>
            </a:fld>
            <a:endParaRPr lang="ru-RU"/>
          </a:p>
        </p:txBody>
      </p:sp>
      <p:sp>
        <p:nvSpPr>
          <p:cNvPr id="465927" name="Rectangle 7"/>
          <p:cNvSpPr>
            <a:spLocks noChangeArrowheads="1"/>
          </p:cNvSpPr>
          <p:nvPr/>
        </p:nvSpPr>
        <p:spPr bwMode="black">
          <a:xfrm>
            <a:off x="0" y="2201862"/>
            <a:ext cx="9110662" cy="2589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sz="1600" b="1" dirty="0"/>
              <a:t>К</a:t>
            </a:r>
            <a:r>
              <a:rPr lang="ru-RU" sz="1600" dirty="0"/>
              <a:t>онфиденциальность (риск потери/утечки критически важной или конфиденциальной информации третьим лицам), </a:t>
            </a:r>
            <a:endParaRPr lang="ru-RU" sz="1600" dirty="0" smtClean="0"/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sz="1600" b="1" dirty="0" smtClean="0"/>
              <a:t>Ц</a:t>
            </a:r>
            <a:r>
              <a:rPr lang="ru-RU" sz="1600" dirty="0" smtClean="0"/>
              <a:t>елостность (достоверность данных, предоставляемых системой);</a:t>
            </a: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sz="1600" b="1" dirty="0" smtClean="0"/>
              <a:t>Д</a:t>
            </a:r>
            <a:r>
              <a:rPr lang="ru-RU" sz="1600" dirty="0" smtClean="0"/>
              <a:t>оступность (постоянство данных, резервные копии, восстановление  и проч.);</a:t>
            </a: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sz="1600" dirty="0"/>
              <a:t>Риски, связанные с надлежащей организацией управления самого ИТ-проекта.</a:t>
            </a: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kumimoji="1" lang="ru-RU" sz="16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5710605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</a:t>
            </a:r>
            <a:r>
              <a:rPr lang="ru-RU" dirty="0" smtClean="0"/>
              <a:t>объем задания </a:t>
            </a:r>
            <a:r>
              <a:rPr lang="ru-RU" dirty="0" smtClean="0"/>
              <a:t>аудитора: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8F6B-0722-4D20-AEF6-BF2647920618}" type="slidenum">
              <a:rPr lang="nl-NL" smtClean="0"/>
              <a:pPr/>
              <a:t>4</a:t>
            </a:fld>
            <a:endParaRPr lang="ru-RU"/>
          </a:p>
        </p:txBody>
      </p:sp>
      <p:sp>
        <p:nvSpPr>
          <p:cNvPr id="465927" name="Rectangle 7"/>
          <p:cNvSpPr>
            <a:spLocks noChangeArrowheads="1"/>
          </p:cNvSpPr>
          <p:nvPr/>
        </p:nvSpPr>
        <p:spPr bwMode="black">
          <a:xfrm>
            <a:off x="0" y="1928018"/>
            <a:ext cx="9110662" cy="4341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 sz="1400" i="1" dirty="0"/>
              <a:t>Целью аудита является предоставление разумной гарантии по следующим ключевым аудиторским вопросам:</a:t>
            </a:r>
          </a:p>
          <a:p>
            <a:endParaRPr lang="ru-RU" sz="1400" i="1" dirty="0"/>
          </a:p>
          <a:p>
            <a:pPr marL="742950" lvl="1" indent="-742950">
              <a:buFont typeface="Arial" panose="020B0604020202020204" pitchFamily="34" charset="0"/>
              <a:buChar char="•"/>
            </a:pPr>
            <a:r>
              <a:rPr lang="ru-RU" sz="1400" i="1" dirty="0"/>
              <a:t>Организовано и функционирует ли </a:t>
            </a:r>
            <a:r>
              <a:rPr lang="ru-RU" sz="1400" b="1" i="1" dirty="0"/>
              <a:t>управление</a:t>
            </a:r>
            <a:r>
              <a:rPr lang="ru-RU" sz="1400" i="1" dirty="0"/>
              <a:t> проектом таким образом, чтобы обеспечить успешную миграцию и внедрение SAP-HR в Министерстве экономики?;</a:t>
            </a:r>
          </a:p>
          <a:p>
            <a:pPr marL="742950" lvl="1" indent="-742950">
              <a:buFont typeface="Arial" panose="020B0604020202020204" pitchFamily="34" charset="0"/>
              <a:buChar char="•"/>
            </a:pPr>
            <a:endParaRPr lang="ru-RU" sz="1400" i="1" dirty="0"/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ru-RU" sz="1400" i="1" dirty="0"/>
              <a:t>Насколько </a:t>
            </a:r>
            <a:r>
              <a:rPr lang="ru-RU" sz="1400" b="1" i="1" dirty="0"/>
              <a:t>адекватно</a:t>
            </a:r>
            <a:r>
              <a:rPr lang="ru-RU" sz="1400" i="1" dirty="0"/>
              <a:t> приложение и </a:t>
            </a:r>
            <a:r>
              <a:rPr lang="ru-RU" sz="1400" b="1" i="1" dirty="0"/>
              <a:t>достаточен</a:t>
            </a:r>
            <a:r>
              <a:rPr lang="ru-RU" sz="1400" i="1" dirty="0"/>
              <a:t> ли общий контроль с точки зрения конфиденциальности, целостности данных и доступности критически важной информации из связанных с кадрами систем на этапе проектировки, миграции и осуществления проекта?;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endParaRPr lang="ru-RU" sz="1400" i="1" dirty="0"/>
          </a:p>
          <a:p>
            <a:pPr marL="742950" lvl="1" indent="-742950">
              <a:buFont typeface="Arial" panose="020B0604020202020204" pitchFamily="34" charset="0"/>
              <a:buChar char="•"/>
            </a:pPr>
            <a:r>
              <a:rPr lang="ru-RU" sz="1400" i="1" dirty="0"/>
              <a:t>Гарантийные заключения по надлежащему управлению проектом, а также адекватности контроля КЦД приложения и общему уровню сопровождаются рекомендациями, где это необходимо и применимо. Потенциальные заключения и рекомендации.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739245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931945"/>
            <a:ext cx="9144000" cy="571500"/>
          </a:xfrm>
        </p:spPr>
        <p:txBody>
          <a:bodyPr/>
          <a:lstStyle/>
          <a:p>
            <a:r>
              <a:rPr lang="ru-RU" sz="2400" dirty="0" smtClean="0"/>
              <a:t>Применимые критерии и область аудиторской проверки:</a:t>
            </a:r>
            <a:endParaRPr lang="ru-RU" sz="2400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black">
          <a:xfrm>
            <a:off x="0" y="1363221"/>
            <a:ext cx="9110662" cy="4341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 sz="1400" i="1" dirty="0"/>
              <a:t>Целью аудита является предоставить разумную гарантию по следующим ключевым аудиторским вопросам:</a:t>
            </a:r>
          </a:p>
          <a:p>
            <a:endParaRPr lang="ru-RU" sz="1400" i="1" dirty="0"/>
          </a:p>
          <a:p>
            <a:pPr marL="742950" lvl="1" indent="-742950">
              <a:buFont typeface="Arial" panose="020B0604020202020204" pitchFamily="34" charset="0"/>
              <a:buChar char="•"/>
            </a:pPr>
            <a:r>
              <a:rPr lang="ru-RU" sz="1400" b="1" dirty="0" smtClean="0"/>
              <a:t>PRINCE2</a:t>
            </a:r>
            <a:r>
              <a:rPr lang="ru-RU" sz="1400" dirty="0" smtClean="0"/>
              <a:t>: PRINCE2 </a:t>
            </a:r>
            <a:r>
              <a:rPr lang="ru-RU" sz="1400" dirty="0" smtClean="0"/>
              <a:t>– метод </a:t>
            </a:r>
            <a:r>
              <a:rPr lang="ru-RU" sz="1400" dirty="0" smtClean="0"/>
              <a:t>структурированного управления проектом. PRINCE2 делает акцент на разделении проектов на управляемые и контролируемые этапы. Применяется во многих странах мира, в том числе в Великобритании, государствах Западной Европы и Австралии;</a:t>
            </a:r>
          </a:p>
          <a:p>
            <a:pPr marL="742950" lvl="1" indent="-742950">
              <a:buFont typeface="Arial" panose="020B0604020202020204" pitchFamily="34" charset="0"/>
              <a:buChar char="•"/>
            </a:pPr>
            <a:endParaRPr lang="ru-RU" sz="1400" dirty="0"/>
          </a:p>
          <a:p>
            <a:pPr marL="742950" lvl="1" indent="-742950">
              <a:buFont typeface="Arial" panose="020B0604020202020204" pitchFamily="34" charset="0"/>
              <a:buChar char="•"/>
            </a:pPr>
            <a:r>
              <a:rPr lang="ru-RU" sz="1400" b="1" dirty="0" smtClean="0"/>
              <a:t>COBIT5</a:t>
            </a:r>
            <a:r>
              <a:rPr lang="ru-RU" sz="1400" dirty="0" smtClean="0"/>
              <a:t>: COBIT5 </a:t>
            </a:r>
            <a:r>
              <a:rPr lang="ru-RU" sz="1400" dirty="0" smtClean="0"/>
              <a:t>– единственная </a:t>
            </a:r>
            <a:r>
              <a:rPr lang="ru-RU" sz="1400" dirty="0" smtClean="0"/>
              <a:t>методология управления и руководства информационными технологиями предприятия/организации. Это продукт Глобальной целевой группы и команды разработчиков ISACA </a:t>
            </a:r>
            <a:r>
              <a:rPr lang="ru-RU" sz="1400" dirty="0" smtClean="0"/>
              <a:t>– некоммерческой </a:t>
            </a:r>
            <a:r>
              <a:rPr lang="ru-RU" sz="1400" dirty="0" smtClean="0"/>
              <a:t>независимой ассоциации более </a:t>
            </a:r>
            <a:r>
              <a:rPr lang="ru-RU" sz="1400" dirty="0" smtClean="0"/>
              <a:t>140 000 </a:t>
            </a:r>
            <a:r>
              <a:rPr lang="ru-RU" sz="1400" dirty="0" smtClean="0"/>
              <a:t>специалистов по управлению, безопасности, рискам и гарантии из 187 стран;</a:t>
            </a:r>
          </a:p>
          <a:p>
            <a:pPr marL="742950" lvl="1" indent="-742950">
              <a:buFont typeface="Arial" panose="020B0604020202020204" pitchFamily="34" charset="0"/>
              <a:buChar char="•"/>
            </a:pPr>
            <a:endParaRPr lang="ru-RU" sz="1400" dirty="0"/>
          </a:p>
          <a:p>
            <a:pPr marL="742950" lvl="1" indent="-742950">
              <a:buFont typeface="Arial" panose="020B0604020202020204" pitchFamily="34" charset="0"/>
              <a:buChar char="•"/>
            </a:pPr>
            <a:r>
              <a:rPr lang="ru-RU" sz="1400" dirty="0"/>
              <a:t>Существующие организационные </a:t>
            </a:r>
            <a:r>
              <a:rPr lang="ru-RU" sz="1400" b="1" dirty="0"/>
              <a:t>Процедуры и правила</a:t>
            </a:r>
            <a:r>
              <a:rPr lang="ru-RU" sz="1400" b="0" dirty="0"/>
              <a:t>,</a:t>
            </a:r>
            <a:r>
              <a:rPr lang="ru-RU" sz="1400" b="1" dirty="0"/>
              <a:t> </a:t>
            </a:r>
            <a:r>
              <a:rPr lang="ru-RU" sz="1400" dirty="0"/>
              <a:t>имеющие отношение к процессу перехода на новую систему SAP-HR. Если данные процедуры и правила противоречат требованиям Prince2 и/или COBIT5, формируется соответствующее заключение аудитора.</a:t>
            </a:r>
          </a:p>
          <a:p>
            <a:pPr marL="742950" lvl="1" indent="-742950">
              <a:buFont typeface="Arial" panose="020B0604020202020204" pitchFamily="34" charset="0"/>
              <a:buChar char="•"/>
            </a:pPr>
            <a:endParaRPr lang="ru-RU" sz="1400" dirty="0"/>
          </a:p>
          <a:p>
            <a:pPr marL="0" lvl="1"/>
            <a:r>
              <a:rPr lang="ru-RU" sz="1400" b="1" dirty="0" smtClean="0">
                <a:solidFill>
                  <a:srgbClr val="C00000"/>
                </a:solidFill>
              </a:rPr>
              <a:t>ОБЪЕМ:</a:t>
            </a:r>
            <a:endParaRPr lang="ru-RU" sz="1400" b="1" dirty="0">
              <a:solidFill>
                <a:srgbClr val="C00000"/>
              </a:solidFill>
            </a:endParaRPr>
          </a:p>
          <a:p>
            <a:pPr marL="0" lvl="1"/>
            <a:endParaRPr lang="ru-RU" sz="1400" dirty="0"/>
          </a:p>
          <a:p>
            <a:pPr marL="742950" lvl="1" indent="-742950">
              <a:buFont typeface="Arial" panose="020B0604020202020204" pitchFamily="34" charset="0"/>
              <a:buChar char="•"/>
            </a:pPr>
            <a:r>
              <a:rPr lang="ru-RU" sz="1400" i="1" dirty="0"/>
              <a:t>Аудитор не расширяет сферу охвата путем оценки ключевых задач, поставленных в рамках перехода на новую систему. </a:t>
            </a:r>
          </a:p>
          <a:p>
            <a:pPr marL="742950" lvl="1" indent="-742950">
              <a:buFont typeface="Arial" panose="020B0604020202020204" pitchFamily="34" charset="0"/>
              <a:buChar char="•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66425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6" descr="RO_F_Logo_Powerpoint_diap_en 1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Спасиб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3606"/>
            <a:ext cx="4572000" cy="357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4174</TotalTime>
  <Words>403</Words>
  <Application>Microsoft Office PowerPoint</Application>
  <PresentationFormat>Экран (4:3)</PresentationFormat>
  <Paragraphs>45</Paragraphs>
  <Slides>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Inhoud bullet</vt:lpstr>
      <vt:lpstr>Standaardontwerp</vt:lpstr>
      <vt:lpstr>1_Standaardontwerp</vt:lpstr>
      <vt:lpstr>2_Standaardontwerp</vt:lpstr>
      <vt:lpstr>Слайд 1</vt:lpstr>
      <vt:lpstr>Контекст:</vt:lpstr>
      <vt:lpstr>Основные риски, связанные с аудируемыми процессами:</vt:lpstr>
      <vt:lpstr>Цели и объем задания аудитора:</vt:lpstr>
      <vt:lpstr>Применимые критерии и область аудиторской проверки:</vt:lpstr>
      <vt:lpstr>Слайд 6</vt:lpstr>
    </vt:vector>
  </TitlesOfParts>
  <Company>Ministerie van Financiën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Kesteren, M (Manfred) van (ADR/FIN3)</dc:creator>
  <cp:lastModifiedBy>Anastasia</cp:lastModifiedBy>
  <cp:revision>295</cp:revision>
  <dcterms:created xsi:type="dcterms:W3CDTF">2009-01-23T09:04:29Z</dcterms:created>
  <dcterms:modified xsi:type="dcterms:W3CDTF">2019-03-27T10:26:31Z</dcterms:modified>
</cp:coreProperties>
</file>