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0"/>
  </p:notesMasterIdLst>
  <p:sldIdLst>
    <p:sldId id="256" r:id="rId2"/>
    <p:sldId id="260" r:id="rId3"/>
    <p:sldId id="261" r:id="rId4"/>
    <p:sldId id="262" r:id="rId5"/>
    <p:sldId id="264" r:id="rId6"/>
    <p:sldId id="265" r:id="rId7"/>
    <p:sldId id="263" r:id="rId8"/>
    <p:sldId id="266" r:id="rId9"/>
    <p:sldId id="267" r:id="rId10"/>
    <p:sldId id="268" r:id="rId11"/>
    <p:sldId id="275" r:id="rId12"/>
    <p:sldId id="276" r:id="rId13"/>
    <p:sldId id="270" r:id="rId14"/>
    <p:sldId id="277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D757"/>
    <a:srgbClr val="1D3A69"/>
    <a:srgbClr val="34F008"/>
    <a:srgbClr val="1D3F69"/>
    <a:srgbClr val="122C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60A52-E0C1-413D-BA9F-A852ADA0BA2A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A44FD-B2D5-460F-8570-5751757F48E0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8965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A44FD-B2D5-460F-8570-5751757F48E0}" type="slidenum">
              <a:rPr lang="mk-MK" smtClean="0"/>
              <a:t>11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417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5A7F0D1-1A4A-4705-BF87-D016FFD03FC5}" type="datetimeFigureOut">
              <a:rPr lang="mk-MK" smtClean="0"/>
              <a:t>18.3.2019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04F24FC-2830-4C63-BF28-25C4740AB5CC}" type="slidenum">
              <a:rPr lang="mk-MK" smtClean="0"/>
              <a:t>‹#›</a:t>
            </a:fld>
            <a:endParaRPr lang="mk-M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944648"/>
            <a:ext cx="2809503" cy="585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3" y="116632"/>
            <a:ext cx="3826224" cy="360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59" y="116633"/>
            <a:ext cx="3017707" cy="36003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7584" y="1340768"/>
            <a:ext cx="7520940" cy="172819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122C74"/>
                </a:solidFill>
              </a:rPr>
              <a:t>ВНУТРЕННИЙ АУДИТ В ГОСУДАРСТВЕННОМ СЕКТОРЕ СЕВЕРНОЙ МАКЕДОНИИ </a:t>
            </a:r>
            <a:br>
              <a:rPr lang="ru-RU" sz="3200" b="1" dirty="0">
                <a:solidFill>
                  <a:srgbClr val="122C74"/>
                </a:solidFill>
              </a:rPr>
            </a:br>
            <a:r>
              <a:rPr lang="en-US" sz="2400" b="1" i="1" dirty="0">
                <a:solidFill>
                  <a:srgbClr val="122C74"/>
                </a:solidFill>
              </a:rPr>
              <a:t>- </a:t>
            </a:r>
            <a:r>
              <a:rPr lang="ru-RU" sz="2400" b="1" i="1" dirty="0">
                <a:solidFill>
                  <a:srgbClr val="122C74"/>
                </a:solidFill>
              </a:rPr>
              <a:t>первые шаги, достижения и проблемы на перспективу </a:t>
            </a:r>
            <a:r>
              <a:rPr lang="en-US" sz="2400" b="1" i="1" dirty="0">
                <a:solidFill>
                  <a:srgbClr val="122C74"/>
                </a:solidFill>
              </a:rPr>
              <a:t>- </a:t>
            </a:r>
            <a:endParaRPr lang="mk-MK" sz="2400" b="1" i="1" dirty="0">
              <a:solidFill>
                <a:srgbClr val="122C7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7584" y="3501008"/>
            <a:ext cx="612068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</a:rPr>
              <a:t>Мите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</a:rPr>
              <a:t>Митевски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Начальник Центрального подразделения по гармонизации в сфере внутреннего аудита, 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Департамент государственного внутреннего финансового контроля,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Министерство финансов, 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Республика Северная Македония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апреля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2019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г.</a:t>
            </a:r>
            <a:endParaRPr lang="mk-MK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830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23527" y="720120"/>
            <a:ext cx="8592279" cy="548640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Инструментарий и методы внутреннего аудита</a:t>
            </a:r>
            <a:endParaRPr lang="mk-MK" b="1" dirty="0">
              <a:solidFill>
                <a:srgbClr val="1D3A69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1560" y="1628800"/>
            <a:ext cx="3312368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1D3A69"/>
                </a:solidFill>
              </a:rPr>
              <a:t>Стратегический план внутреннего аудита</a:t>
            </a:r>
            <a:r>
              <a:rPr lang="en-US" dirty="0"/>
              <a:t> </a:t>
            </a:r>
            <a:endParaRPr lang="mk-MK" dirty="0"/>
          </a:p>
        </p:txBody>
      </p:sp>
      <p:sp>
        <p:nvSpPr>
          <p:cNvPr id="3" name="Rectangle 2"/>
          <p:cNvSpPr/>
          <p:nvPr/>
        </p:nvSpPr>
        <p:spPr>
          <a:xfrm>
            <a:off x="5861515" y="2204864"/>
            <a:ext cx="3168352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НА ОСНОВАНИИ ОЦЕНКИ РИСКА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560" y="3212976"/>
            <a:ext cx="3312368" cy="720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Годовой план внутреннего аудита</a:t>
            </a:r>
            <a:endParaRPr lang="mk-MK" b="1" dirty="0">
              <a:solidFill>
                <a:srgbClr val="1D3A69"/>
              </a:solidFill>
            </a:endParaRPr>
          </a:p>
        </p:txBody>
      </p:sp>
      <p:cxnSp>
        <p:nvCxnSpPr>
          <p:cNvPr id="10" name="Straight Arrow Connector 9"/>
          <p:cNvCxnSpPr>
            <a:stCxn id="3" idx="1"/>
            <a:endCxn id="2" idx="3"/>
          </p:cNvCxnSpPr>
          <p:nvPr/>
        </p:nvCxnSpPr>
        <p:spPr>
          <a:xfrm flipH="1" flipV="1">
            <a:off x="3923928" y="1988840"/>
            <a:ext cx="1937587" cy="72008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" idx="1"/>
            <a:endCxn id="8" idx="3"/>
          </p:cNvCxnSpPr>
          <p:nvPr/>
        </p:nvCxnSpPr>
        <p:spPr>
          <a:xfrm flipH="1">
            <a:off x="3923928" y="2708920"/>
            <a:ext cx="1937587" cy="864096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298314" y="4221088"/>
            <a:ext cx="4617493" cy="2088232"/>
          </a:xfrm>
          <a:prstGeom prst="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mk-MK" b="1" dirty="0">
                <a:solidFill>
                  <a:srgbClr val="1D3A69"/>
                </a:solidFill>
              </a:rPr>
              <a:t>Финансовый аудит;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mk-MK" b="1" dirty="0">
                <a:solidFill>
                  <a:srgbClr val="1D3A69"/>
                </a:solidFill>
              </a:rPr>
              <a:t>Аудит соответствия (</a:t>
            </a:r>
            <a:r>
              <a:rPr lang="ru-RU" b="1" dirty="0">
                <a:solidFill>
                  <a:srgbClr val="1D3A69"/>
                </a:solidFill>
              </a:rPr>
              <a:t>удовлетворения требованиям</a:t>
            </a:r>
            <a:r>
              <a:rPr lang="mk-MK" b="1" dirty="0">
                <a:solidFill>
                  <a:srgbClr val="1D3A69"/>
                </a:solidFill>
              </a:rPr>
              <a:t>);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mk-MK" b="1" dirty="0">
                <a:solidFill>
                  <a:srgbClr val="1D3A69"/>
                </a:solidFill>
              </a:rPr>
              <a:t>Аудит систем внутреннего контроля;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mk-MK" b="1" dirty="0">
                <a:solidFill>
                  <a:srgbClr val="1D3A69"/>
                </a:solidFill>
              </a:rPr>
              <a:t>Аудит эффективности (исполнения) </a:t>
            </a:r>
          </a:p>
          <a:p>
            <a:pPr lvl="1"/>
            <a:r>
              <a:rPr lang="mk-MK" b="1" dirty="0">
                <a:solidFill>
                  <a:srgbClr val="1D3A69"/>
                </a:solidFill>
              </a:rPr>
              <a:t>     и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mk-MK" b="1" dirty="0">
                <a:solidFill>
                  <a:srgbClr val="1D3A69"/>
                </a:solidFill>
              </a:rPr>
              <a:t>Аудит в сфере ИКТ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792859" y="3851756"/>
            <a:ext cx="354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fontAlgn="base"/>
            <a:r>
              <a:rPr lang="mk-MK" b="1" dirty="0">
                <a:solidFill>
                  <a:srgbClr val="1D3A69"/>
                </a:solidFill>
              </a:rPr>
              <a:t>ТИПЫ ВНУТРЕННЕГО АУДИТА</a:t>
            </a:r>
            <a:endParaRPr lang="mk-MK" dirty="0">
              <a:solidFill>
                <a:srgbClr val="1D3A69"/>
              </a:solidFill>
            </a:endParaRPr>
          </a:p>
        </p:txBody>
      </p:sp>
      <p:cxnSp>
        <p:nvCxnSpPr>
          <p:cNvPr id="11" name="Straight Arrow Connector 10"/>
          <p:cNvCxnSpPr>
            <a:stCxn id="2" idx="2"/>
            <a:endCxn id="8" idx="0"/>
          </p:cNvCxnSpPr>
          <p:nvPr/>
        </p:nvCxnSpPr>
        <p:spPr>
          <a:xfrm>
            <a:off x="2267744" y="2348880"/>
            <a:ext cx="0" cy="864096"/>
          </a:xfrm>
          <a:prstGeom prst="straightConnector1">
            <a:avLst/>
          </a:prstGeom>
          <a:ln w="4445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43808" y="1115452"/>
            <a:ext cx="4539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D3A69"/>
                </a:solidFill>
              </a:rPr>
              <a:t>Стратегическое и ежегодное планирование</a:t>
            </a:r>
            <a:endParaRPr lang="mk-MK" b="1" dirty="0">
              <a:solidFill>
                <a:srgbClr val="1D3A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9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19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843808" y="1043444"/>
            <a:ext cx="4632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D3A69"/>
                </a:solidFill>
              </a:rPr>
              <a:t>ИНДИВИДУАЛЬНОЕ АУДИТОРСКОЕ ЗАДАНИЕ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713" y="1844824"/>
            <a:ext cx="1810000" cy="100811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Письмо об аудиторском задании</a:t>
            </a:r>
            <a:endParaRPr lang="mk-MK" b="1" dirty="0">
              <a:ln>
                <a:solidFill>
                  <a:srgbClr val="0070C0"/>
                </a:solidFill>
              </a:ln>
              <a:solidFill>
                <a:srgbClr val="1D3A6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7624" y="1376919"/>
            <a:ext cx="6624736" cy="323889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ПОДГОТОВКА И ПЛАНИРОВАНИЕ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83768" y="1851903"/>
            <a:ext cx="3168352" cy="49697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ПРЕДВАРИТЕЛЬНЫЙ АНАЛИЗ</a:t>
            </a:r>
            <a:endParaRPr lang="mk-MK" b="1" dirty="0">
              <a:ln>
                <a:solidFill>
                  <a:srgbClr val="0070C0"/>
                </a:solidFill>
              </a:ln>
              <a:solidFill>
                <a:srgbClr val="1D3A6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62806" y="1844824"/>
            <a:ext cx="2945698" cy="50405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СТАРТОВОЕ СОВЕЩАНИЕ</a:t>
            </a:r>
            <a:endParaRPr lang="mk-MK" b="1" dirty="0">
              <a:ln>
                <a:solidFill>
                  <a:srgbClr val="0070C0"/>
                </a:solidFill>
              </a:ln>
              <a:solidFill>
                <a:srgbClr val="1D3A69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23527" y="632149"/>
            <a:ext cx="8592279" cy="548640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Инструментарий и методы внутреннего аудита</a:t>
            </a:r>
            <a:endParaRPr lang="mk-MK" b="1" dirty="0">
              <a:solidFill>
                <a:srgbClr val="1D3A69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23" name="Straight Arrow Connector 22"/>
          <p:cNvCxnSpPr>
            <a:cxnSpLocks/>
            <a:stCxn id="7" idx="3"/>
          </p:cNvCxnSpPr>
          <p:nvPr/>
        </p:nvCxnSpPr>
        <p:spPr>
          <a:xfrm flipV="1">
            <a:off x="1979713" y="2136498"/>
            <a:ext cx="504055" cy="212382"/>
          </a:xfrm>
          <a:prstGeom prst="straightConnector1">
            <a:avLst/>
          </a:prstGeom>
          <a:ln w="476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08900" y="2355746"/>
            <a:ext cx="3168352" cy="4308872"/>
          </a:xfrm>
          <a:prstGeom prst="rect">
            <a:avLst/>
          </a:prstGeom>
          <a:solidFill>
            <a:schemeClr val="accent3">
              <a:lumMod val="9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ru-RU" sz="1600" dirty="0">
                <a:solidFill>
                  <a:srgbClr val="0000CC"/>
                </a:solidFill>
              </a:rPr>
              <a:t>Анализ постоянной аудиторской карточки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ru-RU" sz="1600" dirty="0">
                <a:solidFill>
                  <a:srgbClr val="0000CC"/>
                </a:solidFill>
              </a:rPr>
              <a:t>и отчётов по итогам проведённых ранее аудитов</a:t>
            </a:r>
            <a:endParaRPr lang="en-US" sz="1600" dirty="0">
              <a:solidFill>
                <a:srgbClr val="0000CC"/>
              </a:solidFill>
            </a:endParaRPr>
          </a:p>
          <a:p>
            <a:endParaRPr lang="en-US" sz="1600" dirty="0">
              <a:solidFill>
                <a:srgbClr val="0000CC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ru-RU" sz="1600" dirty="0">
                <a:solidFill>
                  <a:srgbClr val="0000CC"/>
                </a:solidFill>
              </a:rPr>
              <a:t>Анализ стратегических и операционных планов и структурной схемы организации</a:t>
            </a:r>
            <a:r>
              <a:rPr lang="en-US" sz="1600" dirty="0">
                <a:solidFill>
                  <a:srgbClr val="0000CC"/>
                </a:solidFill>
              </a:rPr>
              <a:t>;</a:t>
            </a:r>
          </a:p>
          <a:p>
            <a:endParaRPr lang="en-US" sz="1600" dirty="0">
              <a:solidFill>
                <a:srgbClr val="0000CC"/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ru-RU" sz="1600" dirty="0">
                <a:solidFill>
                  <a:srgbClr val="0000CC"/>
                </a:solidFill>
              </a:rPr>
              <a:t>Анализ бюджета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</a:p>
          <a:p>
            <a:endParaRPr lang="en-US" sz="1600" dirty="0">
              <a:solidFill>
                <a:srgbClr val="0000CC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ru-RU" sz="1600" dirty="0">
                <a:solidFill>
                  <a:srgbClr val="0000CC"/>
                </a:solidFill>
              </a:rPr>
              <a:t>Начальные встречи с руководителями направлений, подлежащих аудиту</a:t>
            </a:r>
            <a:r>
              <a:rPr lang="en-US" sz="1600" dirty="0">
                <a:solidFill>
                  <a:srgbClr val="0000CC"/>
                </a:solidFill>
              </a:rPr>
              <a:t>;</a:t>
            </a:r>
          </a:p>
          <a:p>
            <a:endParaRPr lang="en-US" sz="1600" dirty="0">
              <a:solidFill>
                <a:srgbClr val="0000CC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ru-RU" sz="1600" dirty="0">
                <a:solidFill>
                  <a:srgbClr val="0000CC"/>
                </a:solidFill>
              </a:rPr>
              <a:t>Анализ актуальных законов, подзаконных актов, внутренних инструкций и т.д.</a:t>
            </a:r>
            <a:endParaRPr lang="mk-MK" sz="1600" dirty="0">
              <a:solidFill>
                <a:srgbClr val="0000CC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62806" y="2348880"/>
            <a:ext cx="2945698" cy="3108543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представление </a:t>
            </a:r>
            <a:r>
              <a:rPr lang="ru-RU" sz="1600" dirty="0">
                <a:solidFill>
                  <a:srgbClr val="0000CC"/>
                </a:solidFill>
              </a:rPr>
              <a:t>аудиторской команды</a:t>
            </a:r>
            <a:r>
              <a:rPr lang="en-US" sz="1600" dirty="0">
                <a:solidFill>
                  <a:srgbClr val="0000CC"/>
                </a:solidFill>
              </a:rPr>
              <a:t>;</a:t>
            </a:r>
            <a:endParaRPr lang="mk-MK" sz="1600" dirty="0">
              <a:solidFill>
                <a:srgbClr val="0000CC"/>
              </a:solidFill>
            </a:endParaRPr>
          </a:p>
          <a:p>
            <a:endParaRPr lang="en-US" sz="1600" dirty="0">
              <a:solidFill>
                <a:srgbClr val="0000CC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ru-RU" sz="1600" dirty="0">
                <a:solidFill>
                  <a:srgbClr val="0000CC"/>
                </a:solidFill>
              </a:rPr>
              <a:t>представление цели аудита и краткий обзор подхода</a:t>
            </a:r>
            <a:r>
              <a:rPr lang="en-US" sz="1600" dirty="0">
                <a:solidFill>
                  <a:srgbClr val="0000CC"/>
                </a:solidFill>
              </a:rPr>
              <a:t>;</a:t>
            </a:r>
            <a:endParaRPr lang="mk-MK" sz="1600" dirty="0">
              <a:solidFill>
                <a:srgbClr val="0000CC"/>
              </a:solidFill>
            </a:endParaRPr>
          </a:p>
          <a:p>
            <a:endParaRPr lang="en-US" sz="1600" dirty="0">
              <a:solidFill>
                <a:srgbClr val="0000CC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ru-RU" sz="1600" dirty="0">
                <a:solidFill>
                  <a:srgbClr val="0000CC"/>
                </a:solidFill>
              </a:rPr>
              <a:t>опросник для стартового совещания</a:t>
            </a:r>
            <a:r>
              <a:rPr lang="en-US" sz="1600" dirty="0">
                <a:solidFill>
                  <a:srgbClr val="0000CC"/>
                </a:solidFill>
              </a:rPr>
              <a:t>; </a:t>
            </a:r>
            <a:endParaRPr lang="mk-MK" sz="1600" dirty="0">
              <a:solidFill>
                <a:srgbClr val="0000CC"/>
              </a:solidFill>
            </a:endParaRPr>
          </a:p>
          <a:p>
            <a:endParaRPr lang="en-US" sz="1600" dirty="0">
              <a:solidFill>
                <a:srgbClr val="0000CC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ru-RU" sz="1600" dirty="0">
                <a:solidFill>
                  <a:srgbClr val="0000CC"/>
                </a:solidFill>
              </a:rPr>
              <a:t>перечень документов, которые должен предоставить объект аудита</a:t>
            </a:r>
            <a:r>
              <a:rPr lang="en-US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62805" y="5734355"/>
            <a:ext cx="2945699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CC"/>
                </a:solidFill>
              </a:rPr>
              <a:t>Представителям объекта аудита направляется экземпляр Хартии ВА</a:t>
            </a:r>
            <a:endParaRPr lang="mk-MK" dirty="0">
              <a:solidFill>
                <a:srgbClr val="0000CC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652120" y="2129317"/>
            <a:ext cx="504056" cy="7180"/>
          </a:xfrm>
          <a:prstGeom prst="straightConnector1">
            <a:avLst/>
          </a:prstGeom>
          <a:ln w="476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00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3" grpId="0" animBg="1"/>
      <p:bldP spid="26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339752" y="1124744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1D3A69"/>
                </a:solidFill>
              </a:rPr>
              <a:t>ИНДИВИДУАЛЬНОЕ АУДИТОРСКОЕ ЗАДАНИЕ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9711" y="1916832"/>
            <a:ext cx="4105275" cy="50405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ПЛАН АУДИТА</a:t>
            </a:r>
            <a:endParaRPr lang="mk-MK" b="1" dirty="0">
              <a:ln>
                <a:solidFill>
                  <a:srgbClr val="0070C0"/>
                </a:solidFill>
              </a:ln>
              <a:solidFill>
                <a:srgbClr val="1D3A69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19667" y="1916832"/>
            <a:ext cx="4410200" cy="50405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ПРОГРАММА АУДИТА</a:t>
            </a:r>
            <a:endParaRPr lang="mk-MK" b="1" dirty="0">
              <a:ln>
                <a:solidFill>
                  <a:srgbClr val="0070C0"/>
                </a:solidFill>
              </a:ln>
              <a:solidFill>
                <a:srgbClr val="1D3A69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23527" y="720119"/>
            <a:ext cx="8592279" cy="404623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Инструментарий и методы внутреннего аудита</a:t>
            </a:r>
            <a:endParaRPr lang="mk-MK" b="1" dirty="0">
              <a:solidFill>
                <a:srgbClr val="1D3A69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87624" y="1448927"/>
            <a:ext cx="6624736" cy="323889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ПОДГОТОВКА И ПЛАНИРОВАНИЕ</a:t>
            </a:r>
            <a:endParaRPr lang="mk-MK" b="1" dirty="0">
              <a:solidFill>
                <a:srgbClr val="1D3A69"/>
              </a:solidFill>
            </a:endParaRPr>
          </a:p>
        </p:txBody>
      </p:sp>
      <p:cxnSp>
        <p:nvCxnSpPr>
          <p:cNvPr id="20" name="Straight Arrow Connector 19"/>
          <p:cNvCxnSpPr>
            <a:stCxn id="14" idx="3"/>
            <a:endCxn id="15" idx="1"/>
          </p:cNvCxnSpPr>
          <p:nvPr/>
        </p:nvCxnSpPr>
        <p:spPr>
          <a:xfrm>
            <a:off x="4274986" y="2168860"/>
            <a:ext cx="344681" cy="0"/>
          </a:xfrm>
          <a:prstGeom prst="straightConnector1">
            <a:avLst/>
          </a:prstGeom>
          <a:ln w="476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8037" y="2460952"/>
            <a:ext cx="4105275" cy="31393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00CC"/>
                </a:solidFill>
              </a:rPr>
              <a:t>Ключевые пункты</a:t>
            </a:r>
            <a:endParaRPr lang="en-US" b="1" dirty="0">
              <a:solidFill>
                <a:srgbClr val="0000C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CC"/>
                </a:solidFill>
              </a:rPr>
              <a:t>Общие данные по аудиту</a:t>
            </a:r>
            <a:r>
              <a:rPr lang="en-US" dirty="0">
                <a:solidFill>
                  <a:srgbClr val="0000CC"/>
                </a:solidFill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0000C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CC"/>
                </a:solidFill>
              </a:rPr>
              <a:t>Краткое описание системы/процесса</a:t>
            </a:r>
            <a:r>
              <a:rPr lang="en-US" dirty="0">
                <a:solidFill>
                  <a:srgbClr val="0000CC"/>
                </a:solidFill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0000C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CC"/>
                </a:solidFill>
              </a:rPr>
              <a:t>Цели, объём и приоритеты аудита</a:t>
            </a:r>
            <a:r>
              <a:rPr lang="en-US" dirty="0">
                <a:solidFill>
                  <a:srgbClr val="0000CC"/>
                </a:solidFill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0000C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CC"/>
                </a:solidFill>
              </a:rPr>
              <a:t>Подход и методики аудита; а также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0000C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CC"/>
                </a:solidFill>
              </a:rPr>
              <a:t>Планируемые сроки завершения</a:t>
            </a:r>
            <a:endParaRPr lang="mk-MK" dirty="0">
              <a:solidFill>
                <a:srgbClr val="0000C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02114" y="2440403"/>
            <a:ext cx="4410199" cy="43088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mk-MK"/>
            </a:defPPr>
            <a:lvl1pPr algn="ctr">
              <a:defRPr b="1">
                <a:solidFill>
                  <a:srgbClr val="0000CC"/>
                </a:solidFill>
              </a:defRPr>
            </a:lvl1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b="0" dirty="0"/>
              <a:t> </a:t>
            </a:r>
            <a:r>
              <a:rPr lang="ru-RU" sz="1700" b="0" dirty="0"/>
              <a:t>Цели системы/процесса/вида </a:t>
            </a:r>
            <a:r>
              <a:rPr lang="ru-RU" sz="1600" b="0" dirty="0"/>
              <a:t>деятельности</a:t>
            </a:r>
            <a:r>
              <a:rPr lang="en-US" sz="1600" b="0" dirty="0"/>
              <a:t>;</a:t>
            </a:r>
          </a:p>
          <a:p>
            <a:endParaRPr lang="mk-MK" sz="1600" b="0" dirty="0"/>
          </a:p>
          <a:p>
            <a:pPr marL="182563" indent="-182563" algn="l">
              <a:buFont typeface="Arial" panose="020B0604020202020204" pitchFamily="34" charset="0"/>
              <a:buChar char="•"/>
            </a:pPr>
            <a:r>
              <a:rPr lang="ru-RU" sz="1600" b="0" dirty="0"/>
              <a:t>Цели контроля</a:t>
            </a:r>
            <a:r>
              <a:rPr lang="en-US" sz="1600" b="0" dirty="0"/>
              <a:t>;</a:t>
            </a:r>
          </a:p>
          <a:p>
            <a:pPr algn="l"/>
            <a:endParaRPr lang="en-US" sz="1600" b="0" dirty="0"/>
          </a:p>
          <a:p>
            <a:pPr marL="182563" indent="-182563" algn="l">
              <a:buFont typeface="Arial" panose="020B0604020202020204" pitchFamily="34" charset="0"/>
              <a:buChar char="•"/>
            </a:pPr>
            <a:r>
              <a:rPr lang="ru-RU" sz="1600" b="0" dirty="0"/>
              <a:t>Риски</a:t>
            </a:r>
            <a:r>
              <a:rPr lang="en-US" sz="1600" b="0" dirty="0"/>
              <a:t>;</a:t>
            </a:r>
          </a:p>
          <a:p>
            <a:pPr algn="l"/>
            <a:endParaRPr lang="en-US" sz="1600" b="0" dirty="0"/>
          </a:p>
          <a:p>
            <a:pPr marL="92075" indent="-92075" algn="l">
              <a:buFont typeface="Arial" panose="020B0604020202020204" pitchFamily="34" charset="0"/>
              <a:buChar char="•"/>
            </a:pPr>
            <a:r>
              <a:rPr lang="ru-RU" sz="1600" b="0" dirty="0"/>
              <a:t>Выявленные механизмы контроля</a:t>
            </a:r>
            <a:r>
              <a:rPr lang="en-US" sz="1600" b="0" dirty="0"/>
              <a:t>;</a:t>
            </a:r>
          </a:p>
          <a:p>
            <a:pPr algn="l"/>
            <a:endParaRPr lang="en-US" sz="1600" b="0" dirty="0"/>
          </a:p>
          <a:p>
            <a:pPr marL="92075" indent="-92075" algn="l">
              <a:buFont typeface="Arial" panose="020B0604020202020204" pitchFamily="34" charset="0"/>
              <a:buChar char="•"/>
            </a:pPr>
            <a:r>
              <a:rPr lang="ru-RU" sz="1600" b="0" dirty="0"/>
              <a:t>Оценка выявленных механизмов контроля с учётом рисков</a:t>
            </a:r>
            <a:r>
              <a:rPr lang="en-US" sz="1600" b="0" dirty="0"/>
              <a:t>;</a:t>
            </a:r>
          </a:p>
          <a:p>
            <a:pPr algn="l"/>
            <a:endParaRPr lang="en-US" sz="1600" b="0" dirty="0"/>
          </a:p>
          <a:p>
            <a:pPr marL="182563" indent="-182563" algn="l">
              <a:buFont typeface="Arial" panose="020B0604020202020204" pitchFamily="34" charset="0"/>
              <a:buChar char="•"/>
            </a:pPr>
            <a:r>
              <a:rPr lang="ru-RU" sz="1600" b="0" dirty="0"/>
              <a:t>Тесты соблюдения и содержания</a:t>
            </a:r>
            <a:r>
              <a:rPr lang="en-US" sz="1600" b="0" dirty="0"/>
              <a:t>;</a:t>
            </a:r>
          </a:p>
          <a:p>
            <a:pPr algn="l"/>
            <a:endParaRPr lang="en-US" sz="1600" b="0" dirty="0"/>
          </a:p>
          <a:p>
            <a:pPr marL="182563" indent="-182563" algn="l">
              <a:buFont typeface="Arial" panose="020B0604020202020204" pitchFamily="34" charset="0"/>
              <a:buChar char="•"/>
            </a:pPr>
            <a:r>
              <a:rPr lang="ru-RU" sz="1600" b="0" dirty="0"/>
              <a:t>Рабочий документ; </a:t>
            </a:r>
            <a:endParaRPr lang="en-US" sz="1600" b="0" dirty="0"/>
          </a:p>
          <a:p>
            <a:pPr algn="l"/>
            <a:endParaRPr lang="en-US" sz="1600" b="0" dirty="0"/>
          </a:p>
          <a:p>
            <a:pPr marL="92075" indent="-92075" algn="l">
              <a:buFont typeface="Arial" panose="020B0604020202020204" pitchFamily="34" charset="0"/>
              <a:buChar char="•"/>
            </a:pPr>
            <a:r>
              <a:rPr lang="ru-RU" sz="1600" b="0" dirty="0"/>
              <a:t>Заключение/комментарий</a:t>
            </a:r>
            <a:endParaRPr lang="mk-MK" sz="1600" dirty="0"/>
          </a:p>
        </p:txBody>
      </p:sp>
    </p:spTree>
    <p:extLst>
      <p:ext uri="{BB962C8B-B14F-4D97-AF65-F5344CB8AC3E}">
        <p14:creationId xmlns:p14="http://schemas.microsoft.com/office/powerpoint/2010/main" val="396033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2758515" y="1103521"/>
            <a:ext cx="4491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D3A69"/>
                </a:solidFill>
              </a:rPr>
              <a:t>ИНИВИДУАЛЬНОЕ АУДИТОРСКОЕ ЗАДАНИЕ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44008" y="1628800"/>
            <a:ext cx="2338845" cy="307777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7030A0"/>
                </a:solidFill>
                <a:latin typeface="ArialMT"/>
              </a:rPr>
              <a:t>СБОР ДОКАЗАТЕЛЬСТВ</a:t>
            </a:r>
            <a:endParaRPr lang="mk-MK" sz="1400" b="1" dirty="0">
              <a:solidFill>
                <a:srgbClr val="7030A0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23527" y="720120"/>
            <a:ext cx="8592279" cy="548640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Инструментарий и методы внутреннего аудита</a:t>
            </a:r>
            <a:endParaRPr lang="mk-MK" b="1" dirty="0">
              <a:solidFill>
                <a:srgbClr val="1D3A69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5756" y="2420888"/>
            <a:ext cx="2661210" cy="523220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mk-MK"/>
            </a:defPPr>
            <a:lvl1pPr>
              <a:defRPr sz="1400" b="1">
                <a:solidFill>
                  <a:srgbClr val="7030A0"/>
                </a:solidFill>
                <a:latin typeface="ArialMT"/>
              </a:defRPr>
            </a:lvl1pPr>
          </a:lstStyle>
          <a:p>
            <a:pPr algn="ctr"/>
            <a:r>
              <a:rPr lang="ru-RU" i="1" dirty="0"/>
              <a:t>Самые распространённые методы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321387" y="2103237"/>
            <a:ext cx="2842901" cy="307777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mk-MK"/>
            </a:defPPr>
            <a:lvl1pPr>
              <a:defRPr sz="1400" b="1">
                <a:solidFill>
                  <a:srgbClr val="7030A0"/>
                </a:solidFill>
                <a:latin typeface="ArialMT"/>
              </a:defRPr>
            </a:lvl1pPr>
          </a:lstStyle>
          <a:p>
            <a:pPr algn="ctr"/>
            <a:r>
              <a:rPr lang="ru-RU" dirty="0"/>
              <a:t>ФОРМИРОВАНИЕ ВЫБОРКИ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87888" y="2411014"/>
            <a:ext cx="3141980" cy="523220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mk-MK"/>
            </a:defPPr>
            <a:lvl1pPr>
              <a:defRPr sz="1400" b="1">
                <a:solidFill>
                  <a:srgbClr val="7030A0"/>
                </a:solidFill>
                <a:latin typeface="ArialMT"/>
              </a:defRPr>
            </a:lvl1pPr>
          </a:lstStyle>
          <a:p>
            <a:pPr algn="just"/>
            <a:r>
              <a:rPr lang="ru-RU" dirty="0"/>
              <a:t>ОПРЕДЕЛЕНИЕ ЧИСЛЕННОСТИ</a:t>
            </a:r>
          </a:p>
          <a:p>
            <a:pPr algn="just"/>
            <a:r>
              <a:rPr lang="ru-RU" dirty="0"/>
              <a:t>ВЫБОРКИ</a:t>
            </a:r>
            <a:endParaRPr lang="en-US" dirty="0"/>
          </a:p>
        </p:txBody>
      </p:sp>
      <p:sp>
        <p:nvSpPr>
          <p:cNvPr id="1024" name="TextBox 1023"/>
          <p:cNvSpPr txBox="1"/>
          <p:nvPr/>
        </p:nvSpPr>
        <p:spPr>
          <a:xfrm>
            <a:off x="3039438" y="2934234"/>
            <a:ext cx="2647528" cy="36933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</a:rPr>
              <a:t>”</a:t>
            </a:r>
            <a:r>
              <a:rPr lang="ru-RU" b="1" dirty="0">
                <a:solidFill>
                  <a:srgbClr val="7030A0"/>
                </a:solidFill>
              </a:rPr>
              <a:t>Детерминированная выборка</a:t>
            </a:r>
            <a:r>
              <a:rPr lang="en-US" b="1" dirty="0">
                <a:solidFill>
                  <a:srgbClr val="7030A0"/>
                </a:solidFill>
              </a:rPr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1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Случайная выборка</a:t>
            </a:r>
            <a:endParaRPr lang="en-US" b="1" dirty="0">
              <a:solidFill>
                <a:srgbClr val="7030A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1" dirty="0">
              <a:solidFill>
                <a:srgbClr val="7030A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Выбор интервалов</a:t>
            </a:r>
            <a:endParaRPr lang="en-US" b="1" dirty="0">
              <a:solidFill>
                <a:srgbClr val="7030A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1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Стратифицированная случайная выборка</a:t>
            </a:r>
            <a:endParaRPr lang="en-US" b="1" dirty="0">
              <a:solidFill>
                <a:srgbClr val="7030A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1" dirty="0">
              <a:solidFill>
                <a:srgbClr val="7030A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Построение выборки с использованием компьютера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2008"/>
            <a:ext cx="3025756" cy="325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Box 1026"/>
          <p:cNvSpPr txBox="1"/>
          <p:nvPr/>
        </p:nvSpPr>
        <p:spPr>
          <a:xfrm>
            <a:off x="1235849" y="2574776"/>
            <a:ext cx="1550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FIELD WORK</a:t>
            </a:r>
            <a:endParaRPr lang="mk-MK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26773" y="2974886"/>
            <a:ext cx="3103093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Размер совокупности</a:t>
            </a:r>
            <a:endParaRPr lang="en-US" b="1" dirty="0">
              <a:solidFill>
                <a:srgbClr val="7030A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b="1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Изменчивость совокупности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24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5" grpId="0" animBg="1"/>
      <p:bldP spid="16" grpId="0" animBg="1"/>
      <p:bldP spid="1024" grpId="0" animBg="1"/>
      <p:bldP spid="1027" grpId="0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758515" y="1103521"/>
            <a:ext cx="4632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D3A69"/>
                </a:solidFill>
              </a:rPr>
              <a:t>ИНДИВИДУАЛЬНОЕ АУДИТОРСКОЕ ЗАДАНИЕ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3229" y="1582008"/>
            <a:ext cx="2088232" cy="3447098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7030A0"/>
                </a:solidFill>
                <a:latin typeface="ArialMT"/>
              </a:rPr>
              <a:t>МЕТОДЫ АУДИТА</a:t>
            </a:r>
            <a:endParaRPr lang="en-US" sz="1400" b="1" dirty="0">
              <a:solidFill>
                <a:srgbClr val="7030A0"/>
              </a:solidFill>
              <a:latin typeface="ArialMT"/>
            </a:endParaRPr>
          </a:p>
          <a:p>
            <a:endParaRPr lang="en-US" sz="1400" b="1" dirty="0">
              <a:solidFill>
                <a:srgbClr val="7030A0"/>
              </a:solidFill>
              <a:latin typeface="ArialM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наблюдение</a:t>
            </a:r>
            <a:r>
              <a:rPr lang="en-US" dirty="0">
                <a:solidFill>
                  <a:srgbClr val="7030A0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подтверждение</a:t>
            </a:r>
            <a:r>
              <a:rPr lang="en-US" dirty="0">
                <a:solidFill>
                  <a:srgbClr val="7030A0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проверка</a:t>
            </a:r>
            <a:r>
              <a:rPr lang="en-US" dirty="0">
                <a:solidFill>
                  <a:srgbClr val="7030A0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исследование</a:t>
            </a:r>
            <a:r>
              <a:rPr lang="en-US" dirty="0">
                <a:solidFill>
                  <a:srgbClr val="7030A0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анализ</a:t>
            </a:r>
            <a:r>
              <a:rPr lang="en-US" dirty="0">
                <a:solidFill>
                  <a:srgbClr val="7030A0"/>
                </a:solidFill>
              </a:rPr>
              <a:t>; </a:t>
            </a:r>
            <a:r>
              <a:rPr lang="ru-RU" dirty="0">
                <a:solidFill>
                  <a:srgbClr val="7030A0"/>
                </a:solidFill>
              </a:rPr>
              <a:t>и</a:t>
            </a:r>
            <a:endParaRPr lang="en-US" dirty="0">
              <a:solidFill>
                <a:srgbClr val="7030A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оценка</a:t>
            </a:r>
            <a:endParaRPr lang="en-US" b="1" dirty="0">
              <a:solidFill>
                <a:srgbClr val="7030A0"/>
              </a:solidFill>
              <a:latin typeface="ArialMT"/>
            </a:endParaRPr>
          </a:p>
          <a:p>
            <a:endParaRPr lang="en-US" sz="1400" b="1" dirty="0">
              <a:solidFill>
                <a:srgbClr val="7030A0"/>
              </a:solidFill>
              <a:latin typeface="ArialMT"/>
            </a:endParaRPr>
          </a:p>
          <a:p>
            <a:endParaRPr lang="mk-MK" sz="1400" b="1" dirty="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645" y="1582008"/>
            <a:ext cx="3026278" cy="381642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Тесты соблюдения</a:t>
            </a:r>
            <a:endParaRPr lang="en-US" b="1" dirty="0">
              <a:solidFill>
                <a:srgbClr val="7030A0"/>
              </a:solidFill>
            </a:endParaRPr>
          </a:p>
          <a:p>
            <a:r>
              <a:rPr lang="en-US" sz="1700" dirty="0">
                <a:solidFill>
                  <a:srgbClr val="7030A0"/>
                </a:solidFill>
              </a:rPr>
              <a:t>(</a:t>
            </a:r>
            <a:r>
              <a:rPr lang="ru-RU" sz="1700" dirty="0">
                <a:solidFill>
                  <a:srgbClr val="7030A0"/>
                </a:solidFill>
              </a:rPr>
              <a:t>документируемая проверка </a:t>
            </a:r>
          </a:p>
          <a:p>
            <a:r>
              <a:rPr lang="ru-RU" sz="1700" dirty="0">
                <a:solidFill>
                  <a:srgbClr val="7030A0"/>
                </a:solidFill>
              </a:rPr>
              <a:t>того, действительно ли</a:t>
            </a:r>
            <a:endParaRPr lang="en-US" sz="1700" dirty="0">
              <a:solidFill>
                <a:srgbClr val="7030A0"/>
              </a:solidFill>
            </a:endParaRPr>
          </a:p>
          <a:p>
            <a:r>
              <a:rPr lang="ru-RU" sz="1700" dirty="0">
                <a:solidFill>
                  <a:srgbClr val="7030A0"/>
                </a:solidFill>
              </a:rPr>
              <a:t>сформированные механизмы</a:t>
            </a:r>
          </a:p>
          <a:p>
            <a:r>
              <a:rPr lang="ru-RU" sz="1700" dirty="0">
                <a:solidFill>
                  <a:srgbClr val="7030A0"/>
                </a:solidFill>
              </a:rPr>
              <a:t>контроля адекватны и </a:t>
            </a:r>
          </a:p>
          <a:p>
            <a:r>
              <a:rPr lang="ru-RU" sz="1700" dirty="0">
                <a:solidFill>
                  <a:srgbClr val="7030A0"/>
                </a:solidFill>
              </a:rPr>
              <a:t>функционируют должным </a:t>
            </a:r>
          </a:p>
          <a:p>
            <a:r>
              <a:rPr lang="ru-RU" sz="1700" dirty="0">
                <a:solidFill>
                  <a:srgbClr val="7030A0"/>
                </a:solidFill>
              </a:rPr>
              <a:t>образом</a:t>
            </a:r>
            <a:r>
              <a:rPr lang="en-US" sz="1700" dirty="0">
                <a:solidFill>
                  <a:srgbClr val="7030A0"/>
                </a:solidFill>
              </a:rPr>
              <a:t>)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ru-RU" b="1" dirty="0">
                <a:solidFill>
                  <a:srgbClr val="7030A0"/>
                </a:solidFill>
              </a:rPr>
              <a:t>Тесты содержания</a:t>
            </a:r>
            <a:endParaRPr lang="en-US" b="1" dirty="0">
              <a:solidFill>
                <a:srgbClr val="7030A0"/>
              </a:solidFill>
            </a:endParaRPr>
          </a:p>
          <a:p>
            <a:r>
              <a:rPr lang="en-US" sz="1700" dirty="0">
                <a:solidFill>
                  <a:srgbClr val="7030A0"/>
                </a:solidFill>
              </a:rPr>
              <a:t>(</a:t>
            </a:r>
            <a:r>
              <a:rPr lang="ru-RU" sz="1700" dirty="0">
                <a:solidFill>
                  <a:srgbClr val="7030A0"/>
                </a:solidFill>
              </a:rPr>
              <a:t>проверка того, приводит ли </a:t>
            </a:r>
          </a:p>
          <a:p>
            <a:r>
              <a:rPr lang="ru-RU" sz="1700" dirty="0">
                <a:solidFill>
                  <a:srgbClr val="7030A0"/>
                </a:solidFill>
              </a:rPr>
              <a:t>функционирование </a:t>
            </a:r>
          </a:p>
          <a:p>
            <a:r>
              <a:rPr lang="ru-RU" sz="1700" dirty="0">
                <a:solidFill>
                  <a:srgbClr val="7030A0"/>
                </a:solidFill>
              </a:rPr>
              <a:t>механизмов контроля </a:t>
            </a:r>
          </a:p>
          <a:p>
            <a:r>
              <a:rPr lang="ru-RU" sz="1700" dirty="0">
                <a:solidFill>
                  <a:srgbClr val="7030A0"/>
                </a:solidFill>
              </a:rPr>
              <a:t>к ошибкам/ущербу</a:t>
            </a:r>
            <a:r>
              <a:rPr lang="en-US" sz="1700" dirty="0">
                <a:solidFill>
                  <a:srgbClr val="7030A0"/>
                </a:solidFill>
              </a:rPr>
              <a:t>)</a:t>
            </a:r>
          </a:p>
          <a:p>
            <a:endParaRPr lang="mk-MK" dirty="0">
              <a:solidFill>
                <a:srgbClr val="7030A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645" y="5055473"/>
            <a:ext cx="2582409" cy="1477328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Запись результатов тестов</a:t>
            </a:r>
            <a:endParaRPr lang="en-US" b="1" dirty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ru-RU" b="1" dirty="0">
                <a:solidFill>
                  <a:srgbClr val="7030A0"/>
                </a:solidFill>
              </a:rPr>
              <a:t>Запись результатов аудита</a:t>
            </a:r>
            <a:endParaRPr lang="mk-MK" b="1" dirty="0">
              <a:solidFill>
                <a:srgbClr val="7030A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23527" y="720120"/>
            <a:ext cx="8592279" cy="548640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Инструментарий и методы внутреннего аудита</a:t>
            </a:r>
            <a:endParaRPr lang="mk-MK" b="1" dirty="0">
              <a:solidFill>
                <a:srgbClr val="1D3A69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2008"/>
            <a:ext cx="3025756" cy="325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235849" y="2574776"/>
            <a:ext cx="1550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FIELD WORK</a:t>
            </a:r>
            <a:endParaRPr lang="mk-MK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591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2799631" y="1187460"/>
            <a:ext cx="4796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1D3A69"/>
                </a:solidFill>
              </a:rPr>
              <a:t>ИНДИВИДУАЛЬНОЕ АУДИТОРСКОЕ ЗАДАНИЕ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628800"/>
            <a:ext cx="7992888" cy="36004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ОТЧЁТНОСТЬ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568" y="2204864"/>
            <a:ext cx="1682797" cy="648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ПРОЕКТ ОТЧЁТА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0192" y="2205743"/>
            <a:ext cx="2016224" cy="648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ОКОНЧАТЕЛЬНЫЙ ОТЧЁТ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47864" y="2205743"/>
            <a:ext cx="2160240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ПРОМЕЖУТОЧНЫЙ ОТЧЁТ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19873" y="3006215"/>
            <a:ext cx="2016224" cy="4227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ПЛАН ДЕЙСТВИЙ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7544" y="4149080"/>
            <a:ext cx="7992888" cy="3600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ПОСТОЯННАЯ АУДИТОРСКАЯ КАРТОЧКА  И ДОСЬЕ ТЕКУЩЕГО АУДИТА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527" y="720120"/>
            <a:ext cx="8592279" cy="548640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Инструментарий и методы внутреннего аудита</a:t>
            </a:r>
            <a:endParaRPr lang="mk-MK" b="1" dirty="0">
              <a:solidFill>
                <a:srgbClr val="1D3A69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119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394879" y="1702566"/>
            <a:ext cx="2088232" cy="8623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ПОСЛЕДУЮЩАЯ ДЕЯТЕЛЬНОСТЬ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52120" y="1665717"/>
            <a:ext cx="3024336" cy="13312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ОТЧЁТ О ВЫПОЛНЕННЫХ ПРОВЕРКАХ В СИСТЕМЕ ВНУТРЕННЕГО АУДИТА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94879" y="3213044"/>
            <a:ext cx="2088232" cy="8623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КВАРТАЛЬНЫЙ ОТЧЁТ</a:t>
            </a:r>
            <a:endParaRPr lang="mk-MK" b="1" dirty="0">
              <a:solidFill>
                <a:srgbClr val="1D3A69"/>
              </a:solidFill>
            </a:endParaRPr>
          </a:p>
        </p:txBody>
      </p:sp>
      <p:cxnSp>
        <p:nvCxnSpPr>
          <p:cNvPr id="10" name="Straight Arrow Connector 9"/>
          <p:cNvCxnSpPr>
            <a:stCxn id="2" idx="2"/>
            <a:endCxn id="9" idx="0"/>
          </p:cNvCxnSpPr>
          <p:nvPr/>
        </p:nvCxnSpPr>
        <p:spPr>
          <a:xfrm>
            <a:off x="2438995" y="2564904"/>
            <a:ext cx="0" cy="6481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652120" y="2996952"/>
            <a:ext cx="3024336" cy="172819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1D3A69"/>
                </a:solidFill>
              </a:rPr>
              <a:t>Инструкция по форме и содержанию отчётов и заключения о качестве и состоянии механизмов внутреннего контроля, которое содержится в годовом финансовом отчёте</a:t>
            </a:r>
            <a:endParaRPr lang="mk-MK" sz="1600" b="1" dirty="0">
              <a:solidFill>
                <a:srgbClr val="1D3A6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9631" y="1103521"/>
            <a:ext cx="3284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1D3A69"/>
                </a:solidFill>
              </a:rPr>
              <a:t>АСПЕКТЫ «ПО ГОРИЗОНТАЛИ»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527" y="720120"/>
            <a:ext cx="8592279" cy="548640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Инструментарий и методы внутреннего аудита</a:t>
            </a:r>
            <a:endParaRPr lang="mk-MK" b="1" dirty="0">
              <a:solidFill>
                <a:srgbClr val="1D3A69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000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12776"/>
            <a:ext cx="7317073" cy="270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12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92290" y="653547"/>
            <a:ext cx="7992888" cy="548640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Проблемы на перспективу </a:t>
            </a:r>
          </a:p>
          <a:p>
            <a:pPr algn="ctr"/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(работа в группах)</a:t>
            </a:r>
            <a:endParaRPr lang="mk-MK" b="1" dirty="0">
              <a:solidFill>
                <a:srgbClr val="1D3A69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2204864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1D3A69"/>
                </a:solidFill>
              </a:rPr>
              <a:t>ПРОЦЕСС РЕОРГАНИЗАЦИИ ПОДРАЗДЕЛЕНИЙ ВНУТРЕННЕГО АУДИТА</a:t>
            </a:r>
            <a:endParaRPr lang="en-US" b="1" dirty="0">
              <a:solidFill>
                <a:srgbClr val="1D3A6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1D3A6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1D3A6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1D3A69"/>
                </a:solidFill>
              </a:rPr>
              <a:t>ВНЕДРЕНИЕ НАЦИОНАЛЬНОЙ СИСТЕМЫ СЕРТИФИКАЦИИ ВНУТРЕННИХ АУДИТОРОВ</a:t>
            </a:r>
            <a:endParaRPr lang="en-GB" b="1" dirty="0">
              <a:solidFill>
                <a:srgbClr val="1D3A6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1D3A6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1D3A6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1D3A69"/>
                </a:solidFill>
              </a:rPr>
              <a:t>ПРОГРАММА ГАРАНТИИ И ПОВЫШЕНИЯ КАЧЕСТВА </a:t>
            </a:r>
            <a:r>
              <a:rPr lang="en-US" b="1" dirty="0">
                <a:solidFill>
                  <a:srgbClr val="1D3A69"/>
                </a:solidFill>
              </a:rPr>
              <a:t> (QAIP)</a:t>
            </a:r>
            <a:endParaRPr lang="mk-MK" b="1" dirty="0">
              <a:solidFill>
                <a:srgbClr val="1D3A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944648"/>
            <a:ext cx="2809503" cy="585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27584" y="764704"/>
            <a:ext cx="75209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mk-MK" b="1" dirty="0">
              <a:solidFill>
                <a:srgbClr val="1D3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0965" y="980728"/>
            <a:ext cx="7520940" cy="54864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>
                <a:solidFill>
                  <a:srgbClr val="1D3F69"/>
                </a:solidFill>
              </a:rPr>
              <a:t>ПЛАН ВЫСТУПЛЕНИЯ</a:t>
            </a:r>
            <a:endParaRPr lang="mk-MK" b="1" dirty="0">
              <a:solidFill>
                <a:srgbClr val="1D3F6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2836" y="1772816"/>
            <a:ext cx="67422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Общая динамика и нормативная база ВА</a:t>
            </a: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Инструментарий и методы ВА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Проблемы на перспективу (работа в группах)</a:t>
            </a:r>
            <a:endParaRPr lang="mk-MK" sz="2400" dirty="0"/>
          </a:p>
        </p:txBody>
      </p:sp>
    </p:spTree>
    <p:extLst>
      <p:ext uri="{BB962C8B-B14F-4D97-AF65-F5344CB8AC3E}">
        <p14:creationId xmlns:p14="http://schemas.microsoft.com/office/powerpoint/2010/main" val="69605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944648"/>
            <a:ext cx="2809503" cy="585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80920" cy="432048"/>
          </a:xfrm>
        </p:spPr>
        <p:txBody>
          <a:bodyPr/>
          <a:lstStyle/>
          <a:p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ОБЩАЯ ДИНАМИКА</a:t>
            </a:r>
            <a:r>
              <a:rPr lang="en-US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И НОРМАТИВНАЯ БАЗА ВА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mk-MK" dirty="0"/>
          </a:p>
        </p:txBody>
      </p:sp>
      <p:sp>
        <p:nvSpPr>
          <p:cNvPr id="2" name="Rectangle 1"/>
          <p:cNvSpPr/>
          <p:nvPr/>
        </p:nvSpPr>
        <p:spPr>
          <a:xfrm>
            <a:off x="467544" y="4079974"/>
            <a:ext cx="8496944" cy="93320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000" b="1" dirty="0">
                <a:solidFill>
                  <a:schemeClr val="accent4">
                    <a:lumMod val="75000"/>
                  </a:schemeClr>
                </a:solidFill>
              </a:rPr>
              <a:t>2000 </a:t>
            </a:r>
            <a:endParaRPr lang="mk-MK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979712" y="4221088"/>
            <a:ext cx="0" cy="6480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41916" y="4079974"/>
            <a:ext cx="667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1D3A69"/>
                </a:solidFill>
              </a:rPr>
              <a:t>Центральное подразделение ВА в Казначейском департаменте, Минфин</a:t>
            </a:r>
            <a:endParaRPr lang="en-US" sz="1600" b="1" dirty="0">
              <a:solidFill>
                <a:srgbClr val="1D3A69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600" b="1" dirty="0">
                <a:solidFill>
                  <a:srgbClr val="1D3A69"/>
                </a:solidFill>
              </a:rPr>
              <a:t>Закон о бюджете</a:t>
            </a:r>
            <a:r>
              <a:rPr lang="en-US" sz="1600" b="1" dirty="0">
                <a:solidFill>
                  <a:srgbClr val="1D3A69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ru-RU" sz="1600" b="1" dirty="0">
                <a:solidFill>
                  <a:srgbClr val="1D3A69"/>
                </a:solidFill>
              </a:rPr>
              <a:t>Инструкция о порядке</a:t>
            </a:r>
            <a:r>
              <a:rPr lang="en-US" sz="1600" b="1" dirty="0">
                <a:solidFill>
                  <a:srgbClr val="1D3A69"/>
                </a:solidFill>
              </a:rPr>
              <a:t> </a:t>
            </a:r>
            <a:r>
              <a:rPr lang="ru-RU" sz="1600" b="1" dirty="0">
                <a:solidFill>
                  <a:srgbClr val="1D3A69"/>
                </a:solidFill>
              </a:rPr>
              <a:t>проведения внутреннего аудита</a:t>
            </a:r>
            <a:r>
              <a:rPr lang="en-US" sz="1600" b="1" dirty="0">
                <a:solidFill>
                  <a:srgbClr val="1D3A69"/>
                </a:solidFill>
              </a:rPr>
              <a:t> (2003)</a:t>
            </a:r>
            <a:endParaRPr lang="mk-MK" sz="1600" b="1" dirty="0">
              <a:solidFill>
                <a:srgbClr val="1D3A69"/>
              </a:solidFill>
            </a:endParaRPr>
          </a:p>
          <a:p>
            <a:endParaRPr lang="mk-MK" sz="1600" b="1" dirty="0">
              <a:solidFill>
                <a:srgbClr val="1D3A69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47664" y="2852936"/>
            <a:ext cx="7416824" cy="1224136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>
                <a:solidFill>
                  <a:schemeClr val="accent4">
                    <a:lumMod val="75000"/>
                  </a:schemeClr>
                </a:solidFill>
              </a:rPr>
              <a:t>2004</a:t>
            </a:r>
            <a:endParaRPr lang="mk-MK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987824" y="3212976"/>
            <a:ext cx="0" cy="6480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87824" y="2897068"/>
            <a:ext cx="59766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</a:t>
            </a:r>
            <a:r>
              <a:rPr lang="ru-RU" dirty="0"/>
              <a:t>Центральный департамент ВА в Минфине</a:t>
            </a:r>
          </a:p>
          <a:p>
            <a:r>
              <a:rPr lang="en-US" sz="1600" b="1" dirty="0">
                <a:solidFill>
                  <a:srgbClr val="1D3A69"/>
                </a:solidFill>
              </a:rPr>
              <a:t>          </a:t>
            </a:r>
            <a:r>
              <a:rPr lang="ru-RU" sz="1600" b="1" dirty="0">
                <a:solidFill>
                  <a:srgbClr val="1D3A69"/>
                </a:solidFill>
              </a:rPr>
              <a:t>ЦПГ в сфере ВА</a:t>
            </a:r>
            <a:r>
              <a:rPr lang="en-US" sz="1600" b="1" dirty="0">
                <a:solidFill>
                  <a:srgbClr val="1D3A69"/>
                </a:solidFill>
              </a:rPr>
              <a:t>             </a:t>
            </a:r>
            <a:r>
              <a:rPr lang="ru-RU" sz="1600" b="1" dirty="0">
                <a:solidFill>
                  <a:srgbClr val="1D3A69"/>
                </a:solidFill>
              </a:rPr>
              <a:t>        Центральное подразделение ВА</a:t>
            </a:r>
            <a:endParaRPr lang="en-US" sz="1600" b="1" dirty="0">
              <a:solidFill>
                <a:srgbClr val="1D3A69"/>
              </a:solidFill>
            </a:endParaRPr>
          </a:p>
          <a:p>
            <a:endParaRPr lang="en-US" sz="1600" b="1" dirty="0">
              <a:solidFill>
                <a:srgbClr val="1D3A69"/>
              </a:solidFill>
            </a:endParaRPr>
          </a:p>
          <a:p>
            <a:r>
              <a:rPr lang="en-US" sz="1600" b="1" dirty="0">
                <a:solidFill>
                  <a:srgbClr val="1D3A69"/>
                </a:solidFill>
              </a:rPr>
              <a:t>                   </a:t>
            </a:r>
            <a:r>
              <a:rPr lang="ru-RU" sz="1600" b="1" dirty="0">
                <a:solidFill>
                  <a:srgbClr val="1D3A69"/>
                </a:solidFill>
              </a:rPr>
              <a:t>Закон о ВА в государственном секторе</a:t>
            </a:r>
            <a:endParaRPr lang="mk-MK" sz="1600" b="1" dirty="0">
              <a:solidFill>
                <a:srgbClr val="1D3A69"/>
              </a:solidFill>
            </a:endParaRP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5724128" y="3284984"/>
            <a:ext cx="0" cy="2880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31840" y="3620889"/>
            <a:ext cx="55446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83768" y="1196752"/>
            <a:ext cx="6480720" cy="1656184"/>
          </a:xfrm>
          <a:prstGeom prst="rect">
            <a:avLst/>
          </a:prstGeom>
          <a:solidFill>
            <a:srgbClr val="FFD757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>
                <a:solidFill>
                  <a:schemeClr val="accent4">
                    <a:lumMod val="75000"/>
                  </a:schemeClr>
                </a:solidFill>
              </a:rPr>
              <a:t>2009</a:t>
            </a:r>
            <a:endParaRPr lang="mk-MK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923928" y="1700808"/>
            <a:ext cx="0" cy="6480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95936" y="1556791"/>
            <a:ext cx="4968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1D3A69"/>
                </a:solidFill>
              </a:rPr>
              <a:t>Модель внутреннего аудита, предполагающая полную децентрализацию</a:t>
            </a:r>
            <a:r>
              <a:rPr lang="en-US" sz="1600" b="1" dirty="0">
                <a:solidFill>
                  <a:srgbClr val="1D3A69"/>
                </a:solidFill>
              </a:rPr>
              <a:t> </a:t>
            </a:r>
          </a:p>
          <a:p>
            <a:endParaRPr lang="en-US" sz="1600" b="1" dirty="0">
              <a:solidFill>
                <a:srgbClr val="1D3A69"/>
              </a:solidFill>
            </a:endParaRPr>
          </a:p>
          <a:p>
            <a:r>
              <a:rPr lang="ru-RU" sz="1600" b="1" dirty="0">
                <a:solidFill>
                  <a:srgbClr val="1D3A69"/>
                </a:solidFill>
              </a:rPr>
              <a:t>Закон о государственном внутреннем финансовом контроле</a:t>
            </a:r>
            <a:endParaRPr lang="mk-MK" sz="1600" b="1" dirty="0">
              <a:solidFill>
                <a:srgbClr val="1D3A69"/>
              </a:solidFill>
            </a:endParaRPr>
          </a:p>
          <a:p>
            <a:endParaRPr lang="mk-MK" sz="1600" b="1" dirty="0">
              <a:solidFill>
                <a:srgbClr val="1D3A69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139952" y="2218510"/>
            <a:ext cx="4464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05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9" grpId="0"/>
      <p:bldP spid="14" grpId="0" animBg="1"/>
      <p:bldP spid="16" grpId="0"/>
      <p:bldP spid="21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944648"/>
            <a:ext cx="2809503" cy="585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53547"/>
            <a:ext cx="7992888" cy="548640"/>
          </a:xfrm>
        </p:spPr>
        <p:txBody>
          <a:bodyPr/>
          <a:lstStyle/>
          <a:p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ОБЩАЯ ДИНАМИКА И НОРМАТИВНАЯ БАЗА ВА</a:t>
            </a:r>
            <a:endParaRPr lang="mk-MK" dirty="0"/>
          </a:p>
        </p:txBody>
      </p:sp>
      <p:sp>
        <p:nvSpPr>
          <p:cNvPr id="7" name="Rectangle 6"/>
          <p:cNvSpPr/>
          <p:nvPr/>
        </p:nvSpPr>
        <p:spPr>
          <a:xfrm>
            <a:off x="2843808" y="1196752"/>
            <a:ext cx="3361882" cy="864096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1D3A69"/>
                </a:solidFill>
              </a:rPr>
              <a:t>Международные стандарты профессиональной практики внутреннего аудита (СТАНДАРТЫ)</a:t>
            </a:r>
            <a:r>
              <a:rPr lang="en-US" sz="1600" b="1" dirty="0">
                <a:solidFill>
                  <a:srgbClr val="1D3A69"/>
                </a:solidFill>
              </a:rPr>
              <a:t> </a:t>
            </a:r>
            <a:endParaRPr lang="mk-MK" sz="1600" b="1" dirty="0">
              <a:solidFill>
                <a:srgbClr val="1D3A6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2708920"/>
            <a:ext cx="2614782" cy="7920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РУКОВОДСТВО ПО ВА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855166"/>
            <a:ext cx="3563888" cy="1224136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Инструкция по порядку проведения внутреннего аудита и порядку представления аудиторской отчётности </a:t>
            </a:r>
            <a:r>
              <a:rPr lang="en-US" b="1" dirty="0">
                <a:solidFill>
                  <a:srgbClr val="1D3A69"/>
                </a:solidFill>
              </a:rPr>
              <a:t> 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57618" y="3861048"/>
            <a:ext cx="2614782" cy="864096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Инструкция по Хартии внутреннего аудита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51486" y="2708920"/>
            <a:ext cx="2614782" cy="864096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Инструкция по соблюдению этики для внутренних аудиторов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2" name="Regular Pentagon 11"/>
          <p:cNvSpPr/>
          <p:nvPr/>
        </p:nvSpPr>
        <p:spPr>
          <a:xfrm>
            <a:off x="2943000" y="2060848"/>
            <a:ext cx="3213176" cy="1800200"/>
          </a:xfrm>
          <a:prstGeom prst="pentagon">
            <a:avLst/>
          </a:prstGeom>
          <a:solidFill>
            <a:srgbClr val="FFD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1D3A69"/>
                </a:solidFill>
              </a:rPr>
              <a:t>Закон о ГВФК</a:t>
            </a:r>
            <a:endParaRPr lang="mk-MK" sz="4000" b="1" dirty="0">
              <a:solidFill>
                <a:srgbClr val="1D3A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05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944648"/>
            <a:ext cx="2809503" cy="585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27584" y="653547"/>
            <a:ext cx="7992888" cy="5486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ОБЩАЯ ДИНАМИКА И НОРМАТИВНАЯ БАЗА ВА</a:t>
            </a:r>
            <a:endParaRPr lang="mk-MK" dirty="0"/>
          </a:p>
        </p:txBody>
      </p:sp>
      <p:sp>
        <p:nvSpPr>
          <p:cNvPr id="3" name="Rectangle 2"/>
          <p:cNvSpPr/>
          <p:nvPr/>
        </p:nvSpPr>
        <p:spPr>
          <a:xfrm>
            <a:off x="169712" y="1484784"/>
            <a:ext cx="3466184" cy="432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Центральный департамент ВА</a:t>
            </a:r>
            <a:endParaRPr lang="mk-MK" dirty="0"/>
          </a:p>
        </p:txBody>
      </p:sp>
      <p:sp>
        <p:nvSpPr>
          <p:cNvPr id="8" name="Down Arrow 7"/>
          <p:cNvSpPr/>
          <p:nvPr/>
        </p:nvSpPr>
        <p:spPr>
          <a:xfrm>
            <a:off x="1691680" y="1916832"/>
            <a:ext cx="432048" cy="86409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9" name="Rectangle 8"/>
          <p:cNvSpPr/>
          <p:nvPr/>
        </p:nvSpPr>
        <p:spPr>
          <a:xfrm>
            <a:off x="169712" y="2780928"/>
            <a:ext cx="3466184" cy="50405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ЦПГ</a:t>
            </a:r>
            <a:endParaRPr lang="mk-MK" b="1" dirty="0">
              <a:solidFill>
                <a:srgbClr val="1D3A69"/>
              </a:solidFill>
            </a:endParaRPr>
          </a:p>
        </p:txBody>
      </p:sp>
      <p:cxnSp>
        <p:nvCxnSpPr>
          <p:cNvPr id="12" name="Straight Arrow Connector 11"/>
          <p:cNvCxnSpPr>
            <a:stCxn id="9" idx="3"/>
          </p:cNvCxnSpPr>
          <p:nvPr/>
        </p:nvCxnSpPr>
        <p:spPr>
          <a:xfrm flipV="1">
            <a:off x="3635896" y="2204864"/>
            <a:ext cx="1800200" cy="828092"/>
          </a:xfrm>
          <a:prstGeom prst="straightConnector1">
            <a:avLst/>
          </a:prstGeom>
          <a:ln w="762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3"/>
          </p:cNvCxnSpPr>
          <p:nvPr/>
        </p:nvCxnSpPr>
        <p:spPr>
          <a:xfrm>
            <a:off x="3635896" y="3032956"/>
            <a:ext cx="1800200" cy="828092"/>
          </a:xfrm>
          <a:prstGeom prst="straightConnector1">
            <a:avLst/>
          </a:prstGeom>
          <a:ln w="762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436096" y="1916832"/>
            <a:ext cx="3168352" cy="63007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ЦПГ в области внутреннего аудита</a:t>
            </a:r>
            <a:endParaRPr lang="mk-MK" b="1" dirty="0">
              <a:solidFill>
                <a:srgbClr val="1D3A69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36096" y="3429000"/>
            <a:ext cx="3168352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D3A69"/>
                </a:solidFill>
              </a:rPr>
              <a:t>ЦПГ в области финансового управления и контроля</a:t>
            </a:r>
            <a:endParaRPr lang="mk-MK" b="1" dirty="0">
              <a:solidFill>
                <a:srgbClr val="1D3A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7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944648"/>
            <a:ext cx="2809503" cy="585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169712" y="2708920"/>
            <a:ext cx="2890120" cy="8640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1D3A69"/>
                </a:solidFill>
              </a:rPr>
              <a:t>ЦПГ</a:t>
            </a:r>
            <a:endParaRPr lang="mk-MK" sz="2400" b="1" dirty="0">
              <a:solidFill>
                <a:srgbClr val="1D3A6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27584" y="653547"/>
            <a:ext cx="7992888" cy="548640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ОБЩАЯ ДИНАМИКА И НОРМАТИВНАЯ БАЗА ВА</a:t>
            </a:r>
            <a:endParaRPr lang="mk-MK" dirty="0"/>
          </a:p>
        </p:txBody>
      </p:sp>
      <p:sp>
        <p:nvSpPr>
          <p:cNvPr id="2" name="Rectangle 1"/>
          <p:cNvSpPr/>
          <p:nvPr/>
        </p:nvSpPr>
        <p:spPr>
          <a:xfrm>
            <a:off x="3923928" y="1235046"/>
            <a:ext cx="5105938" cy="54343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1D3A69"/>
                </a:solidFill>
              </a:rPr>
              <a:t>ОСНОВНЫЕ ЗАДАЧИ</a:t>
            </a:r>
            <a:endParaRPr lang="mk-MK" sz="2000" b="1" dirty="0">
              <a:solidFill>
                <a:srgbClr val="1D3A69"/>
              </a:solidFill>
            </a:endParaRPr>
          </a:p>
          <a:p>
            <a:r>
              <a:rPr lang="en-US" sz="1400" b="1" dirty="0">
                <a:solidFill>
                  <a:srgbClr val="1D3A69"/>
                </a:solidFill>
              </a:rPr>
              <a:t> </a:t>
            </a:r>
            <a:endParaRPr lang="mk-MK" sz="1400" b="1" dirty="0">
              <a:solidFill>
                <a:srgbClr val="1D3A69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1D3A69"/>
                </a:solidFill>
              </a:rPr>
              <a:t>разработка законопроектов и подзаконных актов в </a:t>
            </a:r>
            <a:r>
              <a:rPr lang="ru-RU" sz="1300" b="1" dirty="0">
                <a:solidFill>
                  <a:srgbClr val="1D3A69"/>
                </a:solidFill>
              </a:rPr>
              <a:t>области ГВФК</a:t>
            </a:r>
            <a:r>
              <a:rPr lang="en-US" sz="1300" b="1" dirty="0">
                <a:solidFill>
                  <a:srgbClr val="1D3A69"/>
                </a:solidFill>
              </a:rPr>
              <a:t>;</a:t>
            </a:r>
          </a:p>
          <a:p>
            <a:pPr lvl="0"/>
            <a:endParaRPr lang="mk-MK" sz="1300" b="1" dirty="0">
              <a:solidFill>
                <a:srgbClr val="1D3A69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rgbClr val="1D3A69"/>
                </a:solidFill>
              </a:rPr>
              <a:t>подготовка методологии и стандартов работы</a:t>
            </a:r>
            <a:r>
              <a:rPr lang="en-US" sz="1300" b="1" dirty="0">
                <a:solidFill>
                  <a:srgbClr val="1D3A69"/>
                </a:solidFill>
              </a:rPr>
              <a:t>;</a:t>
            </a:r>
          </a:p>
          <a:p>
            <a:pPr lvl="0"/>
            <a:r>
              <a:rPr lang="en-US" sz="1300" b="1" dirty="0">
                <a:solidFill>
                  <a:srgbClr val="1D3A69"/>
                </a:solidFill>
              </a:rPr>
              <a:t>  </a:t>
            </a:r>
            <a:endParaRPr lang="mk-MK" sz="1300" b="1" dirty="0">
              <a:solidFill>
                <a:srgbClr val="1D3A69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1D3A69"/>
                </a:solidFill>
              </a:rPr>
              <a:t> </a:t>
            </a:r>
            <a:r>
              <a:rPr lang="ru-RU" sz="1300" b="1" dirty="0">
                <a:solidFill>
                  <a:srgbClr val="1D3A69"/>
                </a:solidFill>
              </a:rPr>
              <a:t>координация обучающих мероприятий</a:t>
            </a:r>
            <a:r>
              <a:rPr lang="en-US" sz="1300" b="1" dirty="0">
                <a:solidFill>
                  <a:srgbClr val="1D3A69"/>
                </a:solidFill>
              </a:rPr>
              <a:t>;  </a:t>
            </a:r>
          </a:p>
          <a:p>
            <a:pPr lvl="0"/>
            <a:endParaRPr lang="mk-MK" sz="1300" b="1" dirty="0">
              <a:solidFill>
                <a:srgbClr val="1D3A69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1D3A69"/>
                </a:solidFill>
              </a:rPr>
              <a:t> </a:t>
            </a:r>
            <a:r>
              <a:rPr lang="ru-RU" sz="1300" b="1" dirty="0">
                <a:solidFill>
                  <a:srgbClr val="1D3A69"/>
                </a:solidFill>
              </a:rPr>
              <a:t>координация создания и развития системы внутреннего финансового контроля</a:t>
            </a:r>
            <a:r>
              <a:rPr lang="en-US" sz="1300" b="1" dirty="0">
                <a:solidFill>
                  <a:srgbClr val="1D3A69"/>
                </a:solidFill>
              </a:rPr>
              <a:t>; </a:t>
            </a:r>
          </a:p>
          <a:p>
            <a:pPr lvl="0"/>
            <a:r>
              <a:rPr lang="en-US" sz="1300" b="1" dirty="0">
                <a:solidFill>
                  <a:srgbClr val="1D3A69"/>
                </a:solidFill>
              </a:rPr>
              <a:t> </a:t>
            </a:r>
            <a:endParaRPr lang="mk-MK" sz="1300" b="1" dirty="0">
              <a:solidFill>
                <a:srgbClr val="1D3A69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rgbClr val="1D3A69"/>
                </a:solidFill>
              </a:rPr>
              <a:t>создание и ведение баз данных для подразделений ВА и принятых хартий</a:t>
            </a:r>
            <a:r>
              <a:rPr lang="en-US" sz="1300" b="1" dirty="0">
                <a:solidFill>
                  <a:srgbClr val="1D3A69"/>
                </a:solidFill>
              </a:rPr>
              <a:t>; </a:t>
            </a:r>
          </a:p>
          <a:p>
            <a:pPr lvl="0"/>
            <a:endParaRPr lang="mk-MK" sz="1300" b="1" dirty="0">
              <a:solidFill>
                <a:srgbClr val="1D3A69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1D3A69"/>
                </a:solidFill>
              </a:rPr>
              <a:t> </a:t>
            </a:r>
            <a:r>
              <a:rPr lang="ru-RU" sz="1300" b="1" dirty="0">
                <a:solidFill>
                  <a:srgbClr val="1D3A69"/>
                </a:solidFill>
              </a:rPr>
              <a:t>создание и ведение реестра сертифицированных внутренних аудиторов</a:t>
            </a:r>
            <a:r>
              <a:rPr lang="en-US" sz="1300" b="1" dirty="0">
                <a:solidFill>
                  <a:srgbClr val="1D3A69"/>
                </a:solidFill>
              </a:rPr>
              <a:t> </a:t>
            </a:r>
          </a:p>
          <a:p>
            <a:pPr lvl="0"/>
            <a:endParaRPr lang="mk-MK" sz="1300" b="1" dirty="0">
              <a:solidFill>
                <a:srgbClr val="1D3A69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rgbClr val="1D3A69"/>
                </a:solidFill>
              </a:rPr>
              <a:t>надзор за качеством системы финансового управления и контроля</a:t>
            </a:r>
            <a:r>
              <a:rPr lang="en-US" sz="1300" b="1" dirty="0">
                <a:solidFill>
                  <a:srgbClr val="1D3A69"/>
                </a:solidFill>
              </a:rPr>
              <a:t>;  </a:t>
            </a:r>
          </a:p>
          <a:p>
            <a:pPr lvl="0"/>
            <a:endParaRPr lang="mk-MK" sz="1300" b="1" dirty="0">
              <a:solidFill>
                <a:srgbClr val="1D3A69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rgbClr val="1D3A69"/>
                </a:solidFill>
              </a:rPr>
              <a:t>контроль за качеством работы подразделений ВА</a:t>
            </a:r>
            <a:r>
              <a:rPr lang="en-US" sz="1300" b="1" dirty="0">
                <a:solidFill>
                  <a:srgbClr val="1D3A69"/>
                </a:solidFill>
              </a:rPr>
              <a:t>; </a:t>
            </a:r>
          </a:p>
          <a:p>
            <a:pPr lvl="0"/>
            <a:endParaRPr lang="mk-MK" sz="1300" b="1" dirty="0">
              <a:solidFill>
                <a:srgbClr val="1D3A69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rgbClr val="1D3A69"/>
                </a:solidFill>
              </a:rPr>
              <a:t>подготовка Годового отчёта о функционировании системы ГВФК</a:t>
            </a:r>
            <a:endParaRPr lang="mk-MK" sz="1300" b="1" dirty="0">
              <a:solidFill>
                <a:srgbClr val="1D3A69"/>
              </a:solidFill>
            </a:endParaRPr>
          </a:p>
          <a:p>
            <a:pPr lvl="0"/>
            <a:endParaRPr lang="mk-MK" sz="1200" dirty="0"/>
          </a:p>
        </p:txBody>
      </p:sp>
      <p:sp>
        <p:nvSpPr>
          <p:cNvPr id="3" name="Right Arrow 2"/>
          <p:cNvSpPr/>
          <p:nvPr/>
        </p:nvSpPr>
        <p:spPr>
          <a:xfrm>
            <a:off x="3059832" y="2852936"/>
            <a:ext cx="864096" cy="57606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0343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27584" y="653547"/>
            <a:ext cx="7992888" cy="548640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ОБЩАЯ ДИНАМИКА И НОРМАТИВНАЯ БАЗА ВА</a:t>
            </a:r>
            <a:endParaRPr lang="mk-MK" dirty="0"/>
          </a:p>
        </p:txBody>
      </p:sp>
      <p:sp>
        <p:nvSpPr>
          <p:cNvPr id="2" name="Rectangle 1"/>
          <p:cNvSpPr/>
          <p:nvPr/>
        </p:nvSpPr>
        <p:spPr>
          <a:xfrm>
            <a:off x="169712" y="1052736"/>
            <a:ext cx="8860154" cy="5672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Критерии для создания функции внутреннего аудита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k-MK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Подразделение ВА подлежит обязательному формированию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Парламент, Национальный банк, Генеральный секретариат Правительства Республики Северная Македония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…);</a:t>
            </a:r>
          </a:p>
          <a:p>
            <a:endParaRPr lang="en-US" sz="16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mk-MK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Подразделение ВА также подлежит обязательному формированию во всех государственных организациях, средний бюджет/финансовый план которых в течение последних 3 лет превышал 50 миллионов денаров; а также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В государственных организациях, ежегодный бюджет/финансовых план которых в течение последних 3 лет превышал 50 миллионов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денаров</a:t>
            </a:r>
            <a:endParaRPr lang="mk-MK" sz="24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    (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на договорной основе с другими подразделениями ВА или аудиторами, входящими в реестр 			внутренних аудиторов)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mk-MK" sz="24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3014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27584" y="653547"/>
            <a:ext cx="7992888" cy="548640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ОБЩАЯ ДИНАМИКА И НОРМАТИВНАЯ БАЗА ВА</a:t>
            </a:r>
            <a:endParaRPr lang="mk-MK" dirty="0"/>
          </a:p>
        </p:txBody>
      </p:sp>
      <p:sp>
        <p:nvSpPr>
          <p:cNvPr id="2" name="Rectangle 1"/>
          <p:cNvSpPr/>
          <p:nvPr/>
        </p:nvSpPr>
        <p:spPr>
          <a:xfrm>
            <a:off x="827584" y="1340768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Текущая ситуация 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-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центральный уровень</a:t>
            </a:r>
            <a:endParaRPr lang="mk-MK" sz="24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536751"/>
              </p:ext>
            </p:extLst>
          </p:nvPr>
        </p:nvGraphicFramePr>
        <p:xfrm>
          <a:off x="424821" y="2276872"/>
          <a:ext cx="8434734" cy="1803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3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2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2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2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24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24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24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24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24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248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248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248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b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</a:b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2006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2007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2008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2009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2010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2011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2012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2013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40"/>
                        </a:spcAft>
                      </a:pPr>
                      <a:r>
                        <a:rPr lang="mk-MK" sz="1000" b="1" dirty="0">
                          <a:solidFill>
                            <a:srgbClr val="1D3A69"/>
                          </a:solidFill>
                          <a:effectLst/>
                        </a:rPr>
                        <a:t>201</a:t>
                      </a: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4</a:t>
                      </a:r>
                      <a:endParaRPr lang="mk-MK" sz="1100" b="1" dirty="0">
                        <a:solidFill>
                          <a:srgbClr val="1D3A6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2015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2016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2017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2018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Создано подразделений ВА</a:t>
                      </a:r>
                      <a:endParaRPr lang="mk-MK" sz="1000" b="1" kern="1200" dirty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24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35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46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58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64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71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73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76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78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84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88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88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88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Внутренних аудиторов</a:t>
                      </a:r>
                      <a:endParaRPr lang="mk-MK" sz="1000" b="1" kern="1200" dirty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52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68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81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90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111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120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133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137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142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145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146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144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142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Руководители подразделений ВА</a:t>
                      </a:r>
                      <a:endParaRPr lang="mk-MK" sz="1000" b="1" kern="1200" dirty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/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/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27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34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34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35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44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47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47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51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53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54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55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014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5805264"/>
            <a:ext cx="2809503" cy="72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2" y="116632"/>
            <a:ext cx="410527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87" y="116633"/>
            <a:ext cx="314198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27584" y="653547"/>
            <a:ext cx="7992888" cy="548640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1D3A69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ОБЩАЯ ДИНАМИКА И НОРМАТИВНАЯ БАЗА ВА</a:t>
            </a:r>
            <a:endParaRPr lang="mk-MK" dirty="0"/>
          </a:p>
        </p:txBody>
      </p:sp>
      <p:sp>
        <p:nvSpPr>
          <p:cNvPr id="2" name="Rectangle 1"/>
          <p:cNvSpPr/>
          <p:nvPr/>
        </p:nvSpPr>
        <p:spPr>
          <a:xfrm>
            <a:off x="827584" y="13407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Текущая ситуация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-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Местный уровень</a:t>
            </a:r>
            <a:endParaRPr lang="mk-MK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655712"/>
              </p:ext>
            </p:extLst>
          </p:nvPr>
        </p:nvGraphicFramePr>
        <p:xfrm>
          <a:off x="251520" y="1987099"/>
          <a:ext cx="8568954" cy="1803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8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2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2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27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2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27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27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27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b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</a:b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2006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2007</a:t>
                      </a:r>
                      <a:endParaRPr lang="mk-MK" sz="1200" b="1" dirty="0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2008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2009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2010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2011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2012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2013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40"/>
                        </a:spcAft>
                      </a:pPr>
                      <a:r>
                        <a:rPr lang="mk-MK" sz="1000" b="1" dirty="0">
                          <a:solidFill>
                            <a:srgbClr val="1D3A69"/>
                          </a:solidFill>
                          <a:effectLst/>
                        </a:rPr>
                        <a:t>201</a:t>
                      </a:r>
                      <a:r>
                        <a:rPr lang="en-US" sz="1000" b="1" dirty="0">
                          <a:solidFill>
                            <a:srgbClr val="1D3A69"/>
                          </a:solidFill>
                          <a:effectLst/>
                        </a:rPr>
                        <a:t>4</a:t>
                      </a:r>
                      <a:endParaRPr lang="mk-MK" sz="1100" b="1" dirty="0">
                        <a:solidFill>
                          <a:srgbClr val="1D3A6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2015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2016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2017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1D3A69"/>
                          </a:solidFill>
                          <a:effectLst/>
                        </a:rPr>
                        <a:t>2018</a:t>
                      </a:r>
                      <a:endParaRPr lang="mk-MK" sz="1200" b="1">
                        <a:solidFill>
                          <a:srgbClr val="1D3A69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Создано подразделений ВА</a:t>
                      </a:r>
                      <a:endParaRPr lang="mk-MK" sz="1000" b="1" kern="1200" dirty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Внутренних аудиторов</a:t>
                      </a:r>
                      <a:endParaRPr lang="mk-MK" sz="1000" b="1" kern="1200" dirty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 dirty="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 dirty="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Руководители подразделений ВА</a:t>
                      </a:r>
                      <a:endParaRPr lang="mk-MK" sz="1000" b="1" kern="1200" dirty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000" b="1" kern="1200" dirty="0">
                          <a:solidFill>
                            <a:srgbClr val="1D3A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27584" y="4077071"/>
            <a:ext cx="44893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Сертифицированные внутренние аудиторы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- 86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специалистов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4784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8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F9999"/>
      </a:accent2>
      <a:accent3>
        <a:srgbClr val="FFFF9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2442</TotalTime>
  <Words>869</Words>
  <Application>Microsoft Office PowerPoint</Application>
  <PresentationFormat>On-screen Show (4:3)</PresentationFormat>
  <Paragraphs>325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ArialMT</vt:lpstr>
      <vt:lpstr>Calibri</vt:lpstr>
      <vt:lpstr>Franklin Gothic Book</vt:lpstr>
      <vt:lpstr>Franklin Gothic Medium</vt:lpstr>
      <vt:lpstr>Times New Roman</vt:lpstr>
      <vt:lpstr>Tunga</vt:lpstr>
      <vt:lpstr>Wingdings</vt:lpstr>
      <vt:lpstr>Angles</vt:lpstr>
      <vt:lpstr>ВНУТРЕННИЙ АУДИТ В ГОСУДАРСТВЕННОМ СЕКТОРЕ СЕВЕРНОЙ МАКЕДОНИИ  - первые шаги, достижения и проблемы на перспективу - </vt:lpstr>
      <vt:lpstr>ПЛАН ВЫСТУПЛЕНИЯ</vt:lpstr>
      <vt:lpstr>ОБЩАЯ ДИНАМИКА И НОРМАТИВНАЯ БАЗА ВА </vt:lpstr>
      <vt:lpstr>ОБЩАЯ ДИНАМИКА И НОРМАТИВНАЯ БАЗА ВА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Mite Mitevski</dc:creator>
  <cp:lastModifiedBy>Andrei Nikolaevich Salnikov</cp:lastModifiedBy>
  <cp:revision>105</cp:revision>
  <dcterms:created xsi:type="dcterms:W3CDTF">2019-02-23T11:37:04Z</dcterms:created>
  <dcterms:modified xsi:type="dcterms:W3CDTF">2019-03-18T08:04:41Z</dcterms:modified>
</cp:coreProperties>
</file>