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2" r:id="rId4"/>
    <p:sldId id="267" r:id="rId5"/>
    <p:sldId id="260" r:id="rId6"/>
    <p:sldId id="258" r:id="rId7"/>
    <p:sldId id="268" r:id="rId8"/>
    <p:sldId id="266" r:id="rId9"/>
    <p:sldId id="263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68" autoAdjust="0"/>
    <p:restoredTop sz="80000" autoAdjust="0"/>
  </p:normalViewPr>
  <p:slideViewPr>
    <p:cSldViewPr snapToGrid="0">
      <p:cViewPr varScale="1">
        <p:scale>
          <a:sx n="54" d="100"/>
          <a:sy n="54" d="100"/>
        </p:scale>
        <p:origin x="14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25CF4-AF58-4688-8388-7FB586A3897C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9CFC1-56FC-4EF2-9934-BD75B467B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43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5E270-16B7-4091-B75A-9917E60CD38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93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Compartimentele</a:t>
            </a:r>
            <a:r>
              <a:rPr lang="en-US" baseline="0" dirty="0"/>
              <a:t> de Audit </a:t>
            </a:r>
            <a:r>
              <a:rPr lang="en-US" baseline="0" dirty="0" err="1"/>
              <a:t>sunt</a:t>
            </a:r>
            <a:r>
              <a:rPr lang="en-US" baseline="0" dirty="0"/>
              <a:t> </a:t>
            </a:r>
            <a:r>
              <a:rPr lang="en-US" baseline="0" dirty="0" err="1"/>
              <a:t>reticente</a:t>
            </a:r>
            <a:r>
              <a:rPr lang="en-US" baseline="0" dirty="0"/>
              <a:t> </a:t>
            </a:r>
            <a:r>
              <a:rPr lang="en-US" baseline="0" dirty="0" err="1"/>
              <a:t>sa</a:t>
            </a:r>
            <a:r>
              <a:rPr lang="en-US" baseline="0" dirty="0"/>
              <a:t> </a:t>
            </a:r>
            <a:r>
              <a:rPr lang="en-US" baseline="0" dirty="0" err="1"/>
              <a:t>foloseasca</a:t>
            </a:r>
            <a:r>
              <a:rPr lang="en-US" baseline="0" dirty="0"/>
              <a:t> </a:t>
            </a:r>
            <a:r>
              <a:rPr lang="en-US" baseline="0" dirty="0" err="1"/>
              <a:t>acest</a:t>
            </a:r>
            <a:r>
              <a:rPr lang="en-US" baseline="0" dirty="0"/>
              <a:t> tip de </a:t>
            </a:r>
            <a:r>
              <a:rPr lang="en-US" baseline="0" dirty="0" err="1"/>
              <a:t>misiune</a:t>
            </a:r>
            <a:r>
              <a:rPr lang="en-US" baseline="0" dirty="0"/>
              <a:t> </a:t>
            </a:r>
            <a:r>
              <a:rPr lang="en-US" baseline="0" dirty="0" err="1"/>
              <a:t>pt</a:t>
            </a:r>
            <a:r>
              <a:rPr lang="en-US" baseline="0" dirty="0"/>
              <a:t> ca </a:t>
            </a:r>
            <a:r>
              <a:rPr lang="en-US" baseline="0" dirty="0" err="1"/>
              <a:t>apare</a:t>
            </a:r>
            <a:r>
              <a:rPr lang="en-US" baseline="0" dirty="0"/>
              <a:t> un paradox. </a:t>
            </a:r>
            <a:r>
              <a:rPr lang="en-US" baseline="0" dirty="0" err="1"/>
              <a:t>Managerul</a:t>
            </a:r>
            <a:r>
              <a:rPr lang="en-US" baseline="0" dirty="0"/>
              <a:t> nu </a:t>
            </a:r>
            <a:r>
              <a:rPr lang="en-US" baseline="0" dirty="0" err="1"/>
              <a:t>stie</a:t>
            </a:r>
            <a:r>
              <a:rPr lang="en-US" baseline="0" dirty="0"/>
              <a:t> </a:t>
            </a:r>
            <a:r>
              <a:rPr lang="en-US" baseline="0" dirty="0" err="1"/>
              <a:t>ce</a:t>
            </a:r>
            <a:r>
              <a:rPr lang="en-US" baseline="0" dirty="0"/>
              <a:t> </a:t>
            </a:r>
            <a:r>
              <a:rPr lang="en-US" baseline="0" dirty="0" err="1"/>
              <a:t>sa</a:t>
            </a:r>
            <a:r>
              <a:rPr lang="en-US" baseline="0" dirty="0"/>
              <a:t> </a:t>
            </a:r>
            <a:r>
              <a:rPr lang="en-US" baseline="0" dirty="0" err="1"/>
              <a:t>ceara</a:t>
            </a:r>
            <a:r>
              <a:rPr lang="en-US" baseline="0" dirty="0"/>
              <a:t> (nu are </a:t>
            </a:r>
            <a:r>
              <a:rPr lang="en-US" baseline="0" dirty="0" err="1"/>
              <a:t>cunostinte</a:t>
            </a:r>
            <a:r>
              <a:rPr lang="en-US" baseline="0" dirty="0"/>
              <a:t> cum </a:t>
            </a:r>
            <a:r>
              <a:rPr lang="en-US" baseline="0" dirty="0" err="1"/>
              <a:t>sa</a:t>
            </a:r>
            <a:r>
              <a:rPr lang="en-US" baseline="0" dirty="0"/>
              <a:t> </a:t>
            </a:r>
            <a:r>
              <a:rPr lang="en-US" baseline="0" dirty="0" err="1"/>
              <a:t>folosesasca</a:t>
            </a:r>
            <a:r>
              <a:rPr lang="en-US" baseline="0" dirty="0"/>
              <a:t> </a:t>
            </a:r>
            <a:r>
              <a:rPr lang="en-US" baseline="0" dirty="0" err="1"/>
              <a:t>auditul</a:t>
            </a:r>
            <a:r>
              <a:rPr lang="en-US" baseline="0" dirty="0"/>
              <a:t>) </a:t>
            </a:r>
            <a:r>
              <a:rPr lang="en-US" baseline="0" dirty="0" err="1"/>
              <a:t>iar</a:t>
            </a:r>
            <a:r>
              <a:rPr lang="en-US" baseline="0" dirty="0"/>
              <a:t> </a:t>
            </a:r>
            <a:r>
              <a:rPr lang="en-US" baseline="0" dirty="0" err="1"/>
              <a:t>auditorul</a:t>
            </a:r>
            <a:r>
              <a:rPr lang="en-US" baseline="0" dirty="0"/>
              <a:t> intern nu </a:t>
            </a:r>
            <a:r>
              <a:rPr lang="en-US" baseline="0" dirty="0" err="1"/>
              <a:t>stie</a:t>
            </a:r>
            <a:r>
              <a:rPr lang="en-US" baseline="0" dirty="0"/>
              <a:t> </a:t>
            </a:r>
            <a:r>
              <a:rPr lang="en-US" baseline="0" dirty="0" err="1"/>
              <a:t>ce</a:t>
            </a:r>
            <a:r>
              <a:rPr lang="en-US" baseline="0" dirty="0"/>
              <a:t> </a:t>
            </a:r>
            <a:r>
              <a:rPr lang="en-US" baseline="0" dirty="0" err="1"/>
              <a:t>sa</a:t>
            </a:r>
            <a:r>
              <a:rPr lang="en-US" baseline="0" dirty="0"/>
              <a:t> </a:t>
            </a:r>
            <a:r>
              <a:rPr lang="en-US" baseline="0" dirty="0" err="1"/>
              <a:t>livreze</a:t>
            </a:r>
            <a:r>
              <a:rPr lang="en-US" baseline="0" dirty="0"/>
              <a:t> </a:t>
            </a:r>
            <a:r>
              <a:rPr lang="en-US" baseline="0" dirty="0" err="1"/>
              <a:t>nefiindu</a:t>
            </a:r>
            <a:r>
              <a:rPr lang="en-US" baseline="0" dirty="0"/>
              <a:t>-I </a:t>
            </a:r>
            <a:r>
              <a:rPr lang="en-US" baseline="0" dirty="0" err="1"/>
              <a:t>clara</a:t>
            </a:r>
            <a:r>
              <a:rPr lang="en-US" baseline="0" dirty="0"/>
              <a:t> </a:t>
            </a:r>
            <a:r>
              <a:rPr lang="en-US" baseline="0" dirty="0" err="1"/>
              <a:t>solicitarea</a:t>
            </a:r>
            <a:r>
              <a:rPr lang="en-US" baseline="0" dirty="0"/>
              <a:t>. Ca </a:t>
            </a:r>
            <a:r>
              <a:rPr lang="en-US" baseline="0" dirty="0" err="1"/>
              <a:t>sa</a:t>
            </a:r>
            <a:r>
              <a:rPr lang="en-US" baseline="0" dirty="0"/>
              <a:t> se evite </a:t>
            </a:r>
            <a:r>
              <a:rPr lang="en-US" baseline="0" dirty="0" err="1"/>
              <a:t>aceste</a:t>
            </a:r>
            <a:r>
              <a:rPr lang="en-US" baseline="0" dirty="0"/>
              <a:t> </a:t>
            </a:r>
            <a:r>
              <a:rPr lang="en-US" baseline="0" dirty="0" err="1"/>
              <a:t>neclaritati</a:t>
            </a:r>
            <a:r>
              <a:rPr lang="en-US" baseline="0" dirty="0"/>
              <a:t> se </a:t>
            </a:r>
            <a:r>
              <a:rPr lang="en-US" baseline="0" dirty="0" err="1"/>
              <a:t>foloseste</a:t>
            </a:r>
            <a:r>
              <a:rPr lang="en-US" baseline="0" dirty="0"/>
              <a:t> </a:t>
            </a:r>
            <a:r>
              <a:rPr lang="en-US" baseline="0" dirty="0" err="1"/>
              <a:t>cel</a:t>
            </a:r>
            <a:r>
              <a:rPr lang="en-US" baseline="0" dirty="0"/>
              <a:t> </a:t>
            </a:r>
            <a:r>
              <a:rPr lang="en-US" baseline="0" dirty="0" err="1"/>
              <a:t>mai</a:t>
            </a:r>
            <a:r>
              <a:rPr lang="en-US" baseline="0" dirty="0"/>
              <a:t> </a:t>
            </a:r>
            <a:r>
              <a:rPr lang="en-US" baseline="0" dirty="0" err="1"/>
              <a:t>mult</a:t>
            </a:r>
            <a:r>
              <a:rPr lang="en-US" baseline="0" dirty="0"/>
              <a:t> </a:t>
            </a:r>
            <a:r>
              <a:rPr lang="en-US" baseline="0" dirty="0" err="1"/>
              <a:t>consilierea</a:t>
            </a:r>
            <a:r>
              <a:rPr lang="en-US" baseline="0" dirty="0"/>
              <a:t> </a:t>
            </a:r>
            <a:r>
              <a:rPr lang="en-US" baseline="0" dirty="0" err="1"/>
              <a:t>informala</a:t>
            </a:r>
            <a:r>
              <a:rPr lang="en-US" baseline="0" dirty="0"/>
              <a:t>. In </a:t>
            </a:r>
            <a:r>
              <a:rPr lang="en-US" baseline="0" dirty="0" err="1"/>
              <a:t>administratia</a:t>
            </a:r>
            <a:r>
              <a:rPr lang="en-US" baseline="0" dirty="0"/>
              <a:t> </a:t>
            </a:r>
            <a:r>
              <a:rPr lang="en-US" baseline="0" dirty="0" err="1"/>
              <a:t>publica</a:t>
            </a:r>
            <a:r>
              <a:rPr lang="en-US" baseline="0" dirty="0"/>
              <a:t> </a:t>
            </a:r>
            <a:r>
              <a:rPr lang="en-US" baseline="0" dirty="0" err="1"/>
              <a:t>locala</a:t>
            </a:r>
            <a:r>
              <a:rPr lang="en-US" baseline="0" dirty="0"/>
              <a:t> in </a:t>
            </a:r>
            <a:r>
              <a:rPr lang="en-US" baseline="0" dirty="0" err="1"/>
              <a:t>anul</a:t>
            </a:r>
            <a:r>
              <a:rPr lang="en-US" baseline="0" dirty="0"/>
              <a:t> 2017-2018 nu s-a </a:t>
            </a:r>
            <a:r>
              <a:rPr lang="en-US" baseline="0" dirty="0" err="1"/>
              <a:t>formalizat</a:t>
            </a:r>
            <a:r>
              <a:rPr lang="en-US" baseline="0" dirty="0"/>
              <a:t> </a:t>
            </a:r>
            <a:r>
              <a:rPr lang="en-US" baseline="0" dirty="0" err="1"/>
              <a:t>nici</a:t>
            </a:r>
            <a:r>
              <a:rPr lang="en-US" baseline="0" dirty="0"/>
              <a:t> o </a:t>
            </a:r>
            <a:r>
              <a:rPr lang="en-US" baseline="0" dirty="0" err="1"/>
              <a:t>misiune</a:t>
            </a:r>
            <a:r>
              <a:rPr lang="en-US" baseline="0" dirty="0"/>
              <a:t> de </a:t>
            </a:r>
            <a:r>
              <a:rPr lang="en-US" baseline="0" dirty="0" err="1"/>
              <a:t>consiliere</a:t>
            </a:r>
            <a:r>
              <a:rPr lang="en-US" baseline="0" dirty="0"/>
              <a:t>. </a:t>
            </a:r>
            <a:r>
              <a:rPr lang="en-US" baseline="0" dirty="0" err="1"/>
              <a:t>Consilierea</a:t>
            </a:r>
            <a:r>
              <a:rPr lang="en-US" baseline="0" dirty="0"/>
              <a:t> s-a </a:t>
            </a:r>
            <a:r>
              <a:rPr lang="en-US" baseline="0" dirty="0" err="1"/>
              <a:t>facut</a:t>
            </a:r>
            <a:r>
              <a:rPr lang="en-US" baseline="0" dirty="0"/>
              <a:t> </a:t>
            </a:r>
            <a:r>
              <a:rPr lang="en-US" baseline="0" dirty="0" err="1"/>
              <a:t>dar</a:t>
            </a:r>
            <a:r>
              <a:rPr lang="en-US" baseline="0" dirty="0"/>
              <a:t> punctual, la </a:t>
            </a:r>
            <a:r>
              <a:rPr lang="en-US" baseline="0" dirty="0" err="1"/>
              <a:t>telefon</a:t>
            </a:r>
            <a:r>
              <a:rPr lang="en-US" baseline="0" dirty="0"/>
              <a:t>, </a:t>
            </a:r>
            <a:r>
              <a:rPr lang="en-US" i="1" baseline="0" dirty="0"/>
              <a:t>face to face</a:t>
            </a:r>
            <a:r>
              <a:rPr lang="en-US" baseline="0" dirty="0"/>
              <a:t>, cu </a:t>
            </a:r>
            <a:r>
              <a:rPr lang="en-US" baseline="0" dirty="0" err="1"/>
              <a:t>solutii</a:t>
            </a:r>
            <a:r>
              <a:rPr lang="en-US" baseline="0" dirty="0"/>
              <a:t> </a:t>
            </a:r>
            <a:r>
              <a:rPr lang="en-US" baseline="0" dirty="0" err="1"/>
              <a:t>punctuale</a:t>
            </a:r>
            <a:r>
              <a:rPr lang="en-US" baseline="0" dirty="0"/>
              <a:t> </a:t>
            </a:r>
            <a:r>
              <a:rPr lang="en-US" baseline="0" dirty="0" err="1"/>
              <a:t>si</a:t>
            </a:r>
            <a:r>
              <a:rPr lang="en-US" baseline="0" dirty="0"/>
              <a:t> </a:t>
            </a:r>
            <a:r>
              <a:rPr lang="en-US" baseline="0" dirty="0" err="1"/>
              <a:t>imediate</a:t>
            </a:r>
            <a:r>
              <a:rPr lang="en-US" baseline="0" dirty="0"/>
              <a:t>. Este ca </a:t>
            </a:r>
            <a:r>
              <a:rPr lang="en-US" baseline="0" dirty="0" err="1"/>
              <a:t>activitatea</a:t>
            </a:r>
            <a:r>
              <a:rPr lang="en-US" baseline="0" dirty="0"/>
              <a:t> </a:t>
            </a:r>
            <a:r>
              <a:rPr lang="en-US" baseline="0" dirty="0" err="1"/>
              <a:t>unui</a:t>
            </a:r>
            <a:r>
              <a:rPr lang="en-US" baseline="0" dirty="0"/>
              <a:t> </a:t>
            </a:r>
            <a:r>
              <a:rPr lang="en-US" baseline="0" dirty="0" err="1"/>
              <a:t>pomiper</a:t>
            </a:r>
            <a:r>
              <a:rPr lang="en-US" baseline="0" dirty="0"/>
              <a:t>, </a:t>
            </a:r>
            <a:r>
              <a:rPr lang="en-US" baseline="0" dirty="0" err="1"/>
              <a:t>stige</a:t>
            </a:r>
            <a:r>
              <a:rPr lang="en-US" baseline="0" dirty="0"/>
              <a:t> </a:t>
            </a:r>
            <a:r>
              <a:rPr lang="en-US" baseline="0" dirty="0" err="1"/>
              <a:t>focul</a:t>
            </a:r>
            <a:r>
              <a:rPr lang="en-US" baseline="0" dirty="0"/>
              <a:t> </a:t>
            </a:r>
            <a:r>
              <a:rPr lang="en-US" baseline="0" dirty="0" err="1"/>
              <a:t>cand</a:t>
            </a:r>
            <a:r>
              <a:rPr lang="en-US" baseline="0" dirty="0"/>
              <a:t> </a:t>
            </a:r>
            <a:r>
              <a:rPr lang="en-US" baseline="0" dirty="0" err="1"/>
              <a:t>apare</a:t>
            </a:r>
            <a:r>
              <a:rPr lang="en-US" baseline="0" dirty="0"/>
              <a:t> </a:t>
            </a:r>
            <a:r>
              <a:rPr lang="en-US" baseline="0" dirty="0" err="1"/>
              <a:t>insa</a:t>
            </a:r>
            <a:r>
              <a:rPr lang="en-US" baseline="0" dirty="0"/>
              <a:t> nu </a:t>
            </a:r>
            <a:r>
              <a:rPr lang="en-US" baseline="0" dirty="0" err="1"/>
              <a:t>stinge</a:t>
            </a:r>
            <a:r>
              <a:rPr lang="en-US" baseline="0" dirty="0"/>
              <a:t> </a:t>
            </a:r>
            <a:r>
              <a:rPr lang="en-US" baseline="0" dirty="0" err="1"/>
              <a:t>cauza</a:t>
            </a:r>
            <a:r>
              <a:rPr lang="en-US" baseline="0" dirty="0"/>
              <a:t> care </a:t>
            </a:r>
            <a:r>
              <a:rPr lang="en-US" baseline="0" dirty="0" err="1"/>
              <a:t>procduce</a:t>
            </a:r>
            <a:r>
              <a:rPr lang="en-US" baseline="0" dirty="0"/>
              <a:t> </a:t>
            </a:r>
            <a:r>
              <a:rPr lang="en-US" baseline="0" dirty="0" err="1"/>
              <a:t>incendiul</a:t>
            </a:r>
            <a:endParaRPr lang="en-US" baseline="0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5E270-16B7-4091-B75A-9917E60CD38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271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5E270-16B7-4091-B75A-9917E60CD38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93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apt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209B-248B-47F5-BB89-158A145FFA3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666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5E270-16B7-4091-B75A-9917E60CD38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93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5F61CB9-E280-483C-9472-A701A5049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7134960C-2A72-4CE8-88E4-224137BE2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CC45B4D-D888-4CD7-AD81-92C0A2FE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901-2561-4F9B-AD98-DB167F9D8D7C}" type="datetimeFigureOut">
              <a:rPr lang="ro-RO" smtClean="0"/>
              <a:t>27.03.2019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DCEFE2E-1F88-4E92-9921-B3DEE809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8537146-1449-4BA7-8FED-FFB649333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1205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F98CBD2-7A99-42B4-ABB3-D7C54B803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87538311-1273-4978-8DFE-20E12F97F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89BB266-AFF8-4CF0-98B5-E7C629B8C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901-2561-4F9B-AD98-DB167F9D8D7C}" type="datetimeFigureOut">
              <a:rPr lang="ro-RO" smtClean="0"/>
              <a:t>27.03.2019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A3BFE2B-E89D-4FCB-83B0-82E27C16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19FB0E6-1E4A-4700-B878-35D21538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9898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CD7E5BA4-8C13-4317-8DFE-9F7013229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919A2CB8-B1A2-4EC7-97D9-C3B9F97AC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D529319-29AF-4599-A545-48B5CA31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901-2561-4F9B-AD98-DB167F9D8D7C}" type="datetimeFigureOut">
              <a:rPr lang="ro-RO" smtClean="0"/>
              <a:t>27.03.2019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A6F9A90-C90F-4982-890D-6B770A44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49CB42D-6C5D-4B67-90C6-EB59DE5E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6929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99EF850-04A2-4645-98A5-774C2D57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50624E0-8976-4EA8-8867-D0852BE69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D348F31-32B1-4186-9D7F-8968FEAA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901-2561-4F9B-AD98-DB167F9D8D7C}" type="datetimeFigureOut">
              <a:rPr lang="ro-RO" smtClean="0"/>
              <a:t>27.03.2019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8A0A376-BC4A-4187-A7A4-72EE62716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C4378BB-FCCE-4D92-95FA-E27040926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1198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8AA2040-9CE0-4DF5-AEAC-091B7793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41CA9A5-4852-4B7F-9AC9-5D72C444A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B975DB3-2510-4360-842B-18D1AC3C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901-2561-4F9B-AD98-DB167F9D8D7C}" type="datetimeFigureOut">
              <a:rPr lang="ro-RO" smtClean="0"/>
              <a:t>27.03.2019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D2B998B-0834-4CAE-BE1C-8E3D1F44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92469DE-CA47-4A44-B7EE-956CFB86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7801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D809888-628C-41FB-B2C0-394F8308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A8B7CD0-E284-4997-BD6E-557CB87DC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E04183F2-F380-4E8D-B3C1-A7F9855E1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AB2CCC6-AFDC-4BE0-AF43-42314B182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901-2561-4F9B-AD98-DB167F9D8D7C}" type="datetimeFigureOut">
              <a:rPr lang="ro-RO" smtClean="0"/>
              <a:t>27.03.2019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6B848A7E-0E13-463C-A51D-1AE3880C3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C5E0629-E634-4697-9C49-4D0F5D56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2398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AD2F6BF-58C1-4125-BD22-C262158C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2AB4BFF-119F-4CDB-A5A5-79959E71B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350DC807-339F-462A-ACBC-BBB951E41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F39B57DC-3165-4D9A-ABDF-AD0AA3591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B9987B1E-7C55-4D16-8719-A93F81406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7875AAAB-252E-4916-ADA3-DE82CF8F8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901-2561-4F9B-AD98-DB167F9D8D7C}" type="datetimeFigureOut">
              <a:rPr lang="ro-RO" smtClean="0"/>
              <a:t>27.03.2019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82240960-EA69-40E6-AA30-8DC94FAB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7F3B819D-81CB-4EC4-8C53-980EDB0FE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2908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21B22BC-6F5C-4710-8742-4F24803E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88C57D59-C471-44C4-B0AA-7DA57A6A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901-2561-4F9B-AD98-DB167F9D8D7C}" type="datetimeFigureOut">
              <a:rPr lang="ro-RO" smtClean="0"/>
              <a:t>27.03.2019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383716CC-8403-4CF8-9508-EC9857E85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6147EB11-7486-4193-925D-ECE9DD09F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6899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B2BFE66-D0E4-44D0-9E52-C32BEBFD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901-2561-4F9B-AD98-DB167F9D8D7C}" type="datetimeFigureOut">
              <a:rPr lang="ro-RO" smtClean="0"/>
              <a:t>27.03.2019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E89FE0FF-59DA-40E2-A567-42318BB3E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46C93F53-D40B-4B50-9224-765009AE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3582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CF421CF-D49B-4B42-B413-10327337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5FE87FB-99B9-4B42-B7C4-D66FD6D85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F7D0D64F-6AF9-429C-820F-49C87172A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E96DA1DF-764C-471D-BC4E-92C55194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901-2561-4F9B-AD98-DB167F9D8D7C}" type="datetimeFigureOut">
              <a:rPr lang="ro-RO" smtClean="0"/>
              <a:t>27.03.2019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1DDA645-4F04-4082-8606-E33458BD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32463C5-BE1D-4CDD-9565-A87A1F16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9736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E63201C-3828-42AE-BF1D-14D00E011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F96DF483-B2C5-4BFA-914F-52B311528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92ADF5A7-104C-4157-8B5D-C5A5C0FDC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18A9FDD0-1D2C-4856-B1D5-41219F26F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901-2561-4F9B-AD98-DB167F9D8D7C}" type="datetimeFigureOut">
              <a:rPr lang="ro-RO" smtClean="0"/>
              <a:t>27.03.2019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7C9739B5-412B-4D44-B1F7-8F5B0BCC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F04C552D-5C3F-4C1B-90C0-EA4BB1CA2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0314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6F363047-43D9-46E9-8D55-A8229CB32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0750AD76-D2AE-4CEA-B923-E34DC4372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EC9AD0A-D692-4C0D-894E-D3E8194B1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1C901-2561-4F9B-AD98-DB167F9D8D7C}" type="datetimeFigureOut">
              <a:rPr lang="ro-RO" smtClean="0"/>
              <a:t>27.03.2019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F8C5D58-A23F-4DF7-AEEA-2F53CC057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08EC6E1-5195-401D-9538-A3F06C3DE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C42EC-2C2E-49EB-92B0-B70CC7685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0862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ioara.diaconescu@mfinante.gov.ro" TargetMode="External"/><Relationship Id="rId2" Type="http://schemas.openxmlformats.org/officeDocument/2006/relationships/hyperlink" Target="mailto:dragos.niculae@mfinante.gov.r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BDA5337D-1C34-4A06-BF10-B476280AF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6234"/>
            <a:ext cx="12192000" cy="891767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5BC88C0A-CAD6-4784-9204-5D2543373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675" y="0"/>
            <a:ext cx="2969325" cy="1447200"/>
          </a:xfrm>
          <a:prstGeom prst="rect">
            <a:avLst/>
          </a:prstGeom>
        </p:spPr>
      </p:pic>
      <p:sp>
        <p:nvSpPr>
          <p:cNvPr id="17" name="CasetăText 16">
            <a:extLst>
              <a:ext uri="{FF2B5EF4-FFF2-40B4-BE49-F238E27FC236}">
                <a16:creationId xmlns:a16="http://schemas.microsoft.com/office/drawing/2014/main" id="{45525B1A-DA88-40DD-A5E0-A1D9660B3DB4}"/>
              </a:ext>
            </a:extLst>
          </p:cNvPr>
          <p:cNvSpPr txBox="1"/>
          <p:nvPr/>
        </p:nvSpPr>
        <p:spPr>
          <a:xfrm>
            <a:off x="0" y="293038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 PAL</a:t>
            </a:r>
          </a:p>
          <a:p>
            <a:pPr algn="ctr"/>
            <a:r>
              <a:rPr lang="ro-RO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 COP</a:t>
            </a:r>
          </a:p>
          <a:p>
            <a:pPr algn="ctr"/>
            <a:r>
              <a:rPr lang="ro-RO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in Practice Working Group</a:t>
            </a:r>
          </a:p>
        </p:txBody>
      </p:sp>
      <p:sp>
        <p:nvSpPr>
          <p:cNvPr id="18" name="CasetăText 17">
            <a:extLst>
              <a:ext uri="{FF2B5EF4-FFF2-40B4-BE49-F238E27FC236}">
                <a16:creationId xmlns:a16="http://schemas.microsoft.com/office/drawing/2014/main" id="{3E9282FF-7AC8-4BDA-9A2D-4C35B170458A}"/>
              </a:ext>
            </a:extLst>
          </p:cNvPr>
          <p:cNvSpPr txBox="1"/>
          <p:nvPr/>
        </p:nvSpPr>
        <p:spPr>
          <a:xfrm>
            <a:off x="0" y="316739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main roles of IA from assurance to advise</a:t>
            </a:r>
            <a:endParaRPr lang="ro-RO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tăText 18">
            <a:extLst>
              <a:ext uri="{FF2B5EF4-FFF2-40B4-BE49-F238E27FC236}">
                <a16:creationId xmlns:a16="http://schemas.microsoft.com/office/drawing/2014/main" id="{26233B20-FB0A-4499-BBF5-BDD8592CD419}"/>
              </a:ext>
            </a:extLst>
          </p:cNvPr>
          <p:cNvSpPr txBox="1"/>
          <p:nvPr/>
        </p:nvSpPr>
        <p:spPr>
          <a:xfrm>
            <a:off x="-1" y="4256638"/>
            <a:ext cx="12191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o-RO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 Niculae</a:t>
            </a:r>
          </a:p>
          <a:p>
            <a:pPr algn="ctr"/>
            <a:endParaRPr lang="ro-RO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Skopje</a:t>
            </a:r>
          </a:p>
          <a:p>
            <a:pPr algn="ctr"/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08</a:t>
            </a:r>
            <a:r>
              <a:rPr lang="ro-RO" sz="2000" b="1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April 2019</a:t>
            </a:r>
          </a:p>
        </p:txBody>
      </p:sp>
    </p:spTree>
    <p:extLst>
      <p:ext uri="{BB962C8B-B14F-4D97-AF65-F5344CB8AC3E}">
        <p14:creationId xmlns:p14="http://schemas.microsoft.com/office/powerpoint/2010/main" val="136948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5DFE-87DE-4401-8EE9-84405E96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DEE2-7FBD-4F52-BEBD-69BA70CD5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069"/>
            <a:ext cx="1084161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Romania experience - Consulting service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Mioara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Diaconescu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CHUPIA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-Romania</a:t>
            </a:r>
            <a:endParaRPr lang="ro-RO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 algn="just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E5F46-9C77-4E4F-9088-ECC285F7D11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603" y="494506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099E6DA-E938-4E2B-A35B-6860A006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341" y="494506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11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5DFE-87DE-4401-8EE9-84405E96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DEE2-7FBD-4F52-BEBD-69BA70CD5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069"/>
            <a:ext cx="108416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sz="2400" b="1" i="1" u="sng" dirty="0">
                <a:solidFill>
                  <a:schemeClr val="accent1">
                    <a:lumMod val="75000"/>
                  </a:schemeClr>
                </a:solidFill>
              </a:rPr>
              <a:t>Romania experience - Consulting service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IAs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are reticent to use this type of engagements</a:t>
            </a:r>
          </a:p>
          <a:p>
            <a:pPr>
              <a:spcAft>
                <a:spcPts val="600"/>
              </a:spcAft>
              <a:buFontTx/>
              <a:buChar char="-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Informal consulting missions (not formalized) – especially at the local administration </a:t>
            </a:r>
            <a:r>
              <a:rPr lang="en-US" sz="2400" i="1" dirty="0">
                <a:solidFill>
                  <a:srgbClr val="C00000"/>
                </a:solidFill>
              </a:rPr>
              <a:t>(Fireman method)</a:t>
            </a:r>
          </a:p>
          <a:p>
            <a:pPr lvl="4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Meetings</a:t>
            </a:r>
          </a:p>
          <a:p>
            <a:pPr lvl="4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Telephone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E5F46-9C77-4E4F-9088-ECC285F7D11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341" y="493293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099E6DA-E938-4E2B-A35B-6860A006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341" y="494506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0FA3F1-E1A2-4705-93FD-0B920A9FE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456" y="1561306"/>
            <a:ext cx="1530003" cy="116511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4437112"/>
            <a:ext cx="2285227" cy="16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13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5DFE-87DE-4401-8EE9-84405E96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DEE2-7FBD-4F52-BEBD-69BA70CD5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069"/>
            <a:ext cx="1084161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Romania experience - Consulting service</a:t>
            </a:r>
          </a:p>
          <a:p>
            <a:pPr marL="0" indent="0" algn="ctr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Internal Auditors refuse to be involved in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consulting engagements</a:t>
            </a:r>
          </a:p>
          <a:p>
            <a:pPr marL="457200" lvl="1" indent="0" algn="just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E5F46-9C77-4E4F-9088-ECC285F7D11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69" y="494506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099E6DA-E938-4E2B-A35B-6860A006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341" y="494506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8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5DFE-87DE-4401-8EE9-84405E96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DEE2-7FBD-4F52-BEBD-69BA70CD5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069"/>
            <a:ext cx="108416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Romania experience - Consulting service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Why?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3600"/>
              </a:spcAft>
              <a:buFontTx/>
              <a:buChar char="-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Restrictions for audits - standards</a:t>
            </a:r>
          </a:p>
          <a:p>
            <a:pPr>
              <a:spcAft>
                <a:spcPts val="3600"/>
              </a:spcAft>
              <a:buFontTx/>
              <a:buChar char="-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Not sufficient knowledge  for Internal Auditors; difficulties to find the appropriate solutions</a:t>
            </a:r>
          </a:p>
          <a:p>
            <a:pPr>
              <a:buFontTx/>
              <a:buChar char="-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 algn="just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E5F46-9C77-4E4F-9088-ECC285F7D11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603" y="584565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099E6DA-E938-4E2B-A35B-6860A006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341" y="494506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853" y="3789041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80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5DFE-87DE-4401-8EE9-84405E96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DEE2-7FBD-4F52-BEBD-69BA70CD5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069"/>
            <a:ext cx="1084161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Romania experience - Consulting service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Misinterpretation of the standards - not be involved in auditable actions</a:t>
            </a:r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 solutions for management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Loss of management trust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„We don’t need audit”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Audit=control – no solutions for management</a:t>
            </a:r>
          </a:p>
          <a:p>
            <a:pPr marL="457200" lvl="1" indent="0" algn="just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E5F46-9C77-4E4F-9088-ECC285F7D11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61" y="494506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099E6DA-E938-4E2B-A35B-6860A006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341" y="494506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448" y="4472904"/>
            <a:ext cx="1536171" cy="138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692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5DFE-87DE-4401-8EE9-84405E96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DEE2-7FBD-4F52-BEBD-69BA70CD5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069"/>
            <a:ext cx="10841611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List of questions for Panel discussions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Internal Auditors can be involved in the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the design of systems, elaboration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of procedures,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etc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?</a:t>
            </a:r>
          </a:p>
          <a:p>
            <a:pPr marL="457200" indent="-457200" algn="ctr">
              <a:buFont typeface="+mj-lt"/>
              <a:buAutoNum type="arabicPeriod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2. Formal versus informal consulting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E5F46-9C77-4E4F-9088-ECC285F7D11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603" y="494506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099E6DA-E938-4E2B-A35B-6860A006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341" y="494506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352" y="2730324"/>
            <a:ext cx="2416043" cy="181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25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5DFE-87DE-4401-8EE9-84405E96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DEE2-7FBD-4F52-BEBD-69BA70CD5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068"/>
            <a:ext cx="10841611" cy="45123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de-DE" sz="2400" b="1" dirty="0">
                <a:solidFill>
                  <a:schemeClr val="tx2"/>
                </a:solidFill>
              </a:rPr>
              <a:t>Thank you for your attention!</a:t>
            </a:r>
          </a:p>
          <a:p>
            <a:pPr marL="0" indent="0">
              <a:buNone/>
            </a:pPr>
            <a:endParaRPr lang="de-DE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2400" b="1" dirty="0">
                <a:solidFill>
                  <a:schemeClr val="tx2"/>
                </a:solidFill>
                <a:hlinkClick r:id="rId2"/>
              </a:rPr>
              <a:t>dragos.niculae@mfinante.gov.ro</a:t>
            </a:r>
            <a:endParaRPr lang="de-DE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2400" b="1" dirty="0">
                <a:solidFill>
                  <a:schemeClr val="tx2"/>
                </a:solidFill>
                <a:hlinkClick r:id="rId3"/>
              </a:rPr>
              <a:t>mioara.diaconescu@mfinante.gov.ro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  <a:p>
            <a:pPr marL="457200" lvl="1" indent="0" algn="just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E5F46-9C77-4E4F-9088-ECC285F7D11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341" y="494506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099E6DA-E938-4E2B-A35B-6860A006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341" y="494506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3"/>
          <a:stretch/>
        </p:blipFill>
        <p:spPr bwMode="auto">
          <a:xfrm>
            <a:off x="6135837" y="2450780"/>
            <a:ext cx="3871504" cy="257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6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BDA5337D-1C34-4A06-BF10-B476280AF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6234"/>
            <a:ext cx="12192000" cy="891767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2BFCB252-B98A-4C00-92F4-E2E506629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495" y="1"/>
            <a:ext cx="1101505" cy="1371046"/>
          </a:xfrm>
          <a:prstGeom prst="rect">
            <a:avLst/>
          </a:prstGeom>
        </p:spPr>
      </p:pic>
      <p:sp>
        <p:nvSpPr>
          <p:cNvPr id="11" name="CasetăText 10">
            <a:extLst>
              <a:ext uri="{FF2B5EF4-FFF2-40B4-BE49-F238E27FC236}">
                <a16:creationId xmlns:a16="http://schemas.microsoft.com/office/drawing/2014/main" id="{27596436-06F9-40DA-863C-928BF698B123}"/>
              </a:ext>
            </a:extLst>
          </p:cNvPr>
          <p:cNvSpPr txBox="1"/>
          <p:nvPr/>
        </p:nvSpPr>
        <p:spPr>
          <a:xfrm>
            <a:off x="0" y="24447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ro-RO" sz="32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tăText 11">
            <a:extLst>
              <a:ext uri="{FF2B5EF4-FFF2-40B4-BE49-F238E27FC236}">
                <a16:creationId xmlns:a16="http://schemas.microsoft.com/office/drawing/2014/main" id="{E27BDA7E-DEF1-4BC9-9680-8C0861715229}"/>
              </a:ext>
            </a:extLst>
          </p:cNvPr>
          <p:cNvSpPr txBox="1"/>
          <p:nvPr/>
        </p:nvSpPr>
        <p:spPr>
          <a:xfrm>
            <a:off x="516046" y="1351508"/>
            <a:ext cx="51152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A. Assurance services</a:t>
            </a:r>
          </a:p>
          <a:p>
            <a:pPr marL="800100" lvl="1" indent="-342900">
              <a:buFontTx/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Definition</a:t>
            </a:r>
          </a:p>
          <a:p>
            <a:pPr marL="800100" lvl="1" indent="-342900"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Implementation Standards</a:t>
            </a:r>
          </a:p>
          <a:p>
            <a:pPr marL="800100" lvl="1" indent="-342900"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Particularities</a:t>
            </a:r>
          </a:p>
          <a:p>
            <a:pPr marL="800100" lvl="1" indent="-342900">
              <a:buAutoNum type="arabicPeriod"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B. Consultancy services</a:t>
            </a:r>
          </a:p>
          <a:p>
            <a:pPr marL="800100" lvl="1" indent="-342900">
              <a:buFontTx/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Definition</a:t>
            </a:r>
          </a:p>
          <a:p>
            <a:pPr marL="800100" lvl="1" indent="-342900"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Implementation Standards</a:t>
            </a:r>
          </a:p>
          <a:p>
            <a:pPr marL="800100" lvl="1" indent="-342900"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Particularities</a:t>
            </a:r>
          </a:p>
          <a:p>
            <a:pPr marL="800100" lvl="1" indent="-342900">
              <a:buAutoNum type="arabicPeriod"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C. Comparative analysis</a:t>
            </a:r>
          </a:p>
        </p:txBody>
      </p:sp>
      <p:pic>
        <p:nvPicPr>
          <p:cNvPr id="14" name="Imagine 13">
            <a:extLst>
              <a:ext uri="{FF2B5EF4-FFF2-40B4-BE49-F238E27FC236}">
                <a16:creationId xmlns:a16="http://schemas.microsoft.com/office/drawing/2014/main" id="{0AB729B4-9385-4DC9-A0C6-C70BA8589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603" y="949932"/>
            <a:ext cx="6330544" cy="48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2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ine 25">
            <a:extLst>
              <a:ext uri="{FF2B5EF4-FFF2-40B4-BE49-F238E27FC236}">
                <a16:creationId xmlns:a16="http://schemas.microsoft.com/office/drawing/2014/main" id="{271C1E69-70DE-4C78-BC79-489CCE32D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83"/>
          <a:stretch/>
        </p:blipFill>
        <p:spPr>
          <a:xfrm>
            <a:off x="8908610" y="0"/>
            <a:ext cx="3305175" cy="2475434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BDA5337D-1C34-4A06-BF10-B476280AF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6234"/>
            <a:ext cx="12192000" cy="891767"/>
          </a:xfrm>
          <a:prstGeom prst="rect">
            <a:avLst/>
          </a:prstGeom>
        </p:spPr>
      </p:pic>
      <p:grpSp>
        <p:nvGrpSpPr>
          <p:cNvPr id="19" name="Grupare 18">
            <a:extLst>
              <a:ext uri="{FF2B5EF4-FFF2-40B4-BE49-F238E27FC236}">
                <a16:creationId xmlns:a16="http://schemas.microsoft.com/office/drawing/2014/main" id="{5473A764-055E-4C66-997B-CA76B1D4A00B}"/>
              </a:ext>
            </a:extLst>
          </p:cNvPr>
          <p:cNvGrpSpPr/>
          <p:nvPr/>
        </p:nvGrpSpPr>
        <p:grpSpPr>
          <a:xfrm>
            <a:off x="107577" y="2320464"/>
            <a:ext cx="11973262" cy="2853936"/>
            <a:chOff x="345676" y="442111"/>
            <a:chExt cx="7139709" cy="2853936"/>
          </a:xfrm>
        </p:grpSpPr>
        <p:sp>
          <p:nvSpPr>
            <p:cNvPr id="14" name="Dreptunghi 13">
              <a:extLst>
                <a:ext uri="{FF2B5EF4-FFF2-40B4-BE49-F238E27FC236}">
                  <a16:creationId xmlns:a16="http://schemas.microsoft.com/office/drawing/2014/main" id="{3CD7DEA8-FD20-4FC5-B599-A331B492FC0D}"/>
                </a:ext>
              </a:extLst>
            </p:cNvPr>
            <p:cNvSpPr/>
            <p:nvPr/>
          </p:nvSpPr>
          <p:spPr>
            <a:xfrm>
              <a:off x="345676" y="442111"/>
              <a:ext cx="7139709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u="sng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Assurance Services.</a:t>
              </a:r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An objective examination of evidence for the purpose of providing an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32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independent assessment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 </a:t>
              </a:r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on governance, risk management, and control processes for the organization. </a:t>
              </a:r>
              <a:endParaRPr lang="ro-RO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CasetăText 17">
              <a:extLst>
                <a:ext uri="{FF2B5EF4-FFF2-40B4-BE49-F238E27FC236}">
                  <a16:creationId xmlns:a16="http://schemas.microsoft.com/office/drawing/2014/main" id="{6333A26C-3CB6-48C3-BA36-AE4B1C683CAE}"/>
                </a:ext>
              </a:extLst>
            </p:cNvPr>
            <p:cNvSpPr txBox="1"/>
            <p:nvPr/>
          </p:nvSpPr>
          <p:spPr>
            <a:xfrm>
              <a:off x="3030490" y="2649716"/>
              <a:ext cx="4454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i="1" dirty="0">
                  <a:solidFill>
                    <a:schemeClr val="accent1">
                      <a:lumMod val="75000"/>
                    </a:schemeClr>
                  </a:solidFill>
                </a:rPr>
                <a:t>(IIA Glossary from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i="1" dirty="0">
                  <a:solidFill>
                    <a:schemeClr val="accent1">
                      <a:lumMod val="75000"/>
                    </a:schemeClr>
                  </a:solidFill>
                </a:rPr>
                <a:t>INTERNATIONAL STANDARDS FOR THE PROFESSIONAL PRACTICE OF INTERNAL AUDITING )</a:t>
              </a:r>
              <a:endParaRPr lang="ro-RO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91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re 5">
            <a:extLst>
              <a:ext uri="{FF2B5EF4-FFF2-40B4-BE49-F238E27FC236}">
                <a16:creationId xmlns:a16="http://schemas.microsoft.com/office/drawing/2014/main" id="{86A1F6EA-AF65-462D-8B73-7DE0F144F314}"/>
              </a:ext>
            </a:extLst>
          </p:cNvPr>
          <p:cNvGrpSpPr/>
          <p:nvPr/>
        </p:nvGrpSpPr>
        <p:grpSpPr>
          <a:xfrm>
            <a:off x="149059" y="150650"/>
            <a:ext cx="7924164" cy="3278350"/>
            <a:chOff x="181332" y="2007316"/>
            <a:chExt cx="7924164" cy="3278350"/>
          </a:xfrm>
        </p:grpSpPr>
        <p:pic>
          <p:nvPicPr>
            <p:cNvPr id="10" name="Imagine 9">
              <a:extLst>
                <a:ext uri="{FF2B5EF4-FFF2-40B4-BE49-F238E27FC236}">
                  <a16:creationId xmlns:a16="http://schemas.microsoft.com/office/drawing/2014/main" id="{D3187FE0-E5E8-4E72-8DCA-E47F8392D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59917" flipV="1">
              <a:off x="217266" y="3599506"/>
              <a:ext cx="387738" cy="459606"/>
            </a:xfrm>
            <a:prstGeom prst="rect">
              <a:avLst/>
            </a:prstGeom>
          </p:spPr>
        </p:pic>
        <p:pic>
          <p:nvPicPr>
            <p:cNvPr id="11" name="Imagine 10">
              <a:extLst>
                <a:ext uri="{FF2B5EF4-FFF2-40B4-BE49-F238E27FC236}">
                  <a16:creationId xmlns:a16="http://schemas.microsoft.com/office/drawing/2014/main" id="{2CBC95CF-C44C-4BF8-8FB8-8B476B6FF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59917" flipV="1">
              <a:off x="217266" y="3219752"/>
              <a:ext cx="387738" cy="459606"/>
            </a:xfrm>
            <a:prstGeom prst="rect">
              <a:avLst/>
            </a:prstGeom>
          </p:spPr>
        </p:pic>
        <p:pic>
          <p:nvPicPr>
            <p:cNvPr id="12" name="Imagine 11">
              <a:extLst>
                <a:ext uri="{FF2B5EF4-FFF2-40B4-BE49-F238E27FC236}">
                  <a16:creationId xmlns:a16="http://schemas.microsoft.com/office/drawing/2014/main" id="{C6D8E4BF-4458-4278-A068-492C1943B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59917" flipV="1">
              <a:off x="217266" y="2874187"/>
              <a:ext cx="387738" cy="459606"/>
            </a:xfrm>
            <a:prstGeom prst="rect">
              <a:avLst/>
            </a:prstGeom>
          </p:spPr>
        </p:pic>
        <p:pic>
          <p:nvPicPr>
            <p:cNvPr id="13" name="Imagine 12">
              <a:extLst>
                <a:ext uri="{FF2B5EF4-FFF2-40B4-BE49-F238E27FC236}">
                  <a16:creationId xmlns:a16="http://schemas.microsoft.com/office/drawing/2014/main" id="{21D8CB2F-86DB-4F78-A007-09C9004C0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59917" flipV="1">
              <a:off x="217266" y="2500226"/>
              <a:ext cx="387738" cy="459606"/>
            </a:xfrm>
            <a:prstGeom prst="rect">
              <a:avLst/>
            </a:prstGeom>
          </p:spPr>
        </p:pic>
        <p:pic>
          <p:nvPicPr>
            <p:cNvPr id="21" name="Imagine 20">
              <a:extLst>
                <a:ext uri="{FF2B5EF4-FFF2-40B4-BE49-F238E27FC236}">
                  <a16:creationId xmlns:a16="http://schemas.microsoft.com/office/drawing/2014/main" id="{1E5CF86F-08B7-43D8-811F-5AD87801C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59917" flipV="1">
              <a:off x="217266" y="3928476"/>
              <a:ext cx="387738" cy="459606"/>
            </a:xfrm>
            <a:prstGeom prst="rect">
              <a:avLst/>
            </a:prstGeom>
          </p:spPr>
        </p:pic>
        <p:pic>
          <p:nvPicPr>
            <p:cNvPr id="22" name="Imagine 21">
              <a:extLst>
                <a:ext uri="{FF2B5EF4-FFF2-40B4-BE49-F238E27FC236}">
                  <a16:creationId xmlns:a16="http://schemas.microsoft.com/office/drawing/2014/main" id="{B54FC424-1E24-4895-9EA3-467AACD9F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59917" flipV="1">
              <a:off x="261799" y="4280769"/>
              <a:ext cx="387738" cy="459606"/>
            </a:xfrm>
            <a:prstGeom prst="rect">
              <a:avLst/>
            </a:prstGeom>
          </p:spPr>
        </p:pic>
        <p:pic>
          <p:nvPicPr>
            <p:cNvPr id="23" name="Imagine 22">
              <a:extLst>
                <a:ext uri="{FF2B5EF4-FFF2-40B4-BE49-F238E27FC236}">
                  <a16:creationId xmlns:a16="http://schemas.microsoft.com/office/drawing/2014/main" id="{CFE3A1C8-B270-4D9E-815B-0010BBA5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59917" flipV="1">
              <a:off x="261800" y="4633473"/>
              <a:ext cx="387738" cy="459606"/>
            </a:xfrm>
            <a:prstGeom prst="rect">
              <a:avLst/>
            </a:prstGeom>
          </p:spPr>
        </p:pic>
        <p:sp>
          <p:nvSpPr>
            <p:cNvPr id="5" name="Dreptunghi 4">
              <a:extLst>
                <a:ext uri="{FF2B5EF4-FFF2-40B4-BE49-F238E27FC236}">
                  <a16:creationId xmlns:a16="http://schemas.microsoft.com/office/drawing/2014/main" id="{3E74E571-A456-4BD2-92B5-AA37F5D78605}"/>
                </a:ext>
              </a:extLst>
            </p:cNvPr>
            <p:cNvSpPr/>
            <p:nvPr/>
          </p:nvSpPr>
          <p:spPr>
            <a:xfrm>
              <a:off x="491157" y="2608010"/>
              <a:ext cx="7614339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ro-RO" sz="2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1000 </a:t>
              </a:r>
              <a:r>
                <a:rPr lang="ro-RO" sz="2400" b="1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Purpose</a:t>
              </a:r>
              <a:r>
                <a:rPr lang="ro-RO" sz="2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, </a:t>
              </a:r>
              <a:r>
                <a:rPr lang="ro-RO" sz="2400" b="1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Authority</a:t>
              </a:r>
              <a:r>
                <a:rPr lang="ro-RO" sz="2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, </a:t>
              </a:r>
              <a:r>
                <a:rPr lang="ro-RO" sz="2400" b="1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and</a:t>
              </a:r>
              <a:r>
                <a:rPr lang="ro-RO" sz="2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ro-RO" sz="2400" b="1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Responsibility</a:t>
              </a:r>
              <a:endPara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ctr"/>
              <a:r>
                <a:rPr lang="ro-RO" sz="2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1110 </a:t>
              </a:r>
              <a:r>
                <a:rPr lang="ro-RO" sz="2400" b="1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Organizational</a:t>
              </a:r>
              <a:r>
                <a:rPr lang="ro-RO" sz="2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ro-RO" sz="2400" b="1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Independence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ctr"/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1111 Direct Interaction with the Board</a:t>
              </a:r>
            </a:p>
            <a:p>
              <a:pPr fontAlgn="ctr"/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1112 Chief Audit Executive Roles beyond Internal Auditing</a:t>
              </a:r>
              <a:endPara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ctr"/>
              <a:r>
                <a:rPr lang="ro-RO" sz="2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1130 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Impairment to Independence or Objectivity</a:t>
              </a:r>
              <a:endPara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ctr"/>
              <a:r>
                <a:rPr lang="ro-RO" sz="2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1210 </a:t>
              </a:r>
              <a:r>
                <a:rPr lang="ro-RO" sz="2400" b="1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Proficiency</a:t>
              </a:r>
              <a:endPara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fontAlgn="ctr"/>
              <a:r>
                <a:rPr lang="ro-RO" sz="2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1220 </a:t>
              </a:r>
              <a:r>
                <a:rPr lang="ro-RO" sz="2400" b="1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Due</a:t>
              </a:r>
              <a:r>
                <a:rPr lang="ro-RO" sz="2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 Professional Care</a:t>
              </a:r>
            </a:p>
          </p:txBody>
        </p:sp>
        <p:sp>
          <p:nvSpPr>
            <p:cNvPr id="17" name="Dreptunghi 16">
              <a:extLst>
                <a:ext uri="{FF2B5EF4-FFF2-40B4-BE49-F238E27FC236}">
                  <a16:creationId xmlns:a16="http://schemas.microsoft.com/office/drawing/2014/main" id="{6F169A4C-EB48-472B-BC21-9B1A8B617651}"/>
                </a:ext>
              </a:extLst>
            </p:cNvPr>
            <p:cNvSpPr/>
            <p:nvPr/>
          </p:nvSpPr>
          <p:spPr>
            <a:xfrm>
              <a:off x="2287041" y="2007316"/>
              <a:ext cx="290348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o-RO" sz="2600" b="1" u="sng" dirty="0" err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Attribute</a:t>
              </a:r>
              <a:r>
                <a:rPr lang="ro-RO" sz="2600" b="1" u="sng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</a:t>
              </a:r>
              <a:r>
                <a:rPr lang="ro-RO" sz="2600" b="1" u="sng" dirty="0" err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Standards</a:t>
              </a:r>
              <a:endParaRPr lang="ro-RO" sz="2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sp>
        <p:nvSpPr>
          <p:cNvPr id="25" name="Dreptunghi 24">
            <a:extLst>
              <a:ext uri="{FF2B5EF4-FFF2-40B4-BE49-F238E27FC236}">
                <a16:creationId xmlns:a16="http://schemas.microsoft.com/office/drawing/2014/main" id="{926B49CE-B73C-40A2-9E04-BE3ECEC85590}"/>
              </a:ext>
            </a:extLst>
          </p:cNvPr>
          <p:cNvSpPr/>
          <p:nvPr/>
        </p:nvSpPr>
        <p:spPr>
          <a:xfrm>
            <a:off x="8427581" y="766993"/>
            <a:ext cx="34274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Performance</a:t>
            </a:r>
            <a:r>
              <a:rPr lang="ro-RO" sz="2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o-RO" sz="2600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Standards</a:t>
            </a:r>
            <a:endParaRPr lang="ro-RO" sz="26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BDA5337D-1C34-4A06-BF10-B476280AF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6234"/>
            <a:ext cx="12192000" cy="891767"/>
          </a:xfrm>
          <a:prstGeom prst="rect">
            <a:avLst/>
          </a:prstGeom>
        </p:spPr>
      </p:pic>
      <p:sp>
        <p:nvSpPr>
          <p:cNvPr id="24" name="Dreptunghi 23">
            <a:extLst>
              <a:ext uri="{FF2B5EF4-FFF2-40B4-BE49-F238E27FC236}">
                <a16:creationId xmlns:a16="http://schemas.microsoft.com/office/drawing/2014/main" id="{9B3BAEDE-2E3B-42D9-8F9D-55105EF629BD}"/>
              </a:ext>
            </a:extLst>
          </p:cNvPr>
          <p:cNvSpPr/>
          <p:nvPr/>
        </p:nvSpPr>
        <p:spPr>
          <a:xfrm>
            <a:off x="7886107" y="1497455"/>
            <a:ext cx="50153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2010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Planning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2110  Governance</a:t>
            </a:r>
            <a:endParaRPr lang="ro-RO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2120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Risk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Management </a:t>
            </a:r>
          </a:p>
          <a:p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2130 Control </a:t>
            </a:r>
          </a:p>
          <a:p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2201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Planning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Considerations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2210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Engagement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Objectives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2220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Engagement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Scope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2240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Engagement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Work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Program </a:t>
            </a:r>
          </a:p>
          <a:p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2330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Documenting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Information </a:t>
            </a:r>
          </a:p>
          <a:p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2410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Criteria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for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Communicating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2440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Disseminating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Results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2500 Monitoring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Progress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6" name="Imagine 25">
            <a:extLst>
              <a:ext uri="{FF2B5EF4-FFF2-40B4-BE49-F238E27FC236}">
                <a16:creationId xmlns:a16="http://schemas.microsoft.com/office/drawing/2014/main" id="{1C398EEA-895F-45F0-84A7-EC8EF2CD0D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33" b="4387"/>
          <a:stretch/>
        </p:blipFill>
        <p:spPr>
          <a:xfrm>
            <a:off x="4305894" y="2756912"/>
            <a:ext cx="2874562" cy="3092005"/>
          </a:xfrm>
          <a:prstGeom prst="rect">
            <a:avLst/>
          </a:prstGeom>
        </p:spPr>
      </p:pic>
      <p:sp>
        <p:nvSpPr>
          <p:cNvPr id="7" name="Dreptunghi 6">
            <a:extLst>
              <a:ext uri="{FF2B5EF4-FFF2-40B4-BE49-F238E27FC236}">
                <a16:creationId xmlns:a16="http://schemas.microsoft.com/office/drawing/2014/main" id="{3C6AFFA9-4242-4EEA-8BE8-79C4C05975C7}"/>
              </a:ext>
            </a:extLst>
          </p:cNvPr>
          <p:cNvSpPr/>
          <p:nvPr/>
        </p:nvSpPr>
        <p:spPr>
          <a:xfrm>
            <a:off x="8591842" y="2378"/>
            <a:ext cx="3603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B050"/>
                </a:solidFill>
                <a:latin typeface="Arial" panose="020B0604020202020204" pitchFamily="34" charset="0"/>
              </a:rPr>
              <a:t>Assurance Services</a:t>
            </a:r>
            <a:endParaRPr lang="ro-RO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ine 13">
            <a:extLst>
              <a:ext uri="{FF2B5EF4-FFF2-40B4-BE49-F238E27FC236}">
                <a16:creationId xmlns:a16="http://schemas.microsoft.com/office/drawing/2014/main" id="{31E91BBC-8CC4-4212-8B84-B6AE8B065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38350">
            <a:off x="188083" y="651068"/>
            <a:ext cx="3362565" cy="1654019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BDA5337D-1C34-4A06-BF10-B476280AF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6234"/>
            <a:ext cx="12192000" cy="891767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2BFCB252-B98A-4C00-92F4-E2E506629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495" y="1"/>
            <a:ext cx="1101505" cy="1371046"/>
          </a:xfrm>
          <a:prstGeom prst="rect">
            <a:avLst/>
          </a:prstGeom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F39A67FF-57EB-494F-A4F2-DA103CBA79E2}"/>
              </a:ext>
            </a:extLst>
          </p:cNvPr>
          <p:cNvSpPr/>
          <p:nvPr/>
        </p:nvSpPr>
        <p:spPr>
          <a:xfrm>
            <a:off x="-53340" y="2967335"/>
            <a:ext cx="3104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Assurance services </a:t>
            </a:r>
            <a:endParaRPr lang="ro-R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Grupare 11">
            <a:extLst>
              <a:ext uri="{FF2B5EF4-FFF2-40B4-BE49-F238E27FC236}">
                <a16:creationId xmlns:a16="http://schemas.microsoft.com/office/drawing/2014/main" id="{715D5D77-F0F4-41BF-BE24-819DCA1CDF7C}"/>
              </a:ext>
            </a:extLst>
          </p:cNvPr>
          <p:cNvGrpSpPr/>
          <p:nvPr/>
        </p:nvGrpSpPr>
        <p:grpSpPr>
          <a:xfrm>
            <a:off x="3051018" y="428731"/>
            <a:ext cx="8600792" cy="6404479"/>
            <a:chOff x="2753761" y="1371047"/>
            <a:chExt cx="8600792" cy="6066137"/>
          </a:xfrm>
        </p:grpSpPr>
        <p:sp>
          <p:nvSpPr>
            <p:cNvPr id="8" name="Acoladă dublă 7">
              <a:extLst>
                <a:ext uri="{FF2B5EF4-FFF2-40B4-BE49-F238E27FC236}">
                  <a16:creationId xmlns:a16="http://schemas.microsoft.com/office/drawing/2014/main" id="{C176BE6F-D4A8-43E7-A756-21B5ADAD498A}"/>
                </a:ext>
              </a:extLst>
            </p:cNvPr>
            <p:cNvSpPr/>
            <p:nvPr/>
          </p:nvSpPr>
          <p:spPr>
            <a:xfrm>
              <a:off x="2753761" y="1371047"/>
              <a:ext cx="8600792" cy="5201282"/>
            </a:xfrm>
            <a:prstGeom prst="bracePair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o-RO" sz="2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Dreptunghi 9">
              <a:extLst>
                <a:ext uri="{FF2B5EF4-FFF2-40B4-BE49-F238E27FC236}">
                  <a16:creationId xmlns:a16="http://schemas.microsoft.com/office/drawing/2014/main" id="{54B92104-32CC-43B7-A936-A316955ED528}"/>
                </a:ext>
              </a:extLst>
            </p:cNvPr>
            <p:cNvSpPr/>
            <p:nvPr/>
          </p:nvSpPr>
          <p:spPr>
            <a:xfrm>
              <a:off x="3282122" y="1533964"/>
              <a:ext cx="7704011" cy="590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1. Involve the internal auditor’s objective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assessment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2. Provide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opinions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 or conclusions regarding an entity, operation, function, process, system, or other subject matters</a:t>
              </a:r>
              <a:endParaRPr lang="ro-RO" sz="24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3. The nature and scope of an assurance engagement are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determined by the internal auditor</a:t>
              </a:r>
            </a:p>
            <a:p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4. Three parties are involved:</a:t>
              </a:r>
            </a:p>
            <a:p>
              <a:pPr lvl="1"/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a.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the process owner</a:t>
              </a:r>
              <a:r>
                <a:rPr lang="en-US" sz="2400" dirty="0">
                  <a:solidFill>
                    <a:srgbClr val="00B050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(person or group directly involved with the entity, operation, function, process, system, or other subject matter)</a:t>
              </a:r>
            </a:p>
            <a:p>
              <a:pPr lvl="1"/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b.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the internal auditor 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(the person or group making the assessment)</a:t>
              </a:r>
            </a:p>
            <a:p>
              <a:pPr lvl="1"/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c.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the user 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(the person or group using the assessment)</a:t>
              </a:r>
            </a:p>
            <a:p>
              <a:pPr marL="742950" lvl="1" indent="-285750">
                <a:buFontTx/>
                <a:buChar char="-"/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endParaRPr>
            </a:p>
            <a:p>
              <a:pPr marL="742950" lvl="1" indent="-285750">
                <a:buFontTx/>
                <a:buChar char="-"/>
              </a:pPr>
              <a:endParaRPr lang="ro-RO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79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ine 52">
            <a:extLst>
              <a:ext uri="{FF2B5EF4-FFF2-40B4-BE49-F238E27FC236}">
                <a16:creationId xmlns:a16="http://schemas.microsoft.com/office/drawing/2014/main" id="{5CAC4936-9317-4ECF-9FCE-4340CC5A3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83"/>
          <a:stretch/>
        </p:blipFill>
        <p:spPr>
          <a:xfrm>
            <a:off x="8908610" y="0"/>
            <a:ext cx="3305175" cy="2475434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BDA5337D-1C34-4A06-BF10-B476280AF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6234"/>
            <a:ext cx="12192000" cy="891767"/>
          </a:xfrm>
          <a:prstGeom prst="rect">
            <a:avLst/>
          </a:prstGeom>
        </p:spPr>
      </p:pic>
      <p:sp>
        <p:nvSpPr>
          <p:cNvPr id="50" name="Dreptunghi 49">
            <a:extLst>
              <a:ext uri="{FF2B5EF4-FFF2-40B4-BE49-F238E27FC236}">
                <a16:creationId xmlns:a16="http://schemas.microsoft.com/office/drawing/2014/main" id="{B33DBFCC-B06A-4DAD-AFFA-125D12415477}"/>
              </a:ext>
            </a:extLst>
          </p:cNvPr>
          <p:cNvSpPr/>
          <p:nvPr/>
        </p:nvSpPr>
        <p:spPr>
          <a:xfrm>
            <a:off x="93233" y="2290023"/>
            <a:ext cx="120055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Consulting Services.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Advisory and related client service activities, the nature and scope of which are agreed with the client, are intended to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add value and improve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an organization’s governance, risk management, and control processes without the internal auditor assuming management responsibility.</a:t>
            </a:r>
            <a:endParaRPr lang="ro-RO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CasetăText 28">
            <a:extLst>
              <a:ext uri="{FF2B5EF4-FFF2-40B4-BE49-F238E27FC236}">
                <a16:creationId xmlns:a16="http://schemas.microsoft.com/office/drawing/2014/main" id="{95BF9634-E6C1-48CF-9362-56ADE387427B}"/>
              </a:ext>
            </a:extLst>
          </p:cNvPr>
          <p:cNvSpPr txBox="1"/>
          <p:nvPr/>
        </p:nvSpPr>
        <p:spPr>
          <a:xfrm>
            <a:off x="4627927" y="4947617"/>
            <a:ext cx="747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(IIA Glossary from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INTERNATIONAL STANDARDS FOR THE PROFESSIONAL PRACTICE OF INTERNAL AUDITING )</a:t>
            </a:r>
            <a:endParaRPr lang="ro-RO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6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BDA5337D-1C34-4A06-BF10-B476280AF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6234"/>
            <a:ext cx="12192000" cy="891767"/>
          </a:xfrm>
          <a:prstGeom prst="rect">
            <a:avLst/>
          </a:prstGeom>
        </p:spPr>
      </p:pic>
      <p:pic>
        <p:nvPicPr>
          <p:cNvPr id="14" name="Imagine 13">
            <a:extLst>
              <a:ext uri="{FF2B5EF4-FFF2-40B4-BE49-F238E27FC236}">
                <a16:creationId xmlns:a16="http://schemas.microsoft.com/office/drawing/2014/main" id="{086EA084-38E3-47AF-AC4D-695EB65720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33" b="4387"/>
          <a:stretch/>
        </p:blipFill>
        <p:spPr>
          <a:xfrm>
            <a:off x="2789704" y="2690036"/>
            <a:ext cx="2907341" cy="3127263"/>
          </a:xfrm>
          <a:prstGeom prst="rect">
            <a:avLst/>
          </a:prstGeom>
        </p:spPr>
      </p:pic>
      <p:grpSp>
        <p:nvGrpSpPr>
          <p:cNvPr id="49" name="Grupare 48">
            <a:extLst>
              <a:ext uri="{FF2B5EF4-FFF2-40B4-BE49-F238E27FC236}">
                <a16:creationId xmlns:a16="http://schemas.microsoft.com/office/drawing/2014/main" id="{177E5A70-B93F-4751-95FB-729D55EBE88F}"/>
              </a:ext>
            </a:extLst>
          </p:cNvPr>
          <p:cNvGrpSpPr/>
          <p:nvPr/>
        </p:nvGrpSpPr>
        <p:grpSpPr>
          <a:xfrm>
            <a:off x="329882" y="887302"/>
            <a:ext cx="12306233" cy="5226098"/>
            <a:chOff x="346979" y="498003"/>
            <a:chExt cx="12306233" cy="5226098"/>
          </a:xfrm>
        </p:grpSpPr>
        <p:grpSp>
          <p:nvGrpSpPr>
            <p:cNvPr id="46" name="Grupare 45">
              <a:extLst>
                <a:ext uri="{FF2B5EF4-FFF2-40B4-BE49-F238E27FC236}">
                  <a16:creationId xmlns:a16="http://schemas.microsoft.com/office/drawing/2014/main" id="{0CB3C402-C65F-4C0C-906A-5540516DEB67}"/>
                </a:ext>
              </a:extLst>
            </p:cNvPr>
            <p:cNvGrpSpPr/>
            <p:nvPr/>
          </p:nvGrpSpPr>
          <p:grpSpPr>
            <a:xfrm>
              <a:off x="346979" y="498003"/>
              <a:ext cx="12306233" cy="5226098"/>
              <a:chOff x="-1174003" y="494520"/>
              <a:chExt cx="12306233" cy="5226098"/>
            </a:xfrm>
          </p:grpSpPr>
          <p:pic>
            <p:nvPicPr>
              <p:cNvPr id="26" name="Imagine 25">
                <a:extLst>
                  <a:ext uri="{FF2B5EF4-FFF2-40B4-BE49-F238E27FC236}">
                    <a16:creationId xmlns:a16="http://schemas.microsoft.com/office/drawing/2014/main" id="{E76BC901-179B-4301-9ABF-15E6AB5A5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5913958" y="5063220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25" name="Imagine 24">
                <a:extLst>
                  <a:ext uri="{FF2B5EF4-FFF2-40B4-BE49-F238E27FC236}">
                    <a16:creationId xmlns:a16="http://schemas.microsoft.com/office/drawing/2014/main" id="{73965DF8-78DC-4E14-83D3-F9709660A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5913957" y="4708677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24" name="Imagine 23">
                <a:extLst>
                  <a:ext uri="{FF2B5EF4-FFF2-40B4-BE49-F238E27FC236}">
                    <a16:creationId xmlns:a16="http://schemas.microsoft.com/office/drawing/2014/main" id="{E46D5E71-B409-4D27-889C-1988D0BDD0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5914877" y="4354867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23" name="Imagine 22">
                <a:extLst>
                  <a:ext uri="{FF2B5EF4-FFF2-40B4-BE49-F238E27FC236}">
                    <a16:creationId xmlns:a16="http://schemas.microsoft.com/office/drawing/2014/main" id="{0AC5FA30-2533-441A-85E3-C2CBDB8F3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5914878" y="3964920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22" name="Imagine 21">
                <a:extLst>
                  <a:ext uri="{FF2B5EF4-FFF2-40B4-BE49-F238E27FC236}">
                    <a16:creationId xmlns:a16="http://schemas.microsoft.com/office/drawing/2014/main" id="{EAEA1FD8-D58C-4DFB-AD88-71CF7C803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5897808" y="3601902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21" name="Imagine 20">
                <a:extLst>
                  <a:ext uri="{FF2B5EF4-FFF2-40B4-BE49-F238E27FC236}">
                    <a16:creationId xmlns:a16="http://schemas.microsoft.com/office/drawing/2014/main" id="{EBAFD86E-B830-41C9-B406-D6203B8C8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5923442" y="3233498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40" name="Imagine 39">
                <a:extLst>
                  <a:ext uri="{FF2B5EF4-FFF2-40B4-BE49-F238E27FC236}">
                    <a16:creationId xmlns:a16="http://schemas.microsoft.com/office/drawing/2014/main" id="{5AE854CE-93AE-41A7-A77D-07F9DE396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5923440" y="2906417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41" name="Imagine 40">
                <a:extLst>
                  <a:ext uri="{FF2B5EF4-FFF2-40B4-BE49-F238E27FC236}">
                    <a16:creationId xmlns:a16="http://schemas.microsoft.com/office/drawing/2014/main" id="{ACD64F3D-160B-42DD-91BC-B5AC60B1C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5897808" y="2555440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42" name="Imagine 41">
                <a:extLst>
                  <a:ext uri="{FF2B5EF4-FFF2-40B4-BE49-F238E27FC236}">
                    <a16:creationId xmlns:a16="http://schemas.microsoft.com/office/drawing/2014/main" id="{7507F241-5707-4E64-B7CD-B98613BD20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5906341" y="1795605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43" name="Imagine 42">
                <a:extLst>
                  <a:ext uri="{FF2B5EF4-FFF2-40B4-BE49-F238E27FC236}">
                    <a16:creationId xmlns:a16="http://schemas.microsoft.com/office/drawing/2014/main" id="{C65D6A8B-A3F9-445C-9EA6-1B55E93CC3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5914876" y="2164298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44" name="Imagine 43">
                <a:extLst>
                  <a:ext uri="{FF2B5EF4-FFF2-40B4-BE49-F238E27FC236}">
                    <a16:creationId xmlns:a16="http://schemas.microsoft.com/office/drawing/2014/main" id="{D75F6747-9096-4531-8BD9-ADC264304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5891244" y="1433817"/>
                <a:ext cx="387738" cy="387738"/>
              </a:xfrm>
              <a:prstGeom prst="rect">
                <a:avLst/>
              </a:prstGeom>
            </p:spPr>
          </p:pic>
          <p:sp>
            <p:nvSpPr>
              <p:cNvPr id="45" name="Dreptunghi 44">
                <a:extLst>
                  <a:ext uri="{FF2B5EF4-FFF2-40B4-BE49-F238E27FC236}">
                    <a16:creationId xmlns:a16="http://schemas.microsoft.com/office/drawing/2014/main" id="{1FDA6F5E-E17D-4D3E-B299-C5697C9FE9B6}"/>
                  </a:ext>
                </a:extLst>
              </p:cNvPr>
              <p:cNvSpPr/>
              <p:nvPr/>
            </p:nvSpPr>
            <p:spPr>
              <a:xfrm>
                <a:off x="6116885" y="1565634"/>
                <a:ext cx="5015345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2010 </a:t>
                </a:r>
                <a:r>
                  <a:rPr lang="ro-RO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Planning</a:t>
                </a:r>
                <a:endParaRPr lang="ro-RO" sz="2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2120 </a:t>
                </a:r>
                <a:r>
                  <a:rPr lang="ro-RO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Risk</a:t>
                </a:r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Management </a:t>
                </a:r>
              </a:p>
              <a:p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2130 Control </a:t>
                </a:r>
              </a:p>
              <a:p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2201 </a:t>
                </a:r>
                <a:r>
                  <a:rPr lang="ro-RO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Planning</a:t>
                </a:r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o-RO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Considerations</a:t>
                </a:r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2210 </a:t>
                </a:r>
                <a:r>
                  <a:rPr lang="ro-RO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Engagement</a:t>
                </a:r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o-RO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Objectives</a:t>
                </a:r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2220 </a:t>
                </a:r>
                <a:r>
                  <a:rPr lang="ro-RO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Engagement</a:t>
                </a:r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o-RO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Scope</a:t>
                </a:r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2240 </a:t>
                </a:r>
                <a:r>
                  <a:rPr lang="ro-RO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Engagement</a:t>
                </a:r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o-RO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Work</a:t>
                </a:r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Program </a:t>
                </a:r>
              </a:p>
              <a:p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2330 </a:t>
                </a:r>
                <a:r>
                  <a:rPr lang="ro-RO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Documenting</a:t>
                </a:r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Information </a:t>
                </a:r>
              </a:p>
              <a:p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2410 </a:t>
                </a:r>
                <a:r>
                  <a:rPr lang="ro-RO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Criteria</a:t>
                </a:r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for </a:t>
                </a:r>
                <a:r>
                  <a:rPr lang="ro-RO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Communicating</a:t>
                </a:r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2440 </a:t>
                </a:r>
                <a:r>
                  <a:rPr lang="ro-RO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Disseminating</a:t>
                </a:r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o-RO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Results</a:t>
                </a:r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2500 Monitoring </a:t>
                </a:r>
                <a:r>
                  <a:rPr lang="ro-RO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Progress</a:t>
                </a:r>
                <a:r>
                  <a:rPr lang="ro-RO" sz="2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  <p:pic>
            <p:nvPicPr>
              <p:cNvPr id="29" name="Imagine 28">
                <a:extLst>
                  <a:ext uri="{FF2B5EF4-FFF2-40B4-BE49-F238E27FC236}">
                    <a16:creationId xmlns:a16="http://schemas.microsoft.com/office/drawing/2014/main" id="{0EFC68EB-AFB4-4537-8B35-228B77A58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-1134702" y="494520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30" name="Imagine 29">
                <a:extLst>
                  <a:ext uri="{FF2B5EF4-FFF2-40B4-BE49-F238E27FC236}">
                    <a16:creationId xmlns:a16="http://schemas.microsoft.com/office/drawing/2014/main" id="{480734E4-E734-4FFE-ADB4-C04EA6FA9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-1134703" y="865251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31" name="Imagine 30">
                <a:extLst>
                  <a:ext uri="{FF2B5EF4-FFF2-40B4-BE49-F238E27FC236}">
                    <a16:creationId xmlns:a16="http://schemas.microsoft.com/office/drawing/2014/main" id="{92330D26-1CDA-48C6-95D4-6770C5FF7C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-1149799" y="1264537"/>
                <a:ext cx="387738" cy="387738"/>
              </a:xfrm>
              <a:prstGeom prst="rect">
                <a:avLst/>
              </a:prstGeom>
            </p:spPr>
          </p:pic>
          <p:pic>
            <p:nvPicPr>
              <p:cNvPr id="32" name="Imagine 31">
                <a:extLst>
                  <a:ext uri="{FF2B5EF4-FFF2-40B4-BE49-F238E27FC236}">
                    <a16:creationId xmlns:a16="http://schemas.microsoft.com/office/drawing/2014/main" id="{EAF06E2A-DF7C-4732-8CF5-B6274A2C7C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59917" flipV="1">
                <a:off x="-1174003" y="1575590"/>
                <a:ext cx="387738" cy="387738"/>
              </a:xfrm>
              <a:prstGeom prst="rect">
                <a:avLst/>
              </a:prstGeom>
            </p:spPr>
          </p:pic>
        </p:grpSp>
        <p:sp>
          <p:nvSpPr>
            <p:cNvPr id="48" name="Dreptunghi 47">
              <a:extLst>
                <a:ext uri="{FF2B5EF4-FFF2-40B4-BE49-F238E27FC236}">
                  <a16:creationId xmlns:a16="http://schemas.microsoft.com/office/drawing/2014/main" id="{F56ADD33-F03C-43A2-B340-524E2213C061}"/>
                </a:ext>
              </a:extLst>
            </p:cNvPr>
            <p:cNvSpPr/>
            <p:nvPr/>
          </p:nvSpPr>
          <p:spPr>
            <a:xfrm>
              <a:off x="7987667" y="867957"/>
              <a:ext cx="342741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o-RO" sz="26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Performance </a:t>
              </a:r>
              <a:r>
                <a:rPr lang="ro-RO" sz="2600" b="1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Standards</a:t>
              </a:r>
              <a:endParaRPr lang="ro-RO" sz="2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7" name="Dreptunghi 26">
            <a:extLst>
              <a:ext uri="{FF2B5EF4-FFF2-40B4-BE49-F238E27FC236}">
                <a16:creationId xmlns:a16="http://schemas.microsoft.com/office/drawing/2014/main" id="{7C02CABD-A9CC-4246-8CFB-0C01D492EACC}"/>
              </a:ext>
            </a:extLst>
          </p:cNvPr>
          <p:cNvSpPr/>
          <p:nvPr/>
        </p:nvSpPr>
        <p:spPr>
          <a:xfrm>
            <a:off x="563052" y="1000818"/>
            <a:ext cx="6494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1000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Purpose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Authority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Responsibility</a:t>
            </a:r>
            <a:endParaRPr lang="ro-RO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fontAlgn="ctr"/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1130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Impairment to Independence or Objectivity</a:t>
            </a:r>
            <a:endParaRPr lang="ro-RO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fontAlgn="ctr"/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1210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Proficiency</a:t>
            </a:r>
            <a:endParaRPr lang="ro-RO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fontAlgn="ctr"/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1220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Due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Professional Care</a:t>
            </a:r>
          </a:p>
        </p:txBody>
      </p:sp>
      <p:sp>
        <p:nvSpPr>
          <p:cNvPr id="28" name="Dreptunghi 27">
            <a:extLst>
              <a:ext uri="{FF2B5EF4-FFF2-40B4-BE49-F238E27FC236}">
                <a16:creationId xmlns:a16="http://schemas.microsoft.com/office/drawing/2014/main" id="{D5CAD2A8-D1D2-40A9-9FE3-EC87AC488C4C}"/>
              </a:ext>
            </a:extLst>
          </p:cNvPr>
          <p:cNvSpPr/>
          <p:nvPr/>
        </p:nvSpPr>
        <p:spPr>
          <a:xfrm>
            <a:off x="2017817" y="137645"/>
            <a:ext cx="29034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Attribute</a:t>
            </a:r>
            <a:r>
              <a:rPr lang="ro-RO" sz="2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o-RO" sz="2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Standards</a:t>
            </a:r>
            <a:endParaRPr lang="ro-RO" sz="2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3" name="Dreptunghi 32">
            <a:extLst>
              <a:ext uri="{FF2B5EF4-FFF2-40B4-BE49-F238E27FC236}">
                <a16:creationId xmlns:a16="http://schemas.microsoft.com/office/drawing/2014/main" id="{B347443B-4253-416C-B356-6F4A48BD944C}"/>
              </a:ext>
            </a:extLst>
          </p:cNvPr>
          <p:cNvSpPr/>
          <p:nvPr/>
        </p:nvSpPr>
        <p:spPr>
          <a:xfrm>
            <a:off x="8591842" y="2378"/>
            <a:ext cx="3640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B050"/>
                </a:solidFill>
                <a:latin typeface="Arial" panose="020B0604020202020204" pitchFamily="34" charset="0"/>
              </a:rPr>
              <a:t>Consulting Services</a:t>
            </a:r>
            <a:endParaRPr lang="ro-RO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7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ine 8">
            <a:extLst>
              <a:ext uri="{FF2B5EF4-FFF2-40B4-BE49-F238E27FC236}">
                <a16:creationId xmlns:a16="http://schemas.microsoft.com/office/drawing/2014/main" id="{2794D3C5-9B6F-4442-8312-2C415B63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" y="878969"/>
            <a:ext cx="4087065" cy="1614384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BDA5337D-1C34-4A06-BF10-B476280AF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6234"/>
            <a:ext cx="12192000" cy="891767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2BFCB252-B98A-4C00-92F4-E2E506629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495" y="1"/>
            <a:ext cx="1101505" cy="1371046"/>
          </a:xfrm>
          <a:prstGeom prst="rect">
            <a:avLst/>
          </a:prstGeom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F39A67FF-57EB-494F-A4F2-DA103CBA79E2}"/>
              </a:ext>
            </a:extLst>
          </p:cNvPr>
          <p:cNvSpPr/>
          <p:nvPr/>
        </p:nvSpPr>
        <p:spPr>
          <a:xfrm>
            <a:off x="-53340" y="2943591"/>
            <a:ext cx="3104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Consulting services </a:t>
            </a:r>
            <a:endParaRPr lang="ro-R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Grupare 11">
            <a:extLst>
              <a:ext uri="{FF2B5EF4-FFF2-40B4-BE49-F238E27FC236}">
                <a16:creationId xmlns:a16="http://schemas.microsoft.com/office/drawing/2014/main" id="{715D5D77-F0F4-41BF-BE24-819DCA1CDF7C}"/>
              </a:ext>
            </a:extLst>
          </p:cNvPr>
          <p:cNvGrpSpPr/>
          <p:nvPr/>
        </p:nvGrpSpPr>
        <p:grpSpPr>
          <a:xfrm>
            <a:off x="3051018" y="428731"/>
            <a:ext cx="8600792" cy="5491387"/>
            <a:chOff x="2753761" y="1371047"/>
            <a:chExt cx="8600792" cy="5201282"/>
          </a:xfrm>
        </p:grpSpPr>
        <p:sp>
          <p:nvSpPr>
            <p:cNvPr id="8" name="Acoladă dublă 7">
              <a:extLst>
                <a:ext uri="{FF2B5EF4-FFF2-40B4-BE49-F238E27FC236}">
                  <a16:creationId xmlns:a16="http://schemas.microsoft.com/office/drawing/2014/main" id="{C176BE6F-D4A8-43E7-A756-21B5ADAD498A}"/>
                </a:ext>
              </a:extLst>
            </p:cNvPr>
            <p:cNvSpPr/>
            <p:nvPr/>
          </p:nvSpPr>
          <p:spPr>
            <a:xfrm>
              <a:off x="2753761" y="1371047"/>
              <a:ext cx="8600792" cy="5201282"/>
            </a:xfrm>
            <a:prstGeom prst="bracePair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o-RO" sz="2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Dreptunghi 9">
              <a:extLst>
                <a:ext uri="{FF2B5EF4-FFF2-40B4-BE49-F238E27FC236}">
                  <a16:creationId xmlns:a16="http://schemas.microsoft.com/office/drawing/2014/main" id="{54B92104-32CC-43B7-A936-A316955ED528}"/>
                </a:ext>
              </a:extLst>
            </p:cNvPr>
            <p:cNvSpPr/>
            <p:nvPr/>
          </p:nvSpPr>
          <p:spPr>
            <a:xfrm>
              <a:off x="3291175" y="2062877"/>
              <a:ext cx="7704011" cy="4299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1. Are advisory in nature and are generally performed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at the specific request 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of an engagement client.</a:t>
              </a:r>
            </a:p>
            <a:p>
              <a:pPr>
                <a:spcAft>
                  <a:spcPts val="1200"/>
                </a:spcAft>
              </a:pP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2. The nature and scope of the consulting engagement are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subject to agreement with the engagement client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. 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3. Two parties are involved:</a:t>
              </a:r>
            </a:p>
            <a:p>
              <a:pPr lvl="1"/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a.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the internal auditor 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(the person or group offering the advice )</a:t>
              </a:r>
            </a:p>
            <a:p>
              <a:pPr lvl="1"/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b.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the engagement client 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(the person or group seeking and receiving the advice )</a:t>
              </a:r>
            </a:p>
            <a:p>
              <a:pPr marL="742950" lvl="1" indent="-285750">
                <a:buFontTx/>
                <a:buChar char="-"/>
              </a:pP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endParaRPr>
            </a:p>
            <a:p>
              <a:pPr marL="742950" lvl="1" indent="-285750">
                <a:buFontTx/>
                <a:buChar char="-"/>
              </a:pPr>
              <a:endParaRPr lang="ro-RO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778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ine 34">
            <a:extLst>
              <a:ext uri="{FF2B5EF4-FFF2-40B4-BE49-F238E27FC236}">
                <a16:creationId xmlns:a16="http://schemas.microsoft.com/office/drawing/2014/main" id="{721D612B-E96A-42A8-91AF-462BDE588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6" y="3900675"/>
            <a:ext cx="1308464" cy="925738"/>
          </a:xfrm>
          <a:prstGeom prst="rect">
            <a:avLst/>
          </a:prstGeom>
        </p:spPr>
      </p:pic>
      <p:pic>
        <p:nvPicPr>
          <p:cNvPr id="29" name="Imagine 28">
            <a:extLst>
              <a:ext uri="{FF2B5EF4-FFF2-40B4-BE49-F238E27FC236}">
                <a16:creationId xmlns:a16="http://schemas.microsoft.com/office/drawing/2014/main" id="{80785522-1156-4265-8D4B-29497F9AF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22" r="21461"/>
          <a:stretch/>
        </p:blipFill>
        <p:spPr>
          <a:xfrm>
            <a:off x="291766" y="2421239"/>
            <a:ext cx="669949" cy="707886"/>
          </a:xfrm>
          <a:prstGeom prst="rect">
            <a:avLst/>
          </a:prstGeom>
        </p:spPr>
      </p:pic>
      <p:grpSp>
        <p:nvGrpSpPr>
          <p:cNvPr id="7" name="Grupare 6">
            <a:extLst>
              <a:ext uri="{FF2B5EF4-FFF2-40B4-BE49-F238E27FC236}">
                <a16:creationId xmlns:a16="http://schemas.microsoft.com/office/drawing/2014/main" id="{58556523-B767-40FD-B726-CDB576EB8D0A}"/>
              </a:ext>
            </a:extLst>
          </p:cNvPr>
          <p:cNvGrpSpPr/>
          <p:nvPr/>
        </p:nvGrpSpPr>
        <p:grpSpPr>
          <a:xfrm>
            <a:off x="5312204" y="-55076"/>
            <a:ext cx="4257300" cy="2064191"/>
            <a:chOff x="2478952" y="0"/>
            <a:chExt cx="5738199" cy="2857500"/>
          </a:xfrm>
        </p:grpSpPr>
        <p:pic>
          <p:nvPicPr>
            <p:cNvPr id="5" name="Imagine 4">
              <a:extLst>
                <a:ext uri="{FF2B5EF4-FFF2-40B4-BE49-F238E27FC236}">
                  <a16:creationId xmlns:a16="http://schemas.microsoft.com/office/drawing/2014/main" id="{5423F25A-4FEA-4289-BC81-3A1AAEABD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59651" y="0"/>
              <a:ext cx="2857500" cy="2857500"/>
            </a:xfrm>
            <a:prstGeom prst="rect">
              <a:avLst/>
            </a:prstGeom>
          </p:spPr>
        </p:pic>
        <p:pic>
          <p:nvPicPr>
            <p:cNvPr id="6" name="Imagine 5">
              <a:extLst>
                <a:ext uri="{FF2B5EF4-FFF2-40B4-BE49-F238E27FC236}">
                  <a16:creationId xmlns:a16="http://schemas.microsoft.com/office/drawing/2014/main" id="{D233C5AC-2E80-4298-84F0-1B7C8B6C8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478952" y="0"/>
              <a:ext cx="3105339" cy="2857500"/>
            </a:xfrm>
            <a:prstGeom prst="rect">
              <a:avLst/>
            </a:prstGeom>
          </p:spPr>
        </p:pic>
      </p:grpSp>
      <p:pic>
        <p:nvPicPr>
          <p:cNvPr id="4" name="Imagine 3">
            <a:extLst>
              <a:ext uri="{FF2B5EF4-FFF2-40B4-BE49-F238E27FC236}">
                <a16:creationId xmlns:a16="http://schemas.microsoft.com/office/drawing/2014/main" id="{BDA5337D-1C34-4A06-BF10-B476280AF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66234"/>
            <a:ext cx="12192000" cy="891767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2BFCB252-B98A-4C00-92F4-E2E506629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0495" y="1"/>
            <a:ext cx="1101505" cy="1371046"/>
          </a:xfrm>
          <a:prstGeom prst="rect">
            <a:avLst/>
          </a:prstGeom>
        </p:spPr>
      </p:pic>
      <p:sp>
        <p:nvSpPr>
          <p:cNvPr id="8" name="Dreptunghi 7">
            <a:extLst>
              <a:ext uri="{FF2B5EF4-FFF2-40B4-BE49-F238E27FC236}">
                <a16:creationId xmlns:a16="http://schemas.microsoft.com/office/drawing/2014/main" id="{96A4B326-07CA-43A2-B42F-862390D91461}"/>
              </a:ext>
            </a:extLst>
          </p:cNvPr>
          <p:cNvSpPr/>
          <p:nvPr/>
        </p:nvSpPr>
        <p:spPr>
          <a:xfrm>
            <a:off x="3177766" y="1879662"/>
            <a:ext cx="4264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Assurance services </a:t>
            </a:r>
            <a:endParaRPr lang="ro-R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2792BFBA-436C-4006-9B2C-AAB780B7B020}"/>
              </a:ext>
            </a:extLst>
          </p:cNvPr>
          <p:cNvSpPr/>
          <p:nvPr/>
        </p:nvSpPr>
        <p:spPr>
          <a:xfrm>
            <a:off x="7441944" y="1879662"/>
            <a:ext cx="4255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Consulting services </a:t>
            </a:r>
            <a:endParaRPr lang="ro-R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Conector drept 12">
            <a:extLst>
              <a:ext uri="{FF2B5EF4-FFF2-40B4-BE49-F238E27FC236}">
                <a16:creationId xmlns:a16="http://schemas.microsoft.com/office/drawing/2014/main" id="{48CEAAF5-1AF3-447D-8F50-144F9DD765DD}"/>
              </a:ext>
            </a:extLst>
          </p:cNvPr>
          <p:cNvCxnSpPr>
            <a:cxnSpLocks/>
          </p:cNvCxnSpPr>
          <p:nvPr/>
        </p:nvCxnSpPr>
        <p:spPr>
          <a:xfrm>
            <a:off x="7441941" y="1867088"/>
            <a:ext cx="27161" cy="36917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rept 13">
            <a:extLst>
              <a:ext uri="{FF2B5EF4-FFF2-40B4-BE49-F238E27FC236}">
                <a16:creationId xmlns:a16="http://schemas.microsoft.com/office/drawing/2014/main" id="{AC20014B-32B7-4817-B142-4C14F83560D9}"/>
              </a:ext>
            </a:extLst>
          </p:cNvPr>
          <p:cNvCxnSpPr>
            <a:cxnSpLocks/>
          </p:cNvCxnSpPr>
          <p:nvPr/>
        </p:nvCxnSpPr>
        <p:spPr>
          <a:xfrm>
            <a:off x="3186811" y="1879661"/>
            <a:ext cx="17440" cy="36791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rept 14">
            <a:extLst>
              <a:ext uri="{FF2B5EF4-FFF2-40B4-BE49-F238E27FC236}">
                <a16:creationId xmlns:a16="http://schemas.microsoft.com/office/drawing/2014/main" id="{4CA5574C-EC68-49B8-9D94-5809D1D99527}"/>
              </a:ext>
            </a:extLst>
          </p:cNvPr>
          <p:cNvCxnSpPr>
            <a:cxnSpLocks/>
          </p:cNvCxnSpPr>
          <p:nvPr/>
        </p:nvCxnSpPr>
        <p:spPr>
          <a:xfrm>
            <a:off x="226337" y="2341327"/>
            <a:ext cx="11470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rept 19">
            <a:extLst>
              <a:ext uri="{FF2B5EF4-FFF2-40B4-BE49-F238E27FC236}">
                <a16:creationId xmlns:a16="http://schemas.microsoft.com/office/drawing/2014/main" id="{8F363D99-6712-4CA7-B87E-5A5B23FEF824}"/>
              </a:ext>
            </a:extLst>
          </p:cNvPr>
          <p:cNvCxnSpPr>
            <a:cxnSpLocks/>
          </p:cNvCxnSpPr>
          <p:nvPr/>
        </p:nvCxnSpPr>
        <p:spPr>
          <a:xfrm>
            <a:off x="11688671" y="1879661"/>
            <a:ext cx="8393" cy="36791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rept 23">
            <a:extLst>
              <a:ext uri="{FF2B5EF4-FFF2-40B4-BE49-F238E27FC236}">
                <a16:creationId xmlns:a16="http://schemas.microsoft.com/office/drawing/2014/main" id="{ED868283-0BDE-4277-839A-D7AF2B60563A}"/>
              </a:ext>
            </a:extLst>
          </p:cNvPr>
          <p:cNvCxnSpPr>
            <a:cxnSpLocks/>
          </p:cNvCxnSpPr>
          <p:nvPr/>
        </p:nvCxnSpPr>
        <p:spPr>
          <a:xfrm>
            <a:off x="232437" y="2341327"/>
            <a:ext cx="14789" cy="32175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reptunghi 24">
            <a:extLst>
              <a:ext uri="{FF2B5EF4-FFF2-40B4-BE49-F238E27FC236}">
                <a16:creationId xmlns:a16="http://schemas.microsoft.com/office/drawing/2014/main" id="{DDF82244-A1AA-418C-9373-564382130384}"/>
              </a:ext>
            </a:extLst>
          </p:cNvPr>
          <p:cNvSpPr/>
          <p:nvPr/>
        </p:nvSpPr>
        <p:spPr>
          <a:xfrm>
            <a:off x="1144896" y="2562987"/>
            <a:ext cx="2101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Trigger factor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Dreptunghi 25">
            <a:extLst>
              <a:ext uri="{FF2B5EF4-FFF2-40B4-BE49-F238E27FC236}">
                <a16:creationId xmlns:a16="http://schemas.microsoft.com/office/drawing/2014/main" id="{D80820A4-92C7-4B92-90FB-8E50C94DC156}"/>
              </a:ext>
            </a:extLst>
          </p:cNvPr>
          <p:cNvSpPr/>
          <p:nvPr/>
        </p:nvSpPr>
        <p:spPr>
          <a:xfrm>
            <a:off x="3186816" y="2618463"/>
            <a:ext cx="4255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Internal Auditor assessment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Dreptunghi 26">
            <a:extLst>
              <a:ext uri="{FF2B5EF4-FFF2-40B4-BE49-F238E27FC236}">
                <a16:creationId xmlns:a16="http://schemas.microsoft.com/office/drawing/2014/main" id="{75374792-8BAD-4ED1-AE71-5FC93F53FDBF}"/>
              </a:ext>
            </a:extLst>
          </p:cNvPr>
          <p:cNvSpPr/>
          <p:nvPr/>
        </p:nvSpPr>
        <p:spPr>
          <a:xfrm>
            <a:off x="7441944" y="2470027"/>
            <a:ext cx="4255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Specific request of engagement client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8" name="Conector drept 27">
            <a:extLst>
              <a:ext uri="{FF2B5EF4-FFF2-40B4-BE49-F238E27FC236}">
                <a16:creationId xmlns:a16="http://schemas.microsoft.com/office/drawing/2014/main" id="{5A0A2CA7-E278-4607-9C6D-A5D885BF915F}"/>
              </a:ext>
            </a:extLst>
          </p:cNvPr>
          <p:cNvCxnSpPr>
            <a:cxnSpLocks/>
          </p:cNvCxnSpPr>
          <p:nvPr/>
        </p:nvCxnSpPr>
        <p:spPr>
          <a:xfrm>
            <a:off x="226336" y="3174392"/>
            <a:ext cx="11470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reptunghi 29">
            <a:extLst>
              <a:ext uri="{FF2B5EF4-FFF2-40B4-BE49-F238E27FC236}">
                <a16:creationId xmlns:a16="http://schemas.microsoft.com/office/drawing/2014/main" id="{BF6244CE-CEA4-4125-8956-D624DBC798F8}"/>
              </a:ext>
            </a:extLst>
          </p:cNvPr>
          <p:cNvSpPr/>
          <p:nvPr/>
        </p:nvSpPr>
        <p:spPr>
          <a:xfrm>
            <a:off x="1019068" y="3300366"/>
            <a:ext cx="2198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Nature and scope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Dreptunghi 30">
            <a:extLst>
              <a:ext uri="{FF2B5EF4-FFF2-40B4-BE49-F238E27FC236}">
                <a16:creationId xmlns:a16="http://schemas.microsoft.com/office/drawing/2014/main" id="{FDDB6ABF-75D3-4B6F-A28D-486F14B3BCC8}"/>
              </a:ext>
            </a:extLst>
          </p:cNvPr>
          <p:cNvSpPr/>
          <p:nvPr/>
        </p:nvSpPr>
        <p:spPr>
          <a:xfrm>
            <a:off x="7386122" y="3314426"/>
            <a:ext cx="4255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Agreed with engagement client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Dreptunghi 31">
            <a:extLst>
              <a:ext uri="{FF2B5EF4-FFF2-40B4-BE49-F238E27FC236}">
                <a16:creationId xmlns:a16="http://schemas.microsoft.com/office/drawing/2014/main" id="{955CEF87-1484-44A9-8231-04D6B9EB53BF}"/>
              </a:ext>
            </a:extLst>
          </p:cNvPr>
          <p:cNvSpPr/>
          <p:nvPr/>
        </p:nvSpPr>
        <p:spPr>
          <a:xfrm>
            <a:off x="3090095" y="3314426"/>
            <a:ext cx="4255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Determined by auditor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Conector drept 32">
            <a:extLst>
              <a:ext uri="{FF2B5EF4-FFF2-40B4-BE49-F238E27FC236}">
                <a16:creationId xmlns:a16="http://schemas.microsoft.com/office/drawing/2014/main" id="{B9B8F082-4573-4261-9D8D-220CD9355F06}"/>
              </a:ext>
            </a:extLst>
          </p:cNvPr>
          <p:cNvCxnSpPr>
            <a:cxnSpLocks/>
          </p:cNvCxnSpPr>
          <p:nvPr/>
        </p:nvCxnSpPr>
        <p:spPr>
          <a:xfrm>
            <a:off x="235390" y="3880564"/>
            <a:ext cx="11470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reptunghi 35">
            <a:extLst>
              <a:ext uri="{FF2B5EF4-FFF2-40B4-BE49-F238E27FC236}">
                <a16:creationId xmlns:a16="http://schemas.microsoft.com/office/drawing/2014/main" id="{80D1D91C-8631-4C46-8887-FACA285050A3}"/>
              </a:ext>
            </a:extLst>
          </p:cNvPr>
          <p:cNvSpPr/>
          <p:nvPr/>
        </p:nvSpPr>
        <p:spPr>
          <a:xfrm>
            <a:off x="1415478" y="4100362"/>
            <a:ext cx="2101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Result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Dreptunghi 36">
            <a:extLst>
              <a:ext uri="{FF2B5EF4-FFF2-40B4-BE49-F238E27FC236}">
                <a16:creationId xmlns:a16="http://schemas.microsoft.com/office/drawing/2014/main" id="{35B81C37-DE0E-4935-B20C-927984732FDE}"/>
              </a:ext>
            </a:extLst>
          </p:cNvPr>
          <p:cNvSpPr/>
          <p:nvPr/>
        </p:nvSpPr>
        <p:spPr>
          <a:xfrm>
            <a:off x="7355103" y="4085976"/>
            <a:ext cx="4255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Advisory activity and added value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Dreptunghi 37">
            <a:extLst>
              <a:ext uri="{FF2B5EF4-FFF2-40B4-BE49-F238E27FC236}">
                <a16:creationId xmlns:a16="http://schemas.microsoft.com/office/drawing/2014/main" id="{506F36D5-3219-4786-93FB-C676DE9F8CCE}"/>
              </a:ext>
            </a:extLst>
          </p:cNvPr>
          <p:cNvSpPr/>
          <p:nvPr/>
        </p:nvSpPr>
        <p:spPr>
          <a:xfrm>
            <a:off x="3059076" y="4085976"/>
            <a:ext cx="4255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Opinions and conclusions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Conector drept 38">
            <a:extLst>
              <a:ext uri="{FF2B5EF4-FFF2-40B4-BE49-F238E27FC236}">
                <a16:creationId xmlns:a16="http://schemas.microsoft.com/office/drawing/2014/main" id="{D7CD85A1-43CB-45E5-8C63-77690FCC328D}"/>
              </a:ext>
            </a:extLst>
          </p:cNvPr>
          <p:cNvCxnSpPr>
            <a:cxnSpLocks/>
          </p:cNvCxnSpPr>
          <p:nvPr/>
        </p:nvCxnSpPr>
        <p:spPr>
          <a:xfrm>
            <a:off x="235390" y="4652114"/>
            <a:ext cx="114397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ine 39">
            <a:extLst>
              <a:ext uri="{FF2B5EF4-FFF2-40B4-BE49-F238E27FC236}">
                <a16:creationId xmlns:a16="http://schemas.microsoft.com/office/drawing/2014/main" id="{34AECF6A-CF7F-4CDE-AF73-FBFCE41788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142" y="3236605"/>
            <a:ext cx="589408" cy="589408"/>
          </a:xfrm>
          <a:prstGeom prst="rect">
            <a:avLst/>
          </a:prstGeom>
        </p:spPr>
      </p:pic>
      <p:sp>
        <p:nvSpPr>
          <p:cNvPr id="41" name="Dreptunghi 40">
            <a:extLst>
              <a:ext uri="{FF2B5EF4-FFF2-40B4-BE49-F238E27FC236}">
                <a16:creationId xmlns:a16="http://schemas.microsoft.com/office/drawing/2014/main" id="{8EEE9E2F-2EBE-458A-9E00-229792880179}"/>
              </a:ext>
            </a:extLst>
          </p:cNvPr>
          <p:cNvSpPr/>
          <p:nvPr/>
        </p:nvSpPr>
        <p:spPr>
          <a:xfrm>
            <a:off x="1437443" y="4868049"/>
            <a:ext cx="2101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Parties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Dreptunghi 41">
            <a:extLst>
              <a:ext uri="{FF2B5EF4-FFF2-40B4-BE49-F238E27FC236}">
                <a16:creationId xmlns:a16="http://schemas.microsoft.com/office/drawing/2014/main" id="{FDE8673D-4C80-4032-8C95-B0A1042CA8C2}"/>
              </a:ext>
            </a:extLst>
          </p:cNvPr>
          <p:cNvSpPr/>
          <p:nvPr/>
        </p:nvSpPr>
        <p:spPr>
          <a:xfrm>
            <a:off x="7377068" y="4853663"/>
            <a:ext cx="4255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2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Dreptunghi 42">
            <a:extLst>
              <a:ext uri="{FF2B5EF4-FFF2-40B4-BE49-F238E27FC236}">
                <a16:creationId xmlns:a16="http://schemas.microsoft.com/office/drawing/2014/main" id="{759D7E11-D615-491A-9109-F0ADDF4401BB}"/>
              </a:ext>
            </a:extLst>
          </p:cNvPr>
          <p:cNvSpPr/>
          <p:nvPr/>
        </p:nvSpPr>
        <p:spPr>
          <a:xfrm>
            <a:off x="3081041" y="4853663"/>
            <a:ext cx="4255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3</a:t>
            </a:r>
            <a:endParaRPr lang="ro-RO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4" name="Conector drept 43">
            <a:extLst>
              <a:ext uri="{FF2B5EF4-FFF2-40B4-BE49-F238E27FC236}">
                <a16:creationId xmlns:a16="http://schemas.microsoft.com/office/drawing/2014/main" id="{D82E1C3B-7AA9-47E3-81D6-7220AAB0DA34}"/>
              </a:ext>
            </a:extLst>
          </p:cNvPr>
          <p:cNvCxnSpPr>
            <a:cxnSpLocks/>
          </p:cNvCxnSpPr>
          <p:nvPr/>
        </p:nvCxnSpPr>
        <p:spPr>
          <a:xfrm>
            <a:off x="241386" y="5558828"/>
            <a:ext cx="11470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ine 44">
            <a:extLst>
              <a:ext uri="{FF2B5EF4-FFF2-40B4-BE49-F238E27FC236}">
                <a16:creationId xmlns:a16="http://schemas.microsoft.com/office/drawing/2014/main" id="{32432D49-4C71-451D-9123-5EECAC9B58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8072" y="4704598"/>
            <a:ext cx="778129" cy="774671"/>
          </a:xfrm>
          <a:prstGeom prst="rect">
            <a:avLst/>
          </a:prstGeom>
        </p:spPr>
      </p:pic>
      <p:cxnSp>
        <p:nvCxnSpPr>
          <p:cNvPr id="59" name="Conector drept 58">
            <a:extLst>
              <a:ext uri="{FF2B5EF4-FFF2-40B4-BE49-F238E27FC236}">
                <a16:creationId xmlns:a16="http://schemas.microsoft.com/office/drawing/2014/main" id="{98289A04-75C9-4EE3-9E8B-4E65B67D8ED4}"/>
              </a:ext>
            </a:extLst>
          </p:cNvPr>
          <p:cNvCxnSpPr>
            <a:cxnSpLocks/>
          </p:cNvCxnSpPr>
          <p:nvPr/>
        </p:nvCxnSpPr>
        <p:spPr>
          <a:xfrm flipV="1">
            <a:off x="3186811" y="1879661"/>
            <a:ext cx="8510253" cy="20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255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666</Words>
  <Application>Microsoft Office PowerPoint</Application>
  <PresentationFormat>Widescreen</PresentationFormat>
  <Paragraphs>176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Temă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DRAGOS-CATALIN NICULAE</dc:creator>
  <cp:lastModifiedBy>Mioara Diaconescu</cp:lastModifiedBy>
  <cp:revision>78</cp:revision>
  <dcterms:created xsi:type="dcterms:W3CDTF">2019-03-04T11:12:07Z</dcterms:created>
  <dcterms:modified xsi:type="dcterms:W3CDTF">2019-03-27T15:32:14Z</dcterms:modified>
</cp:coreProperties>
</file>