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74" r:id="rId5"/>
    <p:sldId id="260" r:id="rId6"/>
    <p:sldId id="258" r:id="rId7"/>
    <p:sldId id="27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88914" autoAdjust="0"/>
  </p:normalViewPr>
  <p:slideViewPr>
    <p:cSldViewPr snapToGrid="0">
      <p:cViewPr varScale="1">
        <p:scale>
          <a:sx n="64" d="100"/>
          <a:sy n="64" d="100"/>
        </p:scale>
        <p:origin x="4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F63D-14B8-4FA3-AE17-247EDD264968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209B-248B-47F5-BB89-158A145FFA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9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Compartimentele</a:t>
            </a:r>
            <a:r>
              <a:rPr lang="en-US" baseline="0" dirty="0"/>
              <a:t> de Audit </a:t>
            </a:r>
            <a:r>
              <a:rPr lang="en-US" baseline="0" dirty="0" err="1"/>
              <a:t>sunt</a:t>
            </a:r>
            <a:r>
              <a:rPr lang="en-US" baseline="0" dirty="0"/>
              <a:t> </a:t>
            </a:r>
            <a:r>
              <a:rPr lang="en-US" baseline="0" dirty="0" err="1"/>
              <a:t>reticente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foloseasca</a:t>
            </a:r>
            <a:r>
              <a:rPr lang="en-US" baseline="0" dirty="0"/>
              <a:t> </a:t>
            </a:r>
            <a:r>
              <a:rPr lang="en-US" baseline="0" dirty="0" err="1"/>
              <a:t>acest</a:t>
            </a:r>
            <a:r>
              <a:rPr lang="en-US" baseline="0" dirty="0"/>
              <a:t> tip de </a:t>
            </a:r>
            <a:r>
              <a:rPr lang="en-US" baseline="0" dirty="0" err="1"/>
              <a:t>misiune</a:t>
            </a:r>
            <a:r>
              <a:rPr lang="en-US" baseline="0" dirty="0"/>
              <a:t> </a:t>
            </a:r>
            <a:r>
              <a:rPr lang="en-US" baseline="0" dirty="0" err="1"/>
              <a:t>pt</a:t>
            </a:r>
            <a:r>
              <a:rPr lang="en-US" baseline="0" dirty="0"/>
              <a:t> ca </a:t>
            </a:r>
            <a:r>
              <a:rPr lang="en-US" baseline="0" dirty="0" err="1"/>
              <a:t>apare</a:t>
            </a:r>
            <a:r>
              <a:rPr lang="en-US" baseline="0" dirty="0"/>
              <a:t> un paradox. </a:t>
            </a:r>
            <a:r>
              <a:rPr lang="en-US" baseline="0" dirty="0" err="1"/>
              <a:t>Managerul</a:t>
            </a:r>
            <a:r>
              <a:rPr lang="en-US" baseline="0" dirty="0"/>
              <a:t> nu </a:t>
            </a:r>
            <a:r>
              <a:rPr lang="en-US" baseline="0" dirty="0" err="1"/>
              <a:t>stie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ceara</a:t>
            </a:r>
            <a:r>
              <a:rPr lang="en-US" baseline="0" dirty="0"/>
              <a:t> (nu are </a:t>
            </a:r>
            <a:r>
              <a:rPr lang="en-US" baseline="0" dirty="0" err="1"/>
              <a:t>cunostinte</a:t>
            </a:r>
            <a:r>
              <a:rPr lang="en-US" baseline="0" dirty="0"/>
              <a:t> cum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folosesasca</a:t>
            </a:r>
            <a:r>
              <a:rPr lang="en-US" baseline="0" dirty="0"/>
              <a:t> </a:t>
            </a:r>
            <a:r>
              <a:rPr lang="en-US" baseline="0" dirty="0" err="1"/>
              <a:t>auditul</a:t>
            </a:r>
            <a:r>
              <a:rPr lang="en-US" baseline="0" dirty="0"/>
              <a:t>) </a:t>
            </a:r>
            <a:r>
              <a:rPr lang="en-US" baseline="0" dirty="0" err="1"/>
              <a:t>iar</a:t>
            </a:r>
            <a:r>
              <a:rPr lang="en-US" baseline="0" dirty="0"/>
              <a:t> </a:t>
            </a:r>
            <a:r>
              <a:rPr lang="en-US" baseline="0" dirty="0" err="1"/>
              <a:t>auditorul</a:t>
            </a:r>
            <a:r>
              <a:rPr lang="en-US" baseline="0" dirty="0"/>
              <a:t> intern nu </a:t>
            </a:r>
            <a:r>
              <a:rPr lang="en-US" baseline="0" dirty="0" err="1"/>
              <a:t>stie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livreze</a:t>
            </a:r>
            <a:r>
              <a:rPr lang="en-US" baseline="0" dirty="0"/>
              <a:t> </a:t>
            </a:r>
            <a:r>
              <a:rPr lang="en-US" baseline="0" dirty="0" err="1"/>
              <a:t>nefiindu</a:t>
            </a:r>
            <a:r>
              <a:rPr lang="en-US" baseline="0" dirty="0"/>
              <a:t>-I </a:t>
            </a:r>
            <a:r>
              <a:rPr lang="en-US" baseline="0" dirty="0" err="1"/>
              <a:t>clara</a:t>
            </a:r>
            <a:r>
              <a:rPr lang="en-US" baseline="0" dirty="0"/>
              <a:t> </a:t>
            </a:r>
            <a:r>
              <a:rPr lang="en-US" baseline="0" dirty="0" err="1"/>
              <a:t>solicitarea</a:t>
            </a:r>
            <a:r>
              <a:rPr lang="en-US" baseline="0" dirty="0"/>
              <a:t>. Ca </a:t>
            </a:r>
            <a:r>
              <a:rPr lang="en-US" baseline="0" dirty="0" err="1"/>
              <a:t>sa</a:t>
            </a:r>
            <a:r>
              <a:rPr lang="en-US" baseline="0" dirty="0"/>
              <a:t> se evite </a:t>
            </a:r>
            <a:r>
              <a:rPr lang="en-US" baseline="0" dirty="0" err="1"/>
              <a:t>aceste</a:t>
            </a:r>
            <a:r>
              <a:rPr lang="en-US" baseline="0" dirty="0"/>
              <a:t> </a:t>
            </a:r>
            <a:r>
              <a:rPr lang="en-US" baseline="0" dirty="0" err="1"/>
              <a:t>neclaritati</a:t>
            </a:r>
            <a:r>
              <a:rPr lang="en-US" baseline="0" dirty="0"/>
              <a:t> se </a:t>
            </a:r>
            <a:r>
              <a:rPr lang="en-US" baseline="0" dirty="0" err="1"/>
              <a:t>foloseste</a:t>
            </a:r>
            <a:r>
              <a:rPr lang="en-US" baseline="0" dirty="0"/>
              <a:t> </a:t>
            </a:r>
            <a:r>
              <a:rPr lang="en-US" baseline="0" dirty="0" err="1"/>
              <a:t>cel</a:t>
            </a:r>
            <a:r>
              <a:rPr lang="en-US" baseline="0" dirty="0"/>
              <a:t> </a:t>
            </a:r>
            <a:r>
              <a:rPr lang="en-US" baseline="0" dirty="0" err="1"/>
              <a:t>mai</a:t>
            </a:r>
            <a:r>
              <a:rPr lang="en-US" baseline="0" dirty="0"/>
              <a:t> </a:t>
            </a:r>
            <a:r>
              <a:rPr lang="en-US" baseline="0" dirty="0" err="1"/>
              <a:t>mult</a:t>
            </a:r>
            <a:r>
              <a:rPr lang="en-US" baseline="0" dirty="0"/>
              <a:t> </a:t>
            </a:r>
            <a:r>
              <a:rPr lang="en-US" baseline="0" dirty="0" err="1"/>
              <a:t>consilierea</a:t>
            </a:r>
            <a:r>
              <a:rPr lang="en-US" baseline="0" dirty="0"/>
              <a:t> </a:t>
            </a:r>
            <a:r>
              <a:rPr lang="en-US" baseline="0" dirty="0" err="1"/>
              <a:t>informala</a:t>
            </a:r>
            <a:r>
              <a:rPr lang="en-US" baseline="0" dirty="0"/>
              <a:t>. In </a:t>
            </a:r>
            <a:r>
              <a:rPr lang="en-US" baseline="0" dirty="0" err="1"/>
              <a:t>administratia</a:t>
            </a:r>
            <a:r>
              <a:rPr lang="en-US" baseline="0" dirty="0"/>
              <a:t> </a:t>
            </a:r>
            <a:r>
              <a:rPr lang="en-US" baseline="0" dirty="0" err="1"/>
              <a:t>publica</a:t>
            </a:r>
            <a:r>
              <a:rPr lang="en-US" baseline="0" dirty="0"/>
              <a:t> </a:t>
            </a:r>
            <a:r>
              <a:rPr lang="en-US" baseline="0" dirty="0" err="1"/>
              <a:t>locala</a:t>
            </a:r>
            <a:r>
              <a:rPr lang="en-US" baseline="0" dirty="0"/>
              <a:t> in </a:t>
            </a:r>
            <a:r>
              <a:rPr lang="en-US" baseline="0" dirty="0" err="1"/>
              <a:t>anul</a:t>
            </a:r>
            <a:r>
              <a:rPr lang="en-US" baseline="0" dirty="0"/>
              <a:t> 2017-2018 nu s-a </a:t>
            </a:r>
            <a:r>
              <a:rPr lang="en-US" baseline="0" dirty="0" err="1"/>
              <a:t>formalizat</a:t>
            </a:r>
            <a:r>
              <a:rPr lang="en-US" baseline="0" dirty="0"/>
              <a:t> </a:t>
            </a:r>
            <a:r>
              <a:rPr lang="en-US" baseline="0" dirty="0" err="1"/>
              <a:t>nici</a:t>
            </a:r>
            <a:r>
              <a:rPr lang="en-US" baseline="0" dirty="0"/>
              <a:t> o </a:t>
            </a:r>
            <a:r>
              <a:rPr lang="en-US" baseline="0" dirty="0" err="1"/>
              <a:t>misiune</a:t>
            </a:r>
            <a:r>
              <a:rPr lang="en-US" baseline="0" dirty="0"/>
              <a:t> de </a:t>
            </a:r>
            <a:r>
              <a:rPr lang="en-US" baseline="0" dirty="0" err="1"/>
              <a:t>consiliere</a:t>
            </a:r>
            <a:r>
              <a:rPr lang="en-US" baseline="0" dirty="0"/>
              <a:t>. </a:t>
            </a:r>
            <a:r>
              <a:rPr lang="en-US" baseline="0" dirty="0" err="1"/>
              <a:t>Consilierea</a:t>
            </a:r>
            <a:r>
              <a:rPr lang="en-US" baseline="0" dirty="0"/>
              <a:t> s-a </a:t>
            </a:r>
            <a:r>
              <a:rPr lang="en-US" baseline="0" dirty="0" err="1"/>
              <a:t>facut</a:t>
            </a:r>
            <a:r>
              <a:rPr lang="en-US" baseline="0" dirty="0"/>
              <a:t> </a:t>
            </a:r>
            <a:r>
              <a:rPr lang="en-US" baseline="0" dirty="0" err="1"/>
              <a:t>dar</a:t>
            </a:r>
            <a:r>
              <a:rPr lang="en-US" baseline="0" dirty="0"/>
              <a:t> punctual, la </a:t>
            </a:r>
            <a:r>
              <a:rPr lang="en-US" baseline="0" dirty="0" err="1"/>
              <a:t>telefon</a:t>
            </a:r>
            <a:r>
              <a:rPr lang="en-US" baseline="0" dirty="0"/>
              <a:t>, </a:t>
            </a:r>
            <a:r>
              <a:rPr lang="en-US" i="1" baseline="0" dirty="0"/>
              <a:t>face to face</a:t>
            </a:r>
            <a:r>
              <a:rPr lang="en-US" baseline="0" dirty="0"/>
              <a:t>, cu </a:t>
            </a:r>
            <a:r>
              <a:rPr lang="en-US" baseline="0" dirty="0" err="1"/>
              <a:t>solutii</a:t>
            </a:r>
            <a:r>
              <a:rPr lang="en-US" baseline="0" dirty="0"/>
              <a:t> </a:t>
            </a:r>
            <a:r>
              <a:rPr lang="en-US" baseline="0" dirty="0" err="1"/>
              <a:t>punctuale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imediate</a:t>
            </a:r>
            <a:r>
              <a:rPr lang="en-US" baseline="0" dirty="0"/>
              <a:t>. Este ca </a:t>
            </a:r>
            <a:r>
              <a:rPr lang="en-US" baseline="0" dirty="0" err="1"/>
              <a:t>activitatea</a:t>
            </a:r>
            <a:r>
              <a:rPr lang="en-US" baseline="0" dirty="0"/>
              <a:t> </a:t>
            </a:r>
            <a:r>
              <a:rPr lang="en-US" baseline="0" dirty="0" err="1"/>
              <a:t>unui</a:t>
            </a:r>
            <a:r>
              <a:rPr lang="en-US" baseline="0" dirty="0"/>
              <a:t> </a:t>
            </a:r>
            <a:r>
              <a:rPr lang="en-US" baseline="0" dirty="0" err="1"/>
              <a:t>pomiper</a:t>
            </a:r>
            <a:r>
              <a:rPr lang="en-US" baseline="0" dirty="0"/>
              <a:t>, </a:t>
            </a:r>
            <a:r>
              <a:rPr lang="en-US" baseline="0" dirty="0" err="1"/>
              <a:t>stige</a:t>
            </a:r>
            <a:r>
              <a:rPr lang="en-US" baseline="0" dirty="0"/>
              <a:t> </a:t>
            </a:r>
            <a:r>
              <a:rPr lang="en-US" baseline="0" dirty="0" err="1"/>
              <a:t>focul</a:t>
            </a:r>
            <a:r>
              <a:rPr lang="en-US" baseline="0" dirty="0"/>
              <a:t> </a:t>
            </a:r>
            <a:r>
              <a:rPr lang="en-US" baseline="0" dirty="0" err="1"/>
              <a:t>cand</a:t>
            </a:r>
            <a:r>
              <a:rPr lang="en-US" baseline="0" dirty="0"/>
              <a:t> </a:t>
            </a:r>
            <a:r>
              <a:rPr lang="en-US" baseline="0" dirty="0" err="1"/>
              <a:t>apare</a:t>
            </a:r>
            <a:r>
              <a:rPr lang="en-US" baseline="0" dirty="0"/>
              <a:t> </a:t>
            </a:r>
            <a:r>
              <a:rPr lang="en-US" baseline="0" dirty="0" err="1"/>
              <a:t>insa</a:t>
            </a:r>
            <a:r>
              <a:rPr lang="en-US" baseline="0" dirty="0"/>
              <a:t> nu </a:t>
            </a:r>
            <a:r>
              <a:rPr lang="en-US" baseline="0" dirty="0" err="1"/>
              <a:t>stinge</a:t>
            </a:r>
            <a:r>
              <a:rPr lang="en-US" baseline="0" dirty="0"/>
              <a:t> </a:t>
            </a:r>
            <a:r>
              <a:rPr lang="en-US" baseline="0" dirty="0" err="1"/>
              <a:t>cauza</a:t>
            </a:r>
            <a:r>
              <a:rPr lang="en-US" baseline="0" dirty="0"/>
              <a:t> care </a:t>
            </a:r>
            <a:r>
              <a:rPr lang="en-US" baseline="0" dirty="0" err="1"/>
              <a:t>procduce</a:t>
            </a:r>
            <a:r>
              <a:rPr lang="en-US" baseline="0" dirty="0"/>
              <a:t> </a:t>
            </a:r>
            <a:r>
              <a:rPr lang="en-US" baseline="0" dirty="0" err="1"/>
              <a:t>incendiul</a:t>
            </a:r>
            <a:endParaRPr lang="en-US" baseline="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7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3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apt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209B-248B-47F5-BB89-158A145FFA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66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3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F61CB9-E280-483C-9472-A701A5049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134960C-2A72-4CE8-88E4-224137BE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CC45B4D-D888-4CD7-AD81-92C0A2FE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DCEFE2E-1F88-4E92-9921-B3DEE809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8537146-1449-4BA7-8FED-FFB64933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20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98CBD2-7A99-42B4-ABB3-D7C54B80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7538311-1273-4978-8DFE-20E12F97F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89BB266-AFF8-4CF0-98B5-E7C629B8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A3BFE2B-E89D-4FCB-83B0-82E27C16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19FB0E6-1E4A-4700-B878-35D21538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898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D7E5BA4-8C13-4317-8DFE-9F7013229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19A2CB8-B1A2-4EC7-97D9-C3B9F97AC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D529319-29AF-4599-A545-48B5CA31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A6F9A90-C90F-4982-890D-6B770A44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9CB42D-6C5D-4B67-90C6-EB59DE5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92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9EF850-04A2-4645-98A5-774C2D57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50624E0-8976-4EA8-8867-D0852BE69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D348F31-32B1-4186-9D7F-8968FEAA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8A0A376-BC4A-4187-A7A4-72EE6271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C4378BB-FCCE-4D92-95FA-E2704092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19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AA2040-9CE0-4DF5-AEAC-091B7793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41CA9A5-4852-4B7F-9AC9-5D72C444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B975DB3-2510-4360-842B-18D1AC3C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D2B998B-0834-4CAE-BE1C-8E3D1F4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92469DE-CA47-4A44-B7EE-956CFB86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80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809888-628C-41FB-B2C0-394F8308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A8B7CD0-E284-4997-BD6E-557CB87DC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04183F2-F380-4E8D-B3C1-A7F9855E1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AB2CCC6-AFDC-4BE0-AF43-42314B18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B848A7E-0E13-463C-A51D-1AE3880C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C5E0629-E634-4697-9C49-4D0F5D56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398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D2F6BF-58C1-4125-BD22-C262158C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2AB4BFF-119F-4CDB-A5A5-79959E71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50DC807-339F-462A-ACBC-BBB951E4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F39B57DC-3165-4D9A-ABDF-AD0AA3591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9987B1E-7C55-4D16-8719-A93F81406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875AAAB-252E-4916-ADA3-DE82CF8F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2240960-EA69-40E6-AA30-8DC94FAB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F3B819D-81CB-4EC4-8C53-980EDB0F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908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1B22BC-6F5C-4710-8742-4F24803E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8C57D59-C471-44C4-B0AA-7DA57A6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383716CC-8403-4CF8-9508-EC9857E8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147EB11-7486-4193-925D-ECE9DD09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89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B2BFE66-D0E4-44D0-9E52-C32BEBFD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89FE0FF-59DA-40E2-A567-42318BB3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6C93F53-D40B-4B50-9224-765009AE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58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F421CF-D49B-4B42-B413-10327337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FE87FB-99B9-4B42-B7C4-D66FD6D8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7D0D64F-6AF9-429C-820F-49C87172A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96DA1DF-764C-471D-BC4E-92C55194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1DDA645-4F04-4082-8606-E33458BD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32463C5-BE1D-4CDD-9565-A87A1F16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736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63201C-3828-42AE-BF1D-14D00E01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96DF483-B2C5-4BFA-914F-52B311528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2ADF5A7-104C-4157-8B5D-C5A5C0FDC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8A9FDD0-1D2C-4856-B1D5-41219F26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C9739B5-412B-4D44-B1F7-8F5B0BCC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04C552D-5C3F-4C1B-90C0-EA4BB1CA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31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F363047-43D9-46E9-8D55-A8229CB3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750AD76-D2AE-4CEA-B923-E34DC437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EC9AD0A-D692-4C0D-894E-D3E8194B1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C901-2561-4F9B-AD98-DB167F9D8D7C}" type="datetimeFigureOut">
              <a:rPr lang="ro-RO" smtClean="0"/>
              <a:t>28.03.2019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F8C5D58-A23F-4DF7-AEEA-2F53CC057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08EC6E1-5195-401D-9538-A3F06C3DE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86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oara.diaconescu@mfinante.gov.ro" TargetMode="External"/><Relationship Id="rId2" Type="http://schemas.openxmlformats.org/officeDocument/2006/relationships/hyperlink" Target="mailto:dragos.niculae@mfinante.gov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BC88C0A-CAD6-4784-9204-5D254337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75" y="0"/>
            <a:ext cx="2969325" cy="1447200"/>
          </a:xfrm>
          <a:prstGeom prst="rect">
            <a:avLst/>
          </a:prstGeom>
        </p:spPr>
      </p:pic>
      <p:sp>
        <p:nvSpPr>
          <p:cNvPr id="17" name="CasetăText 16">
            <a:extLst>
              <a:ext uri="{FF2B5EF4-FFF2-40B4-BE49-F238E27FC236}">
                <a16:creationId xmlns:a16="http://schemas.microsoft.com/office/drawing/2014/main" id="{45525B1A-DA88-40DD-A5E0-A1D9660B3DB4}"/>
              </a:ext>
            </a:extLst>
          </p:cNvPr>
          <p:cNvSpPr txBox="1"/>
          <p:nvPr/>
        </p:nvSpPr>
        <p:spPr>
          <a:xfrm>
            <a:off x="0" y="293038"/>
            <a:ext cx="12191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 </a:t>
            </a:r>
            <a:r>
              <a:rPr lang="ro-RO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PEMPAL</a:t>
            </a:r>
          </a:p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</a:p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«Аудит на практике»</a:t>
            </a:r>
            <a:endParaRPr lang="ro-RO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3E9282FF-7AC8-4BDA-9A2D-4C35B170458A}"/>
              </a:ext>
            </a:extLst>
          </p:cNvPr>
          <p:cNvSpPr txBox="1"/>
          <p:nvPr/>
        </p:nvSpPr>
        <p:spPr>
          <a:xfrm>
            <a:off x="166255" y="2736504"/>
            <a:ext cx="12025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ВА: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предоставления разумных гарантий до консультирования</a:t>
            </a:r>
            <a:endParaRPr lang="ro-RO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tăText 18">
            <a:extLst>
              <a:ext uri="{FF2B5EF4-FFF2-40B4-BE49-F238E27FC236}">
                <a16:creationId xmlns:a16="http://schemas.microsoft.com/office/drawing/2014/main" id="{26233B20-FB0A-4499-BBF5-BDD8592CD419}"/>
              </a:ext>
            </a:extLst>
          </p:cNvPr>
          <p:cNvSpPr txBox="1"/>
          <p:nvPr/>
        </p:nvSpPr>
        <p:spPr>
          <a:xfrm>
            <a:off x="93518" y="4121497"/>
            <a:ext cx="1209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Драгош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Никулае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ГК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CHUPIA-Romania</a:t>
            </a:r>
            <a:endParaRPr lang="ro-RO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Скопье, Северная Македония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апреля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8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Опыт Румынии: услуги консультирования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Миоара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Диаконеску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CHUPIA-Romania</a:t>
            </a:r>
            <a:endParaRPr lang="ro-RO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3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1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</a:rPr>
              <a:t>Опыт Румынии: услуги консультирования</a:t>
            </a:r>
            <a:endParaRPr lang="en-US" sz="2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ВА очень неохотно используют этот вид аудиторских заданий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Неформальные (не формализованные) консультации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особенно на уровне местных органов управления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(</a:t>
            </a:r>
            <a:r>
              <a:rPr lang="ru-RU" sz="2400" i="1" dirty="0">
                <a:solidFill>
                  <a:srgbClr val="C00000"/>
                </a:solidFill>
              </a:rPr>
              <a:t>принцип «пожарной команды»)</a:t>
            </a:r>
            <a:endParaRPr lang="en-US" sz="2400" i="1" dirty="0">
              <a:solidFill>
                <a:srgbClr val="C00000"/>
              </a:solidFill>
            </a:endParaRPr>
          </a:p>
          <a:p>
            <a:pPr lvl="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Совещания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Общение по телефону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341" y="493293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FA3F1-E1A2-4705-93FD-0B920A9F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1561306"/>
            <a:ext cx="1530003" cy="116511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437112"/>
            <a:ext cx="2285227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3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Опыт Румынии: услуги консультирования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Внутренние аудиторы отказываются участвовать в выполнении заданий,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которые предполагают консультирование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9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Опыт Румынии: услуги консультирования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Почему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3600"/>
              </a:spcAft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Ограничения для аудитов - стандарты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3600"/>
              </a:spcAft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Недостаток знаний для внутренних аудиторов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сложно подыскать подходящий вариант решения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3" y="584565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4655127"/>
            <a:ext cx="2556164" cy="18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0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Опыт Румынии: услуги консультирования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Неверное толкование стандартов: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не принимать участия в действиях, подлежащих аудиту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Руководству не предлагаются варианты решений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Утрата доверия руководства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«Аудит нам не нужен»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Аудит = контроль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руководству не предлагаются варианты решений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61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61" y="4472904"/>
            <a:ext cx="1322158" cy="13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9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Вопросы для общего обсуждения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Внутренние аудиторы могут участвовать в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проектировании систем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выработке процедур и т.д.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?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Консультирование: формальное или неформальное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3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2730324"/>
            <a:ext cx="2416043" cy="18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8"/>
            <a:ext cx="10841611" cy="4512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de-DE" sz="2400" b="1" dirty="0">
                <a:solidFill>
                  <a:schemeClr val="tx2"/>
                </a:solidFill>
              </a:rPr>
              <a:t>!</a:t>
            </a: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  <a:hlinkClick r:id="rId2"/>
              </a:rPr>
              <a:t>dragos.niculae@mfinante.gov.ro</a:t>
            </a: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  <a:hlinkClick r:id="rId3"/>
              </a:rPr>
              <a:t>mioara.diaconescu@mfinante.gov.ro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341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3"/>
          <a:stretch/>
        </p:blipFill>
        <p:spPr bwMode="auto">
          <a:xfrm>
            <a:off x="6135837" y="2450780"/>
            <a:ext cx="3871504" cy="257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27596436-06F9-40DA-863C-928BF698B123}"/>
              </a:ext>
            </a:extLst>
          </p:cNvPr>
          <p:cNvSpPr txBox="1"/>
          <p:nvPr/>
        </p:nvSpPr>
        <p:spPr>
          <a:xfrm>
            <a:off x="0" y="24447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ВЫСТУПЛЕНИЯ</a:t>
            </a:r>
            <a:endParaRPr lang="ro-RO" sz="32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E27BDA7E-DEF1-4BC9-9680-8C0861715229}"/>
              </a:ext>
            </a:extLst>
          </p:cNvPr>
          <p:cNvSpPr txBox="1"/>
          <p:nvPr/>
        </p:nvSpPr>
        <p:spPr>
          <a:xfrm>
            <a:off x="467591" y="949932"/>
            <a:ext cx="5163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Услуги по предоставлению гарантий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Tx/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Стандарты применения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Услуги консультирования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Tx/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Стандарты применения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Сравнительный анализ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0AB729B4-9385-4DC9-A0C6-C70BA8589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603" y="949932"/>
            <a:ext cx="6330544" cy="4895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E4EC9-9642-4399-A773-23A99EC8D8DB}"/>
              </a:ext>
            </a:extLst>
          </p:cNvPr>
          <p:cNvSpPr txBox="1"/>
          <p:nvPr/>
        </p:nvSpPr>
        <p:spPr>
          <a:xfrm>
            <a:off x="5372100" y="2795155"/>
            <a:ext cx="298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«Мне нужны только основные идеи!»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27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grpSp>
        <p:nvGrpSpPr>
          <p:cNvPr id="20" name="Grupare 19">
            <a:extLst>
              <a:ext uri="{FF2B5EF4-FFF2-40B4-BE49-F238E27FC236}">
                <a16:creationId xmlns:a16="http://schemas.microsoft.com/office/drawing/2014/main" id="{DF26F0E1-9ACE-49C2-ADE7-1D8C3BC92DE8}"/>
              </a:ext>
            </a:extLst>
          </p:cNvPr>
          <p:cNvGrpSpPr/>
          <p:nvPr/>
        </p:nvGrpSpPr>
        <p:grpSpPr>
          <a:xfrm>
            <a:off x="4392972" y="3601664"/>
            <a:ext cx="7799025" cy="899284"/>
            <a:chOff x="5579377" y="2824201"/>
            <a:chExt cx="6665701" cy="1206204"/>
          </a:xfrm>
        </p:grpSpPr>
        <p:sp>
          <p:nvSpPr>
            <p:cNvPr id="5" name="Dreptunghi 4">
              <a:extLst>
                <a:ext uri="{FF2B5EF4-FFF2-40B4-BE49-F238E27FC236}">
                  <a16:creationId xmlns:a16="http://schemas.microsoft.com/office/drawing/2014/main" id="{3E74E571-A456-4BD2-92B5-AA37F5D78605}"/>
                </a:ext>
              </a:extLst>
            </p:cNvPr>
            <p:cNvSpPr/>
            <p:nvPr/>
          </p:nvSpPr>
          <p:spPr>
            <a:xfrm>
              <a:off x="5579377" y="3411176"/>
              <a:ext cx="6665701" cy="619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endPara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Dreptunghi 16">
              <a:extLst>
                <a:ext uri="{FF2B5EF4-FFF2-40B4-BE49-F238E27FC236}">
                  <a16:creationId xmlns:a16="http://schemas.microsoft.com/office/drawing/2014/main" id="{6F169A4C-EB48-472B-BC21-9B1A8B617651}"/>
                </a:ext>
              </a:extLst>
            </p:cNvPr>
            <p:cNvSpPr/>
            <p:nvPr/>
          </p:nvSpPr>
          <p:spPr>
            <a:xfrm>
              <a:off x="7004980" y="2824201"/>
              <a:ext cx="3551976" cy="660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o-R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are 18">
            <a:extLst>
              <a:ext uri="{FF2B5EF4-FFF2-40B4-BE49-F238E27FC236}">
                <a16:creationId xmlns:a16="http://schemas.microsoft.com/office/drawing/2014/main" id="{5473A764-055E-4C66-997B-CA76B1D4A00B}"/>
              </a:ext>
            </a:extLst>
          </p:cNvPr>
          <p:cNvGrpSpPr/>
          <p:nvPr/>
        </p:nvGrpSpPr>
        <p:grpSpPr>
          <a:xfrm>
            <a:off x="823117" y="343287"/>
            <a:ext cx="11180196" cy="4120151"/>
            <a:chOff x="823117" y="343287"/>
            <a:chExt cx="11180196" cy="4120151"/>
          </a:xfrm>
        </p:grpSpPr>
        <p:sp>
          <p:nvSpPr>
            <p:cNvPr id="14" name="Dreptunghi 13">
              <a:extLst>
                <a:ext uri="{FF2B5EF4-FFF2-40B4-BE49-F238E27FC236}">
                  <a16:creationId xmlns:a16="http://schemas.microsoft.com/office/drawing/2014/main" id="{3CD7DEA8-FD20-4FC5-B599-A331B492FC0D}"/>
                </a:ext>
              </a:extLst>
            </p:cNvPr>
            <p:cNvSpPr/>
            <p:nvPr/>
          </p:nvSpPr>
          <p:spPr>
            <a:xfrm>
              <a:off x="823117" y="1336139"/>
              <a:ext cx="713970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Услуги по предоставлению гарантий</a:t>
              </a:r>
              <a:r>
                <a:rPr lang="en-US" sz="28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.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Объективный анализ доказательств для вынесения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ru-RU" sz="28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независимой оценки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в отношении процессов руководства, управления риском и контроля в организации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. </a:t>
              </a:r>
              <a:endParaRPr lang="ro-R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6" name="Imagine 15">
              <a:extLst>
                <a:ext uri="{FF2B5EF4-FFF2-40B4-BE49-F238E27FC236}">
                  <a16:creationId xmlns:a16="http://schemas.microsoft.com/office/drawing/2014/main" id="{BF1906E1-C537-472C-810D-4323BA1CA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183"/>
            <a:stretch/>
          </p:blipFill>
          <p:spPr>
            <a:xfrm>
              <a:off x="9405256" y="343287"/>
              <a:ext cx="2598057" cy="2332120"/>
            </a:xfrm>
            <a:prstGeom prst="rect">
              <a:avLst/>
            </a:prstGeom>
          </p:spPr>
        </p:pic>
        <p:sp>
          <p:nvSpPr>
            <p:cNvPr id="18" name="CasetăText 17">
              <a:extLst>
                <a:ext uri="{FF2B5EF4-FFF2-40B4-BE49-F238E27FC236}">
                  <a16:creationId xmlns:a16="http://schemas.microsoft.com/office/drawing/2014/main" id="{6333A26C-3CB6-48C3-BA36-AE4B1C683CAE}"/>
                </a:ext>
              </a:extLst>
            </p:cNvPr>
            <p:cNvSpPr txBox="1"/>
            <p:nvPr/>
          </p:nvSpPr>
          <p:spPr>
            <a:xfrm>
              <a:off x="7557134" y="3632441"/>
              <a:ext cx="41558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ru-RU" sz="1600" i="1" dirty="0">
                  <a:solidFill>
                    <a:schemeClr val="accent1">
                      <a:lumMod val="75000"/>
                    </a:schemeClr>
                  </a:solidFill>
                </a:rPr>
                <a:t>Глоссарий ИВА, «</a:t>
              </a:r>
              <a:r>
                <a:rPr lang="ru-RU" sz="1600" b="1" i="1" dirty="0">
                  <a:solidFill>
                    <a:schemeClr val="accent1">
                      <a:lumMod val="75000"/>
                    </a:schemeClr>
                  </a:solidFill>
                </a:rPr>
                <a:t>Международные стандарты профессиональный практики внутреннего аудита»)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>
            <a:extLst>
              <a:ext uri="{FF2B5EF4-FFF2-40B4-BE49-F238E27FC236}">
                <a16:creationId xmlns:a16="http://schemas.microsoft.com/office/drawing/2014/main" id="{86A1F6EA-AF65-462D-8B73-7DE0F144F314}"/>
              </a:ext>
            </a:extLst>
          </p:cNvPr>
          <p:cNvGrpSpPr/>
          <p:nvPr/>
        </p:nvGrpSpPr>
        <p:grpSpPr>
          <a:xfrm>
            <a:off x="149059" y="150650"/>
            <a:ext cx="7958658" cy="3155239"/>
            <a:chOff x="181332" y="2007316"/>
            <a:chExt cx="7958658" cy="3155239"/>
          </a:xfrm>
        </p:grpSpPr>
        <p:pic>
          <p:nvPicPr>
            <p:cNvPr id="10" name="Imagine 9">
              <a:extLst>
                <a:ext uri="{FF2B5EF4-FFF2-40B4-BE49-F238E27FC236}">
                  <a16:creationId xmlns:a16="http://schemas.microsoft.com/office/drawing/2014/main" id="{D3187FE0-E5E8-4E72-8DCA-E47F8392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3599506"/>
              <a:ext cx="387738" cy="459606"/>
            </a:xfrm>
            <a:prstGeom prst="rect">
              <a:avLst/>
            </a:prstGeom>
          </p:spPr>
        </p:pic>
        <p:pic>
          <p:nvPicPr>
            <p:cNvPr id="11" name="Imagine 10">
              <a:extLst>
                <a:ext uri="{FF2B5EF4-FFF2-40B4-BE49-F238E27FC236}">
                  <a16:creationId xmlns:a16="http://schemas.microsoft.com/office/drawing/2014/main" id="{2CBC95CF-C44C-4BF8-8FB8-8B476B6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3219752"/>
              <a:ext cx="387738" cy="459606"/>
            </a:xfrm>
            <a:prstGeom prst="rect">
              <a:avLst/>
            </a:prstGeom>
          </p:spPr>
        </p:pic>
        <p:pic>
          <p:nvPicPr>
            <p:cNvPr id="12" name="Imagine 11">
              <a:extLst>
                <a:ext uri="{FF2B5EF4-FFF2-40B4-BE49-F238E27FC236}">
                  <a16:creationId xmlns:a16="http://schemas.microsoft.com/office/drawing/2014/main" id="{C6D8E4BF-4458-4278-A068-492C1943B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2874187"/>
              <a:ext cx="387738" cy="459606"/>
            </a:xfrm>
            <a:prstGeom prst="rect">
              <a:avLst/>
            </a:prstGeom>
          </p:spPr>
        </p:pic>
        <p:pic>
          <p:nvPicPr>
            <p:cNvPr id="13" name="Imagine 12">
              <a:extLst>
                <a:ext uri="{FF2B5EF4-FFF2-40B4-BE49-F238E27FC236}">
                  <a16:creationId xmlns:a16="http://schemas.microsoft.com/office/drawing/2014/main" id="{21D8CB2F-86DB-4F78-A007-09C9004C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2500226"/>
              <a:ext cx="387738" cy="459606"/>
            </a:xfrm>
            <a:prstGeom prst="rect">
              <a:avLst/>
            </a:prstGeom>
          </p:spPr>
        </p:pic>
        <p:pic>
          <p:nvPicPr>
            <p:cNvPr id="21" name="Imagine 20">
              <a:extLst>
                <a:ext uri="{FF2B5EF4-FFF2-40B4-BE49-F238E27FC236}">
                  <a16:creationId xmlns:a16="http://schemas.microsoft.com/office/drawing/2014/main" id="{1E5CF86F-08B7-43D8-811F-5AD87801C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3928476"/>
              <a:ext cx="387738" cy="459606"/>
            </a:xfrm>
            <a:prstGeom prst="rect">
              <a:avLst/>
            </a:prstGeom>
          </p:spPr>
        </p:pic>
        <p:pic>
          <p:nvPicPr>
            <p:cNvPr id="22" name="Imagine 21">
              <a:extLst>
                <a:ext uri="{FF2B5EF4-FFF2-40B4-BE49-F238E27FC236}">
                  <a16:creationId xmlns:a16="http://schemas.microsoft.com/office/drawing/2014/main" id="{B54FC424-1E24-4895-9EA3-467AACD9F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61799" y="4280769"/>
              <a:ext cx="387738" cy="459606"/>
            </a:xfrm>
            <a:prstGeom prst="rect">
              <a:avLst/>
            </a:prstGeom>
          </p:spPr>
        </p:pic>
        <p:pic>
          <p:nvPicPr>
            <p:cNvPr id="23" name="Imagine 22">
              <a:extLst>
                <a:ext uri="{FF2B5EF4-FFF2-40B4-BE49-F238E27FC236}">
                  <a16:creationId xmlns:a16="http://schemas.microsoft.com/office/drawing/2014/main" id="{CFE3A1C8-B270-4D9E-815B-0010BBA5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61800" y="4633473"/>
              <a:ext cx="387738" cy="459606"/>
            </a:xfrm>
            <a:prstGeom prst="rect">
              <a:avLst/>
            </a:prstGeom>
          </p:spPr>
        </p:pic>
        <p:sp>
          <p:nvSpPr>
            <p:cNvPr id="5" name="Dreptunghi 4">
              <a:extLst>
                <a:ext uri="{FF2B5EF4-FFF2-40B4-BE49-F238E27FC236}">
                  <a16:creationId xmlns:a16="http://schemas.microsoft.com/office/drawing/2014/main" id="{3E74E571-A456-4BD2-92B5-AA37F5D78605}"/>
                </a:ext>
              </a:extLst>
            </p:cNvPr>
            <p:cNvSpPr/>
            <p:nvPr/>
          </p:nvSpPr>
          <p:spPr>
            <a:xfrm>
              <a:off x="491157" y="2608010"/>
              <a:ext cx="76143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ro-RO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1000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Цели, полномочия и  ответственность</a:t>
              </a:r>
              <a:endPara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1110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Организационная независимость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1111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Прямое взаимодействие с Советом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1112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Функции, выполняемые руководителем ВА вне ВА</a:t>
              </a:r>
              <a:endPara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1130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Факторы, отрицательно влияющие на независимость и объективность</a:t>
              </a:r>
              <a:endPara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1210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Профессионализм</a:t>
              </a:r>
              <a:endPara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1220 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Профессионализм и должная осмотрительность</a:t>
              </a:r>
              <a:endPara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Dreptunghi 16">
              <a:extLst>
                <a:ext uri="{FF2B5EF4-FFF2-40B4-BE49-F238E27FC236}">
                  <a16:creationId xmlns:a16="http://schemas.microsoft.com/office/drawing/2014/main" id="{6F169A4C-EB48-472B-BC21-9B1A8B617651}"/>
                </a:ext>
              </a:extLst>
            </p:cNvPr>
            <p:cNvSpPr/>
            <p:nvPr/>
          </p:nvSpPr>
          <p:spPr>
            <a:xfrm>
              <a:off x="1164387" y="2007316"/>
              <a:ext cx="697560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600" b="1" u="sng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Стандарты качественных характеристик</a:t>
              </a:r>
              <a:endParaRPr lang="ro-RO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25" name="Dreptunghi 24">
            <a:extLst>
              <a:ext uri="{FF2B5EF4-FFF2-40B4-BE49-F238E27FC236}">
                <a16:creationId xmlns:a16="http://schemas.microsoft.com/office/drawing/2014/main" id="{926B49CE-B73C-40A2-9E04-BE3ECEC85590}"/>
              </a:ext>
            </a:extLst>
          </p:cNvPr>
          <p:cNvSpPr/>
          <p:nvPr/>
        </p:nvSpPr>
        <p:spPr>
          <a:xfrm>
            <a:off x="8073223" y="766993"/>
            <a:ext cx="42781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Стандарты деятельности</a:t>
            </a:r>
            <a:endParaRPr lang="ro-RO" sz="26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sp>
        <p:nvSpPr>
          <p:cNvPr id="24" name="Dreptunghi 23">
            <a:extLst>
              <a:ext uri="{FF2B5EF4-FFF2-40B4-BE49-F238E27FC236}">
                <a16:creationId xmlns:a16="http://schemas.microsoft.com/office/drawing/2014/main" id="{9B3BAEDE-2E3B-42D9-8F9D-55105EF629BD}"/>
              </a:ext>
            </a:extLst>
          </p:cNvPr>
          <p:cNvSpPr/>
          <p:nvPr/>
        </p:nvSpPr>
        <p:spPr>
          <a:xfrm>
            <a:off x="7344229" y="1497455"/>
            <a:ext cx="55572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Планирование аудиторского задания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(АЗ)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2110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Корпоративное управление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2120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Управление риском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2130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Контроль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2201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учитывать при планировании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АЗ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2210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Цели аудиторского задания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2220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Объём аудиторского задания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2240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Программа аудиторского задания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2330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Документирование информации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2410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Критерии информирования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2440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Сообщение результатов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2500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Мониторинг решения проблемных вопросов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Imagine 25">
            <a:extLst>
              <a:ext uri="{FF2B5EF4-FFF2-40B4-BE49-F238E27FC236}">
                <a16:creationId xmlns:a16="http://schemas.microsoft.com/office/drawing/2014/main" id="{1C398EEA-895F-45F0-84A7-EC8EF2CD0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3" b="4387"/>
          <a:stretch/>
        </p:blipFill>
        <p:spPr>
          <a:xfrm>
            <a:off x="4305894" y="3926011"/>
            <a:ext cx="2874562" cy="1922906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3C6AFFA9-4242-4EEA-8BE8-79C4C05975C7}"/>
              </a:ext>
            </a:extLst>
          </p:cNvPr>
          <p:cNvSpPr/>
          <p:nvPr/>
        </p:nvSpPr>
        <p:spPr>
          <a:xfrm>
            <a:off x="7344229" y="2378"/>
            <a:ext cx="6051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Услуги консультирования</a:t>
            </a:r>
            <a:endParaRPr lang="ro-RO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ine 13">
            <a:extLst>
              <a:ext uri="{FF2B5EF4-FFF2-40B4-BE49-F238E27FC236}">
                <a16:creationId xmlns:a16="http://schemas.microsoft.com/office/drawing/2014/main" id="{31E91BBC-8CC4-4212-8B84-B6AE8B06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8350">
            <a:off x="188083" y="651068"/>
            <a:ext cx="3362565" cy="165401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F39A67FF-57EB-494F-A4F2-DA103CBA79E2}"/>
              </a:ext>
            </a:extLst>
          </p:cNvPr>
          <p:cNvSpPr/>
          <p:nvPr/>
        </p:nvSpPr>
        <p:spPr>
          <a:xfrm>
            <a:off x="290944" y="2967335"/>
            <a:ext cx="2760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Предоставление гарантий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upare 11">
            <a:extLst>
              <a:ext uri="{FF2B5EF4-FFF2-40B4-BE49-F238E27FC236}">
                <a16:creationId xmlns:a16="http://schemas.microsoft.com/office/drawing/2014/main" id="{715D5D77-F0F4-41BF-BE24-819DCA1CDF7C}"/>
              </a:ext>
            </a:extLst>
          </p:cNvPr>
          <p:cNvGrpSpPr/>
          <p:nvPr/>
        </p:nvGrpSpPr>
        <p:grpSpPr>
          <a:xfrm>
            <a:off x="2909455" y="382876"/>
            <a:ext cx="8991601" cy="6312145"/>
            <a:chOff x="2753761" y="1371047"/>
            <a:chExt cx="8600792" cy="5978681"/>
          </a:xfrm>
        </p:grpSpPr>
        <p:sp>
          <p:nvSpPr>
            <p:cNvPr id="8" name="Acoladă dublă 7">
              <a:extLst>
                <a:ext uri="{FF2B5EF4-FFF2-40B4-BE49-F238E27FC236}">
                  <a16:creationId xmlns:a16="http://schemas.microsoft.com/office/drawing/2014/main" id="{C176BE6F-D4A8-43E7-A756-21B5ADAD498A}"/>
                </a:ext>
              </a:extLst>
            </p:cNvPr>
            <p:cNvSpPr/>
            <p:nvPr/>
          </p:nvSpPr>
          <p:spPr>
            <a:xfrm>
              <a:off x="2753761" y="1371047"/>
              <a:ext cx="8600792" cy="5201282"/>
            </a:xfrm>
            <a:prstGeom prst="bracePair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Dreptunghi 9">
              <a:extLst>
                <a:ext uri="{FF2B5EF4-FFF2-40B4-BE49-F238E27FC236}">
                  <a16:creationId xmlns:a16="http://schemas.microsoft.com/office/drawing/2014/main" id="{54B92104-32CC-43B7-A936-A316955ED528}"/>
                </a:ext>
              </a:extLst>
            </p:cNvPr>
            <p:cNvSpPr/>
            <p:nvPr/>
          </p:nvSpPr>
          <p:spPr>
            <a:xfrm>
              <a:off x="3282122" y="1533964"/>
              <a:ext cx="7850621" cy="5815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1.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Предусматривает объективную </a:t>
              </a:r>
              <a:r>
                <a:rPr lang="ru-RU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оценку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, которую даёт ВА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2.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Предоставляются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заключения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или выводы относительно структурной единицы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,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операции, функции, процесса, системы или иных предметов рассмотрения</a:t>
              </a:r>
              <a:endParaRPr lang="ro-RO" sz="2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3.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Суть и объём задания </a:t>
              </a:r>
              <a:r>
                <a:rPr lang="ru-RU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определяются внутренним аудитором 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4.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Участвуют три стороны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:</a:t>
              </a:r>
            </a:p>
            <a:p>
              <a:pPr lvl="1"/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a.</a:t>
              </a: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субъект деятельности</a:t>
              </a:r>
              <a:r>
                <a:rPr lang="en-US" sz="2200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лицо или группа, непосредственно связанные со  структурной единицей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, 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операцией, функцией, процессом, системой или иным предметом рассмотрения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)</a:t>
              </a:r>
            </a:p>
            <a:p>
              <a:pPr lvl="1"/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b.</a:t>
              </a: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внутренний аудитор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лицо или группа, выполняющая оценку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)</a:t>
              </a:r>
            </a:p>
            <a:p>
              <a:pPr lvl="1"/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c.</a:t>
              </a:r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пользователь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</a:t>
              </a:r>
              <a:r>
                <a:rPr lang="ru-RU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лицо или группа, использующая результаты оценки</a:t>
              </a:r>
              <a:r>
                <a:rPr lang="en-US" sz="2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)</a:t>
              </a:r>
            </a:p>
            <a:p>
              <a:pPr marL="742950" lvl="1" indent="-285750">
                <a:buFontTx/>
                <a:buChar char="-"/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742950" lvl="1" indent="-285750">
                <a:buFontTx/>
                <a:buChar char="-"/>
              </a:pPr>
              <a:endParaRPr lang="ro-R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79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ine 52">
            <a:extLst>
              <a:ext uri="{FF2B5EF4-FFF2-40B4-BE49-F238E27FC236}">
                <a16:creationId xmlns:a16="http://schemas.microsoft.com/office/drawing/2014/main" id="{5CAC4936-9317-4ECF-9FCE-4340CC5A3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3"/>
          <a:stretch/>
        </p:blipFill>
        <p:spPr>
          <a:xfrm>
            <a:off x="9505896" y="119921"/>
            <a:ext cx="2707889" cy="1858781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9055"/>
            <a:ext cx="12192000" cy="891767"/>
          </a:xfrm>
          <a:prstGeom prst="rect">
            <a:avLst/>
          </a:prstGeom>
        </p:spPr>
      </p:pic>
      <p:grpSp>
        <p:nvGrpSpPr>
          <p:cNvPr id="49" name="Grupare 48">
            <a:extLst>
              <a:ext uri="{FF2B5EF4-FFF2-40B4-BE49-F238E27FC236}">
                <a16:creationId xmlns:a16="http://schemas.microsoft.com/office/drawing/2014/main" id="{177E5A70-B93F-4751-95FB-729D55EBE88F}"/>
              </a:ext>
            </a:extLst>
          </p:cNvPr>
          <p:cNvGrpSpPr/>
          <p:nvPr/>
        </p:nvGrpSpPr>
        <p:grpSpPr>
          <a:xfrm>
            <a:off x="3906983" y="2369127"/>
            <a:ext cx="8729134" cy="1348624"/>
            <a:chOff x="3924080" y="2117473"/>
            <a:chExt cx="8729134" cy="1298218"/>
          </a:xfrm>
        </p:grpSpPr>
        <p:sp>
          <p:nvSpPr>
            <p:cNvPr id="45" name="Dreptunghi 44">
              <a:extLst>
                <a:ext uri="{FF2B5EF4-FFF2-40B4-BE49-F238E27FC236}">
                  <a16:creationId xmlns:a16="http://schemas.microsoft.com/office/drawing/2014/main" id="{1FDA6F5E-E17D-4D3E-B299-C5697C9FE9B6}"/>
                </a:ext>
              </a:extLst>
            </p:cNvPr>
            <p:cNvSpPr/>
            <p:nvPr/>
          </p:nvSpPr>
          <p:spPr>
            <a:xfrm>
              <a:off x="5981480" y="2117473"/>
              <a:ext cx="6671734" cy="385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o-RO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Dreptunghi 47">
              <a:extLst>
                <a:ext uri="{FF2B5EF4-FFF2-40B4-BE49-F238E27FC236}">
                  <a16:creationId xmlns:a16="http://schemas.microsoft.com/office/drawing/2014/main" id="{F56ADD33-F03C-43A2-B340-524E2213C061}"/>
                </a:ext>
              </a:extLst>
            </p:cNvPr>
            <p:cNvSpPr/>
            <p:nvPr/>
          </p:nvSpPr>
          <p:spPr>
            <a:xfrm>
              <a:off x="3924080" y="2941654"/>
              <a:ext cx="2286000" cy="474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o-R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0" name="Dreptunghi 49">
            <a:extLst>
              <a:ext uri="{FF2B5EF4-FFF2-40B4-BE49-F238E27FC236}">
                <a16:creationId xmlns:a16="http://schemas.microsoft.com/office/drawing/2014/main" id="{B33DBFCC-B06A-4DAD-AFFA-125D12415477}"/>
              </a:ext>
            </a:extLst>
          </p:cNvPr>
          <p:cNvSpPr/>
          <p:nvPr/>
        </p:nvSpPr>
        <p:spPr>
          <a:xfrm>
            <a:off x="599607" y="1978702"/>
            <a:ext cx="11317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Услуги консультирования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Информационно-справочные услуги, содержание и объём которых согласовываются с заказчиком; призваны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приносить пользу и помогать совершенствовать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процессы руководства, управления риском и контроля в организации, причём внутренний аудитор не принимает на себя ответственность за управление.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(Глоссарий ИВА, </a:t>
            </a:r>
          </a:p>
          <a:p>
            <a:pPr algn="r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«Международные стандарты профессиональный практики внутреннего аудита»)</a:t>
            </a:r>
            <a:endParaRPr lang="ro-R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6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086EA084-38E3-47AF-AC4D-695EB6572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3" b="4387"/>
          <a:stretch/>
        </p:blipFill>
        <p:spPr>
          <a:xfrm>
            <a:off x="2789704" y="3310540"/>
            <a:ext cx="2907341" cy="2506759"/>
          </a:xfrm>
          <a:prstGeom prst="rect">
            <a:avLst/>
          </a:prstGeom>
        </p:spPr>
      </p:pic>
      <p:grpSp>
        <p:nvGrpSpPr>
          <p:cNvPr id="49" name="Grupare 48">
            <a:extLst>
              <a:ext uri="{FF2B5EF4-FFF2-40B4-BE49-F238E27FC236}">
                <a16:creationId xmlns:a16="http://schemas.microsoft.com/office/drawing/2014/main" id="{177E5A70-B93F-4751-95FB-729D55EBE88F}"/>
              </a:ext>
            </a:extLst>
          </p:cNvPr>
          <p:cNvGrpSpPr/>
          <p:nvPr/>
        </p:nvGrpSpPr>
        <p:grpSpPr>
          <a:xfrm>
            <a:off x="329882" y="887302"/>
            <a:ext cx="12306233" cy="4956438"/>
            <a:chOff x="346979" y="498003"/>
            <a:chExt cx="12306233" cy="4956438"/>
          </a:xfrm>
        </p:grpSpPr>
        <p:grpSp>
          <p:nvGrpSpPr>
            <p:cNvPr id="46" name="Grupare 45">
              <a:extLst>
                <a:ext uri="{FF2B5EF4-FFF2-40B4-BE49-F238E27FC236}">
                  <a16:creationId xmlns:a16="http://schemas.microsoft.com/office/drawing/2014/main" id="{0CB3C402-C65F-4C0C-906A-5540516DEB67}"/>
                </a:ext>
              </a:extLst>
            </p:cNvPr>
            <p:cNvGrpSpPr/>
            <p:nvPr/>
          </p:nvGrpSpPr>
          <p:grpSpPr>
            <a:xfrm>
              <a:off x="346979" y="498003"/>
              <a:ext cx="12306233" cy="4956438"/>
              <a:chOff x="-1174003" y="494520"/>
              <a:chExt cx="12306233" cy="4956438"/>
            </a:xfrm>
          </p:grpSpPr>
          <p:pic>
            <p:nvPicPr>
              <p:cNvPr id="26" name="Imagine 25">
                <a:extLst>
                  <a:ext uri="{FF2B5EF4-FFF2-40B4-BE49-F238E27FC236}">
                    <a16:creationId xmlns:a16="http://schemas.microsoft.com/office/drawing/2014/main" id="{E76BC901-179B-4301-9ABF-15E6AB5A5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3958" y="506322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5" name="Imagine 24">
                <a:extLst>
                  <a:ext uri="{FF2B5EF4-FFF2-40B4-BE49-F238E27FC236}">
                    <a16:creationId xmlns:a16="http://schemas.microsoft.com/office/drawing/2014/main" id="{73965DF8-78DC-4E14-83D3-F9709660A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3957" y="470867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4" name="Imagine 23">
                <a:extLst>
                  <a:ext uri="{FF2B5EF4-FFF2-40B4-BE49-F238E27FC236}">
                    <a16:creationId xmlns:a16="http://schemas.microsoft.com/office/drawing/2014/main" id="{E46D5E71-B409-4D27-889C-1988D0BDD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4877" y="435486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3" name="Imagine 22">
                <a:extLst>
                  <a:ext uri="{FF2B5EF4-FFF2-40B4-BE49-F238E27FC236}">
                    <a16:creationId xmlns:a16="http://schemas.microsoft.com/office/drawing/2014/main" id="{0AC5FA30-2533-441A-85E3-C2CBDB8F3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4878" y="396492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2" name="Imagine 21">
                <a:extLst>
                  <a:ext uri="{FF2B5EF4-FFF2-40B4-BE49-F238E27FC236}">
                    <a16:creationId xmlns:a16="http://schemas.microsoft.com/office/drawing/2014/main" id="{EAEA1FD8-D58C-4DFB-AD88-71CF7C803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897808" y="3601902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1" name="Imagine 20">
                <a:extLst>
                  <a:ext uri="{FF2B5EF4-FFF2-40B4-BE49-F238E27FC236}">
                    <a16:creationId xmlns:a16="http://schemas.microsoft.com/office/drawing/2014/main" id="{EBAFD86E-B830-41C9-B406-D6203B8C8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23442" y="3233498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0" name="Imagine 39">
                <a:extLst>
                  <a:ext uri="{FF2B5EF4-FFF2-40B4-BE49-F238E27FC236}">
                    <a16:creationId xmlns:a16="http://schemas.microsoft.com/office/drawing/2014/main" id="{5AE854CE-93AE-41A7-A77D-07F9DE396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23440" y="290641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1" name="Imagine 40">
                <a:extLst>
                  <a:ext uri="{FF2B5EF4-FFF2-40B4-BE49-F238E27FC236}">
                    <a16:creationId xmlns:a16="http://schemas.microsoft.com/office/drawing/2014/main" id="{ACD64F3D-160B-42DD-91BC-B5AC60B1C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897808" y="255544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2" name="Imagine 41">
                <a:extLst>
                  <a:ext uri="{FF2B5EF4-FFF2-40B4-BE49-F238E27FC236}">
                    <a16:creationId xmlns:a16="http://schemas.microsoft.com/office/drawing/2014/main" id="{7507F241-5707-4E64-B7CD-B98613BD2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06341" y="1795605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3" name="Imagine 42">
                <a:extLst>
                  <a:ext uri="{FF2B5EF4-FFF2-40B4-BE49-F238E27FC236}">
                    <a16:creationId xmlns:a16="http://schemas.microsoft.com/office/drawing/2014/main" id="{C65D6A8B-A3F9-445C-9EA6-1B55E93CC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4876" y="2164298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4" name="Imagine 43">
                <a:extLst>
                  <a:ext uri="{FF2B5EF4-FFF2-40B4-BE49-F238E27FC236}">
                    <a16:creationId xmlns:a16="http://schemas.microsoft.com/office/drawing/2014/main" id="{D75F6747-9096-4531-8BD9-ADC264304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891244" y="1433817"/>
                <a:ext cx="387738" cy="387738"/>
              </a:xfrm>
              <a:prstGeom prst="rect">
                <a:avLst/>
              </a:prstGeom>
            </p:spPr>
          </p:pic>
          <p:sp>
            <p:nvSpPr>
              <p:cNvPr id="45" name="Dreptunghi 44">
                <a:extLst>
                  <a:ext uri="{FF2B5EF4-FFF2-40B4-BE49-F238E27FC236}">
                    <a16:creationId xmlns:a16="http://schemas.microsoft.com/office/drawing/2014/main" id="{1FDA6F5E-E17D-4D3E-B299-C5697C9FE9B6}"/>
                  </a:ext>
                </a:extLst>
              </p:cNvPr>
              <p:cNvSpPr/>
              <p:nvPr/>
            </p:nvSpPr>
            <p:spPr>
              <a:xfrm>
                <a:off x="6116885" y="1565634"/>
                <a:ext cx="5015345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2010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Планирование аудиторского задания</a:t>
                </a:r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(АЗ)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2120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Управление риском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2130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Контроль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2201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Что учитывать при планировании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АЗ</a:t>
                </a:r>
                <a:endParaRPr lang="ro-RO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2210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Цели аудиторского задания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2220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Объём аудиторского задания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2240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Программа аудиторского задания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2330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Документирование информации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2410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Критерии информирования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2440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Сообщение результатов</a:t>
                </a:r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2500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Мониторинг решения проблемных вопросов</a:t>
                </a:r>
                <a:endParaRPr lang="ro-RO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9" name="Imagine 28">
                <a:extLst>
                  <a:ext uri="{FF2B5EF4-FFF2-40B4-BE49-F238E27FC236}">
                    <a16:creationId xmlns:a16="http://schemas.microsoft.com/office/drawing/2014/main" id="{0EFC68EB-AFB4-4537-8B35-228B77A58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34702" y="49452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30" name="Imagine 29">
                <a:extLst>
                  <a:ext uri="{FF2B5EF4-FFF2-40B4-BE49-F238E27FC236}">
                    <a16:creationId xmlns:a16="http://schemas.microsoft.com/office/drawing/2014/main" id="{480734E4-E734-4FFE-ADB4-C04EA6FA9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34703" y="865251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31" name="Imagine 30">
                <a:extLst>
                  <a:ext uri="{FF2B5EF4-FFF2-40B4-BE49-F238E27FC236}">
                    <a16:creationId xmlns:a16="http://schemas.microsoft.com/office/drawing/2014/main" id="{92330D26-1CDA-48C6-95D4-6770C5FF7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49799" y="126453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32" name="Imagine 31">
                <a:extLst>
                  <a:ext uri="{FF2B5EF4-FFF2-40B4-BE49-F238E27FC236}">
                    <a16:creationId xmlns:a16="http://schemas.microsoft.com/office/drawing/2014/main" id="{EAF06E2A-DF7C-4732-8CF5-B6274A2C7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74003" y="1575590"/>
                <a:ext cx="387738" cy="387738"/>
              </a:xfrm>
              <a:prstGeom prst="rect">
                <a:avLst/>
              </a:prstGeom>
            </p:spPr>
          </p:pic>
        </p:grpSp>
        <p:sp>
          <p:nvSpPr>
            <p:cNvPr id="48" name="Dreptunghi 47">
              <a:extLst>
                <a:ext uri="{FF2B5EF4-FFF2-40B4-BE49-F238E27FC236}">
                  <a16:creationId xmlns:a16="http://schemas.microsoft.com/office/drawing/2014/main" id="{F56ADD33-F03C-43A2-B340-524E2213C061}"/>
                </a:ext>
              </a:extLst>
            </p:cNvPr>
            <p:cNvSpPr/>
            <p:nvPr/>
          </p:nvSpPr>
          <p:spPr>
            <a:xfrm>
              <a:off x="7637868" y="867957"/>
              <a:ext cx="45712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Стандарты деятельности</a:t>
              </a:r>
              <a:endParaRPr lang="ro-R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" name="Dreptunghi 26">
            <a:extLst>
              <a:ext uri="{FF2B5EF4-FFF2-40B4-BE49-F238E27FC236}">
                <a16:creationId xmlns:a16="http://schemas.microsoft.com/office/drawing/2014/main" id="{7C02CABD-A9CC-4246-8CFB-0C01D492EACC}"/>
              </a:ext>
            </a:extLst>
          </p:cNvPr>
          <p:cNvSpPr/>
          <p:nvPr/>
        </p:nvSpPr>
        <p:spPr>
          <a:xfrm>
            <a:off x="563052" y="1000818"/>
            <a:ext cx="6808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1000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Цели, полномочия и ответственность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1130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Факторы, отрицательно влияющие на   </a:t>
            </a:r>
          </a:p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    независимость и объективность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1210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Профессионализм</a:t>
            </a:r>
          </a:p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1220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Профессионализм и должная осмотрительность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Dreptunghi 27">
            <a:extLst>
              <a:ext uri="{FF2B5EF4-FFF2-40B4-BE49-F238E27FC236}">
                <a16:creationId xmlns:a16="http://schemas.microsoft.com/office/drawing/2014/main" id="{D5CAD2A8-D1D2-40A9-9FE3-EC87AC488C4C}"/>
              </a:ext>
            </a:extLst>
          </p:cNvPr>
          <p:cNvSpPr/>
          <p:nvPr/>
        </p:nvSpPr>
        <p:spPr>
          <a:xfrm>
            <a:off x="563053" y="137645"/>
            <a:ext cx="76037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Стандарты качественных характеристик</a:t>
            </a:r>
            <a:endParaRPr lang="ro-RO" sz="2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Dreptunghi 32">
            <a:extLst>
              <a:ext uri="{FF2B5EF4-FFF2-40B4-BE49-F238E27FC236}">
                <a16:creationId xmlns:a16="http://schemas.microsoft.com/office/drawing/2014/main" id="{B347443B-4253-416C-B356-6F4A48BD944C}"/>
              </a:ext>
            </a:extLst>
          </p:cNvPr>
          <p:cNvSpPr/>
          <p:nvPr/>
        </p:nvSpPr>
        <p:spPr>
          <a:xfrm>
            <a:off x="7057719" y="2378"/>
            <a:ext cx="6337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Услуги консультирования</a:t>
            </a:r>
            <a:endParaRPr lang="ro-RO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2794D3C5-9B6F-4442-8312-2C415B63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878969"/>
            <a:ext cx="4087065" cy="1614384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F39A67FF-57EB-494F-A4F2-DA103CBA79E2}"/>
              </a:ext>
            </a:extLst>
          </p:cNvPr>
          <p:cNvSpPr/>
          <p:nvPr/>
        </p:nvSpPr>
        <p:spPr>
          <a:xfrm>
            <a:off x="-53341" y="2943591"/>
            <a:ext cx="3282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Консультирование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upare 11">
            <a:extLst>
              <a:ext uri="{FF2B5EF4-FFF2-40B4-BE49-F238E27FC236}">
                <a16:creationId xmlns:a16="http://schemas.microsoft.com/office/drawing/2014/main" id="{715D5D77-F0F4-41BF-BE24-819DCA1CDF7C}"/>
              </a:ext>
            </a:extLst>
          </p:cNvPr>
          <p:cNvGrpSpPr/>
          <p:nvPr/>
        </p:nvGrpSpPr>
        <p:grpSpPr>
          <a:xfrm>
            <a:off x="3051018" y="428731"/>
            <a:ext cx="8600792" cy="5639454"/>
            <a:chOff x="2753761" y="1371047"/>
            <a:chExt cx="8600792" cy="5341527"/>
          </a:xfrm>
        </p:grpSpPr>
        <p:sp>
          <p:nvSpPr>
            <p:cNvPr id="8" name="Acoladă dublă 7">
              <a:extLst>
                <a:ext uri="{FF2B5EF4-FFF2-40B4-BE49-F238E27FC236}">
                  <a16:creationId xmlns:a16="http://schemas.microsoft.com/office/drawing/2014/main" id="{C176BE6F-D4A8-43E7-A756-21B5ADAD498A}"/>
                </a:ext>
              </a:extLst>
            </p:cNvPr>
            <p:cNvSpPr/>
            <p:nvPr/>
          </p:nvSpPr>
          <p:spPr>
            <a:xfrm>
              <a:off x="2753761" y="1371047"/>
              <a:ext cx="8600792" cy="5201282"/>
            </a:xfrm>
            <a:prstGeom prst="bracePair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Dreptunghi 9">
              <a:extLst>
                <a:ext uri="{FF2B5EF4-FFF2-40B4-BE49-F238E27FC236}">
                  <a16:creationId xmlns:a16="http://schemas.microsoft.com/office/drawing/2014/main" id="{54B92104-32CC-43B7-A936-A316955ED528}"/>
                </a:ext>
              </a:extLst>
            </p:cNvPr>
            <p:cNvSpPr/>
            <p:nvPr/>
          </p:nvSpPr>
          <p:spPr>
            <a:xfrm>
              <a:off x="3291175" y="2062877"/>
              <a:ext cx="7704011" cy="4649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1.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Имеет информационно-справочный характер и обычно предоставляется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по конкретному запросу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заказчика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.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2.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Содержание и объём задания </a:t>
              </a:r>
              <a:r>
                <a:rPr lang="ru-RU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согласовываются с заказчиком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. 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3.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Участвую две стороны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: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a.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внутренний аудитор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лицо или группа, предоставляющая консультации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)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b.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заказчик аудиторского задания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лицо или группа, желающая и получающая консультации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)</a:t>
              </a:r>
            </a:p>
            <a:p>
              <a:pPr marL="742950" lvl="1" indent="-285750">
                <a:buFontTx/>
                <a:buChar char="-"/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742950" lvl="1" indent="-285750">
                <a:buFontTx/>
                <a:buChar char="-"/>
              </a:pPr>
              <a:endParaRPr lang="ro-R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78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ine 34">
            <a:extLst>
              <a:ext uri="{FF2B5EF4-FFF2-40B4-BE49-F238E27FC236}">
                <a16:creationId xmlns:a16="http://schemas.microsoft.com/office/drawing/2014/main" id="{721D612B-E96A-42A8-91AF-462BDE58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3900675"/>
            <a:ext cx="1308464" cy="925738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80785522-1156-4265-8D4B-29497F9AF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2" r="21461"/>
          <a:stretch/>
        </p:blipFill>
        <p:spPr>
          <a:xfrm>
            <a:off x="291766" y="2421239"/>
            <a:ext cx="669949" cy="707886"/>
          </a:xfrm>
          <a:prstGeom prst="rect">
            <a:avLst/>
          </a:prstGeom>
        </p:spPr>
      </p:pic>
      <p:grpSp>
        <p:nvGrpSpPr>
          <p:cNvPr id="7" name="Grupare 6">
            <a:extLst>
              <a:ext uri="{FF2B5EF4-FFF2-40B4-BE49-F238E27FC236}">
                <a16:creationId xmlns:a16="http://schemas.microsoft.com/office/drawing/2014/main" id="{58556523-B767-40FD-B726-CDB576EB8D0A}"/>
              </a:ext>
            </a:extLst>
          </p:cNvPr>
          <p:cNvGrpSpPr/>
          <p:nvPr/>
        </p:nvGrpSpPr>
        <p:grpSpPr>
          <a:xfrm>
            <a:off x="5312204" y="-55076"/>
            <a:ext cx="4257300" cy="2064191"/>
            <a:chOff x="2478952" y="0"/>
            <a:chExt cx="5738199" cy="2857500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5423F25A-4FEA-4289-BC81-3A1AAEAB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9651" y="0"/>
              <a:ext cx="2857500" cy="2857500"/>
            </a:xfrm>
            <a:prstGeom prst="rect">
              <a:avLst/>
            </a:prstGeom>
          </p:spPr>
        </p:pic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D233C5AC-2E80-4298-84F0-1B7C8B6C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478952" y="0"/>
              <a:ext cx="3105339" cy="2857500"/>
            </a:xfrm>
            <a:prstGeom prst="rect">
              <a:avLst/>
            </a:prstGeom>
          </p:spPr>
        </p:pic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96A4B326-07CA-43A2-B42F-862390D91461}"/>
              </a:ext>
            </a:extLst>
          </p:cNvPr>
          <p:cNvSpPr/>
          <p:nvPr/>
        </p:nvSpPr>
        <p:spPr>
          <a:xfrm>
            <a:off x="3177766" y="1879662"/>
            <a:ext cx="4264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Предоставление гарантий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2792BFBA-436C-4006-9B2C-AAB780B7B020}"/>
              </a:ext>
            </a:extLst>
          </p:cNvPr>
          <p:cNvSpPr/>
          <p:nvPr/>
        </p:nvSpPr>
        <p:spPr>
          <a:xfrm>
            <a:off x="7441944" y="1879662"/>
            <a:ext cx="42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Консультирование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48CEAAF5-1AF3-447D-8F50-144F9DD765DD}"/>
              </a:ext>
            </a:extLst>
          </p:cNvPr>
          <p:cNvCxnSpPr>
            <a:cxnSpLocks/>
          </p:cNvCxnSpPr>
          <p:nvPr/>
        </p:nvCxnSpPr>
        <p:spPr>
          <a:xfrm>
            <a:off x="7441941" y="1867088"/>
            <a:ext cx="27161" cy="3691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rept 13">
            <a:extLst>
              <a:ext uri="{FF2B5EF4-FFF2-40B4-BE49-F238E27FC236}">
                <a16:creationId xmlns:a16="http://schemas.microsoft.com/office/drawing/2014/main" id="{AC20014B-32B7-4817-B142-4C14F83560D9}"/>
              </a:ext>
            </a:extLst>
          </p:cNvPr>
          <p:cNvCxnSpPr>
            <a:cxnSpLocks/>
          </p:cNvCxnSpPr>
          <p:nvPr/>
        </p:nvCxnSpPr>
        <p:spPr>
          <a:xfrm>
            <a:off x="3186811" y="1879661"/>
            <a:ext cx="17440" cy="3679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4CA5574C-EC68-49B8-9D94-5809D1D99527}"/>
              </a:ext>
            </a:extLst>
          </p:cNvPr>
          <p:cNvCxnSpPr>
            <a:cxnSpLocks/>
          </p:cNvCxnSpPr>
          <p:nvPr/>
        </p:nvCxnSpPr>
        <p:spPr>
          <a:xfrm>
            <a:off x="226337" y="2341327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rept 19">
            <a:extLst>
              <a:ext uri="{FF2B5EF4-FFF2-40B4-BE49-F238E27FC236}">
                <a16:creationId xmlns:a16="http://schemas.microsoft.com/office/drawing/2014/main" id="{8F363D99-6712-4CA7-B87E-5A5B23FEF824}"/>
              </a:ext>
            </a:extLst>
          </p:cNvPr>
          <p:cNvCxnSpPr>
            <a:cxnSpLocks/>
          </p:cNvCxnSpPr>
          <p:nvPr/>
        </p:nvCxnSpPr>
        <p:spPr>
          <a:xfrm>
            <a:off x="11688671" y="1879661"/>
            <a:ext cx="8393" cy="3679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rept 23">
            <a:extLst>
              <a:ext uri="{FF2B5EF4-FFF2-40B4-BE49-F238E27FC236}">
                <a16:creationId xmlns:a16="http://schemas.microsoft.com/office/drawing/2014/main" id="{ED868283-0BDE-4277-839A-D7AF2B60563A}"/>
              </a:ext>
            </a:extLst>
          </p:cNvPr>
          <p:cNvCxnSpPr>
            <a:cxnSpLocks/>
          </p:cNvCxnSpPr>
          <p:nvPr/>
        </p:nvCxnSpPr>
        <p:spPr>
          <a:xfrm>
            <a:off x="232437" y="2341327"/>
            <a:ext cx="14789" cy="3217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reptunghi 24">
            <a:extLst>
              <a:ext uri="{FF2B5EF4-FFF2-40B4-BE49-F238E27FC236}">
                <a16:creationId xmlns:a16="http://schemas.microsoft.com/office/drawing/2014/main" id="{DDF82244-A1AA-418C-9373-564382130384}"/>
              </a:ext>
            </a:extLst>
          </p:cNvPr>
          <p:cNvSpPr/>
          <p:nvPr/>
        </p:nvSpPr>
        <p:spPr>
          <a:xfrm>
            <a:off x="721372" y="2410059"/>
            <a:ext cx="2524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Инициирующий фактор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Dreptunghi 25">
            <a:extLst>
              <a:ext uri="{FF2B5EF4-FFF2-40B4-BE49-F238E27FC236}">
                <a16:creationId xmlns:a16="http://schemas.microsoft.com/office/drawing/2014/main" id="{D80820A4-92C7-4B92-90FB-8E50C94DC156}"/>
              </a:ext>
            </a:extLst>
          </p:cNvPr>
          <p:cNvSpPr/>
          <p:nvPr/>
        </p:nvSpPr>
        <p:spPr>
          <a:xfrm>
            <a:off x="3186816" y="2618463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Оценка ВА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75374792-8BAD-4ED1-AE71-5FC93F53FDBF}"/>
              </a:ext>
            </a:extLst>
          </p:cNvPr>
          <p:cNvSpPr/>
          <p:nvPr/>
        </p:nvSpPr>
        <p:spPr>
          <a:xfrm>
            <a:off x="7441944" y="2470027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Конкретный запрос заказчика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Conector drept 27">
            <a:extLst>
              <a:ext uri="{FF2B5EF4-FFF2-40B4-BE49-F238E27FC236}">
                <a16:creationId xmlns:a16="http://schemas.microsoft.com/office/drawing/2014/main" id="{5A0A2CA7-E278-4607-9C6D-A5D885BF915F}"/>
              </a:ext>
            </a:extLst>
          </p:cNvPr>
          <p:cNvCxnSpPr>
            <a:cxnSpLocks/>
          </p:cNvCxnSpPr>
          <p:nvPr/>
        </p:nvCxnSpPr>
        <p:spPr>
          <a:xfrm>
            <a:off x="226336" y="3174392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reptunghi 29">
            <a:extLst>
              <a:ext uri="{FF2B5EF4-FFF2-40B4-BE49-F238E27FC236}">
                <a16:creationId xmlns:a16="http://schemas.microsoft.com/office/drawing/2014/main" id="{BF6244CE-CEA4-4125-8956-D624DBC798F8}"/>
              </a:ext>
            </a:extLst>
          </p:cNvPr>
          <p:cNvSpPr/>
          <p:nvPr/>
        </p:nvSpPr>
        <p:spPr>
          <a:xfrm>
            <a:off x="952550" y="3181608"/>
            <a:ext cx="2265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Содержание и объём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Dreptunghi 30">
            <a:extLst>
              <a:ext uri="{FF2B5EF4-FFF2-40B4-BE49-F238E27FC236}">
                <a16:creationId xmlns:a16="http://schemas.microsoft.com/office/drawing/2014/main" id="{FDDB6ABF-75D3-4B6F-A28D-486F14B3BCC8}"/>
              </a:ext>
            </a:extLst>
          </p:cNvPr>
          <p:cNvSpPr/>
          <p:nvPr/>
        </p:nvSpPr>
        <p:spPr>
          <a:xfrm>
            <a:off x="7386122" y="331442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Согласуются с заказчиком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Dreptunghi 31">
            <a:extLst>
              <a:ext uri="{FF2B5EF4-FFF2-40B4-BE49-F238E27FC236}">
                <a16:creationId xmlns:a16="http://schemas.microsoft.com/office/drawing/2014/main" id="{955CEF87-1484-44A9-8231-04D6B9EB53BF}"/>
              </a:ext>
            </a:extLst>
          </p:cNvPr>
          <p:cNvSpPr/>
          <p:nvPr/>
        </p:nvSpPr>
        <p:spPr>
          <a:xfrm>
            <a:off x="3090095" y="331442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Определяются аудитором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ector drept 32">
            <a:extLst>
              <a:ext uri="{FF2B5EF4-FFF2-40B4-BE49-F238E27FC236}">
                <a16:creationId xmlns:a16="http://schemas.microsoft.com/office/drawing/2014/main" id="{B9B8F082-4573-4261-9D8D-220CD9355F06}"/>
              </a:ext>
            </a:extLst>
          </p:cNvPr>
          <p:cNvCxnSpPr>
            <a:cxnSpLocks/>
          </p:cNvCxnSpPr>
          <p:nvPr/>
        </p:nvCxnSpPr>
        <p:spPr>
          <a:xfrm>
            <a:off x="235390" y="3880564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reptunghi 35">
            <a:extLst>
              <a:ext uri="{FF2B5EF4-FFF2-40B4-BE49-F238E27FC236}">
                <a16:creationId xmlns:a16="http://schemas.microsoft.com/office/drawing/2014/main" id="{80D1D91C-8631-4C46-8887-FACA285050A3}"/>
              </a:ext>
            </a:extLst>
          </p:cNvPr>
          <p:cNvSpPr/>
          <p:nvPr/>
        </p:nvSpPr>
        <p:spPr>
          <a:xfrm>
            <a:off x="1415478" y="4100362"/>
            <a:ext cx="210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Результаты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Dreptunghi 36">
            <a:extLst>
              <a:ext uri="{FF2B5EF4-FFF2-40B4-BE49-F238E27FC236}">
                <a16:creationId xmlns:a16="http://schemas.microsoft.com/office/drawing/2014/main" id="{35B81C37-DE0E-4935-B20C-927984732FDE}"/>
              </a:ext>
            </a:extLst>
          </p:cNvPr>
          <p:cNvSpPr/>
          <p:nvPr/>
        </p:nvSpPr>
        <p:spPr>
          <a:xfrm>
            <a:off x="7596842" y="4121940"/>
            <a:ext cx="401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Консультации и польза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Dreptunghi 37">
            <a:extLst>
              <a:ext uri="{FF2B5EF4-FFF2-40B4-BE49-F238E27FC236}">
                <a16:creationId xmlns:a16="http://schemas.microsoft.com/office/drawing/2014/main" id="{506F36D5-3219-4786-93FB-C676DE9F8CCE}"/>
              </a:ext>
            </a:extLst>
          </p:cNvPr>
          <p:cNvSpPr/>
          <p:nvPr/>
        </p:nvSpPr>
        <p:spPr>
          <a:xfrm>
            <a:off x="3059076" y="408597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Заключения и выводы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Conector drept 38">
            <a:extLst>
              <a:ext uri="{FF2B5EF4-FFF2-40B4-BE49-F238E27FC236}">
                <a16:creationId xmlns:a16="http://schemas.microsoft.com/office/drawing/2014/main" id="{D7CD85A1-43CB-45E5-8C63-77690FCC328D}"/>
              </a:ext>
            </a:extLst>
          </p:cNvPr>
          <p:cNvCxnSpPr>
            <a:cxnSpLocks/>
          </p:cNvCxnSpPr>
          <p:nvPr/>
        </p:nvCxnSpPr>
        <p:spPr>
          <a:xfrm>
            <a:off x="235390" y="4652114"/>
            <a:ext cx="11439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ine 39">
            <a:extLst>
              <a:ext uri="{FF2B5EF4-FFF2-40B4-BE49-F238E27FC236}">
                <a16:creationId xmlns:a16="http://schemas.microsoft.com/office/drawing/2014/main" id="{34AECF6A-CF7F-4CDE-AF73-FBFCE4178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42" y="3236605"/>
            <a:ext cx="589408" cy="589408"/>
          </a:xfrm>
          <a:prstGeom prst="rect">
            <a:avLst/>
          </a:prstGeom>
        </p:spPr>
      </p:pic>
      <p:sp>
        <p:nvSpPr>
          <p:cNvPr id="41" name="Dreptunghi 40">
            <a:extLst>
              <a:ext uri="{FF2B5EF4-FFF2-40B4-BE49-F238E27FC236}">
                <a16:creationId xmlns:a16="http://schemas.microsoft.com/office/drawing/2014/main" id="{8EEE9E2F-2EBE-458A-9E00-229792880179}"/>
              </a:ext>
            </a:extLst>
          </p:cNvPr>
          <p:cNvSpPr/>
          <p:nvPr/>
        </p:nvSpPr>
        <p:spPr>
          <a:xfrm>
            <a:off x="1437443" y="4868049"/>
            <a:ext cx="210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Стороны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Dreptunghi 41">
            <a:extLst>
              <a:ext uri="{FF2B5EF4-FFF2-40B4-BE49-F238E27FC236}">
                <a16:creationId xmlns:a16="http://schemas.microsoft.com/office/drawing/2014/main" id="{FDE8673D-4C80-4032-8C95-B0A1042CA8C2}"/>
              </a:ext>
            </a:extLst>
          </p:cNvPr>
          <p:cNvSpPr/>
          <p:nvPr/>
        </p:nvSpPr>
        <p:spPr>
          <a:xfrm>
            <a:off x="7377068" y="4853663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Dreptunghi 42">
            <a:extLst>
              <a:ext uri="{FF2B5EF4-FFF2-40B4-BE49-F238E27FC236}">
                <a16:creationId xmlns:a16="http://schemas.microsoft.com/office/drawing/2014/main" id="{759D7E11-D615-491A-9109-F0ADDF4401BB}"/>
              </a:ext>
            </a:extLst>
          </p:cNvPr>
          <p:cNvSpPr/>
          <p:nvPr/>
        </p:nvSpPr>
        <p:spPr>
          <a:xfrm>
            <a:off x="3081041" y="4853663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Conector drept 43">
            <a:extLst>
              <a:ext uri="{FF2B5EF4-FFF2-40B4-BE49-F238E27FC236}">
                <a16:creationId xmlns:a16="http://schemas.microsoft.com/office/drawing/2014/main" id="{D82E1C3B-7AA9-47E3-81D6-7220AAB0DA34}"/>
              </a:ext>
            </a:extLst>
          </p:cNvPr>
          <p:cNvCxnSpPr>
            <a:cxnSpLocks/>
          </p:cNvCxnSpPr>
          <p:nvPr/>
        </p:nvCxnSpPr>
        <p:spPr>
          <a:xfrm>
            <a:off x="241386" y="5558828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ine 44">
            <a:extLst>
              <a:ext uri="{FF2B5EF4-FFF2-40B4-BE49-F238E27FC236}">
                <a16:creationId xmlns:a16="http://schemas.microsoft.com/office/drawing/2014/main" id="{32432D49-4C71-451D-9123-5EECAC9B5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72" y="4704598"/>
            <a:ext cx="941163" cy="774671"/>
          </a:xfrm>
          <a:prstGeom prst="rect">
            <a:avLst/>
          </a:prstGeom>
        </p:spPr>
      </p:pic>
      <p:cxnSp>
        <p:nvCxnSpPr>
          <p:cNvPr id="59" name="Conector drept 58">
            <a:extLst>
              <a:ext uri="{FF2B5EF4-FFF2-40B4-BE49-F238E27FC236}">
                <a16:creationId xmlns:a16="http://schemas.microsoft.com/office/drawing/2014/main" id="{98289A04-75C9-4EE3-9E8B-4E65B67D8ED4}"/>
              </a:ext>
            </a:extLst>
          </p:cNvPr>
          <p:cNvCxnSpPr>
            <a:cxnSpLocks/>
          </p:cNvCxnSpPr>
          <p:nvPr/>
        </p:nvCxnSpPr>
        <p:spPr>
          <a:xfrm flipV="1">
            <a:off x="3186811" y="1879661"/>
            <a:ext cx="8510253" cy="2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255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654</Words>
  <Application>Microsoft Office PowerPoint</Application>
  <PresentationFormat>Widescreen</PresentationFormat>
  <Paragraphs>177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DRAGOS-CATALIN NICULAE</dc:creator>
  <cp:lastModifiedBy>Andrei Nikolaevich Salnikov</cp:lastModifiedBy>
  <cp:revision>90</cp:revision>
  <dcterms:created xsi:type="dcterms:W3CDTF">2019-03-04T11:12:07Z</dcterms:created>
  <dcterms:modified xsi:type="dcterms:W3CDTF">2019-03-28T11:47:40Z</dcterms:modified>
</cp:coreProperties>
</file>