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sldIdLst>
    <p:sldId id="256" r:id="rId2"/>
    <p:sldId id="257" r:id="rId3"/>
    <p:sldId id="258" r:id="rId4"/>
    <p:sldId id="262" r:id="rId5"/>
    <p:sldId id="267" r:id="rId6"/>
    <p:sldId id="266" r:id="rId7"/>
    <p:sldId id="265" r:id="rId8"/>
    <p:sldId id="264"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9330" name="Group 2"/>
          <p:cNvGrpSpPr>
            <a:grpSpLocks/>
          </p:cNvGrpSpPr>
          <p:nvPr/>
        </p:nvGrpSpPr>
        <p:grpSpPr bwMode="auto">
          <a:xfrm>
            <a:off x="0" y="0"/>
            <a:ext cx="9144000" cy="6858000"/>
            <a:chOff x="0" y="0"/>
            <a:chExt cx="5760" cy="4320"/>
          </a:xfrm>
        </p:grpSpPr>
        <p:sp>
          <p:nvSpPr>
            <p:cNvPr id="9933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ro-RO" sz="2400">
                <a:latin typeface="Times New Roman" pitchFamily="18" charset="0"/>
              </a:endParaRPr>
            </a:p>
          </p:txBody>
        </p:sp>
        <p:sp>
          <p:nvSpPr>
            <p:cNvPr id="9933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ro-RO" sz="2400">
                <a:latin typeface="Times New Roman" pitchFamily="18" charset="0"/>
              </a:endParaRPr>
            </a:p>
          </p:txBody>
        </p:sp>
        <p:grpSp>
          <p:nvGrpSpPr>
            <p:cNvPr id="99333" name="Group 5"/>
            <p:cNvGrpSpPr>
              <a:grpSpLocks/>
            </p:cNvGrpSpPr>
            <p:nvPr/>
          </p:nvGrpSpPr>
          <p:grpSpPr bwMode="auto">
            <a:xfrm>
              <a:off x="0" y="672"/>
              <a:ext cx="1806" cy="1989"/>
              <a:chOff x="0" y="672"/>
              <a:chExt cx="1806" cy="1989"/>
            </a:xfrm>
          </p:grpSpPr>
          <p:sp>
            <p:nvSpPr>
              <p:cNvPr id="9933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ro-RO" sz="2400">
                  <a:latin typeface="Times New Roman" pitchFamily="18" charset="0"/>
                </a:endParaRPr>
              </a:p>
            </p:txBody>
          </p:sp>
          <p:sp>
            <p:nvSpPr>
              <p:cNvPr id="9933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ro-RO" sz="2400">
                  <a:latin typeface="Times New Roman" pitchFamily="18" charset="0"/>
                </a:endParaRPr>
              </a:p>
            </p:txBody>
          </p:sp>
          <p:sp>
            <p:nvSpPr>
              <p:cNvPr id="9933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ro-RO" sz="2400">
                  <a:latin typeface="Times New Roman" pitchFamily="18" charset="0"/>
                </a:endParaRPr>
              </a:p>
            </p:txBody>
          </p:sp>
          <p:sp>
            <p:nvSpPr>
              <p:cNvPr id="9933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ro-RO" sz="2400">
                  <a:latin typeface="Times New Roman" pitchFamily="18" charset="0"/>
                </a:endParaRPr>
              </a:p>
            </p:txBody>
          </p:sp>
          <p:sp>
            <p:nvSpPr>
              <p:cNvPr id="9933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ro-RO" sz="2400">
                  <a:latin typeface="Times New Roman" pitchFamily="18" charset="0"/>
                </a:endParaRPr>
              </a:p>
            </p:txBody>
          </p:sp>
          <p:sp>
            <p:nvSpPr>
              <p:cNvPr id="9933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ro-RO" sz="2400">
                  <a:latin typeface="Times New Roman" pitchFamily="18" charset="0"/>
                </a:endParaRPr>
              </a:p>
            </p:txBody>
          </p:sp>
          <p:sp>
            <p:nvSpPr>
              <p:cNvPr id="9934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ro-RO" sz="2400">
                  <a:latin typeface="Times New Roman" pitchFamily="18" charset="0"/>
                </a:endParaRPr>
              </a:p>
            </p:txBody>
          </p:sp>
          <p:sp>
            <p:nvSpPr>
              <p:cNvPr id="9934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ro-RO" sz="2400">
                  <a:latin typeface="Times New Roman" pitchFamily="18" charset="0"/>
                </a:endParaRPr>
              </a:p>
            </p:txBody>
          </p:sp>
          <p:sp>
            <p:nvSpPr>
              <p:cNvPr id="9934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ro-RO" sz="2400">
                  <a:latin typeface="Times New Roman" pitchFamily="18" charset="0"/>
                </a:endParaRPr>
              </a:p>
            </p:txBody>
          </p:sp>
          <p:sp>
            <p:nvSpPr>
              <p:cNvPr id="9934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ro-RO" sz="2400">
                  <a:latin typeface="Times New Roman" pitchFamily="18" charset="0"/>
                </a:endParaRPr>
              </a:p>
            </p:txBody>
          </p:sp>
        </p:grpSp>
      </p:grpSp>
      <p:sp>
        <p:nvSpPr>
          <p:cNvPr id="99344"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99345" name="Rectangle 17"/>
          <p:cNvSpPr>
            <a:spLocks noGrp="1" noChangeArrowheads="1"/>
          </p:cNvSpPr>
          <p:nvPr>
            <p:ph type="ftr" sz="quarter" idx="3"/>
          </p:nvPr>
        </p:nvSpPr>
        <p:spPr/>
        <p:txBody>
          <a:bodyPr/>
          <a:lstStyle>
            <a:lvl1pPr>
              <a:defRPr/>
            </a:lvl1pPr>
          </a:lstStyle>
          <a:p>
            <a:endParaRPr lang="en-US"/>
          </a:p>
        </p:txBody>
      </p:sp>
      <p:sp>
        <p:nvSpPr>
          <p:cNvPr id="99346" name="Rectangle 18"/>
          <p:cNvSpPr>
            <a:spLocks noGrp="1" noChangeArrowheads="1"/>
          </p:cNvSpPr>
          <p:nvPr>
            <p:ph type="sldNum" sz="quarter" idx="4"/>
          </p:nvPr>
        </p:nvSpPr>
        <p:spPr/>
        <p:txBody>
          <a:bodyPr/>
          <a:lstStyle>
            <a:lvl1pPr>
              <a:defRPr/>
            </a:lvl1pPr>
          </a:lstStyle>
          <a:p>
            <a:fld id="{F26D88C1-1E77-421D-BEAA-A4426DB48DE2}" type="slidenum">
              <a:rPr lang="en-US"/>
              <a:pPr/>
              <a:t>‹#›</a:t>
            </a:fld>
            <a:endParaRPr lang="en-US"/>
          </a:p>
        </p:txBody>
      </p:sp>
      <p:sp>
        <p:nvSpPr>
          <p:cNvPr id="9934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993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CE332A02-264C-42D2-A4DB-36575D3481CF}"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C1E12AAE-A215-4DA8-92B3-E73952BCFF1D}"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269294A-E9C4-4F60-ACA9-0AA3E2EC79DA}"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30B47CB-6361-4F45-83E5-2DBA58F5B31A}"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8FD8BE01-A4F7-4D6B-9A47-D75055768178}"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240A426-DDBF-43B5-B97B-30803AA54627}"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102A0F96-4FB4-4664-BC58-E0E1E0CC631E}"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4D4E55BE-A499-47F3-B47B-A323D3C05BCF}"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00434B07-BADD-4871-A723-19E656E9B25C}"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A8CC8670-9753-4AC9-BD5E-CFCFD6EE6B79}"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9830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AE17288F-1541-43F0-AD7F-A863EC8DB749}" type="slidenum">
              <a:rPr lang="en-US"/>
              <a:pPr/>
              <a:t>‹#›</a:t>
            </a:fld>
            <a:endParaRPr lang="en-US"/>
          </a:p>
        </p:txBody>
      </p:sp>
      <p:grpSp>
        <p:nvGrpSpPr>
          <p:cNvPr id="98308" name="Group 4"/>
          <p:cNvGrpSpPr>
            <a:grpSpLocks/>
          </p:cNvGrpSpPr>
          <p:nvPr/>
        </p:nvGrpSpPr>
        <p:grpSpPr bwMode="auto">
          <a:xfrm>
            <a:off x="0" y="0"/>
            <a:ext cx="9144000" cy="546100"/>
            <a:chOff x="0" y="0"/>
            <a:chExt cx="5760" cy="344"/>
          </a:xfrm>
        </p:grpSpPr>
        <p:sp>
          <p:nvSpPr>
            <p:cNvPr id="98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ro-RO" sz="2400">
                <a:latin typeface="Times New Roman" pitchFamily="18" charset="0"/>
              </a:endParaRPr>
            </a:p>
          </p:txBody>
        </p:sp>
        <p:sp>
          <p:nvSpPr>
            <p:cNvPr id="98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ro-RO" sz="2400">
                <a:latin typeface="Times New Roman" pitchFamily="18" charset="0"/>
              </a:endParaRPr>
            </a:p>
          </p:txBody>
        </p:sp>
        <p:sp>
          <p:nvSpPr>
            <p:cNvPr id="98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ro-RO">
                <a:solidFill>
                  <a:schemeClr val="hlink"/>
                </a:solidFill>
              </a:endParaRPr>
            </a:p>
          </p:txBody>
        </p:sp>
        <p:sp>
          <p:nvSpPr>
            <p:cNvPr id="98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ro-RO">
                <a:solidFill>
                  <a:schemeClr val="hlink"/>
                </a:solidFill>
              </a:endParaRPr>
            </a:p>
          </p:txBody>
        </p:sp>
        <p:sp>
          <p:nvSpPr>
            <p:cNvPr id="98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ro-RO">
                <a:solidFill>
                  <a:schemeClr val="accent2"/>
                </a:solidFill>
              </a:endParaRPr>
            </a:p>
          </p:txBody>
        </p:sp>
        <p:sp>
          <p:nvSpPr>
            <p:cNvPr id="98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ro-RO">
                <a:solidFill>
                  <a:schemeClr val="hlink"/>
                </a:solidFill>
              </a:endParaRPr>
            </a:p>
          </p:txBody>
        </p:sp>
        <p:sp>
          <p:nvSpPr>
            <p:cNvPr id="98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ro-RO" sz="2400">
                <a:latin typeface="Times New Roman" pitchFamily="18" charset="0"/>
              </a:endParaRPr>
            </a:p>
          </p:txBody>
        </p:sp>
        <p:sp>
          <p:nvSpPr>
            <p:cNvPr id="98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ro-RO">
                <a:solidFill>
                  <a:schemeClr val="accent2"/>
                </a:solidFill>
              </a:endParaRPr>
            </a:p>
          </p:txBody>
        </p:sp>
        <p:sp>
          <p:nvSpPr>
            <p:cNvPr id="98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ro-RO">
                <a:solidFill>
                  <a:schemeClr val="accent2"/>
                </a:solidFill>
              </a:endParaRPr>
            </a:p>
          </p:txBody>
        </p:sp>
      </p:grpSp>
      <p:sp>
        <p:nvSpPr>
          <p:cNvPr id="9831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831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600"/>
              <a:t>Budget Classification &amp; Chart of Accounts in Albania</a:t>
            </a:r>
            <a:endParaRPr lang="sq-AL" sz="4600"/>
          </a:p>
        </p:txBody>
      </p:sp>
      <p:sp>
        <p:nvSpPr>
          <p:cNvPr id="2051" name="Rectangle 3"/>
          <p:cNvSpPr>
            <a:spLocks noGrp="1" noChangeArrowheads="1"/>
          </p:cNvSpPr>
          <p:nvPr>
            <p:ph type="subTitle" idx="1"/>
          </p:nvPr>
        </p:nvSpPr>
        <p:spPr>
          <a:xfrm flipV="1">
            <a:off x="2819400" y="6858000"/>
            <a:ext cx="6172200" cy="152400"/>
          </a:xfrm>
        </p:spPr>
        <p:txBody>
          <a:bodyPr/>
          <a:lstStyle/>
          <a:p>
            <a:pPr>
              <a:lnSpc>
                <a:spcPct val="80000"/>
              </a:lnSpc>
            </a:pPr>
            <a:endParaRPr lang="sq-AL" sz="9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Historical View</a:t>
            </a:r>
          </a:p>
        </p:txBody>
      </p:sp>
      <p:sp>
        <p:nvSpPr>
          <p:cNvPr id="3075" name="Rectangle 3"/>
          <p:cNvSpPr>
            <a:spLocks noGrp="1" noChangeArrowheads="1"/>
          </p:cNvSpPr>
          <p:nvPr>
            <p:ph type="body" idx="1"/>
          </p:nvPr>
        </p:nvSpPr>
        <p:spPr>
          <a:xfrm>
            <a:off x="457200" y="1600200"/>
            <a:ext cx="8229600" cy="4953000"/>
          </a:xfrm>
        </p:spPr>
        <p:txBody>
          <a:bodyPr/>
          <a:lstStyle/>
          <a:p>
            <a:pPr>
              <a:lnSpc>
                <a:spcPct val="80000"/>
              </a:lnSpc>
            </a:pPr>
            <a:r>
              <a:rPr lang="en-US" sz="2400"/>
              <a:t>In the beginning of the ’90-s Albania passed from the centralized economic system to the trade market system. </a:t>
            </a:r>
          </a:p>
          <a:p>
            <a:pPr>
              <a:lnSpc>
                <a:spcPct val="80000"/>
              </a:lnSpc>
            </a:pPr>
            <a:r>
              <a:rPr lang="en-US" sz="2400"/>
              <a:t>This process was followed by:</a:t>
            </a:r>
          </a:p>
          <a:p>
            <a:pPr lvl="1">
              <a:lnSpc>
                <a:spcPct val="80000"/>
              </a:lnSpc>
            </a:pPr>
            <a:endParaRPr lang="en-US" sz="2000"/>
          </a:p>
          <a:p>
            <a:pPr lvl="1">
              <a:lnSpc>
                <a:spcPct val="80000"/>
              </a:lnSpc>
            </a:pPr>
            <a:r>
              <a:rPr lang="en-US" sz="2000"/>
              <a:t>Re-conception of revenues’ register, changing its elements; </a:t>
            </a:r>
          </a:p>
          <a:p>
            <a:pPr lvl="1">
              <a:lnSpc>
                <a:spcPct val="80000"/>
              </a:lnSpc>
            </a:pPr>
            <a:endParaRPr lang="en-US" sz="2000"/>
          </a:p>
          <a:p>
            <a:pPr lvl="1">
              <a:lnSpc>
                <a:spcPct val="80000"/>
              </a:lnSpc>
            </a:pPr>
            <a:r>
              <a:rPr lang="en-US" sz="2000"/>
              <a:t>The preparation and the adaption of the new tax rates.</a:t>
            </a:r>
          </a:p>
          <a:p>
            <a:pPr lvl="1">
              <a:lnSpc>
                <a:spcPct val="80000"/>
              </a:lnSpc>
            </a:pPr>
            <a:endParaRPr lang="en-US" sz="2000"/>
          </a:p>
          <a:p>
            <a:pPr lvl="1">
              <a:lnSpc>
                <a:spcPct val="80000"/>
              </a:lnSpc>
            </a:pPr>
            <a:r>
              <a:rPr lang="en-US" sz="2000"/>
              <a:t>The changing of the methods used for the revenue destination   </a:t>
            </a:r>
          </a:p>
          <a:p>
            <a:pPr lvl="1">
              <a:lnSpc>
                <a:spcPct val="80000"/>
              </a:lnSpc>
            </a:pPr>
            <a:endParaRPr lang="en-US" sz="2000"/>
          </a:p>
          <a:p>
            <a:pPr lvl="1">
              <a:lnSpc>
                <a:spcPct val="80000"/>
              </a:lnSpc>
            </a:pPr>
            <a:r>
              <a:rPr lang="en-US" sz="2000"/>
              <a:t>The changing of the revenue types and building capacities</a:t>
            </a:r>
          </a:p>
          <a:p>
            <a:pPr lvl="1">
              <a:lnSpc>
                <a:spcPct val="80000"/>
              </a:lnSpc>
            </a:pPr>
            <a:endParaRPr lang="en-US" sz="2000"/>
          </a:p>
          <a:p>
            <a:pPr lvl="1">
              <a:lnSpc>
                <a:spcPct val="80000"/>
              </a:lnSpc>
            </a:pPr>
            <a:r>
              <a:rPr lang="en-US" sz="2000"/>
              <a:t>The changing of s</a:t>
            </a:r>
            <a:r>
              <a:rPr lang="ro-RO" sz="2000"/>
              <a:t>tructure and classification for the budgetary revenues and expenditures, which gradually formed a budgetary and accounting classification, which has evolved continuously.</a:t>
            </a:r>
            <a:r>
              <a:rPr lang="en-US" sz="2000"/>
              <a:t> </a:t>
            </a:r>
          </a:p>
          <a:p>
            <a:pPr lvl="1">
              <a:lnSpc>
                <a:spcPct val="80000"/>
              </a:lnSpc>
            </a:pPr>
            <a:endParaRPr lang="en-US" sz="20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57200"/>
            <a:ext cx="8229600" cy="1044575"/>
          </a:xfrm>
        </p:spPr>
        <p:txBody>
          <a:bodyPr/>
          <a:lstStyle/>
          <a:p>
            <a:r>
              <a:rPr lang="en-US" sz="4000"/>
              <a:t>Budgetary Classification’s Reform.</a:t>
            </a:r>
          </a:p>
        </p:txBody>
      </p:sp>
      <p:sp>
        <p:nvSpPr>
          <p:cNvPr id="4099" name="Rectangle 3"/>
          <p:cNvSpPr>
            <a:spLocks noGrp="1" noChangeArrowheads="1"/>
          </p:cNvSpPr>
          <p:nvPr>
            <p:ph type="body" idx="1"/>
          </p:nvPr>
        </p:nvSpPr>
        <p:spPr>
          <a:xfrm>
            <a:off x="457200" y="1371600"/>
            <a:ext cx="8229600" cy="5181600"/>
          </a:xfrm>
        </p:spPr>
        <p:txBody>
          <a:bodyPr/>
          <a:lstStyle/>
          <a:p>
            <a:pPr marL="533400" indent="-533400">
              <a:lnSpc>
                <a:spcPct val="90000"/>
              </a:lnSpc>
              <a:buFont typeface="Wingdings" pitchFamily="2" charset="2"/>
              <a:buNone/>
            </a:pPr>
            <a:r>
              <a:rPr lang="en-US"/>
              <a:t>	</a:t>
            </a:r>
            <a:r>
              <a:rPr lang="en-US" sz="2800"/>
              <a:t>From the year 2008 in the Republic of Albania is implemented the new Organic Budget Law no. 9936, date 26.06.2008 “</a:t>
            </a:r>
            <a:r>
              <a:rPr lang="sq-AL" sz="2800"/>
              <a:t>O</a:t>
            </a:r>
            <a:r>
              <a:rPr lang="en-US" sz="2800"/>
              <a:t>n M</a:t>
            </a:r>
            <a:r>
              <a:rPr lang="sq-AL" sz="2800"/>
              <a:t>anagement of </a:t>
            </a:r>
            <a:r>
              <a:rPr lang="en-US" sz="2800"/>
              <a:t>Budgetary  System in the Republic of Albania”</a:t>
            </a:r>
          </a:p>
          <a:p>
            <a:pPr marL="533400" indent="-533400">
              <a:lnSpc>
                <a:spcPct val="90000"/>
              </a:lnSpc>
            </a:pPr>
            <a:endParaRPr lang="en-US" sz="2000" i="1"/>
          </a:p>
          <a:p>
            <a:pPr marL="533400" indent="-533400">
              <a:lnSpc>
                <a:spcPct val="90000"/>
              </a:lnSpc>
            </a:pPr>
            <a:r>
              <a:rPr lang="en-US" sz="2000" i="1"/>
              <a:t>Every year The General Directorate of Budget prepares the Medium Term Budget Program (MTBP) for the next three years, together with the next year draft budget, which is also the first year of the MTBP. </a:t>
            </a:r>
          </a:p>
          <a:p>
            <a:pPr marL="533400" indent="-533400">
              <a:lnSpc>
                <a:spcPct val="90000"/>
              </a:lnSpc>
            </a:pPr>
            <a:endParaRPr lang="en-US" sz="2000" i="1"/>
          </a:p>
          <a:p>
            <a:pPr marL="533400" indent="-533400">
              <a:lnSpc>
                <a:spcPct val="90000"/>
              </a:lnSpc>
            </a:pPr>
            <a:r>
              <a:rPr lang="en-US" sz="2000" i="1"/>
              <a:t>Based on the annual budget law the Ministry of Finance prepares 2 detailed Budgetary Instructions for the implementation of the budget in both governmental levels. (central &amp; local)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57200"/>
            <a:ext cx="8229600" cy="1133475"/>
          </a:xfrm>
        </p:spPr>
        <p:txBody>
          <a:bodyPr/>
          <a:lstStyle/>
          <a:p>
            <a:r>
              <a:rPr lang="en-US" sz="4000"/>
              <a:t>Budgetary Classification’s Reform (continues)</a:t>
            </a:r>
          </a:p>
        </p:txBody>
      </p:sp>
      <p:sp>
        <p:nvSpPr>
          <p:cNvPr id="10243" name="Rectangle 3"/>
          <p:cNvSpPr>
            <a:spLocks noGrp="1" noChangeArrowheads="1"/>
          </p:cNvSpPr>
          <p:nvPr>
            <p:ph type="body" idx="1"/>
          </p:nvPr>
        </p:nvSpPr>
        <p:spPr>
          <a:xfrm>
            <a:off x="381000" y="1828800"/>
            <a:ext cx="8305800" cy="4800600"/>
          </a:xfrm>
        </p:spPr>
        <p:txBody>
          <a:bodyPr/>
          <a:lstStyle/>
          <a:p>
            <a:pPr marL="533400" indent="-533400">
              <a:lnSpc>
                <a:spcPct val="80000"/>
              </a:lnSpc>
            </a:pPr>
            <a:r>
              <a:rPr lang="en-US" sz="2000"/>
              <a:t>According to the Organic Budget Low the budgetary classifications are:</a:t>
            </a:r>
          </a:p>
          <a:p>
            <a:pPr marL="914400" lvl="1" indent="-457200">
              <a:lnSpc>
                <a:spcPct val="80000"/>
              </a:lnSpc>
              <a:buFont typeface="Wingdings" pitchFamily="2" charset="2"/>
              <a:buNone/>
            </a:pPr>
            <a:r>
              <a:rPr lang="sq-AL" sz="1800"/>
              <a:t>a) </a:t>
            </a:r>
            <a:r>
              <a:rPr lang="en-US" sz="1800"/>
              <a:t>Economic classification </a:t>
            </a:r>
          </a:p>
          <a:p>
            <a:pPr marL="1295400" lvl="2" indent="-381000">
              <a:lnSpc>
                <a:spcPct val="80000"/>
              </a:lnSpc>
            </a:pPr>
            <a:r>
              <a:rPr lang="en-US" sz="1600"/>
              <a:t>Expenditures: from 600-606 current expenditures</a:t>
            </a:r>
          </a:p>
          <a:p>
            <a:pPr marL="2171700" lvl="4" indent="-342900">
              <a:lnSpc>
                <a:spcPct val="80000"/>
              </a:lnSpc>
              <a:buFont typeface="Wingdings" pitchFamily="2" charset="2"/>
              <a:buNone/>
            </a:pPr>
            <a:r>
              <a:rPr lang="en-US" sz="1400"/>
              <a:t>                </a:t>
            </a:r>
            <a:r>
              <a:rPr lang="en-US" sz="1600"/>
              <a:t>from  230-232  capital expenditures</a:t>
            </a:r>
          </a:p>
          <a:p>
            <a:pPr marL="1295400" lvl="2" indent="-381000">
              <a:lnSpc>
                <a:spcPct val="80000"/>
              </a:lnSpc>
            </a:pPr>
            <a:r>
              <a:rPr lang="en-US" sz="1600"/>
              <a:t>Revenues: from 700-709 tax revenue</a:t>
            </a:r>
          </a:p>
          <a:p>
            <a:pPr marL="1295400" lvl="2" indent="-381000">
              <a:lnSpc>
                <a:spcPct val="80000"/>
              </a:lnSpc>
              <a:buFont typeface="Wingdings" pitchFamily="2" charset="2"/>
              <a:buNone/>
            </a:pPr>
            <a:r>
              <a:rPr lang="en-US" sz="1600"/>
              <a:t>		          	 750  revenues from the social security contributions</a:t>
            </a:r>
          </a:p>
          <a:p>
            <a:pPr marL="1295400" lvl="2" indent="-381000">
              <a:lnSpc>
                <a:spcPct val="80000"/>
              </a:lnSpc>
              <a:buFont typeface="Wingdings" pitchFamily="2" charset="2"/>
              <a:buNone/>
            </a:pPr>
            <a:r>
              <a:rPr lang="en-US" sz="1600"/>
              <a:t>			 710-719 secondary revenues (non-tax revenue) 		                 720-721 internal &amp; external current grant</a:t>
            </a:r>
          </a:p>
          <a:p>
            <a:pPr marL="1295400" lvl="2" indent="-381000">
              <a:lnSpc>
                <a:spcPct val="80000"/>
              </a:lnSpc>
              <a:buFont typeface="Wingdings" pitchFamily="2" charset="2"/>
              <a:buNone/>
            </a:pPr>
            <a:r>
              <a:rPr lang="en-US" sz="1600"/>
              <a:t>			 105-106 internal &amp; external capital grant 	           </a:t>
            </a:r>
          </a:p>
          <a:p>
            <a:pPr marL="914400" lvl="1" indent="-457200">
              <a:lnSpc>
                <a:spcPct val="80000"/>
              </a:lnSpc>
              <a:buFont typeface="Wingdings" pitchFamily="2" charset="2"/>
              <a:buNone/>
            </a:pPr>
            <a:r>
              <a:rPr lang="sq-AL" sz="1800"/>
              <a:t>b) </a:t>
            </a:r>
            <a:r>
              <a:rPr lang="en-US" sz="1800"/>
              <a:t>Functional classification – 10 functions, according to COFOG  </a:t>
            </a:r>
          </a:p>
          <a:p>
            <a:pPr marL="914400" lvl="1" indent="-457200">
              <a:lnSpc>
                <a:spcPct val="80000"/>
              </a:lnSpc>
              <a:buFont typeface="Wingdings" pitchFamily="2" charset="2"/>
              <a:buNone/>
            </a:pPr>
            <a:r>
              <a:rPr lang="sq-AL" sz="1800"/>
              <a:t>c) </a:t>
            </a:r>
            <a:r>
              <a:rPr lang="en-US" sz="1800"/>
              <a:t>Program based classification – nearly 120 programs </a:t>
            </a:r>
          </a:p>
          <a:p>
            <a:pPr marL="914400" lvl="1" indent="-457200">
              <a:lnSpc>
                <a:spcPct val="80000"/>
              </a:lnSpc>
              <a:buFont typeface="Wingdings" pitchFamily="2" charset="2"/>
              <a:buNone/>
            </a:pPr>
            <a:r>
              <a:rPr lang="en-US" sz="1800"/>
              <a:t>d</a:t>
            </a:r>
            <a:r>
              <a:rPr lang="sq-AL" sz="1800"/>
              <a:t>) </a:t>
            </a:r>
            <a:r>
              <a:rPr lang="en-US" sz="1800"/>
              <a:t>Classification by source of financing –  5 chapters</a:t>
            </a:r>
          </a:p>
          <a:p>
            <a:pPr marL="914400" lvl="1" indent="-457200">
              <a:lnSpc>
                <a:spcPct val="80000"/>
              </a:lnSpc>
              <a:buFont typeface="Wingdings" pitchFamily="2" charset="2"/>
              <a:buNone/>
            </a:pPr>
            <a:r>
              <a:rPr lang="en-US" sz="1800"/>
              <a:t>e</a:t>
            </a:r>
            <a:r>
              <a:rPr lang="sq-AL" sz="1800"/>
              <a:t>) </a:t>
            </a:r>
            <a:r>
              <a:rPr lang="en-US" sz="1800"/>
              <a:t>Administrative classification – by spending units and TDOs           					             (geographic)</a:t>
            </a:r>
          </a:p>
          <a:p>
            <a:pPr marL="533400" indent="-533400">
              <a:lnSpc>
                <a:spcPct val="80000"/>
              </a:lnSpc>
            </a:pPr>
            <a:r>
              <a:rPr lang="en-US" sz="2000"/>
              <a:t>This budgetary classification for the expenditures and revenues is applicable for both budgetary and accounting processes.</a:t>
            </a:r>
          </a:p>
          <a:p>
            <a:pPr marL="533400" indent="-533400">
              <a:lnSpc>
                <a:spcPct val="80000"/>
              </a:lnSpc>
            </a:pPr>
            <a:endParaRPr lang="en-US" sz="20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Chart of Accounts’ Reform</a:t>
            </a:r>
          </a:p>
        </p:txBody>
      </p:sp>
      <p:sp>
        <p:nvSpPr>
          <p:cNvPr id="17411" name="Rectangle 3"/>
          <p:cNvSpPr>
            <a:spLocks noGrp="1" noChangeArrowheads="1"/>
          </p:cNvSpPr>
          <p:nvPr>
            <p:ph type="body" idx="1"/>
          </p:nvPr>
        </p:nvSpPr>
        <p:spPr/>
        <p:txBody>
          <a:bodyPr/>
          <a:lstStyle/>
          <a:p>
            <a:pPr marL="381000" indent="-381000">
              <a:lnSpc>
                <a:spcPct val="80000"/>
              </a:lnSpc>
            </a:pPr>
            <a:r>
              <a:rPr lang="ro-RO" sz="2000"/>
              <a:t>Chart of accounts’ structuring started on 1998,  adjusting the legal provisions of the law enforcement no.7661 dated 19 January 1993, "On Accounting".</a:t>
            </a:r>
          </a:p>
          <a:p>
            <a:pPr marL="381000" indent="-381000">
              <a:lnSpc>
                <a:spcPct val="80000"/>
              </a:lnSpc>
              <a:buFont typeface="Wingdings" pitchFamily="2" charset="2"/>
              <a:buNone/>
            </a:pPr>
            <a:endParaRPr lang="en-US" sz="1000"/>
          </a:p>
          <a:p>
            <a:pPr marL="381000" indent="-381000">
              <a:lnSpc>
                <a:spcPct val="80000"/>
              </a:lnSpc>
            </a:pPr>
            <a:r>
              <a:rPr lang="en-US" sz="2000"/>
              <a:t>On the basis of this law came the CMD no.248 dated 10 April 1998 "On approval of the Public Chart of Accounts“, amended by CMD no.25 dated 20 January 2001, which set out the creation of Public Accounting for  accounting register and compilation or assembling of financial statements by each budgetary institution, on:</a:t>
            </a:r>
          </a:p>
          <a:p>
            <a:pPr marL="381000" indent="-381000">
              <a:lnSpc>
                <a:spcPct val="80000"/>
              </a:lnSpc>
              <a:buFont typeface="Wingdings" pitchFamily="2" charset="2"/>
              <a:buNone/>
            </a:pPr>
            <a:endParaRPr lang="en-US" sz="1000"/>
          </a:p>
          <a:p>
            <a:pPr marL="800100" lvl="1" indent="-342900">
              <a:lnSpc>
                <a:spcPct val="80000"/>
              </a:lnSpc>
            </a:pPr>
            <a:r>
              <a:rPr lang="en-US" sz="1800"/>
              <a:t> </a:t>
            </a:r>
            <a:r>
              <a:rPr lang="ro-RO" sz="1800"/>
              <a:t>system-wide ministries and other central institutions</a:t>
            </a:r>
            <a:r>
              <a:rPr lang="en-US" sz="1800"/>
              <a:t> </a:t>
            </a:r>
          </a:p>
          <a:p>
            <a:pPr marL="800100" lvl="1" indent="-342900">
              <a:lnSpc>
                <a:spcPct val="80000"/>
              </a:lnSpc>
            </a:pPr>
            <a:r>
              <a:rPr lang="en-US" sz="1800"/>
              <a:t> </a:t>
            </a:r>
            <a:r>
              <a:rPr lang="ro-RO" sz="1800"/>
              <a:t>local level by district</a:t>
            </a:r>
            <a:r>
              <a:rPr lang="en-US" sz="1800"/>
              <a:t> , </a:t>
            </a:r>
          </a:p>
          <a:p>
            <a:pPr marL="800100" lvl="1" indent="-342900">
              <a:lnSpc>
                <a:spcPct val="80000"/>
              </a:lnSpc>
            </a:pPr>
            <a:r>
              <a:rPr lang="en-US" sz="1800"/>
              <a:t> </a:t>
            </a:r>
            <a:r>
              <a:rPr lang="ro-RO" sz="1800"/>
              <a:t>institutions which are not fully on Treasury scheme</a:t>
            </a:r>
            <a:r>
              <a:rPr lang="en-US" sz="1800"/>
              <a:t> , </a:t>
            </a:r>
          </a:p>
          <a:p>
            <a:pPr marL="800100" lvl="1" indent="-342900">
              <a:lnSpc>
                <a:spcPct val="80000"/>
              </a:lnSpc>
            </a:pPr>
            <a:r>
              <a:rPr lang="ro-RO" sz="1800"/>
              <a:t> nationally basis for all ministries, central institutions and local   institutions.</a:t>
            </a:r>
            <a:endParaRPr lang="en-US" sz="180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a:t>Chart of Accounts’ Reform      (continues)</a:t>
            </a:r>
            <a:endParaRPr lang="sq-AL" sz="4000"/>
          </a:p>
        </p:txBody>
      </p:sp>
      <p:sp>
        <p:nvSpPr>
          <p:cNvPr id="16387" name="Rectangle 3"/>
          <p:cNvSpPr>
            <a:spLocks noGrp="1" noChangeArrowheads="1"/>
          </p:cNvSpPr>
          <p:nvPr>
            <p:ph type="body" idx="1"/>
          </p:nvPr>
        </p:nvSpPr>
        <p:spPr/>
        <p:txBody>
          <a:bodyPr/>
          <a:lstStyle/>
          <a:p>
            <a:pPr marL="609600" indent="-609600">
              <a:lnSpc>
                <a:spcPct val="80000"/>
              </a:lnSpc>
            </a:pPr>
            <a:r>
              <a:rPr lang="ro-RO" sz="1800"/>
              <a:t>Currently, all accounting issues are regulated by the Law no.9228 date 29 April 2004, amended by Law no.9477 dated 09 February 2006 "On Accounting and Financial Statements", which requires the implementation of:</a:t>
            </a:r>
            <a:r>
              <a:rPr lang="en-US" sz="1800"/>
              <a:t> </a:t>
            </a:r>
          </a:p>
          <a:p>
            <a:pPr marL="609600" indent="-609600">
              <a:lnSpc>
                <a:spcPct val="80000"/>
              </a:lnSpc>
              <a:buFont typeface="Wingdings" pitchFamily="2" charset="2"/>
              <a:buNone/>
            </a:pPr>
            <a:endParaRPr lang="en-US" sz="900"/>
          </a:p>
          <a:p>
            <a:pPr marL="990600" lvl="1" indent="-533400">
              <a:lnSpc>
                <a:spcPct val="80000"/>
              </a:lnSpc>
            </a:pPr>
            <a:r>
              <a:rPr lang="ro-RO" sz="1600"/>
              <a:t>National Accounting Standards (NAS)</a:t>
            </a:r>
            <a:r>
              <a:rPr lang="en-US" sz="1600"/>
              <a:t> </a:t>
            </a:r>
          </a:p>
          <a:p>
            <a:pPr marL="990600" lvl="1" indent="-533400">
              <a:lnSpc>
                <a:spcPct val="80000"/>
              </a:lnSpc>
            </a:pPr>
            <a:r>
              <a:rPr lang="ro-RO" sz="1600"/>
              <a:t>International Accounting Standards (IAS, IFRS).</a:t>
            </a:r>
            <a:r>
              <a:rPr lang="en-US" sz="1600"/>
              <a:t> </a:t>
            </a:r>
          </a:p>
          <a:p>
            <a:pPr marL="990600" lvl="1" indent="-533400">
              <a:lnSpc>
                <a:spcPct val="80000"/>
              </a:lnSpc>
              <a:buFont typeface="Wingdings" pitchFamily="2" charset="2"/>
              <a:buNone/>
            </a:pPr>
            <a:endParaRPr lang="en-US" sz="900"/>
          </a:p>
          <a:p>
            <a:pPr marL="609600" indent="-609600">
              <a:lnSpc>
                <a:spcPct val="80000"/>
              </a:lnSpc>
            </a:pPr>
            <a:r>
              <a:rPr lang="ro-RO" sz="1800"/>
              <a:t>This law applies to</a:t>
            </a:r>
            <a:r>
              <a:rPr lang="en-US" sz="1800"/>
              <a:t>:</a:t>
            </a:r>
          </a:p>
          <a:p>
            <a:pPr marL="990600" lvl="1" indent="-533400">
              <a:lnSpc>
                <a:spcPct val="80000"/>
              </a:lnSpc>
              <a:buFontTx/>
              <a:buAutoNum type="arabicPeriod"/>
            </a:pPr>
            <a:r>
              <a:rPr lang="ro-RO" sz="1600"/>
              <a:t>Commercial companies</a:t>
            </a:r>
            <a:r>
              <a:rPr lang="en-US" sz="1600"/>
              <a:t> </a:t>
            </a:r>
          </a:p>
          <a:p>
            <a:pPr marL="990600" lvl="1" indent="-533400">
              <a:lnSpc>
                <a:spcPct val="80000"/>
              </a:lnSpc>
              <a:buFontTx/>
              <a:buAutoNum type="arabicPeriod"/>
            </a:pPr>
            <a:r>
              <a:rPr lang="ro-RO" sz="1600"/>
              <a:t>Other not-for profit units, when the financial statements and accounting are not object of other laws.</a:t>
            </a:r>
          </a:p>
          <a:p>
            <a:pPr marL="990600" lvl="1" indent="-533400">
              <a:lnSpc>
                <a:spcPct val="80000"/>
              </a:lnSpc>
              <a:buFontTx/>
              <a:buNone/>
            </a:pPr>
            <a:endParaRPr lang="en-US" sz="900"/>
          </a:p>
          <a:p>
            <a:pPr marL="609600" indent="-609600">
              <a:lnSpc>
                <a:spcPct val="80000"/>
              </a:lnSpc>
            </a:pPr>
            <a:r>
              <a:rPr lang="ro-RO" sz="1800"/>
              <a:t>Currently, the implementation of accounting procedures by central and local budgetary units, is a combined approach of both “modified cash“ and “modified accrual” basis.</a:t>
            </a:r>
            <a:endParaRPr lang="en-US" sz="18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ro-RO"/>
              <a:t>The future action plan</a:t>
            </a:r>
            <a:r>
              <a:rPr lang="en-US"/>
              <a:t> </a:t>
            </a:r>
          </a:p>
        </p:txBody>
      </p:sp>
      <p:sp>
        <p:nvSpPr>
          <p:cNvPr id="15363" name="Rectangle 3"/>
          <p:cNvSpPr>
            <a:spLocks noGrp="1" noChangeArrowheads="1"/>
          </p:cNvSpPr>
          <p:nvPr>
            <p:ph type="body" idx="1"/>
          </p:nvPr>
        </p:nvSpPr>
        <p:spPr/>
        <p:txBody>
          <a:bodyPr/>
          <a:lstStyle/>
          <a:p>
            <a:pPr marL="609600" indent="-609600"/>
            <a:r>
              <a:rPr lang="ro-RO" sz="2400"/>
              <a:t>On BC &amp; CA exists an action plan which aims to fully implement IPSAS criteria.</a:t>
            </a:r>
          </a:p>
          <a:p>
            <a:pPr marL="609600" indent="-609600"/>
            <a:r>
              <a:rPr lang="ro-RO" sz="2400"/>
              <a:t>The implementation of IPSAS will start in 2013</a:t>
            </a:r>
            <a:endParaRPr lang="en-US" sz="2400"/>
          </a:p>
          <a:p>
            <a:pPr marL="609600" indent="-609600"/>
            <a:r>
              <a:rPr lang="ro-RO" sz="2400"/>
              <a:t>There will be gradual progress up to the authentic “Full Accrual" accounting basis for</a:t>
            </a:r>
            <a:r>
              <a:rPr lang="en-US" sz="2400"/>
              <a:t> </a:t>
            </a:r>
            <a:r>
              <a:rPr lang="pt-BR" sz="2400"/>
              <a:t>:</a:t>
            </a:r>
          </a:p>
          <a:p>
            <a:pPr marL="990600" lvl="1" indent="-533400">
              <a:buFont typeface="Wingdings" pitchFamily="2" charset="2"/>
              <a:buNone/>
            </a:pPr>
            <a:endParaRPr lang="pt-BR" sz="900"/>
          </a:p>
          <a:p>
            <a:pPr marL="1371600" lvl="2" indent="-457200">
              <a:buFontTx/>
              <a:buAutoNum type="arabicPeriod"/>
            </a:pPr>
            <a:r>
              <a:rPr lang="pt-BR" sz="2000"/>
              <a:t> </a:t>
            </a:r>
            <a:r>
              <a:rPr lang="ro-RO" sz="2000" b="1"/>
              <a:t>budgetary units</a:t>
            </a:r>
            <a:r>
              <a:rPr lang="en-US" sz="2000" b="1"/>
              <a:t> </a:t>
            </a:r>
            <a:endParaRPr lang="pt-BR" sz="2000" b="1"/>
          </a:p>
          <a:p>
            <a:pPr marL="1371600" lvl="2" indent="-457200">
              <a:buFontTx/>
              <a:buAutoNum type="arabicPeriod"/>
            </a:pPr>
            <a:r>
              <a:rPr lang="pt-BR" sz="2000" b="1"/>
              <a:t> </a:t>
            </a:r>
            <a:r>
              <a:rPr lang="ro-RO" sz="2000" b="1"/>
              <a:t>non-budgetary public entities</a:t>
            </a:r>
            <a:r>
              <a:rPr lang="en-US" sz="2000" b="1"/>
              <a:t> </a:t>
            </a:r>
            <a:endParaRPr lang="pt-BR" sz="2000" b="1"/>
          </a:p>
          <a:p>
            <a:pPr marL="1371600" lvl="2" indent="-457200">
              <a:buFontTx/>
              <a:buAutoNum type="arabicPeriod"/>
            </a:pPr>
            <a:r>
              <a:rPr lang="pt-BR" sz="2000" b="1"/>
              <a:t> </a:t>
            </a:r>
            <a:r>
              <a:rPr lang="ro-RO" sz="2000" b="1"/>
              <a:t>public corporations</a:t>
            </a:r>
            <a:r>
              <a:rPr lang="en-US" sz="2000"/>
              <a:t> </a:t>
            </a:r>
            <a:r>
              <a:rPr lang="pt-BR" sz="2000"/>
              <a:t>.</a:t>
            </a:r>
            <a:endParaRPr lang="en-US" sz="200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457200" y="457200"/>
            <a:ext cx="8229600" cy="1133475"/>
          </a:xfrm>
        </p:spPr>
        <p:txBody>
          <a:bodyPr/>
          <a:lstStyle/>
          <a:p>
            <a:r>
              <a:rPr lang="en-US" sz="4000"/>
              <a:t>Integrated Treasury System </a:t>
            </a:r>
            <a:br>
              <a:rPr lang="en-US" sz="4000"/>
            </a:br>
            <a:r>
              <a:rPr lang="en-US" sz="4000"/>
              <a:t>(Oracle-based) </a:t>
            </a:r>
          </a:p>
        </p:txBody>
      </p:sp>
      <p:sp>
        <p:nvSpPr>
          <p:cNvPr id="12295" name="Rectangle 7"/>
          <p:cNvSpPr>
            <a:spLocks noGrp="1" noChangeArrowheads="1"/>
          </p:cNvSpPr>
          <p:nvPr>
            <p:ph type="body" idx="1"/>
          </p:nvPr>
        </p:nvSpPr>
        <p:spPr>
          <a:xfrm>
            <a:off x="457200" y="1600200"/>
            <a:ext cx="8305800" cy="5257800"/>
          </a:xfrm>
        </p:spPr>
        <p:txBody>
          <a:bodyPr/>
          <a:lstStyle/>
          <a:p>
            <a:pPr marL="609600" indent="-609600"/>
            <a:r>
              <a:rPr lang="ro-RO" sz="2000"/>
              <a:t>Since 2007 Ministry of Finance started the implementation of the Integrated Treasury System (Oracle), which assures the real-time and on-line link among budget, accounting and treasury procedures. </a:t>
            </a:r>
          </a:p>
          <a:p>
            <a:pPr marL="609600" indent="-609600"/>
            <a:r>
              <a:rPr lang="ro-RO" sz="2000"/>
              <a:t>The configuration of its core parameters and dimensions it is shown in the below table:</a:t>
            </a:r>
          </a:p>
          <a:p>
            <a:pPr marL="609600" indent="-609600" algn="ctr">
              <a:buFont typeface="Wingdings" pitchFamily="2" charset="2"/>
              <a:buNone/>
            </a:pPr>
            <a:r>
              <a:rPr lang="ro-RO" sz="2400"/>
              <a:t> </a:t>
            </a:r>
            <a:endParaRPr lang="pt-BR" sz="2400"/>
          </a:p>
          <a:p>
            <a:pPr marL="609600" indent="-609600">
              <a:buFont typeface="Wingdings" pitchFamily="2" charset="2"/>
              <a:buNone/>
            </a:pPr>
            <a:endParaRPr lang="en-US" sz="2400"/>
          </a:p>
        </p:txBody>
      </p:sp>
      <p:sp>
        <p:nvSpPr>
          <p:cNvPr id="1229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457200" algn="l"/>
              </a:tabLst>
            </a:pPr>
            <a:endParaRPr lang="sq-AL"/>
          </a:p>
        </p:txBody>
      </p:sp>
      <p:sp>
        <p:nvSpPr>
          <p:cNvPr id="12297"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457200" algn="l"/>
              </a:tabLst>
            </a:pPr>
            <a:endParaRPr lang="sq-AL"/>
          </a:p>
        </p:txBody>
      </p:sp>
      <p:sp>
        <p:nvSpPr>
          <p:cNvPr id="1229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457200" algn="l"/>
              </a:tabLst>
            </a:pPr>
            <a:endParaRPr lang="sq-AL"/>
          </a:p>
        </p:txBody>
      </p:sp>
      <p:pic>
        <p:nvPicPr>
          <p:cNvPr id="12306" name="Picture 18"/>
          <p:cNvPicPr>
            <a:picLocks noChangeAspect="1" noChangeArrowheads="1"/>
          </p:cNvPicPr>
          <p:nvPr/>
        </p:nvPicPr>
        <p:blipFill>
          <a:blip r:embed="rId2" cstate="print"/>
          <a:srcRect/>
          <a:stretch>
            <a:fillRect/>
          </a:stretch>
        </p:blipFill>
        <p:spPr bwMode="auto">
          <a:xfrm>
            <a:off x="1905000" y="3733800"/>
            <a:ext cx="7394575" cy="2819400"/>
          </a:xfrm>
          <a:prstGeom prst="rect">
            <a:avLst/>
          </a:prstGeom>
          <a:noFill/>
          <a:ln w="9525">
            <a:noFill/>
            <a:miter lim="800000"/>
            <a:headEnd/>
            <a:tailEnd/>
          </a:ln>
          <a:effectLst/>
        </p:spPr>
      </p:pic>
    </p:spTree>
  </p:cSld>
  <p:clrMapOvr>
    <a:masterClrMapping/>
  </p:clrMapOvr>
  <p:transition/>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653</TotalTime>
  <Words>493</Words>
  <Application>Microsoft Office PowerPoint</Application>
  <PresentationFormat>On-screen Show (4:3)</PresentationFormat>
  <Paragraphs>66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 New Roman</vt:lpstr>
      <vt:lpstr>Wingdings</vt:lpstr>
      <vt:lpstr>Arial Black</vt:lpstr>
      <vt:lpstr>Pixel</vt:lpstr>
      <vt:lpstr>Budget Classification &amp; Chart of Accounts in Albania</vt:lpstr>
      <vt:lpstr>Historical View</vt:lpstr>
      <vt:lpstr>Budgetary Classification’s Reform.</vt:lpstr>
      <vt:lpstr>Budgetary Classification’s Reform (continues)</vt:lpstr>
      <vt:lpstr>Chart of Accounts’ Reform</vt:lpstr>
      <vt:lpstr>Chart of Accounts’ Reform      (continues)</vt:lpstr>
      <vt:lpstr>The future action plan </vt:lpstr>
      <vt:lpstr>Integrated Treasury System  (Oracle-based) </vt:lpstr>
    </vt:vector>
  </TitlesOfParts>
  <Company>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anridajko</dc:creator>
  <cp:lastModifiedBy>antofagasta</cp:lastModifiedBy>
  <cp:revision>19</cp:revision>
  <dcterms:created xsi:type="dcterms:W3CDTF">2010-10-04T12:36:07Z</dcterms:created>
  <dcterms:modified xsi:type="dcterms:W3CDTF">2010-10-05T14:11:35Z</dcterms:modified>
</cp:coreProperties>
</file>