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71" r:id="rId4"/>
    <p:sldId id="261" r:id="rId5"/>
    <p:sldId id="289" r:id="rId6"/>
    <p:sldId id="262" r:id="rId7"/>
    <p:sldId id="259" r:id="rId8"/>
    <p:sldId id="305" r:id="rId9"/>
    <p:sldId id="304" r:id="rId10"/>
    <p:sldId id="288" r:id="rId11"/>
    <p:sldId id="292" r:id="rId12"/>
    <p:sldId id="303" r:id="rId13"/>
    <p:sldId id="302" r:id="rId14"/>
    <p:sldId id="291" r:id="rId15"/>
    <p:sldId id="2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D"/>
    <a:srgbClr val="C89800"/>
    <a:srgbClr val="009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7703" autoAdjust="0"/>
  </p:normalViewPr>
  <p:slideViewPr>
    <p:cSldViewPr snapToGrid="0">
      <p:cViewPr varScale="1">
        <p:scale>
          <a:sx n="58" d="100"/>
          <a:sy n="58" d="100"/>
        </p:scale>
        <p:origin x="102"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elena Slizhevskaya" userId="c31c118f-cc09-4814-95e2-f268a72c0a23" providerId="ADAL" clId="{34D66A6B-1BCB-459B-8CA9-473BAE0B0AD4}"/>
    <pc:docChg chg="modSld">
      <pc:chgData name="Yelena Slizhevskaya" userId="c31c118f-cc09-4814-95e2-f268a72c0a23" providerId="ADAL" clId="{34D66A6B-1BCB-459B-8CA9-473BAE0B0AD4}" dt="2023-05-23T07:19:32.651" v="31" actId="1037"/>
      <pc:docMkLst>
        <pc:docMk/>
      </pc:docMkLst>
      <pc:sldChg chg="modSp mod">
        <pc:chgData name="Yelena Slizhevskaya" userId="c31c118f-cc09-4814-95e2-f268a72c0a23" providerId="ADAL" clId="{34D66A6B-1BCB-459B-8CA9-473BAE0B0AD4}" dt="2023-05-23T07:19:32.651" v="31" actId="1037"/>
        <pc:sldMkLst>
          <pc:docMk/>
          <pc:sldMk cId="2852223274" sldId="271"/>
        </pc:sldMkLst>
        <pc:spChg chg="mod">
          <ac:chgData name="Yelena Slizhevskaya" userId="c31c118f-cc09-4814-95e2-f268a72c0a23" providerId="ADAL" clId="{34D66A6B-1BCB-459B-8CA9-473BAE0B0AD4}" dt="2023-05-23T07:19:23.429" v="19" actId="20577"/>
          <ac:spMkLst>
            <pc:docMk/>
            <pc:sldMk cId="2852223274" sldId="271"/>
            <ac:spMk id="37" creationId="{C0D7E5DB-A8EE-41AB-BB33-8ADD60CC6F2B}"/>
          </ac:spMkLst>
        </pc:spChg>
        <pc:spChg chg="mod">
          <ac:chgData name="Yelena Slizhevskaya" userId="c31c118f-cc09-4814-95e2-f268a72c0a23" providerId="ADAL" clId="{34D66A6B-1BCB-459B-8CA9-473BAE0B0AD4}" dt="2023-05-23T07:19:32.651" v="31" actId="1037"/>
          <ac:spMkLst>
            <pc:docMk/>
            <pc:sldMk cId="2852223274" sldId="271"/>
            <ac:spMk id="41" creationId="{1FD7DC6F-CC23-4909-ABBB-2AEE809737C8}"/>
          </ac:spMkLst>
        </pc:spChg>
        <pc:cxnChg chg="mod">
          <ac:chgData name="Yelena Slizhevskaya" userId="c31c118f-cc09-4814-95e2-f268a72c0a23" providerId="ADAL" clId="{34D66A6B-1BCB-459B-8CA9-473BAE0B0AD4}" dt="2023-05-23T07:19:02.181" v="1" actId="14100"/>
          <ac:cxnSpMkLst>
            <pc:docMk/>
            <pc:sldMk cId="2852223274" sldId="271"/>
            <ac:cxnSpMk id="40" creationId="{B8F92010-5FFB-4D49-A919-10A8E052B876}"/>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5E711-EC36-4794-888C-DBB02937F4E7}" type="datetimeFigureOut">
              <a:rPr lang="en-US" smtClean="0"/>
              <a:pPr/>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AA345-3C2D-4815-A85D-074F525F84B4}" type="slidenum">
              <a:rPr lang="en-US" smtClean="0"/>
              <a:pPr/>
              <a:t>‹#›</a:t>
            </a:fld>
            <a:endParaRPr lang="en-US"/>
          </a:p>
        </p:txBody>
      </p:sp>
    </p:spTree>
    <p:extLst>
      <p:ext uri="{BB962C8B-B14F-4D97-AF65-F5344CB8AC3E}">
        <p14:creationId xmlns:p14="http://schemas.microsoft.com/office/powerpoint/2010/main" val="151697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hr-HR" sz="1200">
                <a:solidFill>
                  <a:schemeClr val="tx1"/>
                </a:solidFill>
                <a:effectLst/>
                <a:latin typeface="+mn-lt"/>
                <a:ea typeface="+mn-ea"/>
                <a:cs typeface="+mn-cs"/>
              </a:rPr>
              <a:t>Albanija se posljednjih godina suočila s tri uzastopne krize; potresom u 2019., pandemijom bolesti COVID-19 i trenutačnom krizom povezanom s cijenama. Albanija se podosta uspješno uhvatila ukoštac s tim uzastopnim krizama i nastavlja kontinuirani monitoring situacije, a albanske vlasti koordiniraju politike te pravovremeno poduzimaju potrebne mjere. Albanska vlada izrazila je svoju odlučnost da nastavi s pokrenutim reformama i suočavanjem s izazovima upravljanja promjenama (različitim razinama dionika, različitim stajalištima u pogledu svakodnevnog rada, poteškoćama u uvođenju novih metodologija i tehnika u različite procese poslovanja u oblaku). Te reforme uključuju i reformu digitalizacije/automatizacije, kojom se uvećava kvaliteta usluge za poduzeća i unaprjeđuje fiskalna/financijska disciplina izvršenja proračuna.</a:t>
            </a:r>
          </a:p>
        </p:txBody>
      </p:sp>
      <p:sp>
        <p:nvSpPr>
          <p:cNvPr id="4" name="Slide Number Placeholder 3"/>
          <p:cNvSpPr>
            <a:spLocks noGrp="1"/>
          </p:cNvSpPr>
          <p:nvPr>
            <p:ph type="sldNum" sz="quarter" idx="10"/>
          </p:nvPr>
        </p:nvSpPr>
        <p:spPr/>
        <p:txBody>
          <a:bodyPr/>
          <a:lstStyle/>
          <a:p>
            <a:fld id="{955AA345-3C2D-4815-A85D-074F525F84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hr-HR" sz="1200">
                <a:solidFill>
                  <a:schemeClr val="tx1"/>
                </a:solidFill>
                <a:effectLst/>
                <a:latin typeface="+mn-lt"/>
                <a:ea typeface="+mn-ea"/>
                <a:cs typeface="+mn-cs"/>
              </a:rPr>
              <a:t>Stvaranje i održavanje baze podataka korisničkih pogrešaka uz reference na vrstu pogreške, korisnike, rješenje pogreške itd.</a:t>
            </a:r>
          </a:p>
          <a:p>
            <a:r>
              <a:rPr lang="hr-HR" sz="1200">
                <a:solidFill>
                  <a:schemeClr val="tx1"/>
                </a:solidFill>
                <a:effectLst/>
                <a:latin typeface="+mn-lt"/>
                <a:ea typeface="+mn-ea"/>
                <a:cs typeface="+mn-cs"/>
              </a:rPr>
              <a:t>Osposobljavanje novih korisnika sustava i testiranje njihovih sposobnosti prije nego što im se omogući pristup sustavu</a:t>
            </a:r>
          </a:p>
          <a:p>
            <a:r>
              <a:rPr lang="hr-HR" sz="1200">
                <a:solidFill>
                  <a:schemeClr val="tx1"/>
                </a:solidFill>
                <a:effectLst/>
                <a:latin typeface="+mn-lt"/>
                <a:ea typeface="+mn-ea"/>
                <a:cs typeface="+mn-cs"/>
              </a:rPr>
              <a:t>Prethodno definiranje prava korisnika u skladu s njihovim radnim mjestom i uvođenje priručnika za upravljanje sustavom za korisnike.</a:t>
            </a:r>
          </a:p>
          <a:p>
            <a:r>
              <a:rPr lang="hr-HR" sz="1200">
                <a:solidFill>
                  <a:schemeClr val="tx1"/>
                </a:solidFill>
                <a:effectLst/>
                <a:latin typeface="+mn-lt"/>
                <a:ea typeface="+mn-ea"/>
                <a:cs typeface="+mn-cs"/>
              </a:rPr>
              <a:t> </a:t>
            </a:r>
          </a:p>
          <a:p>
            <a:r>
              <a:rPr lang="hr-HR" sz="1200">
                <a:solidFill>
                  <a:schemeClr val="tx1"/>
                </a:solidFill>
                <a:effectLst/>
                <a:latin typeface="+mn-lt"/>
                <a:ea typeface="+mn-ea"/>
                <a:cs typeface="+mn-cs"/>
              </a:rPr>
              <a:t>AGFIS je sustavno unaprjeđivan novim funkcijama posljednjih godina, što uključuje proširena i dodana nova pravila o preventivnim kontrolama i kontrolama za otkrivanje, kao i nekim drugim ključnim kontrolama.</a:t>
            </a:r>
          </a:p>
          <a:p>
            <a:r>
              <a:rPr lang="hr-HR" sz="1200" b="1">
                <a:solidFill>
                  <a:schemeClr val="tx1"/>
                </a:solidFill>
                <a:effectLst/>
                <a:latin typeface="+mn-lt"/>
                <a:ea typeface="+mn-ea"/>
                <a:cs typeface="+mn-cs"/>
              </a:rPr>
              <a:t>I.</a:t>
            </a:r>
            <a:r>
              <a:rPr lang="hr-HR" sz="1200">
                <a:solidFill>
                  <a:schemeClr val="tx1"/>
                </a:solidFill>
                <a:effectLst/>
                <a:latin typeface="+mn-lt"/>
                <a:ea typeface="+mn-ea"/>
                <a:cs typeface="+mn-cs"/>
              </a:rPr>
              <a:t> Postoje preventivne kontrole kao što su:</a:t>
            </a:r>
          </a:p>
          <a:p>
            <a:r>
              <a:rPr lang="hr-HR" sz="1200">
                <a:solidFill>
                  <a:schemeClr val="tx1"/>
                </a:solidFill>
                <a:effectLst/>
                <a:latin typeface="+mn-lt"/>
                <a:ea typeface="+mn-ea"/>
                <a:cs typeface="+mn-cs"/>
              </a:rPr>
              <a:t>-nadzor/osposobljavanje nižeg osoblja,</a:t>
            </a:r>
          </a:p>
          <a:p>
            <a:r>
              <a:rPr lang="hr-HR" sz="1200">
                <a:solidFill>
                  <a:schemeClr val="tx1"/>
                </a:solidFill>
                <a:effectLst/>
                <a:latin typeface="+mn-lt"/>
                <a:ea typeface="+mn-ea"/>
                <a:cs typeface="+mn-cs"/>
              </a:rPr>
              <a:t>-lozinke za pristup sustavima,</a:t>
            </a:r>
          </a:p>
          <a:p>
            <a:r>
              <a:rPr lang="hr-HR" sz="1200">
                <a:solidFill>
                  <a:schemeClr val="tx1"/>
                </a:solidFill>
                <a:effectLst/>
                <a:latin typeface="+mn-lt"/>
                <a:ea typeface="+mn-ea"/>
                <a:cs typeface="+mn-cs"/>
              </a:rPr>
              <a:t>-sigurnosna pravila / odvojene operativne jedinice,</a:t>
            </a:r>
          </a:p>
          <a:p>
            <a:r>
              <a:rPr lang="hr-HR" sz="1200">
                <a:solidFill>
                  <a:schemeClr val="tx1"/>
                </a:solidFill>
                <a:effectLst/>
                <a:latin typeface="+mn-lt"/>
                <a:ea typeface="+mn-ea"/>
                <a:cs typeface="+mn-cs"/>
              </a:rPr>
              <a:t>One uključuju dodana </a:t>
            </a:r>
            <a:r>
              <a:rPr lang="hr-HR" sz="1200" b="1">
                <a:solidFill>
                  <a:schemeClr val="tx1"/>
                </a:solidFill>
                <a:effectLst/>
                <a:latin typeface="+mn-lt"/>
                <a:ea typeface="+mn-ea"/>
                <a:cs typeface="+mn-cs"/>
              </a:rPr>
              <a:t>nova</a:t>
            </a:r>
            <a:r>
              <a:rPr lang="hr-HR" sz="1200">
                <a:solidFill>
                  <a:schemeClr val="tx1"/>
                </a:solidFill>
                <a:effectLst/>
                <a:latin typeface="+mn-lt"/>
                <a:ea typeface="+mn-ea"/>
                <a:cs typeface="+mn-cs"/>
              </a:rPr>
              <a:t> pravila unutarnje kontrole kao što su:</a:t>
            </a:r>
          </a:p>
          <a:p>
            <a:r>
              <a:rPr lang="hr-HR" sz="1200">
                <a:solidFill>
                  <a:schemeClr val="tx1"/>
                </a:solidFill>
                <a:effectLst/>
                <a:latin typeface="+mn-lt"/>
                <a:ea typeface="+mn-ea"/>
                <a:cs typeface="+mn-cs"/>
              </a:rPr>
              <a:t>1. Personalizacija obrazaca za računovodstvenu registraciju</a:t>
            </a:r>
          </a:p>
          <a:p>
            <a:r>
              <a:rPr lang="hr-HR" sz="1200">
                <a:solidFill>
                  <a:schemeClr val="tx1"/>
                </a:solidFill>
                <a:effectLst/>
                <a:latin typeface="+mn-lt"/>
                <a:ea typeface="+mn-ea"/>
                <a:cs typeface="+mn-cs"/>
              </a:rPr>
              <a:t>2. Pravila unakrsne provjere za računovodstvenu registraciju</a:t>
            </a:r>
          </a:p>
          <a:p>
            <a:r>
              <a:rPr lang="hr-HR" sz="1200">
                <a:solidFill>
                  <a:schemeClr val="tx1"/>
                </a:solidFill>
                <a:effectLst/>
                <a:latin typeface="+mn-lt"/>
                <a:ea typeface="+mn-ea"/>
                <a:cs typeface="+mn-cs"/>
              </a:rPr>
              <a:t>3. Automatizacija financijske konsolidacije pomoću prethodno definiranih formula.</a:t>
            </a:r>
          </a:p>
          <a:p>
            <a:r>
              <a:rPr lang="hr-HR" sz="1200" b="1">
                <a:solidFill>
                  <a:schemeClr val="tx1"/>
                </a:solidFill>
                <a:effectLst/>
                <a:latin typeface="+mn-lt"/>
                <a:ea typeface="+mn-ea"/>
                <a:cs typeface="+mn-cs"/>
              </a:rPr>
              <a:t>II.</a:t>
            </a:r>
            <a:r>
              <a:rPr lang="hr-HR" sz="1200">
                <a:solidFill>
                  <a:schemeClr val="tx1"/>
                </a:solidFill>
                <a:effectLst/>
                <a:latin typeface="+mn-lt"/>
                <a:ea typeface="+mn-ea"/>
                <a:cs typeface="+mn-cs"/>
              </a:rPr>
              <a:t> Postoje kontrole za otkrivanje kao što su:</a:t>
            </a:r>
          </a:p>
          <a:p>
            <a:r>
              <a:rPr lang="hr-HR" sz="1200">
                <a:solidFill>
                  <a:schemeClr val="tx1"/>
                </a:solidFill>
                <a:effectLst/>
                <a:latin typeface="+mn-lt"/>
                <a:ea typeface="+mn-ea"/>
                <a:cs typeface="+mn-cs"/>
              </a:rPr>
              <a:t>-usklađivanje računa,</a:t>
            </a:r>
          </a:p>
          <a:p>
            <a:r>
              <a:rPr lang="hr-HR" sz="1200">
                <a:solidFill>
                  <a:schemeClr val="tx1"/>
                </a:solidFill>
                <a:effectLst/>
                <a:latin typeface="+mn-lt"/>
                <a:ea typeface="+mn-ea"/>
                <a:cs typeface="+mn-cs"/>
              </a:rPr>
              <a:t>-zapisnici aktivnosti u financijskim sustavima,</a:t>
            </a:r>
          </a:p>
          <a:p>
            <a:r>
              <a:rPr lang="hr-HR" sz="1200">
                <a:solidFill>
                  <a:schemeClr val="tx1"/>
                </a:solidFill>
                <a:effectLst/>
                <a:latin typeface="+mn-lt"/>
                <a:ea typeface="+mn-ea"/>
                <a:cs typeface="+mn-cs"/>
              </a:rPr>
              <a:t>One uključuju dodana </a:t>
            </a:r>
            <a:r>
              <a:rPr lang="hr-HR" sz="1200" b="1">
                <a:solidFill>
                  <a:schemeClr val="tx1"/>
                </a:solidFill>
                <a:effectLst/>
                <a:latin typeface="+mn-lt"/>
                <a:ea typeface="+mn-ea"/>
                <a:cs typeface="+mn-cs"/>
              </a:rPr>
              <a:t>nova</a:t>
            </a:r>
            <a:r>
              <a:rPr lang="hr-HR" sz="1200">
                <a:solidFill>
                  <a:schemeClr val="tx1"/>
                </a:solidFill>
                <a:effectLst/>
                <a:latin typeface="+mn-lt"/>
                <a:ea typeface="+mn-ea"/>
                <a:cs typeface="+mn-cs"/>
              </a:rPr>
              <a:t> pravila unutarnje kontrole:</a:t>
            </a:r>
          </a:p>
          <a:p>
            <a:r>
              <a:rPr lang="hr-HR" sz="1200">
                <a:solidFill>
                  <a:schemeClr val="tx1"/>
                </a:solidFill>
                <a:effectLst/>
                <a:latin typeface="+mn-lt"/>
                <a:ea typeface="+mn-ea"/>
                <a:cs typeface="+mn-cs"/>
              </a:rPr>
              <a:t>1. Izvještaji o monitoringu za kontrole za otkrivanje </a:t>
            </a:r>
          </a:p>
          <a:p>
            <a:r>
              <a:rPr lang="hr-HR" sz="1200" b="1">
                <a:solidFill>
                  <a:schemeClr val="tx1"/>
                </a:solidFill>
                <a:effectLst/>
                <a:latin typeface="+mn-lt"/>
                <a:ea typeface="+mn-ea"/>
                <a:cs typeface="+mn-cs"/>
              </a:rPr>
              <a:t>III.</a:t>
            </a:r>
            <a:r>
              <a:rPr lang="hr-HR" sz="1200">
                <a:solidFill>
                  <a:schemeClr val="tx1"/>
                </a:solidFill>
                <a:effectLst/>
                <a:latin typeface="+mn-lt"/>
                <a:ea typeface="+mn-ea"/>
                <a:cs typeface="+mn-cs"/>
              </a:rPr>
              <a:t> Postoje i druge ključne kontrole kao što su:</a:t>
            </a:r>
          </a:p>
          <a:p>
            <a:r>
              <a:rPr lang="hr-HR" sz="1200">
                <a:solidFill>
                  <a:schemeClr val="tx1"/>
                </a:solidFill>
                <a:effectLst/>
                <a:latin typeface="+mn-lt"/>
                <a:ea typeface="+mn-ea"/>
                <a:cs typeface="+mn-cs"/>
              </a:rPr>
              <a:t>-Kontrola raspoloživih proračunskih sredstava pri registraciji obveza</a:t>
            </a:r>
          </a:p>
          <a:p>
            <a:r>
              <a:rPr lang="hr-HR" sz="1200">
                <a:solidFill>
                  <a:schemeClr val="tx1"/>
                </a:solidFill>
                <a:effectLst/>
                <a:latin typeface="+mn-lt"/>
                <a:ea typeface="+mn-ea"/>
                <a:cs typeface="+mn-cs"/>
              </a:rPr>
              <a:t>-Kontrola ograničenja gotovinskih sredstava u vezi s plaćanjima (nije moguće platiti više od iznosa stanja JRR-a)</a:t>
            </a:r>
          </a:p>
          <a:p>
            <a:r>
              <a:rPr lang="hr-HR" sz="1200">
                <a:solidFill>
                  <a:schemeClr val="tx1"/>
                </a:solidFill>
                <a:effectLst/>
                <a:latin typeface="+mn-lt"/>
                <a:ea typeface="+mn-ea"/>
                <a:cs typeface="+mn-cs"/>
              </a:rPr>
              <a:t>-Kontrole referenci dobavljača/vjerovnika (provjera identifikacijske oznake dobavljača u poreznom sustavu)</a:t>
            </a:r>
          </a:p>
          <a:p>
            <a:r>
              <a:rPr lang="hr-HR" sz="1200">
                <a:solidFill>
                  <a:schemeClr val="tx1"/>
                </a:solidFill>
                <a:effectLst/>
                <a:latin typeface="+mn-lt"/>
                <a:ea typeface="+mn-ea"/>
                <a:cs typeface="+mn-cs"/>
              </a:rPr>
              <a:t>One uključuju dodana nova pravila unutarnje kontrole kao što su:</a:t>
            </a:r>
          </a:p>
          <a:p>
            <a:r>
              <a:rPr lang="hr-HR" sz="1200">
                <a:solidFill>
                  <a:schemeClr val="tx1"/>
                </a:solidFill>
                <a:effectLst/>
                <a:latin typeface="+mn-lt"/>
                <a:ea typeface="+mn-ea"/>
                <a:cs typeface="+mn-cs"/>
              </a:rPr>
              <a:t>1. Kontrole za upotrebu bankovnih računa dobavljača/vjerovnika (razine određene prema obvezama ili troškovima).</a:t>
            </a:r>
          </a:p>
          <a:p>
            <a:r>
              <a:rPr lang="hr-HR" sz="1200">
                <a:solidFill>
                  <a:schemeClr val="tx1"/>
                </a:solidFill>
                <a:effectLst/>
                <a:latin typeface="+mn-lt"/>
                <a:ea typeface="+mn-ea"/>
                <a:cs typeface="+mn-cs"/>
              </a:rPr>
              <a:t>2. Prethodno definirane kontrole tijekom uvoza podataka iz drugih sustava integracije.</a:t>
            </a:r>
          </a:p>
          <a:p>
            <a:r>
              <a:rPr lang="hr-HR" sz="1200">
                <a:solidFill>
                  <a:schemeClr val="tx1"/>
                </a:solidFill>
                <a:effectLst/>
                <a:latin typeface="+mn-lt"/>
                <a:ea typeface="+mn-ea"/>
                <a:cs typeface="+mn-cs"/>
              </a:rPr>
              <a:t>Poduzeli smo mjere kako bismo mogli:</a:t>
            </a:r>
          </a:p>
          <a:p>
            <a:r>
              <a:rPr lang="hr-HR" sz="1200">
                <a:solidFill>
                  <a:schemeClr val="tx1"/>
                </a:solidFill>
                <a:effectLst/>
                <a:latin typeface="+mn-lt"/>
                <a:ea typeface="+mn-ea"/>
                <a:cs typeface="+mn-cs"/>
              </a:rPr>
              <a:t>1. Stvoriti i održavati </a:t>
            </a:r>
            <a:r>
              <a:rPr lang="hr-HR" sz="1200" b="1">
                <a:solidFill>
                  <a:schemeClr val="tx1"/>
                </a:solidFill>
                <a:effectLst/>
                <a:latin typeface="+mn-lt"/>
                <a:ea typeface="+mn-ea"/>
                <a:cs typeface="+mn-cs"/>
              </a:rPr>
              <a:t>bazu podataka</a:t>
            </a:r>
            <a:r>
              <a:rPr lang="hr-HR" sz="1200">
                <a:solidFill>
                  <a:schemeClr val="tx1"/>
                </a:solidFill>
                <a:effectLst/>
                <a:latin typeface="+mn-lt"/>
                <a:ea typeface="+mn-ea"/>
                <a:cs typeface="+mn-cs"/>
              </a:rPr>
              <a:t> korisničkih pogrešaka uz reference na vrstu pogreške, korisnike, rješenje pogreške itd.</a:t>
            </a:r>
          </a:p>
          <a:p>
            <a:r>
              <a:rPr lang="hr-HR" sz="1200">
                <a:solidFill>
                  <a:schemeClr val="tx1"/>
                </a:solidFill>
                <a:effectLst/>
                <a:latin typeface="+mn-lt"/>
                <a:ea typeface="+mn-ea"/>
                <a:cs typeface="+mn-cs"/>
              </a:rPr>
              <a:t>2. Osposobiti nove korisnike sustava i </a:t>
            </a:r>
            <a:r>
              <a:rPr lang="hr-HR" sz="1200" b="1">
                <a:solidFill>
                  <a:schemeClr val="tx1"/>
                </a:solidFill>
                <a:effectLst/>
                <a:latin typeface="+mn-lt"/>
                <a:ea typeface="+mn-ea"/>
                <a:cs typeface="+mn-cs"/>
              </a:rPr>
              <a:t>ispitati</a:t>
            </a:r>
            <a:r>
              <a:rPr lang="hr-HR" sz="1200">
                <a:solidFill>
                  <a:schemeClr val="tx1"/>
                </a:solidFill>
                <a:effectLst/>
                <a:latin typeface="+mn-lt"/>
                <a:ea typeface="+mn-ea"/>
                <a:cs typeface="+mn-cs"/>
              </a:rPr>
              <a:t> njihove sposobnosti prije nego što im se omogući pristup sustavu.</a:t>
            </a:r>
          </a:p>
          <a:p>
            <a:r>
              <a:rPr lang="hr-HR" sz="1200">
                <a:solidFill>
                  <a:schemeClr val="tx1"/>
                </a:solidFill>
                <a:effectLst/>
                <a:latin typeface="+mn-lt"/>
                <a:ea typeface="+mn-ea"/>
                <a:cs typeface="+mn-cs"/>
              </a:rPr>
              <a:t>3. Prethodno definirati prava korisnika u skladu s njihovim radnim mjestom i uvesti </a:t>
            </a:r>
            <a:r>
              <a:rPr lang="hr-HR" sz="1200" b="1">
                <a:solidFill>
                  <a:schemeClr val="tx1"/>
                </a:solidFill>
                <a:effectLst/>
                <a:latin typeface="+mn-lt"/>
                <a:ea typeface="+mn-ea"/>
                <a:cs typeface="+mn-cs"/>
              </a:rPr>
              <a:t>priručnik</a:t>
            </a:r>
            <a:r>
              <a:rPr lang="hr-HR" sz="1200">
                <a:solidFill>
                  <a:schemeClr val="tx1"/>
                </a:solidFill>
                <a:effectLst/>
                <a:latin typeface="+mn-lt"/>
                <a:ea typeface="+mn-ea"/>
                <a:cs typeface="+mn-cs"/>
              </a:rPr>
              <a:t> za upravljanje sustavom za korisnike.</a:t>
            </a:r>
          </a:p>
          <a:p>
            <a:r>
              <a:rPr lang="hr-HR" sz="1200">
                <a:solidFill>
                  <a:schemeClr val="tx1"/>
                </a:solidFill>
                <a:effectLst/>
                <a:latin typeface="+mn-lt"/>
                <a:ea typeface="+mn-ea"/>
                <a:cs typeface="+mn-cs"/>
              </a:rPr>
              <a:t>4. </a:t>
            </a:r>
            <a:r>
              <a:rPr lang="hr-HR" sz="1200" b="1">
                <a:solidFill>
                  <a:schemeClr val="tx1"/>
                </a:solidFill>
                <a:effectLst/>
                <a:latin typeface="+mn-lt"/>
                <a:ea typeface="+mn-ea"/>
                <a:cs typeface="+mn-cs"/>
              </a:rPr>
              <a:t>Odvojiti</a:t>
            </a:r>
            <a:r>
              <a:rPr lang="hr-HR" sz="1200">
                <a:solidFill>
                  <a:schemeClr val="tx1"/>
                </a:solidFill>
                <a:effectLst/>
                <a:latin typeface="+mn-lt"/>
                <a:ea typeface="+mn-ea"/>
                <a:cs typeface="+mn-cs"/>
              </a:rPr>
              <a:t> funkcionalne odgovornosti u skladu s radnim mjestom svakog korisnika.</a:t>
            </a:r>
          </a:p>
        </p:txBody>
      </p:sp>
      <p:sp>
        <p:nvSpPr>
          <p:cNvPr id="4" name="Slide Number Placeholder 3"/>
          <p:cNvSpPr>
            <a:spLocks noGrp="1"/>
          </p:cNvSpPr>
          <p:nvPr>
            <p:ph type="sldNum" sz="quarter" idx="10"/>
          </p:nvPr>
        </p:nvSpPr>
        <p:spPr/>
        <p:txBody>
          <a:bodyPr/>
          <a:lstStyle/>
          <a:p>
            <a:fld id="{955AA345-3C2D-4815-A85D-074F525F84B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hr-HR" sz="1200">
                <a:solidFill>
                  <a:schemeClr val="tx1"/>
                </a:solidFill>
                <a:latin typeface="+mn-lt"/>
                <a:ea typeface="+mn-ea"/>
                <a:cs typeface="+mn-cs"/>
              </a:rPr>
              <a:t>Fakture koje je poslao sustav HRMIS pojavit će se u izlaznom rezultatu programa koji izvršite kako je gore opisano za skup posebno stvoren u tu svrhu, koji se u ovom primjeru zove „1006161 MINISTARSTVO JAVNE UPRAVE OBRAČUN PLAĆE 2020.”. Imajte na umu da broj fakture koji se generira izvođenjem ovog programa započinje s HRMIS nakon čega slijedi redni broj: npr. HRMIS_10723, HRMIS_10731, HRMIS_10727, kako je prethodno prikazano u izlaznom rezultatu programa. Broj fakture stvara se u sustavu HRMIS i u SIFQ stiže zajedno s ostalim informacijama o fakturi. Stoga svaka faktura čiji je izvor HRMIS ima isti broj i u sustavu HRMIS i u sustavi SIFQ. Korisnik će zatim izvršiti provjeru i osigurati da su polja fakture popunjena pravilno i u skladu s podacima naloga za troškove, kombinacijom računa obveza (u zaglavlju fakture) i da je iznos fakture u zaglavlju fakture jednak iznosu koji se raspoređuje. Zatim će dalje nastaviti sa standardnim procesima obrade fakture: validacijom za sredstva, računovodstvom, slanjem na odobrenje.</a:t>
            </a:r>
          </a:p>
          <a:p>
            <a:r>
              <a:rPr lang="hr-HR" sz="1200">
                <a:solidFill>
                  <a:schemeClr val="tx1"/>
                </a:solidFill>
                <a:latin typeface="+mn-lt"/>
                <a:ea typeface="+mn-ea"/>
                <a:cs typeface="+mn-cs"/>
              </a:rPr>
              <a:t>U nastavku su </a:t>
            </a:r>
            <a:r>
              <a:rPr lang="hr-HR" sz="1200" b="1">
                <a:solidFill>
                  <a:schemeClr val="tx1"/>
                </a:solidFill>
                <a:latin typeface="+mn-lt"/>
                <a:ea typeface="+mn-ea"/>
                <a:cs typeface="+mn-cs"/>
              </a:rPr>
              <a:t>neke vrste pogrešaka</a:t>
            </a:r>
            <a:r>
              <a:rPr lang="hr-HR" sz="1200">
                <a:solidFill>
                  <a:schemeClr val="tx1"/>
                </a:solidFill>
                <a:latin typeface="+mn-lt"/>
                <a:ea typeface="+mn-ea"/>
                <a:cs typeface="+mn-cs"/>
              </a:rPr>
              <a:t> koje se mogu pojaviti u SIFQ-u tijekom koraka obrade fakture iz HRMIS-a u SIFQ-u. Zahtjev za uvoz „Vlada Albanije: Sučelje za fakturiranje obračuna plaća – AFMIS” završava pogreškom u sljedećim slučajevima:</a:t>
            </a:r>
          </a:p>
          <a:p>
            <a:r>
              <a:rPr lang="hr-HR" sz="1200">
                <a:solidFill>
                  <a:schemeClr val="tx1"/>
                </a:solidFill>
                <a:latin typeface="+mn-lt"/>
                <a:ea typeface="+mn-ea"/>
                <a:cs typeface="+mn-cs"/>
              </a:rPr>
              <a:t>1) Za </a:t>
            </a:r>
            <a:r>
              <a:rPr lang="hr-HR" sz="1200" b="1">
                <a:solidFill>
                  <a:schemeClr val="tx1"/>
                </a:solidFill>
                <a:latin typeface="+mn-lt"/>
                <a:ea typeface="+mn-ea"/>
                <a:cs typeface="+mn-cs"/>
              </a:rPr>
              <a:t>kombinacije strukture proračuna</a:t>
            </a:r>
            <a:r>
              <a:rPr lang="hr-HR" sz="1200">
                <a:solidFill>
                  <a:schemeClr val="tx1"/>
                </a:solidFill>
                <a:latin typeface="+mn-lt"/>
                <a:ea typeface="+mn-ea"/>
                <a:cs typeface="+mn-cs"/>
              </a:rPr>
              <a:t>.</a:t>
            </a:r>
          </a:p>
          <a:p>
            <a:pPr marL="228600" indent="-228600">
              <a:buAutoNum type="alphaLcParenR"/>
            </a:pPr>
            <a:r>
              <a:rPr lang="hr-HR" sz="1200">
                <a:solidFill>
                  <a:schemeClr val="tx1"/>
                </a:solidFill>
                <a:latin typeface="+mn-lt"/>
                <a:ea typeface="+mn-ea"/>
                <a:cs typeface="+mn-cs"/>
              </a:rPr>
              <a:t>Za nove kombinacije strukture proračuna kad se stvori nova proračunska institucija ili kad postojeća institucija upotrebljava novo poglavlje, program, ekonomski račun ili izlazni kod. Stoga SIFQ još ne prepoznaje ovu kombinaciju strukture proračuna. U tim slučajevima Glavna uprava za riznicu (u središtu) ručno stvara novu kombinaciju strukture proračuna u SIFQ-u. Zatim odgovorni ovlašteni superkorisnik (u Oracleu) Ministarstva financija Vlade Albanije izvršava zahtjev „Vlada Albanije: Sučelje za fakturiranje obračuna plaća – HRMIS ponovno postavljanje” i faktura se ponovo uvozi. U tim slučajevima neće biti potrebno ponovo poslati novu elektroničku fakturu u SIFQ iz HRMIS-a.</a:t>
            </a:r>
          </a:p>
          <a:p>
            <a:pPr marL="228600" indent="-228600">
              <a:buAutoNum type="alphaLcParenR"/>
            </a:pPr>
            <a:r>
              <a:rPr lang="hr-HR" sz="1200">
                <a:solidFill>
                  <a:schemeClr val="tx1"/>
                </a:solidFill>
                <a:latin typeface="+mn-lt"/>
                <a:ea typeface="+mn-ea"/>
                <a:cs typeface="+mn-cs"/>
              </a:rPr>
              <a:t>Kad proračunska institucija netočno popuni kombinaciju strukture proračuna: na primjer, šifru subjekta, šifru resornog ministarstva itd., bit će potrebno ponovo poslati elektroničku fakturu u SIFQ iz HRMIS-a. Proračunska institucija izvršava relevantne korekcije, stvara novi elektronički nalog za rashode s točnom strukturom proračuna u HRMIS-u i šalje ga u SIFQ, a on se zatim ponovo uvozi u Centar.</a:t>
            </a:r>
          </a:p>
          <a:p>
            <a:pPr marL="228600" indent="-228600">
              <a:buNone/>
            </a:pPr>
            <a:r>
              <a:rPr lang="hr-HR" sz="1200">
                <a:solidFill>
                  <a:schemeClr val="tx1"/>
                </a:solidFill>
                <a:latin typeface="+mn-lt"/>
                <a:ea typeface="+mn-ea"/>
                <a:cs typeface="+mn-cs"/>
              </a:rPr>
              <a:t>2) Za </a:t>
            </a:r>
            <a:r>
              <a:rPr lang="hr-HR" sz="1200" b="1">
                <a:solidFill>
                  <a:schemeClr val="tx1"/>
                </a:solidFill>
                <a:latin typeface="+mn-lt"/>
                <a:ea typeface="+mn-ea"/>
                <a:cs typeface="+mn-cs"/>
              </a:rPr>
              <a:t>nevaljan IBAN.  </a:t>
            </a:r>
          </a:p>
          <a:p>
            <a:pPr marL="228600" indent="-228600">
              <a:buAutoNum type="alphaLcParenR"/>
            </a:pPr>
            <a:r>
              <a:rPr lang="hr-HR" sz="1200">
                <a:solidFill>
                  <a:schemeClr val="tx1"/>
                </a:solidFill>
                <a:latin typeface="+mn-lt"/>
                <a:ea typeface="+mn-ea"/>
                <a:cs typeface="+mn-cs"/>
              </a:rPr>
              <a:t>Kad su u SIFQ-u konfigurirane dvije banke s istim IBAN-om.  Odgovarajuća podružnica riznice izvršava sistematizaciju u skladu s priručnikom „Upravljanje lokacijama dobavljača”. Proračunska institucija zatim stvara novi elektronički nalog za rashode u HRMIS-u i šalje ga u SIFQ, a on se zatim ponovo uvozi u Centar.</a:t>
            </a:r>
          </a:p>
          <a:p>
            <a:pPr marL="228600" indent="-228600">
              <a:buAutoNum type="alphaLcParenR"/>
            </a:pPr>
            <a:r>
              <a:rPr lang="hr-HR" sz="1200">
                <a:solidFill>
                  <a:schemeClr val="tx1"/>
                </a:solidFill>
                <a:latin typeface="+mn-lt"/>
                <a:ea typeface="+mn-ea"/>
                <a:cs typeface="+mn-cs"/>
              </a:rPr>
              <a:t>Kad račun obveza nije konfiguriran kao račun obračuna plaće (421) nego kao račun dobavljača (401). Odgovarajuća podružnica riznice izvršava sistematizaciju u skladu s priručnikom „Upravljanje lokacijama dobavljača”. Zatim proračunska institucija stvara novi elektronički nalog za rashode u HRMIS-u i šalje ga u SIFQ, a on se zatim ponovo uvozi u Centar.</a:t>
            </a:r>
          </a:p>
          <a:p>
            <a:pPr marL="228600" indent="-228600">
              <a:buAutoNum type="alphaLcParenR"/>
            </a:pPr>
            <a:r>
              <a:rPr lang="hr-HR" sz="1200">
                <a:solidFill>
                  <a:schemeClr val="tx1"/>
                </a:solidFill>
                <a:latin typeface="+mn-lt"/>
                <a:ea typeface="+mn-ea"/>
                <a:cs typeface="+mn-cs"/>
              </a:rPr>
              <a:t>Kad su u SIFQ-u konfigurirane dvije lokacije s istim IBAN-om. Odgovarajuća podružnica riznice izvršava sistematizaciju u skladu s priručnikom „Upravljanje lokacijama dobavljača”. Zatim proračunska institucija stvara novi elektronički nalog za rashode u HRMIS-u i šalje ga u SIFQ, a on se zatim ponovo uvozi u Centar.</a:t>
            </a:r>
          </a:p>
          <a:p>
            <a:pPr marL="228600" indent="-228600">
              <a:buNone/>
            </a:pPr>
            <a:r>
              <a:rPr lang="hr-HR" sz="1200">
                <a:solidFill>
                  <a:schemeClr val="tx1"/>
                </a:solidFill>
                <a:latin typeface="+mn-lt"/>
                <a:ea typeface="+mn-ea"/>
                <a:cs typeface="+mn-cs"/>
              </a:rPr>
              <a:t>Zahtjev za uvoz „Vlada Albanije: Sučelje za fakturiranje obračuna plaća – AFMIS” </a:t>
            </a:r>
            <a:r>
              <a:rPr lang="hr-HR" sz="1200" b="1">
                <a:solidFill>
                  <a:schemeClr val="tx1"/>
                </a:solidFill>
                <a:latin typeface="+mn-lt"/>
                <a:ea typeface="+mn-ea"/>
                <a:cs typeface="+mn-cs"/>
              </a:rPr>
              <a:t>završava upozorenjem</a:t>
            </a:r>
            <a:r>
              <a:rPr lang="hr-HR" sz="1200">
                <a:solidFill>
                  <a:schemeClr val="tx1"/>
                </a:solidFill>
                <a:latin typeface="+mn-lt"/>
                <a:ea typeface="+mn-ea"/>
                <a:cs typeface="+mn-cs"/>
              </a:rPr>
              <a:t> u sljedećim slučajevima:</a:t>
            </a:r>
          </a:p>
          <a:p>
            <a:pPr marL="228600" indent="-228600">
              <a:buAutoNum type="arabicParenR"/>
            </a:pPr>
            <a:r>
              <a:rPr lang="hr-HR" sz="1200">
                <a:solidFill>
                  <a:schemeClr val="tx1"/>
                </a:solidFill>
                <a:latin typeface="+mn-lt"/>
                <a:ea typeface="+mn-ea"/>
                <a:cs typeface="+mn-cs"/>
              </a:rPr>
              <a:t>Kad su konfigurirane dvije proračunske institucije s istim brojem NIPT. Iz DPB-a se izvršava ispravna konfiguracija i faktura se ponovo uvodi u Centar.</a:t>
            </a:r>
          </a:p>
          <a:p>
            <a:pPr marL="228600" indent="-228600">
              <a:buAutoNum type="arabicParenR"/>
            </a:pPr>
            <a:r>
              <a:rPr lang="hr-HR" sz="1200">
                <a:solidFill>
                  <a:schemeClr val="tx1"/>
                </a:solidFill>
                <a:latin typeface="+mn-lt"/>
                <a:ea typeface="+mn-ea"/>
                <a:cs typeface="+mn-cs"/>
              </a:rPr>
              <a:t>Kad NIPT proračunske institucije nije pravilno postavljen u nalogu za rashode koji generira HRMIS. Proračunska institucija izvršava odgovarajuće korekcije, stvara novi elektronički nalog za rashode u HRMIS-u i šalje ga u SIFQ. Ponovni uvoz zatim se izvršava u Centru.</a:t>
            </a:r>
          </a:p>
          <a:p>
            <a:endParaRPr lang="en-US" sz="1200" kern="1200" dirty="0">
              <a:solidFill>
                <a:schemeClr val="tx1"/>
              </a:solidFill>
              <a:latin typeface="+mn-lt"/>
              <a:ea typeface="+mn-ea"/>
              <a:cs typeface="+mn-cs"/>
            </a:endParaRPr>
          </a:p>
          <a:p>
            <a:r>
              <a:rPr lang="hr-HR" sz="1200">
                <a:solidFill>
                  <a:schemeClr val="tx1"/>
                </a:solidFill>
                <a:latin typeface="+mn-lt"/>
                <a:ea typeface="+mn-ea"/>
                <a:cs typeface="+mn-cs"/>
              </a:rPr>
              <a:t>Faturat të cilat janë dërguar nga sistemi HRMIS do të shfaqen në Output të programit të ekzekutuar nga ju si më sipër për batchin e krijuar posaçërisht për këtë qëllim, i cili në këtë shembull është emërtuar “1006161 DOPA PAYROLL 2020”. Vëreni që numri i faturës së krijuar nga ekzekutimi i këtij programi fillon me HRMIS dhe pasohet nga një numër sekuencial: prsh HRMIS_10723, HRMIS_10731, HRMIS_10727, sikurse treguar më siper në Output-in e programit. Numri i faturës krijohet në sistemin HRMIS dhe vjen në SIFQ së bashku me informacionet e tjera të faturës. Pra çdo faturë me burim HRMIS mban të njëjtin numër si në HRMIS ashtu edhe në SIFQ.</a:t>
            </a:r>
          </a:p>
          <a:p>
            <a:r>
              <a:rPr lang="hr-HR" sz="1200">
                <a:solidFill>
                  <a:schemeClr val="tx1"/>
                </a:solidFill>
                <a:latin typeface="+mn-lt"/>
                <a:ea typeface="+mn-ea"/>
                <a:cs typeface="+mn-cs"/>
              </a:rPr>
              <a:t>Më pas, përdoruesi do të kryejë kontrollin dhe të sigurohet se fushat e faturës janë plotësuar siç duhet dhe në përputhje me të dhënat e urdhërshpenzimit, kombinimi i llogarisë së detyrimit (tek koka e faturës), shuma e faturës tek koka e faturës është e barabartë me shumën tek shpërndarja. Më pas do të procedojë më tej, me proceset standarte të procesimit të faturave: vleftësim me fondet, kontabilizim, dërgo për miratim. </a:t>
            </a:r>
          </a:p>
          <a:p>
            <a:r>
              <a:rPr lang="hr-HR" sz="1200" b="0">
                <a:solidFill>
                  <a:schemeClr val="tx1"/>
                </a:solidFill>
                <a:latin typeface="+mn-lt"/>
                <a:ea typeface="+mn-ea"/>
                <a:cs typeface="+mn-cs"/>
              </a:rPr>
              <a:t>Më poshtë përfshihen disa nga llojet e gabimeve që mund të shfaqen në SIFQ gjatë hapave të procesimit të faturave nga HRMIS në SIFQ.  </a:t>
            </a:r>
          </a:p>
          <a:p>
            <a:r>
              <a:rPr lang="hr-HR" sz="1200" b="1">
                <a:solidFill>
                  <a:schemeClr val="tx1"/>
                </a:solidFill>
                <a:latin typeface="+mn-lt"/>
                <a:ea typeface="+mn-ea"/>
                <a:cs typeface="+mn-cs"/>
              </a:rPr>
              <a:t>Kërkesa “GoA: Payroll Invoice Interface - AFMIS “e importit përfundon me error në këto raste:</a:t>
            </a:r>
            <a:r>
              <a:rPr lang="hr-HR" sz="1200">
                <a:solidFill>
                  <a:schemeClr val="tx1"/>
                </a:solidFill>
                <a:latin typeface="+mn-lt"/>
                <a:ea typeface="+mn-ea"/>
                <a:cs typeface="+mn-cs"/>
              </a:rPr>
              <a:t>	</a:t>
            </a:r>
          </a:p>
          <a:p>
            <a:r>
              <a:rPr lang="hr-HR" sz="1200" b="1">
                <a:solidFill>
                  <a:schemeClr val="tx1"/>
                </a:solidFill>
                <a:latin typeface="+mn-lt"/>
                <a:ea typeface="+mn-ea"/>
                <a:cs typeface="+mn-cs"/>
              </a:rPr>
              <a:t>1)Për kombinimet e strukturës buxhetore</a:t>
            </a:r>
            <a:r>
              <a:rPr lang="hr-HR" sz="1200">
                <a:solidFill>
                  <a:schemeClr val="tx1"/>
                </a:solidFill>
                <a:latin typeface="+mn-lt"/>
                <a:ea typeface="+mn-ea"/>
                <a:cs typeface="+mn-cs"/>
              </a:rPr>
              <a:t>. </a:t>
            </a:r>
          </a:p>
          <a:p>
            <a:r>
              <a:rPr lang="hr-HR" sz="1200">
                <a:solidFill>
                  <a:schemeClr val="tx1"/>
                </a:solidFill>
                <a:latin typeface="+mn-lt"/>
                <a:ea typeface="+mn-ea"/>
                <a:cs typeface="+mn-cs"/>
              </a:rPr>
              <a:t>a) Për kombinimet e reja te strukturës buxhetore kur krijohet një institucion i ri buxhetor ose kur një institucion ekzistues përdor një kapitull, program, llogari ekonomike apo kod output-i të ri. Si rrjedhim ky kombinimi i stukturës buxhtore nuk njihet ende nga SIFQ. </a:t>
            </a:r>
          </a:p>
          <a:p>
            <a:r>
              <a:rPr lang="hr-HR" sz="1200">
                <a:solidFill>
                  <a:schemeClr val="tx1"/>
                </a:solidFill>
                <a:latin typeface="+mn-lt"/>
                <a:ea typeface="+mn-ea"/>
                <a:cs typeface="+mn-cs"/>
              </a:rPr>
              <a:t>Në këto raste nga Drejtoria e Përgjithshme e Thesarit (në qëndër) krijohet manualisht një kombinim i ri i strukturës buxhetore në SIFQ. Më pas nga përgjegjësia GoA Mof-H Ap superuser (oracle) ekzekutohet  kërkesa “GoA: Payroll Invoice Interface - HRMIS Reset”dhe fatura riimportohet përseri.</a:t>
            </a:r>
          </a:p>
          <a:p>
            <a:r>
              <a:rPr lang="hr-HR" sz="1200">
                <a:solidFill>
                  <a:schemeClr val="tx1"/>
                </a:solidFill>
                <a:latin typeface="+mn-lt"/>
                <a:ea typeface="+mn-ea"/>
                <a:cs typeface="+mn-cs"/>
              </a:rPr>
              <a:t>Për këto raste nuk do të jetë e nevojshme ridërgimi i një fature të re elektronike në SIFQ nga HRMIS. </a:t>
            </a:r>
          </a:p>
          <a:p>
            <a:r>
              <a:rPr lang="hr-HR" sz="1200">
                <a:solidFill>
                  <a:schemeClr val="tx1"/>
                </a:solidFill>
                <a:latin typeface="+mn-lt"/>
                <a:ea typeface="+mn-ea"/>
                <a:cs typeface="+mn-cs"/>
              </a:rPr>
              <a:t>b) Kur kombinimi i strukturës buxhetore është plotësuar gabim nga institucioni buxhetor: prsh kodi i entitetit, kodi i ministrisë së linjes etj</a:t>
            </a:r>
          </a:p>
          <a:p>
            <a:r>
              <a:rPr lang="hr-HR" sz="1200">
                <a:solidFill>
                  <a:schemeClr val="tx1"/>
                </a:solidFill>
                <a:latin typeface="+mn-lt"/>
                <a:ea typeface="+mn-ea"/>
                <a:cs typeface="+mn-cs"/>
              </a:rPr>
              <a:t>Për këto raste do te jetë e nevojshme ridërgimi i faturës elektronike në SIFQ nga HRMIS.</a:t>
            </a:r>
          </a:p>
          <a:p>
            <a:r>
              <a:rPr lang="hr-HR" sz="1200">
                <a:solidFill>
                  <a:schemeClr val="tx1"/>
                </a:solidFill>
                <a:latin typeface="+mn-lt"/>
                <a:ea typeface="+mn-ea"/>
                <a:cs typeface="+mn-cs"/>
              </a:rPr>
              <a:t>Institucioni buxhetor kryhen korrigjimet përkatëse, krijon në HRMIS dhe dërgon në SIFQ urdhër shpenzimin e ri elektronik me strukturë të saktë buxhetore i cili riimportohet në Qëndër. </a:t>
            </a:r>
          </a:p>
          <a:p>
            <a:r>
              <a:rPr lang="hr-HR" sz="1200" b="1">
                <a:solidFill>
                  <a:schemeClr val="tx1"/>
                </a:solidFill>
                <a:latin typeface="+mn-lt"/>
                <a:ea typeface="+mn-ea"/>
                <a:cs typeface="+mn-cs"/>
              </a:rPr>
              <a:t>2) Për IBAN të pavlefshëm.</a:t>
            </a:r>
            <a:r>
              <a:rPr lang="hr-HR" sz="1200">
                <a:solidFill>
                  <a:schemeClr val="tx1"/>
                </a:solidFill>
                <a:latin typeface="+mn-lt"/>
                <a:ea typeface="+mn-ea"/>
                <a:cs typeface="+mn-cs"/>
              </a:rPr>
              <a:t> </a:t>
            </a:r>
          </a:p>
          <a:p>
            <a:r>
              <a:rPr lang="hr-HR" sz="1200">
                <a:solidFill>
                  <a:schemeClr val="tx1"/>
                </a:solidFill>
                <a:latin typeface="+mn-lt"/>
                <a:ea typeface="+mn-ea"/>
                <a:cs typeface="+mn-cs"/>
              </a:rPr>
              <a:t> a) Kur në SIFQ janë të konfiguruara dy banka me të njëjtën IBAN.</a:t>
            </a:r>
          </a:p>
          <a:p>
            <a:r>
              <a:rPr lang="hr-HR" sz="1200">
                <a:solidFill>
                  <a:schemeClr val="tx1"/>
                </a:solidFill>
                <a:latin typeface="+mn-lt"/>
                <a:ea typeface="+mn-ea"/>
                <a:cs typeface="+mn-cs"/>
              </a:rPr>
              <a:t> Dega respektive e Thesarit kryen sistemim sipas manualit të “Menaxhimit të siteve të furnitorëve”. Më pas institucioni buxhetor krijon në HRMIS dhe dërgon në SIFQ urdhër shpenzimin e ri elektronik i cili riimportohet në Qëndër. </a:t>
            </a:r>
          </a:p>
          <a:p>
            <a:r>
              <a:rPr lang="hr-HR" sz="1200">
                <a:solidFill>
                  <a:schemeClr val="tx1"/>
                </a:solidFill>
                <a:latin typeface="+mn-lt"/>
                <a:ea typeface="+mn-ea"/>
                <a:cs typeface="+mn-cs"/>
              </a:rPr>
              <a:t>b) Kur llogaria e detyrimit nuk është e konfiguruar si llogari pagash (421) por si llogari furnitori (401.)</a:t>
            </a:r>
          </a:p>
          <a:p>
            <a:r>
              <a:rPr lang="hr-HR" sz="1200">
                <a:solidFill>
                  <a:schemeClr val="tx1"/>
                </a:solidFill>
                <a:latin typeface="+mn-lt"/>
                <a:ea typeface="+mn-ea"/>
                <a:cs typeface="+mn-cs"/>
              </a:rPr>
              <a:t>Dega respektive e Thesarit kryen sistemim sipas manualit te “Menaxhimit të siteve të furnitorëve”. Më pas institucioni buxhetor krijon në HRMIS dhe dërgon në SIFQ urdhër shpenzimin e ri elektronik i cili riimportohet në Qëndër. </a:t>
            </a:r>
          </a:p>
          <a:p>
            <a:r>
              <a:rPr lang="hr-HR" sz="1200">
                <a:solidFill>
                  <a:schemeClr val="tx1"/>
                </a:solidFill>
                <a:latin typeface="+mn-lt"/>
                <a:ea typeface="+mn-ea"/>
                <a:cs typeface="+mn-cs"/>
              </a:rPr>
              <a:t>c) Kur në SIFQ janë të konfiguruara dy site me të njëjtin IBAN</a:t>
            </a:r>
          </a:p>
          <a:p>
            <a:r>
              <a:rPr lang="hr-HR" sz="1200">
                <a:solidFill>
                  <a:schemeClr val="tx1"/>
                </a:solidFill>
                <a:latin typeface="+mn-lt"/>
                <a:ea typeface="+mn-ea"/>
                <a:cs typeface="+mn-cs"/>
              </a:rPr>
              <a:t>Dega respektive e Thesarit kryen sistemim sipas manualit të “Menaxhimit të siteve të furnitorëve”. Më pas institucioni buxhetor krijon në HRMIS dhe dërgon në SIFQ urdhër shpenzimin e ri elektronik i cili riimportohet në Qëndër.</a:t>
            </a:r>
          </a:p>
          <a:p>
            <a:r>
              <a:rPr lang="hr-HR" sz="1200" b="1">
                <a:solidFill>
                  <a:schemeClr val="tx1"/>
                </a:solidFill>
                <a:latin typeface="+mn-lt"/>
                <a:ea typeface="+mn-ea"/>
                <a:cs typeface="+mn-cs"/>
              </a:rPr>
              <a:t>Kërkesa “GoA: Payroll Invoice Interface – AFMIS” e importit përfundon me paralajmërim (worning) në këto raste</a:t>
            </a:r>
            <a:r>
              <a:rPr lang="hr-HR" sz="1200">
                <a:solidFill>
                  <a:schemeClr val="tx1"/>
                </a:solidFill>
                <a:latin typeface="+mn-lt"/>
                <a:ea typeface="+mn-ea"/>
                <a:cs typeface="+mn-cs"/>
              </a:rPr>
              <a:t>: </a:t>
            </a:r>
          </a:p>
          <a:p>
            <a:pPr lvl="0"/>
            <a:r>
              <a:rPr lang="hr-HR" sz="1200">
                <a:solidFill>
                  <a:schemeClr val="tx1"/>
                </a:solidFill>
                <a:latin typeface="+mn-lt"/>
                <a:ea typeface="+mn-ea"/>
                <a:cs typeface="+mn-cs"/>
              </a:rPr>
              <a:t>1) Kur dy institucione buxhetore janë konfiguruar me të njejtin NIPT. Nga DPB kryhet konfigurimi i saktë i niptit dhe riimportohet përsëri fatura në Qëndër. </a:t>
            </a:r>
          </a:p>
          <a:p>
            <a:r>
              <a:rPr lang="hr-HR" sz="1200">
                <a:solidFill>
                  <a:schemeClr val="tx1"/>
                </a:solidFill>
                <a:latin typeface="+mn-lt"/>
                <a:ea typeface="+mn-ea"/>
                <a:cs typeface="+mn-cs"/>
              </a:rPr>
              <a:t>2) Kur në urdhër shpenzimin e gjeneruar nga HRMIS nuk është vendosur saktë NIPTI i institucionit buxhetor. Institucioni buxhetor kryen korrigjimet përkatëse, krijon urdhër shpenzimin e ri elektronik në HRMIS dhe e dërgon atë në SIFQ. Më pas kryhet rimportimi në Qëndër.</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5AA345-3C2D-4815-A85D-074F525F84B4}"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hr-HR" sz="1200" b="1">
                <a:solidFill>
                  <a:schemeClr val="tx1"/>
                </a:solidFill>
                <a:effectLst/>
                <a:latin typeface="+mn-lt"/>
                <a:ea typeface="+mn-ea"/>
                <a:cs typeface="+mn-cs"/>
              </a:rPr>
              <a:t>SLIDE 2</a:t>
            </a:r>
          </a:p>
          <a:p>
            <a:r>
              <a:rPr lang="hr-HR" sz="1200">
                <a:solidFill>
                  <a:schemeClr val="tx1"/>
                </a:solidFill>
                <a:effectLst/>
                <a:latin typeface="+mn-lt"/>
                <a:ea typeface="+mn-ea"/>
                <a:cs typeface="+mn-cs"/>
              </a:rPr>
              <a:t>Informacijski sustav albanske vlade za financije jest sustav kojim Vlada Albanije provodi sve procese izvršenja proračuna te financijsko izvještavanje o proračunu opće vlade. </a:t>
            </a:r>
            <a:r>
              <a:rPr lang="hr-HR" sz="1200" b="1">
                <a:solidFill>
                  <a:schemeClr val="tx1"/>
                </a:solidFill>
                <a:effectLst/>
                <a:latin typeface="+mn-lt"/>
                <a:ea typeface="+mn-ea"/>
                <a:cs typeface="+mn-cs"/>
              </a:rPr>
              <a:t>Riječ je o centraliziranom internetskom sustavu.</a:t>
            </a:r>
            <a:r>
              <a:rPr lang="hr-HR" sz="1200">
                <a:solidFill>
                  <a:schemeClr val="tx1"/>
                </a:solidFill>
                <a:effectLst/>
                <a:latin typeface="+mn-lt"/>
                <a:ea typeface="+mn-ea"/>
                <a:cs typeface="+mn-cs"/>
              </a:rPr>
              <a:t> AGFIS je Oracleov proizvod. Izgrađen je u okviru Oracle E-Business Suite (EBS) Architecture, a ima i neke prilagođene programe i funkcije. </a:t>
            </a:r>
          </a:p>
          <a:p>
            <a:r>
              <a:rPr lang="hr-HR" sz="1200">
                <a:solidFill>
                  <a:schemeClr val="tx1"/>
                </a:solidFill>
                <a:effectLst/>
                <a:latin typeface="+mn-lt"/>
                <a:ea typeface="+mn-ea"/>
                <a:cs typeface="+mn-cs"/>
              </a:rPr>
              <a:t>U potpunosti je implementiran kao sustav uživo u 2010. na temelju sljedećeg: </a:t>
            </a:r>
          </a:p>
          <a:p>
            <a:pPr lvl="0"/>
            <a:r>
              <a:rPr lang="hr-HR" sz="1200">
                <a:solidFill>
                  <a:schemeClr val="tx1"/>
                </a:solidFill>
                <a:effectLst/>
                <a:latin typeface="+mn-lt"/>
                <a:ea typeface="+mn-ea"/>
                <a:cs typeface="+mn-cs"/>
              </a:rPr>
              <a:t>Zakon o upravljanju proračunskim sustavom.</a:t>
            </a:r>
          </a:p>
          <a:p>
            <a:pPr lvl="0"/>
            <a:r>
              <a:rPr lang="hr-HR" sz="1200">
                <a:solidFill>
                  <a:schemeClr val="tx1"/>
                </a:solidFill>
                <a:effectLst/>
                <a:latin typeface="+mn-lt"/>
                <a:ea typeface="+mn-ea"/>
                <a:cs typeface="+mn-cs"/>
              </a:rPr>
              <a:t>Zakon o financijskom upravljanju i nadzoru.</a:t>
            </a:r>
          </a:p>
          <a:p>
            <a:pPr lvl="0"/>
            <a:r>
              <a:rPr lang="hr-HR" sz="1200">
                <a:solidFill>
                  <a:schemeClr val="tx1"/>
                </a:solidFill>
                <a:effectLst/>
                <a:latin typeface="+mn-lt"/>
                <a:ea typeface="+mn-ea"/>
                <a:cs typeface="+mn-cs"/>
              </a:rPr>
              <a:t>Uputa o standardnim postupcima provedbe proračuna.</a:t>
            </a:r>
          </a:p>
          <a:p>
            <a:pPr lvl="0"/>
            <a:r>
              <a:rPr lang="hr-HR" sz="1200">
                <a:solidFill>
                  <a:schemeClr val="tx1"/>
                </a:solidFill>
                <a:effectLst/>
                <a:latin typeface="+mn-lt"/>
                <a:ea typeface="+mn-ea"/>
                <a:cs typeface="+mn-cs"/>
              </a:rPr>
              <a:t>Posebna smjernica o postupcima izvršenja proračuna za središnju i lokalnu razinu vlasti koja upotrebljava Vladin informacijskih sustava za financije.</a:t>
            </a:r>
          </a:p>
          <a:p>
            <a:r>
              <a:rPr lang="hr-HR" sz="1200" b="1">
                <a:solidFill>
                  <a:schemeClr val="tx1"/>
                </a:solidFill>
                <a:effectLst/>
                <a:latin typeface="+mn-lt"/>
                <a:ea typeface="+mn-ea"/>
                <a:cs typeface="+mn-cs"/>
              </a:rPr>
              <a:t> SLAJD 14. odnosi se na SUSTAVNU ARHITEKTURU AGFIS-a prema kojoj su funkcionalnosti AGFIS-a kako slijedi:</a:t>
            </a:r>
          </a:p>
          <a:p>
            <a:pPr lvl="0"/>
            <a:r>
              <a:rPr lang="hr-HR" sz="1200">
                <a:solidFill>
                  <a:schemeClr val="tx1"/>
                </a:solidFill>
                <a:effectLst/>
                <a:latin typeface="+mn-lt"/>
                <a:ea typeface="+mn-ea"/>
                <a:cs typeface="+mn-cs"/>
              </a:rPr>
              <a:t>Aproprijacija/raščlamba/revidiranje registracije proračuna</a:t>
            </a:r>
          </a:p>
          <a:p>
            <a:pPr lvl="0"/>
            <a:r>
              <a:rPr lang="hr-HR" sz="1200">
                <a:solidFill>
                  <a:schemeClr val="tx1"/>
                </a:solidFill>
                <a:effectLst/>
                <a:latin typeface="+mn-lt"/>
                <a:ea typeface="+mn-ea"/>
                <a:cs typeface="+mn-cs"/>
              </a:rPr>
              <a:t>Transakcija koja prethodi preuzimanju obveze (nalog za javnu nabavu)</a:t>
            </a:r>
          </a:p>
          <a:p>
            <a:pPr lvl="0"/>
            <a:r>
              <a:rPr lang="hr-HR" sz="1200">
                <a:solidFill>
                  <a:schemeClr val="tx1"/>
                </a:solidFill>
                <a:effectLst/>
                <a:latin typeface="+mn-lt"/>
                <a:ea typeface="+mn-ea"/>
                <a:cs typeface="+mn-cs"/>
              </a:rPr>
              <a:t>Transakcije u pogledu preuzetih obveza </a:t>
            </a:r>
          </a:p>
          <a:p>
            <a:pPr lvl="0"/>
            <a:r>
              <a:rPr lang="hr-HR" sz="1200">
                <a:solidFill>
                  <a:schemeClr val="tx1"/>
                </a:solidFill>
                <a:effectLst/>
                <a:latin typeface="+mn-lt"/>
                <a:ea typeface="+mn-ea"/>
                <a:cs typeface="+mn-cs"/>
              </a:rPr>
              <a:t>Dospjele obveze (nalog za troškove) </a:t>
            </a:r>
          </a:p>
          <a:p>
            <a:pPr lvl="0"/>
            <a:r>
              <a:rPr lang="hr-HR" sz="1200">
                <a:solidFill>
                  <a:schemeClr val="tx1"/>
                </a:solidFill>
                <a:effectLst/>
                <a:latin typeface="+mn-lt"/>
                <a:ea typeface="+mn-ea"/>
                <a:cs typeface="+mn-cs"/>
              </a:rPr>
              <a:t>Dospjela potraživanja</a:t>
            </a:r>
          </a:p>
          <a:p>
            <a:pPr lvl="0"/>
            <a:r>
              <a:rPr lang="hr-HR" sz="1200">
                <a:solidFill>
                  <a:schemeClr val="tx1"/>
                </a:solidFill>
                <a:effectLst/>
                <a:latin typeface="+mn-lt"/>
                <a:ea typeface="+mn-ea"/>
                <a:cs typeface="+mn-cs"/>
              </a:rPr>
              <a:t>Financijsko upravljanje dugotrajnom imovinom</a:t>
            </a:r>
          </a:p>
          <a:p>
            <a:pPr lvl="0"/>
            <a:r>
              <a:rPr lang="hr-HR" sz="1200">
                <a:solidFill>
                  <a:schemeClr val="tx1"/>
                </a:solidFill>
                <a:effectLst/>
                <a:latin typeface="+mn-lt"/>
                <a:ea typeface="+mn-ea"/>
                <a:cs typeface="+mn-cs"/>
              </a:rPr>
              <a:t>Konsolidacija i izvještavanje o glavnoj knjizi / financijska konsolidacija i izvještavanje </a:t>
            </a:r>
          </a:p>
          <a:p>
            <a:r>
              <a:rPr lang="hr-HR" sz="1200" b="1">
                <a:solidFill>
                  <a:schemeClr val="tx1"/>
                </a:solidFill>
                <a:effectLst/>
                <a:latin typeface="+mn-lt"/>
                <a:ea typeface="+mn-ea"/>
                <a:cs typeface="+mn-cs"/>
              </a:rPr>
              <a:t>Pristup AGFIS-u</a:t>
            </a:r>
          </a:p>
          <a:p>
            <a:pPr lvl="0"/>
            <a:r>
              <a:rPr lang="hr-HR" sz="1200">
                <a:solidFill>
                  <a:schemeClr val="tx1"/>
                </a:solidFill>
                <a:effectLst/>
                <a:latin typeface="+mn-lt"/>
                <a:ea typeface="+mn-ea"/>
                <a:cs typeface="+mn-cs"/>
              </a:rPr>
              <a:t>Uprave MFG-a (odjeli za riznicu, proračun, dug, makrofiskalni odjel)</a:t>
            </a:r>
          </a:p>
          <a:p>
            <a:pPr lvl="0"/>
            <a:r>
              <a:rPr lang="hr-HR" sz="1200">
                <a:solidFill>
                  <a:schemeClr val="tx1"/>
                </a:solidFill>
                <a:effectLst/>
                <a:latin typeface="+mn-lt"/>
                <a:ea typeface="+mn-ea"/>
                <a:cs typeface="+mn-cs"/>
              </a:rPr>
              <a:t>36 područnih ureda riznice koji provode proces izvršenja proračuna u ime proračunskih institucija koje nisu u sustavu (PI-ovi koji nisu u sustavu fizički šalju područnom uredu zahtjev za financijsku transakciju i pripadajuću popratnu dokumentaciju za izvršenje u AGFIS-u)</a:t>
            </a:r>
          </a:p>
          <a:p>
            <a:pPr lvl="0"/>
            <a:r>
              <a:rPr lang="hr-HR" sz="1200">
                <a:solidFill>
                  <a:schemeClr val="tx1"/>
                </a:solidFill>
                <a:effectLst/>
                <a:latin typeface="+mn-lt"/>
                <a:ea typeface="+mn-ea"/>
                <a:cs typeface="+mn-cs"/>
              </a:rPr>
              <a:t>15 proračunskih institucija (11 resornih ministarstava, 2 središnje institucije, 2 podređene institucije i 1 općina)</a:t>
            </a:r>
          </a:p>
          <a:p>
            <a:pPr lvl="0"/>
            <a:r>
              <a:rPr lang="hr-HR" sz="1200">
                <a:solidFill>
                  <a:schemeClr val="tx1"/>
                </a:solidFill>
                <a:effectLst/>
                <a:latin typeface="+mn-lt"/>
                <a:ea typeface="+mn-ea"/>
                <a:cs typeface="+mn-cs"/>
              </a:rPr>
              <a:t>Ukupno 380 korisnika s izravnim pristupom koji provode funkcije izvršenja proračuna. Zbog visoke cijene korisničke licencije postoji ograničenja korisničkog pristupa.</a:t>
            </a:r>
          </a:p>
          <a:p>
            <a:r>
              <a:rPr lang="hr-HR" sz="1200">
                <a:solidFill>
                  <a:schemeClr val="tx1"/>
                </a:solidFill>
                <a:effectLst/>
                <a:latin typeface="+mn-lt"/>
                <a:ea typeface="+mn-ea"/>
                <a:cs typeface="+mn-cs"/>
              </a:rPr>
              <a:t>Tijekom virtualnog skupa virtualne konferencije TCOP-a predstavnici Ministarstva financija i gospodarstva Albanije predstavili su novi albanski integrirani informacijski sustav financijskog upravljanja (AFMIS) na internetu. Bio je to vrlo opsežan blok o AFMIS-u. Prezentacijom je obuhvaćena opća arhitektura i temeljna funkcionalnost AFMIS-a te ključne integracijske poveznice između informacijskog sustava riznice, koji je temelj za izgradnju AFMIS-a, i novododanih modula. </a:t>
            </a:r>
          </a:p>
          <a:p>
            <a:r>
              <a:rPr lang="hr-HR" sz="1200">
                <a:solidFill>
                  <a:schemeClr val="tx1"/>
                </a:solidFill>
                <a:effectLst/>
                <a:latin typeface="+mn-lt"/>
                <a:ea typeface="+mn-ea"/>
                <a:cs typeface="+mn-cs"/>
              </a:rPr>
              <a:t>Prelazak na </a:t>
            </a:r>
            <a:r>
              <a:rPr lang="hr-HR" sz="1200" b="1">
                <a:solidFill>
                  <a:schemeClr val="tx1"/>
                </a:solidFill>
                <a:effectLst/>
                <a:latin typeface="+mn-lt"/>
                <a:ea typeface="+mn-ea"/>
                <a:cs typeface="+mn-cs"/>
              </a:rPr>
              <a:t>slajd 3.</a:t>
            </a:r>
            <a:r>
              <a:rPr lang="hr-HR" sz="1200">
                <a:solidFill>
                  <a:schemeClr val="tx1"/>
                </a:solidFill>
                <a:effectLst/>
                <a:latin typeface="+mn-lt"/>
                <a:ea typeface="+mn-ea"/>
                <a:cs typeface="+mn-cs"/>
              </a:rPr>
              <a:t>: Dodali smo slajd 3. na kojem se prikazuje kamo AGFIS pripada u svojem univerzumu te odnos između dvaju sustava.</a:t>
            </a:r>
          </a:p>
          <a:p>
            <a:r>
              <a:rPr lang="hr-HR" sz="1200">
                <a:solidFill>
                  <a:schemeClr val="tx1"/>
                </a:solidFill>
                <a:effectLst/>
                <a:latin typeface="+mn-lt"/>
                <a:ea typeface="+mn-ea"/>
                <a:cs typeface="+mn-cs"/>
              </a:rPr>
              <a:t>Na ovom dijagramu prikazani su svi informacijski sustavi koji se upotrebljavaju u području javnih financija u Albaniji te njihova interoperabilnost.</a:t>
            </a:r>
          </a:p>
          <a:p>
            <a:r>
              <a:rPr lang="hr-HR" sz="120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55AA345-3C2D-4815-A85D-074F525F84B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b="1">
                <a:solidFill>
                  <a:schemeClr val="tx1"/>
                </a:solidFill>
                <a:effectLst/>
                <a:latin typeface="+mn-lt"/>
                <a:ea typeface="+mn-ea"/>
                <a:cs typeface="+mn-cs"/>
              </a:rPr>
              <a:t>Što je</a:t>
            </a:r>
            <a:r>
              <a:rPr lang="hr-HR" sz="1200">
                <a:solidFill>
                  <a:schemeClr val="tx1"/>
                </a:solidFill>
                <a:effectLst/>
                <a:latin typeface="+mn-lt"/>
                <a:ea typeface="+mn-ea"/>
                <a:cs typeface="+mn-cs"/>
              </a:rPr>
              <a:t> to Albanski informacijski sustav za financijsko upravljanje – </a:t>
            </a:r>
            <a:r>
              <a:rPr lang="hr-HR" sz="1200" b="1">
                <a:solidFill>
                  <a:schemeClr val="tx1"/>
                </a:solidFill>
                <a:effectLst/>
                <a:latin typeface="+mn-lt"/>
                <a:ea typeface="+mn-ea"/>
                <a:cs typeface="+mn-cs"/>
              </a:rPr>
              <a:t>AFMIS</a:t>
            </a:r>
            <a:r>
              <a:rPr lang="hr-HR" sz="1200">
                <a:solidFill>
                  <a:schemeClr val="tx1"/>
                </a:solidFill>
                <a:effectLst/>
                <a:latin typeface="+mn-lt"/>
                <a:ea typeface="+mn-ea"/>
                <a:cs typeface="+mn-cs"/>
              </a:rPr>
              <a:t>?</a:t>
            </a:r>
          </a:p>
          <a:p>
            <a:r>
              <a:rPr lang="hr-HR" sz="1200">
                <a:solidFill>
                  <a:schemeClr val="tx1"/>
                </a:solidFill>
                <a:effectLst/>
                <a:latin typeface="+mn-lt"/>
                <a:ea typeface="+mn-ea"/>
                <a:cs typeface="+mn-cs"/>
              </a:rPr>
              <a:t>AFMIS će biti skup automatiziranih rješenja (integriranih modula/sustava) s pomoću kojih će vlada moći planirati, izvršavati i pratiti proračun. Taj sustav osigurava integraciju funkcija izvršenja proračuna koje podržava trenutačni albanski sustav riznice (AGFIS) s dodatnim funkcionalnim modulima za podršku izradi proračuna, uključujući srednjoročno planiranje proračuna, upravljanje javnim ulaganjima i skladište podataka za monitoring učinka proračunskog programa te potrebe u pogledu izvještavanja.</a:t>
            </a:r>
          </a:p>
          <a:p>
            <a:r>
              <a:rPr lang="hr-HR" sz="120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FA12D1E-3E92-4F03-AEA8-9C6F782E4A68}" type="slidenum">
              <a:rPr lang="en-GB" smtClean="0"/>
              <a:pPr/>
              <a:t>3</a:t>
            </a:fld>
            <a:endParaRPr lang="en-GB"/>
          </a:p>
        </p:txBody>
      </p:sp>
    </p:spTree>
    <p:extLst>
      <p:ext uri="{BB962C8B-B14F-4D97-AF65-F5344CB8AC3E}">
        <p14:creationId xmlns:p14="http://schemas.microsoft.com/office/powerpoint/2010/main" val="2202920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sz="1200">
                <a:solidFill>
                  <a:schemeClr val="tx1"/>
                </a:solidFill>
                <a:effectLst/>
                <a:latin typeface="+mn-lt"/>
                <a:ea typeface="+mn-ea"/>
                <a:cs typeface="+mn-cs"/>
              </a:rPr>
              <a:t>Cilj AGFIS-a jest skraćivanje vremena i smanjenje truda potrebnih za pripremu točnih informacija o javnim financijama. Ovdje se navode ključni ciljevi AGFIS-a:</a:t>
            </a:r>
          </a:p>
          <a:p>
            <a:r>
              <a:rPr lang="hr-HR" sz="1200">
                <a:solidFill>
                  <a:schemeClr val="tx1"/>
                </a:solidFill>
                <a:effectLst/>
                <a:latin typeface="+mn-lt"/>
                <a:ea typeface="+mn-ea"/>
                <a:cs typeface="+mn-cs"/>
              </a:rPr>
              <a:t>Proširenje procesa izvršenja proračuna i financijskog izvještavanja AGFIS-om detaljno se odobravaju Akcijskim planom Sektorske strategije za upravljanje javnim financijama koji je revidiran za razdoblje 2019. – 2022. s naglaskom na povećanu učinkovitost izvršenja proračuna. </a:t>
            </a:r>
          </a:p>
        </p:txBody>
      </p:sp>
      <p:sp>
        <p:nvSpPr>
          <p:cNvPr id="4" name="Slide Number Placeholder 3"/>
          <p:cNvSpPr>
            <a:spLocks noGrp="1"/>
          </p:cNvSpPr>
          <p:nvPr>
            <p:ph type="sldNum" sz="quarter" idx="10"/>
          </p:nvPr>
        </p:nvSpPr>
        <p:spPr/>
        <p:txBody>
          <a:bodyPr/>
          <a:lstStyle/>
          <a:p>
            <a:fld id="{955AA345-3C2D-4815-A85D-074F525F84B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sz="1200">
                <a:solidFill>
                  <a:schemeClr val="tx1"/>
                </a:solidFill>
                <a:effectLst/>
                <a:latin typeface="+mn-lt"/>
                <a:ea typeface="+mn-ea"/>
                <a:cs typeface="+mn-cs"/>
              </a:rPr>
              <a:t>Konkretni cilj za efikasno izvršenje proračuna uključuje mjeru „Integracija AGFIS-a s ostalim IT sustavima” s aktivnostima kao što su:</a:t>
            </a:r>
          </a:p>
          <a:p>
            <a:r>
              <a:rPr lang="hr-HR" sz="1200">
                <a:solidFill>
                  <a:schemeClr val="tx1"/>
                </a:solidFill>
                <a:effectLst/>
                <a:latin typeface="+mn-lt"/>
                <a:ea typeface="+mn-ea"/>
                <a:cs typeface="+mn-cs"/>
              </a:rPr>
              <a:t>„Integracija AGFIS-a s HRMIS-om za izvršenje plaćanja u okviru obračuna plaća” i „Pokretanje uvođenja web portala AFMIS-a radi implementacije elektroničkog arhiva”.</a:t>
            </a:r>
          </a:p>
        </p:txBody>
      </p:sp>
      <p:sp>
        <p:nvSpPr>
          <p:cNvPr id="4" name="Slide Number Placeholder 3"/>
          <p:cNvSpPr>
            <a:spLocks noGrp="1"/>
          </p:cNvSpPr>
          <p:nvPr>
            <p:ph type="sldNum" sz="quarter" idx="10"/>
          </p:nvPr>
        </p:nvSpPr>
        <p:spPr/>
        <p:txBody>
          <a:bodyPr/>
          <a:lstStyle/>
          <a:p>
            <a:fld id="{955AA345-3C2D-4815-A85D-074F525F84B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sz="1200" b="1">
                <a:solidFill>
                  <a:schemeClr val="tx1"/>
                </a:solidFill>
                <a:effectLst/>
                <a:latin typeface="+mn-lt"/>
                <a:ea typeface="+mn-ea"/>
                <a:cs typeface="+mn-cs"/>
              </a:rPr>
              <a:t>Razvoj funkcija</a:t>
            </a:r>
            <a:r>
              <a:rPr lang="hr-HR" sz="1200">
                <a:solidFill>
                  <a:schemeClr val="tx1"/>
                </a:solidFill>
                <a:effectLst/>
                <a:latin typeface="+mn-lt"/>
                <a:ea typeface="+mn-ea"/>
                <a:cs typeface="+mn-cs"/>
              </a:rPr>
              <a:t> – podršku pružaju tehnička pomoć i razmjena najboljih iskustava učenjem uz međusobnu podršku i osposobljavanje u inozemstvu.</a:t>
            </a:r>
          </a:p>
          <a:p>
            <a:pPr lvl="1"/>
            <a:r>
              <a:rPr lang="hr-HR" sz="1200">
                <a:solidFill>
                  <a:schemeClr val="tx1"/>
                </a:solidFill>
                <a:effectLst/>
                <a:latin typeface="+mn-lt"/>
                <a:ea typeface="+mn-ea"/>
                <a:cs typeface="+mn-cs"/>
              </a:rPr>
              <a:t>Tehničke misije Svjetske banke/MMF-a/EU-a</a:t>
            </a:r>
          </a:p>
          <a:p>
            <a:pPr lvl="1"/>
            <a:r>
              <a:rPr lang="hr-HR" sz="1200">
                <a:solidFill>
                  <a:schemeClr val="tx1"/>
                </a:solidFill>
                <a:effectLst/>
                <a:latin typeface="+mn-lt"/>
                <a:ea typeface="+mn-ea"/>
                <a:cs typeface="+mn-cs"/>
              </a:rPr>
              <a:t>Zajednica prakse za riznicu (TCOP) PEMPAL-a</a:t>
            </a:r>
          </a:p>
          <a:p>
            <a:pPr lvl="1"/>
            <a:r>
              <a:rPr lang="hr-HR" sz="1200">
                <a:solidFill>
                  <a:schemeClr val="tx1"/>
                </a:solidFill>
                <a:effectLst/>
                <a:latin typeface="+mn-lt"/>
                <a:ea typeface="+mn-ea"/>
                <a:cs typeface="+mn-cs"/>
              </a:rPr>
              <a:t>SET</a:t>
            </a:r>
          </a:p>
          <a:p>
            <a:pPr lvl="1"/>
            <a:r>
              <a:rPr lang="hr-HR" sz="1200">
                <a:solidFill>
                  <a:schemeClr val="tx1"/>
                </a:solidFill>
                <a:effectLst/>
                <a:latin typeface="+mn-lt"/>
                <a:ea typeface="+mn-ea"/>
                <a:cs typeface="+mn-cs"/>
              </a:rPr>
              <a:t>Osposobljavanje za JVI/CEF/SECO</a:t>
            </a:r>
          </a:p>
        </p:txBody>
      </p:sp>
      <p:sp>
        <p:nvSpPr>
          <p:cNvPr id="4" name="Slide Number Placeholder 3"/>
          <p:cNvSpPr>
            <a:spLocks noGrp="1"/>
          </p:cNvSpPr>
          <p:nvPr>
            <p:ph type="sldNum" sz="quarter" idx="10"/>
          </p:nvPr>
        </p:nvSpPr>
        <p:spPr/>
        <p:txBody>
          <a:bodyPr/>
          <a:lstStyle/>
          <a:p>
            <a:fld id="{955AA345-3C2D-4815-A85D-074F525F84B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b="1">
                <a:solidFill>
                  <a:schemeClr val="tx1"/>
                </a:solidFill>
                <a:effectLst/>
                <a:latin typeface="+mn-lt"/>
                <a:ea typeface="+mn-ea"/>
                <a:cs typeface="+mn-cs"/>
              </a:rPr>
              <a:t>Velike reforme</a:t>
            </a:r>
            <a:r>
              <a:rPr lang="hr-HR" sz="1200">
                <a:solidFill>
                  <a:schemeClr val="tx1"/>
                </a:solidFill>
                <a:effectLst/>
                <a:latin typeface="+mn-lt"/>
                <a:ea typeface="+mn-ea"/>
                <a:cs typeface="+mn-cs"/>
              </a:rPr>
              <a:t> rezultat su prelaska s ručnog sustava riznice na automatiziran sustav – AGFIS, koji je konačno prihvaćen (dizajn i test) u 2006. i u potpunosti implementiran kao sustav uživo u rujnu 2010. Obuhvaćaju:</a:t>
            </a:r>
          </a:p>
          <a:p>
            <a:pPr lvl="0"/>
            <a:r>
              <a:rPr lang="hr-HR" sz="1200">
                <a:solidFill>
                  <a:schemeClr val="tx1"/>
                </a:solidFill>
                <a:effectLst/>
                <a:latin typeface="+mn-lt"/>
                <a:ea typeface="+mn-ea"/>
                <a:cs typeface="+mn-cs"/>
              </a:rPr>
              <a:t>Priprema i ažuriranje zakonodavstva o sustavu riznice doveli su do prve Strategije upravljanja javnim financijama za razdoblje 2014. – 2020.</a:t>
            </a:r>
          </a:p>
          <a:p>
            <a:pPr lvl="0"/>
            <a:r>
              <a:rPr lang="hr-HR" sz="1200">
                <a:solidFill>
                  <a:schemeClr val="tx1"/>
                </a:solidFill>
                <a:effectLst/>
                <a:latin typeface="+mn-lt"/>
                <a:ea typeface="+mn-ea"/>
                <a:cs typeface="+mn-cs"/>
              </a:rPr>
              <a:t>Proširena proračunska kontrole s pomoću AGFIS-a.</a:t>
            </a:r>
          </a:p>
          <a:p>
            <a:pPr lvl="0"/>
            <a:r>
              <a:rPr lang="hr-HR" sz="1200">
                <a:solidFill>
                  <a:schemeClr val="tx1"/>
                </a:solidFill>
                <a:effectLst/>
                <a:latin typeface="+mn-lt"/>
                <a:ea typeface="+mn-ea"/>
                <a:cs typeface="+mn-cs"/>
              </a:rPr>
              <a:t>Prošireno upravljanje likvidnošću s pomoću AGFIS-a i provedba centraliziranog postupka elektroničkih plaćanja putem JRR-a.</a:t>
            </a:r>
          </a:p>
          <a:p>
            <a:pPr lvl="0"/>
            <a:r>
              <a:rPr lang="hr-HR" sz="1200">
                <a:solidFill>
                  <a:schemeClr val="tx1"/>
                </a:solidFill>
                <a:effectLst/>
                <a:latin typeface="+mn-lt"/>
                <a:ea typeface="+mn-ea"/>
                <a:cs typeface="+mn-cs"/>
              </a:rPr>
              <a:t>Razvoj računovodstvenog i pravnog okvira.</a:t>
            </a:r>
          </a:p>
          <a:p>
            <a:pPr lvl="0"/>
            <a:r>
              <a:rPr lang="hr-HR" sz="1200">
                <a:solidFill>
                  <a:schemeClr val="tx1"/>
                </a:solidFill>
                <a:effectLst/>
                <a:latin typeface="+mn-lt"/>
                <a:ea typeface="+mn-ea"/>
                <a:cs typeface="+mn-cs"/>
              </a:rPr>
              <a:t>Od 2010., po prvi put, elektroničko generiranje podataka državne financijske statistike s pomoću MMF-ove metodologije u AGFIS-u.</a:t>
            </a:r>
          </a:p>
          <a:p>
            <a:pPr lvl="0"/>
            <a:r>
              <a:rPr lang="hr-HR" sz="1200">
                <a:solidFill>
                  <a:schemeClr val="tx1"/>
                </a:solidFill>
                <a:effectLst/>
                <a:latin typeface="+mn-lt"/>
                <a:ea typeface="+mn-ea"/>
                <a:cs typeface="+mn-cs"/>
              </a:rPr>
              <a:t>Povećanje odgovornosti rukovodstva usklađivanjem pokazatelja učinka s pomoću podataka AGFIS-a.</a:t>
            </a:r>
          </a:p>
          <a:p>
            <a:r>
              <a:rPr lang="hr-HR" sz="1200">
                <a:solidFill>
                  <a:schemeClr val="tx1"/>
                </a:solidFill>
                <a:effectLst/>
                <a:latin typeface="+mn-lt"/>
                <a:ea typeface="+mn-ea"/>
                <a:cs typeface="+mn-cs"/>
              </a:rPr>
              <a:t> </a:t>
            </a:r>
          </a:p>
          <a:p>
            <a:r>
              <a:rPr lang="hr-HR" sz="1200">
                <a:solidFill>
                  <a:schemeClr val="tx1"/>
                </a:solidFill>
                <a:effectLst/>
                <a:latin typeface="+mn-lt"/>
                <a:ea typeface="+mn-ea"/>
                <a:cs typeface="+mn-cs"/>
              </a:rPr>
              <a:t>AGFIS je sustavno unaprjeđivan </a:t>
            </a:r>
            <a:r>
              <a:rPr lang="hr-HR" sz="1200" b="1">
                <a:solidFill>
                  <a:schemeClr val="tx1"/>
                </a:solidFill>
                <a:effectLst/>
                <a:latin typeface="+mn-lt"/>
                <a:ea typeface="+mn-ea"/>
                <a:cs typeface="+mn-cs"/>
              </a:rPr>
              <a:t>novim funkcijama posljednjih godina</a:t>
            </a:r>
            <a:r>
              <a:rPr lang="hr-HR" sz="1200">
                <a:solidFill>
                  <a:schemeClr val="tx1"/>
                </a:solidFill>
                <a:effectLst/>
                <a:latin typeface="+mn-lt"/>
                <a:ea typeface="+mn-ea"/>
                <a:cs typeface="+mn-cs"/>
              </a:rPr>
              <a:t> (proširen na PI-ove, integriran s nekoliko sustava, proširena i dodana nova pravila unutarnje kontrole itd.) </a:t>
            </a:r>
          </a:p>
          <a:p>
            <a:pPr lvl="0"/>
            <a:r>
              <a:rPr lang="hr-HR" sz="1200">
                <a:solidFill>
                  <a:schemeClr val="tx1"/>
                </a:solidFill>
                <a:effectLst/>
                <a:latin typeface="+mn-lt"/>
                <a:ea typeface="+mn-ea"/>
                <a:cs typeface="+mn-cs"/>
              </a:rPr>
              <a:t>Integracija AGFIS-a s HRMI-om (od 2019. do 2022. integrirane su 122 institucije) radi automatizacije procesa isplate plaća zaposlenicima u javnoj upravi. Sustav HRMIS (kojim upravlja DPA) generira potrebne informacije povezane s plaćama zaposlenika odgovarajuće institucije, a AGFIS automatski „poziva” te informacije radi daljnjeg izvršenja (registracije kao troška za plaće, validacije za proračunska sredstva, odobrenja troškova, izvršenja plaćanja na razini institucije).</a:t>
            </a:r>
          </a:p>
          <a:p>
            <a:pPr lvl="0"/>
            <a:r>
              <a:rPr lang="hr-HR" sz="1200">
                <a:solidFill>
                  <a:schemeClr val="tx1"/>
                </a:solidFill>
                <a:effectLst/>
                <a:latin typeface="+mn-lt"/>
                <a:ea typeface="+mn-ea"/>
                <a:cs typeface="+mn-cs"/>
              </a:rPr>
              <a:t>Integracija AGFIS-a sa sustavom PPA-e (od 2019. pa do danas) radi automatizacije procesa provjere dostupnosti proračunskih sredstava u trenutku njihove nabave u sustavu PPA-e. Pri integraciji sa PPA-om u AGFIS-u se ne generira financijska transakcija, ali podaci AGFIS-a izlažu se u web servisu za sustav PPA-e kako bi taj web servis mogao „komunicirati” s AGFIS-om za realizaciju kontrole dostupnosti proračunskih sredstava. </a:t>
            </a:r>
          </a:p>
          <a:p>
            <a:pPr lvl="0"/>
            <a:r>
              <a:rPr lang="hr-HR" sz="1200">
                <a:solidFill>
                  <a:schemeClr val="tx1"/>
                </a:solidFill>
                <a:effectLst/>
                <a:latin typeface="+mn-lt"/>
                <a:ea typeface="+mn-ea"/>
                <a:cs typeface="+mn-cs"/>
              </a:rPr>
              <a:t>Integracija AGFIS-a sa sustavom CATS-a Glavne porezne uprave radi automatizacije informacija o izvršenju poreznih obveza proračunskih institucija, naplati poreznih prihoda i njihovu računovodstvu.</a:t>
            </a:r>
          </a:p>
          <a:p>
            <a:pPr lvl="0"/>
            <a:r>
              <a:rPr lang="hr-HR" sz="1200">
                <a:solidFill>
                  <a:schemeClr val="tx1"/>
                </a:solidFill>
                <a:effectLst/>
                <a:latin typeface="+mn-lt"/>
                <a:ea typeface="+mn-ea"/>
                <a:cs typeface="+mn-cs"/>
              </a:rPr>
              <a:t>Integracija AGFIS-a s bankarskim sustavom radi izvršenja plaćanja iz državnog proračuna i naplate proračunskih prihoda (Središnja banka Albanije i sve banke druge razine). </a:t>
            </a:r>
          </a:p>
          <a:p>
            <a:pPr lvl="0"/>
            <a:r>
              <a:rPr lang="hr-HR" sz="1200">
                <a:solidFill>
                  <a:schemeClr val="tx1"/>
                </a:solidFill>
                <a:effectLst/>
                <a:latin typeface="+mn-lt"/>
                <a:ea typeface="+mn-ea"/>
                <a:cs typeface="+mn-cs"/>
              </a:rPr>
              <a:t>Integracija AGFIS-a sa sustavom AFMIS, odnosno modula MTBP i BPPM koji su povezani s planiranjem i monitoringom proračuna na temelju učinka</a:t>
            </a:r>
          </a:p>
          <a:p>
            <a:pPr lvl="0"/>
            <a:r>
              <a:rPr lang="hr-HR" sz="1200">
                <a:solidFill>
                  <a:schemeClr val="tx1"/>
                </a:solidFill>
                <a:effectLst/>
                <a:latin typeface="+mn-lt"/>
                <a:ea typeface="+mn-ea"/>
                <a:cs typeface="+mn-cs"/>
              </a:rPr>
              <a:t>Proširenje SIFQ-a jedna je od aktivnosti Vladine Strategije upravljanja javnim financijama, a ta je aktivnost započela u 2011. Tijekom godina proširenje SIFQ-a obuhvatilo je 15 proračunskih institucija čiji proračuni trenutačno čine oko 75 % državnog proračuna s obzirom na to da se uključuju proračunske institucije kojima je dodijeljen najveći iznos proračuna za izvršenje i monitoring. Tijekom 2023. pristup AGFIS-u dobilo je 5 novih proračunskih institucija koje imaju velik proračun, stoga će se postotak proračuna koji se izravno izvršava i prati u AGFIS-u povećati za xx %.</a:t>
            </a:r>
          </a:p>
        </p:txBody>
      </p:sp>
      <p:sp>
        <p:nvSpPr>
          <p:cNvPr id="4" name="Slide Number Placeholder 3"/>
          <p:cNvSpPr>
            <a:spLocks noGrp="1"/>
          </p:cNvSpPr>
          <p:nvPr>
            <p:ph type="sldNum" sz="quarter" idx="10"/>
          </p:nvPr>
        </p:nvSpPr>
        <p:spPr/>
        <p:txBody>
          <a:bodyPr/>
          <a:lstStyle/>
          <a:p>
            <a:fld id="{955AA345-3C2D-4815-A85D-074F525F84B4}" type="slidenum">
              <a:rPr lang="en-US" smtClean="0"/>
              <a:pPr/>
              <a:t>7</a:t>
            </a:fld>
            <a:endParaRPr lang="en-US"/>
          </a:p>
        </p:txBody>
      </p:sp>
    </p:spTree>
    <p:extLst>
      <p:ext uri="{BB962C8B-B14F-4D97-AF65-F5344CB8AC3E}">
        <p14:creationId xmlns:p14="http://schemas.microsoft.com/office/powerpoint/2010/main" val="88787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sz="1200">
                <a:solidFill>
                  <a:schemeClr val="tx1"/>
                </a:solidFill>
                <a:effectLst/>
                <a:latin typeface="+mn-lt"/>
                <a:ea typeface="+mn-ea"/>
                <a:cs typeface="+mn-cs"/>
              </a:rPr>
              <a:t>Uputa br. 24 od 29. kolovoza/augusta </a:t>
            </a:r>
            <a:r>
              <a:rPr lang="hr-HR" sz="1200" b="1">
                <a:solidFill>
                  <a:schemeClr val="tx1"/>
                </a:solidFill>
                <a:effectLst/>
                <a:latin typeface="+mn-lt"/>
                <a:ea typeface="+mn-ea"/>
                <a:cs typeface="+mn-cs"/>
              </a:rPr>
              <a:t>2019</a:t>
            </a:r>
            <a:r>
              <a:rPr lang="hr-HR" sz="1200">
                <a:solidFill>
                  <a:schemeClr val="tx1"/>
                </a:solidFill>
                <a:effectLst/>
                <a:latin typeface="+mn-lt"/>
                <a:ea typeface="+mn-ea"/>
                <a:cs typeface="+mn-cs"/>
              </a:rPr>
              <a:t>. o uvođenju web-portala i elektroničkog arhiva u sve jedinice opće države u svrhu slanja i arhiviranja popratne dokumentacije o financijskim transakcijama izvršenima s pomoću AGFIS-a, ažurirana (br. 17 od 6. srpnja/jula 2021.).</a:t>
            </a:r>
          </a:p>
          <a:p>
            <a:r>
              <a:rPr lang="hr-HR" sz="1200">
                <a:solidFill>
                  <a:schemeClr val="tx1"/>
                </a:solidFill>
                <a:effectLst/>
                <a:latin typeface="+mn-lt"/>
                <a:ea typeface="+mn-ea"/>
                <a:cs typeface="+mn-cs"/>
              </a:rPr>
              <a:t>Ovaj portal omogućuje korisnicima proračunskih sredstava da ne moraju područnim uredima fizički predavati potrebnu pomoćnu dokumentaciju u pogledu svojih financijskih transakcija u svrhu registracije i izvršavanja u AGFIS-u. </a:t>
            </a:r>
          </a:p>
          <a:p>
            <a:r>
              <a:rPr lang="hr-HR" sz="1200">
                <a:solidFill>
                  <a:schemeClr val="tx1"/>
                </a:solidFill>
                <a:effectLst/>
                <a:latin typeface="+mn-lt"/>
                <a:ea typeface="+mn-ea"/>
                <a:cs typeface="+mn-cs"/>
              </a:rPr>
              <a:t>Dokumentaciju transakcija na rashodovnoj strani skeniraju i elektronički potpisuju ovlašteni/izvršni službenici korisnika proračunskih sredstava središnje/lokalne razine vlasti, a treba je odobriti odgovorna struktura područnog ureda riznice (TDO) u AGFIS-u.</a:t>
            </a:r>
          </a:p>
          <a:p>
            <a:r>
              <a:rPr lang="hr-HR" sz="1200" u="sng">
                <a:solidFill>
                  <a:schemeClr val="tx1"/>
                </a:solidFill>
                <a:effectLst/>
                <a:latin typeface="+mn-lt"/>
                <a:ea typeface="+mn-ea"/>
                <a:cs typeface="+mn-cs"/>
              </a:rPr>
              <a:t>Cilj:</a:t>
            </a:r>
            <a:r>
              <a:rPr lang="hr-HR" sz="1200">
                <a:solidFill>
                  <a:schemeClr val="tx1"/>
                </a:solidFill>
                <a:effectLst/>
                <a:latin typeface="+mn-lt"/>
                <a:ea typeface="+mn-ea"/>
                <a:cs typeface="+mn-cs"/>
              </a:rPr>
              <a:t> Uklanjanje radnog postupka koji se oslanja na tiskane primjerke / Formalizirani i unificirani obrasci primarnih dokumenata.</a:t>
            </a:r>
          </a:p>
          <a:p>
            <a:r>
              <a:rPr lang="hr-HR" sz="1200">
                <a:solidFill>
                  <a:schemeClr val="tx1"/>
                </a:solidFill>
                <a:effectLst/>
                <a:latin typeface="+mn-lt"/>
                <a:ea typeface="+mn-ea"/>
                <a:cs typeface="+mn-cs"/>
              </a:rPr>
              <a:t>To je dio modula AFMIS-a koji su navedeni na slajdu 15. „</a:t>
            </a:r>
            <a:r>
              <a:rPr lang="hr-HR" sz="1200" b="1">
                <a:solidFill>
                  <a:schemeClr val="tx1"/>
                </a:solidFill>
                <a:effectLst/>
                <a:latin typeface="+mn-lt"/>
                <a:ea typeface="+mn-ea"/>
                <a:cs typeface="+mn-cs"/>
              </a:rPr>
              <a:t>Elektronički arhiv (portal za dokumentaciju riznice)</a:t>
            </a:r>
            <a:r>
              <a:rPr lang="hr-HR" sz="1200">
                <a:solidFill>
                  <a:schemeClr val="tx1"/>
                </a:solidFill>
                <a:effectLst/>
                <a:latin typeface="+mn-lt"/>
                <a:ea typeface="+mn-ea"/>
                <a:cs typeface="+mn-cs"/>
              </a:rPr>
              <a:t>” i predstavljeni tijekom virtualnog skupa virtualne konferencije TCOP-a u studenom/novembru 2020. o novom albanskom integriranom informacijskom sustavu financijskog upravljanja (AFMIS-u).  </a:t>
            </a:r>
          </a:p>
        </p:txBody>
      </p:sp>
      <p:sp>
        <p:nvSpPr>
          <p:cNvPr id="4" name="Slide Number Placeholder 3"/>
          <p:cNvSpPr>
            <a:spLocks noGrp="1"/>
          </p:cNvSpPr>
          <p:nvPr>
            <p:ph type="sldNum" sz="quarter" idx="10"/>
          </p:nvPr>
        </p:nvSpPr>
        <p:spPr/>
        <p:txBody>
          <a:bodyPr/>
          <a:lstStyle/>
          <a:p>
            <a:fld id="{955AA345-3C2D-4815-A85D-074F525F84B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hr-HR" sz="1200" b="1">
                <a:solidFill>
                  <a:schemeClr val="tx1"/>
                </a:solidFill>
                <a:effectLst/>
                <a:latin typeface="+mn-lt"/>
                <a:ea typeface="+mn-ea"/>
                <a:cs typeface="+mn-cs"/>
              </a:rPr>
              <a:t>Pravna osnova:</a:t>
            </a:r>
          </a:p>
          <a:p>
            <a:r>
              <a:rPr lang="hr-HR" sz="1200" b="1">
                <a:solidFill>
                  <a:schemeClr val="tx1"/>
                </a:solidFill>
                <a:effectLst/>
                <a:latin typeface="+mn-lt"/>
                <a:ea typeface="+mn-ea"/>
                <a:cs typeface="+mn-cs"/>
              </a:rPr>
              <a:t>VKM br. 833 od 28. listopada/oktobra 2020. o</a:t>
            </a:r>
            <a:r>
              <a:rPr lang="hr-HR" sz="1200">
                <a:solidFill>
                  <a:schemeClr val="tx1"/>
                </a:solidFill>
                <a:effectLst/>
                <a:latin typeface="+mn-lt"/>
                <a:ea typeface="+mn-ea"/>
                <a:cs typeface="+mn-cs"/>
              </a:rPr>
              <a:t> detaljnim pravilima o sadržaju osobnog dosjea zaposlenika i središnjeg registra zaposlenika i postupanju s njima te upravljanju njima</a:t>
            </a:r>
          </a:p>
          <a:p>
            <a:r>
              <a:rPr lang="hr-HR" sz="1200">
                <a:solidFill>
                  <a:schemeClr val="tx1"/>
                </a:solidFill>
                <a:effectLst/>
                <a:latin typeface="+mn-lt"/>
                <a:ea typeface="+mn-ea"/>
                <a:cs typeface="+mn-cs"/>
              </a:rPr>
              <a:t>Središnji registar zaposlenika (RQP) jedinstvena je državna baza podataka u kojoj se elektronički pohranjuju i obrađuju informacije o institucijama državne uprave, neovisnim institucijama i jedinicama lokalne i regionalne samouprave (korisnicima proračunskih sredstava) te aktivnim ljudskim resursima. </a:t>
            </a:r>
          </a:p>
          <a:p>
            <a:r>
              <a:rPr lang="hr-HR" sz="1200">
                <a:solidFill>
                  <a:schemeClr val="tx1"/>
                </a:solidFill>
                <a:effectLst/>
                <a:latin typeface="+mn-lt"/>
                <a:ea typeface="+mn-ea"/>
                <a:cs typeface="+mn-cs"/>
              </a:rPr>
              <a:t>Središnji registar zaposlenika (RQP) razmjenjuje informacije i komunicira sa sljedećim državnim elektroničkim bazama podataka: </a:t>
            </a:r>
          </a:p>
          <a:p>
            <a:r>
              <a:rPr lang="hr-HR" sz="1200">
                <a:solidFill>
                  <a:schemeClr val="tx1"/>
                </a:solidFill>
                <a:effectLst/>
                <a:latin typeface="+mn-lt"/>
                <a:ea typeface="+mn-ea"/>
                <a:cs typeface="+mn-cs"/>
              </a:rPr>
              <a:t>a) Nacionalnim registrom građanskog statusa, za sekundarne podatke povezane s komponentama građanskog statusa zaposlenika; </a:t>
            </a:r>
          </a:p>
          <a:p>
            <a:r>
              <a:rPr lang="hr-HR" sz="1200">
                <a:solidFill>
                  <a:schemeClr val="tx1"/>
                </a:solidFill>
                <a:effectLst/>
                <a:latin typeface="+mn-lt"/>
                <a:ea typeface="+mn-ea"/>
                <a:cs typeface="+mn-cs"/>
              </a:rPr>
              <a:t>b) AGFIS-om za sekundarne podatke povezane sa sljedećim: </a:t>
            </a:r>
          </a:p>
          <a:p>
            <a:r>
              <a:rPr lang="hr-HR" sz="1200">
                <a:solidFill>
                  <a:schemeClr val="tx1"/>
                </a:solidFill>
                <a:effectLst/>
                <a:latin typeface="+mn-lt"/>
                <a:ea typeface="+mn-ea"/>
                <a:cs typeface="+mn-cs"/>
              </a:rPr>
              <a:t>i. Elementima kodifikacije proračunske i računovodstvene klasifikacije institucije; </a:t>
            </a:r>
          </a:p>
          <a:p>
            <a:r>
              <a:rPr lang="hr-HR" sz="1200">
                <a:solidFill>
                  <a:schemeClr val="tx1"/>
                </a:solidFill>
                <a:effectLst/>
                <a:latin typeface="+mn-lt"/>
                <a:ea typeface="+mn-ea"/>
                <a:cs typeface="+mn-cs"/>
              </a:rPr>
              <a:t>ii. Elementima fakture, nalozima za troškove i plaćama zaposlenika; </a:t>
            </a:r>
          </a:p>
          <a:p>
            <a:r>
              <a:rPr lang="hr-HR" sz="1200">
                <a:solidFill>
                  <a:schemeClr val="tx1"/>
                </a:solidFill>
                <a:effectLst/>
                <a:latin typeface="+mn-lt"/>
                <a:ea typeface="+mn-ea"/>
                <a:cs typeface="+mn-cs"/>
              </a:rPr>
              <a:t>c) Poreznim informacijskim sustavom za sekundarne podatke povezane s brojem NIPT institucije te sa statusom i podacima zaposlenika u poreznom sustavu. </a:t>
            </a:r>
          </a:p>
          <a:p>
            <a:r>
              <a:rPr lang="hr-HR" sz="1200">
                <a:solidFill>
                  <a:schemeClr val="tx1"/>
                </a:solidFill>
                <a:effectLst/>
                <a:latin typeface="+mn-lt"/>
                <a:ea typeface="+mn-ea"/>
                <a:cs typeface="+mn-cs"/>
              </a:rPr>
              <a:t>Ministarstvo javne uprave, kako bi podržalo rad RQP-a, stvara platformu za suradnju „administrata.al” i upravlja njome, a na toj platformi izvršavaju se postupci upravljanja GGU-om i rukovodstvo cijelim ciklusom upravljanja ljudskim resursima. To obuhvaća module relevantne za: </a:t>
            </a:r>
          </a:p>
          <a:p>
            <a:r>
              <a:rPr lang="hr-HR" sz="1200">
                <a:solidFill>
                  <a:schemeClr val="tx1"/>
                </a:solidFill>
                <a:effectLst/>
                <a:latin typeface="+mn-lt"/>
                <a:ea typeface="+mn-ea"/>
                <a:cs typeface="+mn-cs"/>
              </a:rPr>
              <a:t>a) postupke zapošljavanja, upravljanje ljudskim resursima, opise radnih mjesta, procjene rezultata rada, kao i sudske predmete i pravomoćne sudske presude; b) profesionalni razvoj državnih službenika. Osobni dosje povjerljiv je. Zaposlenik snosi pojedinačnu pravnu odgovornost za vjerodostojnost podataka koje dostavi za popunjavanje osobnog dosjea. </a:t>
            </a:r>
          </a:p>
          <a:p>
            <a:r>
              <a:rPr lang="hr-HR" sz="1200">
                <a:solidFill>
                  <a:schemeClr val="tx1"/>
                </a:solidFill>
                <a:effectLst/>
                <a:latin typeface="+mn-lt"/>
                <a:ea typeface="+mn-ea"/>
                <a:cs typeface="+mn-cs"/>
              </a:rPr>
              <a:t>Ministarstvo javne uprave jedini je administrator RQP-a i platforme za suradnju „administrata.al”, a Nacionalna agencija za informacijsko društvo (NAIS) predstavlja državu kao vlasnika i odgovorna je za tehnička pitanja. </a:t>
            </a:r>
          </a:p>
          <a:p>
            <a:r>
              <a:rPr lang="hr-HR" sz="1200">
                <a:solidFill>
                  <a:schemeClr val="tx1"/>
                </a:solidFill>
                <a:effectLst/>
                <a:latin typeface="+mn-lt"/>
                <a:ea typeface="+mn-ea"/>
                <a:cs typeface="+mn-cs"/>
              </a:rPr>
              <a:t>RQP služi kao izvor za planiranje, informacije i automatizaciju za plaće i plaćanja zaposlenicima u korisnicima proračunskih sredstava putem modula za plaće i njegove komunikacije s Vladinim informacijskim sustavom za financijsko upravljanje (SIFQ-om). </a:t>
            </a:r>
          </a:p>
          <a:p>
            <a:r>
              <a:rPr lang="hr-HR" sz="1200">
                <a:solidFill>
                  <a:schemeClr val="tx1"/>
                </a:solidFill>
                <a:effectLst/>
                <a:latin typeface="+mn-lt"/>
                <a:ea typeface="+mn-ea"/>
                <a:cs typeface="+mn-cs"/>
              </a:rPr>
              <a:t>Konkretno, modul za plaće: </a:t>
            </a:r>
          </a:p>
          <a:p>
            <a:r>
              <a:rPr lang="hr-HR" sz="1200">
                <a:solidFill>
                  <a:schemeClr val="tx1"/>
                </a:solidFill>
                <a:effectLst/>
                <a:latin typeface="+mn-lt"/>
                <a:ea typeface="+mn-ea"/>
                <a:cs typeface="+mn-cs"/>
              </a:rPr>
              <a:t>a) komunicira s poreznim sustavom u pogledu popisa zaposlenika; </a:t>
            </a:r>
          </a:p>
          <a:p>
            <a:r>
              <a:rPr lang="hr-HR" sz="1200">
                <a:solidFill>
                  <a:schemeClr val="tx1"/>
                </a:solidFill>
                <a:effectLst/>
                <a:latin typeface="+mn-lt"/>
                <a:ea typeface="+mn-ea"/>
                <a:cs typeface="+mn-cs"/>
              </a:rPr>
              <a:t>b) obrađuje informacije o pojedincu i radnom mjestu, obračunava naknade i obustave na plaće za svakog zaposlenika i popunjava obračunske isprave; </a:t>
            </a:r>
          </a:p>
          <a:p>
            <a:r>
              <a:rPr lang="hr-HR" sz="1200">
                <a:solidFill>
                  <a:schemeClr val="tx1"/>
                </a:solidFill>
                <a:effectLst/>
                <a:latin typeface="+mn-lt"/>
                <a:ea typeface="+mn-ea"/>
                <a:cs typeface="+mn-cs"/>
              </a:rPr>
              <a:t>c) obrađuje financijske informacije povezane s institucijama i bankama i generira naloge za troškove; ç) komunicira sa SIFQ-om u pogledu popunjavanja, kontrole i automatskog elektroničkog slanja naloga za rashode; </a:t>
            </a:r>
          </a:p>
          <a:p>
            <a:r>
              <a:rPr lang="hr-HR" sz="1200">
                <a:solidFill>
                  <a:schemeClr val="tx1"/>
                </a:solidFill>
                <a:effectLst/>
                <a:latin typeface="+mn-lt"/>
                <a:ea typeface="+mn-ea"/>
                <a:cs typeface="+mn-cs"/>
              </a:rPr>
              <a:t>d) razmjenjuje potrebne podatke s bankama druge razine radi realizacije prijenosa plaće na pojedinačne bankovne račune zaposlenika. Za rad modula za plaće u RQP-u: </a:t>
            </a:r>
          </a:p>
          <a:p>
            <a:r>
              <a:rPr lang="hr-HR" sz="1200">
                <a:solidFill>
                  <a:schemeClr val="tx1"/>
                </a:solidFill>
                <a:effectLst/>
                <a:latin typeface="+mn-lt"/>
                <a:ea typeface="+mn-ea"/>
                <a:cs typeface="+mn-cs"/>
              </a:rPr>
              <a:t>a) </a:t>
            </a:r>
            <a:r>
              <a:rPr lang="hr-HR" sz="1200" b="1">
                <a:solidFill>
                  <a:schemeClr val="tx1"/>
                </a:solidFill>
                <a:effectLst/>
                <a:latin typeface="+mn-lt"/>
                <a:ea typeface="+mn-ea"/>
                <a:cs typeface="+mn-cs"/>
              </a:rPr>
              <a:t>Ministarstvo javne uprave</a:t>
            </a:r>
            <a:r>
              <a:rPr lang="hr-HR" sz="1200">
                <a:solidFill>
                  <a:schemeClr val="tx1"/>
                </a:solidFill>
                <a:effectLst/>
                <a:latin typeface="+mn-lt"/>
                <a:ea typeface="+mn-ea"/>
                <a:cs typeface="+mn-cs"/>
              </a:rPr>
              <a:t> odgovorno je za sljedeće: </a:t>
            </a:r>
          </a:p>
          <a:p>
            <a:r>
              <a:rPr lang="hr-HR" sz="1200">
                <a:solidFill>
                  <a:schemeClr val="tx1"/>
                </a:solidFill>
                <a:effectLst/>
                <a:latin typeface="+mn-lt"/>
                <a:ea typeface="+mn-ea"/>
                <a:cs typeface="+mn-cs"/>
              </a:rPr>
              <a:t>-odobrava upute/propise o radu, upotrebi, interakciji i korisničke priručnike</a:t>
            </a:r>
          </a:p>
          <a:p>
            <a:r>
              <a:rPr lang="hr-HR" sz="1200">
                <a:solidFill>
                  <a:schemeClr val="tx1"/>
                </a:solidFill>
                <a:effectLst/>
                <a:latin typeface="+mn-lt"/>
                <a:ea typeface="+mn-ea"/>
                <a:cs typeface="+mn-cs"/>
              </a:rPr>
              <a:t>-određuje oblik/elektroničke elemente osobnog dosjea zaposlenika</a:t>
            </a:r>
          </a:p>
          <a:p>
            <a:r>
              <a:rPr lang="hr-HR" sz="1200">
                <a:solidFill>
                  <a:schemeClr val="tx1"/>
                </a:solidFill>
                <a:effectLst/>
                <a:latin typeface="+mn-lt"/>
                <a:ea typeface="+mn-ea"/>
                <a:cs typeface="+mn-cs"/>
              </a:rPr>
              <a:t>-točnost i ažuriranje podataka povezanih sa sustavom plaća, kao i s elementima mjesečne plaće (obračun plaća); </a:t>
            </a:r>
          </a:p>
          <a:p>
            <a:r>
              <a:rPr lang="hr-HR" sz="1200">
                <a:solidFill>
                  <a:schemeClr val="tx1"/>
                </a:solidFill>
                <a:effectLst/>
                <a:latin typeface="+mn-lt"/>
                <a:ea typeface="+mn-ea"/>
                <a:cs typeface="+mn-cs"/>
              </a:rPr>
              <a:t>-pružanje tehničke podrške korisnicima modula za plaće u korisnicima proračunskih sredstava u vezi s obračunom mjesečnih plaća zaposlenika. </a:t>
            </a:r>
          </a:p>
          <a:p>
            <a:r>
              <a:rPr lang="hr-HR" sz="1200">
                <a:solidFill>
                  <a:schemeClr val="tx1"/>
                </a:solidFill>
                <a:effectLst/>
                <a:latin typeface="+mn-lt"/>
                <a:ea typeface="+mn-ea"/>
                <a:cs typeface="+mn-cs"/>
              </a:rPr>
              <a:t>b) </a:t>
            </a:r>
            <a:r>
              <a:rPr lang="hr-HR" sz="1200" b="1">
                <a:solidFill>
                  <a:schemeClr val="tx1"/>
                </a:solidFill>
                <a:effectLst/>
                <a:latin typeface="+mn-lt"/>
                <a:ea typeface="+mn-ea"/>
                <a:cs typeface="+mn-cs"/>
              </a:rPr>
              <a:t>korisnici proračunskih sredstava</a:t>
            </a:r>
            <a:r>
              <a:rPr lang="hr-HR" sz="1200">
                <a:solidFill>
                  <a:schemeClr val="tx1"/>
                </a:solidFill>
                <a:effectLst/>
                <a:latin typeface="+mn-lt"/>
                <a:ea typeface="+mn-ea"/>
                <a:cs typeface="+mn-cs"/>
              </a:rPr>
              <a:t> odgovorni su točnost i ažuriranje pojedinačnih podataka zaposlenika koji utječu na obračun plaće. </a:t>
            </a:r>
          </a:p>
          <a:p>
            <a:r>
              <a:rPr lang="hr-HR" sz="1200">
                <a:solidFill>
                  <a:schemeClr val="tx1"/>
                </a:solidFill>
                <a:effectLst/>
                <a:latin typeface="+mn-lt"/>
                <a:ea typeface="+mn-ea"/>
                <a:cs typeface="+mn-cs"/>
              </a:rPr>
              <a:t>c) </a:t>
            </a:r>
            <a:r>
              <a:rPr lang="hr-HR" sz="1200" b="1">
                <a:solidFill>
                  <a:schemeClr val="tx1"/>
                </a:solidFill>
                <a:effectLst/>
                <a:latin typeface="+mn-lt"/>
                <a:ea typeface="+mn-ea"/>
                <a:cs typeface="+mn-cs"/>
              </a:rPr>
              <a:t>Ministarstvo odgovorno za financije</a:t>
            </a:r>
            <a:r>
              <a:rPr lang="hr-HR" sz="1200">
                <a:solidFill>
                  <a:schemeClr val="tx1"/>
                </a:solidFill>
                <a:effectLst/>
                <a:latin typeface="+mn-lt"/>
                <a:ea typeface="+mn-ea"/>
                <a:cs typeface="+mn-cs"/>
              </a:rPr>
              <a:t> korisnicima proračunskih sredstava pruža pomoć u popunjavanju elemenata naloga za troškove (kodifikacija strukture proračuna i referenci prijelaznog bankovnog računa za plaće) </a:t>
            </a:r>
          </a:p>
          <a:p>
            <a:r>
              <a:rPr lang="hr-HR" sz="1200">
                <a:solidFill>
                  <a:schemeClr val="tx1"/>
                </a:solidFill>
                <a:effectLst/>
                <a:latin typeface="+mn-lt"/>
                <a:ea typeface="+mn-ea"/>
                <a:cs typeface="+mn-cs"/>
              </a:rPr>
              <a:t>d) </a:t>
            </a:r>
            <a:r>
              <a:rPr lang="hr-HR" sz="1200" b="1">
                <a:solidFill>
                  <a:schemeClr val="tx1"/>
                </a:solidFill>
                <a:effectLst/>
                <a:latin typeface="+mn-lt"/>
                <a:ea typeface="+mn-ea"/>
                <a:cs typeface="+mn-cs"/>
              </a:rPr>
              <a:t>Glavna uprava za riznicu</a:t>
            </a:r>
            <a:r>
              <a:rPr lang="hr-HR" sz="1200">
                <a:solidFill>
                  <a:schemeClr val="tx1"/>
                </a:solidFill>
                <a:effectLst/>
                <a:latin typeface="+mn-lt"/>
                <a:ea typeface="+mn-ea"/>
                <a:cs typeface="+mn-cs"/>
              </a:rPr>
              <a:t> prenosi datoteku koju šalje HRMIS s pomoću programa „Sučelje za fakturiranje obračuna plaća – AFMIS” </a:t>
            </a:r>
          </a:p>
          <a:p>
            <a:r>
              <a:rPr lang="hr-HR" sz="1200">
                <a:solidFill>
                  <a:schemeClr val="tx1"/>
                </a:solidFill>
                <a:effectLst/>
                <a:latin typeface="+mn-lt"/>
                <a:ea typeface="+mn-ea"/>
                <a:cs typeface="+mn-cs"/>
              </a:rPr>
              <a:t>e) </a:t>
            </a:r>
            <a:r>
              <a:rPr lang="hr-HR" sz="1200" b="1">
                <a:solidFill>
                  <a:schemeClr val="tx1"/>
                </a:solidFill>
                <a:effectLst/>
                <a:latin typeface="+mn-lt"/>
                <a:ea typeface="+mn-ea"/>
                <a:cs typeface="+mn-cs"/>
              </a:rPr>
              <a:t>Korisnici područnih ureda riznice</a:t>
            </a:r>
            <a:r>
              <a:rPr lang="hr-HR" sz="1200">
                <a:solidFill>
                  <a:schemeClr val="tx1"/>
                </a:solidFill>
                <a:effectLst/>
                <a:latin typeface="+mn-lt"/>
                <a:ea typeface="+mn-ea"/>
                <a:cs typeface="+mn-cs"/>
              </a:rPr>
              <a:t> obrađuju transakciju u AGFIS-u u skladu sa standardnim postupcima: </a:t>
            </a:r>
          </a:p>
          <a:p>
            <a:r>
              <a:rPr lang="hr-HR" sz="1200">
                <a:solidFill>
                  <a:schemeClr val="tx1"/>
                </a:solidFill>
                <a:effectLst/>
                <a:latin typeface="+mn-lt"/>
                <a:ea typeface="+mn-ea"/>
                <a:cs typeface="+mn-cs"/>
              </a:rPr>
              <a:t>- prijenos/validacija/uvoz sučelja za fakturiranje obračuna plaća </a:t>
            </a:r>
          </a:p>
          <a:p>
            <a:r>
              <a:rPr lang="hr-HR" sz="1200">
                <a:solidFill>
                  <a:schemeClr val="tx1"/>
                </a:solidFill>
                <a:effectLst/>
                <a:latin typeface="+mn-lt"/>
                <a:ea typeface="+mn-ea"/>
                <a:cs typeface="+mn-cs"/>
              </a:rPr>
              <a:t>- stvaranje novog skupa faktura za plaće „Šifra korisnika proračunskih sredstava: 1010001” na početku fiskalne godine. (Imajte na umu da se šifra institucije nalazi u nazivu skupa. To znači da svaki skup sadržava fakture s izvorom HRMIS-a samo za tu šifru institucije. Sustav automatski stvara skupove faktura s izvorom HRMIS-a pri prvom uvozu iz HRMIS-a u SIFQ za odgovarajuću financijsku godinu. Sljedeće godine sve fakture uvezene iz HRMIS-a u SIFQ ulaze u isti skup faktura koji je sustav stvorio za tu godinu.) </a:t>
            </a:r>
          </a:p>
          <a:p>
            <a:r>
              <a:rPr lang="hr-HR" sz="1200">
                <a:solidFill>
                  <a:schemeClr val="tx1"/>
                </a:solidFill>
                <a:effectLst/>
                <a:latin typeface="+mn-lt"/>
                <a:ea typeface="+mn-ea"/>
                <a:cs typeface="+mn-cs"/>
              </a:rPr>
              <a:t>- uvoz u sučelje otvorenih obveza „1010001 obračun plaća Ministarstva javne uprave 2023.” </a:t>
            </a:r>
          </a:p>
          <a:p>
            <a:r>
              <a:rPr lang="hr-HR" sz="1200">
                <a:solidFill>
                  <a:schemeClr val="tx1"/>
                </a:solidFill>
                <a:effectLst/>
                <a:latin typeface="+mn-lt"/>
                <a:ea typeface="+mn-ea"/>
                <a:cs typeface="+mn-cs"/>
              </a:rPr>
              <a:t>- fakture koje je sustav HRMIS obradio pojavit će se u skupu „HRMIS” </a:t>
            </a:r>
          </a:p>
          <a:p>
            <a:r>
              <a:rPr lang="hr-HR" sz="1200">
                <a:solidFill>
                  <a:schemeClr val="tx1"/>
                </a:solidFill>
                <a:effectLst/>
                <a:latin typeface="+mn-lt"/>
                <a:ea typeface="+mn-ea"/>
                <a:cs typeface="+mn-cs"/>
              </a:rPr>
              <a:t>- popunjavanje elemenata koji nedostaju u kombinaciji računa obveza (u zaglavlju fakture) </a:t>
            </a:r>
          </a:p>
          <a:p>
            <a:r>
              <a:rPr lang="hr-HR" sz="1200">
                <a:solidFill>
                  <a:schemeClr val="tx1"/>
                </a:solidFill>
                <a:effectLst/>
                <a:latin typeface="+mn-lt"/>
                <a:ea typeface="+mn-ea"/>
                <a:cs typeface="+mn-cs"/>
              </a:rPr>
              <a:t>- validacija fakture, stvaranje računovodstva i pokretanje odobrenja. </a:t>
            </a:r>
          </a:p>
          <a:p>
            <a:r>
              <a:rPr lang="hr-HR" sz="1200">
                <a:solidFill>
                  <a:schemeClr val="tx1"/>
                </a:solidFill>
                <a:effectLst/>
                <a:latin typeface="+mn-lt"/>
                <a:ea typeface="+mn-ea"/>
                <a:cs typeface="+mn-cs"/>
              </a:rPr>
              <a:t>f) </a:t>
            </a:r>
            <a:r>
              <a:rPr lang="hr-HR" sz="1200" b="1">
                <a:solidFill>
                  <a:schemeClr val="tx1"/>
                </a:solidFill>
                <a:effectLst/>
                <a:latin typeface="+mn-lt"/>
                <a:ea typeface="+mn-ea"/>
                <a:cs typeface="+mn-cs"/>
              </a:rPr>
              <a:t>Korisnici proračunskih sredstava</a:t>
            </a:r>
            <a:r>
              <a:rPr lang="hr-HR" sz="1200">
                <a:solidFill>
                  <a:schemeClr val="tx1"/>
                </a:solidFill>
                <a:effectLst/>
                <a:latin typeface="+mn-lt"/>
                <a:ea typeface="+mn-ea"/>
                <a:cs typeface="+mn-cs"/>
              </a:rPr>
              <a:t>: </a:t>
            </a:r>
          </a:p>
          <a:p>
            <a:r>
              <a:rPr lang="hr-HR" sz="1200">
                <a:solidFill>
                  <a:schemeClr val="tx1"/>
                </a:solidFill>
                <a:effectLst/>
                <a:latin typeface="+mn-lt"/>
                <a:ea typeface="+mn-ea"/>
                <a:cs typeface="+mn-cs"/>
              </a:rPr>
              <a:t>- nadzire status naloga za troškove kako bi se osiguralo da AGFIS uspješno izvrši automatske provjere, evaluaciju i odobrenje.</a:t>
            </a:r>
          </a:p>
          <a:p>
            <a:r>
              <a:rPr lang="hr-HR" sz="1200">
                <a:solidFill>
                  <a:schemeClr val="tx1"/>
                </a:solidFill>
                <a:effectLst/>
                <a:latin typeface="+mn-lt"/>
                <a:ea typeface="+mn-ea"/>
                <a:cs typeface="+mn-cs"/>
              </a:rPr>
              <a:t>- AGFIS na središnjoj razini izdaje nalog za plaćanje ukupnih troškova plaća zaposlenika za svaku komercijalnu banku. </a:t>
            </a:r>
          </a:p>
          <a:p>
            <a:r>
              <a:rPr lang="hr-HR" sz="1200">
                <a:solidFill>
                  <a:schemeClr val="tx1"/>
                </a:solidFill>
                <a:effectLst/>
                <a:latin typeface="+mn-lt"/>
                <a:ea typeface="+mn-ea"/>
                <a:cs typeface="+mn-cs"/>
              </a:rPr>
              <a:t>Korisnici proračunskih sredstava šalju potrebne informacije za realizaciju prijenosa plaće na pojedinačni račun zaposlenika u komercijalnoj banci nakon što SIFQ potvrdi izvršenje plaćanja rashoda plaća zaposlenika. </a:t>
            </a:r>
          </a:p>
          <a:p>
            <a:r>
              <a:rPr lang="hr-HR" sz="1200">
                <a:solidFill>
                  <a:schemeClr val="tx1"/>
                </a:solidFill>
                <a:effectLst/>
                <a:latin typeface="+mn-lt"/>
                <a:ea typeface="+mn-ea"/>
                <a:cs typeface="+mn-cs"/>
              </a:rPr>
              <a:t>Internetski portal omogućava arhiviranje obračuna plaće koji generira HRMIS i koji će biti elektronički uparen s fakturama za plaće koji HRMIS prenese u SIFQ. </a:t>
            </a:r>
          </a:p>
          <a:p>
            <a:r>
              <a:rPr lang="hr-HR" sz="1200">
                <a:solidFill>
                  <a:schemeClr val="tx1"/>
                </a:solidFill>
                <a:effectLst/>
                <a:latin typeface="+mn-lt"/>
                <a:ea typeface="+mn-ea"/>
                <a:cs typeface="+mn-cs"/>
              </a:rPr>
              <a:t>Ministarstvo javne uprave ili riznica ne šalju elektronički zatraženu dokumentaciju o plaćama izravno u banku. U budućnosti će banka isto tako vidjeti mogućnost upotrebe internetskog portala i moći će preuzeti elektroničku dokumentaciju koju treba za prijenos plaća.</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5AA345-3C2D-4815-A85D-074F525F84B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14DC14-C45D-4EF5-99BD-AF9CE880E5BB}"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372052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4DC14-C45D-4EF5-99BD-AF9CE880E5BB}"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4164954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4DC14-C45D-4EF5-99BD-AF9CE880E5BB}"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2305683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839483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4DC14-C45D-4EF5-99BD-AF9CE880E5BB}"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241244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14DC14-C45D-4EF5-99BD-AF9CE880E5BB}"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1623009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14DC14-C45D-4EF5-99BD-AF9CE880E5BB}" type="datetimeFigureOut">
              <a:rPr lang="en-US" smtClean="0"/>
              <a:pPr/>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2200576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14DC14-C45D-4EF5-99BD-AF9CE880E5BB}" type="datetimeFigureOut">
              <a:rPr lang="en-US" smtClean="0"/>
              <a:pPr/>
              <a:t>5/23/2023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1533421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14DC14-C45D-4EF5-99BD-AF9CE880E5BB}" type="datetimeFigureOut">
              <a:rPr lang="en-US" smtClean="0"/>
              <a:pPr/>
              <a:t>5/23/2023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675023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4DC14-C45D-4EF5-99BD-AF9CE880E5BB}" type="datetimeFigureOut">
              <a:rPr lang="en-US" smtClean="0"/>
              <a:pPr/>
              <a:t>5/23/2023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856693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14DC14-C45D-4EF5-99BD-AF9CE880E5BB}" type="datetimeFigureOut">
              <a:rPr lang="en-US" smtClean="0"/>
              <a:pPr/>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1951057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14DC14-C45D-4EF5-99BD-AF9CE880E5BB}" type="datetimeFigureOut">
              <a:rPr lang="en-US" smtClean="0"/>
              <a:pPr/>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514A0-83F4-47BD-9195-0ECAD590A47A}" type="slidenum">
              <a:rPr lang="en-US" smtClean="0"/>
              <a:pPr/>
              <a:t>‹#›</a:t>
            </a:fld>
            <a:endParaRPr lang="en-US"/>
          </a:p>
        </p:txBody>
      </p:sp>
    </p:spTree>
    <p:extLst>
      <p:ext uri="{BB962C8B-B14F-4D97-AF65-F5344CB8AC3E}">
        <p14:creationId xmlns:p14="http://schemas.microsoft.com/office/powerpoint/2010/main" val="110263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4DC14-C45D-4EF5-99BD-AF9CE880E5BB}" type="datetimeFigureOut">
              <a:rPr lang="en-US" smtClean="0"/>
              <a:pPr/>
              <a:t>5/23/2023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514A0-83F4-47BD-9195-0ECAD590A47A}" type="slidenum">
              <a:rPr lang="en-US" smtClean="0"/>
              <a:pPr/>
              <a:t>‹#›</a:t>
            </a:fld>
            <a:endParaRPr lang="en-US"/>
          </a:p>
        </p:txBody>
      </p:sp>
    </p:spTree>
    <p:extLst>
      <p:ext uri="{BB962C8B-B14F-4D97-AF65-F5344CB8AC3E}">
        <p14:creationId xmlns:p14="http://schemas.microsoft.com/office/powerpoint/2010/main" val="588861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wmf"/><Relationship Id="rId4" Type="http://schemas.openxmlformats.org/officeDocument/2006/relationships/image" Target="../media/image19.png"/><Relationship Id="rId9" Type="http://schemas.openxmlformats.org/officeDocument/2006/relationships/image" Target="../media/image2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12192000" cy="6858000"/>
          </a:xfrm>
          <a:prstGeom prst="rect">
            <a:avLst/>
          </a:prstGeom>
        </p:spPr>
      </p:pic>
      <p:sp>
        <p:nvSpPr>
          <p:cNvPr id="6" name="Rectangle 5"/>
          <p:cNvSpPr/>
          <p:nvPr/>
        </p:nvSpPr>
        <p:spPr>
          <a:xfrm>
            <a:off x="542364" y="2092436"/>
            <a:ext cx="11107271" cy="707886"/>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p:spPr>
        <p:txBody>
          <a:bodyPr wrap="square">
            <a:spAutoFit/>
            <a:scene3d>
              <a:camera prst="orthographicFront"/>
              <a:lightRig rig="soft" dir="t">
                <a:rot lat="0" lon="0" rev="15600000"/>
              </a:lightRig>
            </a:scene3d>
            <a:sp3d extrusionH="57150" prstMaterial="softEdge">
              <a:bevelT w="25400" h="38100"/>
            </a:sp3d>
          </a:bodyPr>
          <a:lstStyle/>
          <a:p>
            <a:r>
              <a:rPr lang="hr-HR" sz="4000" b="1">
                <a:ln/>
                <a:solidFill>
                  <a:srgbClr val="C00000"/>
                </a:solidFill>
              </a:rPr>
              <a:t>Informacijski sustav albanske vlade za financije</a:t>
            </a:r>
          </a:p>
        </p:txBody>
      </p:sp>
      <p:sp>
        <p:nvSpPr>
          <p:cNvPr id="8" name="TextBox 7"/>
          <p:cNvSpPr txBox="1"/>
          <p:nvPr/>
        </p:nvSpPr>
        <p:spPr>
          <a:xfrm rot="214791">
            <a:off x="5182872" y="3347287"/>
            <a:ext cx="2936136" cy="138499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hr-HR" sz="2800" b="1" dirty="0">
                <a:ln/>
                <a:solidFill>
                  <a:srgbClr val="0070C0"/>
                </a:solidFill>
              </a:rPr>
              <a:t>Tematski blok posvećen novostima</a:t>
            </a:r>
          </a:p>
        </p:txBody>
      </p:sp>
      <p:pic>
        <p:nvPicPr>
          <p:cNvPr id="9" name="Picture 8"/>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4771104" y="414802"/>
            <a:ext cx="2544097" cy="908606"/>
          </a:xfrm>
          <a:prstGeom prst="rect">
            <a:avLst/>
          </a:prstGeom>
          <a:noFill/>
          <a:ln>
            <a:noFill/>
          </a:ln>
          <a:scene3d>
            <a:camera prst="orthographicFront"/>
            <a:lightRig rig="threePt" dir="t"/>
          </a:scene3d>
          <a:sp3d>
            <a:bevelT prst="angle"/>
          </a:sp3d>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8919" y="56450"/>
            <a:ext cx="394566" cy="42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019601" y="1220095"/>
            <a:ext cx="4114800" cy="923330"/>
          </a:xfrm>
          <a:prstGeom prst="rect">
            <a:avLst/>
          </a:prstGeom>
          <a:noFill/>
        </p:spPr>
        <p:txBody>
          <a:bodyPr wrap="square" rtlCol="0">
            <a:spAutoFit/>
          </a:bodyPr>
          <a:lstStyle/>
          <a:p>
            <a:pPr algn="ctr"/>
            <a:r>
              <a:rPr lang="hr-HR" b="1">
                <a:solidFill>
                  <a:schemeClr val="tx1">
                    <a:lumMod val="65000"/>
                    <a:lumOff val="35000"/>
                  </a:schemeClr>
                </a:solidFill>
                <a:latin typeface="+mj-lt"/>
              </a:rPr>
              <a:t>Republika Albanija</a:t>
            </a:r>
          </a:p>
          <a:p>
            <a:pPr algn="ctr"/>
            <a:r>
              <a:rPr lang="hr-HR" b="1">
                <a:solidFill>
                  <a:schemeClr val="tx1">
                    <a:lumMod val="65000"/>
                    <a:lumOff val="35000"/>
                  </a:schemeClr>
                </a:solidFill>
                <a:latin typeface="+mj-lt"/>
              </a:rPr>
              <a:t>Ministarstvo financija i gospodarstva</a:t>
            </a:r>
          </a:p>
          <a:p>
            <a:pPr algn="ctr"/>
            <a:r>
              <a:rPr lang="hr-HR" b="1">
                <a:solidFill>
                  <a:schemeClr val="tx1">
                    <a:lumMod val="65000"/>
                    <a:lumOff val="35000"/>
                  </a:schemeClr>
                </a:solidFill>
                <a:latin typeface="+mj-lt"/>
              </a:rPr>
              <a:t>Glavna uprava za riznicu</a:t>
            </a:r>
          </a:p>
        </p:txBody>
      </p:sp>
    </p:spTree>
    <p:extLst>
      <p:ext uri="{BB962C8B-B14F-4D97-AF65-F5344CB8AC3E}">
        <p14:creationId xmlns:p14="http://schemas.microsoft.com/office/powerpoint/2010/main" val="1992422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457201" y="879327"/>
            <a:ext cx="11376836" cy="5978673"/>
          </a:xfrm>
          <a:prstGeom prst="rect">
            <a:avLst/>
          </a:prstGeom>
          <a:noFill/>
          <a:ln w="9525">
            <a:noFill/>
            <a:miter lim="800000"/>
            <a:headEnd/>
            <a:tailEnd/>
          </a:ln>
          <a:effectLst/>
        </p:spPr>
      </p:pic>
      <p:sp>
        <p:nvSpPr>
          <p:cNvPr id="12" name="Oval 11"/>
          <p:cNvSpPr/>
          <p:nvPr/>
        </p:nvSpPr>
        <p:spPr>
          <a:xfrm>
            <a:off x="4019107" y="1105786"/>
            <a:ext cx="3434316" cy="2658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p:nvPicPr>
        <p:blipFill>
          <a:blip r:embed="rId4"/>
          <a:srcRect/>
          <a:stretch>
            <a:fillRect/>
          </a:stretch>
        </p:blipFill>
        <p:spPr bwMode="auto">
          <a:xfrm>
            <a:off x="4648755" y="1605517"/>
            <a:ext cx="2161561" cy="1584250"/>
          </a:xfrm>
          <a:prstGeom prst="rect">
            <a:avLst/>
          </a:prstGeom>
          <a:noFill/>
          <a:ln w="9525">
            <a:noFill/>
            <a:miter lim="800000"/>
            <a:headEnd/>
            <a:tailEnd/>
          </a:ln>
          <a:effectLst/>
        </p:spPr>
      </p:pic>
      <p:sp>
        <p:nvSpPr>
          <p:cNvPr id="6" name="Rectangle 5"/>
          <p:cNvSpPr/>
          <p:nvPr/>
        </p:nvSpPr>
        <p:spPr>
          <a:xfrm>
            <a:off x="1592622" y="3297496"/>
            <a:ext cx="2486643" cy="523220"/>
          </a:xfrm>
          <a:prstGeom prst="rect">
            <a:avLst/>
          </a:prstGeom>
        </p:spPr>
        <p:txBody>
          <a:bodyPr wrap="none">
            <a:spAutoFit/>
          </a:bodyPr>
          <a:lstStyle/>
          <a:p>
            <a:r>
              <a:rPr lang="hr-HR" sz="1400" dirty="0"/>
              <a:t>Personalizacija obrazaca</a:t>
            </a:r>
          </a:p>
          <a:p>
            <a:r>
              <a:rPr lang="hr-HR" sz="1400" dirty="0"/>
              <a:t>za računovodstvenu registraciju</a:t>
            </a:r>
          </a:p>
        </p:txBody>
      </p:sp>
      <p:sp>
        <p:nvSpPr>
          <p:cNvPr id="7" name="Rectangle 6"/>
          <p:cNvSpPr/>
          <p:nvPr/>
        </p:nvSpPr>
        <p:spPr>
          <a:xfrm>
            <a:off x="7231776" y="3297496"/>
            <a:ext cx="2454483" cy="461665"/>
          </a:xfrm>
          <a:prstGeom prst="rect">
            <a:avLst/>
          </a:prstGeom>
        </p:spPr>
        <p:txBody>
          <a:bodyPr wrap="square">
            <a:spAutoFit/>
          </a:bodyPr>
          <a:lstStyle/>
          <a:p>
            <a:r>
              <a:rPr lang="hr-HR" sz="1200" dirty="0"/>
              <a:t>Pravila unakrsne provjere </a:t>
            </a:r>
          </a:p>
          <a:p>
            <a:r>
              <a:rPr lang="hr-HR" sz="1200" dirty="0"/>
              <a:t>za računovodstvenu registraciju</a:t>
            </a:r>
          </a:p>
        </p:txBody>
      </p:sp>
      <p:sp>
        <p:nvSpPr>
          <p:cNvPr id="8" name="Rectangle 7"/>
          <p:cNvSpPr/>
          <p:nvPr/>
        </p:nvSpPr>
        <p:spPr>
          <a:xfrm>
            <a:off x="1600596" y="3924817"/>
            <a:ext cx="3386074" cy="523220"/>
          </a:xfrm>
          <a:prstGeom prst="rect">
            <a:avLst/>
          </a:prstGeom>
        </p:spPr>
        <p:txBody>
          <a:bodyPr wrap="square">
            <a:spAutoFit/>
          </a:bodyPr>
          <a:lstStyle/>
          <a:p>
            <a:r>
              <a:rPr lang="hr-HR" sz="1400" dirty="0"/>
              <a:t>Prethodno definirane formule za </a:t>
            </a:r>
          </a:p>
          <a:p>
            <a:r>
              <a:rPr lang="hr-HR" sz="1400" dirty="0"/>
              <a:t>automatizaciju financijske konsolidacije</a:t>
            </a:r>
          </a:p>
        </p:txBody>
      </p:sp>
      <p:sp>
        <p:nvSpPr>
          <p:cNvPr id="9" name="Rectangle 8"/>
          <p:cNvSpPr/>
          <p:nvPr/>
        </p:nvSpPr>
        <p:spPr>
          <a:xfrm>
            <a:off x="6705523" y="4063041"/>
            <a:ext cx="3197863" cy="276999"/>
          </a:xfrm>
          <a:prstGeom prst="rect">
            <a:avLst/>
          </a:prstGeom>
        </p:spPr>
        <p:txBody>
          <a:bodyPr wrap="none">
            <a:spAutoFit/>
          </a:bodyPr>
          <a:lstStyle/>
          <a:p>
            <a:r>
              <a:rPr lang="hr-HR" sz="1200" dirty="0"/>
              <a:t>Izvještaji o monitoringu za kontrole za otkrivanje</a:t>
            </a:r>
          </a:p>
        </p:txBody>
      </p:sp>
      <p:sp>
        <p:nvSpPr>
          <p:cNvPr id="10" name="Rectangle 9"/>
          <p:cNvSpPr/>
          <p:nvPr/>
        </p:nvSpPr>
        <p:spPr>
          <a:xfrm>
            <a:off x="6379534" y="4509332"/>
            <a:ext cx="3710763" cy="461665"/>
          </a:xfrm>
          <a:prstGeom prst="rect">
            <a:avLst/>
          </a:prstGeom>
        </p:spPr>
        <p:txBody>
          <a:bodyPr wrap="square">
            <a:spAutoFit/>
          </a:bodyPr>
          <a:lstStyle/>
          <a:p>
            <a:r>
              <a:rPr lang="hr-HR" sz="1200" dirty="0"/>
              <a:t>Zasebne funkcionalne odgovornosti </a:t>
            </a:r>
          </a:p>
          <a:p>
            <a:r>
              <a:rPr lang="hr-HR" sz="1200" dirty="0"/>
              <a:t>u skladu s radnim mjestom svakog korisnika</a:t>
            </a:r>
          </a:p>
        </p:txBody>
      </p:sp>
      <p:sp>
        <p:nvSpPr>
          <p:cNvPr id="11" name="Rectangle 10"/>
          <p:cNvSpPr/>
          <p:nvPr/>
        </p:nvSpPr>
        <p:spPr>
          <a:xfrm>
            <a:off x="1591340" y="5179184"/>
            <a:ext cx="3639878" cy="646331"/>
          </a:xfrm>
          <a:prstGeom prst="rect">
            <a:avLst/>
          </a:prstGeom>
        </p:spPr>
        <p:txBody>
          <a:bodyPr wrap="square">
            <a:spAutoFit/>
          </a:bodyPr>
          <a:lstStyle/>
          <a:p>
            <a:r>
              <a:rPr lang="hr-HR" sz="1200" dirty="0"/>
              <a:t>Autorizacija transakcija koju provodi druga osoba / slijed odobravanja transakcija</a:t>
            </a:r>
          </a:p>
          <a:p>
            <a:r>
              <a:rPr lang="hr-HR" sz="1200" dirty="0"/>
              <a:t> (minimalno 2 razine)</a:t>
            </a:r>
          </a:p>
        </p:txBody>
      </p:sp>
      <p:sp>
        <p:nvSpPr>
          <p:cNvPr id="13" name="Rectangle 12"/>
          <p:cNvSpPr/>
          <p:nvPr/>
        </p:nvSpPr>
        <p:spPr>
          <a:xfrm>
            <a:off x="1601973" y="4509332"/>
            <a:ext cx="3639879" cy="523220"/>
          </a:xfrm>
          <a:prstGeom prst="rect">
            <a:avLst/>
          </a:prstGeom>
        </p:spPr>
        <p:txBody>
          <a:bodyPr wrap="square">
            <a:spAutoFit/>
          </a:bodyPr>
          <a:lstStyle/>
          <a:p>
            <a:r>
              <a:rPr lang="hr-HR" sz="1400" dirty="0"/>
              <a:t>Prethodno definirane kontrole tijekom uvoza podataka iz drugih sustava integracije</a:t>
            </a:r>
          </a:p>
        </p:txBody>
      </p:sp>
      <p:sp>
        <p:nvSpPr>
          <p:cNvPr id="14" name="Rectangle 13"/>
          <p:cNvSpPr/>
          <p:nvPr/>
        </p:nvSpPr>
        <p:spPr>
          <a:xfrm>
            <a:off x="6354725" y="5200448"/>
            <a:ext cx="3576084" cy="646331"/>
          </a:xfrm>
          <a:prstGeom prst="rect">
            <a:avLst/>
          </a:prstGeom>
        </p:spPr>
        <p:txBody>
          <a:bodyPr wrap="square">
            <a:spAutoFit/>
          </a:bodyPr>
          <a:lstStyle/>
          <a:p>
            <a:r>
              <a:rPr lang="hr-HR" sz="1200" dirty="0"/>
              <a:t>Kontrola pri upotrebi</a:t>
            </a:r>
          </a:p>
          <a:p>
            <a:r>
              <a:rPr lang="hr-HR" sz="1200" dirty="0"/>
              <a:t> bankovnih računa dobavljača/vjerovnika (razine određene prema obvezama ili troškovima)</a:t>
            </a:r>
          </a:p>
        </p:txBody>
      </p:sp>
      <p:sp>
        <p:nvSpPr>
          <p:cNvPr id="15" name="Rectangle 14"/>
          <p:cNvSpPr/>
          <p:nvPr/>
        </p:nvSpPr>
        <p:spPr>
          <a:xfrm>
            <a:off x="893135" y="331013"/>
            <a:ext cx="9490855" cy="584775"/>
          </a:xfrm>
          <a:prstGeom prst="rect">
            <a:avLst/>
          </a:prstGeom>
        </p:spPr>
        <p:txBody>
          <a:bodyPr wrap="square">
            <a:spAutoFit/>
          </a:bodyPr>
          <a:lstStyle/>
          <a:p>
            <a:r>
              <a:rPr lang="hr-HR" sz="3200">
                <a:ln w="0"/>
                <a:solidFill>
                  <a:srgbClr val="C89800"/>
                </a:solidFill>
                <a:effectLst>
                  <a:outerShdw blurRad="38100" dist="19050" dir="2700000" algn="tl" rotWithShape="0">
                    <a:schemeClr val="dk1">
                      <a:alpha val="40000"/>
                    </a:schemeClr>
                  </a:outerShdw>
                </a:effectLst>
              </a:rPr>
              <a:t>Nova pravila unutarnje kontrole za sprječavanje korisničkih pogrešaka </a:t>
            </a:r>
          </a:p>
        </p:txBody>
      </p:sp>
      <p:pic>
        <p:nvPicPr>
          <p:cNvPr id="18" name="Picture 3"/>
          <p:cNvPicPr>
            <a:picLocks noChangeAspect="1" noChangeArrowheads="1"/>
          </p:cNvPicPr>
          <p:nvPr/>
        </p:nvPicPr>
        <p:blipFill>
          <a:blip r:embed="rId5"/>
          <a:srcRect/>
          <a:stretch>
            <a:fillRect/>
          </a:stretch>
        </p:blipFill>
        <p:spPr bwMode="auto">
          <a:xfrm>
            <a:off x="9155556" y="0"/>
            <a:ext cx="3036444" cy="3125971"/>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678337" y="1753778"/>
            <a:ext cx="4953000" cy="4953000"/>
          </a:xfrm>
          <a:prstGeom prst="rect">
            <a:avLst/>
          </a:prstGeom>
          <a:noFill/>
          <a:ln w="9525">
            <a:noFill/>
            <a:miter lim="800000"/>
            <a:headEnd/>
            <a:tailEnd/>
          </a:ln>
          <a:effectLst/>
        </p:spPr>
      </p:pic>
      <p:sp>
        <p:nvSpPr>
          <p:cNvPr id="2" name="Title 1"/>
          <p:cNvSpPr>
            <a:spLocks noGrp="1"/>
          </p:cNvSpPr>
          <p:nvPr>
            <p:ph type="title"/>
          </p:nvPr>
        </p:nvSpPr>
        <p:spPr>
          <a:xfrm>
            <a:off x="4993010" y="3596326"/>
            <a:ext cx="4176860" cy="13255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hr-H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HVALA!</a:t>
            </a:r>
          </a:p>
        </p:txBody>
      </p:sp>
      <p:pic>
        <p:nvPicPr>
          <p:cNvPr id="6" name="Picture 5"/>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7524937" y="1637546"/>
            <a:ext cx="2544097" cy="908606"/>
          </a:xfrm>
          <a:prstGeom prst="rect">
            <a:avLst/>
          </a:prstGeom>
          <a:noFill/>
          <a:ln>
            <a:noFill/>
          </a:ln>
          <a:scene3d>
            <a:camera prst="orthographicFront"/>
            <a:lightRig rig="threePt" dir="t"/>
          </a:scene3d>
          <a:sp3d>
            <a:bevelT prst="angle"/>
          </a:sp3d>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2752" y="1279194"/>
            <a:ext cx="394566" cy="42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773434" y="2442839"/>
            <a:ext cx="4114800" cy="923330"/>
          </a:xfrm>
          <a:prstGeom prst="rect">
            <a:avLst/>
          </a:prstGeom>
          <a:noFill/>
        </p:spPr>
        <p:txBody>
          <a:bodyPr wrap="square" rtlCol="0">
            <a:spAutoFit/>
          </a:bodyPr>
          <a:lstStyle/>
          <a:p>
            <a:pPr algn="ctr"/>
            <a:r>
              <a:rPr lang="hr-HR" b="1">
                <a:solidFill>
                  <a:schemeClr val="tx1">
                    <a:lumMod val="65000"/>
                    <a:lumOff val="35000"/>
                  </a:schemeClr>
                </a:solidFill>
                <a:latin typeface="+mj-lt"/>
              </a:rPr>
              <a:t>Republika Albanija</a:t>
            </a:r>
          </a:p>
          <a:p>
            <a:pPr algn="ctr"/>
            <a:r>
              <a:rPr lang="hr-HR" b="1">
                <a:solidFill>
                  <a:schemeClr val="tx1">
                    <a:lumMod val="65000"/>
                    <a:lumOff val="35000"/>
                  </a:schemeClr>
                </a:solidFill>
                <a:latin typeface="+mj-lt"/>
              </a:rPr>
              <a:t>Ministarstvo financija i gospodarstva</a:t>
            </a:r>
          </a:p>
          <a:p>
            <a:pPr algn="ctr"/>
            <a:r>
              <a:rPr lang="hr-HR" b="1">
                <a:solidFill>
                  <a:schemeClr val="tx1">
                    <a:lumMod val="65000"/>
                    <a:lumOff val="35000"/>
                  </a:schemeClr>
                </a:solidFill>
                <a:latin typeface="+mj-lt"/>
              </a:rPr>
              <a:t>Glavna uprava za riznicu</a:t>
            </a:r>
          </a:p>
        </p:txBody>
      </p:sp>
      <p:sp>
        <p:nvSpPr>
          <p:cNvPr id="9" name="Title 1"/>
          <p:cNvSpPr txBox="1">
            <a:spLocks/>
          </p:cNvSpPr>
          <p:nvPr/>
        </p:nvSpPr>
        <p:spPr>
          <a:xfrm>
            <a:off x="703446" y="374750"/>
            <a:ext cx="2694272"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hr-HR" sz="4400" b="0" i="0" u="none" strike="noStrike" cap="none" normalizeH="0" baseline="0" noProof="0">
                <a:ln w="0"/>
                <a:solidFill>
                  <a:schemeClr val="tx1"/>
                </a:solidFill>
                <a:effectLst>
                  <a:outerShdw blurRad="38100" dist="19050" dir="2700000" algn="tl" rotWithShape="0">
                    <a:schemeClr val="dk1">
                      <a:alpha val="40000"/>
                    </a:schemeClr>
                  </a:outerShdw>
                </a:effectLst>
                <a:uLnTx/>
                <a:uFillTx/>
                <a:latin typeface="+mj-lt"/>
                <a:ea typeface="+mj-ea"/>
                <a:cs typeface="+mj-cs"/>
              </a:rPr>
              <a:t>AGFIS</a:t>
            </a:r>
          </a:p>
        </p:txBody>
      </p:sp>
      <p:sp>
        <p:nvSpPr>
          <p:cNvPr id="10" name="TextBox 9"/>
          <p:cNvSpPr txBox="1"/>
          <p:nvPr/>
        </p:nvSpPr>
        <p:spPr>
          <a:xfrm>
            <a:off x="-1" y="0"/>
            <a:ext cx="5346552"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hr-HR" sz="2800" dirty="0">
                <a:ln w="0"/>
                <a:effectLst>
                  <a:outerShdw blurRad="38100" dist="19050" dir="2700000" algn="tl" rotWithShape="0">
                    <a:schemeClr val="dk1">
                      <a:alpha val="40000"/>
                    </a:schemeClr>
                  </a:outerShdw>
                </a:effectLst>
                <a:latin typeface="+mj-lt"/>
                <a:ea typeface="+mj-ea"/>
                <a:cs typeface="+mj-cs"/>
              </a:rPr>
              <a:t>Tematski blok posvećen novostima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90653"/>
            <a:ext cx="11573197" cy="724247"/>
          </a:xfrm>
        </p:spPr>
        <p:txBody>
          <a:bodyPr>
            <a:normAutofit/>
          </a:bodyPr>
          <a:lstStyle/>
          <a:p>
            <a:r>
              <a:rPr lang="hr-HR" sz="2800">
                <a:ln w="0"/>
                <a:solidFill>
                  <a:srgbClr val="C89800"/>
                </a:solidFill>
                <a:effectLst>
                  <a:outerShdw blurRad="38100" dist="19050" dir="2700000" algn="tl" rotWithShape="0">
                    <a:schemeClr val="dk1">
                      <a:alpha val="40000"/>
                    </a:schemeClr>
                  </a:outerShdw>
                </a:effectLst>
                <a:ea typeface="+mj-ea"/>
                <a:cs typeface="+mj-cs"/>
              </a:rPr>
              <a:t>Izlazni rezultat uvoza u sučelje otvorenih obveza</a:t>
            </a:r>
          </a:p>
        </p:txBody>
      </p:sp>
      <p:pic>
        <p:nvPicPr>
          <p:cNvPr id="53250" name="Picture 2"/>
          <p:cNvPicPr>
            <a:picLocks noChangeAspect="1" noChangeArrowheads="1"/>
          </p:cNvPicPr>
          <p:nvPr/>
        </p:nvPicPr>
        <p:blipFill>
          <a:blip r:embed="rId3"/>
          <a:srcRect/>
          <a:stretch>
            <a:fillRect/>
          </a:stretch>
        </p:blipFill>
        <p:spPr bwMode="auto">
          <a:xfrm>
            <a:off x="691116" y="818707"/>
            <a:ext cx="10887740" cy="5067743"/>
          </a:xfrm>
          <a:prstGeom prst="rect">
            <a:avLst/>
          </a:prstGeom>
          <a:noFill/>
          <a:ln w="9525">
            <a:solidFill>
              <a:schemeClr val="accent1"/>
            </a:solidFill>
            <a:miter lim="800000"/>
            <a:headEnd/>
            <a:tailEnd/>
          </a:ln>
          <a:effectLst/>
        </p:spPr>
      </p:pic>
      <p:sp>
        <p:nvSpPr>
          <p:cNvPr id="5" name="Rectangle 4"/>
          <p:cNvSpPr/>
          <p:nvPr/>
        </p:nvSpPr>
        <p:spPr>
          <a:xfrm>
            <a:off x="467833" y="6018051"/>
            <a:ext cx="11461898" cy="646331"/>
          </a:xfrm>
          <a:prstGeom prst="rect">
            <a:avLst/>
          </a:prstGeom>
        </p:spPr>
        <p:txBody>
          <a:bodyPr wrap="square">
            <a:spAutoFit/>
          </a:bodyPr>
          <a:lstStyle/>
          <a:p>
            <a:r>
              <a:rPr lang="hr-HR" sz="1200"/>
              <a:t>-Svi financijski dokumenti koje stvara modul za obračun plaće u RQP-u, uključujući obračune plaće, naloge za troškove i informacije o bankovnom prijenosu na račun pojedinačnog zaposlenika, potpisuju se elektronički i spremaju u obliku PDF-a.</a:t>
            </a:r>
          </a:p>
          <a:p>
            <a:r>
              <a:rPr lang="hr-HR" sz="1200"/>
              <a:t>-Svi financijski dokumenti ispisuju se i fizički potpisuju radi odobrenja u relevantnoj podružnici riznice te kontrole i arhiviranja.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hr-HR" sz="2500">
                <a:ln w="0"/>
                <a:solidFill>
                  <a:srgbClr val="C89800"/>
                </a:solidFill>
                <a:effectLst>
                  <a:outerShdw blurRad="38100" dist="19050" dir="2700000" algn="tl" rotWithShape="0">
                    <a:schemeClr val="dk1">
                      <a:alpha val="40000"/>
                    </a:schemeClr>
                  </a:outerShdw>
                </a:effectLst>
              </a:rPr>
              <a:t>Informacije HRMIS-a koje se šalju komercijalnoj banci</a:t>
            </a:r>
          </a:p>
        </p:txBody>
      </p:sp>
      <p:graphicFrame>
        <p:nvGraphicFramePr>
          <p:cNvPr id="3" name="Table 2"/>
          <p:cNvGraphicFramePr>
            <a:graphicFrameLocks noGrp="1"/>
          </p:cNvGraphicFramePr>
          <p:nvPr/>
        </p:nvGraphicFramePr>
        <p:xfrm>
          <a:off x="2578099" y="1352021"/>
          <a:ext cx="7035801" cy="4152900"/>
        </p:xfrm>
        <a:graphic>
          <a:graphicData uri="http://schemas.openxmlformats.org/drawingml/2006/table">
            <a:tbl>
              <a:tblPr/>
              <a:tblGrid>
                <a:gridCol w="190071">
                  <a:extLst>
                    <a:ext uri="{9D8B030D-6E8A-4147-A177-3AD203B41FA5}">
                      <a16:colId xmlns:a16="http://schemas.microsoft.com/office/drawing/2014/main" val="20000"/>
                    </a:ext>
                  </a:extLst>
                </a:gridCol>
                <a:gridCol w="1359009">
                  <a:extLst>
                    <a:ext uri="{9D8B030D-6E8A-4147-A177-3AD203B41FA5}">
                      <a16:colId xmlns:a16="http://schemas.microsoft.com/office/drawing/2014/main" val="20001"/>
                    </a:ext>
                  </a:extLst>
                </a:gridCol>
                <a:gridCol w="1054895">
                  <a:extLst>
                    <a:ext uri="{9D8B030D-6E8A-4147-A177-3AD203B41FA5}">
                      <a16:colId xmlns:a16="http://schemas.microsoft.com/office/drawing/2014/main" val="20002"/>
                    </a:ext>
                  </a:extLst>
                </a:gridCol>
                <a:gridCol w="1016881">
                  <a:extLst>
                    <a:ext uri="{9D8B030D-6E8A-4147-A177-3AD203B41FA5}">
                      <a16:colId xmlns:a16="http://schemas.microsoft.com/office/drawing/2014/main" val="20003"/>
                    </a:ext>
                  </a:extLst>
                </a:gridCol>
                <a:gridCol w="2407568">
                  <a:extLst>
                    <a:ext uri="{9D8B030D-6E8A-4147-A177-3AD203B41FA5}">
                      <a16:colId xmlns:a16="http://schemas.microsoft.com/office/drawing/2014/main" val="20004"/>
                    </a:ext>
                  </a:extLst>
                </a:gridCol>
                <a:gridCol w="826809">
                  <a:extLst>
                    <a:ext uri="{9D8B030D-6E8A-4147-A177-3AD203B41FA5}">
                      <a16:colId xmlns:a16="http://schemas.microsoft.com/office/drawing/2014/main" val="20005"/>
                    </a:ext>
                  </a:extLst>
                </a:gridCol>
                <a:gridCol w="180568">
                  <a:extLst>
                    <a:ext uri="{9D8B030D-6E8A-4147-A177-3AD203B41FA5}">
                      <a16:colId xmlns:a16="http://schemas.microsoft.com/office/drawing/2014/main" val="20006"/>
                    </a:ext>
                  </a:extLst>
                </a:gridCol>
              </a:tblGrid>
              <a:tr h="209550">
                <a:tc>
                  <a:txBody>
                    <a:bodyPr/>
                    <a:lstStyle/>
                    <a:p>
                      <a:pPr algn="l" fontAlgn="b"/>
                      <a:r>
                        <a:rPr lang="hr-HR" sz="1100" b="0" i="0" u="none" strike="noStrike">
                          <a:solidFill>
                            <a:srgbClr val="000000"/>
                          </a:solidFill>
                          <a:latin typeface="Calibri"/>
                        </a:rPr>
                        <a:t> </a:t>
                      </a:r>
                    </a:p>
                  </a:txBody>
                  <a:tcPr marL="9525" marR="9525" marT="9525" marB="0" anchor="b">
                    <a:lnL>
                      <a:noFill/>
                    </a:lnL>
                    <a:lnR>
                      <a:noFill/>
                    </a:lnR>
                    <a:lnT>
                      <a:noFill/>
                    </a:lnT>
                    <a:lnB>
                      <a:noFill/>
                    </a:lnB>
                    <a:solidFill>
                      <a:srgbClr val="D8D8D8"/>
                    </a:solidFill>
                  </a:tcPr>
                </a:tc>
                <a:tc>
                  <a:txBody>
                    <a:bodyPr/>
                    <a:lstStyle/>
                    <a:p>
                      <a:pPr algn="l" fontAlgn="b"/>
                      <a:r>
                        <a:rPr lang="hr-HR" sz="1200" b="1" i="0" u="none" strike="noStrike">
                          <a:solidFill>
                            <a:srgbClr val="000000"/>
                          </a:solidFill>
                          <a:latin typeface="Calibri Light"/>
                        </a:rPr>
                        <a:t> </a:t>
                      </a:r>
                    </a:p>
                  </a:txBody>
                  <a:tcPr marL="9525" marR="9525" marT="9525" marB="0" anchor="b">
                    <a:lnL>
                      <a:noFill/>
                    </a:lnL>
                    <a:lnR>
                      <a:noFill/>
                    </a:lnR>
                    <a:lnT>
                      <a:noFill/>
                    </a:lnT>
                    <a:lnB w="12700" cap="flat" cmpd="sng" algn="ctr">
                      <a:solidFill>
                        <a:srgbClr val="9FE6FF"/>
                      </a:solidFill>
                      <a:prstDash val="solid"/>
                      <a:round/>
                      <a:headEnd type="none" w="med" len="med"/>
                      <a:tailEnd type="none" w="med" len="med"/>
                    </a:lnB>
                    <a:solidFill>
                      <a:srgbClr val="D8D8D8"/>
                    </a:solidFill>
                  </a:tcPr>
                </a:tc>
                <a:tc>
                  <a:txBody>
                    <a:bodyPr/>
                    <a:lstStyle/>
                    <a:p>
                      <a:pPr algn="ctr" fontAlgn="b"/>
                      <a:r>
                        <a:rPr lang="hr-HR" sz="1200" b="1" i="0" u="none" strike="noStrike">
                          <a:solidFill>
                            <a:srgbClr val="000000"/>
                          </a:solidFill>
                          <a:latin typeface="Calibri Light"/>
                        </a:rPr>
                        <a:t> </a:t>
                      </a:r>
                    </a:p>
                  </a:txBody>
                  <a:tcPr marL="9525" marR="9525" marT="9525" marB="0" anchor="b">
                    <a:lnL>
                      <a:noFill/>
                    </a:lnL>
                    <a:lnR>
                      <a:noFill/>
                    </a:lnR>
                    <a:lnT>
                      <a:noFill/>
                    </a:lnT>
                    <a:lnB w="12700" cap="flat" cmpd="sng" algn="ctr">
                      <a:solidFill>
                        <a:srgbClr val="9FE6FF"/>
                      </a:solidFill>
                      <a:prstDash val="solid"/>
                      <a:round/>
                      <a:headEnd type="none" w="med" len="med"/>
                      <a:tailEnd type="none" w="med" len="med"/>
                    </a:lnB>
                    <a:solidFill>
                      <a:srgbClr val="D8D8D8"/>
                    </a:solidFill>
                  </a:tcPr>
                </a:tc>
                <a:tc>
                  <a:txBody>
                    <a:bodyPr/>
                    <a:lstStyle/>
                    <a:p>
                      <a:pPr algn="l" fontAlgn="b"/>
                      <a:r>
                        <a:rPr lang="hr-HR" sz="1200" b="1" i="0" u="none" strike="noStrike">
                          <a:solidFill>
                            <a:srgbClr val="000000"/>
                          </a:solidFill>
                          <a:latin typeface="Calibri Light"/>
                        </a:rPr>
                        <a:t> </a:t>
                      </a:r>
                    </a:p>
                  </a:txBody>
                  <a:tcPr marL="9525" marR="9525" marT="9525" marB="0" anchor="b">
                    <a:lnL>
                      <a:noFill/>
                    </a:lnL>
                    <a:lnR>
                      <a:noFill/>
                    </a:lnR>
                    <a:lnT>
                      <a:noFill/>
                    </a:lnT>
                    <a:lnB w="12700" cap="flat" cmpd="sng" algn="ctr">
                      <a:solidFill>
                        <a:srgbClr val="9FE6FF"/>
                      </a:solidFill>
                      <a:prstDash val="solid"/>
                      <a:round/>
                      <a:headEnd type="none" w="med" len="med"/>
                      <a:tailEnd type="none" w="med" len="med"/>
                    </a:lnB>
                    <a:solidFill>
                      <a:srgbClr val="D8D8D8"/>
                    </a:solidFill>
                  </a:tcPr>
                </a:tc>
                <a:tc>
                  <a:txBody>
                    <a:bodyPr/>
                    <a:lstStyle/>
                    <a:p>
                      <a:pPr algn="l" fontAlgn="b"/>
                      <a:r>
                        <a:rPr lang="hr-HR" sz="1200" b="1" i="0" u="none" strike="noStrike">
                          <a:solidFill>
                            <a:srgbClr val="000000"/>
                          </a:solidFill>
                          <a:latin typeface="Calibri Light"/>
                        </a:rPr>
                        <a:t> </a:t>
                      </a:r>
                    </a:p>
                  </a:txBody>
                  <a:tcPr marL="9525" marR="9525" marT="9525" marB="0" anchor="b">
                    <a:lnL>
                      <a:noFill/>
                    </a:lnL>
                    <a:lnR>
                      <a:noFill/>
                    </a:lnR>
                    <a:lnT>
                      <a:noFill/>
                    </a:lnT>
                    <a:lnB w="12700" cap="flat" cmpd="sng" algn="ctr">
                      <a:solidFill>
                        <a:srgbClr val="9FE6FF"/>
                      </a:solidFill>
                      <a:prstDash val="solid"/>
                      <a:round/>
                      <a:headEnd type="none" w="med" len="med"/>
                      <a:tailEnd type="none" w="med" len="med"/>
                    </a:lnB>
                    <a:solidFill>
                      <a:srgbClr val="D8D8D8"/>
                    </a:solidFill>
                  </a:tcPr>
                </a:tc>
                <a:tc>
                  <a:txBody>
                    <a:bodyPr/>
                    <a:lstStyle/>
                    <a:p>
                      <a:pPr algn="l" fontAlgn="b"/>
                      <a:r>
                        <a:rPr lang="hr-HR" sz="1200" b="1" i="0" u="none" strike="noStrike">
                          <a:solidFill>
                            <a:srgbClr val="000000"/>
                          </a:solidFill>
                          <a:latin typeface="Calibri Light"/>
                        </a:rPr>
                        <a:t> </a:t>
                      </a:r>
                    </a:p>
                  </a:txBody>
                  <a:tcPr marL="9525" marR="9525" marT="9525" marB="0" anchor="b">
                    <a:lnL>
                      <a:noFill/>
                    </a:lnL>
                    <a:lnR>
                      <a:noFill/>
                    </a:lnR>
                    <a:lnT>
                      <a:noFill/>
                    </a:lnT>
                    <a:lnB w="12700" cap="flat" cmpd="sng" algn="ctr">
                      <a:solidFill>
                        <a:srgbClr val="9FE6FF"/>
                      </a:solidFill>
                      <a:prstDash val="solid"/>
                      <a:round/>
                      <a:headEnd type="none" w="med" len="med"/>
                      <a:tailEnd type="none" w="med" len="med"/>
                    </a:lnB>
                    <a:solidFill>
                      <a:srgbClr val="D8D8D8"/>
                    </a:solidFill>
                  </a:tcPr>
                </a:tc>
                <a:tc>
                  <a:txBody>
                    <a:bodyPr/>
                    <a:lstStyle/>
                    <a:p>
                      <a:pPr algn="l" fontAlgn="b"/>
                      <a:r>
                        <a:rPr lang="hr-HR" sz="1200" b="0" i="0" u="none" strike="noStrike">
                          <a:solidFill>
                            <a:srgbClr val="000000"/>
                          </a:solidFill>
                          <a:latin typeface="Calibri Light"/>
                        </a:rPr>
                        <a:t> </a:t>
                      </a:r>
                    </a:p>
                  </a:txBody>
                  <a:tcPr marL="9525" marR="9525" marT="9525" marB="0" anchor="b">
                    <a:lnL>
                      <a:noFill/>
                    </a:lnL>
                    <a:lnR>
                      <a:noFill/>
                    </a:lnR>
                    <a:lnT>
                      <a:noFill/>
                    </a:lnT>
                    <a:lnB>
                      <a:noFill/>
                    </a:lnB>
                    <a:solidFill>
                      <a:srgbClr val="D8D8D8"/>
                    </a:solidFill>
                  </a:tcPr>
                </a:tc>
                <a:extLst>
                  <a:ext uri="{0D108BD9-81ED-4DB2-BD59-A6C34878D82A}">
                    <a16:rowId xmlns:a16="http://schemas.microsoft.com/office/drawing/2014/main" val="10000"/>
                  </a:ext>
                </a:extLst>
              </a:tr>
              <a:tr h="409575">
                <a:tc>
                  <a:txBody>
                    <a:bodyPr/>
                    <a:lstStyle/>
                    <a:p>
                      <a:pPr algn="l" fontAlgn="b"/>
                      <a:r>
                        <a:rPr lang="hr-HR"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hr-HR" sz="1200" b="1" i="0" u="none" strike="noStrike">
                          <a:solidFill>
                            <a:srgbClr val="254061"/>
                          </a:solidFill>
                          <a:latin typeface="Calibri"/>
                        </a:rPr>
                        <a:t>Ime i prezime                      </a:t>
                      </a:r>
                    </a:p>
                  </a:txBody>
                  <a:tcPr marL="85725" marR="9525" marT="9525" marB="0" anchor="b">
                    <a:lnL w="12700" cap="flat" cmpd="sng" algn="ctr">
                      <a:solidFill>
                        <a:srgbClr val="9FE6FF"/>
                      </a:solidFill>
                      <a:prstDash val="solid"/>
                      <a:round/>
                      <a:headEnd type="none" w="med" len="med"/>
                      <a:tailEnd type="none" w="med" len="med"/>
                    </a:lnL>
                    <a:lnR w="12700" cap="flat" cmpd="sng" algn="ctr">
                      <a:solidFill>
                        <a:srgbClr val="9FE6FF"/>
                      </a:solidFill>
                      <a:prstDash val="solid"/>
                      <a:round/>
                      <a:headEnd type="none" w="med" len="med"/>
                      <a:tailEnd type="none" w="med" len="med"/>
                    </a:lnR>
                    <a:lnT w="1270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hr-HR" sz="1200" b="1" i="0" u="none" strike="noStrike">
                          <a:solidFill>
                            <a:srgbClr val="254061"/>
                          </a:solidFill>
                          <a:latin typeface="Calibri"/>
                        </a:rPr>
                        <a:t>U organskom / van organskog</a:t>
                      </a:r>
                    </a:p>
                  </a:txBody>
                  <a:tcPr marL="9525" marR="9525" marT="9525" marB="0" anchor="b">
                    <a:lnL w="12700" cap="flat" cmpd="sng" algn="ctr">
                      <a:solidFill>
                        <a:srgbClr val="9FE6FF"/>
                      </a:solidFill>
                      <a:prstDash val="solid"/>
                      <a:round/>
                      <a:headEnd type="none" w="med" len="med"/>
                      <a:tailEnd type="none" w="med" len="med"/>
                    </a:lnL>
                    <a:lnR w="12700" cap="flat" cmpd="sng" algn="ctr">
                      <a:solidFill>
                        <a:srgbClr val="9FE6FF"/>
                      </a:solidFill>
                      <a:prstDash val="solid"/>
                      <a:round/>
                      <a:headEnd type="none" w="med" len="med"/>
                      <a:tailEnd type="none" w="med" len="med"/>
                    </a:lnR>
                    <a:lnT w="1270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hr-HR" sz="1200" b="1" i="0" u="none" strike="noStrike">
                          <a:solidFill>
                            <a:srgbClr val="254061"/>
                          </a:solidFill>
                          <a:latin typeface="Calibri"/>
                        </a:rPr>
                        <a:t>Broj računa</a:t>
                      </a:r>
                    </a:p>
                  </a:txBody>
                  <a:tcPr marL="9525" marR="9525" marT="9525" marB="0" anchor="b">
                    <a:lnL w="12700" cap="flat" cmpd="sng" algn="ctr">
                      <a:solidFill>
                        <a:srgbClr val="9FE6FF"/>
                      </a:solidFill>
                      <a:prstDash val="solid"/>
                      <a:round/>
                      <a:headEnd type="none" w="med" len="med"/>
                      <a:tailEnd type="none" w="med" len="med"/>
                    </a:lnL>
                    <a:lnR w="12700" cap="flat" cmpd="sng" algn="ctr">
                      <a:solidFill>
                        <a:srgbClr val="9FE6FF"/>
                      </a:solidFill>
                      <a:prstDash val="solid"/>
                      <a:round/>
                      <a:headEnd type="none" w="med" len="med"/>
                      <a:tailEnd type="none" w="med" len="med"/>
                    </a:lnR>
                    <a:lnT w="1270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hr-HR" sz="1200" b="1" i="0" u="none" strike="noStrike">
                          <a:solidFill>
                            <a:srgbClr val="254061"/>
                          </a:solidFill>
                          <a:latin typeface="Calibri"/>
                        </a:rPr>
                        <a:t>Banka</a:t>
                      </a:r>
                    </a:p>
                  </a:txBody>
                  <a:tcPr marL="9525" marR="9525" marT="9525" marB="0" anchor="b">
                    <a:lnL w="12700" cap="flat" cmpd="sng" algn="ctr">
                      <a:solidFill>
                        <a:srgbClr val="9FE6FF"/>
                      </a:solidFill>
                      <a:prstDash val="solid"/>
                      <a:round/>
                      <a:headEnd type="none" w="med" len="med"/>
                      <a:tailEnd type="none" w="med" len="med"/>
                    </a:lnL>
                    <a:lnR w="12700" cap="flat" cmpd="sng" algn="ctr">
                      <a:solidFill>
                        <a:srgbClr val="9FE6FF"/>
                      </a:solidFill>
                      <a:prstDash val="solid"/>
                      <a:round/>
                      <a:headEnd type="none" w="med" len="med"/>
                      <a:tailEnd type="none" w="med" len="med"/>
                    </a:lnR>
                    <a:lnT w="1270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hr-HR" sz="1200" b="1" i="0" u="none" strike="noStrike">
                          <a:solidFill>
                            <a:srgbClr val="254061"/>
                          </a:solidFill>
                          <a:latin typeface="Calibri"/>
                        </a:rPr>
                        <a:t>Neto plaća</a:t>
                      </a:r>
                    </a:p>
                  </a:txBody>
                  <a:tcPr marL="9525" marR="9525" marT="9525" marB="0" anchor="b">
                    <a:lnL w="12700" cap="flat" cmpd="sng" algn="ctr">
                      <a:solidFill>
                        <a:srgbClr val="9FE6FF"/>
                      </a:solidFill>
                      <a:prstDash val="solid"/>
                      <a:round/>
                      <a:headEnd type="none" w="med" len="med"/>
                      <a:tailEnd type="none" w="med" len="med"/>
                    </a:lnL>
                    <a:lnR w="12700" cap="flat" cmpd="sng" algn="ctr">
                      <a:solidFill>
                        <a:srgbClr val="9FE6FF"/>
                      </a:solidFill>
                      <a:prstDash val="solid"/>
                      <a:round/>
                      <a:headEnd type="none" w="med" len="med"/>
                      <a:tailEnd type="none" w="med" len="med"/>
                    </a:lnR>
                    <a:lnT w="1270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2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1"/>
                  </a:ext>
                </a:extLst>
              </a:tr>
              <a:tr h="190500">
                <a:tc>
                  <a:txBody>
                    <a:bodyPr/>
                    <a:lstStyle/>
                    <a:p>
                      <a:pPr algn="l" fontAlgn="b"/>
                      <a:r>
                        <a:rPr lang="hr-HR"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hr-HR" sz="1000" b="1" i="0" u="none" strike="noStrike">
                          <a:solidFill>
                            <a:srgbClr val="0070C0"/>
                          </a:solidFill>
                          <a:latin typeface="Calibri"/>
                        </a:rPr>
                        <a:t> Emer_Mbimer_01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hr-HR" sz="1000" b="1" i="0" u="none" strike="noStrike">
                          <a:solidFill>
                            <a:srgbClr val="0070C0"/>
                          </a:solidFill>
                          <a:latin typeface="Calibri"/>
                        </a:rPr>
                        <a:t> U organskom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613,299,365,186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BANKA RAIFFEISEN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hr-HR" sz="1000" b="1" i="0" u="none" strike="noStrike">
                          <a:solidFill>
                            <a:srgbClr val="0070C0"/>
                          </a:solidFill>
                          <a:latin typeface="Calibri"/>
                        </a:rPr>
                        <a:t>        122,092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2"/>
                  </a:ext>
                </a:extLst>
              </a:tr>
              <a:tr h="190500">
                <a:tc>
                  <a:txBody>
                    <a:bodyPr/>
                    <a:lstStyle/>
                    <a:p>
                      <a:pPr algn="l" fontAlgn="b"/>
                      <a:r>
                        <a:rPr lang="hr-HR"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hr-HR" sz="1000" b="1" i="0" u="none" strike="noStrike">
                          <a:solidFill>
                            <a:srgbClr val="0070C0"/>
                          </a:solidFill>
                          <a:latin typeface="Calibri"/>
                        </a:rPr>
                        <a:t> Emer_Mbimer_02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hr-HR" sz="1000" b="1" i="0" u="none" strike="noStrike">
                          <a:solidFill>
                            <a:srgbClr val="0070C0"/>
                          </a:solidFill>
                          <a:latin typeface="Calibri"/>
                        </a:rPr>
                        <a:t> U organskom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270,082,615,269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BANKA E BASHKUAR E SHQIPERISE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hr-HR" sz="1000" b="1" i="0" u="none" strike="noStrike">
                          <a:solidFill>
                            <a:srgbClr val="0070C0"/>
                          </a:solidFill>
                          <a:latin typeface="Calibri"/>
                        </a:rPr>
                        <a:t>        110,164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3"/>
                  </a:ext>
                </a:extLst>
              </a:tr>
              <a:tr h="190500">
                <a:tc>
                  <a:txBody>
                    <a:bodyPr/>
                    <a:lstStyle/>
                    <a:p>
                      <a:pPr algn="l" fontAlgn="b"/>
                      <a:r>
                        <a:rPr lang="hr-HR"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hr-HR" sz="1000" b="1" i="0" u="none" strike="noStrike">
                          <a:solidFill>
                            <a:srgbClr val="0070C0"/>
                          </a:solidFill>
                          <a:latin typeface="Calibri"/>
                        </a:rPr>
                        <a:t> Emer_Mbimer_03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hr-HR" sz="1000" b="1" i="0" u="none" strike="noStrike">
                          <a:solidFill>
                            <a:srgbClr val="0070C0"/>
                          </a:solidFill>
                          <a:latin typeface="Calibri"/>
                        </a:rPr>
                        <a:t> U organskom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856,630,162,996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VENETO BANKA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hr-HR" sz="1000" b="1" i="0" u="none" strike="noStrike">
                          <a:solidFill>
                            <a:srgbClr val="0070C0"/>
                          </a:solidFill>
                          <a:latin typeface="Calibri"/>
                        </a:rPr>
                        <a:t>        101,763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4"/>
                  </a:ext>
                </a:extLst>
              </a:tr>
              <a:tr h="190500">
                <a:tc>
                  <a:txBody>
                    <a:bodyPr/>
                    <a:lstStyle/>
                    <a:p>
                      <a:pPr algn="l" fontAlgn="b"/>
                      <a:r>
                        <a:rPr lang="hr-HR"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hr-HR" sz="1000" b="1" i="0" u="none" strike="noStrike">
                          <a:solidFill>
                            <a:srgbClr val="0070C0"/>
                          </a:solidFill>
                          <a:latin typeface="Calibri"/>
                        </a:rPr>
                        <a:t> Emer_Mbimer_92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hr-HR" sz="1000" b="1" i="0" u="none" strike="noStrike">
                          <a:solidFill>
                            <a:srgbClr val="0070C0"/>
                          </a:solidFill>
                          <a:latin typeface="Calibri"/>
                        </a:rPr>
                        <a:t> U organskom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624,004,432,473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BANKA AMERIKANE E INVESTIMEVE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hr-HR" sz="1000" b="1" i="0" u="none" strike="noStrike">
                          <a:solidFill>
                            <a:srgbClr val="0070C0"/>
                          </a:solidFill>
                          <a:latin typeface="Calibri"/>
                        </a:rPr>
                        <a:t>          41,948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5"/>
                  </a:ext>
                </a:extLst>
              </a:tr>
              <a:tr h="190500">
                <a:tc>
                  <a:txBody>
                    <a:bodyPr/>
                    <a:lstStyle/>
                    <a:p>
                      <a:pPr algn="l" fontAlgn="b"/>
                      <a:r>
                        <a:rPr lang="hr-HR"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hr-HR" sz="1000" b="1" i="0" u="none" strike="noStrike">
                          <a:solidFill>
                            <a:srgbClr val="0070C0"/>
                          </a:solidFill>
                          <a:latin typeface="Calibri"/>
                        </a:rPr>
                        <a:t> Emer_Mbimer_93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hr-HR" sz="1000" b="1" i="0" u="none" strike="noStrike">
                          <a:solidFill>
                            <a:srgbClr val="0070C0"/>
                          </a:solidFill>
                          <a:latin typeface="Calibri"/>
                        </a:rPr>
                        <a:t> U organskom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179,106,493,597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BANKA E KREDITIT TE SHQIPERISE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hr-HR" sz="1000" b="1" i="0" u="none" strike="noStrike">
                          <a:solidFill>
                            <a:srgbClr val="0070C0"/>
                          </a:solidFill>
                          <a:latin typeface="Calibri"/>
                        </a:rPr>
                        <a:t>          42,687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6"/>
                  </a:ext>
                </a:extLst>
              </a:tr>
              <a:tr h="190500">
                <a:tc>
                  <a:txBody>
                    <a:bodyPr/>
                    <a:lstStyle/>
                    <a:p>
                      <a:pPr algn="l" fontAlgn="b"/>
                      <a:r>
                        <a:rPr lang="hr-HR"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hr-HR" sz="1000" b="1" i="0" u="none" strike="noStrike">
                          <a:solidFill>
                            <a:srgbClr val="0070C0"/>
                          </a:solidFill>
                          <a:latin typeface="Calibri"/>
                        </a:rPr>
                        <a:t> Emer_Mbimer_94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hr-HR" sz="1000" b="1" i="0" u="none" strike="noStrike">
                          <a:solidFill>
                            <a:srgbClr val="0070C0"/>
                          </a:solidFill>
                          <a:latin typeface="Calibri"/>
                        </a:rPr>
                        <a:t> U organskom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582,617,728,270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BANKA CREDINS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hr-HR" sz="1000" b="1" i="0" u="none" strike="noStrike">
                          <a:solidFill>
                            <a:srgbClr val="0070C0"/>
                          </a:solidFill>
                          <a:latin typeface="Calibri"/>
                        </a:rPr>
                        <a:t>          41,952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7"/>
                  </a:ext>
                </a:extLst>
              </a:tr>
              <a:tr h="190500">
                <a:tc>
                  <a:txBody>
                    <a:bodyPr/>
                    <a:lstStyle/>
                    <a:p>
                      <a:pPr algn="l" fontAlgn="b"/>
                      <a:r>
                        <a:rPr lang="hr-HR"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hr-HR" sz="1000" b="1" i="0" u="none" strike="noStrike">
                          <a:solidFill>
                            <a:srgbClr val="0070C0"/>
                          </a:solidFill>
                          <a:latin typeface="Calibri"/>
                        </a:rPr>
                        <a:t> Emer_Mbimer_95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hr-HR" sz="1000" b="1" i="0" u="none" strike="noStrike">
                          <a:solidFill>
                            <a:srgbClr val="0070C0"/>
                          </a:solidFill>
                          <a:latin typeface="Calibri"/>
                        </a:rPr>
                        <a:t> U organskom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698,299,023,978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BANKA SOCIETE GENERALE ALBANIA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hr-HR" sz="1000" b="1" i="0" u="none" strike="noStrike">
                          <a:solidFill>
                            <a:srgbClr val="0070C0"/>
                          </a:solidFill>
                          <a:latin typeface="Calibri"/>
                        </a:rPr>
                        <a:t>          42,823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8"/>
                  </a:ext>
                </a:extLst>
              </a:tr>
              <a:tr h="190500">
                <a:tc>
                  <a:txBody>
                    <a:bodyPr/>
                    <a:lstStyle/>
                    <a:p>
                      <a:pPr algn="l" fontAlgn="b"/>
                      <a:r>
                        <a:rPr lang="hr-HR"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hr-HR" sz="1000" b="1" i="0" u="none" strike="noStrike">
                          <a:solidFill>
                            <a:srgbClr val="0070C0"/>
                          </a:solidFill>
                          <a:latin typeface="Calibri"/>
                        </a:rPr>
                        <a:t> Emer_Mbimer_96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hr-HR" sz="1000" b="1" i="0" u="none" strike="noStrike">
                          <a:solidFill>
                            <a:srgbClr val="0070C0"/>
                          </a:solidFill>
                          <a:latin typeface="Calibri"/>
                        </a:rPr>
                        <a:t> U organskom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372,923,896,517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BANKA UNION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hr-HR" sz="1000" b="1" i="0" u="none" strike="noStrike">
                          <a:solidFill>
                            <a:srgbClr val="0070C0"/>
                          </a:solidFill>
                          <a:latin typeface="Calibri"/>
                        </a:rPr>
                        <a:t>          41,948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09"/>
                  </a:ext>
                </a:extLst>
              </a:tr>
              <a:tr h="190500">
                <a:tc>
                  <a:txBody>
                    <a:bodyPr/>
                    <a:lstStyle/>
                    <a:p>
                      <a:pPr algn="l" fontAlgn="b"/>
                      <a:r>
                        <a:rPr lang="hr-HR"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hr-HR" sz="1000" b="1" i="0" u="none" strike="noStrike">
                          <a:solidFill>
                            <a:srgbClr val="0070C0"/>
                          </a:solidFill>
                          <a:latin typeface="Calibri"/>
                        </a:rPr>
                        <a:t> Emer_Mbimer_97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000" b="1" i="0" u="none" strike="noStrike">
                          <a:solidFill>
                            <a:srgbClr val="0070C0"/>
                          </a:solidFill>
                          <a:latin typeface="Calibri"/>
                        </a:rPr>
                        <a:t> U organskom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408,634,412,850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BANKA E PARE E INVESTIMEVE, ALBANIA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1000" b="1" i="0" u="none" strike="noStrike">
                          <a:solidFill>
                            <a:srgbClr val="0070C0"/>
                          </a:solidFill>
                          <a:latin typeface="Calibri"/>
                        </a:rPr>
                        <a:t>          42,687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10"/>
                  </a:ext>
                </a:extLst>
              </a:tr>
              <a:tr h="228600">
                <a:tc>
                  <a:txBody>
                    <a:bodyPr/>
                    <a:lstStyle/>
                    <a:p>
                      <a:pPr algn="l" fontAlgn="b"/>
                      <a:r>
                        <a:rPr lang="hr-HR" sz="11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gridSpan="3">
                  <a:txBody>
                    <a:bodyPr/>
                    <a:lstStyle/>
                    <a:p>
                      <a:pPr algn="l" fontAlgn="ctr"/>
                      <a:r>
                        <a:rPr lang="hr-HR" sz="1200" b="1" i="0" u="none" strike="noStrike">
                          <a:solidFill>
                            <a:srgbClr val="254061"/>
                          </a:solidFill>
                          <a:latin typeface="Calibri Light"/>
                        </a:rPr>
                        <a:t>Ukupno za zaposlenike odobrene u organskom</a:t>
                      </a:r>
                    </a:p>
                  </a:txBody>
                  <a:tcPr marL="857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r>
                        <a:rPr lang="hr-HR" sz="1200" b="1" i="0" u="none" strike="noStrike">
                          <a:solidFill>
                            <a:srgbClr val="254061"/>
                          </a:solidFill>
                          <a:latin typeface="Calibri Light"/>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1100" b="1" i="0" u="none" strike="noStrike">
                          <a:solidFill>
                            <a:srgbClr val="254061"/>
                          </a:solidFill>
                          <a:latin typeface="Calibri Light"/>
                        </a:rPr>
                        <a:t>   7,846,636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1200" b="0" i="0" u="none" strike="noStrike">
                          <a:solidFill>
                            <a:srgbClr val="000000"/>
                          </a:solidFill>
                          <a:latin typeface="Calibri Light"/>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11"/>
                  </a:ext>
                </a:extLst>
              </a:tr>
              <a:tr h="190500">
                <a:tc>
                  <a:txBody>
                    <a:bodyPr/>
                    <a:lstStyle/>
                    <a:p>
                      <a:pPr algn="l" fontAlgn="b"/>
                      <a:r>
                        <a:rPr lang="hr-HR"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hr-HR" sz="1000" b="1" i="0" u="none" strike="noStrike">
                          <a:solidFill>
                            <a:srgbClr val="0070C0"/>
                          </a:solidFill>
                          <a:latin typeface="Calibri"/>
                        </a:rPr>
                        <a:t> Emer_Mbimer_101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hr-HR" sz="1000" b="1" i="0" u="none" strike="noStrike">
                          <a:solidFill>
                            <a:srgbClr val="0070C0"/>
                          </a:solidFill>
                          <a:latin typeface="Calibri"/>
                        </a:rPr>
                        <a:t>  Van organskog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909,223,329,572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BANKA RAIFFEISEN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hr-HR" sz="1000" b="1" i="0" u="none" strike="noStrike">
                          <a:solidFill>
                            <a:srgbClr val="0070C0"/>
                          </a:solidFill>
                          <a:latin typeface="Calibri"/>
                        </a:rPr>
                        <a:t>          27,971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12"/>
                  </a:ext>
                </a:extLst>
              </a:tr>
              <a:tr h="190500">
                <a:tc>
                  <a:txBody>
                    <a:bodyPr/>
                    <a:lstStyle/>
                    <a:p>
                      <a:pPr algn="l" fontAlgn="b"/>
                      <a:r>
                        <a:rPr lang="hr-HR"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hr-HR" sz="1000" b="1" i="0" u="none" strike="noStrike">
                          <a:solidFill>
                            <a:srgbClr val="0070C0"/>
                          </a:solidFill>
                          <a:latin typeface="Calibri"/>
                        </a:rPr>
                        <a:t> Emer_Mbimer_103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hr-HR" sz="1000" b="1" i="0" u="none" strike="noStrike">
                          <a:solidFill>
                            <a:srgbClr val="0070C0"/>
                          </a:solidFill>
                          <a:latin typeface="Calibri"/>
                        </a:rPr>
                        <a:t>  Van organskog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470,275,630,622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VENETO BANKA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hr-HR" sz="1000" b="1" i="0" u="none" strike="noStrike">
                          <a:solidFill>
                            <a:srgbClr val="0070C0"/>
                          </a:solidFill>
                          <a:latin typeface="Calibri"/>
                        </a:rPr>
                        <a:t>          30,303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13"/>
                  </a:ext>
                </a:extLst>
              </a:tr>
              <a:tr h="190500">
                <a:tc>
                  <a:txBody>
                    <a:bodyPr/>
                    <a:lstStyle/>
                    <a:p>
                      <a:pPr algn="l" fontAlgn="b"/>
                      <a:r>
                        <a:rPr lang="hr-HR"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hr-HR" sz="1000" b="1" i="0" u="none" strike="noStrike">
                          <a:solidFill>
                            <a:srgbClr val="0070C0"/>
                          </a:solidFill>
                          <a:latin typeface="Calibri"/>
                        </a:rPr>
                        <a:t> Emer_Mbimer_109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ctr" fontAlgn="b"/>
                      <a:r>
                        <a:rPr lang="hr-HR" sz="1000" b="1" i="0" u="none" strike="noStrike">
                          <a:solidFill>
                            <a:srgbClr val="0070C0"/>
                          </a:solidFill>
                          <a:latin typeface="Calibri"/>
                        </a:rPr>
                        <a:t>  Van organskog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796,078,743,955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BANKA INTESA SANPAOLO ALBANIA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r" fontAlgn="b"/>
                      <a:r>
                        <a:rPr lang="hr-HR" sz="1000" b="1" i="0" u="none" strike="noStrike">
                          <a:solidFill>
                            <a:srgbClr val="0070C0"/>
                          </a:solidFill>
                          <a:latin typeface="Calibri"/>
                        </a:rPr>
                        <a:t>          36,344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9FE6FF"/>
                      </a:solidFill>
                      <a:prstDash val="solid"/>
                      <a:round/>
                      <a:headEnd type="none" w="med" len="med"/>
                      <a:tailEnd type="none" w="med" len="med"/>
                    </a:lnB>
                  </a:tcPr>
                </a:tc>
                <a:tc>
                  <a:txBody>
                    <a:bodyPr/>
                    <a:lstStyle/>
                    <a:p>
                      <a:pPr algn="l" fontAlgn="b"/>
                      <a:r>
                        <a:rPr lang="hr-HR"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14"/>
                  </a:ext>
                </a:extLst>
              </a:tr>
              <a:tr h="190500">
                <a:tc>
                  <a:txBody>
                    <a:bodyPr/>
                    <a:lstStyle/>
                    <a:p>
                      <a:pPr algn="l" fontAlgn="b"/>
                      <a:r>
                        <a:rPr lang="hr-HR" sz="1100" b="0" i="0" u="none" strike="noStrike">
                          <a:solidFill>
                            <a:srgbClr val="000000"/>
                          </a:solidFill>
                          <a:latin typeface="Calibri"/>
                        </a:rPr>
                        <a:t> </a:t>
                      </a:r>
                    </a:p>
                  </a:txBody>
                  <a:tcPr marL="9525" marR="9525" marT="9525" marB="0" anchor="b">
                    <a:lnL>
                      <a:noFill/>
                    </a:lnL>
                    <a:lnR w="12700" cap="flat" cmpd="sng" algn="ctr">
                      <a:solidFill>
                        <a:srgbClr val="9FE6FF"/>
                      </a:solidFill>
                      <a:prstDash val="solid"/>
                      <a:round/>
                      <a:headEnd type="none" w="med" len="med"/>
                      <a:tailEnd type="none" w="med" len="med"/>
                    </a:lnR>
                    <a:lnT>
                      <a:noFill/>
                    </a:lnT>
                    <a:lnB>
                      <a:noFill/>
                    </a:lnB>
                    <a:solidFill>
                      <a:srgbClr val="D8D8D8"/>
                    </a:solidFill>
                  </a:tcPr>
                </a:tc>
                <a:tc>
                  <a:txBody>
                    <a:bodyPr/>
                    <a:lstStyle/>
                    <a:p>
                      <a:pPr algn="l" fontAlgn="b"/>
                      <a:r>
                        <a:rPr lang="hr-HR" sz="1000" b="1" i="0" u="none" strike="noStrike">
                          <a:solidFill>
                            <a:srgbClr val="0070C0"/>
                          </a:solidFill>
                          <a:latin typeface="Calibri"/>
                        </a:rPr>
                        <a:t> Emer_Mbimer_110 </a:t>
                      </a:r>
                    </a:p>
                  </a:txBody>
                  <a:tcPr marL="85725" marR="9525" marT="9525" marB="0" anchor="b">
                    <a:lnL w="12700" cap="flat" cmpd="sng" algn="ctr">
                      <a:solidFill>
                        <a:srgbClr val="9FE6FF"/>
                      </a:solidFill>
                      <a:prstDash val="solid"/>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000" b="1" i="0" u="none" strike="noStrike">
                          <a:solidFill>
                            <a:srgbClr val="0070C0"/>
                          </a:solidFill>
                          <a:latin typeface="Calibri"/>
                        </a:rPr>
                        <a:t>  Van organskog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691,006,968,825 </a:t>
                      </a:r>
                    </a:p>
                  </a:txBody>
                  <a:tcPr marL="95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000" b="1" i="0" u="none" strike="noStrike">
                          <a:solidFill>
                            <a:srgbClr val="0070C0"/>
                          </a:solidFill>
                          <a:latin typeface="Calibri"/>
                        </a:rPr>
                        <a:t> BANKA PROCREDIT sh.a. </a:t>
                      </a:r>
                    </a:p>
                  </a:txBody>
                  <a:tcPr marL="85725" marR="9525" marT="9525" marB="0" anchor="b">
                    <a:lnL w="6350" cap="flat" cmpd="sng" algn="ctr">
                      <a:solidFill>
                        <a:srgbClr val="D2FFFF"/>
                      </a:solidFill>
                      <a:prstDash val="dash"/>
                      <a:round/>
                      <a:headEnd type="none" w="med" len="med"/>
                      <a:tailEnd type="none" w="med" len="med"/>
                    </a:lnL>
                    <a:lnR w="6350" cap="flat" cmpd="sng" algn="ctr">
                      <a:solidFill>
                        <a:srgbClr val="D2FFFF"/>
                      </a:solidFill>
                      <a:prstDash val="dash"/>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1000" b="1" i="0" u="none" strike="noStrike">
                          <a:solidFill>
                            <a:srgbClr val="0070C0"/>
                          </a:solidFill>
                          <a:latin typeface="Calibri"/>
                        </a:rPr>
                        <a:t>          37,380 </a:t>
                      </a:r>
                    </a:p>
                  </a:txBody>
                  <a:tcPr marL="9525" marR="85725" marT="9525" marB="0" anchor="b">
                    <a:lnL w="6350" cap="flat" cmpd="sng" algn="ctr">
                      <a:solidFill>
                        <a:srgbClr val="D2FFFF"/>
                      </a:solidFill>
                      <a:prstDash val="dash"/>
                      <a:round/>
                      <a:headEnd type="none" w="med" len="med"/>
                      <a:tailEnd type="none" w="med" len="med"/>
                    </a:lnL>
                    <a:lnR w="12700" cap="flat" cmpd="sng" algn="ctr">
                      <a:solidFill>
                        <a:srgbClr val="9FE6FF"/>
                      </a:solidFill>
                      <a:prstDash val="solid"/>
                      <a:round/>
                      <a:headEnd type="none" w="med" len="med"/>
                      <a:tailEnd type="none" w="med" len="med"/>
                    </a:lnR>
                    <a:lnT w="6350" cap="flat" cmpd="sng" algn="ctr">
                      <a:solidFill>
                        <a:srgbClr val="9FE6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100" b="0" i="0" u="none" strike="noStrike">
                          <a:solidFill>
                            <a:srgbClr val="000000"/>
                          </a:solidFill>
                          <a:latin typeface="Calibri Light"/>
                        </a:rPr>
                        <a:t> </a:t>
                      </a:r>
                    </a:p>
                  </a:txBody>
                  <a:tcPr marL="9525" marR="9525" marT="9525" marB="0" anchor="b">
                    <a:lnL w="12700" cap="flat" cmpd="sng" algn="ctr">
                      <a:solidFill>
                        <a:srgbClr val="9FE6FF"/>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15"/>
                  </a:ext>
                </a:extLst>
              </a:tr>
              <a:tr h="238125">
                <a:tc>
                  <a:txBody>
                    <a:bodyPr/>
                    <a:lstStyle/>
                    <a:p>
                      <a:pPr algn="l" fontAlgn="b"/>
                      <a:r>
                        <a:rPr lang="hr-HR" sz="11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gridSpan="4">
                  <a:txBody>
                    <a:bodyPr/>
                    <a:lstStyle/>
                    <a:p>
                      <a:pPr algn="l" fontAlgn="ctr"/>
                      <a:r>
                        <a:rPr lang="hr-HR" sz="1200" b="1" i="0" u="none" strike="noStrike">
                          <a:solidFill>
                            <a:srgbClr val="254061"/>
                          </a:solidFill>
                          <a:latin typeface="Calibri Light"/>
                        </a:rPr>
                        <a:t>Ukupno zaposlenika s ugovorom na određeno van organskog</a:t>
                      </a:r>
                    </a:p>
                  </a:txBody>
                  <a:tcPr marL="857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hr-HR" sz="1100" b="1" i="0" u="none" strike="noStrike">
                          <a:solidFill>
                            <a:srgbClr val="254061"/>
                          </a:solidFill>
                          <a:latin typeface="Calibri Light"/>
                        </a:rPr>
                        <a:t>      326,160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200" b="0" i="0" u="none" strike="noStrike">
                          <a:solidFill>
                            <a:srgbClr val="000000"/>
                          </a:solidFill>
                          <a:latin typeface="Calibri Light"/>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16"/>
                  </a:ext>
                </a:extLst>
              </a:tr>
              <a:tr h="266700">
                <a:tc>
                  <a:txBody>
                    <a:bodyPr/>
                    <a:lstStyle/>
                    <a:p>
                      <a:pPr algn="l" fontAlgn="b"/>
                      <a:r>
                        <a:rPr lang="hr-HR" sz="1100" b="0" i="0" u="none" strike="noStrike">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8D8D8"/>
                    </a:solidFill>
                  </a:tcPr>
                </a:tc>
                <a:tc gridSpan="2">
                  <a:txBody>
                    <a:bodyPr/>
                    <a:lstStyle/>
                    <a:p>
                      <a:pPr algn="l" fontAlgn="ctr"/>
                      <a:r>
                        <a:rPr lang="hr-HR" sz="1200" b="1" i="0" u="none" strike="noStrike">
                          <a:solidFill>
                            <a:srgbClr val="254061"/>
                          </a:solidFill>
                          <a:latin typeface="Calibri Light"/>
                        </a:rPr>
                        <a:t>Ukupno za sve zaposlenike</a:t>
                      </a:r>
                    </a:p>
                  </a:txBody>
                  <a:tcPr marL="857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hr-HR" sz="1200" b="1" i="0" u="none" strike="noStrike">
                          <a:solidFill>
                            <a:srgbClr val="000000"/>
                          </a:solidFill>
                          <a:latin typeface="Calibri Ligh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200" b="1" i="0" u="none" strike="noStrike">
                          <a:solidFill>
                            <a:srgbClr val="000000"/>
                          </a:solidFill>
                          <a:latin typeface="Calibri Light"/>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100" b="1" i="0" u="none" strike="noStrike">
                          <a:solidFill>
                            <a:srgbClr val="254061"/>
                          </a:solidFill>
                          <a:latin typeface="Calibri Light"/>
                        </a:rPr>
                        <a:t>   8,172,796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1200" b="0" i="0" u="none" strike="noStrike">
                          <a:solidFill>
                            <a:srgbClr val="000000"/>
                          </a:solidFill>
                          <a:latin typeface="Calibri Light"/>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D8D8D8"/>
                    </a:solidFill>
                  </a:tcPr>
                </a:tc>
                <a:extLst>
                  <a:ext uri="{0D108BD9-81ED-4DB2-BD59-A6C34878D82A}">
                    <a16:rowId xmlns:a16="http://schemas.microsoft.com/office/drawing/2014/main" val="10017"/>
                  </a:ext>
                </a:extLst>
              </a:tr>
              <a:tr h="200025">
                <a:tc>
                  <a:txBody>
                    <a:bodyPr/>
                    <a:lstStyle/>
                    <a:p>
                      <a:pPr algn="l" fontAlgn="b"/>
                      <a:r>
                        <a:rPr lang="hr-HR" sz="1100" b="0" i="0" u="none" strike="noStrike">
                          <a:solidFill>
                            <a:srgbClr val="000000"/>
                          </a:solidFill>
                          <a:latin typeface="Calibri"/>
                        </a:rPr>
                        <a:t> </a:t>
                      </a:r>
                    </a:p>
                  </a:txBody>
                  <a:tcPr marL="9525" marR="9525" marT="9525" marB="0" anchor="b">
                    <a:lnL>
                      <a:noFill/>
                    </a:lnL>
                    <a:lnR>
                      <a:noFill/>
                    </a:lnR>
                    <a:lnT>
                      <a:noFill/>
                    </a:lnT>
                    <a:lnB>
                      <a:noFill/>
                    </a:lnB>
                    <a:solidFill>
                      <a:srgbClr val="D8D8D8"/>
                    </a:solidFill>
                  </a:tcPr>
                </a:tc>
                <a:tc>
                  <a:txBody>
                    <a:bodyPr/>
                    <a:lstStyle/>
                    <a:p>
                      <a:pPr algn="l" fontAlgn="b"/>
                      <a:r>
                        <a:rPr lang="hr-HR" sz="1200" b="1" i="0" u="none" strike="noStrike">
                          <a:solidFill>
                            <a:srgbClr val="000000"/>
                          </a:solidFill>
                          <a:latin typeface="Calibri Light"/>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hr-HR" sz="1200" b="1" i="0" u="none" strike="noStrike">
                          <a:solidFill>
                            <a:srgbClr val="000000"/>
                          </a:solidFill>
                          <a:latin typeface="Calibri Light"/>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l" fontAlgn="b"/>
                      <a:r>
                        <a:rPr lang="hr-HR" sz="1200" b="1" i="0" u="none" strike="noStrike">
                          <a:solidFill>
                            <a:srgbClr val="000000"/>
                          </a:solidFill>
                          <a:latin typeface="Calibri Light"/>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l" fontAlgn="b"/>
                      <a:r>
                        <a:rPr lang="hr-HR" sz="1200" b="1" i="0" u="none" strike="noStrike">
                          <a:solidFill>
                            <a:srgbClr val="000000"/>
                          </a:solidFill>
                          <a:latin typeface="Calibri Light"/>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l" fontAlgn="b"/>
                      <a:r>
                        <a:rPr lang="hr-HR" sz="1200" b="1" i="0" u="none" strike="noStrike">
                          <a:solidFill>
                            <a:srgbClr val="000000"/>
                          </a:solidFill>
                          <a:latin typeface="Calibri Light"/>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l" fontAlgn="b"/>
                      <a:r>
                        <a:rPr lang="hr-HR" sz="1200" b="0" i="0" u="none" strike="noStrike">
                          <a:solidFill>
                            <a:srgbClr val="000000"/>
                          </a:solidFill>
                          <a:latin typeface="Calibri Light"/>
                        </a:rPr>
                        <a:t> </a:t>
                      </a:r>
                    </a:p>
                  </a:txBody>
                  <a:tcPr marL="9525" marR="9525" marT="9525" marB="0" anchor="b">
                    <a:lnL>
                      <a:noFill/>
                    </a:lnL>
                    <a:lnR>
                      <a:noFill/>
                    </a:lnR>
                    <a:lnT>
                      <a:noFill/>
                    </a:lnT>
                    <a:lnB>
                      <a:noFill/>
                    </a:lnB>
                    <a:solidFill>
                      <a:srgbClr val="D8D8D8"/>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183085" y="88603"/>
            <a:ext cx="12008915" cy="6769397"/>
            <a:chOff x="790" y="1179"/>
            <a:chExt cx="14377" cy="9891"/>
          </a:xfrm>
        </p:grpSpPr>
        <p:grpSp>
          <p:nvGrpSpPr>
            <p:cNvPr id="6" name="Group 5"/>
            <p:cNvGrpSpPr>
              <a:grpSpLocks/>
            </p:cNvGrpSpPr>
            <p:nvPr/>
          </p:nvGrpSpPr>
          <p:grpSpPr bwMode="auto">
            <a:xfrm>
              <a:off x="3694" y="2650"/>
              <a:ext cx="2156" cy="1499"/>
              <a:chOff x="3694" y="2729"/>
              <a:chExt cx="2156" cy="1499"/>
            </a:xfrm>
          </p:grpSpPr>
          <p:sp>
            <p:nvSpPr>
              <p:cNvPr id="169" name="Rectangle 168"/>
              <p:cNvSpPr>
                <a:spLocks noChangeArrowheads="1"/>
              </p:cNvSpPr>
              <p:nvPr/>
            </p:nvSpPr>
            <p:spPr bwMode="auto">
              <a:xfrm>
                <a:off x="3733" y="3798"/>
                <a:ext cx="2117" cy="43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27432" tIns="27432" rIns="27432" bIns="27432" anchor="t" anchorCtr="0" upright="1">
                <a:noAutofit/>
              </a:bodyPr>
              <a:lstStyle/>
              <a:p>
                <a:pPr algn="ctr">
                  <a:lnSpc>
                    <a:spcPct val="115000"/>
                  </a:lnSpc>
                  <a:spcAft>
                    <a:spcPts val="1000"/>
                  </a:spcAft>
                </a:pPr>
                <a:r>
                  <a:rPr lang="hr-HR" sz="900" b="1">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KUPOVINA</a:t>
                </a:r>
              </a:p>
            </p:txBody>
          </p:sp>
          <p:grpSp>
            <p:nvGrpSpPr>
              <p:cNvPr id="170" name="Group 169"/>
              <p:cNvGrpSpPr>
                <a:grpSpLocks/>
              </p:cNvGrpSpPr>
              <p:nvPr/>
            </p:nvGrpSpPr>
            <p:grpSpPr bwMode="auto">
              <a:xfrm>
                <a:off x="3773" y="2774"/>
                <a:ext cx="1981" cy="1032"/>
                <a:chOff x="320" y="787"/>
                <a:chExt cx="570" cy="443"/>
              </a:xfrm>
            </p:grpSpPr>
            <p:pic>
              <p:nvPicPr>
                <p:cNvPr id="172" name="Picture 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 y="791"/>
                  <a:ext cx="561"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 name="Rectangle 172"/>
                <p:cNvSpPr>
                  <a:spLocks noChangeArrowheads="1"/>
                </p:cNvSpPr>
                <p:nvPr/>
              </p:nvSpPr>
              <p:spPr bwMode="auto">
                <a:xfrm>
                  <a:off x="320" y="787"/>
                  <a:ext cx="570" cy="443"/>
                </a:xfrm>
                <a:prstGeom prst="rect">
                  <a:avLst/>
                </a:prstGeom>
                <a:noFill/>
                <a:ln w="12700">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sp>
            <p:nvSpPr>
              <p:cNvPr id="171" name="Rectangle 170"/>
              <p:cNvSpPr>
                <a:spLocks noChangeArrowheads="1"/>
              </p:cNvSpPr>
              <p:nvPr/>
            </p:nvSpPr>
            <p:spPr bwMode="auto">
              <a:xfrm>
                <a:off x="3694" y="2729"/>
                <a:ext cx="2124" cy="1375"/>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ctr" anchorCtr="0" upright="1">
                <a:noAutofit/>
              </a:bodyPr>
              <a:lstStyle/>
              <a:p>
                <a:endParaRPr lang="en-GB"/>
              </a:p>
            </p:txBody>
          </p:sp>
        </p:grpSp>
        <p:grpSp>
          <p:nvGrpSpPr>
            <p:cNvPr id="7" name="Group 6"/>
            <p:cNvGrpSpPr>
              <a:grpSpLocks/>
            </p:cNvGrpSpPr>
            <p:nvPr/>
          </p:nvGrpSpPr>
          <p:grpSpPr bwMode="auto">
            <a:xfrm>
              <a:off x="9434" y="2302"/>
              <a:ext cx="2170" cy="1388"/>
              <a:chOff x="4033" y="570"/>
              <a:chExt cx="882" cy="581"/>
            </a:xfrm>
          </p:grpSpPr>
          <p:pic>
            <p:nvPicPr>
              <p:cNvPr id="166" name="Picture 165"/>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5" y="592"/>
                <a:ext cx="806" cy="43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14:hiddenEffects>
                </a:ext>
              </a:extLst>
            </p:spPr>
          </p:pic>
          <p:sp>
            <p:nvSpPr>
              <p:cNvPr id="167" name="Rectangle 166"/>
              <p:cNvSpPr>
                <a:spLocks noChangeArrowheads="1"/>
              </p:cNvSpPr>
              <p:nvPr/>
            </p:nvSpPr>
            <p:spPr bwMode="auto">
              <a:xfrm>
                <a:off x="4033" y="1004"/>
                <a:ext cx="882" cy="13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27432" tIns="27432" rIns="27432" bIns="27432" anchor="t" anchorCtr="0" upright="1">
                <a:noAutofit/>
              </a:bodyPr>
              <a:lstStyle/>
              <a:p>
                <a:pPr algn="ctr">
                  <a:lnSpc>
                    <a:spcPct val="115000"/>
                  </a:lnSpc>
                  <a:spcAft>
                    <a:spcPts val="1000"/>
                  </a:spcAft>
                </a:pPr>
                <a:r>
                  <a:rPr lang="hr-HR" sz="1100" b="1">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VANJSKI SUSTAV</a:t>
                </a:r>
              </a:p>
            </p:txBody>
          </p:sp>
          <p:sp>
            <p:nvSpPr>
              <p:cNvPr id="168" name="Rectangle 167"/>
              <p:cNvSpPr>
                <a:spLocks noChangeArrowheads="1"/>
              </p:cNvSpPr>
              <p:nvPr/>
            </p:nvSpPr>
            <p:spPr bwMode="auto">
              <a:xfrm>
                <a:off x="4047" y="570"/>
                <a:ext cx="864" cy="581"/>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ctr" anchorCtr="0" upright="1">
                <a:noAutofit/>
              </a:bodyPr>
              <a:lstStyle/>
              <a:p>
                <a:endParaRPr lang="en-GB"/>
              </a:p>
            </p:txBody>
          </p:sp>
        </p:grpSp>
        <p:grpSp>
          <p:nvGrpSpPr>
            <p:cNvPr id="8" name="Group 7"/>
            <p:cNvGrpSpPr>
              <a:grpSpLocks/>
            </p:cNvGrpSpPr>
            <p:nvPr/>
          </p:nvGrpSpPr>
          <p:grpSpPr bwMode="auto">
            <a:xfrm>
              <a:off x="3678" y="4669"/>
              <a:ext cx="2129" cy="1440"/>
              <a:chOff x="4057" y="1612"/>
              <a:chExt cx="866" cy="602"/>
            </a:xfrm>
          </p:grpSpPr>
          <p:grpSp>
            <p:nvGrpSpPr>
              <p:cNvPr id="161" name="Group 160"/>
              <p:cNvGrpSpPr>
                <a:grpSpLocks/>
              </p:cNvGrpSpPr>
              <p:nvPr/>
            </p:nvGrpSpPr>
            <p:grpSpPr bwMode="auto">
              <a:xfrm>
                <a:off x="4080" y="1632"/>
                <a:ext cx="806" cy="433"/>
                <a:chOff x="320" y="1633"/>
                <a:chExt cx="570" cy="433"/>
              </a:xfrm>
            </p:grpSpPr>
            <p:pic>
              <p:nvPicPr>
                <p:cNvPr id="164"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 y="1637"/>
                  <a:ext cx="561"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 name="Rectangle 164"/>
                <p:cNvSpPr>
                  <a:spLocks noChangeArrowheads="1"/>
                </p:cNvSpPr>
                <p:nvPr/>
              </p:nvSpPr>
              <p:spPr bwMode="auto">
                <a:xfrm>
                  <a:off x="320" y="1633"/>
                  <a:ext cx="570" cy="433"/>
                </a:xfrm>
                <a:prstGeom prst="rect">
                  <a:avLst/>
                </a:prstGeom>
                <a:noFill/>
                <a:ln w="12700">
                  <a:solidFill>
                    <a:srgbClr val="CCCCFF"/>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sp>
            <p:nvSpPr>
              <p:cNvPr id="162" name="Rectangle 161"/>
              <p:cNvSpPr>
                <a:spLocks noChangeArrowheads="1"/>
              </p:cNvSpPr>
              <p:nvPr/>
            </p:nvSpPr>
            <p:spPr bwMode="auto">
              <a:xfrm>
                <a:off x="4059" y="1612"/>
                <a:ext cx="864" cy="576"/>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ctr" anchorCtr="0" upright="1">
                <a:noAutofit/>
              </a:bodyPr>
              <a:lstStyle/>
              <a:p>
                <a:endParaRPr lang="en-GB"/>
              </a:p>
            </p:txBody>
          </p:sp>
          <p:sp>
            <p:nvSpPr>
              <p:cNvPr id="163" name="Rectangle 162"/>
              <p:cNvSpPr>
                <a:spLocks noChangeArrowheads="1"/>
              </p:cNvSpPr>
              <p:nvPr/>
            </p:nvSpPr>
            <p:spPr bwMode="auto">
              <a:xfrm>
                <a:off x="4057" y="2059"/>
                <a:ext cx="853" cy="15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27432" tIns="27432" rIns="27432" bIns="27432" anchor="t" anchorCtr="0" upright="1">
                <a:noAutofit/>
              </a:bodyPr>
              <a:lstStyle/>
              <a:p>
                <a:pPr algn="ctr">
                  <a:lnSpc>
                    <a:spcPct val="115000"/>
                  </a:lnSpc>
                  <a:spcAft>
                    <a:spcPts val="1000"/>
                  </a:spcAft>
                </a:pPr>
                <a:r>
                  <a:rPr lang="hr-HR" sz="1100" b="1">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OBVEZE</a:t>
                </a:r>
              </a:p>
            </p:txBody>
          </p:sp>
        </p:grpSp>
        <p:grpSp>
          <p:nvGrpSpPr>
            <p:cNvPr id="9" name="Group 8"/>
            <p:cNvGrpSpPr>
              <a:grpSpLocks/>
            </p:cNvGrpSpPr>
            <p:nvPr/>
          </p:nvGrpSpPr>
          <p:grpSpPr bwMode="auto">
            <a:xfrm>
              <a:off x="1028" y="7105"/>
              <a:ext cx="2545" cy="1428"/>
              <a:chOff x="2671" y="2176"/>
              <a:chExt cx="1025" cy="600"/>
            </a:xfrm>
          </p:grpSpPr>
          <p:grpSp>
            <p:nvGrpSpPr>
              <p:cNvPr id="156" name="Group 155"/>
              <p:cNvGrpSpPr>
                <a:grpSpLocks/>
              </p:cNvGrpSpPr>
              <p:nvPr/>
            </p:nvGrpSpPr>
            <p:grpSpPr bwMode="auto">
              <a:xfrm>
                <a:off x="2717" y="2204"/>
                <a:ext cx="806" cy="434"/>
                <a:chOff x="2684" y="2204"/>
                <a:chExt cx="554" cy="434"/>
              </a:xfrm>
            </p:grpSpPr>
            <p:pic>
              <p:nvPicPr>
                <p:cNvPr id="159"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 y="2208"/>
                  <a:ext cx="545"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 name="Rectangle 159"/>
                <p:cNvSpPr>
                  <a:spLocks noChangeArrowheads="1"/>
                </p:cNvSpPr>
                <p:nvPr/>
              </p:nvSpPr>
              <p:spPr bwMode="auto">
                <a:xfrm>
                  <a:off x="2684" y="2204"/>
                  <a:ext cx="554" cy="434"/>
                </a:xfrm>
                <a:prstGeom prst="rect">
                  <a:avLst/>
                </a:prstGeom>
                <a:noFill/>
                <a:ln w="12700">
                  <a:solidFill>
                    <a:srgbClr val="66FF66"/>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sp>
            <p:nvSpPr>
              <p:cNvPr id="157" name="Rectangle 156"/>
              <p:cNvSpPr>
                <a:spLocks noChangeArrowheads="1"/>
              </p:cNvSpPr>
              <p:nvPr/>
            </p:nvSpPr>
            <p:spPr bwMode="auto">
              <a:xfrm>
                <a:off x="2688" y="2176"/>
                <a:ext cx="864" cy="576"/>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ctr" anchorCtr="0" upright="1">
                <a:noAutofit/>
              </a:bodyPr>
              <a:lstStyle/>
              <a:p>
                <a:endParaRPr lang="en-GB"/>
              </a:p>
            </p:txBody>
          </p:sp>
          <p:sp>
            <p:nvSpPr>
              <p:cNvPr id="158" name="Rectangle 157"/>
              <p:cNvSpPr>
                <a:spLocks noChangeArrowheads="1"/>
              </p:cNvSpPr>
              <p:nvPr/>
            </p:nvSpPr>
            <p:spPr bwMode="auto">
              <a:xfrm>
                <a:off x="2671" y="2639"/>
                <a:ext cx="1025" cy="13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27432" rIns="0" bIns="27432" anchor="t" anchorCtr="0" upright="1">
                <a:noAutofit/>
              </a:bodyPr>
              <a:lstStyle/>
              <a:p>
                <a:pPr algn="ctr">
                  <a:lnSpc>
                    <a:spcPct val="115000"/>
                  </a:lnSpc>
                  <a:spcAft>
                    <a:spcPts val="1000"/>
                  </a:spcAft>
                </a:pPr>
                <a:r>
                  <a:rPr lang="hr-HR" sz="1100" b="1">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UPRAVLJANJA NOVČANIM SREDSTVIMA</a:t>
                </a:r>
              </a:p>
            </p:txBody>
          </p:sp>
        </p:grpSp>
        <p:grpSp>
          <p:nvGrpSpPr>
            <p:cNvPr id="10" name="Group 9"/>
            <p:cNvGrpSpPr>
              <a:grpSpLocks/>
            </p:cNvGrpSpPr>
            <p:nvPr/>
          </p:nvGrpSpPr>
          <p:grpSpPr bwMode="auto">
            <a:xfrm>
              <a:off x="3627" y="9500"/>
              <a:ext cx="2239" cy="1377"/>
              <a:chOff x="1091" y="3288"/>
              <a:chExt cx="910" cy="576"/>
            </a:xfrm>
          </p:grpSpPr>
          <p:sp>
            <p:nvSpPr>
              <p:cNvPr id="151" name="Rectangle 150"/>
              <p:cNvSpPr>
                <a:spLocks noChangeArrowheads="1"/>
              </p:cNvSpPr>
              <p:nvPr/>
            </p:nvSpPr>
            <p:spPr bwMode="auto">
              <a:xfrm>
                <a:off x="1091" y="3736"/>
                <a:ext cx="891" cy="11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27432" tIns="27432" rIns="27432" bIns="27432" anchor="t" anchorCtr="0" upright="1">
                <a:noAutofit/>
              </a:bodyPr>
              <a:lstStyle/>
              <a:p>
                <a:pPr algn="ctr">
                  <a:lnSpc>
                    <a:spcPct val="115000"/>
                  </a:lnSpc>
                  <a:spcAft>
                    <a:spcPts val="1000"/>
                  </a:spcAft>
                </a:pPr>
                <a:r>
                  <a:rPr lang="hr-HR" sz="1000" b="1">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POTRAŽIVANJA</a:t>
                </a:r>
              </a:p>
            </p:txBody>
          </p:sp>
          <p:grpSp>
            <p:nvGrpSpPr>
              <p:cNvPr id="152" name="Group 151"/>
              <p:cNvGrpSpPr>
                <a:grpSpLocks/>
              </p:cNvGrpSpPr>
              <p:nvPr/>
            </p:nvGrpSpPr>
            <p:grpSpPr bwMode="auto">
              <a:xfrm>
                <a:off x="1169" y="3309"/>
                <a:ext cx="806" cy="433"/>
                <a:chOff x="320" y="2421"/>
                <a:chExt cx="546" cy="433"/>
              </a:xfrm>
            </p:grpSpPr>
            <p:pic>
              <p:nvPicPr>
                <p:cNvPr id="154" name="Picture 1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 y="2425"/>
                  <a:ext cx="537"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 name="Rectangle 154"/>
                <p:cNvSpPr>
                  <a:spLocks noChangeArrowheads="1"/>
                </p:cNvSpPr>
                <p:nvPr/>
              </p:nvSpPr>
              <p:spPr bwMode="auto">
                <a:xfrm>
                  <a:off x="320" y="2421"/>
                  <a:ext cx="546" cy="433"/>
                </a:xfrm>
                <a:prstGeom prst="rect">
                  <a:avLst/>
                </a:prstGeom>
                <a:noFill/>
                <a:ln w="12700">
                  <a:solidFill>
                    <a:srgbClr val="CCCCFF"/>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sp>
            <p:nvSpPr>
              <p:cNvPr id="153" name="Rectangle 152"/>
              <p:cNvSpPr>
                <a:spLocks noChangeArrowheads="1"/>
              </p:cNvSpPr>
              <p:nvPr/>
            </p:nvSpPr>
            <p:spPr bwMode="auto">
              <a:xfrm>
                <a:off x="1137" y="3288"/>
                <a:ext cx="864" cy="576"/>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ctr" anchorCtr="0" upright="1">
                <a:noAutofit/>
              </a:bodyPr>
              <a:lstStyle/>
              <a:p>
                <a:endParaRPr lang="en-GB"/>
              </a:p>
            </p:txBody>
          </p:sp>
        </p:grpSp>
        <p:grpSp>
          <p:nvGrpSpPr>
            <p:cNvPr id="11" name="Group 10"/>
            <p:cNvGrpSpPr>
              <a:grpSpLocks/>
            </p:cNvGrpSpPr>
            <p:nvPr/>
          </p:nvGrpSpPr>
          <p:grpSpPr bwMode="auto">
            <a:xfrm>
              <a:off x="7571" y="5851"/>
              <a:ext cx="2838" cy="1878"/>
              <a:chOff x="1168" y="3004"/>
              <a:chExt cx="936" cy="678"/>
            </a:xfrm>
          </p:grpSpPr>
          <p:grpSp>
            <p:nvGrpSpPr>
              <p:cNvPr id="143" name="Group 142"/>
              <p:cNvGrpSpPr>
                <a:grpSpLocks/>
              </p:cNvGrpSpPr>
              <p:nvPr/>
            </p:nvGrpSpPr>
            <p:grpSpPr bwMode="auto">
              <a:xfrm>
                <a:off x="1168" y="3004"/>
                <a:ext cx="936" cy="678"/>
                <a:chOff x="4067" y="2332"/>
                <a:chExt cx="936" cy="678"/>
              </a:xfrm>
            </p:grpSpPr>
            <p:grpSp>
              <p:nvGrpSpPr>
                <p:cNvPr id="146" name="Group 145"/>
                <p:cNvGrpSpPr>
                  <a:grpSpLocks/>
                </p:cNvGrpSpPr>
                <p:nvPr/>
              </p:nvGrpSpPr>
              <p:grpSpPr bwMode="auto">
                <a:xfrm>
                  <a:off x="4123" y="2344"/>
                  <a:ext cx="880" cy="471"/>
                  <a:chOff x="4074" y="1952"/>
                  <a:chExt cx="1234" cy="960"/>
                </a:xfrm>
              </p:grpSpPr>
              <p:pic>
                <p:nvPicPr>
                  <p:cNvPr id="149" name="Picture 1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4" y="1952"/>
                    <a:ext cx="1234"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Rectangle 149"/>
                  <p:cNvSpPr>
                    <a:spLocks noChangeArrowheads="1"/>
                  </p:cNvSpPr>
                  <p:nvPr/>
                </p:nvSpPr>
                <p:spPr bwMode="auto">
                  <a:xfrm>
                    <a:off x="4080" y="1968"/>
                    <a:ext cx="1130" cy="881"/>
                  </a:xfrm>
                  <a:prstGeom prst="rect">
                    <a:avLst/>
                  </a:prstGeom>
                  <a:noFill/>
                  <a:ln w="14288">
                    <a:solidFill>
                      <a:srgbClr val="99FFCC"/>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sp>
              <p:nvSpPr>
                <p:cNvPr id="147" name="Rectangle 146"/>
                <p:cNvSpPr>
                  <a:spLocks noChangeArrowheads="1"/>
                </p:cNvSpPr>
                <p:nvPr/>
              </p:nvSpPr>
              <p:spPr bwMode="auto">
                <a:xfrm>
                  <a:off x="4067" y="2813"/>
                  <a:ext cx="929" cy="19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27432" tIns="27432" rIns="27432" bIns="27432" anchor="t" anchorCtr="0" upright="1">
                  <a:noAutofit/>
                </a:bodyPr>
                <a:lstStyle/>
                <a:p>
                  <a:pPr algn="ctr">
                    <a:lnSpc>
                      <a:spcPct val="115000"/>
                    </a:lnSpc>
                    <a:spcAft>
                      <a:spcPts val="1000"/>
                    </a:spcAft>
                  </a:pPr>
                  <a:r>
                    <a:rPr lang="hr-HR" sz="1000" b="1">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GLAVNA KNJIGA</a:t>
                  </a:r>
                </a:p>
              </p:txBody>
            </p:sp>
            <p:sp>
              <p:nvSpPr>
                <p:cNvPr id="148" name="Rectangle 147"/>
                <p:cNvSpPr>
                  <a:spLocks noChangeArrowheads="1"/>
                </p:cNvSpPr>
                <p:nvPr/>
              </p:nvSpPr>
              <p:spPr bwMode="auto">
                <a:xfrm>
                  <a:off x="4099" y="2332"/>
                  <a:ext cx="864" cy="576"/>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ctr" anchorCtr="0" upright="1">
                  <a:noAutofit/>
                </a:bodyPr>
                <a:lstStyle/>
                <a:p>
                  <a:endParaRPr lang="en-GB"/>
                </a:p>
              </p:txBody>
            </p:sp>
          </p:grpSp>
          <p:sp>
            <p:nvSpPr>
              <p:cNvPr id="144" name="Rectangle 143"/>
              <p:cNvSpPr>
                <a:spLocks noChangeArrowheads="1"/>
              </p:cNvSpPr>
              <p:nvPr/>
            </p:nvSpPr>
            <p:spPr bwMode="auto">
              <a:xfrm>
                <a:off x="1200" y="3024"/>
                <a:ext cx="384" cy="2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14:hiddenEffects>
                </a:ext>
              </a:extLst>
            </p:spPr>
            <p:txBody>
              <a:bodyPr rot="0" vert="horz" wrap="square" lIns="91440" tIns="45720" rIns="91440" bIns="45720" anchor="ctr" anchorCtr="0" upright="1">
                <a:noAutofit/>
              </a:bodyPr>
              <a:lstStyle/>
              <a:p>
                <a:endParaRPr lang="en-GB"/>
              </a:p>
            </p:txBody>
          </p:sp>
          <p:sp>
            <p:nvSpPr>
              <p:cNvPr id="145" name="Rectangle 144"/>
              <p:cNvSpPr>
                <a:spLocks noChangeArrowheads="1"/>
              </p:cNvSpPr>
              <p:nvPr/>
            </p:nvSpPr>
            <p:spPr bwMode="auto">
              <a:xfrm>
                <a:off x="1680" y="3024"/>
                <a:ext cx="384" cy="2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14:hiddenEffects>
                </a:ext>
              </a:extLst>
            </p:spPr>
            <p:txBody>
              <a:bodyPr rot="0" vert="horz" wrap="square" lIns="91440" tIns="45720" rIns="91440" bIns="45720" anchor="ctr" anchorCtr="0" upright="1">
                <a:noAutofit/>
              </a:bodyPr>
              <a:lstStyle/>
              <a:p>
                <a:endParaRPr lang="en-GB"/>
              </a:p>
            </p:txBody>
          </p:sp>
        </p:grpSp>
        <p:cxnSp>
          <p:nvCxnSpPr>
            <p:cNvPr id="12" name="AutoShape 40"/>
            <p:cNvCxnSpPr>
              <a:cxnSpLocks noChangeShapeType="1"/>
              <a:stCxn id="171" idx="3"/>
              <a:endCxn id="148" idx="0"/>
            </p:cNvCxnSpPr>
            <p:nvPr/>
          </p:nvCxnSpPr>
          <p:spPr bwMode="auto">
            <a:xfrm>
              <a:off x="5818" y="3338"/>
              <a:ext cx="3161" cy="2512"/>
            </a:xfrm>
            <a:prstGeom prst="curvedConnector2">
              <a:avLst/>
            </a:prstGeom>
            <a:noFill/>
            <a:ln w="12700">
              <a:solidFill>
                <a:srgbClr val="000000"/>
              </a:solidFill>
              <a:round/>
              <a:headEnd/>
              <a:tailEnd type="triangle" w="med"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cxnSp>
          <p:nvCxnSpPr>
            <p:cNvPr id="13" name="AutoShape 41"/>
            <p:cNvCxnSpPr>
              <a:cxnSpLocks noChangeShapeType="1"/>
              <a:stCxn id="162" idx="3"/>
              <a:endCxn id="144" idx="1"/>
            </p:cNvCxnSpPr>
            <p:nvPr/>
          </p:nvCxnSpPr>
          <p:spPr bwMode="auto">
            <a:xfrm>
              <a:off x="5816" y="5353"/>
              <a:ext cx="1852" cy="952"/>
            </a:xfrm>
            <a:prstGeom prst="curvedConnector3">
              <a:avLst>
                <a:gd name="adj1" fmla="val 49935"/>
              </a:avLst>
            </a:prstGeom>
            <a:noFill/>
            <a:ln w="12700">
              <a:solidFill>
                <a:srgbClr val="000000"/>
              </a:solidFill>
              <a:round/>
              <a:headEnd/>
              <a:tailEnd type="triangle" w="med"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grpSp>
          <p:nvGrpSpPr>
            <p:cNvPr id="14" name="Group 13"/>
            <p:cNvGrpSpPr>
              <a:grpSpLocks/>
            </p:cNvGrpSpPr>
            <p:nvPr/>
          </p:nvGrpSpPr>
          <p:grpSpPr bwMode="auto">
            <a:xfrm>
              <a:off x="9403" y="9383"/>
              <a:ext cx="2313" cy="1502"/>
              <a:chOff x="2830" y="3173"/>
              <a:chExt cx="941" cy="630"/>
            </a:xfrm>
          </p:grpSpPr>
          <p:sp>
            <p:nvSpPr>
              <p:cNvPr id="140" name="Rectangle 139"/>
              <p:cNvSpPr>
                <a:spLocks noChangeArrowheads="1"/>
              </p:cNvSpPr>
              <p:nvPr/>
            </p:nvSpPr>
            <p:spPr bwMode="auto">
              <a:xfrm>
                <a:off x="2847" y="3173"/>
                <a:ext cx="873" cy="588"/>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ctr" anchorCtr="0" upright="1">
                <a:noAutofit/>
              </a:bodyPr>
              <a:lstStyle/>
              <a:p>
                <a:endParaRPr lang="en-GB"/>
              </a:p>
            </p:txBody>
          </p:sp>
          <p:sp>
            <p:nvSpPr>
              <p:cNvPr id="141" name="Rectangle 140"/>
              <p:cNvSpPr>
                <a:spLocks noChangeArrowheads="1"/>
              </p:cNvSpPr>
              <p:nvPr/>
            </p:nvSpPr>
            <p:spPr bwMode="auto">
              <a:xfrm>
                <a:off x="2830" y="3647"/>
                <a:ext cx="921" cy="15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27432" rIns="0" bIns="27432" anchor="t" anchorCtr="0" upright="1">
                <a:noAutofit/>
              </a:bodyPr>
              <a:lstStyle/>
              <a:p>
                <a:pPr algn="ctr">
                  <a:lnSpc>
                    <a:spcPct val="115000"/>
                  </a:lnSpc>
                  <a:spcAft>
                    <a:spcPts val="1000"/>
                  </a:spcAft>
                </a:pPr>
                <a:r>
                  <a:rPr lang="hr-HR" sz="1100" b="1">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PLANIRANJE PRORAČUNA</a:t>
                </a:r>
              </a:p>
            </p:txBody>
          </p:sp>
          <p:pic>
            <p:nvPicPr>
              <p:cNvPr id="142" name="Picture 141"/>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3" y="3197"/>
                <a:ext cx="878" cy="48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pic>
        </p:grpSp>
        <p:grpSp>
          <p:nvGrpSpPr>
            <p:cNvPr id="15" name="Group 14"/>
            <p:cNvGrpSpPr>
              <a:grpSpLocks/>
            </p:cNvGrpSpPr>
            <p:nvPr/>
          </p:nvGrpSpPr>
          <p:grpSpPr bwMode="auto">
            <a:xfrm>
              <a:off x="10163" y="6016"/>
              <a:ext cx="1586" cy="1929"/>
              <a:chOff x="3015" y="1868"/>
              <a:chExt cx="1088" cy="994"/>
            </a:xfrm>
          </p:grpSpPr>
          <p:pic>
            <p:nvPicPr>
              <p:cNvPr id="138" name="Picture 137"/>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11" y="1868"/>
                <a:ext cx="634" cy="619"/>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pic>
          <p:sp>
            <p:nvSpPr>
              <p:cNvPr id="139" name="Rectangle 138"/>
              <p:cNvSpPr>
                <a:spLocks noChangeArrowheads="1"/>
              </p:cNvSpPr>
              <p:nvPr/>
            </p:nvSpPr>
            <p:spPr bwMode="auto">
              <a:xfrm>
                <a:off x="3015" y="2498"/>
                <a:ext cx="1088" cy="36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82550" tIns="41275" rIns="82550" bIns="41275" anchor="t" anchorCtr="0" upright="1">
                <a:noAutofit/>
              </a:bodyPr>
              <a:lstStyle/>
              <a:p>
                <a:pPr algn="ctr">
                  <a:lnSpc>
                    <a:spcPct val="115000"/>
                  </a:lnSpc>
                  <a:spcAft>
                    <a:spcPts val="1000"/>
                  </a:spcAft>
                </a:pPr>
                <a:r>
                  <a:rPr lang="hr-HR" sz="900" b="1">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Pregledi i upiti</a:t>
                </a:r>
              </a:p>
            </p:txBody>
          </p:sp>
        </p:grpSp>
        <p:sp>
          <p:nvSpPr>
            <p:cNvPr id="16" name="Freeform 15"/>
            <p:cNvSpPr>
              <a:spLocks/>
            </p:cNvSpPr>
            <p:nvPr/>
          </p:nvSpPr>
          <p:spPr bwMode="auto">
            <a:xfrm>
              <a:off x="11584" y="4205"/>
              <a:ext cx="3485" cy="5238"/>
            </a:xfrm>
            <a:custGeom>
              <a:avLst/>
              <a:gdLst>
                <a:gd name="T0" fmla="*/ 0 w 1505"/>
                <a:gd name="T1" fmla="*/ 1090 h 2896"/>
                <a:gd name="T2" fmla="*/ 363 w 1505"/>
                <a:gd name="T3" fmla="*/ 0 h 2896"/>
                <a:gd name="T4" fmla="*/ 1504 w 1505"/>
                <a:gd name="T5" fmla="*/ 0 h 2896"/>
                <a:gd name="T6" fmla="*/ 1494 w 1505"/>
                <a:gd name="T7" fmla="*/ 2895 h 2896"/>
                <a:gd name="T8" fmla="*/ 300 w 1505"/>
                <a:gd name="T9" fmla="*/ 2895 h 2896"/>
                <a:gd name="T10" fmla="*/ 0 w 1505"/>
                <a:gd name="T11" fmla="*/ 1697 h 2896"/>
                <a:gd name="T12" fmla="*/ 0 w 1505"/>
                <a:gd name="T13" fmla="*/ 1090 h 2896"/>
              </a:gdLst>
              <a:ahLst/>
              <a:cxnLst>
                <a:cxn ang="0">
                  <a:pos x="T0" y="T1"/>
                </a:cxn>
                <a:cxn ang="0">
                  <a:pos x="T2" y="T3"/>
                </a:cxn>
                <a:cxn ang="0">
                  <a:pos x="T4" y="T5"/>
                </a:cxn>
                <a:cxn ang="0">
                  <a:pos x="T6" y="T7"/>
                </a:cxn>
                <a:cxn ang="0">
                  <a:pos x="T8" y="T9"/>
                </a:cxn>
                <a:cxn ang="0">
                  <a:pos x="T10" y="T11"/>
                </a:cxn>
                <a:cxn ang="0">
                  <a:pos x="T12" y="T13"/>
                </a:cxn>
              </a:cxnLst>
              <a:rect l="0" t="0" r="r" b="b"/>
              <a:pathLst>
                <a:path w="1505" h="2896">
                  <a:moveTo>
                    <a:pt x="0" y="1090"/>
                  </a:moveTo>
                  <a:lnTo>
                    <a:pt x="363" y="0"/>
                  </a:lnTo>
                  <a:lnTo>
                    <a:pt x="1504" y="0"/>
                  </a:lnTo>
                  <a:lnTo>
                    <a:pt x="1494" y="2895"/>
                  </a:lnTo>
                  <a:lnTo>
                    <a:pt x="300" y="2895"/>
                  </a:lnTo>
                  <a:lnTo>
                    <a:pt x="0" y="1697"/>
                  </a:lnTo>
                  <a:lnTo>
                    <a:pt x="0" y="1090"/>
                  </a:lnTo>
                </a:path>
              </a:pathLst>
            </a:custGeom>
            <a:solidFill>
              <a:schemeClr val="accent1">
                <a:lumMod val="20000"/>
                <a:lumOff val="80000"/>
              </a:schemeClr>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7" name="Rectangle 16"/>
            <p:cNvSpPr>
              <a:spLocks noChangeArrowheads="1"/>
            </p:cNvSpPr>
            <p:nvPr/>
          </p:nvSpPr>
          <p:spPr bwMode="auto">
            <a:xfrm>
              <a:off x="13505" y="8205"/>
              <a:ext cx="1579" cy="70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82550" tIns="41275" rIns="82550" bIns="41275" anchor="t" anchorCtr="0" upright="1">
              <a:noAutofit/>
            </a:bodyPr>
            <a:lstStyle/>
            <a:p>
              <a:pPr>
                <a:lnSpc>
                  <a:spcPct val="115000"/>
                </a:lnSpc>
                <a:spcAft>
                  <a:spcPts val="1000"/>
                </a:spcAft>
              </a:pPr>
              <a:r>
                <a:rPr lang="hr-HR" sz="1400" b="1">
                  <a:effectLst/>
                  <a:latin typeface="Garamond" panose="02020404030301010803" pitchFamily="18" charset="0"/>
                  <a:ea typeface="Calibri" panose="020F0502020204030204" pitchFamily="34" charset="0"/>
                  <a:cs typeface="Times New Roman" panose="02020603050405020304" pitchFamily="18" charset="0"/>
                </a:rPr>
                <a:t>Upiti vezani</a:t>
              </a:r>
              <a:br>
                <a:rPr lang="hr-HR" sz="1400" b="1">
                  <a:effectLst/>
                  <a:latin typeface="Garamond" panose="02020404030301010803" pitchFamily="18" charset="0"/>
                  <a:ea typeface="Calibri" panose="020F0502020204030204" pitchFamily="34" charset="0"/>
                  <a:cs typeface="Times New Roman" panose="02020603050405020304" pitchFamily="18" charset="0"/>
                </a:rPr>
              </a:br>
              <a:r>
                <a:rPr lang="hr-HR" sz="1400" b="1">
                  <a:effectLst/>
                  <a:latin typeface="Garamond" panose="02020404030301010803" pitchFamily="18" charset="0"/>
                  <a:ea typeface="Calibri" panose="020F0502020204030204" pitchFamily="34" charset="0"/>
                  <a:cs typeface="Times New Roman" panose="02020603050405020304" pitchFamily="18" charset="0"/>
                </a:rPr>
                <a:t>uz saldo </a:t>
              </a:r>
            </a:p>
          </p:txBody>
        </p:sp>
        <p:sp>
          <p:nvSpPr>
            <p:cNvPr id="18" name="Rectangle 17"/>
            <p:cNvSpPr>
              <a:spLocks noChangeArrowheads="1"/>
            </p:cNvSpPr>
            <p:nvPr/>
          </p:nvSpPr>
          <p:spPr bwMode="auto">
            <a:xfrm>
              <a:off x="13425" y="5097"/>
              <a:ext cx="1742" cy="91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82550" tIns="41275" rIns="82550" bIns="41275" anchor="t" anchorCtr="0" upright="1">
              <a:noAutofit/>
            </a:bodyPr>
            <a:lstStyle/>
            <a:p>
              <a:pPr>
                <a:lnSpc>
                  <a:spcPct val="115000"/>
                </a:lnSpc>
                <a:spcAft>
                  <a:spcPts val="1000"/>
                </a:spcAft>
              </a:pPr>
              <a:r>
                <a:rPr lang="hr-HR" sz="1400" b="1">
                  <a:effectLst/>
                  <a:latin typeface="Garamond" panose="02020404030301010803" pitchFamily="18" charset="0"/>
                  <a:ea typeface="Calibri" panose="020F0502020204030204" pitchFamily="34" charset="0"/>
                  <a:cs typeface="Times New Roman" panose="02020603050405020304" pitchFamily="18" charset="0"/>
                </a:rPr>
                <a:t>Financijski</a:t>
              </a:r>
              <a:br>
                <a:rPr lang="hr-HR" sz="1400" b="1">
                  <a:effectLst/>
                  <a:latin typeface="Garamond" panose="02020404030301010803" pitchFamily="18" charset="0"/>
                  <a:ea typeface="Calibri" panose="020F0502020204030204" pitchFamily="34" charset="0"/>
                  <a:cs typeface="Times New Roman" panose="02020603050405020304" pitchFamily="18" charset="0"/>
                </a:rPr>
              </a:br>
              <a:r>
                <a:rPr lang="hr-HR" sz="1400" b="1">
                  <a:effectLst/>
                  <a:latin typeface="Garamond" panose="02020404030301010803" pitchFamily="18" charset="0"/>
                  <a:ea typeface="Calibri" panose="020F0502020204030204" pitchFamily="34" charset="0"/>
                  <a:cs typeface="Times New Roman" panose="02020603050405020304" pitchFamily="18" charset="0"/>
                </a:rPr>
                <a:t> izvještaji</a:t>
              </a:r>
            </a:p>
          </p:txBody>
        </p:sp>
        <p:cxnSp>
          <p:nvCxnSpPr>
            <p:cNvPr id="19" name="Line 52"/>
            <p:cNvCxnSpPr/>
            <p:nvPr/>
          </p:nvCxnSpPr>
          <p:spPr bwMode="auto">
            <a:xfrm flipH="1">
              <a:off x="12036" y="5290"/>
              <a:ext cx="668" cy="1008"/>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Line 53"/>
            <p:cNvCxnSpPr/>
            <p:nvPr/>
          </p:nvCxnSpPr>
          <p:spPr bwMode="auto">
            <a:xfrm>
              <a:off x="12016" y="6708"/>
              <a:ext cx="605" cy="0"/>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1" name="Rectangle 20"/>
            <p:cNvSpPr>
              <a:spLocks noChangeArrowheads="1"/>
            </p:cNvSpPr>
            <p:nvPr/>
          </p:nvSpPr>
          <p:spPr bwMode="auto">
            <a:xfrm>
              <a:off x="12652" y="4818"/>
              <a:ext cx="847" cy="1117"/>
            </a:xfrm>
            <a:prstGeom prst="rect">
              <a:avLst/>
            </a:prstGeom>
            <a:solidFill>
              <a:srgbClr val="67676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0488" tIns="44450" rIns="90488" bIns="44450" anchor="ctr" anchorCtr="0" upright="1">
              <a:noAutofit/>
            </a:bodyPr>
            <a:lstStyle/>
            <a:p>
              <a:pPr>
                <a:lnSpc>
                  <a:spcPct val="115000"/>
                </a:lnSpc>
                <a:spcAft>
                  <a:spcPts val="1000"/>
                </a:spcAft>
              </a:pPr>
              <a:r>
                <a:rPr lang="hr-HR" sz="24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p>
          </p:txBody>
        </p:sp>
        <p:sp>
          <p:nvSpPr>
            <p:cNvPr id="22" name="Rectangle 21"/>
            <p:cNvSpPr>
              <a:spLocks noChangeArrowheads="1"/>
            </p:cNvSpPr>
            <p:nvPr/>
          </p:nvSpPr>
          <p:spPr bwMode="auto">
            <a:xfrm>
              <a:off x="12572" y="4923"/>
              <a:ext cx="846" cy="1117"/>
            </a:xfrm>
            <a:prstGeom prst="rect">
              <a:avLst/>
            </a:prstGeom>
            <a:solidFill>
              <a:srgbClr val="67676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0488" tIns="44450" rIns="90488" bIns="44450" anchor="ctr" anchorCtr="0" upright="1">
              <a:noAutofit/>
            </a:bodyPr>
            <a:lstStyle/>
            <a:p>
              <a:pPr>
                <a:lnSpc>
                  <a:spcPct val="115000"/>
                </a:lnSpc>
                <a:spcAft>
                  <a:spcPts val="1000"/>
                </a:spcAft>
              </a:pPr>
              <a:r>
                <a:rPr lang="hr-HR" sz="24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p>
          </p:txBody>
        </p:sp>
        <p:pic>
          <p:nvPicPr>
            <p:cNvPr id="23" name="Picture 2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61" y="4990"/>
              <a:ext cx="972" cy="127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pic>
        <p:cxnSp>
          <p:nvCxnSpPr>
            <p:cNvPr id="24" name="Line 57"/>
            <p:cNvCxnSpPr/>
            <p:nvPr/>
          </p:nvCxnSpPr>
          <p:spPr bwMode="auto">
            <a:xfrm flipH="1" flipV="1">
              <a:off x="12073" y="7190"/>
              <a:ext cx="670" cy="1003"/>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5" name="Rectangle 24"/>
            <p:cNvSpPr>
              <a:spLocks noChangeArrowheads="1"/>
            </p:cNvSpPr>
            <p:nvPr/>
          </p:nvSpPr>
          <p:spPr bwMode="auto">
            <a:xfrm>
              <a:off x="12652" y="7835"/>
              <a:ext cx="847" cy="1115"/>
            </a:xfrm>
            <a:prstGeom prst="rect">
              <a:avLst/>
            </a:prstGeom>
            <a:solidFill>
              <a:srgbClr val="67676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0488" tIns="44450" rIns="90488" bIns="44450" anchor="ctr" anchorCtr="0" upright="1">
              <a:noAutofit/>
            </a:bodyPr>
            <a:lstStyle/>
            <a:p>
              <a:pPr>
                <a:lnSpc>
                  <a:spcPct val="115000"/>
                </a:lnSpc>
                <a:spcAft>
                  <a:spcPts val="1000"/>
                </a:spcAft>
              </a:pPr>
              <a:r>
                <a:rPr lang="hr-HR" sz="24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p>
          </p:txBody>
        </p:sp>
        <p:sp>
          <p:nvSpPr>
            <p:cNvPr id="26" name="Rectangle 25"/>
            <p:cNvSpPr>
              <a:spLocks noChangeArrowheads="1"/>
            </p:cNvSpPr>
            <p:nvPr/>
          </p:nvSpPr>
          <p:spPr bwMode="auto">
            <a:xfrm>
              <a:off x="12572" y="7943"/>
              <a:ext cx="846" cy="1115"/>
            </a:xfrm>
            <a:prstGeom prst="rect">
              <a:avLst/>
            </a:prstGeom>
            <a:solidFill>
              <a:srgbClr val="67676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0488" tIns="44450" rIns="90488" bIns="44450" anchor="ctr" anchorCtr="0" upright="1">
              <a:noAutofit/>
            </a:bodyPr>
            <a:lstStyle/>
            <a:p>
              <a:pPr>
                <a:lnSpc>
                  <a:spcPct val="115000"/>
                </a:lnSpc>
                <a:spcAft>
                  <a:spcPts val="1000"/>
                </a:spcAft>
              </a:pPr>
              <a:r>
                <a:rPr lang="hr-HR" sz="24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p>
          </p:txBody>
        </p:sp>
        <p:pic>
          <p:nvPicPr>
            <p:cNvPr id="27" name="Picture 26"/>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461" y="8005"/>
              <a:ext cx="972" cy="128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pic>
        <p:cxnSp>
          <p:nvCxnSpPr>
            <p:cNvPr id="28" name="AutoShape 61"/>
            <p:cNvCxnSpPr>
              <a:cxnSpLocks noChangeShapeType="1"/>
              <a:stCxn id="153" idx="3"/>
              <a:endCxn id="147" idx="2"/>
            </p:cNvCxnSpPr>
            <p:nvPr/>
          </p:nvCxnSpPr>
          <p:spPr bwMode="auto">
            <a:xfrm flipV="1">
              <a:off x="5866" y="7731"/>
              <a:ext cx="3113" cy="2458"/>
            </a:xfrm>
            <a:prstGeom prst="curvedConnector2">
              <a:avLst/>
            </a:prstGeom>
            <a:noFill/>
            <a:ln w="12700">
              <a:solidFill>
                <a:srgbClr val="000000"/>
              </a:solidFill>
              <a:round/>
              <a:headEnd/>
              <a:tailEnd type="triangle" w="med"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sp>
          <p:nvSpPr>
            <p:cNvPr id="29" name="Rectangle 28"/>
            <p:cNvSpPr>
              <a:spLocks noChangeArrowheads="1"/>
            </p:cNvSpPr>
            <p:nvPr/>
          </p:nvSpPr>
          <p:spPr bwMode="auto">
            <a:xfrm>
              <a:off x="5885" y="2738"/>
              <a:ext cx="2370" cy="43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lnSpc>
                  <a:spcPct val="115000"/>
                </a:lnSpc>
                <a:spcAft>
                  <a:spcPts val="1000"/>
                </a:spcAft>
              </a:pPr>
              <a:r>
                <a:rPr lang="hr-HR">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Preuzete obveze</a:t>
              </a:r>
            </a:p>
          </p:txBody>
        </p:sp>
        <p:sp>
          <p:nvSpPr>
            <p:cNvPr id="30" name="Rectangle 29"/>
            <p:cNvSpPr>
              <a:spLocks noChangeArrowheads="1"/>
            </p:cNvSpPr>
            <p:nvPr/>
          </p:nvSpPr>
          <p:spPr bwMode="auto">
            <a:xfrm>
              <a:off x="5813" y="4459"/>
              <a:ext cx="2153" cy="112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spcAft>
                  <a:spcPts val="1000"/>
                </a:spcAft>
              </a:pPr>
              <a:r>
                <a:rPr lang="hr-HR">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Rashodi,</a:t>
              </a:r>
              <a:br>
                <a:rPr lang="hr-HR">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br>
              <a:r>
                <a:rPr lang="hr-HR">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plaćanja</a:t>
              </a:r>
            </a:p>
          </p:txBody>
        </p:sp>
        <p:sp>
          <p:nvSpPr>
            <p:cNvPr id="31" name="Rectangle 30"/>
            <p:cNvSpPr>
              <a:spLocks noChangeArrowheads="1"/>
            </p:cNvSpPr>
            <p:nvPr/>
          </p:nvSpPr>
          <p:spPr bwMode="auto">
            <a:xfrm>
              <a:off x="5942" y="10063"/>
              <a:ext cx="2763" cy="100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spcAft>
                  <a:spcPts val="1000"/>
                </a:spcAft>
              </a:pPr>
              <a:r>
                <a:rPr lang="hr-HR">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(Neporezna) potraživanja, primici</a:t>
              </a:r>
            </a:p>
          </p:txBody>
        </p:sp>
        <p:sp>
          <p:nvSpPr>
            <p:cNvPr id="32" name="Rectangle 31"/>
            <p:cNvSpPr>
              <a:spLocks noChangeArrowheads="1"/>
            </p:cNvSpPr>
            <p:nvPr/>
          </p:nvSpPr>
          <p:spPr bwMode="auto">
            <a:xfrm>
              <a:off x="13511" y="6640"/>
              <a:ext cx="1580" cy="70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82550" tIns="41275" rIns="82550" bIns="41275" anchor="t" anchorCtr="0" upright="1">
              <a:noAutofit/>
            </a:bodyPr>
            <a:lstStyle/>
            <a:p>
              <a:pPr>
                <a:lnSpc>
                  <a:spcPct val="115000"/>
                </a:lnSpc>
                <a:spcAft>
                  <a:spcPts val="1000"/>
                </a:spcAft>
              </a:pPr>
              <a:r>
                <a:rPr lang="hr-HR" sz="1400" b="1">
                  <a:effectLst/>
                  <a:latin typeface="Garamond" panose="02020404030301010803" pitchFamily="18" charset="0"/>
                  <a:ea typeface="Calibri" panose="020F0502020204030204" pitchFamily="34" charset="0"/>
                  <a:cs typeface="Times New Roman" panose="02020603050405020304" pitchFamily="18" charset="0"/>
                </a:rPr>
                <a:t>Upiti vezani</a:t>
              </a:r>
              <a:br>
                <a:rPr lang="hr-HR" sz="1400" b="1">
                  <a:effectLst/>
                  <a:latin typeface="Garamond" panose="02020404030301010803" pitchFamily="18" charset="0"/>
                  <a:ea typeface="Calibri" panose="020F0502020204030204" pitchFamily="34" charset="0"/>
                  <a:cs typeface="Times New Roman" panose="02020603050405020304" pitchFamily="18" charset="0"/>
                </a:rPr>
              </a:br>
              <a:r>
                <a:rPr lang="hr-HR" sz="1400" b="1">
                  <a:effectLst/>
                  <a:latin typeface="Garamond" panose="02020404030301010803" pitchFamily="18" charset="0"/>
                  <a:ea typeface="Calibri" panose="020F0502020204030204" pitchFamily="34" charset="0"/>
                  <a:cs typeface="Times New Roman" panose="02020603050405020304" pitchFamily="18" charset="0"/>
                </a:rPr>
                <a:t>uz evidenciju </a:t>
              </a:r>
            </a:p>
          </p:txBody>
        </p:sp>
        <p:grpSp>
          <p:nvGrpSpPr>
            <p:cNvPr id="33" name="Group 32"/>
            <p:cNvGrpSpPr>
              <a:grpSpLocks/>
            </p:cNvGrpSpPr>
            <p:nvPr/>
          </p:nvGrpSpPr>
          <p:grpSpPr bwMode="auto">
            <a:xfrm>
              <a:off x="3733" y="6993"/>
              <a:ext cx="2124" cy="1517"/>
              <a:chOff x="1121" y="2313"/>
              <a:chExt cx="864" cy="635"/>
            </a:xfrm>
          </p:grpSpPr>
          <p:sp>
            <p:nvSpPr>
              <p:cNvPr id="101" name="Rectangle 100"/>
              <p:cNvSpPr>
                <a:spLocks noChangeArrowheads="1"/>
              </p:cNvSpPr>
              <p:nvPr/>
            </p:nvSpPr>
            <p:spPr bwMode="auto">
              <a:xfrm>
                <a:off x="1121" y="2353"/>
                <a:ext cx="864" cy="576"/>
              </a:xfrm>
              <a:prstGeom prst="rect">
                <a:avLst/>
              </a:prstGeom>
              <a:noFill/>
              <a:ln w="12700">
                <a:solidFill>
                  <a:srgbClr val="000000"/>
                </a:solidFill>
                <a:miter lim="800000"/>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ctr" anchorCtr="0" upright="1">
                <a:noAutofit/>
              </a:bodyPr>
              <a:lstStyle/>
              <a:p>
                <a:endParaRPr lang="en-GB"/>
              </a:p>
            </p:txBody>
          </p:sp>
          <p:sp>
            <p:nvSpPr>
              <p:cNvPr id="102" name="Rectangle 101"/>
              <p:cNvSpPr>
                <a:spLocks noChangeArrowheads="1"/>
              </p:cNvSpPr>
              <p:nvPr/>
            </p:nvSpPr>
            <p:spPr bwMode="auto">
              <a:xfrm>
                <a:off x="1245" y="2812"/>
                <a:ext cx="645" cy="13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27432" tIns="27432" rIns="27432" bIns="27432" anchor="t" anchorCtr="0" upright="1">
                <a:noAutofit/>
              </a:bodyPr>
              <a:lstStyle/>
              <a:p>
                <a:pPr algn="ctr">
                  <a:lnSpc>
                    <a:spcPct val="115000"/>
                  </a:lnSpc>
                  <a:spcAft>
                    <a:spcPts val="1000"/>
                  </a:spcAft>
                </a:pPr>
                <a:r>
                  <a:rPr lang="hr-HR" sz="1100" b="1">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DUGOTRAJNA IMOVINA</a:t>
                </a:r>
              </a:p>
            </p:txBody>
          </p:sp>
          <p:grpSp>
            <p:nvGrpSpPr>
              <p:cNvPr id="103" name="Group 102"/>
              <p:cNvGrpSpPr>
                <a:grpSpLocks/>
              </p:cNvGrpSpPr>
              <p:nvPr/>
            </p:nvGrpSpPr>
            <p:grpSpPr bwMode="auto">
              <a:xfrm rot="1200000">
                <a:off x="1250" y="2313"/>
                <a:ext cx="630" cy="573"/>
                <a:chOff x="4414" y="3137"/>
                <a:chExt cx="675" cy="767"/>
              </a:xfrm>
            </p:grpSpPr>
            <p:sp>
              <p:nvSpPr>
                <p:cNvPr id="104" name="Freeform 103"/>
                <p:cNvSpPr>
                  <a:spLocks/>
                </p:cNvSpPr>
                <p:nvPr/>
              </p:nvSpPr>
              <p:spPr bwMode="auto">
                <a:xfrm>
                  <a:off x="4414" y="3137"/>
                  <a:ext cx="645" cy="753"/>
                </a:xfrm>
                <a:custGeom>
                  <a:avLst/>
                  <a:gdLst>
                    <a:gd name="T0" fmla="*/ 644 w 645"/>
                    <a:gd name="T1" fmla="*/ 492 h 753"/>
                    <a:gd name="T2" fmla="*/ 644 w 645"/>
                    <a:gd name="T3" fmla="*/ 0 h 753"/>
                    <a:gd name="T4" fmla="*/ 0 w 645"/>
                    <a:gd name="T5" fmla="*/ 258 h 753"/>
                    <a:gd name="T6" fmla="*/ 0 w 645"/>
                    <a:gd name="T7" fmla="*/ 752 h 753"/>
                    <a:gd name="T8" fmla="*/ 644 w 645"/>
                    <a:gd name="T9" fmla="*/ 492 h 753"/>
                  </a:gdLst>
                  <a:ahLst/>
                  <a:cxnLst>
                    <a:cxn ang="0">
                      <a:pos x="T0" y="T1"/>
                    </a:cxn>
                    <a:cxn ang="0">
                      <a:pos x="T2" y="T3"/>
                    </a:cxn>
                    <a:cxn ang="0">
                      <a:pos x="T4" y="T5"/>
                    </a:cxn>
                    <a:cxn ang="0">
                      <a:pos x="T6" y="T7"/>
                    </a:cxn>
                    <a:cxn ang="0">
                      <a:pos x="T8" y="T9"/>
                    </a:cxn>
                  </a:cxnLst>
                  <a:rect l="0" t="0" r="r" b="b"/>
                  <a:pathLst>
                    <a:path w="645" h="753">
                      <a:moveTo>
                        <a:pt x="644" y="492"/>
                      </a:moveTo>
                      <a:lnTo>
                        <a:pt x="644" y="0"/>
                      </a:lnTo>
                      <a:lnTo>
                        <a:pt x="0" y="258"/>
                      </a:lnTo>
                      <a:lnTo>
                        <a:pt x="0" y="752"/>
                      </a:lnTo>
                      <a:lnTo>
                        <a:pt x="644" y="492"/>
                      </a:lnTo>
                    </a:path>
                  </a:pathLst>
                </a:custGeom>
                <a:solidFill>
                  <a:srgbClr val="66666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05" name="Freeform 104"/>
                <p:cNvSpPr>
                  <a:spLocks/>
                </p:cNvSpPr>
                <p:nvPr/>
              </p:nvSpPr>
              <p:spPr bwMode="auto">
                <a:xfrm>
                  <a:off x="4427" y="3143"/>
                  <a:ext cx="645" cy="753"/>
                </a:xfrm>
                <a:custGeom>
                  <a:avLst/>
                  <a:gdLst>
                    <a:gd name="T0" fmla="*/ 644 w 645"/>
                    <a:gd name="T1" fmla="*/ 493 h 753"/>
                    <a:gd name="T2" fmla="*/ 644 w 645"/>
                    <a:gd name="T3" fmla="*/ 0 h 753"/>
                    <a:gd name="T4" fmla="*/ 1 w 645"/>
                    <a:gd name="T5" fmla="*/ 259 h 753"/>
                    <a:gd name="T6" fmla="*/ 0 w 645"/>
                    <a:gd name="T7" fmla="*/ 752 h 753"/>
                    <a:gd name="T8" fmla="*/ 644 w 645"/>
                    <a:gd name="T9" fmla="*/ 493 h 753"/>
                  </a:gdLst>
                  <a:ahLst/>
                  <a:cxnLst>
                    <a:cxn ang="0">
                      <a:pos x="T0" y="T1"/>
                    </a:cxn>
                    <a:cxn ang="0">
                      <a:pos x="T2" y="T3"/>
                    </a:cxn>
                    <a:cxn ang="0">
                      <a:pos x="T4" y="T5"/>
                    </a:cxn>
                    <a:cxn ang="0">
                      <a:pos x="T6" y="T7"/>
                    </a:cxn>
                    <a:cxn ang="0">
                      <a:pos x="T8" y="T9"/>
                    </a:cxn>
                  </a:cxnLst>
                  <a:rect l="0" t="0" r="r" b="b"/>
                  <a:pathLst>
                    <a:path w="645" h="753">
                      <a:moveTo>
                        <a:pt x="644" y="493"/>
                      </a:moveTo>
                      <a:lnTo>
                        <a:pt x="644" y="0"/>
                      </a:lnTo>
                      <a:lnTo>
                        <a:pt x="1" y="259"/>
                      </a:lnTo>
                      <a:lnTo>
                        <a:pt x="0" y="752"/>
                      </a:lnTo>
                      <a:lnTo>
                        <a:pt x="644" y="493"/>
                      </a:lnTo>
                    </a:path>
                  </a:pathLst>
                </a:custGeom>
                <a:solidFill>
                  <a:srgbClr val="989898"/>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06" name="Freeform 105"/>
                <p:cNvSpPr>
                  <a:spLocks/>
                </p:cNvSpPr>
                <p:nvPr/>
              </p:nvSpPr>
              <p:spPr bwMode="auto">
                <a:xfrm>
                  <a:off x="4443" y="3151"/>
                  <a:ext cx="646" cy="753"/>
                </a:xfrm>
                <a:custGeom>
                  <a:avLst/>
                  <a:gdLst>
                    <a:gd name="T0" fmla="*/ 644 w 646"/>
                    <a:gd name="T1" fmla="*/ 493 h 753"/>
                    <a:gd name="T2" fmla="*/ 645 w 646"/>
                    <a:gd name="T3" fmla="*/ 0 h 753"/>
                    <a:gd name="T4" fmla="*/ 1 w 646"/>
                    <a:gd name="T5" fmla="*/ 259 h 753"/>
                    <a:gd name="T6" fmla="*/ 0 w 646"/>
                    <a:gd name="T7" fmla="*/ 752 h 753"/>
                    <a:gd name="T8" fmla="*/ 644 w 646"/>
                    <a:gd name="T9" fmla="*/ 493 h 753"/>
                  </a:gdLst>
                  <a:ahLst/>
                  <a:cxnLst>
                    <a:cxn ang="0">
                      <a:pos x="T0" y="T1"/>
                    </a:cxn>
                    <a:cxn ang="0">
                      <a:pos x="T2" y="T3"/>
                    </a:cxn>
                    <a:cxn ang="0">
                      <a:pos x="T4" y="T5"/>
                    </a:cxn>
                    <a:cxn ang="0">
                      <a:pos x="T6" y="T7"/>
                    </a:cxn>
                    <a:cxn ang="0">
                      <a:pos x="T8" y="T9"/>
                    </a:cxn>
                  </a:cxnLst>
                  <a:rect l="0" t="0" r="r" b="b"/>
                  <a:pathLst>
                    <a:path w="646" h="753">
                      <a:moveTo>
                        <a:pt x="644" y="493"/>
                      </a:moveTo>
                      <a:lnTo>
                        <a:pt x="645" y="0"/>
                      </a:lnTo>
                      <a:lnTo>
                        <a:pt x="1" y="259"/>
                      </a:lnTo>
                      <a:lnTo>
                        <a:pt x="0" y="752"/>
                      </a:lnTo>
                      <a:lnTo>
                        <a:pt x="644" y="493"/>
                      </a:lnTo>
                    </a:path>
                  </a:pathLst>
                </a:custGeom>
                <a:solidFill>
                  <a:srgbClr val="CC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07" name="Freeform 106"/>
                <p:cNvSpPr>
                  <a:spLocks/>
                </p:cNvSpPr>
                <p:nvPr/>
              </p:nvSpPr>
              <p:spPr bwMode="auto">
                <a:xfrm>
                  <a:off x="4458" y="3166"/>
                  <a:ext cx="618" cy="721"/>
                </a:xfrm>
                <a:custGeom>
                  <a:avLst/>
                  <a:gdLst>
                    <a:gd name="T0" fmla="*/ 616 w 618"/>
                    <a:gd name="T1" fmla="*/ 472 h 721"/>
                    <a:gd name="T2" fmla="*/ 617 w 618"/>
                    <a:gd name="T3" fmla="*/ 0 h 721"/>
                    <a:gd name="T4" fmla="*/ 0 w 618"/>
                    <a:gd name="T5" fmla="*/ 248 h 721"/>
                    <a:gd name="T6" fmla="*/ 0 w 618"/>
                    <a:gd name="T7" fmla="*/ 720 h 721"/>
                    <a:gd name="T8" fmla="*/ 616 w 618"/>
                    <a:gd name="T9" fmla="*/ 472 h 721"/>
                  </a:gdLst>
                  <a:ahLst/>
                  <a:cxnLst>
                    <a:cxn ang="0">
                      <a:pos x="T0" y="T1"/>
                    </a:cxn>
                    <a:cxn ang="0">
                      <a:pos x="T2" y="T3"/>
                    </a:cxn>
                    <a:cxn ang="0">
                      <a:pos x="T4" y="T5"/>
                    </a:cxn>
                    <a:cxn ang="0">
                      <a:pos x="T6" y="T7"/>
                    </a:cxn>
                    <a:cxn ang="0">
                      <a:pos x="T8" y="T9"/>
                    </a:cxn>
                  </a:cxnLst>
                  <a:rect l="0" t="0" r="r" b="b"/>
                  <a:pathLst>
                    <a:path w="618" h="721">
                      <a:moveTo>
                        <a:pt x="616" y="472"/>
                      </a:moveTo>
                      <a:lnTo>
                        <a:pt x="617" y="0"/>
                      </a:lnTo>
                      <a:lnTo>
                        <a:pt x="0" y="248"/>
                      </a:lnTo>
                      <a:lnTo>
                        <a:pt x="0" y="720"/>
                      </a:lnTo>
                      <a:lnTo>
                        <a:pt x="616" y="472"/>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08" name="Freeform 107"/>
                <p:cNvSpPr>
                  <a:spLocks/>
                </p:cNvSpPr>
                <p:nvPr/>
              </p:nvSpPr>
              <p:spPr bwMode="auto">
                <a:xfrm>
                  <a:off x="4500" y="3579"/>
                  <a:ext cx="548" cy="245"/>
                </a:xfrm>
                <a:custGeom>
                  <a:avLst/>
                  <a:gdLst>
                    <a:gd name="T0" fmla="*/ 547 w 548"/>
                    <a:gd name="T1" fmla="*/ 18 h 245"/>
                    <a:gd name="T2" fmla="*/ 547 w 548"/>
                    <a:gd name="T3" fmla="*/ 0 h 245"/>
                    <a:gd name="T4" fmla="*/ 0 w 548"/>
                    <a:gd name="T5" fmla="*/ 226 h 245"/>
                    <a:gd name="T6" fmla="*/ 0 w 548"/>
                    <a:gd name="T7" fmla="*/ 244 h 245"/>
                    <a:gd name="T8" fmla="*/ 547 w 548"/>
                    <a:gd name="T9" fmla="*/ 18 h 245"/>
                  </a:gdLst>
                  <a:ahLst/>
                  <a:cxnLst>
                    <a:cxn ang="0">
                      <a:pos x="T0" y="T1"/>
                    </a:cxn>
                    <a:cxn ang="0">
                      <a:pos x="T2" y="T3"/>
                    </a:cxn>
                    <a:cxn ang="0">
                      <a:pos x="T4" y="T5"/>
                    </a:cxn>
                    <a:cxn ang="0">
                      <a:pos x="T6" y="T7"/>
                    </a:cxn>
                    <a:cxn ang="0">
                      <a:pos x="T8" y="T9"/>
                    </a:cxn>
                  </a:cxnLst>
                  <a:rect l="0" t="0" r="r" b="b"/>
                  <a:pathLst>
                    <a:path w="548" h="245">
                      <a:moveTo>
                        <a:pt x="547" y="18"/>
                      </a:moveTo>
                      <a:lnTo>
                        <a:pt x="547" y="0"/>
                      </a:lnTo>
                      <a:lnTo>
                        <a:pt x="0" y="226"/>
                      </a:lnTo>
                      <a:lnTo>
                        <a:pt x="0" y="244"/>
                      </a:lnTo>
                      <a:lnTo>
                        <a:pt x="547" y="18"/>
                      </a:lnTo>
                    </a:path>
                  </a:pathLst>
                </a:custGeom>
                <a:solidFill>
                  <a:srgbClr val="CC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09" name="Freeform 108"/>
                <p:cNvSpPr>
                  <a:spLocks/>
                </p:cNvSpPr>
                <p:nvPr/>
              </p:nvSpPr>
              <p:spPr bwMode="auto">
                <a:xfrm>
                  <a:off x="4527" y="3426"/>
                  <a:ext cx="17" cy="409"/>
                </a:xfrm>
                <a:custGeom>
                  <a:avLst/>
                  <a:gdLst>
                    <a:gd name="T0" fmla="*/ 16 w 17"/>
                    <a:gd name="T1" fmla="*/ 0 h 409"/>
                    <a:gd name="T2" fmla="*/ 0 w 17"/>
                    <a:gd name="T3" fmla="*/ 5 h 409"/>
                    <a:gd name="T4" fmla="*/ 0 w 17"/>
                    <a:gd name="T5" fmla="*/ 408 h 409"/>
                    <a:gd name="T6" fmla="*/ 14 w 17"/>
                    <a:gd name="T7" fmla="*/ 404 h 409"/>
                    <a:gd name="T8" fmla="*/ 16 w 17"/>
                    <a:gd name="T9" fmla="*/ 0 h 409"/>
                  </a:gdLst>
                  <a:ahLst/>
                  <a:cxnLst>
                    <a:cxn ang="0">
                      <a:pos x="T0" y="T1"/>
                    </a:cxn>
                    <a:cxn ang="0">
                      <a:pos x="T2" y="T3"/>
                    </a:cxn>
                    <a:cxn ang="0">
                      <a:pos x="T4" y="T5"/>
                    </a:cxn>
                    <a:cxn ang="0">
                      <a:pos x="T6" y="T7"/>
                    </a:cxn>
                    <a:cxn ang="0">
                      <a:pos x="T8" y="T9"/>
                    </a:cxn>
                  </a:cxnLst>
                  <a:rect l="0" t="0" r="r" b="b"/>
                  <a:pathLst>
                    <a:path w="17" h="409">
                      <a:moveTo>
                        <a:pt x="16" y="0"/>
                      </a:moveTo>
                      <a:lnTo>
                        <a:pt x="0" y="5"/>
                      </a:lnTo>
                      <a:lnTo>
                        <a:pt x="0" y="408"/>
                      </a:lnTo>
                      <a:lnTo>
                        <a:pt x="14" y="404"/>
                      </a:lnTo>
                      <a:lnTo>
                        <a:pt x="16" y="0"/>
                      </a:lnTo>
                    </a:path>
                  </a:pathLst>
                </a:custGeom>
                <a:solidFill>
                  <a:srgbClr val="CC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grpSp>
              <p:nvGrpSpPr>
                <p:cNvPr id="110" name="Group 109"/>
                <p:cNvGrpSpPr>
                  <a:grpSpLocks/>
                </p:cNvGrpSpPr>
                <p:nvPr/>
              </p:nvGrpSpPr>
              <p:grpSpPr bwMode="auto">
                <a:xfrm>
                  <a:off x="4556" y="3529"/>
                  <a:ext cx="406" cy="194"/>
                  <a:chOff x="4556" y="3529"/>
                  <a:chExt cx="406" cy="194"/>
                </a:xfrm>
              </p:grpSpPr>
              <p:sp>
                <p:nvSpPr>
                  <p:cNvPr id="117" name="Freeform 116"/>
                  <p:cNvSpPr>
                    <a:spLocks/>
                  </p:cNvSpPr>
                  <p:nvPr/>
                </p:nvSpPr>
                <p:spPr bwMode="auto">
                  <a:xfrm>
                    <a:off x="4776" y="3650"/>
                    <a:ext cx="53" cy="72"/>
                  </a:xfrm>
                  <a:custGeom>
                    <a:avLst/>
                    <a:gdLst>
                      <a:gd name="T0" fmla="*/ 25 w 53"/>
                      <a:gd name="T1" fmla="*/ 71 h 72"/>
                      <a:gd name="T2" fmla="*/ 27 w 53"/>
                      <a:gd name="T3" fmla="*/ 70 h 72"/>
                      <a:gd name="T4" fmla="*/ 28 w 53"/>
                      <a:gd name="T5" fmla="*/ 70 h 72"/>
                      <a:gd name="T6" fmla="*/ 31 w 53"/>
                      <a:gd name="T7" fmla="*/ 68 h 72"/>
                      <a:gd name="T8" fmla="*/ 33 w 53"/>
                      <a:gd name="T9" fmla="*/ 67 h 72"/>
                      <a:gd name="T10" fmla="*/ 35 w 53"/>
                      <a:gd name="T11" fmla="*/ 66 h 72"/>
                      <a:gd name="T12" fmla="*/ 38 w 53"/>
                      <a:gd name="T13" fmla="*/ 64 h 72"/>
                      <a:gd name="T14" fmla="*/ 39 w 53"/>
                      <a:gd name="T15" fmla="*/ 63 h 72"/>
                      <a:gd name="T16" fmla="*/ 41 w 53"/>
                      <a:gd name="T17" fmla="*/ 62 h 72"/>
                      <a:gd name="T18" fmla="*/ 44 w 53"/>
                      <a:gd name="T19" fmla="*/ 60 h 72"/>
                      <a:gd name="T20" fmla="*/ 47 w 53"/>
                      <a:gd name="T21" fmla="*/ 57 h 72"/>
                      <a:gd name="T22" fmla="*/ 49 w 53"/>
                      <a:gd name="T23" fmla="*/ 53 h 72"/>
                      <a:gd name="T24" fmla="*/ 51 w 53"/>
                      <a:gd name="T25" fmla="*/ 49 h 72"/>
                      <a:gd name="T26" fmla="*/ 52 w 53"/>
                      <a:gd name="T27" fmla="*/ 45 h 72"/>
                      <a:gd name="T28" fmla="*/ 52 w 53"/>
                      <a:gd name="T29" fmla="*/ 40 h 72"/>
                      <a:gd name="T30" fmla="*/ 52 w 53"/>
                      <a:gd name="T31" fmla="*/ 35 h 72"/>
                      <a:gd name="T32" fmla="*/ 52 w 53"/>
                      <a:gd name="T33" fmla="*/ 29 h 72"/>
                      <a:gd name="T34" fmla="*/ 50 w 53"/>
                      <a:gd name="T35" fmla="*/ 23 h 72"/>
                      <a:gd name="T36" fmla="*/ 47 w 53"/>
                      <a:gd name="T37" fmla="*/ 17 h 72"/>
                      <a:gd name="T38" fmla="*/ 44 w 53"/>
                      <a:gd name="T39" fmla="*/ 12 h 72"/>
                      <a:gd name="T40" fmla="*/ 40 w 53"/>
                      <a:gd name="T41" fmla="*/ 7 h 72"/>
                      <a:gd name="T42" fmla="*/ 35 w 53"/>
                      <a:gd name="T43" fmla="*/ 4 h 72"/>
                      <a:gd name="T44" fmla="*/ 31 w 53"/>
                      <a:gd name="T45" fmla="*/ 1 h 72"/>
                      <a:gd name="T46" fmla="*/ 25 w 53"/>
                      <a:gd name="T47" fmla="*/ 0 h 72"/>
                      <a:gd name="T48" fmla="*/ 20 w 53"/>
                      <a:gd name="T49" fmla="*/ 0 h 72"/>
                      <a:gd name="T50" fmla="*/ 15 w 53"/>
                      <a:gd name="T51" fmla="*/ 1 h 72"/>
                      <a:gd name="T52" fmla="*/ 11 w 53"/>
                      <a:gd name="T53" fmla="*/ 4 h 72"/>
                      <a:gd name="T54" fmla="*/ 7 w 53"/>
                      <a:gd name="T55" fmla="*/ 7 h 72"/>
                      <a:gd name="T56" fmla="*/ 4 w 53"/>
                      <a:gd name="T57" fmla="*/ 12 h 72"/>
                      <a:gd name="T58" fmla="*/ 2 w 53"/>
                      <a:gd name="T59" fmla="*/ 17 h 72"/>
                      <a:gd name="T60" fmla="*/ 0 w 53"/>
                      <a:gd name="T61" fmla="*/ 23 h 72"/>
                      <a:gd name="T62" fmla="*/ 0 w 53"/>
                      <a:gd name="T63" fmla="*/ 29 h 72"/>
                      <a:gd name="T64" fmla="*/ 1 w 53"/>
                      <a:gd name="T65" fmla="*/ 36 h 72"/>
                      <a:gd name="T66" fmla="*/ 2 w 53"/>
                      <a:gd name="T67" fmla="*/ 42 h 72"/>
                      <a:gd name="T68" fmla="*/ 4 w 53"/>
                      <a:gd name="T69" fmla="*/ 49 h 72"/>
                      <a:gd name="T70" fmla="*/ 6 w 53"/>
                      <a:gd name="T71" fmla="*/ 55 h 72"/>
                      <a:gd name="T72" fmla="*/ 9 w 53"/>
                      <a:gd name="T73" fmla="*/ 61 h 72"/>
                      <a:gd name="T74" fmla="*/ 12 w 53"/>
                      <a:gd name="T75" fmla="*/ 65 h 72"/>
                      <a:gd name="T76" fmla="*/ 16 w 53"/>
                      <a:gd name="T77" fmla="*/ 69 h 72"/>
                      <a:gd name="T78" fmla="*/ 20 w 53"/>
                      <a:gd name="T79" fmla="*/ 71 h 72"/>
                      <a:gd name="T80" fmla="*/ 25 w 53"/>
                      <a:gd name="T81"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 h="72">
                        <a:moveTo>
                          <a:pt x="25" y="71"/>
                        </a:moveTo>
                        <a:lnTo>
                          <a:pt x="27" y="70"/>
                        </a:lnTo>
                        <a:lnTo>
                          <a:pt x="28" y="70"/>
                        </a:lnTo>
                        <a:lnTo>
                          <a:pt x="31" y="68"/>
                        </a:lnTo>
                        <a:lnTo>
                          <a:pt x="33" y="67"/>
                        </a:lnTo>
                        <a:lnTo>
                          <a:pt x="35" y="66"/>
                        </a:lnTo>
                        <a:lnTo>
                          <a:pt x="38" y="64"/>
                        </a:lnTo>
                        <a:lnTo>
                          <a:pt x="39" y="63"/>
                        </a:lnTo>
                        <a:lnTo>
                          <a:pt x="41" y="62"/>
                        </a:lnTo>
                        <a:lnTo>
                          <a:pt x="44" y="60"/>
                        </a:lnTo>
                        <a:lnTo>
                          <a:pt x="47" y="57"/>
                        </a:lnTo>
                        <a:lnTo>
                          <a:pt x="49" y="53"/>
                        </a:lnTo>
                        <a:lnTo>
                          <a:pt x="51" y="49"/>
                        </a:lnTo>
                        <a:lnTo>
                          <a:pt x="52" y="45"/>
                        </a:lnTo>
                        <a:lnTo>
                          <a:pt x="52" y="40"/>
                        </a:lnTo>
                        <a:lnTo>
                          <a:pt x="52" y="35"/>
                        </a:lnTo>
                        <a:lnTo>
                          <a:pt x="52" y="29"/>
                        </a:lnTo>
                        <a:lnTo>
                          <a:pt x="50" y="23"/>
                        </a:lnTo>
                        <a:lnTo>
                          <a:pt x="47" y="17"/>
                        </a:lnTo>
                        <a:lnTo>
                          <a:pt x="44" y="12"/>
                        </a:lnTo>
                        <a:lnTo>
                          <a:pt x="40" y="7"/>
                        </a:lnTo>
                        <a:lnTo>
                          <a:pt x="35" y="4"/>
                        </a:lnTo>
                        <a:lnTo>
                          <a:pt x="31" y="1"/>
                        </a:lnTo>
                        <a:lnTo>
                          <a:pt x="25" y="0"/>
                        </a:lnTo>
                        <a:lnTo>
                          <a:pt x="20" y="0"/>
                        </a:lnTo>
                        <a:lnTo>
                          <a:pt x="15" y="1"/>
                        </a:lnTo>
                        <a:lnTo>
                          <a:pt x="11" y="4"/>
                        </a:lnTo>
                        <a:lnTo>
                          <a:pt x="7" y="7"/>
                        </a:lnTo>
                        <a:lnTo>
                          <a:pt x="4" y="12"/>
                        </a:lnTo>
                        <a:lnTo>
                          <a:pt x="2" y="17"/>
                        </a:lnTo>
                        <a:lnTo>
                          <a:pt x="0" y="23"/>
                        </a:lnTo>
                        <a:lnTo>
                          <a:pt x="0" y="29"/>
                        </a:lnTo>
                        <a:lnTo>
                          <a:pt x="1" y="36"/>
                        </a:lnTo>
                        <a:lnTo>
                          <a:pt x="2" y="42"/>
                        </a:lnTo>
                        <a:lnTo>
                          <a:pt x="4" y="49"/>
                        </a:lnTo>
                        <a:lnTo>
                          <a:pt x="6" y="55"/>
                        </a:lnTo>
                        <a:lnTo>
                          <a:pt x="9" y="61"/>
                        </a:lnTo>
                        <a:lnTo>
                          <a:pt x="12" y="65"/>
                        </a:lnTo>
                        <a:lnTo>
                          <a:pt x="16" y="69"/>
                        </a:lnTo>
                        <a:lnTo>
                          <a:pt x="20" y="71"/>
                        </a:lnTo>
                        <a:lnTo>
                          <a:pt x="25" y="71"/>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18" name="Freeform 117"/>
                  <p:cNvSpPr>
                    <a:spLocks/>
                  </p:cNvSpPr>
                  <p:nvPr/>
                </p:nvSpPr>
                <p:spPr bwMode="auto">
                  <a:xfrm>
                    <a:off x="4813" y="3613"/>
                    <a:ext cx="146" cy="87"/>
                  </a:xfrm>
                  <a:custGeom>
                    <a:avLst/>
                    <a:gdLst>
                      <a:gd name="T0" fmla="*/ 2 w 146"/>
                      <a:gd name="T1" fmla="*/ 60 h 87"/>
                      <a:gd name="T2" fmla="*/ 5 w 146"/>
                      <a:gd name="T3" fmla="*/ 64 h 87"/>
                      <a:gd name="T4" fmla="*/ 7 w 146"/>
                      <a:gd name="T5" fmla="*/ 69 h 87"/>
                      <a:gd name="T6" fmla="*/ 9 w 146"/>
                      <a:gd name="T7" fmla="*/ 74 h 87"/>
                      <a:gd name="T8" fmla="*/ 10 w 146"/>
                      <a:gd name="T9" fmla="*/ 77 h 87"/>
                      <a:gd name="T10" fmla="*/ 11 w 146"/>
                      <a:gd name="T11" fmla="*/ 81 h 87"/>
                      <a:gd name="T12" fmla="*/ 11 w 146"/>
                      <a:gd name="T13" fmla="*/ 83 h 87"/>
                      <a:gd name="T14" fmla="*/ 11 w 146"/>
                      <a:gd name="T15" fmla="*/ 85 h 87"/>
                      <a:gd name="T16" fmla="*/ 11 w 146"/>
                      <a:gd name="T17" fmla="*/ 86 h 87"/>
                      <a:gd name="T18" fmla="*/ 13 w 146"/>
                      <a:gd name="T19" fmla="*/ 86 h 87"/>
                      <a:gd name="T20" fmla="*/ 17 w 146"/>
                      <a:gd name="T21" fmla="*/ 86 h 87"/>
                      <a:gd name="T22" fmla="*/ 24 w 146"/>
                      <a:gd name="T23" fmla="*/ 86 h 87"/>
                      <a:gd name="T24" fmla="*/ 33 w 146"/>
                      <a:gd name="T25" fmla="*/ 86 h 87"/>
                      <a:gd name="T26" fmla="*/ 42 w 146"/>
                      <a:gd name="T27" fmla="*/ 86 h 87"/>
                      <a:gd name="T28" fmla="*/ 51 w 146"/>
                      <a:gd name="T29" fmla="*/ 86 h 87"/>
                      <a:gd name="T30" fmla="*/ 59 w 146"/>
                      <a:gd name="T31" fmla="*/ 85 h 87"/>
                      <a:gd name="T32" fmla="*/ 65 w 146"/>
                      <a:gd name="T33" fmla="*/ 84 h 87"/>
                      <a:gd name="T34" fmla="*/ 73 w 146"/>
                      <a:gd name="T35" fmla="*/ 82 h 87"/>
                      <a:gd name="T36" fmla="*/ 85 w 146"/>
                      <a:gd name="T37" fmla="*/ 76 h 87"/>
                      <a:gd name="T38" fmla="*/ 97 w 146"/>
                      <a:gd name="T39" fmla="*/ 68 h 87"/>
                      <a:gd name="T40" fmla="*/ 111 w 146"/>
                      <a:gd name="T41" fmla="*/ 59 h 87"/>
                      <a:gd name="T42" fmla="*/ 123 w 146"/>
                      <a:gd name="T43" fmla="*/ 48 h 87"/>
                      <a:gd name="T44" fmla="*/ 134 w 146"/>
                      <a:gd name="T45" fmla="*/ 36 h 87"/>
                      <a:gd name="T46" fmla="*/ 141 w 146"/>
                      <a:gd name="T47" fmla="*/ 25 h 87"/>
                      <a:gd name="T48" fmla="*/ 145 w 146"/>
                      <a:gd name="T49" fmla="*/ 14 h 87"/>
                      <a:gd name="T50" fmla="*/ 145 w 146"/>
                      <a:gd name="T51" fmla="*/ 10 h 87"/>
                      <a:gd name="T52" fmla="*/ 145 w 146"/>
                      <a:gd name="T53" fmla="*/ 6 h 87"/>
                      <a:gd name="T54" fmla="*/ 145 w 146"/>
                      <a:gd name="T55" fmla="*/ 4 h 87"/>
                      <a:gd name="T56" fmla="*/ 144 w 146"/>
                      <a:gd name="T57" fmla="*/ 2 h 87"/>
                      <a:gd name="T58" fmla="*/ 144 w 146"/>
                      <a:gd name="T59" fmla="*/ 1 h 87"/>
                      <a:gd name="T60" fmla="*/ 144 w 146"/>
                      <a:gd name="T61" fmla="*/ 0 h 87"/>
                      <a:gd name="T62" fmla="*/ 143 w 146"/>
                      <a:gd name="T63" fmla="*/ 0 h 87"/>
                      <a:gd name="T64" fmla="*/ 143 w 146"/>
                      <a:gd name="T65" fmla="*/ 1 h 87"/>
                      <a:gd name="T66" fmla="*/ 142 w 146"/>
                      <a:gd name="T67" fmla="*/ 4 h 87"/>
                      <a:gd name="T68" fmla="*/ 140 w 146"/>
                      <a:gd name="T69" fmla="*/ 9 h 87"/>
                      <a:gd name="T70" fmla="*/ 136 w 146"/>
                      <a:gd name="T71" fmla="*/ 15 h 87"/>
                      <a:gd name="T72" fmla="*/ 131 w 146"/>
                      <a:gd name="T73" fmla="*/ 23 h 87"/>
                      <a:gd name="T74" fmla="*/ 124 w 146"/>
                      <a:gd name="T75" fmla="*/ 31 h 87"/>
                      <a:gd name="T76" fmla="*/ 114 w 146"/>
                      <a:gd name="T77" fmla="*/ 39 h 87"/>
                      <a:gd name="T78" fmla="*/ 102 w 146"/>
                      <a:gd name="T79" fmla="*/ 48 h 87"/>
                      <a:gd name="T80" fmla="*/ 89 w 146"/>
                      <a:gd name="T81" fmla="*/ 57 h 87"/>
                      <a:gd name="T82" fmla="*/ 79 w 146"/>
                      <a:gd name="T83" fmla="*/ 64 h 87"/>
                      <a:gd name="T84" fmla="*/ 72 w 146"/>
                      <a:gd name="T85" fmla="*/ 68 h 87"/>
                      <a:gd name="T86" fmla="*/ 67 w 146"/>
                      <a:gd name="T87" fmla="*/ 71 h 87"/>
                      <a:gd name="T88" fmla="*/ 61 w 146"/>
                      <a:gd name="T89" fmla="*/ 72 h 87"/>
                      <a:gd name="T90" fmla="*/ 53 w 146"/>
                      <a:gd name="T91" fmla="*/ 73 h 87"/>
                      <a:gd name="T92" fmla="*/ 41 w 146"/>
                      <a:gd name="T93" fmla="*/ 72 h 87"/>
                      <a:gd name="T94" fmla="*/ 25 w 146"/>
                      <a:gd name="T95" fmla="*/ 72 h 87"/>
                      <a:gd name="T96" fmla="*/ 20 w 146"/>
                      <a:gd name="T97" fmla="*/ 71 h 87"/>
                      <a:gd name="T98" fmla="*/ 15 w 146"/>
                      <a:gd name="T99" fmla="*/ 68 h 87"/>
                      <a:gd name="T100" fmla="*/ 10 w 146"/>
                      <a:gd name="T101" fmla="*/ 64 h 87"/>
                      <a:gd name="T102" fmla="*/ 6 w 146"/>
                      <a:gd name="T103" fmla="*/ 61 h 87"/>
                      <a:gd name="T104" fmla="*/ 2 w 146"/>
                      <a:gd name="T105" fmla="*/ 58 h 87"/>
                      <a:gd name="T106" fmla="*/ 0 w 146"/>
                      <a:gd name="T107" fmla="*/ 56 h 87"/>
                      <a:gd name="T108" fmla="*/ 2 w 146"/>
                      <a:gd name="T109" fmla="*/ 6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87">
                        <a:moveTo>
                          <a:pt x="2" y="60"/>
                        </a:moveTo>
                        <a:lnTo>
                          <a:pt x="5" y="64"/>
                        </a:lnTo>
                        <a:lnTo>
                          <a:pt x="7" y="69"/>
                        </a:lnTo>
                        <a:lnTo>
                          <a:pt x="9" y="74"/>
                        </a:lnTo>
                        <a:lnTo>
                          <a:pt x="10" y="77"/>
                        </a:lnTo>
                        <a:lnTo>
                          <a:pt x="11" y="81"/>
                        </a:lnTo>
                        <a:lnTo>
                          <a:pt x="11" y="83"/>
                        </a:lnTo>
                        <a:lnTo>
                          <a:pt x="11" y="85"/>
                        </a:lnTo>
                        <a:lnTo>
                          <a:pt x="11" y="86"/>
                        </a:lnTo>
                        <a:lnTo>
                          <a:pt x="13" y="86"/>
                        </a:lnTo>
                        <a:lnTo>
                          <a:pt x="17" y="86"/>
                        </a:lnTo>
                        <a:lnTo>
                          <a:pt x="24" y="86"/>
                        </a:lnTo>
                        <a:lnTo>
                          <a:pt x="33" y="86"/>
                        </a:lnTo>
                        <a:lnTo>
                          <a:pt x="42" y="86"/>
                        </a:lnTo>
                        <a:lnTo>
                          <a:pt x="51" y="86"/>
                        </a:lnTo>
                        <a:lnTo>
                          <a:pt x="59" y="85"/>
                        </a:lnTo>
                        <a:lnTo>
                          <a:pt x="65" y="84"/>
                        </a:lnTo>
                        <a:lnTo>
                          <a:pt x="73" y="82"/>
                        </a:lnTo>
                        <a:lnTo>
                          <a:pt x="85" y="76"/>
                        </a:lnTo>
                        <a:lnTo>
                          <a:pt x="97" y="68"/>
                        </a:lnTo>
                        <a:lnTo>
                          <a:pt x="111" y="59"/>
                        </a:lnTo>
                        <a:lnTo>
                          <a:pt x="123" y="48"/>
                        </a:lnTo>
                        <a:lnTo>
                          <a:pt x="134" y="36"/>
                        </a:lnTo>
                        <a:lnTo>
                          <a:pt x="141" y="25"/>
                        </a:lnTo>
                        <a:lnTo>
                          <a:pt x="145" y="14"/>
                        </a:lnTo>
                        <a:lnTo>
                          <a:pt x="145" y="10"/>
                        </a:lnTo>
                        <a:lnTo>
                          <a:pt x="145" y="6"/>
                        </a:lnTo>
                        <a:lnTo>
                          <a:pt x="145" y="4"/>
                        </a:lnTo>
                        <a:lnTo>
                          <a:pt x="144" y="2"/>
                        </a:lnTo>
                        <a:lnTo>
                          <a:pt x="144" y="1"/>
                        </a:lnTo>
                        <a:lnTo>
                          <a:pt x="144" y="0"/>
                        </a:lnTo>
                        <a:lnTo>
                          <a:pt x="143" y="0"/>
                        </a:lnTo>
                        <a:lnTo>
                          <a:pt x="143" y="1"/>
                        </a:lnTo>
                        <a:lnTo>
                          <a:pt x="142" y="4"/>
                        </a:lnTo>
                        <a:lnTo>
                          <a:pt x="140" y="9"/>
                        </a:lnTo>
                        <a:lnTo>
                          <a:pt x="136" y="15"/>
                        </a:lnTo>
                        <a:lnTo>
                          <a:pt x="131" y="23"/>
                        </a:lnTo>
                        <a:lnTo>
                          <a:pt x="124" y="31"/>
                        </a:lnTo>
                        <a:lnTo>
                          <a:pt x="114" y="39"/>
                        </a:lnTo>
                        <a:lnTo>
                          <a:pt x="102" y="48"/>
                        </a:lnTo>
                        <a:lnTo>
                          <a:pt x="89" y="57"/>
                        </a:lnTo>
                        <a:lnTo>
                          <a:pt x="79" y="64"/>
                        </a:lnTo>
                        <a:lnTo>
                          <a:pt x="72" y="68"/>
                        </a:lnTo>
                        <a:lnTo>
                          <a:pt x="67" y="71"/>
                        </a:lnTo>
                        <a:lnTo>
                          <a:pt x="61" y="72"/>
                        </a:lnTo>
                        <a:lnTo>
                          <a:pt x="53" y="73"/>
                        </a:lnTo>
                        <a:lnTo>
                          <a:pt x="41" y="72"/>
                        </a:lnTo>
                        <a:lnTo>
                          <a:pt x="25" y="72"/>
                        </a:lnTo>
                        <a:lnTo>
                          <a:pt x="20" y="71"/>
                        </a:lnTo>
                        <a:lnTo>
                          <a:pt x="15" y="68"/>
                        </a:lnTo>
                        <a:lnTo>
                          <a:pt x="10" y="64"/>
                        </a:lnTo>
                        <a:lnTo>
                          <a:pt x="6" y="61"/>
                        </a:lnTo>
                        <a:lnTo>
                          <a:pt x="2" y="58"/>
                        </a:lnTo>
                        <a:lnTo>
                          <a:pt x="0" y="56"/>
                        </a:lnTo>
                        <a:lnTo>
                          <a:pt x="2" y="60"/>
                        </a:lnTo>
                      </a:path>
                    </a:pathLst>
                  </a:custGeom>
                  <a:solidFill>
                    <a:srgbClr val="29A2D4"/>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19" name="Freeform 118"/>
                  <p:cNvSpPr>
                    <a:spLocks/>
                  </p:cNvSpPr>
                  <p:nvPr/>
                </p:nvSpPr>
                <p:spPr bwMode="auto">
                  <a:xfrm>
                    <a:off x="4594" y="3628"/>
                    <a:ext cx="50" cy="67"/>
                  </a:xfrm>
                  <a:custGeom>
                    <a:avLst/>
                    <a:gdLst>
                      <a:gd name="T0" fmla="*/ 23 w 50"/>
                      <a:gd name="T1" fmla="*/ 66 h 67"/>
                      <a:gd name="T2" fmla="*/ 25 w 50"/>
                      <a:gd name="T3" fmla="*/ 66 h 67"/>
                      <a:gd name="T4" fmla="*/ 27 w 50"/>
                      <a:gd name="T5" fmla="*/ 65 h 67"/>
                      <a:gd name="T6" fmla="*/ 29 w 50"/>
                      <a:gd name="T7" fmla="*/ 64 h 67"/>
                      <a:gd name="T8" fmla="*/ 31 w 50"/>
                      <a:gd name="T9" fmla="*/ 62 h 67"/>
                      <a:gd name="T10" fmla="*/ 33 w 50"/>
                      <a:gd name="T11" fmla="*/ 61 h 67"/>
                      <a:gd name="T12" fmla="*/ 35 w 50"/>
                      <a:gd name="T13" fmla="*/ 60 h 67"/>
                      <a:gd name="T14" fmla="*/ 37 w 50"/>
                      <a:gd name="T15" fmla="*/ 59 h 67"/>
                      <a:gd name="T16" fmla="*/ 38 w 50"/>
                      <a:gd name="T17" fmla="*/ 58 h 67"/>
                      <a:gd name="T18" fmla="*/ 41 w 50"/>
                      <a:gd name="T19" fmla="*/ 56 h 67"/>
                      <a:gd name="T20" fmla="*/ 43 w 50"/>
                      <a:gd name="T21" fmla="*/ 53 h 67"/>
                      <a:gd name="T22" fmla="*/ 45 w 50"/>
                      <a:gd name="T23" fmla="*/ 49 h 67"/>
                      <a:gd name="T24" fmla="*/ 47 w 50"/>
                      <a:gd name="T25" fmla="*/ 46 h 67"/>
                      <a:gd name="T26" fmla="*/ 48 w 50"/>
                      <a:gd name="T27" fmla="*/ 41 h 67"/>
                      <a:gd name="T28" fmla="*/ 49 w 50"/>
                      <a:gd name="T29" fmla="*/ 37 h 67"/>
                      <a:gd name="T30" fmla="*/ 49 w 50"/>
                      <a:gd name="T31" fmla="*/ 32 h 67"/>
                      <a:gd name="T32" fmla="*/ 48 w 50"/>
                      <a:gd name="T33" fmla="*/ 27 h 67"/>
                      <a:gd name="T34" fmla="*/ 47 w 50"/>
                      <a:gd name="T35" fmla="*/ 21 h 67"/>
                      <a:gd name="T36" fmla="*/ 44 w 50"/>
                      <a:gd name="T37" fmla="*/ 16 h 67"/>
                      <a:gd name="T38" fmla="*/ 41 w 50"/>
                      <a:gd name="T39" fmla="*/ 11 h 67"/>
                      <a:gd name="T40" fmla="*/ 37 w 50"/>
                      <a:gd name="T41" fmla="*/ 7 h 67"/>
                      <a:gd name="T42" fmla="*/ 33 w 50"/>
                      <a:gd name="T43" fmla="*/ 3 h 67"/>
                      <a:gd name="T44" fmla="*/ 28 w 50"/>
                      <a:gd name="T45" fmla="*/ 1 h 67"/>
                      <a:gd name="T46" fmla="*/ 24 w 50"/>
                      <a:gd name="T47" fmla="*/ 0 h 67"/>
                      <a:gd name="T48" fmla="*/ 19 w 50"/>
                      <a:gd name="T49" fmla="*/ 0 h 67"/>
                      <a:gd name="T50" fmla="*/ 14 w 50"/>
                      <a:gd name="T51" fmla="*/ 1 h 67"/>
                      <a:gd name="T52" fmla="*/ 10 w 50"/>
                      <a:gd name="T53" fmla="*/ 3 h 67"/>
                      <a:gd name="T54" fmla="*/ 6 w 50"/>
                      <a:gd name="T55" fmla="*/ 7 h 67"/>
                      <a:gd name="T56" fmla="*/ 4 w 50"/>
                      <a:gd name="T57" fmla="*/ 11 h 67"/>
                      <a:gd name="T58" fmla="*/ 1 w 50"/>
                      <a:gd name="T59" fmla="*/ 16 h 67"/>
                      <a:gd name="T60" fmla="*/ 0 w 50"/>
                      <a:gd name="T61" fmla="*/ 21 h 67"/>
                      <a:gd name="T62" fmla="*/ 0 w 50"/>
                      <a:gd name="T63" fmla="*/ 27 h 67"/>
                      <a:gd name="T64" fmla="*/ 1 w 50"/>
                      <a:gd name="T65" fmla="*/ 33 h 67"/>
                      <a:gd name="T66" fmla="*/ 2 w 50"/>
                      <a:gd name="T67" fmla="*/ 39 h 67"/>
                      <a:gd name="T68" fmla="*/ 4 w 50"/>
                      <a:gd name="T69" fmla="*/ 46 h 67"/>
                      <a:gd name="T70" fmla="*/ 6 w 50"/>
                      <a:gd name="T71" fmla="*/ 51 h 67"/>
                      <a:gd name="T72" fmla="*/ 8 w 50"/>
                      <a:gd name="T73" fmla="*/ 56 h 67"/>
                      <a:gd name="T74" fmla="*/ 11 w 50"/>
                      <a:gd name="T75" fmla="*/ 61 h 67"/>
                      <a:gd name="T76" fmla="*/ 15 w 50"/>
                      <a:gd name="T77" fmla="*/ 64 h 67"/>
                      <a:gd name="T78" fmla="*/ 19 w 50"/>
                      <a:gd name="T79" fmla="*/ 66 h 67"/>
                      <a:gd name="T80" fmla="*/ 23 w 50"/>
                      <a:gd name="T81"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 h="67">
                        <a:moveTo>
                          <a:pt x="23" y="66"/>
                        </a:moveTo>
                        <a:lnTo>
                          <a:pt x="25" y="66"/>
                        </a:lnTo>
                        <a:lnTo>
                          <a:pt x="27" y="65"/>
                        </a:lnTo>
                        <a:lnTo>
                          <a:pt x="29" y="64"/>
                        </a:lnTo>
                        <a:lnTo>
                          <a:pt x="31" y="62"/>
                        </a:lnTo>
                        <a:lnTo>
                          <a:pt x="33" y="61"/>
                        </a:lnTo>
                        <a:lnTo>
                          <a:pt x="35" y="60"/>
                        </a:lnTo>
                        <a:lnTo>
                          <a:pt x="37" y="59"/>
                        </a:lnTo>
                        <a:lnTo>
                          <a:pt x="38" y="58"/>
                        </a:lnTo>
                        <a:lnTo>
                          <a:pt x="41" y="56"/>
                        </a:lnTo>
                        <a:lnTo>
                          <a:pt x="43" y="53"/>
                        </a:lnTo>
                        <a:lnTo>
                          <a:pt x="45" y="49"/>
                        </a:lnTo>
                        <a:lnTo>
                          <a:pt x="47" y="46"/>
                        </a:lnTo>
                        <a:lnTo>
                          <a:pt x="48" y="41"/>
                        </a:lnTo>
                        <a:lnTo>
                          <a:pt x="49" y="37"/>
                        </a:lnTo>
                        <a:lnTo>
                          <a:pt x="49" y="32"/>
                        </a:lnTo>
                        <a:lnTo>
                          <a:pt x="48" y="27"/>
                        </a:lnTo>
                        <a:lnTo>
                          <a:pt x="47" y="21"/>
                        </a:lnTo>
                        <a:lnTo>
                          <a:pt x="44" y="16"/>
                        </a:lnTo>
                        <a:lnTo>
                          <a:pt x="41" y="11"/>
                        </a:lnTo>
                        <a:lnTo>
                          <a:pt x="37" y="7"/>
                        </a:lnTo>
                        <a:lnTo>
                          <a:pt x="33" y="3"/>
                        </a:lnTo>
                        <a:lnTo>
                          <a:pt x="28" y="1"/>
                        </a:lnTo>
                        <a:lnTo>
                          <a:pt x="24" y="0"/>
                        </a:lnTo>
                        <a:lnTo>
                          <a:pt x="19" y="0"/>
                        </a:lnTo>
                        <a:lnTo>
                          <a:pt x="14" y="1"/>
                        </a:lnTo>
                        <a:lnTo>
                          <a:pt x="10" y="3"/>
                        </a:lnTo>
                        <a:lnTo>
                          <a:pt x="6" y="7"/>
                        </a:lnTo>
                        <a:lnTo>
                          <a:pt x="4" y="11"/>
                        </a:lnTo>
                        <a:lnTo>
                          <a:pt x="1" y="16"/>
                        </a:lnTo>
                        <a:lnTo>
                          <a:pt x="0" y="21"/>
                        </a:lnTo>
                        <a:lnTo>
                          <a:pt x="0" y="27"/>
                        </a:lnTo>
                        <a:lnTo>
                          <a:pt x="1" y="33"/>
                        </a:lnTo>
                        <a:lnTo>
                          <a:pt x="2" y="39"/>
                        </a:lnTo>
                        <a:lnTo>
                          <a:pt x="4" y="46"/>
                        </a:lnTo>
                        <a:lnTo>
                          <a:pt x="6" y="51"/>
                        </a:lnTo>
                        <a:lnTo>
                          <a:pt x="8" y="56"/>
                        </a:lnTo>
                        <a:lnTo>
                          <a:pt x="11" y="61"/>
                        </a:lnTo>
                        <a:lnTo>
                          <a:pt x="15" y="64"/>
                        </a:lnTo>
                        <a:lnTo>
                          <a:pt x="19" y="66"/>
                        </a:lnTo>
                        <a:lnTo>
                          <a:pt x="23" y="66"/>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0" name="Freeform 119"/>
                  <p:cNvSpPr>
                    <a:spLocks/>
                  </p:cNvSpPr>
                  <p:nvPr/>
                </p:nvSpPr>
                <p:spPr bwMode="auto">
                  <a:xfrm>
                    <a:off x="4556" y="3529"/>
                    <a:ext cx="406" cy="163"/>
                  </a:xfrm>
                  <a:custGeom>
                    <a:avLst/>
                    <a:gdLst>
                      <a:gd name="T0" fmla="*/ 385 w 406"/>
                      <a:gd name="T1" fmla="*/ 56 h 163"/>
                      <a:gd name="T2" fmla="*/ 402 w 406"/>
                      <a:gd name="T3" fmla="*/ 73 h 163"/>
                      <a:gd name="T4" fmla="*/ 399 w 406"/>
                      <a:gd name="T5" fmla="*/ 99 h 163"/>
                      <a:gd name="T6" fmla="*/ 397 w 406"/>
                      <a:gd name="T7" fmla="*/ 102 h 163"/>
                      <a:gd name="T8" fmla="*/ 392 w 406"/>
                      <a:gd name="T9" fmla="*/ 106 h 163"/>
                      <a:gd name="T10" fmla="*/ 373 w 406"/>
                      <a:gd name="T11" fmla="*/ 123 h 163"/>
                      <a:gd name="T12" fmla="*/ 349 w 406"/>
                      <a:gd name="T13" fmla="*/ 143 h 163"/>
                      <a:gd name="T14" fmla="*/ 330 w 406"/>
                      <a:gd name="T15" fmla="*/ 156 h 163"/>
                      <a:gd name="T16" fmla="*/ 316 w 406"/>
                      <a:gd name="T17" fmla="*/ 161 h 163"/>
                      <a:gd name="T18" fmla="*/ 300 w 406"/>
                      <a:gd name="T19" fmla="*/ 161 h 163"/>
                      <a:gd name="T20" fmla="*/ 285 w 406"/>
                      <a:gd name="T21" fmla="*/ 160 h 163"/>
                      <a:gd name="T22" fmla="*/ 277 w 406"/>
                      <a:gd name="T23" fmla="*/ 159 h 163"/>
                      <a:gd name="T24" fmla="*/ 275 w 406"/>
                      <a:gd name="T25" fmla="*/ 157 h 163"/>
                      <a:gd name="T26" fmla="*/ 268 w 406"/>
                      <a:gd name="T27" fmla="*/ 153 h 163"/>
                      <a:gd name="T28" fmla="*/ 259 w 406"/>
                      <a:gd name="T29" fmla="*/ 144 h 163"/>
                      <a:gd name="T30" fmla="*/ 248 w 406"/>
                      <a:gd name="T31" fmla="*/ 135 h 163"/>
                      <a:gd name="T32" fmla="*/ 233 w 406"/>
                      <a:gd name="T33" fmla="*/ 131 h 163"/>
                      <a:gd name="T34" fmla="*/ 220 w 406"/>
                      <a:gd name="T35" fmla="*/ 135 h 163"/>
                      <a:gd name="T36" fmla="*/ 214 w 406"/>
                      <a:gd name="T37" fmla="*/ 138 h 163"/>
                      <a:gd name="T38" fmla="*/ 80 w 406"/>
                      <a:gd name="T39" fmla="*/ 141 h 163"/>
                      <a:gd name="T40" fmla="*/ 79 w 406"/>
                      <a:gd name="T41" fmla="*/ 130 h 163"/>
                      <a:gd name="T42" fmla="*/ 75 w 406"/>
                      <a:gd name="T43" fmla="*/ 117 h 163"/>
                      <a:gd name="T44" fmla="*/ 66 w 406"/>
                      <a:gd name="T45" fmla="*/ 108 h 163"/>
                      <a:gd name="T46" fmla="*/ 52 w 406"/>
                      <a:gd name="T47" fmla="*/ 103 h 163"/>
                      <a:gd name="T48" fmla="*/ 37 w 406"/>
                      <a:gd name="T49" fmla="*/ 107 h 163"/>
                      <a:gd name="T50" fmla="*/ 30 w 406"/>
                      <a:gd name="T51" fmla="*/ 119 h 163"/>
                      <a:gd name="T52" fmla="*/ 27 w 406"/>
                      <a:gd name="T53" fmla="*/ 133 h 163"/>
                      <a:gd name="T54" fmla="*/ 6 w 406"/>
                      <a:gd name="T55" fmla="*/ 124 h 163"/>
                      <a:gd name="T56" fmla="*/ 3 w 406"/>
                      <a:gd name="T57" fmla="*/ 96 h 163"/>
                      <a:gd name="T58" fmla="*/ 3 w 406"/>
                      <a:gd name="T59" fmla="*/ 89 h 163"/>
                      <a:gd name="T60" fmla="*/ 7 w 406"/>
                      <a:gd name="T61" fmla="*/ 77 h 163"/>
                      <a:gd name="T62" fmla="*/ 19 w 406"/>
                      <a:gd name="T63" fmla="*/ 66 h 163"/>
                      <a:gd name="T64" fmla="*/ 60 w 406"/>
                      <a:gd name="T65" fmla="*/ 42 h 163"/>
                      <a:gd name="T66" fmla="*/ 97 w 406"/>
                      <a:gd name="T67" fmla="*/ 21 h 163"/>
                      <a:gd name="T68" fmla="*/ 102 w 406"/>
                      <a:gd name="T69" fmla="*/ 19 h 163"/>
                      <a:gd name="T70" fmla="*/ 109 w 406"/>
                      <a:gd name="T71" fmla="*/ 18 h 163"/>
                      <a:gd name="T72" fmla="*/ 124 w 406"/>
                      <a:gd name="T73" fmla="*/ 17 h 163"/>
                      <a:gd name="T74" fmla="*/ 140 w 406"/>
                      <a:gd name="T75" fmla="*/ 12 h 163"/>
                      <a:gd name="T76" fmla="*/ 159 w 406"/>
                      <a:gd name="T77" fmla="*/ 5 h 163"/>
                      <a:gd name="T78" fmla="*/ 192 w 406"/>
                      <a:gd name="T79" fmla="*/ 0 h 163"/>
                      <a:gd name="T80" fmla="*/ 243 w 406"/>
                      <a:gd name="T81" fmla="*/ 4 h 163"/>
                      <a:gd name="T82" fmla="*/ 283 w 406"/>
                      <a:gd name="T83" fmla="*/ 16 h 163"/>
                      <a:gd name="T84" fmla="*/ 299 w 406"/>
                      <a:gd name="T85" fmla="*/ 25 h 163"/>
                      <a:gd name="T86" fmla="*/ 314 w 406"/>
                      <a:gd name="T87" fmla="*/ 34 h 163"/>
                      <a:gd name="T88" fmla="*/ 323 w 406"/>
                      <a:gd name="T89" fmla="*/ 37 h 163"/>
                      <a:gd name="T90" fmla="*/ 333 w 406"/>
                      <a:gd name="T91" fmla="*/ 40 h 163"/>
                      <a:gd name="T92" fmla="*/ 341 w 406"/>
                      <a:gd name="T93" fmla="*/ 42 h 163"/>
                      <a:gd name="T94" fmla="*/ 355 w 406"/>
                      <a:gd name="T95" fmla="*/ 45 h 163"/>
                      <a:gd name="T96" fmla="*/ 371 w 406"/>
                      <a:gd name="T97" fmla="*/ 50 h 163"/>
                      <a:gd name="T98" fmla="*/ 379 w 406"/>
                      <a:gd name="T99" fmla="*/ 5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6" h="163">
                        <a:moveTo>
                          <a:pt x="379" y="53"/>
                        </a:moveTo>
                        <a:lnTo>
                          <a:pt x="381" y="53"/>
                        </a:lnTo>
                        <a:lnTo>
                          <a:pt x="385" y="56"/>
                        </a:lnTo>
                        <a:lnTo>
                          <a:pt x="391" y="60"/>
                        </a:lnTo>
                        <a:lnTo>
                          <a:pt x="397" y="66"/>
                        </a:lnTo>
                        <a:lnTo>
                          <a:pt x="402" y="73"/>
                        </a:lnTo>
                        <a:lnTo>
                          <a:pt x="405" y="81"/>
                        </a:lnTo>
                        <a:lnTo>
                          <a:pt x="405" y="89"/>
                        </a:lnTo>
                        <a:lnTo>
                          <a:pt x="399" y="99"/>
                        </a:lnTo>
                        <a:lnTo>
                          <a:pt x="398" y="100"/>
                        </a:lnTo>
                        <a:lnTo>
                          <a:pt x="397" y="101"/>
                        </a:lnTo>
                        <a:lnTo>
                          <a:pt x="397" y="102"/>
                        </a:lnTo>
                        <a:lnTo>
                          <a:pt x="396" y="103"/>
                        </a:lnTo>
                        <a:lnTo>
                          <a:pt x="395" y="104"/>
                        </a:lnTo>
                        <a:lnTo>
                          <a:pt x="392" y="106"/>
                        </a:lnTo>
                        <a:lnTo>
                          <a:pt x="388" y="110"/>
                        </a:lnTo>
                        <a:lnTo>
                          <a:pt x="382" y="116"/>
                        </a:lnTo>
                        <a:lnTo>
                          <a:pt x="373" y="123"/>
                        </a:lnTo>
                        <a:lnTo>
                          <a:pt x="365" y="131"/>
                        </a:lnTo>
                        <a:lnTo>
                          <a:pt x="357" y="137"/>
                        </a:lnTo>
                        <a:lnTo>
                          <a:pt x="349" y="143"/>
                        </a:lnTo>
                        <a:lnTo>
                          <a:pt x="342" y="149"/>
                        </a:lnTo>
                        <a:lnTo>
                          <a:pt x="335" y="153"/>
                        </a:lnTo>
                        <a:lnTo>
                          <a:pt x="330" y="156"/>
                        </a:lnTo>
                        <a:lnTo>
                          <a:pt x="326" y="158"/>
                        </a:lnTo>
                        <a:lnTo>
                          <a:pt x="321" y="160"/>
                        </a:lnTo>
                        <a:lnTo>
                          <a:pt x="316" y="161"/>
                        </a:lnTo>
                        <a:lnTo>
                          <a:pt x="310" y="161"/>
                        </a:lnTo>
                        <a:lnTo>
                          <a:pt x="305" y="162"/>
                        </a:lnTo>
                        <a:lnTo>
                          <a:pt x="300" y="161"/>
                        </a:lnTo>
                        <a:lnTo>
                          <a:pt x="295" y="161"/>
                        </a:lnTo>
                        <a:lnTo>
                          <a:pt x="290" y="161"/>
                        </a:lnTo>
                        <a:lnTo>
                          <a:pt x="285" y="160"/>
                        </a:lnTo>
                        <a:lnTo>
                          <a:pt x="281" y="160"/>
                        </a:lnTo>
                        <a:lnTo>
                          <a:pt x="279" y="159"/>
                        </a:lnTo>
                        <a:lnTo>
                          <a:pt x="277" y="159"/>
                        </a:lnTo>
                        <a:lnTo>
                          <a:pt x="276" y="159"/>
                        </a:lnTo>
                        <a:lnTo>
                          <a:pt x="276" y="158"/>
                        </a:lnTo>
                        <a:lnTo>
                          <a:pt x="275" y="157"/>
                        </a:lnTo>
                        <a:lnTo>
                          <a:pt x="273" y="156"/>
                        </a:lnTo>
                        <a:lnTo>
                          <a:pt x="271" y="155"/>
                        </a:lnTo>
                        <a:lnTo>
                          <a:pt x="268" y="153"/>
                        </a:lnTo>
                        <a:lnTo>
                          <a:pt x="265" y="150"/>
                        </a:lnTo>
                        <a:lnTo>
                          <a:pt x="262" y="147"/>
                        </a:lnTo>
                        <a:lnTo>
                          <a:pt x="259" y="144"/>
                        </a:lnTo>
                        <a:lnTo>
                          <a:pt x="256" y="141"/>
                        </a:lnTo>
                        <a:lnTo>
                          <a:pt x="253" y="137"/>
                        </a:lnTo>
                        <a:lnTo>
                          <a:pt x="248" y="135"/>
                        </a:lnTo>
                        <a:lnTo>
                          <a:pt x="243" y="133"/>
                        </a:lnTo>
                        <a:lnTo>
                          <a:pt x="238" y="131"/>
                        </a:lnTo>
                        <a:lnTo>
                          <a:pt x="233" y="131"/>
                        </a:lnTo>
                        <a:lnTo>
                          <a:pt x="228" y="132"/>
                        </a:lnTo>
                        <a:lnTo>
                          <a:pt x="223" y="134"/>
                        </a:lnTo>
                        <a:lnTo>
                          <a:pt x="220" y="135"/>
                        </a:lnTo>
                        <a:lnTo>
                          <a:pt x="217" y="137"/>
                        </a:lnTo>
                        <a:lnTo>
                          <a:pt x="215" y="138"/>
                        </a:lnTo>
                        <a:lnTo>
                          <a:pt x="214" y="138"/>
                        </a:lnTo>
                        <a:lnTo>
                          <a:pt x="210" y="161"/>
                        </a:lnTo>
                        <a:lnTo>
                          <a:pt x="80" y="142"/>
                        </a:lnTo>
                        <a:lnTo>
                          <a:pt x="80" y="141"/>
                        </a:lnTo>
                        <a:lnTo>
                          <a:pt x="80" y="139"/>
                        </a:lnTo>
                        <a:lnTo>
                          <a:pt x="79" y="135"/>
                        </a:lnTo>
                        <a:lnTo>
                          <a:pt x="79" y="130"/>
                        </a:lnTo>
                        <a:lnTo>
                          <a:pt x="78" y="126"/>
                        </a:lnTo>
                        <a:lnTo>
                          <a:pt x="76" y="121"/>
                        </a:lnTo>
                        <a:lnTo>
                          <a:pt x="75" y="117"/>
                        </a:lnTo>
                        <a:lnTo>
                          <a:pt x="73" y="113"/>
                        </a:lnTo>
                        <a:lnTo>
                          <a:pt x="70" y="111"/>
                        </a:lnTo>
                        <a:lnTo>
                          <a:pt x="66" y="108"/>
                        </a:lnTo>
                        <a:lnTo>
                          <a:pt x="62" y="106"/>
                        </a:lnTo>
                        <a:lnTo>
                          <a:pt x="57" y="104"/>
                        </a:lnTo>
                        <a:lnTo>
                          <a:pt x="52" y="103"/>
                        </a:lnTo>
                        <a:lnTo>
                          <a:pt x="47" y="103"/>
                        </a:lnTo>
                        <a:lnTo>
                          <a:pt x="42" y="104"/>
                        </a:lnTo>
                        <a:lnTo>
                          <a:pt x="37" y="107"/>
                        </a:lnTo>
                        <a:lnTo>
                          <a:pt x="34" y="110"/>
                        </a:lnTo>
                        <a:lnTo>
                          <a:pt x="32" y="114"/>
                        </a:lnTo>
                        <a:lnTo>
                          <a:pt x="30" y="119"/>
                        </a:lnTo>
                        <a:lnTo>
                          <a:pt x="29" y="124"/>
                        </a:lnTo>
                        <a:lnTo>
                          <a:pt x="28" y="129"/>
                        </a:lnTo>
                        <a:lnTo>
                          <a:pt x="27" y="133"/>
                        </a:lnTo>
                        <a:lnTo>
                          <a:pt x="27" y="135"/>
                        </a:lnTo>
                        <a:lnTo>
                          <a:pt x="27" y="136"/>
                        </a:lnTo>
                        <a:lnTo>
                          <a:pt x="6" y="124"/>
                        </a:lnTo>
                        <a:lnTo>
                          <a:pt x="0" y="101"/>
                        </a:lnTo>
                        <a:lnTo>
                          <a:pt x="3" y="98"/>
                        </a:lnTo>
                        <a:lnTo>
                          <a:pt x="3" y="96"/>
                        </a:lnTo>
                        <a:lnTo>
                          <a:pt x="3" y="95"/>
                        </a:lnTo>
                        <a:lnTo>
                          <a:pt x="3" y="93"/>
                        </a:lnTo>
                        <a:lnTo>
                          <a:pt x="3" y="89"/>
                        </a:lnTo>
                        <a:lnTo>
                          <a:pt x="4" y="85"/>
                        </a:lnTo>
                        <a:lnTo>
                          <a:pt x="5" y="81"/>
                        </a:lnTo>
                        <a:lnTo>
                          <a:pt x="7" y="77"/>
                        </a:lnTo>
                        <a:lnTo>
                          <a:pt x="9" y="73"/>
                        </a:lnTo>
                        <a:lnTo>
                          <a:pt x="12" y="70"/>
                        </a:lnTo>
                        <a:lnTo>
                          <a:pt x="19" y="66"/>
                        </a:lnTo>
                        <a:lnTo>
                          <a:pt x="30" y="59"/>
                        </a:lnTo>
                        <a:lnTo>
                          <a:pt x="44" y="51"/>
                        </a:lnTo>
                        <a:lnTo>
                          <a:pt x="60" y="42"/>
                        </a:lnTo>
                        <a:lnTo>
                          <a:pt x="75" y="33"/>
                        </a:lnTo>
                        <a:lnTo>
                          <a:pt x="88" y="26"/>
                        </a:lnTo>
                        <a:lnTo>
                          <a:pt x="97" y="21"/>
                        </a:lnTo>
                        <a:lnTo>
                          <a:pt x="100" y="19"/>
                        </a:lnTo>
                        <a:lnTo>
                          <a:pt x="101" y="19"/>
                        </a:lnTo>
                        <a:lnTo>
                          <a:pt x="102" y="19"/>
                        </a:lnTo>
                        <a:lnTo>
                          <a:pt x="104" y="18"/>
                        </a:lnTo>
                        <a:lnTo>
                          <a:pt x="106" y="18"/>
                        </a:lnTo>
                        <a:lnTo>
                          <a:pt x="109" y="18"/>
                        </a:lnTo>
                        <a:lnTo>
                          <a:pt x="113" y="18"/>
                        </a:lnTo>
                        <a:lnTo>
                          <a:pt x="118" y="17"/>
                        </a:lnTo>
                        <a:lnTo>
                          <a:pt x="124" y="17"/>
                        </a:lnTo>
                        <a:lnTo>
                          <a:pt x="129" y="15"/>
                        </a:lnTo>
                        <a:lnTo>
                          <a:pt x="134" y="14"/>
                        </a:lnTo>
                        <a:lnTo>
                          <a:pt x="140" y="12"/>
                        </a:lnTo>
                        <a:lnTo>
                          <a:pt x="145" y="10"/>
                        </a:lnTo>
                        <a:lnTo>
                          <a:pt x="152" y="8"/>
                        </a:lnTo>
                        <a:lnTo>
                          <a:pt x="159" y="5"/>
                        </a:lnTo>
                        <a:lnTo>
                          <a:pt x="167" y="3"/>
                        </a:lnTo>
                        <a:lnTo>
                          <a:pt x="177" y="1"/>
                        </a:lnTo>
                        <a:lnTo>
                          <a:pt x="192" y="0"/>
                        </a:lnTo>
                        <a:lnTo>
                          <a:pt x="208" y="1"/>
                        </a:lnTo>
                        <a:lnTo>
                          <a:pt x="226" y="2"/>
                        </a:lnTo>
                        <a:lnTo>
                          <a:pt x="243" y="4"/>
                        </a:lnTo>
                        <a:lnTo>
                          <a:pt x="260" y="7"/>
                        </a:lnTo>
                        <a:lnTo>
                          <a:pt x="273" y="11"/>
                        </a:lnTo>
                        <a:lnTo>
                          <a:pt x="283" y="16"/>
                        </a:lnTo>
                        <a:lnTo>
                          <a:pt x="287" y="19"/>
                        </a:lnTo>
                        <a:lnTo>
                          <a:pt x="293" y="22"/>
                        </a:lnTo>
                        <a:lnTo>
                          <a:pt x="299" y="25"/>
                        </a:lnTo>
                        <a:lnTo>
                          <a:pt x="304" y="28"/>
                        </a:lnTo>
                        <a:lnTo>
                          <a:pt x="310" y="31"/>
                        </a:lnTo>
                        <a:lnTo>
                          <a:pt x="314" y="34"/>
                        </a:lnTo>
                        <a:lnTo>
                          <a:pt x="317" y="35"/>
                        </a:lnTo>
                        <a:lnTo>
                          <a:pt x="319" y="36"/>
                        </a:lnTo>
                        <a:lnTo>
                          <a:pt x="323" y="37"/>
                        </a:lnTo>
                        <a:lnTo>
                          <a:pt x="327" y="38"/>
                        </a:lnTo>
                        <a:lnTo>
                          <a:pt x="330" y="39"/>
                        </a:lnTo>
                        <a:lnTo>
                          <a:pt x="333" y="40"/>
                        </a:lnTo>
                        <a:lnTo>
                          <a:pt x="336" y="40"/>
                        </a:lnTo>
                        <a:lnTo>
                          <a:pt x="338" y="41"/>
                        </a:lnTo>
                        <a:lnTo>
                          <a:pt x="341" y="42"/>
                        </a:lnTo>
                        <a:lnTo>
                          <a:pt x="343" y="42"/>
                        </a:lnTo>
                        <a:lnTo>
                          <a:pt x="349" y="43"/>
                        </a:lnTo>
                        <a:lnTo>
                          <a:pt x="355" y="45"/>
                        </a:lnTo>
                        <a:lnTo>
                          <a:pt x="361" y="47"/>
                        </a:lnTo>
                        <a:lnTo>
                          <a:pt x="366" y="48"/>
                        </a:lnTo>
                        <a:lnTo>
                          <a:pt x="371" y="50"/>
                        </a:lnTo>
                        <a:lnTo>
                          <a:pt x="375" y="51"/>
                        </a:lnTo>
                        <a:lnTo>
                          <a:pt x="378" y="52"/>
                        </a:lnTo>
                        <a:lnTo>
                          <a:pt x="379" y="53"/>
                        </a:lnTo>
                      </a:path>
                    </a:pathLst>
                  </a:custGeom>
                  <a:solidFill>
                    <a:srgbClr val="8ECEE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1" name="Freeform 120"/>
                  <p:cNvSpPr>
                    <a:spLocks/>
                  </p:cNvSpPr>
                  <p:nvPr/>
                </p:nvSpPr>
                <p:spPr bwMode="auto">
                  <a:xfrm>
                    <a:off x="4764" y="3656"/>
                    <a:ext cx="54" cy="67"/>
                  </a:xfrm>
                  <a:custGeom>
                    <a:avLst/>
                    <a:gdLst>
                      <a:gd name="T0" fmla="*/ 33 w 54"/>
                      <a:gd name="T1" fmla="*/ 66 h 67"/>
                      <a:gd name="T2" fmla="*/ 38 w 54"/>
                      <a:gd name="T3" fmla="*/ 64 h 67"/>
                      <a:gd name="T4" fmla="*/ 42 w 54"/>
                      <a:gd name="T5" fmla="*/ 62 h 67"/>
                      <a:gd name="T6" fmla="*/ 46 w 54"/>
                      <a:gd name="T7" fmla="*/ 58 h 67"/>
                      <a:gd name="T8" fmla="*/ 49 w 54"/>
                      <a:gd name="T9" fmla="*/ 54 h 67"/>
                      <a:gd name="T10" fmla="*/ 51 w 54"/>
                      <a:gd name="T11" fmla="*/ 49 h 67"/>
                      <a:gd name="T12" fmla="*/ 53 w 54"/>
                      <a:gd name="T13" fmla="*/ 43 h 67"/>
                      <a:gd name="T14" fmla="*/ 53 w 54"/>
                      <a:gd name="T15" fmla="*/ 36 h 67"/>
                      <a:gd name="T16" fmla="*/ 52 w 54"/>
                      <a:gd name="T17" fmla="*/ 30 h 67"/>
                      <a:gd name="T18" fmla="*/ 51 w 54"/>
                      <a:gd name="T19" fmla="*/ 23 h 67"/>
                      <a:gd name="T20" fmla="*/ 48 w 54"/>
                      <a:gd name="T21" fmla="*/ 17 h 67"/>
                      <a:gd name="T22" fmla="*/ 45 w 54"/>
                      <a:gd name="T23" fmla="*/ 12 h 67"/>
                      <a:gd name="T24" fmla="*/ 41 w 54"/>
                      <a:gd name="T25" fmla="*/ 8 h 67"/>
                      <a:gd name="T26" fmla="*/ 36 w 54"/>
                      <a:gd name="T27" fmla="*/ 4 h 67"/>
                      <a:gd name="T28" fmla="*/ 31 w 54"/>
                      <a:gd name="T29" fmla="*/ 2 h 67"/>
                      <a:gd name="T30" fmla="*/ 26 w 54"/>
                      <a:gd name="T31" fmla="*/ 0 h 67"/>
                      <a:gd name="T32" fmla="*/ 21 w 54"/>
                      <a:gd name="T33" fmla="*/ 0 h 67"/>
                      <a:gd name="T34" fmla="*/ 16 w 54"/>
                      <a:gd name="T35" fmla="*/ 2 h 67"/>
                      <a:gd name="T36" fmla="*/ 11 w 54"/>
                      <a:gd name="T37" fmla="*/ 4 h 67"/>
                      <a:gd name="T38" fmla="*/ 7 w 54"/>
                      <a:gd name="T39" fmla="*/ 8 h 67"/>
                      <a:gd name="T40" fmla="*/ 4 w 54"/>
                      <a:gd name="T41" fmla="*/ 12 h 67"/>
                      <a:gd name="T42" fmla="*/ 2 w 54"/>
                      <a:gd name="T43" fmla="*/ 17 h 67"/>
                      <a:gd name="T44" fmla="*/ 1 w 54"/>
                      <a:gd name="T45" fmla="*/ 23 h 67"/>
                      <a:gd name="T46" fmla="*/ 0 w 54"/>
                      <a:gd name="T47" fmla="*/ 29 h 67"/>
                      <a:gd name="T48" fmla="*/ 1 w 54"/>
                      <a:gd name="T49" fmla="*/ 36 h 67"/>
                      <a:gd name="T50" fmla="*/ 3 w 54"/>
                      <a:gd name="T51" fmla="*/ 43 h 67"/>
                      <a:gd name="T52" fmla="*/ 6 w 54"/>
                      <a:gd name="T53" fmla="*/ 49 h 67"/>
                      <a:gd name="T54" fmla="*/ 9 w 54"/>
                      <a:gd name="T55" fmla="*/ 54 h 67"/>
                      <a:gd name="T56" fmla="*/ 13 w 54"/>
                      <a:gd name="T57" fmla="*/ 58 h 67"/>
                      <a:gd name="T58" fmla="*/ 17 w 54"/>
                      <a:gd name="T59" fmla="*/ 62 h 67"/>
                      <a:gd name="T60" fmla="*/ 22 w 54"/>
                      <a:gd name="T61" fmla="*/ 64 h 67"/>
                      <a:gd name="T62" fmla="*/ 28 w 54"/>
                      <a:gd name="T63" fmla="*/ 66 h 67"/>
                      <a:gd name="T64" fmla="*/ 33 w 54"/>
                      <a:gd name="T65"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67">
                        <a:moveTo>
                          <a:pt x="33" y="66"/>
                        </a:moveTo>
                        <a:lnTo>
                          <a:pt x="38" y="64"/>
                        </a:lnTo>
                        <a:lnTo>
                          <a:pt x="42" y="62"/>
                        </a:lnTo>
                        <a:lnTo>
                          <a:pt x="46" y="58"/>
                        </a:lnTo>
                        <a:lnTo>
                          <a:pt x="49" y="54"/>
                        </a:lnTo>
                        <a:lnTo>
                          <a:pt x="51" y="49"/>
                        </a:lnTo>
                        <a:lnTo>
                          <a:pt x="53" y="43"/>
                        </a:lnTo>
                        <a:lnTo>
                          <a:pt x="53" y="36"/>
                        </a:lnTo>
                        <a:lnTo>
                          <a:pt x="52" y="30"/>
                        </a:lnTo>
                        <a:lnTo>
                          <a:pt x="51" y="23"/>
                        </a:lnTo>
                        <a:lnTo>
                          <a:pt x="48" y="17"/>
                        </a:lnTo>
                        <a:lnTo>
                          <a:pt x="45" y="12"/>
                        </a:lnTo>
                        <a:lnTo>
                          <a:pt x="41" y="8"/>
                        </a:lnTo>
                        <a:lnTo>
                          <a:pt x="36" y="4"/>
                        </a:lnTo>
                        <a:lnTo>
                          <a:pt x="31" y="2"/>
                        </a:lnTo>
                        <a:lnTo>
                          <a:pt x="26" y="0"/>
                        </a:lnTo>
                        <a:lnTo>
                          <a:pt x="21" y="0"/>
                        </a:lnTo>
                        <a:lnTo>
                          <a:pt x="16" y="2"/>
                        </a:lnTo>
                        <a:lnTo>
                          <a:pt x="11" y="4"/>
                        </a:lnTo>
                        <a:lnTo>
                          <a:pt x="7" y="8"/>
                        </a:lnTo>
                        <a:lnTo>
                          <a:pt x="4" y="12"/>
                        </a:lnTo>
                        <a:lnTo>
                          <a:pt x="2" y="17"/>
                        </a:lnTo>
                        <a:lnTo>
                          <a:pt x="1" y="23"/>
                        </a:lnTo>
                        <a:lnTo>
                          <a:pt x="0" y="29"/>
                        </a:lnTo>
                        <a:lnTo>
                          <a:pt x="1" y="36"/>
                        </a:lnTo>
                        <a:lnTo>
                          <a:pt x="3" y="43"/>
                        </a:lnTo>
                        <a:lnTo>
                          <a:pt x="6" y="49"/>
                        </a:lnTo>
                        <a:lnTo>
                          <a:pt x="9" y="54"/>
                        </a:lnTo>
                        <a:lnTo>
                          <a:pt x="13" y="58"/>
                        </a:lnTo>
                        <a:lnTo>
                          <a:pt x="17" y="62"/>
                        </a:lnTo>
                        <a:lnTo>
                          <a:pt x="22" y="64"/>
                        </a:lnTo>
                        <a:lnTo>
                          <a:pt x="28" y="66"/>
                        </a:lnTo>
                        <a:lnTo>
                          <a:pt x="33" y="66"/>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2" name="Freeform 121"/>
                  <p:cNvSpPr>
                    <a:spLocks/>
                  </p:cNvSpPr>
                  <p:nvPr/>
                </p:nvSpPr>
                <p:spPr bwMode="auto">
                  <a:xfrm>
                    <a:off x="4771" y="3664"/>
                    <a:ext cx="41" cy="50"/>
                  </a:xfrm>
                  <a:custGeom>
                    <a:avLst/>
                    <a:gdLst>
                      <a:gd name="T0" fmla="*/ 24 w 41"/>
                      <a:gd name="T1" fmla="*/ 49 h 50"/>
                      <a:gd name="T2" fmla="*/ 28 w 41"/>
                      <a:gd name="T3" fmla="*/ 48 h 50"/>
                      <a:gd name="T4" fmla="*/ 31 w 41"/>
                      <a:gd name="T5" fmla="*/ 47 h 50"/>
                      <a:gd name="T6" fmla="*/ 34 w 41"/>
                      <a:gd name="T7" fmla="*/ 44 h 50"/>
                      <a:gd name="T8" fmla="*/ 37 w 41"/>
                      <a:gd name="T9" fmla="*/ 41 h 50"/>
                      <a:gd name="T10" fmla="*/ 38 w 41"/>
                      <a:gd name="T11" fmla="*/ 37 h 50"/>
                      <a:gd name="T12" fmla="*/ 39 w 41"/>
                      <a:gd name="T13" fmla="*/ 32 h 50"/>
                      <a:gd name="T14" fmla="*/ 40 w 41"/>
                      <a:gd name="T15" fmla="*/ 28 h 50"/>
                      <a:gd name="T16" fmla="*/ 39 w 41"/>
                      <a:gd name="T17" fmla="*/ 23 h 50"/>
                      <a:gd name="T18" fmla="*/ 38 w 41"/>
                      <a:gd name="T19" fmla="*/ 18 h 50"/>
                      <a:gd name="T20" fmla="*/ 36 w 41"/>
                      <a:gd name="T21" fmla="*/ 13 h 50"/>
                      <a:gd name="T22" fmla="*/ 33 w 41"/>
                      <a:gd name="T23" fmla="*/ 9 h 50"/>
                      <a:gd name="T24" fmla="*/ 30 w 41"/>
                      <a:gd name="T25" fmla="*/ 6 h 50"/>
                      <a:gd name="T26" fmla="*/ 27 w 41"/>
                      <a:gd name="T27" fmla="*/ 3 h 50"/>
                      <a:gd name="T28" fmla="*/ 23 w 41"/>
                      <a:gd name="T29" fmla="*/ 1 h 50"/>
                      <a:gd name="T30" fmla="*/ 19 w 41"/>
                      <a:gd name="T31" fmla="*/ 0 h 50"/>
                      <a:gd name="T32" fmla="*/ 15 w 41"/>
                      <a:gd name="T33" fmla="*/ 0 h 50"/>
                      <a:gd name="T34" fmla="*/ 11 w 41"/>
                      <a:gd name="T35" fmla="*/ 1 h 50"/>
                      <a:gd name="T36" fmla="*/ 8 w 41"/>
                      <a:gd name="T37" fmla="*/ 3 h 50"/>
                      <a:gd name="T38" fmla="*/ 5 w 41"/>
                      <a:gd name="T39" fmla="*/ 6 h 50"/>
                      <a:gd name="T40" fmla="*/ 3 w 41"/>
                      <a:gd name="T41" fmla="*/ 9 h 50"/>
                      <a:gd name="T42" fmla="*/ 1 w 41"/>
                      <a:gd name="T43" fmla="*/ 13 h 50"/>
                      <a:gd name="T44" fmla="*/ 0 w 41"/>
                      <a:gd name="T45" fmla="*/ 18 h 50"/>
                      <a:gd name="T46" fmla="*/ 0 w 41"/>
                      <a:gd name="T47" fmla="*/ 22 h 50"/>
                      <a:gd name="T48" fmla="*/ 1 w 41"/>
                      <a:gd name="T49" fmla="*/ 27 h 50"/>
                      <a:gd name="T50" fmla="*/ 2 w 41"/>
                      <a:gd name="T51" fmla="*/ 32 h 50"/>
                      <a:gd name="T52" fmla="*/ 4 w 41"/>
                      <a:gd name="T53" fmla="*/ 37 h 50"/>
                      <a:gd name="T54" fmla="*/ 6 w 41"/>
                      <a:gd name="T55" fmla="*/ 41 h 50"/>
                      <a:gd name="T56" fmla="*/ 9 w 41"/>
                      <a:gd name="T57" fmla="*/ 44 h 50"/>
                      <a:gd name="T58" fmla="*/ 13 w 41"/>
                      <a:gd name="T59" fmla="*/ 47 h 50"/>
                      <a:gd name="T60" fmla="*/ 16 w 41"/>
                      <a:gd name="T61" fmla="*/ 48 h 50"/>
                      <a:gd name="T62" fmla="*/ 20 w 41"/>
                      <a:gd name="T63" fmla="*/ 49 h 50"/>
                      <a:gd name="T64" fmla="*/ 24 w 41"/>
                      <a:gd name="T65"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50">
                        <a:moveTo>
                          <a:pt x="24" y="49"/>
                        </a:moveTo>
                        <a:lnTo>
                          <a:pt x="28" y="48"/>
                        </a:lnTo>
                        <a:lnTo>
                          <a:pt x="31" y="47"/>
                        </a:lnTo>
                        <a:lnTo>
                          <a:pt x="34" y="44"/>
                        </a:lnTo>
                        <a:lnTo>
                          <a:pt x="37" y="41"/>
                        </a:lnTo>
                        <a:lnTo>
                          <a:pt x="38" y="37"/>
                        </a:lnTo>
                        <a:lnTo>
                          <a:pt x="39" y="32"/>
                        </a:lnTo>
                        <a:lnTo>
                          <a:pt x="40" y="28"/>
                        </a:lnTo>
                        <a:lnTo>
                          <a:pt x="39" y="23"/>
                        </a:lnTo>
                        <a:lnTo>
                          <a:pt x="38" y="18"/>
                        </a:lnTo>
                        <a:lnTo>
                          <a:pt x="36" y="13"/>
                        </a:lnTo>
                        <a:lnTo>
                          <a:pt x="33" y="9"/>
                        </a:lnTo>
                        <a:lnTo>
                          <a:pt x="30" y="6"/>
                        </a:lnTo>
                        <a:lnTo>
                          <a:pt x="27" y="3"/>
                        </a:lnTo>
                        <a:lnTo>
                          <a:pt x="23" y="1"/>
                        </a:lnTo>
                        <a:lnTo>
                          <a:pt x="19" y="0"/>
                        </a:lnTo>
                        <a:lnTo>
                          <a:pt x="15" y="0"/>
                        </a:lnTo>
                        <a:lnTo>
                          <a:pt x="11" y="1"/>
                        </a:lnTo>
                        <a:lnTo>
                          <a:pt x="8" y="3"/>
                        </a:lnTo>
                        <a:lnTo>
                          <a:pt x="5" y="6"/>
                        </a:lnTo>
                        <a:lnTo>
                          <a:pt x="3" y="9"/>
                        </a:lnTo>
                        <a:lnTo>
                          <a:pt x="1" y="13"/>
                        </a:lnTo>
                        <a:lnTo>
                          <a:pt x="0" y="18"/>
                        </a:lnTo>
                        <a:lnTo>
                          <a:pt x="0" y="22"/>
                        </a:lnTo>
                        <a:lnTo>
                          <a:pt x="1" y="27"/>
                        </a:lnTo>
                        <a:lnTo>
                          <a:pt x="2" y="32"/>
                        </a:lnTo>
                        <a:lnTo>
                          <a:pt x="4" y="37"/>
                        </a:lnTo>
                        <a:lnTo>
                          <a:pt x="6" y="41"/>
                        </a:lnTo>
                        <a:lnTo>
                          <a:pt x="9" y="44"/>
                        </a:lnTo>
                        <a:lnTo>
                          <a:pt x="13" y="47"/>
                        </a:lnTo>
                        <a:lnTo>
                          <a:pt x="16" y="48"/>
                        </a:lnTo>
                        <a:lnTo>
                          <a:pt x="20" y="49"/>
                        </a:lnTo>
                        <a:lnTo>
                          <a:pt x="24" y="49"/>
                        </a:lnTo>
                      </a:path>
                    </a:pathLst>
                  </a:custGeom>
                  <a:solidFill>
                    <a:srgbClr val="E5E5E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3" name="Freeform 122"/>
                  <p:cNvSpPr>
                    <a:spLocks/>
                  </p:cNvSpPr>
                  <p:nvPr/>
                </p:nvSpPr>
                <p:spPr bwMode="auto">
                  <a:xfrm>
                    <a:off x="4583" y="3634"/>
                    <a:ext cx="50" cy="62"/>
                  </a:xfrm>
                  <a:custGeom>
                    <a:avLst/>
                    <a:gdLst>
                      <a:gd name="T0" fmla="*/ 30 w 50"/>
                      <a:gd name="T1" fmla="*/ 61 h 62"/>
                      <a:gd name="T2" fmla="*/ 35 w 50"/>
                      <a:gd name="T3" fmla="*/ 60 h 62"/>
                      <a:gd name="T4" fmla="*/ 39 w 50"/>
                      <a:gd name="T5" fmla="*/ 57 h 62"/>
                      <a:gd name="T6" fmla="*/ 43 w 50"/>
                      <a:gd name="T7" fmla="*/ 54 h 62"/>
                      <a:gd name="T8" fmla="*/ 46 w 50"/>
                      <a:gd name="T9" fmla="*/ 50 h 62"/>
                      <a:gd name="T10" fmla="*/ 48 w 50"/>
                      <a:gd name="T11" fmla="*/ 45 h 62"/>
                      <a:gd name="T12" fmla="*/ 49 w 50"/>
                      <a:gd name="T13" fmla="*/ 39 h 62"/>
                      <a:gd name="T14" fmla="*/ 49 w 50"/>
                      <a:gd name="T15" fmla="*/ 34 h 62"/>
                      <a:gd name="T16" fmla="*/ 49 w 50"/>
                      <a:gd name="T17" fmla="*/ 27 h 62"/>
                      <a:gd name="T18" fmla="*/ 47 w 50"/>
                      <a:gd name="T19" fmla="*/ 21 h 62"/>
                      <a:gd name="T20" fmla="*/ 44 w 50"/>
                      <a:gd name="T21" fmla="*/ 16 h 62"/>
                      <a:gd name="T22" fmla="*/ 41 w 50"/>
                      <a:gd name="T23" fmla="*/ 11 h 62"/>
                      <a:gd name="T24" fmla="*/ 38 w 50"/>
                      <a:gd name="T25" fmla="*/ 7 h 62"/>
                      <a:gd name="T26" fmla="*/ 33 w 50"/>
                      <a:gd name="T27" fmla="*/ 3 h 62"/>
                      <a:gd name="T28" fmla="*/ 29 w 50"/>
                      <a:gd name="T29" fmla="*/ 1 h 62"/>
                      <a:gd name="T30" fmla="*/ 24 w 50"/>
                      <a:gd name="T31" fmla="*/ 0 h 62"/>
                      <a:gd name="T32" fmla="*/ 19 w 50"/>
                      <a:gd name="T33" fmla="*/ 0 h 62"/>
                      <a:gd name="T34" fmla="*/ 14 w 50"/>
                      <a:gd name="T35" fmla="*/ 1 h 62"/>
                      <a:gd name="T36" fmla="*/ 10 w 50"/>
                      <a:gd name="T37" fmla="*/ 3 h 62"/>
                      <a:gd name="T38" fmla="*/ 7 w 50"/>
                      <a:gd name="T39" fmla="*/ 7 h 62"/>
                      <a:gd name="T40" fmla="*/ 4 w 50"/>
                      <a:gd name="T41" fmla="*/ 11 h 62"/>
                      <a:gd name="T42" fmla="*/ 2 w 50"/>
                      <a:gd name="T43" fmla="*/ 16 h 62"/>
                      <a:gd name="T44" fmla="*/ 1 w 50"/>
                      <a:gd name="T45" fmla="*/ 21 h 62"/>
                      <a:gd name="T46" fmla="*/ 0 w 50"/>
                      <a:gd name="T47" fmla="*/ 27 h 62"/>
                      <a:gd name="T48" fmla="*/ 1 w 50"/>
                      <a:gd name="T49" fmla="*/ 33 h 62"/>
                      <a:gd name="T50" fmla="*/ 3 w 50"/>
                      <a:gd name="T51" fmla="*/ 39 h 62"/>
                      <a:gd name="T52" fmla="*/ 5 w 50"/>
                      <a:gd name="T53" fmla="*/ 45 h 62"/>
                      <a:gd name="T54" fmla="*/ 8 w 50"/>
                      <a:gd name="T55" fmla="*/ 50 h 62"/>
                      <a:gd name="T56" fmla="*/ 12 w 50"/>
                      <a:gd name="T57" fmla="*/ 54 h 62"/>
                      <a:gd name="T58" fmla="*/ 16 w 50"/>
                      <a:gd name="T59" fmla="*/ 57 h 62"/>
                      <a:gd name="T60" fmla="*/ 21 w 50"/>
                      <a:gd name="T61" fmla="*/ 60 h 62"/>
                      <a:gd name="T62" fmla="*/ 25 w 50"/>
                      <a:gd name="T63" fmla="*/ 61 h 62"/>
                      <a:gd name="T64" fmla="*/ 30 w 50"/>
                      <a:gd name="T65"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62">
                        <a:moveTo>
                          <a:pt x="30" y="61"/>
                        </a:moveTo>
                        <a:lnTo>
                          <a:pt x="35" y="60"/>
                        </a:lnTo>
                        <a:lnTo>
                          <a:pt x="39" y="57"/>
                        </a:lnTo>
                        <a:lnTo>
                          <a:pt x="43" y="54"/>
                        </a:lnTo>
                        <a:lnTo>
                          <a:pt x="46" y="50"/>
                        </a:lnTo>
                        <a:lnTo>
                          <a:pt x="48" y="45"/>
                        </a:lnTo>
                        <a:lnTo>
                          <a:pt x="49" y="39"/>
                        </a:lnTo>
                        <a:lnTo>
                          <a:pt x="49" y="34"/>
                        </a:lnTo>
                        <a:lnTo>
                          <a:pt x="49" y="27"/>
                        </a:lnTo>
                        <a:lnTo>
                          <a:pt x="47" y="21"/>
                        </a:lnTo>
                        <a:lnTo>
                          <a:pt x="44" y="16"/>
                        </a:lnTo>
                        <a:lnTo>
                          <a:pt x="41" y="11"/>
                        </a:lnTo>
                        <a:lnTo>
                          <a:pt x="38" y="7"/>
                        </a:lnTo>
                        <a:lnTo>
                          <a:pt x="33" y="3"/>
                        </a:lnTo>
                        <a:lnTo>
                          <a:pt x="29" y="1"/>
                        </a:lnTo>
                        <a:lnTo>
                          <a:pt x="24" y="0"/>
                        </a:lnTo>
                        <a:lnTo>
                          <a:pt x="19" y="0"/>
                        </a:lnTo>
                        <a:lnTo>
                          <a:pt x="14" y="1"/>
                        </a:lnTo>
                        <a:lnTo>
                          <a:pt x="10" y="3"/>
                        </a:lnTo>
                        <a:lnTo>
                          <a:pt x="7" y="7"/>
                        </a:lnTo>
                        <a:lnTo>
                          <a:pt x="4" y="11"/>
                        </a:lnTo>
                        <a:lnTo>
                          <a:pt x="2" y="16"/>
                        </a:lnTo>
                        <a:lnTo>
                          <a:pt x="1" y="21"/>
                        </a:lnTo>
                        <a:lnTo>
                          <a:pt x="0" y="27"/>
                        </a:lnTo>
                        <a:lnTo>
                          <a:pt x="1" y="33"/>
                        </a:lnTo>
                        <a:lnTo>
                          <a:pt x="3" y="39"/>
                        </a:lnTo>
                        <a:lnTo>
                          <a:pt x="5" y="45"/>
                        </a:lnTo>
                        <a:lnTo>
                          <a:pt x="8" y="50"/>
                        </a:lnTo>
                        <a:lnTo>
                          <a:pt x="12" y="54"/>
                        </a:lnTo>
                        <a:lnTo>
                          <a:pt x="16" y="57"/>
                        </a:lnTo>
                        <a:lnTo>
                          <a:pt x="21" y="60"/>
                        </a:lnTo>
                        <a:lnTo>
                          <a:pt x="25" y="61"/>
                        </a:lnTo>
                        <a:lnTo>
                          <a:pt x="30" y="61"/>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4" name="Freeform 123"/>
                  <p:cNvSpPr>
                    <a:spLocks/>
                  </p:cNvSpPr>
                  <p:nvPr/>
                </p:nvSpPr>
                <p:spPr bwMode="auto">
                  <a:xfrm>
                    <a:off x="4589" y="3641"/>
                    <a:ext cx="38" cy="47"/>
                  </a:xfrm>
                  <a:custGeom>
                    <a:avLst/>
                    <a:gdLst>
                      <a:gd name="T0" fmla="*/ 23 w 38"/>
                      <a:gd name="T1" fmla="*/ 46 h 47"/>
                      <a:gd name="T2" fmla="*/ 26 w 38"/>
                      <a:gd name="T3" fmla="*/ 45 h 47"/>
                      <a:gd name="T4" fmla="*/ 30 w 38"/>
                      <a:gd name="T5" fmla="*/ 43 h 47"/>
                      <a:gd name="T6" fmla="*/ 32 w 38"/>
                      <a:gd name="T7" fmla="*/ 41 h 47"/>
                      <a:gd name="T8" fmla="*/ 34 w 38"/>
                      <a:gd name="T9" fmla="*/ 38 h 47"/>
                      <a:gd name="T10" fmla="*/ 36 w 38"/>
                      <a:gd name="T11" fmla="*/ 34 h 47"/>
                      <a:gd name="T12" fmla="*/ 37 w 38"/>
                      <a:gd name="T13" fmla="*/ 30 h 47"/>
                      <a:gd name="T14" fmla="*/ 37 w 38"/>
                      <a:gd name="T15" fmla="*/ 26 h 47"/>
                      <a:gd name="T16" fmla="*/ 37 w 38"/>
                      <a:gd name="T17" fmla="*/ 21 h 47"/>
                      <a:gd name="T18" fmla="*/ 35 w 38"/>
                      <a:gd name="T19" fmla="*/ 17 h 47"/>
                      <a:gd name="T20" fmla="*/ 34 w 38"/>
                      <a:gd name="T21" fmla="*/ 12 h 47"/>
                      <a:gd name="T22" fmla="*/ 31 w 38"/>
                      <a:gd name="T23" fmla="*/ 9 h 47"/>
                      <a:gd name="T24" fmla="*/ 28 w 38"/>
                      <a:gd name="T25" fmla="*/ 6 h 47"/>
                      <a:gd name="T26" fmla="*/ 25 w 38"/>
                      <a:gd name="T27" fmla="*/ 3 h 47"/>
                      <a:gd name="T28" fmla="*/ 22 w 38"/>
                      <a:gd name="T29" fmla="*/ 1 h 47"/>
                      <a:gd name="T30" fmla="*/ 18 w 38"/>
                      <a:gd name="T31" fmla="*/ 0 h 47"/>
                      <a:gd name="T32" fmla="*/ 14 w 38"/>
                      <a:gd name="T33" fmla="*/ 0 h 47"/>
                      <a:gd name="T34" fmla="*/ 11 w 38"/>
                      <a:gd name="T35" fmla="*/ 1 h 47"/>
                      <a:gd name="T36" fmla="*/ 8 w 38"/>
                      <a:gd name="T37" fmla="*/ 3 h 47"/>
                      <a:gd name="T38" fmla="*/ 5 w 38"/>
                      <a:gd name="T39" fmla="*/ 6 h 47"/>
                      <a:gd name="T40" fmla="*/ 3 w 38"/>
                      <a:gd name="T41" fmla="*/ 9 h 47"/>
                      <a:gd name="T42" fmla="*/ 1 w 38"/>
                      <a:gd name="T43" fmla="*/ 12 h 47"/>
                      <a:gd name="T44" fmla="*/ 1 w 38"/>
                      <a:gd name="T45" fmla="*/ 16 h 47"/>
                      <a:gd name="T46" fmla="*/ 0 w 38"/>
                      <a:gd name="T47" fmla="*/ 21 h 47"/>
                      <a:gd name="T48" fmla="*/ 1 w 38"/>
                      <a:gd name="T49" fmla="*/ 25 h 47"/>
                      <a:gd name="T50" fmla="*/ 2 w 38"/>
                      <a:gd name="T51" fmla="*/ 30 h 47"/>
                      <a:gd name="T52" fmla="*/ 4 w 38"/>
                      <a:gd name="T53" fmla="*/ 34 h 47"/>
                      <a:gd name="T54" fmla="*/ 6 w 38"/>
                      <a:gd name="T55" fmla="*/ 38 h 47"/>
                      <a:gd name="T56" fmla="*/ 9 w 38"/>
                      <a:gd name="T57" fmla="*/ 41 h 47"/>
                      <a:gd name="T58" fmla="*/ 12 w 38"/>
                      <a:gd name="T59" fmla="*/ 43 h 47"/>
                      <a:gd name="T60" fmla="*/ 16 w 38"/>
                      <a:gd name="T61" fmla="*/ 45 h 47"/>
                      <a:gd name="T62" fmla="*/ 19 w 38"/>
                      <a:gd name="T63" fmla="*/ 46 h 47"/>
                      <a:gd name="T64" fmla="*/ 23 w 38"/>
                      <a:gd name="T65"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47">
                        <a:moveTo>
                          <a:pt x="23" y="46"/>
                        </a:moveTo>
                        <a:lnTo>
                          <a:pt x="26" y="45"/>
                        </a:lnTo>
                        <a:lnTo>
                          <a:pt x="30" y="43"/>
                        </a:lnTo>
                        <a:lnTo>
                          <a:pt x="32" y="41"/>
                        </a:lnTo>
                        <a:lnTo>
                          <a:pt x="34" y="38"/>
                        </a:lnTo>
                        <a:lnTo>
                          <a:pt x="36" y="34"/>
                        </a:lnTo>
                        <a:lnTo>
                          <a:pt x="37" y="30"/>
                        </a:lnTo>
                        <a:lnTo>
                          <a:pt x="37" y="26"/>
                        </a:lnTo>
                        <a:lnTo>
                          <a:pt x="37" y="21"/>
                        </a:lnTo>
                        <a:lnTo>
                          <a:pt x="35" y="17"/>
                        </a:lnTo>
                        <a:lnTo>
                          <a:pt x="34" y="12"/>
                        </a:lnTo>
                        <a:lnTo>
                          <a:pt x="31" y="9"/>
                        </a:lnTo>
                        <a:lnTo>
                          <a:pt x="28" y="6"/>
                        </a:lnTo>
                        <a:lnTo>
                          <a:pt x="25" y="3"/>
                        </a:lnTo>
                        <a:lnTo>
                          <a:pt x="22" y="1"/>
                        </a:lnTo>
                        <a:lnTo>
                          <a:pt x="18" y="0"/>
                        </a:lnTo>
                        <a:lnTo>
                          <a:pt x="14" y="0"/>
                        </a:lnTo>
                        <a:lnTo>
                          <a:pt x="11" y="1"/>
                        </a:lnTo>
                        <a:lnTo>
                          <a:pt x="8" y="3"/>
                        </a:lnTo>
                        <a:lnTo>
                          <a:pt x="5" y="6"/>
                        </a:lnTo>
                        <a:lnTo>
                          <a:pt x="3" y="9"/>
                        </a:lnTo>
                        <a:lnTo>
                          <a:pt x="1" y="12"/>
                        </a:lnTo>
                        <a:lnTo>
                          <a:pt x="1" y="16"/>
                        </a:lnTo>
                        <a:lnTo>
                          <a:pt x="0" y="21"/>
                        </a:lnTo>
                        <a:lnTo>
                          <a:pt x="1" y="25"/>
                        </a:lnTo>
                        <a:lnTo>
                          <a:pt x="2" y="30"/>
                        </a:lnTo>
                        <a:lnTo>
                          <a:pt x="4" y="34"/>
                        </a:lnTo>
                        <a:lnTo>
                          <a:pt x="6" y="38"/>
                        </a:lnTo>
                        <a:lnTo>
                          <a:pt x="9" y="41"/>
                        </a:lnTo>
                        <a:lnTo>
                          <a:pt x="12" y="43"/>
                        </a:lnTo>
                        <a:lnTo>
                          <a:pt x="16" y="45"/>
                        </a:lnTo>
                        <a:lnTo>
                          <a:pt x="19" y="46"/>
                        </a:lnTo>
                        <a:lnTo>
                          <a:pt x="23" y="46"/>
                        </a:lnTo>
                      </a:path>
                    </a:pathLst>
                  </a:custGeom>
                  <a:solidFill>
                    <a:srgbClr val="E5E5E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5" name="Freeform 124"/>
                  <p:cNvSpPr>
                    <a:spLocks/>
                  </p:cNvSpPr>
                  <p:nvPr/>
                </p:nvSpPr>
                <p:spPr bwMode="auto">
                  <a:xfrm>
                    <a:off x="4846" y="3658"/>
                    <a:ext cx="58" cy="19"/>
                  </a:xfrm>
                  <a:custGeom>
                    <a:avLst/>
                    <a:gdLst>
                      <a:gd name="T0" fmla="*/ 22 w 58"/>
                      <a:gd name="T1" fmla="*/ 18 h 19"/>
                      <a:gd name="T2" fmla="*/ 15 w 58"/>
                      <a:gd name="T3" fmla="*/ 18 h 19"/>
                      <a:gd name="T4" fmla="*/ 10 w 58"/>
                      <a:gd name="T5" fmla="*/ 18 h 19"/>
                      <a:gd name="T6" fmla="*/ 7 w 58"/>
                      <a:gd name="T7" fmla="*/ 17 h 19"/>
                      <a:gd name="T8" fmla="*/ 5 w 58"/>
                      <a:gd name="T9" fmla="*/ 16 h 19"/>
                      <a:gd name="T10" fmla="*/ 3 w 58"/>
                      <a:gd name="T11" fmla="*/ 15 h 19"/>
                      <a:gd name="T12" fmla="*/ 2 w 58"/>
                      <a:gd name="T13" fmla="*/ 14 h 19"/>
                      <a:gd name="T14" fmla="*/ 2 w 58"/>
                      <a:gd name="T15" fmla="*/ 13 h 19"/>
                      <a:gd name="T16" fmla="*/ 2 w 58"/>
                      <a:gd name="T17" fmla="*/ 11 h 19"/>
                      <a:gd name="T18" fmla="*/ 1 w 58"/>
                      <a:gd name="T19" fmla="*/ 11 h 19"/>
                      <a:gd name="T20" fmla="*/ 1 w 58"/>
                      <a:gd name="T21" fmla="*/ 10 h 19"/>
                      <a:gd name="T22" fmla="*/ 0 w 58"/>
                      <a:gd name="T23" fmla="*/ 9 h 19"/>
                      <a:gd name="T24" fmla="*/ 0 w 58"/>
                      <a:gd name="T25" fmla="*/ 8 h 19"/>
                      <a:gd name="T26" fmla="*/ 0 w 58"/>
                      <a:gd name="T27" fmla="*/ 7 h 19"/>
                      <a:gd name="T28" fmla="*/ 0 w 58"/>
                      <a:gd name="T29" fmla="*/ 6 h 19"/>
                      <a:gd name="T30" fmla="*/ 1 w 58"/>
                      <a:gd name="T31" fmla="*/ 6 h 19"/>
                      <a:gd name="T32" fmla="*/ 2 w 58"/>
                      <a:gd name="T33" fmla="*/ 6 h 19"/>
                      <a:gd name="T34" fmla="*/ 4 w 58"/>
                      <a:gd name="T35" fmla="*/ 6 h 19"/>
                      <a:gd name="T36" fmla="*/ 6 w 58"/>
                      <a:gd name="T37" fmla="*/ 6 h 19"/>
                      <a:gd name="T38" fmla="*/ 10 w 58"/>
                      <a:gd name="T39" fmla="*/ 6 h 19"/>
                      <a:gd name="T40" fmla="*/ 15 w 58"/>
                      <a:gd name="T41" fmla="*/ 7 h 19"/>
                      <a:gd name="T42" fmla="*/ 20 w 58"/>
                      <a:gd name="T43" fmla="*/ 7 h 19"/>
                      <a:gd name="T44" fmla="*/ 24 w 58"/>
                      <a:gd name="T45" fmla="*/ 7 h 19"/>
                      <a:gd name="T46" fmla="*/ 27 w 58"/>
                      <a:gd name="T47" fmla="*/ 6 h 19"/>
                      <a:gd name="T48" fmla="*/ 29 w 58"/>
                      <a:gd name="T49" fmla="*/ 6 h 19"/>
                      <a:gd name="T50" fmla="*/ 31 w 58"/>
                      <a:gd name="T51" fmla="*/ 5 h 19"/>
                      <a:gd name="T52" fmla="*/ 32 w 58"/>
                      <a:gd name="T53" fmla="*/ 4 h 19"/>
                      <a:gd name="T54" fmla="*/ 33 w 58"/>
                      <a:gd name="T55" fmla="*/ 4 h 19"/>
                      <a:gd name="T56" fmla="*/ 34 w 58"/>
                      <a:gd name="T57" fmla="*/ 3 h 19"/>
                      <a:gd name="T58" fmla="*/ 35 w 58"/>
                      <a:gd name="T59" fmla="*/ 3 h 19"/>
                      <a:gd name="T60" fmla="*/ 36 w 58"/>
                      <a:gd name="T61" fmla="*/ 2 h 19"/>
                      <a:gd name="T62" fmla="*/ 38 w 58"/>
                      <a:gd name="T63" fmla="*/ 2 h 19"/>
                      <a:gd name="T64" fmla="*/ 40 w 58"/>
                      <a:gd name="T65" fmla="*/ 1 h 19"/>
                      <a:gd name="T66" fmla="*/ 41 w 58"/>
                      <a:gd name="T67" fmla="*/ 0 h 19"/>
                      <a:gd name="T68" fmla="*/ 43 w 58"/>
                      <a:gd name="T69" fmla="*/ 0 h 19"/>
                      <a:gd name="T70" fmla="*/ 44 w 58"/>
                      <a:gd name="T71" fmla="*/ 0 h 19"/>
                      <a:gd name="T72" fmla="*/ 45 w 58"/>
                      <a:gd name="T73" fmla="*/ 0 h 19"/>
                      <a:gd name="T74" fmla="*/ 46 w 58"/>
                      <a:gd name="T75" fmla="*/ 0 h 19"/>
                      <a:gd name="T76" fmla="*/ 48 w 58"/>
                      <a:gd name="T77" fmla="*/ 0 h 19"/>
                      <a:gd name="T78" fmla="*/ 51 w 58"/>
                      <a:gd name="T79" fmla="*/ 0 h 19"/>
                      <a:gd name="T80" fmla="*/ 53 w 58"/>
                      <a:gd name="T81" fmla="*/ 0 h 19"/>
                      <a:gd name="T82" fmla="*/ 55 w 58"/>
                      <a:gd name="T83" fmla="*/ 1 h 19"/>
                      <a:gd name="T84" fmla="*/ 57 w 58"/>
                      <a:gd name="T85" fmla="*/ 1 h 19"/>
                      <a:gd name="T86" fmla="*/ 57 w 58"/>
                      <a:gd name="T87" fmla="*/ 2 h 19"/>
                      <a:gd name="T88" fmla="*/ 56 w 58"/>
                      <a:gd name="T89" fmla="*/ 3 h 19"/>
                      <a:gd name="T90" fmla="*/ 54 w 58"/>
                      <a:gd name="T91" fmla="*/ 5 h 19"/>
                      <a:gd name="T92" fmla="*/ 52 w 58"/>
                      <a:gd name="T93" fmla="*/ 6 h 19"/>
                      <a:gd name="T94" fmla="*/ 49 w 58"/>
                      <a:gd name="T95" fmla="*/ 8 h 19"/>
                      <a:gd name="T96" fmla="*/ 46 w 58"/>
                      <a:gd name="T97" fmla="*/ 9 h 19"/>
                      <a:gd name="T98" fmla="*/ 43 w 58"/>
                      <a:gd name="T99" fmla="*/ 10 h 19"/>
                      <a:gd name="T100" fmla="*/ 41 w 58"/>
                      <a:gd name="T101" fmla="*/ 12 h 19"/>
                      <a:gd name="T102" fmla="*/ 39 w 58"/>
                      <a:gd name="T103" fmla="*/ 13 h 19"/>
                      <a:gd name="T104" fmla="*/ 38 w 58"/>
                      <a:gd name="T105" fmla="*/ 13 h 19"/>
                      <a:gd name="T106" fmla="*/ 37 w 58"/>
                      <a:gd name="T107" fmla="*/ 14 h 19"/>
                      <a:gd name="T108" fmla="*/ 35 w 58"/>
                      <a:gd name="T109" fmla="*/ 15 h 19"/>
                      <a:gd name="T110" fmla="*/ 33 w 58"/>
                      <a:gd name="T111" fmla="*/ 16 h 19"/>
                      <a:gd name="T112" fmla="*/ 31 w 58"/>
                      <a:gd name="T113" fmla="*/ 17 h 19"/>
                      <a:gd name="T114" fmla="*/ 28 w 58"/>
                      <a:gd name="T115" fmla="*/ 17 h 19"/>
                      <a:gd name="T116" fmla="*/ 25 w 58"/>
                      <a:gd name="T117" fmla="*/ 18 h 19"/>
                      <a:gd name="T118" fmla="*/ 22 w 58"/>
                      <a:gd name="T119"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 h="19">
                        <a:moveTo>
                          <a:pt x="22" y="18"/>
                        </a:moveTo>
                        <a:lnTo>
                          <a:pt x="15" y="18"/>
                        </a:lnTo>
                        <a:lnTo>
                          <a:pt x="10" y="18"/>
                        </a:lnTo>
                        <a:lnTo>
                          <a:pt x="7" y="17"/>
                        </a:lnTo>
                        <a:lnTo>
                          <a:pt x="5" y="16"/>
                        </a:lnTo>
                        <a:lnTo>
                          <a:pt x="3" y="15"/>
                        </a:lnTo>
                        <a:lnTo>
                          <a:pt x="2" y="14"/>
                        </a:lnTo>
                        <a:lnTo>
                          <a:pt x="2" y="13"/>
                        </a:lnTo>
                        <a:lnTo>
                          <a:pt x="2" y="11"/>
                        </a:lnTo>
                        <a:lnTo>
                          <a:pt x="1" y="11"/>
                        </a:lnTo>
                        <a:lnTo>
                          <a:pt x="1" y="10"/>
                        </a:lnTo>
                        <a:lnTo>
                          <a:pt x="0" y="9"/>
                        </a:lnTo>
                        <a:lnTo>
                          <a:pt x="0" y="8"/>
                        </a:lnTo>
                        <a:lnTo>
                          <a:pt x="0" y="7"/>
                        </a:lnTo>
                        <a:lnTo>
                          <a:pt x="0" y="6"/>
                        </a:lnTo>
                        <a:lnTo>
                          <a:pt x="1" y="6"/>
                        </a:lnTo>
                        <a:lnTo>
                          <a:pt x="2" y="6"/>
                        </a:lnTo>
                        <a:lnTo>
                          <a:pt x="4" y="6"/>
                        </a:lnTo>
                        <a:lnTo>
                          <a:pt x="6" y="6"/>
                        </a:lnTo>
                        <a:lnTo>
                          <a:pt x="10" y="6"/>
                        </a:lnTo>
                        <a:lnTo>
                          <a:pt x="15" y="7"/>
                        </a:lnTo>
                        <a:lnTo>
                          <a:pt x="20" y="7"/>
                        </a:lnTo>
                        <a:lnTo>
                          <a:pt x="24" y="7"/>
                        </a:lnTo>
                        <a:lnTo>
                          <a:pt x="27" y="6"/>
                        </a:lnTo>
                        <a:lnTo>
                          <a:pt x="29" y="6"/>
                        </a:lnTo>
                        <a:lnTo>
                          <a:pt x="31" y="5"/>
                        </a:lnTo>
                        <a:lnTo>
                          <a:pt x="32" y="4"/>
                        </a:lnTo>
                        <a:lnTo>
                          <a:pt x="33" y="4"/>
                        </a:lnTo>
                        <a:lnTo>
                          <a:pt x="34" y="3"/>
                        </a:lnTo>
                        <a:lnTo>
                          <a:pt x="35" y="3"/>
                        </a:lnTo>
                        <a:lnTo>
                          <a:pt x="36" y="2"/>
                        </a:lnTo>
                        <a:lnTo>
                          <a:pt x="38" y="2"/>
                        </a:lnTo>
                        <a:lnTo>
                          <a:pt x="40" y="1"/>
                        </a:lnTo>
                        <a:lnTo>
                          <a:pt x="41" y="0"/>
                        </a:lnTo>
                        <a:lnTo>
                          <a:pt x="43" y="0"/>
                        </a:lnTo>
                        <a:lnTo>
                          <a:pt x="44" y="0"/>
                        </a:lnTo>
                        <a:lnTo>
                          <a:pt x="45" y="0"/>
                        </a:lnTo>
                        <a:lnTo>
                          <a:pt x="46" y="0"/>
                        </a:lnTo>
                        <a:lnTo>
                          <a:pt x="48" y="0"/>
                        </a:lnTo>
                        <a:lnTo>
                          <a:pt x="51" y="0"/>
                        </a:lnTo>
                        <a:lnTo>
                          <a:pt x="53" y="0"/>
                        </a:lnTo>
                        <a:lnTo>
                          <a:pt x="55" y="1"/>
                        </a:lnTo>
                        <a:lnTo>
                          <a:pt x="57" y="1"/>
                        </a:lnTo>
                        <a:lnTo>
                          <a:pt x="57" y="2"/>
                        </a:lnTo>
                        <a:lnTo>
                          <a:pt x="56" y="3"/>
                        </a:lnTo>
                        <a:lnTo>
                          <a:pt x="54" y="5"/>
                        </a:lnTo>
                        <a:lnTo>
                          <a:pt x="52" y="6"/>
                        </a:lnTo>
                        <a:lnTo>
                          <a:pt x="49" y="8"/>
                        </a:lnTo>
                        <a:lnTo>
                          <a:pt x="46" y="9"/>
                        </a:lnTo>
                        <a:lnTo>
                          <a:pt x="43" y="10"/>
                        </a:lnTo>
                        <a:lnTo>
                          <a:pt x="41" y="12"/>
                        </a:lnTo>
                        <a:lnTo>
                          <a:pt x="39" y="13"/>
                        </a:lnTo>
                        <a:lnTo>
                          <a:pt x="38" y="13"/>
                        </a:lnTo>
                        <a:lnTo>
                          <a:pt x="37" y="14"/>
                        </a:lnTo>
                        <a:lnTo>
                          <a:pt x="35" y="15"/>
                        </a:lnTo>
                        <a:lnTo>
                          <a:pt x="33" y="16"/>
                        </a:lnTo>
                        <a:lnTo>
                          <a:pt x="31" y="17"/>
                        </a:lnTo>
                        <a:lnTo>
                          <a:pt x="28" y="17"/>
                        </a:lnTo>
                        <a:lnTo>
                          <a:pt x="25" y="18"/>
                        </a:lnTo>
                        <a:lnTo>
                          <a:pt x="22" y="18"/>
                        </a:lnTo>
                      </a:path>
                    </a:pathLst>
                  </a:custGeom>
                  <a:solidFill>
                    <a:srgbClr val="FFFFF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6" name="Freeform 125"/>
                  <p:cNvSpPr>
                    <a:spLocks/>
                  </p:cNvSpPr>
                  <p:nvPr/>
                </p:nvSpPr>
                <p:spPr bwMode="auto">
                  <a:xfrm>
                    <a:off x="4944" y="3589"/>
                    <a:ext cx="17" cy="30"/>
                  </a:xfrm>
                  <a:custGeom>
                    <a:avLst/>
                    <a:gdLst>
                      <a:gd name="T0" fmla="*/ 9 w 17"/>
                      <a:gd name="T1" fmla="*/ 24 h 30"/>
                      <a:gd name="T2" fmla="*/ 10 w 17"/>
                      <a:gd name="T3" fmla="*/ 23 h 30"/>
                      <a:gd name="T4" fmla="*/ 12 w 17"/>
                      <a:gd name="T5" fmla="*/ 22 h 30"/>
                      <a:gd name="T6" fmla="*/ 13 w 17"/>
                      <a:gd name="T7" fmla="*/ 21 h 30"/>
                      <a:gd name="T8" fmla="*/ 14 w 17"/>
                      <a:gd name="T9" fmla="*/ 20 h 30"/>
                      <a:gd name="T10" fmla="*/ 14 w 17"/>
                      <a:gd name="T11" fmla="*/ 18 h 30"/>
                      <a:gd name="T12" fmla="*/ 16 w 17"/>
                      <a:gd name="T13" fmla="*/ 16 h 30"/>
                      <a:gd name="T14" fmla="*/ 16 w 17"/>
                      <a:gd name="T15" fmla="*/ 14 h 30"/>
                      <a:gd name="T16" fmla="*/ 14 w 17"/>
                      <a:gd name="T17" fmla="*/ 12 h 30"/>
                      <a:gd name="T18" fmla="*/ 13 w 17"/>
                      <a:gd name="T19" fmla="*/ 10 h 30"/>
                      <a:gd name="T20" fmla="*/ 12 w 17"/>
                      <a:gd name="T21" fmla="*/ 8 h 30"/>
                      <a:gd name="T22" fmla="*/ 10 w 17"/>
                      <a:gd name="T23" fmla="*/ 6 h 30"/>
                      <a:gd name="T24" fmla="*/ 9 w 17"/>
                      <a:gd name="T25" fmla="*/ 5 h 30"/>
                      <a:gd name="T26" fmla="*/ 8 w 17"/>
                      <a:gd name="T27" fmla="*/ 4 h 30"/>
                      <a:gd name="T28" fmla="*/ 8 w 17"/>
                      <a:gd name="T29" fmla="*/ 3 h 30"/>
                      <a:gd name="T30" fmla="*/ 1 w 17"/>
                      <a:gd name="T31" fmla="*/ 0 h 30"/>
                      <a:gd name="T32" fmla="*/ 1 w 17"/>
                      <a:gd name="T33" fmla="*/ 1 h 30"/>
                      <a:gd name="T34" fmla="*/ 2 w 17"/>
                      <a:gd name="T35" fmla="*/ 2 h 30"/>
                      <a:gd name="T36" fmla="*/ 2 w 17"/>
                      <a:gd name="T37" fmla="*/ 3 h 30"/>
                      <a:gd name="T38" fmla="*/ 4 w 17"/>
                      <a:gd name="T39" fmla="*/ 5 h 30"/>
                      <a:gd name="T40" fmla="*/ 5 w 17"/>
                      <a:gd name="T41" fmla="*/ 7 h 30"/>
                      <a:gd name="T42" fmla="*/ 6 w 17"/>
                      <a:gd name="T43" fmla="*/ 9 h 30"/>
                      <a:gd name="T44" fmla="*/ 6 w 17"/>
                      <a:gd name="T45" fmla="*/ 11 h 30"/>
                      <a:gd name="T46" fmla="*/ 6 w 17"/>
                      <a:gd name="T47" fmla="*/ 13 h 30"/>
                      <a:gd name="T48" fmla="*/ 6 w 17"/>
                      <a:gd name="T49" fmla="*/ 14 h 30"/>
                      <a:gd name="T50" fmla="*/ 6 w 17"/>
                      <a:gd name="T51" fmla="*/ 15 h 30"/>
                      <a:gd name="T52" fmla="*/ 5 w 17"/>
                      <a:gd name="T53" fmla="*/ 16 h 30"/>
                      <a:gd name="T54" fmla="*/ 5 w 17"/>
                      <a:gd name="T55" fmla="*/ 18 h 30"/>
                      <a:gd name="T56" fmla="*/ 4 w 17"/>
                      <a:gd name="T57" fmla="*/ 19 h 30"/>
                      <a:gd name="T58" fmla="*/ 2 w 17"/>
                      <a:gd name="T59" fmla="*/ 20 h 30"/>
                      <a:gd name="T60" fmla="*/ 2 w 17"/>
                      <a:gd name="T61" fmla="*/ 22 h 30"/>
                      <a:gd name="T62" fmla="*/ 1 w 17"/>
                      <a:gd name="T63" fmla="*/ 24 h 30"/>
                      <a:gd name="T64" fmla="*/ 0 w 17"/>
                      <a:gd name="T65" fmla="*/ 25 h 30"/>
                      <a:gd name="T66" fmla="*/ 0 w 17"/>
                      <a:gd name="T67" fmla="*/ 26 h 30"/>
                      <a:gd name="T68" fmla="*/ 0 w 17"/>
                      <a:gd name="T69" fmla="*/ 27 h 30"/>
                      <a:gd name="T70" fmla="*/ 0 w 17"/>
                      <a:gd name="T71" fmla="*/ 28 h 30"/>
                      <a:gd name="T72" fmla="*/ 1 w 17"/>
                      <a:gd name="T73" fmla="*/ 29 h 30"/>
                      <a:gd name="T74" fmla="*/ 2 w 17"/>
                      <a:gd name="T75" fmla="*/ 29 h 30"/>
                      <a:gd name="T76" fmla="*/ 4 w 17"/>
                      <a:gd name="T77" fmla="*/ 29 h 30"/>
                      <a:gd name="T78" fmla="*/ 9 w 17"/>
                      <a:gd name="T79"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30">
                        <a:moveTo>
                          <a:pt x="9" y="24"/>
                        </a:moveTo>
                        <a:lnTo>
                          <a:pt x="10" y="23"/>
                        </a:lnTo>
                        <a:lnTo>
                          <a:pt x="12" y="22"/>
                        </a:lnTo>
                        <a:lnTo>
                          <a:pt x="13" y="21"/>
                        </a:lnTo>
                        <a:lnTo>
                          <a:pt x="14" y="20"/>
                        </a:lnTo>
                        <a:lnTo>
                          <a:pt x="14" y="18"/>
                        </a:lnTo>
                        <a:lnTo>
                          <a:pt x="16" y="16"/>
                        </a:lnTo>
                        <a:lnTo>
                          <a:pt x="16" y="14"/>
                        </a:lnTo>
                        <a:lnTo>
                          <a:pt x="14" y="12"/>
                        </a:lnTo>
                        <a:lnTo>
                          <a:pt x="13" y="10"/>
                        </a:lnTo>
                        <a:lnTo>
                          <a:pt x="12" y="8"/>
                        </a:lnTo>
                        <a:lnTo>
                          <a:pt x="10" y="6"/>
                        </a:lnTo>
                        <a:lnTo>
                          <a:pt x="9" y="5"/>
                        </a:lnTo>
                        <a:lnTo>
                          <a:pt x="8" y="4"/>
                        </a:lnTo>
                        <a:lnTo>
                          <a:pt x="8" y="3"/>
                        </a:lnTo>
                        <a:lnTo>
                          <a:pt x="1" y="0"/>
                        </a:lnTo>
                        <a:lnTo>
                          <a:pt x="1" y="1"/>
                        </a:lnTo>
                        <a:lnTo>
                          <a:pt x="2" y="2"/>
                        </a:lnTo>
                        <a:lnTo>
                          <a:pt x="2" y="3"/>
                        </a:lnTo>
                        <a:lnTo>
                          <a:pt x="4" y="5"/>
                        </a:lnTo>
                        <a:lnTo>
                          <a:pt x="5" y="7"/>
                        </a:lnTo>
                        <a:lnTo>
                          <a:pt x="6" y="9"/>
                        </a:lnTo>
                        <a:lnTo>
                          <a:pt x="6" y="11"/>
                        </a:lnTo>
                        <a:lnTo>
                          <a:pt x="6" y="13"/>
                        </a:lnTo>
                        <a:lnTo>
                          <a:pt x="6" y="14"/>
                        </a:lnTo>
                        <a:lnTo>
                          <a:pt x="6" y="15"/>
                        </a:lnTo>
                        <a:lnTo>
                          <a:pt x="5" y="16"/>
                        </a:lnTo>
                        <a:lnTo>
                          <a:pt x="5" y="18"/>
                        </a:lnTo>
                        <a:lnTo>
                          <a:pt x="4" y="19"/>
                        </a:lnTo>
                        <a:lnTo>
                          <a:pt x="2" y="20"/>
                        </a:lnTo>
                        <a:lnTo>
                          <a:pt x="2" y="22"/>
                        </a:lnTo>
                        <a:lnTo>
                          <a:pt x="1" y="24"/>
                        </a:lnTo>
                        <a:lnTo>
                          <a:pt x="0" y="25"/>
                        </a:lnTo>
                        <a:lnTo>
                          <a:pt x="0" y="26"/>
                        </a:lnTo>
                        <a:lnTo>
                          <a:pt x="0" y="27"/>
                        </a:lnTo>
                        <a:lnTo>
                          <a:pt x="0" y="28"/>
                        </a:lnTo>
                        <a:lnTo>
                          <a:pt x="1" y="29"/>
                        </a:lnTo>
                        <a:lnTo>
                          <a:pt x="2" y="29"/>
                        </a:lnTo>
                        <a:lnTo>
                          <a:pt x="4" y="29"/>
                        </a:lnTo>
                        <a:lnTo>
                          <a:pt x="9" y="24"/>
                        </a:lnTo>
                      </a:path>
                    </a:pathLst>
                  </a:custGeom>
                  <a:solidFill>
                    <a:srgbClr val="FFFFF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7" name="Freeform 126"/>
                  <p:cNvSpPr>
                    <a:spLocks/>
                  </p:cNvSpPr>
                  <p:nvPr/>
                </p:nvSpPr>
                <p:spPr bwMode="auto">
                  <a:xfrm>
                    <a:off x="4631" y="3546"/>
                    <a:ext cx="240" cy="79"/>
                  </a:xfrm>
                  <a:custGeom>
                    <a:avLst/>
                    <a:gdLst>
                      <a:gd name="T0" fmla="*/ 207 w 240"/>
                      <a:gd name="T1" fmla="*/ 1 h 79"/>
                      <a:gd name="T2" fmla="*/ 209 w 240"/>
                      <a:gd name="T3" fmla="*/ 4 h 79"/>
                      <a:gd name="T4" fmla="*/ 207 w 240"/>
                      <a:gd name="T5" fmla="*/ 9 h 79"/>
                      <a:gd name="T6" fmla="*/ 199 w 240"/>
                      <a:gd name="T7" fmla="*/ 18 h 79"/>
                      <a:gd name="T8" fmla="*/ 186 w 240"/>
                      <a:gd name="T9" fmla="*/ 30 h 79"/>
                      <a:gd name="T10" fmla="*/ 173 w 240"/>
                      <a:gd name="T11" fmla="*/ 38 h 79"/>
                      <a:gd name="T12" fmla="*/ 159 w 240"/>
                      <a:gd name="T13" fmla="*/ 43 h 79"/>
                      <a:gd name="T14" fmla="*/ 138 w 240"/>
                      <a:gd name="T15" fmla="*/ 47 h 79"/>
                      <a:gd name="T16" fmla="*/ 116 w 240"/>
                      <a:gd name="T17" fmla="*/ 48 h 79"/>
                      <a:gd name="T18" fmla="*/ 98 w 240"/>
                      <a:gd name="T19" fmla="*/ 47 h 79"/>
                      <a:gd name="T20" fmla="*/ 83 w 240"/>
                      <a:gd name="T21" fmla="*/ 45 h 79"/>
                      <a:gd name="T22" fmla="*/ 69 w 240"/>
                      <a:gd name="T23" fmla="*/ 43 h 79"/>
                      <a:gd name="T24" fmla="*/ 58 w 240"/>
                      <a:gd name="T25" fmla="*/ 41 h 79"/>
                      <a:gd name="T26" fmla="*/ 48 w 240"/>
                      <a:gd name="T27" fmla="*/ 41 h 79"/>
                      <a:gd name="T28" fmla="*/ 38 w 240"/>
                      <a:gd name="T29" fmla="*/ 43 h 79"/>
                      <a:gd name="T30" fmla="*/ 23 w 240"/>
                      <a:gd name="T31" fmla="*/ 49 h 79"/>
                      <a:gd name="T32" fmla="*/ 14 w 240"/>
                      <a:gd name="T33" fmla="*/ 54 h 79"/>
                      <a:gd name="T34" fmla="*/ 7 w 240"/>
                      <a:gd name="T35" fmla="*/ 58 h 79"/>
                      <a:gd name="T36" fmla="*/ 2 w 240"/>
                      <a:gd name="T37" fmla="*/ 62 h 79"/>
                      <a:gd name="T38" fmla="*/ 0 w 240"/>
                      <a:gd name="T39" fmla="*/ 63 h 79"/>
                      <a:gd name="T40" fmla="*/ 19 w 240"/>
                      <a:gd name="T41" fmla="*/ 66 h 79"/>
                      <a:gd name="T42" fmla="*/ 62 w 240"/>
                      <a:gd name="T43" fmla="*/ 72 h 79"/>
                      <a:gd name="T44" fmla="*/ 111 w 240"/>
                      <a:gd name="T45" fmla="*/ 77 h 79"/>
                      <a:gd name="T46" fmla="*/ 147 w 240"/>
                      <a:gd name="T47" fmla="*/ 78 h 79"/>
                      <a:gd name="T48" fmla="*/ 173 w 240"/>
                      <a:gd name="T49" fmla="*/ 72 h 79"/>
                      <a:gd name="T50" fmla="*/ 199 w 240"/>
                      <a:gd name="T51" fmla="*/ 62 h 79"/>
                      <a:gd name="T52" fmla="*/ 220 w 240"/>
                      <a:gd name="T53" fmla="*/ 51 h 79"/>
                      <a:gd name="T54" fmla="*/ 232 w 240"/>
                      <a:gd name="T55" fmla="*/ 40 h 79"/>
                      <a:gd name="T56" fmla="*/ 236 w 240"/>
                      <a:gd name="T57" fmla="*/ 31 h 79"/>
                      <a:gd name="T58" fmla="*/ 238 w 240"/>
                      <a:gd name="T59" fmla="*/ 24 h 79"/>
                      <a:gd name="T60" fmla="*/ 238 w 240"/>
                      <a:gd name="T61" fmla="*/ 20 h 79"/>
                      <a:gd name="T62" fmla="*/ 236 w 240"/>
                      <a:gd name="T63" fmla="*/ 17 h 79"/>
                      <a:gd name="T64" fmla="*/ 229 w 240"/>
                      <a:gd name="T65" fmla="*/ 13 h 79"/>
                      <a:gd name="T66" fmla="*/ 219 w 240"/>
                      <a:gd name="T67" fmla="*/ 7 h 79"/>
                      <a:gd name="T68" fmla="*/ 210 w 240"/>
                      <a:gd name="T69" fmla="*/ 2 h 79"/>
                      <a:gd name="T70" fmla="*/ 206 w 240"/>
                      <a:gd name="T7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79">
                        <a:moveTo>
                          <a:pt x="206" y="0"/>
                        </a:moveTo>
                        <a:lnTo>
                          <a:pt x="207" y="1"/>
                        </a:lnTo>
                        <a:lnTo>
                          <a:pt x="208" y="2"/>
                        </a:lnTo>
                        <a:lnTo>
                          <a:pt x="209" y="4"/>
                        </a:lnTo>
                        <a:lnTo>
                          <a:pt x="209" y="6"/>
                        </a:lnTo>
                        <a:lnTo>
                          <a:pt x="207" y="9"/>
                        </a:lnTo>
                        <a:lnTo>
                          <a:pt x="204" y="14"/>
                        </a:lnTo>
                        <a:lnTo>
                          <a:pt x="199" y="18"/>
                        </a:lnTo>
                        <a:lnTo>
                          <a:pt x="192" y="24"/>
                        </a:lnTo>
                        <a:lnTo>
                          <a:pt x="186" y="30"/>
                        </a:lnTo>
                        <a:lnTo>
                          <a:pt x="179" y="34"/>
                        </a:lnTo>
                        <a:lnTo>
                          <a:pt x="173" y="38"/>
                        </a:lnTo>
                        <a:lnTo>
                          <a:pt x="166" y="41"/>
                        </a:lnTo>
                        <a:lnTo>
                          <a:pt x="159" y="43"/>
                        </a:lnTo>
                        <a:lnTo>
                          <a:pt x="149" y="45"/>
                        </a:lnTo>
                        <a:lnTo>
                          <a:pt x="138" y="47"/>
                        </a:lnTo>
                        <a:lnTo>
                          <a:pt x="126" y="48"/>
                        </a:lnTo>
                        <a:lnTo>
                          <a:pt x="116" y="48"/>
                        </a:lnTo>
                        <a:lnTo>
                          <a:pt x="106" y="48"/>
                        </a:lnTo>
                        <a:lnTo>
                          <a:pt x="98" y="47"/>
                        </a:lnTo>
                        <a:lnTo>
                          <a:pt x="90" y="46"/>
                        </a:lnTo>
                        <a:lnTo>
                          <a:pt x="83" y="45"/>
                        </a:lnTo>
                        <a:lnTo>
                          <a:pt x="76" y="44"/>
                        </a:lnTo>
                        <a:lnTo>
                          <a:pt x="69" y="43"/>
                        </a:lnTo>
                        <a:lnTo>
                          <a:pt x="63" y="42"/>
                        </a:lnTo>
                        <a:lnTo>
                          <a:pt x="58" y="41"/>
                        </a:lnTo>
                        <a:lnTo>
                          <a:pt x="53" y="41"/>
                        </a:lnTo>
                        <a:lnTo>
                          <a:pt x="48" y="41"/>
                        </a:lnTo>
                        <a:lnTo>
                          <a:pt x="43" y="42"/>
                        </a:lnTo>
                        <a:lnTo>
                          <a:pt x="38" y="43"/>
                        </a:lnTo>
                        <a:lnTo>
                          <a:pt x="31" y="45"/>
                        </a:lnTo>
                        <a:lnTo>
                          <a:pt x="23" y="49"/>
                        </a:lnTo>
                        <a:lnTo>
                          <a:pt x="18" y="51"/>
                        </a:lnTo>
                        <a:lnTo>
                          <a:pt x="14" y="54"/>
                        </a:lnTo>
                        <a:lnTo>
                          <a:pt x="10" y="56"/>
                        </a:lnTo>
                        <a:lnTo>
                          <a:pt x="7" y="58"/>
                        </a:lnTo>
                        <a:lnTo>
                          <a:pt x="4" y="60"/>
                        </a:lnTo>
                        <a:lnTo>
                          <a:pt x="2" y="62"/>
                        </a:lnTo>
                        <a:lnTo>
                          <a:pt x="1" y="63"/>
                        </a:lnTo>
                        <a:lnTo>
                          <a:pt x="0" y="63"/>
                        </a:lnTo>
                        <a:lnTo>
                          <a:pt x="5" y="64"/>
                        </a:lnTo>
                        <a:lnTo>
                          <a:pt x="19" y="66"/>
                        </a:lnTo>
                        <a:lnTo>
                          <a:pt x="38" y="69"/>
                        </a:lnTo>
                        <a:lnTo>
                          <a:pt x="62" y="72"/>
                        </a:lnTo>
                        <a:lnTo>
                          <a:pt x="87" y="75"/>
                        </a:lnTo>
                        <a:lnTo>
                          <a:pt x="111" y="77"/>
                        </a:lnTo>
                        <a:lnTo>
                          <a:pt x="132" y="78"/>
                        </a:lnTo>
                        <a:lnTo>
                          <a:pt x="147" y="78"/>
                        </a:lnTo>
                        <a:lnTo>
                          <a:pt x="160" y="76"/>
                        </a:lnTo>
                        <a:lnTo>
                          <a:pt x="173" y="72"/>
                        </a:lnTo>
                        <a:lnTo>
                          <a:pt x="186" y="68"/>
                        </a:lnTo>
                        <a:lnTo>
                          <a:pt x="199" y="62"/>
                        </a:lnTo>
                        <a:lnTo>
                          <a:pt x="210" y="56"/>
                        </a:lnTo>
                        <a:lnTo>
                          <a:pt x="220" y="51"/>
                        </a:lnTo>
                        <a:lnTo>
                          <a:pt x="228" y="45"/>
                        </a:lnTo>
                        <a:lnTo>
                          <a:pt x="232" y="40"/>
                        </a:lnTo>
                        <a:lnTo>
                          <a:pt x="234" y="35"/>
                        </a:lnTo>
                        <a:lnTo>
                          <a:pt x="236" y="31"/>
                        </a:lnTo>
                        <a:lnTo>
                          <a:pt x="238" y="27"/>
                        </a:lnTo>
                        <a:lnTo>
                          <a:pt x="238" y="24"/>
                        </a:lnTo>
                        <a:lnTo>
                          <a:pt x="239" y="22"/>
                        </a:lnTo>
                        <a:lnTo>
                          <a:pt x="238" y="20"/>
                        </a:lnTo>
                        <a:lnTo>
                          <a:pt x="237" y="18"/>
                        </a:lnTo>
                        <a:lnTo>
                          <a:pt x="236" y="17"/>
                        </a:lnTo>
                        <a:lnTo>
                          <a:pt x="233" y="16"/>
                        </a:lnTo>
                        <a:lnTo>
                          <a:pt x="229" y="13"/>
                        </a:lnTo>
                        <a:lnTo>
                          <a:pt x="224" y="10"/>
                        </a:lnTo>
                        <a:lnTo>
                          <a:pt x="219" y="7"/>
                        </a:lnTo>
                        <a:lnTo>
                          <a:pt x="214" y="4"/>
                        </a:lnTo>
                        <a:lnTo>
                          <a:pt x="210" y="2"/>
                        </a:lnTo>
                        <a:lnTo>
                          <a:pt x="207" y="0"/>
                        </a:lnTo>
                        <a:lnTo>
                          <a:pt x="206" y="0"/>
                        </a:lnTo>
                      </a:path>
                    </a:pathLst>
                  </a:custGeom>
                  <a:solidFill>
                    <a:srgbClr val="7F7F7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8" name="Freeform 127"/>
                  <p:cNvSpPr>
                    <a:spLocks/>
                  </p:cNvSpPr>
                  <p:nvPr/>
                </p:nvSpPr>
                <p:spPr bwMode="auto">
                  <a:xfrm>
                    <a:off x="4751" y="3546"/>
                    <a:ext cx="120" cy="79"/>
                  </a:xfrm>
                  <a:custGeom>
                    <a:avLst/>
                    <a:gdLst>
                      <a:gd name="T0" fmla="*/ 27 w 120"/>
                      <a:gd name="T1" fmla="*/ 78 h 79"/>
                      <a:gd name="T2" fmla="*/ 40 w 120"/>
                      <a:gd name="T3" fmla="*/ 76 h 79"/>
                      <a:gd name="T4" fmla="*/ 53 w 120"/>
                      <a:gd name="T5" fmla="*/ 72 h 79"/>
                      <a:gd name="T6" fmla="*/ 66 w 120"/>
                      <a:gd name="T7" fmla="*/ 68 h 79"/>
                      <a:gd name="T8" fmla="*/ 79 w 120"/>
                      <a:gd name="T9" fmla="*/ 62 h 79"/>
                      <a:gd name="T10" fmla="*/ 90 w 120"/>
                      <a:gd name="T11" fmla="*/ 56 h 79"/>
                      <a:gd name="T12" fmla="*/ 100 w 120"/>
                      <a:gd name="T13" fmla="*/ 51 h 79"/>
                      <a:gd name="T14" fmla="*/ 108 w 120"/>
                      <a:gd name="T15" fmla="*/ 45 h 79"/>
                      <a:gd name="T16" fmla="*/ 112 w 120"/>
                      <a:gd name="T17" fmla="*/ 40 h 79"/>
                      <a:gd name="T18" fmla="*/ 114 w 120"/>
                      <a:gd name="T19" fmla="*/ 35 h 79"/>
                      <a:gd name="T20" fmla="*/ 116 w 120"/>
                      <a:gd name="T21" fmla="*/ 31 h 79"/>
                      <a:gd name="T22" fmla="*/ 118 w 120"/>
                      <a:gd name="T23" fmla="*/ 27 h 79"/>
                      <a:gd name="T24" fmla="*/ 118 w 120"/>
                      <a:gd name="T25" fmla="*/ 24 h 79"/>
                      <a:gd name="T26" fmla="*/ 119 w 120"/>
                      <a:gd name="T27" fmla="*/ 22 h 79"/>
                      <a:gd name="T28" fmla="*/ 118 w 120"/>
                      <a:gd name="T29" fmla="*/ 20 h 79"/>
                      <a:gd name="T30" fmla="*/ 117 w 120"/>
                      <a:gd name="T31" fmla="*/ 18 h 79"/>
                      <a:gd name="T32" fmla="*/ 116 w 120"/>
                      <a:gd name="T33" fmla="*/ 17 h 79"/>
                      <a:gd name="T34" fmla="*/ 113 w 120"/>
                      <a:gd name="T35" fmla="*/ 16 h 79"/>
                      <a:gd name="T36" fmla="*/ 109 w 120"/>
                      <a:gd name="T37" fmla="*/ 13 h 79"/>
                      <a:gd name="T38" fmla="*/ 104 w 120"/>
                      <a:gd name="T39" fmla="*/ 10 h 79"/>
                      <a:gd name="T40" fmla="*/ 99 w 120"/>
                      <a:gd name="T41" fmla="*/ 7 h 79"/>
                      <a:gd name="T42" fmla="*/ 94 w 120"/>
                      <a:gd name="T43" fmla="*/ 4 h 79"/>
                      <a:gd name="T44" fmla="*/ 90 w 120"/>
                      <a:gd name="T45" fmla="*/ 2 h 79"/>
                      <a:gd name="T46" fmla="*/ 87 w 120"/>
                      <a:gd name="T47" fmla="*/ 0 h 79"/>
                      <a:gd name="T48" fmla="*/ 86 w 120"/>
                      <a:gd name="T49" fmla="*/ 0 h 79"/>
                      <a:gd name="T50" fmla="*/ 87 w 120"/>
                      <a:gd name="T51" fmla="*/ 1 h 79"/>
                      <a:gd name="T52" fmla="*/ 88 w 120"/>
                      <a:gd name="T53" fmla="*/ 2 h 79"/>
                      <a:gd name="T54" fmla="*/ 89 w 120"/>
                      <a:gd name="T55" fmla="*/ 4 h 79"/>
                      <a:gd name="T56" fmla="*/ 89 w 120"/>
                      <a:gd name="T57" fmla="*/ 6 h 79"/>
                      <a:gd name="T58" fmla="*/ 87 w 120"/>
                      <a:gd name="T59" fmla="*/ 9 h 79"/>
                      <a:gd name="T60" fmla="*/ 84 w 120"/>
                      <a:gd name="T61" fmla="*/ 14 h 79"/>
                      <a:gd name="T62" fmla="*/ 79 w 120"/>
                      <a:gd name="T63" fmla="*/ 18 h 79"/>
                      <a:gd name="T64" fmla="*/ 72 w 120"/>
                      <a:gd name="T65" fmla="*/ 24 h 79"/>
                      <a:gd name="T66" fmla="*/ 66 w 120"/>
                      <a:gd name="T67" fmla="*/ 30 h 79"/>
                      <a:gd name="T68" fmla="*/ 59 w 120"/>
                      <a:gd name="T69" fmla="*/ 34 h 79"/>
                      <a:gd name="T70" fmla="*/ 53 w 120"/>
                      <a:gd name="T71" fmla="*/ 38 h 79"/>
                      <a:gd name="T72" fmla="*/ 46 w 120"/>
                      <a:gd name="T73" fmla="*/ 41 h 79"/>
                      <a:gd name="T74" fmla="*/ 39 w 120"/>
                      <a:gd name="T75" fmla="*/ 43 h 79"/>
                      <a:gd name="T76" fmla="*/ 29 w 120"/>
                      <a:gd name="T77" fmla="*/ 45 h 79"/>
                      <a:gd name="T78" fmla="*/ 18 w 120"/>
                      <a:gd name="T79" fmla="*/ 47 h 79"/>
                      <a:gd name="T80" fmla="*/ 16 w 120"/>
                      <a:gd name="T81" fmla="*/ 47 h 79"/>
                      <a:gd name="T82" fmla="*/ 13 w 120"/>
                      <a:gd name="T83" fmla="*/ 47 h 79"/>
                      <a:gd name="T84" fmla="*/ 11 w 120"/>
                      <a:gd name="T85" fmla="*/ 48 h 79"/>
                      <a:gd name="T86" fmla="*/ 9 w 120"/>
                      <a:gd name="T87" fmla="*/ 48 h 79"/>
                      <a:gd name="T88" fmla="*/ 7 w 120"/>
                      <a:gd name="T89" fmla="*/ 48 h 79"/>
                      <a:gd name="T90" fmla="*/ 5 w 120"/>
                      <a:gd name="T91" fmla="*/ 48 h 79"/>
                      <a:gd name="T92" fmla="*/ 2 w 120"/>
                      <a:gd name="T93" fmla="*/ 48 h 79"/>
                      <a:gd name="T94" fmla="*/ 0 w 120"/>
                      <a:gd name="T95" fmla="*/ 48 h 79"/>
                      <a:gd name="T96" fmla="*/ 27 w 120"/>
                      <a:gd name="T97"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 h="79">
                        <a:moveTo>
                          <a:pt x="27" y="78"/>
                        </a:moveTo>
                        <a:lnTo>
                          <a:pt x="40" y="76"/>
                        </a:lnTo>
                        <a:lnTo>
                          <a:pt x="53" y="72"/>
                        </a:lnTo>
                        <a:lnTo>
                          <a:pt x="66" y="68"/>
                        </a:lnTo>
                        <a:lnTo>
                          <a:pt x="79" y="62"/>
                        </a:lnTo>
                        <a:lnTo>
                          <a:pt x="90" y="56"/>
                        </a:lnTo>
                        <a:lnTo>
                          <a:pt x="100" y="51"/>
                        </a:lnTo>
                        <a:lnTo>
                          <a:pt x="108" y="45"/>
                        </a:lnTo>
                        <a:lnTo>
                          <a:pt x="112" y="40"/>
                        </a:lnTo>
                        <a:lnTo>
                          <a:pt x="114" y="35"/>
                        </a:lnTo>
                        <a:lnTo>
                          <a:pt x="116" y="31"/>
                        </a:lnTo>
                        <a:lnTo>
                          <a:pt x="118" y="27"/>
                        </a:lnTo>
                        <a:lnTo>
                          <a:pt x="118" y="24"/>
                        </a:lnTo>
                        <a:lnTo>
                          <a:pt x="119" y="22"/>
                        </a:lnTo>
                        <a:lnTo>
                          <a:pt x="118" y="20"/>
                        </a:lnTo>
                        <a:lnTo>
                          <a:pt x="117" y="18"/>
                        </a:lnTo>
                        <a:lnTo>
                          <a:pt x="116" y="17"/>
                        </a:lnTo>
                        <a:lnTo>
                          <a:pt x="113" y="16"/>
                        </a:lnTo>
                        <a:lnTo>
                          <a:pt x="109" y="13"/>
                        </a:lnTo>
                        <a:lnTo>
                          <a:pt x="104" y="10"/>
                        </a:lnTo>
                        <a:lnTo>
                          <a:pt x="99" y="7"/>
                        </a:lnTo>
                        <a:lnTo>
                          <a:pt x="94" y="4"/>
                        </a:lnTo>
                        <a:lnTo>
                          <a:pt x="90" y="2"/>
                        </a:lnTo>
                        <a:lnTo>
                          <a:pt x="87" y="0"/>
                        </a:lnTo>
                        <a:lnTo>
                          <a:pt x="86" y="0"/>
                        </a:lnTo>
                        <a:lnTo>
                          <a:pt x="87" y="1"/>
                        </a:lnTo>
                        <a:lnTo>
                          <a:pt x="88" y="2"/>
                        </a:lnTo>
                        <a:lnTo>
                          <a:pt x="89" y="4"/>
                        </a:lnTo>
                        <a:lnTo>
                          <a:pt x="89" y="6"/>
                        </a:lnTo>
                        <a:lnTo>
                          <a:pt x="87" y="9"/>
                        </a:lnTo>
                        <a:lnTo>
                          <a:pt x="84" y="14"/>
                        </a:lnTo>
                        <a:lnTo>
                          <a:pt x="79" y="18"/>
                        </a:lnTo>
                        <a:lnTo>
                          <a:pt x="72" y="24"/>
                        </a:lnTo>
                        <a:lnTo>
                          <a:pt x="66" y="30"/>
                        </a:lnTo>
                        <a:lnTo>
                          <a:pt x="59" y="34"/>
                        </a:lnTo>
                        <a:lnTo>
                          <a:pt x="53" y="38"/>
                        </a:lnTo>
                        <a:lnTo>
                          <a:pt x="46" y="41"/>
                        </a:lnTo>
                        <a:lnTo>
                          <a:pt x="39" y="43"/>
                        </a:lnTo>
                        <a:lnTo>
                          <a:pt x="29" y="45"/>
                        </a:lnTo>
                        <a:lnTo>
                          <a:pt x="18" y="47"/>
                        </a:lnTo>
                        <a:lnTo>
                          <a:pt x="16" y="47"/>
                        </a:lnTo>
                        <a:lnTo>
                          <a:pt x="13" y="47"/>
                        </a:lnTo>
                        <a:lnTo>
                          <a:pt x="11" y="48"/>
                        </a:lnTo>
                        <a:lnTo>
                          <a:pt x="9" y="48"/>
                        </a:lnTo>
                        <a:lnTo>
                          <a:pt x="7" y="48"/>
                        </a:lnTo>
                        <a:lnTo>
                          <a:pt x="5" y="48"/>
                        </a:lnTo>
                        <a:lnTo>
                          <a:pt x="2" y="48"/>
                        </a:lnTo>
                        <a:lnTo>
                          <a:pt x="0" y="48"/>
                        </a:lnTo>
                        <a:lnTo>
                          <a:pt x="27" y="78"/>
                        </a:lnTo>
                      </a:path>
                    </a:pathLst>
                  </a:custGeom>
                  <a:solidFill>
                    <a:srgbClr val="7F7F7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29" name="Freeform 128"/>
                  <p:cNvSpPr>
                    <a:spLocks/>
                  </p:cNvSpPr>
                  <p:nvPr/>
                </p:nvSpPr>
                <p:spPr bwMode="auto">
                  <a:xfrm>
                    <a:off x="4727" y="3592"/>
                    <a:ext cx="68" cy="37"/>
                  </a:xfrm>
                  <a:custGeom>
                    <a:avLst/>
                    <a:gdLst>
                      <a:gd name="T0" fmla="*/ 67 w 68"/>
                      <a:gd name="T1" fmla="*/ 32 h 37"/>
                      <a:gd name="T2" fmla="*/ 31 w 68"/>
                      <a:gd name="T3" fmla="*/ 0 h 37"/>
                      <a:gd name="T4" fmla="*/ 0 w 68"/>
                      <a:gd name="T5" fmla="*/ 0 h 37"/>
                      <a:gd name="T6" fmla="*/ 1 w 68"/>
                      <a:gd name="T7" fmla="*/ 0 h 37"/>
                      <a:gd name="T8" fmla="*/ 2 w 68"/>
                      <a:gd name="T9" fmla="*/ 1 h 37"/>
                      <a:gd name="T10" fmla="*/ 4 w 68"/>
                      <a:gd name="T11" fmla="*/ 1 h 37"/>
                      <a:gd name="T12" fmla="*/ 7 w 68"/>
                      <a:gd name="T13" fmla="*/ 2 h 37"/>
                      <a:gd name="T14" fmla="*/ 10 w 68"/>
                      <a:gd name="T15" fmla="*/ 3 h 37"/>
                      <a:gd name="T16" fmla="*/ 13 w 68"/>
                      <a:gd name="T17" fmla="*/ 5 h 37"/>
                      <a:gd name="T18" fmla="*/ 16 w 68"/>
                      <a:gd name="T19" fmla="*/ 6 h 37"/>
                      <a:gd name="T20" fmla="*/ 19 w 68"/>
                      <a:gd name="T21" fmla="*/ 8 h 37"/>
                      <a:gd name="T22" fmla="*/ 25 w 68"/>
                      <a:gd name="T23" fmla="*/ 12 h 37"/>
                      <a:gd name="T24" fmla="*/ 30 w 68"/>
                      <a:gd name="T25" fmla="*/ 16 h 37"/>
                      <a:gd name="T26" fmla="*/ 34 w 68"/>
                      <a:gd name="T27" fmla="*/ 21 h 37"/>
                      <a:gd name="T28" fmla="*/ 38 w 68"/>
                      <a:gd name="T29" fmla="*/ 25 h 37"/>
                      <a:gd name="T30" fmla="*/ 41 w 68"/>
                      <a:gd name="T31" fmla="*/ 30 h 37"/>
                      <a:gd name="T32" fmla="*/ 43 w 68"/>
                      <a:gd name="T33" fmla="*/ 33 h 37"/>
                      <a:gd name="T34" fmla="*/ 44 w 68"/>
                      <a:gd name="T35" fmla="*/ 35 h 37"/>
                      <a:gd name="T36" fmla="*/ 45 w 68"/>
                      <a:gd name="T37" fmla="*/ 36 h 37"/>
                      <a:gd name="T38" fmla="*/ 51 w 68"/>
                      <a:gd name="T39" fmla="*/ 36 h 37"/>
                      <a:gd name="T40" fmla="*/ 67 w 68"/>
                      <a:gd name="T41"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37">
                        <a:moveTo>
                          <a:pt x="67" y="32"/>
                        </a:moveTo>
                        <a:lnTo>
                          <a:pt x="31" y="0"/>
                        </a:lnTo>
                        <a:lnTo>
                          <a:pt x="0" y="0"/>
                        </a:lnTo>
                        <a:lnTo>
                          <a:pt x="1" y="0"/>
                        </a:lnTo>
                        <a:lnTo>
                          <a:pt x="2" y="1"/>
                        </a:lnTo>
                        <a:lnTo>
                          <a:pt x="4" y="1"/>
                        </a:lnTo>
                        <a:lnTo>
                          <a:pt x="7" y="2"/>
                        </a:lnTo>
                        <a:lnTo>
                          <a:pt x="10" y="3"/>
                        </a:lnTo>
                        <a:lnTo>
                          <a:pt x="13" y="5"/>
                        </a:lnTo>
                        <a:lnTo>
                          <a:pt x="16" y="6"/>
                        </a:lnTo>
                        <a:lnTo>
                          <a:pt x="19" y="8"/>
                        </a:lnTo>
                        <a:lnTo>
                          <a:pt x="25" y="12"/>
                        </a:lnTo>
                        <a:lnTo>
                          <a:pt x="30" y="16"/>
                        </a:lnTo>
                        <a:lnTo>
                          <a:pt x="34" y="21"/>
                        </a:lnTo>
                        <a:lnTo>
                          <a:pt x="38" y="25"/>
                        </a:lnTo>
                        <a:lnTo>
                          <a:pt x="41" y="30"/>
                        </a:lnTo>
                        <a:lnTo>
                          <a:pt x="43" y="33"/>
                        </a:lnTo>
                        <a:lnTo>
                          <a:pt x="44" y="35"/>
                        </a:lnTo>
                        <a:lnTo>
                          <a:pt x="45" y="36"/>
                        </a:lnTo>
                        <a:lnTo>
                          <a:pt x="51" y="36"/>
                        </a:lnTo>
                        <a:lnTo>
                          <a:pt x="67" y="32"/>
                        </a:lnTo>
                      </a:path>
                    </a:pathLst>
                  </a:custGeom>
                  <a:solidFill>
                    <a:srgbClr val="8ECEE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30" name="Freeform 129"/>
                  <p:cNvSpPr>
                    <a:spLocks/>
                  </p:cNvSpPr>
                  <p:nvPr/>
                </p:nvSpPr>
                <p:spPr bwMode="auto">
                  <a:xfrm>
                    <a:off x="4640" y="3639"/>
                    <a:ext cx="119" cy="41"/>
                  </a:xfrm>
                  <a:custGeom>
                    <a:avLst/>
                    <a:gdLst>
                      <a:gd name="T0" fmla="*/ 118 w 119"/>
                      <a:gd name="T1" fmla="*/ 27 h 41"/>
                      <a:gd name="T2" fmla="*/ 117 w 119"/>
                      <a:gd name="T3" fmla="*/ 28 h 41"/>
                      <a:gd name="T4" fmla="*/ 117 w 119"/>
                      <a:gd name="T5" fmla="*/ 30 h 41"/>
                      <a:gd name="T6" fmla="*/ 117 w 119"/>
                      <a:gd name="T7" fmla="*/ 32 h 41"/>
                      <a:gd name="T8" fmla="*/ 116 w 119"/>
                      <a:gd name="T9" fmla="*/ 34 h 41"/>
                      <a:gd name="T10" fmla="*/ 116 w 119"/>
                      <a:gd name="T11" fmla="*/ 36 h 41"/>
                      <a:gd name="T12" fmla="*/ 116 w 119"/>
                      <a:gd name="T13" fmla="*/ 38 h 41"/>
                      <a:gd name="T14" fmla="*/ 117 w 119"/>
                      <a:gd name="T15" fmla="*/ 40 h 41"/>
                      <a:gd name="T16" fmla="*/ 112 w 119"/>
                      <a:gd name="T17" fmla="*/ 40 h 41"/>
                      <a:gd name="T18" fmla="*/ 100 w 119"/>
                      <a:gd name="T19" fmla="*/ 39 h 41"/>
                      <a:gd name="T20" fmla="*/ 84 w 119"/>
                      <a:gd name="T21" fmla="*/ 37 h 41"/>
                      <a:gd name="T22" fmla="*/ 64 w 119"/>
                      <a:gd name="T23" fmla="*/ 34 h 41"/>
                      <a:gd name="T24" fmla="*/ 44 w 119"/>
                      <a:gd name="T25" fmla="*/ 30 h 41"/>
                      <a:gd name="T26" fmla="*/ 27 w 119"/>
                      <a:gd name="T27" fmla="*/ 27 h 41"/>
                      <a:gd name="T28" fmla="*/ 15 w 119"/>
                      <a:gd name="T29" fmla="*/ 25 h 41"/>
                      <a:gd name="T30" fmla="*/ 10 w 119"/>
                      <a:gd name="T31" fmla="*/ 25 h 41"/>
                      <a:gd name="T32" fmla="*/ 10 w 119"/>
                      <a:gd name="T33" fmla="*/ 24 h 41"/>
                      <a:gd name="T34" fmla="*/ 10 w 119"/>
                      <a:gd name="T35" fmla="*/ 21 h 41"/>
                      <a:gd name="T36" fmla="*/ 9 w 119"/>
                      <a:gd name="T37" fmla="*/ 18 h 41"/>
                      <a:gd name="T38" fmla="*/ 7 w 119"/>
                      <a:gd name="T39" fmla="*/ 14 h 41"/>
                      <a:gd name="T40" fmla="*/ 6 w 119"/>
                      <a:gd name="T41" fmla="*/ 9 h 41"/>
                      <a:gd name="T42" fmla="*/ 4 w 119"/>
                      <a:gd name="T43" fmla="*/ 5 h 41"/>
                      <a:gd name="T44" fmla="*/ 2 w 119"/>
                      <a:gd name="T45" fmla="*/ 2 h 41"/>
                      <a:gd name="T46" fmla="*/ 0 w 119"/>
                      <a:gd name="T47" fmla="*/ 0 h 41"/>
                      <a:gd name="T48" fmla="*/ 3 w 119"/>
                      <a:gd name="T49" fmla="*/ 0 h 41"/>
                      <a:gd name="T50" fmla="*/ 16 w 119"/>
                      <a:gd name="T51" fmla="*/ 3 h 41"/>
                      <a:gd name="T52" fmla="*/ 35 w 119"/>
                      <a:gd name="T53" fmla="*/ 7 h 41"/>
                      <a:gd name="T54" fmla="*/ 57 w 119"/>
                      <a:gd name="T55" fmla="*/ 12 h 41"/>
                      <a:gd name="T56" fmla="*/ 79 w 119"/>
                      <a:gd name="T57" fmla="*/ 18 h 41"/>
                      <a:gd name="T58" fmla="*/ 98 w 119"/>
                      <a:gd name="T59" fmla="*/ 22 h 41"/>
                      <a:gd name="T60" fmla="*/ 112 w 119"/>
                      <a:gd name="T61" fmla="*/ 26 h 41"/>
                      <a:gd name="T62" fmla="*/ 118 w 119"/>
                      <a:gd name="T6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9" h="41">
                        <a:moveTo>
                          <a:pt x="118" y="27"/>
                        </a:moveTo>
                        <a:lnTo>
                          <a:pt x="117" y="28"/>
                        </a:lnTo>
                        <a:lnTo>
                          <a:pt x="117" y="30"/>
                        </a:lnTo>
                        <a:lnTo>
                          <a:pt x="117" y="32"/>
                        </a:lnTo>
                        <a:lnTo>
                          <a:pt x="116" y="34"/>
                        </a:lnTo>
                        <a:lnTo>
                          <a:pt x="116" y="36"/>
                        </a:lnTo>
                        <a:lnTo>
                          <a:pt x="116" y="38"/>
                        </a:lnTo>
                        <a:lnTo>
                          <a:pt x="117" y="40"/>
                        </a:lnTo>
                        <a:lnTo>
                          <a:pt x="112" y="40"/>
                        </a:lnTo>
                        <a:lnTo>
                          <a:pt x="100" y="39"/>
                        </a:lnTo>
                        <a:lnTo>
                          <a:pt x="84" y="37"/>
                        </a:lnTo>
                        <a:lnTo>
                          <a:pt x="64" y="34"/>
                        </a:lnTo>
                        <a:lnTo>
                          <a:pt x="44" y="30"/>
                        </a:lnTo>
                        <a:lnTo>
                          <a:pt x="27" y="27"/>
                        </a:lnTo>
                        <a:lnTo>
                          <a:pt x="15" y="25"/>
                        </a:lnTo>
                        <a:lnTo>
                          <a:pt x="10" y="25"/>
                        </a:lnTo>
                        <a:lnTo>
                          <a:pt x="10" y="24"/>
                        </a:lnTo>
                        <a:lnTo>
                          <a:pt x="10" y="21"/>
                        </a:lnTo>
                        <a:lnTo>
                          <a:pt x="9" y="18"/>
                        </a:lnTo>
                        <a:lnTo>
                          <a:pt x="7" y="14"/>
                        </a:lnTo>
                        <a:lnTo>
                          <a:pt x="6" y="9"/>
                        </a:lnTo>
                        <a:lnTo>
                          <a:pt x="4" y="5"/>
                        </a:lnTo>
                        <a:lnTo>
                          <a:pt x="2" y="2"/>
                        </a:lnTo>
                        <a:lnTo>
                          <a:pt x="0" y="0"/>
                        </a:lnTo>
                        <a:lnTo>
                          <a:pt x="3" y="0"/>
                        </a:lnTo>
                        <a:lnTo>
                          <a:pt x="16" y="3"/>
                        </a:lnTo>
                        <a:lnTo>
                          <a:pt x="35" y="7"/>
                        </a:lnTo>
                        <a:lnTo>
                          <a:pt x="57" y="12"/>
                        </a:lnTo>
                        <a:lnTo>
                          <a:pt x="79" y="18"/>
                        </a:lnTo>
                        <a:lnTo>
                          <a:pt x="98" y="22"/>
                        </a:lnTo>
                        <a:lnTo>
                          <a:pt x="112" y="26"/>
                        </a:lnTo>
                        <a:lnTo>
                          <a:pt x="118" y="27"/>
                        </a:lnTo>
                      </a:path>
                    </a:pathLst>
                  </a:custGeom>
                  <a:solidFill>
                    <a:srgbClr val="29A2D4"/>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31" name="Freeform 130"/>
                  <p:cNvSpPr>
                    <a:spLocks/>
                  </p:cNvSpPr>
                  <p:nvPr/>
                </p:nvSpPr>
                <p:spPr bwMode="auto">
                  <a:xfrm>
                    <a:off x="4753" y="3615"/>
                    <a:ext cx="27" cy="17"/>
                  </a:xfrm>
                  <a:custGeom>
                    <a:avLst/>
                    <a:gdLst>
                      <a:gd name="T0" fmla="*/ 26 w 27"/>
                      <a:gd name="T1" fmla="*/ 10 h 17"/>
                      <a:gd name="T2" fmla="*/ 20 w 27"/>
                      <a:gd name="T3" fmla="*/ 0 h 17"/>
                      <a:gd name="T4" fmla="*/ 6 w 27"/>
                      <a:gd name="T5" fmla="*/ 3 h 17"/>
                      <a:gd name="T6" fmla="*/ 5 w 27"/>
                      <a:gd name="T7" fmla="*/ 4 h 17"/>
                      <a:gd name="T8" fmla="*/ 4 w 27"/>
                      <a:gd name="T9" fmla="*/ 5 h 17"/>
                      <a:gd name="T10" fmla="*/ 3 w 27"/>
                      <a:gd name="T11" fmla="*/ 6 h 17"/>
                      <a:gd name="T12" fmla="*/ 1 w 27"/>
                      <a:gd name="T13" fmla="*/ 7 h 17"/>
                      <a:gd name="T14" fmla="*/ 0 w 27"/>
                      <a:gd name="T15" fmla="*/ 8 h 17"/>
                      <a:gd name="T16" fmla="*/ 0 w 27"/>
                      <a:gd name="T17" fmla="*/ 9 h 17"/>
                      <a:gd name="T18" fmla="*/ 0 w 27"/>
                      <a:gd name="T19" fmla="*/ 10 h 17"/>
                      <a:gd name="T20" fmla="*/ 0 w 27"/>
                      <a:gd name="T21" fmla="*/ 11 h 17"/>
                      <a:gd name="T22" fmla="*/ 0 w 27"/>
                      <a:gd name="T23" fmla="*/ 12 h 17"/>
                      <a:gd name="T24" fmla="*/ 1 w 27"/>
                      <a:gd name="T25" fmla="*/ 13 h 17"/>
                      <a:gd name="T26" fmla="*/ 2 w 27"/>
                      <a:gd name="T27" fmla="*/ 14 h 17"/>
                      <a:gd name="T28" fmla="*/ 3 w 27"/>
                      <a:gd name="T29" fmla="*/ 15 h 17"/>
                      <a:gd name="T30" fmla="*/ 4 w 27"/>
                      <a:gd name="T31" fmla="*/ 16 h 17"/>
                      <a:gd name="T32" fmla="*/ 5 w 27"/>
                      <a:gd name="T33" fmla="*/ 16 h 17"/>
                      <a:gd name="T34" fmla="*/ 7 w 27"/>
                      <a:gd name="T35" fmla="*/ 16 h 17"/>
                      <a:gd name="T36" fmla="*/ 9 w 27"/>
                      <a:gd name="T37" fmla="*/ 16 h 17"/>
                      <a:gd name="T38" fmla="*/ 11 w 27"/>
                      <a:gd name="T39" fmla="*/ 16 h 17"/>
                      <a:gd name="T40" fmla="*/ 14 w 27"/>
                      <a:gd name="T41" fmla="*/ 15 h 17"/>
                      <a:gd name="T42" fmla="*/ 17 w 27"/>
                      <a:gd name="T43" fmla="*/ 15 h 17"/>
                      <a:gd name="T44" fmla="*/ 19 w 27"/>
                      <a:gd name="T45" fmla="*/ 14 h 17"/>
                      <a:gd name="T46" fmla="*/ 22 w 27"/>
                      <a:gd name="T47" fmla="*/ 13 h 17"/>
                      <a:gd name="T48" fmla="*/ 24 w 27"/>
                      <a:gd name="T49" fmla="*/ 13 h 17"/>
                      <a:gd name="T50" fmla="*/ 25 w 27"/>
                      <a:gd name="T51" fmla="*/ 13 h 17"/>
                      <a:gd name="T52" fmla="*/ 25 w 27"/>
                      <a:gd name="T53" fmla="*/ 12 h 17"/>
                      <a:gd name="T54" fmla="*/ 26 w 27"/>
                      <a:gd name="T55" fmla="*/ 11 h 17"/>
                      <a:gd name="T56" fmla="*/ 26 w 27"/>
                      <a:gd name="T5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 h="17">
                        <a:moveTo>
                          <a:pt x="26" y="10"/>
                        </a:moveTo>
                        <a:lnTo>
                          <a:pt x="20" y="0"/>
                        </a:lnTo>
                        <a:lnTo>
                          <a:pt x="6" y="3"/>
                        </a:lnTo>
                        <a:lnTo>
                          <a:pt x="5" y="4"/>
                        </a:lnTo>
                        <a:lnTo>
                          <a:pt x="4" y="5"/>
                        </a:lnTo>
                        <a:lnTo>
                          <a:pt x="3" y="6"/>
                        </a:lnTo>
                        <a:lnTo>
                          <a:pt x="1" y="7"/>
                        </a:lnTo>
                        <a:lnTo>
                          <a:pt x="0" y="8"/>
                        </a:lnTo>
                        <a:lnTo>
                          <a:pt x="0" y="9"/>
                        </a:lnTo>
                        <a:lnTo>
                          <a:pt x="0" y="10"/>
                        </a:lnTo>
                        <a:lnTo>
                          <a:pt x="0" y="11"/>
                        </a:lnTo>
                        <a:lnTo>
                          <a:pt x="0" y="12"/>
                        </a:lnTo>
                        <a:lnTo>
                          <a:pt x="1" y="13"/>
                        </a:lnTo>
                        <a:lnTo>
                          <a:pt x="2" y="14"/>
                        </a:lnTo>
                        <a:lnTo>
                          <a:pt x="3" y="15"/>
                        </a:lnTo>
                        <a:lnTo>
                          <a:pt x="4" y="16"/>
                        </a:lnTo>
                        <a:lnTo>
                          <a:pt x="5" y="16"/>
                        </a:lnTo>
                        <a:lnTo>
                          <a:pt x="7" y="16"/>
                        </a:lnTo>
                        <a:lnTo>
                          <a:pt x="9" y="16"/>
                        </a:lnTo>
                        <a:lnTo>
                          <a:pt x="11" y="16"/>
                        </a:lnTo>
                        <a:lnTo>
                          <a:pt x="14" y="15"/>
                        </a:lnTo>
                        <a:lnTo>
                          <a:pt x="17" y="15"/>
                        </a:lnTo>
                        <a:lnTo>
                          <a:pt x="19" y="14"/>
                        </a:lnTo>
                        <a:lnTo>
                          <a:pt x="22" y="13"/>
                        </a:lnTo>
                        <a:lnTo>
                          <a:pt x="24" y="13"/>
                        </a:lnTo>
                        <a:lnTo>
                          <a:pt x="25" y="13"/>
                        </a:lnTo>
                        <a:lnTo>
                          <a:pt x="25" y="12"/>
                        </a:lnTo>
                        <a:lnTo>
                          <a:pt x="26" y="11"/>
                        </a:lnTo>
                        <a:lnTo>
                          <a:pt x="26" y="10"/>
                        </a:lnTo>
                      </a:path>
                    </a:pathLst>
                  </a:custGeom>
                  <a:solidFill>
                    <a:srgbClr val="4C4C4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32" name="Freeform 131"/>
                  <p:cNvSpPr>
                    <a:spLocks/>
                  </p:cNvSpPr>
                  <p:nvPr/>
                </p:nvSpPr>
                <p:spPr bwMode="auto">
                  <a:xfrm>
                    <a:off x="4752" y="3612"/>
                    <a:ext cx="27" cy="17"/>
                  </a:xfrm>
                  <a:custGeom>
                    <a:avLst/>
                    <a:gdLst>
                      <a:gd name="T0" fmla="*/ 26 w 27"/>
                      <a:gd name="T1" fmla="*/ 10 h 17"/>
                      <a:gd name="T2" fmla="*/ 20 w 27"/>
                      <a:gd name="T3" fmla="*/ 0 h 17"/>
                      <a:gd name="T4" fmla="*/ 6 w 27"/>
                      <a:gd name="T5" fmla="*/ 3 h 17"/>
                      <a:gd name="T6" fmla="*/ 6 w 27"/>
                      <a:gd name="T7" fmla="*/ 4 h 17"/>
                      <a:gd name="T8" fmla="*/ 5 w 27"/>
                      <a:gd name="T9" fmla="*/ 4 h 17"/>
                      <a:gd name="T10" fmla="*/ 4 w 27"/>
                      <a:gd name="T11" fmla="*/ 5 h 17"/>
                      <a:gd name="T12" fmla="*/ 3 w 27"/>
                      <a:gd name="T13" fmla="*/ 6 h 17"/>
                      <a:gd name="T14" fmla="*/ 2 w 27"/>
                      <a:gd name="T15" fmla="*/ 7 h 17"/>
                      <a:gd name="T16" fmla="*/ 1 w 27"/>
                      <a:gd name="T17" fmla="*/ 8 h 17"/>
                      <a:gd name="T18" fmla="*/ 0 w 27"/>
                      <a:gd name="T19" fmla="*/ 9 h 17"/>
                      <a:gd name="T20" fmla="*/ 0 w 27"/>
                      <a:gd name="T21" fmla="*/ 10 h 17"/>
                      <a:gd name="T22" fmla="*/ 0 w 27"/>
                      <a:gd name="T23" fmla="*/ 11 h 17"/>
                      <a:gd name="T24" fmla="*/ 1 w 27"/>
                      <a:gd name="T25" fmla="*/ 12 h 17"/>
                      <a:gd name="T26" fmla="*/ 2 w 27"/>
                      <a:gd name="T27" fmla="*/ 14 h 17"/>
                      <a:gd name="T28" fmla="*/ 3 w 27"/>
                      <a:gd name="T29" fmla="*/ 15 h 17"/>
                      <a:gd name="T30" fmla="*/ 4 w 27"/>
                      <a:gd name="T31" fmla="*/ 16 h 17"/>
                      <a:gd name="T32" fmla="*/ 6 w 27"/>
                      <a:gd name="T33" fmla="*/ 16 h 17"/>
                      <a:gd name="T34" fmla="*/ 7 w 27"/>
                      <a:gd name="T35" fmla="*/ 16 h 17"/>
                      <a:gd name="T36" fmla="*/ 9 w 27"/>
                      <a:gd name="T37" fmla="*/ 16 h 17"/>
                      <a:gd name="T38" fmla="*/ 12 w 27"/>
                      <a:gd name="T39" fmla="*/ 16 h 17"/>
                      <a:gd name="T40" fmla="*/ 14 w 27"/>
                      <a:gd name="T41" fmla="*/ 16 h 17"/>
                      <a:gd name="T42" fmla="*/ 17 w 27"/>
                      <a:gd name="T43" fmla="*/ 15 h 17"/>
                      <a:gd name="T44" fmla="*/ 20 w 27"/>
                      <a:gd name="T45" fmla="*/ 14 h 17"/>
                      <a:gd name="T46" fmla="*/ 22 w 27"/>
                      <a:gd name="T47" fmla="*/ 14 h 17"/>
                      <a:gd name="T48" fmla="*/ 24 w 27"/>
                      <a:gd name="T49" fmla="*/ 13 h 17"/>
                      <a:gd name="T50" fmla="*/ 25 w 27"/>
                      <a:gd name="T51" fmla="*/ 13 h 17"/>
                      <a:gd name="T52" fmla="*/ 26 w 27"/>
                      <a:gd name="T53" fmla="*/ 12 h 17"/>
                      <a:gd name="T54" fmla="*/ 26 w 27"/>
                      <a:gd name="T55" fmla="*/ 11 h 17"/>
                      <a:gd name="T56" fmla="*/ 26 w 27"/>
                      <a:gd name="T5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 h="17">
                        <a:moveTo>
                          <a:pt x="26" y="10"/>
                        </a:moveTo>
                        <a:lnTo>
                          <a:pt x="20" y="0"/>
                        </a:lnTo>
                        <a:lnTo>
                          <a:pt x="6" y="3"/>
                        </a:lnTo>
                        <a:lnTo>
                          <a:pt x="6" y="4"/>
                        </a:lnTo>
                        <a:lnTo>
                          <a:pt x="5" y="4"/>
                        </a:lnTo>
                        <a:lnTo>
                          <a:pt x="4" y="5"/>
                        </a:lnTo>
                        <a:lnTo>
                          <a:pt x="3" y="6"/>
                        </a:lnTo>
                        <a:lnTo>
                          <a:pt x="2" y="7"/>
                        </a:lnTo>
                        <a:lnTo>
                          <a:pt x="1" y="8"/>
                        </a:lnTo>
                        <a:lnTo>
                          <a:pt x="0" y="9"/>
                        </a:lnTo>
                        <a:lnTo>
                          <a:pt x="0" y="10"/>
                        </a:lnTo>
                        <a:lnTo>
                          <a:pt x="0" y="11"/>
                        </a:lnTo>
                        <a:lnTo>
                          <a:pt x="1" y="12"/>
                        </a:lnTo>
                        <a:lnTo>
                          <a:pt x="2" y="14"/>
                        </a:lnTo>
                        <a:lnTo>
                          <a:pt x="3" y="15"/>
                        </a:lnTo>
                        <a:lnTo>
                          <a:pt x="4" y="16"/>
                        </a:lnTo>
                        <a:lnTo>
                          <a:pt x="6" y="16"/>
                        </a:lnTo>
                        <a:lnTo>
                          <a:pt x="7" y="16"/>
                        </a:lnTo>
                        <a:lnTo>
                          <a:pt x="9" y="16"/>
                        </a:lnTo>
                        <a:lnTo>
                          <a:pt x="12" y="16"/>
                        </a:lnTo>
                        <a:lnTo>
                          <a:pt x="14" y="16"/>
                        </a:lnTo>
                        <a:lnTo>
                          <a:pt x="17" y="15"/>
                        </a:lnTo>
                        <a:lnTo>
                          <a:pt x="20" y="14"/>
                        </a:lnTo>
                        <a:lnTo>
                          <a:pt x="22" y="14"/>
                        </a:lnTo>
                        <a:lnTo>
                          <a:pt x="24" y="13"/>
                        </a:lnTo>
                        <a:lnTo>
                          <a:pt x="25" y="13"/>
                        </a:lnTo>
                        <a:lnTo>
                          <a:pt x="26" y="12"/>
                        </a:lnTo>
                        <a:lnTo>
                          <a:pt x="26" y="11"/>
                        </a:lnTo>
                        <a:lnTo>
                          <a:pt x="26" y="10"/>
                        </a:lnTo>
                      </a:path>
                    </a:pathLst>
                  </a:custGeom>
                  <a:solidFill>
                    <a:srgbClr val="B2B2B2"/>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33" name="Freeform 132"/>
                  <p:cNvSpPr>
                    <a:spLocks/>
                  </p:cNvSpPr>
                  <p:nvPr/>
                </p:nvSpPr>
                <p:spPr bwMode="auto">
                  <a:xfrm>
                    <a:off x="4684" y="3584"/>
                    <a:ext cx="17" cy="39"/>
                  </a:xfrm>
                  <a:custGeom>
                    <a:avLst/>
                    <a:gdLst>
                      <a:gd name="T0" fmla="*/ 9 w 17"/>
                      <a:gd name="T1" fmla="*/ 2 h 39"/>
                      <a:gd name="T2" fmla="*/ 16 w 17"/>
                      <a:gd name="T3" fmla="*/ 38 h 39"/>
                      <a:gd name="T4" fmla="*/ 6 w 17"/>
                      <a:gd name="T5" fmla="*/ 36 h 39"/>
                      <a:gd name="T6" fmla="*/ 0 w 17"/>
                      <a:gd name="T7" fmla="*/ 0 h 39"/>
                      <a:gd name="T8" fmla="*/ 9 w 17"/>
                      <a:gd name="T9" fmla="*/ 2 h 39"/>
                    </a:gdLst>
                    <a:ahLst/>
                    <a:cxnLst>
                      <a:cxn ang="0">
                        <a:pos x="T0" y="T1"/>
                      </a:cxn>
                      <a:cxn ang="0">
                        <a:pos x="T2" y="T3"/>
                      </a:cxn>
                      <a:cxn ang="0">
                        <a:pos x="T4" y="T5"/>
                      </a:cxn>
                      <a:cxn ang="0">
                        <a:pos x="T6" y="T7"/>
                      </a:cxn>
                      <a:cxn ang="0">
                        <a:pos x="T8" y="T9"/>
                      </a:cxn>
                    </a:cxnLst>
                    <a:rect l="0" t="0" r="r" b="b"/>
                    <a:pathLst>
                      <a:path w="17" h="39">
                        <a:moveTo>
                          <a:pt x="9" y="2"/>
                        </a:moveTo>
                        <a:lnTo>
                          <a:pt x="16" y="38"/>
                        </a:lnTo>
                        <a:lnTo>
                          <a:pt x="6" y="36"/>
                        </a:lnTo>
                        <a:lnTo>
                          <a:pt x="0" y="0"/>
                        </a:lnTo>
                        <a:lnTo>
                          <a:pt x="9" y="2"/>
                        </a:lnTo>
                      </a:path>
                    </a:pathLst>
                  </a:custGeom>
                  <a:solidFill>
                    <a:srgbClr val="8ECEE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34" name="Freeform 133"/>
                  <p:cNvSpPr>
                    <a:spLocks/>
                  </p:cNvSpPr>
                  <p:nvPr/>
                </p:nvSpPr>
                <p:spPr bwMode="auto">
                  <a:xfrm>
                    <a:off x="4608" y="3539"/>
                    <a:ext cx="96" cy="59"/>
                  </a:xfrm>
                  <a:custGeom>
                    <a:avLst/>
                    <a:gdLst>
                      <a:gd name="T0" fmla="*/ 95 w 96"/>
                      <a:gd name="T1" fmla="*/ 0 h 59"/>
                      <a:gd name="T2" fmla="*/ 94 w 96"/>
                      <a:gd name="T3" fmla="*/ 1 h 59"/>
                      <a:gd name="T4" fmla="*/ 92 w 96"/>
                      <a:gd name="T5" fmla="*/ 2 h 59"/>
                      <a:gd name="T6" fmla="*/ 89 w 96"/>
                      <a:gd name="T7" fmla="*/ 4 h 59"/>
                      <a:gd name="T8" fmla="*/ 85 w 96"/>
                      <a:gd name="T9" fmla="*/ 6 h 59"/>
                      <a:gd name="T10" fmla="*/ 80 w 96"/>
                      <a:gd name="T11" fmla="*/ 9 h 59"/>
                      <a:gd name="T12" fmla="*/ 76 w 96"/>
                      <a:gd name="T13" fmla="*/ 11 h 59"/>
                      <a:gd name="T14" fmla="*/ 72 w 96"/>
                      <a:gd name="T15" fmla="*/ 15 h 59"/>
                      <a:gd name="T16" fmla="*/ 68 w 96"/>
                      <a:gd name="T17" fmla="*/ 18 h 59"/>
                      <a:gd name="T18" fmla="*/ 64 w 96"/>
                      <a:gd name="T19" fmla="*/ 21 h 59"/>
                      <a:gd name="T20" fmla="*/ 60 w 96"/>
                      <a:gd name="T21" fmla="*/ 25 h 59"/>
                      <a:gd name="T22" fmla="*/ 55 w 96"/>
                      <a:gd name="T23" fmla="*/ 28 h 59"/>
                      <a:gd name="T24" fmla="*/ 51 w 96"/>
                      <a:gd name="T25" fmla="*/ 31 h 59"/>
                      <a:gd name="T26" fmla="*/ 47 w 96"/>
                      <a:gd name="T27" fmla="*/ 34 h 59"/>
                      <a:gd name="T28" fmla="*/ 43 w 96"/>
                      <a:gd name="T29" fmla="*/ 36 h 59"/>
                      <a:gd name="T30" fmla="*/ 42 w 96"/>
                      <a:gd name="T31" fmla="*/ 38 h 59"/>
                      <a:gd name="T32" fmla="*/ 41 w 96"/>
                      <a:gd name="T33" fmla="*/ 39 h 59"/>
                      <a:gd name="T34" fmla="*/ 40 w 96"/>
                      <a:gd name="T35" fmla="*/ 41 h 59"/>
                      <a:gd name="T36" fmla="*/ 35 w 96"/>
                      <a:gd name="T37" fmla="*/ 43 h 59"/>
                      <a:gd name="T38" fmla="*/ 29 w 96"/>
                      <a:gd name="T39" fmla="*/ 46 h 59"/>
                      <a:gd name="T40" fmla="*/ 21 w 96"/>
                      <a:gd name="T41" fmla="*/ 49 h 59"/>
                      <a:gd name="T42" fmla="*/ 13 w 96"/>
                      <a:gd name="T43" fmla="*/ 52 h 59"/>
                      <a:gd name="T44" fmla="*/ 7 w 96"/>
                      <a:gd name="T45" fmla="*/ 55 h 59"/>
                      <a:gd name="T46" fmla="*/ 2 w 96"/>
                      <a:gd name="T47" fmla="*/ 57 h 59"/>
                      <a:gd name="T48" fmla="*/ 0 w 96"/>
                      <a:gd name="T49" fmla="*/ 58 h 59"/>
                      <a:gd name="T50" fmla="*/ 18 w 96"/>
                      <a:gd name="T51" fmla="*/ 49 h 59"/>
                      <a:gd name="T52" fmla="*/ 67 w 96"/>
                      <a:gd name="T53" fmla="*/ 16 h 59"/>
                      <a:gd name="T54" fmla="*/ 95 w 96"/>
                      <a:gd name="T5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59">
                        <a:moveTo>
                          <a:pt x="95" y="0"/>
                        </a:moveTo>
                        <a:lnTo>
                          <a:pt x="94" y="1"/>
                        </a:lnTo>
                        <a:lnTo>
                          <a:pt x="92" y="2"/>
                        </a:lnTo>
                        <a:lnTo>
                          <a:pt x="89" y="4"/>
                        </a:lnTo>
                        <a:lnTo>
                          <a:pt x="85" y="6"/>
                        </a:lnTo>
                        <a:lnTo>
                          <a:pt x="80" y="9"/>
                        </a:lnTo>
                        <a:lnTo>
                          <a:pt x="76" y="11"/>
                        </a:lnTo>
                        <a:lnTo>
                          <a:pt x="72" y="15"/>
                        </a:lnTo>
                        <a:lnTo>
                          <a:pt x="68" y="18"/>
                        </a:lnTo>
                        <a:lnTo>
                          <a:pt x="64" y="21"/>
                        </a:lnTo>
                        <a:lnTo>
                          <a:pt x="60" y="25"/>
                        </a:lnTo>
                        <a:lnTo>
                          <a:pt x="55" y="28"/>
                        </a:lnTo>
                        <a:lnTo>
                          <a:pt x="51" y="31"/>
                        </a:lnTo>
                        <a:lnTo>
                          <a:pt x="47" y="34"/>
                        </a:lnTo>
                        <a:lnTo>
                          <a:pt x="43" y="36"/>
                        </a:lnTo>
                        <a:lnTo>
                          <a:pt x="42" y="38"/>
                        </a:lnTo>
                        <a:lnTo>
                          <a:pt x="41" y="39"/>
                        </a:lnTo>
                        <a:lnTo>
                          <a:pt x="40" y="41"/>
                        </a:lnTo>
                        <a:lnTo>
                          <a:pt x="35" y="43"/>
                        </a:lnTo>
                        <a:lnTo>
                          <a:pt x="29" y="46"/>
                        </a:lnTo>
                        <a:lnTo>
                          <a:pt x="21" y="49"/>
                        </a:lnTo>
                        <a:lnTo>
                          <a:pt x="13" y="52"/>
                        </a:lnTo>
                        <a:lnTo>
                          <a:pt x="7" y="55"/>
                        </a:lnTo>
                        <a:lnTo>
                          <a:pt x="2" y="57"/>
                        </a:lnTo>
                        <a:lnTo>
                          <a:pt x="0" y="58"/>
                        </a:lnTo>
                        <a:lnTo>
                          <a:pt x="18" y="49"/>
                        </a:lnTo>
                        <a:lnTo>
                          <a:pt x="67" y="16"/>
                        </a:lnTo>
                        <a:lnTo>
                          <a:pt x="95" y="0"/>
                        </a:lnTo>
                      </a:path>
                    </a:pathLst>
                  </a:custGeom>
                  <a:solidFill>
                    <a:srgbClr val="7F7F7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35" name="Freeform 134"/>
                  <p:cNvSpPr>
                    <a:spLocks/>
                  </p:cNvSpPr>
                  <p:nvPr/>
                </p:nvSpPr>
                <p:spPr bwMode="auto">
                  <a:xfrm>
                    <a:off x="4894" y="3615"/>
                    <a:ext cx="49" cy="39"/>
                  </a:xfrm>
                  <a:custGeom>
                    <a:avLst/>
                    <a:gdLst>
                      <a:gd name="T0" fmla="*/ 0 w 49"/>
                      <a:gd name="T1" fmla="*/ 38 h 39"/>
                      <a:gd name="T2" fmla="*/ 1 w 49"/>
                      <a:gd name="T3" fmla="*/ 38 h 39"/>
                      <a:gd name="T4" fmla="*/ 2 w 49"/>
                      <a:gd name="T5" fmla="*/ 38 h 39"/>
                      <a:gd name="T6" fmla="*/ 5 w 49"/>
                      <a:gd name="T7" fmla="*/ 38 h 39"/>
                      <a:gd name="T8" fmla="*/ 8 w 49"/>
                      <a:gd name="T9" fmla="*/ 38 h 39"/>
                      <a:gd name="T10" fmla="*/ 11 w 49"/>
                      <a:gd name="T11" fmla="*/ 38 h 39"/>
                      <a:gd name="T12" fmla="*/ 15 w 49"/>
                      <a:gd name="T13" fmla="*/ 38 h 39"/>
                      <a:gd name="T14" fmla="*/ 18 w 49"/>
                      <a:gd name="T15" fmla="*/ 37 h 39"/>
                      <a:gd name="T16" fmla="*/ 22 w 49"/>
                      <a:gd name="T17" fmla="*/ 36 h 39"/>
                      <a:gd name="T18" fmla="*/ 26 w 49"/>
                      <a:gd name="T19" fmla="*/ 34 h 39"/>
                      <a:gd name="T20" fmla="*/ 30 w 49"/>
                      <a:gd name="T21" fmla="*/ 31 h 39"/>
                      <a:gd name="T22" fmla="*/ 34 w 49"/>
                      <a:gd name="T23" fmla="*/ 27 h 39"/>
                      <a:gd name="T24" fmla="*/ 38 w 49"/>
                      <a:gd name="T25" fmla="*/ 23 h 39"/>
                      <a:gd name="T26" fmla="*/ 42 w 49"/>
                      <a:gd name="T27" fmla="*/ 20 h 39"/>
                      <a:gd name="T28" fmla="*/ 45 w 49"/>
                      <a:gd name="T29" fmla="*/ 16 h 39"/>
                      <a:gd name="T30" fmla="*/ 47 w 49"/>
                      <a:gd name="T31" fmla="*/ 14 h 39"/>
                      <a:gd name="T32" fmla="*/ 48 w 49"/>
                      <a:gd name="T33" fmla="*/ 12 h 39"/>
                      <a:gd name="T34" fmla="*/ 48 w 49"/>
                      <a:gd name="T35" fmla="*/ 11 h 39"/>
                      <a:gd name="T36" fmla="*/ 48 w 49"/>
                      <a:gd name="T37" fmla="*/ 9 h 39"/>
                      <a:gd name="T38" fmla="*/ 48 w 49"/>
                      <a:gd name="T39" fmla="*/ 7 h 39"/>
                      <a:gd name="T40" fmla="*/ 48 w 49"/>
                      <a:gd name="T41" fmla="*/ 6 h 39"/>
                      <a:gd name="T42" fmla="*/ 47 w 49"/>
                      <a:gd name="T43" fmla="*/ 4 h 39"/>
                      <a:gd name="T44" fmla="*/ 47 w 49"/>
                      <a:gd name="T45" fmla="*/ 3 h 39"/>
                      <a:gd name="T46" fmla="*/ 46 w 49"/>
                      <a:gd name="T47" fmla="*/ 2 h 39"/>
                      <a:gd name="T48" fmla="*/ 45 w 49"/>
                      <a:gd name="T49" fmla="*/ 0 h 39"/>
                      <a:gd name="T50" fmla="*/ 44 w 49"/>
                      <a:gd name="T51" fmla="*/ 0 h 39"/>
                      <a:gd name="T52" fmla="*/ 44 w 49"/>
                      <a:gd name="T53" fmla="*/ 2 h 39"/>
                      <a:gd name="T54" fmla="*/ 43 w 49"/>
                      <a:gd name="T55" fmla="*/ 4 h 39"/>
                      <a:gd name="T56" fmla="*/ 41 w 49"/>
                      <a:gd name="T57" fmla="*/ 7 h 39"/>
                      <a:gd name="T58" fmla="*/ 39 w 49"/>
                      <a:gd name="T59" fmla="*/ 10 h 39"/>
                      <a:gd name="T60" fmla="*/ 37 w 49"/>
                      <a:gd name="T61" fmla="*/ 13 h 39"/>
                      <a:gd name="T62" fmla="*/ 34 w 49"/>
                      <a:gd name="T63" fmla="*/ 17 h 39"/>
                      <a:gd name="T64" fmla="*/ 30 w 49"/>
                      <a:gd name="T65" fmla="*/ 20 h 39"/>
                      <a:gd name="T66" fmla="*/ 26 w 49"/>
                      <a:gd name="T67" fmla="*/ 23 h 39"/>
                      <a:gd name="T68" fmla="*/ 21 w 49"/>
                      <a:gd name="T69" fmla="*/ 26 h 39"/>
                      <a:gd name="T70" fmla="*/ 16 w 49"/>
                      <a:gd name="T71" fmla="*/ 29 h 39"/>
                      <a:gd name="T72" fmla="*/ 12 w 49"/>
                      <a:gd name="T73" fmla="*/ 32 h 39"/>
                      <a:gd name="T74" fmla="*/ 7 w 49"/>
                      <a:gd name="T75" fmla="*/ 34 h 39"/>
                      <a:gd name="T76" fmla="*/ 4 w 49"/>
                      <a:gd name="T77" fmla="*/ 36 h 39"/>
                      <a:gd name="T78" fmla="*/ 1 w 49"/>
                      <a:gd name="T79" fmla="*/ 37 h 39"/>
                      <a:gd name="T80" fmla="*/ 0 w 49"/>
                      <a:gd name="T81"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 h="39">
                        <a:moveTo>
                          <a:pt x="0" y="38"/>
                        </a:moveTo>
                        <a:lnTo>
                          <a:pt x="1" y="38"/>
                        </a:lnTo>
                        <a:lnTo>
                          <a:pt x="2" y="38"/>
                        </a:lnTo>
                        <a:lnTo>
                          <a:pt x="5" y="38"/>
                        </a:lnTo>
                        <a:lnTo>
                          <a:pt x="8" y="38"/>
                        </a:lnTo>
                        <a:lnTo>
                          <a:pt x="11" y="38"/>
                        </a:lnTo>
                        <a:lnTo>
                          <a:pt x="15" y="38"/>
                        </a:lnTo>
                        <a:lnTo>
                          <a:pt x="18" y="37"/>
                        </a:lnTo>
                        <a:lnTo>
                          <a:pt x="22" y="36"/>
                        </a:lnTo>
                        <a:lnTo>
                          <a:pt x="26" y="34"/>
                        </a:lnTo>
                        <a:lnTo>
                          <a:pt x="30" y="31"/>
                        </a:lnTo>
                        <a:lnTo>
                          <a:pt x="34" y="27"/>
                        </a:lnTo>
                        <a:lnTo>
                          <a:pt x="38" y="23"/>
                        </a:lnTo>
                        <a:lnTo>
                          <a:pt x="42" y="20"/>
                        </a:lnTo>
                        <a:lnTo>
                          <a:pt x="45" y="16"/>
                        </a:lnTo>
                        <a:lnTo>
                          <a:pt x="47" y="14"/>
                        </a:lnTo>
                        <a:lnTo>
                          <a:pt x="48" y="12"/>
                        </a:lnTo>
                        <a:lnTo>
                          <a:pt x="48" y="11"/>
                        </a:lnTo>
                        <a:lnTo>
                          <a:pt x="48" y="9"/>
                        </a:lnTo>
                        <a:lnTo>
                          <a:pt x="48" y="7"/>
                        </a:lnTo>
                        <a:lnTo>
                          <a:pt x="48" y="6"/>
                        </a:lnTo>
                        <a:lnTo>
                          <a:pt x="47" y="4"/>
                        </a:lnTo>
                        <a:lnTo>
                          <a:pt x="47" y="3"/>
                        </a:lnTo>
                        <a:lnTo>
                          <a:pt x="46" y="2"/>
                        </a:lnTo>
                        <a:lnTo>
                          <a:pt x="45" y="0"/>
                        </a:lnTo>
                        <a:lnTo>
                          <a:pt x="44" y="0"/>
                        </a:lnTo>
                        <a:lnTo>
                          <a:pt x="44" y="2"/>
                        </a:lnTo>
                        <a:lnTo>
                          <a:pt x="43" y="4"/>
                        </a:lnTo>
                        <a:lnTo>
                          <a:pt x="41" y="7"/>
                        </a:lnTo>
                        <a:lnTo>
                          <a:pt x="39" y="10"/>
                        </a:lnTo>
                        <a:lnTo>
                          <a:pt x="37" y="13"/>
                        </a:lnTo>
                        <a:lnTo>
                          <a:pt x="34" y="17"/>
                        </a:lnTo>
                        <a:lnTo>
                          <a:pt x="30" y="20"/>
                        </a:lnTo>
                        <a:lnTo>
                          <a:pt x="26" y="23"/>
                        </a:lnTo>
                        <a:lnTo>
                          <a:pt x="21" y="26"/>
                        </a:lnTo>
                        <a:lnTo>
                          <a:pt x="16" y="29"/>
                        </a:lnTo>
                        <a:lnTo>
                          <a:pt x="12" y="32"/>
                        </a:lnTo>
                        <a:lnTo>
                          <a:pt x="7" y="34"/>
                        </a:lnTo>
                        <a:lnTo>
                          <a:pt x="4" y="36"/>
                        </a:lnTo>
                        <a:lnTo>
                          <a:pt x="1" y="37"/>
                        </a:lnTo>
                        <a:lnTo>
                          <a:pt x="0" y="38"/>
                        </a:lnTo>
                      </a:path>
                    </a:pathLst>
                  </a:custGeom>
                  <a:solidFill>
                    <a:srgbClr val="4C4C4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36" name="Freeform 135"/>
                  <p:cNvSpPr>
                    <a:spLocks/>
                  </p:cNvSpPr>
                  <p:nvPr/>
                </p:nvSpPr>
                <p:spPr bwMode="auto">
                  <a:xfrm>
                    <a:off x="4920" y="3629"/>
                    <a:ext cx="17" cy="17"/>
                  </a:xfrm>
                  <a:custGeom>
                    <a:avLst/>
                    <a:gdLst>
                      <a:gd name="T0" fmla="*/ 6 w 17"/>
                      <a:gd name="T1" fmla="*/ 1 h 17"/>
                      <a:gd name="T2" fmla="*/ 8 w 17"/>
                      <a:gd name="T3" fmla="*/ 2 h 17"/>
                      <a:gd name="T4" fmla="*/ 9 w 17"/>
                      <a:gd name="T5" fmla="*/ 3 h 17"/>
                      <a:gd name="T6" fmla="*/ 12 w 17"/>
                      <a:gd name="T7" fmla="*/ 4 h 17"/>
                      <a:gd name="T8" fmla="*/ 13 w 17"/>
                      <a:gd name="T9" fmla="*/ 6 h 17"/>
                      <a:gd name="T10" fmla="*/ 16 w 17"/>
                      <a:gd name="T11" fmla="*/ 7 h 17"/>
                      <a:gd name="T12" fmla="*/ 16 w 17"/>
                      <a:gd name="T13" fmla="*/ 9 h 17"/>
                      <a:gd name="T14" fmla="*/ 16 w 17"/>
                      <a:gd name="T15" fmla="*/ 11 h 17"/>
                      <a:gd name="T16" fmla="*/ 14 w 17"/>
                      <a:gd name="T17" fmla="*/ 12 h 17"/>
                      <a:gd name="T18" fmla="*/ 13 w 17"/>
                      <a:gd name="T19" fmla="*/ 13 h 17"/>
                      <a:gd name="T20" fmla="*/ 12 w 17"/>
                      <a:gd name="T21" fmla="*/ 14 h 17"/>
                      <a:gd name="T22" fmla="*/ 11 w 17"/>
                      <a:gd name="T23" fmla="*/ 14 h 17"/>
                      <a:gd name="T24" fmla="*/ 11 w 17"/>
                      <a:gd name="T25" fmla="*/ 16 h 17"/>
                      <a:gd name="T26" fmla="*/ 9 w 17"/>
                      <a:gd name="T27" fmla="*/ 16 h 17"/>
                      <a:gd name="T28" fmla="*/ 9 w 17"/>
                      <a:gd name="T29" fmla="*/ 14 h 17"/>
                      <a:gd name="T30" fmla="*/ 9 w 17"/>
                      <a:gd name="T31" fmla="*/ 13 h 17"/>
                      <a:gd name="T32" fmla="*/ 9 w 17"/>
                      <a:gd name="T33" fmla="*/ 11 h 17"/>
                      <a:gd name="T34" fmla="*/ 9 w 17"/>
                      <a:gd name="T35" fmla="*/ 9 h 17"/>
                      <a:gd name="T36" fmla="*/ 8 w 17"/>
                      <a:gd name="T37" fmla="*/ 7 h 17"/>
                      <a:gd name="T38" fmla="*/ 7 w 17"/>
                      <a:gd name="T39" fmla="*/ 5 h 17"/>
                      <a:gd name="T40" fmla="*/ 6 w 17"/>
                      <a:gd name="T41" fmla="*/ 4 h 17"/>
                      <a:gd name="T42" fmla="*/ 3 w 17"/>
                      <a:gd name="T43" fmla="*/ 3 h 17"/>
                      <a:gd name="T44" fmla="*/ 1 w 17"/>
                      <a:gd name="T45" fmla="*/ 2 h 17"/>
                      <a:gd name="T46" fmla="*/ 0 w 17"/>
                      <a:gd name="T47" fmla="*/ 1 h 17"/>
                      <a:gd name="T48" fmla="*/ 1 w 17"/>
                      <a:gd name="T49" fmla="*/ 0 h 17"/>
                      <a:gd name="T50" fmla="*/ 2 w 17"/>
                      <a:gd name="T51" fmla="*/ 0 h 17"/>
                      <a:gd name="T52" fmla="*/ 3 w 17"/>
                      <a:gd name="T53" fmla="*/ 0 h 17"/>
                      <a:gd name="T54" fmla="*/ 6 w 17"/>
                      <a:gd name="T5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 h="17">
                        <a:moveTo>
                          <a:pt x="6" y="1"/>
                        </a:moveTo>
                        <a:lnTo>
                          <a:pt x="8" y="2"/>
                        </a:lnTo>
                        <a:lnTo>
                          <a:pt x="9" y="3"/>
                        </a:lnTo>
                        <a:lnTo>
                          <a:pt x="12" y="4"/>
                        </a:lnTo>
                        <a:lnTo>
                          <a:pt x="13" y="6"/>
                        </a:lnTo>
                        <a:lnTo>
                          <a:pt x="16" y="7"/>
                        </a:lnTo>
                        <a:lnTo>
                          <a:pt x="16" y="9"/>
                        </a:lnTo>
                        <a:lnTo>
                          <a:pt x="16" y="11"/>
                        </a:lnTo>
                        <a:lnTo>
                          <a:pt x="14" y="12"/>
                        </a:lnTo>
                        <a:lnTo>
                          <a:pt x="13" y="13"/>
                        </a:lnTo>
                        <a:lnTo>
                          <a:pt x="12" y="14"/>
                        </a:lnTo>
                        <a:lnTo>
                          <a:pt x="11" y="14"/>
                        </a:lnTo>
                        <a:lnTo>
                          <a:pt x="11" y="16"/>
                        </a:lnTo>
                        <a:lnTo>
                          <a:pt x="9" y="16"/>
                        </a:lnTo>
                        <a:lnTo>
                          <a:pt x="9" y="14"/>
                        </a:lnTo>
                        <a:lnTo>
                          <a:pt x="9" y="13"/>
                        </a:lnTo>
                        <a:lnTo>
                          <a:pt x="9" y="11"/>
                        </a:lnTo>
                        <a:lnTo>
                          <a:pt x="9" y="9"/>
                        </a:lnTo>
                        <a:lnTo>
                          <a:pt x="8" y="7"/>
                        </a:lnTo>
                        <a:lnTo>
                          <a:pt x="7" y="5"/>
                        </a:lnTo>
                        <a:lnTo>
                          <a:pt x="6" y="4"/>
                        </a:lnTo>
                        <a:lnTo>
                          <a:pt x="3" y="3"/>
                        </a:lnTo>
                        <a:lnTo>
                          <a:pt x="1" y="2"/>
                        </a:lnTo>
                        <a:lnTo>
                          <a:pt x="0" y="1"/>
                        </a:lnTo>
                        <a:lnTo>
                          <a:pt x="1" y="0"/>
                        </a:lnTo>
                        <a:lnTo>
                          <a:pt x="2" y="0"/>
                        </a:lnTo>
                        <a:lnTo>
                          <a:pt x="3" y="0"/>
                        </a:lnTo>
                        <a:lnTo>
                          <a:pt x="6" y="1"/>
                        </a:lnTo>
                      </a:path>
                    </a:pathLst>
                  </a:custGeom>
                  <a:solidFill>
                    <a:srgbClr val="8ECEE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37" name="Freeform 136"/>
                  <p:cNvSpPr>
                    <a:spLocks/>
                  </p:cNvSpPr>
                  <p:nvPr/>
                </p:nvSpPr>
                <p:spPr bwMode="auto">
                  <a:xfrm>
                    <a:off x="4559" y="3619"/>
                    <a:ext cx="17" cy="17"/>
                  </a:xfrm>
                  <a:custGeom>
                    <a:avLst/>
                    <a:gdLst>
                      <a:gd name="T0" fmla="*/ 0 w 17"/>
                      <a:gd name="T1" fmla="*/ 0 h 17"/>
                      <a:gd name="T2" fmla="*/ 1 w 17"/>
                      <a:gd name="T3" fmla="*/ 0 h 17"/>
                      <a:gd name="T4" fmla="*/ 2 w 17"/>
                      <a:gd name="T5" fmla="*/ 1 h 17"/>
                      <a:gd name="T6" fmla="*/ 4 w 17"/>
                      <a:gd name="T7" fmla="*/ 2 h 17"/>
                      <a:gd name="T8" fmla="*/ 5 w 17"/>
                      <a:gd name="T9" fmla="*/ 2 h 17"/>
                      <a:gd name="T10" fmla="*/ 8 w 17"/>
                      <a:gd name="T11" fmla="*/ 3 h 17"/>
                      <a:gd name="T12" fmla="*/ 10 w 17"/>
                      <a:gd name="T13" fmla="*/ 4 h 17"/>
                      <a:gd name="T14" fmla="*/ 11 w 17"/>
                      <a:gd name="T15" fmla="*/ 4 h 17"/>
                      <a:gd name="T16" fmla="*/ 12 w 17"/>
                      <a:gd name="T17" fmla="*/ 4 h 17"/>
                      <a:gd name="T18" fmla="*/ 13 w 17"/>
                      <a:gd name="T19" fmla="*/ 5 h 17"/>
                      <a:gd name="T20" fmla="*/ 14 w 17"/>
                      <a:gd name="T21" fmla="*/ 7 h 17"/>
                      <a:gd name="T22" fmla="*/ 14 w 17"/>
                      <a:gd name="T23" fmla="*/ 8 h 17"/>
                      <a:gd name="T24" fmla="*/ 16 w 17"/>
                      <a:gd name="T25" fmla="*/ 10 h 17"/>
                      <a:gd name="T26" fmla="*/ 16 w 17"/>
                      <a:gd name="T27" fmla="*/ 11 h 17"/>
                      <a:gd name="T28" fmla="*/ 14 w 17"/>
                      <a:gd name="T29" fmla="*/ 13 h 17"/>
                      <a:gd name="T30" fmla="*/ 13 w 17"/>
                      <a:gd name="T31" fmla="*/ 14 h 17"/>
                      <a:gd name="T32" fmla="*/ 12 w 17"/>
                      <a:gd name="T33" fmla="*/ 15 h 17"/>
                      <a:gd name="T34" fmla="*/ 11 w 17"/>
                      <a:gd name="T35" fmla="*/ 15 h 17"/>
                      <a:gd name="T36" fmla="*/ 10 w 17"/>
                      <a:gd name="T37" fmla="*/ 15 h 17"/>
                      <a:gd name="T38" fmla="*/ 9 w 17"/>
                      <a:gd name="T39" fmla="*/ 16 h 17"/>
                      <a:gd name="T40" fmla="*/ 8 w 17"/>
                      <a:gd name="T41" fmla="*/ 15 h 17"/>
                      <a:gd name="T42" fmla="*/ 6 w 17"/>
                      <a:gd name="T43" fmla="*/ 15 h 17"/>
                      <a:gd name="T44" fmla="*/ 5 w 17"/>
                      <a:gd name="T45" fmla="*/ 14 h 17"/>
                      <a:gd name="T46" fmla="*/ 4 w 17"/>
                      <a:gd name="T47" fmla="*/ 13 h 17"/>
                      <a:gd name="T48" fmla="*/ 3 w 17"/>
                      <a:gd name="T49" fmla="*/ 13 h 17"/>
                      <a:gd name="T50" fmla="*/ 2 w 17"/>
                      <a:gd name="T51" fmla="*/ 13 h 17"/>
                      <a:gd name="T52" fmla="*/ 2 w 17"/>
                      <a:gd name="T53" fmla="*/ 12 h 17"/>
                      <a:gd name="T54" fmla="*/ 1 w 17"/>
                      <a:gd name="T55" fmla="*/ 12 h 17"/>
                      <a:gd name="T56" fmla="*/ 0 w 17"/>
                      <a:gd name="T5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17">
                        <a:moveTo>
                          <a:pt x="0" y="0"/>
                        </a:moveTo>
                        <a:lnTo>
                          <a:pt x="1" y="0"/>
                        </a:lnTo>
                        <a:lnTo>
                          <a:pt x="2" y="1"/>
                        </a:lnTo>
                        <a:lnTo>
                          <a:pt x="4" y="2"/>
                        </a:lnTo>
                        <a:lnTo>
                          <a:pt x="5" y="2"/>
                        </a:lnTo>
                        <a:lnTo>
                          <a:pt x="8" y="3"/>
                        </a:lnTo>
                        <a:lnTo>
                          <a:pt x="10" y="4"/>
                        </a:lnTo>
                        <a:lnTo>
                          <a:pt x="11" y="4"/>
                        </a:lnTo>
                        <a:lnTo>
                          <a:pt x="12" y="4"/>
                        </a:lnTo>
                        <a:lnTo>
                          <a:pt x="13" y="5"/>
                        </a:lnTo>
                        <a:lnTo>
                          <a:pt x="14" y="7"/>
                        </a:lnTo>
                        <a:lnTo>
                          <a:pt x="14" y="8"/>
                        </a:lnTo>
                        <a:lnTo>
                          <a:pt x="16" y="10"/>
                        </a:lnTo>
                        <a:lnTo>
                          <a:pt x="16" y="11"/>
                        </a:lnTo>
                        <a:lnTo>
                          <a:pt x="14" y="13"/>
                        </a:lnTo>
                        <a:lnTo>
                          <a:pt x="13" y="14"/>
                        </a:lnTo>
                        <a:lnTo>
                          <a:pt x="12" y="15"/>
                        </a:lnTo>
                        <a:lnTo>
                          <a:pt x="11" y="15"/>
                        </a:lnTo>
                        <a:lnTo>
                          <a:pt x="10" y="15"/>
                        </a:lnTo>
                        <a:lnTo>
                          <a:pt x="9" y="16"/>
                        </a:lnTo>
                        <a:lnTo>
                          <a:pt x="8" y="15"/>
                        </a:lnTo>
                        <a:lnTo>
                          <a:pt x="6" y="15"/>
                        </a:lnTo>
                        <a:lnTo>
                          <a:pt x="5" y="14"/>
                        </a:lnTo>
                        <a:lnTo>
                          <a:pt x="4" y="13"/>
                        </a:lnTo>
                        <a:lnTo>
                          <a:pt x="3" y="13"/>
                        </a:lnTo>
                        <a:lnTo>
                          <a:pt x="2" y="13"/>
                        </a:lnTo>
                        <a:lnTo>
                          <a:pt x="2" y="12"/>
                        </a:lnTo>
                        <a:lnTo>
                          <a:pt x="1" y="12"/>
                        </a:lnTo>
                        <a:lnTo>
                          <a:pt x="0" y="0"/>
                        </a:lnTo>
                      </a:path>
                    </a:pathLst>
                  </a:custGeom>
                  <a:solidFill>
                    <a:srgbClr val="4C4C4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grpSp>
            <p:sp>
              <p:nvSpPr>
                <p:cNvPr id="111" name="Freeform 110"/>
                <p:cNvSpPr>
                  <a:spLocks/>
                </p:cNvSpPr>
                <p:nvPr/>
              </p:nvSpPr>
              <p:spPr bwMode="auto">
                <a:xfrm>
                  <a:off x="4535" y="3431"/>
                  <a:ext cx="488" cy="145"/>
                </a:xfrm>
                <a:custGeom>
                  <a:avLst/>
                  <a:gdLst>
                    <a:gd name="T0" fmla="*/ 484 w 488"/>
                    <a:gd name="T1" fmla="*/ 135 h 145"/>
                    <a:gd name="T2" fmla="*/ 466 w 488"/>
                    <a:gd name="T3" fmla="*/ 124 h 145"/>
                    <a:gd name="T4" fmla="*/ 440 w 488"/>
                    <a:gd name="T5" fmla="*/ 109 h 145"/>
                    <a:gd name="T6" fmla="*/ 421 w 488"/>
                    <a:gd name="T7" fmla="*/ 98 h 145"/>
                    <a:gd name="T8" fmla="*/ 413 w 488"/>
                    <a:gd name="T9" fmla="*/ 95 h 145"/>
                    <a:gd name="T10" fmla="*/ 390 w 488"/>
                    <a:gd name="T11" fmla="*/ 92 h 145"/>
                    <a:gd name="T12" fmla="*/ 359 w 488"/>
                    <a:gd name="T13" fmla="*/ 88 h 145"/>
                    <a:gd name="T14" fmla="*/ 336 w 488"/>
                    <a:gd name="T15" fmla="*/ 86 h 145"/>
                    <a:gd name="T16" fmla="*/ 329 w 488"/>
                    <a:gd name="T17" fmla="*/ 84 h 145"/>
                    <a:gd name="T18" fmla="*/ 308 w 488"/>
                    <a:gd name="T19" fmla="*/ 76 h 145"/>
                    <a:gd name="T20" fmla="*/ 281 w 488"/>
                    <a:gd name="T21" fmla="*/ 64 h 145"/>
                    <a:gd name="T22" fmla="*/ 260 w 488"/>
                    <a:gd name="T23" fmla="*/ 55 h 145"/>
                    <a:gd name="T24" fmla="*/ 249 w 488"/>
                    <a:gd name="T25" fmla="*/ 53 h 145"/>
                    <a:gd name="T26" fmla="*/ 208 w 488"/>
                    <a:gd name="T27" fmla="*/ 52 h 145"/>
                    <a:gd name="T28" fmla="*/ 152 w 488"/>
                    <a:gd name="T29" fmla="*/ 52 h 145"/>
                    <a:gd name="T30" fmla="*/ 110 w 488"/>
                    <a:gd name="T31" fmla="*/ 52 h 145"/>
                    <a:gd name="T32" fmla="*/ 98 w 488"/>
                    <a:gd name="T33" fmla="*/ 49 h 145"/>
                    <a:gd name="T34" fmla="*/ 70 w 488"/>
                    <a:gd name="T35" fmla="*/ 35 h 145"/>
                    <a:gd name="T36" fmla="*/ 34 w 488"/>
                    <a:gd name="T37" fmla="*/ 17 h 145"/>
                    <a:gd name="T38" fmla="*/ 6 w 488"/>
                    <a:gd name="T39" fmla="*/ 3 h 145"/>
                    <a:gd name="T40" fmla="*/ 0 w 488"/>
                    <a:gd name="T41" fmla="*/ 8 h 145"/>
                    <a:gd name="T42" fmla="*/ 18 w 488"/>
                    <a:gd name="T43" fmla="*/ 16 h 145"/>
                    <a:gd name="T44" fmla="*/ 52 w 488"/>
                    <a:gd name="T45" fmla="*/ 34 h 145"/>
                    <a:gd name="T46" fmla="*/ 86 w 488"/>
                    <a:gd name="T47" fmla="*/ 51 h 145"/>
                    <a:gd name="T48" fmla="*/ 103 w 488"/>
                    <a:gd name="T49" fmla="*/ 59 h 145"/>
                    <a:gd name="T50" fmla="*/ 128 w 488"/>
                    <a:gd name="T51" fmla="*/ 59 h 145"/>
                    <a:gd name="T52" fmla="*/ 180 w 488"/>
                    <a:gd name="T53" fmla="*/ 60 h 145"/>
                    <a:gd name="T54" fmla="*/ 232 w 488"/>
                    <a:gd name="T55" fmla="*/ 60 h 145"/>
                    <a:gd name="T56" fmla="*/ 256 w 488"/>
                    <a:gd name="T57" fmla="*/ 61 h 145"/>
                    <a:gd name="T58" fmla="*/ 269 w 488"/>
                    <a:gd name="T59" fmla="*/ 67 h 145"/>
                    <a:gd name="T60" fmla="*/ 295 w 488"/>
                    <a:gd name="T61" fmla="*/ 78 h 145"/>
                    <a:gd name="T62" fmla="*/ 320 w 488"/>
                    <a:gd name="T63" fmla="*/ 88 h 145"/>
                    <a:gd name="T64" fmla="*/ 332 w 488"/>
                    <a:gd name="T65" fmla="*/ 93 h 145"/>
                    <a:gd name="T66" fmla="*/ 345 w 488"/>
                    <a:gd name="T67" fmla="*/ 95 h 145"/>
                    <a:gd name="T68" fmla="*/ 374 w 488"/>
                    <a:gd name="T69" fmla="*/ 98 h 145"/>
                    <a:gd name="T70" fmla="*/ 403 w 488"/>
                    <a:gd name="T71" fmla="*/ 101 h 145"/>
                    <a:gd name="T72" fmla="*/ 417 w 488"/>
                    <a:gd name="T73" fmla="*/ 103 h 145"/>
                    <a:gd name="T74" fmla="*/ 429 w 488"/>
                    <a:gd name="T75" fmla="*/ 110 h 145"/>
                    <a:gd name="T76" fmla="*/ 453 w 488"/>
                    <a:gd name="T77" fmla="*/ 124 h 145"/>
                    <a:gd name="T78" fmla="*/ 477 w 488"/>
                    <a:gd name="T79" fmla="*/ 138 h 145"/>
                    <a:gd name="T80" fmla="*/ 487 w 488"/>
                    <a:gd name="T8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8" h="145">
                      <a:moveTo>
                        <a:pt x="487" y="137"/>
                      </a:moveTo>
                      <a:lnTo>
                        <a:pt x="484" y="135"/>
                      </a:lnTo>
                      <a:lnTo>
                        <a:pt x="477" y="130"/>
                      </a:lnTo>
                      <a:lnTo>
                        <a:pt x="466" y="124"/>
                      </a:lnTo>
                      <a:lnTo>
                        <a:pt x="453" y="117"/>
                      </a:lnTo>
                      <a:lnTo>
                        <a:pt x="440" y="109"/>
                      </a:lnTo>
                      <a:lnTo>
                        <a:pt x="429" y="102"/>
                      </a:lnTo>
                      <a:lnTo>
                        <a:pt x="421" y="98"/>
                      </a:lnTo>
                      <a:lnTo>
                        <a:pt x="417" y="96"/>
                      </a:lnTo>
                      <a:lnTo>
                        <a:pt x="413" y="95"/>
                      </a:lnTo>
                      <a:lnTo>
                        <a:pt x="403" y="94"/>
                      </a:lnTo>
                      <a:lnTo>
                        <a:pt x="390" y="92"/>
                      </a:lnTo>
                      <a:lnTo>
                        <a:pt x="374" y="90"/>
                      </a:lnTo>
                      <a:lnTo>
                        <a:pt x="359" y="88"/>
                      </a:lnTo>
                      <a:lnTo>
                        <a:pt x="345" y="87"/>
                      </a:lnTo>
                      <a:lnTo>
                        <a:pt x="336" y="86"/>
                      </a:lnTo>
                      <a:lnTo>
                        <a:pt x="332" y="85"/>
                      </a:lnTo>
                      <a:lnTo>
                        <a:pt x="329" y="84"/>
                      </a:lnTo>
                      <a:lnTo>
                        <a:pt x="320" y="81"/>
                      </a:lnTo>
                      <a:lnTo>
                        <a:pt x="308" y="76"/>
                      </a:lnTo>
                      <a:lnTo>
                        <a:pt x="295" y="70"/>
                      </a:lnTo>
                      <a:lnTo>
                        <a:pt x="281" y="64"/>
                      </a:lnTo>
                      <a:lnTo>
                        <a:pt x="269" y="59"/>
                      </a:lnTo>
                      <a:lnTo>
                        <a:pt x="260" y="55"/>
                      </a:lnTo>
                      <a:lnTo>
                        <a:pt x="256" y="53"/>
                      </a:lnTo>
                      <a:lnTo>
                        <a:pt x="249" y="53"/>
                      </a:lnTo>
                      <a:lnTo>
                        <a:pt x="232" y="52"/>
                      </a:lnTo>
                      <a:lnTo>
                        <a:pt x="208" y="52"/>
                      </a:lnTo>
                      <a:lnTo>
                        <a:pt x="180" y="52"/>
                      </a:lnTo>
                      <a:lnTo>
                        <a:pt x="152" y="52"/>
                      </a:lnTo>
                      <a:lnTo>
                        <a:pt x="128" y="52"/>
                      </a:lnTo>
                      <a:lnTo>
                        <a:pt x="110" y="52"/>
                      </a:lnTo>
                      <a:lnTo>
                        <a:pt x="103" y="52"/>
                      </a:lnTo>
                      <a:lnTo>
                        <a:pt x="98" y="49"/>
                      </a:lnTo>
                      <a:lnTo>
                        <a:pt x="86" y="44"/>
                      </a:lnTo>
                      <a:lnTo>
                        <a:pt x="70" y="35"/>
                      </a:lnTo>
                      <a:lnTo>
                        <a:pt x="52" y="26"/>
                      </a:lnTo>
                      <a:lnTo>
                        <a:pt x="34" y="17"/>
                      </a:lnTo>
                      <a:lnTo>
                        <a:pt x="18" y="8"/>
                      </a:lnTo>
                      <a:lnTo>
                        <a:pt x="6" y="3"/>
                      </a:lnTo>
                      <a:lnTo>
                        <a:pt x="0" y="0"/>
                      </a:lnTo>
                      <a:lnTo>
                        <a:pt x="0" y="8"/>
                      </a:lnTo>
                      <a:lnTo>
                        <a:pt x="6" y="10"/>
                      </a:lnTo>
                      <a:lnTo>
                        <a:pt x="18" y="16"/>
                      </a:lnTo>
                      <a:lnTo>
                        <a:pt x="34" y="24"/>
                      </a:lnTo>
                      <a:lnTo>
                        <a:pt x="52" y="34"/>
                      </a:lnTo>
                      <a:lnTo>
                        <a:pt x="70" y="43"/>
                      </a:lnTo>
                      <a:lnTo>
                        <a:pt x="86" y="51"/>
                      </a:lnTo>
                      <a:lnTo>
                        <a:pt x="98" y="57"/>
                      </a:lnTo>
                      <a:lnTo>
                        <a:pt x="103" y="59"/>
                      </a:lnTo>
                      <a:lnTo>
                        <a:pt x="110" y="59"/>
                      </a:lnTo>
                      <a:lnTo>
                        <a:pt x="128" y="59"/>
                      </a:lnTo>
                      <a:lnTo>
                        <a:pt x="152" y="59"/>
                      </a:lnTo>
                      <a:lnTo>
                        <a:pt x="180" y="60"/>
                      </a:lnTo>
                      <a:lnTo>
                        <a:pt x="208" y="60"/>
                      </a:lnTo>
                      <a:lnTo>
                        <a:pt x="232" y="60"/>
                      </a:lnTo>
                      <a:lnTo>
                        <a:pt x="249" y="61"/>
                      </a:lnTo>
                      <a:lnTo>
                        <a:pt x="256" y="61"/>
                      </a:lnTo>
                      <a:lnTo>
                        <a:pt x="260" y="63"/>
                      </a:lnTo>
                      <a:lnTo>
                        <a:pt x="269" y="67"/>
                      </a:lnTo>
                      <a:lnTo>
                        <a:pt x="281" y="72"/>
                      </a:lnTo>
                      <a:lnTo>
                        <a:pt x="295" y="78"/>
                      </a:lnTo>
                      <a:lnTo>
                        <a:pt x="308" y="84"/>
                      </a:lnTo>
                      <a:lnTo>
                        <a:pt x="320" y="88"/>
                      </a:lnTo>
                      <a:lnTo>
                        <a:pt x="329" y="92"/>
                      </a:lnTo>
                      <a:lnTo>
                        <a:pt x="332" y="93"/>
                      </a:lnTo>
                      <a:lnTo>
                        <a:pt x="336" y="94"/>
                      </a:lnTo>
                      <a:lnTo>
                        <a:pt x="345" y="95"/>
                      </a:lnTo>
                      <a:lnTo>
                        <a:pt x="359" y="96"/>
                      </a:lnTo>
                      <a:lnTo>
                        <a:pt x="374" y="98"/>
                      </a:lnTo>
                      <a:lnTo>
                        <a:pt x="390" y="100"/>
                      </a:lnTo>
                      <a:lnTo>
                        <a:pt x="403" y="101"/>
                      </a:lnTo>
                      <a:lnTo>
                        <a:pt x="413" y="103"/>
                      </a:lnTo>
                      <a:lnTo>
                        <a:pt x="417" y="103"/>
                      </a:lnTo>
                      <a:lnTo>
                        <a:pt x="421" y="105"/>
                      </a:lnTo>
                      <a:lnTo>
                        <a:pt x="429" y="110"/>
                      </a:lnTo>
                      <a:lnTo>
                        <a:pt x="440" y="117"/>
                      </a:lnTo>
                      <a:lnTo>
                        <a:pt x="453" y="124"/>
                      </a:lnTo>
                      <a:lnTo>
                        <a:pt x="466" y="132"/>
                      </a:lnTo>
                      <a:lnTo>
                        <a:pt x="477" y="138"/>
                      </a:lnTo>
                      <a:lnTo>
                        <a:pt x="484" y="143"/>
                      </a:lnTo>
                      <a:lnTo>
                        <a:pt x="487" y="144"/>
                      </a:lnTo>
                      <a:lnTo>
                        <a:pt x="487" y="137"/>
                      </a:lnTo>
                    </a:path>
                  </a:pathLst>
                </a:custGeom>
                <a:solidFill>
                  <a:srgbClr val="CCCCF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12" name="Freeform 111"/>
                <p:cNvSpPr>
                  <a:spLocks/>
                </p:cNvSpPr>
                <p:nvPr/>
              </p:nvSpPr>
              <p:spPr bwMode="auto">
                <a:xfrm>
                  <a:off x="4467" y="3581"/>
                  <a:ext cx="49" cy="94"/>
                </a:xfrm>
                <a:custGeom>
                  <a:avLst/>
                  <a:gdLst>
                    <a:gd name="T0" fmla="*/ 18 w 49"/>
                    <a:gd name="T1" fmla="*/ 32 h 94"/>
                    <a:gd name="T2" fmla="*/ 16 w 49"/>
                    <a:gd name="T3" fmla="*/ 28 h 94"/>
                    <a:gd name="T4" fmla="*/ 17 w 49"/>
                    <a:gd name="T5" fmla="*/ 25 h 94"/>
                    <a:gd name="T6" fmla="*/ 18 w 49"/>
                    <a:gd name="T7" fmla="*/ 22 h 94"/>
                    <a:gd name="T8" fmla="*/ 21 w 49"/>
                    <a:gd name="T9" fmla="*/ 33 h 94"/>
                    <a:gd name="T10" fmla="*/ 35 w 49"/>
                    <a:gd name="T11" fmla="*/ 5 h 94"/>
                    <a:gd name="T12" fmla="*/ 28 w 49"/>
                    <a:gd name="T13" fmla="*/ 5 h 94"/>
                    <a:gd name="T14" fmla="*/ 20 w 49"/>
                    <a:gd name="T15" fmla="*/ 7 h 94"/>
                    <a:gd name="T16" fmla="*/ 12 w 49"/>
                    <a:gd name="T17" fmla="*/ 11 h 94"/>
                    <a:gd name="T18" fmla="*/ 6 w 49"/>
                    <a:gd name="T19" fmla="*/ 18 h 94"/>
                    <a:gd name="T20" fmla="*/ 2 w 49"/>
                    <a:gd name="T21" fmla="*/ 26 h 94"/>
                    <a:gd name="T22" fmla="*/ 1 w 49"/>
                    <a:gd name="T23" fmla="*/ 34 h 94"/>
                    <a:gd name="T24" fmla="*/ 2 w 49"/>
                    <a:gd name="T25" fmla="*/ 40 h 94"/>
                    <a:gd name="T26" fmla="*/ 4 w 49"/>
                    <a:gd name="T27" fmla="*/ 45 h 94"/>
                    <a:gd name="T28" fmla="*/ 7 w 49"/>
                    <a:gd name="T29" fmla="*/ 48 h 94"/>
                    <a:gd name="T30" fmla="*/ 10 w 49"/>
                    <a:gd name="T31" fmla="*/ 50 h 94"/>
                    <a:gd name="T32" fmla="*/ 14 w 49"/>
                    <a:gd name="T33" fmla="*/ 51 h 94"/>
                    <a:gd name="T34" fmla="*/ 21 w 49"/>
                    <a:gd name="T35" fmla="*/ 52 h 94"/>
                    <a:gd name="T36" fmla="*/ 19 w 49"/>
                    <a:gd name="T37" fmla="*/ 69 h 94"/>
                    <a:gd name="T38" fmla="*/ 17 w 49"/>
                    <a:gd name="T39" fmla="*/ 67 h 94"/>
                    <a:gd name="T40" fmla="*/ 16 w 49"/>
                    <a:gd name="T41" fmla="*/ 63 h 94"/>
                    <a:gd name="T42" fmla="*/ 0 w 49"/>
                    <a:gd name="T43" fmla="*/ 67 h 94"/>
                    <a:gd name="T44" fmla="*/ 1 w 49"/>
                    <a:gd name="T45" fmla="*/ 72 h 94"/>
                    <a:gd name="T46" fmla="*/ 2 w 49"/>
                    <a:gd name="T47" fmla="*/ 76 h 94"/>
                    <a:gd name="T48" fmla="*/ 5 w 49"/>
                    <a:gd name="T49" fmla="*/ 80 h 94"/>
                    <a:gd name="T50" fmla="*/ 8 w 49"/>
                    <a:gd name="T51" fmla="*/ 82 h 94"/>
                    <a:gd name="T52" fmla="*/ 11 w 49"/>
                    <a:gd name="T53" fmla="*/ 84 h 94"/>
                    <a:gd name="T54" fmla="*/ 15 w 49"/>
                    <a:gd name="T55" fmla="*/ 84 h 94"/>
                    <a:gd name="T56" fmla="*/ 20 w 49"/>
                    <a:gd name="T57" fmla="*/ 84 h 94"/>
                    <a:gd name="T58" fmla="*/ 27 w 49"/>
                    <a:gd name="T59" fmla="*/ 82 h 94"/>
                    <a:gd name="T60" fmla="*/ 32 w 49"/>
                    <a:gd name="T61" fmla="*/ 80 h 94"/>
                    <a:gd name="T62" fmla="*/ 36 w 49"/>
                    <a:gd name="T63" fmla="*/ 78 h 94"/>
                    <a:gd name="T64" fmla="*/ 39 w 49"/>
                    <a:gd name="T65" fmla="*/ 75 h 94"/>
                    <a:gd name="T66" fmla="*/ 42 w 49"/>
                    <a:gd name="T67" fmla="*/ 72 h 94"/>
                    <a:gd name="T68" fmla="*/ 44 w 49"/>
                    <a:gd name="T69" fmla="*/ 67 h 94"/>
                    <a:gd name="T70" fmla="*/ 46 w 49"/>
                    <a:gd name="T71" fmla="*/ 62 h 94"/>
                    <a:gd name="T72" fmla="*/ 48 w 49"/>
                    <a:gd name="T73" fmla="*/ 57 h 94"/>
                    <a:gd name="T74" fmla="*/ 48 w 49"/>
                    <a:gd name="T75" fmla="*/ 52 h 94"/>
                    <a:gd name="T76" fmla="*/ 47 w 49"/>
                    <a:gd name="T77" fmla="*/ 43 h 94"/>
                    <a:gd name="T78" fmla="*/ 43 w 49"/>
                    <a:gd name="T79" fmla="*/ 37 h 94"/>
                    <a:gd name="T80" fmla="*/ 37 w 49"/>
                    <a:gd name="T81" fmla="*/ 35 h 94"/>
                    <a:gd name="T82" fmla="*/ 27 w 49"/>
                    <a:gd name="T83" fmla="*/ 33 h 94"/>
                    <a:gd name="T84" fmla="*/ 28 w 49"/>
                    <a:gd name="T85" fmla="*/ 20 h 94"/>
                    <a:gd name="T86" fmla="*/ 30 w 49"/>
                    <a:gd name="T87" fmla="*/ 22 h 94"/>
                    <a:gd name="T88" fmla="*/ 31 w 49"/>
                    <a:gd name="T89" fmla="*/ 25 h 94"/>
                    <a:gd name="T90" fmla="*/ 44 w 49"/>
                    <a:gd name="T91" fmla="*/ 12 h 94"/>
                    <a:gd name="T92" fmla="*/ 41 w 49"/>
                    <a:gd name="T93" fmla="*/ 7 h 94"/>
                    <a:gd name="T94" fmla="*/ 28 w 49"/>
                    <a:gd name="T95" fmla="*/ 53 h 94"/>
                    <a:gd name="T96" fmla="*/ 31 w 49"/>
                    <a:gd name="T97" fmla="*/ 54 h 94"/>
                    <a:gd name="T98" fmla="*/ 33 w 49"/>
                    <a:gd name="T99" fmla="*/ 56 h 94"/>
                    <a:gd name="T100" fmla="*/ 33 w 49"/>
                    <a:gd name="T101" fmla="*/ 60 h 94"/>
                    <a:gd name="T102" fmla="*/ 32 w 49"/>
                    <a:gd name="T103" fmla="*/ 63 h 94"/>
                    <a:gd name="T104" fmla="*/ 31 w 49"/>
                    <a:gd name="T105" fmla="*/ 66 h 94"/>
                    <a:gd name="T106" fmla="*/ 28 w 49"/>
                    <a:gd name="T107" fmla="*/ 6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 h="94">
                      <a:moveTo>
                        <a:pt x="21" y="33"/>
                      </a:moveTo>
                      <a:lnTo>
                        <a:pt x="20" y="33"/>
                      </a:lnTo>
                      <a:lnTo>
                        <a:pt x="19" y="32"/>
                      </a:lnTo>
                      <a:lnTo>
                        <a:pt x="18" y="32"/>
                      </a:lnTo>
                      <a:lnTo>
                        <a:pt x="17" y="31"/>
                      </a:lnTo>
                      <a:lnTo>
                        <a:pt x="17" y="30"/>
                      </a:lnTo>
                      <a:lnTo>
                        <a:pt x="16" y="29"/>
                      </a:lnTo>
                      <a:lnTo>
                        <a:pt x="16" y="28"/>
                      </a:lnTo>
                      <a:lnTo>
                        <a:pt x="16" y="27"/>
                      </a:lnTo>
                      <a:lnTo>
                        <a:pt x="16" y="26"/>
                      </a:lnTo>
                      <a:lnTo>
                        <a:pt x="16" y="25"/>
                      </a:lnTo>
                      <a:lnTo>
                        <a:pt x="17" y="25"/>
                      </a:lnTo>
                      <a:lnTo>
                        <a:pt x="17" y="24"/>
                      </a:lnTo>
                      <a:lnTo>
                        <a:pt x="17" y="23"/>
                      </a:lnTo>
                      <a:lnTo>
                        <a:pt x="18" y="23"/>
                      </a:lnTo>
                      <a:lnTo>
                        <a:pt x="18" y="22"/>
                      </a:lnTo>
                      <a:lnTo>
                        <a:pt x="19" y="21"/>
                      </a:lnTo>
                      <a:lnTo>
                        <a:pt x="20" y="20"/>
                      </a:lnTo>
                      <a:lnTo>
                        <a:pt x="21" y="20"/>
                      </a:lnTo>
                      <a:lnTo>
                        <a:pt x="21" y="33"/>
                      </a:lnTo>
                      <a:lnTo>
                        <a:pt x="40" y="7"/>
                      </a:lnTo>
                      <a:lnTo>
                        <a:pt x="38" y="6"/>
                      </a:lnTo>
                      <a:lnTo>
                        <a:pt x="37" y="5"/>
                      </a:lnTo>
                      <a:lnTo>
                        <a:pt x="35" y="5"/>
                      </a:lnTo>
                      <a:lnTo>
                        <a:pt x="34" y="5"/>
                      </a:lnTo>
                      <a:lnTo>
                        <a:pt x="32" y="4"/>
                      </a:lnTo>
                      <a:lnTo>
                        <a:pt x="30" y="4"/>
                      </a:lnTo>
                      <a:lnTo>
                        <a:pt x="28" y="5"/>
                      </a:lnTo>
                      <a:lnTo>
                        <a:pt x="26" y="5"/>
                      </a:lnTo>
                      <a:lnTo>
                        <a:pt x="26" y="0"/>
                      </a:lnTo>
                      <a:lnTo>
                        <a:pt x="20" y="2"/>
                      </a:lnTo>
                      <a:lnTo>
                        <a:pt x="20" y="7"/>
                      </a:lnTo>
                      <a:lnTo>
                        <a:pt x="18" y="8"/>
                      </a:lnTo>
                      <a:lnTo>
                        <a:pt x="16" y="9"/>
                      </a:lnTo>
                      <a:lnTo>
                        <a:pt x="14" y="10"/>
                      </a:lnTo>
                      <a:lnTo>
                        <a:pt x="12" y="11"/>
                      </a:lnTo>
                      <a:lnTo>
                        <a:pt x="10" y="13"/>
                      </a:lnTo>
                      <a:lnTo>
                        <a:pt x="9" y="14"/>
                      </a:lnTo>
                      <a:lnTo>
                        <a:pt x="7" y="16"/>
                      </a:lnTo>
                      <a:lnTo>
                        <a:pt x="6" y="18"/>
                      </a:lnTo>
                      <a:lnTo>
                        <a:pt x="5" y="20"/>
                      </a:lnTo>
                      <a:lnTo>
                        <a:pt x="4" y="22"/>
                      </a:lnTo>
                      <a:lnTo>
                        <a:pt x="3" y="24"/>
                      </a:lnTo>
                      <a:lnTo>
                        <a:pt x="2" y="26"/>
                      </a:lnTo>
                      <a:lnTo>
                        <a:pt x="2" y="28"/>
                      </a:lnTo>
                      <a:lnTo>
                        <a:pt x="2" y="30"/>
                      </a:lnTo>
                      <a:lnTo>
                        <a:pt x="1" y="32"/>
                      </a:lnTo>
                      <a:lnTo>
                        <a:pt x="1" y="34"/>
                      </a:lnTo>
                      <a:lnTo>
                        <a:pt x="1" y="36"/>
                      </a:lnTo>
                      <a:lnTo>
                        <a:pt x="2" y="37"/>
                      </a:lnTo>
                      <a:lnTo>
                        <a:pt x="2" y="39"/>
                      </a:lnTo>
                      <a:lnTo>
                        <a:pt x="2" y="40"/>
                      </a:lnTo>
                      <a:lnTo>
                        <a:pt x="2" y="42"/>
                      </a:lnTo>
                      <a:lnTo>
                        <a:pt x="3" y="43"/>
                      </a:lnTo>
                      <a:lnTo>
                        <a:pt x="3" y="44"/>
                      </a:lnTo>
                      <a:lnTo>
                        <a:pt x="4" y="45"/>
                      </a:lnTo>
                      <a:lnTo>
                        <a:pt x="5" y="46"/>
                      </a:lnTo>
                      <a:lnTo>
                        <a:pt x="5" y="47"/>
                      </a:lnTo>
                      <a:lnTo>
                        <a:pt x="6" y="47"/>
                      </a:lnTo>
                      <a:lnTo>
                        <a:pt x="7" y="48"/>
                      </a:lnTo>
                      <a:lnTo>
                        <a:pt x="7" y="49"/>
                      </a:lnTo>
                      <a:lnTo>
                        <a:pt x="8" y="49"/>
                      </a:lnTo>
                      <a:lnTo>
                        <a:pt x="9" y="50"/>
                      </a:lnTo>
                      <a:lnTo>
                        <a:pt x="10" y="50"/>
                      </a:lnTo>
                      <a:lnTo>
                        <a:pt x="11" y="50"/>
                      </a:lnTo>
                      <a:lnTo>
                        <a:pt x="12" y="51"/>
                      </a:lnTo>
                      <a:lnTo>
                        <a:pt x="13" y="51"/>
                      </a:lnTo>
                      <a:lnTo>
                        <a:pt x="14" y="51"/>
                      </a:lnTo>
                      <a:lnTo>
                        <a:pt x="16" y="51"/>
                      </a:lnTo>
                      <a:lnTo>
                        <a:pt x="17" y="51"/>
                      </a:lnTo>
                      <a:lnTo>
                        <a:pt x="19" y="52"/>
                      </a:lnTo>
                      <a:lnTo>
                        <a:pt x="21" y="52"/>
                      </a:lnTo>
                      <a:lnTo>
                        <a:pt x="21" y="70"/>
                      </a:lnTo>
                      <a:lnTo>
                        <a:pt x="21" y="69"/>
                      </a:lnTo>
                      <a:lnTo>
                        <a:pt x="20" y="69"/>
                      </a:lnTo>
                      <a:lnTo>
                        <a:pt x="19" y="69"/>
                      </a:lnTo>
                      <a:lnTo>
                        <a:pt x="19" y="68"/>
                      </a:lnTo>
                      <a:lnTo>
                        <a:pt x="18" y="68"/>
                      </a:lnTo>
                      <a:lnTo>
                        <a:pt x="18" y="67"/>
                      </a:lnTo>
                      <a:lnTo>
                        <a:pt x="17" y="67"/>
                      </a:lnTo>
                      <a:lnTo>
                        <a:pt x="17" y="66"/>
                      </a:lnTo>
                      <a:lnTo>
                        <a:pt x="17" y="65"/>
                      </a:lnTo>
                      <a:lnTo>
                        <a:pt x="16" y="64"/>
                      </a:lnTo>
                      <a:lnTo>
                        <a:pt x="16" y="63"/>
                      </a:lnTo>
                      <a:lnTo>
                        <a:pt x="16" y="62"/>
                      </a:lnTo>
                      <a:lnTo>
                        <a:pt x="16" y="61"/>
                      </a:lnTo>
                      <a:lnTo>
                        <a:pt x="15" y="60"/>
                      </a:lnTo>
                      <a:lnTo>
                        <a:pt x="0" y="67"/>
                      </a:lnTo>
                      <a:lnTo>
                        <a:pt x="0" y="68"/>
                      </a:lnTo>
                      <a:lnTo>
                        <a:pt x="0" y="69"/>
                      </a:lnTo>
                      <a:lnTo>
                        <a:pt x="0" y="71"/>
                      </a:lnTo>
                      <a:lnTo>
                        <a:pt x="1" y="72"/>
                      </a:lnTo>
                      <a:lnTo>
                        <a:pt x="1" y="73"/>
                      </a:lnTo>
                      <a:lnTo>
                        <a:pt x="2" y="74"/>
                      </a:lnTo>
                      <a:lnTo>
                        <a:pt x="2" y="75"/>
                      </a:lnTo>
                      <a:lnTo>
                        <a:pt x="2" y="76"/>
                      </a:lnTo>
                      <a:lnTo>
                        <a:pt x="3" y="77"/>
                      </a:lnTo>
                      <a:lnTo>
                        <a:pt x="4" y="78"/>
                      </a:lnTo>
                      <a:lnTo>
                        <a:pt x="4" y="79"/>
                      </a:lnTo>
                      <a:lnTo>
                        <a:pt x="5" y="80"/>
                      </a:lnTo>
                      <a:lnTo>
                        <a:pt x="6" y="81"/>
                      </a:lnTo>
                      <a:lnTo>
                        <a:pt x="7" y="81"/>
                      </a:lnTo>
                      <a:lnTo>
                        <a:pt x="7" y="82"/>
                      </a:lnTo>
                      <a:lnTo>
                        <a:pt x="8" y="82"/>
                      </a:lnTo>
                      <a:lnTo>
                        <a:pt x="9" y="83"/>
                      </a:lnTo>
                      <a:lnTo>
                        <a:pt x="10" y="83"/>
                      </a:lnTo>
                      <a:lnTo>
                        <a:pt x="11" y="83"/>
                      </a:lnTo>
                      <a:lnTo>
                        <a:pt x="11" y="84"/>
                      </a:lnTo>
                      <a:lnTo>
                        <a:pt x="12" y="84"/>
                      </a:lnTo>
                      <a:lnTo>
                        <a:pt x="13" y="84"/>
                      </a:lnTo>
                      <a:lnTo>
                        <a:pt x="14" y="84"/>
                      </a:lnTo>
                      <a:lnTo>
                        <a:pt x="15" y="84"/>
                      </a:lnTo>
                      <a:lnTo>
                        <a:pt x="17" y="84"/>
                      </a:lnTo>
                      <a:lnTo>
                        <a:pt x="18" y="84"/>
                      </a:lnTo>
                      <a:lnTo>
                        <a:pt x="19" y="84"/>
                      </a:lnTo>
                      <a:lnTo>
                        <a:pt x="20" y="84"/>
                      </a:lnTo>
                      <a:lnTo>
                        <a:pt x="22" y="84"/>
                      </a:lnTo>
                      <a:lnTo>
                        <a:pt x="22" y="93"/>
                      </a:lnTo>
                      <a:lnTo>
                        <a:pt x="28" y="92"/>
                      </a:lnTo>
                      <a:lnTo>
                        <a:pt x="27" y="82"/>
                      </a:lnTo>
                      <a:lnTo>
                        <a:pt x="29" y="82"/>
                      </a:lnTo>
                      <a:lnTo>
                        <a:pt x="30" y="81"/>
                      </a:lnTo>
                      <a:lnTo>
                        <a:pt x="31" y="81"/>
                      </a:lnTo>
                      <a:lnTo>
                        <a:pt x="32" y="80"/>
                      </a:lnTo>
                      <a:lnTo>
                        <a:pt x="33" y="80"/>
                      </a:lnTo>
                      <a:lnTo>
                        <a:pt x="34" y="79"/>
                      </a:lnTo>
                      <a:lnTo>
                        <a:pt x="35" y="79"/>
                      </a:lnTo>
                      <a:lnTo>
                        <a:pt x="36" y="78"/>
                      </a:lnTo>
                      <a:lnTo>
                        <a:pt x="36" y="77"/>
                      </a:lnTo>
                      <a:lnTo>
                        <a:pt x="37" y="77"/>
                      </a:lnTo>
                      <a:lnTo>
                        <a:pt x="38" y="76"/>
                      </a:lnTo>
                      <a:lnTo>
                        <a:pt x="39" y="75"/>
                      </a:lnTo>
                      <a:lnTo>
                        <a:pt x="39" y="74"/>
                      </a:lnTo>
                      <a:lnTo>
                        <a:pt x="40" y="73"/>
                      </a:lnTo>
                      <a:lnTo>
                        <a:pt x="41" y="73"/>
                      </a:lnTo>
                      <a:lnTo>
                        <a:pt x="42" y="72"/>
                      </a:lnTo>
                      <a:lnTo>
                        <a:pt x="42" y="71"/>
                      </a:lnTo>
                      <a:lnTo>
                        <a:pt x="43" y="70"/>
                      </a:lnTo>
                      <a:lnTo>
                        <a:pt x="44" y="68"/>
                      </a:lnTo>
                      <a:lnTo>
                        <a:pt x="44" y="67"/>
                      </a:lnTo>
                      <a:lnTo>
                        <a:pt x="45" y="66"/>
                      </a:lnTo>
                      <a:lnTo>
                        <a:pt x="45" y="65"/>
                      </a:lnTo>
                      <a:lnTo>
                        <a:pt x="46" y="64"/>
                      </a:lnTo>
                      <a:lnTo>
                        <a:pt x="46" y="62"/>
                      </a:lnTo>
                      <a:lnTo>
                        <a:pt x="47" y="61"/>
                      </a:lnTo>
                      <a:lnTo>
                        <a:pt x="47" y="60"/>
                      </a:lnTo>
                      <a:lnTo>
                        <a:pt x="48" y="58"/>
                      </a:lnTo>
                      <a:lnTo>
                        <a:pt x="48" y="57"/>
                      </a:lnTo>
                      <a:lnTo>
                        <a:pt x="48" y="56"/>
                      </a:lnTo>
                      <a:lnTo>
                        <a:pt x="48" y="54"/>
                      </a:lnTo>
                      <a:lnTo>
                        <a:pt x="48" y="53"/>
                      </a:lnTo>
                      <a:lnTo>
                        <a:pt x="48" y="52"/>
                      </a:lnTo>
                      <a:lnTo>
                        <a:pt x="48" y="49"/>
                      </a:lnTo>
                      <a:lnTo>
                        <a:pt x="48" y="47"/>
                      </a:lnTo>
                      <a:lnTo>
                        <a:pt x="47" y="45"/>
                      </a:lnTo>
                      <a:lnTo>
                        <a:pt x="47" y="43"/>
                      </a:lnTo>
                      <a:lnTo>
                        <a:pt x="46" y="42"/>
                      </a:lnTo>
                      <a:lnTo>
                        <a:pt x="45" y="40"/>
                      </a:lnTo>
                      <a:lnTo>
                        <a:pt x="44" y="39"/>
                      </a:lnTo>
                      <a:lnTo>
                        <a:pt x="43" y="37"/>
                      </a:lnTo>
                      <a:lnTo>
                        <a:pt x="41" y="37"/>
                      </a:lnTo>
                      <a:lnTo>
                        <a:pt x="40" y="36"/>
                      </a:lnTo>
                      <a:lnTo>
                        <a:pt x="38" y="35"/>
                      </a:lnTo>
                      <a:lnTo>
                        <a:pt x="37" y="35"/>
                      </a:lnTo>
                      <a:lnTo>
                        <a:pt x="34" y="34"/>
                      </a:lnTo>
                      <a:lnTo>
                        <a:pt x="32" y="34"/>
                      </a:lnTo>
                      <a:lnTo>
                        <a:pt x="29" y="33"/>
                      </a:lnTo>
                      <a:lnTo>
                        <a:pt x="27" y="33"/>
                      </a:lnTo>
                      <a:lnTo>
                        <a:pt x="26" y="18"/>
                      </a:lnTo>
                      <a:lnTo>
                        <a:pt x="27" y="19"/>
                      </a:lnTo>
                      <a:lnTo>
                        <a:pt x="28" y="19"/>
                      </a:lnTo>
                      <a:lnTo>
                        <a:pt x="28" y="20"/>
                      </a:lnTo>
                      <a:lnTo>
                        <a:pt x="29" y="20"/>
                      </a:lnTo>
                      <a:lnTo>
                        <a:pt x="29" y="21"/>
                      </a:lnTo>
                      <a:lnTo>
                        <a:pt x="30" y="21"/>
                      </a:lnTo>
                      <a:lnTo>
                        <a:pt x="30" y="22"/>
                      </a:lnTo>
                      <a:lnTo>
                        <a:pt x="30" y="23"/>
                      </a:lnTo>
                      <a:lnTo>
                        <a:pt x="31" y="23"/>
                      </a:lnTo>
                      <a:lnTo>
                        <a:pt x="31" y="24"/>
                      </a:lnTo>
                      <a:lnTo>
                        <a:pt x="31" y="25"/>
                      </a:lnTo>
                      <a:lnTo>
                        <a:pt x="46" y="18"/>
                      </a:lnTo>
                      <a:lnTo>
                        <a:pt x="45" y="16"/>
                      </a:lnTo>
                      <a:lnTo>
                        <a:pt x="45" y="14"/>
                      </a:lnTo>
                      <a:lnTo>
                        <a:pt x="44" y="12"/>
                      </a:lnTo>
                      <a:lnTo>
                        <a:pt x="43" y="11"/>
                      </a:lnTo>
                      <a:lnTo>
                        <a:pt x="43" y="10"/>
                      </a:lnTo>
                      <a:lnTo>
                        <a:pt x="42" y="9"/>
                      </a:lnTo>
                      <a:lnTo>
                        <a:pt x="41" y="7"/>
                      </a:lnTo>
                      <a:lnTo>
                        <a:pt x="40" y="7"/>
                      </a:lnTo>
                      <a:lnTo>
                        <a:pt x="21" y="33"/>
                      </a:lnTo>
                      <a:lnTo>
                        <a:pt x="27" y="52"/>
                      </a:lnTo>
                      <a:lnTo>
                        <a:pt x="28" y="53"/>
                      </a:lnTo>
                      <a:lnTo>
                        <a:pt x="29" y="53"/>
                      </a:lnTo>
                      <a:lnTo>
                        <a:pt x="30" y="53"/>
                      </a:lnTo>
                      <a:lnTo>
                        <a:pt x="31" y="53"/>
                      </a:lnTo>
                      <a:lnTo>
                        <a:pt x="31" y="54"/>
                      </a:lnTo>
                      <a:lnTo>
                        <a:pt x="32" y="54"/>
                      </a:lnTo>
                      <a:lnTo>
                        <a:pt x="32" y="55"/>
                      </a:lnTo>
                      <a:lnTo>
                        <a:pt x="33" y="55"/>
                      </a:lnTo>
                      <a:lnTo>
                        <a:pt x="33" y="56"/>
                      </a:lnTo>
                      <a:lnTo>
                        <a:pt x="33" y="57"/>
                      </a:lnTo>
                      <a:lnTo>
                        <a:pt x="33" y="58"/>
                      </a:lnTo>
                      <a:lnTo>
                        <a:pt x="33" y="59"/>
                      </a:lnTo>
                      <a:lnTo>
                        <a:pt x="33" y="60"/>
                      </a:lnTo>
                      <a:lnTo>
                        <a:pt x="33" y="61"/>
                      </a:lnTo>
                      <a:lnTo>
                        <a:pt x="33" y="62"/>
                      </a:lnTo>
                      <a:lnTo>
                        <a:pt x="33" y="63"/>
                      </a:lnTo>
                      <a:lnTo>
                        <a:pt x="32" y="63"/>
                      </a:lnTo>
                      <a:lnTo>
                        <a:pt x="32" y="64"/>
                      </a:lnTo>
                      <a:lnTo>
                        <a:pt x="32" y="65"/>
                      </a:lnTo>
                      <a:lnTo>
                        <a:pt x="31" y="65"/>
                      </a:lnTo>
                      <a:lnTo>
                        <a:pt x="31" y="66"/>
                      </a:lnTo>
                      <a:lnTo>
                        <a:pt x="30" y="66"/>
                      </a:lnTo>
                      <a:lnTo>
                        <a:pt x="29" y="67"/>
                      </a:lnTo>
                      <a:lnTo>
                        <a:pt x="29" y="68"/>
                      </a:lnTo>
                      <a:lnTo>
                        <a:pt x="28" y="68"/>
                      </a:lnTo>
                      <a:lnTo>
                        <a:pt x="27" y="69"/>
                      </a:lnTo>
                      <a:lnTo>
                        <a:pt x="27" y="52"/>
                      </a:lnTo>
                      <a:lnTo>
                        <a:pt x="21" y="33"/>
                      </a:lnTo>
                    </a:path>
                  </a:pathLst>
                </a:custGeom>
                <a:solidFill>
                  <a:srgbClr val="33CC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13" name="Freeform 112"/>
                <p:cNvSpPr>
                  <a:spLocks/>
                </p:cNvSpPr>
                <p:nvPr/>
              </p:nvSpPr>
              <p:spPr bwMode="auto">
                <a:xfrm>
                  <a:off x="4628" y="3476"/>
                  <a:ext cx="23" cy="23"/>
                </a:xfrm>
                <a:custGeom>
                  <a:avLst/>
                  <a:gdLst>
                    <a:gd name="T0" fmla="*/ 11 w 23"/>
                    <a:gd name="T1" fmla="*/ 22 h 23"/>
                    <a:gd name="T2" fmla="*/ 13 w 23"/>
                    <a:gd name="T3" fmla="*/ 22 h 23"/>
                    <a:gd name="T4" fmla="*/ 15 w 23"/>
                    <a:gd name="T5" fmla="*/ 21 h 23"/>
                    <a:gd name="T6" fmla="*/ 17 w 23"/>
                    <a:gd name="T7" fmla="*/ 20 h 23"/>
                    <a:gd name="T8" fmla="*/ 19 w 23"/>
                    <a:gd name="T9" fmla="*/ 19 h 23"/>
                    <a:gd name="T10" fmla="*/ 20 w 23"/>
                    <a:gd name="T11" fmla="*/ 17 h 23"/>
                    <a:gd name="T12" fmla="*/ 21 w 23"/>
                    <a:gd name="T13" fmla="*/ 15 h 23"/>
                    <a:gd name="T14" fmla="*/ 22 w 23"/>
                    <a:gd name="T15" fmla="*/ 13 h 23"/>
                    <a:gd name="T16" fmla="*/ 22 w 23"/>
                    <a:gd name="T17" fmla="*/ 11 h 23"/>
                    <a:gd name="T18" fmla="*/ 22 w 23"/>
                    <a:gd name="T19" fmla="*/ 9 h 23"/>
                    <a:gd name="T20" fmla="*/ 21 w 23"/>
                    <a:gd name="T21" fmla="*/ 7 h 23"/>
                    <a:gd name="T22" fmla="*/ 20 w 23"/>
                    <a:gd name="T23" fmla="*/ 5 h 23"/>
                    <a:gd name="T24" fmla="*/ 19 w 23"/>
                    <a:gd name="T25" fmla="*/ 3 h 23"/>
                    <a:gd name="T26" fmla="*/ 17 w 23"/>
                    <a:gd name="T27" fmla="*/ 2 h 23"/>
                    <a:gd name="T28" fmla="*/ 15 w 23"/>
                    <a:gd name="T29" fmla="*/ 1 h 23"/>
                    <a:gd name="T30" fmla="*/ 13 w 23"/>
                    <a:gd name="T31" fmla="*/ 1 h 23"/>
                    <a:gd name="T32" fmla="*/ 11 w 23"/>
                    <a:gd name="T33" fmla="*/ 0 h 23"/>
                    <a:gd name="T34" fmla="*/ 9 w 23"/>
                    <a:gd name="T35" fmla="*/ 1 h 23"/>
                    <a:gd name="T36" fmla="*/ 7 w 23"/>
                    <a:gd name="T37" fmla="*/ 1 h 23"/>
                    <a:gd name="T38" fmla="*/ 5 w 23"/>
                    <a:gd name="T39" fmla="*/ 3 h 23"/>
                    <a:gd name="T40" fmla="*/ 3 w 23"/>
                    <a:gd name="T41" fmla="*/ 4 h 23"/>
                    <a:gd name="T42" fmla="*/ 2 w 23"/>
                    <a:gd name="T43" fmla="*/ 6 h 23"/>
                    <a:gd name="T44" fmla="*/ 1 w 23"/>
                    <a:gd name="T45" fmla="*/ 8 h 23"/>
                    <a:gd name="T46" fmla="*/ 0 w 23"/>
                    <a:gd name="T47" fmla="*/ 10 h 23"/>
                    <a:gd name="T48" fmla="*/ 0 w 23"/>
                    <a:gd name="T49" fmla="*/ 12 h 23"/>
                    <a:gd name="T50" fmla="*/ 0 w 23"/>
                    <a:gd name="T51" fmla="*/ 14 h 23"/>
                    <a:gd name="T52" fmla="*/ 1 w 23"/>
                    <a:gd name="T53" fmla="*/ 16 h 23"/>
                    <a:gd name="T54" fmla="*/ 2 w 23"/>
                    <a:gd name="T55" fmla="*/ 18 h 23"/>
                    <a:gd name="T56" fmla="*/ 3 w 23"/>
                    <a:gd name="T57" fmla="*/ 20 h 23"/>
                    <a:gd name="T58" fmla="*/ 5 w 23"/>
                    <a:gd name="T59" fmla="*/ 21 h 23"/>
                    <a:gd name="T60" fmla="*/ 7 w 23"/>
                    <a:gd name="T61" fmla="*/ 22 h 23"/>
                    <a:gd name="T62" fmla="*/ 9 w 23"/>
                    <a:gd name="T63" fmla="*/ 22 h 23"/>
                    <a:gd name="T64" fmla="*/ 11 w 23"/>
                    <a:gd name="T65"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3">
                      <a:moveTo>
                        <a:pt x="11" y="22"/>
                      </a:moveTo>
                      <a:lnTo>
                        <a:pt x="13" y="22"/>
                      </a:lnTo>
                      <a:lnTo>
                        <a:pt x="15" y="21"/>
                      </a:lnTo>
                      <a:lnTo>
                        <a:pt x="17" y="20"/>
                      </a:lnTo>
                      <a:lnTo>
                        <a:pt x="19" y="19"/>
                      </a:lnTo>
                      <a:lnTo>
                        <a:pt x="20" y="17"/>
                      </a:lnTo>
                      <a:lnTo>
                        <a:pt x="21" y="15"/>
                      </a:lnTo>
                      <a:lnTo>
                        <a:pt x="22" y="13"/>
                      </a:lnTo>
                      <a:lnTo>
                        <a:pt x="22" y="11"/>
                      </a:lnTo>
                      <a:lnTo>
                        <a:pt x="22" y="9"/>
                      </a:lnTo>
                      <a:lnTo>
                        <a:pt x="21" y="7"/>
                      </a:lnTo>
                      <a:lnTo>
                        <a:pt x="20" y="5"/>
                      </a:lnTo>
                      <a:lnTo>
                        <a:pt x="19" y="3"/>
                      </a:lnTo>
                      <a:lnTo>
                        <a:pt x="17" y="2"/>
                      </a:lnTo>
                      <a:lnTo>
                        <a:pt x="15" y="1"/>
                      </a:lnTo>
                      <a:lnTo>
                        <a:pt x="13" y="1"/>
                      </a:lnTo>
                      <a:lnTo>
                        <a:pt x="11" y="0"/>
                      </a:lnTo>
                      <a:lnTo>
                        <a:pt x="9" y="1"/>
                      </a:lnTo>
                      <a:lnTo>
                        <a:pt x="7" y="1"/>
                      </a:lnTo>
                      <a:lnTo>
                        <a:pt x="5" y="3"/>
                      </a:lnTo>
                      <a:lnTo>
                        <a:pt x="3" y="4"/>
                      </a:lnTo>
                      <a:lnTo>
                        <a:pt x="2" y="6"/>
                      </a:lnTo>
                      <a:lnTo>
                        <a:pt x="1" y="8"/>
                      </a:lnTo>
                      <a:lnTo>
                        <a:pt x="0" y="10"/>
                      </a:lnTo>
                      <a:lnTo>
                        <a:pt x="0" y="12"/>
                      </a:lnTo>
                      <a:lnTo>
                        <a:pt x="0" y="14"/>
                      </a:lnTo>
                      <a:lnTo>
                        <a:pt x="1" y="16"/>
                      </a:lnTo>
                      <a:lnTo>
                        <a:pt x="2" y="18"/>
                      </a:lnTo>
                      <a:lnTo>
                        <a:pt x="3" y="20"/>
                      </a:lnTo>
                      <a:lnTo>
                        <a:pt x="5" y="21"/>
                      </a:lnTo>
                      <a:lnTo>
                        <a:pt x="7" y="22"/>
                      </a:lnTo>
                      <a:lnTo>
                        <a:pt x="9" y="22"/>
                      </a:lnTo>
                      <a:lnTo>
                        <a:pt x="11" y="22"/>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14" name="Freeform 113"/>
                <p:cNvSpPr>
                  <a:spLocks/>
                </p:cNvSpPr>
                <p:nvPr/>
              </p:nvSpPr>
              <p:spPr bwMode="auto">
                <a:xfrm>
                  <a:off x="4780" y="3476"/>
                  <a:ext cx="23" cy="23"/>
                </a:xfrm>
                <a:custGeom>
                  <a:avLst/>
                  <a:gdLst>
                    <a:gd name="T0" fmla="*/ 11 w 23"/>
                    <a:gd name="T1" fmla="*/ 22 h 23"/>
                    <a:gd name="T2" fmla="*/ 13 w 23"/>
                    <a:gd name="T3" fmla="*/ 22 h 23"/>
                    <a:gd name="T4" fmla="*/ 15 w 23"/>
                    <a:gd name="T5" fmla="*/ 21 h 23"/>
                    <a:gd name="T6" fmla="*/ 17 w 23"/>
                    <a:gd name="T7" fmla="*/ 20 h 23"/>
                    <a:gd name="T8" fmla="*/ 19 w 23"/>
                    <a:gd name="T9" fmla="*/ 19 h 23"/>
                    <a:gd name="T10" fmla="*/ 20 w 23"/>
                    <a:gd name="T11" fmla="*/ 17 h 23"/>
                    <a:gd name="T12" fmla="*/ 21 w 23"/>
                    <a:gd name="T13" fmla="*/ 15 h 23"/>
                    <a:gd name="T14" fmla="*/ 22 w 23"/>
                    <a:gd name="T15" fmla="*/ 13 h 23"/>
                    <a:gd name="T16" fmla="*/ 22 w 23"/>
                    <a:gd name="T17" fmla="*/ 11 h 23"/>
                    <a:gd name="T18" fmla="*/ 22 w 23"/>
                    <a:gd name="T19" fmla="*/ 9 h 23"/>
                    <a:gd name="T20" fmla="*/ 21 w 23"/>
                    <a:gd name="T21" fmla="*/ 7 h 23"/>
                    <a:gd name="T22" fmla="*/ 20 w 23"/>
                    <a:gd name="T23" fmla="*/ 5 h 23"/>
                    <a:gd name="T24" fmla="*/ 19 w 23"/>
                    <a:gd name="T25" fmla="*/ 3 h 23"/>
                    <a:gd name="T26" fmla="*/ 17 w 23"/>
                    <a:gd name="T27" fmla="*/ 2 h 23"/>
                    <a:gd name="T28" fmla="*/ 15 w 23"/>
                    <a:gd name="T29" fmla="*/ 1 h 23"/>
                    <a:gd name="T30" fmla="*/ 13 w 23"/>
                    <a:gd name="T31" fmla="*/ 0 h 23"/>
                    <a:gd name="T32" fmla="*/ 11 w 23"/>
                    <a:gd name="T33" fmla="*/ 0 h 23"/>
                    <a:gd name="T34" fmla="*/ 9 w 23"/>
                    <a:gd name="T35" fmla="*/ 1 h 23"/>
                    <a:gd name="T36" fmla="*/ 7 w 23"/>
                    <a:gd name="T37" fmla="*/ 1 h 23"/>
                    <a:gd name="T38" fmla="*/ 5 w 23"/>
                    <a:gd name="T39" fmla="*/ 3 h 23"/>
                    <a:gd name="T40" fmla="*/ 3 w 23"/>
                    <a:gd name="T41" fmla="*/ 4 h 23"/>
                    <a:gd name="T42" fmla="*/ 2 w 23"/>
                    <a:gd name="T43" fmla="*/ 6 h 23"/>
                    <a:gd name="T44" fmla="*/ 1 w 23"/>
                    <a:gd name="T45" fmla="*/ 8 h 23"/>
                    <a:gd name="T46" fmla="*/ 0 w 23"/>
                    <a:gd name="T47" fmla="*/ 10 h 23"/>
                    <a:gd name="T48" fmla="*/ 0 w 23"/>
                    <a:gd name="T49" fmla="*/ 12 h 23"/>
                    <a:gd name="T50" fmla="*/ 0 w 23"/>
                    <a:gd name="T51" fmla="*/ 14 h 23"/>
                    <a:gd name="T52" fmla="*/ 1 w 23"/>
                    <a:gd name="T53" fmla="*/ 16 h 23"/>
                    <a:gd name="T54" fmla="*/ 2 w 23"/>
                    <a:gd name="T55" fmla="*/ 18 h 23"/>
                    <a:gd name="T56" fmla="*/ 3 w 23"/>
                    <a:gd name="T57" fmla="*/ 20 h 23"/>
                    <a:gd name="T58" fmla="*/ 5 w 23"/>
                    <a:gd name="T59" fmla="*/ 21 h 23"/>
                    <a:gd name="T60" fmla="*/ 7 w 23"/>
                    <a:gd name="T61" fmla="*/ 22 h 23"/>
                    <a:gd name="T62" fmla="*/ 9 w 23"/>
                    <a:gd name="T63" fmla="*/ 22 h 23"/>
                    <a:gd name="T64" fmla="*/ 11 w 23"/>
                    <a:gd name="T65"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3">
                      <a:moveTo>
                        <a:pt x="11" y="22"/>
                      </a:moveTo>
                      <a:lnTo>
                        <a:pt x="13" y="22"/>
                      </a:lnTo>
                      <a:lnTo>
                        <a:pt x="15" y="21"/>
                      </a:lnTo>
                      <a:lnTo>
                        <a:pt x="17" y="20"/>
                      </a:lnTo>
                      <a:lnTo>
                        <a:pt x="19" y="19"/>
                      </a:lnTo>
                      <a:lnTo>
                        <a:pt x="20" y="17"/>
                      </a:lnTo>
                      <a:lnTo>
                        <a:pt x="21" y="15"/>
                      </a:lnTo>
                      <a:lnTo>
                        <a:pt x="22" y="13"/>
                      </a:lnTo>
                      <a:lnTo>
                        <a:pt x="22" y="11"/>
                      </a:lnTo>
                      <a:lnTo>
                        <a:pt x="22" y="9"/>
                      </a:lnTo>
                      <a:lnTo>
                        <a:pt x="21" y="7"/>
                      </a:lnTo>
                      <a:lnTo>
                        <a:pt x="20" y="5"/>
                      </a:lnTo>
                      <a:lnTo>
                        <a:pt x="19" y="3"/>
                      </a:lnTo>
                      <a:lnTo>
                        <a:pt x="17" y="2"/>
                      </a:lnTo>
                      <a:lnTo>
                        <a:pt x="15" y="1"/>
                      </a:lnTo>
                      <a:lnTo>
                        <a:pt x="13" y="0"/>
                      </a:lnTo>
                      <a:lnTo>
                        <a:pt x="11" y="0"/>
                      </a:lnTo>
                      <a:lnTo>
                        <a:pt x="9" y="1"/>
                      </a:lnTo>
                      <a:lnTo>
                        <a:pt x="7" y="1"/>
                      </a:lnTo>
                      <a:lnTo>
                        <a:pt x="5" y="3"/>
                      </a:lnTo>
                      <a:lnTo>
                        <a:pt x="3" y="4"/>
                      </a:lnTo>
                      <a:lnTo>
                        <a:pt x="2" y="6"/>
                      </a:lnTo>
                      <a:lnTo>
                        <a:pt x="1" y="8"/>
                      </a:lnTo>
                      <a:lnTo>
                        <a:pt x="0" y="10"/>
                      </a:lnTo>
                      <a:lnTo>
                        <a:pt x="0" y="12"/>
                      </a:lnTo>
                      <a:lnTo>
                        <a:pt x="0" y="14"/>
                      </a:lnTo>
                      <a:lnTo>
                        <a:pt x="1" y="16"/>
                      </a:lnTo>
                      <a:lnTo>
                        <a:pt x="2" y="18"/>
                      </a:lnTo>
                      <a:lnTo>
                        <a:pt x="3" y="20"/>
                      </a:lnTo>
                      <a:lnTo>
                        <a:pt x="5" y="21"/>
                      </a:lnTo>
                      <a:lnTo>
                        <a:pt x="7" y="22"/>
                      </a:lnTo>
                      <a:lnTo>
                        <a:pt x="9" y="22"/>
                      </a:lnTo>
                      <a:lnTo>
                        <a:pt x="11" y="22"/>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15" name="Freeform 114"/>
                <p:cNvSpPr>
                  <a:spLocks/>
                </p:cNvSpPr>
                <p:nvPr/>
              </p:nvSpPr>
              <p:spPr bwMode="auto">
                <a:xfrm>
                  <a:off x="4858" y="3508"/>
                  <a:ext cx="23" cy="23"/>
                </a:xfrm>
                <a:custGeom>
                  <a:avLst/>
                  <a:gdLst>
                    <a:gd name="T0" fmla="*/ 11 w 23"/>
                    <a:gd name="T1" fmla="*/ 22 h 23"/>
                    <a:gd name="T2" fmla="*/ 13 w 23"/>
                    <a:gd name="T3" fmla="*/ 22 h 23"/>
                    <a:gd name="T4" fmla="*/ 15 w 23"/>
                    <a:gd name="T5" fmla="*/ 21 h 23"/>
                    <a:gd name="T6" fmla="*/ 17 w 23"/>
                    <a:gd name="T7" fmla="*/ 20 h 23"/>
                    <a:gd name="T8" fmla="*/ 19 w 23"/>
                    <a:gd name="T9" fmla="*/ 19 h 23"/>
                    <a:gd name="T10" fmla="*/ 20 w 23"/>
                    <a:gd name="T11" fmla="*/ 17 h 23"/>
                    <a:gd name="T12" fmla="*/ 21 w 23"/>
                    <a:gd name="T13" fmla="*/ 15 h 23"/>
                    <a:gd name="T14" fmla="*/ 22 w 23"/>
                    <a:gd name="T15" fmla="*/ 13 h 23"/>
                    <a:gd name="T16" fmla="*/ 22 w 23"/>
                    <a:gd name="T17" fmla="*/ 11 h 23"/>
                    <a:gd name="T18" fmla="*/ 22 w 23"/>
                    <a:gd name="T19" fmla="*/ 9 h 23"/>
                    <a:gd name="T20" fmla="*/ 21 w 23"/>
                    <a:gd name="T21" fmla="*/ 7 h 23"/>
                    <a:gd name="T22" fmla="*/ 20 w 23"/>
                    <a:gd name="T23" fmla="*/ 5 h 23"/>
                    <a:gd name="T24" fmla="*/ 19 w 23"/>
                    <a:gd name="T25" fmla="*/ 3 h 23"/>
                    <a:gd name="T26" fmla="*/ 17 w 23"/>
                    <a:gd name="T27" fmla="*/ 2 h 23"/>
                    <a:gd name="T28" fmla="*/ 15 w 23"/>
                    <a:gd name="T29" fmla="*/ 1 h 23"/>
                    <a:gd name="T30" fmla="*/ 13 w 23"/>
                    <a:gd name="T31" fmla="*/ 0 h 23"/>
                    <a:gd name="T32" fmla="*/ 11 w 23"/>
                    <a:gd name="T33" fmla="*/ 0 h 23"/>
                    <a:gd name="T34" fmla="*/ 9 w 23"/>
                    <a:gd name="T35" fmla="*/ 1 h 23"/>
                    <a:gd name="T36" fmla="*/ 7 w 23"/>
                    <a:gd name="T37" fmla="*/ 1 h 23"/>
                    <a:gd name="T38" fmla="*/ 5 w 23"/>
                    <a:gd name="T39" fmla="*/ 2 h 23"/>
                    <a:gd name="T40" fmla="*/ 3 w 23"/>
                    <a:gd name="T41" fmla="*/ 4 h 23"/>
                    <a:gd name="T42" fmla="*/ 2 w 23"/>
                    <a:gd name="T43" fmla="*/ 6 h 23"/>
                    <a:gd name="T44" fmla="*/ 1 w 23"/>
                    <a:gd name="T45" fmla="*/ 8 h 23"/>
                    <a:gd name="T46" fmla="*/ 0 w 23"/>
                    <a:gd name="T47" fmla="*/ 10 h 23"/>
                    <a:gd name="T48" fmla="*/ 0 w 23"/>
                    <a:gd name="T49" fmla="*/ 12 h 23"/>
                    <a:gd name="T50" fmla="*/ 0 w 23"/>
                    <a:gd name="T51" fmla="*/ 14 h 23"/>
                    <a:gd name="T52" fmla="*/ 1 w 23"/>
                    <a:gd name="T53" fmla="*/ 16 h 23"/>
                    <a:gd name="T54" fmla="*/ 2 w 23"/>
                    <a:gd name="T55" fmla="*/ 18 h 23"/>
                    <a:gd name="T56" fmla="*/ 3 w 23"/>
                    <a:gd name="T57" fmla="*/ 19 h 23"/>
                    <a:gd name="T58" fmla="*/ 5 w 23"/>
                    <a:gd name="T59" fmla="*/ 21 h 23"/>
                    <a:gd name="T60" fmla="*/ 7 w 23"/>
                    <a:gd name="T61" fmla="*/ 22 h 23"/>
                    <a:gd name="T62" fmla="*/ 9 w 23"/>
                    <a:gd name="T63" fmla="*/ 22 h 23"/>
                    <a:gd name="T64" fmla="*/ 11 w 23"/>
                    <a:gd name="T65"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3">
                      <a:moveTo>
                        <a:pt x="11" y="22"/>
                      </a:moveTo>
                      <a:lnTo>
                        <a:pt x="13" y="22"/>
                      </a:lnTo>
                      <a:lnTo>
                        <a:pt x="15" y="21"/>
                      </a:lnTo>
                      <a:lnTo>
                        <a:pt x="17" y="20"/>
                      </a:lnTo>
                      <a:lnTo>
                        <a:pt x="19" y="19"/>
                      </a:lnTo>
                      <a:lnTo>
                        <a:pt x="20" y="17"/>
                      </a:lnTo>
                      <a:lnTo>
                        <a:pt x="21" y="15"/>
                      </a:lnTo>
                      <a:lnTo>
                        <a:pt x="22" y="13"/>
                      </a:lnTo>
                      <a:lnTo>
                        <a:pt x="22" y="11"/>
                      </a:lnTo>
                      <a:lnTo>
                        <a:pt x="22" y="9"/>
                      </a:lnTo>
                      <a:lnTo>
                        <a:pt x="21" y="7"/>
                      </a:lnTo>
                      <a:lnTo>
                        <a:pt x="20" y="5"/>
                      </a:lnTo>
                      <a:lnTo>
                        <a:pt x="19" y="3"/>
                      </a:lnTo>
                      <a:lnTo>
                        <a:pt x="17" y="2"/>
                      </a:lnTo>
                      <a:lnTo>
                        <a:pt x="15" y="1"/>
                      </a:lnTo>
                      <a:lnTo>
                        <a:pt x="13" y="0"/>
                      </a:lnTo>
                      <a:lnTo>
                        <a:pt x="11" y="0"/>
                      </a:lnTo>
                      <a:lnTo>
                        <a:pt x="9" y="1"/>
                      </a:lnTo>
                      <a:lnTo>
                        <a:pt x="7" y="1"/>
                      </a:lnTo>
                      <a:lnTo>
                        <a:pt x="5" y="2"/>
                      </a:lnTo>
                      <a:lnTo>
                        <a:pt x="3" y="4"/>
                      </a:lnTo>
                      <a:lnTo>
                        <a:pt x="2" y="6"/>
                      </a:lnTo>
                      <a:lnTo>
                        <a:pt x="1" y="8"/>
                      </a:lnTo>
                      <a:lnTo>
                        <a:pt x="0" y="10"/>
                      </a:lnTo>
                      <a:lnTo>
                        <a:pt x="0" y="12"/>
                      </a:lnTo>
                      <a:lnTo>
                        <a:pt x="0" y="14"/>
                      </a:lnTo>
                      <a:lnTo>
                        <a:pt x="1" y="16"/>
                      </a:lnTo>
                      <a:lnTo>
                        <a:pt x="2" y="18"/>
                      </a:lnTo>
                      <a:lnTo>
                        <a:pt x="3" y="19"/>
                      </a:lnTo>
                      <a:lnTo>
                        <a:pt x="5" y="21"/>
                      </a:lnTo>
                      <a:lnTo>
                        <a:pt x="7" y="22"/>
                      </a:lnTo>
                      <a:lnTo>
                        <a:pt x="9" y="22"/>
                      </a:lnTo>
                      <a:lnTo>
                        <a:pt x="11" y="22"/>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16" name="Freeform 115"/>
                <p:cNvSpPr>
                  <a:spLocks/>
                </p:cNvSpPr>
                <p:nvPr/>
              </p:nvSpPr>
              <p:spPr bwMode="auto">
                <a:xfrm>
                  <a:off x="4940" y="3520"/>
                  <a:ext cx="23" cy="23"/>
                </a:xfrm>
                <a:custGeom>
                  <a:avLst/>
                  <a:gdLst>
                    <a:gd name="T0" fmla="*/ 11 w 23"/>
                    <a:gd name="T1" fmla="*/ 22 h 23"/>
                    <a:gd name="T2" fmla="*/ 14 w 23"/>
                    <a:gd name="T3" fmla="*/ 21 h 23"/>
                    <a:gd name="T4" fmla="*/ 16 w 23"/>
                    <a:gd name="T5" fmla="*/ 20 h 23"/>
                    <a:gd name="T6" fmla="*/ 18 w 23"/>
                    <a:gd name="T7" fmla="*/ 19 h 23"/>
                    <a:gd name="T8" fmla="*/ 19 w 23"/>
                    <a:gd name="T9" fmla="*/ 18 h 23"/>
                    <a:gd name="T10" fmla="*/ 21 w 23"/>
                    <a:gd name="T11" fmla="*/ 16 h 23"/>
                    <a:gd name="T12" fmla="*/ 22 w 23"/>
                    <a:gd name="T13" fmla="*/ 14 h 23"/>
                    <a:gd name="T14" fmla="*/ 22 w 23"/>
                    <a:gd name="T15" fmla="*/ 12 h 23"/>
                    <a:gd name="T16" fmla="*/ 22 w 23"/>
                    <a:gd name="T17" fmla="*/ 10 h 23"/>
                    <a:gd name="T18" fmla="*/ 22 w 23"/>
                    <a:gd name="T19" fmla="*/ 8 h 23"/>
                    <a:gd name="T20" fmla="*/ 22 w 23"/>
                    <a:gd name="T21" fmla="*/ 6 h 23"/>
                    <a:gd name="T22" fmla="*/ 21 w 23"/>
                    <a:gd name="T23" fmla="*/ 4 h 23"/>
                    <a:gd name="T24" fmla="*/ 19 w 23"/>
                    <a:gd name="T25" fmla="*/ 2 h 23"/>
                    <a:gd name="T26" fmla="*/ 18 w 23"/>
                    <a:gd name="T27" fmla="*/ 1 h 23"/>
                    <a:gd name="T28" fmla="*/ 16 w 23"/>
                    <a:gd name="T29" fmla="*/ 0 h 23"/>
                    <a:gd name="T30" fmla="*/ 14 w 23"/>
                    <a:gd name="T31" fmla="*/ 0 h 23"/>
                    <a:gd name="T32" fmla="*/ 11 w 23"/>
                    <a:gd name="T33" fmla="*/ 0 h 23"/>
                    <a:gd name="T34" fmla="*/ 9 w 23"/>
                    <a:gd name="T35" fmla="*/ 0 h 23"/>
                    <a:gd name="T36" fmla="*/ 7 w 23"/>
                    <a:gd name="T37" fmla="*/ 1 h 23"/>
                    <a:gd name="T38" fmla="*/ 5 w 23"/>
                    <a:gd name="T39" fmla="*/ 2 h 23"/>
                    <a:gd name="T40" fmla="*/ 4 w 23"/>
                    <a:gd name="T41" fmla="*/ 3 h 23"/>
                    <a:gd name="T42" fmla="*/ 2 w 23"/>
                    <a:gd name="T43" fmla="*/ 5 h 23"/>
                    <a:gd name="T44" fmla="*/ 1 w 23"/>
                    <a:gd name="T45" fmla="*/ 7 h 23"/>
                    <a:gd name="T46" fmla="*/ 1 w 23"/>
                    <a:gd name="T47" fmla="*/ 9 h 23"/>
                    <a:gd name="T48" fmla="*/ 0 w 23"/>
                    <a:gd name="T49" fmla="*/ 11 h 23"/>
                    <a:gd name="T50" fmla="*/ 1 w 23"/>
                    <a:gd name="T51" fmla="*/ 13 h 23"/>
                    <a:gd name="T52" fmla="*/ 1 w 23"/>
                    <a:gd name="T53" fmla="*/ 15 h 23"/>
                    <a:gd name="T54" fmla="*/ 2 w 23"/>
                    <a:gd name="T55" fmla="*/ 17 h 23"/>
                    <a:gd name="T56" fmla="*/ 4 w 23"/>
                    <a:gd name="T57" fmla="*/ 19 h 23"/>
                    <a:gd name="T58" fmla="*/ 5 w 23"/>
                    <a:gd name="T59" fmla="*/ 20 h 23"/>
                    <a:gd name="T60" fmla="*/ 7 w 23"/>
                    <a:gd name="T61" fmla="*/ 21 h 23"/>
                    <a:gd name="T62" fmla="*/ 9 w 23"/>
                    <a:gd name="T63" fmla="*/ 21 h 23"/>
                    <a:gd name="T64" fmla="*/ 11 w 23"/>
                    <a:gd name="T65"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3">
                      <a:moveTo>
                        <a:pt x="11" y="22"/>
                      </a:moveTo>
                      <a:lnTo>
                        <a:pt x="14" y="21"/>
                      </a:lnTo>
                      <a:lnTo>
                        <a:pt x="16" y="20"/>
                      </a:lnTo>
                      <a:lnTo>
                        <a:pt x="18" y="19"/>
                      </a:lnTo>
                      <a:lnTo>
                        <a:pt x="19" y="18"/>
                      </a:lnTo>
                      <a:lnTo>
                        <a:pt x="21" y="16"/>
                      </a:lnTo>
                      <a:lnTo>
                        <a:pt x="22" y="14"/>
                      </a:lnTo>
                      <a:lnTo>
                        <a:pt x="22" y="12"/>
                      </a:lnTo>
                      <a:lnTo>
                        <a:pt x="22" y="10"/>
                      </a:lnTo>
                      <a:lnTo>
                        <a:pt x="22" y="8"/>
                      </a:lnTo>
                      <a:lnTo>
                        <a:pt x="22" y="6"/>
                      </a:lnTo>
                      <a:lnTo>
                        <a:pt x="21" y="4"/>
                      </a:lnTo>
                      <a:lnTo>
                        <a:pt x="19" y="2"/>
                      </a:lnTo>
                      <a:lnTo>
                        <a:pt x="18" y="1"/>
                      </a:lnTo>
                      <a:lnTo>
                        <a:pt x="16" y="0"/>
                      </a:lnTo>
                      <a:lnTo>
                        <a:pt x="14" y="0"/>
                      </a:lnTo>
                      <a:lnTo>
                        <a:pt x="11" y="0"/>
                      </a:lnTo>
                      <a:lnTo>
                        <a:pt x="9" y="0"/>
                      </a:lnTo>
                      <a:lnTo>
                        <a:pt x="7" y="1"/>
                      </a:lnTo>
                      <a:lnTo>
                        <a:pt x="5" y="2"/>
                      </a:lnTo>
                      <a:lnTo>
                        <a:pt x="4" y="3"/>
                      </a:lnTo>
                      <a:lnTo>
                        <a:pt x="2" y="5"/>
                      </a:lnTo>
                      <a:lnTo>
                        <a:pt x="1" y="7"/>
                      </a:lnTo>
                      <a:lnTo>
                        <a:pt x="1" y="9"/>
                      </a:lnTo>
                      <a:lnTo>
                        <a:pt x="0" y="11"/>
                      </a:lnTo>
                      <a:lnTo>
                        <a:pt x="1" y="13"/>
                      </a:lnTo>
                      <a:lnTo>
                        <a:pt x="1" y="15"/>
                      </a:lnTo>
                      <a:lnTo>
                        <a:pt x="2" y="17"/>
                      </a:lnTo>
                      <a:lnTo>
                        <a:pt x="4" y="19"/>
                      </a:lnTo>
                      <a:lnTo>
                        <a:pt x="5" y="20"/>
                      </a:lnTo>
                      <a:lnTo>
                        <a:pt x="7" y="21"/>
                      </a:lnTo>
                      <a:lnTo>
                        <a:pt x="9" y="21"/>
                      </a:lnTo>
                      <a:lnTo>
                        <a:pt x="11" y="22"/>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grpSp>
        </p:grpSp>
        <p:cxnSp>
          <p:nvCxnSpPr>
            <p:cNvPr id="34" name="AutoShape 104"/>
            <p:cNvCxnSpPr>
              <a:cxnSpLocks noChangeShapeType="1"/>
              <a:stCxn id="101" idx="3"/>
              <a:endCxn id="148" idx="1"/>
            </p:cNvCxnSpPr>
            <p:nvPr/>
          </p:nvCxnSpPr>
          <p:spPr bwMode="auto">
            <a:xfrm flipV="1">
              <a:off x="5857" y="6650"/>
              <a:ext cx="1811" cy="1133"/>
            </a:xfrm>
            <a:prstGeom prst="curvedConnector3">
              <a:avLst>
                <a:gd name="adj1" fmla="val 50000"/>
              </a:avLst>
            </a:prstGeom>
            <a:noFill/>
            <a:ln w="12700">
              <a:solidFill>
                <a:srgbClr val="000000"/>
              </a:solidFill>
              <a:round/>
              <a:headEnd/>
              <a:tailEnd type="triangle" w="med"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sp>
          <p:nvSpPr>
            <p:cNvPr id="35" name="Rectangle 34"/>
            <p:cNvSpPr>
              <a:spLocks noChangeArrowheads="1"/>
            </p:cNvSpPr>
            <p:nvPr/>
          </p:nvSpPr>
          <p:spPr bwMode="auto">
            <a:xfrm>
              <a:off x="5799" y="7716"/>
              <a:ext cx="3084" cy="125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lnSpc>
                  <a:spcPct val="115000"/>
                </a:lnSpc>
              </a:pPr>
              <a:r>
                <a:rPr lang="hr-HR" sz="16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Kapitalni transferi, </a:t>
              </a:r>
            </a:p>
            <a:p>
              <a:pPr>
                <a:lnSpc>
                  <a:spcPct val="115000"/>
                </a:lnSpc>
              </a:pPr>
              <a:r>
                <a:rPr lang="hr-HR" sz="16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deprecijacija,</a:t>
              </a:r>
            </a:p>
            <a:p>
              <a:pPr>
                <a:lnSpc>
                  <a:spcPct val="115000"/>
                </a:lnSpc>
              </a:pPr>
              <a:r>
                <a:rPr lang="hr-HR" sz="16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povlačenje iz upotrebe</a:t>
              </a:r>
            </a:p>
          </p:txBody>
        </p:sp>
        <p:cxnSp>
          <p:nvCxnSpPr>
            <p:cNvPr id="36" name="AutoShape 106"/>
            <p:cNvCxnSpPr>
              <a:cxnSpLocks noChangeShapeType="1"/>
              <a:stCxn id="162" idx="1"/>
              <a:endCxn id="157" idx="0"/>
            </p:cNvCxnSpPr>
            <p:nvPr/>
          </p:nvCxnSpPr>
          <p:spPr bwMode="auto">
            <a:xfrm rot="10800000" flipV="1">
              <a:off x="2142" y="5353"/>
              <a:ext cx="1549" cy="1752"/>
            </a:xfrm>
            <a:prstGeom prst="bentConnector2">
              <a:avLst/>
            </a:prstGeom>
            <a:noFill/>
            <a:ln w="12700">
              <a:solidFill>
                <a:srgbClr val="000000"/>
              </a:solidFill>
              <a:miter lim="800000"/>
              <a:headEnd type="triangle" w="sm" len="med"/>
              <a:tailEnd/>
            </a:ln>
            <a:effectLst>
              <a:outerShdw dist="35921" dir="2700000" algn="ctr" rotWithShape="0">
                <a:srgbClr val="B2B2B2"/>
              </a:outerShdw>
            </a:effectLst>
            <a:extLst>
              <a:ext uri="{909E8E84-426E-40DD-AFC4-6F175D3DCCD1}">
                <a14:hiddenFill xmlns:a14="http://schemas.microsoft.com/office/drawing/2010/main">
                  <a:noFill/>
                </a14:hiddenFill>
              </a:ext>
            </a:extLst>
          </p:spPr>
        </p:cxnSp>
        <p:cxnSp>
          <p:nvCxnSpPr>
            <p:cNvPr id="37" name="AutoShape 107"/>
            <p:cNvCxnSpPr>
              <a:cxnSpLocks noChangeShapeType="1"/>
              <a:stCxn id="158" idx="2"/>
              <a:endCxn id="153" idx="1"/>
            </p:cNvCxnSpPr>
            <p:nvPr/>
          </p:nvCxnSpPr>
          <p:spPr bwMode="auto">
            <a:xfrm rot="16200000" flipH="1">
              <a:off x="2192" y="8640"/>
              <a:ext cx="1656" cy="1441"/>
            </a:xfrm>
            <a:prstGeom prst="bentConnector2">
              <a:avLst/>
            </a:prstGeom>
            <a:noFill/>
            <a:ln w="12700">
              <a:solidFill>
                <a:srgbClr val="000000"/>
              </a:solidFill>
              <a:miter lim="800000"/>
              <a:headEnd/>
              <a:tailEnd type="triangle" w="sm"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cxnSp>
          <p:nvCxnSpPr>
            <p:cNvPr id="38" name="AutoShape 108"/>
            <p:cNvCxnSpPr>
              <a:cxnSpLocks noChangeShapeType="1"/>
              <a:stCxn id="171" idx="2"/>
            </p:cNvCxnSpPr>
            <p:nvPr/>
          </p:nvCxnSpPr>
          <p:spPr bwMode="auto">
            <a:xfrm>
              <a:off x="4757" y="4025"/>
              <a:ext cx="3" cy="634"/>
            </a:xfrm>
            <a:prstGeom prst="straightConnector1">
              <a:avLst/>
            </a:prstGeom>
            <a:noFill/>
            <a:ln w="12700">
              <a:solidFill>
                <a:srgbClr val="000000"/>
              </a:solidFill>
              <a:round/>
              <a:headEnd/>
              <a:tailEnd type="triangle" w="sm"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cxnSp>
          <p:nvCxnSpPr>
            <p:cNvPr id="39" name="AutoShape 109"/>
            <p:cNvCxnSpPr>
              <a:cxnSpLocks noChangeShapeType="1"/>
              <a:stCxn id="163" idx="2"/>
            </p:cNvCxnSpPr>
            <p:nvPr/>
          </p:nvCxnSpPr>
          <p:spPr bwMode="auto">
            <a:xfrm>
              <a:off x="4734" y="6106"/>
              <a:ext cx="133" cy="906"/>
            </a:xfrm>
            <a:prstGeom prst="straightConnector1">
              <a:avLst/>
            </a:prstGeom>
            <a:noFill/>
            <a:ln w="12700">
              <a:solidFill>
                <a:srgbClr val="000000"/>
              </a:solidFill>
              <a:round/>
              <a:headEnd/>
              <a:tailEnd type="triangle" w="sm"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cxnSp>
          <p:nvCxnSpPr>
            <p:cNvPr id="40" name="AutoShape 110"/>
            <p:cNvCxnSpPr>
              <a:cxnSpLocks noChangeShapeType="1"/>
            </p:cNvCxnSpPr>
            <p:nvPr/>
          </p:nvCxnSpPr>
          <p:spPr bwMode="auto">
            <a:xfrm rot="5400000">
              <a:off x="8368" y="4641"/>
              <a:ext cx="2071" cy="232"/>
            </a:xfrm>
            <a:prstGeom prst="curvedConnector3">
              <a:avLst>
                <a:gd name="adj1" fmla="val 50000"/>
              </a:avLst>
            </a:prstGeom>
            <a:noFill/>
            <a:ln w="12700">
              <a:solidFill>
                <a:srgbClr val="000000"/>
              </a:solidFill>
              <a:round/>
              <a:headEnd/>
              <a:tailEnd type="triangle" w="med"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sp>
          <p:nvSpPr>
            <p:cNvPr id="41" name="Rectangle 40"/>
            <p:cNvSpPr>
              <a:spLocks noChangeArrowheads="1"/>
            </p:cNvSpPr>
            <p:nvPr/>
          </p:nvSpPr>
          <p:spPr bwMode="auto">
            <a:xfrm>
              <a:off x="9239" y="3760"/>
              <a:ext cx="3284" cy="1671"/>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spcAft>
                  <a:spcPts val="0"/>
                </a:spcAft>
              </a:pPr>
              <a:r>
                <a:rPr lang="hr-HR" sz="600" dirty="0">
                  <a:effectLst/>
                  <a:latin typeface="Calibri" panose="020F0502020204030204" pitchFamily="34" charset="0"/>
                  <a:ea typeface="Calibri" panose="020F0502020204030204" pitchFamily="34" charset="0"/>
                  <a:cs typeface="Times New Roman" panose="02020603050405020304" pitchFamily="18" charset="0"/>
                </a:rPr>
                <a:t>            </a:t>
              </a:r>
              <a:r>
                <a:rPr lang="hr-HR" sz="1000" dirty="0">
                  <a:effectLst/>
                  <a:latin typeface="Calibri" panose="020F0502020204030204" pitchFamily="34" charset="0"/>
                  <a:ea typeface="Calibri" panose="020F0502020204030204" pitchFamily="34" charset="0"/>
                  <a:cs typeface="Times New Roman" panose="02020603050405020304" pitchFamily="18" charset="0"/>
                </a:rPr>
                <a:t>Bankovni izvodi</a:t>
              </a:r>
            </a:p>
            <a:p>
              <a:pPr>
                <a:spcAft>
                  <a:spcPts val="0"/>
                </a:spcAft>
              </a:pPr>
              <a:r>
                <a:rPr lang="hr-HR" sz="1000" dirty="0">
                  <a:effectLst/>
                  <a:latin typeface="Calibri" panose="020F0502020204030204" pitchFamily="34" charset="0"/>
                  <a:ea typeface="Calibri" panose="020F0502020204030204" pitchFamily="34" charset="0"/>
                  <a:cs typeface="Times New Roman" panose="02020603050405020304" pitchFamily="18" charset="0"/>
                </a:rPr>
                <a:t>         Porezni i carinski prihodi,</a:t>
              </a:r>
            </a:p>
            <a:p>
              <a:pPr>
                <a:spcAft>
                  <a:spcPts val="0"/>
                </a:spcAft>
              </a:pPr>
              <a:r>
                <a:rPr lang="hr-HR" sz="1000" dirty="0">
                  <a:effectLst/>
                  <a:latin typeface="Calibri" panose="020F0502020204030204" pitchFamily="34" charset="0"/>
                  <a:ea typeface="Calibri" panose="020F0502020204030204" pitchFamily="34" charset="0"/>
                  <a:cs typeface="Times New Roman" panose="02020603050405020304" pitchFamily="18" charset="0"/>
                </a:rPr>
                <a:t>         Evidencije dugotrajne imovine izvan sustava </a:t>
              </a:r>
            </a:p>
            <a:p>
              <a:pPr>
                <a:spcAft>
                  <a:spcPts val="0"/>
                </a:spcAft>
              </a:pPr>
              <a:r>
                <a:rPr lang="hr-HR" sz="1000" dirty="0">
                  <a:latin typeface="Calibri" panose="020F0502020204030204" pitchFamily="34" charset="0"/>
                  <a:ea typeface="Calibri" panose="020F0502020204030204" pitchFamily="34" charset="0"/>
                  <a:cs typeface="Times New Roman" panose="02020603050405020304" pitchFamily="18" charset="0"/>
                </a:rPr>
                <a:t>         </a:t>
              </a:r>
              <a:r>
                <a:rPr lang="hr-HR" sz="1000" dirty="0">
                  <a:effectLst/>
                  <a:latin typeface="Calibri" panose="020F0502020204030204" pitchFamily="34" charset="0"/>
                  <a:ea typeface="Calibri" panose="020F0502020204030204" pitchFamily="34" charset="0"/>
                  <a:cs typeface="Times New Roman" panose="02020603050405020304" pitchFamily="18" charset="0"/>
                </a:rPr>
                <a:t>Proračunske instituacije</a:t>
              </a:r>
            </a:p>
            <a:p>
              <a:pPr>
                <a:spcAft>
                  <a:spcPts val="0"/>
                </a:spcAft>
              </a:pPr>
              <a:r>
                <a:rPr lang="hr-HR" sz="1000" dirty="0">
                  <a:effectLst/>
                  <a:latin typeface="Calibri" panose="020F0502020204030204" pitchFamily="34" charset="0"/>
                  <a:ea typeface="Calibri" panose="020F0502020204030204" pitchFamily="34" charset="0"/>
                  <a:cs typeface="Times New Roman" panose="02020603050405020304" pitchFamily="18" charset="0"/>
                </a:rPr>
                <a:t>         Evidencije zaliha,</a:t>
              </a:r>
            </a:p>
            <a:p>
              <a:pPr>
                <a:spcAft>
                  <a:spcPts val="0"/>
                </a:spcAft>
              </a:pPr>
              <a:r>
                <a:rPr lang="hr-HR" sz="10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Izvješća JPP-ova</a:t>
              </a:r>
            </a:p>
            <a:p>
              <a:pPr>
                <a:spcAft>
                  <a:spcPts val="0"/>
                </a:spcAft>
              </a:pPr>
              <a:r>
                <a:rPr lang="hr-HR" sz="10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Izvještaji instituta zdravstvenog i socijalnog </a:t>
              </a:r>
              <a:r>
                <a:rPr lang="hr-HR" sz="1000" dirty="0">
                  <a:solidFill>
                    <a:srgbClr val="000000"/>
                  </a:solidFill>
                  <a:latin typeface="Garamond" panose="02020404030301010803" pitchFamily="18" charset="0"/>
                  <a:ea typeface="Calibri" panose="020F0502020204030204" pitchFamily="34" charset="0"/>
                  <a:cs typeface="Times New Roman" panose="02020603050405020304" pitchFamily="18" charset="0"/>
                </a:rPr>
                <a:t>   </a:t>
              </a:r>
            </a:p>
            <a:p>
              <a:pPr>
                <a:spcAft>
                  <a:spcPts val="0"/>
                </a:spcAft>
              </a:pPr>
              <a:r>
                <a:rPr lang="hr-HR" sz="10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osiguranja</a:t>
              </a:r>
            </a:p>
          </p:txBody>
        </p:sp>
        <p:cxnSp>
          <p:nvCxnSpPr>
            <p:cNvPr id="42" name="AutoShape 112"/>
            <p:cNvCxnSpPr>
              <a:cxnSpLocks noChangeShapeType="1"/>
            </p:cNvCxnSpPr>
            <p:nvPr/>
          </p:nvCxnSpPr>
          <p:spPr bwMode="auto">
            <a:xfrm rot="16200000" flipV="1">
              <a:off x="9046" y="7872"/>
              <a:ext cx="1718" cy="1305"/>
            </a:xfrm>
            <a:prstGeom prst="curvedConnector3">
              <a:avLst>
                <a:gd name="adj1" fmla="val 50000"/>
              </a:avLst>
            </a:prstGeom>
            <a:noFill/>
            <a:ln w="12700">
              <a:solidFill>
                <a:srgbClr val="000000"/>
              </a:solidFill>
              <a:round/>
              <a:headEnd/>
              <a:tailEnd type="triangle" w="med" len="med"/>
            </a:ln>
            <a:effectLst>
              <a:outerShdw dist="35921" dir="2700000" algn="ctr" rotWithShape="0">
                <a:srgbClr val="B2B2B2"/>
              </a:outerShdw>
            </a:effectLst>
            <a:extLst>
              <a:ext uri="{909E8E84-426E-40DD-AFC4-6F175D3DCCD1}">
                <a14:hiddenFill xmlns:a14="http://schemas.microsoft.com/office/drawing/2010/main">
                  <a:noFill/>
                </a14:hiddenFill>
              </a:ext>
            </a:extLst>
          </p:spPr>
        </p:cxnSp>
        <p:sp>
          <p:nvSpPr>
            <p:cNvPr id="43" name="Rectangle 42"/>
            <p:cNvSpPr>
              <a:spLocks noChangeArrowheads="1"/>
            </p:cNvSpPr>
            <p:nvPr/>
          </p:nvSpPr>
          <p:spPr bwMode="auto">
            <a:xfrm>
              <a:off x="8631" y="8579"/>
              <a:ext cx="2823" cy="76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spcAft>
                  <a:spcPts val="0"/>
                </a:spcAft>
              </a:pPr>
              <a:r>
                <a:rPr lang="hr-HR" sz="1400">
                  <a:effectLst/>
                  <a:latin typeface="Calibri" panose="020F0502020204030204" pitchFamily="34" charset="0"/>
                  <a:ea typeface="Calibri" panose="020F0502020204030204" pitchFamily="34" charset="0"/>
                  <a:cs typeface="Times New Roman" panose="02020603050405020304" pitchFamily="18" charset="0"/>
                </a:rPr>
                <a:t>Registracija aproprijacije</a:t>
              </a:r>
            </a:p>
            <a:p>
              <a:pPr>
                <a:spcAft>
                  <a:spcPts val="0"/>
                </a:spcAft>
              </a:pPr>
              <a:r>
                <a:rPr lang="hr-HR" sz="1400">
                  <a:effectLst/>
                  <a:latin typeface="Calibri" panose="020F0502020204030204" pitchFamily="34" charset="0"/>
                  <a:ea typeface="Calibri" panose="020F0502020204030204" pitchFamily="34" charset="0"/>
                  <a:cs typeface="Times New Roman" panose="02020603050405020304" pitchFamily="18" charset="0"/>
                </a:rPr>
                <a:t>Revidiranja proračuna</a:t>
              </a:r>
            </a:p>
            <a:p>
              <a:pPr algn="ctr">
                <a:lnSpc>
                  <a:spcPct val="115000"/>
                </a:lnSpc>
                <a:spcAft>
                  <a:spcPts val="1000"/>
                </a:spcAft>
              </a:pPr>
              <a:r>
                <a:rPr lang="hr-HR" sz="11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p>
          </p:txBody>
        </p:sp>
        <p:sp>
          <p:nvSpPr>
            <p:cNvPr id="44" name="Rectangle 43"/>
            <p:cNvSpPr>
              <a:spLocks noChangeArrowheads="1"/>
            </p:cNvSpPr>
            <p:nvPr/>
          </p:nvSpPr>
          <p:spPr bwMode="auto">
            <a:xfrm>
              <a:off x="12464" y="6335"/>
              <a:ext cx="921" cy="1118"/>
            </a:xfrm>
            <a:prstGeom prst="rect">
              <a:avLst/>
            </a:prstGeom>
            <a:solidFill>
              <a:srgbClr val="67676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0488" tIns="44450" rIns="90488" bIns="44450" anchor="ctr" anchorCtr="0" upright="1">
              <a:noAutofit/>
            </a:bodyPr>
            <a:lstStyle/>
            <a:p>
              <a:pPr>
                <a:lnSpc>
                  <a:spcPct val="115000"/>
                </a:lnSpc>
                <a:spcAft>
                  <a:spcPts val="1000"/>
                </a:spcAft>
              </a:pPr>
              <a:r>
                <a:rPr lang="hr-HR" sz="24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p>
          </p:txBody>
        </p:sp>
        <p:grpSp>
          <p:nvGrpSpPr>
            <p:cNvPr id="45" name="Group 44"/>
            <p:cNvGrpSpPr>
              <a:grpSpLocks/>
            </p:cNvGrpSpPr>
            <p:nvPr/>
          </p:nvGrpSpPr>
          <p:grpSpPr bwMode="auto">
            <a:xfrm>
              <a:off x="12476" y="6333"/>
              <a:ext cx="1012" cy="1150"/>
              <a:chOff x="2290" y="1816"/>
              <a:chExt cx="1025" cy="737"/>
            </a:xfrm>
          </p:grpSpPr>
          <p:grpSp>
            <p:nvGrpSpPr>
              <p:cNvPr id="55" name="Group 54"/>
              <p:cNvGrpSpPr>
                <a:grpSpLocks/>
              </p:cNvGrpSpPr>
              <p:nvPr/>
            </p:nvGrpSpPr>
            <p:grpSpPr bwMode="auto">
              <a:xfrm>
                <a:off x="2290" y="1816"/>
                <a:ext cx="779" cy="737"/>
                <a:chOff x="2290" y="1816"/>
                <a:chExt cx="779" cy="737"/>
              </a:xfrm>
            </p:grpSpPr>
            <p:grpSp>
              <p:nvGrpSpPr>
                <p:cNvPr id="73" name="Group 72"/>
                <p:cNvGrpSpPr>
                  <a:grpSpLocks/>
                </p:cNvGrpSpPr>
                <p:nvPr/>
              </p:nvGrpSpPr>
              <p:grpSpPr bwMode="auto">
                <a:xfrm>
                  <a:off x="2290" y="1952"/>
                  <a:ext cx="569" cy="601"/>
                  <a:chOff x="2290" y="1952"/>
                  <a:chExt cx="569" cy="601"/>
                </a:xfrm>
              </p:grpSpPr>
              <p:sp>
                <p:nvSpPr>
                  <p:cNvPr id="85" name="Freeform 84"/>
                  <p:cNvSpPr>
                    <a:spLocks/>
                  </p:cNvSpPr>
                  <p:nvPr/>
                </p:nvSpPr>
                <p:spPr bwMode="auto">
                  <a:xfrm>
                    <a:off x="2458" y="2390"/>
                    <a:ext cx="399" cy="163"/>
                  </a:xfrm>
                  <a:custGeom>
                    <a:avLst/>
                    <a:gdLst>
                      <a:gd name="T0" fmla="*/ 62 w 399"/>
                      <a:gd name="T1" fmla="*/ 162 h 163"/>
                      <a:gd name="T2" fmla="*/ 398 w 399"/>
                      <a:gd name="T3" fmla="*/ 68 h 163"/>
                      <a:gd name="T4" fmla="*/ 307 w 399"/>
                      <a:gd name="T5" fmla="*/ 0 h 163"/>
                      <a:gd name="T6" fmla="*/ 0 w 399"/>
                      <a:gd name="T7" fmla="*/ 73 h 163"/>
                      <a:gd name="T8" fmla="*/ 62 w 399"/>
                      <a:gd name="T9" fmla="*/ 162 h 163"/>
                    </a:gdLst>
                    <a:ahLst/>
                    <a:cxnLst>
                      <a:cxn ang="0">
                        <a:pos x="T0" y="T1"/>
                      </a:cxn>
                      <a:cxn ang="0">
                        <a:pos x="T2" y="T3"/>
                      </a:cxn>
                      <a:cxn ang="0">
                        <a:pos x="T4" y="T5"/>
                      </a:cxn>
                      <a:cxn ang="0">
                        <a:pos x="T6" y="T7"/>
                      </a:cxn>
                      <a:cxn ang="0">
                        <a:pos x="T8" y="T9"/>
                      </a:cxn>
                    </a:cxnLst>
                    <a:rect l="0" t="0" r="r" b="b"/>
                    <a:pathLst>
                      <a:path w="399" h="163">
                        <a:moveTo>
                          <a:pt x="62" y="162"/>
                        </a:moveTo>
                        <a:lnTo>
                          <a:pt x="398" y="68"/>
                        </a:lnTo>
                        <a:lnTo>
                          <a:pt x="307" y="0"/>
                        </a:lnTo>
                        <a:lnTo>
                          <a:pt x="0" y="73"/>
                        </a:lnTo>
                        <a:lnTo>
                          <a:pt x="62" y="162"/>
                        </a:lnTo>
                      </a:path>
                    </a:pathLst>
                  </a:custGeom>
                  <a:solidFill>
                    <a:srgbClr val="B2B2B2"/>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6" name="Freeform 85"/>
                  <p:cNvSpPr>
                    <a:spLocks/>
                  </p:cNvSpPr>
                  <p:nvPr/>
                </p:nvSpPr>
                <p:spPr bwMode="auto">
                  <a:xfrm>
                    <a:off x="2297" y="2241"/>
                    <a:ext cx="466" cy="241"/>
                  </a:xfrm>
                  <a:custGeom>
                    <a:avLst/>
                    <a:gdLst>
                      <a:gd name="T0" fmla="*/ 139 w 466"/>
                      <a:gd name="T1" fmla="*/ 240 h 241"/>
                      <a:gd name="T2" fmla="*/ 465 w 466"/>
                      <a:gd name="T3" fmla="*/ 157 h 241"/>
                      <a:gd name="T4" fmla="*/ 465 w 466"/>
                      <a:gd name="T5" fmla="*/ 114 h 241"/>
                      <a:gd name="T6" fmla="*/ 260 w 466"/>
                      <a:gd name="T7" fmla="*/ 0 h 241"/>
                      <a:gd name="T8" fmla="*/ 0 w 466"/>
                      <a:gd name="T9" fmla="*/ 47 h 241"/>
                      <a:gd name="T10" fmla="*/ 0 w 466"/>
                      <a:gd name="T11" fmla="*/ 65 h 241"/>
                      <a:gd name="T12" fmla="*/ 139 w 466"/>
                      <a:gd name="T13" fmla="*/ 240 h 241"/>
                    </a:gdLst>
                    <a:ahLst/>
                    <a:cxnLst>
                      <a:cxn ang="0">
                        <a:pos x="T0" y="T1"/>
                      </a:cxn>
                      <a:cxn ang="0">
                        <a:pos x="T2" y="T3"/>
                      </a:cxn>
                      <a:cxn ang="0">
                        <a:pos x="T4" y="T5"/>
                      </a:cxn>
                      <a:cxn ang="0">
                        <a:pos x="T6" y="T7"/>
                      </a:cxn>
                      <a:cxn ang="0">
                        <a:pos x="T8" y="T9"/>
                      </a:cxn>
                      <a:cxn ang="0">
                        <a:pos x="T10" y="T11"/>
                      </a:cxn>
                      <a:cxn ang="0">
                        <a:pos x="T12" y="T13"/>
                      </a:cxn>
                    </a:cxnLst>
                    <a:rect l="0" t="0" r="r" b="b"/>
                    <a:pathLst>
                      <a:path w="466" h="241">
                        <a:moveTo>
                          <a:pt x="139" y="240"/>
                        </a:moveTo>
                        <a:lnTo>
                          <a:pt x="465" y="157"/>
                        </a:lnTo>
                        <a:lnTo>
                          <a:pt x="465" y="114"/>
                        </a:lnTo>
                        <a:lnTo>
                          <a:pt x="260" y="0"/>
                        </a:lnTo>
                        <a:lnTo>
                          <a:pt x="0" y="47"/>
                        </a:lnTo>
                        <a:lnTo>
                          <a:pt x="0" y="65"/>
                        </a:lnTo>
                        <a:lnTo>
                          <a:pt x="139" y="240"/>
                        </a:lnTo>
                      </a:path>
                    </a:pathLst>
                  </a:custGeom>
                  <a:solidFill>
                    <a:srgbClr val="B2B2B2"/>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7" name="Freeform 86"/>
                  <p:cNvSpPr>
                    <a:spLocks/>
                  </p:cNvSpPr>
                  <p:nvPr/>
                </p:nvSpPr>
                <p:spPr bwMode="auto">
                  <a:xfrm>
                    <a:off x="2290" y="2149"/>
                    <a:ext cx="478" cy="305"/>
                  </a:xfrm>
                  <a:custGeom>
                    <a:avLst/>
                    <a:gdLst>
                      <a:gd name="T0" fmla="*/ 144 w 478"/>
                      <a:gd name="T1" fmla="*/ 304 h 305"/>
                      <a:gd name="T2" fmla="*/ 477 w 478"/>
                      <a:gd name="T3" fmla="*/ 219 h 305"/>
                      <a:gd name="T4" fmla="*/ 477 w 478"/>
                      <a:gd name="T5" fmla="*/ 119 h 305"/>
                      <a:gd name="T6" fmla="*/ 248 w 478"/>
                      <a:gd name="T7" fmla="*/ 0 h 305"/>
                      <a:gd name="T8" fmla="*/ 0 w 478"/>
                      <a:gd name="T9" fmla="*/ 52 h 305"/>
                      <a:gd name="T10" fmla="*/ 0 w 478"/>
                      <a:gd name="T11" fmla="*/ 129 h 305"/>
                      <a:gd name="T12" fmla="*/ 144 w 478"/>
                      <a:gd name="T13" fmla="*/ 304 h 305"/>
                    </a:gdLst>
                    <a:ahLst/>
                    <a:cxnLst>
                      <a:cxn ang="0">
                        <a:pos x="T0" y="T1"/>
                      </a:cxn>
                      <a:cxn ang="0">
                        <a:pos x="T2" y="T3"/>
                      </a:cxn>
                      <a:cxn ang="0">
                        <a:pos x="T4" y="T5"/>
                      </a:cxn>
                      <a:cxn ang="0">
                        <a:pos x="T6" y="T7"/>
                      </a:cxn>
                      <a:cxn ang="0">
                        <a:pos x="T8" y="T9"/>
                      </a:cxn>
                      <a:cxn ang="0">
                        <a:pos x="T10" y="T11"/>
                      </a:cxn>
                      <a:cxn ang="0">
                        <a:pos x="T12" y="T13"/>
                      </a:cxn>
                    </a:cxnLst>
                    <a:rect l="0" t="0" r="r" b="b"/>
                    <a:pathLst>
                      <a:path w="478" h="305">
                        <a:moveTo>
                          <a:pt x="144" y="304"/>
                        </a:moveTo>
                        <a:lnTo>
                          <a:pt x="477" y="219"/>
                        </a:lnTo>
                        <a:lnTo>
                          <a:pt x="477" y="119"/>
                        </a:lnTo>
                        <a:lnTo>
                          <a:pt x="248" y="0"/>
                        </a:lnTo>
                        <a:lnTo>
                          <a:pt x="0" y="52"/>
                        </a:lnTo>
                        <a:lnTo>
                          <a:pt x="0" y="129"/>
                        </a:lnTo>
                        <a:lnTo>
                          <a:pt x="144" y="304"/>
                        </a:lnTo>
                      </a:path>
                    </a:pathLst>
                  </a:custGeom>
                  <a:solidFill>
                    <a:srgbClr val="DDDDDD"/>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8" name="Freeform 87"/>
                  <p:cNvSpPr>
                    <a:spLocks/>
                  </p:cNvSpPr>
                  <p:nvPr/>
                </p:nvSpPr>
                <p:spPr bwMode="auto">
                  <a:xfrm>
                    <a:off x="2319" y="1966"/>
                    <a:ext cx="418" cy="355"/>
                  </a:xfrm>
                  <a:custGeom>
                    <a:avLst/>
                    <a:gdLst>
                      <a:gd name="T0" fmla="*/ 110 w 418"/>
                      <a:gd name="T1" fmla="*/ 354 h 355"/>
                      <a:gd name="T2" fmla="*/ 417 w 418"/>
                      <a:gd name="T3" fmla="*/ 293 h 355"/>
                      <a:gd name="T4" fmla="*/ 407 w 418"/>
                      <a:gd name="T5" fmla="*/ 18 h 355"/>
                      <a:gd name="T6" fmla="*/ 389 w 418"/>
                      <a:gd name="T7" fmla="*/ 0 h 355"/>
                      <a:gd name="T8" fmla="*/ 107 w 418"/>
                      <a:gd name="T9" fmla="*/ 18 h 355"/>
                      <a:gd name="T10" fmla="*/ 41 w 418"/>
                      <a:gd name="T11" fmla="*/ 42 h 355"/>
                      <a:gd name="T12" fmla="*/ 2 w 418"/>
                      <a:gd name="T13" fmla="*/ 66 h 355"/>
                      <a:gd name="T14" fmla="*/ 0 w 418"/>
                      <a:gd name="T15" fmla="*/ 243 h 355"/>
                      <a:gd name="T16" fmla="*/ 110 w 418"/>
                      <a:gd name="T17" fmla="*/ 354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355">
                        <a:moveTo>
                          <a:pt x="110" y="354"/>
                        </a:moveTo>
                        <a:lnTo>
                          <a:pt x="417" y="293"/>
                        </a:lnTo>
                        <a:lnTo>
                          <a:pt x="407" y="18"/>
                        </a:lnTo>
                        <a:lnTo>
                          <a:pt x="389" y="0"/>
                        </a:lnTo>
                        <a:lnTo>
                          <a:pt x="107" y="18"/>
                        </a:lnTo>
                        <a:lnTo>
                          <a:pt x="41" y="42"/>
                        </a:lnTo>
                        <a:lnTo>
                          <a:pt x="2" y="66"/>
                        </a:lnTo>
                        <a:lnTo>
                          <a:pt x="0" y="243"/>
                        </a:lnTo>
                        <a:lnTo>
                          <a:pt x="110" y="354"/>
                        </a:lnTo>
                      </a:path>
                    </a:pathLst>
                  </a:custGeom>
                  <a:solidFill>
                    <a:srgbClr val="969696"/>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9" name="Freeform 88"/>
                  <p:cNvSpPr>
                    <a:spLocks/>
                  </p:cNvSpPr>
                  <p:nvPr/>
                </p:nvSpPr>
                <p:spPr bwMode="auto">
                  <a:xfrm>
                    <a:off x="2296" y="2210"/>
                    <a:ext cx="136" cy="232"/>
                  </a:xfrm>
                  <a:custGeom>
                    <a:avLst/>
                    <a:gdLst>
                      <a:gd name="T0" fmla="*/ 1 w 136"/>
                      <a:gd name="T1" fmla="*/ 68 h 232"/>
                      <a:gd name="T2" fmla="*/ 0 w 136"/>
                      <a:gd name="T3" fmla="*/ 0 h 232"/>
                      <a:gd name="T4" fmla="*/ 130 w 136"/>
                      <a:gd name="T5" fmla="*/ 123 h 232"/>
                      <a:gd name="T6" fmla="*/ 135 w 136"/>
                      <a:gd name="T7" fmla="*/ 231 h 232"/>
                      <a:gd name="T8" fmla="*/ 1 w 136"/>
                      <a:gd name="T9" fmla="*/ 68 h 232"/>
                    </a:gdLst>
                    <a:ahLst/>
                    <a:cxnLst>
                      <a:cxn ang="0">
                        <a:pos x="T0" y="T1"/>
                      </a:cxn>
                      <a:cxn ang="0">
                        <a:pos x="T2" y="T3"/>
                      </a:cxn>
                      <a:cxn ang="0">
                        <a:pos x="T4" y="T5"/>
                      </a:cxn>
                      <a:cxn ang="0">
                        <a:pos x="T6" y="T7"/>
                      </a:cxn>
                      <a:cxn ang="0">
                        <a:pos x="T8" y="T9"/>
                      </a:cxn>
                    </a:cxnLst>
                    <a:rect l="0" t="0" r="r" b="b"/>
                    <a:pathLst>
                      <a:path w="136" h="232">
                        <a:moveTo>
                          <a:pt x="1" y="68"/>
                        </a:moveTo>
                        <a:lnTo>
                          <a:pt x="0" y="0"/>
                        </a:lnTo>
                        <a:lnTo>
                          <a:pt x="130" y="123"/>
                        </a:lnTo>
                        <a:lnTo>
                          <a:pt x="135" y="231"/>
                        </a:lnTo>
                        <a:lnTo>
                          <a:pt x="1" y="68"/>
                        </a:lnTo>
                      </a:path>
                    </a:pathLst>
                  </a:custGeom>
                  <a:solidFill>
                    <a:srgbClr val="B2B2B2"/>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90" name="Freeform 89"/>
                  <p:cNvSpPr>
                    <a:spLocks/>
                  </p:cNvSpPr>
                  <p:nvPr/>
                </p:nvSpPr>
                <p:spPr bwMode="auto">
                  <a:xfrm>
                    <a:off x="2462" y="2380"/>
                    <a:ext cx="397" cy="164"/>
                  </a:xfrm>
                  <a:custGeom>
                    <a:avLst/>
                    <a:gdLst>
                      <a:gd name="T0" fmla="*/ 61 w 397"/>
                      <a:gd name="T1" fmla="*/ 163 h 164"/>
                      <a:gd name="T2" fmla="*/ 396 w 397"/>
                      <a:gd name="T3" fmla="*/ 69 h 164"/>
                      <a:gd name="T4" fmla="*/ 305 w 397"/>
                      <a:gd name="T5" fmla="*/ 0 h 164"/>
                      <a:gd name="T6" fmla="*/ 0 w 397"/>
                      <a:gd name="T7" fmla="*/ 77 h 164"/>
                      <a:gd name="T8" fmla="*/ 61 w 397"/>
                      <a:gd name="T9" fmla="*/ 163 h 164"/>
                    </a:gdLst>
                    <a:ahLst/>
                    <a:cxnLst>
                      <a:cxn ang="0">
                        <a:pos x="T0" y="T1"/>
                      </a:cxn>
                      <a:cxn ang="0">
                        <a:pos x="T2" y="T3"/>
                      </a:cxn>
                      <a:cxn ang="0">
                        <a:pos x="T4" y="T5"/>
                      </a:cxn>
                      <a:cxn ang="0">
                        <a:pos x="T6" y="T7"/>
                      </a:cxn>
                      <a:cxn ang="0">
                        <a:pos x="T8" y="T9"/>
                      </a:cxn>
                    </a:cxnLst>
                    <a:rect l="0" t="0" r="r" b="b"/>
                    <a:pathLst>
                      <a:path w="397" h="164">
                        <a:moveTo>
                          <a:pt x="61" y="163"/>
                        </a:moveTo>
                        <a:lnTo>
                          <a:pt x="396" y="69"/>
                        </a:lnTo>
                        <a:lnTo>
                          <a:pt x="305" y="0"/>
                        </a:lnTo>
                        <a:lnTo>
                          <a:pt x="0" y="77"/>
                        </a:lnTo>
                        <a:lnTo>
                          <a:pt x="61" y="163"/>
                        </a:lnTo>
                      </a:path>
                    </a:pathLst>
                  </a:custGeom>
                  <a:solidFill>
                    <a:srgbClr val="DDDDDD"/>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91" name="Freeform 90"/>
                  <p:cNvSpPr>
                    <a:spLocks/>
                  </p:cNvSpPr>
                  <p:nvPr/>
                </p:nvSpPr>
                <p:spPr bwMode="auto">
                  <a:xfrm>
                    <a:off x="2316" y="1952"/>
                    <a:ext cx="426" cy="355"/>
                  </a:xfrm>
                  <a:custGeom>
                    <a:avLst/>
                    <a:gdLst>
                      <a:gd name="T0" fmla="*/ 54 w 426"/>
                      <a:gd name="T1" fmla="*/ 283 h 355"/>
                      <a:gd name="T2" fmla="*/ 117 w 426"/>
                      <a:gd name="T3" fmla="*/ 354 h 355"/>
                      <a:gd name="T4" fmla="*/ 425 w 426"/>
                      <a:gd name="T5" fmla="*/ 293 h 355"/>
                      <a:gd name="T6" fmla="*/ 415 w 426"/>
                      <a:gd name="T7" fmla="*/ 18 h 355"/>
                      <a:gd name="T8" fmla="*/ 396 w 426"/>
                      <a:gd name="T9" fmla="*/ 0 h 355"/>
                      <a:gd name="T10" fmla="*/ 115 w 426"/>
                      <a:gd name="T11" fmla="*/ 18 h 355"/>
                      <a:gd name="T12" fmla="*/ 49 w 426"/>
                      <a:gd name="T13" fmla="*/ 42 h 355"/>
                      <a:gd name="T14" fmla="*/ 9 w 426"/>
                      <a:gd name="T15" fmla="*/ 46 h 355"/>
                      <a:gd name="T16" fmla="*/ 0 w 426"/>
                      <a:gd name="T17" fmla="*/ 55 h 355"/>
                      <a:gd name="T18" fmla="*/ 0 w 426"/>
                      <a:gd name="T19" fmla="*/ 252 h 355"/>
                      <a:gd name="T20" fmla="*/ 54 w 426"/>
                      <a:gd name="T21" fmla="*/ 28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355">
                        <a:moveTo>
                          <a:pt x="54" y="283"/>
                        </a:moveTo>
                        <a:lnTo>
                          <a:pt x="117" y="354"/>
                        </a:lnTo>
                        <a:lnTo>
                          <a:pt x="425" y="293"/>
                        </a:lnTo>
                        <a:lnTo>
                          <a:pt x="415" y="18"/>
                        </a:lnTo>
                        <a:lnTo>
                          <a:pt x="396" y="0"/>
                        </a:lnTo>
                        <a:lnTo>
                          <a:pt x="115" y="18"/>
                        </a:lnTo>
                        <a:lnTo>
                          <a:pt x="49" y="42"/>
                        </a:lnTo>
                        <a:lnTo>
                          <a:pt x="9" y="46"/>
                        </a:lnTo>
                        <a:lnTo>
                          <a:pt x="0" y="55"/>
                        </a:lnTo>
                        <a:lnTo>
                          <a:pt x="0" y="252"/>
                        </a:lnTo>
                        <a:lnTo>
                          <a:pt x="54" y="283"/>
                        </a:lnTo>
                      </a:path>
                    </a:pathLst>
                  </a:custGeom>
                  <a:solidFill>
                    <a:srgbClr val="DDDDDD"/>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92" name="Freeform 91"/>
                  <p:cNvSpPr>
                    <a:spLocks/>
                  </p:cNvSpPr>
                  <p:nvPr/>
                </p:nvSpPr>
                <p:spPr bwMode="auto">
                  <a:xfrm>
                    <a:off x="2323" y="2003"/>
                    <a:ext cx="58" cy="233"/>
                  </a:xfrm>
                  <a:custGeom>
                    <a:avLst/>
                    <a:gdLst>
                      <a:gd name="T0" fmla="*/ 0 w 58"/>
                      <a:gd name="T1" fmla="*/ 192 h 233"/>
                      <a:gd name="T2" fmla="*/ 2 w 58"/>
                      <a:gd name="T3" fmla="*/ 5 h 233"/>
                      <a:gd name="T4" fmla="*/ 49 w 58"/>
                      <a:gd name="T5" fmla="*/ 0 h 233"/>
                      <a:gd name="T6" fmla="*/ 57 w 58"/>
                      <a:gd name="T7" fmla="*/ 232 h 233"/>
                      <a:gd name="T8" fmla="*/ 0 w 58"/>
                      <a:gd name="T9" fmla="*/ 192 h 233"/>
                    </a:gdLst>
                    <a:ahLst/>
                    <a:cxnLst>
                      <a:cxn ang="0">
                        <a:pos x="T0" y="T1"/>
                      </a:cxn>
                      <a:cxn ang="0">
                        <a:pos x="T2" y="T3"/>
                      </a:cxn>
                      <a:cxn ang="0">
                        <a:pos x="T4" y="T5"/>
                      </a:cxn>
                      <a:cxn ang="0">
                        <a:pos x="T6" y="T7"/>
                      </a:cxn>
                      <a:cxn ang="0">
                        <a:pos x="T8" y="T9"/>
                      </a:cxn>
                    </a:cxnLst>
                    <a:rect l="0" t="0" r="r" b="b"/>
                    <a:pathLst>
                      <a:path w="58" h="233">
                        <a:moveTo>
                          <a:pt x="0" y="192"/>
                        </a:moveTo>
                        <a:lnTo>
                          <a:pt x="2" y="5"/>
                        </a:lnTo>
                        <a:lnTo>
                          <a:pt x="49" y="0"/>
                        </a:lnTo>
                        <a:lnTo>
                          <a:pt x="57" y="232"/>
                        </a:lnTo>
                        <a:lnTo>
                          <a:pt x="0" y="192"/>
                        </a:lnTo>
                      </a:path>
                    </a:pathLst>
                  </a:custGeom>
                  <a:solidFill>
                    <a:srgbClr val="B2B2B2"/>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93" name="Freeform 92"/>
                  <p:cNvSpPr>
                    <a:spLocks/>
                  </p:cNvSpPr>
                  <p:nvPr/>
                </p:nvSpPr>
                <p:spPr bwMode="auto">
                  <a:xfrm>
                    <a:off x="2386" y="1982"/>
                    <a:ext cx="55" cy="315"/>
                  </a:xfrm>
                  <a:custGeom>
                    <a:avLst/>
                    <a:gdLst>
                      <a:gd name="T0" fmla="*/ 3 w 55"/>
                      <a:gd name="T1" fmla="*/ 268 h 315"/>
                      <a:gd name="T2" fmla="*/ 54 w 55"/>
                      <a:gd name="T3" fmla="*/ 314 h 315"/>
                      <a:gd name="T4" fmla="*/ 47 w 55"/>
                      <a:gd name="T5" fmla="*/ 0 h 315"/>
                      <a:gd name="T6" fmla="*/ 0 w 55"/>
                      <a:gd name="T7" fmla="*/ 12 h 315"/>
                      <a:gd name="T8" fmla="*/ 3 w 55"/>
                      <a:gd name="T9" fmla="*/ 268 h 315"/>
                    </a:gdLst>
                    <a:ahLst/>
                    <a:cxnLst>
                      <a:cxn ang="0">
                        <a:pos x="T0" y="T1"/>
                      </a:cxn>
                      <a:cxn ang="0">
                        <a:pos x="T2" y="T3"/>
                      </a:cxn>
                      <a:cxn ang="0">
                        <a:pos x="T4" y="T5"/>
                      </a:cxn>
                      <a:cxn ang="0">
                        <a:pos x="T6" y="T7"/>
                      </a:cxn>
                      <a:cxn ang="0">
                        <a:pos x="T8" y="T9"/>
                      </a:cxn>
                    </a:cxnLst>
                    <a:rect l="0" t="0" r="r" b="b"/>
                    <a:pathLst>
                      <a:path w="55" h="315">
                        <a:moveTo>
                          <a:pt x="3" y="268"/>
                        </a:moveTo>
                        <a:lnTo>
                          <a:pt x="54" y="314"/>
                        </a:lnTo>
                        <a:lnTo>
                          <a:pt x="47" y="0"/>
                        </a:lnTo>
                        <a:lnTo>
                          <a:pt x="0" y="12"/>
                        </a:lnTo>
                        <a:lnTo>
                          <a:pt x="3" y="268"/>
                        </a:lnTo>
                      </a:path>
                    </a:pathLst>
                  </a:custGeom>
                  <a:solidFill>
                    <a:srgbClr val="B2B2B2"/>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cxnSp>
                <p:nvCxnSpPr>
                  <p:cNvPr id="94" name="Line 127"/>
                  <p:cNvCxnSpPr/>
                  <p:nvPr/>
                </p:nvCxnSpPr>
                <p:spPr bwMode="auto">
                  <a:xfrm flipV="1">
                    <a:off x="2462" y="2287"/>
                    <a:ext cx="272" cy="5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 uri="{AF507438-7753-43E0-B8FC-AC1667EBCBE1}">
                      <a14:hiddenEffects xmlns:a14="http://schemas.microsoft.com/office/drawing/2010/main">
                        <a:effectLst/>
                      </a14:hiddenEffects>
                    </a:ext>
                  </a:extLst>
                </p:spPr>
              </p:cxnSp>
              <p:sp>
                <p:nvSpPr>
                  <p:cNvPr id="95" name="Freeform 94"/>
                  <p:cNvSpPr>
                    <a:spLocks/>
                  </p:cNvSpPr>
                  <p:nvPr/>
                </p:nvSpPr>
                <p:spPr bwMode="auto">
                  <a:xfrm>
                    <a:off x="2477" y="2330"/>
                    <a:ext cx="58" cy="20"/>
                  </a:xfrm>
                  <a:custGeom>
                    <a:avLst/>
                    <a:gdLst>
                      <a:gd name="T0" fmla="*/ 0 w 58"/>
                      <a:gd name="T1" fmla="*/ 12 h 20"/>
                      <a:gd name="T2" fmla="*/ 57 w 58"/>
                      <a:gd name="T3" fmla="*/ 0 h 20"/>
                      <a:gd name="T4" fmla="*/ 57 w 58"/>
                      <a:gd name="T5" fmla="*/ 7 h 20"/>
                      <a:gd name="T6" fmla="*/ 1 w 58"/>
                      <a:gd name="T7" fmla="*/ 19 h 20"/>
                      <a:gd name="T8" fmla="*/ 0 w 58"/>
                      <a:gd name="T9" fmla="*/ 12 h 20"/>
                    </a:gdLst>
                    <a:ahLst/>
                    <a:cxnLst>
                      <a:cxn ang="0">
                        <a:pos x="T0" y="T1"/>
                      </a:cxn>
                      <a:cxn ang="0">
                        <a:pos x="T2" y="T3"/>
                      </a:cxn>
                      <a:cxn ang="0">
                        <a:pos x="T4" y="T5"/>
                      </a:cxn>
                      <a:cxn ang="0">
                        <a:pos x="T6" y="T7"/>
                      </a:cxn>
                      <a:cxn ang="0">
                        <a:pos x="T8" y="T9"/>
                      </a:cxn>
                    </a:cxnLst>
                    <a:rect l="0" t="0" r="r" b="b"/>
                    <a:pathLst>
                      <a:path w="58" h="20">
                        <a:moveTo>
                          <a:pt x="0" y="12"/>
                        </a:moveTo>
                        <a:lnTo>
                          <a:pt x="57" y="0"/>
                        </a:lnTo>
                        <a:lnTo>
                          <a:pt x="57" y="7"/>
                        </a:lnTo>
                        <a:lnTo>
                          <a:pt x="1" y="19"/>
                        </a:lnTo>
                        <a:lnTo>
                          <a:pt x="0" y="12"/>
                        </a:lnTo>
                      </a:path>
                    </a:pathLst>
                  </a:custGeom>
                  <a:solidFill>
                    <a:srgbClr val="4C4C4C"/>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96" name="Freeform 95"/>
                  <p:cNvSpPr>
                    <a:spLocks/>
                  </p:cNvSpPr>
                  <p:nvPr/>
                </p:nvSpPr>
                <p:spPr bwMode="auto">
                  <a:xfrm>
                    <a:off x="2477" y="2330"/>
                    <a:ext cx="58" cy="20"/>
                  </a:xfrm>
                  <a:custGeom>
                    <a:avLst/>
                    <a:gdLst>
                      <a:gd name="T0" fmla="*/ 0 w 58"/>
                      <a:gd name="T1" fmla="*/ 12 h 20"/>
                      <a:gd name="T2" fmla="*/ 57 w 58"/>
                      <a:gd name="T3" fmla="*/ 0 h 20"/>
                      <a:gd name="T4" fmla="*/ 57 w 58"/>
                      <a:gd name="T5" fmla="*/ 7 h 20"/>
                      <a:gd name="T6" fmla="*/ 1 w 58"/>
                      <a:gd name="T7" fmla="*/ 19 h 20"/>
                      <a:gd name="T8" fmla="*/ 0 w 58"/>
                      <a:gd name="T9" fmla="*/ 12 h 20"/>
                    </a:gdLst>
                    <a:ahLst/>
                    <a:cxnLst>
                      <a:cxn ang="0">
                        <a:pos x="T0" y="T1"/>
                      </a:cxn>
                      <a:cxn ang="0">
                        <a:pos x="T2" y="T3"/>
                      </a:cxn>
                      <a:cxn ang="0">
                        <a:pos x="T4" y="T5"/>
                      </a:cxn>
                      <a:cxn ang="0">
                        <a:pos x="T6" y="T7"/>
                      </a:cxn>
                      <a:cxn ang="0">
                        <a:pos x="T8" y="T9"/>
                      </a:cxn>
                    </a:cxnLst>
                    <a:rect l="0" t="0" r="r" b="b"/>
                    <a:pathLst>
                      <a:path w="58" h="20">
                        <a:moveTo>
                          <a:pt x="0" y="12"/>
                        </a:moveTo>
                        <a:lnTo>
                          <a:pt x="57" y="0"/>
                        </a:lnTo>
                        <a:lnTo>
                          <a:pt x="57" y="7"/>
                        </a:lnTo>
                        <a:lnTo>
                          <a:pt x="1" y="19"/>
                        </a:lnTo>
                        <a:lnTo>
                          <a:pt x="0" y="12"/>
                        </a:lnTo>
                      </a:path>
                    </a:pathLst>
                  </a:custGeom>
                  <a:solidFill>
                    <a:srgbClr val="969696"/>
                  </a:solidFill>
                  <a:ln w="12700" cap="rnd" cmpd="sng">
                    <a:solidFill>
                      <a:srgbClr val="4C4C4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97" name="Freeform 96"/>
                  <p:cNvSpPr>
                    <a:spLocks/>
                  </p:cNvSpPr>
                  <p:nvPr/>
                </p:nvSpPr>
                <p:spPr bwMode="auto">
                  <a:xfrm>
                    <a:off x="2555" y="2315"/>
                    <a:ext cx="58" cy="19"/>
                  </a:xfrm>
                  <a:custGeom>
                    <a:avLst/>
                    <a:gdLst>
                      <a:gd name="T0" fmla="*/ 0 w 58"/>
                      <a:gd name="T1" fmla="*/ 11 h 19"/>
                      <a:gd name="T2" fmla="*/ 57 w 58"/>
                      <a:gd name="T3" fmla="*/ 0 h 19"/>
                      <a:gd name="T4" fmla="*/ 57 w 58"/>
                      <a:gd name="T5" fmla="*/ 7 h 19"/>
                      <a:gd name="T6" fmla="*/ 1 w 58"/>
                      <a:gd name="T7" fmla="*/ 18 h 19"/>
                      <a:gd name="T8" fmla="*/ 0 w 58"/>
                      <a:gd name="T9" fmla="*/ 11 h 19"/>
                    </a:gdLst>
                    <a:ahLst/>
                    <a:cxnLst>
                      <a:cxn ang="0">
                        <a:pos x="T0" y="T1"/>
                      </a:cxn>
                      <a:cxn ang="0">
                        <a:pos x="T2" y="T3"/>
                      </a:cxn>
                      <a:cxn ang="0">
                        <a:pos x="T4" y="T5"/>
                      </a:cxn>
                      <a:cxn ang="0">
                        <a:pos x="T6" y="T7"/>
                      </a:cxn>
                      <a:cxn ang="0">
                        <a:pos x="T8" y="T9"/>
                      </a:cxn>
                    </a:cxnLst>
                    <a:rect l="0" t="0" r="r" b="b"/>
                    <a:pathLst>
                      <a:path w="58" h="19">
                        <a:moveTo>
                          <a:pt x="0" y="11"/>
                        </a:moveTo>
                        <a:lnTo>
                          <a:pt x="57" y="0"/>
                        </a:lnTo>
                        <a:lnTo>
                          <a:pt x="57" y="7"/>
                        </a:lnTo>
                        <a:lnTo>
                          <a:pt x="1" y="18"/>
                        </a:lnTo>
                        <a:lnTo>
                          <a:pt x="0" y="11"/>
                        </a:lnTo>
                      </a:path>
                    </a:pathLst>
                  </a:custGeom>
                  <a:solidFill>
                    <a:srgbClr val="4C4C4C"/>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98" name="Freeform 97"/>
                  <p:cNvSpPr>
                    <a:spLocks/>
                  </p:cNvSpPr>
                  <p:nvPr/>
                </p:nvSpPr>
                <p:spPr bwMode="auto">
                  <a:xfrm>
                    <a:off x="2555" y="2315"/>
                    <a:ext cx="58" cy="19"/>
                  </a:xfrm>
                  <a:custGeom>
                    <a:avLst/>
                    <a:gdLst>
                      <a:gd name="T0" fmla="*/ 0 w 58"/>
                      <a:gd name="T1" fmla="*/ 11 h 19"/>
                      <a:gd name="T2" fmla="*/ 57 w 58"/>
                      <a:gd name="T3" fmla="*/ 0 h 19"/>
                      <a:gd name="T4" fmla="*/ 57 w 58"/>
                      <a:gd name="T5" fmla="*/ 7 h 19"/>
                      <a:gd name="T6" fmla="*/ 1 w 58"/>
                      <a:gd name="T7" fmla="*/ 18 h 19"/>
                      <a:gd name="T8" fmla="*/ 0 w 58"/>
                      <a:gd name="T9" fmla="*/ 11 h 19"/>
                    </a:gdLst>
                    <a:ahLst/>
                    <a:cxnLst>
                      <a:cxn ang="0">
                        <a:pos x="T0" y="T1"/>
                      </a:cxn>
                      <a:cxn ang="0">
                        <a:pos x="T2" y="T3"/>
                      </a:cxn>
                      <a:cxn ang="0">
                        <a:pos x="T4" y="T5"/>
                      </a:cxn>
                      <a:cxn ang="0">
                        <a:pos x="T6" y="T7"/>
                      </a:cxn>
                      <a:cxn ang="0">
                        <a:pos x="T8" y="T9"/>
                      </a:cxn>
                    </a:cxnLst>
                    <a:rect l="0" t="0" r="r" b="b"/>
                    <a:pathLst>
                      <a:path w="58" h="19">
                        <a:moveTo>
                          <a:pt x="0" y="11"/>
                        </a:moveTo>
                        <a:lnTo>
                          <a:pt x="57" y="0"/>
                        </a:lnTo>
                        <a:lnTo>
                          <a:pt x="57" y="7"/>
                        </a:lnTo>
                        <a:lnTo>
                          <a:pt x="1" y="18"/>
                        </a:lnTo>
                        <a:lnTo>
                          <a:pt x="0" y="11"/>
                        </a:lnTo>
                      </a:path>
                    </a:pathLst>
                  </a:custGeom>
                  <a:solidFill>
                    <a:srgbClr val="969696"/>
                  </a:solidFill>
                  <a:ln w="12700" cap="rnd" cmpd="sng">
                    <a:solidFill>
                      <a:srgbClr val="4C4C4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99" name="Freeform 98"/>
                  <p:cNvSpPr>
                    <a:spLocks/>
                  </p:cNvSpPr>
                  <p:nvPr/>
                </p:nvSpPr>
                <p:spPr bwMode="auto">
                  <a:xfrm>
                    <a:off x="2478" y="1997"/>
                    <a:ext cx="224" cy="257"/>
                  </a:xfrm>
                  <a:custGeom>
                    <a:avLst/>
                    <a:gdLst>
                      <a:gd name="T0" fmla="*/ 223 w 224"/>
                      <a:gd name="T1" fmla="*/ 221 h 257"/>
                      <a:gd name="T2" fmla="*/ 0 w 224"/>
                      <a:gd name="T3" fmla="*/ 256 h 257"/>
                      <a:gd name="T4" fmla="*/ 0 w 224"/>
                      <a:gd name="T5" fmla="*/ 15 h 257"/>
                      <a:gd name="T6" fmla="*/ 216 w 224"/>
                      <a:gd name="T7" fmla="*/ 0 h 257"/>
                      <a:gd name="T8" fmla="*/ 223 w 224"/>
                      <a:gd name="T9" fmla="*/ 221 h 257"/>
                    </a:gdLst>
                    <a:ahLst/>
                    <a:cxnLst>
                      <a:cxn ang="0">
                        <a:pos x="T0" y="T1"/>
                      </a:cxn>
                      <a:cxn ang="0">
                        <a:pos x="T2" y="T3"/>
                      </a:cxn>
                      <a:cxn ang="0">
                        <a:pos x="T4" y="T5"/>
                      </a:cxn>
                      <a:cxn ang="0">
                        <a:pos x="T6" y="T7"/>
                      </a:cxn>
                      <a:cxn ang="0">
                        <a:pos x="T8" y="T9"/>
                      </a:cxn>
                    </a:cxnLst>
                    <a:rect l="0" t="0" r="r" b="b"/>
                    <a:pathLst>
                      <a:path w="224" h="257">
                        <a:moveTo>
                          <a:pt x="223" y="221"/>
                        </a:moveTo>
                        <a:lnTo>
                          <a:pt x="0" y="256"/>
                        </a:lnTo>
                        <a:lnTo>
                          <a:pt x="0" y="15"/>
                        </a:lnTo>
                        <a:lnTo>
                          <a:pt x="216" y="0"/>
                        </a:lnTo>
                        <a:lnTo>
                          <a:pt x="223" y="221"/>
                        </a:lnTo>
                      </a:path>
                    </a:pathLst>
                  </a:custGeom>
                  <a:solidFill>
                    <a:srgbClr val="032896"/>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100" name="Freeform 99"/>
                  <p:cNvSpPr>
                    <a:spLocks/>
                  </p:cNvSpPr>
                  <p:nvPr/>
                </p:nvSpPr>
                <p:spPr bwMode="auto">
                  <a:xfrm>
                    <a:off x="2466" y="2283"/>
                    <a:ext cx="273" cy="59"/>
                  </a:xfrm>
                  <a:custGeom>
                    <a:avLst/>
                    <a:gdLst>
                      <a:gd name="T0" fmla="*/ 7 w 273"/>
                      <a:gd name="T1" fmla="*/ 52 h 59"/>
                      <a:gd name="T2" fmla="*/ 270 w 273"/>
                      <a:gd name="T3" fmla="*/ 0 h 59"/>
                      <a:gd name="T4" fmla="*/ 272 w 273"/>
                      <a:gd name="T5" fmla="*/ 8 h 59"/>
                      <a:gd name="T6" fmla="*/ 6 w 273"/>
                      <a:gd name="T7" fmla="*/ 58 h 59"/>
                      <a:gd name="T8" fmla="*/ 0 w 273"/>
                      <a:gd name="T9" fmla="*/ 49 h 59"/>
                    </a:gdLst>
                    <a:ahLst/>
                    <a:cxnLst>
                      <a:cxn ang="0">
                        <a:pos x="T0" y="T1"/>
                      </a:cxn>
                      <a:cxn ang="0">
                        <a:pos x="T2" y="T3"/>
                      </a:cxn>
                      <a:cxn ang="0">
                        <a:pos x="T4" y="T5"/>
                      </a:cxn>
                      <a:cxn ang="0">
                        <a:pos x="T6" y="T7"/>
                      </a:cxn>
                      <a:cxn ang="0">
                        <a:pos x="T8" y="T9"/>
                      </a:cxn>
                    </a:cxnLst>
                    <a:rect l="0" t="0" r="r" b="b"/>
                    <a:pathLst>
                      <a:path w="273" h="59">
                        <a:moveTo>
                          <a:pt x="7" y="52"/>
                        </a:moveTo>
                        <a:lnTo>
                          <a:pt x="270" y="0"/>
                        </a:lnTo>
                        <a:lnTo>
                          <a:pt x="272" y="8"/>
                        </a:lnTo>
                        <a:lnTo>
                          <a:pt x="6" y="58"/>
                        </a:lnTo>
                        <a:lnTo>
                          <a:pt x="0" y="49"/>
                        </a:lnTo>
                      </a:path>
                    </a:pathLst>
                  </a:custGeom>
                  <a:solidFill>
                    <a:srgbClr val="96969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grpSp>
            <p:grpSp>
              <p:nvGrpSpPr>
                <p:cNvPr id="74" name="Group 73"/>
                <p:cNvGrpSpPr>
                  <a:grpSpLocks/>
                </p:cNvGrpSpPr>
                <p:nvPr/>
              </p:nvGrpSpPr>
              <p:grpSpPr bwMode="auto">
                <a:xfrm>
                  <a:off x="2531" y="1816"/>
                  <a:ext cx="538" cy="433"/>
                  <a:chOff x="2531" y="1816"/>
                  <a:chExt cx="538" cy="433"/>
                </a:xfrm>
              </p:grpSpPr>
              <p:sp>
                <p:nvSpPr>
                  <p:cNvPr id="75" name="Freeform 74"/>
                  <p:cNvSpPr>
                    <a:spLocks/>
                  </p:cNvSpPr>
                  <p:nvPr/>
                </p:nvSpPr>
                <p:spPr bwMode="auto">
                  <a:xfrm>
                    <a:off x="2531" y="1816"/>
                    <a:ext cx="538" cy="433"/>
                  </a:xfrm>
                  <a:custGeom>
                    <a:avLst/>
                    <a:gdLst>
                      <a:gd name="T0" fmla="*/ 0 w 538"/>
                      <a:gd name="T1" fmla="*/ 264 h 433"/>
                      <a:gd name="T2" fmla="*/ 218 w 538"/>
                      <a:gd name="T3" fmla="*/ 48 h 433"/>
                      <a:gd name="T4" fmla="*/ 477 w 538"/>
                      <a:gd name="T5" fmla="*/ 0 h 433"/>
                      <a:gd name="T6" fmla="*/ 537 w 538"/>
                      <a:gd name="T7" fmla="*/ 343 h 433"/>
                      <a:gd name="T8" fmla="*/ 515 w 538"/>
                      <a:gd name="T9" fmla="*/ 347 h 433"/>
                      <a:gd name="T10" fmla="*/ 520 w 538"/>
                      <a:gd name="T11" fmla="*/ 364 h 433"/>
                      <a:gd name="T12" fmla="*/ 498 w 538"/>
                      <a:gd name="T13" fmla="*/ 369 h 433"/>
                      <a:gd name="T14" fmla="*/ 248 w 538"/>
                      <a:gd name="T15" fmla="*/ 432 h 433"/>
                      <a:gd name="T16" fmla="*/ 7 w 538"/>
                      <a:gd name="T17" fmla="*/ 347 h 433"/>
                      <a:gd name="T18" fmla="*/ 0 w 538"/>
                      <a:gd name="T19" fmla="*/ 264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8" h="433">
                        <a:moveTo>
                          <a:pt x="0" y="264"/>
                        </a:moveTo>
                        <a:lnTo>
                          <a:pt x="218" y="48"/>
                        </a:lnTo>
                        <a:lnTo>
                          <a:pt x="477" y="0"/>
                        </a:lnTo>
                        <a:lnTo>
                          <a:pt x="537" y="343"/>
                        </a:lnTo>
                        <a:lnTo>
                          <a:pt x="515" y="347"/>
                        </a:lnTo>
                        <a:lnTo>
                          <a:pt x="520" y="364"/>
                        </a:lnTo>
                        <a:lnTo>
                          <a:pt x="498" y="369"/>
                        </a:lnTo>
                        <a:lnTo>
                          <a:pt x="248" y="432"/>
                        </a:lnTo>
                        <a:lnTo>
                          <a:pt x="7" y="347"/>
                        </a:lnTo>
                        <a:lnTo>
                          <a:pt x="0" y="264"/>
                        </a:lnTo>
                      </a:path>
                    </a:pathLst>
                  </a:custGeom>
                  <a:solidFill>
                    <a:srgbClr val="B2C5FE"/>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cxnSp>
                <p:nvCxnSpPr>
                  <p:cNvPr id="76" name="Line 136"/>
                  <p:cNvCxnSpPr/>
                  <p:nvPr/>
                </p:nvCxnSpPr>
                <p:spPr bwMode="auto">
                  <a:xfrm flipH="1">
                    <a:off x="2856" y="1919"/>
                    <a:ext cx="93" cy="13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 uri="{AF507438-7753-43E0-B8FC-AC1667EBCBE1}">
                      <a14:hiddenEffects xmlns:a14="http://schemas.microsoft.com/office/drawing/2010/main">
                        <a:effectLst/>
                      </a14:hiddenEffects>
                    </a:ext>
                  </a:extLst>
                </p:spPr>
              </p:cxnSp>
              <p:cxnSp>
                <p:nvCxnSpPr>
                  <p:cNvPr id="77" name="Line 137"/>
                  <p:cNvCxnSpPr/>
                  <p:nvPr/>
                </p:nvCxnSpPr>
                <p:spPr bwMode="auto">
                  <a:xfrm flipH="1">
                    <a:off x="2868" y="1896"/>
                    <a:ext cx="113" cy="15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 uri="{AF507438-7753-43E0-B8FC-AC1667EBCBE1}">
                      <a14:hiddenEffects xmlns:a14="http://schemas.microsoft.com/office/drawing/2010/main">
                        <a:effectLst/>
                      </a14:hiddenEffects>
                    </a:ext>
                  </a:extLst>
                </p:spPr>
              </p:cxnSp>
              <p:cxnSp>
                <p:nvCxnSpPr>
                  <p:cNvPr id="78" name="Line 138"/>
                  <p:cNvCxnSpPr/>
                  <p:nvPr/>
                </p:nvCxnSpPr>
                <p:spPr bwMode="auto">
                  <a:xfrm flipH="1">
                    <a:off x="2865" y="1961"/>
                    <a:ext cx="93" cy="12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 uri="{AF507438-7753-43E0-B8FC-AC1667EBCBE1}">
                      <a14:hiddenEffects xmlns:a14="http://schemas.microsoft.com/office/drawing/2010/main">
                        <a:effectLst/>
                      </a14:hiddenEffects>
                    </a:ext>
                  </a:extLst>
                </p:spPr>
              </p:cxnSp>
              <p:sp>
                <p:nvSpPr>
                  <p:cNvPr id="79" name="Freeform 78"/>
                  <p:cNvSpPr>
                    <a:spLocks/>
                  </p:cNvSpPr>
                  <p:nvPr/>
                </p:nvSpPr>
                <p:spPr bwMode="auto">
                  <a:xfrm>
                    <a:off x="2731" y="1875"/>
                    <a:ext cx="297" cy="374"/>
                  </a:xfrm>
                  <a:custGeom>
                    <a:avLst/>
                    <a:gdLst>
                      <a:gd name="T0" fmla="*/ 249 w 297"/>
                      <a:gd name="T1" fmla="*/ 0 h 374"/>
                      <a:gd name="T2" fmla="*/ 296 w 297"/>
                      <a:gd name="T3" fmla="*/ 318 h 374"/>
                      <a:gd name="T4" fmla="*/ 48 w 297"/>
                      <a:gd name="T5" fmla="*/ 373 h 374"/>
                      <a:gd name="T6" fmla="*/ 0 w 297"/>
                      <a:gd name="T7" fmla="*/ 45 h 374"/>
                      <a:gd name="T8" fmla="*/ 249 w 297"/>
                      <a:gd name="T9" fmla="*/ 0 h 374"/>
                    </a:gdLst>
                    <a:ahLst/>
                    <a:cxnLst>
                      <a:cxn ang="0">
                        <a:pos x="T0" y="T1"/>
                      </a:cxn>
                      <a:cxn ang="0">
                        <a:pos x="T2" y="T3"/>
                      </a:cxn>
                      <a:cxn ang="0">
                        <a:pos x="T4" y="T5"/>
                      </a:cxn>
                      <a:cxn ang="0">
                        <a:pos x="T6" y="T7"/>
                      </a:cxn>
                      <a:cxn ang="0">
                        <a:pos x="T8" y="T9"/>
                      </a:cxn>
                    </a:cxnLst>
                    <a:rect l="0" t="0" r="r" b="b"/>
                    <a:pathLst>
                      <a:path w="297" h="374">
                        <a:moveTo>
                          <a:pt x="249" y="0"/>
                        </a:moveTo>
                        <a:lnTo>
                          <a:pt x="296" y="318"/>
                        </a:lnTo>
                        <a:lnTo>
                          <a:pt x="48" y="373"/>
                        </a:lnTo>
                        <a:lnTo>
                          <a:pt x="0" y="45"/>
                        </a:lnTo>
                        <a:lnTo>
                          <a:pt x="249" y="0"/>
                        </a:lnTo>
                      </a:path>
                    </a:pathLst>
                  </a:custGeom>
                  <a:solidFill>
                    <a:srgbClr val="4C4C4C"/>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2741" y="1853"/>
                    <a:ext cx="297" cy="375"/>
                  </a:xfrm>
                  <a:custGeom>
                    <a:avLst/>
                    <a:gdLst>
                      <a:gd name="T0" fmla="*/ 248 w 297"/>
                      <a:gd name="T1" fmla="*/ 0 h 375"/>
                      <a:gd name="T2" fmla="*/ 296 w 297"/>
                      <a:gd name="T3" fmla="*/ 319 h 375"/>
                      <a:gd name="T4" fmla="*/ 48 w 297"/>
                      <a:gd name="T5" fmla="*/ 374 h 375"/>
                      <a:gd name="T6" fmla="*/ 0 w 297"/>
                      <a:gd name="T7" fmla="*/ 46 h 375"/>
                      <a:gd name="T8" fmla="*/ 248 w 297"/>
                      <a:gd name="T9" fmla="*/ 0 h 375"/>
                    </a:gdLst>
                    <a:ahLst/>
                    <a:cxnLst>
                      <a:cxn ang="0">
                        <a:pos x="T0" y="T1"/>
                      </a:cxn>
                      <a:cxn ang="0">
                        <a:pos x="T2" y="T3"/>
                      </a:cxn>
                      <a:cxn ang="0">
                        <a:pos x="T4" y="T5"/>
                      </a:cxn>
                      <a:cxn ang="0">
                        <a:pos x="T6" y="T7"/>
                      </a:cxn>
                      <a:cxn ang="0">
                        <a:pos x="T8" y="T9"/>
                      </a:cxn>
                    </a:cxnLst>
                    <a:rect l="0" t="0" r="r" b="b"/>
                    <a:pathLst>
                      <a:path w="297" h="375">
                        <a:moveTo>
                          <a:pt x="248" y="0"/>
                        </a:moveTo>
                        <a:lnTo>
                          <a:pt x="296" y="319"/>
                        </a:lnTo>
                        <a:lnTo>
                          <a:pt x="48" y="374"/>
                        </a:lnTo>
                        <a:lnTo>
                          <a:pt x="0" y="46"/>
                        </a:lnTo>
                        <a:lnTo>
                          <a:pt x="248" y="0"/>
                        </a:lnTo>
                      </a:path>
                    </a:pathLst>
                  </a:custGeom>
                  <a:solidFill>
                    <a:srgbClr val="B2B2B2"/>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756" y="1835"/>
                    <a:ext cx="297" cy="373"/>
                  </a:xfrm>
                  <a:custGeom>
                    <a:avLst/>
                    <a:gdLst>
                      <a:gd name="T0" fmla="*/ 239 w 297"/>
                      <a:gd name="T1" fmla="*/ 0 h 373"/>
                      <a:gd name="T2" fmla="*/ 296 w 297"/>
                      <a:gd name="T3" fmla="*/ 317 h 373"/>
                      <a:gd name="T4" fmla="*/ 47 w 297"/>
                      <a:gd name="T5" fmla="*/ 372 h 373"/>
                      <a:gd name="T6" fmla="*/ 0 w 297"/>
                      <a:gd name="T7" fmla="*/ 44 h 373"/>
                      <a:gd name="T8" fmla="*/ 239 w 297"/>
                      <a:gd name="T9" fmla="*/ 0 h 373"/>
                    </a:gdLst>
                    <a:ahLst/>
                    <a:cxnLst>
                      <a:cxn ang="0">
                        <a:pos x="T0" y="T1"/>
                      </a:cxn>
                      <a:cxn ang="0">
                        <a:pos x="T2" y="T3"/>
                      </a:cxn>
                      <a:cxn ang="0">
                        <a:pos x="T4" y="T5"/>
                      </a:cxn>
                      <a:cxn ang="0">
                        <a:pos x="T6" y="T7"/>
                      </a:cxn>
                      <a:cxn ang="0">
                        <a:pos x="T8" y="T9"/>
                      </a:cxn>
                    </a:cxnLst>
                    <a:rect l="0" t="0" r="r" b="b"/>
                    <a:pathLst>
                      <a:path w="297" h="373">
                        <a:moveTo>
                          <a:pt x="239" y="0"/>
                        </a:moveTo>
                        <a:lnTo>
                          <a:pt x="296" y="317"/>
                        </a:lnTo>
                        <a:lnTo>
                          <a:pt x="47" y="372"/>
                        </a:lnTo>
                        <a:lnTo>
                          <a:pt x="0" y="44"/>
                        </a:lnTo>
                        <a:lnTo>
                          <a:pt x="239" y="0"/>
                        </a:lnTo>
                      </a:path>
                    </a:pathLst>
                  </a:custGeom>
                  <a:solidFill>
                    <a:srgbClr val="FFFFFF"/>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756" y="1835"/>
                    <a:ext cx="297" cy="373"/>
                  </a:xfrm>
                  <a:custGeom>
                    <a:avLst/>
                    <a:gdLst>
                      <a:gd name="T0" fmla="*/ 239 w 297"/>
                      <a:gd name="T1" fmla="*/ 0 h 373"/>
                      <a:gd name="T2" fmla="*/ 296 w 297"/>
                      <a:gd name="T3" fmla="*/ 317 h 373"/>
                      <a:gd name="T4" fmla="*/ 47 w 297"/>
                      <a:gd name="T5" fmla="*/ 372 h 373"/>
                      <a:gd name="T6" fmla="*/ 0 w 297"/>
                      <a:gd name="T7" fmla="*/ 44 h 373"/>
                      <a:gd name="T8" fmla="*/ 239 w 297"/>
                      <a:gd name="T9" fmla="*/ 0 h 373"/>
                    </a:gdLst>
                    <a:ahLst/>
                    <a:cxnLst>
                      <a:cxn ang="0">
                        <a:pos x="T0" y="T1"/>
                      </a:cxn>
                      <a:cxn ang="0">
                        <a:pos x="T2" y="T3"/>
                      </a:cxn>
                      <a:cxn ang="0">
                        <a:pos x="T4" y="T5"/>
                      </a:cxn>
                      <a:cxn ang="0">
                        <a:pos x="T6" y="T7"/>
                      </a:cxn>
                      <a:cxn ang="0">
                        <a:pos x="T8" y="T9"/>
                      </a:cxn>
                    </a:cxnLst>
                    <a:rect l="0" t="0" r="r" b="b"/>
                    <a:pathLst>
                      <a:path w="297" h="373">
                        <a:moveTo>
                          <a:pt x="239" y="0"/>
                        </a:moveTo>
                        <a:lnTo>
                          <a:pt x="296" y="317"/>
                        </a:lnTo>
                        <a:lnTo>
                          <a:pt x="47" y="372"/>
                        </a:lnTo>
                        <a:lnTo>
                          <a:pt x="0" y="44"/>
                        </a:lnTo>
                        <a:lnTo>
                          <a:pt x="239" y="0"/>
                        </a:lnTo>
                      </a:path>
                    </a:pathLst>
                  </a:custGeom>
                  <a:noFill/>
                  <a:ln w="12700" cap="rnd" cmpd="sng">
                    <a:solidFill>
                      <a:srgbClr val="7F7F7F"/>
                    </a:solidFill>
                    <a:prstDash val="solid"/>
                    <a:round/>
                    <a:headEnd type="none" w="sm" len="sm"/>
                    <a:tailEnd type="none" w="sm" len="sm"/>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3" name="Freeform 82"/>
                  <p:cNvSpPr>
                    <a:spLocks/>
                  </p:cNvSpPr>
                  <p:nvPr/>
                </p:nvSpPr>
                <p:spPr bwMode="auto">
                  <a:xfrm>
                    <a:off x="2783" y="1899"/>
                    <a:ext cx="147" cy="170"/>
                  </a:xfrm>
                  <a:custGeom>
                    <a:avLst/>
                    <a:gdLst>
                      <a:gd name="T0" fmla="*/ 121 w 147"/>
                      <a:gd name="T1" fmla="*/ 0 h 170"/>
                      <a:gd name="T2" fmla="*/ 146 w 147"/>
                      <a:gd name="T3" fmla="*/ 141 h 170"/>
                      <a:gd name="T4" fmla="*/ 21 w 147"/>
                      <a:gd name="T5" fmla="*/ 169 h 170"/>
                      <a:gd name="T6" fmla="*/ 0 w 147"/>
                      <a:gd name="T7" fmla="*/ 23 h 170"/>
                      <a:gd name="T8" fmla="*/ 121 w 147"/>
                      <a:gd name="T9" fmla="*/ 0 h 170"/>
                    </a:gdLst>
                    <a:ahLst/>
                    <a:cxnLst>
                      <a:cxn ang="0">
                        <a:pos x="T0" y="T1"/>
                      </a:cxn>
                      <a:cxn ang="0">
                        <a:pos x="T2" y="T3"/>
                      </a:cxn>
                      <a:cxn ang="0">
                        <a:pos x="T4" y="T5"/>
                      </a:cxn>
                      <a:cxn ang="0">
                        <a:pos x="T6" y="T7"/>
                      </a:cxn>
                      <a:cxn ang="0">
                        <a:pos x="T8" y="T9"/>
                      </a:cxn>
                    </a:cxnLst>
                    <a:rect l="0" t="0" r="r" b="b"/>
                    <a:pathLst>
                      <a:path w="147" h="170">
                        <a:moveTo>
                          <a:pt x="121" y="0"/>
                        </a:moveTo>
                        <a:lnTo>
                          <a:pt x="146" y="141"/>
                        </a:lnTo>
                        <a:lnTo>
                          <a:pt x="21" y="169"/>
                        </a:lnTo>
                        <a:lnTo>
                          <a:pt x="0" y="23"/>
                        </a:lnTo>
                        <a:lnTo>
                          <a:pt x="121" y="0"/>
                        </a:lnTo>
                      </a:path>
                    </a:pathLst>
                  </a:custGeom>
                  <a:solidFill>
                    <a:srgbClr val="B2B2B2"/>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84" name="Freeform 83"/>
                  <p:cNvSpPr>
                    <a:spLocks/>
                  </p:cNvSpPr>
                  <p:nvPr/>
                </p:nvSpPr>
                <p:spPr bwMode="auto">
                  <a:xfrm>
                    <a:off x="2834" y="1944"/>
                    <a:ext cx="203" cy="234"/>
                  </a:xfrm>
                  <a:custGeom>
                    <a:avLst/>
                    <a:gdLst>
                      <a:gd name="T0" fmla="*/ 167 w 203"/>
                      <a:gd name="T1" fmla="*/ 0 h 234"/>
                      <a:gd name="T2" fmla="*/ 202 w 203"/>
                      <a:gd name="T3" fmla="*/ 194 h 234"/>
                      <a:gd name="T4" fmla="*/ 29 w 203"/>
                      <a:gd name="T5" fmla="*/ 233 h 234"/>
                      <a:gd name="T6" fmla="*/ 0 w 203"/>
                      <a:gd name="T7" fmla="*/ 31 h 234"/>
                      <a:gd name="T8" fmla="*/ 167 w 203"/>
                      <a:gd name="T9" fmla="*/ 0 h 234"/>
                    </a:gdLst>
                    <a:ahLst/>
                    <a:cxnLst>
                      <a:cxn ang="0">
                        <a:pos x="T0" y="T1"/>
                      </a:cxn>
                      <a:cxn ang="0">
                        <a:pos x="T2" y="T3"/>
                      </a:cxn>
                      <a:cxn ang="0">
                        <a:pos x="T4" y="T5"/>
                      </a:cxn>
                      <a:cxn ang="0">
                        <a:pos x="T6" y="T7"/>
                      </a:cxn>
                      <a:cxn ang="0">
                        <a:pos x="T8" y="T9"/>
                      </a:cxn>
                    </a:cxnLst>
                    <a:rect l="0" t="0" r="r" b="b"/>
                    <a:pathLst>
                      <a:path w="203" h="234">
                        <a:moveTo>
                          <a:pt x="167" y="0"/>
                        </a:moveTo>
                        <a:lnTo>
                          <a:pt x="202" y="194"/>
                        </a:lnTo>
                        <a:lnTo>
                          <a:pt x="29" y="233"/>
                        </a:lnTo>
                        <a:lnTo>
                          <a:pt x="0" y="31"/>
                        </a:lnTo>
                        <a:lnTo>
                          <a:pt x="167" y="0"/>
                        </a:lnTo>
                      </a:path>
                    </a:pathLst>
                  </a:custGeom>
                  <a:solidFill>
                    <a:srgbClr val="FFFFC9"/>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grpSp>
          </p:grpSp>
          <p:grpSp>
            <p:nvGrpSpPr>
              <p:cNvPr id="56" name="Group 55"/>
              <p:cNvGrpSpPr>
                <a:grpSpLocks/>
              </p:cNvGrpSpPr>
              <p:nvPr/>
            </p:nvGrpSpPr>
            <p:grpSpPr bwMode="auto">
              <a:xfrm>
                <a:off x="2869" y="1903"/>
                <a:ext cx="446" cy="411"/>
                <a:chOff x="2869" y="1903"/>
                <a:chExt cx="446" cy="411"/>
              </a:xfrm>
            </p:grpSpPr>
            <p:cxnSp>
              <p:nvCxnSpPr>
                <p:cNvPr id="57" name="Line 146"/>
                <p:cNvCxnSpPr/>
                <p:nvPr/>
              </p:nvCxnSpPr>
              <p:spPr bwMode="auto">
                <a:xfrm flipH="1">
                  <a:off x="2872" y="1916"/>
                  <a:ext cx="113" cy="15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 uri="{AF507438-7753-43E0-B8FC-AC1667EBCBE1}">
                    <a14:hiddenEffects xmlns:a14="http://schemas.microsoft.com/office/drawing/2010/main">
                      <a:effectLst/>
                    </a14:hiddenEffects>
                  </a:ext>
                </a:extLst>
              </p:spPr>
            </p:cxnSp>
            <p:cxnSp>
              <p:nvCxnSpPr>
                <p:cNvPr id="58" name="Line 147"/>
                <p:cNvCxnSpPr/>
                <p:nvPr/>
              </p:nvCxnSpPr>
              <p:spPr bwMode="auto">
                <a:xfrm flipH="1">
                  <a:off x="2869" y="1981"/>
                  <a:ext cx="93" cy="13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 uri="{AF507438-7753-43E0-B8FC-AC1667EBCBE1}">
                    <a14:hiddenEffects xmlns:a14="http://schemas.microsoft.com/office/drawing/2010/main">
                      <a:effectLst/>
                    </a14:hiddenEffects>
                  </a:ext>
                </a:extLst>
              </p:spPr>
            </p:cxnSp>
            <p:sp>
              <p:nvSpPr>
                <p:cNvPr id="59" name="Freeform 58"/>
                <p:cNvSpPr>
                  <a:spLocks/>
                </p:cNvSpPr>
                <p:nvPr/>
              </p:nvSpPr>
              <p:spPr bwMode="auto">
                <a:xfrm>
                  <a:off x="2894" y="1918"/>
                  <a:ext cx="305" cy="279"/>
                </a:xfrm>
                <a:custGeom>
                  <a:avLst/>
                  <a:gdLst>
                    <a:gd name="T0" fmla="*/ 154 w 305"/>
                    <a:gd name="T1" fmla="*/ 274 h 279"/>
                    <a:gd name="T2" fmla="*/ 185 w 305"/>
                    <a:gd name="T3" fmla="*/ 264 h 279"/>
                    <a:gd name="T4" fmla="*/ 213 w 305"/>
                    <a:gd name="T5" fmla="*/ 250 h 279"/>
                    <a:gd name="T6" fmla="*/ 238 w 305"/>
                    <a:gd name="T7" fmla="*/ 232 h 279"/>
                    <a:gd name="T8" fmla="*/ 261 w 305"/>
                    <a:gd name="T9" fmla="*/ 210 h 279"/>
                    <a:gd name="T10" fmla="*/ 279 w 305"/>
                    <a:gd name="T11" fmla="*/ 186 h 279"/>
                    <a:gd name="T12" fmla="*/ 293 w 305"/>
                    <a:gd name="T13" fmla="*/ 160 h 279"/>
                    <a:gd name="T14" fmla="*/ 301 w 305"/>
                    <a:gd name="T15" fmla="*/ 132 h 279"/>
                    <a:gd name="T16" fmla="*/ 304 w 305"/>
                    <a:gd name="T17" fmla="*/ 104 h 279"/>
                    <a:gd name="T18" fmla="*/ 300 w 305"/>
                    <a:gd name="T19" fmla="*/ 78 h 279"/>
                    <a:gd name="T20" fmla="*/ 291 w 305"/>
                    <a:gd name="T21" fmla="*/ 55 h 279"/>
                    <a:gd name="T22" fmla="*/ 277 w 305"/>
                    <a:gd name="T23" fmla="*/ 35 h 279"/>
                    <a:gd name="T24" fmla="*/ 258 w 305"/>
                    <a:gd name="T25" fmla="*/ 19 h 279"/>
                    <a:gd name="T26" fmla="*/ 235 w 305"/>
                    <a:gd name="T27" fmla="*/ 8 h 279"/>
                    <a:gd name="T28" fmla="*/ 209 w 305"/>
                    <a:gd name="T29" fmla="*/ 1 h 279"/>
                    <a:gd name="T30" fmla="*/ 181 w 305"/>
                    <a:gd name="T31" fmla="*/ 0 h 279"/>
                    <a:gd name="T32" fmla="*/ 150 w 305"/>
                    <a:gd name="T33" fmla="*/ 4 h 279"/>
                    <a:gd name="T34" fmla="*/ 119 w 305"/>
                    <a:gd name="T35" fmla="*/ 14 h 279"/>
                    <a:gd name="T36" fmla="*/ 91 w 305"/>
                    <a:gd name="T37" fmla="*/ 29 h 279"/>
                    <a:gd name="T38" fmla="*/ 66 w 305"/>
                    <a:gd name="T39" fmla="*/ 47 h 279"/>
                    <a:gd name="T40" fmla="*/ 43 w 305"/>
                    <a:gd name="T41" fmla="*/ 69 h 279"/>
                    <a:gd name="T42" fmla="*/ 25 w 305"/>
                    <a:gd name="T43" fmla="*/ 93 h 279"/>
                    <a:gd name="T44" fmla="*/ 12 w 305"/>
                    <a:gd name="T45" fmla="*/ 119 h 279"/>
                    <a:gd name="T46" fmla="*/ 3 w 305"/>
                    <a:gd name="T47" fmla="*/ 146 h 279"/>
                    <a:gd name="T48" fmla="*/ 0 w 305"/>
                    <a:gd name="T49" fmla="*/ 174 h 279"/>
                    <a:gd name="T50" fmla="*/ 4 w 305"/>
                    <a:gd name="T51" fmla="*/ 201 h 279"/>
                    <a:gd name="T52" fmla="*/ 13 w 305"/>
                    <a:gd name="T53" fmla="*/ 224 h 279"/>
                    <a:gd name="T54" fmla="*/ 27 w 305"/>
                    <a:gd name="T55" fmla="*/ 244 h 279"/>
                    <a:gd name="T56" fmla="*/ 46 w 305"/>
                    <a:gd name="T57" fmla="*/ 259 h 279"/>
                    <a:gd name="T58" fmla="*/ 69 w 305"/>
                    <a:gd name="T59" fmla="*/ 271 h 279"/>
                    <a:gd name="T60" fmla="*/ 95 w 305"/>
                    <a:gd name="T61" fmla="*/ 277 h 279"/>
                    <a:gd name="T62" fmla="*/ 123 w 305"/>
                    <a:gd name="T63" fmla="*/ 278 h 279"/>
                    <a:gd name="T64" fmla="*/ 154 w 305"/>
                    <a:gd name="T65" fmla="*/ 27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279">
                      <a:moveTo>
                        <a:pt x="154" y="274"/>
                      </a:moveTo>
                      <a:lnTo>
                        <a:pt x="185" y="264"/>
                      </a:lnTo>
                      <a:lnTo>
                        <a:pt x="213" y="250"/>
                      </a:lnTo>
                      <a:lnTo>
                        <a:pt x="238" y="232"/>
                      </a:lnTo>
                      <a:lnTo>
                        <a:pt x="261" y="210"/>
                      </a:lnTo>
                      <a:lnTo>
                        <a:pt x="279" y="186"/>
                      </a:lnTo>
                      <a:lnTo>
                        <a:pt x="293" y="160"/>
                      </a:lnTo>
                      <a:lnTo>
                        <a:pt x="301" y="132"/>
                      </a:lnTo>
                      <a:lnTo>
                        <a:pt x="304" y="104"/>
                      </a:lnTo>
                      <a:lnTo>
                        <a:pt x="300" y="78"/>
                      </a:lnTo>
                      <a:lnTo>
                        <a:pt x="291" y="55"/>
                      </a:lnTo>
                      <a:lnTo>
                        <a:pt x="277" y="35"/>
                      </a:lnTo>
                      <a:lnTo>
                        <a:pt x="258" y="19"/>
                      </a:lnTo>
                      <a:lnTo>
                        <a:pt x="235" y="8"/>
                      </a:lnTo>
                      <a:lnTo>
                        <a:pt x="209" y="1"/>
                      </a:lnTo>
                      <a:lnTo>
                        <a:pt x="181" y="0"/>
                      </a:lnTo>
                      <a:lnTo>
                        <a:pt x="150" y="4"/>
                      </a:lnTo>
                      <a:lnTo>
                        <a:pt x="119" y="14"/>
                      </a:lnTo>
                      <a:lnTo>
                        <a:pt x="91" y="29"/>
                      </a:lnTo>
                      <a:lnTo>
                        <a:pt x="66" y="47"/>
                      </a:lnTo>
                      <a:lnTo>
                        <a:pt x="43" y="69"/>
                      </a:lnTo>
                      <a:lnTo>
                        <a:pt x="25" y="93"/>
                      </a:lnTo>
                      <a:lnTo>
                        <a:pt x="12" y="119"/>
                      </a:lnTo>
                      <a:lnTo>
                        <a:pt x="3" y="146"/>
                      </a:lnTo>
                      <a:lnTo>
                        <a:pt x="0" y="174"/>
                      </a:lnTo>
                      <a:lnTo>
                        <a:pt x="4" y="201"/>
                      </a:lnTo>
                      <a:lnTo>
                        <a:pt x="13" y="224"/>
                      </a:lnTo>
                      <a:lnTo>
                        <a:pt x="27" y="244"/>
                      </a:lnTo>
                      <a:lnTo>
                        <a:pt x="46" y="259"/>
                      </a:lnTo>
                      <a:lnTo>
                        <a:pt x="69" y="271"/>
                      </a:lnTo>
                      <a:lnTo>
                        <a:pt x="95" y="277"/>
                      </a:lnTo>
                      <a:lnTo>
                        <a:pt x="123" y="278"/>
                      </a:lnTo>
                      <a:lnTo>
                        <a:pt x="154" y="274"/>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3119" y="2129"/>
                  <a:ext cx="193" cy="183"/>
                </a:xfrm>
                <a:custGeom>
                  <a:avLst/>
                  <a:gdLst>
                    <a:gd name="T0" fmla="*/ 3 w 193"/>
                    <a:gd name="T1" fmla="*/ 27 h 183"/>
                    <a:gd name="T2" fmla="*/ 64 w 193"/>
                    <a:gd name="T3" fmla="*/ 90 h 183"/>
                    <a:gd name="T4" fmla="*/ 63 w 193"/>
                    <a:gd name="T5" fmla="*/ 109 h 183"/>
                    <a:gd name="T6" fmla="*/ 141 w 193"/>
                    <a:gd name="T7" fmla="*/ 182 h 183"/>
                    <a:gd name="T8" fmla="*/ 143 w 193"/>
                    <a:gd name="T9" fmla="*/ 182 h 183"/>
                    <a:gd name="T10" fmla="*/ 146 w 193"/>
                    <a:gd name="T11" fmla="*/ 181 h 183"/>
                    <a:gd name="T12" fmla="*/ 150 w 193"/>
                    <a:gd name="T13" fmla="*/ 179 h 183"/>
                    <a:gd name="T14" fmla="*/ 156 w 193"/>
                    <a:gd name="T15" fmla="*/ 176 h 183"/>
                    <a:gd name="T16" fmla="*/ 162 w 193"/>
                    <a:gd name="T17" fmla="*/ 173 h 183"/>
                    <a:gd name="T18" fmla="*/ 168 w 193"/>
                    <a:gd name="T19" fmla="*/ 170 h 183"/>
                    <a:gd name="T20" fmla="*/ 174 w 193"/>
                    <a:gd name="T21" fmla="*/ 166 h 183"/>
                    <a:gd name="T22" fmla="*/ 179 w 193"/>
                    <a:gd name="T23" fmla="*/ 162 h 183"/>
                    <a:gd name="T24" fmla="*/ 184 w 193"/>
                    <a:gd name="T25" fmla="*/ 157 h 183"/>
                    <a:gd name="T26" fmla="*/ 187 w 193"/>
                    <a:gd name="T27" fmla="*/ 150 h 183"/>
                    <a:gd name="T28" fmla="*/ 189 w 193"/>
                    <a:gd name="T29" fmla="*/ 143 h 183"/>
                    <a:gd name="T30" fmla="*/ 191 w 193"/>
                    <a:gd name="T31" fmla="*/ 136 h 183"/>
                    <a:gd name="T32" fmla="*/ 191 w 193"/>
                    <a:gd name="T33" fmla="*/ 129 h 183"/>
                    <a:gd name="T34" fmla="*/ 192 w 193"/>
                    <a:gd name="T35" fmla="*/ 123 h 183"/>
                    <a:gd name="T36" fmla="*/ 192 w 193"/>
                    <a:gd name="T37" fmla="*/ 119 h 183"/>
                    <a:gd name="T38" fmla="*/ 192 w 193"/>
                    <a:gd name="T39" fmla="*/ 118 h 183"/>
                    <a:gd name="T40" fmla="*/ 113 w 193"/>
                    <a:gd name="T41" fmla="*/ 51 h 183"/>
                    <a:gd name="T42" fmla="*/ 90 w 193"/>
                    <a:gd name="T43" fmla="*/ 53 h 183"/>
                    <a:gd name="T44" fmla="*/ 25 w 193"/>
                    <a:gd name="T45" fmla="*/ 1 h 183"/>
                    <a:gd name="T46" fmla="*/ 25 w 193"/>
                    <a:gd name="T47" fmla="*/ 1 h 183"/>
                    <a:gd name="T48" fmla="*/ 23 w 193"/>
                    <a:gd name="T49" fmla="*/ 1 h 183"/>
                    <a:gd name="T50" fmla="*/ 20 w 193"/>
                    <a:gd name="T51" fmla="*/ 0 h 183"/>
                    <a:gd name="T52" fmla="*/ 17 w 193"/>
                    <a:gd name="T53" fmla="*/ 0 h 183"/>
                    <a:gd name="T54" fmla="*/ 13 w 193"/>
                    <a:gd name="T55" fmla="*/ 1 h 183"/>
                    <a:gd name="T56" fmla="*/ 10 w 193"/>
                    <a:gd name="T57" fmla="*/ 2 h 183"/>
                    <a:gd name="T58" fmla="*/ 6 w 193"/>
                    <a:gd name="T59" fmla="*/ 4 h 183"/>
                    <a:gd name="T60" fmla="*/ 3 w 193"/>
                    <a:gd name="T61" fmla="*/ 7 h 183"/>
                    <a:gd name="T62" fmla="*/ 1 w 193"/>
                    <a:gd name="T63" fmla="*/ 10 h 183"/>
                    <a:gd name="T64" fmla="*/ 0 w 193"/>
                    <a:gd name="T65" fmla="*/ 14 h 183"/>
                    <a:gd name="T66" fmla="*/ 0 w 193"/>
                    <a:gd name="T67" fmla="*/ 17 h 183"/>
                    <a:gd name="T68" fmla="*/ 0 w 193"/>
                    <a:gd name="T69" fmla="*/ 20 h 183"/>
                    <a:gd name="T70" fmla="*/ 1 w 193"/>
                    <a:gd name="T71" fmla="*/ 23 h 183"/>
                    <a:gd name="T72" fmla="*/ 2 w 193"/>
                    <a:gd name="T73" fmla="*/ 25 h 183"/>
                    <a:gd name="T74" fmla="*/ 3 w 193"/>
                    <a:gd name="T75" fmla="*/ 27 h 183"/>
                    <a:gd name="T76" fmla="*/ 3 w 193"/>
                    <a:gd name="T77" fmla="*/ 2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3" h="183">
                      <a:moveTo>
                        <a:pt x="3" y="27"/>
                      </a:moveTo>
                      <a:lnTo>
                        <a:pt x="64" y="90"/>
                      </a:lnTo>
                      <a:lnTo>
                        <a:pt x="63" y="109"/>
                      </a:lnTo>
                      <a:lnTo>
                        <a:pt x="141" y="182"/>
                      </a:lnTo>
                      <a:lnTo>
                        <a:pt x="143" y="182"/>
                      </a:lnTo>
                      <a:lnTo>
                        <a:pt x="146" y="181"/>
                      </a:lnTo>
                      <a:lnTo>
                        <a:pt x="150" y="179"/>
                      </a:lnTo>
                      <a:lnTo>
                        <a:pt x="156" y="176"/>
                      </a:lnTo>
                      <a:lnTo>
                        <a:pt x="162" y="173"/>
                      </a:lnTo>
                      <a:lnTo>
                        <a:pt x="168" y="170"/>
                      </a:lnTo>
                      <a:lnTo>
                        <a:pt x="174" y="166"/>
                      </a:lnTo>
                      <a:lnTo>
                        <a:pt x="179" y="162"/>
                      </a:lnTo>
                      <a:lnTo>
                        <a:pt x="184" y="157"/>
                      </a:lnTo>
                      <a:lnTo>
                        <a:pt x="187" y="150"/>
                      </a:lnTo>
                      <a:lnTo>
                        <a:pt x="189" y="143"/>
                      </a:lnTo>
                      <a:lnTo>
                        <a:pt x="191" y="136"/>
                      </a:lnTo>
                      <a:lnTo>
                        <a:pt x="191" y="129"/>
                      </a:lnTo>
                      <a:lnTo>
                        <a:pt x="192" y="123"/>
                      </a:lnTo>
                      <a:lnTo>
                        <a:pt x="192" y="119"/>
                      </a:lnTo>
                      <a:lnTo>
                        <a:pt x="192" y="118"/>
                      </a:lnTo>
                      <a:lnTo>
                        <a:pt x="113" y="51"/>
                      </a:lnTo>
                      <a:lnTo>
                        <a:pt x="90" y="53"/>
                      </a:lnTo>
                      <a:lnTo>
                        <a:pt x="25" y="1"/>
                      </a:lnTo>
                      <a:lnTo>
                        <a:pt x="25" y="1"/>
                      </a:lnTo>
                      <a:lnTo>
                        <a:pt x="23" y="1"/>
                      </a:lnTo>
                      <a:lnTo>
                        <a:pt x="20" y="0"/>
                      </a:lnTo>
                      <a:lnTo>
                        <a:pt x="17" y="0"/>
                      </a:lnTo>
                      <a:lnTo>
                        <a:pt x="13" y="1"/>
                      </a:lnTo>
                      <a:lnTo>
                        <a:pt x="10" y="2"/>
                      </a:lnTo>
                      <a:lnTo>
                        <a:pt x="6" y="4"/>
                      </a:lnTo>
                      <a:lnTo>
                        <a:pt x="3" y="7"/>
                      </a:lnTo>
                      <a:lnTo>
                        <a:pt x="1" y="10"/>
                      </a:lnTo>
                      <a:lnTo>
                        <a:pt x="0" y="14"/>
                      </a:lnTo>
                      <a:lnTo>
                        <a:pt x="0" y="17"/>
                      </a:lnTo>
                      <a:lnTo>
                        <a:pt x="0" y="20"/>
                      </a:lnTo>
                      <a:lnTo>
                        <a:pt x="1" y="23"/>
                      </a:lnTo>
                      <a:lnTo>
                        <a:pt x="2" y="25"/>
                      </a:lnTo>
                      <a:lnTo>
                        <a:pt x="3" y="27"/>
                      </a:lnTo>
                      <a:lnTo>
                        <a:pt x="3" y="27"/>
                      </a:lnTo>
                    </a:path>
                  </a:pathLst>
                </a:custGeom>
                <a:solidFill>
                  <a:srgbClr val="E5E5E5"/>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3160" y="2164"/>
                  <a:ext cx="155" cy="150"/>
                </a:xfrm>
                <a:custGeom>
                  <a:avLst/>
                  <a:gdLst>
                    <a:gd name="T0" fmla="*/ 9 w 155"/>
                    <a:gd name="T1" fmla="*/ 17 h 150"/>
                    <a:gd name="T2" fmla="*/ 6 w 155"/>
                    <a:gd name="T3" fmla="*/ 21 h 150"/>
                    <a:gd name="T4" fmla="*/ 3 w 155"/>
                    <a:gd name="T5" fmla="*/ 25 h 150"/>
                    <a:gd name="T6" fmla="*/ 2 w 155"/>
                    <a:gd name="T7" fmla="*/ 29 h 150"/>
                    <a:gd name="T8" fmla="*/ 1 w 155"/>
                    <a:gd name="T9" fmla="*/ 33 h 150"/>
                    <a:gd name="T10" fmla="*/ 0 w 155"/>
                    <a:gd name="T11" fmla="*/ 35 h 150"/>
                    <a:gd name="T12" fmla="*/ 0 w 155"/>
                    <a:gd name="T13" fmla="*/ 37 h 150"/>
                    <a:gd name="T14" fmla="*/ 0 w 155"/>
                    <a:gd name="T15" fmla="*/ 39 h 150"/>
                    <a:gd name="T16" fmla="*/ 0 w 155"/>
                    <a:gd name="T17" fmla="*/ 39 h 150"/>
                    <a:gd name="T18" fmla="*/ 3 w 155"/>
                    <a:gd name="T19" fmla="*/ 57 h 150"/>
                    <a:gd name="T20" fmla="*/ 103 w 155"/>
                    <a:gd name="T21" fmla="*/ 149 h 150"/>
                    <a:gd name="T22" fmla="*/ 104 w 155"/>
                    <a:gd name="T23" fmla="*/ 148 h 150"/>
                    <a:gd name="T24" fmla="*/ 106 w 155"/>
                    <a:gd name="T25" fmla="*/ 147 h 150"/>
                    <a:gd name="T26" fmla="*/ 109 w 155"/>
                    <a:gd name="T27" fmla="*/ 144 h 150"/>
                    <a:gd name="T28" fmla="*/ 114 w 155"/>
                    <a:gd name="T29" fmla="*/ 141 h 150"/>
                    <a:gd name="T30" fmla="*/ 118 w 155"/>
                    <a:gd name="T31" fmla="*/ 137 h 150"/>
                    <a:gd name="T32" fmla="*/ 124 w 155"/>
                    <a:gd name="T33" fmla="*/ 132 h 150"/>
                    <a:gd name="T34" fmla="*/ 129 w 155"/>
                    <a:gd name="T35" fmla="*/ 128 h 150"/>
                    <a:gd name="T36" fmla="*/ 134 w 155"/>
                    <a:gd name="T37" fmla="*/ 124 h 150"/>
                    <a:gd name="T38" fmla="*/ 138 w 155"/>
                    <a:gd name="T39" fmla="*/ 119 h 150"/>
                    <a:gd name="T40" fmla="*/ 142 w 155"/>
                    <a:gd name="T41" fmla="*/ 113 h 150"/>
                    <a:gd name="T42" fmla="*/ 146 w 155"/>
                    <a:gd name="T43" fmla="*/ 106 h 150"/>
                    <a:gd name="T44" fmla="*/ 149 w 155"/>
                    <a:gd name="T45" fmla="*/ 100 h 150"/>
                    <a:gd name="T46" fmla="*/ 151 w 155"/>
                    <a:gd name="T47" fmla="*/ 94 h 150"/>
                    <a:gd name="T48" fmla="*/ 152 w 155"/>
                    <a:gd name="T49" fmla="*/ 89 h 150"/>
                    <a:gd name="T50" fmla="*/ 153 w 155"/>
                    <a:gd name="T51" fmla="*/ 86 h 150"/>
                    <a:gd name="T52" fmla="*/ 154 w 155"/>
                    <a:gd name="T53" fmla="*/ 84 h 150"/>
                    <a:gd name="T54" fmla="*/ 53 w 155"/>
                    <a:gd name="T55" fmla="*/ 0 h 150"/>
                    <a:gd name="T56" fmla="*/ 31 w 155"/>
                    <a:gd name="T57" fmla="*/ 1 h 150"/>
                    <a:gd name="T58" fmla="*/ 30 w 155"/>
                    <a:gd name="T59" fmla="*/ 2 h 150"/>
                    <a:gd name="T60" fmla="*/ 29 w 155"/>
                    <a:gd name="T61" fmla="*/ 2 h 150"/>
                    <a:gd name="T62" fmla="*/ 27 w 155"/>
                    <a:gd name="T63" fmla="*/ 3 h 150"/>
                    <a:gd name="T64" fmla="*/ 24 w 155"/>
                    <a:gd name="T65" fmla="*/ 5 h 150"/>
                    <a:gd name="T66" fmla="*/ 21 w 155"/>
                    <a:gd name="T67" fmla="*/ 7 h 150"/>
                    <a:gd name="T68" fmla="*/ 17 w 155"/>
                    <a:gd name="T69" fmla="*/ 9 h 150"/>
                    <a:gd name="T70" fmla="*/ 13 w 155"/>
                    <a:gd name="T71" fmla="*/ 13 h 150"/>
                    <a:gd name="T72" fmla="*/ 9 w 155"/>
                    <a:gd name="T73"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150">
                      <a:moveTo>
                        <a:pt x="9" y="17"/>
                      </a:moveTo>
                      <a:lnTo>
                        <a:pt x="6" y="21"/>
                      </a:lnTo>
                      <a:lnTo>
                        <a:pt x="3" y="25"/>
                      </a:lnTo>
                      <a:lnTo>
                        <a:pt x="2" y="29"/>
                      </a:lnTo>
                      <a:lnTo>
                        <a:pt x="1" y="33"/>
                      </a:lnTo>
                      <a:lnTo>
                        <a:pt x="0" y="35"/>
                      </a:lnTo>
                      <a:lnTo>
                        <a:pt x="0" y="37"/>
                      </a:lnTo>
                      <a:lnTo>
                        <a:pt x="0" y="39"/>
                      </a:lnTo>
                      <a:lnTo>
                        <a:pt x="0" y="39"/>
                      </a:lnTo>
                      <a:lnTo>
                        <a:pt x="3" y="57"/>
                      </a:lnTo>
                      <a:lnTo>
                        <a:pt x="103" y="149"/>
                      </a:lnTo>
                      <a:lnTo>
                        <a:pt x="104" y="148"/>
                      </a:lnTo>
                      <a:lnTo>
                        <a:pt x="106" y="147"/>
                      </a:lnTo>
                      <a:lnTo>
                        <a:pt x="109" y="144"/>
                      </a:lnTo>
                      <a:lnTo>
                        <a:pt x="114" y="141"/>
                      </a:lnTo>
                      <a:lnTo>
                        <a:pt x="118" y="137"/>
                      </a:lnTo>
                      <a:lnTo>
                        <a:pt x="124" y="132"/>
                      </a:lnTo>
                      <a:lnTo>
                        <a:pt x="129" y="128"/>
                      </a:lnTo>
                      <a:lnTo>
                        <a:pt x="134" y="124"/>
                      </a:lnTo>
                      <a:lnTo>
                        <a:pt x="138" y="119"/>
                      </a:lnTo>
                      <a:lnTo>
                        <a:pt x="142" y="113"/>
                      </a:lnTo>
                      <a:lnTo>
                        <a:pt x="146" y="106"/>
                      </a:lnTo>
                      <a:lnTo>
                        <a:pt x="149" y="100"/>
                      </a:lnTo>
                      <a:lnTo>
                        <a:pt x="151" y="94"/>
                      </a:lnTo>
                      <a:lnTo>
                        <a:pt x="152" y="89"/>
                      </a:lnTo>
                      <a:lnTo>
                        <a:pt x="153" y="86"/>
                      </a:lnTo>
                      <a:lnTo>
                        <a:pt x="154" y="84"/>
                      </a:lnTo>
                      <a:lnTo>
                        <a:pt x="53" y="0"/>
                      </a:lnTo>
                      <a:lnTo>
                        <a:pt x="31" y="1"/>
                      </a:lnTo>
                      <a:lnTo>
                        <a:pt x="30" y="2"/>
                      </a:lnTo>
                      <a:lnTo>
                        <a:pt x="29" y="2"/>
                      </a:lnTo>
                      <a:lnTo>
                        <a:pt x="27" y="3"/>
                      </a:lnTo>
                      <a:lnTo>
                        <a:pt x="24" y="5"/>
                      </a:lnTo>
                      <a:lnTo>
                        <a:pt x="21" y="7"/>
                      </a:lnTo>
                      <a:lnTo>
                        <a:pt x="17" y="9"/>
                      </a:lnTo>
                      <a:lnTo>
                        <a:pt x="13" y="13"/>
                      </a:lnTo>
                      <a:lnTo>
                        <a:pt x="9" y="17"/>
                      </a:lnTo>
                    </a:path>
                  </a:pathLst>
                </a:custGeom>
                <a:solidFill>
                  <a:srgbClr val="CC6600"/>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3256" y="2244"/>
                  <a:ext cx="59" cy="70"/>
                </a:xfrm>
                <a:custGeom>
                  <a:avLst/>
                  <a:gdLst>
                    <a:gd name="T0" fmla="*/ 42 w 59"/>
                    <a:gd name="T1" fmla="*/ 45 h 70"/>
                    <a:gd name="T2" fmla="*/ 47 w 59"/>
                    <a:gd name="T3" fmla="*/ 38 h 70"/>
                    <a:gd name="T4" fmla="*/ 51 w 59"/>
                    <a:gd name="T5" fmla="*/ 31 h 70"/>
                    <a:gd name="T6" fmla="*/ 55 w 59"/>
                    <a:gd name="T7" fmla="*/ 24 h 70"/>
                    <a:gd name="T8" fmla="*/ 57 w 59"/>
                    <a:gd name="T9" fmla="*/ 18 h 70"/>
                    <a:gd name="T10" fmla="*/ 58 w 59"/>
                    <a:gd name="T11" fmla="*/ 13 h 70"/>
                    <a:gd name="T12" fmla="*/ 58 w 59"/>
                    <a:gd name="T13" fmla="*/ 8 h 70"/>
                    <a:gd name="T14" fmla="*/ 57 w 59"/>
                    <a:gd name="T15" fmla="*/ 4 h 70"/>
                    <a:gd name="T16" fmla="*/ 55 w 59"/>
                    <a:gd name="T17" fmla="*/ 1 h 70"/>
                    <a:gd name="T18" fmla="*/ 52 w 59"/>
                    <a:gd name="T19" fmla="*/ 0 h 70"/>
                    <a:gd name="T20" fmla="*/ 48 w 59"/>
                    <a:gd name="T21" fmla="*/ 0 h 70"/>
                    <a:gd name="T22" fmla="*/ 43 w 59"/>
                    <a:gd name="T23" fmla="*/ 1 h 70"/>
                    <a:gd name="T24" fmla="*/ 38 w 59"/>
                    <a:gd name="T25" fmla="*/ 4 h 70"/>
                    <a:gd name="T26" fmla="*/ 32 w 59"/>
                    <a:gd name="T27" fmla="*/ 7 h 70"/>
                    <a:gd name="T28" fmla="*/ 27 w 59"/>
                    <a:gd name="T29" fmla="*/ 12 h 70"/>
                    <a:gd name="T30" fmla="*/ 21 w 59"/>
                    <a:gd name="T31" fmla="*/ 18 h 70"/>
                    <a:gd name="T32" fmla="*/ 16 w 59"/>
                    <a:gd name="T33" fmla="*/ 24 h 70"/>
                    <a:gd name="T34" fmla="*/ 11 w 59"/>
                    <a:gd name="T35" fmla="*/ 31 h 70"/>
                    <a:gd name="T36" fmla="*/ 7 w 59"/>
                    <a:gd name="T37" fmla="*/ 38 h 70"/>
                    <a:gd name="T38" fmla="*/ 4 w 59"/>
                    <a:gd name="T39" fmla="*/ 45 h 70"/>
                    <a:gd name="T40" fmla="*/ 1 w 59"/>
                    <a:gd name="T41" fmla="*/ 51 h 70"/>
                    <a:gd name="T42" fmla="*/ 0 w 59"/>
                    <a:gd name="T43" fmla="*/ 56 h 70"/>
                    <a:gd name="T44" fmla="*/ 0 w 59"/>
                    <a:gd name="T45" fmla="*/ 61 h 70"/>
                    <a:gd name="T46" fmla="*/ 1 w 59"/>
                    <a:gd name="T47" fmla="*/ 65 h 70"/>
                    <a:gd name="T48" fmla="*/ 3 w 59"/>
                    <a:gd name="T49" fmla="*/ 68 h 70"/>
                    <a:gd name="T50" fmla="*/ 6 w 59"/>
                    <a:gd name="T51" fmla="*/ 69 h 70"/>
                    <a:gd name="T52" fmla="*/ 10 w 59"/>
                    <a:gd name="T53" fmla="*/ 69 h 70"/>
                    <a:gd name="T54" fmla="*/ 15 w 59"/>
                    <a:gd name="T55" fmla="*/ 68 h 70"/>
                    <a:gd name="T56" fmla="*/ 20 w 59"/>
                    <a:gd name="T57" fmla="*/ 65 h 70"/>
                    <a:gd name="T58" fmla="*/ 26 w 59"/>
                    <a:gd name="T59" fmla="*/ 62 h 70"/>
                    <a:gd name="T60" fmla="*/ 31 w 59"/>
                    <a:gd name="T61" fmla="*/ 57 h 70"/>
                    <a:gd name="T62" fmla="*/ 37 w 59"/>
                    <a:gd name="T63" fmla="*/ 51 h 70"/>
                    <a:gd name="T64" fmla="*/ 42 w 59"/>
                    <a:gd name="T65"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70">
                      <a:moveTo>
                        <a:pt x="42" y="45"/>
                      </a:moveTo>
                      <a:lnTo>
                        <a:pt x="47" y="38"/>
                      </a:lnTo>
                      <a:lnTo>
                        <a:pt x="51" y="31"/>
                      </a:lnTo>
                      <a:lnTo>
                        <a:pt x="55" y="24"/>
                      </a:lnTo>
                      <a:lnTo>
                        <a:pt x="57" y="18"/>
                      </a:lnTo>
                      <a:lnTo>
                        <a:pt x="58" y="13"/>
                      </a:lnTo>
                      <a:lnTo>
                        <a:pt x="58" y="8"/>
                      </a:lnTo>
                      <a:lnTo>
                        <a:pt x="57" y="4"/>
                      </a:lnTo>
                      <a:lnTo>
                        <a:pt x="55" y="1"/>
                      </a:lnTo>
                      <a:lnTo>
                        <a:pt x="52" y="0"/>
                      </a:lnTo>
                      <a:lnTo>
                        <a:pt x="48" y="0"/>
                      </a:lnTo>
                      <a:lnTo>
                        <a:pt x="43" y="1"/>
                      </a:lnTo>
                      <a:lnTo>
                        <a:pt x="38" y="4"/>
                      </a:lnTo>
                      <a:lnTo>
                        <a:pt x="32" y="7"/>
                      </a:lnTo>
                      <a:lnTo>
                        <a:pt x="27" y="12"/>
                      </a:lnTo>
                      <a:lnTo>
                        <a:pt x="21" y="18"/>
                      </a:lnTo>
                      <a:lnTo>
                        <a:pt x="16" y="24"/>
                      </a:lnTo>
                      <a:lnTo>
                        <a:pt x="11" y="31"/>
                      </a:lnTo>
                      <a:lnTo>
                        <a:pt x="7" y="38"/>
                      </a:lnTo>
                      <a:lnTo>
                        <a:pt x="4" y="45"/>
                      </a:lnTo>
                      <a:lnTo>
                        <a:pt x="1" y="51"/>
                      </a:lnTo>
                      <a:lnTo>
                        <a:pt x="0" y="56"/>
                      </a:lnTo>
                      <a:lnTo>
                        <a:pt x="0" y="61"/>
                      </a:lnTo>
                      <a:lnTo>
                        <a:pt x="1" y="65"/>
                      </a:lnTo>
                      <a:lnTo>
                        <a:pt x="3" y="68"/>
                      </a:lnTo>
                      <a:lnTo>
                        <a:pt x="6" y="69"/>
                      </a:lnTo>
                      <a:lnTo>
                        <a:pt x="10" y="69"/>
                      </a:lnTo>
                      <a:lnTo>
                        <a:pt x="15" y="68"/>
                      </a:lnTo>
                      <a:lnTo>
                        <a:pt x="20" y="65"/>
                      </a:lnTo>
                      <a:lnTo>
                        <a:pt x="26" y="62"/>
                      </a:lnTo>
                      <a:lnTo>
                        <a:pt x="31" y="57"/>
                      </a:lnTo>
                      <a:lnTo>
                        <a:pt x="37" y="51"/>
                      </a:lnTo>
                      <a:lnTo>
                        <a:pt x="42" y="45"/>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3163" y="2192"/>
                  <a:ext cx="92" cy="99"/>
                </a:xfrm>
                <a:custGeom>
                  <a:avLst/>
                  <a:gdLst>
                    <a:gd name="T0" fmla="*/ 85 w 92"/>
                    <a:gd name="T1" fmla="*/ 98 h 99"/>
                    <a:gd name="T2" fmla="*/ 2 w 92"/>
                    <a:gd name="T3" fmla="*/ 24 h 99"/>
                    <a:gd name="T4" fmla="*/ 2 w 92"/>
                    <a:gd name="T5" fmla="*/ 23 h 99"/>
                    <a:gd name="T6" fmla="*/ 1 w 92"/>
                    <a:gd name="T7" fmla="*/ 21 h 99"/>
                    <a:gd name="T8" fmla="*/ 1 w 92"/>
                    <a:gd name="T9" fmla="*/ 17 h 99"/>
                    <a:gd name="T10" fmla="*/ 0 w 92"/>
                    <a:gd name="T11" fmla="*/ 14 h 99"/>
                    <a:gd name="T12" fmla="*/ 0 w 92"/>
                    <a:gd name="T13" fmla="*/ 10 h 99"/>
                    <a:gd name="T14" fmla="*/ 0 w 92"/>
                    <a:gd name="T15" fmla="*/ 6 h 99"/>
                    <a:gd name="T16" fmla="*/ 1 w 92"/>
                    <a:gd name="T17" fmla="*/ 2 h 99"/>
                    <a:gd name="T18" fmla="*/ 2 w 92"/>
                    <a:gd name="T19" fmla="*/ 0 h 99"/>
                    <a:gd name="T20" fmla="*/ 4 w 92"/>
                    <a:gd name="T21" fmla="*/ 5 h 99"/>
                    <a:gd name="T22" fmla="*/ 14 w 92"/>
                    <a:gd name="T23" fmla="*/ 15 h 99"/>
                    <a:gd name="T24" fmla="*/ 28 w 92"/>
                    <a:gd name="T25" fmla="*/ 28 h 99"/>
                    <a:gd name="T26" fmla="*/ 45 w 92"/>
                    <a:gd name="T27" fmla="*/ 43 h 99"/>
                    <a:gd name="T28" fmla="*/ 62 w 92"/>
                    <a:gd name="T29" fmla="*/ 57 h 99"/>
                    <a:gd name="T30" fmla="*/ 76 w 92"/>
                    <a:gd name="T31" fmla="*/ 70 h 99"/>
                    <a:gd name="T32" fmla="*/ 87 w 92"/>
                    <a:gd name="T33" fmla="*/ 78 h 99"/>
                    <a:gd name="T34" fmla="*/ 91 w 92"/>
                    <a:gd name="T35" fmla="*/ 81 h 99"/>
                    <a:gd name="T36" fmla="*/ 85 w 92"/>
                    <a:gd name="T37"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99">
                      <a:moveTo>
                        <a:pt x="85" y="98"/>
                      </a:moveTo>
                      <a:lnTo>
                        <a:pt x="2" y="24"/>
                      </a:lnTo>
                      <a:lnTo>
                        <a:pt x="2" y="23"/>
                      </a:lnTo>
                      <a:lnTo>
                        <a:pt x="1" y="21"/>
                      </a:lnTo>
                      <a:lnTo>
                        <a:pt x="1" y="17"/>
                      </a:lnTo>
                      <a:lnTo>
                        <a:pt x="0" y="14"/>
                      </a:lnTo>
                      <a:lnTo>
                        <a:pt x="0" y="10"/>
                      </a:lnTo>
                      <a:lnTo>
                        <a:pt x="0" y="6"/>
                      </a:lnTo>
                      <a:lnTo>
                        <a:pt x="1" y="2"/>
                      </a:lnTo>
                      <a:lnTo>
                        <a:pt x="2" y="0"/>
                      </a:lnTo>
                      <a:lnTo>
                        <a:pt x="4" y="5"/>
                      </a:lnTo>
                      <a:lnTo>
                        <a:pt x="14" y="15"/>
                      </a:lnTo>
                      <a:lnTo>
                        <a:pt x="28" y="28"/>
                      </a:lnTo>
                      <a:lnTo>
                        <a:pt x="45" y="43"/>
                      </a:lnTo>
                      <a:lnTo>
                        <a:pt x="62" y="57"/>
                      </a:lnTo>
                      <a:lnTo>
                        <a:pt x="76" y="70"/>
                      </a:lnTo>
                      <a:lnTo>
                        <a:pt x="87" y="78"/>
                      </a:lnTo>
                      <a:lnTo>
                        <a:pt x="91" y="81"/>
                      </a:lnTo>
                      <a:lnTo>
                        <a:pt x="85" y="98"/>
                      </a:lnTo>
                    </a:path>
                  </a:pathLst>
                </a:custGeom>
                <a:solidFill>
                  <a:srgbClr val="4C4C4C"/>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3120" y="2141"/>
                  <a:ext cx="44" cy="48"/>
                </a:xfrm>
                <a:custGeom>
                  <a:avLst/>
                  <a:gdLst>
                    <a:gd name="T0" fmla="*/ 39 w 44"/>
                    <a:gd name="T1" fmla="*/ 47 h 48"/>
                    <a:gd name="T2" fmla="*/ 43 w 44"/>
                    <a:gd name="T3" fmla="*/ 37 h 48"/>
                    <a:gd name="T4" fmla="*/ 0 w 44"/>
                    <a:gd name="T5" fmla="*/ 0 h 48"/>
                    <a:gd name="T6" fmla="*/ 2 w 44"/>
                    <a:gd name="T7" fmla="*/ 15 h 48"/>
                    <a:gd name="T8" fmla="*/ 39 w 44"/>
                    <a:gd name="T9" fmla="*/ 47 h 48"/>
                  </a:gdLst>
                  <a:ahLst/>
                  <a:cxnLst>
                    <a:cxn ang="0">
                      <a:pos x="T0" y="T1"/>
                    </a:cxn>
                    <a:cxn ang="0">
                      <a:pos x="T2" y="T3"/>
                    </a:cxn>
                    <a:cxn ang="0">
                      <a:pos x="T4" y="T5"/>
                    </a:cxn>
                    <a:cxn ang="0">
                      <a:pos x="T6" y="T7"/>
                    </a:cxn>
                    <a:cxn ang="0">
                      <a:pos x="T8" y="T9"/>
                    </a:cxn>
                  </a:cxnLst>
                  <a:rect l="0" t="0" r="r" b="b"/>
                  <a:pathLst>
                    <a:path w="44" h="48">
                      <a:moveTo>
                        <a:pt x="39" y="47"/>
                      </a:moveTo>
                      <a:lnTo>
                        <a:pt x="43" y="37"/>
                      </a:lnTo>
                      <a:lnTo>
                        <a:pt x="0" y="0"/>
                      </a:lnTo>
                      <a:lnTo>
                        <a:pt x="2" y="15"/>
                      </a:lnTo>
                      <a:lnTo>
                        <a:pt x="39" y="47"/>
                      </a:lnTo>
                    </a:path>
                  </a:pathLst>
                </a:custGeom>
                <a:solidFill>
                  <a:srgbClr val="7F7F7F"/>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2874" y="1903"/>
                  <a:ext cx="305" cy="279"/>
                </a:xfrm>
                <a:custGeom>
                  <a:avLst/>
                  <a:gdLst>
                    <a:gd name="T0" fmla="*/ 154 w 305"/>
                    <a:gd name="T1" fmla="*/ 274 h 279"/>
                    <a:gd name="T2" fmla="*/ 185 w 305"/>
                    <a:gd name="T3" fmla="*/ 264 h 279"/>
                    <a:gd name="T4" fmla="*/ 213 w 305"/>
                    <a:gd name="T5" fmla="*/ 250 h 279"/>
                    <a:gd name="T6" fmla="*/ 239 w 305"/>
                    <a:gd name="T7" fmla="*/ 232 h 279"/>
                    <a:gd name="T8" fmla="*/ 261 w 305"/>
                    <a:gd name="T9" fmla="*/ 210 h 279"/>
                    <a:gd name="T10" fmla="*/ 279 w 305"/>
                    <a:gd name="T11" fmla="*/ 186 h 279"/>
                    <a:gd name="T12" fmla="*/ 293 w 305"/>
                    <a:gd name="T13" fmla="*/ 160 h 279"/>
                    <a:gd name="T14" fmla="*/ 301 w 305"/>
                    <a:gd name="T15" fmla="*/ 132 h 279"/>
                    <a:gd name="T16" fmla="*/ 304 w 305"/>
                    <a:gd name="T17" fmla="*/ 104 h 279"/>
                    <a:gd name="T18" fmla="*/ 300 w 305"/>
                    <a:gd name="T19" fmla="*/ 78 h 279"/>
                    <a:gd name="T20" fmla="*/ 291 w 305"/>
                    <a:gd name="T21" fmla="*/ 55 h 279"/>
                    <a:gd name="T22" fmla="*/ 277 w 305"/>
                    <a:gd name="T23" fmla="*/ 35 h 279"/>
                    <a:gd name="T24" fmla="*/ 258 w 305"/>
                    <a:gd name="T25" fmla="*/ 19 h 279"/>
                    <a:gd name="T26" fmla="*/ 235 w 305"/>
                    <a:gd name="T27" fmla="*/ 8 h 279"/>
                    <a:gd name="T28" fmla="*/ 209 w 305"/>
                    <a:gd name="T29" fmla="*/ 1 h 279"/>
                    <a:gd name="T30" fmla="*/ 181 w 305"/>
                    <a:gd name="T31" fmla="*/ 0 h 279"/>
                    <a:gd name="T32" fmla="*/ 150 w 305"/>
                    <a:gd name="T33" fmla="*/ 4 h 279"/>
                    <a:gd name="T34" fmla="*/ 120 w 305"/>
                    <a:gd name="T35" fmla="*/ 14 h 279"/>
                    <a:gd name="T36" fmla="*/ 91 w 305"/>
                    <a:gd name="T37" fmla="*/ 29 h 279"/>
                    <a:gd name="T38" fmla="*/ 66 w 305"/>
                    <a:gd name="T39" fmla="*/ 47 h 279"/>
                    <a:gd name="T40" fmla="*/ 43 w 305"/>
                    <a:gd name="T41" fmla="*/ 69 h 279"/>
                    <a:gd name="T42" fmla="*/ 25 w 305"/>
                    <a:gd name="T43" fmla="*/ 93 h 279"/>
                    <a:gd name="T44" fmla="*/ 12 w 305"/>
                    <a:gd name="T45" fmla="*/ 119 h 279"/>
                    <a:gd name="T46" fmla="*/ 3 w 305"/>
                    <a:gd name="T47" fmla="*/ 146 h 279"/>
                    <a:gd name="T48" fmla="*/ 0 w 305"/>
                    <a:gd name="T49" fmla="*/ 174 h 279"/>
                    <a:gd name="T50" fmla="*/ 4 w 305"/>
                    <a:gd name="T51" fmla="*/ 201 h 279"/>
                    <a:gd name="T52" fmla="*/ 13 w 305"/>
                    <a:gd name="T53" fmla="*/ 224 h 279"/>
                    <a:gd name="T54" fmla="*/ 27 w 305"/>
                    <a:gd name="T55" fmla="*/ 244 h 279"/>
                    <a:gd name="T56" fmla="*/ 46 w 305"/>
                    <a:gd name="T57" fmla="*/ 259 h 279"/>
                    <a:gd name="T58" fmla="*/ 69 w 305"/>
                    <a:gd name="T59" fmla="*/ 271 h 279"/>
                    <a:gd name="T60" fmla="*/ 95 w 305"/>
                    <a:gd name="T61" fmla="*/ 277 h 279"/>
                    <a:gd name="T62" fmla="*/ 124 w 305"/>
                    <a:gd name="T63" fmla="*/ 278 h 279"/>
                    <a:gd name="T64" fmla="*/ 154 w 305"/>
                    <a:gd name="T65" fmla="*/ 27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279">
                      <a:moveTo>
                        <a:pt x="154" y="274"/>
                      </a:moveTo>
                      <a:lnTo>
                        <a:pt x="185" y="264"/>
                      </a:lnTo>
                      <a:lnTo>
                        <a:pt x="213" y="250"/>
                      </a:lnTo>
                      <a:lnTo>
                        <a:pt x="239" y="232"/>
                      </a:lnTo>
                      <a:lnTo>
                        <a:pt x="261" y="210"/>
                      </a:lnTo>
                      <a:lnTo>
                        <a:pt x="279" y="186"/>
                      </a:lnTo>
                      <a:lnTo>
                        <a:pt x="293" y="160"/>
                      </a:lnTo>
                      <a:lnTo>
                        <a:pt x="301" y="132"/>
                      </a:lnTo>
                      <a:lnTo>
                        <a:pt x="304" y="104"/>
                      </a:lnTo>
                      <a:lnTo>
                        <a:pt x="300" y="78"/>
                      </a:lnTo>
                      <a:lnTo>
                        <a:pt x="291" y="55"/>
                      </a:lnTo>
                      <a:lnTo>
                        <a:pt x="277" y="35"/>
                      </a:lnTo>
                      <a:lnTo>
                        <a:pt x="258" y="19"/>
                      </a:lnTo>
                      <a:lnTo>
                        <a:pt x="235" y="8"/>
                      </a:lnTo>
                      <a:lnTo>
                        <a:pt x="209" y="1"/>
                      </a:lnTo>
                      <a:lnTo>
                        <a:pt x="181" y="0"/>
                      </a:lnTo>
                      <a:lnTo>
                        <a:pt x="150" y="4"/>
                      </a:lnTo>
                      <a:lnTo>
                        <a:pt x="120" y="14"/>
                      </a:lnTo>
                      <a:lnTo>
                        <a:pt x="91" y="29"/>
                      </a:lnTo>
                      <a:lnTo>
                        <a:pt x="66" y="47"/>
                      </a:lnTo>
                      <a:lnTo>
                        <a:pt x="43" y="69"/>
                      </a:lnTo>
                      <a:lnTo>
                        <a:pt x="25" y="93"/>
                      </a:lnTo>
                      <a:lnTo>
                        <a:pt x="12" y="119"/>
                      </a:lnTo>
                      <a:lnTo>
                        <a:pt x="3" y="146"/>
                      </a:lnTo>
                      <a:lnTo>
                        <a:pt x="0" y="174"/>
                      </a:lnTo>
                      <a:lnTo>
                        <a:pt x="4" y="201"/>
                      </a:lnTo>
                      <a:lnTo>
                        <a:pt x="13" y="224"/>
                      </a:lnTo>
                      <a:lnTo>
                        <a:pt x="27" y="244"/>
                      </a:lnTo>
                      <a:lnTo>
                        <a:pt x="46" y="259"/>
                      </a:lnTo>
                      <a:lnTo>
                        <a:pt x="69" y="271"/>
                      </a:lnTo>
                      <a:lnTo>
                        <a:pt x="95" y="277"/>
                      </a:lnTo>
                      <a:lnTo>
                        <a:pt x="124" y="278"/>
                      </a:lnTo>
                      <a:lnTo>
                        <a:pt x="154" y="274"/>
                      </a:lnTo>
                    </a:path>
                  </a:pathLst>
                </a:custGeom>
                <a:solidFill>
                  <a:srgbClr val="B2C5FE"/>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2878" y="1914"/>
                  <a:ext cx="227" cy="266"/>
                </a:xfrm>
                <a:custGeom>
                  <a:avLst/>
                  <a:gdLst>
                    <a:gd name="T0" fmla="*/ 185 w 227"/>
                    <a:gd name="T1" fmla="*/ 0 h 266"/>
                    <a:gd name="T2" fmla="*/ 226 w 227"/>
                    <a:gd name="T3" fmla="*/ 224 h 266"/>
                    <a:gd name="T4" fmla="*/ 224 w 227"/>
                    <a:gd name="T5" fmla="*/ 225 h 266"/>
                    <a:gd name="T6" fmla="*/ 220 w 227"/>
                    <a:gd name="T7" fmla="*/ 229 h 266"/>
                    <a:gd name="T8" fmla="*/ 213 w 227"/>
                    <a:gd name="T9" fmla="*/ 235 h 266"/>
                    <a:gd name="T10" fmla="*/ 204 w 227"/>
                    <a:gd name="T11" fmla="*/ 242 h 266"/>
                    <a:gd name="T12" fmla="*/ 191 w 227"/>
                    <a:gd name="T13" fmla="*/ 249 h 266"/>
                    <a:gd name="T14" fmla="*/ 175 w 227"/>
                    <a:gd name="T15" fmla="*/ 256 h 266"/>
                    <a:gd name="T16" fmla="*/ 156 w 227"/>
                    <a:gd name="T17" fmla="*/ 261 h 266"/>
                    <a:gd name="T18" fmla="*/ 134 w 227"/>
                    <a:gd name="T19" fmla="*/ 264 h 266"/>
                    <a:gd name="T20" fmla="*/ 120 w 227"/>
                    <a:gd name="T21" fmla="*/ 265 h 266"/>
                    <a:gd name="T22" fmla="*/ 104 w 227"/>
                    <a:gd name="T23" fmla="*/ 265 h 266"/>
                    <a:gd name="T24" fmla="*/ 88 w 227"/>
                    <a:gd name="T25" fmla="*/ 264 h 266"/>
                    <a:gd name="T26" fmla="*/ 72 w 227"/>
                    <a:gd name="T27" fmla="*/ 262 h 266"/>
                    <a:gd name="T28" fmla="*/ 57 w 227"/>
                    <a:gd name="T29" fmla="*/ 257 h 266"/>
                    <a:gd name="T30" fmla="*/ 43 w 227"/>
                    <a:gd name="T31" fmla="*/ 251 h 266"/>
                    <a:gd name="T32" fmla="*/ 32 w 227"/>
                    <a:gd name="T33" fmla="*/ 242 h 266"/>
                    <a:gd name="T34" fmla="*/ 23 w 227"/>
                    <a:gd name="T35" fmla="*/ 231 h 266"/>
                    <a:gd name="T36" fmla="*/ 16 w 227"/>
                    <a:gd name="T37" fmla="*/ 218 h 266"/>
                    <a:gd name="T38" fmla="*/ 10 w 227"/>
                    <a:gd name="T39" fmla="*/ 206 h 266"/>
                    <a:gd name="T40" fmla="*/ 5 w 227"/>
                    <a:gd name="T41" fmla="*/ 192 h 266"/>
                    <a:gd name="T42" fmla="*/ 2 w 227"/>
                    <a:gd name="T43" fmla="*/ 179 h 266"/>
                    <a:gd name="T44" fmla="*/ 0 w 227"/>
                    <a:gd name="T45" fmla="*/ 166 h 266"/>
                    <a:gd name="T46" fmla="*/ 0 w 227"/>
                    <a:gd name="T47" fmla="*/ 152 h 266"/>
                    <a:gd name="T48" fmla="*/ 3 w 227"/>
                    <a:gd name="T49" fmla="*/ 138 h 266"/>
                    <a:gd name="T50" fmla="*/ 8 w 227"/>
                    <a:gd name="T51" fmla="*/ 123 h 266"/>
                    <a:gd name="T52" fmla="*/ 17 w 227"/>
                    <a:gd name="T53" fmla="*/ 107 h 266"/>
                    <a:gd name="T54" fmla="*/ 29 w 227"/>
                    <a:gd name="T55" fmla="*/ 90 h 266"/>
                    <a:gd name="T56" fmla="*/ 44 w 227"/>
                    <a:gd name="T57" fmla="*/ 71 h 266"/>
                    <a:gd name="T58" fmla="*/ 59 w 227"/>
                    <a:gd name="T59" fmla="*/ 53 h 266"/>
                    <a:gd name="T60" fmla="*/ 75 w 227"/>
                    <a:gd name="T61" fmla="*/ 37 h 266"/>
                    <a:gd name="T62" fmla="*/ 89 w 227"/>
                    <a:gd name="T63" fmla="*/ 24 h 266"/>
                    <a:gd name="T64" fmla="*/ 101 w 227"/>
                    <a:gd name="T65" fmla="*/ 14 h 266"/>
                    <a:gd name="T66" fmla="*/ 110 w 227"/>
                    <a:gd name="T67" fmla="*/ 10 h 266"/>
                    <a:gd name="T68" fmla="*/ 119 w 227"/>
                    <a:gd name="T69" fmla="*/ 8 h 266"/>
                    <a:gd name="T70" fmla="*/ 130 w 227"/>
                    <a:gd name="T71" fmla="*/ 7 h 266"/>
                    <a:gd name="T72" fmla="*/ 142 w 227"/>
                    <a:gd name="T73" fmla="*/ 5 h 266"/>
                    <a:gd name="T74" fmla="*/ 154 w 227"/>
                    <a:gd name="T75" fmla="*/ 4 h 266"/>
                    <a:gd name="T76" fmla="*/ 166 w 227"/>
                    <a:gd name="T77" fmla="*/ 2 h 266"/>
                    <a:gd name="T78" fmla="*/ 176 w 227"/>
                    <a:gd name="T79" fmla="*/ 1 h 266"/>
                    <a:gd name="T80" fmla="*/ 182 w 227"/>
                    <a:gd name="T81" fmla="*/ 1 h 266"/>
                    <a:gd name="T82" fmla="*/ 185 w 227"/>
                    <a:gd name="T8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7" h="266">
                      <a:moveTo>
                        <a:pt x="185" y="0"/>
                      </a:moveTo>
                      <a:lnTo>
                        <a:pt x="226" y="224"/>
                      </a:lnTo>
                      <a:lnTo>
                        <a:pt x="224" y="225"/>
                      </a:lnTo>
                      <a:lnTo>
                        <a:pt x="220" y="229"/>
                      </a:lnTo>
                      <a:lnTo>
                        <a:pt x="213" y="235"/>
                      </a:lnTo>
                      <a:lnTo>
                        <a:pt x="204" y="242"/>
                      </a:lnTo>
                      <a:lnTo>
                        <a:pt x="191" y="249"/>
                      </a:lnTo>
                      <a:lnTo>
                        <a:pt x="175" y="256"/>
                      </a:lnTo>
                      <a:lnTo>
                        <a:pt x="156" y="261"/>
                      </a:lnTo>
                      <a:lnTo>
                        <a:pt x="134" y="264"/>
                      </a:lnTo>
                      <a:lnTo>
                        <a:pt x="120" y="265"/>
                      </a:lnTo>
                      <a:lnTo>
                        <a:pt x="104" y="265"/>
                      </a:lnTo>
                      <a:lnTo>
                        <a:pt x="88" y="264"/>
                      </a:lnTo>
                      <a:lnTo>
                        <a:pt x="72" y="262"/>
                      </a:lnTo>
                      <a:lnTo>
                        <a:pt x="57" y="257"/>
                      </a:lnTo>
                      <a:lnTo>
                        <a:pt x="43" y="251"/>
                      </a:lnTo>
                      <a:lnTo>
                        <a:pt x="32" y="242"/>
                      </a:lnTo>
                      <a:lnTo>
                        <a:pt x="23" y="231"/>
                      </a:lnTo>
                      <a:lnTo>
                        <a:pt x="16" y="218"/>
                      </a:lnTo>
                      <a:lnTo>
                        <a:pt x="10" y="206"/>
                      </a:lnTo>
                      <a:lnTo>
                        <a:pt x="5" y="192"/>
                      </a:lnTo>
                      <a:lnTo>
                        <a:pt x="2" y="179"/>
                      </a:lnTo>
                      <a:lnTo>
                        <a:pt x="0" y="166"/>
                      </a:lnTo>
                      <a:lnTo>
                        <a:pt x="0" y="152"/>
                      </a:lnTo>
                      <a:lnTo>
                        <a:pt x="3" y="138"/>
                      </a:lnTo>
                      <a:lnTo>
                        <a:pt x="8" y="123"/>
                      </a:lnTo>
                      <a:lnTo>
                        <a:pt x="17" y="107"/>
                      </a:lnTo>
                      <a:lnTo>
                        <a:pt x="29" y="90"/>
                      </a:lnTo>
                      <a:lnTo>
                        <a:pt x="44" y="71"/>
                      </a:lnTo>
                      <a:lnTo>
                        <a:pt x="59" y="53"/>
                      </a:lnTo>
                      <a:lnTo>
                        <a:pt x="75" y="37"/>
                      </a:lnTo>
                      <a:lnTo>
                        <a:pt x="89" y="24"/>
                      </a:lnTo>
                      <a:lnTo>
                        <a:pt x="101" y="14"/>
                      </a:lnTo>
                      <a:lnTo>
                        <a:pt x="110" y="10"/>
                      </a:lnTo>
                      <a:lnTo>
                        <a:pt x="119" y="8"/>
                      </a:lnTo>
                      <a:lnTo>
                        <a:pt x="130" y="7"/>
                      </a:lnTo>
                      <a:lnTo>
                        <a:pt x="142" y="5"/>
                      </a:lnTo>
                      <a:lnTo>
                        <a:pt x="154" y="4"/>
                      </a:lnTo>
                      <a:lnTo>
                        <a:pt x="166" y="2"/>
                      </a:lnTo>
                      <a:lnTo>
                        <a:pt x="176" y="1"/>
                      </a:lnTo>
                      <a:lnTo>
                        <a:pt x="182" y="1"/>
                      </a:lnTo>
                      <a:lnTo>
                        <a:pt x="185" y="0"/>
                      </a:lnTo>
                    </a:path>
                  </a:pathLst>
                </a:custGeom>
                <a:solidFill>
                  <a:srgbClr val="FFFFFF"/>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2884" y="1951"/>
                  <a:ext cx="163" cy="230"/>
                </a:xfrm>
                <a:custGeom>
                  <a:avLst/>
                  <a:gdLst>
                    <a:gd name="T0" fmla="*/ 47 w 163"/>
                    <a:gd name="T1" fmla="*/ 14 h 230"/>
                    <a:gd name="T2" fmla="*/ 124 w 163"/>
                    <a:gd name="T3" fmla="*/ 0 h 230"/>
                    <a:gd name="T4" fmla="*/ 161 w 163"/>
                    <a:gd name="T5" fmla="*/ 215 h 230"/>
                    <a:gd name="T6" fmla="*/ 162 w 163"/>
                    <a:gd name="T7" fmla="*/ 216 h 230"/>
                    <a:gd name="T8" fmla="*/ 162 w 163"/>
                    <a:gd name="T9" fmla="*/ 217 h 230"/>
                    <a:gd name="T10" fmla="*/ 162 w 163"/>
                    <a:gd name="T11" fmla="*/ 218 h 230"/>
                    <a:gd name="T12" fmla="*/ 161 w 163"/>
                    <a:gd name="T13" fmla="*/ 220 h 230"/>
                    <a:gd name="T14" fmla="*/ 158 w 163"/>
                    <a:gd name="T15" fmla="*/ 222 h 230"/>
                    <a:gd name="T16" fmla="*/ 152 w 163"/>
                    <a:gd name="T17" fmla="*/ 224 h 230"/>
                    <a:gd name="T18" fmla="*/ 142 w 163"/>
                    <a:gd name="T19" fmla="*/ 226 h 230"/>
                    <a:gd name="T20" fmla="*/ 128 w 163"/>
                    <a:gd name="T21" fmla="*/ 227 h 230"/>
                    <a:gd name="T22" fmla="*/ 113 w 163"/>
                    <a:gd name="T23" fmla="*/ 229 h 230"/>
                    <a:gd name="T24" fmla="*/ 98 w 163"/>
                    <a:gd name="T25" fmla="*/ 229 h 230"/>
                    <a:gd name="T26" fmla="*/ 85 w 163"/>
                    <a:gd name="T27" fmla="*/ 228 h 230"/>
                    <a:gd name="T28" fmla="*/ 72 w 163"/>
                    <a:gd name="T29" fmla="*/ 226 h 230"/>
                    <a:gd name="T30" fmla="*/ 60 w 163"/>
                    <a:gd name="T31" fmla="*/ 224 h 230"/>
                    <a:gd name="T32" fmla="*/ 50 w 163"/>
                    <a:gd name="T33" fmla="*/ 220 h 230"/>
                    <a:gd name="T34" fmla="*/ 41 w 163"/>
                    <a:gd name="T35" fmla="*/ 214 h 230"/>
                    <a:gd name="T36" fmla="*/ 34 w 163"/>
                    <a:gd name="T37" fmla="*/ 207 h 230"/>
                    <a:gd name="T38" fmla="*/ 26 w 163"/>
                    <a:gd name="T39" fmla="*/ 199 h 230"/>
                    <a:gd name="T40" fmla="*/ 19 w 163"/>
                    <a:gd name="T41" fmla="*/ 188 h 230"/>
                    <a:gd name="T42" fmla="*/ 13 w 163"/>
                    <a:gd name="T43" fmla="*/ 176 h 230"/>
                    <a:gd name="T44" fmla="*/ 7 w 163"/>
                    <a:gd name="T45" fmla="*/ 163 h 230"/>
                    <a:gd name="T46" fmla="*/ 3 w 163"/>
                    <a:gd name="T47" fmla="*/ 149 h 230"/>
                    <a:gd name="T48" fmla="*/ 0 w 163"/>
                    <a:gd name="T49" fmla="*/ 134 h 230"/>
                    <a:gd name="T50" fmla="*/ 1 w 163"/>
                    <a:gd name="T51" fmla="*/ 120 h 230"/>
                    <a:gd name="T52" fmla="*/ 4 w 163"/>
                    <a:gd name="T53" fmla="*/ 105 h 230"/>
                    <a:gd name="T54" fmla="*/ 10 w 163"/>
                    <a:gd name="T55" fmla="*/ 90 h 230"/>
                    <a:gd name="T56" fmla="*/ 16 w 163"/>
                    <a:gd name="T57" fmla="*/ 74 h 230"/>
                    <a:gd name="T58" fmla="*/ 23 w 163"/>
                    <a:gd name="T59" fmla="*/ 59 h 230"/>
                    <a:gd name="T60" fmla="*/ 30 w 163"/>
                    <a:gd name="T61" fmla="*/ 45 h 230"/>
                    <a:gd name="T62" fmla="*/ 37 w 163"/>
                    <a:gd name="T63" fmla="*/ 32 h 230"/>
                    <a:gd name="T64" fmla="*/ 42 w 163"/>
                    <a:gd name="T65" fmla="*/ 22 h 230"/>
                    <a:gd name="T66" fmla="*/ 45 w 163"/>
                    <a:gd name="T67" fmla="*/ 16 h 230"/>
                    <a:gd name="T68" fmla="*/ 47 w 163"/>
                    <a:gd name="T69" fmla="*/ 1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 h="230">
                      <a:moveTo>
                        <a:pt x="47" y="14"/>
                      </a:moveTo>
                      <a:lnTo>
                        <a:pt x="124" y="0"/>
                      </a:lnTo>
                      <a:lnTo>
                        <a:pt x="161" y="215"/>
                      </a:lnTo>
                      <a:lnTo>
                        <a:pt x="162" y="216"/>
                      </a:lnTo>
                      <a:lnTo>
                        <a:pt x="162" y="217"/>
                      </a:lnTo>
                      <a:lnTo>
                        <a:pt x="162" y="218"/>
                      </a:lnTo>
                      <a:lnTo>
                        <a:pt x="161" y="220"/>
                      </a:lnTo>
                      <a:lnTo>
                        <a:pt x="158" y="222"/>
                      </a:lnTo>
                      <a:lnTo>
                        <a:pt x="152" y="224"/>
                      </a:lnTo>
                      <a:lnTo>
                        <a:pt x="142" y="226"/>
                      </a:lnTo>
                      <a:lnTo>
                        <a:pt x="128" y="227"/>
                      </a:lnTo>
                      <a:lnTo>
                        <a:pt x="113" y="229"/>
                      </a:lnTo>
                      <a:lnTo>
                        <a:pt x="98" y="229"/>
                      </a:lnTo>
                      <a:lnTo>
                        <a:pt x="85" y="228"/>
                      </a:lnTo>
                      <a:lnTo>
                        <a:pt x="72" y="226"/>
                      </a:lnTo>
                      <a:lnTo>
                        <a:pt x="60" y="224"/>
                      </a:lnTo>
                      <a:lnTo>
                        <a:pt x="50" y="220"/>
                      </a:lnTo>
                      <a:lnTo>
                        <a:pt x="41" y="214"/>
                      </a:lnTo>
                      <a:lnTo>
                        <a:pt x="34" y="207"/>
                      </a:lnTo>
                      <a:lnTo>
                        <a:pt x="26" y="199"/>
                      </a:lnTo>
                      <a:lnTo>
                        <a:pt x="19" y="188"/>
                      </a:lnTo>
                      <a:lnTo>
                        <a:pt x="13" y="176"/>
                      </a:lnTo>
                      <a:lnTo>
                        <a:pt x="7" y="163"/>
                      </a:lnTo>
                      <a:lnTo>
                        <a:pt x="3" y="149"/>
                      </a:lnTo>
                      <a:lnTo>
                        <a:pt x="0" y="134"/>
                      </a:lnTo>
                      <a:lnTo>
                        <a:pt x="1" y="120"/>
                      </a:lnTo>
                      <a:lnTo>
                        <a:pt x="4" y="105"/>
                      </a:lnTo>
                      <a:lnTo>
                        <a:pt x="10" y="90"/>
                      </a:lnTo>
                      <a:lnTo>
                        <a:pt x="16" y="74"/>
                      </a:lnTo>
                      <a:lnTo>
                        <a:pt x="23" y="59"/>
                      </a:lnTo>
                      <a:lnTo>
                        <a:pt x="30" y="45"/>
                      </a:lnTo>
                      <a:lnTo>
                        <a:pt x="37" y="32"/>
                      </a:lnTo>
                      <a:lnTo>
                        <a:pt x="42" y="22"/>
                      </a:lnTo>
                      <a:lnTo>
                        <a:pt x="45" y="16"/>
                      </a:lnTo>
                      <a:lnTo>
                        <a:pt x="47" y="14"/>
                      </a:lnTo>
                    </a:path>
                  </a:pathLst>
                </a:custGeom>
                <a:solidFill>
                  <a:srgbClr val="FFFFC9"/>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2892" y="1987"/>
                  <a:ext cx="110" cy="38"/>
                </a:xfrm>
                <a:custGeom>
                  <a:avLst/>
                  <a:gdLst>
                    <a:gd name="T0" fmla="*/ 5 w 110"/>
                    <a:gd name="T1" fmla="*/ 20 h 38"/>
                    <a:gd name="T2" fmla="*/ 107 w 110"/>
                    <a:gd name="T3" fmla="*/ 0 h 38"/>
                    <a:gd name="T4" fmla="*/ 109 w 110"/>
                    <a:gd name="T5" fmla="*/ 16 h 38"/>
                    <a:gd name="T6" fmla="*/ 0 w 110"/>
                    <a:gd name="T7" fmla="*/ 37 h 38"/>
                    <a:gd name="T8" fmla="*/ 1 w 110"/>
                    <a:gd name="T9" fmla="*/ 34 h 38"/>
                    <a:gd name="T10" fmla="*/ 2 w 110"/>
                    <a:gd name="T11" fmla="*/ 31 h 38"/>
                    <a:gd name="T12" fmla="*/ 2 w 110"/>
                    <a:gd name="T13" fmla="*/ 28 h 38"/>
                    <a:gd name="T14" fmla="*/ 3 w 110"/>
                    <a:gd name="T15" fmla="*/ 26 h 38"/>
                    <a:gd name="T16" fmla="*/ 4 w 110"/>
                    <a:gd name="T17" fmla="*/ 23 h 38"/>
                    <a:gd name="T18" fmla="*/ 4 w 110"/>
                    <a:gd name="T19" fmla="*/ 22 h 38"/>
                    <a:gd name="T20" fmla="*/ 5 w 110"/>
                    <a:gd name="T21" fmla="*/ 20 h 38"/>
                    <a:gd name="T22" fmla="*/ 5 w 110"/>
                    <a:gd name="T23"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38">
                      <a:moveTo>
                        <a:pt x="5" y="20"/>
                      </a:moveTo>
                      <a:lnTo>
                        <a:pt x="107" y="0"/>
                      </a:lnTo>
                      <a:lnTo>
                        <a:pt x="109" y="16"/>
                      </a:lnTo>
                      <a:lnTo>
                        <a:pt x="0" y="37"/>
                      </a:lnTo>
                      <a:lnTo>
                        <a:pt x="1" y="34"/>
                      </a:lnTo>
                      <a:lnTo>
                        <a:pt x="2" y="31"/>
                      </a:lnTo>
                      <a:lnTo>
                        <a:pt x="2" y="28"/>
                      </a:lnTo>
                      <a:lnTo>
                        <a:pt x="3" y="26"/>
                      </a:lnTo>
                      <a:lnTo>
                        <a:pt x="4" y="23"/>
                      </a:lnTo>
                      <a:lnTo>
                        <a:pt x="4" y="22"/>
                      </a:lnTo>
                      <a:lnTo>
                        <a:pt x="5" y="20"/>
                      </a:lnTo>
                      <a:lnTo>
                        <a:pt x="5" y="20"/>
                      </a:lnTo>
                    </a:path>
                  </a:pathLst>
                </a:custGeom>
                <a:solidFill>
                  <a:srgbClr val="CBCBCB"/>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2880" y="2020"/>
                  <a:ext cx="129" cy="42"/>
                </a:xfrm>
                <a:custGeom>
                  <a:avLst/>
                  <a:gdLst>
                    <a:gd name="T0" fmla="*/ 6 w 129"/>
                    <a:gd name="T1" fmla="*/ 24 h 42"/>
                    <a:gd name="T2" fmla="*/ 125 w 129"/>
                    <a:gd name="T3" fmla="*/ 0 h 42"/>
                    <a:gd name="T4" fmla="*/ 128 w 129"/>
                    <a:gd name="T5" fmla="*/ 16 h 42"/>
                    <a:gd name="T6" fmla="*/ 0 w 129"/>
                    <a:gd name="T7" fmla="*/ 41 h 42"/>
                    <a:gd name="T8" fmla="*/ 1 w 129"/>
                    <a:gd name="T9" fmla="*/ 38 h 42"/>
                    <a:gd name="T10" fmla="*/ 2 w 129"/>
                    <a:gd name="T11" fmla="*/ 35 h 42"/>
                    <a:gd name="T12" fmla="*/ 3 w 129"/>
                    <a:gd name="T13" fmla="*/ 33 h 42"/>
                    <a:gd name="T14" fmla="*/ 4 w 129"/>
                    <a:gd name="T15" fmla="*/ 30 h 42"/>
                    <a:gd name="T16" fmla="*/ 5 w 129"/>
                    <a:gd name="T17" fmla="*/ 28 h 42"/>
                    <a:gd name="T18" fmla="*/ 5 w 129"/>
                    <a:gd name="T19" fmla="*/ 26 h 42"/>
                    <a:gd name="T20" fmla="*/ 6 w 129"/>
                    <a:gd name="T21" fmla="*/ 25 h 42"/>
                    <a:gd name="T22" fmla="*/ 6 w 129"/>
                    <a:gd name="T23"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42">
                      <a:moveTo>
                        <a:pt x="6" y="24"/>
                      </a:moveTo>
                      <a:lnTo>
                        <a:pt x="125" y="0"/>
                      </a:lnTo>
                      <a:lnTo>
                        <a:pt x="128" y="16"/>
                      </a:lnTo>
                      <a:lnTo>
                        <a:pt x="0" y="41"/>
                      </a:lnTo>
                      <a:lnTo>
                        <a:pt x="1" y="38"/>
                      </a:lnTo>
                      <a:lnTo>
                        <a:pt x="2" y="35"/>
                      </a:lnTo>
                      <a:lnTo>
                        <a:pt x="3" y="33"/>
                      </a:lnTo>
                      <a:lnTo>
                        <a:pt x="4" y="30"/>
                      </a:lnTo>
                      <a:lnTo>
                        <a:pt x="5" y="28"/>
                      </a:lnTo>
                      <a:lnTo>
                        <a:pt x="5" y="26"/>
                      </a:lnTo>
                      <a:lnTo>
                        <a:pt x="6" y="25"/>
                      </a:lnTo>
                      <a:lnTo>
                        <a:pt x="6" y="24"/>
                      </a:lnTo>
                    </a:path>
                  </a:pathLst>
                </a:custGeom>
                <a:solidFill>
                  <a:srgbClr val="CBCBCB"/>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2882" y="2053"/>
                  <a:ext cx="133" cy="43"/>
                </a:xfrm>
                <a:custGeom>
                  <a:avLst/>
                  <a:gdLst>
                    <a:gd name="T0" fmla="*/ 6 w 133"/>
                    <a:gd name="T1" fmla="*/ 25 h 43"/>
                    <a:gd name="T2" fmla="*/ 130 w 133"/>
                    <a:gd name="T3" fmla="*/ 0 h 43"/>
                    <a:gd name="T4" fmla="*/ 132 w 133"/>
                    <a:gd name="T5" fmla="*/ 17 h 43"/>
                    <a:gd name="T6" fmla="*/ 0 w 133"/>
                    <a:gd name="T7" fmla="*/ 42 h 43"/>
                    <a:gd name="T8" fmla="*/ 1 w 133"/>
                    <a:gd name="T9" fmla="*/ 39 h 43"/>
                    <a:gd name="T10" fmla="*/ 2 w 133"/>
                    <a:gd name="T11" fmla="*/ 36 h 43"/>
                    <a:gd name="T12" fmla="*/ 3 w 133"/>
                    <a:gd name="T13" fmla="*/ 33 h 43"/>
                    <a:gd name="T14" fmla="*/ 4 w 133"/>
                    <a:gd name="T15" fmla="*/ 30 h 43"/>
                    <a:gd name="T16" fmla="*/ 5 w 133"/>
                    <a:gd name="T17" fmla="*/ 28 h 43"/>
                    <a:gd name="T18" fmla="*/ 5 w 133"/>
                    <a:gd name="T19" fmla="*/ 26 h 43"/>
                    <a:gd name="T20" fmla="*/ 5 w 133"/>
                    <a:gd name="T21" fmla="*/ 25 h 43"/>
                    <a:gd name="T22" fmla="*/ 6 w 133"/>
                    <a:gd name="T2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43">
                      <a:moveTo>
                        <a:pt x="6" y="25"/>
                      </a:moveTo>
                      <a:lnTo>
                        <a:pt x="130" y="0"/>
                      </a:lnTo>
                      <a:lnTo>
                        <a:pt x="132" y="17"/>
                      </a:lnTo>
                      <a:lnTo>
                        <a:pt x="0" y="42"/>
                      </a:lnTo>
                      <a:lnTo>
                        <a:pt x="1" y="39"/>
                      </a:lnTo>
                      <a:lnTo>
                        <a:pt x="2" y="36"/>
                      </a:lnTo>
                      <a:lnTo>
                        <a:pt x="3" y="33"/>
                      </a:lnTo>
                      <a:lnTo>
                        <a:pt x="4" y="30"/>
                      </a:lnTo>
                      <a:lnTo>
                        <a:pt x="5" y="28"/>
                      </a:lnTo>
                      <a:lnTo>
                        <a:pt x="5" y="26"/>
                      </a:lnTo>
                      <a:lnTo>
                        <a:pt x="5" y="25"/>
                      </a:lnTo>
                      <a:lnTo>
                        <a:pt x="6" y="25"/>
                      </a:lnTo>
                    </a:path>
                  </a:pathLst>
                </a:custGeom>
                <a:solidFill>
                  <a:srgbClr val="CBCBCB"/>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2889" y="2087"/>
                  <a:ext cx="133" cy="43"/>
                </a:xfrm>
                <a:custGeom>
                  <a:avLst/>
                  <a:gdLst>
                    <a:gd name="T0" fmla="*/ 0 w 133"/>
                    <a:gd name="T1" fmla="*/ 26 h 43"/>
                    <a:gd name="T2" fmla="*/ 129 w 133"/>
                    <a:gd name="T3" fmla="*/ 0 h 43"/>
                    <a:gd name="T4" fmla="*/ 132 w 133"/>
                    <a:gd name="T5" fmla="*/ 16 h 43"/>
                    <a:gd name="T6" fmla="*/ 4 w 133"/>
                    <a:gd name="T7" fmla="*/ 42 h 43"/>
                    <a:gd name="T8" fmla="*/ 4 w 133"/>
                    <a:gd name="T9" fmla="*/ 39 h 43"/>
                    <a:gd name="T10" fmla="*/ 4 w 133"/>
                    <a:gd name="T11" fmla="*/ 36 h 43"/>
                    <a:gd name="T12" fmla="*/ 4 w 133"/>
                    <a:gd name="T13" fmla="*/ 34 h 43"/>
                    <a:gd name="T14" fmla="*/ 3 w 133"/>
                    <a:gd name="T15" fmla="*/ 31 h 43"/>
                    <a:gd name="T16" fmla="*/ 2 w 133"/>
                    <a:gd name="T17" fmla="*/ 29 h 43"/>
                    <a:gd name="T18" fmla="*/ 1 w 133"/>
                    <a:gd name="T19" fmla="*/ 28 h 43"/>
                    <a:gd name="T20" fmla="*/ 0 w 133"/>
                    <a:gd name="T21" fmla="*/ 27 h 43"/>
                    <a:gd name="T22" fmla="*/ 0 w 133"/>
                    <a:gd name="T23"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43">
                      <a:moveTo>
                        <a:pt x="0" y="26"/>
                      </a:moveTo>
                      <a:lnTo>
                        <a:pt x="129" y="0"/>
                      </a:lnTo>
                      <a:lnTo>
                        <a:pt x="132" y="16"/>
                      </a:lnTo>
                      <a:lnTo>
                        <a:pt x="4" y="42"/>
                      </a:lnTo>
                      <a:lnTo>
                        <a:pt x="4" y="39"/>
                      </a:lnTo>
                      <a:lnTo>
                        <a:pt x="4" y="36"/>
                      </a:lnTo>
                      <a:lnTo>
                        <a:pt x="4" y="34"/>
                      </a:lnTo>
                      <a:lnTo>
                        <a:pt x="3" y="31"/>
                      </a:lnTo>
                      <a:lnTo>
                        <a:pt x="2" y="29"/>
                      </a:lnTo>
                      <a:lnTo>
                        <a:pt x="1" y="28"/>
                      </a:lnTo>
                      <a:lnTo>
                        <a:pt x="0" y="27"/>
                      </a:lnTo>
                      <a:lnTo>
                        <a:pt x="0" y="26"/>
                      </a:lnTo>
                    </a:path>
                  </a:pathLst>
                </a:custGeom>
                <a:solidFill>
                  <a:srgbClr val="CBCBCB"/>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2877" y="1904"/>
                  <a:ext cx="273" cy="255"/>
                </a:xfrm>
                <a:custGeom>
                  <a:avLst/>
                  <a:gdLst>
                    <a:gd name="T0" fmla="*/ 12 w 273"/>
                    <a:gd name="T1" fmla="*/ 186 h 255"/>
                    <a:gd name="T2" fmla="*/ 14 w 273"/>
                    <a:gd name="T3" fmla="*/ 160 h 255"/>
                    <a:gd name="T4" fmla="*/ 21 w 273"/>
                    <a:gd name="T5" fmla="*/ 133 h 255"/>
                    <a:gd name="T6" fmla="*/ 32 w 273"/>
                    <a:gd name="T7" fmla="*/ 107 h 255"/>
                    <a:gd name="T8" fmla="*/ 49 w 273"/>
                    <a:gd name="T9" fmla="*/ 83 h 255"/>
                    <a:gd name="T10" fmla="*/ 70 w 273"/>
                    <a:gd name="T11" fmla="*/ 61 h 255"/>
                    <a:gd name="T12" fmla="*/ 96 w 273"/>
                    <a:gd name="T13" fmla="*/ 42 h 255"/>
                    <a:gd name="T14" fmla="*/ 127 w 273"/>
                    <a:gd name="T15" fmla="*/ 26 h 255"/>
                    <a:gd name="T16" fmla="*/ 163 w 273"/>
                    <a:gd name="T17" fmla="*/ 16 h 255"/>
                    <a:gd name="T18" fmla="*/ 177 w 273"/>
                    <a:gd name="T19" fmla="*/ 14 h 255"/>
                    <a:gd name="T20" fmla="*/ 192 w 273"/>
                    <a:gd name="T21" fmla="*/ 13 h 255"/>
                    <a:gd name="T22" fmla="*/ 207 w 273"/>
                    <a:gd name="T23" fmla="*/ 12 h 255"/>
                    <a:gd name="T24" fmla="*/ 222 w 273"/>
                    <a:gd name="T25" fmla="*/ 13 h 255"/>
                    <a:gd name="T26" fmla="*/ 236 w 273"/>
                    <a:gd name="T27" fmla="*/ 15 h 255"/>
                    <a:gd name="T28" fmla="*/ 249 w 273"/>
                    <a:gd name="T29" fmla="*/ 19 h 255"/>
                    <a:gd name="T30" fmla="*/ 262 w 273"/>
                    <a:gd name="T31" fmla="*/ 23 h 255"/>
                    <a:gd name="T32" fmla="*/ 272 w 273"/>
                    <a:gd name="T33" fmla="*/ 29 h 255"/>
                    <a:gd name="T34" fmla="*/ 259 w 273"/>
                    <a:gd name="T35" fmla="*/ 18 h 255"/>
                    <a:gd name="T36" fmla="*/ 245 w 273"/>
                    <a:gd name="T37" fmla="*/ 10 h 255"/>
                    <a:gd name="T38" fmla="*/ 229 w 273"/>
                    <a:gd name="T39" fmla="*/ 5 h 255"/>
                    <a:gd name="T40" fmla="*/ 213 w 273"/>
                    <a:gd name="T41" fmla="*/ 1 h 255"/>
                    <a:gd name="T42" fmla="*/ 195 w 273"/>
                    <a:gd name="T43" fmla="*/ 0 h 255"/>
                    <a:gd name="T44" fmla="*/ 177 w 273"/>
                    <a:gd name="T45" fmla="*/ 1 h 255"/>
                    <a:gd name="T46" fmla="*/ 158 w 273"/>
                    <a:gd name="T47" fmla="*/ 3 h 255"/>
                    <a:gd name="T48" fmla="*/ 139 w 273"/>
                    <a:gd name="T49" fmla="*/ 8 h 255"/>
                    <a:gd name="T50" fmla="*/ 110 w 273"/>
                    <a:gd name="T51" fmla="*/ 17 h 255"/>
                    <a:gd name="T52" fmla="*/ 84 w 273"/>
                    <a:gd name="T53" fmla="*/ 31 h 255"/>
                    <a:gd name="T54" fmla="*/ 60 w 273"/>
                    <a:gd name="T55" fmla="*/ 48 h 255"/>
                    <a:gd name="T56" fmla="*/ 40 w 273"/>
                    <a:gd name="T57" fmla="*/ 68 h 255"/>
                    <a:gd name="T58" fmla="*/ 23 w 273"/>
                    <a:gd name="T59" fmla="*/ 91 h 255"/>
                    <a:gd name="T60" fmla="*/ 10 w 273"/>
                    <a:gd name="T61" fmla="*/ 115 h 255"/>
                    <a:gd name="T62" fmla="*/ 2 w 273"/>
                    <a:gd name="T63" fmla="*/ 140 h 255"/>
                    <a:gd name="T64" fmla="*/ 0 w 273"/>
                    <a:gd name="T65" fmla="*/ 166 h 255"/>
                    <a:gd name="T66" fmla="*/ 0 w 273"/>
                    <a:gd name="T67" fmla="*/ 179 h 255"/>
                    <a:gd name="T68" fmla="*/ 2 w 273"/>
                    <a:gd name="T69" fmla="*/ 193 h 255"/>
                    <a:gd name="T70" fmla="*/ 5 w 273"/>
                    <a:gd name="T71" fmla="*/ 206 h 255"/>
                    <a:gd name="T72" fmla="*/ 9 w 273"/>
                    <a:gd name="T73" fmla="*/ 218 h 255"/>
                    <a:gd name="T74" fmla="*/ 15 w 273"/>
                    <a:gd name="T75" fmla="*/ 229 h 255"/>
                    <a:gd name="T76" fmla="*/ 22 w 273"/>
                    <a:gd name="T77" fmla="*/ 239 h 255"/>
                    <a:gd name="T78" fmla="*/ 31 w 273"/>
                    <a:gd name="T79" fmla="*/ 247 h 255"/>
                    <a:gd name="T80" fmla="*/ 41 w 273"/>
                    <a:gd name="T81" fmla="*/ 254 h 255"/>
                    <a:gd name="T82" fmla="*/ 34 w 273"/>
                    <a:gd name="T83" fmla="*/ 248 h 255"/>
                    <a:gd name="T84" fmla="*/ 29 w 273"/>
                    <a:gd name="T85" fmla="*/ 240 h 255"/>
                    <a:gd name="T86" fmla="*/ 24 w 273"/>
                    <a:gd name="T87" fmla="*/ 233 h 255"/>
                    <a:gd name="T88" fmla="*/ 20 w 273"/>
                    <a:gd name="T89" fmla="*/ 224 h 255"/>
                    <a:gd name="T90" fmla="*/ 16 w 273"/>
                    <a:gd name="T91" fmla="*/ 215 h 255"/>
                    <a:gd name="T92" fmla="*/ 14 w 273"/>
                    <a:gd name="T93" fmla="*/ 206 h 255"/>
                    <a:gd name="T94" fmla="*/ 12 w 273"/>
                    <a:gd name="T95" fmla="*/ 196 h 255"/>
                    <a:gd name="T96" fmla="*/ 12 w 273"/>
                    <a:gd name="T97" fmla="*/ 18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3" h="255">
                      <a:moveTo>
                        <a:pt x="12" y="186"/>
                      </a:moveTo>
                      <a:lnTo>
                        <a:pt x="14" y="160"/>
                      </a:lnTo>
                      <a:lnTo>
                        <a:pt x="21" y="133"/>
                      </a:lnTo>
                      <a:lnTo>
                        <a:pt x="32" y="107"/>
                      </a:lnTo>
                      <a:lnTo>
                        <a:pt x="49" y="83"/>
                      </a:lnTo>
                      <a:lnTo>
                        <a:pt x="70" y="61"/>
                      </a:lnTo>
                      <a:lnTo>
                        <a:pt x="96" y="42"/>
                      </a:lnTo>
                      <a:lnTo>
                        <a:pt x="127" y="26"/>
                      </a:lnTo>
                      <a:lnTo>
                        <a:pt x="163" y="16"/>
                      </a:lnTo>
                      <a:lnTo>
                        <a:pt x="177" y="14"/>
                      </a:lnTo>
                      <a:lnTo>
                        <a:pt x="192" y="13"/>
                      </a:lnTo>
                      <a:lnTo>
                        <a:pt x="207" y="12"/>
                      </a:lnTo>
                      <a:lnTo>
                        <a:pt x="222" y="13"/>
                      </a:lnTo>
                      <a:lnTo>
                        <a:pt x="236" y="15"/>
                      </a:lnTo>
                      <a:lnTo>
                        <a:pt x="249" y="19"/>
                      </a:lnTo>
                      <a:lnTo>
                        <a:pt x="262" y="23"/>
                      </a:lnTo>
                      <a:lnTo>
                        <a:pt x="272" y="29"/>
                      </a:lnTo>
                      <a:lnTo>
                        <a:pt x="259" y="18"/>
                      </a:lnTo>
                      <a:lnTo>
                        <a:pt x="245" y="10"/>
                      </a:lnTo>
                      <a:lnTo>
                        <a:pt x="229" y="5"/>
                      </a:lnTo>
                      <a:lnTo>
                        <a:pt x="213" y="1"/>
                      </a:lnTo>
                      <a:lnTo>
                        <a:pt x="195" y="0"/>
                      </a:lnTo>
                      <a:lnTo>
                        <a:pt x="177" y="1"/>
                      </a:lnTo>
                      <a:lnTo>
                        <a:pt x="158" y="3"/>
                      </a:lnTo>
                      <a:lnTo>
                        <a:pt x="139" y="8"/>
                      </a:lnTo>
                      <a:lnTo>
                        <a:pt x="110" y="17"/>
                      </a:lnTo>
                      <a:lnTo>
                        <a:pt x="84" y="31"/>
                      </a:lnTo>
                      <a:lnTo>
                        <a:pt x="60" y="48"/>
                      </a:lnTo>
                      <a:lnTo>
                        <a:pt x="40" y="68"/>
                      </a:lnTo>
                      <a:lnTo>
                        <a:pt x="23" y="91"/>
                      </a:lnTo>
                      <a:lnTo>
                        <a:pt x="10" y="115"/>
                      </a:lnTo>
                      <a:lnTo>
                        <a:pt x="2" y="140"/>
                      </a:lnTo>
                      <a:lnTo>
                        <a:pt x="0" y="166"/>
                      </a:lnTo>
                      <a:lnTo>
                        <a:pt x="0" y="179"/>
                      </a:lnTo>
                      <a:lnTo>
                        <a:pt x="2" y="193"/>
                      </a:lnTo>
                      <a:lnTo>
                        <a:pt x="5" y="206"/>
                      </a:lnTo>
                      <a:lnTo>
                        <a:pt x="9" y="218"/>
                      </a:lnTo>
                      <a:lnTo>
                        <a:pt x="15" y="229"/>
                      </a:lnTo>
                      <a:lnTo>
                        <a:pt x="22" y="239"/>
                      </a:lnTo>
                      <a:lnTo>
                        <a:pt x="31" y="247"/>
                      </a:lnTo>
                      <a:lnTo>
                        <a:pt x="41" y="254"/>
                      </a:lnTo>
                      <a:lnTo>
                        <a:pt x="34" y="248"/>
                      </a:lnTo>
                      <a:lnTo>
                        <a:pt x="29" y="240"/>
                      </a:lnTo>
                      <a:lnTo>
                        <a:pt x="24" y="233"/>
                      </a:lnTo>
                      <a:lnTo>
                        <a:pt x="20" y="224"/>
                      </a:lnTo>
                      <a:lnTo>
                        <a:pt x="16" y="215"/>
                      </a:lnTo>
                      <a:lnTo>
                        <a:pt x="14" y="206"/>
                      </a:lnTo>
                      <a:lnTo>
                        <a:pt x="12" y="196"/>
                      </a:lnTo>
                      <a:lnTo>
                        <a:pt x="12" y="186"/>
                      </a:lnTo>
                    </a:path>
                  </a:pathLst>
                </a:custGeom>
                <a:solidFill>
                  <a:srgbClr val="4C4C4C"/>
                </a:solidFill>
                <a:ln>
                  <a:noFill/>
                </a:ln>
                <a:effectLst/>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grpSp>
        </p:grpSp>
        <p:grpSp>
          <p:nvGrpSpPr>
            <p:cNvPr id="51" name="Group 50"/>
            <p:cNvGrpSpPr>
              <a:grpSpLocks/>
            </p:cNvGrpSpPr>
            <p:nvPr/>
          </p:nvGrpSpPr>
          <p:grpSpPr bwMode="auto">
            <a:xfrm>
              <a:off x="790" y="1179"/>
              <a:ext cx="14215" cy="0"/>
              <a:chOff x="915" y="405"/>
              <a:chExt cx="4733" cy="471"/>
            </a:xfrm>
          </p:grpSpPr>
          <p:cxnSp>
            <p:nvCxnSpPr>
              <p:cNvPr id="53" name="Line 164"/>
              <p:cNvCxnSpPr/>
              <p:nvPr/>
            </p:nvCxnSpPr>
            <p:spPr bwMode="auto">
              <a:xfrm>
                <a:off x="920" y="875"/>
                <a:ext cx="4728"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4" name="Text Box 165"/>
              <p:cNvSpPr txBox="1">
                <a:spLocks noChangeArrowheads="1"/>
              </p:cNvSpPr>
              <p:nvPr/>
            </p:nvSpPr>
            <p:spPr bwMode="auto">
              <a:xfrm>
                <a:off x="915" y="405"/>
                <a:ext cx="4675" cy="42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3600" tIns="46800" rIns="93600" bIns="46800" anchor="t" anchorCtr="0" upright="1">
                <a:noAutofit/>
              </a:bodyPr>
              <a:lstStyle/>
              <a:p>
                <a:pPr algn="ctr">
                  <a:lnSpc>
                    <a:spcPct val="115000"/>
                  </a:lnSpc>
                  <a:spcAft>
                    <a:spcPts val="1000"/>
                  </a:spcAft>
                </a:pPr>
                <a:r>
                  <a:rPr lang="hr-HR" b="1">
                    <a:solidFill>
                      <a:srgbClr val="C89800"/>
                    </a:solidFill>
                    <a:effectLst/>
                    <a:latin typeface="Calibri" panose="020F0502020204030204" pitchFamily="34" charset="0"/>
                    <a:ea typeface="Calibri" panose="020F0502020204030204" pitchFamily="34" charset="0"/>
                    <a:cs typeface="Times New Roman" panose="02020603050405020304" pitchFamily="18" charset="0"/>
                  </a:rPr>
                  <a:t>SUSTAVNA ARHITEKTURA AGFIS-a (Oracle)</a:t>
                </a:r>
              </a:p>
            </p:txBody>
          </p:sp>
        </p:grpSp>
        <p:sp>
          <p:nvSpPr>
            <p:cNvPr id="47" name="Rectangle 46"/>
            <p:cNvSpPr>
              <a:spLocks noChangeArrowheads="1"/>
            </p:cNvSpPr>
            <p:nvPr/>
          </p:nvSpPr>
          <p:spPr bwMode="auto">
            <a:xfrm>
              <a:off x="2137" y="4047"/>
              <a:ext cx="2979" cy="44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lnSpc>
                  <a:spcPct val="115000"/>
                </a:lnSpc>
                <a:spcAft>
                  <a:spcPts val="1000"/>
                </a:spcAft>
              </a:pPr>
              <a:r>
                <a:rPr lang="hr-HR">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Usklađivanje naloga za plaćanje i faktura</a:t>
              </a:r>
            </a:p>
          </p:txBody>
        </p:sp>
        <p:sp>
          <p:nvSpPr>
            <p:cNvPr id="48" name="Rectangle 47"/>
            <p:cNvSpPr>
              <a:spLocks noChangeArrowheads="1"/>
            </p:cNvSpPr>
            <p:nvPr/>
          </p:nvSpPr>
          <p:spPr bwMode="auto">
            <a:xfrm>
              <a:off x="2032" y="5928"/>
              <a:ext cx="2490" cy="57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lnSpc>
                  <a:spcPct val="115000"/>
                </a:lnSpc>
                <a:spcAft>
                  <a:spcPts val="1000"/>
                </a:spcAft>
              </a:pPr>
              <a:r>
                <a:rPr lang="hr-HR">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Bankovna poravnanja</a:t>
              </a:r>
            </a:p>
          </p:txBody>
        </p:sp>
        <p:sp>
          <p:nvSpPr>
            <p:cNvPr id="49" name="Rectangle 48"/>
            <p:cNvSpPr>
              <a:spLocks noChangeArrowheads="1"/>
            </p:cNvSpPr>
            <p:nvPr/>
          </p:nvSpPr>
          <p:spPr bwMode="auto">
            <a:xfrm>
              <a:off x="2280" y="8840"/>
              <a:ext cx="3115" cy="78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lnSpc>
                  <a:spcPct val="115000"/>
                </a:lnSpc>
                <a:spcAft>
                  <a:spcPts val="1000"/>
                </a:spcAft>
              </a:pPr>
              <a:r>
                <a:rPr lang="hr-HR">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Bankovna poravnanja</a:t>
              </a:r>
            </a:p>
          </p:txBody>
        </p:sp>
        <p:sp>
          <p:nvSpPr>
            <p:cNvPr id="50" name="Rectangle 49"/>
            <p:cNvSpPr>
              <a:spLocks noChangeArrowheads="1"/>
            </p:cNvSpPr>
            <p:nvPr/>
          </p:nvSpPr>
          <p:spPr bwMode="auto">
            <a:xfrm>
              <a:off x="4838" y="6462"/>
              <a:ext cx="2529" cy="57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2075" tIns="46038" rIns="92075" bIns="46038" anchor="t" anchorCtr="0" upright="1">
              <a:noAutofit/>
            </a:bodyPr>
            <a:lstStyle/>
            <a:p>
              <a:pPr>
                <a:lnSpc>
                  <a:spcPct val="115000"/>
                </a:lnSpc>
                <a:spcAft>
                  <a:spcPts val="1000"/>
                </a:spcAft>
              </a:pPr>
              <a:r>
                <a:rPr lang="hr-HR"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Dodavanje imovine</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a:solidFill>
                  <a:srgbClr val="2E8AB8"/>
                </a:solidFill>
              </a:rPr>
              <a:t>Moduli AFMIS-a</a:t>
            </a:r>
          </a:p>
        </p:txBody>
      </p:sp>
      <p:grpSp>
        <p:nvGrpSpPr>
          <p:cNvPr id="4" name="Group 7"/>
          <p:cNvGrpSpPr>
            <a:grpSpLocks noGrp="1"/>
          </p:cNvGrpSpPr>
          <p:nvPr/>
        </p:nvGrpSpPr>
        <p:grpSpPr>
          <a:xfrm>
            <a:off x="838200" y="1825625"/>
            <a:ext cx="10515600" cy="4351338"/>
            <a:chOff x="4136452" y="1700809"/>
            <a:chExt cx="7124492" cy="4308023"/>
          </a:xfrm>
        </p:grpSpPr>
        <p:grpSp>
          <p:nvGrpSpPr>
            <p:cNvPr id="5" name="Group 5"/>
            <p:cNvGrpSpPr/>
            <p:nvPr/>
          </p:nvGrpSpPr>
          <p:grpSpPr>
            <a:xfrm>
              <a:off x="4136452" y="1718484"/>
              <a:ext cx="7124492" cy="550028"/>
              <a:chOff x="3131840" y="1491630"/>
              <a:chExt cx="5256584" cy="576064"/>
            </a:xfrm>
          </p:grpSpPr>
          <p:sp>
            <p:nvSpPr>
              <p:cNvPr id="33" name="Rectangle 32"/>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a:solidFill>
                    <a:prstClr val="white"/>
                  </a:solidFill>
                </a:endParaRPr>
              </a:p>
            </p:txBody>
          </p:sp>
          <p:sp>
            <p:nvSpPr>
              <p:cNvPr id="34" name="Right Triangle 4"/>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dirty="0">
                  <a:solidFill>
                    <a:prstClr val="white"/>
                  </a:solidFill>
                </a:endParaRPr>
              </a:p>
            </p:txBody>
          </p:sp>
        </p:grpSp>
        <p:grpSp>
          <p:nvGrpSpPr>
            <p:cNvPr id="6" name="Group 16"/>
            <p:cNvGrpSpPr/>
            <p:nvPr/>
          </p:nvGrpSpPr>
          <p:grpSpPr>
            <a:xfrm>
              <a:off x="4136452" y="2492074"/>
              <a:ext cx="7108180" cy="477510"/>
              <a:chOff x="3131840" y="1491630"/>
              <a:chExt cx="5256584" cy="576064"/>
            </a:xfrm>
          </p:grpSpPr>
          <p:sp>
            <p:nvSpPr>
              <p:cNvPr id="31" name="Rectangle 30"/>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a:solidFill>
                    <a:prstClr val="white"/>
                  </a:solidFill>
                </a:endParaRPr>
              </a:p>
            </p:txBody>
          </p:sp>
          <p:sp>
            <p:nvSpPr>
              <p:cNvPr id="32" name="Right Triangle 31"/>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a:solidFill>
                    <a:prstClr val="white"/>
                  </a:solidFill>
                </a:endParaRPr>
              </a:p>
            </p:txBody>
          </p:sp>
        </p:grpSp>
        <p:grpSp>
          <p:nvGrpSpPr>
            <p:cNvPr id="7" name="Group 19"/>
            <p:cNvGrpSpPr/>
            <p:nvPr/>
          </p:nvGrpSpPr>
          <p:grpSpPr>
            <a:xfrm>
              <a:off x="4167148" y="3968908"/>
              <a:ext cx="7085158" cy="505305"/>
              <a:chOff x="3131840" y="1491630"/>
              <a:chExt cx="5256584" cy="576064"/>
            </a:xfrm>
          </p:grpSpPr>
          <p:sp>
            <p:nvSpPr>
              <p:cNvPr id="29" name="Rectangle 28"/>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a:solidFill>
                    <a:prstClr val="white"/>
                  </a:solidFill>
                </a:endParaRPr>
              </a:p>
            </p:txBody>
          </p:sp>
          <p:sp>
            <p:nvSpPr>
              <p:cNvPr id="30" name="Right Triangle 29"/>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a:solidFill>
                    <a:prstClr val="white"/>
                  </a:solidFill>
                </a:endParaRPr>
              </a:p>
            </p:txBody>
          </p:sp>
        </p:grpSp>
        <p:grpSp>
          <p:nvGrpSpPr>
            <p:cNvPr id="8" name="Group 22"/>
            <p:cNvGrpSpPr/>
            <p:nvPr/>
          </p:nvGrpSpPr>
          <p:grpSpPr>
            <a:xfrm>
              <a:off x="4175786" y="4722586"/>
              <a:ext cx="7085158" cy="505305"/>
              <a:chOff x="3131840" y="1491630"/>
              <a:chExt cx="5256584" cy="576064"/>
            </a:xfrm>
          </p:grpSpPr>
          <p:sp>
            <p:nvSpPr>
              <p:cNvPr id="27" name="Rectangle 26"/>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a:solidFill>
                    <a:prstClr val="white"/>
                  </a:solidFill>
                </a:endParaRPr>
              </a:p>
            </p:txBody>
          </p:sp>
          <p:sp>
            <p:nvSpPr>
              <p:cNvPr id="28" name="Right Triangle 27"/>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a:solidFill>
                    <a:prstClr val="white"/>
                  </a:solidFill>
                </a:endParaRPr>
              </a:p>
            </p:txBody>
          </p:sp>
        </p:grpSp>
        <p:sp>
          <p:nvSpPr>
            <p:cNvPr id="9" name="TextBox 8"/>
            <p:cNvSpPr txBox="1"/>
            <p:nvPr/>
          </p:nvSpPr>
          <p:spPr>
            <a:xfrm>
              <a:off x="4175787" y="1700809"/>
              <a:ext cx="710885" cy="369332"/>
            </a:xfrm>
            <a:prstGeom prst="rect">
              <a:avLst/>
            </a:prstGeom>
            <a:noFill/>
          </p:spPr>
          <p:txBody>
            <a:bodyPr wrap="square" rtlCol="0">
              <a:spAutoFit/>
            </a:bodyPr>
            <a:lstStyle/>
            <a:p>
              <a:pPr latinLnBrk="1"/>
              <a:r>
                <a:rPr lang="hr-HR" b="1">
                  <a:solidFill>
                    <a:prstClr val="white"/>
                  </a:solidFill>
                  <a:cs typeface="Arial" pitchFamily="34" charset="0"/>
                </a:rPr>
                <a:t>1.</a:t>
              </a:r>
            </a:p>
          </p:txBody>
        </p:sp>
        <p:sp>
          <p:nvSpPr>
            <p:cNvPr id="10" name="TextBox 9"/>
            <p:cNvSpPr txBox="1"/>
            <p:nvPr/>
          </p:nvSpPr>
          <p:spPr>
            <a:xfrm>
              <a:off x="4136452" y="2467846"/>
              <a:ext cx="710885" cy="369332"/>
            </a:xfrm>
            <a:prstGeom prst="rect">
              <a:avLst/>
            </a:prstGeom>
            <a:noFill/>
          </p:spPr>
          <p:txBody>
            <a:bodyPr wrap="square" rtlCol="0">
              <a:spAutoFit/>
            </a:bodyPr>
            <a:lstStyle/>
            <a:p>
              <a:pPr latinLnBrk="1"/>
              <a:r>
                <a:rPr lang="hr-HR" b="1">
                  <a:solidFill>
                    <a:prstClr val="white"/>
                  </a:solidFill>
                  <a:cs typeface="Arial" pitchFamily="34" charset="0"/>
                </a:rPr>
                <a:t>2.</a:t>
              </a:r>
            </a:p>
          </p:txBody>
        </p:sp>
        <p:sp>
          <p:nvSpPr>
            <p:cNvPr id="11" name="TextBox 10"/>
            <p:cNvSpPr txBox="1"/>
            <p:nvPr/>
          </p:nvSpPr>
          <p:spPr>
            <a:xfrm>
              <a:off x="4152764" y="3969453"/>
              <a:ext cx="710885" cy="369332"/>
            </a:xfrm>
            <a:prstGeom prst="rect">
              <a:avLst/>
            </a:prstGeom>
            <a:noFill/>
          </p:spPr>
          <p:txBody>
            <a:bodyPr wrap="square" rtlCol="0">
              <a:spAutoFit/>
            </a:bodyPr>
            <a:lstStyle/>
            <a:p>
              <a:pPr latinLnBrk="1"/>
              <a:r>
                <a:rPr lang="hr-HR" b="1">
                  <a:solidFill>
                    <a:prstClr val="white"/>
                  </a:solidFill>
                  <a:cs typeface="Arial" pitchFamily="34" charset="0"/>
                </a:rPr>
                <a:t>4.</a:t>
              </a:r>
            </a:p>
          </p:txBody>
        </p:sp>
        <p:sp>
          <p:nvSpPr>
            <p:cNvPr id="12" name="TextBox 11"/>
            <p:cNvSpPr txBox="1"/>
            <p:nvPr/>
          </p:nvSpPr>
          <p:spPr>
            <a:xfrm>
              <a:off x="5146248" y="2563892"/>
              <a:ext cx="5856756" cy="379656"/>
            </a:xfrm>
            <a:prstGeom prst="rect">
              <a:avLst/>
            </a:prstGeom>
            <a:noFill/>
          </p:spPr>
          <p:txBody>
            <a:bodyPr wrap="square" rtlCol="0">
              <a:spAutoFit/>
            </a:bodyPr>
            <a:lstStyle/>
            <a:p>
              <a:pPr latinLnBrk="1"/>
              <a:r>
                <a:rPr lang="hr-HR" sz="1867" b="1">
                  <a:solidFill>
                    <a:prstClr val="black">
                      <a:lumMod val="75000"/>
                      <a:lumOff val="25000"/>
                    </a:prstClr>
                  </a:solidFill>
                  <a:cs typeface="Arial" pitchFamily="34" charset="0"/>
                </a:rPr>
                <a:t>Upravljanje javnim ulaganjima</a:t>
              </a:r>
            </a:p>
          </p:txBody>
        </p:sp>
        <p:sp>
          <p:nvSpPr>
            <p:cNvPr id="13" name="TextBox 12"/>
            <p:cNvSpPr txBox="1"/>
            <p:nvPr/>
          </p:nvSpPr>
          <p:spPr>
            <a:xfrm>
              <a:off x="5146248" y="4033561"/>
              <a:ext cx="5856756" cy="379656"/>
            </a:xfrm>
            <a:prstGeom prst="rect">
              <a:avLst/>
            </a:prstGeom>
            <a:noFill/>
          </p:spPr>
          <p:txBody>
            <a:bodyPr wrap="square" rtlCol="0">
              <a:spAutoFit/>
            </a:bodyPr>
            <a:lstStyle/>
            <a:p>
              <a:pPr latinLnBrk="1"/>
              <a:r>
                <a:rPr lang="hr-HR" sz="1867" b="1">
                  <a:solidFill>
                    <a:prstClr val="black">
                      <a:lumMod val="75000"/>
                      <a:lumOff val="25000"/>
                    </a:prstClr>
                  </a:solidFill>
                  <a:cs typeface="Arial" pitchFamily="34" charset="0"/>
                </a:rPr>
                <a:t>Monitoring učinka proračunskog programa</a:t>
              </a:r>
            </a:p>
          </p:txBody>
        </p:sp>
        <p:sp>
          <p:nvSpPr>
            <p:cNvPr id="14" name="TextBox 13"/>
            <p:cNvSpPr txBox="1"/>
            <p:nvPr/>
          </p:nvSpPr>
          <p:spPr>
            <a:xfrm>
              <a:off x="5146248" y="4782315"/>
              <a:ext cx="5856756" cy="369332"/>
            </a:xfrm>
            <a:prstGeom prst="rect">
              <a:avLst/>
            </a:prstGeom>
            <a:noFill/>
          </p:spPr>
          <p:txBody>
            <a:bodyPr wrap="square" rtlCol="0">
              <a:spAutoFit/>
            </a:bodyPr>
            <a:lstStyle/>
            <a:p>
              <a:pPr latinLnBrk="1"/>
              <a:r>
                <a:rPr lang="hr-HR" b="1">
                  <a:solidFill>
                    <a:prstClr val="black">
                      <a:lumMod val="75000"/>
                      <a:lumOff val="25000"/>
                    </a:prstClr>
                  </a:solidFill>
                  <a:cs typeface="Arial" pitchFamily="34" charset="0"/>
                </a:rPr>
                <a:t>Elektronički arhiv (portal za dokumentaciju Riznice)</a:t>
              </a:r>
            </a:p>
          </p:txBody>
        </p:sp>
        <p:grpSp>
          <p:nvGrpSpPr>
            <p:cNvPr id="15" name="Group 31"/>
            <p:cNvGrpSpPr/>
            <p:nvPr/>
          </p:nvGrpSpPr>
          <p:grpSpPr>
            <a:xfrm>
              <a:off x="4136453" y="3187912"/>
              <a:ext cx="7115851" cy="505305"/>
              <a:chOff x="3131840" y="1491630"/>
              <a:chExt cx="5256584" cy="576064"/>
            </a:xfrm>
          </p:grpSpPr>
          <p:sp>
            <p:nvSpPr>
              <p:cNvPr id="25" name="Rectangle 24"/>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a:solidFill>
                    <a:prstClr val="white"/>
                  </a:solidFill>
                </a:endParaRPr>
              </a:p>
            </p:txBody>
          </p:sp>
          <p:sp>
            <p:nvSpPr>
              <p:cNvPr id="26" name="Right Triangle 25"/>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a:solidFill>
                    <a:prstClr val="white"/>
                  </a:solidFill>
                </a:endParaRPr>
              </a:p>
            </p:txBody>
          </p:sp>
        </p:grpSp>
        <p:sp>
          <p:nvSpPr>
            <p:cNvPr id="16" name="TextBox 15"/>
            <p:cNvSpPr txBox="1"/>
            <p:nvPr/>
          </p:nvSpPr>
          <p:spPr>
            <a:xfrm>
              <a:off x="4136453" y="3182148"/>
              <a:ext cx="695540" cy="369332"/>
            </a:xfrm>
            <a:prstGeom prst="rect">
              <a:avLst/>
            </a:prstGeom>
            <a:noFill/>
          </p:spPr>
          <p:txBody>
            <a:bodyPr wrap="square" rtlCol="0">
              <a:spAutoFit/>
            </a:bodyPr>
            <a:lstStyle/>
            <a:p>
              <a:pPr latinLnBrk="1"/>
              <a:r>
                <a:rPr lang="hr-HR" b="1">
                  <a:solidFill>
                    <a:prstClr val="white"/>
                  </a:solidFill>
                  <a:cs typeface="Arial" pitchFamily="34" charset="0"/>
                </a:rPr>
                <a:t>3.</a:t>
              </a:r>
            </a:p>
          </p:txBody>
        </p:sp>
        <p:sp>
          <p:nvSpPr>
            <p:cNvPr id="17" name="TextBox 16"/>
            <p:cNvSpPr txBox="1"/>
            <p:nvPr/>
          </p:nvSpPr>
          <p:spPr>
            <a:xfrm>
              <a:off x="4175784" y="4713466"/>
              <a:ext cx="710885" cy="369332"/>
            </a:xfrm>
            <a:prstGeom prst="rect">
              <a:avLst/>
            </a:prstGeom>
            <a:noFill/>
          </p:spPr>
          <p:txBody>
            <a:bodyPr wrap="square" rtlCol="0">
              <a:spAutoFit/>
            </a:bodyPr>
            <a:lstStyle/>
            <a:p>
              <a:pPr latinLnBrk="1"/>
              <a:r>
                <a:rPr lang="hr-HR" b="1">
                  <a:solidFill>
                    <a:prstClr val="white"/>
                  </a:solidFill>
                  <a:cs typeface="Arial" pitchFamily="34" charset="0"/>
                </a:rPr>
                <a:t>5.</a:t>
              </a:r>
            </a:p>
          </p:txBody>
        </p:sp>
        <p:grpSp>
          <p:nvGrpSpPr>
            <p:cNvPr id="18" name="Group 44"/>
            <p:cNvGrpSpPr/>
            <p:nvPr/>
          </p:nvGrpSpPr>
          <p:grpSpPr>
            <a:xfrm>
              <a:off x="4164275" y="5503527"/>
              <a:ext cx="7085158" cy="505305"/>
              <a:chOff x="3131840" y="1491630"/>
              <a:chExt cx="5256584" cy="576064"/>
            </a:xfrm>
          </p:grpSpPr>
          <p:sp>
            <p:nvSpPr>
              <p:cNvPr id="23" name="Rectangle 22"/>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a:solidFill>
                    <a:prstClr val="white"/>
                  </a:solidFill>
                </a:endParaRPr>
              </a:p>
            </p:txBody>
          </p:sp>
          <p:sp>
            <p:nvSpPr>
              <p:cNvPr id="24" name="Right Triangle 23"/>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latinLnBrk="1"/>
                <a:endParaRPr lang="ko-KR" altLang="en-US" sz="2400">
                  <a:solidFill>
                    <a:prstClr val="white"/>
                  </a:solidFill>
                </a:endParaRPr>
              </a:p>
            </p:txBody>
          </p:sp>
        </p:grpSp>
        <p:sp>
          <p:nvSpPr>
            <p:cNvPr id="19" name="TextBox 18"/>
            <p:cNvSpPr txBox="1"/>
            <p:nvPr/>
          </p:nvSpPr>
          <p:spPr>
            <a:xfrm>
              <a:off x="4139546" y="5512873"/>
              <a:ext cx="710885" cy="369332"/>
            </a:xfrm>
            <a:prstGeom prst="rect">
              <a:avLst/>
            </a:prstGeom>
            <a:noFill/>
          </p:spPr>
          <p:txBody>
            <a:bodyPr wrap="square" rtlCol="0">
              <a:spAutoFit/>
            </a:bodyPr>
            <a:lstStyle/>
            <a:p>
              <a:pPr latinLnBrk="1"/>
              <a:r>
                <a:rPr lang="hr-HR" b="1">
                  <a:solidFill>
                    <a:prstClr val="white"/>
                  </a:solidFill>
                  <a:cs typeface="Arial" pitchFamily="34" charset="0"/>
                </a:rPr>
                <a:t>6.</a:t>
              </a:r>
            </a:p>
          </p:txBody>
        </p:sp>
        <p:sp>
          <p:nvSpPr>
            <p:cNvPr id="20" name="TextBox 19"/>
            <p:cNvSpPr txBox="1"/>
            <p:nvPr/>
          </p:nvSpPr>
          <p:spPr>
            <a:xfrm>
              <a:off x="5146248" y="1798404"/>
              <a:ext cx="5856756" cy="379656"/>
            </a:xfrm>
            <a:prstGeom prst="rect">
              <a:avLst/>
            </a:prstGeom>
            <a:noFill/>
          </p:spPr>
          <p:txBody>
            <a:bodyPr wrap="square" rtlCol="0">
              <a:spAutoFit/>
            </a:bodyPr>
            <a:lstStyle/>
            <a:p>
              <a:pPr latinLnBrk="1"/>
              <a:r>
                <a:rPr lang="hr-HR" sz="1867" b="1">
                  <a:solidFill>
                    <a:prstClr val="black">
                      <a:lumMod val="75000"/>
                      <a:lumOff val="25000"/>
                    </a:prstClr>
                  </a:solidFill>
                  <a:cs typeface="Arial" pitchFamily="34" charset="0"/>
                </a:rPr>
                <a:t>Web-portal</a:t>
              </a:r>
            </a:p>
          </p:txBody>
        </p:sp>
        <p:sp>
          <p:nvSpPr>
            <p:cNvPr id="21" name="TextBox 20"/>
            <p:cNvSpPr txBox="1"/>
            <p:nvPr/>
          </p:nvSpPr>
          <p:spPr>
            <a:xfrm>
              <a:off x="5146248" y="3268404"/>
              <a:ext cx="5856756" cy="379656"/>
            </a:xfrm>
            <a:prstGeom prst="rect">
              <a:avLst/>
            </a:prstGeom>
            <a:noFill/>
          </p:spPr>
          <p:txBody>
            <a:bodyPr wrap="square" rtlCol="0">
              <a:spAutoFit/>
            </a:bodyPr>
            <a:lstStyle/>
            <a:p>
              <a:pPr latinLnBrk="1"/>
              <a:r>
                <a:rPr lang="hr-HR" sz="1867" b="1">
                  <a:solidFill>
                    <a:prstClr val="black">
                      <a:lumMod val="75000"/>
                      <a:lumOff val="25000"/>
                    </a:prstClr>
                  </a:solidFill>
                  <a:cs typeface="Arial" pitchFamily="34" charset="0"/>
                </a:rPr>
                <a:t>Srednjoročno planiranje proračuna </a:t>
              </a:r>
            </a:p>
          </p:txBody>
        </p:sp>
        <p:sp>
          <p:nvSpPr>
            <p:cNvPr id="22" name="TextBox 21"/>
            <p:cNvSpPr txBox="1"/>
            <p:nvPr/>
          </p:nvSpPr>
          <p:spPr>
            <a:xfrm>
              <a:off x="5146248" y="5551149"/>
              <a:ext cx="5856756" cy="369332"/>
            </a:xfrm>
            <a:prstGeom prst="rect">
              <a:avLst/>
            </a:prstGeom>
            <a:noFill/>
          </p:spPr>
          <p:txBody>
            <a:bodyPr wrap="square" rtlCol="0">
              <a:spAutoFit/>
            </a:bodyPr>
            <a:lstStyle/>
            <a:p>
              <a:pPr latinLnBrk="1"/>
              <a:r>
                <a:rPr lang="hr-HR" b="1">
                  <a:solidFill>
                    <a:prstClr val="black">
                      <a:lumMod val="75000"/>
                      <a:lumOff val="25000"/>
                    </a:prstClr>
                  </a:solidFill>
                  <a:cs typeface="Arial" pitchFamily="34" charset="0"/>
                </a:rPr>
                <a:t>Administratorski prikaz </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2138082" cy="1325563"/>
          </a:xfrm>
        </p:spPr>
        <p:txBody>
          <a:bodyPr>
            <a:normAutofit/>
          </a:bodyPr>
          <a:lstStyle/>
          <a:p>
            <a:r>
              <a:rPr lang="hr-HR">
                <a:ln w="0"/>
                <a:effectLst>
                  <a:outerShdw blurRad="38100" dist="19050" dir="2700000" algn="tl" rotWithShape="0">
                    <a:schemeClr val="dk1">
                      <a:alpha val="40000"/>
                    </a:schemeClr>
                  </a:outerShdw>
                </a:effectLst>
              </a:rPr>
              <a:t>AGFIS</a:t>
            </a:r>
          </a:p>
        </p:txBody>
      </p:sp>
      <p:sp>
        <p:nvSpPr>
          <p:cNvPr id="3" name="Content Placeholder 2"/>
          <p:cNvSpPr>
            <a:spLocks noGrp="1"/>
          </p:cNvSpPr>
          <p:nvPr>
            <p:ph idx="1"/>
          </p:nvPr>
        </p:nvSpPr>
        <p:spPr>
          <a:xfrm>
            <a:off x="393405" y="1825625"/>
            <a:ext cx="8601739" cy="4628338"/>
          </a:xfrm>
        </p:spPr>
        <p:txBody>
          <a:bodyPr>
            <a:normAutofit fontScale="62500" lnSpcReduction="20000"/>
          </a:bodyPr>
          <a:lstStyle/>
          <a:p>
            <a:pPr marL="0" indent="0">
              <a:buNone/>
            </a:pPr>
            <a:r>
              <a:rPr lang="hr-HR" sz="3400" b="1">
                <a:solidFill>
                  <a:srgbClr val="C89800"/>
                </a:solidFill>
              </a:rPr>
              <a:t>Definicija:</a:t>
            </a:r>
          </a:p>
          <a:p>
            <a:pPr marL="0" indent="0" algn="just">
              <a:buNone/>
            </a:pPr>
            <a:r>
              <a:rPr lang="hr-HR"/>
              <a:t>Informacijski sustav albanske vlade za financije jest sustav kojim Vlada Albanije provodi sve procese izvršenja proračuna te financijsko izvještavanje o proračunu opće vlade. Riječ je o platformi Oracle E-Business Suite koja je u potpunosti implementirana kao sustav koji radi uživo u 2010. </a:t>
            </a:r>
          </a:p>
          <a:p>
            <a:pPr>
              <a:lnSpc>
                <a:spcPct val="80000"/>
              </a:lnSpc>
              <a:buNone/>
            </a:pPr>
            <a:endParaRPr lang="en-US" dirty="0"/>
          </a:p>
          <a:p>
            <a:pPr>
              <a:lnSpc>
                <a:spcPct val="80000"/>
              </a:lnSpc>
              <a:buNone/>
            </a:pPr>
            <a:r>
              <a:rPr lang="hr-HR" sz="3400" b="1">
                <a:solidFill>
                  <a:srgbClr val="C89800"/>
                </a:solidFill>
              </a:rPr>
              <a:t>Pravna osnova:</a:t>
            </a:r>
          </a:p>
          <a:p>
            <a:pPr>
              <a:lnSpc>
                <a:spcPct val="80000"/>
              </a:lnSpc>
              <a:buClr>
                <a:srgbClr val="C89800"/>
              </a:buClr>
              <a:buFont typeface="Wingdings" pitchFamily="2" charset="2"/>
              <a:buChar char="§"/>
            </a:pPr>
            <a:r>
              <a:rPr lang="hr-HR"/>
              <a:t>Zakon o upravljanju proračunskim sustavom.</a:t>
            </a:r>
          </a:p>
          <a:p>
            <a:pPr indent="4763">
              <a:lnSpc>
                <a:spcPct val="80000"/>
              </a:lnSpc>
              <a:buClr>
                <a:srgbClr val="C89800"/>
              </a:buClr>
              <a:buNone/>
            </a:pPr>
            <a:r>
              <a:rPr lang="hr-HR"/>
              <a:t>(br. 9936 od 26. lipnja/juna 2008., kako je izmijenjen i dopunjen zakonom br. 57/2016.)</a:t>
            </a:r>
          </a:p>
          <a:p>
            <a:pPr>
              <a:lnSpc>
                <a:spcPct val="120000"/>
              </a:lnSpc>
              <a:buClr>
                <a:srgbClr val="C89800"/>
              </a:buClr>
              <a:buFont typeface="Wingdings" pitchFamily="2" charset="2"/>
              <a:buChar char="§"/>
            </a:pPr>
            <a:r>
              <a:rPr lang="hr-HR"/>
              <a:t>Zakon br. 10296, od 8. srpnja/jula 2010.,kako je izmijenjen i dopunjen Zakonom br. 110/2015 od 15. listopada/oktobra 2015. o financijskom upravljanju i nadzoru</a:t>
            </a:r>
          </a:p>
          <a:p>
            <a:pPr>
              <a:lnSpc>
                <a:spcPct val="80000"/>
              </a:lnSpc>
              <a:buClr>
                <a:srgbClr val="C89800"/>
              </a:buClr>
              <a:buFont typeface="Wingdings" pitchFamily="2" charset="2"/>
              <a:buChar char="§"/>
            </a:pPr>
            <a:r>
              <a:rPr lang="hr-HR"/>
              <a:t>Uputa br. 9 od 20. ožujka/marta 2018. o standardnim postupcima provedbe proračuna</a:t>
            </a:r>
          </a:p>
          <a:p>
            <a:pPr>
              <a:lnSpc>
                <a:spcPct val="120000"/>
              </a:lnSpc>
              <a:buClr>
                <a:srgbClr val="C89800"/>
              </a:buClr>
              <a:buFont typeface="Wingdings" pitchFamily="2" charset="2"/>
              <a:buChar char="§"/>
            </a:pPr>
            <a:r>
              <a:rPr lang="hr-HR"/>
              <a:t>Posebna smjernica br. 9/1 od 20. ožujka/marta 2018. o postupcima izvršenja proračuna za središnju i lokalnu razinu vlasti koja upotrebljava Vladin informacijskih sustava za financije</a:t>
            </a:r>
          </a:p>
        </p:txBody>
      </p:sp>
      <p:pic>
        <p:nvPicPr>
          <p:cNvPr id="2051" name="Picture 3"/>
          <p:cNvPicPr>
            <a:picLocks noChangeAspect="1" noChangeArrowheads="1"/>
          </p:cNvPicPr>
          <p:nvPr/>
        </p:nvPicPr>
        <p:blipFill>
          <a:blip r:embed="rId4"/>
          <a:srcRect/>
          <a:stretch>
            <a:fillRect/>
          </a:stretch>
        </p:blipFill>
        <p:spPr bwMode="auto">
          <a:xfrm>
            <a:off x="9218429" y="1899352"/>
            <a:ext cx="2760368" cy="4505325"/>
          </a:xfrm>
          <a:prstGeom prst="rect">
            <a:avLst/>
          </a:prstGeom>
          <a:noFill/>
          <a:ln w="9525">
            <a:noFill/>
            <a:miter lim="800000"/>
            <a:headEnd/>
            <a:tailEnd/>
          </a:ln>
          <a:effectLst/>
        </p:spPr>
      </p:pic>
      <p:sp>
        <p:nvSpPr>
          <p:cNvPr id="7" name="TextBox 6"/>
          <p:cNvSpPr txBox="1"/>
          <p:nvPr/>
        </p:nvSpPr>
        <p:spPr>
          <a:xfrm>
            <a:off x="9133367" y="5932968"/>
            <a:ext cx="542261" cy="230832"/>
          </a:xfrm>
          <a:prstGeom prst="rect">
            <a:avLst/>
          </a:prstGeom>
          <a:noFill/>
        </p:spPr>
        <p:txBody>
          <a:bodyPr wrap="square" rtlCol="0">
            <a:spAutoFit/>
          </a:bodyPr>
          <a:lstStyle/>
          <a:p>
            <a:r>
              <a:rPr lang="hr-HR" sz="900">
                <a:solidFill>
                  <a:schemeClr val="accent1">
                    <a:lumMod val="75000"/>
                  </a:schemeClr>
                </a:solidFill>
              </a:rPr>
              <a:t>STOPE</a:t>
            </a:r>
          </a:p>
        </p:txBody>
      </p:sp>
      <p:sp>
        <p:nvSpPr>
          <p:cNvPr id="8" name="TextBox 7"/>
          <p:cNvSpPr txBox="1"/>
          <p:nvPr/>
        </p:nvSpPr>
        <p:spPr>
          <a:xfrm>
            <a:off x="9689804" y="5947144"/>
            <a:ext cx="868326" cy="230832"/>
          </a:xfrm>
          <a:prstGeom prst="rect">
            <a:avLst/>
          </a:prstGeom>
          <a:noFill/>
        </p:spPr>
        <p:txBody>
          <a:bodyPr wrap="square" rtlCol="0">
            <a:spAutoFit/>
          </a:bodyPr>
          <a:lstStyle/>
          <a:p>
            <a:r>
              <a:rPr lang="hr-HR" sz="900">
                <a:solidFill>
                  <a:schemeClr val="accent1">
                    <a:lumMod val="75000"/>
                  </a:schemeClr>
                </a:solidFill>
              </a:rPr>
              <a:t>IZVOD</a:t>
            </a:r>
          </a:p>
        </p:txBody>
      </p:sp>
      <p:sp>
        <p:nvSpPr>
          <p:cNvPr id="9" name="TextBox 8"/>
          <p:cNvSpPr txBox="1"/>
          <p:nvPr/>
        </p:nvSpPr>
        <p:spPr>
          <a:xfrm>
            <a:off x="9179441" y="6358270"/>
            <a:ext cx="1027815" cy="230832"/>
          </a:xfrm>
          <a:prstGeom prst="rect">
            <a:avLst/>
          </a:prstGeom>
          <a:noFill/>
        </p:spPr>
        <p:txBody>
          <a:bodyPr wrap="square" rtlCol="0">
            <a:spAutoFit/>
          </a:bodyPr>
          <a:lstStyle/>
          <a:p>
            <a:r>
              <a:rPr lang="hr-HR" sz="900">
                <a:solidFill>
                  <a:schemeClr val="accent1">
                    <a:lumMod val="75000"/>
                  </a:schemeClr>
                </a:solidFill>
              </a:rPr>
              <a:t>POTVRDE</a:t>
            </a:r>
          </a:p>
        </p:txBody>
      </p:sp>
      <p:sp>
        <p:nvSpPr>
          <p:cNvPr id="10" name="TextBox 9"/>
          <p:cNvSpPr txBox="1"/>
          <p:nvPr/>
        </p:nvSpPr>
        <p:spPr>
          <a:xfrm>
            <a:off x="10380919" y="5947146"/>
            <a:ext cx="900223" cy="369332"/>
          </a:xfrm>
          <a:prstGeom prst="rect">
            <a:avLst/>
          </a:prstGeom>
          <a:noFill/>
        </p:spPr>
        <p:txBody>
          <a:bodyPr wrap="square" rtlCol="0">
            <a:spAutoFit/>
          </a:bodyPr>
          <a:lstStyle/>
          <a:p>
            <a:r>
              <a:rPr lang="hr-HR" sz="900">
                <a:solidFill>
                  <a:schemeClr val="accent1">
                    <a:lumMod val="75000"/>
                  </a:schemeClr>
                </a:solidFill>
              </a:rPr>
              <a:t>DEFINICIJA INSTRUMENTA</a:t>
            </a:r>
          </a:p>
        </p:txBody>
      </p:sp>
      <p:sp>
        <p:nvSpPr>
          <p:cNvPr id="11" name="TextBox 10"/>
          <p:cNvSpPr txBox="1"/>
          <p:nvPr/>
        </p:nvSpPr>
        <p:spPr>
          <a:xfrm>
            <a:off x="11121656" y="5936512"/>
            <a:ext cx="1070344" cy="223138"/>
          </a:xfrm>
          <a:prstGeom prst="rect">
            <a:avLst/>
          </a:prstGeom>
          <a:noFill/>
        </p:spPr>
        <p:txBody>
          <a:bodyPr wrap="square" rtlCol="0">
            <a:spAutoFit/>
          </a:bodyPr>
          <a:lstStyle/>
          <a:p>
            <a:r>
              <a:rPr lang="hr-HR" sz="850">
                <a:solidFill>
                  <a:schemeClr val="accent1">
                    <a:lumMod val="75000"/>
                  </a:schemeClr>
                </a:solidFill>
              </a:rPr>
              <a:t>TRANSAKCIJE</a:t>
            </a:r>
          </a:p>
        </p:txBody>
      </p:sp>
      <p:sp>
        <p:nvSpPr>
          <p:cNvPr id="12" name="TextBox 11"/>
          <p:cNvSpPr txBox="1"/>
          <p:nvPr/>
        </p:nvSpPr>
        <p:spPr>
          <a:xfrm>
            <a:off x="11518605" y="6301563"/>
            <a:ext cx="1070344" cy="230832"/>
          </a:xfrm>
          <a:prstGeom prst="rect">
            <a:avLst/>
          </a:prstGeom>
          <a:noFill/>
        </p:spPr>
        <p:txBody>
          <a:bodyPr wrap="square" rtlCol="0">
            <a:spAutoFit/>
          </a:bodyPr>
          <a:lstStyle/>
          <a:p>
            <a:r>
              <a:rPr lang="hr-HR" sz="900">
                <a:solidFill>
                  <a:schemeClr val="accent1">
                    <a:lumMod val="75000"/>
                  </a:schemeClr>
                </a:solidFill>
              </a:rPr>
              <a:t>PLAĆANJA</a:t>
            </a:r>
          </a:p>
        </p:txBody>
      </p:sp>
      <p:sp>
        <p:nvSpPr>
          <p:cNvPr id="13" name="TextBox 12"/>
          <p:cNvSpPr txBox="1"/>
          <p:nvPr/>
        </p:nvSpPr>
        <p:spPr>
          <a:xfrm>
            <a:off x="10901917" y="6354727"/>
            <a:ext cx="761999" cy="369332"/>
          </a:xfrm>
          <a:prstGeom prst="rect">
            <a:avLst/>
          </a:prstGeom>
          <a:noFill/>
        </p:spPr>
        <p:txBody>
          <a:bodyPr wrap="square" rtlCol="0">
            <a:spAutoFit/>
          </a:bodyPr>
          <a:lstStyle/>
          <a:p>
            <a:r>
              <a:rPr lang="hr-HR" sz="900">
                <a:solidFill>
                  <a:schemeClr val="accent1">
                    <a:lumMod val="75000"/>
                  </a:schemeClr>
                </a:solidFill>
              </a:rPr>
              <a:t>PLAĆANJA</a:t>
            </a:r>
          </a:p>
          <a:p>
            <a:r>
              <a:rPr lang="hr-HR" sz="900">
                <a:solidFill>
                  <a:schemeClr val="accent1">
                    <a:lumMod val="75000"/>
                  </a:schemeClr>
                </a:solidFill>
              </a:rPr>
              <a:t>PLANIRANA</a:t>
            </a:r>
          </a:p>
        </p:txBody>
      </p:sp>
      <p:sp>
        <p:nvSpPr>
          <p:cNvPr id="15" name="TextBox 14"/>
          <p:cNvSpPr txBox="1"/>
          <p:nvPr/>
        </p:nvSpPr>
        <p:spPr>
          <a:xfrm>
            <a:off x="9689804" y="6350445"/>
            <a:ext cx="1169581" cy="369332"/>
          </a:xfrm>
          <a:prstGeom prst="rect">
            <a:avLst/>
          </a:prstGeom>
          <a:noFill/>
        </p:spPr>
        <p:txBody>
          <a:bodyPr wrap="square" rtlCol="0">
            <a:spAutoFit/>
          </a:bodyPr>
          <a:lstStyle/>
          <a:p>
            <a:pPr algn="ctr"/>
            <a:r>
              <a:rPr lang="hr-HR" sz="900" dirty="0">
                <a:solidFill>
                  <a:schemeClr val="accent1">
                    <a:lumMod val="75000"/>
                  </a:schemeClr>
                </a:solidFill>
              </a:rPr>
              <a:t>RAČUNOVODSTVENI</a:t>
            </a:r>
          </a:p>
          <a:p>
            <a:pPr algn="ctr"/>
            <a:r>
              <a:rPr lang="hr-HR" sz="900" dirty="0">
                <a:solidFill>
                  <a:schemeClr val="accent1">
                    <a:lumMod val="75000"/>
                  </a:schemeClr>
                </a:solidFill>
              </a:rPr>
              <a:t>UNOSI</a:t>
            </a:r>
          </a:p>
        </p:txBody>
      </p:sp>
    </p:spTree>
    <p:extLst>
      <p:ext uri="{BB962C8B-B14F-4D97-AF65-F5344CB8AC3E}">
        <p14:creationId xmlns:p14="http://schemas.microsoft.com/office/powerpoint/2010/main" val="916995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956328C-CBF4-4A3D-A603-F89FB61818F6}"/>
              </a:ext>
            </a:extLst>
          </p:cNvPr>
          <p:cNvSpPr txBox="1"/>
          <p:nvPr/>
        </p:nvSpPr>
        <p:spPr>
          <a:xfrm rot="3406339">
            <a:off x="7512650" y="1703376"/>
            <a:ext cx="507831" cy="2018315"/>
          </a:xfrm>
          <a:prstGeom prst="rect">
            <a:avLst/>
          </a:prstGeom>
          <a:noFill/>
        </p:spPr>
        <p:txBody>
          <a:bodyPr vert="vert270" wrap="square" rtlCol="0">
            <a:spAutoFit/>
          </a:bodyPr>
          <a:lstStyle/>
          <a:p>
            <a:r>
              <a:rPr lang="hr-HR" sz="1050">
                <a:solidFill>
                  <a:schemeClr val="bg2">
                    <a:lumMod val="25000"/>
                  </a:schemeClr>
                </a:solidFill>
              </a:rPr>
              <a:t>Odobreno donatorsko financiranje investicijskih prijedloga</a:t>
            </a:r>
          </a:p>
        </p:txBody>
      </p:sp>
      <p:sp>
        <p:nvSpPr>
          <p:cNvPr id="5" name="Oval 4">
            <a:extLst>
              <a:ext uri="{FF2B5EF4-FFF2-40B4-BE49-F238E27FC236}">
                <a16:creationId xmlns:a16="http://schemas.microsoft.com/office/drawing/2014/main" id="{8B047BB4-642D-4AEB-874D-04E3069279DC}"/>
              </a:ext>
            </a:extLst>
          </p:cNvPr>
          <p:cNvSpPr/>
          <p:nvPr/>
        </p:nvSpPr>
        <p:spPr>
          <a:xfrm>
            <a:off x="2000054" y="807177"/>
            <a:ext cx="2300140" cy="1197204"/>
          </a:xfrm>
          <a:prstGeom prst="ellipse">
            <a:avLst/>
          </a:prstGeom>
          <a:solidFill>
            <a:srgbClr val="9E5EC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hr-HR">
                <a:solidFill>
                  <a:schemeClr val="bg2">
                    <a:lumMod val="25000"/>
                  </a:schemeClr>
                </a:solidFill>
              </a:rPr>
              <a:t>IPSIS</a:t>
            </a:r>
          </a:p>
        </p:txBody>
      </p:sp>
      <p:sp>
        <p:nvSpPr>
          <p:cNvPr id="6" name="Oval 5">
            <a:extLst>
              <a:ext uri="{FF2B5EF4-FFF2-40B4-BE49-F238E27FC236}">
                <a16:creationId xmlns:a16="http://schemas.microsoft.com/office/drawing/2014/main" id="{BA3C2164-4907-4A0A-9FF8-8ADE3BA840A8}"/>
              </a:ext>
            </a:extLst>
          </p:cNvPr>
          <p:cNvSpPr/>
          <p:nvPr/>
        </p:nvSpPr>
        <p:spPr>
          <a:xfrm>
            <a:off x="7346623" y="807177"/>
            <a:ext cx="2300140" cy="1197204"/>
          </a:xfrm>
          <a:prstGeom prst="ellipse">
            <a:avLst/>
          </a:prstGeom>
          <a:solidFill>
            <a:srgbClr val="6DB0E4"/>
          </a:solidFill>
          <a:ln>
            <a:solidFill>
              <a:srgbClr val="6DB0E4"/>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hr-HR" sz="2800">
                <a:solidFill>
                  <a:schemeClr val="bg2">
                    <a:lumMod val="25000"/>
                  </a:schemeClr>
                </a:solidFill>
              </a:rPr>
              <a:t>EAMIS</a:t>
            </a:r>
          </a:p>
        </p:txBody>
      </p:sp>
      <p:sp>
        <p:nvSpPr>
          <p:cNvPr id="7" name="Oval 6">
            <a:extLst>
              <a:ext uri="{FF2B5EF4-FFF2-40B4-BE49-F238E27FC236}">
                <a16:creationId xmlns:a16="http://schemas.microsoft.com/office/drawing/2014/main" id="{645BB5B3-16F4-4C82-B17F-807B1AF3D4F1}"/>
              </a:ext>
            </a:extLst>
          </p:cNvPr>
          <p:cNvSpPr/>
          <p:nvPr/>
        </p:nvSpPr>
        <p:spPr>
          <a:xfrm>
            <a:off x="4960560" y="5438686"/>
            <a:ext cx="1976486" cy="1257306"/>
          </a:xfrm>
          <a:prstGeom prst="ellipse">
            <a:avLst/>
          </a:prstGeom>
          <a:solidFill>
            <a:srgbClr val="FFC000"/>
          </a:solidFill>
          <a:ln>
            <a:solidFill>
              <a:srgbClr val="FFC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hr-HR" sz="2800">
                <a:solidFill>
                  <a:schemeClr val="bg2">
                    <a:lumMod val="25000"/>
                  </a:schemeClr>
                </a:solidFill>
              </a:rPr>
              <a:t>AGFIS</a:t>
            </a:r>
          </a:p>
        </p:txBody>
      </p:sp>
      <p:cxnSp>
        <p:nvCxnSpPr>
          <p:cNvPr id="9" name="Connector: Curved 8">
            <a:extLst>
              <a:ext uri="{FF2B5EF4-FFF2-40B4-BE49-F238E27FC236}">
                <a16:creationId xmlns:a16="http://schemas.microsoft.com/office/drawing/2014/main" id="{5F499797-7CCB-479B-AF86-8E128C62866A}"/>
              </a:ext>
            </a:extLst>
          </p:cNvPr>
          <p:cNvCxnSpPr>
            <a:cxnSpLocks/>
            <a:endCxn id="72" idx="2"/>
          </p:cNvCxnSpPr>
          <p:nvPr/>
        </p:nvCxnSpPr>
        <p:spPr>
          <a:xfrm rot="16200000" flipH="1">
            <a:off x="3142539" y="2384000"/>
            <a:ext cx="1461304" cy="70206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9C85F8-D833-40BA-9D8A-76D3DD10A25B}"/>
              </a:ext>
            </a:extLst>
          </p:cNvPr>
          <p:cNvSpPr txBox="1"/>
          <p:nvPr/>
        </p:nvSpPr>
        <p:spPr>
          <a:xfrm>
            <a:off x="1891649" y="2611835"/>
            <a:ext cx="1976486" cy="600164"/>
          </a:xfrm>
          <a:prstGeom prst="rect">
            <a:avLst/>
          </a:prstGeom>
          <a:noFill/>
        </p:spPr>
        <p:txBody>
          <a:bodyPr wrap="square" rtlCol="0">
            <a:spAutoFit/>
          </a:bodyPr>
          <a:lstStyle/>
          <a:p>
            <a:r>
              <a:rPr lang="hr-HR" sz="1100">
                <a:solidFill>
                  <a:schemeClr val="bg2">
                    <a:lumMod val="25000"/>
                  </a:schemeClr>
                </a:solidFill>
              </a:rPr>
              <a:t>Prioritetne mjere, ciljevi politika, strateški ciljevi, posebni ciljevi, pokazatelji</a:t>
            </a:r>
          </a:p>
        </p:txBody>
      </p:sp>
      <p:cxnSp>
        <p:nvCxnSpPr>
          <p:cNvPr id="15" name="Connector: Curved 14">
            <a:extLst>
              <a:ext uri="{FF2B5EF4-FFF2-40B4-BE49-F238E27FC236}">
                <a16:creationId xmlns:a16="http://schemas.microsoft.com/office/drawing/2014/main" id="{0C6A98AB-5384-44D7-A9F7-3079ABC73F8F}"/>
              </a:ext>
            </a:extLst>
          </p:cNvPr>
          <p:cNvCxnSpPr>
            <a:cxnSpLocks/>
            <a:stCxn id="72" idx="5"/>
          </p:cNvCxnSpPr>
          <p:nvPr/>
        </p:nvCxnSpPr>
        <p:spPr>
          <a:xfrm rot="5400000" flipH="1" flipV="1">
            <a:off x="6604721" y="1446729"/>
            <a:ext cx="2183221" cy="3020088"/>
          </a:xfrm>
          <a:prstGeom prst="curvedConnector4">
            <a:avLst>
              <a:gd name="adj1" fmla="val 9680"/>
              <a:gd name="adj2" fmla="val 10498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5A54145D-70C7-4DEA-BEEF-855209A10A3D}"/>
              </a:ext>
            </a:extLst>
          </p:cNvPr>
          <p:cNvCxnSpPr>
            <a:cxnSpLocks/>
            <a:stCxn id="72" idx="4"/>
            <a:endCxn id="7" idx="0"/>
          </p:cNvCxnSpPr>
          <p:nvPr/>
        </p:nvCxnSpPr>
        <p:spPr>
          <a:xfrm rot="16200000" flipH="1">
            <a:off x="5086718" y="4576601"/>
            <a:ext cx="1148942" cy="57522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B4FF218-7852-4738-8734-D82C2A48F0FD}"/>
              </a:ext>
            </a:extLst>
          </p:cNvPr>
          <p:cNvSpPr txBox="1"/>
          <p:nvPr/>
        </p:nvSpPr>
        <p:spPr>
          <a:xfrm rot="19271740">
            <a:off x="7834912" y="2631150"/>
            <a:ext cx="2081017" cy="600164"/>
          </a:xfrm>
          <a:prstGeom prst="rect">
            <a:avLst/>
          </a:prstGeom>
          <a:noFill/>
        </p:spPr>
        <p:txBody>
          <a:bodyPr wrap="square" rtlCol="0">
            <a:spAutoFit/>
          </a:bodyPr>
          <a:lstStyle/>
          <a:p>
            <a:r>
              <a:rPr lang="hr-HR" sz="1100">
                <a:solidFill>
                  <a:schemeClr val="bg2">
                    <a:lumMod val="25000"/>
                  </a:schemeClr>
                </a:solidFill>
              </a:rPr>
              <a:t>Podaci o isplatama riznice za projekte koje financiraju donatori </a:t>
            </a:r>
          </a:p>
        </p:txBody>
      </p:sp>
      <p:cxnSp>
        <p:nvCxnSpPr>
          <p:cNvPr id="26" name="Connector: Curved 25">
            <a:extLst>
              <a:ext uri="{FF2B5EF4-FFF2-40B4-BE49-F238E27FC236}">
                <a16:creationId xmlns:a16="http://schemas.microsoft.com/office/drawing/2014/main" id="{C462DD83-FD37-44C5-9128-1936FB47DE86}"/>
              </a:ext>
            </a:extLst>
          </p:cNvPr>
          <p:cNvCxnSpPr>
            <a:cxnSpLocks/>
            <a:stCxn id="72" idx="7"/>
            <a:endCxn id="110" idx="6"/>
          </p:cNvCxnSpPr>
          <p:nvPr/>
        </p:nvCxnSpPr>
        <p:spPr>
          <a:xfrm rot="16200000" flipV="1">
            <a:off x="4515576" y="1212273"/>
            <a:ext cx="1457972" cy="188345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465B663-E0EE-4D48-BC69-953C7FE63A62}"/>
              </a:ext>
            </a:extLst>
          </p:cNvPr>
          <p:cNvSpPr txBox="1"/>
          <p:nvPr/>
        </p:nvSpPr>
        <p:spPr>
          <a:xfrm>
            <a:off x="3754351" y="1897598"/>
            <a:ext cx="2320322" cy="707886"/>
          </a:xfrm>
          <a:prstGeom prst="rect">
            <a:avLst/>
          </a:prstGeom>
          <a:noFill/>
        </p:spPr>
        <p:txBody>
          <a:bodyPr wrap="square" rtlCol="0">
            <a:spAutoFit/>
          </a:bodyPr>
          <a:lstStyle/>
          <a:p>
            <a:r>
              <a:rPr lang="hr-HR" sz="1000">
                <a:solidFill>
                  <a:schemeClr val="bg2">
                    <a:lumMod val="25000"/>
                  </a:schemeClr>
                </a:solidFill>
              </a:rPr>
              <a:t>Popis institucija, proračunski programi, projekti, rezultati i podaci o planiranom proračunu, podaci o izvršenju proračuna, vrijednosti KPI-jeva</a:t>
            </a:r>
          </a:p>
        </p:txBody>
      </p:sp>
      <p:cxnSp>
        <p:nvCxnSpPr>
          <p:cNvPr id="29" name="Connector: Curved 28">
            <a:extLst>
              <a:ext uri="{FF2B5EF4-FFF2-40B4-BE49-F238E27FC236}">
                <a16:creationId xmlns:a16="http://schemas.microsoft.com/office/drawing/2014/main" id="{403B0AEC-3F64-4A42-BDB6-8F2DB6F2D67B}"/>
              </a:ext>
            </a:extLst>
          </p:cNvPr>
          <p:cNvCxnSpPr>
            <a:cxnSpLocks/>
          </p:cNvCxnSpPr>
          <p:nvPr/>
        </p:nvCxnSpPr>
        <p:spPr>
          <a:xfrm>
            <a:off x="4236279" y="1197568"/>
            <a:ext cx="3235534" cy="1084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A18372E-EA2A-4372-BECA-E505873C1643}"/>
              </a:ext>
            </a:extLst>
          </p:cNvPr>
          <p:cNvSpPr txBox="1"/>
          <p:nvPr/>
        </p:nvSpPr>
        <p:spPr>
          <a:xfrm>
            <a:off x="4120541" y="903193"/>
            <a:ext cx="3527631" cy="261610"/>
          </a:xfrm>
          <a:prstGeom prst="rect">
            <a:avLst/>
          </a:prstGeom>
          <a:noFill/>
        </p:spPr>
        <p:txBody>
          <a:bodyPr wrap="square" rtlCol="0">
            <a:spAutoFit/>
          </a:bodyPr>
          <a:lstStyle/>
          <a:p>
            <a:r>
              <a:rPr lang="hr-HR" sz="1100">
                <a:solidFill>
                  <a:schemeClr val="bg2">
                    <a:lumMod val="25000"/>
                  </a:schemeClr>
                </a:solidFill>
              </a:rPr>
              <a:t>Prioritetne mjere, ciljevi politika, COR-ovi, PRC-ovi, pokazatelji</a:t>
            </a:r>
          </a:p>
        </p:txBody>
      </p:sp>
      <p:sp>
        <p:nvSpPr>
          <p:cNvPr id="34" name="TextBox 33">
            <a:extLst>
              <a:ext uri="{FF2B5EF4-FFF2-40B4-BE49-F238E27FC236}">
                <a16:creationId xmlns:a16="http://schemas.microsoft.com/office/drawing/2014/main" id="{7F41EC36-43A3-4677-854E-B8654810CD95}"/>
              </a:ext>
            </a:extLst>
          </p:cNvPr>
          <p:cNvSpPr txBox="1"/>
          <p:nvPr/>
        </p:nvSpPr>
        <p:spPr>
          <a:xfrm>
            <a:off x="4508333" y="4290985"/>
            <a:ext cx="1000029" cy="276999"/>
          </a:xfrm>
          <a:prstGeom prst="rect">
            <a:avLst/>
          </a:prstGeom>
          <a:noFill/>
        </p:spPr>
        <p:txBody>
          <a:bodyPr wrap="square" rtlCol="0">
            <a:spAutoFit/>
          </a:bodyPr>
          <a:lstStyle/>
          <a:p>
            <a:r>
              <a:rPr lang="hr-HR" sz="1200">
                <a:solidFill>
                  <a:schemeClr val="bg2">
                    <a:lumMod val="25000"/>
                  </a:schemeClr>
                </a:solidFill>
              </a:rPr>
              <a:t>Proračunski plan</a:t>
            </a:r>
          </a:p>
        </p:txBody>
      </p:sp>
      <p:sp>
        <p:nvSpPr>
          <p:cNvPr id="35" name="Oval 34">
            <a:extLst>
              <a:ext uri="{FF2B5EF4-FFF2-40B4-BE49-F238E27FC236}">
                <a16:creationId xmlns:a16="http://schemas.microsoft.com/office/drawing/2014/main" id="{53F5E86E-E05E-43B9-8CBF-B53544F8F095}"/>
              </a:ext>
            </a:extLst>
          </p:cNvPr>
          <p:cNvSpPr/>
          <p:nvPr/>
        </p:nvSpPr>
        <p:spPr>
          <a:xfrm>
            <a:off x="215246" y="2414870"/>
            <a:ext cx="1234910" cy="712450"/>
          </a:xfrm>
          <a:prstGeom prst="ellipse">
            <a:avLst/>
          </a:prstGeom>
          <a:solidFill>
            <a:srgbClr val="D77DD6"/>
          </a:solidFill>
          <a:ln>
            <a:solidFill>
              <a:srgbClr val="D77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a:ln w="0"/>
                <a:solidFill>
                  <a:schemeClr val="bg2">
                    <a:lumMod val="25000"/>
                  </a:schemeClr>
                </a:solidFill>
                <a:effectLst>
                  <a:outerShdw blurRad="38100" dist="19050" dir="2700000" algn="tl" rotWithShape="0">
                    <a:schemeClr val="dk1">
                      <a:alpha val="40000"/>
                    </a:schemeClr>
                  </a:outerShdw>
                </a:effectLst>
              </a:rPr>
              <a:t>INSTAT</a:t>
            </a:r>
          </a:p>
        </p:txBody>
      </p:sp>
      <p:sp>
        <p:nvSpPr>
          <p:cNvPr id="36" name="Oval 35">
            <a:extLst>
              <a:ext uri="{FF2B5EF4-FFF2-40B4-BE49-F238E27FC236}">
                <a16:creationId xmlns:a16="http://schemas.microsoft.com/office/drawing/2014/main" id="{E2327390-0E6B-4D30-AE92-B88A115E358B}"/>
              </a:ext>
            </a:extLst>
          </p:cNvPr>
          <p:cNvSpPr/>
          <p:nvPr/>
        </p:nvSpPr>
        <p:spPr>
          <a:xfrm>
            <a:off x="10389451" y="4921983"/>
            <a:ext cx="1635178" cy="781320"/>
          </a:xfrm>
          <a:prstGeom prst="ellipse">
            <a:avLst/>
          </a:prstGeom>
          <a:solidFill>
            <a:srgbClr val="FFE48F"/>
          </a:solidFill>
          <a:ln>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a:ln w="0"/>
                <a:solidFill>
                  <a:schemeClr val="bg2">
                    <a:lumMod val="25000"/>
                  </a:schemeClr>
                </a:solidFill>
                <a:effectLst>
                  <a:outerShdw blurRad="38100" dist="19050" dir="2700000" algn="tl" rotWithShape="0">
                    <a:schemeClr val="dk1">
                      <a:alpha val="40000"/>
                    </a:schemeClr>
                  </a:outerShdw>
                </a:effectLst>
              </a:rPr>
              <a:t>Sustav javne nabave</a:t>
            </a:r>
            <a:r>
              <a:rPr lang="hr-HR" sz="1400">
                <a:solidFill>
                  <a:schemeClr val="bg2">
                    <a:lumMod val="25000"/>
                  </a:schemeClr>
                </a:solidFill>
              </a:rPr>
              <a:t> </a:t>
            </a:r>
          </a:p>
        </p:txBody>
      </p:sp>
      <p:sp>
        <p:nvSpPr>
          <p:cNvPr id="37" name="Oval 36">
            <a:extLst>
              <a:ext uri="{FF2B5EF4-FFF2-40B4-BE49-F238E27FC236}">
                <a16:creationId xmlns:a16="http://schemas.microsoft.com/office/drawing/2014/main" id="{C0D7E5DB-A8EE-41AB-BB33-8ADD60CC6F2B}"/>
              </a:ext>
            </a:extLst>
          </p:cNvPr>
          <p:cNvSpPr/>
          <p:nvPr/>
        </p:nvSpPr>
        <p:spPr>
          <a:xfrm>
            <a:off x="10137639" y="3536531"/>
            <a:ext cx="1635177" cy="1266844"/>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n w="0"/>
                <a:solidFill>
                  <a:schemeClr val="bg2">
                    <a:lumMod val="25000"/>
                  </a:schemeClr>
                </a:solidFill>
                <a:effectLst>
                  <a:outerShdw blurRad="38100" dist="19050" dir="2700000" algn="tl" rotWithShape="0">
                    <a:schemeClr val="dk1">
                      <a:alpha val="40000"/>
                    </a:schemeClr>
                  </a:outerShdw>
                </a:effectLst>
              </a:rPr>
              <a:t>HRMIS (</a:t>
            </a:r>
            <a:r>
              <a:rPr lang="hr-HR" sz="1200" dirty="0">
                <a:ln w="0"/>
                <a:solidFill>
                  <a:schemeClr val="bg2">
                    <a:lumMod val="25000"/>
                  </a:schemeClr>
                </a:solidFill>
                <a:effectLst>
                  <a:outerShdw blurRad="38100" dist="19050" dir="2700000" algn="tl" rotWithShape="0">
                    <a:schemeClr val="dk1">
                      <a:alpha val="40000"/>
                    </a:schemeClr>
                  </a:outerShdw>
                </a:effectLst>
              </a:rPr>
              <a:t>Informacijski sustav za upravljanje ljudskim resursima</a:t>
            </a:r>
            <a:r>
              <a:rPr lang="en-US" sz="1200" dirty="0">
                <a:ln w="0"/>
                <a:solidFill>
                  <a:schemeClr val="bg2">
                    <a:lumMod val="25000"/>
                  </a:schemeClr>
                </a:solidFill>
                <a:effectLst>
                  <a:outerShdw blurRad="38100" dist="19050" dir="2700000" algn="tl" rotWithShape="0">
                    <a:schemeClr val="dk1">
                      <a:alpha val="40000"/>
                    </a:schemeClr>
                  </a:outerShdw>
                </a:effectLst>
              </a:rPr>
              <a:t>)</a:t>
            </a:r>
            <a:endParaRPr lang="hr-HR" sz="1200" dirty="0">
              <a:ln w="0"/>
              <a:solidFill>
                <a:schemeClr val="bg2">
                  <a:lumMod val="25000"/>
                </a:schemeClr>
              </a:solidFill>
              <a:effectLst>
                <a:outerShdw blurRad="38100" dist="19050" dir="2700000" algn="tl" rotWithShape="0">
                  <a:schemeClr val="dk1">
                    <a:alpha val="40000"/>
                  </a:schemeClr>
                </a:outerShdw>
              </a:effectLst>
            </a:endParaRPr>
          </a:p>
        </p:txBody>
      </p:sp>
      <p:sp>
        <p:nvSpPr>
          <p:cNvPr id="38" name="Oval 37">
            <a:extLst>
              <a:ext uri="{FF2B5EF4-FFF2-40B4-BE49-F238E27FC236}">
                <a16:creationId xmlns:a16="http://schemas.microsoft.com/office/drawing/2014/main" id="{CD41C3BA-E25D-4C5D-8B03-49FB52E8FAE7}"/>
              </a:ext>
            </a:extLst>
          </p:cNvPr>
          <p:cNvSpPr/>
          <p:nvPr/>
        </p:nvSpPr>
        <p:spPr>
          <a:xfrm>
            <a:off x="63308" y="3987742"/>
            <a:ext cx="1402765" cy="809957"/>
          </a:xfrm>
          <a:prstGeom prst="ellipse">
            <a:avLst/>
          </a:prstGeom>
          <a:solidFill>
            <a:srgbClr val="E28394"/>
          </a:solidFill>
          <a:ln>
            <a:solidFill>
              <a:srgbClr val="E283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a:ln w="0"/>
                <a:solidFill>
                  <a:schemeClr val="bg2">
                    <a:lumMod val="25000"/>
                  </a:schemeClr>
                </a:solidFill>
                <a:effectLst>
                  <a:outerShdw blurRad="38100" dist="19050" dir="2700000" algn="tl" rotWithShape="0">
                    <a:schemeClr val="dk1">
                      <a:alpha val="40000"/>
                    </a:schemeClr>
                  </a:outerShdw>
                </a:effectLst>
              </a:rPr>
              <a:t>CARINA</a:t>
            </a:r>
          </a:p>
        </p:txBody>
      </p:sp>
      <p:cxnSp>
        <p:nvCxnSpPr>
          <p:cNvPr id="40" name="Connector: Curved 39">
            <a:extLst>
              <a:ext uri="{FF2B5EF4-FFF2-40B4-BE49-F238E27FC236}">
                <a16:creationId xmlns:a16="http://schemas.microsoft.com/office/drawing/2014/main" id="{B8F92010-5FFB-4D49-A919-10A8E052B876}"/>
              </a:ext>
            </a:extLst>
          </p:cNvPr>
          <p:cNvCxnSpPr>
            <a:cxnSpLocks/>
            <a:stCxn id="37" idx="2"/>
          </p:cNvCxnSpPr>
          <p:nvPr/>
        </p:nvCxnSpPr>
        <p:spPr>
          <a:xfrm rot="10800000" flipV="1">
            <a:off x="6824125" y="4169953"/>
            <a:ext cx="3313514" cy="160719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FD7DC6F-CC23-4909-ABBB-2AEE809737C8}"/>
              </a:ext>
            </a:extLst>
          </p:cNvPr>
          <p:cNvSpPr txBox="1"/>
          <p:nvPr/>
        </p:nvSpPr>
        <p:spPr>
          <a:xfrm>
            <a:off x="8977027" y="4021975"/>
            <a:ext cx="1203490" cy="276999"/>
          </a:xfrm>
          <a:prstGeom prst="rect">
            <a:avLst/>
          </a:prstGeom>
          <a:noFill/>
        </p:spPr>
        <p:txBody>
          <a:bodyPr wrap="square" rtlCol="0">
            <a:spAutoFit/>
          </a:bodyPr>
          <a:lstStyle/>
          <a:p>
            <a:r>
              <a:rPr lang="hr-HR" sz="1200" dirty="0">
                <a:solidFill>
                  <a:schemeClr val="bg2">
                    <a:lumMod val="25000"/>
                  </a:schemeClr>
                </a:solidFill>
              </a:rPr>
              <a:t>Fakturiranje obračuna plaća</a:t>
            </a:r>
          </a:p>
        </p:txBody>
      </p:sp>
      <p:cxnSp>
        <p:nvCxnSpPr>
          <p:cNvPr id="44" name="Connector: Curved 43">
            <a:extLst>
              <a:ext uri="{FF2B5EF4-FFF2-40B4-BE49-F238E27FC236}">
                <a16:creationId xmlns:a16="http://schemas.microsoft.com/office/drawing/2014/main" id="{BA8ED1A6-2D2D-4917-ADCE-1B50D1DFC5E3}"/>
              </a:ext>
            </a:extLst>
          </p:cNvPr>
          <p:cNvCxnSpPr>
            <a:cxnSpLocks/>
            <a:stCxn id="36" idx="2"/>
            <a:endCxn id="7" idx="6"/>
          </p:cNvCxnSpPr>
          <p:nvPr/>
        </p:nvCxnSpPr>
        <p:spPr>
          <a:xfrm rot="10800000" flipV="1">
            <a:off x="6937047" y="5312643"/>
            <a:ext cx="3452405" cy="75469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EAA6E91-27F9-4738-8149-41975872033E}"/>
              </a:ext>
            </a:extLst>
          </p:cNvPr>
          <p:cNvSpPr txBox="1"/>
          <p:nvPr/>
        </p:nvSpPr>
        <p:spPr>
          <a:xfrm rot="21326570">
            <a:off x="8029267" y="4963202"/>
            <a:ext cx="2620429" cy="461665"/>
          </a:xfrm>
          <a:prstGeom prst="rect">
            <a:avLst/>
          </a:prstGeom>
          <a:noFill/>
        </p:spPr>
        <p:txBody>
          <a:bodyPr wrap="square" rtlCol="0">
            <a:spAutoFit/>
          </a:bodyPr>
          <a:lstStyle/>
          <a:p>
            <a:r>
              <a:rPr lang="hr-HR" sz="1200">
                <a:solidFill>
                  <a:schemeClr val="bg2">
                    <a:lumMod val="25000"/>
                  </a:schemeClr>
                </a:solidFill>
              </a:rPr>
              <a:t>Provjera dostupnosti sredstava pri instituciji u svrhu ponude</a:t>
            </a:r>
          </a:p>
        </p:txBody>
      </p:sp>
      <p:cxnSp>
        <p:nvCxnSpPr>
          <p:cNvPr id="47" name="Connector: Curved 46">
            <a:extLst>
              <a:ext uri="{FF2B5EF4-FFF2-40B4-BE49-F238E27FC236}">
                <a16:creationId xmlns:a16="http://schemas.microsoft.com/office/drawing/2014/main" id="{FA5E2179-17E5-42A1-A6B7-B6B2E1C0473D}"/>
              </a:ext>
            </a:extLst>
          </p:cNvPr>
          <p:cNvCxnSpPr>
            <a:cxnSpLocks/>
            <a:stCxn id="7" idx="6"/>
            <a:endCxn id="36" idx="4"/>
          </p:cNvCxnSpPr>
          <p:nvPr/>
        </p:nvCxnSpPr>
        <p:spPr>
          <a:xfrm flipV="1">
            <a:off x="6937046" y="5703303"/>
            <a:ext cx="4269994" cy="36403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470DD5E-3FD7-4E26-85A6-68965126513B}"/>
              </a:ext>
            </a:extLst>
          </p:cNvPr>
          <p:cNvSpPr txBox="1"/>
          <p:nvPr/>
        </p:nvSpPr>
        <p:spPr>
          <a:xfrm>
            <a:off x="9020013" y="5641575"/>
            <a:ext cx="1817793" cy="276999"/>
          </a:xfrm>
          <a:prstGeom prst="rect">
            <a:avLst/>
          </a:prstGeom>
          <a:noFill/>
        </p:spPr>
        <p:txBody>
          <a:bodyPr wrap="square" rtlCol="0">
            <a:spAutoFit/>
          </a:bodyPr>
          <a:lstStyle/>
          <a:p>
            <a:r>
              <a:rPr lang="hr-HR" sz="1200">
                <a:solidFill>
                  <a:schemeClr val="bg2">
                    <a:lumMod val="25000"/>
                  </a:schemeClr>
                </a:solidFill>
              </a:rPr>
              <a:t>Status dostupnosti sredstava </a:t>
            </a:r>
          </a:p>
        </p:txBody>
      </p:sp>
      <p:cxnSp>
        <p:nvCxnSpPr>
          <p:cNvPr id="53" name="Connector: Curved 52">
            <a:extLst>
              <a:ext uri="{FF2B5EF4-FFF2-40B4-BE49-F238E27FC236}">
                <a16:creationId xmlns:a16="http://schemas.microsoft.com/office/drawing/2014/main" id="{8C9CFCEF-B4D5-42BC-ABC0-3B900A92012D}"/>
              </a:ext>
            </a:extLst>
          </p:cNvPr>
          <p:cNvCxnSpPr>
            <a:cxnSpLocks/>
            <a:stCxn id="38" idx="5"/>
            <a:endCxn id="7" idx="2"/>
          </p:cNvCxnSpPr>
          <p:nvPr/>
        </p:nvCxnSpPr>
        <p:spPr>
          <a:xfrm rot="16200000" flipH="1">
            <a:off x="2416474" y="3523252"/>
            <a:ext cx="1388255" cy="369991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nector: Curved 54">
            <a:extLst>
              <a:ext uri="{FF2B5EF4-FFF2-40B4-BE49-F238E27FC236}">
                <a16:creationId xmlns:a16="http://schemas.microsoft.com/office/drawing/2014/main" id="{A640F9FC-FC00-4B90-9EB7-E9AC2AA41C27}"/>
              </a:ext>
            </a:extLst>
          </p:cNvPr>
          <p:cNvCxnSpPr>
            <a:cxnSpLocks/>
          </p:cNvCxnSpPr>
          <p:nvPr/>
        </p:nvCxnSpPr>
        <p:spPr>
          <a:xfrm rot="16200000" flipV="1">
            <a:off x="2463538" y="3348573"/>
            <a:ext cx="1230093" cy="378393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204B4663-2AB1-4714-A0CB-2A050802B59D}"/>
              </a:ext>
            </a:extLst>
          </p:cNvPr>
          <p:cNvSpPr txBox="1"/>
          <p:nvPr/>
        </p:nvSpPr>
        <p:spPr>
          <a:xfrm rot="385943">
            <a:off x="1622741" y="4394763"/>
            <a:ext cx="2453168" cy="430887"/>
          </a:xfrm>
          <a:prstGeom prst="rect">
            <a:avLst/>
          </a:prstGeom>
          <a:noFill/>
        </p:spPr>
        <p:txBody>
          <a:bodyPr wrap="square" rtlCol="0">
            <a:spAutoFit/>
          </a:bodyPr>
          <a:lstStyle/>
          <a:p>
            <a:r>
              <a:rPr lang="hr-HR" sz="1100">
                <a:solidFill>
                  <a:schemeClr val="bg2">
                    <a:lumMod val="25000"/>
                  </a:schemeClr>
                </a:solidFill>
              </a:rPr>
              <a:t>Plaćanja primljena od banaka na određeni datum za potrebe carine</a:t>
            </a:r>
          </a:p>
        </p:txBody>
      </p:sp>
      <p:sp>
        <p:nvSpPr>
          <p:cNvPr id="62" name="TextBox 61">
            <a:extLst>
              <a:ext uri="{FF2B5EF4-FFF2-40B4-BE49-F238E27FC236}">
                <a16:creationId xmlns:a16="http://schemas.microsoft.com/office/drawing/2014/main" id="{DAF03928-93DC-48F9-96A4-20D56924C188}"/>
              </a:ext>
            </a:extLst>
          </p:cNvPr>
          <p:cNvSpPr txBox="1"/>
          <p:nvPr/>
        </p:nvSpPr>
        <p:spPr>
          <a:xfrm rot="830985">
            <a:off x="1750390" y="5304816"/>
            <a:ext cx="3057564" cy="430887"/>
          </a:xfrm>
          <a:prstGeom prst="rect">
            <a:avLst/>
          </a:prstGeom>
          <a:noFill/>
        </p:spPr>
        <p:txBody>
          <a:bodyPr wrap="square" rtlCol="0">
            <a:spAutoFit/>
          </a:bodyPr>
          <a:lstStyle/>
          <a:p>
            <a:r>
              <a:rPr lang="hr-HR" sz="1100">
                <a:solidFill>
                  <a:schemeClr val="bg2">
                    <a:lumMod val="25000"/>
                  </a:schemeClr>
                </a:solidFill>
              </a:rPr>
              <a:t>Usuglašavanje i prilagođavanje transakcija za plaćanje carine</a:t>
            </a:r>
          </a:p>
        </p:txBody>
      </p:sp>
      <p:cxnSp>
        <p:nvCxnSpPr>
          <p:cNvPr id="64" name="Connector: Curved 63">
            <a:extLst>
              <a:ext uri="{FF2B5EF4-FFF2-40B4-BE49-F238E27FC236}">
                <a16:creationId xmlns:a16="http://schemas.microsoft.com/office/drawing/2014/main" id="{EC7F6D96-3F61-4B36-80B6-9FC40D689311}"/>
              </a:ext>
            </a:extLst>
          </p:cNvPr>
          <p:cNvCxnSpPr/>
          <p:nvPr/>
        </p:nvCxnSpPr>
        <p:spPr>
          <a:xfrm rot="5400000" flipH="1" flipV="1">
            <a:off x="836418" y="1251235"/>
            <a:ext cx="1009090" cy="131818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C9034140-9140-4437-A349-9A6954C2875E}"/>
              </a:ext>
            </a:extLst>
          </p:cNvPr>
          <p:cNvSpPr txBox="1"/>
          <p:nvPr/>
        </p:nvSpPr>
        <p:spPr>
          <a:xfrm>
            <a:off x="458382" y="1423072"/>
            <a:ext cx="1073082" cy="461665"/>
          </a:xfrm>
          <a:prstGeom prst="rect">
            <a:avLst/>
          </a:prstGeom>
          <a:noFill/>
        </p:spPr>
        <p:txBody>
          <a:bodyPr wrap="square" rtlCol="0">
            <a:spAutoFit/>
          </a:bodyPr>
          <a:lstStyle/>
          <a:p>
            <a:r>
              <a:rPr lang="hr-HR" sz="1200">
                <a:solidFill>
                  <a:schemeClr val="bg2">
                    <a:lumMod val="25000"/>
                  </a:schemeClr>
                </a:solidFill>
              </a:rPr>
              <a:t>Podaci o pokazateljima</a:t>
            </a:r>
          </a:p>
        </p:txBody>
      </p:sp>
      <p:cxnSp>
        <p:nvCxnSpPr>
          <p:cNvPr id="74" name="Connector: Curved 73">
            <a:extLst>
              <a:ext uri="{FF2B5EF4-FFF2-40B4-BE49-F238E27FC236}">
                <a16:creationId xmlns:a16="http://schemas.microsoft.com/office/drawing/2014/main" id="{214FF907-D1AF-48AB-A849-591896430B73}"/>
              </a:ext>
            </a:extLst>
          </p:cNvPr>
          <p:cNvCxnSpPr>
            <a:cxnSpLocks/>
            <a:stCxn id="7" idx="0"/>
          </p:cNvCxnSpPr>
          <p:nvPr/>
        </p:nvCxnSpPr>
        <p:spPr>
          <a:xfrm rot="16200000" flipV="1">
            <a:off x="5219599" y="4709482"/>
            <a:ext cx="1211822" cy="24658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A50C48D2-336F-425D-9D97-429F92C7F9C3}"/>
              </a:ext>
            </a:extLst>
          </p:cNvPr>
          <p:cNvSpPr txBox="1"/>
          <p:nvPr/>
        </p:nvSpPr>
        <p:spPr>
          <a:xfrm>
            <a:off x="5939945" y="5025818"/>
            <a:ext cx="1043361" cy="461665"/>
          </a:xfrm>
          <a:prstGeom prst="rect">
            <a:avLst/>
          </a:prstGeom>
          <a:noFill/>
        </p:spPr>
        <p:txBody>
          <a:bodyPr wrap="square" rtlCol="0">
            <a:spAutoFit/>
          </a:bodyPr>
          <a:lstStyle/>
          <a:p>
            <a:r>
              <a:rPr lang="hr-HR" sz="1100">
                <a:solidFill>
                  <a:schemeClr val="bg2">
                    <a:lumMod val="25000"/>
                  </a:schemeClr>
                </a:solidFill>
              </a:rPr>
              <a:t>Izvršenje</a:t>
            </a:r>
            <a:r>
              <a:rPr lang="hr-HR" sz="1200">
                <a:solidFill>
                  <a:schemeClr val="bg2">
                    <a:lumMod val="25000"/>
                  </a:schemeClr>
                </a:solidFill>
              </a:rPr>
              <a:t> </a:t>
            </a:r>
            <a:r>
              <a:rPr lang="hr-HR" sz="1100">
                <a:solidFill>
                  <a:schemeClr val="bg2">
                    <a:lumMod val="25000"/>
                  </a:schemeClr>
                </a:solidFill>
              </a:rPr>
              <a:t>proračuna</a:t>
            </a:r>
          </a:p>
        </p:txBody>
      </p:sp>
      <p:sp>
        <p:nvSpPr>
          <p:cNvPr id="93" name="Oval 92">
            <a:extLst>
              <a:ext uri="{FF2B5EF4-FFF2-40B4-BE49-F238E27FC236}">
                <a16:creationId xmlns:a16="http://schemas.microsoft.com/office/drawing/2014/main" id="{0D92DB24-6949-4957-8CF7-CC8595C1D5EE}"/>
              </a:ext>
            </a:extLst>
          </p:cNvPr>
          <p:cNvSpPr/>
          <p:nvPr/>
        </p:nvSpPr>
        <p:spPr>
          <a:xfrm>
            <a:off x="9953739" y="250138"/>
            <a:ext cx="1398304" cy="594104"/>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a:ln w="0"/>
                <a:solidFill>
                  <a:schemeClr val="bg2">
                    <a:lumMod val="25000"/>
                  </a:schemeClr>
                </a:solidFill>
                <a:effectLst>
                  <a:outerShdw blurRad="38100" dist="19050" dir="2700000" algn="tl" rotWithShape="0">
                    <a:schemeClr val="dk1">
                      <a:alpha val="40000"/>
                    </a:schemeClr>
                  </a:outerShdw>
                </a:effectLst>
              </a:rPr>
              <a:t>ATRAKO</a:t>
            </a:r>
          </a:p>
        </p:txBody>
      </p:sp>
      <p:sp>
        <p:nvSpPr>
          <p:cNvPr id="94" name="Oval 93">
            <a:extLst>
              <a:ext uri="{FF2B5EF4-FFF2-40B4-BE49-F238E27FC236}">
                <a16:creationId xmlns:a16="http://schemas.microsoft.com/office/drawing/2014/main" id="{7D9CD6C5-92B9-43AE-9C3E-871E298086EE}"/>
              </a:ext>
            </a:extLst>
          </p:cNvPr>
          <p:cNvSpPr/>
          <p:nvPr/>
        </p:nvSpPr>
        <p:spPr>
          <a:xfrm>
            <a:off x="10641125" y="1102095"/>
            <a:ext cx="1398304" cy="836237"/>
          </a:xfrm>
          <a:prstGeom prst="ellipse">
            <a:avLst/>
          </a:prstGeom>
          <a:solidFill>
            <a:srgbClr val="99B2DF"/>
          </a:solidFill>
          <a:ln>
            <a:solidFill>
              <a:srgbClr val="99B2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a:ln w="0"/>
                <a:solidFill>
                  <a:schemeClr val="bg2">
                    <a:lumMod val="25000"/>
                  </a:schemeClr>
                </a:solidFill>
                <a:effectLst>
                  <a:outerShdw blurRad="38100" dist="19050" dir="2700000" algn="tl" rotWithShape="0">
                    <a:schemeClr val="dk1">
                      <a:alpha val="40000"/>
                    </a:schemeClr>
                  </a:outerShdw>
                </a:effectLst>
              </a:rPr>
              <a:t>Sustav donatora SB-a </a:t>
            </a:r>
          </a:p>
        </p:txBody>
      </p:sp>
      <p:sp>
        <p:nvSpPr>
          <p:cNvPr id="95" name="Oval 94">
            <a:extLst>
              <a:ext uri="{FF2B5EF4-FFF2-40B4-BE49-F238E27FC236}">
                <a16:creationId xmlns:a16="http://schemas.microsoft.com/office/drawing/2014/main" id="{29C9C61E-6E17-4EFB-BDD4-7A020D714D99}"/>
              </a:ext>
            </a:extLst>
          </p:cNvPr>
          <p:cNvSpPr/>
          <p:nvPr/>
        </p:nvSpPr>
        <p:spPr>
          <a:xfrm>
            <a:off x="10263642" y="2309634"/>
            <a:ext cx="1341889" cy="836237"/>
          </a:xfrm>
          <a:prstGeom prst="ellipse">
            <a:avLst/>
          </a:prstGeom>
          <a:solidFill>
            <a:srgbClr val="95CEE7"/>
          </a:solidFill>
          <a:ln>
            <a:solidFill>
              <a:srgbClr val="95C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a:ln w="0"/>
                <a:solidFill>
                  <a:schemeClr val="bg2">
                    <a:lumMod val="25000"/>
                  </a:schemeClr>
                </a:solidFill>
                <a:effectLst>
                  <a:outerShdw blurRad="38100" dist="19050" dir="2700000" algn="tl" rotWithShape="0">
                    <a:schemeClr val="dk1">
                      <a:alpha val="40000"/>
                    </a:schemeClr>
                  </a:outerShdw>
                </a:effectLst>
              </a:rPr>
              <a:t>Sustav donatora Italije </a:t>
            </a:r>
          </a:p>
        </p:txBody>
      </p:sp>
      <p:cxnSp>
        <p:nvCxnSpPr>
          <p:cNvPr id="17" name="Connector: Curved 16">
            <a:extLst>
              <a:ext uri="{FF2B5EF4-FFF2-40B4-BE49-F238E27FC236}">
                <a16:creationId xmlns:a16="http://schemas.microsoft.com/office/drawing/2014/main" id="{6F602A57-AC79-4827-900F-92FCEFDAA8FE}"/>
              </a:ext>
            </a:extLst>
          </p:cNvPr>
          <p:cNvCxnSpPr>
            <a:cxnSpLocks/>
            <a:stCxn id="93" idx="1"/>
          </p:cNvCxnSpPr>
          <p:nvPr/>
        </p:nvCxnSpPr>
        <p:spPr>
          <a:xfrm rot="16200000" flipH="1" flipV="1">
            <a:off x="9072067" y="-238230"/>
            <a:ext cx="511076" cy="1661822"/>
          </a:xfrm>
          <a:prstGeom prst="curvedConnector4">
            <a:avLst>
              <a:gd name="adj1" fmla="val -44729"/>
              <a:gd name="adj2" fmla="val 5616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C8CF4C3-8713-4A56-A784-5120C1AA93D1}"/>
              </a:ext>
            </a:extLst>
          </p:cNvPr>
          <p:cNvSpPr txBox="1"/>
          <p:nvPr/>
        </p:nvSpPr>
        <p:spPr>
          <a:xfrm rot="19695561">
            <a:off x="8891228" y="390355"/>
            <a:ext cx="1324664" cy="261610"/>
          </a:xfrm>
          <a:prstGeom prst="rect">
            <a:avLst/>
          </a:prstGeom>
          <a:noFill/>
        </p:spPr>
        <p:txBody>
          <a:bodyPr wrap="square" rtlCol="0">
            <a:spAutoFit/>
          </a:bodyPr>
          <a:lstStyle/>
          <a:p>
            <a:r>
              <a:rPr lang="hr-HR" sz="1100">
                <a:solidFill>
                  <a:schemeClr val="bg2">
                    <a:lumMod val="25000"/>
                  </a:schemeClr>
                </a:solidFill>
              </a:rPr>
              <a:t>Podaci o projektima JPP-ova</a:t>
            </a:r>
          </a:p>
        </p:txBody>
      </p:sp>
      <p:cxnSp>
        <p:nvCxnSpPr>
          <p:cNvPr id="28" name="Connector: Curved 27">
            <a:extLst>
              <a:ext uri="{FF2B5EF4-FFF2-40B4-BE49-F238E27FC236}">
                <a16:creationId xmlns:a16="http://schemas.microsoft.com/office/drawing/2014/main" id="{CEE7C2DE-941D-4543-9E0D-3336598581D5}"/>
              </a:ext>
            </a:extLst>
          </p:cNvPr>
          <p:cNvCxnSpPr>
            <a:cxnSpLocks/>
            <a:stCxn id="94" idx="1"/>
            <a:endCxn id="6" idx="6"/>
          </p:cNvCxnSpPr>
          <p:nvPr/>
        </p:nvCxnSpPr>
        <p:spPr>
          <a:xfrm rot="16200000" flipH="1" flipV="1">
            <a:off x="10155723" y="715599"/>
            <a:ext cx="181220" cy="1199139"/>
          </a:xfrm>
          <a:prstGeom prst="curvedConnector4">
            <a:avLst>
              <a:gd name="adj1" fmla="val -126145"/>
              <a:gd name="adj2" fmla="val 5853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nector: Curved 57">
            <a:extLst>
              <a:ext uri="{FF2B5EF4-FFF2-40B4-BE49-F238E27FC236}">
                <a16:creationId xmlns:a16="http://schemas.microsoft.com/office/drawing/2014/main" id="{33571C4F-8C6F-4CD1-BA7C-25E198A0B243}"/>
              </a:ext>
            </a:extLst>
          </p:cNvPr>
          <p:cNvCxnSpPr>
            <a:cxnSpLocks/>
            <a:endCxn id="6" idx="5"/>
          </p:cNvCxnSpPr>
          <p:nvPr/>
        </p:nvCxnSpPr>
        <p:spPr>
          <a:xfrm rot="10800000">
            <a:off x="9309916" y="1829056"/>
            <a:ext cx="995875" cy="75049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6D3DD37-D964-4D91-990A-51E4BB29E257}"/>
              </a:ext>
            </a:extLst>
          </p:cNvPr>
          <p:cNvSpPr txBox="1"/>
          <p:nvPr/>
        </p:nvSpPr>
        <p:spPr>
          <a:xfrm rot="19802980">
            <a:off x="9676912" y="1182684"/>
            <a:ext cx="1119815" cy="430887"/>
          </a:xfrm>
          <a:prstGeom prst="rect">
            <a:avLst/>
          </a:prstGeom>
          <a:noFill/>
        </p:spPr>
        <p:txBody>
          <a:bodyPr wrap="square" rtlCol="0">
            <a:spAutoFit/>
          </a:bodyPr>
          <a:lstStyle/>
          <a:p>
            <a:r>
              <a:rPr lang="hr-HR" sz="1100">
                <a:solidFill>
                  <a:schemeClr val="bg2">
                    <a:lumMod val="25000"/>
                  </a:schemeClr>
                </a:solidFill>
              </a:rPr>
              <a:t>Podaci o projektima koje je financirao SB</a:t>
            </a:r>
          </a:p>
        </p:txBody>
      </p:sp>
      <p:sp>
        <p:nvSpPr>
          <p:cNvPr id="43" name="TextBox 42">
            <a:extLst>
              <a:ext uri="{FF2B5EF4-FFF2-40B4-BE49-F238E27FC236}">
                <a16:creationId xmlns:a16="http://schemas.microsoft.com/office/drawing/2014/main" id="{01BA206F-2988-4167-9202-5343FDA6635F}"/>
              </a:ext>
            </a:extLst>
          </p:cNvPr>
          <p:cNvSpPr txBox="1"/>
          <p:nvPr/>
        </p:nvSpPr>
        <p:spPr>
          <a:xfrm rot="1966249">
            <a:off x="9419268" y="2000152"/>
            <a:ext cx="1088741" cy="430887"/>
          </a:xfrm>
          <a:prstGeom prst="rect">
            <a:avLst/>
          </a:prstGeom>
          <a:noFill/>
        </p:spPr>
        <p:txBody>
          <a:bodyPr wrap="square" rtlCol="0">
            <a:spAutoFit/>
          </a:bodyPr>
          <a:lstStyle/>
          <a:p>
            <a:r>
              <a:rPr lang="hr-HR" sz="1100">
                <a:solidFill>
                  <a:schemeClr val="bg2">
                    <a:lumMod val="25000"/>
                  </a:schemeClr>
                </a:solidFill>
              </a:rPr>
              <a:t>Podaci o projektima koje je financirala Italija</a:t>
            </a:r>
          </a:p>
        </p:txBody>
      </p:sp>
      <p:sp>
        <p:nvSpPr>
          <p:cNvPr id="81" name="TextBox 80">
            <a:extLst>
              <a:ext uri="{FF2B5EF4-FFF2-40B4-BE49-F238E27FC236}">
                <a16:creationId xmlns:a16="http://schemas.microsoft.com/office/drawing/2014/main" id="{4E3A3774-1AA4-48A7-AB33-46AE3A45B0C3}"/>
              </a:ext>
            </a:extLst>
          </p:cNvPr>
          <p:cNvSpPr txBox="1"/>
          <p:nvPr/>
        </p:nvSpPr>
        <p:spPr>
          <a:xfrm>
            <a:off x="0" y="220683"/>
            <a:ext cx="9005777" cy="749824"/>
          </a:xfrm>
          <a:prstGeom prst="rect">
            <a:avLst/>
          </a:prstGeom>
        </p:spPr>
        <p:txBody>
          <a:bodyPr vert="horz" lIns="91440" tIns="45720" rIns="91440" bIns="45720" rtlCol="0" anchor="ctr">
            <a:noAutofit/>
          </a:bodyPr>
          <a:lstStyle>
            <a:lvl1pPr algn="ctr" defTabSz="1219170" latinLnBrk="1">
              <a:lnSpc>
                <a:spcPct val="89000"/>
              </a:lnSpc>
              <a:spcBef>
                <a:spcPct val="20000"/>
              </a:spcBef>
              <a:buFont typeface="Arial" pitchFamily="34" charset="0"/>
              <a:buNone/>
              <a:defRPr sz="3600" b="1" baseline="0">
                <a:solidFill>
                  <a:srgbClr val="4898C0"/>
                </a:solidFill>
                <a:latin typeface="+mj-lt"/>
                <a:cs typeface="Arial" pitchFamily="34" charset="0"/>
              </a:defRPr>
            </a:lvl1pPr>
          </a:lstStyle>
          <a:p>
            <a:r>
              <a:rPr lang="hr-HR" sz="2400">
                <a:solidFill>
                  <a:srgbClr val="C89800"/>
                </a:solidFill>
              </a:rPr>
              <a:t>Integrirani sustav planiranja (IPS 2)</a:t>
            </a:r>
            <a:r>
              <a:rPr lang="hr-HR" sz="2400" i="1">
                <a:solidFill>
                  <a:srgbClr val="C89800"/>
                </a:solidFill>
              </a:rPr>
              <a:t> </a:t>
            </a:r>
          </a:p>
          <a:p>
            <a:r>
              <a:rPr lang="hr-HR" sz="1400">
                <a:solidFill>
                  <a:srgbClr val="002060"/>
                </a:solidFill>
              </a:rPr>
              <a:t>Na dijagramu su prikazani svi informacijski sustavi koji se upotrebljavaju u području javnih financija u Albaniji te njihova interoperabilnost</a:t>
            </a:r>
          </a:p>
          <a:p>
            <a:endParaRPr lang="en-US" sz="1400" dirty="0"/>
          </a:p>
        </p:txBody>
      </p:sp>
      <p:sp>
        <p:nvSpPr>
          <p:cNvPr id="97" name="Oval 96">
            <a:extLst>
              <a:ext uri="{FF2B5EF4-FFF2-40B4-BE49-F238E27FC236}">
                <a16:creationId xmlns:a16="http://schemas.microsoft.com/office/drawing/2014/main" id="{DB2E17CD-E096-4B16-B5F2-89A3274CD661}"/>
              </a:ext>
            </a:extLst>
          </p:cNvPr>
          <p:cNvSpPr/>
          <p:nvPr/>
        </p:nvSpPr>
        <p:spPr>
          <a:xfrm>
            <a:off x="8558735" y="6468336"/>
            <a:ext cx="1088029" cy="355356"/>
          </a:xfrm>
          <a:prstGeom prst="ellipse">
            <a:avLst/>
          </a:prstGeom>
          <a:solidFill>
            <a:srgbClr val="77A2BB"/>
          </a:solidFill>
          <a:ln>
            <a:solidFill>
              <a:srgbClr val="77A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a:ln w="0"/>
                <a:solidFill>
                  <a:schemeClr val="bg2">
                    <a:lumMod val="25000"/>
                  </a:schemeClr>
                </a:solidFill>
                <a:effectLst>
                  <a:outerShdw blurRad="38100" dist="19050" dir="2700000" algn="tl" rotWithShape="0">
                    <a:schemeClr val="dk1">
                      <a:alpha val="40000"/>
                    </a:schemeClr>
                  </a:outerShdw>
                </a:effectLst>
              </a:rPr>
              <a:t>Porez</a:t>
            </a:r>
          </a:p>
        </p:txBody>
      </p:sp>
      <p:sp>
        <p:nvSpPr>
          <p:cNvPr id="98" name="Oval 97">
            <a:extLst>
              <a:ext uri="{FF2B5EF4-FFF2-40B4-BE49-F238E27FC236}">
                <a16:creationId xmlns:a16="http://schemas.microsoft.com/office/drawing/2014/main" id="{A958DEE8-4406-482A-9158-F48019A12DA7}"/>
              </a:ext>
            </a:extLst>
          </p:cNvPr>
          <p:cNvSpPr/>
          <p:nvPr/>
        </p:nvSpPr>
        <p:spPr>
          <a:xfrm>
            <a:off x="10137640" y="6014086"/>
            <a:ext cx="1657340" cy="586943"/>
          </a:xfrm>
          <a:prstGeom prst="ellipse">
            <a:avLst/>
          </a:prstGeom>
          <a:solidFill>
            <a:schemeClr val="tx2">
              <a:lumMod val="40000"/>
              <a:lumOff val="60000"/>
            </a:schemeClr>
          </a:solidFill>
          <a:ln>
            <a:solidFill>
              <a:srgbClr val="D3E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100">
                <a:ln w="0"/>
                <a:solidFill>
                  <a:schemeClr val="bg2">
                    <a:lumMod val="25000"/>
                  </a:schemeClr>
                </a:solidFill>
                <a:effectLst>
                  <a:outerShdw blurRad="38100" dist="19050" dir="2700000" algn="tl" rotWithShape="0">
                    <a:schemeClr val="dk1">
                      <a:alpha val="40000"/>
                    </a:schemeClr>
                  </a:outerShdw>
                </a:effectLst>
              </a:rPr>
              <a:t>Socijalno i zdravstveno osiguranje</a:t>
            </a:r>
          </a:p>
        </p:txBody>
      </p:sp>
      <p:cxnSp>
        <p:nvCxnSpPr>
          <p:cNvPr id="100" name="Connector: Curved 99">
            <a:extLst>
              <a:ext uri="{FF2B5EF4-FFF2-40B4-BE49-F238E27FC236}">
                <a16:creationId xmlns:a16="http://schemas.microsoft.com/office/drawing/2014/main" id="{B3FDFC5D-192F-47FD-AE9A-39658B26AB47}"/>
              </a:ext>
            </a:extLst>
          </p:cNvPr>
          <p:cNvCxnSpPr>
            <a:cxnSpLocks/>
            <a:stCxn id="118" idx="6"/>
          </p:cNvCxnSpPr>
          <p:nvPr/>
        </p:nvCxnSpPr>
        <p:spPr>
          <a:xfrm>
            <a:off x="1632385" y="6418602"/>
            <a:ext cx="3488055" cy="127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60854150-32CE-431B-BEB0-6D44B25620F1}"/>
              </a:ext>
            </a:extLst>
          </p:cNvPr>
          <p:cNvSpPr txBox="1"/>
          <p:nvPr/>
        </p:nvSpPr>
        <p:spPr>
          <a:xfrm>
            <a:off x="7471813" y="6067339"/>
            <a:ext cx="3080233" cy="261610"/>
          </a:xfrm>
          <a:prstGeom prst="rect">
            <a:avLst/>
          </a:prstGeom>
          <a:noFill/>
        </p:spPr>
        <p:txBody>
          <a:bodyPr wrap="square" rtlCol="0">
            <a:spAutoFit/>
          </a:bodyPr>
          <a:lstStyle/>
          <a:p>
            <a:r>
              <a:rPr lang="hr-HR" sz="1100">
                <a:solidFill>
                  <a:schemeClr val="bg2">
                    <a:lumMod val="25000"/>
                  </a:schemeClr>
                </a:solidFill>
              </a:rPr>
              <a:t>Mjesečni saldo dohodaka i rashoda</a:t>
            </a:r>
          </a:p>
        </p:txBody>
      </p:sp>
      <p:cxnSp>
        <p:nvCxnSpPr>
          <p:cNvPr id="104" name="Connector: Curved 103">
            <a:extLst>
              <a:ext uri="{FF2B5EF4-FFF2-40B4-BE49-F238E27FC236}">
                <a16:creationId xmlns:a16="http://schemas.microsoft.com/office/drawing/2014/main" id="{5401CFDB-6AC4-4435-843A-E9F3BB47A2DA}"/>
              </a:ext>
            </a:extLst>
          </p:cNvPr>
          <p:cNvCxnSpPr>
            <a:cxnSpLocks/>
            <a:stCxn id="97" idx="2"/>
          </p:cNvCxnSpPr>
          <p:nvPr/>
        </p:nvCxnSpPr>
        <p:spPr>
          <a:xfrm rot="10800000">
            <a:off x="6700881" y="6418602"/>
            <a:ext cx="1857854" cy="22741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1C081028-0469-4632-864B-86EBB3E5BE5B}"/>
              </a:ext>
            </a:extLst>
          </p:cNvPr>
          <p:cNvSpPr txBox="1"/>
          <p:nvPr/>
        </p:nvSpPr>
        <p:spPr>
          <a:xfrm>
            <a:off x="6579979" y="6431940"/>
            <a:ext cx="1222625" cy="276999"/>
          </a:xfrm>
          <a:prstGeom prst="rect">
            <a:avLst/>
          </a:prstGeom>
          <a:noFill/>
        </p:spPr>
        <p:txBody>
          <a:bodyPr wrap="square" rtlCol="0">
            <a:spAutoFit/>
          </a:bodyPr>
          <a:lstStyle/>
          <a:p>
            <a:r>
              <a:rPr lang="hr-HR" sz="1200">
                <a:solidFill>
                  <a:schemeClr val="bg2">
                    <a:lumMod val="25000"/>
                  </a:schemeClr>
                </a:solidFill>
              </a:rPr>
              <a:t> Plaćanja poreza</a:t>
            </a:r>
          </a:p>
        </p:txBody>
      </p:sp>
      <p:sp>
        <p:nvSpPr>
          <p:cNvPr id="110" name="Oval 109">
            <a:extLst>
              <a:ext uri="{FF2B5EF4-FFF2-40B4-BE49-F238E27FC236}">
                <a16:creationId xmlns:a16="http://schemas.microsoft.com/office/drawing/2014/main" id="{3873269A-E1CA-43CE-A764-314A46710204}"/>
              </a:ext>
            </a:extLst>
          </p:cNvPr>
          <p:cNvSpPr/>
          <p:nvPr/>
        </p:nvSpPr>
        <p:spPr>
          <a:xfrm>
            <a:off x="2002695" y="826412"/>
            <a:ext cx="2300140" cy="1197204"/>
          </a:xfrm>
          <a:prstGeom prst="ellipse">
            <a:avLst/>
          </a:prstGeom>
          <a:solidFill>
            <a:srgbClr val="B982D5"/>
          </a:solidFill>
          <a:ln>
            <a:solidFill>
              <a:srgbClr val="B982D5"/>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hr-HR" sz="2800">
                <a:solidFill>
                  <a:schemeClr val="bg2">
                    <a:lumMod val="25000"/>
                  </a:schemeClr>
                </a:solidFill>
              </a:rPr>
              <a:t>IPSIS</a:t>
            </a:r>
          </a:p>
        </p:txBody>
      </p:sp>
      <p:cxnSp>
        <p:nvCxnSpPr>
          <p:cNvPr id="112" name="Connector: Curved 111">
            <a:extLst>
              <a:ext uri="{FF2B5EF4-FFF2-40B4-BE49-F238E27FC236}">
                <a16:creationId xmlns:a16="http://schemas.microsoft.com/office/drawing/2014/main" id="{A0C0FFC7-9FA6-4915-94D3-F0F3B0B79CF8}"/>
              </a:ext>
            </a:extLst>
          </p:cNvPr>
          <p:cNvCxnSpPr>
            <a:cxnSpLocks/>
            <a:stCxn id="72" idx="6"/>
            <a:endCxn id="6" idx="4"/>
          </p:cNvCxnSpPr>
          <p:nvPr/>
        </p:nvCxnSpPr>
        <p:spPr>
          <a:xfrm flipV="1">
            <a:off x="6522925" y="2004381"/>
            <a:ext cx="1973768" cy="146130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61F7A685-B6CC-462B-9C36-18D0610E4C28}"/>
              </a:ext>
            </a:extLst>
          </p:cNvPr>
          <p:cNvSpPr/>
          <p:nvPr/>
        </p:nvSpPr>
        <p:spPr>
          <a:xfrm>
            <a:off x="63308" y="6097916"/>
            <a:ext cx="1569076" cy="64137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100">
                <a:ln w="0"/>
                <a:solidFill>
                  <a:schemeClr val="bg2">
                    <a:lumMod val="25000"/>
                  </a:schemeClr>
                </a:solidFill>
                <a:effectLst>
                  <a:outerShdw blurRad="38100" dist="19050" dir="2700000" algn="tl" rotWithShape="0">
                    <a:schemeClr val="dk1">
                      <a:alpha val="40000"/>
                    </a:schemeClr>
                  </a:outerShdw>
                </a:effectLst>
              </a:rPr>
              <a:t>Jedinica za provedbu stranih financijskih projekata</a:t>
            </a:r>
          </a:p>
        </p:txBody>
      </p:sp>
      <p:cxnSp>
        <p:nvCxnSpPr>
          <p:cNvPr id="126" name="Connector: Curved 125">
            <a:extLst>
              <a:ext uri="{FF2B5EF4-FFF2-40B4-BE49-F238E27FC236}">
                <a16:creationId xmlns:a16="http://schemas.microsoft.com/office/drawing/2014/main" id="{5457581A-34B1-4B04-B1A2-7C24D0023935}"/>
              </a:ext>
            </a:extLst>
          </p:cNvPr>
          <p:cNvCxnSpPr>
            <a:cxnSpLocks/>
            <a:stCxn id="98" idx="2"/>
          </p:cNvCxnSpPr>
          <p:nvPr/>
        </p:nvCxnSpPr>
        <p:spPr>
          <a:xfrm rot="10800000" flipV="1">
            <a:off x="6824124" y="6307557"/>
            <a:ext cx="3313516" cy="45429"/>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47D3F2F-20E2-4677-8254-6B7C4969490A}"/>
              </a:ext>
            </a:extLst>
          </p:cNvPr>
          <p:cNvSpPr txBox="1"/>
          <p:nvPr/>
        </p:nvSpPr>
        <p:spPr>
          <a:xfrm>
            <a:off x="2160696" y="6424953"/>
            <a:ext cx="2545618" cy="276999"/>
          </a:xfrm>
          <a:prstGeom prst="rect">
            <a:avLst/>
          </a:prstGeom>
          <a:noFill/>
        </p:spPr>
        <p:txBody>
          <a:bodyPr wrap="square" rtlCol="0">
            <a:spAutoFit/>
          </a:bodyPr>
          <a:lstStyle/>
          <a:p>
            <a:r>
              <a:rPr lang="hr-HR" sz="1200">
                <a:solidFill>
                  <a:schemeClr val="bg2">
                    <a:lumMod val="25000"/>
                  </a:schemeClr>
                </a:solidFill>
              </a:rPr>
              <a:t>Isplate i troškovi</a:t>
            </a:r>
          </a:p>
        </p:txBody>
      </p:sp>
      <p:sp>
        <p:nvSpPr>
          <p:cNvPr id="78" name="Speech Bubble: Rectangle with Corners Rounded 77">
            <a:extLst>
              <a:ext uri="{FF2B5EF4-FFF2-40B4-BE49-F238E27FC236}">
                <a16:creationId xmlns:a16="http://schemas.microsoft.com/office/drawing/2014/main" id="{8E7D5DF1-F906-44FF-BA24-4CDBC1350D5B}"/>
              </a:ext>
            </a:extLst>
          </p:cNvPr>
          <p:cNvSpPr/>
          <p:nvPr/>
        </p:nvSpPr>
        <p:spPr>
          <a:xfrm>
            <a:off x="70363" y="5154544"/>
            <a:ext cx="1409100" cy="548694"/>
          </a:xfrm>
          <a:prstGeom prst="wedgeRoundRectCallout">
            <a:avLst>
              <a:gd name="adj1" fmla="val -16819"/>
              <a:gd name="adj2" fmla="val 98579"/>
              <a:gd name="adj3" fmla="val 16667"/>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hr-HR" sz="1050">
                <a:ln w="0"/>
                <a:solidFill>
                  <a:schemeClr val="bg2">
                    <a:lumMod val="25000"/>
                  </a:schemeClr>
                </a:solidFill>
                <a:effectLst>
                  <a:outerShdw blurRad="38100" dist="19050" dir="2700000" algn="tl" rotWithShape="0">
                    <a:schemeClr val="dk1">
                      <a:alpha val="40000"/>
                    </a:schemeClr>
                  </a:outerShdw>
                </a:effectLst>
              </a:rPr>
              <a:t>Postojeće integracije s AGFIS-om </a:t>
            </a:r>
          </a:p>
        </p:txBody>
      </p:sp>
      <p:sp>
        <p:nvSpPr>
          <p:cNvPr id="82" name="TextBox 81">
            <a:extLst>
              <a:ext uri="{FF2B5EF4-FFF2-40B4-BE49-F238E27FC236}">
                <a16:creationId xmlns:a16="http://schemas.microsoft.com/office/drawing/2014/main" id="{D4AC0221-3820-4862-B950-A48E39CC0020}"/>
              </a:ext>
            </a:extLst>
          </p:cNvPr>
          <p:cNvSpPr txBox="1"/>
          <p:nvPr/>
        </p:nvSpPr>
        <p:spPr>
          <a:xfrm>
            <a:off x="6605730" y="4128252"/>
            <a:ext cx="1665402" cy="600164"/>
          </a:xfrm>
          <a:prstGeom prst="rect">
            <a:avLst/>
          </a:prstGeom>
          <a:noFill/>
        </p:spPr>
        <p:txBody>
          <a:bodyPr wrap="square" rtlCol="0">
            <a:spAutoFit/>
          </a:bodyPr>
          <a:lstStyle/>
          <a:p>
            <a:r>
              <a:rPr lang="hr-HR" sz="1100">
                <a:solidFill>
                  <a:schemeClr val="bg2">
                    <a:lumMod val="25000"/>
                  </a:schemeClr>
                </a:solidFill>
              </a:rPr>
              <a:t>Podaci o isplatama riznice za projekte koje financiraju donatori </a:t>
            </a:r>
          </a:p>
        </p:txBody>
      </p:sp>
      <p:cxnSp>
        <p:nvCxnSpPr>
          <p:cNvPr id="71" name="Connector: Curved 111">
            <a:extLst>
              <a:ext uri="{FF2B5EF4-FFF2-40B4-BE49-F238E27FC236}">
                <a16:creationId xmlns:a16="http://schemas.microsoft.com/office/drawing/2014/main" id="{A0C0FFC7-9FA6-4915-94D3-F0F3B0B79CF8}"/>
              </a:ext>
            </a:extLst>
          </p:cNvPr>
          <p:cNvCxnSpPr>
            <a:cxnSpLocks/>
          </p:cNvCxnSpPr>
          <p:nvPr/>
        </p:nvCxnSpPr>
        <p:spPr>
          <a:xfrm rot="5400000">
            <a:off x="6240906" y="1897443"/>
            <a:ext cx="1485447" cy="1054118"/>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7956328C-CBF4-4A3D-A603-F89FB61818F6}"/>
              </a:ext>
            </a:extLst>
          </p:cNvPr>
          <p:cNvSpPr txBox="1"/>
          <p:nvPr/>
        </p:nvSpPr>
        <p:spPr>
          <a:xfrm>
            <a:off x="6481741" y="1595528"/>
            <a:ext cx="1103091" cy="738664"/>
          </a:xfrm>
          <a:prstGeom prst="rect">
            <a:avLst/>
          </a:prstGeom>
          <a:noFill/>
        </p:spPr>
        <p:txBody>
          <a:bodyPr wrap="square" rtlCol="0">
            <a:spAutoFit/>
          </a:bodyPr>
          <a:lstStyle/>
          <a:p>
            <a:r>
              <a:rPr lang="hr-HR" sz="1050">
                <a:solidFill>
                  <a:schemeClr val="bg2">
                    <a:lumMod val="25000"/>
                  </a:schemeClr>
                </a:solidFill>
              </a:rPr>
              <a:t>Informacije o isplatama koje unose donatori</a:t>
            </a:r>
          </a:p>
        </p:txBody>
      </p:sp>
      <p:grpSp>
        <p:nvGrpSpPr>
          <p:cNvPr id="3" name="Group 69"/>
          <p:cNvGrpSpPr/>
          <p:nvPr/>
        </p:nvGrpSpPr>
        <p:grpSpPr>
          <a:xfrm>
            <a:off x="4224224" y="2641625"/>
            <a:ext cx="2298701" cy="1648119"/>
            <a:chOff x="4506187" y="2281382"/>
            <a:chExt cx="4087098" cy="3805378"/>
          </a:xfrm>
          <a:gradFill>
            <a:gsLst>
              <a:gs pos="0">
                <a:srgbClr val="E33D6F">
                  <a:tint val="64000"/>
                  <a:lumMod val="118000"/>
                </a:srgbClr>
              </a:gs>
              <a:gs pos="50000">
                <a:srgbClr val="FADEE6"/>
              </a:gs>
              <a:gs pos="44000">
                <a:srgbClr val="DF2D64"/>
              </a:gs>
            </a:gsLst>
            <a:lin ang="5400000" scaled="0"/>
          </a:gradFill>
        </p:grpSpPr>
        <p:sp>
          <p:nvSpPr>
            <p:cNvPr id="72" name="Oval 71"/>
            <p:cNvSpPr/>
            <p:nvPr/>
          </p:nvSpPr>
          <p:spPr>
            <a:xfrm>
              <a:off x="4506187" y="2281382"/>
              <a:ext cx="4087098" cy="3805378"/>
            </a:xfrm>
            <a:prstGeom prst="ellipse">
              <a:avLst/>
            </a:prstGeom>
            <a:solidFill>
              <a:schemeClr val="accent6">
                <a:lumMod val="75000"/>
              </a:schemeClr>
            </a:solidFill>
            <a:ln w="9525" cap="rnd" cmpd="sng" algn="ctr">
              <a:solidFill>
                <a:srgbClr val="E45F3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r-HR" sz="3200" b="0" i="0" u="none" strike="noStrike" cap="none" normalizeH="0" baseline="0" noProof="0">
                  <a:ln>
                    <a:noFill/>
                  </a:ln>
                  <a:solidFill>
                    <a:prstClr val="black"/>
                  </a:solidFill>
                  <a:effectLst/>
                  <a:uLnTx/>
                  <a:uFillTx/>
                  <a:latin typeface="Baskerville Old Face" panose="02020602080505020303" pitchFamily="18" charset="0"/>
                </a:rPr>
                <a:t>AFMIS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Century Gothic" panose="020B0502020202020204"/>
              </a:endParaRPr>
            </a:p>
          </p:txBody>
        </p:sp>
        <p:grpSp>
          <p:nvGrpSpPr>
            <p:cNvPr id="4" name="Group 72"/>
            <p:cNvGrpSpPr/>
            <p:nvPr/>
          </p:nvGrpSpPr>
          <p:grpSpPr>
            <a:xfrm>
              <a:off x="4859864" y="2724728"/>
              <a:ext cx="3383947" cy="2890985"/>
              <a:chOff x="4819452" y="2752434"/>
              <a:chExt cx="3383947" cy="2890985"/>
            </a:xfrm>
            <a:grpFill/>
          </p:grpSpPr>
          <p:sp>
            <p:nvSpPr>
              <p:cNvPr id="75" name="Rectangle 74"/>
              <p:cNvSpPr/>
              <p:nvPr/>
            </p:nvSpPr>
            <p:spPr>
              <a:xfrm>
                <a:off x="5761180" y="2752434"/>
                <a:ext cx="1614631" cy="625875"/>
              </a:xfrm>
              <a:prstGeom prst="rect">
                <a:avLst/>
              </a:prstGeom>
              <a:solidFill>
                <a:srgbClr val="E9943A">
                  <a:lumMod val="20000"/>
                  <a:lumOff val="80000"/>
                </a:srgbClr>
              </a:solidFill>
              <a:ln w="9525" cap="rnd" cmpd="sng" algn="ctr">
                <a:solidFill>
                  <a:srgbClr val="E9943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r-HR" sz="1000" b="1" i="0" u="none" strike="noStrike" cap="none" normalizeH="0" baseline="0" noProof="0">
                    <a:ln>
                      <a:noFill/>
                    </a:ln>
                    <a:solidFill>
                      <a:prstClr val="black"/>
                    </a:solidFill>
                    <a:effectLst/>
                    <a:uLnTx/>
                    <a:uFillTx/>
                    <a:latin typeface="Century Gothic" panose="020B0502020202020204"/>
                  </a:rPr>
                  <a:t>BPPM</a:t>
                </a:r>
              </a:p>
            </p:txBody>
          </p:sp>
          <p:sp>
            <p:nvSpPr>
              <p:cNvPr id="84" name="Rectangle 83"/>
              <p:cNvSpPr/>
              <p:nvPr/>
            </p:nvSpPr>
            <p:spPr>
              <a:xfrm>
                <a:off x="5571828" y="4998593"/>
                <a:ext cx="1766462" cy="644826"/>
              </a:xfrm>
              <a:prstGeom prst="rect">
                <a:avLst/>
              </a:prstGeom>
              <a:solidFill>
                <a:srgbClr val="92D050">
                  <a:alpha val="70000"/>
                </a:srgbClr>
              </a:solidFill>
              <a:ln w="9525" cap="rnd" cmpd="sng" algn="ctr">
                <a:solidFill>
                  <a:srgbClr val="56842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r-HR" sz="1000" b="1" i="0" u="none" strike="noStrike" cap="none" normalizeH="0" baseline="0" noProof="0">
                    <a:ln>
                      <a:noFill/>
                    </a:ln>
                    <a:solidFill>
                      <a:prstClr val="black"/>
                    </a:solidFill>
                    <a:effectLst/>
                    <a:uLnTx/>
                    <a:uFillTx/>
                    <a:latin typeface="Century Gothic" panose="020B0502020202020204"/>
                  </a:rPr>
                  <a:t>MTBP</a:t>
                </a:r>
              </a:p>
            </p:txBody>
          </p:sp>
          <p:sp>
            <p:nvSpPr>
              <p:cNvPr id="85" name="Rectangle 84"/>
              <p:cNvSpPr/>
              <p:nvPr/>
            </p:nvSpPr>
            <p:spPr>
              <a:xfrm rot="5400000">
                <a:off x="7446413" y="3975192"/>
                <a:ext cx="1145313" cy="368658"/>
              </a:xfrm>
              <a:prstGeom prst="rect">
                <a:avLst/>
              </a:prstGeom>
              <a:solidFill>
                <a:srgbClr val="B31166">
                  <a:lumMod val="20000"/>
                  <a:lumOff val="80000"/>
                </a:srgbClr>
              </a:solidFill>
              <a:ln w="9525" cap="rnd" cmpd="sng" algn="ctr">
                <a:solidFill>
                  <a:srgbClr val="D53DD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r-HR" sz="900" b="1" i="0" u="none" strike="noStrike" cap="none" normalizeH="0" baseline="0" noProof="0">
                    <a:ln>
                      <a:noFill/>
                    </a:ln>
                    <a:solidFill>
                      <a:prstClr val="black"/>
                    </a:solidFill>
                    <a:effectLst/>
                    <a:uLnTx/>
                    <a:uFillTx/>
                    <a:latin typeface="Century Gothic" panose="020B0502020202020204"/>
                  </a:rPr>
                  <a:t>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r-HR" sz="900" b="1" i="0" u="none" strike="noStrike" cap="none" normalizeH="0" baseline="0" noProof="0">
                    <a:ln>
                      <a:noFill/>
                    </a:ln>
                    <a:solidFill>
                      <a:prstClr val="black"/>
                    </a:solidFill>
                    <a:effectLst/>
                    <a:uLnTx/>
                    <a:uFillTx/>
                    <a:latin typeface="Century Gothic" panose="020B0502020202020204"/>
                  </a:rPr>
                  <a:t>IM</a:t>
                </a:r>
              </a:p>
            </p:txBody>
          </p:sp>
          <p:sp>
            <p:nvSpPr>
              <p:cNvPr id="86" name="Rectangle 85"/>
              <p:cNvSpPr/>
              <p:nvPr/>
            </p:nvSpPr>
            <p:spPr>
              <a:xfrm rot="5400000">
                <a:off x="4162650" y="3976118"/>
                <a:ext cx="1729510" cy="415905"/>
              </a:xfrm>
              <a:prstGeom prst="rect">
                <a:avLst/>
              </a:prstGeom>
              <a:solidFill>
                <a:srgbClr val="9B6BF2">
                  <a:lumMod val="20000"/>
                  <a:lumOff val="80000"/>
                </a:srgbClr>
              </a:solidFill>
              <a:ln w="9525" cap="rnd" cmpd="sng" algn="ctr">
                <a:solidFill>
                  <a:srgbClr val="9B6BF2"/>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r-HR" sz="700" b="1" i="0" u="none" strike="noStrike" cap="none" normalizeH="0" baseline="0" noProof="0">
                    <a:ln>
                      <a:noFill/>
                    </a:ln>
                    <a:solidFill>
                      <a:prstClr val="black"/>
                    </a:solidFill>
                    <a:effectLst/>
                    <a:uLnTx/>
                    <a:uFillTx/>
                    <a:latin typeface="Century Gothic" panose="020B0502020202020204"/>
                  </a:rPr>
                  <a:t>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r-HR" sz="700" b="1" i="0" u="none" strike="noStrike" cap="none" normalizeH="0" baseline="0" noProof="0">
                    <a:ln>
                      <a:noFill/>
                    </a:ln>
                    <a:solidFill>
                      <a:prstClr val="black"/>
                    </a:solidFill>
                    <a:effectLst/>
                    <a:uLnTx/>
                    <a:uFillTx/>
                    <a:latin typeface="Century Gothic" panose="020B0502020202020204"/>
                  </a:rPr>
                  <a: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r-HR" sz="700" b="1" i="0" u="none" strike="noStrike" cap="none" normalizeH="0" baseline="0" noProof="0">
                    <a:ln>
                      <a:noFill/>
                    </a:ln>
                    <a:solidFill>
                      <a:prstClr val="black"/>
                    </a:solidFill>
                    <a:effectLst/>
                    <a:uLnTx/>
                    <a:uFillTx/>
                    <a:latin typeface="Century Gothic" panose="020B0502020202020204"/>
                  </a:rPr>
                  <a:t>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r-HR" sz="700" b="1" i="0" u="none" strike="noStrike" cap="none" normalizeH="0" baseline="0" noProof="0">
                    <a:ln>
                      <a:noFill/>
                    </a:ln>
                    <a:solidFill>
                      <a:prstClr val="black"/>
                    </a:solidFill>
                    <a:effectLst/>
                    <a:uLnTx/>
                    <a:uFillTx/>
                    <a:latin typeface="Century Gothic" panose="020B0502020202020204"/>
                  </a:rPr>
                  <a:t>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r-HR" sz="700" b="1" i="0" u="none" strike="noStrike" cap="none" normalizeH="0" baseline="0" noProof="0">
                    <a:ln>
                      <a:noFill/>
                    </a:ln>
                    <a:solidFill>
                      <a:prstClr val="black"/>
                    </a:solidFill>
                    <a:effectLst/>
                    <a:uLnTx/>
                    <a:uFillTx/>
                    <a:latin typeface="Century Gothic" panose="020B0502020202020204"/>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r-HR" sz="700" b="1" i="0" u="none" strike="noStrike" cap="none" normalizeH="0" baseline="0" noProof="0">
                    <a:ln>
                      <a:noFill/>
                    </a:ln>
                    <a:solidFill>
                      <a:prstClr val="black"/>
                    </a:solidFill>
                    <a:effectLst/>
                    <a:uLnTx/>
                    <a:uFillTx/>
                    <a:latin typeface="Century Gothic" panose="020B0502020202020204"/>
                  </a:rPr>
                  <a:t>L</a:t>
                </a:r>
              </a:p>
            </p:txBody>
          </p:sp>
        </p:grpSp>
      </p:grpSp>
      <p:sp>
        <p:nvSpPr>
          <p:cNvPr id="141" name="Freeform 140"/>
          <p:cNvSpPr/>
          <p:nvPr/>
        </p:nvSpPr>
        <p:spPr>
          <a:xfrm>
            <a:off x="6228272" y="4011283"/>
            <a:ext cx="622328" cy="1639019"/>
          </a:xfrm>
          <a:custGeom>
            <a:avLst/>
            <a:gdLst>
              <a:gd name="connsiteX0" fmla="*/ 0 w 622328"/>
              <a:gd name="connsiteY0" fmla="*/ 0 h 1639019"/>
              <a:gd name="connsiteX1" fmla="*/ 595222 w 622328"/>
              <a:gd name="connsiteY1" fmla="*/ 905774 h 1639019"/>
              <a:gd name="connsiteX2" fmla="*/ 465826 w 622328"/>
              <a:gd name="connsiteY2" fmla="*/ 1639019 h 1639019"/>
            </a:gdLst>
            <a:ahLst/>
            <a:cxnLst>
              <a:cxn ang="0">
                <a:pos x="connsiteX0" y="connsiteY0"/>
              </a:cxn>
              <a:cxn ang="0">
                <a:pos x="connsiteX1" y="connsiteY1"/>
              </a:cxn>
              <a:cxn ang="0">
                <a:pos x="connsiteX2" y="connsiteY2"/>
              </a:cxn>
            </a:cxnLst>
            <a:rect l="l" t="t" r="r" b="b"/>
            <a:pathLst>
              <a:path w="622328" h="1639019">
                <a:moveTo>
                  <a:pt x="0" y="0"/>
                </a:moveTo>
                <a:cubicBezTo>
                  <a:pt x="258792" y="316302"/>
                  <a:pt x="517584" y="632604"/>
                  <a:pt x="595222" y="905774"/>
                </a:cubicBezTo>
                <a:cubicBezTo>
                  <a:pt x="672860" y="1178944"/>
                  <a:pt x="569343" y="1408981"/>
                  <a:pt x="465826" y="163901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Oval 1"/>
          <p:cNvSpPr/>
          <p:nvPr/>
        </p:nvSpPr>
        <p:spPr>
          <a:xfrm>
            <a:off x="2280082" y="3265586"/>
            <a:ext cx="1276187" cy="99554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a:solidFill>
                  <a:schemeClr val="bg2">
                    <a:lumMod val="10000"/>
                  </a:schemeClr>
                </a:solidFill>
              </a:rPr>
              <a:t>DMFAS</a:t>
            </a:r>
          </a:p>
        </p:txBody>
      </p:sp>
      <p:sp>
        <p:nvSpPr>
          <p:cNvPr id="77" name="TextBox 76">
            <a:extLst>
              <a:ext uri="{FF2B5EF4-FFF2-40B4-BE49-F238E27FC236}">
                <a16:creationId xmlns:a16="http://schemas.microsoft.com/office/drawing/2014/main" id="{D465B663-E0EE-4D48-BC69-953C7FE63A62}"/>
              </a:ext>
            </a:extLst>
          </p:cNvPr>
          <p:cNvSpPr txBox="1"/>
          <p:nvPr/>
        </p:nvSpPr>
        <p:spPr>
          <a:xfrm rot="2314954">
            <a:off x="3603800" y="4389318"/>
            <a:ext cx="1256519" cy="246221"/>
          </a:xfrm>
          <a:prstGeom prst="rect">
            <a:avLst/>
          </a:prstGeom>
          <a:noFill/>
        </p:spPr>
        <p:txBody>
          <a:bodyPr wrap="square" rtlCol="0">
            <a:spAutoFit/>
          </a:bodyPr>
          <a:lstStyle/>
          <a:p>
            <a:r>
              <a:rPr lang="hr-HR" sz="1000">
                <a:solidFill>
                  <a:schemeClr val="bg2">
                    <a:lumMod val="25000"/>
                  </a:schemeClr>
                </a:solidFill>
              </a:rPr>
              <a:t>Podmirenje dugovanja</a:t>
            </a:r>
          </a:p>
        </p:txBody>
      </p:sp>
      <p:cxnSp>
        <p:nvCxnSpPr>
          <p:cNvPr id="18" name="Straight Arrow Connector 17"/>
          <p:cNvCxnSpPr/>
          <p:nvPr/>
        </p:nvCxnSpPr>
        <p:spPr>
          <a:xfrm>
            <a:off x="3386722" y="3971134"/>
            <a:ext cx="2076668" cy="16283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22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a:xfrm>
            <a:off x="703446" y="374750"/>
            <a:ext cx="2694272" cy="1325563"/>
          </a:xfrm>
        </p:spPr>
        <p:txBody>
          <a:bodyPr/>
          <a:lstStyle/>
          <a:p>
            <a:r>
              <a:rPr lang="hr-HR">
                <a:ln w="0"/>
                <a:effectLst>
                  <a:outerShdw blurRad="38100" dist="19050" dir="2700000" algn="tl" rotWithShape="0">
                    <a:schemeClr val="dk1">
                      <a:alpha val="40000"/>
                    </a:schemeClr>
                  </a:outerShdw>
                </a:effectLst>
              </a:rPr>
              <a:t>AGFIS</a:t>
            </a:r>
          </a:p>
        </p:txBody>
      </p:sp>
      <p:sp>
        <p:nvSpPr>
          <p:cNvPr id="3" name="Content Placeholder 2"/>
          <p:cNvSpPr>
            <a:spLocks noGrp="1"/>
          </p:cNvSpPr>
          <p:nvPr>
            <p:ph idx="1"/>
          </p:nvPr>
        </p:nvSpPr>
        <p:spPr>
          <a:xfrm>
            <a:off x="629251" y="1902627"/>
            <a:ext cx="10933497" cy="4351338"/>
          </a:xfrm>
        </p:spPr>
        <p:txBody>
          <a:bodyPr/>
          <a:lstStyle/>
          <a:p>
            <a:pPr>
              <a:buNone/>
            </a:pPr>
            <a:r>
              <a:rPr lang="hr-HR">
                <a:solidFill>
                  <a:srgbClr val="C89800"/>
                </a:solidFill>
              </a:rPr>
              <a:t>Ključni ciljevi:</a:t>
            </a:r>
          </a:p>
          <a:p>
            <a:pPr>
              <a:buNone/>
            </a:pPr>
            <a:endParaRPr lang="en-US" dirty="0">
              <a:solidFill>
                <a:srgbClr val="FFC000"/>
              </a:solidFill>
            </a:endParaRPr>
          </a:p>
          <a:p>
            <a:pPr>
              <a:buClr>
                <a:srgbClr val="C89800"/>
              </a:buClr>
              <a:buFont typeface="Wingdings" panose="05000000000000000000" pitchFamily="2" charset="2"/>
              <a:buChar char="Ø"/>
            </a:pPr>
            <a:r>
              <a:rPr lang="hr-HR"/>
              <a:t> Monitoring likvidnost vlade i upravljanje njome,</a:t>
            </a:r>
          </a:p>
          <a:p>
            <a:pPr>
              <a:buClr>
                <a:srgbClr val="C89800"/>
              </a:buClr>
              <a:buFont typeface="Wingdings" panose="05000000000000000000" pitchFamily="2" charset="2"/>
              <a:buChar char="Ø"/>
            </a:pPr>
            <a:r>
              <a:rPr lang="hr-HR"/>
              <a:t> Provedba izvršenja proračuna i točnog računovodstva svih</a:t>
            </a:r>
          </a:p>
          <a:p>
            <a:pPr marL="0" indent="0">
              <a:buClr>
                <a:srgbClr val="C89800"/>
              </a:buClr>
              <a:buNone/>
            </a:pPr>
            <a:r>
              <a:rPr lang="hr-HR"/>
              <a:t>    transakcija središnje i lokalne razine vlasti (elektroničko praćenje revizije) </a:t>
            </a:r>
          </a:p>
          <a:p>
            <a:pPr>
              <a:buClr>
                <a:srgbClr val="C89800"/>
              </a:buClr>
              <a:buFont typeface="Wingdings" panose="05000000000000000000" pitchFamily="2" charset="2"/>
              <a:buChar char="Ø"/>
            </a:pPr>
            <a:r>
              <a:rPr lang="hr-HR"/>
              <a:t> Zajednički okvir unutarnjih financijskih kontrola </a:t>
            </a:r>
          </a:p>
          <a:p>
            <a:pPr>
              <a:buClr>
                <a:srgbClr val="C89800"/>
              </a:buClr>
              <a:buFont typeface="Wingdings" panose="05000000000000000000" pitchFamily="2" charset="2"/>
              <a:buChar char="Ø"/>
            </a:pPr>
            <a:r>
              <a:rPr lang="hr-HR"/>
              <a:t> Priprema konsolidiranih financijskih izvještaja za vladu. </a:t>
            </a:r>
          </a:p>
          <a:p>
            <a:endParaRPr lang="en-US" dirty="0"/>
          </a:p>
        </p:txBody>
      </p:sp>
    </p:spTree>
    <p:extLst>
      <p:ext uri="{BB962C8B-B14F-4D97-AF65-F5344CB8AC3E}">
        <p14:creationId xmlns:p14="http://schemas.microsoft.com/office/powerpoint/2010/main" val="596283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pic>
        <p:nvPicPr>
          <p:cNvPr id="2052" name="Picture 4"/>
          <p:cNvPicPr>
            <a:picLocks noChangeAspect="1" noChangeArrowheads="1"/>
          </p:cNvPicPr>
          <p:nvPr/>
        </p:nvPicPr>
        <p:blipFill>
          <a:blip r:embed="rId4"/>
          <a:srcRect/>
          <a:stretch>
            <a:fillRect/>
          </a:stretch>
        </p:blipFill>
        <p:spPr bwMode="auto">
          <a:xfrm>
            <a:off x="0" y="0"/>
            <a:ext cx="12192000" cy="6858001"/>
          </a:xfrm>
          <a:prstGeom prst="rect">
            <a:avLst/>
          </a:prstGeom>
          <a:noFill/>
          <a:ln w="9525">
            <a:noFill/>
            <a:miter lim="800000"/>
            <a:headEnd/>
            <a:tailEnd/>
          </a:ln>
          <a:effectLst/>
        </p:spPr>
      </p:pic>
      <p:sp>
        <p:nvSpPr>
          <p:cNvPr id="3" name="Content Placeholder 2"/>
          <p:cNvSpPr>
            <a:spLocks noGrp="1"/>
          </p:cNvSpPr>
          <p:nvPr>
            <p:ph idx="1"/>
          </p:nvPr>
        </p:nvSpPr>
        <p:spPr>
          <a:xfrm>
            <a:off x="531628" y="191386"/>
            <a:ext cx="8941982" cy="352800"/>
          </a:xfrm>
        </p:spPr>
        <p:txBody>
          <a:bodyPr>
            <a:noAutofit/>
          </a:bodyPr>
          <a:lstStyle/>
          <a:p>
            <a:pPr marL="0" indent="0" algn="just">
              <a:buNone/>
            </a:pPr>
            <a:r>
              <a:rPr lang="hr-HR" sz="1800">
                <a:ln w="0"/>
                <a:solidFill>
                  <a:srgbClr val="C89800"/>
                </a:solidFill>
                <a:effectLst>
                  <a:outerShdw blurRad="38100" dist="19050" dir="2700000" algn="tl" rotWithShape="0">
                    <a:schemeClr val="dk1">
                      <a:alpha val="40000"/>
                    </a:schemeClr>
                  </a:outerShdw>
                </a:effectLst>
                <a:latin typeface="+mj-lt"/>
                <a:ea typeface="+mj-ea"/>
                <a:cs typeface="+mj-cs"/>
              </a:rPr>
              <a:t>Akcijski plan Sektorske strategije za upravljanje javnim financijama revidiran za 2020. – 2022.</a:t>
            </a:r>
          </a:p>
        </p:txBody>
      </p:sp>
    </p:spTree>
    <p:extLst>
      <p:ext uri="{BB962C8B-B14F-4D97-AF65-F5344CB8AC3E}">
        <p14:creationId xmlns:p14="http://schemas.microsoft.com/office/powerpoint/2010/main" val="274045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a:xfrm>
            <a:off x="838200" y="1434164"/>
            <a:ext cx="11246224" cy="1732547"/>
          </a:xfrm>
        </p:spPr>
        <p:txBody>
          <a:bodyPr>
            <a:normAutofit/>
          </a:bodyPr>
          <a:lstStyle/>
          <a:p>
            <a:pPr algn="ctr"/>
            <a:r>
              <a:rPr lang="hr-HR" sz="2800">
                <a:ln w="0"/>
                <a:solidFill>
                  <a:srgbClr val="C89800"/>
                </a:solidFill>
                <a:effectLst>
                  <a:outerShdw blurRad="38100" dist="19050" dir="2700000" algn="tl" rotWithShape="0">
                    <a:schemeClr val="dk1">
                      <a:alpha val="40000"/>
                    </a:schemeClr>
                  </a:outerShdw>
                </a:effectLst>
              </a:rPr>
              <a:t>Razvoj funkcija</a:t>
            </a:r>
            <a:br>
              <a:rPr lang="hr-HR" sz="2800" b="1">
                <a:solidFill>
                  <a:srgbClr val="C89800"/>
                </a:solidFill>
              </a:rPr>
            </a:br>
            <a:r>
              <a:rPr lang="hr-HR" sz="2800">
                <a:ln w="0"/>
                <a:solidFill>
                  <a:srgbClr val="C89800"/>
                </a:solidFill>
                <a:effectLst>
                  <a:outerShdw blurRad="38100" dist="19050" dir="2700000" algn="tl" rotWithShape="0">
                    <a:schemeClr val="dk1">
                      <a:alpha val="40000"/>
                    </a:schemeClr>
                  </a:outerShdw>
                </a:effectLst>
              </a:rPr>
              <a:t>i </a:t>
            </a:r>
            <a:br>
              <a:rPr lang="hr-HR" sz="2800">
                <a:ln w="0"/>
                <a:solidFill>
                  <a:srgbClr val="C89800"/>
                </a:solidFill>
                <a:effectLst>
                  <a:outerShdw blurRad="38100" dist="19050" dir="2700000" algn="tl" rotWithShape="0">
                    <a:schemeClr val="dk1">
                      <a:alpha val="40000"/>
                    </a:schemeClr>
                  </a:outerShdw>
                </a:effectLst>
              </a:rPr>
            </a:br>
            <a:r>
              <a:rPr lang="hr-HR" sz="2800">
                <a:ln w="0"/>
                <a:solidFill>
                  <a:srgbClr val="C89800"/>
                </a:solidFill>
                <a:effectLst>
                  <a:outerShdw blurRad="38100" dist="19050" dir="2700000" algn="tl" rotWithShape="0">
                    <a:schemeClr val="dk1">
                      <a:alpha val="40000"/>
                    </a:schemeClr>
                  </a:outerShdw>
                </a:effectLst>
              </a:rPr>
              <a:t>integracija AGFIS-a s nekoliko sustava </a:t>
            </a:r>
          </a:p>
        </p:txBody>
      </p:sp>
      <p:sp>
        <p:nvSpPr>
          <p:cNvPr id="3" name="Content Placeholder 2"/>
          <p:cNvSpPr>
            <a:spLocks noGrp="1"/>
          </p:cNvSpPr>
          <p:nvPr>
            <p:ph idx="1"/>
          </p:nvPr>
        </p:nvSpPr>
        <p:spPr>
          <a:xfrm>
            <a:off x="838200" y="4155405"/>
            <a:ext cx="10515600" cy="1671236"/>
          </a:xfrm>
        </p:spPr>
        <p:txBody>
          <a:bodyPr>
            <a:normAutofit/>
          </a:bodyPr>
          <a:lstStyle/>
          <a:p>
            <a:pPr marL="0" indent="0" algn="just">
              <a:buNone/>
            </a:pPr>
            <a:r>
              <a:rPr lang="hr-HR" sz="2000"/>
              <a:t>U okviru ojačavanja i poboljšanja radnih procesa za izvršenje proračuna opće vlade, njegov monitoring i povećanje kvalitete donošenja odluka, Informacijski sustav albanske vlade za financije (AGFIS) već je integriran s nekoliko sustava u javnim financijama i šire, a konkretno:</a:t>
            </a:r>
          </a:p>
        </p:txBody>
      </p:sp>
      <p:sp>
        <p:nvSpPr>
          <p:cNvPr id="5" name="Rectangle 4"/>
          <p:cNvSpPr/>
          <p:nvPr/>
        </p:nvSpPr>
        <p:spPr>
          <a:xfrm>
            <a:off x="841740" y="3286864"/>
            <a:ext cx="7839197" cy="461665"/>
          </a:xfrm>
          <a:prstGeom prst="rect">
            <a:avLst/>
          </a:prstGeom>
        </p:spPr>
        <p:txBody>
          <a:bodyPr wrap="none">
            <a:spAutoFit/>
          </a:bodyPr>
          <a:lstStyle/>
          <a:p>
            <a:pPr>
              <a:lnSpc>
                <a:spcPct val="100000"/>
              </a:lnSpc>
              <a:spcBef>
                <a:spcPct val="0"/>
              </a:spcBef>
              <a:buFontTx/>
              <a:buNone/>
            </a:pPr>
            <a:r>
              <a:rPr lang="hr-HR" sz="2400"/>
              <a:t>Cilj su objedinjavanje i digitalizacija poslovnih procesa</a:t>
            </a:r>
          </a:p>
        </p:txBody>
      </p:sp>
      <p:pic>
        <p:nvPicPr>
          <p:cNvPr id="6" name="Picture 3"/>
          <p:cNvPicPr>
            <a:picLocks noChangeAspect="1" noChangeArrowheads="1"/>
          </p:cNvPicPr>
          <p:nvPr/>
        </p:nvPicPr>
        <p:blipFill>
          <a:blip r:embed="rId4">
            <a:duotone>
              <a:schemeClr val="accent5">
                <a:shade val="45000"/>
                <a:satMod val="135000"/>
              </a:schemeClr>
              <a:prstClr val="white"/>
            </a:duotone>
          </a:blip>
          <a:srcRect/>
          <a:stretch>
            <a:fillRect/>
          </a:stretch>
        </p:blipFill>
        <p:spPr bwMode="auto">
          <a:xfrm>
            <a:off x="8577119" y="4997303"/>
            <a:ext cx="2728326" cy="1722474"/>
          </a:xfrm>
          <a:prstGeom prst="rect">
            <a:avLst/>
          </a:prstGeom>
          <a:noFill/>
          <a:ln w="9525">
            <a:noFill/>
            <a:miter lim="800000"/>
            <a:headEnd/>
            <a:tailEnd/>
          </a:ln>
          <a:effectLst/>
        </p:spPr>
      </p:pic>
    </p:spTree>
    <p:extLst>
      <p:ext uri="{BB962C8B-B14F-4D97-AF65-F5344CB8AC3E}">
        <p14:creationId xmlns:p14="http://schemas.microsoft.com/office/powerpoint/2010/main" val="2740451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5394" y="0"/>
            <a:ext cx="12076606" cy="6857999"/>
          </a:xfrm>
          <a:prstGeom prst="rect">
            <a:avLst/>
          </a:prstGeom>
        </p:spPr>
      </p:pic>
      <p:sp>
        <p:nvSpPr>
          <p:cNvPr id="5" name="Rectangle 4"/>
          <p:cNvSpPr/>
          <p:nvPr/>
        </p:nvSpPr>
        <p:spPr>
          <a:xfrm>
            <a:off x="6836061" y="5077110"/>
            <a:ext cx="5069712" cy="923330"/>
          </a:xfrm>
          <a:prstGeom prst="rect">
            <a:avLst/>
          </a:prstGeom>
        </p:spPr>
        <p:txBody>
          <a:bodyPr wrap="square">
            <a:spAutoFit/>
          </a:bodyPr>
          <a:lstStyle/>
          <a:p>
            <a:pPr algn="ctr"/>
            <a:r>
              <a:rPr lang="hr-HR" b="0">
                <a:solidFill>
                  <a:schemeClr val="accent5">
                    <a:lumMod val="50000"/>
                  </a:schemeClr>
                </a:solidFill>
              </a:rPr>
              <a:t>Integracija AGFIS-a s HRMIS-om Ministarstva javne uprave (AFMIS) </a:t>
            </a:r>
          </a:p>
          <a:p>
            <a:pPr algn="ctr"/>
            <a:r>
              <a:rPr lang="hr-HR" b="0">
                <a:solidFill>
                  <a:schemeClr val="accent5">
                    <a:lumMod val="50000"/>
                  </a:schemeClr>
                </a:solidFill>
              </a:rPr>
              <a:t>122 institucije</a:t>
            </a:r>
          </a:p>
        </p:txBody>
      </p:sp>
      <p:sp>
        <p:nvSpPr>
          <p:cNvPr id="6" name="Rectangle 5"/>
          <p:cNvSpPr/>
          <p:nvPr/>
        </p:nvSpPr>
        <p:spPr>
          <a:xfrm>
            <a:off x="7994783" y="3979855"/>
            <a:ext cx="1412566" cy="430887"/>
          </a:xfrm>
          <a:prstGeom prst="rect">
            <a:avLst/>
          </a:prstGeom>
        </p:spPr>
        <p:txBody>
          <a:bodyPr wrap="none">
            <a:spAutoFit/>
          </a:bodyPr>
          <a:lstStyle/>
          <a:p>
            <a:r>
              <a:rPr lang="hr-HR" sz="2200" b="1">
                <a:solidFill>
                  <a:schemeClr val="accent5">
                    <a:lumMod val="50000"/>
                  </a:schemeClr>
                </a:solidFill>
              </a:rPr>
              <a:t>2019. – 2022.</a:t>
            </a:r>
          </a:p>
        </p:txBody>
      </p:sp>
      <p:sp>
        <p:nvSpPr>
          <p:cNvPr id="7" name="Rectangle 6"/>
          <p:cNvSpPr/>
          <p:nvPr/>
        </p:nvSpPr>
        <p:spPr>
          <a:xfrm>
            <a:off x="6910085" y="65701"/>
            <a:ext cx="5185337" cy="707886"/>
          </a:xfrm>
          <a:prstGeom prst="rect">
            <a:avLst/>
          </a:prstGeom>
        </p:spPr>
        <p:txBody>
          <a:bodyPr wrap="square">
            <a:spAutoFit/>
          </a:bodyPr>
          <a:lstStyle/>
          <a:p>
            <a:pPr algn="ctr"/>
            <a:r>
              <a:rPr lang="hr-HR" sz="2000" b="0"/>
              <a:t>Integracija AGFIS-a </a:t>
            </a:r>
          </a:p>
          <a:p>
            <a:pPr algn="ctr"/>
            <a:r>
              <a:rPr lang="hr-HR" sz="2000" b="0"/>
              <a:t>sa sustavom Agencije za javnu nabavu </a:t>
            </a:r>
          </a:p>
        </p:txBody>
      </p:sp>
      <p:sp>
        <p:nvSpPr>
          <p:cNvPr id="8" name="Rectangle 7"/>
          <p:cNvSpPr/>
          <p:nvPr/>
        </p:nvSpPr>
        <p:spPr>
          <a:xfrm>
            <a:off x="8929212" y="1724702"/>
            <a:ext cx="755335" cy="430887"/>
          </a:xfrm>
          <a:prstGeom prst="rect">
            <a:avLst/>
          </a:prstGeom>
        </p:spPr>
        <p:txBody>
          <a:bodyPr wrap="none">
            <a:spAutoFit/>
          </a:bodyPr>
          <a:lstStyle/>
          <a:p>
            <a:r>
              <a:rPr lang="hr-HR" sz="2200" b="1"/>
              <a:t>2019.</a:t>
            </a:r>
          </a:p>
        </p:txBody>
      </p:sp>
      <p:sp>
        <p:nvSpPr>
          <p:cNvPr id="11" name="Rectangle 10"/>
          <p:cNvSpPr/>
          <p:nvPr/>
        </p:nvSpPr>
        <p:spPr>
          <a:xfrm>
            <a:off x="4181000" y="5002682"/>
            <a:ext cx="1412566" cy="430887"/>
          </a:xfrm>
          <a:prstGeom prst="rect">
            <a:avLst/>
          </a:prstGeom>
        </p:spPr>
        <p:txBody>
          <a:bodyPr wrap="none">
            <a:spAutoFit/>
          </a:bodyPr>
          <a:lstStyle/>
          <a:p>
            <a:r>
              <a:rPr lang="hr-HR" sz="2200" b="1">
                <a:solidFill>
                  <a:srgbClr val="00B0F0"/>
                </a:solidFill>
              </a:rPr>
              <a:t>2011. – 2023.</a:t>
            </a:r>
          </a:p>
        </p:txBody>
      </p:sp>
      <p:sp>
        <p:nvSpPr>
          <p:cNvPr id="12" name="Rectangle 11"/>
          <p:cNvSpPr/>
          <p:nvPr/>
        </p:nvSpPr>
        <p:spPr>
          <a:xfrm>
            <a:off x="4245296" y="5842337"/>
            <a:ext cx="4355103" cy="1015663"/>
          </a:xfrm>
          <a:prstGeom prst="rect">
            <a:avLst/>
          </a:prstGeom>
        </p:spPr>
        <p:txBody>
          <a:bodyPr wrap="none">
            <a:spAutoFit/>
          </a:bodyPr>
          <a:lstStyle/>
          <a:p>
            <a:r>
              <a:rPr lang="hr-HR" sz="2000" b="0">
                <a:solidFill>
                  <a:srgbClr val="0091C4"/>
                </a:solidFill>
              </a:rPr>
              <a:t>Proširenje SIFQ-a</a:t>
            </a:r>
          </a:p>
          <a:p>
            <a:r>
              <a:rPr lang="hr-HR" sz="2000" b="0">
                <a:solidFill>
                  <a:srgbClr val="0091C4"/>
                </a:solidFill>
              </a:rPr>
              <a:t>    Do 2022. do 15 korisnika proračunskih sredstava</a:t>
            </a:r>
          </a:p>
          <a:p>
            <a:r>
              <a:rPr lang="hr-HR" sz="2000">
                <a:solidFill>
                  <a:srgbClr val="0091C4"/>
                </a:solidFill>
              </a:rPr>
              <a:t>    Tijekom 2023. do 5 novih korisnika proračunskih sredstava</a:t>
            </a:r>
            <a:r>
              <a:rPr lang="hr-HR" sz="2000" b="0">
                <a:solidFill>
                  <a:srgbClr val="0091C4"/>
                </a:solidFill>
              </a:rPr>
              <a:t> </a:t>
            </a:r>
          </a:p>
        </p:txBody>
      </p:sp>
      <p:sp>
        <p:nvSpPr>
          <p:cNvPr id="14" name="Rectangle 13"/>
          <p:cNvSpPr/>
          <p:nvPr/>
        </p:nvSpPr>
        <p:spPr>
          <a:xfrm>
            <a:off x="5226793" y="3198465"/>
            <a:ext cx="755335" cy="430887"/>
          </a:xfrm>
          <a:prstGeom prst="rect">
            <a:avLst/>
          </a:prstGeom>
        </p:spPr>
        <p:txBody>
          <a:bodyPr wrap="none">
            <a:spAutoFit/>
          </a:bodyPr>
          <a:lstStyle/>
          <a:p>
            <a:r>
              <a:rPr lang="hr-HR" sz="2200" b="1">
                <a:solidFill>
                  <a:srgbClr val="0070C0"/>
                </a:solidFill>
              </a:rPr>
              <a:t>2015.</a:t>
            </a:r>
          </a:p>
        </p:txBody>
      </p:sp>
      <p:sp>
        <p:nvSpPr>
          <p:cNvPr id="15" name="Rectangle 14"/>
          <p:cNvSpPr/>
          <p:nvPr/>
        </p:nvSpPr>
        <p:spPr>
          <a:xfrm>
            <a:off x="308344" y="871885"/>
            <a:ext cx="8623005" cy="584775"/>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r>
              <a:rPr lang="hr-HR" sz="3200" b="1">
                <a:ln w="0"/>
                <a:solidFill>
                  <a:srgbClr val="C89800"/>
                </a:solidFill>
                <a:effectLst>
                  <a:outerShdw blurRad="38100" dist="19050" dir="2700000" algn="tl" rotWithShape="0">
                    <a:schemeClr val="dk1">
                      <a:alpha val="40000"/>
                    </a:schemeClr>
                  </a:outerShdw>
                </a:effectLst>
              </a:rPr>
              <a:t>Integracija AGFIS-a s nekoliko sustava (u njih)</a:t>
            </a:r>
          </a:p>
        </p:txBody>
      </p:sp>
      <p:sp>
        <p:nvSpPr>
          <p:cNvPr id="16" name="Rectangle 15"/>
          <p:cNvSpPr/>
          <p:nvPr/>
        </p:nvSpPr>
        <p:spPr>
          <a:xfrm>
            <a:off x="2915322" y="1644018"/>
            <a:ext cx="4639851" cy="1015663"/>
          </a:xfrm>
          <a:prstGeom prst="rect">
            <a:avLst/>
          </a:prstGeom>
        </p:spPr>
        <p:txBody>
          <a:bodyPr wrap="square">
            <a:spAutoFit/>
          </a:bodyPr>
          <a:lstStyle/>
          <a:p>
            <a:pPr algn="ctr"/>
            <a:r>
              <a:rPr lang="hr-HR" sz="2000" b="0">
                <a:solidFill>
                  <a:srgbClr val="0070C0"/>
                </a:solidFill>
              </a:rPr>
              <a:t>Integracija AGFIS-a </a:t>
            </a:r>
          </a:p>
          <a:p>
            <a:pPr algn="ctr"/>
            <a:r>
              <a:rPr lang="hr-HR" sz="2000" b="0">
                <a:solidFill>
                  <a:srgbClr val="0070C0"/>
                </a:solidFill>
              </a:rPr>
              <a:t>sa sustavom C@TS-a „e-Plaćanja” Glavne porezne uprave </a:t>
            </a:r>
          </a:p>
        </p:txBody>
      </p:sp>
      <p:sp>
        <p:nvSpPr>
          <p:cNvPr id="17" name="Rectangle 16"/>
          <p:cNvSpPr/>
          <p:nvPr/>
        </p:nvSpPr>
        <p:spPr>
          <a:xfrm>
            <a:off x="944020" y="3105834"/>
            <a:ext cx="2781724" cy="707886"/>
          </a:xfrm>
          <a:prstGeom prst="rect">
            <a:avLst/>
          </a:prstGeom>
        </p:spPr>
        <p:txBody>
          <a:bodyPr wrap="none">
            <a:spAutoFit/>
          </a:bodyPr>
          <a:lstStyle/>
          <a:p>
            <a:r>
              <a:rPr lang="hr-HR" sz="2000" b="0">
                <a:solidFill>
                  <a:schemeClr val="accent6">
                    <a:lumMod val="50000"/>
                  </a:schemeClr>
                </a:solidFill>
              </a:rPr>
              <a:t>Integracija AGFIS-a </a:t>
            </a:r>
          </a:p>
          <a:p>
            <a:r>
              <a:rPr lang="hr-HR" sz="2000" b="0">
                <a:solidFill>
                  <a:schemeClr val="accent6">
                    <a:lumMod val="50000"/>
                  </a:schemeClr>
                </a:solidFill>
              </a:rPr>
              <a:t>s bankarskim sustavom </a:t>
            </a:r>
          </a:p>
        </p:txBody>
      </p:sp>
      <p:sp>
        <p:nvSpPr>
          <p:cNvPr id="18" name="Rectangle 17"/>
          <p:cNvSpPr/>
          <p:nvPr/>
        </p:nvSpPr>
        <p:spPr>
          <a:xfrm>
            <a:off x="1636327" y="4301793"/>
            <a:ext cx="755335" cy="430887"/>
          </a:xfrm>
          <a:prstGeom prst="rect">
            <a:avLst/>
          </a:prstGeom>
        </p:spPr>
        <p:txBody>
          <a:bodyPr wrap="none">
            <a:spAutoFit/>
          </a:bodyPr>
          <a:lstStyle/>
          <a:p>
            <a:r>
              <a:rPr lang="hr-HR" sz="2200" b="1">
                <a:solidFill>
                  <a:schemeClr val="accent6">
                    <a:lumMod val="50000"/>
                  </a:schemeClr>
                </a:solidFill>
              </a:rPr>
              <a:t>2010.</a:t>
            </a:r>
          </a:p>
        </p:txBody>
      </p:sp>
      <p:sp>
        <p:nvSpPr>
          <p:cNvPr id="19" name="Rectangle 18"/>
          <p:cNvSpPr/>
          <p:nvPr/>
        </p:nvSpPr>
        <p:spPr>
          <a:xfrm>
            <a:off x="912122" y="5794429"/>
            <a:ext cx="3065198" cy="353943"/>
          </a:xfrm>
          <a:prstGeom prst="rect">
            <a:avLst/>
          </a:prstGeom>
        </p:spPr>
        <p:txBody>
          <a:bodyPr wrap="none">
            <a:spAutoFit/>
          </a:bodyPr>
          <a:lstStyle/>
          <a:p>
            <a:r>
              <a:rPr lang="hr-HR" sz="1700" b="1">
                <a:solidFill>
                  <a:schemeClr val="accent4">
                    <a:lumMod val="75000"/>
                  </a:schemeClr>
                </a:solidFill>
              </a:rPr>
              <a:t>Konačno prihvaćanje (dizajn i test)</a:t>
            </a:r>
          </a:p>
        </p:txBody>
      </p:sp>
      <p:sp>
        <p:nvSpPr>
          <p:cNvPr id="20" name="Rectangle 19"/>
          <p:cNvSpPr/>
          <p:nvPr/>
        </p:nvSpPr>
        <p:spPr>
          <a:xfrm>
            <a:off x="115393" y="5932654"/>
            <a:ext cx="819455" cy="430887"/>
          </a:xfrm>
          <a:prstGeom prst="rect">
            <a:avLst/>
          </a:prstGeom>
          <a:solidFill>
            <a:srgbClr val="FFC000"/>
          </a:solidFill>
          <a:ln>
            <a:solidFill>
              <a:schemeClr val="accent2">
                <a:lumMod val="50000"/>
              </a:schemeClr>
            </a:solidFill>
          </a:ln>
        </p:spPr>
        <p:txBody>
          <a:bodyPr wrap="none">
            <a:spAutoFit/>
            <a:scene3d>
              <a:camera prst="orthographicFront"/>
              <a:lightRig rig="soft" dir="t">
                <a:rot lat="0" lon="0" rev="15600000"/>
              </a:lightRig>
            </a:scene3d>
            <a:sp3d extrusionH="57150" prstMaterial="softEdge">
              <a:bevelT w="25400" h="38100"/>
            </a:sp3d>
          </a:bodyPr>
          <a:lstStyle/>
          <a:p>
            <a:r>
              <a:rPr lang="hr-HR" sz="2200" b="1">
                <a:ln/>
              </a:rPr>
              <a:t>2006. </a:t>
            </a:r>
          </a:p>
        </p:txBody>
      </p:sp>
      <p:sp>
        <p:nvSpPr>
          <p:cNvPr id="21" name="TextBox 20"/>
          <p:cNvSpPr txBox="1"/>
          <p:nvPr/>
        </p:nvSpPr>
        <p:spPr>
          <a:xfrm>
            <a:off x="903767" y="6062259"/>
            <a:ext cx="3359889" cy="338554"/>
          </a:xfrm>
          <a:prstGeom prst="rect">
            <a:avLst/>
          </a:prstGeom>
          <a:noFill/>
        </p:spPr>
        <p:txBody>
          <a:bodyPr wrap="square" rtlCol="0">
            <a:spAutoFit/>
          </a:bodyPr>
          <a:lstStyle/>
          <a:p>
            <a:r>
              <a:rPr lang="hr-HR" sz="1600" b="1">
                <a:solidFill>
                  <a:schemeClr val="accent4">
                    <a:lumMod val="75000"/>
                  </a:schemeClr>
                </a:solidFill>
              </a:rPr>
              <a:t>Implementirano uživo – rujan 2010. </a:t>
            </a:r>
          </a:p>
        </p:txBody>
      </p:sp>
      <p:sp>
        <p:nvSpPr>
          <p:cNvPr id="22" name="TextBox 21"/>
          <p:cNvSpPr txBox="1"/>
          <p:nvPr/>
        </p:nvSpPr>
        <p:spPr>
          <a:xfrm>
            <a:off x="0" y="6340932"/>
            <a:ext cx="4136065" cy="369332"/>
          </a:xfrm>
          <a:prstGeom prst="rect">
            <a:avLst/>
          </a:prstGeom>
          <a:noFill/>
        </p:spPr>
        <p:txBody>
          <a:bodyPr wrap="square" rtlCol="0">
            <a:spAutoFit/>
          </a:bodyPr>
          <a:lstStyle/>
          <a:p>
            <a:r>
              <a:rPr lang="hr-HR" b="1">
                <a:solidFill>
                  <a:schemeClr val="accent4">
                    <a:lumMod val="75000"/>
                  </a:schemeClr>
                </a:solidFill>
              </a:rPr>
              <a:t>Nadograđeno u verziji Oraclea 2013-R12</a:t>
            </a:r>
          </a:p>
        </p:txBody>
      </p:sp>
      <p:pic>
        <p:nvPicPr>
          <p:cNvPr id="9218" name="Picture 2"/>
          <p:cNvPicPr>
            <a:picLocks noChangeAspect="1" noChangeArrowheads="1"/>
          </p:cNvPicPr>
          <p:nvPr/>
        </p:nvPicPr>
        <p:blipFill>
          <a:blip r:embed="rId4"/>
          <a:srcRect/>
          <a:stretch>
            <a:fillRect/>
          </a:stretch>
        </p:blipFill>
        <p:spPr bwMode="auto">
          <a:xfrm>
            <a:off x="10515600" y="2814621"/>
            <a:ext cx="1368056" cy="1074349"/>
          </a:xfrm>
          <a:prstGeom prst="rect">
            <a:avLst/>
          </a:prstGeom>
          <a:noFill/>
          <a:ln w="9525">
            <a:noFill/>
            <a:miter lim="800000"/>
            <a:headEnd/>
            <a:tailEnd/>
          </a:ln>
          <a:effectLst/>
        </p:spPr>
      </p:pic>
      <p:sp>
        <p:nvSpPr>
          <p:cNvPr id="23" name="TextBox 22"/>
          <p:cNvSpPr txBox="1"/>
          <p:nvPr/>
        </p:nvSpPr>
        <p:spPr>
          <a:xfrm>
            <a:off x="11291777" y="2902688"/>
            <a:ext cx="669851" cy="369332"/>
          </a:xfrm>
          <a:prstGeom prst="rect">
            <a:avLst/>
          </a:prstGeom>
          <a:noFill/>
        </p:spPr>
        <p:txBody>
          <a:bodyPr wrap="square" rtlCol="0">
            <a:spAutoFit/>
          </a:bodyPr>
          <a:lstStyle/>
          <a:p>
            <a:endParaRPr lang="en-US" dirty="0"/>
          </a:p>
        </p:txBody>
      </p:sp>
      <p:sp>
        <p:nvSpPr>
          <p:cNvPr id="24" name="Rectangle 23"/>
          <p:cNvSpPr/>
          <p:nvPr/>
        </p:nvSpPr>
        <p:spPr>
          <a:xfrm>
            <a:off x="10867881" y="3121110"/>
            <a:ext cx="755335" cy="430887"/>
          </a:xfrm>
          <a:prstGeom prst="rect">
            <a:avLst/>
          </a:prstGeom>
        </p:spPr>
        <p:txBody>
          <a:bodyPr wrap="none">
            <a:spAutoFit/>
          </a:bodyPr>
          <a:lstStyle/>
          <a:p>
            <a:r>
              <a:rPr lang="hr-HR" sz="2200" b="1"/>
              <a:t>2019.</a:t>
            </a:r>
          </a:p>
        </p:txBody>
      </p:sp>
      <p:cxnSp>
        <p:nvCxnSpPr>
          <p:cNvPr id="26" name="Straight Connector 25"/>
          <p:cNvCxnSpPr/>
          <p:nvPr/>
        </p:nvCxnSpPr>
        <p:spPr>
          <a:xfrm>
            <a:off x="10409274" y="3136605"/>
            <a:ext cx="212652" cy="6379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594112" y="3860746"/>
            <a:ext cx="2597888" cy="892552"/>
          </a:xfrm>
          <a:prstGeom prst="rect">
            <a:avLst/>
          </a:prstGeom>
        </p:spPr>
        <p:txBody>
          <a:bodyPr wrap="square">
            <a:spAutoFit/>
          </a:bodyPr>
          <a:lstStyle/>
          <a:p>
            <a:pPr algn="ctr" latinLnBrk="1"/>
            <a:r>
              <a:rPr lang="hr-HR">
                <a:solidFill>
                  <a:schemeClr val="accent6">
                    <a:lumMod val="50000"/>
                  </a:schemeClr>
                </a:solidFill>
                <a:latin typeface="Open Sans"/>
                <a:cs typeface="Arial" pitchFamily="34" charset="0"/>
              </a:rPr>
              <a:t>Iznosi usvojenog proračuna iz MTBP-a </a:t>
            </a:r>
          </a:p>
          <a:p>
            <a:pPr algn="ctr" latinLnBrk="1"/>
            <a:r>
              <a:rPr lang="hr-HR" sz="1600">
                <a:solidFill>
                  <a:schemeClr val="accent6">
                    <a:lumMod val="50000"/>
                  </a:schemeClr>
                </a:solidFill>
                <a:latin typeface="Open Sans"/>
                <a:cs typeface="Arial" pitchFamily="34" charset="0"/>
              </a:rPr>
              <a:t>(na početku godine)</a:t>
            </a:r>
          </a:p>
        </p:txBody>
      </p:sp>
      <p:grpSp>
        <p:nvGrpSpPr>
          <p:cNvPr id="25" name="Group 1"/>
          <p:cNvGrpSpPr/>
          <p:nvPr/>
        </p:nvGrpSpPr>
        <p:grpSpPr>
          <a:xfrm rot="16200000">
            <a:off x="1385247" y="-1236391"/>
            <a:ext cx="446565" cy="2919347"/>
            <a:chOff x="10903815" y="2144969"/>
            <a:chExt cx="446565" cy="4575348"/>
          </a:xfrm>
        </p:grpSpPr>
        <p:sp>
          <p:nvSpPr>
            <p:cNvPr id="28" name="Rectangle 21"/>
            <p:cNvSpPr>
              <a:spLocks noChangeArrowheads="1"/>
            </p:cNvSpPr>
            <p:nvPr/>
          </p:nvSpPr>
          <p:spPr bwMode="auto">
            <a:xfrm rot="5400000">
              <a:off x="8908818" y="4278754"/>
              <a:ext cx="4575348" cy="307777"/>
            </a:xfrm>
            <a:prstGeom prst="rect">
              <a:avLst/>
            </a:prstGeom>
            <a:noFill/>
            <a:ln w="9525">
              <a:noFill/>
              <a:miter lim="800000"/>
              <a:headEnd/>
              <a:tailEnd/>
            </a:ln>
            <a:scene3d>
              <a:camera prst="orthographicFront"/>
              <a:lightRig rig="threePt" dir="t"/>
            </a:scene3d>
            <a:sp3d>
              <a:bevelB prst="angle"/>
            </a:sp3d>
          </p:spPr>
          <p:txBody>
            <a:bodyPr wrap="square">
              <a:spAutoFit/>
            </a:bodyPr>
            <a:lstStyle/>
            <a:p>
              <a:r>
                <a:rPr lang="hr-HR" sz="1400">
                  <a:solidFill>
                    <a:srgbClr val="002060"/>
                  </a:solidFill>
                </a:rPr>
                <a:t>E-BS Financials, verzija R12 </a:t>
              </a:r>
            </a:p>
          </p:txBody>
        </p:sp>
        <p:pic>
          <p:nvPicPr>
            <p:cNvPr id="29" name="Picture 22"/>
            <p:cNvPicPr>
              <a:picLocks noChangeAspect="1" noChangeArrowheads="1"/>
            </p:cNvPicPr>
            <p:nvPr/>
          </p:nvPicPr>
          <p:blipFill>
            <a:blip r:embed="rId5" cstate="print"/>
            <a:srcRect/>
            <a:stretch>
              <a:fillRect/>
            </a:stretch>
          </p:blipFill>
          <p:spPr bwMode="auto">
            <a:xfrm>
              <a:off x="10903815" y="2628219"/>
              <a:ext cx="227061" cy="2466724"/>
            </a:xfrm>
            <a:prstGeom prst="rect">
              <a:avLst/>
            </a:prstGeom>
            <a:noFill/>
            <a:ln w="9525" algn="ctr">
              <a:noFill/>
              <a:prstDash val="dash"/>
              <a:miter lim="800000"/>
              <a:headEnd/>
              <a:tailEnd/>
            </a:ln>
            <a:scene3d>
              <a:camera prst="orthographicFront"/>
              <a:lightRig rig="threePt" dir="t"/>
            </a:scene3d>
            <a:sp3d>
              <a:bevelB prst="angle"/>
            </a:sp3d>
          </p:spPr>
        </p:pic>
      </p:grpSp>
    </p:spTree>
    <p:extLst>
      <p:ext uri="{BB962C8B-B14F-4D97-AF65-F5344CB8AC3E}">
        <p14:creationId xmlns:p14="http://schemas.microsoft.com/office/powerpoint/2010/main" val="2108716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659219"/>
            <a:ext cx="12192000" cy="6198781"/>
          </a:xfrm>
          <a:prstGeom prst="rect">
            <a:avLst/>
          </a:prstGeom>
        </p:spPr>
      </p:pic>
      <p:sp>
        <p:nvSpPr>
          <p:cNvPr id="10" name="Rectangle 9"/>
          <p:cNvSpPr/>
          <p:nvPr/>
        </p:nvSpPr>
        <p:spPr>
          <a:xfrm>
            <a:off x="1938412" y="45660"/>
            <a:ext cx="8467574" cy="584775"/>
          </a:xfrm>
          <a:prstGeom prst="rect">
            <a:avLst/>
          </a:prstGeom>
        </p:spPr>
        <p:txBody>
          <a:bodyPr wrap="none">
            <a:spAutoFit/>
          </a:bodyPr>
          <a:lstStyle/>
          <a:p>
            <a:r>
              <a:rPr lang="hr-HR" sz="3200" b="1">
                <a:ln w="0"/>
                <a:solidFill>
                  <a:srgbClr val="C89800"/>
                </a:solidFill>
                <a:effectLst>
                  <a:outerShdw blurRad="38100" dist="19050" dir="2700000" algn="tl" rotWithShape="0">
                    <a:schemeClr val="dk1">
                      <a:alpha val="40000"/>
                    </a:schemeClr>
                  </a:outerShdw>
                </a:effectLst>
              </a:rPr>
              <a:t>Integracija AGFIS-a s nekoliko sustava (u tijeku)</a:t>
            </a:r>
          </a:p>
        </p:txBody>
      </p:sp>
      <p:sp>
        <p:nvSpPr>
          <p:cNvPr id="5" name="Rectangle 4"/>
          <p:cNvSpPr/>
          <p:nvPr/>
        </p:nvSpPr>
        <p:spPr>
          <a:xfrm>
            <a:off x="0" y="5360212"/>
            <a:ext cx="8351069" cy="307777"/>
          </a:xfrm>
          <a:prstGeom prst="rect">
            <a:avLst/>
          </a:prstGeom>
        </p:spPr>
        <p:txBody>
          <a:bodyPr wrap="none">
            <a:spAutoFit/>
          </a:bodyPr>
          <a:lstStyle/>
          <a:p>
            <a:pPr>
              <a:lnSpc>
                <a:spcPct val="100000"/>
              </a:lnSpc>
              <a:spcBef>
                <a:spcPct val="0"/>
              </a:spcBef>
              <a:buFontTx/>
              <a:buNone/>
            </a:pPr>
            <a:r>
              <a:rPr lang="hr-HR" sz="1400" dirty="0"/>
              <a:t>Uklanjanje radnog postupka koji se oslanja na tiskane primjerke i uspostava zajedničkog informacijskog prostora.</a:t>
            </a:r>
          </a:p>
        </p:txBody>
      </p:sp>
      <p:sp>
        <p:nvSpPr>
          <p:cNvPr id="6" name="Rectangle 5"/>
          <p:cNvSpPr/>
          <p:nvPr/>
        </p:nvSpPr>
        <p:spPr>
          <a:xfrm>
            <a:off x="478465" y="5987535"/>
            <a:ext cx="4988930" cy="369332"/>
          </a:xfrm>
          <a:prstGeom prst="rect">
            <a:avLst/>
          </a:prstGeom>
        </p:spPr>
        <p:txBody>
          <a:bodyPr wrap="none">
            <a:spAutoFit/>
          </a:bodyPr>
          <a:lstStyle/>
          <a:p>
            <a:r>
              <a:rPr lang="hr-HR"/>
              <a:t>Dio potpuno digitalnih postupaka i praćenja revizije.</a:t>
            </a:r>
          </a:p>
        </p:txBody>
      </p:sp>
      <p:sp>
        <p:nvSpPr>
          <p:cNvPr id="8" name="Rectangle 7"/>
          <p:cNvSpPr/>
          <p:nvPr/>
        </p:nvSpPr>
        <p:spPr>
          <a:xfrm>
            <a:off x="169669" y="5679190"/>
            <a:ext cx="5615896" cy="369332"/>
          </a:xfrm>
          <a:prstGeom prst="rect">
            <a:avLst/>
          </a:prstGeom>
        </p:spPr>
        <p:txBody>
          <a:bodyPr wrap="none">
            <a:spAutoFit/>
          </a:bodyPr>
          <a:lstStyle/>
          <a:p>
            <a:r>
              <a:rPr lang="hr-HR" dirty="0"/>
              <a:t>Formalizirani i unificirani obrasci primarnih dokumenata.</a:t>
            </a:r>
          </a:p>
        </p:txBody>
      </p:sp>
      <p:sp>
        <p:nvSpPr>
          <p:cNvPr id="12" name="Rectangle 11"/>
          <p:cNvSpPr/>
          <p:nvPr/>
        </p:nvSpPr>
        <p:spPr>
          <a:xfrm>
            <a:off x="616687" y="859012"/>
            <a:ext cx="11111025" cy="1938992"/>
          </a:xfrm>
          <a:prstGeom prst="rect">
            <a:avLst/>
          </a:prstGeom>
        </p:spPr>
        <p:txBody>
          <a:bodyPr wrap="square">
            <a:spAutoFit/>
          </a:bodyPr>
          <a:lstStyle/>
          <a:p>
            <a:pPr algn="just">
              <a:buClr>
                <a:srgbClr val="2E8AB8"/>
              </a:buClr>
            </a:pPr>
            <a:r>
              <a:rPr lang="hr-HR" sz="2000">
                <a:solidFill>
                  <a:schemeClr val="bg1"/>
                </a:solidFill>
              </a:rPr>
              <a:t>Uputa br. 24 od 29. kolovoza/avgusta 2019. o uvođenju web-portala i elektroničkog arhiva u sve jedinice opće države u svrhu slanja i arhiviranja popratne dokumentacije o financijskim transakcijama izvršenima s pomoću AGFIS-a, ažurirana (br. 17 od 6. srpnja/jula 2021.)</a:t>
            </a:r>
          </a:p>
          <a:p>
            <a:pPr algn="just">
              <a:buClr>
                <a:srgbClr val="2E8AB8"/>
              </a:buClr>
            </a:pPr>
            <a:r>
              <a:rPr lang="hr-HR" sz="2000">
                <a:solidFill>
                  <a:schemeClr val="bg1"/>
                </a:solidFill>
              </a:rPr>
              <a:t>Dokumentaciju transakcija na rashodovnoj strani skeniraju i elektronički potpisuju ovlašteni/izvršni službenici korisnika proračunskih sredstava središnje/lokalne razine vlasti, a treba je odobriti odgovorna struktura područnog ureda riznice (TDO) u AGFIS-u.</a:t>
            </a:r>
          </a:p>
        </p:txBody>
      </p:sp>
      <p:sp>
        <p:nvSpPr>
          <p:cNvPr id="14" name="Rectangle 13"/>
          <p:cNvSpPr/>
          <p:nvPr/>
        </p:nvSpPr>
        <p:spPr>
          <a:xfrm rot="20328266">
            <a:off x="9804725" y="4066893"/>
            <a:ext cx="1512940" cy="738664"/>
          </a:xfrm>
          <a:prstGeom prst="rect">
            <a:avLst/>
          </a:prstGeom>
          <a:scene3d>
            <a:camera prst="perspectiveHeroicExtremeLeftFacing"/>
            <a:lightRig rig="threePt" dir="t"/>
          </a:scene3d>
          <a:sp3d>
            <a:bevelT prst="angle"/>
            <a:bevelB prst="angle"/>
          </a:sp3d>
        </p:spPr>
        <p:txBody>
          <a:bodyPr wrap="square">
            <a:spAutoFit/>
          </a:bodyPr>
          <a:lstStyle/>
          <a:p>
            <a:pPr algn="ctr"/>
            <a:r>
              <a:rPr lang="hr-HR" sz="1400" b="1">
                <a:solidFill>
                  <a:srgbClr val="0070C0"/>
                </a:solidFill>
                <a:cs typeface="Arial" pitchFamily="34" charset="0"/>
              </a:rPr>
              <a:t>Portal </a:t>
            </a:r>
          </a:p>
          <a:p>
            <a:pPr algn="ctr"/>
            <a:r>
              <a:rPr lang="hr-HR" sz="1400" b="1">
                <a:solidFill>
                  <a:srgbClr val="0070C0"/>
                </a:solidFill>
                <a:cs typeface="Arial" pitchFamily="34" charset="0"/>
              </a:rPr>
              <a:t>za dokumentaciju </a:t>
            </a:r>
          </a:p>
          <a:p>
            <a:pPr algn="ctr"/>
            <a:r>
              <a:rPr lang="hr-HR" sz="1400" b="1">
                <a:solidFill>
                  <a:srgbClr val="0070C0"/>
                </a:solidFill>
                <a:cs typeface="Arial" pitchFamily="34" charset="0"/>
              </a:rPr>
              <a:t>riznice</a:t>
            </a:r>
          </a:p>
        </p:txBody>
      </p:sp>
      <p:sp>
        <p:nvSpPr>
          <p:cNvPr id="16" name="Rectangle 15"/>
          <p:cNvSpPr/>
          <p:nvPr/>
        </p:nvSpPr>
        <p:spPr>
          <a:xfrm rot="21330402">
            <a:off x="9099351" y="4977445"/>
            <a:ext cx="1877967" cy="954107"/>
          </a:xfrm>
          <a:prstGeom prst="rect">
            <a:avLst/>
          </a:prstGeom>
          <a:scene3d>
            <a:camera prst="perspectiveContrastingLeftFacing"/>
            <a:lightRig rig="threePt" dir="t"/>
          </a:scene3d>
        </p:spPr>
        <p:txBody>
          <a:bodyPr wrap="square">
            <a:spAutoFit/>
          </a:bodyPr>
          <a:lstStyle/>
          <a:p>
            <a:r>
              <a:rPr lang="hr-HR" sz="1400" b="1">
                <a:solidFill>
                  <a:srgbClr val="0070C0"/>
                </a:solidFill>
                <a:cs typeface="Arial" pitchFamily="34" charset="0"/>
              </a:rPr>
              <a:t>      Upotrebljava se kao interaktivna platforma kojom se povezuju korisnici proračunskih sredstava i riznica</a:t>
            </a:r>
          </a:p>
        </p:txBody>
      </p:sp>
    </p:spTree>
    <p:extLst>
      <p:ext uri="{BB962C8B-B14F-4D97-AF65-F5344CB8AC3E}">
        <p14:creationId xmlns:p14="http://schemas.microsoft.com/office/powerpoint/2010/main" val="2446309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a:xfrm>
            <a:off x="344794" y="201286"/>
            <a:ext cx="11573197" cy="724247"/>
          </a:xfrm>
        </p:spPr>
        <p:txBody>
          <a:bodyPr vert="horz" lIns="91440" tIns="45720" rIns="91440" bIns="45720" rtlCol="0" anchor="ctr">
            <a:normAutofit fontScale="75000" lnSpcReduction="20000"/>
          </a:bodyPr>
          <a:lstStyle/>
          <a:p>
            <a:pPr defTabSz="1219170" latinLnBrk="1">
              <a:spcBef>
                <a:spcPct val="20000"/>
              </a:spcBef>
            </a:pPr>
            <a:r>
              <a:rPr lang="hr-HR" sz="2800">
                <a:ln w="0"/>
                <a:solidFill>
                  <a:srgbClr val="C89800"/>
                </a:solidFill>
                <a:effectLst>
                  <a:outerShdw blurRad="38100" dist="19050" dir="2700000" algn="tl" rotWithShape="0">
                    <a:schemeClr val="dk1">
                      <a:alpha val="40000"/>
                    </a:schemeClr>
                  </a:outerShdw>
                </a:effectLst>
              </a:rPr>
              <a:t>Integracija HRMIS-a s AGFIS-om riznice u Oracleu radi implementacije servisa za isplatu plaća zaposlenika</a:t>
            </a:r>
          </a:p>
          <a:p>
            <a:pPr defTabSz="1219170" latinLnBrk="1">
              <a:spcBef>
                <a:spcPct val="20000"/>
              </a:spcBef>
            </a:pPr>
            <a:r>
              <a:rPr lang="hr-HR" sz="2800">
                <a:ln w="0"/>
                <a:solidFill>
                  <a:srgbClr val="C89800"/>
                </a:solidFill>
                <a:effectLst>
                  <a:outerShdw blurRad="38100" dist="19050" dir="2700000" algn="tl" rotWithShape="0">
                    <a:schemeClr val="dk1">
                      <a:alpha val="40000"/>
                    </a:schemeClr>
                  </a:outerShdw>
                </a:effectLst>
                <a:ea typeface="+mj-ea"/>
                <a:cs typeface="+mj-cs"/>
              </a:rPr>
              <a:t>Radni postupak u procesu izvršenja svake transakcije</a:t>
            </a:r>
          </a:p>
        </p:txBody>
      </p:sp>
      <p:grpSp>
        <p:nvGrpSpPr>
          <p:cNvPr id="4" name="Group 9">
            <a:extLst>
              <a:ext uri="{FF2B5EF4-FFF2-40B4-BE49-F238E27FC236}">
                <a16:creationId xmlns:a16="http://schemas.microsoft.com/office/drawing/2014/main" id="{4EAC58A2-1E13-45AD-BD79-943AFEB44536}"/>
              </a:ext>
            </a:extLst>
          </p:cNvPr>
          <p:cNvGrpSpPr/>
          <p:nvPr/>
        </p:nvGrpSpPr>
        <p:grpSpPr>
          <a:xfrm>
            <a:off x="1124367" y="3200286"/>
            <a:ext cx="9973950" cy="3159586"/>
            <a:chOff x="1443343" y="2689924"/>
            <a:chExt cx="9973950" cy="3159586"/>
          </a:xfrm>
          <a:solidFill>
            <a:schemeClr val="accent3"/>
          </a:solidFill>
        </p:grpSpPr>
        <p:sp>
          <p:nvSpPr>
            <p:cNvPr id="11" name="Arrow: Bent 10">
              <a:extLst>
                <a:ext uri="{FF2B5EF4-FFF2-40B4-BE49-F238E27FC236}">
                  <a16:creationId xmlns:a16="http://schemas.microsoft.com/office/drawing/2014/main" id="{90A54D9E-66DE-49A4-A1E8-96CE437F3073}"/>
                </a:ext>
              </a:extLst>
            </p:cNvPr>
            <p:cNvSpPr/>
            <p:nvPr/>
          </p:nvSpPr>
          <p:spPr>
            <a:xfrm rot="5400000" flipH="1">
              <a:off x="6412065" y="846049"/>
              <a:ext cx="565464" cy="9441457"/>
            </a:xfrm>
            <a:prstGeom prst="bentArrow">
              <a:avLst>
                <a:gd name="adj1" fmla="val 16995"/>
                <a:gd name="adj2" fmla="val 29787"/>
                <a:gd name="adj3" fmla="val 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2" name="Arrow: Bent 11">
              <a:extLst>
                <a:ext uri="{FF2B5EF4-FFF2-40B4-BE49-F238E27FC236}">
                  <a16:creationId xmlns:a16="http://schemas.microsoft.com/office/drawing/2014/main" id="{2DE39461-07E5-4D83-9456-99B88B8789A8}"/>
                </a:ext>
              </a:extLst>
            </p:cNvPr>
            <p:cNvSpPr/>
            <p:nvPr/>
          </p:nvSpPr>
          <p:spPr>
            <a:xfrm rot="16200000">
              <a:off x="5499825" y="-1366558"/>
              <a:ext cx="565464" cy="8678428"/>
            </a:xfrm>
            <a:prstGeom prst="bentArrow">
              <a:avLst>
                <a:gd name="adj1" fmla="val 18558"/>
                <a:gd name="adj2" fmla="val 29787"/>
                <a:gd name="adj3" fmla="val 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3" name="Arrow: Bent 12">
              <a:extLst>
                <a:ext uri="{FF2B5EF4-FFF2-40B4-BE49-F238E27FC236}">
                  <a16:creationId xmlns:a16="http://schemas.microsoft.com/office/drawing/2014/main" id="{A6E2F53F-38F0-44DF-87D7-4840EC1A2CAF}"/>
                </a:ext>
              </a:extLst>
            </p:cNvPr>
            <p:cNvSpPr/>
            <p:nvPr/>
          </p:nvSpPr>
          <p:spPr>
            <a:xfrm rot="5400000">
              <a:off x="10483157" y="2782688"/>
              <a:ext cx="565464" cy="1302808"/>
            </a:xfrm>
            <a:prstGeom prst="bentArrow">
              <a:avLst>
                <a:gd name="adj1" fmla="val 18558"/>
                <a:gd name="adj2" fmla="val 29787"/>
                <a:gd name="adj3" fmla="val 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4" name="Rectangle 13">
              <a:extLst>
                <a:ext uri="{FF2B5EF4-FFF2-40B4-BE49-F238E27FC236}">
                  <a16:creationId xmlns:a16="http://schemas.microsoft.com/office/drawing/2014/main" id="{4D83E8AD-A7F9-4201-ADED-26ADDCA45B8B}"/>
                </a:ext>
              </a:extLst>
            </p:cNvPr>
            <p:cNvSpPr/>
            <p:nvPr/>
          </p:nvSpPr>
          <p:spPr>
            <a:xfrm>
              <a:off x="11198247" y="3707770"/>
              <a:ext cx="103393"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7" name="Oval 16">
            <a:extLst>
              <a:ext uri="{FF2B5EF4-FFF2-40B4-BE49-F238E27FC236}">
                <a16:creationId xmlns:a16="http://schemas.microsoft.com/office/drawing/2014/main" id="{35CB05D3-B1E3-467D-AAC1-56B62121BD5C}"/>
              </a:ext>
            </a:extLst>
          </p:cNvPr>
          <p:cNvSpPr/>
          <p:nvPr/>
        </p:nvSpPr>
        <p:spPr>
          <a:xfrm>
            <a:off x="3137261" y="3541438"/>
            <a:ext cx="357706" cy="357704"/>
          </a:xfrm>
          <a:prstGeom prst="ellips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8" name="TextBox 17">
            <a:extLst>
              <a:ext uri="{FF2B5EF4-FFF2-40B4-BE49-F238E27FC236}">
                <a16:creationId xmlns:a16="http://schemas.microsoft.com/office/drawing/2014/main" id="{F7791F88-EF9B-4DBD-A6BD-A910CA88F0F2}"/>
              </a:ext>
            </a:extLst>
          </p:cNvPr>
          <p:cNvSpPr txBox="1"/>
          <p:nvPr/>
        </p:nvSpPr>
        <p:spPr>
          <a:xfrm>
            <a:off x="7021705" y="4100015"/>
            <a:ext cx="1354312" cy="307777"/>
          </a:xfrm>
          <a:prstGeom prst="rect">
            <a:avLst/>
          </a:prstGeom>
          <a:noFill/>
        </p:spPr>
        <p:txBody>
          <a:bodyPr wrap="square" rtlCol="0" anchor="ctr">
            <a:spAutoFit/>
          </a:bodyPr>
          <a:lstStyle/>
          <a:p>
            <a:pPr algn="ctr"/>
            <a:r>
              <a:rPr lang="hr-HR" sz="1400" b="1" dirty="0">
                <a:solidFill>
                  <a:srgbClr val="0680C3"/>
                </a:solidFill>
                <a:cs typeface="Arial" pitchFamily="34" charset="0"/>
              </a:rPr>
              <a:t>Korisnik proračunskih sredstava</a:t>
            </a:r>
          </a:p>
        </p:txBody>
      </p:sp>
      <p:sp>
        <p:nvSpPr>
          <p:cNvPr id="21" name="Oval 20">
            <a:extLst>
              <a:ext uri="{FF2B5EF4-FFF2-40B4-BE49-F238E27FC236}">
                <a16:creationId xmlns:a16="http://schemas.microsoft.com/office/drawing/2014/main" id="{7DEBAE1D-F961-4BA0-B345-0170D350B55E}"/>
              </a:ext>
            </a:extLst>
          </p:cNvPr>
          <p:cNvSpPr/>
          <p:nvPr/>
        </p:nvSpPr>
        <p:spPr>
          <a:xfrm>
            <a:off x="5430910" y="3498908"/>
            <a:ext cx="357706" cy="357704"/>
          </a:xfrm>
          <a:prstGeom prst="ellips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25" name="Oval 24">
            <a:extLst>
              <a:ext uri="{FF2B5EF4-FFF2-40B4-BE49-F238E27FC236}">
                <a16:creationId xmlns:a16="http://schemas.microsoft.com/office/drawing/2014/main" id="{219D6534-14E8-4739-8FD9-5122C57172C9}"/>
              </a:ext>
            </a:extLst>
          </p:cNvPr>
          <p:cNvSpPr/>
          <p:nvPr/>
        </p:nvSpPr>
        <p:spPr>
          <a:xfrm>
            <a:off x="7437481" y="3520172"/>
            <a:ext cx="357706" cy="357704"/>
          </a:xfrm>
          <a:prstGeom prst="ellips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29" name="Oval 28">
            <a:extLst>
              <a:ext uri="{FF2B5EF4-FFF2-40B4-BE49-F238E27FC236}">
                <a16:creationId xmlns:a16="http://schemas.microsoft.com/office/drawing/2014/main" id="{6C146327-3AFB-4102-99BD-700EBB2C9EA4}"/>
              </a:ext>
            </a:extLst>
          </p:cNvPr>
          <p:cNvSpPr/>
          <p:nvPr/>
        </p:nvSpPr>
        <p:spPr>
          <a:xfrm>
            <a:off x="9571642" y="3488276"/>
            <a:ext cx="357706" cy="357704"/>
          </a:xfrm>
          <a:prstGeom prst="ellips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33" name="TextBox 32">
            <a:extLst>
              <a:ext uri="{FF2B5EF4-FFF2-40B4-BE49-F238E27FC236}">
                <a16:creationId xmlns:a16="http://schemas.microsoft.com/office/drawing/2014/main" id="{7A3AD67E-4AFC-409A-834F-87499ADB9863}"/>
              </a:ext>
            </a:extLst>
          </p:cNvPr>
          <p:cNvSpPr txBox="1"/>
          <p:nvPr/>
        </p:nvSpPr>
        <p:spPr>
          <a:xfrm>
            <a:off x="4976036" y="1567748"/>
            <a:ext cx="3314411" cy="1615827"/>
          </a:xfrm>
          <a:prstGeom prst="rect">
            <a:avLst/>
          </a:prstGeom>
          <a:solidFill>
            <a:schemeClr val="accent1">
              <a:lumMod val="20000"/>
              <a:lumOff val="80000"/>
            </a:schemeClr>
          </a:solidFill>
        </p:spPr>
        <p:txBody>
          <a:bodyPr wrap="square" rtlCol="0">
            <a:spAutoFit/>
          </a:bodyPr>
          <a:lstStyle/>
          <a:p>
            <a:pPr>
              <a:buClr>
                <a:srgbClr val="FED980"/>
              </a:buClr>
              <a:buSzPct val="120000"/>
            </a:pPr>
            <a:r>
              <a:rPr lang="hr-HR" sz="1100" dirty="0">
                <a:solidFill>
                  <a:schemeClr val="bg2">
                    <a:lumMod val="10000"/>
                  </a:schemeClr>
                </a:solidFill>
              </a:rPr>
              <a:t>-stvara i prikazuje podatke u RQP-u te upravlja njima</a:t>
            </a:r>
          </a:p>
          <a:p>
            <a:pPr>
              <a:buClr>
                <a:srgbClr val="FED980"/>
              </a:buClr>
              <a:buSzPct val="120000"/>
            </a:pPr>
            <a:r>
              <a:rPr lang="hr-HR" sz="1100" dirty="0">
                <a:solidFill>
                  <a:schemeClr val="bg2">
                    <a:lumMod val="10000"/>
                  </a:schemeClr>
                </a:solidFill>
              </a:rPr>
              <a:t>-upotrebljava platformu za suradnju „administrata.al” za izvještavanje i razvoj procesa ljudskih resursa/upravljanje njima</a:t>
            </a:r>
          </a:p>
          <a:p>
            <a:pPr>
              <a:buClr>
                <a:srgbClr val="FED980"/>
              </a:buClr>
              <a:buSzPct val="120000"/>
            </a:pPr>
            <a:r>
              <a:rPr lang="hr-HR" sz="1100" dirty="0">
                <a:solidFill>
                  <a:schemeClr val="bg2">
                    <a:lumMod val="10000"/>
                  </a:schemeClr>
                </a:solidFill>
              </a:rPr>
              <a:t>-održava, popunjava, organizira osobni dosje svakog zaposlenika koji utječe na obračun plaće te upravlja njima</a:t>
            </a:r>
          </a:p>
          <a:p>
            <a:pPr>
              <a:buClr>
                <a:srgbClr val="FED980"/>
              </a:buClr>
              <a:buSzPct val="120000"/>
            </a:pPr>
            <a:r>
              <a:rPr lang="hr-HR" sz="1100" dirty="0">
                <a:solidFill>
                  <a:schemeClr val="bg2">
                    <a:lumMod val="10000"/>
                  </a:schemeClr>
                </a:solidFill>
              </a:rPr>
              <a:t>-priprema obračun plaće na temelju obrade informacije u HRMIS-u i popisa djelatnika</a:t>
            </a:r>
          </a:p>
        </p:txBody>
      </p:sp>
      <p:sp>
        <p:nvSpPr>
          <p:cNvPr id="45" name="Oval 44">
            <a:extLst>
              <a:ext uri="{FF2B5EF4-FFF2-40B4-BE49-F238E27FC236}">
                <a16:creationId xmlns:a16="http://schemas.microsoft.com/office/drawing/2014/main" id="{E9B2555F-87C0-427B-B575-3FB7FD6ECE30}"/>
              </a:ext>
            </a:extLst>
          </p:cNvPr>
          <p:cNvSpPr/>
          <p:nvPr/>
        </p:nvSpPr>
        <p:spPr>
          <a:xfrm>
            <a:off x="3030936" y="6114518"/>
            <a:ext cx="357706" cy="357704"/>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49" name="Oval 48">
            <a:extLst>
              <a:ext uri="{FF2B5EF4-FFF2-40B4-BE49-F238E27FC236}">
                <a16:creationId xmlns:a16="http://schemas.microsoft.com/office/drawing/2014/main" id="{921EB91D-EBD6-4C2E-AD5F-6A552490BC8C}"/>
              </a:ext>
            </a:extLst>
          </p:cNvPr>
          <p:cNvSpPr/>
          <p:nvPr/>
        </p:nvSpPr>
        <p:spPr>
          <a:xfrm>
            <a:off x="5218259" y="6125151"/>
            <a:ext cx="357706" cy="357704"/>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53" name="Oval 52">
            <a:extLst>
              <a:ext uri="{FF2B5EF4-FFF2-40B4-BE49-F238E27FC236}">
                <a16:creationId xmlns:a16="http://schemas.microsoft.com/office/drawing/2014/main" id="{A9827C92-3116-40FC-BE99-DE6340097229}"/>
              </a:ext>
            </a:extLst>
          </p:cNvPr>
          <p:cNvSpPr/>
          <p:nvPr/>
        </p:nvSpPr>
        <p:spPr>
          <a:xfrm>
            <a:off x="7331155" y="6071988"/>
            <a:ext cx="357706" cy="357704"/>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57" name="Oval 56">
            <a:extLst>
              <a:ext uri="{FF2B5EF4-FFF2-40B4-BE49-F238E27FC236}">
                <a16:creationId xmlns:a16="http://schemas.microsoft.com/office/drawing/2014/main" id="{D7D9FD9C-D541-4A4E-8278-8C41F633EA2E}"/>
              </a:ext>
            </a:extLst>
          </p:cNvPr>
          <p:cNvSpPr/>
          <p:nvPr/>
        </p:nvSpPr>
        <p:spPr>
          <a:xfrm>
            <a:off x="9763027" y="6114518"/>
            <a:ext cx="357706" cy="357704"/>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58" name="TextBox 57">
            <a:extLst>
              <a:ext uri="{FF2B5EF4-FFF2-40B4-BE49-F238E27FC236}">
                <a16:creationId xmlns:a16="http://schemas.microsoft.com/office/drawing/2014/main" id="{30D1FBBE-48BE-455C-8340-6850E868984C}"/>
              </a:ext>
            </a:extLst>
          </p:cNvPr>
          <p:cNvSpPr txBox="1"/>
          <p:nvPr/>
        </p:nvSpPr>
        <p:spPr>
          <a:xfrm>
            <a:off x="9433716" y="6488668"/>
            <a:ext cx="1080120" cy="430887"/>
          </a:xfrm>
          <a:prstGeom prst="rect">
            <a:avLst/>
          </a:prstGeom>
          <a:noFill/>
        </p:spPr>
        <p:txBody>
          <a:bodyPr wrap="square" rtlCol="0" anchor="ctr">
            <a:spAutoFit/>
          </a:bodyPr>
          <a:lstStyle>
            <a:defPPr>
              <a:defRPr lang="en-US"/>
            </a:defPPr>
            <a:lvl1pPr algn="ctr">
              <a:defRPr sz="1400" b="1">
                <a:solidFill>
                  <a:srgbClr val="07A398"/>
                </a:solidFill>
                <a:cs typeface="Arial" pitchFamily="34" charset="0"/>
              </a:defRPr>
            </a:lvl1pPr>
          </a:lstStyle>
          <a:p>
            <a:r>
              <a:rPr lang="hr-HR" sz="1100" dirty="0"/>
              <a:t>Glavna uprava za riznicu</a:t>
            </a:r>
          </a:p>
        </p:txBody>
      </p:sp>
      <p:sp>
        <p:nvSpPr>
          <p:cNvPr id="67" name="TextBox 66">
            <a:extLst>
              <a:ext uri="{FF2B5EF4-FFF2-40B4-BE49-F238E27FC236}">
                <a16:creationId xmlns:a16="http://schemas.microsoft.com/office/drawing/2014/main" id="{FF7B7BC9-926D-4D26-B77B-0855673B1C7D}"/>
              </a:ext>
            </a:extLst>
          </p:cNvPr>
          <p:cNvSpPr txBox="1"/>
          <p:nvPr/>
        </p:nvSpPr>
        <p:spPr>
          <a:xfrm>
            <a:off x="4435219" y="4674996"/>
            <a:ext cx="4775216" cy="1200329"/>
          </a:xfrm>
          <a:prstGeom prst="rect">
            <a:avLst/>
          </a:prstGeom>
          <a:solidFill>
            <a:srgbClr val="FFFFCC"/>
          </a:solidFill>
        </p:spPr>
        <p:txBody>
          <a:bodyPr wrap="square" rtlCol="0">
            <a:spAutoFit/>
          </a:bodyPr>
          <a:lstStyle/>
          <a:p>
            <a:r>
              <a:rPr lang="hr-HR" sz="1200"/>
              <a:t>-prijenos/validacija/uvoz sučelja za fakturiranje obračuna plaća</a:t>
            </a:r>
          </a:p>
          <a:p>
            <a:pPr>
              <a:buFontTx/>
              <a:buChar char="-"/>
            </a:pPr>
            <a:r>
              <a:rPr lang="hr-HR" sz="1200"/>
              <a:t>stvaranje novog skupa faktura za plaće „Šifra korisnika proračunskih sredstava: 1010001” </a:t>
            </a:r>
          </a:p>
          <a:p>
            <a:pPr>
              <a:buFontTx/>
              <a:buChar char="-"/>
            </a:pPr>
            <a:r>
              <a:rPr lang="hr-HR" sz="1200"/>
              <a:t>uvoz u sučelje otvorenih obveza „1010001 obračun plaća Ministarstva javne uprave 2023.”</a:t>
            </a:r>
          </a:p>
          <a:p>
            <a:pPr>
              <a:buFontTx/>
              <a:buChar char="-"/>
            </a:pPr>
            <a:r>
              <a:rPr lang="hr-HR" sz="1200"/>
              <a:t>fakture iz sustava HRMIS pojavit će se u skupu „HRMIS”</a:t>
            </a:r>
          </a:p>
          <a:p>
            <a:pPr>
              <a:buFontTx/>
              <a:buChar char="-"/>
            </a:pPr>
            <a:r>
              <a:rPr lang="hr-HR" sz="1200"/>
              <a:t>popunjavanje elemenata koji nedostaju u kombinaciji računa obveza</a:t>
            </a:r>
          </a:p>
          <a:p>
            <a:pPr>
              <a:buFontTx/>
              <a:buChar char="-"/>
            </a:pPr>
            <a:r>
              <a:rPr lang="hr-HR" sz="1200"/>
              <a:t>validacija fakture, stvaranje računovodstva i pokretanje odobrenja.</a:t>
            </a:r>
          </a:p>
        </p:txBody>
      </p:sp>
      <p:sp>
        <p:nvSpPr>
          <p:cNvPr id="3" name="TextBox 2"/>
          <p:cNvSpPr txBox="1"/>
          <p:nvPr/>
        </p:nvSpPr>
        <p:spPr>
          <a:xfrm>
            <a:off x="180754" y="3190955"/>
            <a:ext cx="2229713" cy="424732"/>
          </a:xfrm>
          <a:prstGeom prst="rect">
            <a:avLst/>
          </a:prstGeom>
        </p:spPr>
        <p:txBody>
          <a:bodyPr vert="horz" lIns="91440" tIns="45720" rIns="91440" bIns="45720" rtlCol="0" anchor="ctr">
            <a:normAutofit fontScale="97500"/>
          </a:bodyPr>
          <a:lstStyle>
            <a:lvl1pPr indent="0" defTabSz="1219170" latinLnBrk="1">
              <a:lnSpc>
                <a:spcPct val="90000"/>
              </a:lnSpc>
              <a:spcBef>
                <a:spcPct val="20000"/>
              </a:spcBef>
              <a:buFont typeface="Arial" panose="020B0604020202020204" pitchFamily="34" charset="0"/>
              <a:buNone/>
              <a:defRPr sz="2400" b="1" baseline="0">
                <a:solidFill>
                  <a:srgbClr val="2E8AB8"/>
                </a:solidFill>
                <a:latin typeface="+mj-lt"/>
                <a:cs typeface="Arial"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HR" sz="2000"/>
              <a:t>HRMIS</a:t>
            </a:r>
          </a:p>
        </p:txBody>
      </p:sp>
      <p:sp>
        <p:nvSpPr>
          <p:cNvPr id="55" name="TextBox 54"/>
          <p:cNvSpPr txBox="1"/>
          <p:nvPr/>
        </p:nvSpPr>
        <p:spPr>
          <a:xfrm>
            <a:off x="190253" y="6140936"/>
            <a:ext cx="968535" cy="369332"/>
          </a:xfrm>
          <a:prstGeom prst="rect">
            <a:avLst/>
          </a:prstGeom>
        </p:spPr>
        <p:txBody>
          <a:bodyPr vert="horz" lIns="91440" tIns="45720" rIns="91440" bIns="45720" rtlCol="0" anchor="ctr">
            <a:normAutofit fontScale="97500"/>
          </a:bodyPr>
          <a:lstStyle>
            <a:defPPr>
              <a:defRPr lang="en-US"/>
            </a:defPPr>
            <a:lvl1pPr indent="0" defTabSz="1219170" latinLnBrk="1">
              <a:lnSpc>
                <a:spcPct val="90000"/>
              </a:lnSpc>
              <a:spcBef>
                <a:spcPct val="20000"/>
              </a:spcBef>
              <a:buFont typeface="Arial" panose="020B0604020202020204" pitchFamily="34" charset="0"/>
              <a:buNone/>
              <a:defRPr sz="2000" b="1" baseline="0">
                <a:solidFill>
                  <a:srgbClr val="2E8AB8"/>
                </a:solidFill>
                <a:latin typeface="+mj-lt"/>
                <a:cs typeface="Arial"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HR">
                <a:solidFill>
                  <a:srgbClr val="07A398"/>
                </a:solidFill>
              </a:rPr>
              <a:t>AGFIS</a:t>
            </a:r>
          </a:p>
        </p:txBody>
      </p:sp>
      <p:sp>
        <p:nvSpPr>
          <p:cNvPr id="56" name="TextBox 55">
            <a:extLst>
              <a:ext uri="{FF2B5EF4-FFF2-40B4-BE49-F238E27FC236}">
                <a16:creationId xmlns:a16="http://schemas.microsoft.com/office/drawing/2014/main" id="{4F4172BC-DA28-4C25-80C3-964DC4792B15}"/>
              </a:ext>
            </a:extLst>
          </p:cNvPr>
          <p:cNvSpPr txBox="1"/>
          <p:nvPr/>
        </p:nvSpPr>
        <p:spPr>
          <a:xfrm>
            <a:off x="6980578" y="6550223"/>
            <a:ext cx="1080120" cy="307777"/>
          </a:xfrm>
          <a:prstGeom prst="rect">
            <a:avLst/>
          </a:prstGeom>
          <a:noFill/>
        </p:spPr>
        <p:txBody>
          <a:bodyPr wrap="square" rtlCol="0" anchor="ctr">
            <a:spAutoFit/>
          </a:bodyPr>
          <a:lstStyle>
            <a:defPPr>
              <a:defRPr lang="en-US"/>
            </a:defPPr>
            <a:lvl1pPr algn="ctr">
              <a:defRPr sz="1400" b="1">
                <a:solidFill>
                  <a:srgbClr val="07A398"/>
                </a:solidFill>
                <a:cs typeface="Arial" pitchFamily="34" charset="0"/>
              </a:defRPr>
            </a:lvl1pPr>
          </a:lstStyle>
          <a:p>
            <a:r>
              <a:rPr lang="hr-HR"/>
              <a:t>PUR</a:t>
            </a:r>
          </a:p>
        </p:txBody>
      </p:sp>
      <p:sp>
        <p:nvSpPr>
          <p:cNvPr id="76" name="TextBox 75">
            <a:extLst>
              <a:ext uri="{FF2B5EF4-FFF2-40B4-BE49-F238E27FC236}">
                <a16:creationId xmlns:a16="http://schemas.microsoft.com/office/drawing/2014/main" id="{4F4172BC-DA28-4C25-80C3-964DC4792B15}"/>
              </a:ext>
            </a:extLst>
          </p:cNvPr>
          <p:cNvSpPr txBox="1"/>
          <p:nvPr/>
        </p:nvSpPr>
        <p:spPr>
          <a:xfrm>
            <a:off x="4857335" y="6550223"/>
            <a:ext cx="1080120" cy="307777"/>
          </a:xfrm>
          <a:prstGeom prst="rect">
            <a:avLst/>
          </a:prstGeom>
          <a:noFill/>
        </p:spPr>
        <p:txBody>
          <a:bodyPr wrap="square" rtlCol="0" anchor="ctr">
            <a:spAutoFit/>
          </a:bodyPr>
          <a:lstStyle>
            <a:defPPr>
              <a:defRPr lang="en-US"/>
            </a:defPPr>
            <a:lvl1pPr algn="ctr">
              <a:defRPr sz="1400" b="1">
                <a:solidFill>
                  <a:srgbClr val="07A398"/>
                </a:solidFill>
                <a:cs typeface="Arial" pitchFamily="34" charset="0"/>
              </a:defRPr>
            </a:lvl1pPr>
          </a:lstStyle>
          <a:p>
            <a:r>
              <a:rPr lang="hr-HR"/>
              <a:t>PUR</a:t>
            </a:r>
          </a:p>
        </p:txBody>
      </p:sp>
      <p:sp>
        <p:nvSpPr>
          <p:cNvPr id="35" name="Rectangle 34"/>
          <p:cNvSpPr/>
          <p:nvPr/>
        </p:nvSpPr>
        <p:spPr>
          <a:xfrm>
            <a:off x="9210435" y="4874750"/>
            <a:ext cx="1511970" cy="830997"/>
          </a:xfrm>
          <a:prstGeom prst="rect">
            <a:avLst/>
          </a:prstGeom>
          <a:solidFill>
            <a:srgbClr val="D6EDBD"/>
          </a:solidFill>
        </p:spPr>
        <p:txBody>
          <a:bodyPr wrap="square">
            <a:spAutoFit/>
          </a:bodyPr>
          <a:lstStyle/>
          <a:p>
            <a:r>
              <a:rPr lang="hr-HR" sz="1200"/>
              <a:t>program Sučelje za fakturiranje obračuna plaća – AFMIS prenosi datoteku koju šalje HRMIS </a:t>
            </a:r>
          </a:p>
        </p:txBody>
      </p:sp>
      <p:sp>
        <p:nvSpPr>
          <p:cNvPr id="37" name="Rectangle 36"/>
          <p:cNvSpPr/>
          <p:nvPr/>
        </p:nvSpPr>
        <p:spPr>
          <a:xfrm>
            <a:off x="1339701" y="1660081"/>
            <a:ext cx="3636335" cy="1615827"/>
          </a:xfrm>
          <a:prstGeom prst="rect">
            <a:avLst/>
          </a:prstGeom>
          <a:solidFill>
            <a:schemeClr val="bg1">
              <a:lumMod val="95000"/>
            </a:schemeClr>
          </a:solidFill>
          <a:scene3d>
            <a:camera prst="orthographicFront"/>
            <a:lightRig rig="threePt" dir="t"/>
          </a:scene3d>
          <a:sp3d prstMaterial="flat"/>
        </p:spPr>
        <p:txBody>
          <a:bodyPr wrap="square">
            <a:spAutoFit/>
          </a:bodyPr>
          <a:lstStyle/>
          <a:p>
            <a:r>
              <a:rPr lang="hr-HR" sz="1100" dirty="0">
                <a:solidFill>
                  <a:schemeClr val="bg2">
                    <a:lumMod val="10000"/>
                  </a:schemeClr>
                </a:solidFill>
              </a:rPr>
              <a:t>-stvara središnji registar zaposlenika – RQP i upravlja njime (uključujući modul plaće)</a:t>
            </a:r>
          </a:p>
          <a:p>
            <a:r>
              <a:rPr lang="hr-HR" sz="1100" dirty="0">
                <a:solidFill>
                  <a:schemeClr val="bg2">
                    <a:lumMod val="10000"/>
                  </a:schemeClr>
                </a:solidFill>
              </a:rPr>
              <a:t>-stvara platformu za suradnju „administrata.al” i upravlja njome radi upravljanja ljudskim resursima korisnika proračunskih sredstava</a:t>
            </a:r>
          </a:p>
          <a:p>
            <a:r>
              <a:rPr lang="hr-HR" sz="1100" dirty="0">
                <a:solidFill>
                  <a:schemeClr val="bg2">
                    <a:lumMod val="10000"/>
                  </a:schemeClr>
                </a:solidFill>
              </a:rPr>
              <a:t>-odobrava upute/propise o radu, upotrebi, interakciji i korisničke priručnike</a:t>
            </a:r>
          </a:p>
          <a:p>
            <a:r>
              <a:rPr lang="hr-HR" sz="1100" dirty="0">
                <a:solidFill>
                  <a:schemeClr val="bg2">
                    <a:lumMod val="10000"/>
                  </a:schemeClr>
                </a:solidFill>
              </a:rPr>
              <a:t>-određuje oblik/elektroničke elemente osobnog dosjea zaposlenika</a:t>
            </a:r>
          </a:p>
        </p:txBody>
      </p:sp>
      <p:sp>
        <p:nvSpPr>
          <p:cNvPr id="38" name="TextBox 37">
            <a:extLst>
              <a:ext uri="{FF2B5EF4-FFF2-40B4-BE49-F238E27FC236}">
                <a16:creationId xmlns:a16="http://schemas.microsoft.com/office/drawing/2014/main" id="{CE4AB5C3-4E20-4371-A957-63EDCEE09591}"/>
              </a:ext>
            </a:extLst>
          </p:cNvPr>
          <p:cNvSpPr txBox="1"/>
          <p:nvPr/>
        </p:nvSpPr>
        <p:spPr>
          <a:xfrm>
            <a:off x="2765982" y="3793692"/>
            <a:ext cx="1080120" cy="461665"/>
          </a:xfrm>
          <a:prstGeom prst="rect">
            <a:avLst/>
          </a:prstGeom>
          <a:noFill/>
        </p:spPr>
        <p:txBody>
          <a:bodyPr wrap="square" rtlCol="0" anchor="ctr">
            <a:spAutoFit/>
          </a:bodyPr>
          <a:lstStyle>
            <a:defPPr>
              <a:defRPr lang="en-US"/>
            </a:defPPr>
            <a:lvl1pPr algn="ctr">
              <a:defRPr sz="1400" b="1">
                <a:solidFill>
                  <a:srgbClr val="0680C3"/>
                </a:solidFill>
                <a:cs typeface="Arial" pitchFamily="34" charset="0"/>
              </a:defRPr>
            </a:lvl1pPr>
          </a:lstStyle>
          <a:p>
            <a:r>
              <a:rPr lang="hr-HR" sz="1200" dirty="0"/>
              <a:t>Ministarstvo javne uprave</a:t>
            </a:r>
          </a:p>
        </p:txBody>
      </p:sp>
      <p:sp>
        <p:nvSpPr>
          <p:cNvPr id="40" name="TextBox 39">
            <a:extLst>
              <a:ext uri="{FF2B5EF4-FFF2-40B4-BE49-F238E27FC236}">
                <a16:creationId xmlns:a16="http://schemas.microsoft.com/office/drawing/2014/main" id="{F7791F88-EF9B-4DBD-A6BD-A910CA88F0F2}"/>
              </a:ext>
            </a:extLst>
          </p:cNvPr>
          <p:cNvSpPr txBox="1"/>
          <p:nvPr/>
        </p:nvSpPr>
        <p:spPr>
          <a:xfrm>
            <a:off x="2201911" y="6488667"/>
            <a:ext cx="1696513" cy="430887"/>
          </a:xfrm>
          <a:prstGeom prst="rect">
            <a:avLst/>
          </a:prstGeom>
          <a:noFill/>
        </p:spPr>
        <p:txBody>
          <a:bodyPr wrap="square" rtlCol="0" anchor="ctr">
            <a:spAutoFit/>
          </a:bodyPr>
          <a:lstStyle/>
          <a:p>
            <a:pPr algn="ctr"/>
            <a:r>
              <a:rPr lang="hr-HR" sz="1100" b="1" dirty="0">
                <a:solidFill>
                  <a:srgbClr val="07A398"/>
                </a:solidFill>
                <a:cs typeface="Arial" pitchFamily="34" charset="0"/>
              </a:rPr>
              <a:t>Korisnik proračunskih sredstava </a:t>
            </a:r>
          </a:p>
        </p:txBody>
      </p:sp>
      <p:sp>
        <p:nvSpPr>
          <p:cNvPr id="41" name="Rectangle 40"/>
          <p:cNvSpPr/>
          <p:nvPr/>
        </p:nvSpPr>
        <p:spPr>
          <a:xfrm>
            <a:off x="297713" y="1106637"/>
            <a:ext cx="11291777" cy="276999"/>
          </a:xfrm>
          <a:prstGeom prst="rect">
            <a:avLst/>
          </a:prstGeom>
        </p:spPr>
        <p:txBody>
          <a:bodyPr wrap="square">
            <a:spAutoFit/>
          </a:bodyPr>
          <a:lstStyle/>
          <a:p>
            <a:pPr algn="ctr"/>
            <a:r>
              <a:rPr lang="hr-HR" sz="1200" b="1">
                <a:solidFill>
                  <a:schemeClr val="bg2">
                    <a:lumMod val="10000"/>
                  </a:schemeClr>
                </a:solidFill>
              </a:rPr>
              <a:t>Odluka Vijeća ministara br. 833 od 28. listopada/oktobra 2020. o detaljnim pravilima o sadržaju osobnog dosjea zaposlenika i središnjeg registra zaposlenika i postupanju s njima te upravljanju njima</a:t>
            </a:r>
          </a:p>
        </p:txBody>
      </p:sp>
      <p:sp>
        <p:nvSpPr>
          <p:cNvPr id="44" name="TextBox 43">
            <a:extLst>
              <a:ext uri="{FF2B5EF4-FFF2-40B4-BE49-F238E27FC236}">
                <a16:creationId xmlns:a16="http://schemas.microsoft.com/office/drawing/2014/main" id="{CE4AB5C3-4E20-4371-A957-63EDCEE09591}"/>
              </a:ext>
            </a:extLst>
          </p:cNvPr>
          <p:cNvSpPr txBox="1"/>
          <p:nvPr/>
        </p:nvSpPr>
        <p:spPr>
          <a:xfrm>
            <a:off x="9222967" y="3956969"/>
            <a:ext cx="1080120" cy="646331"/>
          </a:xfrm>
          <a:prstGeom prst="rect">
            <a:avLst/>
          </a:prstGeom>
          <a:noFill/>
        </p:spPr>
        <p:txBody>
          <a:bodyPr wrap="square" rtlCol="0" anchor="ctr">
            <a:spAutoFit/>
          </a:bodyPr>
          <a:lstStyle>
            <a:defPPr>
              <a:defRPr lang="en-US"/>
            </a:defPPr>
            <a:lvl1pPr algn="ctr">
              <a:defRPr sz="1400" b="1">
                <a:solidFill>
                  <a:srgbClr val="0680C3"/>
                </a:solidFill>
                <a:cs typeface="Arial" pitchFamily="34" charset="0"/>
              </a:defRPr>
            </a:lvl1pPr>
          </a:lstStyle>
          <a:p>
            <a:r>
              <a:rPr lang="hr-HR" sz="1200" dirty="0"/>
              <a:t>Ministarstvo financija i gospodarstva</a:t>
            </a:r>
          </a:p>
        </p:txBody>
      </p:sp>
      <p:sp>
        <p:nvSpPr>
          <p:cNvPr id="46" name="Rectangle 45"/>
          <p:cNvSpPr/>
          <p:nvPr/>
        </p:nvSpPr>
        <p:spPr>
          <a:xfrm>
            <a:off x="8226057" y="1937079"/>
            <a:ext cx="2874334" cy="1015663"/>
          </a:xfrm>
          <a:prstGeom prst="rect">
            <a:avLst/>
          </a:prstGeom>
          <a:solidFill>
            <a:srgbClr val="FFF2CD"/>
          </a:solidFill>
        </p:spPr>
        <p:txBody>
          <a:bodyPr wrap="square">
            <a:spAutoFit/>
          </a:bodyPr>
          <a:lstStyle/>
          <a:p>
            <a:r>
              <a:rPr lang="hr-HR" sz="1200">
                <a:solidFill>
                  <a:schemeClr val="bg2">
                    <a:lumMod val="10000"/>
                  </a:schemeClr>
                </a:solidFill>
              </a:rPr>
              <a:t>-pomaže korisnicima proračunskih sredstava u popunjavanju elemenata naloga za troškove (kodifikacija strukture proračuna i referenci prijelaznog bankovnog računa za plaće)</a:t>
            </a:r>
          </a:p>
        </p:txBody>
      </p:sp>
      <p:sp>
        <p:nvSpPr>
          <p:cNvPr id="47" name="TextBox 46">
            <a:extLst>
              <a:ext uri="{FF2B5EF4-FFF2-40B4-BE49-F238E27FC236}">
                <a16:creationId xmlns:a16="http://schemas.microsoft.com/office/drawing/2014/main" id="{F7791F88-EF9B-4DBD-A6BD-A910CA88F0F2}"/>
              </a:ext>
            </a:extLst>
          </p:cNvPr>
          <p:cNvSpPr txBox="1"/>
          <p:nvPr/>
        </p:nvSpPr>
        <p:spPr>
          <a:xfrm>
            <a:off x="4976036" y="4027432"/>
            <a:ext cx="1354312" cy="307777"/>
          </a:xfrm>
          <a:prstGeom prst="rect">
            <a:avLst/>
          </a:prstGeom>
          <a:noFill/>
        </p:spPr>
        <p:txBody>
          <a:bodyPr wrap="square" rtlCol="0" anchor="ctr">
            <a:spAutoFit/>
          </a:bodyPr>
          <a:lstStyle/>
          <a:p>
            <a:pPr algn="ctr"/>
            <a:r>
              <a:rPr lang="hr-HR" sz="1400" b="1" dirty="0">
                <a:solidFill>
                  <a:srgbClr val="0680C3"/>
                </a:solidFill>
                <a:cs typeface="Arial" pitchFamily="34" charset="0"/>
              </a:rPr>
              <a:t>Korisnik proračunskih sredstava</a:t>
            </a:r>
          </a:p>
        </p:txBody>
      </p:sp>
      <p:sp>
        <p:nvSpPr>
          <p:cNvPr id="50" name="Rectangle 49"/>
          <p:cNvSpPr/>
          <p:nvPr/>
        </p:nvSpPr>
        <p:spPr>
          <a:xfrm>
            <a:off x="180754" y="4782416"/>
            <a:ext cx="4295257" cy="1015663"/>
          </a:xfrm>
          <a:prstGeom prst="rect">
            <a:avLst/>
          </a:prstGeom>
          <a:solidFill>
            <a:schemeClr val="accent6">
              <a:lumMod val="20000"/>
              <a:lumOff val="80000"/>
            </a:schemeClr>
          </a:solidFill>
        </p:spPr>
        <p:txBody>
          <a:bodyPr wrap="square">
            <a:spAutoFit/>
          </a:bodyPr>
          <a:lstStyle/>
          <a:p>
            <a:r>
              <a:rPr lang="hr-HR" sz="1200"/>
              <a:t>-nadzire status naloga za troškove kako bi se osiguralo da AGFIS uspješno izvrši automatske provjere, evaluaciju i odobrenje.</a:t>
            </a:r>
          </a:p>
          <a:p>
            <a:r>
              <a:rPr lang="hr-HR" sz="1200"/>
              <a:t>-AGFIS na središnjoj razini izdaje nalog za plaćanje ukupnih troškova plaća zaposlenika za svaku komercijalnu banku.</a:t>
            </a:r>
          </a:p>
        </p:txBody>
      </p:sp>
    </p:spTree>
    <p:extLst>
      <p:ext uri="{BB962C8B-B14F-4D97-AF65-F5344CB8AC3E}">
        <p14:creationId xmlns:p14="http://schemas.microsoft.com/office/powerpoint/2010/main" val="1061540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5726</TotalTime>
  <Words>5867</Words>
  <Application>Microsoft Office PowerPoint</Application>
  <PresentationFormat>Widescreen</PresentationFormat>
  <Paragraphs>530</Paragraphs>
  <Slides>15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Baskerville Old Face</vt:lpstr>
      <vt:lpstr>Calibri</vt:lpstr>
      <vt:lpstr>Calibri Light</vt:lpstr>
      <vt:lpstr>Century Gothic</vt:lpstr>
      <vt:lpstr>Garamond</vt:lpstr>
      <vt:lpstr>Open Sans</vt:lpstr>
      <vt:lpstr>Wingdings</vt:lpstr>
      <vt:lpstr>Office Theme</vt:lpstr>
      <vt:lpstr>PowerPoint Presentation</vt:lpstr>
      <vt:lpstr>AGFIS</vt:lpstr>
      <vt:lpstr>PowerPoint Presentation</vt:lpstr>
      <vt:lpstr>AGFIS</vt:lpstr>
      <vt:lpstr>PowerPoint Presentation</vt:lpstr>
      <vt:lpstr>Razvoj funkcija i  integracija AGFIS-a s nekoliko sustava </vt:lpstr>
      <vt:lpstr>PowerPoint Presentation</vt:lpstr>
      <vt:lpstr>PowerPoint Presentation</vt:lpstr>
      <vt:lpstr>PowerPoint Presentation</vt:lpstr>
      <vt:lpstr>PowerPoint Presentation</vt:lpstr>
      <vt:lpstr>HVALA!</vt:lpstr>
      <vt:lpstr>PowerPoint Presentation</vt:lpstr>
      <vt:lpstr>PowerPoint Presentation</vt:lpstr>
      <vt:lpstr>PowerPoint Presentation</vt:lpstr>
      <vt:lpstr>Moduli AFMIS-a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Mimoza Peco</dc:creator>
  <cp:lastModifiedBy>Yelena Slizhevskaya</cp:lastModifiedBy>
  <cp:revision>335</cp:revision>
  <dcterms:created xsi:type="dcterms:W3CDTF">2023-04-19T19:25:35Z</dcterms:created>
  <dcterms:modified xsi:type="dcterms:W3CDTF">2023-05-23T07:19:39Z</dcterms:modified>
</cp:coreProperties>
</file>