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Lst>
  <p:notesMasterIdLst>
    <p:notesMasterId r:id="rId19"/>
  </p:notesMasterIdLst>
  <p:sldIdLst>
    <p:sldId id="257" r:id="rId4"/>
    <p:sldId id="258" r:id="rId5"/>
    <p:sldId id="307" r:id="rId6"/>
    <p:sldId id="261" r:id="rId7"/>
    <p:sldId id="289" r:id="rId8"/>
    <p:sldId id="262" r:id="rId9"/>
    <p:sldId id="259" r:id="rId10"/>
    <p:sldId id="305" r:id="rId11"/>
    <p:sldId id="304" r:id="rId12"/>
    <p:sldId id="288" r:id="rId13"/>
    <p:sldId id="292" r:id="rId14"/>
    <p:sldId id="303" r:id="rId15"/>
    <p:sldId id="302" r:id="rId16"/>
    <p:sldId id="291"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a:srgbClr val="C89800"/>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48" autoAdjust="0"/>
  </p:normalViewPr>
  <p:slideViewPr>
    <p:cSldViewPr snapToGrid="0">
      <p:cViewPr varScale="1">
        <p:scale>
          <a:sx n="105" d="100"/>
          <a:sy n="105"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ina S. Kuznetsova" userId="1e4cc48e-1455-4a2f-8745-1c0838fccdba" providerId="ADAL" clId="{D4384770-B40C-4836-BEE6-1D9341C45349}"/>
    <pc:docChg chg="modSld">
      <pc:chgData name="Galina S. Kuznetsova" userId="1e4cc48e-1455-4a2f-8745-1c0838fccdba" providerId="ADAL" clId="{D4384770-B40C-4836-BEE6-1D9341C45349}" dt="2023-05-19T06:51:00.165" v="162" actId="1076"/>
      <pc:docMkLst>
        <pc:docMk/>
      </pc:docMkLst>
      <pc:sldChg chg="modSp mod">
        <pc:chgData name="Galina S. Kuznetsova" userId="1e4cc48e-1455-4a2f-8745-1c0838fccdba" providerId="ADAL" clId="{D4384770-B40C-4836-BEE6-1D9341C45349}" dt="2023-05-19T06:42:04.133" v="0" actId="1036"/>
        <pc:sldMkLst>
          <pc:docMk/>
          <pc:sldMk cId="2740451335" sldId="289"/>
        </pc:sldMkLst>
        <pc:picChg chg="mod">
          <ac:chgData name="Galina S. Kuznetsova" userId="1e4cc48e-1455-4a2f-8745-1c0838fccdba" providerId="ADAL" clId="{D4384770-B40C-4836-BEE6-1D9341C45349}" dt="2023-05-19T06:42:04.133" v="0" actId="1036"/>
          <ac:picMkLst>
            <pc:docMk/>
            <pc:sldMk cId="2740451335" sldId="289"/>
            <ac:picMk id="2052" creationId="{00000000-0000-0000-0000-000000000000}"/>
          </ac:picMkLst>
        </pc:picChg>
      </pc:sldChg>
      <pc:sldChg chg="modSp mod">
        <pc:chgData name="Galina S. Kuznetsova" userId="1e4cc48e-1455-4a2f-8745-1c0838fccdba" providerId="ADAL" clId="{D4384770-B40C-4836-BEE6-1D9341C45349}" dt="2023-05-19T06:51:00.165" v="162" actId="1076"/>
        <pc:sldMkLst>
          <pc:docMk/>
          <pc:sldMk cId="2446309454" sldId="305"/>
        </pc:sldMkLst>
        <pc:spChg chg="mod">
          <ac:chgData name="Galina S. Kuznetsova" userId="1e4cc48e-1455-4a2f-8745-1c0838fccdba" providerId="ADAL" clId="{D4384770-B40C-4836-BEE6-1D9341C45349}" dt="2023-05-19T06:50:33.993" v="159" actId="6549"/>
          <ac:spMkLst>
            <pc:docMk/>
            <pc:sldMk cId="2446309454" sldId="305"/>
            <ac:spMk id="14" creationId="{00000000-0000-0000-0000-000000000000}"/>
          </ac:spMkLst>
        </pc:spChg>
        <pc:spChg chg="mod">
          <ac:chgData name="Galina S. Kuznetsova" userId="1e4cc48e-1455-4a2f-8745-1c0838fccdba" providerId="ADAL" clId="{D4384770-B40C-4836-BEE6-1D9341C45349}" dt="2023-05-19T06:45:38.669" v="96" actId="6549"/>
          <ac:spMkLst>
            <pc:docMk/>
            <pc:sldMk cId="2446309454" sldId="305"/>
            <ac:spMk id="16" creationId="{00000000-0000-0000-0000-000000000000}"/>
          </ac:spMkLst>
        </pc:spChg>
        <pc:picChg chg="mod">
          <ac:chgData name="Galina S. Kuznetsova" userId="1e4cc48e-1455-4a2f-8745-1c0838fccdba" providerId="ADAL" clId="{D4384770-B40C-4836-BEE6-1D9341C45349}" dt="2023-05-19T06:51:00.165" v="162" actId="1076"/>
          <ac:picMkLst>
            <pc:docMk/>
            <pc:sldMk cId="2446309454" sldId="305"/>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5E711-EC36-4794-888C-DBB02937F4E7}" type="datetimeFigureOut">
              <a:rPr lang="en-US" smtClean="0"/>
              <a:pPr/>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AA345-3C2D-4815-A85D-074F525F84B4}" type="slidenum">
              <a:rPr lang="en-US" smtClean="0"/>
              <a:pPr/>
              <a:t>‹#›</a:t>
            </a:fld>
            <a:endParaRPr lang="en-US"/>
          </a:p>
        </p:txBody>
      </p:sp>
    </p:spTree>
    <p:extLst>
      <p:ext uri="{BB962C8B-B14F-4D97-AF65-F5344CB8AC3E}">
        <p14:creationId xmlns:p14="http://schemas.microsoft.com/office/powerpoint/2010/main" val="15169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recent years, Albania has managed to face three consecutive crises, the 2019 earthquake, the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19 pandemic and the current price crisis. Albania has been able to overcome the successive crises quite well, continuing with the continuous monitoring of the situation, the coordination of policies by the Albanian authorities, taking the necessary measures at the right time. The Albanian government has expressed its determination to continue the initiated reforms and to face the challenges of change management (different layers of actors, different mindsets for daily work, difficulties in introducing new methodologies and techniques in different processes of business cloud). Among these reforms is the digitization / automation reform, which increases the quality of service to business and improves the fiscal/financial discipline of budget execution.</a:t>
            </a:r>
          </a:p>
        </p:txBody>
      </p:sp>
      <p:sp>
        <p:nvSpPr>
          <p:cNvPr id="4" name="Slide Number Placeholder 3"/>
          <p:cNvSpPr>
            <a:spLocks noGrp="1"/>
          </p:cNvSpPr>
          <p:nvPr>
            <p:ph type="sldNum" sz="quarter" idx="10"/>
          </p:nvPr>
        </p:nvSpPr>
        <p:spPr/>
        <p:txBody>
          <a:bodyPr/>
          <a:lstStyle/>
          <a:p>
            <a:fld id="{955AA345-3C2D-4815-A85D-074F525F84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Create and maintain a database of users’ error with reference on kind of errors, user references, error solution, etc.</a:t>
            </a:r>
          </a:p>
          <a:p>
            <a:r>
              <a:rPr lang="en-US" sz="1200" kern="1200" dirty="0">
                <a:solidFill>
                  <a:schemeClr val="tx1"/>
                </a:solidFill>
                <a:effectLst/>
                <a:latin typeface="+mn-lt"/>
                <a:ea typeface="+mn-ea"/>
                <a:cs typeface="+mn-cs"/>
              </a:rPr>
              <a:t>Train new system users and test them before giving access into the system</a:t>
            </a:r>
          </a:p>
          <a:p>
            <a:r>
              <a:rPr lang="en-US" sz="1200" kern="1200" dirty="0">
                <a:solidFill>
                  <a:schemeClr val="tx1"/>
                </a:solidFill>
                <a:effectLst/>
                <a:latin typeface="+mn-lt"/>
                <a:ea typeface="+mn-ea"/>
                <a:cs typeface="+mn-cs"/>
              </a:rPr>
              <a:t>Predefined users right according to their job position and well implementation of system users management manual.</a:t>
            </a: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AGFIS is systematically improved with new functionalities in recent years, among them are enhanced and added new rules of prevent and detect controls, also some other key controls.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 There are preventing controls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-Supervision/training of junior staff,</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-Passwords on accessing systems,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-Security rules/separate operating units,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them are added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internal control rules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Form personalization for accounting registration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Cross validation rules for accounting registration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Financial consolidation automation through prebuilt formulas.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II.</a:t>
            </a:r>
            <a:r>
              <a:rPr lang="en-GB" sz="1200" kern="1200" dirty="0">
                <a:solidFill>
                  <a:schemeClr val="tx1"/>
                </a:solidFill>
                <a:effectLst/>
                <a:latin typeface="+mn-lt"/>
                <a:ea typeface="+mn-ea"/>
                <a:cs typeface="+mn-cs"/>
              </a:rPr>
              <a:t> There are detecting controls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-Reconciliations of accounts,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-Activity logs in financial systems,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them are added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internal control rules: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Monitoring reports for detect controls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III.</a:t>
            </a:r>
            <a:r>
              <a:rPr lang="en-GB" sz="1200" kern="1200" dirty="0">
                <a:solidFill>
                  <a:schemeClr val="tx1"/>
                </a:solidFill>
                <a:effectLst/>
                <a:latin typeface="+mn-lt"/>
                <a:ea typeface="+mn-ea"/>
                <a:cs typeface="+mn-cs"/>
              </a:rPr>
              <a:t> Also there are some other key controls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on available budget funds on commitment registration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on cash limits regarding payments (cannot pay more than TSA balance).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on supplier/creditor references (ID supplier check with tax system)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them are added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internal control rules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Control when using supplier/creditor bank accounts (commitment or expense order level),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Predefined controls during importing data from other system of integration.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taken measures to:</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Updating and maintaining the </a:t>
            </a:r>
            <a:r>
              <a:rPr lang="en-GB" sz="1200" b="1" kern="1200" dirty="0">
                <a:solidFill>
                  <a:schemeClr val="tx1"/>
                </a:solidFill>
                <a:effectLst/>
                <a:latin typeface="+mn-lt"/>
                <a:ea typeface="+mn-ea"/>
                <a:cs typeface="+mn-cs"/>
              </a:rPr>
              <a:t>database</a:t>
            </a:r>
            <a:r>
              <a:rPr lang="en-GB" sz="1200" kern="1200" dirty="0">
                <a:solidFill>
                  <a:schemeClr val="tx1"/>
                </a:solidFill>
                <a:effectLst/>
                <a:latin typeface="+mn-lt"/>
                <a:ea typeface="+mn-ea"/>
                <a:cs typeface="+mn-cs"/>
              </a:rPr>
              <a:t> of user errors with reference to the type of errors, user references, error resolution, etc.,</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Training new system users and </a:t>
            </a:r>
            <a:r>
              <a:rPr lang="en-GB" sz="1200" b="1" kern="1200" dirty="0">
                <a:solidFill>
                  <a:schemeClr val="tx1"/>
                </a:solidFill>
                <a:effectLst/>
                <a:latin typeface="+mn-lt"/>
                <a:ea typeface="+mn-ea"/>
                <a:cs typeface="+mn-cs"/>
              </a:rPr>
              <a:t>testing</a:t>
            </a:r>
            <a:r>
              <a:rPr lang="en-GB" sz="1200" kern="1200" dirty="0">
                <a:solidFill>
                  <a:schemeClr val="tx1"/>
                </a:solidFill>
                <a:effectLst/>
                <a:latin typeface="+mn-lt"/>
                <a:ea typeface="+mn-ea"/>
                <a:cs typeface="+mn-cs"/>
              </a:rPr>
              <a:t> them before giving access to the system,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Updating the default rights of users according to their job position and correct implementation of the system user management </a:t>
            </a:r>
            <a:r>
              <a:rPr lang="en-GB" sz="1200" b="1" kern="1200" dirty="0">
                <a:solidFill>
                  <a:schemeClr val="tx1"/>
                </a:solidFill>
                <a:effectLst/>
                <a:latin typeface="+mn-lt"/>
                <a:ea typeface="+mn-ea"/>
                <a:cs typeface="+mn-cs"/>
              </a:rPr>
              <a:t>manual</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 </a:t>
            </a:r>
            <a:r>
              <a:rPr lang="en-GB" sz="1200" b="1" kern="1200" dirty="0">
                <a:solidFill>
                  <a:schemeClr val="tx1"/>
                </a:solidFill>
                <a:effectLst/>
                <a:latin typeface="+mn-lt"/>
                <a:ea typeface="+mn-ea"/>
                <a:cs typeface="+mn-cs"/>
              </a:rPr>
              <a:t>Division </a:t>
            </a:r>
            <a:r>
              <a:rPr lang="en-GB" sz="1200" kern="1200" dirty="0">
                <a:solidFill>
                  <a:schemeClr val="tx1"/>
                </a:solidFill>
                <a:effectLst/>
                <a:latin typeface="+mn-lt"/>
                <a:ea typeface="+mn-ea"/>
                <a:cs typeface="+mn-cs"/>
              </a:rPr>
              <a:t>of functional responsibilities according to job position for each user.</a:t>
            </a:r>
            <a:endParaRPr lang="en-US" dirty="0"/>
          </a:p>
        </p:txBody>
      </p:sp>
      <p:sp>
        <p:nvSpPr>
          <p:cNvPr id="4" name="Slide Number Placeholder 3"/>
          <p:cNvSpPr>
            <a:spLocks noGrp="1"/>
          </p:cNvSpPr>
          <p:nvPr>
            <p:ph type="sldNum" sz="quarter" idx="10"/>
          </p:nvPr>
        </p:nvSpPr>
        <p:spPr/>
        <p:txBody>
          <a:bodyPr/>
          <a:lstStyle/>
          <a:p>
            <a:fld id="{955AA345-3C2D-4815-A85D-074F525F84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latin typeface="+mn-lt"/>
                <a:ea typeface="+mn-ea"/>
                <a:cs typeface="+mn-cs"/>
              </a:rPr>
              <a:t>The invoices that have been sent by the HRMIS system will appear in the Output of the program executed by you as above for the batch specially created for this purpose, which in this example is named "1006161 DOPA PAYROLL 2020". Note that the invoice number generated by running this program starts with HRMIS and is followed by a sequential number: e.g. HRMIS_10723, HRMIS_10731, HRMIS_10727, as shown above in the Program Output. The invoice number is created in the HRMIS system and comes to SIFQ along with other invoice information. So every invoice with HRMIS source has the same number in both HRMIS and SIFQ. The user will then perform the check and ensure that the invoice fields are filled in correctly and in accordance with the expense order data, the combination of the liability account (in the invoice header), the invoice amount in the invoice header is equal with the amount to be distributed. It will then proceed further with standard invoice processing processes: validation with funds, accounting, send for approval.</a:t>
            </a:r>
          </a:p>
          <a:p>
            <a:r>
              <a:rPr lang="en-US" sz="1200" kern="1200" dirty="0">
                <a:solidFill>
                  <a:schemeClr val="tx1"/>
                </a:solidFill>
                <a:latin typeface="+mn-lt"/>
                <a:ea typeface="+mn-ea"/>
                <a:cs typeface="+mn-cs"/>
              </a:rPr>
              <a:t>Below are </a:t>
            </a:r>
            <a:r>
              <a:rPr lang="en-US" sz="1200" b="1" kern="1200" dirty="0">
                <a:solidFill>
                  <a:schemeClr val="tx1"/>
                </a:solidFill>
                <a:latin typeface="+mn-lt"/>
                <a:ea typeface="+mn-ea"/>
                <a:cs typeface="+mn-cs"/>
              </a:rPr>
              <a:t>some of the types of errors </a:t>
            </a:r>
            <a:r>
              <a:rPr lang="en-US" sz="1200" kern="1200" dirty="0">
                <a:solidFill>
                  <a:schemeClr val="tx1"/>
                </a:solidFill>
                <a:latin typeface="+mn-lt"/>
                <a:ea typeface="+mn-ea"/>
                <a:cs typeface="+mn-cs"/>
              </a:rPr>
              <a:t>that may appear in SIFQ during the invoice processing steps from HRMIS to SIFQ. The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Payroll Invoice Interface-AFMIS" import request ends with an error in the following cases:</a:t>
            </a:r>
          </a:p>
          <a:p>
            <a:r>
              <a:rPr lang="en-US" sz="1200" kern="1200" dirty="0">
                <a:solidFill>
                  <a:schemeClr val="tx1"/>
                </a:solidFill>
                <a:latin typeface="+mn-lt"/>
                <a:ea typeface="+mn-ea"/>
                <a:cs typeface="+mn-cs"/>
              </a:rPr>
              <a:t>1) For </a:t>
            </a:r>
            <a:r>
              <a:rPr lang="en-US" sz="1200" b="1" kern="1200" dirty="0">
                <a:solidFill>
                  <a:schemeClr val="tx1"/>
                </a:solidFill>
                <a:latin typeface="+mn-lt"/>
                <a:ea typeface="+mn-ea"/>
                <a:cs typeface="+mn-cs"/>
              </a:rPr>
              <a:t>combinations of the budget structure.</a:t>
            </a:r>
          </a:p>
          <a:p>
            <a:pPr marL="228600" indent="-228600">
              <a:buAutoNum type="alphaLcParenR"/>
            </a:pPr>
            <a:r>
              <a:rPr lang="en-US" sz="1200" kern="1200" dirty="0">
                <a:solidFill>
                  <a:schemeClr val="tx1"/>
                </a:solidFill>
                <a:latin typeface="+mn-lt"/>
                <a:ea typeface="+mn-ea"/>
                <a:cs typeface="+mn-cs"/>
              </a:rPr>
              <a:t>For new combinations of the budget structure when a new budget institution is created or when an existing institution uses a new chapter, program, economic account or output code. Therefore, this combination of the budget structure is not yet recognized by SIFQ. In these cases, a new combination of the budget structure in SIFQ is manually created by the General Directorate of the Treasury (in the center). Then from the responsibility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Mof</a:t>
            </a:r>
            <a:r>
              <a:rPr lang="en-US" sz="1200" kern="1200" dirty="0">
                <a:solidFill>
                  <a:schemeClr val="tx1"/>
                </a:solidFill>
                <a:latin typeface="+mn-lt"/>
                <a:ea typeface="+mn-ea"/>
                <a:cs typeface="+mn-cs"/>
              </a:rPr>
              <a:t>-H </a:t>
            </a:r>
            <a:r>
              <a:rPr lang="en-US" sz="1200" kern="1200" dirty="0" err="1">
                <a:solidFill>
                  <a:schemeClr val="tx1"/>
                </a:solidFill>
                <a:latin typeface="+mn-lt"/>
                <a:ea typeface="+mn-ea"/>
                <a:cs typeface="+mn-cs"/>
              </a:rPr>
              <a:t>Ap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superuser</a:t>
            </a:r>
            <a:r>
              <a:rPr lang="en-US" sz="1200" kern="1200" dirty="0">
                <a:solidFill>
                  <a:schemeClr val="tx1"/>
                </a:solidFill>
                <a:latin typeface="+mn-lt"/>
                <a:ea typeface="+mn-ea"/>
                <a:cs typeface="+mn-cs"/>
              </a:rPr>
              <a:t> (oracle) the request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Payroll Invoice Interface - HRMIS Reset" is executed and the invoice is re-imported again. For these cases, it will not be necessary to resend a new electronic invoice to SIFQ from HRMIS.</a:t>
            </a:r>
          </a:p>
          <a:p>
            <a:pPr marL="228600" indent="-228600">
              <a:buAutoNum type="alphaLcParenR"/>
            </a:pPr>
            <a:r>
              <a:rPr lang="en-US" sz="1200" kern="1200" dirty="0">
                <a:solidFill>
                  <a:schemeClr val="tx1"/>
                </a:solidFill>
                <a:latin typeface="+mn-lt"/>
                <a:ea typeface="+mn-ea"/>
                <a:cs typeface="+mn-cs"/>
              </a:rPr>
              <a:t>When the combination of the budget structure is filled in incorrectly by the budget institution: for example, the code of the entity, the code of the line ministry, </a:t>
            </a:r>
            <a:r>
              <a:rPr lang="en-US" sz="1200" kern="1200" dirty="0" err="1">
                <a:solidFill>
                  <a:schemeClr val="tx1"/>
                </a:solidFill>
                <a:latin typeface="+mn-lt"/>
                <a:ea typeface="+mn-ea"/>
                <a:cs typeface="+mn-cs"/>
              </a:rPr>
              <a:t>etc.For</a:t>
            </a:r>
            <a:r>
              <a:rPr lang="en-US" sz="1200" kern="1200" dirty="0">
                <a:solidFill>
                  <a:schemeClr val="tx1"/>
                </a:solidFill>
                <a:latin typeface="+mn-lt"/>
                <a:ea typeface="+mn-ea"/>
                <a:cs typeface="+mn-cs"/>
              </a:rPr>
              <a:t> these cases, it will be necessary to resend the electronic invoice to SIFQ from HRMIS. The budgetary institution performs the relevant corrections, creates in HRMIS and sends to SIFQ the new electronic expenditure order with the correct budget structure, which is re-imported to the Centre.</a:t>
            </a:r>
          </a:p>
          <a:p>
            <a:pPr marL="228600" indent="-228600">
              <a:buNone/>
            </a:pPr>
            <a:r>
              <a:rPr lang="en-US" sz="1200" kern="1200" dirty="0">
                <a:solidFill>
                  <a:schemeClr val="tx1"/>
                </a:solidFill>
                <a:latin typeface="+mn-lt"/>
                <a:ea typeface="+mn-ea"/>
                <a:cs typeface="+mn-cs"/>
              </a:rPr>
              <a:t>2) For </a:t>
            </a:r>
            <a:r>
              <a:rPr lang="en-US" sz="1200" b="1" kern="1200" dirty="0">
                <a:solidFill>
                  <a:schemeClr val="tx1"/>
                </a:solidFill>
                <a:latin typeface="+mn-lt"/>
                <a:ea typeface="+mn-ea"/>
                <a:cs typeface="+mn-cs"/>
              </a:rPr>
              <a:t>invalid IBAN.  </a:t>
            </a:r>
          </a:p>
          <a:p>
            <a:pPr marL="228600" indent="-228600">
              <a:buAutoNum type="alphaLcParenR"/>
            </a:pPr>
            <a:r>
              <a:rPr lang="en-US" sz="1200" kern="1200" dirty="0">
                <a:solidFill>
                  <a:schemeClr val="tx1"/>
                </a:solidFill>
                <a:latin typeface="+mn-lt"/>
                <a:ea typeface="+mn-ea"/>
                <a:cs typeface="+mn-cs"/>
              </a:rPr>
              <a:t>When two banks with the same IBAN are configured in SIFQ.  The respective branch of the Treasury carries out systematization according to the "Management of supplier sites" manual. Then the budget institution creates in HRMIS and sends to SIFQ the new electronic expenditure order which is re-imported to the Centre.</a:t>
            </a:r>
          </a:p>
          <a:p>
            <a:pPr marL="228600" indent="-228600">
              <a:buAutoNum type="alphaLcParenR"/>
            </a:pPr>
            <a:r>
              <a:rPr lang="en-US" sz="1200" kern="1200" dirty="0">
                <a:solidFill>
                  <a:schemeClr val="tx1"/>
                </a:solidFill>
                <a:latin typeface="+mn-lt"/>
                <a:ea typeface="+mn-ea"/>
                <a:cs typeface="+mn-cs"/>
              </a:rPr>
              <a:t>When the liability account is not configured as a payroll account (421) but as a supplier account (401.) The respective branch of the Treasury performs system according to the "Management of supplier sites" manual. Then the budget institution creates in HRMIS and sends to SIFQ the new electronic expenditure order which is re-imported to the Centre.</a:t>
            </a:r>
          </a:p>
          <a:p>
            <a:pPr marL="228600" indent="-228600">
              <a:buAutoNum type="alphaLcParenR"/>
            </a:pPr>
            <a:r>
              <a:rPr lang="en-US" sz="1200" kern="1200" dirty="0">
                <a:solidFill>
                  <a:schemeClr val="tx1"/>
                </a:solidFill>
                <a:latin typeface="+mn-lt"/>
                <a:ea typeface="+mn-ea"/>
                <a:cs typeface="+mn-cs"/>
              </a:rPr>
              <a:t>When two sites with the same IBAN are configured in SIFQ. The respective branch of the Treasury carries out systematization according to the "Management of supplier sites" manual. Then the budget institution creates in HRMIS and sends to SIFQ the new electronic expenditure order which is re-imported to the Centre.</a:t>
            </a:r>
          </a:p>
          <a:p>
            <a:pPr marL="228600" indent="-228600">
              <a:buNone/>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Payroll Invoice Interface - AFMIS" import request </a:t>
            </a:r>
            <a:r>
              <a:rPr lang="en-US" sz="1200" b="1" kern="1200" dirty="0">
                <a:solidFill>
                  <a:schemeClr val="tx1"/>
                </a:solidFill>
                <a:latin typeface="+mn-lt"/>
                <a:ea typeface="+mn-ea"/>
                <a:cs typeface="+mn-cs"/>
              </a:rPr>
              <a:t>ends with a warning </a:t>
            </a:r>
            <a:r>
              <a:rPr lang="en-US" sz="1200" kern="1200" dirty="0">
                <a:solidFill>
                  <a:schemeClr val="tx1"/>
                </a:solidFill>
                <a:latin typeface="+mn-lt"/>
                <a:ea typeface="+mn-ea"/>
                <a:cs typeface="+mn-cs"/>
              </a:rPr>
              <a:t>in the following cases:</a:t>
            </a:r>
          </a:p>
          <a:p>
            <a:pPr marL="228600" indent="-228600">
              <a:buAutoNum type="arabicParenR"/>
            </a:pPr>
            <a:r>
              <a:rPr lang="en-US" sz="1200" kern="1200" dirty="0">
                <a:solidFill>
                  <a:schemeClr val="tx1"/>
                </a:solidFill>
                <a:latin typeface="+mn-lt"/>
                <a:ea typeface="+mn-ea"/>
                <a:cs typeface="+mn-cs"/>
              </a:rPr>
              <a:t>When two budget institutions are configured with the same NIPT. From the DPB, the correct configuration of the nephew is performed and the bill is re-imported to the Center.</a:t>
            </a:r>
          </a:p>
          <a:p>
            <a:pPr marL="228600" indent="-228600">
              <a:buAutoNum type="arabicParenR"/>
            </a:pPr>
            <a:r>
              <a:rPr lang="en-US" sz="1200" kern="1200" dirty="0">
                <a:solidFill>
                  <a:schemeClr val="tx1"/>
                </a:solidFill>
                <a:latin typeface="+mn-lt"/>
                <a:ea typeface="+mn-ea"/>
                <a:cs typeface="+mn-cs"/>
              </a:rPr>
              <a:t>When the NIPTI of the budgetary institution is not correctly set in the expenditure order generated by HRMIS. The budget institution performs the corresponding corrections, creates a new electronic expenditure order in HRMIS and sends it to SIFQ. Then the </a:t>
            </a:r>
            <a:r>
              <a:rPr lang="en-US" sz="1200" kern="1200" dirty="0" err="1">
                <a:solidFill>
                  <a:schemeClr val="tx1"/>
                </a:solidFill>
                <a:latin typeface="+mn-lt"/>
                <a:ea typeface="+mn-ea"/>
                <a:cs typeface="+mn-cs"/>
              </a:rPr>
              <a:t>reimport</a:t>
            </a:r>
            <a:r>
              <a:rPr lang="en-US" sz="1200" kern="1200" dirty="0">
                <a:solidFill>
                  <a:schemeClr val="tx1"/>
                </a:solidFill>
                <a:latin typeface="+mn-lt"/>
                <a:ea typeface="+mn-ea"/>
                <a:cs typeface="+mn-cs"/>
              </a:rPr>
              <a:t> is carried out in the Centre.</a:t>
            </a:r>
          </a:p>
          <a:p>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Faturat të cilat janë</a:t>
            </a:r>
            <a:r>
              <a:rPr lang="en-US" sz="1200" kern="1200" dirty="0">
                <a:solidFill>
                  <a:schemeClr val="tx1"/>
                </a:solidFill>
                <a:latin typeface="+mn-lt"/>
                <a:ea typeface="+mn-ea"/>
                <a:cs typeface="+mn-cs"/>
              </a:rPr>
              <a:t> </a:t>
            </a:r>
            <a:r>
              <a:rPr lang="sq-AL" sz="1200" kern="1200" dirty="0">
                <a:solidFill>
                  <a:schemeClr val="tx1"/>
                </a:solidFill>
                <a:latin typeface="+mn-lt"/>
                <a:ea typeface="+mn-ea"/>
                <a:cs typeface="+mn-cs"/>
              </a:rPr>
              <a:t>dërguar nga sistemi HRMIS do të shfaqen në</a:t>
            </a:r>
            <a:r>
              <a:rPr lang="en-US" sz="1200" kern="1200" dirty="0">
                <a:solidFill>
                  <a:schemeClr val="tx1"/>
                </a:solidFill>
                <a:latin typeface="+mn-lt"/>
                <a:ea typeface="+mn-ea"/>
                <a:cs typeface="+mn-cs"/>
              </a:rPr>
              <a:t> </a:t>
            </a:r>
            <a:r>
              <a:rPr lang="sq-AL" sz="1200" kern="1200" dirty="0">
                <a:solidFill>
                  <a:schemeClr val="tx1"/>
                </a:solidFill>
                <a:latin typeface="+mn-lt"/>
                <a:ea typeface="+mn-ea"/>
                <a:cs typeface="+mn-cs"/>
              </a:rPr>
              <a:t>Output të programit të ekzekutuar nga ju si më sipër për batchin e krijuar posaçërisht për këtë qëllim, i cili në këtë shembull është emërtuar “1006161 DOPA PAYROLL 2020”. Vëreni që numri i faturës së krijuar nga ekzekutimi i këtij programi fillon me HRMIS dhe pasohet nga një numër sekuencial: prsh HRMIS_10723, HRMIS_10731, HRMIS_10727, sikurse treguar më siper në Output-in e programit. Numri i faturës krijohet në sistemin HRMIS dhe vjen në SIFQ së bashku me informacionet e tjera të faturës. Pra çdo faturë me burim HRMIS mban të njëjtin numër si në HRMIS ashtu edhe në SIFQ.</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Më pas, përdoruesi do të kryejë kontrollin dhe të sigurohet se fushat e faturës janë plotësuar siç duhet dhe në përputhje me të dhënat e urdhërshpenzimit, kombinimi i llogarisë së detyrimit (tek koka e faturës), shuma e faturës tek koka e faturës është e barabartë me shumën tek shpërndarja. Më pas do të procedojë më tej, me proceset standarte të procesimit të faturave: vleftësim me fondet, kontabilizim, dërgo për miratim. </a:t>
            </a:r>
            <a:endParaRPr lang="en-US" sz="1200" kern="1200" dirty="0">
              <a:solidFill>
                <a:schemeClr val="tx1"/>
              </a:solidFill>
              <a:latin typeface="+mn-lt"/>
              <a:ea typeface="+mn-ea"/>
              <a:cs typeface="+mn-cs"/>
            </a:endParaRPr>
          </a:p>
          <a:p>
            <a:r>
              <a:rPr lang="sq-AL" sz="1200" b="0" kern="1200" dirty="0">
                <a:solidFill>
                  <a:schemeClr val="tx1"/>
                </a:solidFill>
                <a:latin typeface="+mn-lt"/>
                <a:ea typeface="+mn-ea"/>
                <a:cs typeface="+mn-cs"/>
              </a:rPr>
              <a:t>Më poshtë përfshihen disa nga llojet e gabimeve që mund të shfaqen në SIFQ gjatë hapave të procesimit të faturave nga HRMIS në SIFQ.  </a:t>
            </a:r>
            <a:endParaRPr lang="en-US" sz="1200" b="0" kern="1200" dirty="0">
              <a:solidFill>
                <a:schemeClr val="tx1"/>
              </a:solidFill>
              <a:latin typeface="+mn-lt"/>
              <a:ea typeface="+mn-ea"/>
              <a:cs typeface="+mn-cs"/>
            </a:endParaRPr>
          </a:p>
          <a:p>
            <a:r>
              <a:rPr lang="sq-AL" sz="1200" b="1" kern="1200" dirty="0">
                <a:solidFill>
                  <a:schemeClr val="tx1"/>
                </a:solidFill>
                <a:latin typeface="+mn-lt"/>
                <a:ea typeface="+mn-ea"/>
                <a:cs typeface="+mn-cs"/>
              </a:rPr>
              <a:t>Kërkesa “GoA: Payroll Invoice Interface - AFMIS “e importit përfundon me error në këto raste:</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sq-AL" sz="1200" b="1" kern="1200" dirty="0">
                <a:solidFill>
                  <a:schemeClr val="tx1"/>
                </a:solidFill>
                <a:latin typeface="+mn-lt"/>
                <a:ea typeface="+mn-ea"/>
                <a:cs typeface="+mn-cs"/>
              </a:rPr>
              <a:t>1)Për kombinimet e strukturës buxhetore</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a) Për kombinimet e reja te strukturës buxhetore kur krijohet një institucion i ri buxhetor ose kur një institucion ekzistues përdor një kapitull, program, llogari ekonomike apo kod output-i të ri. Si rrjedhim ky kombinimi i stukturës buxhtore nuk njihet ende nga SIFQ.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Në këto raste nga Drejtoria e Përgjithshme e Thesarit (në qëndër) krijohet manualisht një kombinim i ri i strukturës buxhetore në SIFQ. Më pas nga përgjegjësia GoA Mof-H Ap superuser (oracle) ekzekutohet  kërkesa “GoA: Payroll Invoice Interface - HRMIS Reset”dhe fatura riimportohet përseri.</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Për këto raste nuk do të jetë e nevojshme ridërgimi i një fature të re elektronike në SIFQ nga HRMIS.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b) Kur kombinimi i strukturës buxhetore është plotësuar gabim nga institucioni buxhetor: prsh kodi i entitetit, kodi i ministrisë së linjes etj</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Për këto raste do te jetë e nevojshme ridërgimi i faturës elektronike në SIFQ nga HRMIS.</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Institucioni buxhetor kryhen korrigjimet përkatëse, krijon në HRMIS dhe dërgon në SIFQ urdhër shpenzimin e ri elektronik me strukturë të saktë buxhetore i cili riimportohet në Qëndër. </a:t>
            </a:r>
            <a:endParaRPr lang="en-US" sz="1200" kern="1200" dirty="0">
              <a:solidFill>
                <a:schemeClr val="tx1"/>
              </a:solidFill>
              <a:latin typeface="+mn-lt"/>
              <a:ea typeface="+mn-ea"/>
              <a:cs typeface="+mn-cs"/>
            </a:endParaRPr>
          </a:p>
          <a:p>
            <a:r>
              <a:rPr lang="sq-AL" sz="1200" b="1" kern="1200" dirty="0">
                <a:solidFill>
                  <a:schemeClr val="tx1"/>
                </a:solidFill>
                <a:latin typeface="+mn-lt"/>
                <a:ea typeface="+mn-ea"/>
                <a:cs typeface="+mn-cs"/>
              </a:rPr>
              <a:t>2) Për IBAN të pavlefshëm.</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 a) Kur në SIFQ janë të konfiguruara dy banka me të njëjtën IBAN.</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 Dega respektive e Thesarit kryen sistemim sipas manualit të “Menaxhimit të siteve të furnitorëve”. Më pas institucioni buxhetor krijon në HRMIS dhe dërgon në SIFQ urdhër shpenzimin e ri elektronik i cili riimportohet në Qëndër.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b) Kur llogaria e detyrimit nuk është e konfiguruar si llogari pagash (421) por si llogari furnitori (401.)</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Dega respektive e Thesarit kryen sistemim sipas manualit te “Menaxhimit të siteve të furnitorëve”. Më pas institucioni buxhetor krijon në HRMIS dhe dërgon në SIFQ urdhër shpenzimin e ri elektronik i cili riimportohet në Qëndër.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c) Kur në SIFQ janë të konfiguruara dy site me të njëjtin IBAN</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Dega respektive e Thesarit kryen sistemim sipas manualit të “Menaxhimit të siteve të furnitorëve”. Më pas institucioni buxhetor krijon në HRMIS dhe dërgon në SIFQ urdhër shpenzimin e ri elektronik i cili riimportohet në Qëndër.</a:t>
            </a:r>
            <a:endParaRPr lang="en-US" sz="1200" kern="1200" dirty="0">
              <a:solidFill>
                <a:schemeClr val="tx1"/>
              </a:solidFill>
              <a:latin typeface="+mn-lt"/>
              <a:ea typeface="+mn-ea"/>
              <a:cs typeface="+mn-cs"/>
            </a:endParaRPr>
          </a:p>
          <a:p>
            <a:r>
              <a:rPr lang="sq-AL" sz="1200" b="1" kern="1200" dirty="0">
                <a:solidFill>
                  <a:schemeClr val="tx1"/>
                </a:solidFill>
                <a:latin typeface="+mn-lt"/>
                <a:ea typeface="+mn-ea"/>
                <a:cs typeface="+mn-cs"/>
              </a:rPr>
              <a:t>Kërkesa “GoA: Payroll Invoice Interface – AFMIS” e importit përfundon me paralajmërim (worning) në këto raste</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1) </a:t>
            </a:r>
            <a:r>
              <a:rPr lang="sq-AL" sz="1200" kern="1200" dirty="0">
                <a:solidFill>
                  <a:schemeClr val="tx1"/>
                </a:solidFill>
                <a:latin typeface="+mn-lt"/>
                <a:ea typeface="+mn-ea"/>
                <a:cs typeface="+mn-cs"/>
              </a:rPr>
              <a:t>Kur dy institucione buxhetore janë konfiguruar me të njejtin NIPT. Nga DPB kryhet konfigurimi i saktë i niptit dhe riimportohet përsëri fatura në Qëndër.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2) Kur në urdhër shpenzimin e gjeneruar nga HRMIS nuk është vendosur saktë NIPTI i institucionit buxhetor. Institucioni buxhetor kryen korrigjimet përkatëse, krijon urdhër shpenzimin e ri elektronik në HRMIS dhe e dërgon atë në SIFQ. Më pas kryhet rimportimi në Qëndër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5AA345-3C2D-4815-A85D-074F525F84B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Albanian Government Financial Information System is the system through which the Government of Albania performs the entire budget execution processes and financial reporting of the general government budget. </a:t>
            </a:r>
            <a:r>
              <a:rPr lang="en-US" sz="1200" b="1" kern="1200" dirty="0">
                <a:solidFill>
                  <a:schemeClr val="tx1"/>
                </a:solidFill>
                <a:effectLst/>
                <a:latin typeface="+mn-lt"/>
                <a:ea typeface="+mn-ea"/>
                <a:cs typeface="+mn-cs"/>
              </a:rPr>
              <a:t>It is a centralized web-based system.</a:t>
            </a:r>
            <a:r>
              <a:rPr lang="en-US" sz="1200" kern="1200" dirty="0">
                <a:solidFill>
                  <a:schemeClr val="tx1"/>
                </a:solidFill>
                <a:effectLst/>
                <a:latin typeface="+mn-lt"/>
                <a:ea typeface="+mn-ea"/>
                <a:cs typeface="+mn-cs"/>
              </a:rPr>
              <a:t> AGFIS is an oracle product. It is built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Oracle E-Business Suite (EBS) Architecture, and has also some customized programs and functions. </a:t>
            </a:r>
          </a:p>
          <a:p>
            <a:r>
              <a:rPr lang="en-US" sz="1200" kern="1200" dirty="0">
                <a:solidFill>
                  <a:schemeClr val="tx1"/>
                </a:solidFill>
                <a:effectLst/>
                <a:latin typeface="+mn-lt"/>
                <a:ea typeface="+mn-ea"/>
                <a:cs typeface="+mn-cs"/>
              </a:rPr>
              <a:t>It is fully implemented as a live system in 2010, based on: </a:t>
            </a:r>
          </a:p>
          <a:p>
            <a:pPr lvl="0"/>
            <a:r>
              <a:rPr lang="en-US" sz="1200" kern="1200" dirty="0">
                <a:solidFill>
                  <a:schemeClr val="tx1"/>
                </a:solidFill>
                <a:effectLst/>
                <a:latin typeface="+mn-lt"/>
                <a:ea typeface="+mn-ea"/>
                <a:cs typeface="+mn-cs"/>
              </a:rPr>
              <a:t>Law on the management of the Budget System.</a:t>
            </a:r>
          </a:p>
          <a:p>
            <a:pPr lvl="0"/>
            <a:r>
              <a:rPr lang="en-GB" sz="1200" kern="1200" dirty="0">
                <a:solidFill>
                  <a:schemeClr val="tx1"/>
                </a:solidFill>
                <a:effectLst/>
                <a:latin typeface="+mn-lt"/>
                <a:ea typeface="+mn-ea"/>
                <a:cs typeface="+mn-cs"/>
              </a:rPr>
              <a:t>Law "On Financial Management and Control“.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Instruction "On standard procedures for the budget implementation”.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Specific Guideline “On budget execution procedures for central and local government that use Government financial information system”.</a:t>
            </a:r>
          </a:p>
          <a:p>
            <a:r>
              <a:rPr lang="en-GB" sz="1200" b="1" kern="1200" dirty="0">
                <a:solidFill>
                  <a:schemeClr val="tx1"/>
                </a:solidFill>
                <a:effectLst/>
                <a:latin typeface="+mn-lt"/>
                <a:ea typeface="+mn-ea"/>
                <a:cs typeface="+mn-cs"/>
              </a:rPr>
              <a:t> There is the SLIDE 14 on </a:t>
            </a:r>
            <a:r>
              <a:rPr lang="hr-HR" sz="1200" b="1" kern="1200" dirty="0">
                <a:solidFill>
                  <a:schemeClr val="tx1"/>
                </a:solidFill>
                <a:effectLst/>
                <a:latin typeface="+mn-lt"/>
                <a:ea typeface="+mn-ea"/>
                <a:cs typeface="+mn-cs"/>
              </a:rPr>
              <a:t>AGFIS SYSTEM ARCHITECTURE by which </a:t>
            </a:r>
            <a:r>
              <a:rPr lang="en-GB" sz="1200" b="1" kern="1200" dirty="0">
                <a:solidFill>
                  <a:schemeClr val="tx1"/>
                </a:solidFill>
                <a:effectLst/>
                <a:latin typeface="+mn-lt"/>
                <a:ea typeface="+mn-ea"/>
                <a:cs typeface="+mn-cs"/>
              </a:rPr>
              <a:t>AGFIS functionalities are: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Budget Appropriation/Breakdown/Revisions Registration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 Commitment Transaction (Procurement Order)</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Commitment Transactions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Account Payable (Expense Order)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Account Receivable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Fix Assets Financial Management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General Ledger/Financial Consolidation &amp; Reporting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AGFIS Access</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MoFE</a:t>
            </a:r>
            <a:r>
              <a:rPr lang="en-GB" sz="1200" kern="1200" dirty="0">
                <a:solidFill>
                  <a:schemeClr val="tx1"/>
                </a:solidFill>
                <a:effectLst/>
                <a:latin typeface="+mn-lt"/>
                <a:ea typeface="+mn-ea"/>
                <a:cs typeface="+mn-cs"/>
              </a:rPr>
              <a:t> Directorates (Treasury, Budget, Debt, Macro)</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36 Treasury District Offices performing the budget execution process on behalf of offline Budgetary Institutions (off line BI’s go and send physically to TDO the request financial transaction and respective supportive documentation for execution in AGFIS)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15 Budgetary Institutions (11 Line Ministries, 2 Central Institutions, 2 Subordinated Institutions and 1 Municipality)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total 380 Users with direct access performing budget execution functions. There is the limitation on users access for the reason of high users licence cost.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the virtual event of TCOP-VC representatives of the Ministry of Finance and Economy of Albania presented the new web-based Integrated Financial Management Information System (AFMIS). It was a very comprehensive session on AFMIS. The presentation covered the overall architecture and core functionality of the AFMIS as well as the key integration links between the treasury information system around which the AFMIS is built and the newly added modules.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Shift </a:t>
            </a:r>
            <a:r>
              <a:rPr lang="en-GB" sz="1200" b="1" kern="1200" dirty="0">
                <a:solidFill>
                  <a:schemeClr val="tx1"/>
                </a:solidFill>
                <a:effectLst/>
                <a:latin typeface="+mn-lt"/>
                <a:ea typeface="+mn-ea"/>
                <a:cs typeface="+mn-cs"/>
              </a:rPr>
              <a:t>Slide 3:</a:t>
            </a:r>
            <a:r>
              <a:rPr lang="en-GB" sz="1200" kern="1200" dirty="0">
                <a:solidFill>
                  <a:schemeClr val="tx1"/>
                </a:solidFill>
                <a:effectLst/>
                <a:latin typeface="+mn-lt"/>
                <a:ea typeface="+mn-ea"/>
                <a:cs typeface="+mn-cs"/>
              </a:rPr>
              <a:t> We have added this slide 3 showing the place of AGFIS within its universe, the relationship between two systems.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diagram shows all information systems used in public finance in Albania and their interoperability.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12D1E-3E92-4F03-AEA8-9C6F782E4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30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aim of AGFIS is to reduce time and effort to produce accurate public finance information. Here are listed the key objectives of AGFIS.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enhancement of </a:t>
            </a:r>
            <a:r>
              <a:rPr lang="en-US" sz="1200" kern="1200" dirty="0">
                <a:solidFill>
                  <a:schemeClr val="tx1"/>
                </a:solidFill>
                <a:effectLst/>
                <a:latin typeface="+mn-lt"/>
                <a:ea typeface="+mn-ea"/>
                <a:cs typeface="+mn-cs"/>
              </a:rPr>
              <a:t>budget execution processes and financial reporting </a:t>
            </a:r>
            <a:r>
              <a:rPr lang="en-GB" sz="1200" kern="1200" dirty="0">
                <a:solidFill>
                  <a:schemeClr val="tx1"/>
                </a:solidFill>
                <a:effectLst/>
                <a:latin typeface="+mn-lt"/>
                <a:ea typeface="+mn-ea"/>
                <a:cs typeface="+mn-cs"/>
              </a:rPr>
              <a:t>through AGFIS are approval in detail by Action Plan of Public Finance Management Sectorial Strategy, revised for the period 2019-</a:t>
            </a:r>
            <a:r>
              <a:rPr lang="en-US" sz="1200" kern="1200" dirty="0">
                <a:solidFill>
                  <a:schemeClr val="tx1"/>
                </a:solidFill>
                <a:effectLst/>
                <a:latin typeface="+mn-lt"/>
                <a:ea typeface="+mn-ea"/>
                <a:cs typeface="+mn-cs"/>
              </a:rPr>
              <a:t>2022 with the focus on increased effectiveness of budget execution.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specific objective 4-Efficient execution of the budget” has a measure “Integration of AGFIS with other IT systems” by activities such as:</a:t>
            </a:r>
          </a:p>
          <a:p>
            <a:r>
              <a:rPr lang="en-US" sz="1200" kern="1200" dirty="0">
                <a:solidFill>
                  <a:schemeClr val="tx1"/>
                </a:solidFill>
                <a:effectLst/>
                <a:latin typeface="+mn-lt"/>
                <a:ea typeface="+mn-ea"/>
                <a:cs typeface="+mn-cs"/>
              </a:rPr>
              <a:t>“Integration of AGFIS with HRMIS for payroll execution of payments” and “Initiating the roll out of AFMIS Web Portal for implementation of the electronic archive”.</a:t>
            </a:r>
          </a:p>
        </p:txBody>
      </p:sp>
      <p:sp>
        <p:nvSpPr>
          <p:cNvPr id="4" name="Slide Number Placeholder 3"/>
          <p:cNvSpPr>
            <a:spLocks noGrp="1"/>
          </p:cNvSpPr>
          <p:nvPr>
            <p:ph type="sldNum" sz="quarter" idx="10"/>
          </p:nvPr>
        </p:nvSpPr>
        <p:spPr/>
        <p:txBody>
          <a:bodyPr/>
          <a:lstStyle/>
          <a:p>
            <a:fld id="{955AA345-3C2D-4815-A85D-074F525F84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Functional developments </a:t>
            </a:r>
            <a:r>
              <a:rPr lang="en-US" sz="1200" kern="1200" dirty="0">
                <a:solidFill>
                  <a:schemeClr val="tx1"/>
                </a:solidFill>
                <a:effectLst/>
                <a:latin typeface="+mn-lt"/>
                <a:ea typeface="+mn-ea"/>
                <a:cs typeface="+mn-cs"/>
              </a:rPr>
              <a:t>- Supported by technical assistance and the best experiences exchange through pear assisted learning and training abroad.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WB/IMF/EU technical missions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TCOP-PEMPAL</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SETS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JVI/CEF/SECO training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Major Reforms </a:t>
            </a:r>
            <a:r>
              <a:rPr lang="en-US" sz="1200" kern="1200" dirty="0">
                <a:solidFill>
                  <a:schemeClr val="tx1"/>
                </a:solidFill>
                <a:effectLst/>
                <a:latin typeface="+mn-lt"/>
                <a:ea typeface="+mn-ea"/>
                <a:cs typeface="+mn-cs"/>
              </a:rPr>
              <a:t>result from manual treasury system to automated one – AGFIS, which is final acceptance (design and test) on 2006 and fully implemented as a live system on September, 2010. They consist in:</a:t>
            </a:r>
          </a:p>
          <a:p>
            <a:pPr lvl="0"/>
            <a:r>
              <a:rPr lang="en-US" sz="1200" kern="1200" dirty="0">
                <a:solidFill>
                  <a:schemeClr val="tx1"/>
                </a:solidFill>
                <a:effectLst/>
                <a:latin typeface="+mn-lt"/>
                <a:ea typeface="+mn-ea"/>
                <a:cs typeface="+mn-cs"/>
              </a:rPr>
              <a:t>Preparation and updating of the treasury system legislation resulted in the first PFM Strategy 2014-2020.</a:t>
            </a:r>
          </a:p>
          <a:p>
            <a:pPr lvl="0"/>
            <a:r>
              <a:rPr lang="en-US" sz="1200" kern="1200" dirty="0">
                <a:solidFill>
                  <a:schemeClr val="tx1"/>
                </a:solidFill>
                <a:effectLst/>
                <a:latin typeface="+mn-lt"/>
                <a:ea typeface="+mn-ea"/>
                <a:cs typeface="+mn-cs"/>
              </a:rPr>
              <a:t>Enhancement budgetary control by AGFIS.</a:t>
            </a:r>
          </a:p>
          <a:p>
            <a:pPr lvl="0"/>
            <a:r>
              <a:rPr lang="en-US" sz="1200" kern="1200" dirty="0">
                <a:solidFill>
                  <a:schemeClr val="tx1"/>
                </a:solidFill>
                <a:effectLst/>
                <a:latin typeface="+mn-lt"/>
                <a:ea typeface="+mn-ea"/>
                <a:cs typeface="+mn-cs"/>
              </a:rPr>
              <a:t>Enhancement liquidity management by AGFIS and realized centralized electronically payments process through TSA.</a:t>
            </a:r>
          </a:p>
          <a:p>
            <a:pPr lvl="0"/>
            <a:r>
              <a:rPr lang="en-US" sz="1200" kern="1200" dirty="0">
                <a:solidFill>
                  <a:schemeClr val="tx1"/>
                </a:solidFill>
                <a:effectLst/>
                <a:latin typeface="+mn-lt"/>
                <a:ea typeface="+mn-ea"/>
                <a:cs typeface="+mn-cs"/>
              </a:rPr>
              <a:t>Development of accounting and legal framework.</a:t>
            </a:r>
          </a:p>
          <a:p>
            <a:pPr lvl="0"/>
            <a:r>
              <a:rPr lang="en-US" sz="1200" kern="1200" dirty="0">
                <a:solidFill>
                  <a:schemeClr val="tx1"/>
                </a:solidFill>
                <a:effectLst/>
                <a:latin typeface="+mn-lt"/>
                <a:ea typeface="+mn-ea"/>
                <a:cs typeface="+mn-cs"/>
              </a:rPr>
              <a:t>Since 2010, for the first time, at 2014 are generated electronically Government Finance Statistics data by IMF methodology with AGFIS.</a:t>
            </a:r>
          </a:p>
          <a:p>
            <a:pPr lvl="0"/>
            <a:r>
              <a:rPr lang="en-US" sz="1200" kern="1200" dirty="0">
                <a:solidFill>
                  <a:schemeClr val="tx1"/>
                </a:solidFill>
                <a:effectLst/>
                <a:latin typeface="+mn-lt"/>
                <a:ea typeface="+mn-ea"/>
                <a:cs typeface="+mn-cs"/>
              </a:rPr>
              <a:t>Enhancement of managerial accountability by matching the performance indicators through AGFIS data.</a:t>
            </a: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AGFIS is systematically improved with </a:t>
            </a:r>
            <a:r>
              <a:rPr lang="en-GB" sz="1200" b="1" kern="1200" dirty="0">
                <a:solidFill>
                  <a:schemeClr val="tx1"/>
                </a:solidFill>
                <a:effectLst/>
                <a:latin typeface="+mn-lt"/>
                <a:ea typeface="+mn-ea"/>
                <a:cs typeface="+mn-cs"/>
              </a:rPr>
              <a:t>new functionalities in recent years</a:t>
            </a:r>
            <a:r>
              <a:rPr lang="en-GB" sz="1200" kern="1200" dirty="0">
                <a:solidFill>
                  <a:schemeClr val="tx1"/>
                </a:solidFill>
                <a:effectLst/>
                <a:latin typeface="+mn-lt"/>
                <a:ea typeface="+mn-ea"/>
                <a:cs typeface="+mn-cs"/>
              </a:rPr>
              <a:t> (extended to BI’s,</a:t>
            </a:r>
            <a:r>
              <a:rPr lang="en-GB"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integrated with several systems</a:t>
            </a:r>
            <a:r>
              <a:rPr lang="en-GB" sz="1200" kern="1200" dirty="0">
                <a:solidFill>
                  <a:schemeClr val="tx1"/>
                </a:solidFill>
                <a:effectLst/>
                <a:latin typeface="+mn-lt"/>
                <a:ea typeface="+mn-ea"/>
                <a:cs typeface="+mn-cs"/>
              </a:rPr>
              <a:t>, enhanced and added new internal control rules etc.)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Integration of AGFIS with HRMIS (from year 2019 to 2022 are integrated 122 institutions) for the automation of the process of executing salaries of public administration employees. The HRMIS system (under the administration of DPA) produces the necessary information related to the salaries of the employees of the respective institution and this information is automatically "called" by AGFIS for further execution (registration as an expense for salaries, validation with budget funds, approval of expenses, execution of payment at the institution level).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PPA system (from year 2019 and on going) for automating the process of checking the availability  of budget funds at the moment of their procurement in the PPA system. In the integration with PPA, no functional transaction is produced in AGFIS, but the data of AGFIS are exposed in the Web Service for the PPA system in order that the latter can "Communicate" with AGFIS for the realization of the control the availability of budget funds.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CAT's System of the General Directorate of Taxes for the automation of information on the execution of tax liabilities of budgetary institutions, the collection of tax revenues and their accounting.</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Banking system for the execution of state budget payments and the collection of budget revenues (Bank of Albania and all Second Level Banks).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AFMIS System, respectively the MTBP and BPPM modules related to budget planning and monitoring on a performance basis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expansion of SIFQ is one of the activities of the Government Strategy for Public Finance Management and it started in 2011. During these years, the expansion of SIFQ has been extended to 15 budgetary institutions whose budget volume currently occupies about 75% of the state budget since the budgetary institutions with the largest volume of budget allocated for execution and monitoring are included. During the year 2023, access to AGFIS was also given to 5 new budgetary institutions that have a large budget, so the percentage of the budget executed and monitored directly in AGFIS will increase xx%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7</a:t>
            </a:fld>
            <a:endParaRPr lang="en-US"/>
          </a:p>
        </p:txBody>
      </p:sp>
    </p:spTree>
    <p:extLst>
      <p:ext uri="{BB962C8B-B14F-4D97-AF65-F5344CB8AC3E}">
        <p14:creationId xmlns:p14="http://schemas.microsoft.com/office/powerpoint/2010/main" val="8878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Instruction No.24, dated August 29, </a:t>
            </a:r>
            <a:r>
              <a:rPr lang="en-US" sz="1200" b="1" kern="1200" dirty="0">
                <a:solidFill>
                  <a:schemeClr val="tx1"/>
                </a:solidFill>
                <a:effectLst/>
                <a:latin typeface="+mn-lt"/>
                <a:ea typeface="+mn-ea"/>
                <a:cs typeface="+mn-cs"/>
              </a:rPr>
              <a:t>2019</a:t>
            </a:r>
            <a:r>
              <a:rPr lang="en-US" sz="1200" kern="1200" dirty="0">
                <a:solidFill>
                  <a:schemeClr val="tx1"/>
                </a:solidFill>
                <a:effectLst/>
                <a:latin typeface="+mn-lt"/>
                <a:ea typeface="+mn-ea"/>
                <a:cs typeface="+mn-cs"/>
              </a:rPr>
              <a:t> “On Web Portal and Electronic Archive implementation by all general government units for sending and archiving the supportive documentation on financial transactions executed through AGFIS”, updated (No.17, dated on July 06, 2021).</a:t>
            </a:r>
          </a:p>
          <a:p>
            <a:r>
              <a:rPr lang="en-US" sz="1200" kern="1200" dirty="0">
                <a:solidFill>
                  <a:schemeClr val="tx1"/>
                </a:solidFill>
                <a:effectLst/>
                <a:latin typeface="+mn-lt"/>
                <a:ea typeface="+mn-ea"/>
                <a:cs typeface="+mn-cs"/>
              </a:rPr>
              <a:t>This portal makes it possible for spending units to avoid going to the TDO’s physically to submit the necessary supportive documentation of their financial transactions for registration and execution in AGFIS. </a:t>
            </a:r>
          </a:p>
          <a:p>
            <a:r>
              <a:rPr lang="en-GB" sz="1200" kern="1200" dirty="0">
                <a:solidFill>
                  <a:schemeClr val="tx1"/>
                </a:solidFill>
                <a:effectLst/>
                <a:latin typeface="+mn-lt"/>
                <a:ea typeface="+mn-ea"/>
                <a:cs typeface="+mn-cs"/>
              </a:rPr>
              <a:t>The documentation of expenditures transactions are scanned and electronically signed from authorizing/executive officers of spending units of central/local government, to be approved from responsible structure of Treasury District Office (TDO) into AGFIS.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The aim:</a:t>
            </a:r>
            <a:r>
              <a:rPr lang="en-US" sz="1200" kern="1200" dirty="0">
                <a:solidFill>
                  <a:schemeClr val="tx1"/>
                </a:solidFill>
                <a:effectLst/>
                <a:latin typeface="+mn-lt"/>
                <a:ea typeface="+mn-ea"/>
                <a:cs typeface="+mn-cs"/>
              </a:rPr>
              <a:t> Elimination of paper-based workflow/Formalization and unification of primary document forms.</a:t>
            </a:r>
          </a:p>
          <a:p>
            <a:r>
              <a:rPr lang="en-US" sz="1200" kern="1200" dirty="0">
                <a:solidFill>
                  <a:schemeClr val="tx1"/>
                </a:solidFill>
                <a:effectLst/>
                <a:latin typeface="+mn-lt"/>
                <a:ea typeface="+mn-ea"/>
                <a:cs typeface="+mn-cs"/>
              </a:rPr>
              <a:t>This is a part of AFMIS modules listed in slide 15 “</a:t>
            </a:r>
            <a:r>
              <a:rPr lang="en-US" sz="1200" b="1" kern="1200" dirty="0">
                <a:solidFill>
                  <a:schemeClr val="tx1"/>
                </a:solidFill>
                <a:effectLst/>
                <a:latin typeface="+mn-lt"/>
                <a:ea typeface="+mn-ea"/>
                <a:cs typeface="+mn-cs"/>
              </a:rPr>
              <a:t>Electronic Archive (Treasury documentation Portal)</a:t>
            </a:r>
            <a:r>
              <a:rPr lang="en-US" sz="1200" kern="1200" dirty="0">
                <a:solidFill>
                  <a:schemeClr val="tx1"/>
                </a:solidFill>
                <a:effectLst/>
                <a:latin typeface="+mn-lt"/>
                <a:ea typeface="+mn-ea"/>
                <a:cs typeface="+mn-cs"/>
              </a:rPr>
              <a:t>” and presented during the virtual event of TCOP-VC on November 2020 on the new web-based Integrated Financial Management Information System (AFMIS).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Legal basis: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VKM No. 833, dated 28.10.2020 </a:t>
            </a:r>
            <a:r>
              <a:rPr lang="en-US" sz="1200" kern="1200" dirty="0">
                <a:solidFill>
                  <a:schemeClr val="tx1"/>
                </a:solidFill>
                <a:effectLst/>
                <a:latin typeface="+mn-lt"/>
                <a:ea typeface="+mn-ea"/>
                <a:cs typeface="+mn-cs"/>
              </a:rPr>
              <a:t>"On detailed rules for the content, procedure and administration of personnel files and the central personnel register"</a:t>
            </a:r>
          </a:p>
          <a:p>
            <a:r>
              <a:rPr lang="en-US" sz="1200" kern="1200" dirty="0">
                <a:solidFill>
                  <a:schemeClr val="tx1"/>
                </a:solidFill>
                <a:effectLst/>
                <a:latin typeface="+mn-lt"/>
                <a:ea typeface="+mn-ea"/>
                <a:cs typeface="+mn-cs"/>
              </a:rPr>
              <a:t>The Central Personnel Register (RQP) is a unique state database, where information about state administration institutions, independent institutions and local self-government units (spending units-SUs) and active human resources is stored and processed electronically. </a:t>
            </a:r>
          </a:p>
          <a:p>
            <a:r>
              <a:rPr lang="en-US" sz="1200" kern="1200" dirty="0">
                <a:solidFill>
                  <a:schemeClr val="tx1"/>
                </a:solidFill>
                <a:effectLst/>
                <a:latin typeface="+mn-lt"/>
                <a:ea typeface="+mn-ea"/>
                <a:cs typeface="+mn-cs"/>
              </a:rPr>
              <a:t>The RQP exchanges information and interacts with state electronic databases, as follows: </a:t>
            </a:r>
          </a:p>
          <a:p>
            <a:r>
              <a:rPr lang="en-US" sz="1200" kern="1200" dirty="0">
                <a:solidFill>
                  <a:schemeClr val="tx1"/>
                </a:solidFill>
                <a:effectLst/>
                <a:latin typeface="+mn-lt"/>
                <a:ea typeface="+mn-ea"/>
                <a:cs typeface="+mn-cs"/>
              </a:rPr>
              <a:t>a) The National Registry of Civil Status, for secondary data related to the components of the employee's civil status; </a:t>
            </a:r>
          </a:p>
          <a:p>
            <a:r>
              <a:rPr lang="en-US" sz="1200" kern="1200" dirty="0">
                <a:solidFill>
                  <a:schemeClr val="tx1"/>
                </a:solidFill>
                <a:effectLst/>
                <a:latin typeface="+mn-lt"/>
                <a:ea typeface="+mn-ea"/>
                <a:cs typeface="+mn-cs"/>
              </a:rPr>
              <a:t>b) AGFIS for secondary data related to: </a:t>
            </a:r>
          </a:p>
          <a:p>
            <a:r>
              <a:rPr lang="en-US" sz="1200" kern="1200" dirty="0">
                <a:solidFill>
                  <a:schemeClr val="tx1"/>
                </a:solidFill>
                <a:effectLst/>
                <a:latin typeface="+mn-lt"/>
                <a:ea typeface="+mn-ea"/>
                <a:cs typeface="+mn-cs"/>
              </a:rPr>
              <a:t>i. Elements of the codification of the budgetary and accounting classification of the institution; </a:t>
            </a:r>
          </a:p>
          <a:p>
            <a:r>
              <a:rPr lang="en-US" sz="1200" kern="1200" dirty="0">
                <a:solidFill>
                  <a:schemeClr val="tx1"/>
                </a:solidFill>
                <a:effectLst/>
                <a:latin typeface="+mn-lt"/>
                <a:ea typeface="+mn-ea"/>
                <a:cs typeface="+mn-cs"/>
              </a:rPr>
              <a:t>ii. Elements of the invoice, expense orders and employee salaries; </a:t>
            </a:r>
          </a:p>
          <a:p>
            <a:r>
              <a:rPr lang="en-US" sz="1200" kern="1200" dirty="0">
                <a:solidFill>
                  <a:schemeClr val="tx1"/>
                </a:solidFill>
                <a:effectLst/>
                <a:latin typeface="+mn-lt"/>
                <a:ea typeface="+mn-ea"/>
                <a:cs typeface="+mn-cs"/>
              </a:rPr>
              <a:t>c) The Tax Information System for secondary data related to the NIPT of the institution, as well as the status and details of the employee in the tax system. </a:t>
            </a:r>
          </a:p>
          <a:p>
            <a:r>
              <a:rPr lang="en-US" sz="1200" kern="1200" dirty="0">
                <a:solidFill>
                  <a:schemeClr val="tx1"/>
                </a:solidFill>
                <a:effectLst/>
                <a:latin typeface="+mn-lt"/>
                <a:ea typeface="+mn-ea"/>
                <a:cs typeface="+mn-cs"/>
              </a:rPr>
              <a:t>DAP, in support of the operation of the RQP, creates and administers the cooperation platform "administrata.al", where the procedures for the management of GGU and the administration of the full cycle of human resources management are carried out. It contains the relevant modules for: </a:t>
            </a:r>
          </a:p>
          <a:p>
            <a:r>
              <a:rPr lang="en-US" sz="1200" kern="1200" dirty="0">
                <a:solidFill>
                  <a:schemeClr val="tx1"/>
                </a:solidFill>
                <a:effectLst/>
                <a:latin typeface="+mn-lt"/>
                <a:ea typeface="+mn-ea"/>
                <a:cs typeface="+mn-cs"/>
              </a:rPr>
              <a:t>a) recruitment processes, human resources management, job descriptions, assessment of work results, as well as court cases and final court decisions; b) professional development of civil servants. The personnel file is confidential. The employee bears individual legal responsibility for the authenticity of the data he provides to complete the personnel file. </a:t>
            </a:r>
          </a:p>
          <a:p>
            <a:r>
              <a:rPr lang="en-US" sz="1200" kern="1200" dirty="0">
                <a:solidFill>
                  <a:schemeClr val="tx1"/>
                </a:solidFill>
                <a:effectLst/>
                <a:latin typeface="+mn-lt"/>
                <a:ea typeface="+mn-ea"/>
                <a:cs typeface="+mn-cs"/>
              </a:rPr>
              <a:t>DAP is the sole administrator of the RQP and the collaboration platform "administrata.al", while NAIS represents the state owner, responsible for the technical side. </a:t>
            </a:r>
          </a:p>
          <a:p>
            <a:r>
              <a:rPr lang="en-US" sz="1200" kern="1200" dirty="0">
                <a:solidFill>
                  <a:schemeClr val="tx1"/>
                </a:solidFill>
                <a:effectLst/>
                <a:latin typeface="+mn-lt"/>
                <a:ea typeface="+mn-ea"/>
                <a:cs typeface="+mn-cs"/>
              </a:rPr>
              <a:t>The RQP serves as a source of planning, information and automation for salaries and payments of employees in SUs, through the salary module and its interaction with the Government's Financial Information System (SIFQ). </a:t>
            </a:r>
          </a:p>
          <a:p>
            <a:r>
              <a:rPr lang="en-US" sz="1200" kern="1200" dirty="0">
                <a:solidFill>
                  <a:schemeClr val="tx1"/>
                </a:solidFill>
                <a:effectLst/>
                <a:latin typeface="+mn-lt"/>
                <a:ea typeface="+mn-ea"/>
                <a:cs typeface="+mn-cs"/>
              </a:rPr>
              <a:t>Specifically, the salary module: </a:t>
            </a:r>
          </a:p>
          <a:p>
            <a:r>
              <a:rPr lang="en-US" sz="1200" kern="1200" dirty="0">
                <a:solidFill>
                  <a:schemeClr val="tx1"/>
                </a:solidFill>
                <a:effectLst/>
                <a:latin typeface="+mn-lt"/>
                <a:ea typeface="+mn-ea"/>
                <a:cs typeface="+mn-cs"/>
              </a:rPr>
              <a:t>a) interacts with the tax system for the list of employees; </a:t>
            </a:r>
          </a:p>
          <a:p>
            <a:r>
              <a:rPr lang="en-US" sz="1200" kern="1200" dirty="0">
                <a:solidFill>
                  <a:schemeClr val="tx1"/>
                </a:solidFill>
                <a:effectLst/>
                <a:latin typeface="+mn-lt"/>
                <a:ea typeface="+mn-ea"/>
                <a:cs typeface="+mn-cs"/>
              </a:rPr>
              <a:t>b) processes the information about the individual and the job position, calculating the allowances and salary stops for each employee and filling out the slips; </a:t>
            </a:r>
          </a:p>
          <a:p>
            <a:r>
              <a:rPr lang="en-US" sz="1200" kern="1200" dirty="0">
                <a:solidFill>
                  <a:schemeClr val="tx1"/>
                </a:solidFill>
                <a:effectLst/>
                <a:latin typeface="+mn-lt"/>
                <a:ea typeface="+mn-ea"/>
                <a:cs typeface="+mn-cs"/>
              </a:rPr>
              <a:t>c) processes financial information related to the institution and banks, generating spending orders; ç) interacts with the SIFQ for the completion, control and automatic electronic sending of expenditure orders; </a:t>
            </a:r>
          </a:p>
          <a:p>
            <a:r>
              <a:rPr lang="en-US" sz="1200" kern="1200" dirty="0">
                <a:solidFill>
                  <a:schemeClr val="tx1"/>
                </a:solidFill>
                <a:effectLst/>
                <a:latin typeface="+mn-lt"/>
                <a:ea typeface="+mn-ea"/>
                <a:cs typeface="+mn-cs"/>
              </a:rPr>
              <a:t>d) exchange the necessary data with the second level banks for the realization of the salary transfer to the individual bank accounts of the employees. For the operation of the salary module in RQP: </a:t>
            </a: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DAP</a:t>
            </a:r>
            <a:r>
              <a:rPr lang="en-US" sz="1200" kern="1200" dirty="0">
                <a:solidFill>
                  <a:schemeClr val="tx1"/>
                </a:solidFill>
                <a:effectLst/>
                <a:latin typeface="+mn-lt"/>
                <a:ea typeface="+mn-ea"/>
                <a:cs typeface="+mn-cs"/>
              </a:rPr>
              <a:t> is responsible for: </a:t>
            </a:r>
          </a:p>
          <a:p>
            <a:r>
              <a:rPr lang="en-US" sz="1200" kern="1200" dirty="0">
                <a:solidFill>
                  <a:schemeClr val="tx1"/>
                </a:solidFill>
                <a:effectLst/>
                <a:latin typeface="+mn-lt"/>
                <a:ea typeface="+mn-ea"/>
                <a:cs typeface="+mn-cs"/>
              </a:rPr>
              <a:t>-Approves instructions/regulations of operation, use, interaction and user manuals</a:t>
            </a:r>
          </a:p>
          <a:p>
            <a:r>
              <a:rPr lang="en-US" sz="1200" kern="1200" dirty="0">
                <a:solidFill>
                  <a:schemeClr val="tx1"/>
                </a:solidFill>
                <a:effectLst/>
                <a:latin typeface="+mn-lt"/>
                <a:ea typeface="+mn-ea"/>
                <a:cs typeface="+mn-cs"/>
              </a:rPr>
              <a:t>-Determines Personnel file’s form/electronic elements</a:t>
            </a:r>
          </a:p>
          <a:p>
            <a:r>
              <a:rPr lang="en-US" sz="1200" kern="1200" dirty="0">
                <a:solidFill>
                  <a:schemeClr val="tx1"/>
                </a:solidFill>
                <a:effectLst/>
                <a:latin typeface="+mn-lt"/>
                <a:ea typeface="+mn-ea"/>
                <a:cs typeface="+mn-cs"/>
              </a:rPr>
              <a:t>-The accuracy and updating of data related to the salary scheme, as well as the elements of the monthly salary (payroll); </a:t>
            </a:r>
          </a:p>
          <a:p>
            <a:r>
              <a:rPr lang="en-US" sz="1200" kern="1200" dirty="0">
                <a:solidFill>
                  <a:schemeClr val="tx1"/>
                </a:solidFill>
                <a:effectLst/>
                <a:latin typeface="+mn-lt"/>
                <a:ea typeface="+mn-ea"/>
                <a:cs typeface="+mn-cs"/>
              </a:rPr>
              <a:t>-Providing technical support to users of the salary module of SUs, related to the calculation of the monthly salary for employees. </a:t>
            </a:r>
          </a:p>
          <a:p>
            <a:r>
              <a:rPr lang="en-US" sz="120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SUs</a:t>
            </a:r>
            <a:r>
              <a:rPr lang="en-US" sz="1200" kern="1200" dirty="0">
                <a:solidFill>
                  <a:schemeClr val="tx1"/>
                </a:solidFill>
                <a:effectLst/>
                <a:latin typeface="+mn-lt"/>
                <a:ea typeface="+mn-ea"/>
                <a:cs typeface="+mn-cs"/>
              </a:rPr>
              <a:t> are responsible for the accuracy and updating of the individual data of the employees that affect the salary calculation. </a:t>
            </a:r>
          </a:p>
          <a:p>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The Ministry responsible for finance</a:t>
            </a:r>
            <a:r>
              <a:rPr lang="en-US" sz="1200" kern="1200" dirty="0">
                <a:solidFill>
                  <a:schemeClr val="tx1"/>
                </a:solidFill>
                <a:effectLst/>
                <a:latin typeface="+mn-lt"/>
                <a:ea typeface="+mn-ea"/>
                <a:cs typeface="+mn-cs"/>
              </a:rPr>
              <a:t> provides assistance to spending units for completing the elements of the spending order (codification of the budget structure and references of the transitory bank account of salaries) </a:t>
            </a:r>
          </a:p>
          <a:p>
            <a:r>
              <a:rPr lang="en-US" sz="120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General Directorate of Treasury</a:t>
            </a:r>
            <a:r>
              <a:rPr lang="en-US" sz="1200" kern="1200" dirty="0">
                <a:solidFill>
                  <a:schemeClr val="tx1"/>
                </a:solidFill>
                <a:effectLst/>
                <a:latin typeface="+mn-lt"/>
                <a:ea typeface="+mn-ea"/>
                <a:cs typeface="+mn-cs"/>
              </a:rPr>
              <a:t> uploads the file sent by HRMIS through program "Payroll Invoice Interface-AFMIS" </a:t>
            </a:r>
          </a:p>
          <a:p>
            <a:r>
              <a:rPr lang="en-US" sz="1200" kern="1200" dirty="0">
                <a:solidFill>
                  <a:schemeClr val="tx1"/>
                </a:solidFill>
                <a:effectLst/>
                <a:latin typeface="+mn-lt"/>
                <a:ea typeface="+mn-ea"/>
                <a:cs typeface="+mn-cs"/>
              </a:rPr>
              <a:t>e) </a:t>
            </a:r>
            <a:r>
              <a:rPr lang="en-US" sz="1200" b="1" kern="1200" dirty="0">
                <a:solidFill>
                  <a:schemeClr val="tx1"/>
                </a:solidFill>
                <a:effectLst/>
                <a:latin typeface="+mn-lt"/>
                <a:ea typeface="+mn-ea"/>
                <a:cs typeface="+mn-cs"/>
              </a:rPr>
              <a:t>TDOs Users</a:t>
            </a:r>
            <a:r>
              <a:rPr lang="en-US" sz="1200" kern="1200" dirty="0">
                <a:solidFill>
                  <a:schemeClr val="tx1"/>
                </a:solidFill>
                <a:effectLst/>
                <a:latin typeface="+mn-lt"/>
                <a:ea typeface="+mn-ea"/>
                <a:cs typeface="+mn-cs"/>
              </a:rPr>
              <a:t> processes transaction in AGFIS in accordance with standard procedures: </a:t>
            </a:r>
          </a:p>
          <a:p>
            <a:r>
              <a:rPr lang="en-US" sz="1200" kern="1200" dirty="0">
                <a:solidFill>
                  <a:schemeClr val="tx1"/>
                </a:solidFill>
                <a:effectLst/>
                <a:latin typeface="+mn-lt"/>
                <a:ea typeface="+mn-ea"/>
                <a:cs typeface="+mn-cs"/>
              </a:rPr>
              <a:t>- Payroll Invoice Interface Upload/Validate/Import </a:t>
            </a:r>
          </a:p>
          <a:p>
            <a:r>
              <a:rPr lang="en-US" sz="1200" kern="1200" dirty="0">
                <a:solidFill>
                  <a:schemeClr val="tx1"/>
                </a:solidFill>
                <a:effectLst/>
                <a:latin typeface="+mn-lt"/>
                <a:ea typeface="+mn-ea"/>
                <a:cs typeface="+mn-cs"/>
              </a:rPr>
              <a:t>- Create a new batch for salary invoices "Code of Spending unit: 1010001" in the beginning of the fiscal year. (Note that the institution code is placed in the batch name. This means that each batch contains invoices with HRMIS source only for that institution code. Batches of invoices with HRMIS source are automatically created by the system itself at the moment when the first import from HRMIS to SIFQ is made for the respective financial year. In the following year, all invoices imported from HRIMIS to SIFQ enter the same batch of invoices created by the system for that year.) </a:t>
            </a:r>
          </a:p>
          <a:p>
            <a:r>
              <a:rPr lang="en-US" sz="1200" kern="1200" dirty="0">
                <a:solidFill>
                  <a:schemeClr val="tx1"/>
                </a:solidFill>
                <a:effectLst/>
                <a:latin typeface="+mn-lt"/>
                <a:ea typeface="+mn-ea"/>
                <a:cs typeface="+mn-cs"/>
              </a:rPr>
              <a:t>- Payables Open Interface Import "1010001 </a:t>
            </a:r>
            <a:r>
              <a:rPr lang="en-US" sz="1200" kern="1200" dirty="0" err="1">
                <a:solidFill>
                  <a:schemeClr val="tx1"/>
                </a:solidFill>
                <a:effectLst/>
                <a:latin typeface="+mn-lt"/>
                <a:ea typeface="+mn-ea"/>
                <a:cs typeface="+mn-cs"/>
              </a:rPr>
              <a:t>DoPA</a:t>
            </a:r>
            <a:r>
              <a:rPr lang="en-US" sz="1200" kern="1200" dirty="0">
                <a:solidFill>
                  <a:schemeClr val="tx1"/>
                </a:solidFill>
                <a:effectLst/>
                <a:latin typeface="+mn-lt"/>
                <a:ea typeface="+mn-ea"/>
                <a:cs typeface="+mn-cs"/>
              </a:rPr>
              <a:t> Payroll 2023" </a:t>
            </a:r>
          </a:p>
          <a:p>
            <a:r>
              <a:rPr lang="en-US" sz="1200" kern="1200" dirty="0">
                <a:solidFill>
                  <a:schemeClr val="tx1"/>
                </a:solidFill>
                <a:effectLst/>
                <a:latin typeface="+mn-lt"/>
                <a:ea typeface="+mn-ea"/>
                <a:cs typeface="+mn-cs"/>
              </a:rPr>
              <a:t>- Invoices that have been processed by the HRMIS system will appear in the batch "HRMIS" </a:t>
            </a:r>
          </a:p>
          <a:p>
            <a:r>
              <a:rPr lang="en-US" sz="1200" kern="1200" dirty="0">
                <a:solidFill>
                  <a:schemeClr val="tx1"/>
                </a:solidFill>
                <a:effectLst/>
                <a:latin typeface="+mn-lt"/>
                <a:ea typeface="+mn-ea"/>
                <a:cs typeface="+mn-cs"/>
              </a:rPr>
              <a:t>- Complete the missing elements in the liability account combination (at the invoice header) </a:t>
            </a:r>
          </a:p>
          <a:p>
            <a:r>
              <a:rPr lang="en-US" sz="1200" kern="1200" dirty="0">
                <a:solidFill>
                  <a:schemeClr val="tx1"/>
                </a:solidFill>
                <a:effectLst/>
                <a:latin typeface="+mn-lt"/>
                <a:ea typeface="+mn-ea"/>
                <a:cs typeface="+mn-cs"/>
              </a:rPr>
              <a:t>- Validates the invoice, creates the accounting and initiates approval. </a:t>
            </a:r>
          </a:p>
          <a:p>
            <a:r>
              <a:rPr lang="en-US" sz="1200" kern="1200" dirty="0">
                <a:solidFill>
                  <a:schemeClr val="tx1"/>
                </a:solidFill>
                <a:effectLst/>
                <a:latin typeface="+mn-lt"/>
                <a:ea typeface="+mn-ea"/>
                <a:cs typeface="+mn-cs"/>
              </a:rPr>
              <a:t>f) </a:t>
            </a:r>
            <a:r>
              <a:rPr lang="en-US" sz="1200" b="1" kern="1200" dirty="0">
                <a:solidFill>
                  <a:schemeClr val="tx1"/>
                </a:solidFill>
                <a:effectLst/>
                <a:latin typeface="+mn-lt"/>
                <a:ea typeface="+mn-ea"/>
                <a:cs typeface="+mn-cs"/>
              </a:rPr>
              <a:t>Spending units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Supervises the status of the spending order to ensure the successful completion of automatic checks, evaluation and approval by AGFIS.</a:t>
            </a:r>
          </a:p>
          <a:p>
            <a:r>
              <a:rPr lang="en-US" sz="1200" kern="1200" dirty="0">
                <a:solidFill>
                  <a:schemeClr val="tx1"/>
                </a:solidFill>
                <a:effectLst/>
                <a:latin typeface="+mn-lt"/>
                <a:ea typeface="+mn-ea"/>
                <a:cs typeface="+mn-cs"/>
              </a:rPr>
              <a:t>-AGFIS centrally orders payment of the expenses of the salaries of the employees in total for each commercial bank. </a:t>
            </a:r>
          </a:p>
          <a:p>
            <a:r>
              <a:rPr lang="en-US" sz="1200" kern="1200" dirty="0">
                <a:solidFill>
                  <a:schemeClr val="tx1"/>
                </a:solidFill>
                <a:effectLst/>
                <a:latin typeface="+mn-lt"/>
                <a:ea typeface="+mn-ea"/>
                <a:cs typeface="+mn-cs"/>
              </a:rPr>
              <a:t>SUs manually send the necessary information for the realization of the transfer of the salary to the individual account of the employees in the commercial banks, after the confirmation by the SIFQ for the execution of the payment of the expenses of the salaries of the employees. </a:t>
            </a:r>
          </a:p>
          <a:p>
            <a:r>
              <a:rPr lang="en-US" sz="1200" kern="1200" dirty="0">
                <a:solidFill>
                  <a:schemeClr val="tx1"/>
                </a:solidFill>
                <a:effectLst/>
                <a:latin typeface="+mn-lt"/>
                <a:ea typeface="+mn-ea"/>
                <a:cs typeface="+mn-cs"/>
              </a:rPr>
              <a:t>The Web Portal enables the archiving of the payroll generated by HRMIS, which will be electronically paired with the salary invoices uploaded to SIFQ by HRMIS. </a:t>
            </a:r>
          </a:p>
          <a:p>
            <a:r>
              <a:rPr lang="en-US" sz="1200" kern="1200" dirty="0">
                <a:solidFill>
                  <a:schemeClr val="tx1"/>
                </a:solidFill>
                <a:effectLst/>
                <a:latin typeface="+mn-lt"/>
                <a:ea typeface="+mn-ea"/>
                <a:cs typeface="+mn-cs"/>
              </a:rPr>
              <a:t>DAP or the Treasury do not electronically send the requested salary documentation directly to the bank. In the future, the possibility of using the Web Portal will also be seen by the bank, which can download the electronic documentation it needs for the transfer of salaries.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4DC14-C45D-4EF5-99BD-AF9CE880E5BB}"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372052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416495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30568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3948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1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314" y="3909054"/>
            <a:ext cx="1260665" cy="27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5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3"/>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5391415" y="3813043"/>
            <a:ext cx="144016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7409" y="4013590"/>
            <a:ext cx="468171" cy="103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55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7909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7542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91344" y="123479"/>
            <a:ext cx="11809312" cy="6611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103893"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207787"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9311680"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Rectangle 11"/>
          <p:cNvSpPr/>
          <p:nvPr userDrawn="1"/>
        </p:nvSpPr>
        <p:spPr>
          <a:xfrm>
            <a:off x="3104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208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Rectangle 13"/>
          <p:cNvSpPr/>
          <p:nvPr userDrawn="1"/>
        </p:nvSpPr>
        <p:spPr>
          <a:xfrm>
            <a:off x="9312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2782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7701" y="1508787"/>
            <a:ext cx="9640360" cy="49032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017974" y="2168343"/>
            <a:ext cx="4620289" cy="341680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623392" y="4485118"/>
            <a:ext cx="4032448" cy="134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21356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41244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346339"/>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0944" y="1389641"/>
            <a:ext cx="3825696" cy="463284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9840416" y="1566977"/>
            <a:ext cx="1344149" cy="34081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7524359" y="1681512"/>
            <a:ext cx="2206355" cy="34081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3787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6480043" y="0"/>
            <a:ext cx="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3" name="Rectangle 2"/>
          <p:cNvSpPr/>
          <p:nvPr userDrawn="1"/>
        </p:nvSpPr>
        <p:spPr>
          <a:xfrm>
            <a:off x="6528043" y="1749000"/>
            <a:ext cx="240000" cy="3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5111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12192000" cy="41021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93635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5787" y="242176"/>
            <a:ext cx="8016213"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175787" y="1010261"/>
            <a:ext cx="8016213"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195293" y="1508787"/>
            <a:ext cx="4079776" cy="534921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317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548680"/>
            <a:ext cx="8592277" cy="576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 hasCustomPrompt="1"/>
          </p:nvPr>
        </p:nvSpPr>
        <p:spPr>
          <a:xfrm>
            <a:off x="180829"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965139"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5749448"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298094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592277"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8592277"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314951"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5314951"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857192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4389107"/>
            <a:ext cx="11664619"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27381" y="5157192"/>
            <a:ext cx="11664619"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p:cNvSpPr>
            <a:spLocks noGrp="1"/>
          </p:cNvSpPr>
          <p:nvPr>
            <p:ph type="pic" idx="12" hasCustomPrompt="1"/>
          </p:nvPr>
        </p:nvSpPr>
        <p:spPr>
          <a:xfrm>
            <a:off x="623392" y="452669"/>
            <a:ext cx="4416171" cy="3744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5327915" y="452669"/>
            <a:ext cx="6240693"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327915"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488261"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9648608"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25996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998703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315521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54522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4DC14-C45D-4EF5-99BD-AF9CE880E5BB}"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623009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96894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EFEDE3"/>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EFEDE3"/>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FEDE3"/>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EFEDE3"/>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EFEDE3"/>
              </a:solidFill>
              <a:effectLst/>
              <a:uLnTx/>
              <a:uFillTx/>
              <a:latin typeface="Franklin Gothic Book" panose="020B0503020102020204"/>
              <a:ea typeface="+mn-ea"/>
              <a:cs typeface="+mn-cs"/>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5486614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6314908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6279879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4259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1779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94399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326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68303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8020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4DC14-C45D-4EF5-99BD-AF9CE880E5BB}"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20057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4DC14-C45D-4EF5-99BD-AF9CE880E5BB}" type="datetimeFigureOut">
              <a:rPr lang="en-US" smtClean="0"/>
              <a:pPr/>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53342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4DC14-C45D-4EF5-99BD-AF9CE880E5BB}"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67502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4DC14-C45D-4EF5-99BD-AF9CE880E5BB}" type="datetimeFigureOut">
              <a:rPr lang="en-US" smtClean="0"/>
              <a:pPr/>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85669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4DC14-C45D-4EF5-99BD-AF9CE880E5BB}"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95105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4DC14-C45D-4EF5-99BD-AF9CE880E5BB}"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10263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4DC14-C45D-4EF5-99BD-AF9CE880E5BB}" type="datetimeFigureOut">
              <a:rPr lang="en-US" smtClean="0"/>
              <a:pPr/>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514A0-83F4-47BD-9195-0ECAD590A47A}" type="slidenum">
              <a:rPr lang="en-US" smtClean="0"/>
              <a:pPr/>
              <a:t>‹#›</a:t>
            </a:fld>
            <a:endParaRPr lang="en-US"/>
          </a:p>
        </p:txBody>
      </p:sp>
    </p:spTree>
    <p:extLst>
      <p:ext uri="{BB962C8B-B14F-4D97-AF65-F5344CB8AC3E}">
        <p14:creationId xmlns:p14="http://schemas.microsoft.com/office/powerpoint/2010/main" val="58886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52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B8EA7A-4145-4F51-A0CD-BAC4516CFEDD}" type="datetimeFigureOut">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19/05/2023</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227A5-15FA-46EC-A74A-4F7E58D2B661}" type="slidenum">
              <a:rPr kumimoji="0" lang="en-GB" sz="1200" b="0" i="0" u="none" strike="noStrike" kern="1200" cap="none" spc="0" normalizeH="0" baseline="0" noProof="0" smtClean="0">
                <a:ln>
                  <a:noFill/>
                </a:ln>
                <a:solidFill>
                  <a:srgbClr val="92D05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60114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wmf"/><Relationship Id="rId4" Type="http://schemas.openxmlformats.org/officeDocument/2006/relationships/image" Target="../media/image26.png"/><Relationship Id="rId9" Type="http://schemas.openxmlformats.org/officeDocument/2006/relationships/image" Target="../media/image3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542364" y="2092436"/>
            <a:ext cx="11107271" cy="132343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a:spAutoFit/>
            <a:scene3d>
              <a:camera prst="orthographicFront"/>
              <a:lightRig rig="soft" dir="t">
                <a:rot lat="0" lon="0" rev="15600000"/>
              </a:lightRig>
            </a:scene3d>
            <a:sp3d extrusionH="57150" prstMaterial="softEdge">
              <a:bevelT w="25400" h="38100"/>
            </a:sp3d>
          </a:bodyPr>
          <a:lstStyle/>
          <a:p>
            <a:pPr algn="ctr"/>
            <a:r>
              <a:rPr lang="ru-RU" sz="4000" b="1" dirty="0">
                <a:ln/>
                <a:solidFill>
                  <a:srgbClr val="C00000"/>
                </a:solidFill>
              </a:rPr>
              <a:t>Информационная система управления государственными финансами Албании</a:t>
            </a:r>
            <a:endParaRPr lang="en-US" sz="4000" b="1" dirty="0">
              <a:ln/>
              <a:solidFill>
                <a:srgbClr val="C00000"/>
              </a:solidFill>
            </a:endParaRPr>
          </a:p>
        </p:txBody>
      </p:sp>
      <p:sp>
        <p:nvSpPr>
          <p:cNvPr id="8" name="TextBox 7"/>
          <p:cNvSpPr txBox="1"/>
          <p:nvPr/>
        </p:nvSpPr>
        <p:spPr>
          <a:xfrm rot="214791">
            <a:off x="5182872" y="3501176"/>
            <a:ext cx="2936136" cy="107721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ru-RU" sz="3200" b="1" dirty="0">
                <a:ln/>
                <a:solidFill>
                  <a:srgbClr val="0070C0"/>
                </a:solidFill>
              </a:rPr>
              <a:t>Сессия новостей</a:t>
            </a:r>
            <a:endParaRPr lang="en-US" sz="3200" b="1" dirty="0">
              <a:ln/>
              <a:solidFill>
                <a:srgbClr val="0070C0"/>
              </a:solidFill>
            </a:endParaRPr>
          </a:p>
        </p:txBody>
      </p:sp>
      <p:pic>
        <p:nvPicPr>
          <p:cNvPr id="9" name="Picture 8"/>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4771104" y="414802"/>
            <a:ext cx="2544097" cy="908606"/>
          </a:xfrm>
          <a:prstGeom prst="rect">
            <a:avLst/>
          </a:prstGeom>
          <a:noFill/>
          <a:ln>
            <a:noFill/>
          </a:ln>
          <a:scene3d>
            <a:camera prst="orthographicFront"/>
            <a:lightRig rig="threePt" dir="t"/>
          </a:scene3d>
          <a:sp3d>
            <a:bevelT prst="angle"/>
          </a:sp3d>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919" y="56450"/>
            <a:ext cx="394566" cy="4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019601" y="1220095"/>
            <a:ext cx="4114800" cy="923330"/>
          </a:xfrm>
          <a:prstGeom prst="rect">
            <a:avLst/>
          </a:prstGeom>
          <a:noFill/>
        </p:spPr>
        <p:txBody>
          <a:bodyPr wrap="square" rtlCol="0">
            <a:spAutoFit/>
          </a:bodyPr>
          <a:lstStyle/>
          <a:p>
            <a:pPr algn="ctr"/>
            <a:r>
              <a:rPr lang="ru-RU" b="1" dirty="0">
                <a:solidFill>
                  <a:schemeClr val="tx1">
                    <a:lumMod val="65000"/>
                    <a:lumOff val="35000"/>
                  </a:schemeClr>
                </a:solidFill>
                <a:latin typeface="+mj-lt"/>
              </a:rPr>
              <a:t>Республика Албания</a:t>
            </a:r>
          </a:p>
          <a:p>
            <a:pPr algn="ctr"/>
            <a:r>
              <a:rPr lang="ru-RU" b="1" dirty="0">
                <a:solidFill>
                  <a:schemeClr val="tx1">
                    <a:lumMod val="65000"/>
                    <a:lumOff val="35000"/>
                  </a:schemeClr>
                </a:solidFill>
                <a:latin typeface="+mj-lt"/>
              </a:rPr>
              <a:t>Министерство финансов и экономики Главное управление казначейства</a:t>
            </a:r>
            <a:endParaRPr lang="en-US" b="1" dirty="0">
              <a:solidFill>
                <a:schemeClr val="tx1">
                  <a:lumMod val="65000"/>
                  <a:lumOff val="35000"/>
                </a:schemeClr>
              </a:solidFill>
              <a:latin typeface="+mj-lt"/>
            </a:endParaRPr>
          </a:p>
        </p:txBody>
      </p:sp>
    </p:spTree>
    <p:extLst>
      <p:ext uri="{BB962C8B-B14F-4D97-AF65-F5344CB8AC3E}">
        <p14:creationId xmlns:p14="http://schemas.microsoft.com/office/powerpoint/2010/main" val="199242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457201" y="879327"/>
            <a:ext cx="11376836" cy="5978673"/>
          </a:xfrm>
          <a:prstGeom prst="rect">
            <a:avLst/>
          </a:prstGeom>
          <a:noFill/>
          <a:ln w="9525">
            <a:noFill/>
            <a:miter lim="800000"/>
            <a:headEnd/>
            <a:tailEnd/>
          </a:ln>
          <a:effectLst/>
        </p:spPr>
      </p:pic>
      <p:sp>
        <p:nvSpPr>
          <p:cNvPr id="12" name="Oval 11"/>
          <p:cNvSpPr/>
          <p:nvPr/>
        </p:nvSpPr>
        <p:spPr>
          <a:xfrm>
            <a:off x="4019107" y="1105786"/>
            <a:ext cx="3434316" cy="2658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4"/>
          <a:srcRect/>
          <a:stretch>
            <a:fillRect/>
          </a:stretch>
        </p:blipFill>
        <p:spPr bwMode="auto">
          <a:xfrm>
            <a:off x="4648755" y="1605517"/>
            <a:ext cx="2161561" cy="1584250"/>
          </a:xfrm>
          <a:prstGeom prst="rect">
            <a:avLst/>
          </a:prstGeom>
          <a:noFill/>
          <a:ln w="9525">
            <a:noFill/>
            <a:miter lim="800000"/>
            <a:headEnd/>
            <a:tailEnd/>
          </a:ln>
          <a:effectLst/>
        </p:spPr>
      </p:pic>
      <p:sp>
        <p:nvSpPr>
          <p:cNvPr id="6" name="Rectangle 5"/>
          <p:cNvSpPr/>
          <p:nvPr/>
        </p:nvSpPr>
        <p:spPr>
          <a:xfrm>
            <a:off x="1487606" y="3297496"/>
            <a:ext cx="2353580" cy="553998"/>
          </a:xfrm>
          <a:prstGeom prst="rect">
            <a:avLst/>
          </a:prstGeom>
        </p:spPr>
        <p:txBody>
          <a:bodyPr wrap="square">
            <a:spAutoFit/>
          </a:bodyPr>
          <a:lstStyle/>
          <a:p>
            <a:r>
              <a:rPr lang="ru-RU" sz="1450" dirty="0"/>
              <a:t>Персонализация формы</a:t>
            </a:r>
          </a:p>
          <a:p>
            <a:r>
              <a:rPr lang="ru-RU" sz="1450" dirty="0"/>
              <a:t>для учетной регистрации</a:t>
            </a:r>
            <a:endParaRPr lang="en-US" sz="1450" dirty="0"/>
          </a:p>
        </p:txBody>
      </p:sp>
      <p:sp>
        <p:nvSpPr>
          <p:cNvPr id="7" name="Rectangle 6"/>
          <p:cNvSpPr/>
          <p:nvPr/>
        </p:nvSpPr>
        <p:spPr>
          <a:xfrm>
            <a:off x="7128934" y="3297496"/>
            <a:ext cx="3255056" cy="553998"/>
          </a:xfrm>
          <a:prstGeom prst="rect">
            <a:avLst/>
          </a:prstGeom>
        </p:spPr>
        <p:txBody>
          <a:bodyPr wrap="square">
            <a:spAutoFit/>
          </a:bodyPr>
          <a:lstStyle/>
          <a:p>
            <a:r>
              <a:rPr lang="ru-RU" sz="1500" dirty="0"/>
              <a:t>Правила перекрестной </a:t>
            </a:r>
            <a:r>
              <a:rPr lang="ru-RU" sz="1500" dirty="0" err="1"/>
              <a:t>валидации</a:t>
            </a:r>
            <a:r>
              <a:rPr lang="ru-RU" sz="1500" dirty="0"/>
              <a:t> </a:t>
            </a:r>
          </a:p>
          <a:p>
            <a:r>
              <a:rPr lang="ru-RU" sz="1500" dirty="0"/>
              <a:t>для учетной регистрации</a:t>
            </a:r>
          </a:p>
        </p:txBody>
      </p:sp>
      <p:sp>
        <p:nvSpPr>
          <p:cNvPr id="8" name="Rectangle 7"/>
          <p:cNvSpPr/>
          <p:nvPr/>
        </p:nvSpPr>
        <p:spPr>
          <a:xfrm>
            <a:off x="1487606" y="3882271"/>
            <a:ext cx="3789608" cy="553998"/>
          </a:xfrm>
          <a:prstGeom prst="rect">
            <a:avLst/>
          </a:prstGeom>
        </p:spPr>
        <p:txBody>
          <a:bodyPr wrap="square">
            <a:spAutoFit/>
          </a:bodyPr>
          <a:lstStyle/>
          <a:p>
            <a:r>
              <a:rPr lang="ru-RU" sz="1450" dirty="0"/>
              <a:t>Готовые формулы для </a:t>
            </a:r>
          </a:p>
          <a:p>
            <a:r>
              <a:rPr lang="ru-RU" sz="1450" dirty="0"/>
              <a:t>автоматизации финансовой консолидации</a:t>
            </a:r>
          </a:p>
        </p:txBody>
      </p:sp>
      <p:sp>
        <p:nvSpPr>
          <p:cNvPr id="9" name="Rectangle 8"/>
          <p:cNvSpPr/>
          <p:nvPr/>
        </p:nvSpPr>
        <p:spPr>
          <a:xfrm>
            <a:off x="6686318" y="3868663"/>
            <a:ext cx="2682400" cy="553998"/>
          </a:xfrm>
          <a:prstGeom prst="rect">
            <a:avLst/>
          </a:prstGeom>
        </p:spPr>
        <p:txBody>
          <a:bodyPr wrap="square">
            <a:spAutoFit/>
          </a:bodyPr>
          <a:lstStyle/>
          <a:p>
            <a:r>
              <a:rPr lang="ru-RU" sz="1500" dirty="0"/>
              <a:t>Отчеты по мониторингу для </a:t>
            </a:r>
          </a:p>
          <a:p>
            <a:r>
              <a:rPr lang="ru-RU" sz="1500" dirty="0"/>
              <a:t>выявления средств контроля</a:t>
            </a:r>
            <a:endParaRPr lang="en-US" sz="1500" dirty="0"/>
          </a:p>
        </p:txBody>
      </p:sp>
      <p:sp>
        <p:nvSpPr>
          <p:cNvPr id="10" name="Rectangle 9"/>
          <p:cNvSpPr/>
          <p:nvPr/>
        </p:nvSpPr>
        <p:spPr>
          <a:xfrm>
            <a:off x="6354726" y="4448037"/>
            <a:ext cx="3735572" cy="761747"/>
          </a:xfrm>
          <a:prstGeom prst="rect">
            <a:avLst/>
          </a:prstGeom>
        </p:spPr>
        <p:txBody>
          <a:bodyPr wrap="square">
            <a:spAutoFit/>
          </a:bodyPr>
          <a:lstStyle/>
          <a:p>
            <a:r>
              <a:rPr lang="ru-RU" sz="1450" dirty="0"/>
              <a:t>Отдельные функциональные обязанности </a:t>
            </a:r>
          </a:p>
          <a:p>
            <a:r>
              <a:rPr lang="ru-RU" sz="1450" dirty="0"/>
              <a:t>в соответствии с должностными обязанностями для каждого пользователя</a:t>
            </a:r>
            <a:endParaRPr lang="en-US" sz="1450" dirty="0"/>
          </a:p>
        </p:txBody>
      </p:sp>
      <p:sp>
        <p:nvSpPr>
          <p:cNvPr id="11" name="Rectangle 10"/>
          <p:cNvSpPr/>
          <p:nvPr/>
        </p:nvSpPr>
        <p:spPr>
          <a:xfrm>
            <a:off x="1487606" y="5063330"/>
            <a:ext cx="3743612" cy="784830"/>
          </a:xfrm>
          <a:prstGeom prst="rect">
            <a:avLst/>
          </a:prstGeom>
        </p:spPr>
        <p:txBody>
          <a:bodyPr wrap="square">
            <a:spAutoFit/>
          </a:bodyPr>
          <a:lstStyle/>
          <a:p>
            <a:r>
              <a:rPr lang="ru-RU" sz="1450" dirty="0"/>
              <a:t>Санкционирование операций вторым лицом/порядок одобрения операций (минимум 2 уровня)</a:t>
            </a:r>
            <a:endParaRPr lang="en-US" sz="1450" dirty="0"/>
          </a:p>
        </p:txBody>
      </p:sp>
      <p:sp>
        <p:nvSpPr>
          <p:cNvPr id="13" name="Rectangle 12"/>
          <p:cNvSpPr/>
          <p:nvPr/>
        </p:nvSpPr>
        <p:spPr>
          <a:xfrm>
            <a:off x="1487606" y="4509332"/>
            <a:ext cx="4186481" cy="553998"/>
          </a:xfrm>
          <a:prstGeom prst="rect">
            <a:avLst/>
          </a:prstGeom>
        </p:spPr>
        <p:txBody>
          <a:bodyPr wrap="square">
            <a:spAutoFit/>
          </a:bodyPr>
          <a:lstStyle/>
          <a:p>
            <a:r>
              <a:rPr lang="ru-RU" sz="1450" dirty="0"/>
              <a:t>Предустановленные средства контроля при импорте данных из другой системы интеграции</a:t>
            </a:r>
            <a:endParaRPr lang="en-US" sz="1450" dirty="0"/>
          </a:p>
        </p:txBody>
      </p:sp>
      <p:sp>
        <p:nvSpPr>
          <p:cNvPr id="14" name="Rectangle 13"/>
          <p:cNvSpPr/>
          <p:nvPr/>
        </p:nvSpPr>
        <p:spPr>
          <a:xfrm>
            <a:off x="6119211" y="5209784"/>
            <a:ext cx="3816613" cy="984885"/>
          </a:xfrm>
          <a:prstGeom prst="rect">
            <a:avLst/>
          </a:prstGeom>
        </p:spPr>
        <p:txBody>
          <a:bodyPr wrap="square">
            <a:spAutoFit/>
          </a:bodyPr>
          <a:lstStyle/>
          <a:p>
            <a:r>
              <a:rPr lang="ru-RU" sz="1450" dirty="0"/>
              <a:t>Контроль при использовании</a:t>
            </a:r>
          </a:p>
          <a:p>
            <a:r>
              <a:rPr lang="ru-RU" sz="1450" dirty="0"/>
              <a:t>банковских счетов поставщиков/кредиторов (на уровне обязательств или распоряжений о расходах)</a:t>
            </a:r>
          </a:p>
        </p:txBody>
      </p:sp>
      <p:sp>
        <p:nvSpPr>
          <p:cNvPr id="15" name="Rectangle 14"/>
          <p:cNvSpPr/>
          <p:nvPr/>
        </p:nvSpPr>
        <p:spPr>
          <a:xfrm>
            <a:off x="457201" y="0"/>
            <a:ext cx="9926789" cy="1077218"/>
          </a:xfrm>
          <a:prstGeom prst="rect">
            <a:avLst/>
          </a:prstGeom>
        </p:spPr>
        <p:txBody>
          <a:bodyPr wrap="square">
            <a:spAutoFit/>
          </a:bodyPr>
          <a:lstStyle/>
          <a:p>
            <a:r>
              <a:rPr lang="ru-RU" sz="3200" dirty="0">
                <a:ln w="0"/>
                <a:solidFill>
                  <a:srgbClr val="C89800"/>
                </a:solidFill>
                <a:effectLst>
                  <a:outerShdw blurRad="38100" dist="19050" dir="2700000" algn="tl" rotWithShape="0">
                    <a:schemeClr val="dk1">
                      <a:alpha val="40000"/>
                    </a:schemeClr>
                  </a:outerShdw>
                </a:effectLst>
              </a:rPr>
              <a:t>Новые правила внутреннего контроля для предупреждения ошибок пользователей</a:t>
            </a:r>
            <a:endParaRPr lang="en-US" sz="3200" dirty="0">
              <a:ln w="0"/>
              <a:solidFill>
                <a:srgbClr val="C89800"/>
              </a:solidFill>
              <a:effectLst>
                <a:outerShdw blurRad="38100" dist="19050" dir="2700000" algn="tl" rotWithShape="0">
                  <a:schemeClr val="dk1">
                    <a:alpha val="40000"/>
                  </a:schemeClr>
                </a:outerShdw>
              </a:effectLst>
            </a:endParaRPr>
          </a:p>
        </p:txBody>
      </p:sp>
      <p:pic>
        <p:nvPicPr>
          <p:cNvPr id="18" name="Picture 3"/>
          <p:cNvPicPr>
            <a:picLocks noChangeAspect="1" noChangeArrowheads="1"/>
          </p:cNvPicPr>
          <p:nvPr/>
        </p:nvPicPr>
        <p:blipFill>
          <a:blip r:embed="rId5"/>
          <a:srcRect/>
          <a:stretch>
            <a:fillRect/>
          </a:stretch>
        </p:blipFill>
        <p:spPr bwMode="auto">
          <a:xfrm>
            <a:off x="9155556" y="0"/>
            <a:ext cx="3036444" cy="312597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678337" y="1753778"/>
            <a:ext cx="4953000" cy="4953000"/>
          </a:xfrm>
          <a:prstGeom prst="rect">
            <a:avLst/>
          </a:prstGeom>
          <a:noFill/>
          <a:ln w="9525">
            <a:noFill/>
            <a:miter lim="800000"/>
            <a:headEnd/>
            <a:tailEnd/>
          </a:ln>
          <a:effectLst/>
        </p:spPr>
      </p:pic>
      <p:sp>
        <p:nvSpPr>
          <p:cNvPr id="2" name="Title 1"/>
          <p:cNvSpPr>
            <a:spLocks noGrp="1"/>
          </p:cNvSpPr>
          <p:nvPr>
            <p:ph type="title"/>
          </p:nvPr>
        </p:nvSpPr>
        <p:spPr>
          <a:xfrm>
            <a:off x="4993010" y="3596326"/>
            <a:ext cx="4176860" cy="132556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6" name="Picture 5"/>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524937" y="1637546"/>
            <a:ext cx="2544097" cy="908606"/>
          </a:xfrm>
          <a:prstGeom prst="rect">
            <a:avLst/>
          </a:prstGeom>
          <a:noFill/>
          <a:ln>
            <a:noFill/>
          </a:ln>
          <a:scene3d>
            <a:camera prst="orthographicFront"/>
            <a:lightRig rig="threePt" dir="t"/>
          </a:scene3d>
          <a:sp3d>
            <a:bevelT prst="angle"/>
          </a:sp3d>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752" y="1279194"/>
            <a:ext cx="394566" cy="4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73434" y="2442839"/>
            <a:ext cx="4114800" cy="923330"/>
          </a:xfrm>
          <a:prstGeom prst="rect">
            <a:avLst/>
          </a:prstGeom>
          <a:noFill/>
        </p:spPr>
        <p:txBody>
          <a:bodyPr wrap="square" rtlCol="0">
            <a:spAutoFit/>
          </a:bodyPr>
          <a:lstStyle/>
          <a:p>
            <a:pPr algn="ctr"/>
            <a:r>
              <a:rPr lang="ru-RU" b="1" dirty="0">
                <a:solidFill>
                  <a:schemeClr val="tx1">
                    <a:lumMod val="65000"/>
                    <a:lumOff val="35000"/>
                  </a:schemeClr>
                </a:solidFill>
                <a:latin typeface="+mj-lt"/>
              </a:rPr>
              <a:t>Республика Албания</a:t>
            </a:r>
            <a:endParaRPr lang="en-US" b="1" dirty="0">
              <a:solidFill>
                <a:schemeClr val="tx1">
                  <a:lumMod val="65000"/>
                  <a:lumOff val="35000"/>
                </a:schemeClr>
              </a:solidFill>
              <a:latin typeface="+mj-lt"/>
            </a:endParaRPr>
          </a:p>
          <a:p>
            <a:pPr algn="ctr"/>
            <a:r>
              <a:rPr lang="ru-RU" b="1" dirty="0">
                <a:solidFill>
                  <a:schemeClr val="tx1">
                    <a:lumMod val="65000"/>
                    <a:lumOff val="35000"/>
                  </a:schemeClr>
                </a:solidFill>
                <a:latin typeface="+mj-lt"/>
              </a:rPr>
              <a:t>Министерство финансов и экономики</a:t>
            </a:r>
            <a:endParaRPr lang="en-US" b="1" dirty="0">
              <a:solidFill>
                <a:schemeClr val="tx1">
                  <a:lumMod val="65000"/>
                  <a:lumOff val="35000"/>
                </a:schemeClr>
              </a:solidFill>
              <a:latin typeface="+mj-lt"/>
            </a:endParaRPr>
          </a:p>
          <a:p>
            <a:pPr algn="ctr"/>
            <a:r>
              <a:rPr lang="ru-RU" b="1" dirty="0">
                <a:solidFill>
                  <a:schemeClr val="tx1">
                    <a:lumMod val="65000"/>
                    <a:lumOff val="35000"/>
                  </a:schemeClr>
                </a:solidFill>
                <a:latin typeface="+mj-lt"/>
              </a:rPr>
              <a:t>Главное управление казначейства</a:t>
            </a:r>
            <a:endParaRPr lang="en-US" b="1" dirty="0">
              <a:solidFill>
                <a:schemeClr val="tx1">
                  <a:lumMod val="65000"/>
                  <a:lumOff val="35000"/>
                </a:schemeClr>
              </a:solidFill>
              <a:latin typeface="+mj-lt"/>
            </a:endParaRPr>
          </a:p>
        </p:txBody>
      </p:sp>
      <p:sp>
        <p:nvSpPr>
          <p:cNvPr id="9" name="Title 1"/>
          <p:cNvSpPr txBox="1">
            <a:spLocks/>
          </p:cNvSpPr>
          <p:nvPr/>
        </p:nvSpPr>
        <p:spPr>
          <a:xfrm>
            <a:off x="703446" y="374750"/>
            <a:ext cx="2694272"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j-ea"/>
                <a:cs typeface="+mj-cs"/>
              </a:rPr>
              <a:t>AGFIS</a:t>
            </a:r>
          </a:p>
        </p:txBody>
      </p:sp>
      <p:sp>
        <p:nvSpPr>
          <p:cNvPr id="10" name="TextBox 9"/>
          <p:cNvSpPr txBox="1"/>
          <p:nvPr/>
        </p:nvSpPr>
        <p:spPr>
          <a:xfrm>
            <a:off x="-1" y="0"/>
            <a:ext cx="4200525"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ru-RU" sz="2800" dirty="0">
                <a:ln w="0"/>
                <a:effectLst>
                  <a:outerShdw blurRad="38100" dist="19050" dir="2700000" algn="tl" rotWithShape="0">
                    <a:schemeClr val="dk1">
                      <a:alpha val="40000"/>
                    </a:schemeClr>
                  </a:outerShdw>
                </a:effectLst>
                <a:latin typeface="+mj-lt"/>
                <a:ea typeface="+mj-ea"/>
                <a:cs typeface="+mj-cs"/>
              </a:rPr>
              <a:t>Новая сессия</a:t>
            </a:r>
            <a:endParaRPr lang="en-US" sz="2800" dirty="0">
              <a:ln w="0"/>
              <a:effectLst>
                <a:outerShdw blurRad="38100" dist="19050" dir="2700000" algn="tl" rotWithShape="0">
                  <a:schemeClr val="dk1">
                    <a:alpha val="40000"/>
                  </a:schemeClr>
                </a:outerShdw>
              </a:effectLst>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90653"/>
            <a:ext cx="11573197" cy="724247"/>
          </a:xfrm>
        </p:spPr>
        <p:txBody>
          <a:bodyPr>
            <a:normAutofit/>
          </a:bodyPr>
          <a:lstStyle/>
          <a:p>
            <a:r>
              <a:rPr lang="ru-RU" altLang="en-US" sz="2800" dirty="0">
                <a:ln w="0"/>
                <a:solidFill>
                  <a:srgbClr val="C89800"/>
                </a:solidFill>
                <a:effectLst>
                  <a:outerShdw blurRad="38100" dist="19050" dir="2700000" algn="tl" rotWithShape="0">
                    <a:schemeClr val="dk1">
                      <a:alpha val="40000"/>
                    </a:schemeClr>
                  </a:outerShdw>
                </a:effectLst>
                <a:ea typeface="+mj-ea"/>
                <a:cs typeface="+mj-cs"/>
              </a:rPr>
              <a:t>Результаты импорта из открытого интерфейса</a:t>
            </a:r>
            <a:r>
              <a:rPr lang="en-US" altLang="en-US" sz="2800" dirty="0">
                <a:ln w="0"/>
                <a:solidFill>
                  <a:srgbClr val="C89800"/>
                </a:solidFill>
                <a:effectLst>
                  <a:outerShdw blurRad="38100" dist="19050" dir="2700000" algn="tl" rotWithShape="0">
                    <a:schemeClr val="dk1">
                      <a:alpha val="40000"/>
                    </a:schemeClr>
                  </a:outerShdw>
                </a:effectLst>
                <a:ea typeface="+mj-ea"/>
                <a:cs typeface="+mj-cs"/>
              </a:rPr>
              <a:t> </a:t>
            </a:r>
            <a:r>
              <a:rPr lang="ru-RU" altLang="en-US" sz="2800" dirty="0">
                <a:ln w="0"/>
                <a:solidFill>
                  <a:srgbClr val="C89800"/>
                </a:solidFill>
                <a:effectLst>
                  <a:outerShdw blurRad="38100" dist="19050" dir="2700000" algn="tl" rotWithShape="0">
                    <a:schemeClr val="dk1">
                      <a:alpha val="40000"/>
                    </a:schemeClr>
                  </a:outerShdw>
                </a:effectLst>
                <a:ea typeface="+mj-ea"/>
                <a:cs typeface="+mj-cs"/>
              </a:rPr>
              <a:t>платежных ведомостей</a:t>
            </a:r>
            <a:endParaRPr lang="en-US" altLang="en-US" sz="2800" dirty="0">
              <a:ln w="0"/>
              <a:solidFill>
                <a:srgbClr val="C89800"/>
              </a:solidFill>
              <a:effectLst>
                <a:outerShdw blurRad="38100" dist="19050" dir="2700000" algn="tl" rotWithShape="0">
                  <a:schemeClr val="dk1">
                    <a:alpha val="40000"/>
                  </a:schemeClr>
                </a:outerShdw>
              </a:effectLst>
              <a:ea typeface="+mj-ea"/>
              <a:cs typeface="+mj-cs"/>
            </a:endParaRPr>
          </a:p>
        </p:txBody>
      </p:sp>
      <p:pic>
        <p:nvPicPr>
          <p:cNvPr id="53250" name="Picture 2"/>
          <p:cNvPicPr>
            <a:picLocks noChangeAspect="1" noChangeArrowheads="1"/>
          </p:cNvPicPr>
          <p:nvPr/>
        </p:nvPicPr>
        <p:blipFill>
          <a:blip r:embed="rId3"/>
          <a:srcRect/>
          <a:stretch>
            <a:fillRect/>
          </a:stretch>
        </p:blipFill>
        <p:spPr bwMode="auto">
          <a:xfrm>
            <a:off x="691116" y="818707"/>
            <a:ext cx="10887740" cy="5067743"/>
          </a:xfrm>
          <a:prstGeom prst="rect">
            <a:avLst/>
          </a:prstGeom>
          <a:noFill/>
          <a:ln w="9525">
            <a:solidFill>
              <a:schemeClr val="accent1"/>
            </a:solidFill>
            <a:miter lim="800000"/>
            <a:headEnd/>
            <a:tailEnd/>
          </a:ln>
          <a:effectLst/>
        </p:spPr>
      </p:pic>
      <p:sp>
        <p:nvSpPr>
          <p:cNvPr id="5" name="Rectangle 4"/>
          <p:cNvSpPr/>
          <p:nvPr/>
        </p:nvSpPr>
        <p:spPr>
          <a:xfrm>
            <a:off x="467833" y="6018051"/>
            <a:ext cx="11461898" cy="830997"/>
          </a:xfrm>
          <a:prstGeom prst="rect">
            <a:avLst/>
          </a:prstGeom>
        </p:spPr>
        <p:txBody>
          <a:bodyPr wrap="square">
            <a:spAutoFit/>
          </a:bodyPr>
          <a:lstStyle/>
          <a:p>
            <a:r>
              <a:rPr lang="ru-RU" sz="1200" dirty="0"/>
              <a:t>-Все финансовые документы, которые создаются в модуле расчета заработной платы в CPR, включая платежные ведомости, расходные ордера и информацию о банковском переводе на индивидуальный счет сотрудника, подписываются электронной подписью и сохраняются в формате PDF.</a:t>
            </a:r>
            <a:br>
              <a:rPr lang="ru-RU" sz="1200" dirty="0"/>
            </a:br>
            <a:r>
              <a:rPr lang="ru-RU" sz="1200" dirty="0"/>
              <a:t>-Все финансовые документы распечатываются и физически подписываются для целей утверждения в соответствующем отделении казначейства, контроля и архивирования</a:t>
            </a:r>
            <a:r>
              <a:rPr lang="en-US" sz="12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ru-RU" altLang="en-US" sz="2500" dirty="0">
                <a:ln w="0"/>
                <a:solidFill>
                  <a:srgbClr val="C89800"/>
                </a:solidFill>
                <a:effectLst>
                  <a:outerShdw blurRad="38100" dist="19050" dir="2700000" algn="tl" rotWithShape="0">
                    <a:schemeClr val="dk1">
                      <a:alpha val="40000"/>
                    </a:schemeClr>
                  </a:outerShdw>
                </a:effectLst>
              </a:rPr>
              <a:t>Информация из </a:t>
            </a:r>
            <a:r>
              <a:rPr lang="en-US" altLang="en-US" sz="2500" dirty="0">
                <a:ln w="0"/>
                <a:solidFill>
                  <a:srgbClr val="C89800"/>
                </a:solidFill>
                <a:effectLst>
                  <a:outerShdw blurRad="38100" dist="19050" dir="2700000" algn="tl" rotWithShape="0">
                    <a:schemeClr val="dk1">
                      <a:alpha val="40000"/>
                    </a:schemeClr>
                  </a:outerShdw>
                </a:effectLst>
              </a:rPr>
              <a:t>HRMIS</a:t>
            </a:r>
            <a:r>
              <a:rPr lang="ru-RU" altLang="en-US" sz="2500" dirty="0">
                <a:ln w="0"/>
                <a:solidFill>
                  <a:srgbClr val="C89800"/>
                </a:solidFill>
                <a:effectLst>
                  <a:outerShdw blurRad="38100" dist="19050" dir="2700000" algn="tl" rotWithShape="0">
                    <a:schemeClr val="dk1">
                      <a:alpha val="40000"/>
                    </a:schemeClr>
                  </a:outerShdw>
                </a:effectLst>
              </a:rPr>
              <a:t>, которая направляется в коммерческий банк</a:t>
            </a:r>
            <a:endParaRPr lang="en-US" altLang="en-US" sz="2500" dirty="0">
              <a:ln w="0"/>
              <a:solidFill>
                <a:srgbClr val="C89800"/>
              </a:solidFill>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nvGraphicFramePr>
        <p:xfrm>
          <a:off x="2578099" y="1352021"/>
          <a:ext cx="7035801" cy="4152900"/>
        </p:xfrm>
        <a:graphic>
          <a:graphicData uri="http://schemas.openxmlformats.org/drawingml/2006/table">
            <a:tbl>
              <a:tblPr/>
              <a:tblGrid>
                <a:gridCol w="190071">
                  <a:extLst>
                    <a:ext uri="{9D8B030D-6E8A-4147-A177-3AD203B41FA5}">
                      <a16:colId xmlns:a16="http://schemas.microsoft.com/office/drawing/2014/main" val="20000"/>
                    </a:ext>
                  </a:extLst>
                </a:gridCol>
                <a:gridCol w="1359009">
                  <a:extLst>
                    <a:ext uri="{9D8B030D-6E8A-4147-A177-3AD203B41FA5}">
                      <a16:colId xmlns:a16="http://schemas.microsoft.com/office/drawing/2014/main" val="20001"/>
                    </a:ext>
                  </a:extLst>
                </a:gridCol>
                <a:gridCol w="1054895">
                  <a:extLst>
                    <a:ext uri="{9D8B030D-6E8A-4147-A177-3AD203B41FA5}">
                      <a16:colId xmlns:a16="http://schemas.microsoft.com/office/drawing/2014/main" val="20002"/>
                    </a:ext>
                  </a:extLst>
                </a:gridCol>
                <a:gridCol w="1016881">
                  <a:extLst>
                    <a:ext uri="{9D8B030D-6E8A-4147-A177-3AD203B41FA5}">
                      <a16:colId xmlns:a16="http://schemas.microsoft.com/office/drawing/2014/main" val="20003"/>
                    </a:ext>
                  </a:extLst>
                </a:gridCol>
                <a:gridCol w="2407568">
                  <a:extLst>
                    <a:ext uri="{9D8B030D-6E8A-4147-A177-3AD203B41FA5}">
                      <a16:colId xmlns:a16="http://schemas.microsoft.com/office/drawing/2014/main" val="20004"/>
                    </a:ext>
                  </a:extLst>
                </a:gridCol>
                <a:gridCol w="826809">
                  <a:extLst>
                    <a:ext uri="{9D8B030D-6E8A-4147-A177-3AD203B41FA5}">
                      <a16:colId xmlns:a16="http://schemas.microsoft.com/office/drawing/2014/main" val="20005"/>
                    </a:ext>
                  </a:extLst>
                </a:gridCol>
                <a:gridCol w="180568">
                  <a:extLst>
                    <a:ext uri="{9D8B030D-6E8A-4147-A177-3AD203B41FA5}">
                      <a16:colId xmlns:a16="http://schemas.microsoft.com/office/drawing/2014/main" val="20006"/>
                    </a:ext>
                  </a:extLst>
                </a:gridCol>
              </a:tblGrid>
              <a:tr h="209550">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ctr"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0" i="0" u="none" strike="noStrike">
                          <a:solidFill>
                            <a:srgbClr val="000000"/>
                          </a:solidFill>
                          <a:latin typeface="Calibri Light"/>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0"/>
                  </a:ext>
                </a:extLst>
              </a:tr>
              <a:tr h="409575">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200" b="1" i="0" u="none" strike="noStrike">
                          <a:solidFill>
                            <a:srgbClr val="254061"/>
                          </a:solidFill>
                          <a:latin typeface="Calibri"/>
                        </a:rPr>
                        <a:t>Name Surname                      </a:t>
                      </a:r>
                    </a:p>
                  </a:txBody>
                  <a:tcPr marL="857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In organic / Over organic</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Accoun Number</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Bank</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Net salary</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1"/>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Emer_Mbimer_01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613,299,365,186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RAIFFEISEN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122,092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2"/>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Emer_Mbimer_02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270,082,615,269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E BASHKUAR E SHQIPERISE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110,164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3"/>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Emer_Mbimer_03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856,630,162,996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VENETO BANKA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101,763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4"/>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Emer_Mbimer_92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624,004,432,473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AMERIKANE E INVESTIMEVE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41,948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5"/>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179,106,493,597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de-DE" sz="1000" b="1" i="0" u="none" strike="noStrike">
                          <a:solidFill>
                            <a:srgbClr val="0070C0"/>
                          </a:solidFill>
                          <a:latin typeface="Calibri"/>
                        </a:rPr>
                        <a:t> BANKA E KREDITIT TE SHQIPERISE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42,687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6"/>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Emer_Mbimer_94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582,617,728,270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CREDINS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41,952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7"/>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Emer_Mbimer_95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698,299,023,978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SOCIETE GENERALE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42,823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8"/>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Emer_Mbimer_96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372,923,896,517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UNION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41,948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9"/>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Emer_Mbimer_97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408,634,412,850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E PARE E INVESTIMEVE,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42,687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0"/>
                  </a:ext>
                </a:extLst>
              </a:tr>
              <a:tr h="228600">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gridSpan="3">
                  <a:txBody>
                    <a:bodyPr/>
                    <a:lstStyle/>
                    <a:p>
                      <a:pPr algn="l" fontAlgn="ctr"/>
                      <a:r>
                        <a:rPr lang="en-US" sz="1200" b="1" i="0" u="none" strike="noStrike">
                          <a:solidFill>
                            <a:srgbClr val="254061"/>
                          </a:solidFill>
                          <a:latin typeface="Calibri Light"/>
                        </a:rPr>
                        <a:t>Total for employees approved in organic</a:t>
                      </a:r>
                    </a:p>
                  </a:txBody>
                  <a:tcPr marL="857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200" b="1" i="0" u="none" strike="noStrike">
                          <a:solidFill>
                            <a:srgbClr val="254061"/>
                          </a:solidFill>
                          <a:latin typeface="Calibri Light"/>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54061"/>
                          </a:solidFill>
                          <a:latin typeface="Calibri Light"/>
                        </a:rPr>
                        <a:t>   7,846,636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Light"/>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1"/>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Emer_Mbimer_101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909,223,329,572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RAIFFEISEN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27,971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2"/>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Emer_Mbimer_103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470,275,630,622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VENETO BANKA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30,303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3"/>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Emer_Mbimer_109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796,078,743,955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INTESA SANPAOLO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36,344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4"/>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Emer_Mbimer_110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691,006,968,825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PROCREDIT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37,380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5"/>
                  </a:ext>
                </a:extLst>
              </a:tr>
              <a:tr h="238125">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gridSpan="4">
                  <a:txBody>
                    <a:bodyPr/>
                    <a:lstStyle/>
                    <a:p>
                      <a:pPr algn="l" fontAlgn="ctr"/>
                      <a:r>
                        <a:rPr lang="en-US" sz="1200" b="1" i="0" u="none" strike="noStrike">
                          <a:solidFill>
                            <a:srgbClr val="254061"/>
                          </a:solidFill>
                          <a:latin typeface="Calibri Light"/>
                        </a:rPr>
                        <a:t>Total employees with temporary contract over organic</a:t>
                      </a:r>
                    </a:p>
                  </a:txBody>
                  <a:tcPr marL="857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b="1" i="0" u="none" strike="noStrike">
                          <a:solidFill>
                            <a:srgbClr val="254061"/>
                          </a:solidFill>
                          <a:latin typeface="Calibri Light"/>
                        </a:rPr>
                        <a:t>      326,160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Light"/>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6"/>
                  </a:ext>
                </a:extLst>
              </a:tr>
              <a:tr h="2667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8D8D8"/>
                    </a:solidFill>
                  </a:tcPr>
                </a:tc>
                <a:tc gridSpan="2">
                  <a:txBody>
                    <a:bodyPr/>
                    <a:lstStyle/>
                    <a:p>
                      <a:pPr algn="l" fontAlgn="ctr"/>
                      <a:r>
                        <a:rPr lang="en-US" sz="1200" b="1" i="0" u="none" strike="noStrike">
                          <a:solidFill>
                            <a:srgbClr val="254061"/>
                          </a:solidFill>
                          <a:latin typeface="Calibri Light"/>
                        </a:rPr>
                        <a:t>Total for all employees</a:t>
                      </a:r>
                    </a:p>
                  </a:txBody>
                  <a:tcPr marL="857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200" b="1" i="0" u="none" strike="noStrike">
                          <a:solidFill>
                            <a:srgbClr val="000000"/>
                          </a:solidFill>
                          <a:latin typeface="Calibri Ligh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latin typeface="Calibri Ligh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54061"/>
                          </a:solidFill>
                          <a:latin typeface="Calibri Light"/>
                        </a:rPr>
                        <a:t>   8,172,796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Light"/>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7"/>
                  </a:ext>
                </a:extLst>
              </a:tr>
              <a:tr h="200025">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0" i="0" u="none" strike="noStrike" dirty="0">
                          <a:solidFill>
                            <a:srgbClr val="000000"/>
                          </a:solidFill>
                          <a:latin typeface="Calibri Light"/>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32132" y="88603"/>
            <a:ext cx="12059867" cy="6769397"/>
            <a:chOff x="729" y="1179"/>
            <a:chExt cx="14438" cy="9891"/>
          </a:xfrm>
        </p:grpSpPr>
        <p:grpSp>
          <p:nvGrpSpPr>
            <p:cNvPr id="6" name="Group 5"/>
            <p:cNvGrpSpPr>
              <a:grpSpLocks/>
            </p:cNvGrpSpPr>
            <p:nvPr/>
          </p:nvGrpSpPr>
          <p:grpSpPr bwMode="auto">
            <a:xfrm>
              <a:off x="3694" y="2650"/>
              <a:ext cx="2156" cy="1499"/>
              <a:chOff x="3694" y="2729"/>
              <a:chExt cx="2156" cy="1499"/>
            </a:xfrm>
          </p:grpSpPr>
          <p:sp>
            <p:nvSpPr>
              <p:cNvPr id="169" name="Rectangle 168"/>
              <p:cNvSpPr>
                <a:spLocks noChangeArrowheads="1"/>
              </p:cNvSpPr>
              <p:nvPr/>
            </p:nvSpPr>
            <p:spPr bwMode="auto">
              <a:xfrm>
                <a:off x="3733" y="3798"/>
                <a:ext cx="2117" cy="43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ru-RU" sz="9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ЗАКУПКА</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0" name="Group 169"/>
              <p:cNvGrpSpPr>
                <a:grpSpLocks/>
              </p:cNvGrpSpPr>
              <p:nvPr/>
            </p:nvGrpSpPr>
            <p:grpSpPr bwMode="auto">
              <a:xfrm>
                <a:off x="3773" y="2774"/>
                <a:ext cx="1981" cy="1032"/>
                <a:chOff x="320" y="787"/>
                <a:chExt cx="570" cy="443"/>
              </a:xfrm>
            </p:grpSpPr>
            <p:pic>
              <p:nvPicPr>
                <p:cNvPr id="172" name="Picture 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 y="791"/>
                  <a:ext cx="561"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Rectangle 172"/>
                <p:cNvSpPr>
                  <a:spLocks noChangeArrowheads="1"/>
                </p:cNvSpPr>
                <p:nvPr/>
              </p:nvSpPr>
              <p:spPr bwMode="auto">
                <a:xfrm>
                  <a:off x="320" y="787"/>
                  <a:ext cx="570" cy="443"/>
                </a:xfrm>
                <a:prstGeom prst="rect">
                  <a:avLst/>
                </a:prstGeom>
                <a:noFill/>
                <a:ln w="12700">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71" name="Rectangle 170"/>
              <p:cNvSpPr>
                <a:spLocks noChangeArrowheads="1"/>
              </p:cNvSpPr>
              <p:nvPr/>
            </p:nvSpPr>
            <p:spPr bwMode="auto">
              <a:xfrm>
                <a:off x="3694" y="2729"/>
                <a:ext cx="2124" cy="1375"/>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7" name="Group 6"/>
            <p:cNvGrpSpPr>
              <a:grpSpLocks/>
            </p:cNvGrpSpPr>
            <p:nvPr/>
          </p:nvGrpSpPr>
          <p:grpSpPr bwMode="auto">
            <a:xfrm>
              <a:off x="9434" y="2302"/>
              <a:ext cx="2170" cy="1388"/>
              <a:chOff x="4033" y="570"/>
              <a:chExt cx="882" cy="581"/>
            </a:xfrm>
          </p:grpSpPr>
          <p:pic>
            <p:nvPicPr>
              <p:cNvPr id="166" name="Picture 16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 y="592"/>
                <a:ext cx="806" cy="4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pic>
          <p:sp>
            <p:nvSpPr>
              <p:cNvPr id="167" name="Rectangle 166"/>
              <p:cNvSpPr>
                <a:spLocks noChangeArrowheads="1"/>
              </p:cNvSpPr>
              <p:nvPr/>
            </p:nvSpPr>
            <p:spPr bwMode="auto">
              <a:xfrm>
                <a:off x="4033" y="1004"/>
                <a:ext cx="882" cy="1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ru-RU" sz="11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ВНЕШНИЕ СИСТЕМЫ</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8" name="Rectangle 167"/>
              <p:cNvSpPr>
                <a:spLocks noChangeArrowheads="1"/>
              </p:cNvSpPr>
              <p:nvPr/>
            </p:nvSpPr>
            <p:spPr bwMode="auto">
              <a:xfrm>
                <a:off x="4047" y="570"/>
                <a:ext cx="864" cy="581"/>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8" name="Group 7"/>
            <p:cNvGrpSpPr>
              <a:grpSpLocks/>
            </p:cNvGrpSpPr>
            <p:nvPr/>
          </p:nvGrpSpPr>
          <p:grpSpPr bwMode="auto">
            <a:xfrm>
              <a:off x="3678" y="4669"/>
              <a:ext cx="2129" cy="1440"/>
              <a:chOff x="4057" y="1612"/>
              <a:chExt cx="866" cy="602"/>
            </a:xfrm>
          </p:grpSpPr>
          <p:grpSp>
            <p:nvGrpSpPr>
              <p:cNvPr id="161" name="Group 160"/>
              <p:cNvGrpSpPr>
                <a:grpSpLocks/>
              </p:cNvGrpSpPr>
              <p:nvPr/>
            </p:nvGrpSpPr>
            <p:grpSpPr bwMode="auto">
              <a:xfrm>
                <a:off x="4080" y="1632"/>
                <a:ext cx="806" cy="433"/>
                <a:chOff x="320" y="1633"/>
                <a:chExt cx="570" cy="433"/>
              </a:xfrm>
            </p:grpSpPr>
            <p:pic>
              <p:nvPicPr>
                <p:cNvPr id="164"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 y="1637"/>
                  <a:ext cx="56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Rectangle 164"/>
                <p:cNvSpPr>
                  <a:spLocks noChangeArrowheads="1"/>
                </p:cNvSpPr>
                <p:nvPr/>
              </p:nvSpPr>
              <p:spPr bwMode="auto">
                <a:xfrm>
                  <a:off x="320" y="1633"/>
                  <a:ext cx="570" cy="433"/>
                </a:xfrm>
                <a:prstGeom prst="rect">
                  <a:avLst/>
                </a:prstGeom>
                <a:noFill/>
                <a:ln w="127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62" name="Rectangle 161"/>
              <p:cNvSpPr>
                <a:spLocks noChangeArrowheads="1"/>
              </p:cNvSpPr>
              <p:nvPr/>
            </p:nvSpPr>
            <p:spPr bwMode="auto">
              <a:xfrm>
                <a:off x="4059" y="1612"/>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63" name="Rectangle 162"/>
              <p:cNvSpPr>
                <a:spLocks noChangeArrowheads="1"/>
              </p:cNvSpPr>
              <p:nvPr/>
            </p:nvSpPr>
            <p:spPr bwMode="auto">
              <a:xfrm>
                <a:off x="4057" y="2059"/>
                <a:ext cx="853" cy="15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ru-RU"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КРЕДИТ.. ЗАДОЛЖ.</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p:cNvGrpSpPr>
              <a:grpSpLocks/>
            </p:cNvGrpSpPr>
            <p:nvPr/>
          </p:nvGrpSpPr>
          <p:grpSpPr bwMode="auto">
            <a:xfrm>
              <a:off x="1028" y="7105"/>
              <a:ext cx="2545" cy="1428"/>
              <a:chOff x="2671" y="2176"/>
              <a:chExt cx="1025" cy="600"/>
            </a:xfrm>
          </p:grpSpPr>
          <p:grpSp>
            <p:nvGrpSpPr>
              <p:cNvPr id="156" name="Group 155"/>
              <p:cNvGrpSpPr>
                <a:grpSpLocks/>
              </p:cNvGrpSpPr>
              <p:nvPr/>
            </p:nvGrpSpPr>
            <p:grpSpPr bwMode="auto">
              <a:xfrm>
                <a:off x="2717" y="2204"/>
                <a:ext cx="806" cy="434"/>
                <a:chOff x="2684" y="2204"/>
                <a:chExt cx="554" cy="434"/>
              </a:xfrm>
            </p:grpSpPr>
            <p:pic>
              <p:nvPicPr>
                <p:cNvPr id="159"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208"/>
                  <a:ext cx="545"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Rectangle 159"/>
                <p:cNvSpPr>
                  <a:spLocks noChangeArrowheads="1"/>
                </p:cNvSpPr>
                <p:nvPr/>
              </p:nvSpPr>
              <p:spPr bwMode="auto">
                <a:xfrm>
                  <a:off x="2684" y="2204"/>
                  <a:ext cx="554" cy="434"/>
                </a:xfrm>
                <a:prstGeom prst="rect">
                  <a:avLst/>
                </a:prstGeom>
                <a:noFill/>
                <a:ln w="127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57" name="Rectangle 156"/>
              <p:cNvSpPr>
                <a:spLocks noChangeArrowheads="1"/>
              </p:cNvSpPr>
              <p:nvPr/>
            </p:nvSpPr>
            <p:spPr bwMode="auto">
              <a:xfrm>
                <a:off x="2688" y="2176"/>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58" name="Rectangle 157"/>
              <p:cNvSpPr>
                <a:spLocks noChangeArrowheads="1"/>
              </p:cNvSpPr>
              <p:nvPr/>
            </p:nvSpPr>
            <p:spPr bwMode="auto">
              <a:xfrm>
                <a:off x="2671" y="2639"/>
                <a:ext cx="1025" cy="1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27432" rIns="0" bIns="27432" anchor="t" anchorCtr="0" upright="1">
                <a:noAutofit/>
              </a:bodyPr>
              <a:lstStyle/>
              <a:p>
                <a:pPr algn="ctr">
                  <a:lnSpc>
                    <a:spcPct val="115000"/>
                  </a:lnSpc>
                  <a:spcAft>
                    <a:spcPts val="1000"/>
                  </a:spcAft>
                </a:pPr>
                <a:r>
                  <a:rPr lang="ru-RU" sz="11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УПРАВЛЕНИЕ ЛИКВИДГНОСТЬЮ</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p:cNvGrpSpPr>
              <a:grpSpLocks/>
            </p:cNvGrpSpPr>
            <p:nvPr/>
          </p:nvGrpSpPr>
          <p:grpSpPr bwMode="auto">
            <a:xfrm>
              <a:off x="3627" y="9500"/>
              <a:ext cx="2239" cy="1377"/>
              <a:chOff x="1091" y="3288"/>
              <a:chExt cx="910" cy="576"/>
            </a:xfrm>
          </p:grpSpPr>
          <p:sp>
            <p:nvSpPr>
              <p:cNvPr id="151" name="Rectangle 150"/>
              <p:cNvSpPr>
                <a:spLocks noChangeArrowheads="1"/>
              </p:cNvSpPr>
              <p:nvPr/>
            </p:nvSpPr>
            <p:spPr bwMode="auto">
              <a:xfrm>
                <a:off x="1091" y="3736"/>
                <a:ext cx="891" cy="11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ru-RU" sz="10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ДЕБИТ.ЗАДОЛЖ.</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2" name="Group 151"/>
              <p:cNvGrpSpPr>
                <a:grpSpLocks/>
              </p:cNvGrpSpPr>
              <p:nvPr/>
            </p:nvGrpSpPr>
            <p:grpSpPr bwMode="auto">
              <a:xfrm>
                <a:off x="1169" y="3309"/>
                <a:ext cx="806" cy="433"/>
                <a:chOff x="320" y="2421"/>
                <a:chExt cx="546" cy="433"/>
              </a:xfrm>
            </p:grpSpPr>
            <p:pic>
              <p:nvPicPr>
                <p:cNvPr id="154"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 y="2425"/>
                  <a:ext cx="53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Rectangle 154"/>
                <p:cNvSpPr>
                  <a:spLocks noChangeArrowheads="1"/>
                </p:cNvSpPr>
                <p:nvPr/>
              </p:nvSpPr>
              <p:spPr bwMode="auto">
                <a:xfrm>
                  <a:off x="320" y="2421"/>
                  <a:ext cx="546" cy="433"/>
                </a:xfrm>
                <a:prstGeom prst="rect">
                  <a:avLst/>
                </a:prstGeom>
                <a:noFill/>
                <a:ln w="127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53" name="Rectangle 152"/>
              <p:cNvSpPr>
                <a:spLocks noChangeArrowheads="1"/>
              </p:cNvSpPr>
              <p:nvPr/>
            </p:nvSpPr>
            <p:spPr bwMode="auto">
              <a:xfrm>
                <a:off x="1137" y="3288"/>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11" name="Group 10"/>
            <p:cNvGrpSpPr>
              <a:grpSpLocks/>
            </p:cNvGrpSpPr>
            <p:nvPr/>
          </p:nvGrpSpPr>
          <p:grpSpPr bwMode="auto">
            <a:xfrm>
              <a:off x="7571" y="5851"/>
              <a:ext cx="2838" cy="1878"/>
              <a:chOff x="1168" y="3004"/>
              <a:chExt cx="936" cy="678"/>
            </a:xfrm>
          </p:grpSpPr>
          <p:grpSp>
            <p:nvGrpSpPr>
              <p:cNvPr id="143" name="Group 142"/>
              <p:cNvGrpSpPr>
                <a:grpSpLocks/>
              </p:cNvGrpSpPr>
              <p:nvPr/>
            </p:nvGrpSpPr>
            <p:grpSpPr bwMode="auto">
              <a:xfrm>
                <a:off x="1168" y="3004"/>
                <a:ext cx="936" cy="678"/>
                <a:chOff x="4067" y="2332"/>
                <a:chExt cx="936" cy="678"/>
              </a:xfrm>
            </p:grpSpPr>
            <p:grpSp>
              <p:nvGrpSpPr>
                <p:cNvPr id="146" name="Group 145"/>
                <p:cNvGrpSpPr>
                  <a:grpSpLocks/>
                </p:cNvGrpSpPr>
                <p:nvPr/>
              </p:nvGrpSpPr>
              <p:grpSpPr bwMode="auto">
                <a:xfrm>
                  <a:off x="4123" y="2344"/>
                  <a:ext cx="880" cy="471"/>
                  <a:chOff x="4074" y="1952"/>
                  <a:chExt cx="1234" cy="960"/>
                </a:xfrm>
              </p:grpSpPr>
              <p:pic>
                <p:nvPicPr>
                  <p:cNvPr id="149"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 y="1952"/>
                    <a:ext cx="123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Rectangle 149"/>
                  <p:cNvSpPr>
                    <a:spLocks noChangeArrowheads="1"/>
                  </p:cNvSpPr>
                  <p:nvPr/>
                </p:nvSpPr>
                <p:spPr bwMode="auto">
                  <a:xfrm>
                    <a:off x="4080" y="1968"/>
                    <a:ext cx="1130" cy="881"/>
                  </a:xfrm>
                  <a:prstGeom prst="rect">
                    <a:avLst/>
                  </a:prstGeom>
                  <a:noFill/>
                  <a:ln w="14288">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47" name="Rectangle 146"/>
                <p:cNvSpPr>
                  <a:spLocks noChangeArrowheads="1"/>
                </p:cNvSpPr>
                <p:nvPr/>
              </p:nvSpPr>
              <p:spPr bwMode="auto">
                <a:xfrm>
                  <a:off x="4067" y="2813"/>
                  <a:ext cx="929" cy="19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ru-RU" sz="10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ГЛАВНАЯ КНИГА</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Rectangle 147"/>
                <p:cNvSpPr>
                  <a:spLocks noChangeArrowheads="1"/>
                </p:cNvSpPr>
                <p:nvPr/>
              </p:nvSpPr>
              <p:spPr bwMode="auto">
                <a:xfrm>
                  <a:off x="4099" y="2332"/>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sp>
            <p:nvSpPr>
              <p:cNvPr id="144" name="Rectangle 143"/>
              <p:cNvSpPr>
                <a:spLocks noChangeArrowheads="1"/>
              </p:cNvSpPr>
              <p:nvPr/>
            </p:nvSpPr>
            <p:spPr bwMode="auto">
              <a:xfrm>
                <a:off x="1200" y="3024"/>
                <a:ext cx="384"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endParaRPr lang="en-GB"/>
              </a:p>
            </p:txBody>
          </p:sp>
          <p:sp>
            <p:nvSpPr>
              <p:cNvPr id="145" name="Rectangle 144"/>
              <p:cNvSpPr>
                <a:spLocks noChangeArrowheads="1"/>
              </p:cNvSpPr>
              <p:nvPr/>
            </p:nvSpPr>
            <p:spPr bwMode="auto">
              <a:xfrm>
                <a:off x="1680" y="3024"/>
                <a:ext cx="384"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endParaRPr lang="en-GB"/>
              </a:p>
            </p:txBody>
          </p:sp>
        </p:grpSp>
        <p:cxnSp>
          <p:nvCxnSpPr>
            <p:cNvPr id="12" name="AutoShape 40"/>
            <p:cNvCxnSpPr>
              <a:cxnSpLocks noChangeShapeType="1"/>
              <a:stCxn id="171" idx="3"/>
              <a:endCxn id="148" idx="0"/>
            </p:cNvCxnSpPr>
            <p:nvPr/>
          </p:nvCxnSpPr>
          <p:spPr bwMode="auto">
            <a:xfrm>
              <a:off x="5818" y="3338"/>
              <a:ext cx="3161" cy="2512"/>
            </a:xfrm>
            <a:prstGeom prst="curvedConnector2">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13" name="AutoShape 41"/>
            <p:cNvCxnSpPr>
              <a:cxnSpLocks noChangeShapeType="1"/>
              <a:stCxn id="162" idx="3"/>
              <a:endCxn id="144" idx="1"/>
            </p:cNvCxnSpPr>
            <p:nvPr/>
          </p:nvCxnSpPr>
          <p:spPr bwMode="auto">
            <a:xfrm>
              <a:off x="5816" y="5353"/>
              <a:ext cx="1852" cy="952"/>
            </a:xfrm>
            <a:prstGeom prst="curvedConnector3">
              <a:avLst>
                <a:gd name="adj1" fmla="val 49935"/>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grpSp>
          <p:nvGrpSpPr>
            <p:cNvPr id="14" name="Group 13"/>
            <p:cNvGrpSpPr>
              <a:grpSpLocks/>
            </p:cNvGrpSpPr>
            <p:nvPr/>
          </p:nvGrpSpPr>
          <p:grpSpPr bwMode="auto">
            <a:xfrm>
              <a:off x="9405" y="9377"/>
              <a:ext cx="2311" cy="1501"/>
              <a:chOff x="2830" y="3173"/>
              <a:chExt cx="940" cy="630"/>
            </a:xfrm>
          </p:grpSpPr>
          <p:sp>
            <p:nvSpPr>
              <p:cNvPr id="140" name="Rectangle 139"/>
              <p:cNvSpPr>
                <a:spLocks noChangeArrowheads="1"/>
              </p:cNvSpPr>
              <p:nvPr/>
            </p:nvSpPr>
            <p:spPr bwMode="auto">
              <a:xfrm>
                <a:off x="2847" y="3173"/>
                <a:ext cx="873" cy="588"/>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41" name="Rectangle 140"/>
              <p:cNvSpPr>
                <a:spLocks noChangeArrowheads="1"/>
              </p:cNvSpPr>
              <p:nvPr/>
            </p:nvSpPr>
            <p:spPr bwMode="auto">
              <a:xfrm>
                <a:off x="2830" y="3647"/>
                <a:ext cx="921" cy="15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27432" rIns="0" bIns="27432" anchor="t" anchorCtr="0" upright="1">
                <a:noAutofit/>
              </a:bodyPr>
              <a:lstStyle/>
              <a:p>
                <a:pPr algn="ctr">
                  <a:lnSpc>
                    <a:spcPct val="115000"/>
                  </a:lnSpc>
                  <a:spcAft>
                    <a:spcPts val="1000"/>
                  </a:spcAft>
                </a:pPr>
                <a:r>
                  <a:rPr lang="ru-RU"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БЮДЖЕТНОЕ ПЛАНИРОВАНИЕ</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2" name="Picture 14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2" y="3199"/>
                <a:ext cx="878" cy="48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grpSp>
        <p:grpSp>
          <p:nvGrpSpPr>
            <p:cNvPr id="15" name="Group 14"/>
            <p:cNvGrpSpPr>
              <a:grpSpLocks/>
            </p:cNvGrpSpPr>
            <p:nvPr/>
          </p:nvGrpSpPr>
          <p:grpSpPr bwMode="auto">
            <a:xfrm>
              <a:off x="10163" y="6016"/>
              <a:ext cx="1586" cy="1929"/>
              <a:chOff x="3015" y="1868"/>
              <a:chExt cx="1088" cy="994"/>
            </a:xfrm>
          </p:grpSpPr>
          <p:pic>
            <p:nvPicPr>
              <p:cNvPr id="138" name="Picture 13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1" y="1868"/>
                <a:ext cx="634" cy="6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sp>
            <p:nvSpPr>
              <p:cNvPr id="139" name="Rectangle 138"/>
              <p:cNvSpPr>
                <a:spLocks noChangeArrowheads="1"/>
              </p:cNvSpPr>
              <p:nvPr/>
            </p:nvSpPr>
            <p:spPr bwMode="auto">
              <a:xfrm>
                <a:off x="3015" y="2498"/>
                <a:ext cx="1088" cy="36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gn="ctr">
                  <a:lnSpc>
                    <a:spcPct val="115000"/>
                  </a:lnSpc>
                  <a:spcAft>
                    <a:spcPts val="1000"/>
                  </a:spcAft>
                </a:pPr>
                <a:r>
                  <a:rPr lang="ru-RU"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Обзоры и запросы</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Freeform 15"/>
            <p:cNvSpPr>
              <a:spLocks/>
            </p:cNvSpPr>
            <p:nvPr/>
          </p:nvSpPr>
          <p:spPr bwMode="auto">
            <a:xfrm>
              <a:off x="11584" y="4205"/>
              <a:ext cx="3485" cy="5238"/>
            </a:xfrm>
            <a:custGeom>
              <a:avLst/>
              <a:gdLst>
                <a:gd name="T0" fmla="*/ 0 w 1505"/>
                <a:gd name="T1" fmla="*/ 1090 h 2896"/>
                <a:gd name="T2" fmla="*/ 363 w 1505"/>
                <a:gd name="T3" fmla="*/ 0 h 2896"/>
                <a:gd name="T4" fmla="*/ 1504 w 1505"/>
                <a:gd name="T5" fmla="*/ 0 h 2896"/>
                <a:gd name="T6" fmla="*/ 1494 w 1505"/>
                <a:gd name="T7" fmla="*/ 2895 h 2896"/>
                <a:gd name="T8" fmla="*/ 300 w 1505"/>
                <a:gd name="T9" fmla="*/ 2895 h 2896"/>
                <a:gd name="T10" fmla="*/ 0 w 1505"/>
                <a:gd name="T11" fmla="*/ 1697 h 2896"/>
                <a:gd name="T12" fmla="*/ 0 w 1505"/>
                <a:gd name="T13" fmla="*/ 1090 h 2896"/>
              </a:gdLst>
              <a:ahLst/>
              <a:cxnLst>
                <a:cxn ang="0">
                  <a:pos x="T0" y="T1"/>
                </a:cxn>
                <a:cxn ang="0">
                  <a:pos x="T2" y="T3"/>
                </a:cxn>
                <a:cxn ang="0">
                  <a:pos x="T4" y="T5"/>
                </a:cxn>
                <a:cxn ang="0">
                  <a:pos x="T6" y="T7"/>
                </a:cxn>
                <a:cxn ang="0">
                  <a:pos x="T8" y="T9"/>
                </a:cxn>
                <a:cxn ang="0">
                  <a:pos x="T10" y="T11"/>
                </a:cxn>
                <a:cxn ang="0">
                  <a:pos x="T12" y="T13"/>
                </a:cxn>
              </a:cxnLst>
              <a:rect l="0" t="0" r="r" b="b"/>
              <a:pathLst>
                <a:path w="1505" h="2896">
                  <a:moveTo>
                    <a:pt x="0" y="1090"/>
                  </a:moveTo>
                  <a:lnTo>
                    <a:pt x="363" y="0"/>
                  </a:lnTo>
                  <a:lnTo>
                    <a:pt x="1504" y="0"/>
                  </a:lnTo>
                  <a:lnTo>
                    <a:pt x="1494" y="2895"/>
                  </a:lnTo>
                  <a:lnTo>
                    <a:pt x="300" y="2895"/>
                  </a:lnTo>
                  <a:lnTo>
                    <a:pt x="0" y="1697"/>
                  </a:lnTo>
                  <a:lnTo>
                    <a:pt x="0" y="1090"/>
                  </a:lnTo>
                </a:path>
              </a:pathLst>
            </a:custGeom>
            <a:solidFill>
              <a:schemeClr val="accent1">
                <a:lumMod val="20000"/>
                <a:lumOff val="80000"/>
              </a:schemeClr>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7" name="Rectangle 16"/>
            <p:cNvSpPr>
              <a:spLocks noChangeArrowheads="1"/>
            </p:cNvSpPr>
            <p:nvPr/>
          </p:nvSpPr>
          <p:spPr bwMode="auto">
            <a:xfrm>
              <a:off x="13505" y="8205"/>
              <a:ext cx="1579" cy="7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ru-RU" sz="1400" b="1" dirty="0">
                  <a:effectLst/>
                  <a:latin typeface="Garamond" panose="02020404030301010803" pitchFamily="18" charset="0"/>
                  <a:ea typeface="Calibri" panose="020F0502020204030204" pitchFamily="34" charset="0"/>
                  <a:cs typeface="Times New Roman" panose="02020603050405020304" pitchFamily="18" charset="0"/>
                </a:rPr>
                <a:t>Запросы остатка</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a:spLocks noChangeArrowheads="1"/>
            </p:cNvSpPr>
            <p:nvPr/>
          </p:nvSpPr>
          <p:spPr bwMode="auto">
            <a:xfrm>
              <a:off x="13425" y="5097"/>
              <a:ext cx="1742" cy="91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ru-RU" sz="1400" b="1" dirty="0">
                  <a:latin typeface="Garamond" panose="02020404030301010803" pitchFamily="18" charset="0"/>
                  <a:ea typeface="Calibri" panose="020F0502020204030204" pitchFamily="34" charset="0"/>
                  <a:cs typeface="Times New Roman" panose="02020603050405020304" pitchFamily="18" charset="0"/>
                </a:rPr>
                <a:t>Финансовая отчетность</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Line 52"/>
            <p:cNvCxnSpPr/>
            <p:nvPr/>
          </p:nvCxnSpPr>
          <p:spPr bwMode="auto">
            <a:xfrm flipH="1">
              <a:off x="12036" y="5290"/>
              <a:ext cx="668" cy="1008"/>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53"/>
            <p:cNvCxnSpPr/>
            <p:nvPr/>
          </p:nvCxnSpPr>
          <p:spPr bwMode="auto">
            <a:xfrm>
              <a:off x="12016" y="6708"/>
              <a:ext cx="605"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Rectangle 20"/>
            <p:cNvSpPr>
              <a:spLocks noChangeArrowheads="1"/>
            </p:cNvSpPr>
            <p:nvPr/>
          </p:nvSpPr>
          <p:spPr bwMode="auto">
            <a:xfrm>
              <a:off x="12652" y="4818"/>
              <a:ext cx="847" cy="1117"/>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a:spLocks noChangeArrowheads="1"/>
            </p:cNvSpPr>
            <p:nvPr/>
          </p:nvSpPr>
          <p:spPr bwMode="auto">
            <a:xfrm>
              <a:off x="12572" y="4923"/>
              <a:ext cx="846" cy="1117"/>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61" y="4990"/>
              <a:ext cx="972" cy="127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cxnSp>
          <p:nvCxnSpPr>
            <p:cNvPr id="24" name="Line 57"/>
            <p:cNvCxnSpPr/>
            <p:nvPr/>
          </p:nvCxnSpPr>
          <p:spPr bwMode="auto">
            <a:xfrm flipH="1" flipV="1">
              <a:off x="12073" y="7190"/>
              <a:ext cx="670" cy="1003"/>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24"/>
            <p:cNvSpPr>
              <a:spLocks noChangeArrowheads="1"/>
            </p:cNvSpPr>
            <p:nvPr/>
          </p:nvSpPr>
          <p:spPr bwMode="auto">
            <a:xfrm>
              <a:off x="12652" y="7835"/>
              <a:ext cx="847" cy="1115"/>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a:spLocks noChangeArrowheads="1"/>
            </p:cNvSpPr>
            <p:nvPr/>
          </p:nvSpPr>
          <p:spPr bwMode="auto">
            <a:xfrm>
              <a:off x="12572" y="7943"/>
              <a:ext cx="846" cy="1115"/>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61" y="8005"/>
              <a:ext cx="972" cy="128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cxnSp>
          <p:nvCxnSpPr>
            <p:cNvPr id="28" name="AutoShape 61"/>
            <p:cNvCxnSpPr>
              <a:cxnSpLocks noChangeShapeType="1"/>
              <a:stCxn id="153" idx="3"/>
              <a:endCxn id="147" idx="2"/>
            </p:cNvCxnSpPr>
            <p:nvPr/>
          </p:nvCxnSpPr>
          <p:spPr bwMode="auto">
            <a:xfrm flipV="1">
              <a:off x="5866" y="7731"/>
              <a:ext cx="3113" cy="2458"/>
            </a:xfrm>
            <a:prstGeom prst="curvedConnector2">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5885" y="2738"/>
              <a:ext cx="2370" cy="4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ru-RU"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Обязательства</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813" y="4459"/>
              <a:ext cx="2153" cy="112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1000"/>
                </a:spcAft>
              </a:pPr>
              <a:r>
                <a:rPr lang="ru-RU"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Расходы, платежи</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5942" y="10063"/>
              <a:ext cx="3037" cy="100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1000"/>
                </a:spcAft>
              </a:pP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t>
              </a: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Н</a:t>
              </a:r>
              <a:r>
                <a:rPr lang="ru-RU"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еналоговая</a:t>
              </a: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дебит. </a:t>
              </a:r>
              <a:r>
                <a:rPr lang="ru-RU" dirty="0" err="1">
                  <a:solidFill>
                    <a:srgbClr val="000000"/>
                  </a:solidFill>
                  <a:latin typeface="Garamond" panose="02020404030301010803" pitchFamily="18" charset="0"/>
                  <a:ea typeface="Calibri" panose="020F0502020204030204" pitchFamily="34" charset="0"/>
                  <a:cs typeface="Times New Roman" panose="02020603050405020304" pitchFamily="18" charset="0"/>
                </a:rPr>
                <a:t>задолж-ть</a:t>
              </a: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 поступления</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13511" y="6640"/>
              <a:ext cx="1580" cy="7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ru-RU" sz="1400" b="1" dirty="0">
                  <a:effectLst/>
                  <a:latin typeface="Garamond" panose="02020404030301010803" pitchFamily="18" charset="0"/>
                  <a:ea typeface="Calibri" panose="020F0502020204030204" pitchFamily="34" charset="0"/>
                  <a:cs typeface="Times New Roman" panose="02020603050405020304" pitchFamily="18" charset="0"/>
                </a:rPr>
                <a:t>Запросы в журналы</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3" name="Group 32"/>
            <p:cNvGrpSpPr>
              <a:grpSpLocks/>
            </p:cNvGrpSpPr>
            <p:nvPr/>
          </p:nvGrpSpPr>
          <p:grpSpPr bwMode="auto">
            <a:xfrm>
              <a:off x="3733" y="6993"/>
              <a:ext cx="2124" cy="1517"/>
              <a:chOff x="1121" y="2313"/>
              <a:chExt cx="864" cy="635"/>
            </a:xfrm>
          </p:grpSpPr>
          <p:sp>
            <p:nvSpPr>
              <p:cNvPr id="101" name="Rectangle 100"/>
              <p:cNvSpPr>
                <a:spLocks noChangeArrowheads="1"/>
              </p:cNvSpPr>
              <p:nvPr/>
            </p:nvSpPr>
            <p:spPr bwMode="auto">
              <a:xfrm>
                <a:off x="1121" y="2353"/>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02" name="Rectangle 101"/>
              <p:cNvSpPr>
                <a:spLocks noChangeArrowheads="1"/>
              </p:cNvSpPr>
              <p:nvPr/>
            </p:nvSpPr>
            <p:spPr bwMode="auto">
              <a:xfrm>
                <a:off x="1245" y="2812"/>
                <a:ext cx="645" cy="1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ru-RU" sz="11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ОСНОВНЫЕ ФОНДЫ</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3" name="Group 102"/>
              <p:cNvGrpSpPr>
                <a:grpSpLocks/>
              </p:cNvGrpSpPr>
              <p:nvPr/>
            </p:nvGrpSpPr>
            <p:grpSpPr bwMode="auto">
              <a:xfrm rot="1200000">
                <a:off x="1250" y="2313"/>
                <a:ext cx="630" cy="573"/>
                <a:chOff x="4414" y="3137"/>
                <a:chExt cx="675" cy="767"/>
              </a:xfrm>
            </p:grpSpPr>
            <p:sp>
              <p:nvSpPr>
                <p:cNvPr id="104" name="Freeform 103"/>
                <p:cNvSpPr>
                  <a:spLocks/>
                </p:cNvSpPr>
                <p:nvPr/>
              </p:nvSpPr>
              <p:spPr bwMode="auto">
                <a:xfrm>
                  <a:off x="4414" y="3137"/>
                  <a:ext cx="645" cy="753"/>
                </a:xfrm>
                <a:custGeom>
                  <a:avLst/>
                  <a:gdLst>
                    <a:gd name="T0" fmla="*/ 644 w 645"/>
                    <a:gd name="T1" fmla="*/ 492 h 753"/>
                    <a:gd name="T2" fmla="*/ 644 w 645"/>
                    <a:gd name="T3" fmla="*/ 0 h 753"/>
                    <a:gd name="T4" fmla="*/ 0 w 645"/>
                    <a:gd name="T5" fmla="*/ 258 h 753"/>
                    <a:gd name="T6" fmla="*/ 0 w 645"/>
                    <a:gd name="T7" fmla="*/ 752 h 753"/>
                    <a:gd name="T8" fmla="*/ 644 w 645"/>
                    <a:gd name="T9" fmla="*/ 492 h 753"/>
                  </a:gdLst>
                  <a:ahLst/>
                  <a:cxnLst>
                    <a:cxn ang="0">
                      <a:pos x="T0" y="T1"/>
                    </a:cxn>
                    <a:cxn ang="0">
                      <a:pos x="T2" y="T3"/>
                    </a:cxn>
                    <a:cxn ang="0">
                      <a:pos x="T4" y="T5"/>
                    </a:cxn>
                    <a:cxn ang="0">
                      <a:pos x="T6" y="T7"/>
                    </a:cxn>
                    <a:cxn ang="0">
                      <a:pos x="T8" y="T9"/>
                    </a:cxn>
                  </a:cxnLst>
                  <a:rect l="0" t="0" r="r" b="b"/>
                  <a:pathLst>
                    <a:path w="645" h="753">
                      <a:moveTo>
                        <a:pt x="644" y="492"/>
                      </a:moveTo>
                      <a:lnTo>
                        <a:pt x="644" y="0"/>
                      </a:lnTo>
                      <a:lnTo>
                        <a:pt x="0" y="258"/>
                      </a:lnTo>
                      <a:lnTo>
                        <a:pt x="0" y="752"/>
                      </a:lnTo>
                      <a:lnTo>
                        <a:pt x="644" y="492"/>
                      </a:lnTo>
                    </a:path>
                  </a:pathLst>
                </a:custGeom>
                <a:solidFill>
                  <a:srgbClr val="66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5" name="Freeform 104"/>
                <p:cNvSpPr>
                  <a:spLocks/>
                </p:cNvSpPr>
                <p:nvPr/>
              </p:nvSpPr>
              <p:spPr bwMode="auto">
                <a:xfrm>
                  <a:off x="4427" y="3143"/>
                  <a:ext cx="645" cy="753"/>
                </a:xfrm>
                <a:custGeom>
                  <a:avLst/>
                  <a:gdLst>
                    <a:gd name="T0" fmla="*/ 644 w 645"/>
                    <a:gd name="T1" fmla="*/ 493 h 753"/>
                    <a:gd name="T2" fmla="*/ 644 w 645"/>
                    <a:gd name="T3" fmla="*/ 0 h 753"/>
                    <a:gd name="T4" fmla="*/ 1 w 645"/>
                    <a:gd name="T5" fmla="*/ 259 h 753"/>
                    <a:gd name="T6" fmla="*/ 0 w 645"/>
                    <a:gd name="T7" fmla="*/ 752 h 753"/>
                    <a:gd name="T8" fmla="*/ 644 w 645"/>
                    <a:gd name="T9" fmla="*/ 493 h 753"/>
                  </a:gdLst>
                  <a:ahLst/>
                  <a:cxnLst>
                    <a:cxn ang="0">
                      <a:pos x="T0" y="T1"/>
                    </a:cxn>
                    <a:cxn ang="0">
                      <a:pos x="T2" y="T3"/>
                    </a:cxn>
                    <a:cxn ang="0">
                      <a:pos x="T4" y="T5"/>
                    </a:cxn>
                    <a:cxn ang="0">
                      <a:pos x="T6" y="T7"/>
                    </a:cxn>
                    <a:cxn ang="0">
                      <a:pos x="T8" y="T9"/>
                    </a:cxn>
                  </a:cxnLst>
                  <a:rect l="0" t="0" r="r" b="b"/>
                  <a:pathLst>
                    <a:path w="645" h="753">
                      <a:moveTo>
                        <a:pt x="644" y="493"/>
                      </a:moveTo>
                      <a:lnTo>
                        <a:pt x="644" y="0"/>
                      </a:lnTo>
                      <a:lnTo>
                        <a:pt x="1" y="259"/>
                      </a:lnTo>
                      <a:lnTo>
                        <a:pt x="0" y="752"/>
                      </a:lnTo>
                      <a:lnTo>
                        <a:pt x="644" y="493"/>
                      </a:lnTo>
                    </a:path>
                  </a:pathLst>
                </a:custGeom>
                <a:solidFill>
                  <a:srgbClr val="98989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6" name="Freeform 105"/>
                <p:cNvSpPr>
                  <a:spLocks/>
                </p:cNvSpPr>
                <p:nvPr/>
              </p:nvSpPr>
              <p:spPr bwMode="auto">
                <a:xfrm>
                  <a:off x="4443" y="3151"/>
                  <a:ext cx="646" cy="753"/>
                </a:xfrm>
                <a:custGeom>
                  <a:avLst/>
                  <a:gdLst>
                    <a:gd name="T0" fmla="*/ 644 w 646"/>
                    <a:gd name="T1" fmla="*/ 493 h 753"/>
                    <a:gd name="T2" fmla="*/ 645 w 646"/>
                    <a:gd name="T3" fmla="*/ 0 h 753"/>
                    <a:gd name="T4" fmla="*/ 1 w 646"/>
                    <a:gd name="T5" fmla="*/ 259 h 753"/>
                    <a:gd name="T6" fmla="*/ 0 w 646"/>
                    <a:gd name="T7" fmla="*/ 752 h 753"/>
                    <a:gd name="T8" fmla="*/ 644 w 646"/>
                    <a:gd name="T9" fmla="*/ 493 h 753"/>
                  </a:gdLst>
                  <a:ahLst/>
                  <a:cxnLst>
                    <a:cxn ang="0">
                      <a:pos x="T0" y="T1"/>
                    </a:cxn>
                    <a:cxn ang="0">
                      <a:pos x="T2" y="T3"/>
                    </a:cxn>
                    <a:cxn ang="0">
                      <a:pos x="T4" y="T5"/>
                    </a:cxn>
                    <a:cxn ang="0">
                      <a:pos x="T6" y="T7"/>
                    </a:cxn>
                    <a:cxn ang="0">
                      <a:pos x="T8" y="T9"/>
                    </a:cxn>
                  </a:cxnLst>
                  <a:rect l="0" t="0" r="r" b="b"/>
                  <a:pathLst>
                    <a:path w="646" h="753">
                      <a:moveTo>
                        <a:pt x="644" y="493"/>
                      </a:moveTo>
                      <a:lnTo>
                        <a:pt x="645" y="0"/>
                      </a:lnTo>
                      <a:lnTo>
                        <a:pt x="1" y="259"/>
                      </a:lnTo>
                      <a:lnTo>
                        <a:pt x="0" y="752"/>
                      </a:lnTo>
                      <a:lnTo>
                        <a:pt x="644" y="493"/>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7" name="Freeform 106"/>
                <p:cNvSpPr>
                  <a:spLocks/>
                </p:cNvSpPr>
                <p:nvPr/>
              </p:nvSpPr>
              <p:spPr bwMode="auto">
                <a:xfrm>
                  <a:off x="4458" y="3166"/>
                  <a:ext cx="618" cy="721"/>
                </a:xfrm>
                <a:custGeom>
                  <a:avLst/>
                  <a:gdLst>
                    <a:gd name="T0" fmla="*/ 616 w 618"/>
                    <a:gd name="T1" fmla="*/ 472 h 721"/>
                    <a:gd name="T2" fmla="*/ 617 w 618"/>
                    <a:gd name="T3" fmla="*/ 0 h 721"/>
                    <a:gd name="T4" fmla="*/ 0 w 618"/>
                    <a:gd name="T5" fmla="*/ 248 h 721"/>
                    <a:gd name="T6" fmla="*/ 0 w 618"/>
                    <a:gd name="T7" fmla="*/ 720 h 721"/>
                    <a:gd name="T8" fmla="*/ 616 w 618"/>
                    <a:gd name="T9" fmla="*/ 472 h 721"/>
                  </a:gdLst>
                  <a:ahLst/>
                  <a:cxnLst>
                    <a:cxn ang="0">
                      <a:pos x="T0" y="T1"/>
                    </a:cxn>
                    <a:cxn ang="0">
                      <a:pos x="T2" y="T3"/>
                    </a:cxn>
                    <a:cxn ang="0">
                      <a:pos x="T4" y="T5"/>
                    </a:cxn>
                    <a:cxn ang="0">
                      <a:pos x="T6" y="T7"/>
                    </a:cxn>
                    <a:cxn ang="0">
                      <a:pos x="T8" y="T9"/>
                    </a:cxn>
                  </a:cxnLst>
                  <a:rect l="0" t="0" r="r" b="b"/>
                  <a:pathLst>
                    <a:path w="618" h="721">
                      <a:moveTo>
                        <a:pt x="616" y="472"/>
                      </a:moveTo>
                      <a:lnTo>
                        <a:pt x="617" y="0"/>
                      </a:lnTo>
                      <a:lnTo>
                        <a:pt x="0" y="248"/>
                      </a:lnTo>
                      <a:lnTo>
                        <a:pt x="0" y="720"/>
                      </a:lnTo>
                      <a:lnTo>
                        <a:pt x="616" y="47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8" name="Freeform 107"/>
                <p:cNvSpPr>
                  <a:spLocks/>
                </p:cNvSpPr>
                <p:nvPr/>
              </p:nvSpPr>
              <p:spPr bwMode="auto">
                <a:xfrm>
                  <a:off x="4500" y="3579"/>
                  <a:ext cx="548" cy="245"/>
                </a:xfrm>
                <a:custGeom>
                  <a:avLst/>
                  <a:gdLst>
                    <a:gd name="T0" fmla="*/ 547 w 548"/>
                    <a:gd name="T1" fmla="*/ 18 h 245"/>
                    <a:gd name="T2" fmla="*/ 547 w 548"/>
                    <a:gd name="T3" fmla="*/ 0 h 245"/>
                    <a:gd name="T4" fmla="*/ 0 w 548"/>
                    <a:gd name="T5" fmla="*/ 226 h 245"/>
                    <a:gd name="T6" fmla="*/ 0 w 548"/>
                    <a:gd name="T7" fmla="*/ 244 h 245"/>
                    <a:gd name="T8" fmla="*/ 547 w 548"/>
                    <a:gd name="T9" fmla="*/ 18 h 245"/>
                  </a:gdLst>
                  <a:ahLst/>
                  <a:cxnLst>
                    <a:cxn ang="0">
                      <a:pos x="T0" y="T1"/>
                    </a:cxn>
                    <a:cxn ang="0">
                      <a:pos x="T2" y="T3"/>
                    </a:cxn>
                    <a:cxn ang="0">
                      <a:pos x="T4" y="T5"/>
                    </a:cxn>
                    <a:cxn ang="0">
                      <a:pos x="T6" y="T7"/>
                    </a:cxn>
                    <a:cxn ang="0">
                      <a:pos x="T8" y="T9"/>
                    </a:cxn>
                  </a:cxnLst>
                  <a:rect l="0" t="0" r="r" b="b"/>
                  <a:pathLst>
                    <a:path w="548" h="245">
                      <a:moveTo>
                        <a:pt x="547" y="18"/>
                      </a:moveTo>
                      <a:lnTo>
                        <a:pt x="547" y="0"/>
                      </a:lnTo>
                      <a:lnTo>
                        <a:pt x="0" y="226"/>
                      </a:lnTo>
                      <a:lnTo>
                        <a:pt x="0" y="244"/>
                      </a:lnTo>
                      <a:lnTo>
                        <a:pt x="547" y="18"/>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9" name="Freeform 108"/>
                <p:cNvSpPr>
                  <a:spLocks/>
                </p:cNvSpPr>
                <p:nvPr/>
              </p:nvSpPr>
              <p:spPr bwMode="auto">
                <a:xfrm>
                  <a:off x="4527" y="3426"/>
                  <a:ext cx="17" cy="409"/>
                </a:xfrm>
                <a:custGeom>
                  <a:avLst/>
                  <a:gdLst>
                    <a:gd name="T0" fmla="*/ 16 w 17"/>
                    <a:gd name="T1" fmla="*/ 0 h 409"/>
                    <a:gd name="T2" fmla="*/ 0 w 17"/>
                    <a:gd name="T3" fmla="*/ 5 h 409"/>
                    <a:gd name="T4" fmla="*/ 0 w 17"/>
                    <a:gd name="T5" fmla="*/ 408 h 409"/>
                    <a:gd name="T6" fmla="*/ 14 w 17"/>
                    <a:gd name="T7" fmla="*/ 404 h 409"/>
                    <a:gd name="T8" fmla="*/ 16 w 17"/>
                    <a:gd name="T9" fmla="*/ 0 h 409"/>
                  </a:gdLst>
                  <a:ahLst/>
                  <a:cxnLst>
                    <a:cxn ang="0">
                      <a:pos x="T0" y="T1"/>
                    </a:cxn>
                    <a:cxn ang="0">
                      <a:pos x="T2" y="T3"/>
                    </a:cxn>
                    <a:cxn ang="0">
                      <a:pos x="T4" y="T5"/>
                    </a:cxn>
                    <a:cxn ang="0">
                      <a:pos x="T6" y="T7"/>
                    </a:cxn>
                    <a:cxn ang="0">
                      <a:pos x="T8" y="T9"/>
                    </a:cxn>
                  </a:cxnLst>
                  <a:rect l="0" t="0" r="r" b="b"/>
                  <a:pathLst>
                    <a:path w="17" h="409">
                      <a:moveTo>
                        <a:pt x="16" y="0"/>
                      </a:moveTo>
                      <a:lnTo>
                        <a:pt x="0" y="5"/>
                      </a:lnTo>
                      <a:lnTo>
                        <a:pt x="0" y="408"/>
                      </a:lnTo>
                      <a:lnTo>
                        <a:pt x="14" y="404"/>
                      </a:lnTo>
                      <a:lnTo>
                        <a:pt x="16" y="0"/>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nvGrpSpPr>
                <p:cNvPr id="110" name="Group 109"/>
                <p:cNvGrpSpPr>
                  <a:grpSpLocks/>
                </p:cNvGrpSpPr>
                <p:nvPr/>
              </p:nvGrpSpPr>
              <p:grpSpPr bwMode="auto">
                <a:xfrm>
                  <a:off x="4556" y="3529"/>
                  <a:ext cx="406" cy="194"/>
                  <a:chOff x="4556" y="3529"/>
                  <a:chExt cx="406" cy="194"/>
                </a:xfrm>
              </p:grpSpPr>
              <p:sp>
                <p:nvSpPr>
                  <p:cNvPr id="117" name="Freeform 116"/>
                  <p:cNvSpPr>
                    <a:spLocks/>
                  </p:cNvSpPr>
                  <p:nvPr/>
                </p:nvSpPr>
                <p:spPr bwMode="auto">
                  <a:xfrm>
                    <a:off x="4776" y="3650"/>
                    <a:ext cx="53" cy="72"/>
                  </a:xfrm>
                  <a:custGeom>
                    <a:avLst/>
                    <a:gdLst>
                      <a:gd name="T0" fmla="*/ 25 w 53"/>
                      <a:gd name="T1" fmla="*/ 71 h 72"/>
                      <a:gd name="T2" fmla="*/ 27 w 53"/>
                      <a:gd name="T3" fmla="*/ 70 h 72"/>
                      <a:gd name="T4" fmla="*/ 28 w 53"/>
                      <a:gd name="T5" fmla="*/ 70 h 72"/>
                      <a:gd name="T6" fmla="*/ 31 w 53"/>
                      <a:gd name="T7" fmla="*/ 68 h 72"/>
                      <a:gd name="T8" fmla="*/ 33 w 53"/>
                      <a:gd name="T9" fmla="*/ 67 h 72"/>
                      <a:gd name="T10" fmla="*/ 35 w 53"/>
                      <a:gd name="T11" fmla="*/ 66 h 72"/>
                      <a:gd name="T12" fmla="*/ 38 w 53"/>
                      <a:gd name="T13" fmla="*/ 64 h 72"/>
                      <a:gd name="T14" fmla="*/ 39 w 53"/>
                      <a:gd name="T15" fmla="*/ 63 h 72"/>
                      <a:gd name="T16" fmla="*/ 41 w 53"/>
                      <a:gd name="T17" fmla="*/ 62 h 72"/>
                      <a:gd name="T18" fmla="*/ 44 w 53"/>
                      <a:gd name="T19" fmla="*/ 60 h 72"/>
                      <a:gd name="T20" fmla="*/ 47 w 53"/>
                      <a:gd name="T21" fmla="*/ 57 h 72"/>
                      <a:gd name="T22" fmla="*/ 49 w 53"/>
                      <a:gd name="T23" fmla="*/ 53 h 72"/>
                      <a:gd name="T24" fmla="*/ 51 w 53"/>
                      <a:gd name="T25" fmla="*/ 49 h 72"/>
                      <a:gd name="T26" fmla="*/ 52 w 53"/>
                      <a:gd name="T27" fmla="*/ 45 h 72"/>
                      <a:gd name="T28" fmla="*/ 52 w 53"/>
                      <a:gd name="T29" fmla="*/ 40 h 72"/>
                      <a:gd name="T30" fmla="*/ 52 w 53"/>
                      <a:gd name="T31" fmla="*/ 35 h 72"/>
                      <a:gd name="T32" fmla="*/ 52 w 53"/>
                      <a:gd name="T33" fmla="*/ 29 h 72"/>
                      <a:gd name="T34" fmla="*/ 50 w 53"/>
                      <a:gd name="T35" fmla="*/ 23 h 72"/>
                      <a:gd name="T36" fmla="*/ 47 w 53"/>
                      <a:gd name="T37" fmla="*/ 17 h 72"/>
                      <a:gd name="T38" fmla="*/ 44 w 53"/>
                      <a:gd name="T39" fmla="*/ 12 h 72"/>
                      <a:gd name="T40" fmla="*/ 40 w 53"/>
                      <a:gd name="T41" fmla="*/ 7 h 72"/>
                      <a:gd name="T42" fmla="*/ 35 w 53"/>
                      <a:gd name="T43" fmla="*/ 4 h 72"/>
                      <a:gd name="T44" fmla="*/ 31 w 53"/>
                      <a:gd name="T45" fmla="*/ 1 h 72"/>
                      <a:gd name="T46" fmla="*/ 25 w 53"/>
                      <a:gd name="T47" fmla="*/ 0 h 72"/>
                      <a:gd name="T48" fmla="*/ 20 w 53"/>
                      <a:gd name="T49" fmla="*/ 0 h 72"/>
                      <a:gd name="T50" fmla="*/ 15 w 53"/>
                      <a:gd name="T51" fmla="*/ 1 h 72"/>
                      <a:gd name="T52" fmla="*/ 11 w 53"/>
                      <a:gd name="T53" fmla="*/ 4 h 72"/>
                      <a:gd name="T54" fmla="*/ 7 w 53"/>
                      <a:gd name="T55" fmla="*/ 7 h 72"/>
                      <a:gd name="T56" fmla="*/ 4 w 53"/>
                      <a:gd name="T57" fmla="*/ 12 h 72"/>
                      <a:gd name="T58" fmla="*/ 2 w 53"/>
                      <a:gd name="T59" fmla="*/ 17 h 72"/>
                      <a:gd name="T60" fmla="*/ 0 w 53"/>
                      <a:gd name="T61" fmla="*/ 23 h 72"/>
                      <a:gd name="T62" fmla="*/ 0 w 53"/>
                      <a:gd name="T63" fmla="*/ 29 h 72"/>
                      <a:gd name="T64" fmla="*/ 1 w 53"/>
                      <a:gd name="T65" fmla="*/ 36 h 72"/>
                      <a:gd name="T66" fmla="*/ 2 w 53"/>
                      <a:gd name="T67" fmla="*/ 42 h 72"/>
                      <a:gd name="T68" fmla="*/ 4 w 53"/>
                      <a:gd name="T69" fmla="*/ 49 h 72"/>
                      <a:gd name="T70" fmla="*/ 6 w 53"/>
                      <a:gd name="T71" fmla="*/ 55 h 72"/>
                      <a:gd name="T72" fmla="*/ 9 w 53"/>
                      <a:gd name="T73" fmla="*/ 61 h 72"/>
                      <a:gd name="T74" fmla="*/ 12 w 53"/>
                      <a:gd name="T75" fmla="*/ 65 h 72"/>
                      <a:gd name="T76" fmla="*/ 16 w 53"/>
                      <a:gd name="T77" fmla="*/ 69 h 72"/>
                      <a:gd name="T78" fmla="*/ 20 w 53"/>
                      <a:gd name="T79" fmla="*/ 71 h 72"/>
                      <a:gd name="T80" fmla="*/ 25 w 53"/>
                      <a:gd name="T8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72">
                        <a:moveTo>
                          <a:pt x="25" y="71"/>
                        </a:moveTo>
                        <a:lnTo>
                          <a:pt x="27" y="70"/>
                        </a:lnTo>
                        <a:lnTo>
                          <a:pt x="28" y="70"/>
                        </a:lnTo>
                        <a:lnTo>
                          <a:pt x="31" y="68"/>
                        </a:lnTo>
                        <a:lnTo>
                          <a:pt x="33" y="67"/>
                        </a:lnTo>
                        <a:lnTo>
                          <a:pt x="35" y="66"/>
                        </a:lnTo>
                        <a:lnTo>
                          <a:pt x="38" y="64"/>
                        </a:lnTo>
                        <a:lnTo>
                          <a:pt x="39" y="63"/>
                        </a:lnTo>
                        <a:lnTo>
                          <a:pt x="41" y="62"/>
                        </a:lnTo>
                        <a:lnTo>
                          <a:pt x="44" y="60"/>
                        </a:lnTo>
                        <a:lnTo>
                          <a:pt x="47" y="57"/>
                        </a:lnTo>
                        <a:lnTo>
                          <a:pt x="49" y="53"/>
                        </a:lnTo>
                        <a:lnTo>
                          <a:pt x="51" y="49"/>
                        </a:lnTo>
                        <a:lnTo>
                          <a:pt x="52" y="45"/>
                        </a:lnTo>
                        <a:lnTo>
                          <a:pt x="52" y="40"/>
                        </a:lnTo>
                        <a:lnTo>
                          <a:pt x="52" y="35"/>
                        </a:lnTo>
                        <a:lnTo>
                          <a:pt x="52" y="29"/>
                        </a:lnTo>
                        <a:lnTo>
                          <a:pt x="50" y="23"/>
                        </a:lnTo>
                        <a:lnTo>
                          <a:pt x="47" y="17"/>
                        </a:lnTo>
                        <a:lnTo>
                          <a:pt x="44" y="12"/>
                        </a:lnTo>
                        <a:lnTo>
                          <a:pt x="40" y="7"/>
                        </a:lnTo>
                        <a:lnTo>
                          <a:pt x="35" y="4"/>
                        </a:lnTo>
                        <a:lnTo>
                          <a:pt x="31" y="1"/>
                        </a:lnTo>
                        <a:lnTo>
                          <a:pt x="25" y="0"/>
                        </a:lnTo>
                        <a:lnTo>
                          <a:pt x="20" y="0"/>
                        </a:lnTo>
                        <a:lnTo>
                          <a:pt x="15" y="1"/>
                        </a:lnTo>
                        <a:lnTo>
                          <a:pt x="11" y="4"/>
                        </a:lnTo>
                        <a:lnTo>
                          <a:pt x="7" y="7"/>
                        </a:lnTo>
                        <a:lnTo>
                          <a:pt x="4" y="12"/>
                        </a:lnTo>
                        <a:lnTo>
                          <a:pt x="2" y="17"/>
                        </a:lnTo>
                        <a:lnTo>
                          <a:pt x="0" y="23"/>
                        </a:lnTo>
                        <a:lnTo>
                          <a:pt x="0" y="29"/>
                        </a:lnTo>
                        <a:lnTo>
                          <a:pt x="1" y="36"/>
                        </a:lnTo>
                        <a:lnTo>
                          <a:pt x="2" y="42"/>
                        </a:lnTo>
                        <a:lnTo>
                          <a:pt x="4" y="49"/>
                        </a:lnTo>
                        <a:lnTo>
                          <a:pt x="6" y="55"/>
                        </a:lnTo>
                        <a:lnTo>
                          <a:pt x="9" y="61"/>
                        </a:lnTo>
                        <a:lnTo>
                          <a:pt x="12" y="65"/>
                        </a:lnTo>
                        <a:lnTo>
                          <a:pt x="16" y="69"/>
                        </a:lnTo>
                        <a:lnTo>
                          <a:pt x="20" y="71"/>
                        </a:lnTo>
                        <a:lnTo>
                          <a:pt x="25" y="7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8" name="Freeform 117"/>
                  <p:cNvSpPr>
                    <a:spLocks/>
                  </p:cNvSpPr>
                  <p:nvPr/>
                </p:nvSpPr>
                <p:spPr bwMode="auto">
                  <a:xfrm>
                    <a:off x="4813" y="3613"/>
                    <a:ext cx="146" cy="87"/>
                  </a:xfrm>
                  <a:custGeom>
                    <a:avLst/>
                    <a:gdLst>
                      <a:gd name="T0" fmla="*/ 2 w 146"/>
                      <a:gd name="T1" fmla="*/ 60 h 87"/>
                      <a:gd name="T2" fmla="*/ 5 w 146"/>
                      <a:gd name="T3" fmla="*/ 64 h 87"/>
                      <a:gd name="T4" fmla="*/ 7 w 146"/>
                      <a:gd name="T5" fmla="*/ 69 h 87"/>
                      <a:gd name="T6" fmla="*/ 9 w 146"/>
                      <a:gd name="T7" fmla="*/ 74 h 87"/>
                      <a:gd name="T8" fmla="*/ 10 w 146"/>
                      <a:gd name="T9" fmla="*/ 77 h 87"/>
                      <a:gd name="T10" fmla="*/ 11 w 146"/>
                      <a:gd name="T11" fmla="*/ 81 h 87"/>
                      <a:gd name="T12" fmla="*/ 11 w 146"/>
                      <a:gd name="T13" fmla="*/ 83 h 87"/>
                      <a:gd name="T14" fmla="*/ 11 w 146"/>
                      <a:gd name="T15" fmla="*/ 85 h 87"/>
                      <a:gd name="T16" fmla="*/ 11 w 146"/>
                      <a:gd name="T17" fmla="*/ 86 h 87"/>
                      <a:gd name="T18" fmla="*/ 13 w 146"/>
                      <a:gd name="T19" fmla="*/ 86 h 87"/>
                      <a:gd name="T20" fmla="*/ 17 w 146"/>
                      <a:gd name="T21" fmla="*/ 86 h 87"/>
                      <a:gd name="T22" fmla="*/ 24 w 146"/>
                      <a:gd name="T23" fmla="*/ 86 h 87"/>
                      <a:gd name="T24" fmla="*/ 33 w 146"/>
                      <a:gd name="T25" fmla="*/ 86 h 87"/>
                      <a:gd name="T26" fmla="*/ 42 w 146"/>
                      <a:gd name="T27" fmla="*/ 86 h 87"/>
                      <a:gd name="T28" fmla="*/ 51 w 146"/>
                      <a:gd name="T29" fmla="*/ 86 h 87"/>
                      <a:gd name="T30" fmla="*/ 59 w 146"/>
                      <a:gd name="T31" fmla="*/ 85 h 87"/>
                      <a:gd name="T32" fmla="*/ 65 w 146"/>
                      <a:gd name="T33" fmla="*/ 84 h 87"/>
                      <a:gd name="T34" fmla="*/ 73 w 146"/>
                      <a:gd name="T35" fmla="*/ 82 h 87"/>
                      <a:gd name="T36" fmla="*/ 85 w 146"/>
                      <a:gd name="T37" fmla="*/ 76 h 87"/>
                      <a:gd name="T38" fmla="*/ 97 w 146"/>
                      <a:gd name="T39" fmla="*/ 68 h 87"/>
                      <a:gd name="T40" fmla="*/ 111 w 146"/>
                      <a:gd name="T41" fmla="*/ 59 h 87"/>
                      <a:gd name="T42" fmla="*/ 123 w 146"/>
                      <a:gd name="T43" fmla="*/ 48 h 87"/>
                      <a:gd name="T44" fmla="*/ 134 w 146"/>
                      <a:gd name="T45" fmla="*/ 36 h 87"/>
                      <a:gd name="T46" fmla="*/ 141 w 146"/>
                      <a:gd name="T47" fmla="*/ 25 h 87"/>
                      <a:gd name="T48" fmla="*/ 145 w 146"/>
                      <a:gd name="T49" fmla="*/ 14 h 87"/>
                      <a:gd name="T50" fmla="*/ 145 w 146"/>
                      <a:gd name="T51" fmla="*/ 10 h 87"/>
                      <a:gd name="T52" fmla="*/ 145 w 146"/>
                      <a:gd name="T53" fmla="*/ 6 h 87"/>
                      <a:gd name="T54" fmla="*/ 145 w 146"/>
                      <a:gd name="T55" fmla="*/ 4 h 87"/>
                      <a:gd name="T56" fmla="*/ 144 w 146"/>
                      <a:gd name="T57" fmla="*/ 2 h 87"/>
                      <a:gd name="T58" fmla="*/ 144 w 146"/>
                      <a:gd name="T59" fmla="*/ 1 h 87"/>
                      <a:gd name="T60" fmla="*/ 144 w 146"/>
                      <a:gd name="T61" fmla="*/ 0 h 87"/>
                      <a:gd name="T62" fmla="*/ 143 w 146"/>
                      <a:gd name="T63" fmla="*/ 0 h 87"/>
                      <a:gd name="T64" fmla="*/ 143 w 146"/>
                      <a:gd name="T65" fmla="*/ 1 h 87"/>
                      <a:gd name="T66" fmla="*/ 142 w 146"/>
                      <a:gd name="T67" fmla="*/ 4 h 87"/>
                      <a:gd name="T68" fmla="*/ 140 w 146"/>
                      <a:gd name="T69" fmla="*/ 9 h 87"/>
                      <a:gd name="T70" fmla="*/ 136 w 146"/>
                      <a:gd name="T71" fmla="*/ 15 h 87"/>
                      <a:gd name="T72" fmla="*/ 131 w 146"/>
                      <a:gd name="T73" fmla="*/ 23 h 87"/>
                      <a:gd name="T74" fmla="*/ 124 w 146"/>
                      <a:gd name="T75" fmla="*/ 31 h 87"/>
                      <a:gd name="T76" fmla="*/ 114 w 146"/>
                      <a:gd name="T77" fmla="*/ 39 h 87"/>
                      <a:gd name="T78" fmla="*/ 102 w 146"/>
                      <a:gd name="T79" fmla="*/ 48 h 87"/>
                      <a:gd name="T80" fmla="*/ 89 w 146"/>
                      <a:gd name="T81" fmla="*/ 57 h 87"/>
                      <a:gd name="T82" fmla="*/ 79 w 146"/>
                      <a:gd name="T83" fmla="*/ 64 h 87"/>
                      <a:gd name="T84" fmla="*/ 72 w 146"/>
                      <a:gd name="T85" fmla="*/ 68 h 87"/>
                      <a:gd name="T86" fmla="*/ 67 w 146"/>
                      <a:gd name="T87" fmla="*/ 71 h 87"/>
                      <a:gd name="T88" fmla="*/ 61 w 146"/>
                      <a:gd name="T89" fmla="*/ 72 h 87"/>
                      <a:gd name="T90" fmla="*/ 53 w 146"/>
                      <a:gd name="T91" fmla="*/ 73 h 87"/>
                      <a:gd name="T92" fmla="*/ 41 w 146"/>
                      <a:gd name="T93" fmla="*/ 72 h 87"/>
                      <a:gd name="T94" fmla="*/ 25 w 146"/>
                      <a:gd name="T95" fmla="*/ 72 h 87"/>
                      <a:gd name="T96" fmla="*/ 20 w 146"/>
                      <a:gd name="T97" fmla="*/ 71 h 87"/>
                      <a:gd name="T98" fmla="*/ 15 w 146"/>
                      <a:gd name="T99" fmla="*/ 68 h 87"/>
                      <a:gd name="T100" fmla="*/ 10 w 146"/>
                      <a:gd name="T101" fmla="*/ 64 h 87"/>
                      <a:gd name="T102" fmla="*/ 6 w 146"/>
                      <a:gd name="T103" fmla="*/ 61 h 87"/>
                      <a:gd name="T104" fmla="*/ 2 w 146"/>
                      <a:gd name="T105" fmla="*/ 58 h 87"/>
                      <a:gd name="T106" fmla="*/ 0 w 146"/>
                      <a:gd name="T107" fmla="*/ 56 h 87"/>
                      <a:gd name="T108" fmla="*/ 2 w 146"/>
                      <a:gd name="T10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87">
                        <a:moveTo>
                          <a:pt x="2" y="60"/>
                        </a:moveTo>
                        <a:lnTo>
                          <a:pt x="5" y="64"/>
                        </a:lnTo>
                        <a:lnTo>
                          <a:pt x="7" y="69"/>
                        </a:lnTo>
                        <a:lnTo>
                          <a:pt x="9" y="74"/>
                        </a:lnTo>
                        <a:lnTo>
                          <a:pt x="10" y="77"/>
                        </a:lnTo>
                        <a:lnTo>
                          <a:pt x="11" y="81"/>
                        </a:lnTo>
                        <a:lnTo>
                          <a:pt x="11" y="83"/>
                        </a:lnTo>
                        <a:lnTo>
                          <a:pt x="11" y="85"/>
                        </a:lnTo>
                        <a:lnTo>
                          <a:pt x="11" y="86"/>
                        </a:lnTo>
                        <a:lnTo>
                          <a:pt x="13" y="86"/>
                        </a:lnTo>
                        <a:lnTo>
                          <a:pt x="17" y="86"/>
                        </a:lnTo>
                        <a:lnTo>
                          <a:pt x="24" y="86"/>
                        </a:lnTo>
                        <a:lnTo>
                          <a:pt x="33" y="86"/>
                        </a:lnTo>
                        <a:lnTo>
                          <a:pt x="42" y="86"/>
                        </a:lnTo>
                        <a:lnTo>
                          <a:pt x="51" y="86"/>
                        </a:lnTo>
                        <a:lnTo>
                          <a:pt x="59" y="85"/>
                        </a:lnTo>
                        <a:lnTo>
                          <a:pt x="65" y="84"/>
                        </a:lnTo>
                        <a:lnTo>
                          <a:pt x="73" y="82"/>
                        </a:lnTo>
                        <a:lnTo>
                          <a:pt x="85" y="76"/>
                        </a:lnTo>
                        <a:lnTo>
                          <a:pt x="97" y="68"/>
                        </a:lnTo>
                        <a:lnTo>
                          <a:pt x="111" y="59"/>
                        </a:lnTo>
                        <a:lnTo>
                          <a:pt x="123" y="48"/>
                        </a:lnTo>
                        <a:lnTo>
                          <a:pt x="134" y="36"/>
                        </a:lnTo>
                        <a:lnTo>
                          <a:pt x="141" y="25"/>
                        </a:lnTo>
                        <a:lnTo>
                          <a:pt x="145" y="14"/>
                        </a:lnTo>
                        <a:lnTo>
                          <a:pt x="145" y="10"/>
                        </a:lnTo>
                        <a:lnTo>
                          <a:pt x="145" y="6"/>
                        </a:lnTo>
                        <a:lnTo>
                          <a:pt x="145" y="4"/>
                        </a:lnTo>
                        <a:lnTo>
                          <a:pt x="144" y="2"/>
                        </a:lnTo>
                        <a:lnTo>
                          <a:pt x="144" y="1"/>
                        </a:lnTo>
                        <a:lnTo>
                          <a:pt x="144" y="0"/>
                        </a:lnTo>
                        <a:lnTo>
                          <a:pt x="143" y="0"/>
                        </a:lnTo>
                        <a:lnTo>
                          <a:pt x="143" y="1"/>
                        </a:lnTo>
                        <a:lnTo>
                          <a:pt x="142" y="4"/>
                        </a:lnTo>
                        <a:lnTo>
                          <a:pt x="140" y="9"/>
                        </a:lnTo>
                        <a:lnTo>
                          <a:pt x="136" y="15"/>
                        </a:lnTo>
                        <a:lnTo>
                          <a:pt x="131" y="23"/>
                        </a:lnTo>
                        <a:lnTo>
                          <a:pt x="124" y="31"/>
                        </a:lnTo>
                        <a:lnTo>
                          <a:pt x="114" y="39"/>
                        </a:lnTo>
                        <a:lnTo>
                          <a:pt x="102" y="48"/>
                        </a:lnTo>
                        <a:lnTo>
                          <a:pt x="89" y="57"/>
                        </a:lnTo>
                        <a:lnTo>
                          <a:pt x="79" y="64"/>
                        </a:lnTo>
                        <a:lnTo>
                          <a:pt x="72" y="68"/>
                        </a:lnTo>
                        <a:lnTo>
                          <a:pt x="67" y="71"/>
                        </a:lnTo>
                        <a:lnTo>
                          <a:pt x="61" y="72"/>
                        </a:lnTo>
                        <a:lnTo>
                          <a:pt x="53" y="73"/>
                        </a:lnTo>
                        <a:lnTo>
                          <a:pt x="41" y="72"/>
                        </a:lnTo>
                        <a:lnTo>
                          <a:pt x="25" y="72"/>
                        </a:lnTo>
                        <a:lnTo>
                          <a:pt x="20" y="71"/>
                        </a:lnTo>
                        <a:lnTo>
                          <a:pt x="15" y="68"/>
                        </a:lnTo>
                        <a:lnTo>
                          <a:pt x="10" y="64"/>
                        </a:lnTo>
                        <a:lnTo>
                          <a:pt x="6" y="61"/>
                        </a:lnTo>
                        <a:lnTo>
                          <a:pt x="2" y="58"/>
                        </a:lnTo>
                        <a:lnTo>
                          <a:pt x="0" y="56"/>
                        </a:lnTo>
                        <a:lnTo>
                          <a:pt x="2" y="60"/>
                        </a:lnTo>
                      </a:path>
                    </a:pathLst>
                  </a:custGeom>
                  <a:solidFill>
                    <a:srgbClr val="29A2D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9" name="Freeform 118"/>
                  <p:cNvSpPr>
                    <a:spLocks/>
                  </p:cNvSpPr>
                  <p:nvPr/>
                </p:nvSpPr>
                <p:spPr bwMode="auto">
                  <a:xfrm>
                    <a:off x="4594" y="3628"/>
                    <a:ext cx="50" cy="67"/>
                  </a:xfrm>
                  <a:custGeom>
                    <a:avLst/>
                    <a:gdLst>
                      <a:gd name="T0" fmla="*/ 23 w 50"/>
                      <a:gd name="T1" fmla="*/ 66 h 67"/>
                      <a:gd name="T2" fmla="*/ 25 w 50"/>
                      <a:gd name="T3" fmla="*/ 66 h 67"/>
                      <a:gd name="T4" fmla="*/ 27 w 50"/>
                      <a:gd name="T5" fmla="*/ 65 h 67"/>
                      <a:gd name="T6" fmla="*/ 29 w 50"/>
                      <a:gd name="T7" fmla="*/ 64 h 67"/>
                      <a:gd name="T8" fmla="*/ 31 w 50"/>
                      <a:gd name="T9" fmla="*/ 62 h 67"/>
                      <a:gd name="T10" fmla="*/ 33 w 50"/>
                      <a:gd name="T11" fmla="*/ 61 h 67"/>
                      <a:gd name="T12" fmla="*/ 35 w 50"/>
                      <a:gd name="T13" fmla="*/ 60 h 67"/>
                      <a:gd name="T14" fmla="*/ 37 w 50"/>
                      <a:gd name="T15" fmla="*/ 59 h 67"/>
                      <a:gd name="T16" fmla="*/ 38 w 50"/>
                      <a:gd name="T17" fmla="*/ 58 h 67"/>
                      <a:gd name="T18" fmla="*/ 41 w 50"/>
                      <a:gd name="T19" fmla="*/ 56 h 67"/>
                      <a:gd name="T20" fmla="*/ 43 w 50"/>
                      <a:gd name="T21" fmla="*/ 53 h 67"/>
                      <a:gd name="T22" fmla="*/ 45 w 50"/>
                      <a:gd name="T23" fmla="*/ 49 h 67"/>
                      <a:gd name="T24" fmla="*/ 47 w 50"/>
                      <a:gd name="T25" fmla="*/ 46 h 67"/>
                      <a:gd name="T26" fmla="*/ 48 w 50"/>
                      <a:gd name="T27" fmla="*/ 41 h 67"/>
                      <a:gd name="T28" fmla="*/ 49 w 50"/>
                      <a:gd name="T29" fmla="*/ 37 h 67"/>
                      <a:gd name="T30" fmla="*/ 49 w 50"/>
                      <a:gd name="T31" fmla="*/ 32 h 67"/>
                      <a:gd name="T32" fmla="*/ 48 w 50"/>
                      <a:gd name="T33" fmla="*/ 27 h 67"/>
                      <a:gd name="T34" fmla="*/ 47 w 50"/>
                      <a:gd name="T35" fmla="*/ 21 h 67"/>
                      <a:gd name="T36" fmla="*/ 44 w 50"/>
                      <a:gd name="T37" fmla="*/ 16 h 67"/>
                      <a:gd name="T38" fmla="*/ 41 w 50"/>
                      <a:gd name="T39" fmla="*/ 11 h 67"/>
                      <a:gd name="T40" fmla="*/ 37 w 50"/>
                      <a:gd name="T41" fmla="*/ 7 h 67"/>
                      <a:gd name="T42" fmla="*/ 33 w 50"/>
                      <a:gd name="T43" fmla="*/ 3 h 67"/>
                      <a:gd name="T44" fmla="*/ 28 w 50"/>
                      <a:gd name="T45" fmla="*/ 1 h 67"/>
                      <a:gd name="T46" fmla="*/ 24 w 50"/>
                      <a:gd name="T47" fmla="*/ 0 h 67"/>
                      <a:gd name="T48" fmla="*/ 19 w 50"/>
                      <a:gd name="T49" fmla="*/ 0 h 67"/>
                      <a:gd name="T50" fmla="*/ 14 w 50"/>
                      <a:gd name="T51" fmla="*/ 1 h 67"/>
                      <a:gd name="T52" fmla="*/ 10 w 50"/>
                      <a:gd name="T53" fmla="*/ 3 h 67"/>
                      <a:gd name="T54" fmla="*/ 6 w 50"/>
                      <a:gd name="T55" fmla="*/ 7 h 67"/>
                      <a:gd name="T56" fmla="*/ 4 w 50"/>
                      <a:gd name="T57" fmla="*/ 11 h 67"/>
                      <a:gd name="T58" fmla="*/ 1 w 50"/>
                      <a:gd name="T59" fmla="*/ 16 h 67"/>
                      <a:gd name="T60" fmla="*/ 0 w 50"/>
                      <a:gd name="T61" fmla="*/ 21 h 67"/>
                      <a:gd name="T62" fmla="*/ 0 w 50"/>
                      <a:gd name="T63" fmla="*/ 27 h 67"/>
                      <a:gd name="T64" fmla="*/ 1 w 50"/>
                      <a:gd name="T65" fmla="*/ 33 h 67"/>
                      <a:gd name="T66" fmla="*/ 2 w 50"/>
                      <a:gd name="T67" fmla="*/ 39 h 67"/>
                      <a:gd name="T68" fmla="*/ 4 w 50"/>
                      <a:gd name="T69" fmla="*/ 46 h 67"/>
                      <a:gd name="T70" fmla="*/ 6 w 50"/>
                      <a:gd name="T71" fmla="*/ 51 h 67"/>
                      <a:gd name="T72" fmla="*/ 8 w 50"/>
                      <a:gd name="T73" fmla="*/ 56 h 67"/>
                      <a:gd name="T74" fmla="*/ 11 w 50"/>
                      <a:gd name="T75" fmla="*/ 61 h 67"/>
                      <a:gd name="T76" fmla="*/ 15 w 50"/>
                      <a:gd name="T77" fmla="*/ 64 h 67"/>
                      <a:gd name="T78" fmla="*/ 19 w 50"/>
                      <a:gd name="T79" fmla="*/ 66 h 67"/>
                      <a:gd name="T80" fmla="*/ 23 w 50"/>
                      <a:gd name="T8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7">
                        <a:moveTo>
                          <a:pt x="23" y="66"/>
                        </a:moveTo>
                        <a:lnTo>
                          <a:pt x="25" y="66"/>
                        </a:lnTo>
                        <a:lnTo>
                          <a:pt x="27" y="65"/>
                        </a:lnTo>
                        <a:lnTo>
                          <a:pt x="29" y="64"/>
                        </a:lnTo>
                        <a:lnTo>
                          <a:pt x="31" y="62"/>
                        </a:lnTo>
                        <a:lnTo>
                          <a:pt x="33" y="61"/>
                        </a:lnTo>
                        <a:lnTo>
                          <a:pt x="35" y="60"/>
                        </a:lnTo>
                        <a:lnTo>
                          <a:pt x="37" y="59"/>
                        </a:lnTo>
                        <a:lnTo>
                          <a:pt x="38" y="58"/>
                        </a:lnTo>
                        <a:lnTo>
                          <a:pt x="41" y="56"/>
                        </a:lnTo>
                        <a:lnTo>
                          <a:pt x="43" y="53"/>
                        </a:lnTo>
                        <a:lnTo>
                          <a:pt x="45" y="49"/>
                        </a:lnTo>
                        <a:lnTo>
                          <a:pt x="47" y="46"/>
                        </a:lnTo>
                        <a:lnTo>
                          <a:pt x="48" y="41"/>
                        </a:lnTo>
                        <a:lnTo>
                          <a:pt x="49" y="37"/>
                        </a:lnTo>
                        <a:lnTo>
                          <a:pt x="49" y="32"/>
                        </a:lnTo>
                        <a:lnTo>
                          <a:pt x="48" y="27"/>
                        </a:lnTo>
                        <a:lnTo>
                          <a:pt x="47" y="21"/>
                        </a:lnTo>
                        <a:lnTo>
                          <a:pt x="44" y="16"/>
                        </a:lnTo>
                        <a:lnTo>
                          <a:pt x="41" y="11"/>
                        </a:lnTo>
                        <a:lnTo>
                          <a:pt x="37" y="7"/>
                        </a:lnTo>
                        <a:lnTo>
                          <a:pt x="33" y="3"/>
                        </a:lnTo>
                        <a:lnTo>
                          <a:pt x="28" y="1"/>
                        </a:lnTo>
                        <a:lnTo>
                          <a:pt x="24" y="0"/>
                        </a:lnTo>
                        <a:lnTo>
                          <a:pt x="19" y="0"/>
                        </a:lnTo>
                        <a:lnTo>
                          <a:pt x="14" y="1"/>
                        </a:lnTo>
                        <a:lnTo>
                          <a:pt x="10" y="3"/>
                        </a:lnTo>
                        <a:lnTo>
                          <a:pt x="6" y="7"/>
                        </a:lnTo>
                        <a:lnTo>
                          <a:pt x="4" y="11"/>
                        </a:lnTo>
                        <a:lnTo>
                          <a:pt x="1" y="16"/>
                        </a:lnTo>
                        <a:lnTo>
                          <a:pt x="0" y="21"/>
                        </a:lnTo>
                        <a:lnTo>
                          <a:pt x="0" y="27"/>
                        </a:lnTo>
                        <a:lnTo>
                          <a:pt x="1" y="33"/>
                        </a:lnTo>
                        <a:lnTo>
                          <a:pt x="2" y="39"/>
                        </a:lnTo>
                        <a:lnTo>
                          <a:pt x="4" y="46"/>
                        </a:lnTo>
                        <a:lnTo>
                          <a:pt x="6" y="51"/>
                        </a:lnTo>
                        <a:lnTo>
                          <a:pt x="8" y="56"/>
                        </a:lnTo>
                        <a:lnTo>
                          <a:pt x="11" y="61"/>
                        </a:lnTo>
                        <a:lnTo>
                          <a:pt x="15" y="64"/>
                        </a:lnTo>
                        <a:lnTo>
                          <a:pt x="19" y="66"/>
                        </a:lnTo>
                        <a:lnTo>
                          <a:pt x="23" y="66"/>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0" name="Freeform 119"/>
                  <p:cNvSpPr>
                    <a:spLocks/>
                  </p:cNvSpPr>
                  <p:nvPr/>
                </p:nvSpPr>
                <p:spPr bwMode="auto">
                  <a:xfrm>
                    <a:off x="4556" y="3529"/>
                    <a:ext cx="406" cy="163"/>
                  </a:xfrm>
                  <a:custGeom>
                    <a:avLst/>
                    <a:gdLst>
                      <a:gd name="T0" fmla="*/ 385 w 406"/>
                      <a:gd name="T1" fmla="*/ 56 h 163"/>
                      <a:gd name="T2" fmla="*/ 402 w 406"/>
                      <a:gd name="T3" fmla="*/ 73 h 163"/>
                      <a:gd name="T4" fmla="*/ 399 w 406"/>
                      <a:gd name="T5" fmla="*/ 99 h 163"/>
                      <a:gd name="T6" fmla="*/ 397 w 406"/>
                      <a:gd name="T7" fmla="*/ 102 h 163"/>
                      <a:gd name="T8" fmla="*/ 392 w 406"/>
                      <a:gd name="T9" fmla="*/ 106 h 163"/>
                      <a:gd name="T10" fmla="*/ 373 w 406"/>
                      <a:gd name="T11" fmla="*/ 123 h 163"/>
                      <a:gd name="T12" fmla="*/ 349 w 406"/>
                      <a:gd name="T13" fmla="*/ 143 h 163"/>
                      <a:gd name="T14" fmla="*/ 330 w 406"/>
                      <a:gd name="T15" fmla="*/ 156 h 163"/>
                      <a:gd name="T16" fmla="*/ 316 w 406"/>
                      <a:gd name="T17" fmla="*/ 161 h 163"/>
                      <a:gd name="T18" fmla="*/ 300 w 406"/>
                      <a:gd name="T19" fmla="*/ 161 h 163"/>
                      <a:gd name="T20" fmla="*/ 285 w 406"/>
                      <a:gd name="T21" fmla="*/ 160 h 163"/>
                      <a:gd name="T22" fmla="*/ 277 w 406"/>
                      <a:gd name="T23" fmla="*/ 159 h 163"/>
                      <a:gd name="T24" fmla="*/ 275 w 406"/>
                      <a:gd name="T25" fmla="*/ 157 h 163"/>
                      <a:gd name="T26" fmla="*/ 268 w 406"/>
                      <a:gd name="T27" fmla="*/ 153 h 163"/>
                      <a:gd name="T28" fmla="*/ 259 w 406"/>
                      <a:gd name="T29" fmla="*/ 144 h 163"/>
                      <a:gd name="T30" fmla="*/ 248 w 406"/>
                      <a:gd name="T31" fmla="*/ 135 h 163"/>
                      <a:gd name="T32" fmla="*/ 233 w 406"/>
                      <a:gd name="T33" fmla="*/ 131 h 163"/>
                      <a:gd name="T34" fmla="*/ 220 w 406"/>
                      <a:gd name="T35" fmla="*/ 135 h 163"/>
                      <a:gd name="T36" fmla="*/ 214 w 406"/>
                      <a:gd name="T37" fmla="*/ 138 h 163"/>
                      <a:gd name="T38" fmla="*/ 80 w 406"/>
                      <a:gd name="T39" fmla="*/ 141 h 163"/>
                      <a:gd name="T40" fmla="*/ 79 w 406"/>
                      <a:gd name="T41" fmla="*/ 130 h 163"/>
                      <a:gd name="T42" fmla="*/ 75 w 406"/>
                      <a:gd name="T43" fmla="*/ 117 h 163"/>
                      <a:gd name="T44" fmla="*/ 66 w 406"/>
                      <a:gd name="T45" fmla="*/ 108 h 163"/>
                      <a:gd name="T46" fmla="*/ 52 w 406"/>
                      <a:gd name="T47" fmla="*/ 103 h 163"/>
                      <a:gd name="T48" fmla="*/ 37 w 406"/>
                      <a:gd name="T49" fmla="*/ 107 h 163"/>
                      <a:gd name="T50" fmla="*/ 30 w 406"/>
                      <a:gd name="T51" fmla="*/ 119 h 163"/>
                      <a:gd name="T52" fmla="*/ 27 w 406"/>
                      <a:gd name="T53" fmla="*/ 133 h 163"/>
                      <a:gd name="T54" fmla="*/ 6 w 406"/>
                      <a:gd name="T55" fmla="*/ 124 h 163"/>
                      <a:gd name="T56" fmla="*/ 3 w 406"/>
                      <a:gd name="T57" fmla="*/ 96 h 163"/>
                      <a:gd name="T58" fmla="*/ 3 w 406"/>
                      <a:gd name="T59" fmla="*/ 89 h 163"/>
                      <a:gd name="T60" fmla="*/ 7 w 406"/>
                      <a:gd name="T61" fmla="*/ 77 h 163"/>
                      <a:gd name="T62" fmla="*/ 19 w 406"/>
                      <a:gd name="T63" fmla="*/ 66 h 163"/>
                      <a:gd name="T64" fmla="*/ 60 w 406"/>
                      <a:gd name="T65" fmla="*/ 42 h 163"/>
                      <a:gd name="T66" fmla="*/ 97 w 406"/>
                      <a:gd name="T67" fmla="*/ 21 h 163"/>
                      <a:gd name="T68" fmla="*/ 102 w 406"/>
                      <a:gd name="T69" fmla="*/ 19 h 163"/>
                      <a:gd name="T70" fmla="*/ 109 w 406"/>
                      <a:gd name="T71" fmla="*/ 18 h 163"/>
                      <a:gd name="T72" fmla="*/ 124 w 406"/>
                      <a:gd name="T73" fmla="*/ 17 h 163"/>
                      <a:gd name="T74" fmla="*/ 140 w 406"/>
                      <a:gd name="T75" fmla="*/ 12 h 163"/>
                      <a:gd name="T76" fmla="*/ 159 w 406"/>
                      <a:gd name="T77" fmla="*/ 5 h 163"/>
                      <a:gd name="T78" fmla="*/ 192 w 406"/>
                      <a:gd name="T79" fmla="*/ 0 h 163"/>
                      <a:gd name="T80" fmla="*/ 243 w 406"/>
                      <a:gd name="T81" fmla="*/ 4 h 163"/>
                      <a:gd name="T82" fmla="*/ 283 w 406"/>
                      <a:gd name="T83" fmla="*/ 16 h 163"/>
                      <a:gd name="T84" fmla="*/ 299 w 406"/>
                      <a:gd name="T85" fmla="*/ 25 h 163"/>
                      <a:gd name="T86" fmla="*/ 314 w 406"/>
                      <a:gd name="T87" fmla="*/ 34 h 163"/>
                      <a:gd name="T88" fmla="*/ 323 w 406"/>
                      <a:gd name="T89" fmla="*/ 37 h 163"/>
                      <a:gd name="T90" fmla="*/ 333 w 406"/>
                      <a:gd name="T91" fmla="*/ 40 h 163"/>
                      <a:gd name="T92" fmla="*/ 341 w 406"/>
                      <a:gd name="T93" fmla="*/ 42 h 163"/>
                      <a:gd name="T94" fmla="*/ 355 w 406"/>
                      <a:gd name="T95" fmla="*/ 45 h 163"/>
                      <a:gd name="T96" fmla="*/ 371 w 406"/>
                      <a:gd name="T97" fmla="*/ 50 h 163"/>
                      <a:gd name="T98" fmla="*/ 379 w 406"/>
                      <a:gd name="T99"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163">
                        <a:moveTo>
                          <a:pt x="379" y="53"/>
                        </a:moveTo>
                        <a:lnTo>
                          <a:pt x="381" y="53"/>
                        </a:lnTo>
                        <a:lnTo>
                          <a:pt x="385" y="56"/>
                        </a:lnTo>
                        <a:lnTo>
                          <a:pt x="391" y="60"/>
                        </a:lnTo>
                        <a:lnTo>
                          <a:pt x="397" y="66"/>
                        </a:lnTo>
                        <a:lnTo>
                          <a:pt x="402" y="73"/>
                        </a:lnTo>
                        <a:lnTo>
                          <a:pt x="405" y="81"/>
                        </a:lnTo>
                        <a:lnTo>
                          <a:pt x="405" y="89"/>
                        </a:lnTo>
                        <a:lnTo>
                          <a:pt x="399" y="99"/>
                        </a:lnTo>
                        <a:lnTo>
                          <a:pt x="398" y="100"/>
                        </a:lnTo>
                        <a:lnTo>
                          <a:pt x="397" y="101"/>
                        </a:lnTo>
                        <a:lnTo>
                          <a:pt x="397" y="102"/>
                        </a:lnTo>
                        <a:lnTo>
                          <a:pt x="396" y="103"/>
                        </a:lnTo>
                        <a:lnTo>
                          <a:pt x="395" y="104"/>
                        </a:lnTo>
                        <a:lnTo>
                          <a:pt x="392" y="106"/>
                        </a:lnTo>
                        <a:lnTo>
                          <a:pt x="388" y="110"/>
                        </a:lnTo>
                        <a:lnTo>
                          <a:pt x="382" y="116"/>
                        </a:lnTo>
                        <a:lnTo>
                          <a:pt x="373" y="123"/>
                        </a:lnTo>
                        <a:lnTo>
                          <a:pt x="365" y="131"/>
                        </a:lnTo>
                        <a:lnTo>
                          <a:pt x="357" y="137"/>
                        </a:lnTo>
                        <a:lnTo>
                          <a:pt x="349" y="143"/>
                        </a:lnTo>
                        <a:lnTo>
                          <a:pt x="342" y="149"/>
                        </a:lnTo>
                        <a:lnTo>
                          <a:pt x="335" y="153"/>
                        </a:lnTo>
                        <a:lnTo>
                          <a:pt x="330" y="156"/>
                        </a:lnTo>
                        <a:lnTo>
                          <a:pt x="326" y="158"/>
                        </a:lnTo>
                        <a:lnTo>
                          <a:pt x="321" y="160"/>
                        </a:lnTo>
                        <a:lnTo>
                          <a:pt x="316" y="161"/>
                        </a:lnTo>
                        <a:lnTo>
                          <a:pt x="310" y="161"/>
                        </a:lnTo>
                        <a:lnTo>
                          <a:pt x="305" y="162"/>
                        </a:lnTo>
                        <a:lnTo>
                          <a:pt x="300" y="161"/>
                        </a:lnTo>
                        <a:lnTo>
                          <a:pt x="295" y="161"/>
                        </a:lnTo>
                        <a:lnTo>
                          <a:pt x="290" y="161"/>
                        </a:lnTo>
                        <a:lnTo>
                          <a:pt x="285" y="160"/>
                        </a:lnTo>
                        <a:lnTo>
                          <a:pt x="281" y="160"/>
                        </a:lnTo>
                        <a:lnTo>
                          <a:pt x="279" y="159"/>
                        </a:lnTo>
                        <a:lnTo>
                          <a:pt x="277" y="159"/>
                        </a:lnTo>
                        <a:lnTo>
                          <a:pt x="276" y="159"/>
                        </a:lnTo>
                        <a:lnTo>
                          <a:pt x="276" y="158"/>
                        </a:lnTo>
                        <a:lnTo>
                          <a:pt x="275" y="157"/>
                        </a:lnTo>
                        <a:lnTo>
                          <a:pt x="273" y="156"/>
                        </a:lnTo>
                        <a:lnTo>
                          <a:pt x="271" y="155"/>
                        </a:lnTo>
                        <a:lnTo>
                          <a:pt x="268" y="153"/>
                        </a:lnTo>
                        <a:lnTo>
                          <a:pt x="265" y="150"/>
                        </a:lnTo>
                        <a:lnTo>
                          <a:pt x="262" y="147"/>
                        </a:lnTo>
                        <a:lnTo>
                          <a:pt x="259" y="144"/>
                        </a:lnTo>
                        <a:lnTo>
                          <a:pt x="256" y="141"/>
                        </a:lnTo>
                        <a:lnTo>
                          <a:pt x="253" y="137"/>
                        </a:lnTo>
                        <a:lnTo>
                          <a:pt x="248" y="135"/>
                        </a:lnTo>
                        <a:lnTo>
                          <a:pt x="243" y="133"/>
                        </a:lnTo>
                        <a:lnTo>
                          <a:pt x="238" y="131"/>
                        </a:lnTo>
                        <a:lnTo>
                          <a:pt x="233" y="131"/>
                        </a:lnTo>
                        <a:lnTo>
                          <a:pt x="228" y="132"/>
                        </a:lnTo>
                        <a:lnTo>
                          <a:pt x="223" y="134"/>
                        </a:lnTo>
                        <a:lnTo>
                          <a:pt x="220" y="135"/>
                        </a:lnTo>
                        <a:lnTo>
                          <a:pt x="217" y="137"/>
                        </a:lnTo>
                        <a:lnTo>
                          <a:pt x="215" y="138"/>
                        </a:lnTo>
                        <a:lnTo>
                          <a:pt x="214" y="138"/>
                        </a:lnTo>
                        <a:lnTo>
                          <a:pt x="210" y="161"/>
                        </a:lnTo>
                        <a:lnTo>
                          <a:pt x="80" y="142"/>
                        </a:lnTo>
                        <a:lnTo>
                          <a:pt x="80" y="141"/>
                        </a:lnTo>
                        <a:lnTo>
                          <a:pt x="80" y="139"/>
                        </a:lnTo>
                        <a:lnTo>
                          <a:pt x="79" y="135"/>
                        </a:lnTo>
                        <a:lnTo>
                          <a:pt x="79" y="130"/>
                        </a:lnTo>
                        <a:lnTo>
                          <a:pt x="78" y="126"/>
                        </a:lnTo>
                        <a:lnTo>
                          <a:pt x="76" y="121"/>
                        </a:lnTo>
                        <a:lnTo>
                          <a:pt x="75" y="117"/>
                        </a:lnTo>
                        <a:lnTo>
                          <a:pt x="73" y="113"/>
                        </a:lnTo>
                        <a:lnTo>
                          <a:pt x="70" y="111"/>
                        </a:lnTo>
                        <a:lnTo>
                          <a:pt x="66" y="108"/>
                        </a:lnTo>
                        <a:lnTo>
                          <a:pt x="62" y="106"/>
                        </a:lnTo>
                        <a:lnTo>
                          <a:pt x="57" y="104"/>
                        </a:lnTo>
                        <a:lnTo>
                          <a:pt x="52" y="103"/>
                        </a:lnTo>
                        <a:lnTo>
                          <a:pt x="47" y="103"/>
                        </a:lnTo>
                        <a:lnTo>
                          <a:pt x="42" y="104"/>
                        </a:lnTo>
                        <a:lnTo>
                          <a:pt x="37" y="107"/>
                        </a:lnTo>
                        <a:lnTo>
                          <a:pt x="34" y="110"/>
                        </a:lnTo>
                        <a:lnTo>
                          <a:pt x="32" y="114"/>
                        </a:lnTo>
                        <a:lnTo>
                          <a:pt x="30" y="119"/>
                        </a:lnTo>
                        <a:lnTo>
                          <a:pt x="29" y="124"/>
                        </a:lnTo>
                        <a:lnTo>
                          <a:pt x="28" y="129"/>
                        </a:lnTo>
                        <a:lnTo>
                          <a:pt x="27" y="133"/>
                        </a:lnTo>
                        <a:lnTo>
                          <a:pt x="27" y="135"/>
                        </a:lnTo>
                        <a:lnTo>
                          <a:pt x="27" y="136"/>
                        </a:lnTo>
                        <a:lnTo>
                          <a:pt x="6" y="124"/>
                        </a:lnTo>
                        <a:lnTo>
                          <a:pt x="0" y="101"/>
                        </a:lnTo>
                        <a:lnTo>
                          <a:pt x="3" y="98"/>
                        </a:lnTo>
                        <a:lnTo>
                          <a:pt x="3" y="96"/>
                        </a:lnTo>
                        <a:lnTo>
                          <a:pt x="3" y="95"/>
                        </a:lnTo>
                        <a:lnTo>
                          <a:pt x="3" y="93"/>
                        </a:lnTo>
                        <a:lnTo>
                          <a:pt x="3" y="89"/>
                        </a:lnTo>
                        <a:lnTo>
                          <a:pt x="4" y="85"/>
                        </a:lnTo>
                        <a:lnTo>
                          <a:pt x="5" y="81"/>
                        </a:lnTo>
                        <a:lnTo>
                          <a:pt x="7" y="77"/>
                        </a:lnTo>
                        <a:lnTo>
                          <a:pt x="9" y="73"/>
                        </a:lnTo>
                        <a:lnTo>
                          <a:pt x="12" y="70"/>
                        </a:lnTo>
                        <a:lnTo>
                          <a:pt x="19" y="66"/>
                        </a:lnTo>
                        <a:lnTo>
                          <a:pt x="30" y="59"/>
                        </a:lnTo>
                        <a:lnTo>
                          <a:pt x="44" y="51"/>
                        </a:lnTo>
                        <a:lnTo>
                          <a:pt x="60" y="42"/>
                        </a:lnTo>
                        <a:lnTo>
                          <a:pt x="75" y="33"/>
                        </a:lnTo>
                        <a:lnTo>
                          <a:pt x="88" y="26"/>
                        </a:lnTo>
                        <a:lnTo>
                          <a:pt x="97" y="21"/>
                        </a:lnTo>
                        <a:lnTo>
                          <a:pt x="100" y="19"/>
                        </a:lnTo>
                        <a:lnTo>
                          <a:pt x="101" y="19"/>
                        </a:lnTo>
                        <a:lnTo>
                          <a:pt x="102" y="19"/>
                        </a:lnTo>
                        <a:lnTo>
                          <a:pt x="104" y="18"/>
                        </a:lnTo>
                        <a:lnTo>
                          <a:pt x="106" y="18"/>
                        </a:lnTo>
                        <a:lnTo>
                          <a:pt x="109" y="18"/>
                        </a:lnTo>
                        <a:lnTo>
                          <a:pt x="113" y="18"/>
                        </a:lnTo>
                        <a:lnTo>
                          <a:pt x="118" y="17"/>
                        </a:lnTo>
                        <a:lnTo>
                          <a:pt x="124" y="17"/>
                        </a:lnTo>
                        <a:lnTo>
                          <a:pt x="129" y="15"/>
                        </a:lnTo>
                        <a:lnTo>
                          <a:pt x="134" y="14"/>
                        </a:lnTo>
                        <a:lnTo>
                          <a:pt x="140" y="12"/>
                        </a:lnTo>
                        <a:lnTo>
                          <a:pt x="145" y="10"/>
                        </a:lnTo>
                        <a:lnTo>
                          <a:pt x="152" y="8"/>
                        </a:lnTo>
                        <a:lnTo>
                          <a:pt x="159" y="5"/>
                        </a:lnTo>
                        <a:lnTo>
                          <a:pt x="167" y="3"/>
                        </a:lnTo>
                        <a:lnTo>
                          <a:pt x="177" y="1"/>
                        </a:lnTo>
                        <a:lnTo>
                          <a:pt x="192" y="0"/>
                        </a:lnTo>
                        <a:lnTo>
                          <a:pt x="208" y="1"/>
                        </a:lnTo>
                        <a:lnTo>
                          <a:pt x="226" y="2"/>
                        </a:lnTo>
                        <a:lnTo>
                          <a:pt x="243" y="4"/>
                        </a:lnTo>
                        <a:lnTo>
                          <a:pt x="260" y="7"/>
                        </a:lnTo>
                        <a:lnTo>
                          <a:pt x="273" y="11"/>
                        </a:lnTo>
                        <a:lnTo>
                          <a:pt x="283" y="16"/>
                        </a:lnTo>
                        <a:lnTo>
                          <a:pt x="287" y="19"/>
                        </a:lnTo>
                        <a:lnTo>
                          <a:pt x="293" y="22"/>
                        </a:lnTo>
                        <a:lnTo>
                          <a:pt x="299" y="25"/>
                        </a:lnTo>
                        <a:lnTo>
                          <a:pt x="304" y="28"/>
                        </a:lnTo>
                        <a:lnTo>
                          <a:pt x="310" y="31"/>
                        </a:lnTo>
                        <a:lnTo>
                          <a:pt x="314" y="34"/>
                        </a:lnTo>
                        <a:lnTo>
                          <a:pt x="317" y="35"/>
                        </a:lnTo>
                        <a:lnTo>
                          <a:pt x="319" y="36"/>
                        </a:lnTo>
                        <a:lnTo>
                          <a:pt x="323" y="37"/>
                        </a:lnTo>
                        <a:lnTo>
                          <a:pt x="327" y="38"/>
                        </a:lnTo>
                        <a:lnTo>
                          <a:pt x="330" y="39"/>
                        </a:lnTo>
                        <a:lnTo>
                          <a:pt x="333" y="40"/>
                        </a:lnTo>
                        <a:lnTo>
                          <a:pt x="336" y="40"/>
                        </a:lnTo>
                        <a:lnTo>
                          <a:pt x="338" y="41"/>
                        </a:lnTo>
                        <a:lnTo>
                          <a:pt x="341" y="42"/>
                        </a:lnTo>
                        <a:lnTo>
                          <a:pt x="343" y="42"/>
                        </a:lnTo>
                        <a:lnTo>
                          <a:pt x="349" y="43"/>
                        </a:lnTo>
                        <a:lnTo>
                          <a:pt x="355" y="45"/>
                        </a:lnTo>
                        <a:lnTo>
                          <a:pt x="361" y="47"/>
                        </a:lnTo>
                        <a:lnTo>
                          <a:pt x="366" y="48"/>
                        </a:lnTo>
                        <a:lnTo>
                          <a:pt x="371" y="50"/>
                        </a:lnTo>
                        <a:lnTo>
                          <a:pt x="375" y="51"/>
                        </a:lnTo>
                        <a:lnTo>
                          <a:pt x="378" y="52"/>
                        </a:lnTo>
                        <a:lnTo>
                          <a:pt x="379" y="53"/>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1" name="Freeform 120"/>
                  <p:cNvSpPr>
                    <a:spLocks/>
                  </p:cNvSpPr>
                  <p:nvPr/>
                </p:nvSpPr>
                <p:spPr bwMode="auto">
                  <a:xfrm>
                    <a:off x="4764" y="3656"/>
                    <a:ext cx="54" cy="67"/>
                  </a:xfrm>
                  <a:custGeom>
                    <a:avLst/>
                    <a:gdLst>
                      <a:gd name="T0" fmla="*/ 33 w 54"/>
                      <a:gd name="T1" fmla="*/ 66 h 67"/>
                      <a:gd name="T2" fmla="*/ 38 w 54"/>
                      <a:gd name="T3" fmla="*/ 64 h 67"/>
                      <a:gd name="T4" fmla="*/ 42 w 54"/>
                      <a:gd name="T5" fmla="*/ 62 h 67"/>
                      <a:gd name="T6" fmla="*/ 46 w 54"/>
                      <a:gd name="T7" fmla="*/ 58 h 67"/>
                      <a:gd name="T8" fmla="*/ 49 w 54"/>
                      <a:gd name="T9" fmla="*/ 54 h 67"/>
                      <a:gd name="T10" fmla="*/ 51 w 54"/>
                      <a:gd name="T11" fmla="*/ 49 h 67"/>
                      <a:gd name="T12" fmla="*/ 53 w 54"/>
                      <a:gd name="T13" fmla="*/ 43 h 67"/>
                      <a:gd name="T14" fmla="*/ 53 w 54"/>
                      <a:gd name="T15" fmla="*/ 36 h 67"/>
                      <a:gd name="T16" fmla="*/ 52 w 54"/>
                      <a:gd name="T17" fmla="*/ 30 h 67"/>
                      <a:gd name="T18" fmla="*/ 51 w 54"/>
                      <a:gd name="T19" fmla="*/ 23 h 67"/>
                      <a:gd name="T20" fmla="*/ 48 w 54"/>
                      <a:gd name="T21" fmla="*/ 17 h 67"/>
                      <a:gd name="T22" fmla="*/ 45 w 54"/>
                      <a:gd name="T23" fmla="*/ 12 h 67"/>
                      <a:gd name="T24" fmla="*/ 41 w 54"/>
                      <a:gd name="T25" fmla="*/ 8 h 67"/>
                      <a:gd name="T26" fmla="*/ 36 w 54"/>
                      <a:gd name="T27" fmla="*/ 4 h 67"/>
                      <a:gd name="T28" fmla="*/ 31 w 54"/>
                      <a:gd name="T29" fmla="*/ 2 h 67"/>
                      <a:gd name="T30" fmla="*/ 26 w 54"/>
                      <a:gd name="T31" fmla="*/ 0 h 67"/>
                      <a:gd name="T32" fmla="*/ 21 w 54"/>
                      <a:gd name="T33" fmla="*/ 0 h 67"/>
                      <a:gd name="T34" fmla="*/ 16 w 54"/>
                      <a:gd name="T35" fmla="*/ 2 h 67"/>
                      <a:gd name="T36" fmla="*/ 11 w 54"/>
                      <a:gd name="T37" fmla="*/ 4 h 67"/>
                      <a:gd name="T38" fmla="*/ 7 w 54"/>
                      <a:gd name="T39" fmla="*/ 8 h 67"/>
                      <a:gd name="T40" fmla="*/ 4 w 54"/>
                      <a:gd name="T41" fmla="*/ 12 h 67"/>
                      <a:gd name="T42" fmla="*/ 2 w 54"/>
                      <a:gd name="T43" fmla="*/ 17 h 67"/>
                      <a:gd name="T44" fmla="*/ 1 w 54"/>
                      <a:gd name="T45" fmla="*/ 23 h 67"/>
                      <a:gd name="T46" fmla="*/ 0 w 54"/>
                      <a:gd name="T47" fmla="*/ 29 h 67"/>
                      <a:gd name="T48" fmla="*/ 1 w 54"/>
                      <a:gd name="T49" fmla="*/ 36 h 67"/>
                      <a:gd name="T50" fmla="*/ 3 w 54"/>
                      <a:gd name="T51" fmla="*/ 43 h 67"/>
                      <a:gd name="T52" fmla="*/ 6 w 54"/>
                      <a:gd name="T53" fmla="*/ 49 h 67"/>
                      <a:gd name="T54" fmla="*/ 9 w 54"/>
                      <a:gd name="T55" fmla="*/ 54 h 67"/>
                      <a:gd name="T56" fmla="*/ 13 w 54"/>
                      <a:gd name="T57" fmla="*/ 58 h 67"/>
                      <a:gd name="T58" fmla="*/ 17 w 54"/>
                      <a:gd name="T59" fmla="*/ 62 h 67"/>
                      <a:gd name="T60" fmla="*/ 22 w 54"/>
                      <a:gd name="T61" fmla="*/ 64 h 67"/>
                      <a:gd name="T62" fmla="*/ 28 w 54"/>
                      <a:gd name="T63" fmla="*/ 66 h 67"/>
                      <a:gd name="T64" fmla="*/ 33 w 54"/>
                      <a:gd name="T6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7">
                        <a:moveTo>
                          <a:pt x="33" y="66"/>
                        </a:moveTo>
                        <a:lnTo>
                          <a:pt x="38" y="64"/>
                        </a:lnTo>
                        <a:lnTo>
                          <a:pt x="42" y="62"/>
                        </a:lnTo>
                        <a:lnTo>
                          <a:pt x="46" y="58"/>
                        </a:lnTo>
                        <a:lnTo>
                          <a:pt x="49" y="54"/>
                        </a:lnTo>
                        <a:lnTo>
                          <a:pt x="51" y="49"/>
                        </a:lnTo>
                        <a:lnTo>
                          <a:pt x="53" y="43"/>
                        </a:lnTo>
                        <a:lnTo>
                          <a:pt x="53" y="36"/>
                        </a:lnTo>
                        <a:lnTo>
                          <a:pt x="52" y="30"/>
                        </a:lnTo>
                        <a:lnTo>
                          <a:pt x="51" y="23"/>
                        </a:lnTo>
                        <a:lnTo>
                          <a:pt x="48" y="17"/>
                        </a:lnTo>
                        <a:lnTo>
                          <a:pt x="45" y="12"/>
                        </a:lnTo>
                        <a:lnTo>
                          <a:pt x="41" y="8"/>
                        </a:lnTo>
                        <a:lnTo>
                          <a:pt x="36" y="4"/>
                        </a:lnTo>
                        <a:lnTo>
                          <a:pt x="31" y="2"/>
                        </a:lnTo>
                        <a:lnTo>
                          <a:pt x="26" y="0"/>
                        </a:lnTo>
                        <a:lnTo>
                          <a:pt x="21" y="0"/>
                        </a:lnTo>
                        <a:lnTo>
                          <a:pt x="16" y="2"/>
                        </a:lnTo>
                        <a:lnTo>
                          <a:pt x="11" y="4"/>
                        </a:lnTo>
                        <a:lnTo>
                          <a:pt x="7" y="8"/>
                        </a:lnTo>
                        <a:lnTo>
                          <a:pt x="4" y="12"/>
                        </a:lnTo>
                        <a:lnTo>
                          <a:pt x="2" y="17"/>
                        </a:lnTo>
                        <a:lnTo>
                          <a:pt x="1" y="23"/>
                        </a:lnTo>
                        <a:lnTo>
                          <a:pt x="0" y="29"/>
                        </a:lnTo>
                        <a:lnTo>
                          <a:pt x="1" y="36"/>
                        </a:lnTo>
                        <a:lnTo>
                          <a:pt x="3" y="43"/>
                        </a:lnTo>
                        <a:lnTo>
                          <a:pt x="6" y="49"/>
                        </a:lnTo>
                        <a:lnTo>
                          <a:pt x="9" y="54"/>
                        </a:lnTo>
                        <a:lnTo>
                          <a:pt x="13" y="58"/>
                        </a:lnTo>
                        <a:lnTo>
                          <a:pt x="17" y="62"/>
                        </a:lnTo>
                        <a:lnTo>
                          <a:pt x="22" y="64"/>
                        </a:lnTo>
                        <a:lnTo>
                          <a:pt x="28" y="66"/>
                        </a:lnTo>
                        <a:lnTo>
                          <a:pt x="33" y="66"/>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2" name="Freeform 121"/>
                  <p:cNvSpPr>
                    <a:spLocks/>
                  </p:cNvSpPr>
                  <p:nvPr/>
                </p:nvSpPr>
                <p:spPr bwMode="auto">
                  <a:xfrm>
                    <a:off x="4771" y="3664"/>
                    <a:ext cx="41" cy="50"/>
                  </a:xfrm>
                  <a:custGeom>
                    <a:avLst/>
                    <a:gdLst>
                      <a:gd name="T0" fmla="*/ 24 w 41"/>
                      <a:gd name="T1" fmla="*/ 49 h 50"/>
                      <a:gd name="T2" fmla="*/ 28 w 41"/>
                      <a:gd name="T3" fmla="*/ 48 h 50"/>
                      <a:gd name="T4" fmla="*/ 31 w 41"/>
                      <a:gd name="T5" fmla="*/ 47 h 50"/>
                      <a:gd name="T6" fmla="*/ 34 w 41"/>
                      <a:gd name="T7" fmla="*/ 44 h 50"/>
                      <a:gd name="T8" fmla="*/ 37 w 41"/>
                      <a:gd name="T9" fmla="*/ 41 h 50"/>
                      <a:gd name="T10" fmla="*/ 38 w 41"/>
                      <a:gd name="T11" fmla="*/ 37 h 50"/>
                      <a:gd name="T12" fmla="*/ 39 w 41"/>
                      <a:gd name="T13" fmla="*/ 32 h 50"/>
                      <a:gd name="T14" fmla="*/ 40 w 41"/>
                      <a:gd name="T15" fmla="*/ 28 h 50"/>
                      <a:gd name="T16" fmla="*/ 39 w 41"/>
                      <a:gd name="T17" fmla="*/ 23 h 50"/>
                      <a:gd name="T18" fmla="*/ 38 w 41"/>
                      <a:gd name="T19" fmla="*/ 18 h 50"/>
                      <a:gd name="T20" fmla="*/ 36 w 41"/>
                      <a:gd name="T21" fmla="*/ 13 h 50"/>
                      <a:gd name="T22" fmla="*/ 33 w 41"/>
                      <a:gd name="T23" fmla="*/ 9 h 50"/>
                      <a:gd name="T24" fmla="*/ 30 w 41"/>
                      <a:gd name="T25" fmla="*/ 6 h 50"/>
                      <a:gd name="T26" fmla="*/ 27 w 41"/>
                      <a:gd name="T27" fmla="*/ 3 h 50"/>
                      <a:gd name="T28" fmla="*/ 23 w 41"/>
                      <a:gd name="T29" fmla="*/ 1 h 50"/>
                      <a:gd name="T30" fmla="*/ 19 w 41"/>
                      <a:gd name="T31" fmla="*/ 0 h 50"/>
                      <a:gd name="T32" fmla="*/ 15 w 41"/>
                      <a:gd name="T33" fmla="*/ 0 h 50"/>
                      <a:gd name="T34" fmla="*/ 11 w 41"/>
                      <a:gd name="T35" fmla="*/ 1 h 50"/>
                      <a:gd name="T36" fmla="*/ 8 w 41"/>
                      <a:gd name="T37" fmla="*/ 3 h 50"/>
                      <a:gd name="T38" fmla="*/ 5 w 41"/>
                      <a:gd name="T39" fmla="*/ 6 h 50"/>
                      <a:gd name="T40" fmla="*/ 3 w 41"/>
                      <a:gd name="T41" fmla="*/ 9 h 50"/>
                      <a:gd name="T42" fmla="*/ 1 w 41"/>
                      <a:gd name="T43" fmla="*/ 13 h 50"/>
                      <a:gd name="T44" fmla="*/ 0 w 41"/>
                      <a:gd name="T45" fmla="*/ 18 h 50"/>
                      <a:gd name="T46" fmla="*/ 0 w 41"/>
                      <a:gd name="T47" fmla="*/ 22 h 50"/>
                      <a:gd name="T48" fmla="*/ 1 w 41"/>
                      <a:gd name="T49" fmla="*/ 27 h 50"/>
                      <a:gd name="T50" fmla="*/ 2 w 41"/>
                      <a:gd name="T51" fmla="*/ 32 h 50"/>
                      <a:gd name="T52" fmla="*/ 4 w 41"/>
                      <a:gd name="T53" fmla="*/ 37 h 50"/>
                      <a:gd name="T54" fmla="*/ 6 w 41"/>
                      <a:gd name="T55" fmla="*/ 41 h 50"/>
                      <a:gd name="T56" fmla="*/ 9 w 41"/>
                      <a:gd name="T57" fmla="*/ 44 h 50"/>
                      <a:gd name="T58" fmla="*/ 13 w 41"/>
                      <a:gd name="T59" fmla="*/ 47 h 50"/>
                      <a:gd name="T60" fmla="*/ 16 w 41"/>
                      <a:gd name="T61" fmla="*/ 48 h 50"/>
                      <a:gd name="T62" fmla="*/ 20 w 41"/>
                      <a:gd name="T63" fmla="*/ 49 h 50"/>
                      <a:gd name="T64" fmla="*/ 24 w 41"/>
                      <a:gd name="T6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0">
                        <a:moveTo>
                          <a:pt x="24" y="49"/>
                        </a:moveTo>
                        <a:lnTo>
                          <a:pt x="28" y="48"/>
                        </a:lnTo>
                        <a:lnTo>
                          <a:pt x="31" y="47"/>
                        </a:lnTo>
                        <a:lnTo>
                          <a:pt x="34" y="44"/>
                        </a:lnTo>
                        <a:lnTo>
                          <a:pt x="37" y="41"/>
                        </a:lnTo>
                        <a:lnTo>
                          <a:pt x="38" y="37"/>
                        </a:lnTo>
                        <a:lnTo>
                          <a:pt x="39" y="32"/>
                        </a:lnTo>
                        <a:lnTo>
                          <a:pt x="40" y="28"/>
                        </a:lnTo>
                        <a:lnTo>
                          <a:pt x="39" y="23"/>
                        </a:lnTo>
                        <a:lnTo>
                          <a:pt x="38" y="18"/>
                        </a:lnTo>
                        <a:lnTo>
                          <a:pt x="36" y="13"/>
                        </a:lnTo>
                        <a:lnTo>
                          <a:pt x="33" y="9"/>
                        </a:lnTo>
                        <a:lnTo>
                          <a:pt x="30" y="6"/>
                        </a:lnTo>
                        <a:lnTo>
                          <a:pt x="27" y="3"/>
                        </a:lnTo>
                        <a:lnTo>
                          <a:pt x="23" y="1"/>
                        </a:lnTo>
                        <a:lnTo>
                          <a:pt x="19" y="0"/>
                        </a:lnTo>
                        <a:lnTo>
                          <a:pt x="15" y="0"/>
                        </a:lnTo>
                        <a:lnTo>
                          <a:pt x="11" y="1"/>
                        </a:lnTo>
                        <a:lnTo>
                          <a:pt x="8" y="3"/>
                        </a:lnTo>
                        <a:lnTo>
                          <a:pt x="5" y="6"/>
                        </a:lnTo>
                        <a:lnTo>
                          <a:pt x="3" y="9"/>
                        </a:lnTo>
                        <a:lnTo>
                          <a:pt x="1" y="13"/>
                        </a:lnTo>
                        <a:lnTo>
                          <a:pt x="0" y="18"/>
                        </a:lnTo>
                        <a:lnTo>
                          <a:pt x="0" y="22"/>
                        </a:lnTo>
                        <a:lnTo>
                          <a:pt x="1" y="27"/>
                        </a:lnTo>
                        <a:lnTo>
                          <a:pt x="2" y="32"/>
                        </a:lnTo>
                        <a:lnTo>
                          <a:pt x="4" y="37"/>
                        </a:lnTo>
                        <a:lnTo>
                          <a:pt x="6" y="41"/>
                        </a:lnTo>
                        <a:lnTo>
                          <a:pt x="9" y="44"/>
                        </a:lnTo>
                        <a:lnTo>
                          <a:pt x="13" y="47"/>
                        </a:lnTo>
                        <a:lnTo>
                          <a:pt x="16" y="48"/>
                        </a:lnTo>
                        <a:lnTo>
                          <a:pt x="20" y="49"/>
                        </a:lnTo>
                        <a:lnTo>
                          <a:pt x="24" y="49"/>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3" name="Freeform 122"/>
                  <p:cNvSpPr>
                    <a:spLocks/>
                  </p:cNvSpPr>
                  <p:nvPr/>
                </p:nvSpPr>
                <p:spPr bwMode="auto">
                  <a:xfrm>
                    <a:off x="4583" y="3634"/>
                    <a:ext cx="50" cy="62"/>
                  </a:xfrm>
                  <a:custGeom>
                    <a:avLst/>
                    <a:gdLst>
                      <a:gd name="T0" fmla="*/ 30 w 50"/>
                      <a:gd name="T1" fmla="*/ 61 h 62"/>
                      <a:gd name="T2" fmla="*/ 35 w 50"/>
                      <a:gd name="T3" fmla="*/ 60 h 62"/>
                      <a:gd name="T4" fmla="*/ 39 w 50"/>
                      <a:gd name="T5" fmla="*/ 57 h 62"/>
                      <a:gd name="T6" fmla="*/ 43 w 50"/>
                      <a:gd name="T7" fmla="*/ 54 h 62"/>
                      <a:gd name="T8" fmla="*/ 46 w 50"/>
                      <a:gd name="T9" fmla="*/ 50 h 62"/>
                      <a:gd name="T10" fmla="*/ 48 w 50"/>
                      <a:gd name="T11" fmla="*/ 45 h 62"/>
                      <a:gd name="T12" fmla="*/ 49 w 50"/>
                      <a:gd name="T13" fmla="*/ 39 h 62"/>
                      <a:gd name="T14" fmla="*/ 49 w 50"/>
                      <a:gd name="T15" fmla="*/ 34 h 62"/>
                      <a:gd name="T16" fmla="*/ 49 w 50"/>
                      <a:gd name="T17" fmla="*/ 27 h 62"/>
                      <a:gd name="T18" fmla="*/ 47 w 50"/>
                      <a:gd name="T19" fmla="*/ 21 h 62"/>
                      <a:gd name="T20" fmla="*/ 44 w 50"/>
                      <a:gd name="T21" fmla="*/ 16 h 62"/>
                      <a:gd name="T22" fmla="*/ 41 w 50"/>
                      <a:gd name="T23" fmla="*/ 11 h 62"/>
                      <a:gd name="T24" fmla="*/ 38 w 50"/>
                      <a:gd name="T25" fmla="*/ 7 h 62"/>
                      <a:gd name="T26" fmla="*/ 33 w 50"/>
                      <a:gd name="T27" fmla="*/ 3 h 62"/>
                      <a:gd name="T28" fmla="*/ 29 w 50"/>
                      <a:gd name="T29" fmla="*/ 1 h 62"/>
                      <a:gd name="T30" fmla="*/ 24 w 50"/>
                      <a:gd name="T31" fmla="*/ 0 h 62"/>
                      <a:gd name="T32" fmla="*/ 19 w 50"/>
                      <a:gd name="T33" fmla="*/ 0 h 62"/>
                      <a:gd name="T34" fmla="*/ 14 w 50"/>
                      <a:gd name="T35" fmla="*/ 1 h 62"/>
                      <a:gd name="T36" fmla="*/ 10 w 50"/>
                      <a:gd name="T37" fmla="*/ 3 h 62"/>
                      <a:gd name="T38" fmla="*/ 7 w 50"/>
                      <a:gd name="T39" fmla="*/ 7 h 62"/>
                      <a:gd name="T40" fmla="*/ 4 w 50"/>
                      <a:gd name="T41" fmla="*/ 11 h 62"/>
                      <a:gd name="T42" fmla="*/ 2 w 50"/>
                      <a:gd name="T43" fmla="*/ 16 h 62"/>
                      <a:gd name="T44" fmla="*/ 1 w 50"/>
                      <a:gd name="T45" fmla="*/ 21 h 62"/>
                      <a:gd name="T46" fmla="*/ 0 w 50"/>
                      <a:gd name="T47" fmla="*/ 27 h 62"/>
                      <a:gd name="T48" fmla="*/ 1 w 50"/>
                      <a:gd name="T49" fmla="*/ 33 h 62"/>
                      <a:gd name="T50" fmla="*/ 3 w 50"/>
                      <a:gd name="T51" fmla="*/ 39 h 62"/>
                      <a:gd name="T52" fmla="*/ 5 w 50"/>
                      <a:gd name="T53" fmla="*/ 45 h 62"/>
                      <a:gd name="T54" fmla="*/ 8 w 50"/>
                      <a:gd name="T55" fmla="*/ 50 h 62"/>
                      <a:gd name="T56" fmla="*/ 12 w 50"/>
                      <a:gd name="T57" fmla="*/ 54 h 62"/>
                      <a:gd name="T58" fmla="*/ 16 w 50"/>
                      <a:gd name="T59" fmla="*/ 57 h 62"/>
                      <a:gd name="T60" fmla="*/ 21 w 50"/>
                      <a:gd name="T61" fmla="*/ 60 h 62"/>
                      <a:gd name="T62" fmla="*/ 25 w 50"/>
                      <a:gd name="T63" fmla="*/ 61 h 62"/>
                      <a:gd name="T64" fmla="*/ 30 w 50"/>
                      <a:gd name="T65"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62">
                        <a:moveTo>
                          <a:pt x="30" y="61"/>
                        </a:moveTo>
                        <a:lnTo>
                          <a:pt x="35" y="60"/>
                        </a:lnTo>
                        <a:lnTo>
                          <a:pt x="39" y="57"/>
                        </a:lnTo>
                        <a:lnTo>
                          <a:pt x="43" y="54"/>
                        </a:lnTo>
                        <a:lnTo>
                          <a:pt x="46" y="50"/>
                        </a:lnTo>
                        <a:lnTo>
                          <a:pt x="48" y="45"/>
                        </a:lnTo>
                        <a:lnTo>
                          <a:pt x="49" y="39"/>
                        </a:lnTo>
                        <a:lnTo>
                          <a:pt x="49" y="34"/>
                        </a:lnTo>
                        <a:lnTo>
                          <a:pt x="49" y="27"/>
                        </a:lnTo>
                        <a:lnTo>
                          <a:pt x="47" y="21"/>
                        </a:lnTo>
                        <a:lnTo>
                          <a:pt x="44" y="16"/>
                        </a:lnTo>
                        <a:lnTo>
                          <a:pt x="41" y="11"/>
                        </a:lnTo>
                        <a:lnTo>
                          <a:pt x="38" y="7"/>
                        </a:lnTo>
                        <a:lnTo>
                          <a:pt x="33" y="3"/>
                        </a:lnTo>
                        <a:lnTo>
                          <a:pt x="29" y="1"/>
                        </a:lnTo>
                        <a:lnTo>
                          <a:pt x="24" y="0"/>
                        </a:lnTo>
                        <a:lnTo>
                          <a:pt x="19" y="0"/>
                        </a:lnTo>
                        <a:lnTo>
                          <a:pt x="14" y="1"/>
                        </a:lnTo>
                        <a:lnTo>
                          <a:pt x="10" y="3"/>
                        </a:lnTo>
                        <a:lnTo>
                          <a:pt x="7" y="7"/>
                        </a:lnTo>
                        <a:lnTo>
                          <a:pt x="4" y="11"/>
                        </a:lnTo>
                        <a:lnTo>
                          <a:pt x="2" y="16"/>
                        </a:lnTo>
                        <a:lnTo>
                          <a:pt x="1" y="21"/>
                        </a:lnTo>
                        <a:lnTo>
                          <a:pt x="0" y="27"/>
                        </a:lnTo>
                        <a:lnTo>
                          <a:pt x="1" y="33"/>
                        </a:lnTo>
                        <a:lnTo>
                          <a:pt x="3" y="39"/>
                        </a:lnTo>
                        <a:lnTo>
                          <a:pt x="5" y="45"/>
                        </a:lnTo>
                        <a:lnTo>
                          <a:pt x="8" y="50"/>
                        </a:lnTo>
                        <a:lnTo>
                          <a:pt x="12" y="54"/>
                        </a:lnTo>
                        <a:lnTo>
                          <a:pt x="16" y="57"/>
                        </a:lnTo>
                        <a:lnTo>
                          <a:pt x="21" y="60"/>
                        </a:lnTo>
                        <a:lnTo>
                          <a:pt x="25" y="61"/>
                        </a:lnTo>
                        <a:lnTo>
                          <a:pt x="30" y="6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4" name="Freeform 123"/>
                  <p:cNvSpPr>
                    <a:spLocks/>
                  </p:cNvSpPr>
                  <p:nvPr/>
                </p:nvSpPr>
                <p:spPr bwMode="auto">
                  <a:xfrm>
                    <a:off x="4589" y="3641"/>
                    <a:ext cx="38" cy="47"/>
                  </a:xfrm>
                  <a:custGeom>
                    <a:avLst/>
                    <a:gdLst>
                      <a:gd name="T0" fmla="*/ 23 w 38"/>
                      <a:gd name="T1" fmla="*/ 46 h 47"/>
                      <a:gd name="T2" fmla="*/ 26 w 38"/>
                      <a:gd name="T3" fmla="*/ 45 h 47"/>
                      <a:gd name="T4" fmla="*/ 30 w 38"/>
                      <a:gd name="T5" fmla="*/ 43 h 47"/>
                      <a:gd name="T6" fmla="*/ 32 w 38"/>
                      <a:gd name="T7" fmla="*/ 41 h 47"/>
                      <a:gd name="T8" fmla="*/ 34 w 38"/>
                      <a:gd name="T9" fmla="*/ 38 h 47"/>
                      <a:gd name="T10" fmla="*/ 36 w 38"/>
                      <a:gd name="T11" fmla="*/ 34 h 47"/>
                      <a:gd name="T12" fmla="*/ 37 w 38"/>
                      <a:gd name="T13" fmla="*/ 30 h 47"/>
                      <a:gd name="T14" fmla="*/ 37 w 38"/>
                      <a:gd name="T15" fmla="*/ 26 h 47"/>
                      <a:gd name="T16" fmla="*/ 37 w 38"/>
                      <a:gd name="T17" fmla="*/ 21 h 47"/>
                      <a:gd name="T18" fmla="*/ 35 w 38"/>
                      <a:gd name="T19" fmla="*/ 17 h 47"/>
                      <a:gd name="T20" fmla="*/ 34 w 38"/>
                      <a:gd name="T21" fmla="*/ 12 h 47"/>
                      <a:gd name="T22" fmla="*/ 31 w 38"/>
                      <a:gd name="T23" fmla="*/ 9 h 47"/>
                      <a:gd name="T24" fmla="*/ 28 w 38"/>
                      <a:gd name="T25" fmla="*/ 6 h 47"/>
                      <a:gd name="T26" fmla="*/ 25 w 38"/>
                      <a:gd name="T27" fmla="*/ 3 h 47"/>
                      <a:gd name="T28" fmla="*/ 22 w 38"/>
                      <a:gd name="T29" fmla="*/ 1 h 47"/>
                      <a:gd name="T30" fmla="*/ 18 w 38"/>
                      <a:gd name="T31" fmla="*/ 0 h 47"/>
                      <a:gd name="T32" fmla="*/ 14 w 38"/>
                      <a:gd name="T33" fmla="*/ 0 h 47"/>
                      <a:gd name="T34" fmla="*/ 11 w 38"/>
                      <a:gd name="T35" fmla="*/ 1 h 47"/>
                      <a:gd name="T36" fmla="*/ 8 w 38"/>
                      <a:gd name="T37" fmla="*/ 3 h 47"/>
                      <a:gd name="T38" fmla="*/ 5 w 38"/>
                      <a:gd name="T39" fmla="*/ 6 h 47"/>
                      <a:gd name="T40" fmla="*/ 3 w 38"/>
                      <a:gd name="T41" fmla="*/ 9 h 47"/>
                      <a:gd name="T42" fmla="*/ 1 w 38"/>
                      <a:gd name="T43" fmla="*/ 12 h 47"/>
                      <a:gd name="T44" fmla="*/ 1 w 38"/>
                      <a:gd name="T45" fmla="*/ 16 h 47"/>
                      <a:gd name="T46" fmla="*/ 0 w 38"/>
                      <a:gd name="T47" fmla="*/ 21 h 47"/>
                      <a:gd name="T48" fmla="*/ 1 w 38"/>
                      <a:gd name="T49" fmla="*/ 25 h 47"/>
                      <a:gd name="T50" fmla="*/ 2 w 38"/>
                      <a:gd name="T51" fmla="*/ 30 h 47"/>
                      <a:gd name="T52" fmla="*/ 4 w 38"/>
                      <a:gd name="T53" fmla="*/ 34 h 47"/>
                      <a:gd name="T54" fmla="*/ 6 w 38"/>
                      <a:gd name="T55" fmla="*/ 38 h 47"/>
                      <a:gd name="T56" fmla="*/ 9 w 38"/>
                      <a:gd name="T57" fmla="*/ 41 h 47"/>
                      <a:gd name="T58" fmla="*/ 12 w 38"/>
                      <a:gd name="T59" fmla="*/ 43 h 47"/>
                      <a:gd name="T60" fmla="*/ 16 w 38"/>
                      <a:gd name="T61" fmla="*/ 45 h 47"/>
                      <a:gd name="T62" fmla="*/ 19 w 38"/>
                      <a:gd name="T63" fmla="*/ 46 h 47"/>
                      <a:gd name="T64" fmla="*/ 23 w 38"/>
                      <a:gd name="T6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7">
                        <a:moveTo>
                          <a:pt x="23" y="46"/>
                        </a:moveTo>
                        <a:lnTo>
                          <a:pt x="26" y="45"/>
                        </a:lnTo>
                        <a:lnTo>
                          <a:pt x="30" y="43"/>
                        </a:lnTo>
                        <a:lnTo>
                          <a:pt x="32" y="41"/>
                        </a:lnTo>
                        <a:lnTo>
                          <a:pt x="34" y="38"/>
                        </a:lnTo>
                        <a:lnTo>
                          <a:pt x="36" y="34"/>
                        </a:lnTo>
                        <a:lnTo>
                          <a:pt x="37" y="30"/>
                        </a:lnTo>
                        <a:lnTo>
                          <a:pt x="37" y="26"/>
                        </a:lnTo>
                        <a:lnTo>
                          <a:pt x="37" y="21"/>
                        </a:lnTo>
                        <a:lnTo>
                          <a:pt x="35" y="17"/>
                        </a:lnTo>
                        <a:lnTo>
                          <a:pt x="34" y="12"/>
                        </a:lnTo>
                        <a:lnTo>
                          <a:pt x="31" y="9"/>
                        </a:lnTo>
                        <a:lnTo>
                          <a:pt x="28" y="6"/>
                        </a:lnTo>
                        <a:lnTo>
                          <a:pt x="25" y="3"/>
                        </a:lnTo>
                        <a:lnTo>
                          <a:pt x="22" y="1"/>
                        </a:lnTo>
                        <a:lnTo>
                          <a:pt x="18" y="0"/>
                        </a:lnTo>
                        <a:lnTo>
                          <a:pt x="14" y="0"/>
                        </a:lnTo>
                        <a:lnTo>
                          <a:pt x="11" y="1"/>
                        </a:lnTo>
                        <a:lnTo>
                          <a:pt x="8" y="3"/>
                        </a:lnTo>
                        <a:lnTo>
                          <a:pt x="5" y="6"/>
                        </a:lnTo>
                        <a:lnTo>
                          <a:pt x="3" y="9"/>
                        </a:lnTo>
                        <a:lnTo>
                          <a:pt x="1" y="12"/>
                        </a:lnTo>
                        <a:lnTo>
                          <a:pt x="1" y="16"/>
                        </a:lnTo>
                        <a:lnTo>
                          <a:pt x="0" y="21"/>
                        </a:lnTo>
                        <a:lnTo>
                          <a:pt x="1" y="25"/>
                        </a:lnTo>
                        <a:lnTo>
                          <a:pt x="2" y="30"/>
                        </a:lnTo>
                        <a:lnTo>
                          <a:pt x="4" y="34"/>
                        </a:lnTo>
                        <a:lnTo>
                          <a:pt x="6" y="38"/>
                        </a:lnTo>
                        <a:lnTo>
                          <a:pt x="9" y="41"/>
                        </a:lnTo>
                        <a:lnTo>
                          <a:pt x="12" y="43"/>
                        </a:lnTo>
                        <a:lnTo>
                          <a:pt x="16" y="45"/>
                        </a:lnTo>
                        <a:lnTo>
                          <a:pt x="19" y="46"/>
                        </a:lnTo>
                        <a:lnTo>
                          <a:pt x="23" y="46"/>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5" name="Freeform 124"/>
                  <p:cNvSpPr>
                    <a:spLocks/>
                  </p:cNvSpPr>
                  <p:nvPr/>
                </p:nvSpPr>
                <p:spPr bwMode="auto">
                  <a:xfrm>
                    <a:off x="4846" y="3658"/>
                    <a:ext cx="58" cy="19"/>
                  </a:xfrm>
                  <a:custGeom>
                    <a:avLst/>
                    <a:gdLst>
                      <a:gd name="T0" fmla="*/ 22 w 58"/>
                      <a:gd name="T1" fmla="*/ 18 h 19"/>
                      <a:gd name="T2" fmla="*/ 15 w 58"/>
                      <a:gd name="T3" fmla="*/ 18 h 19"/>
                      <a:gd name="T4" fmla="*/ 10 w 58"/>
                      <a:gd name="T5" fmla="*/ 18 h 19"/>
                      <a:gd name="T6" fmla="*/ 7 w 58"/>
                      <a:gd name="T7" fmla="*/ 17 h 19"/>
                      <a:gd name="T8" fmla="*/ 5 w 58"/>
                      <a:gd name="T9" fmla="*/ 16 h 19"/>
                      <a:gd name="T10" fmla="*/ 3 w 58"/>
                      <a:gd name="T11" fmla="*/ 15 h 19"/>
                      <a:gd name="T12" fmla="*/ 2 w 58"/>
                      <a:gd name="T13" fmla="*/ 14 h 19"/>
                      <a:gd name="T14" fmla="*/ 2 w 58"/>
                      <a:gd name="T15" fmla="*/ 13 h 19"/>
                      <a:gd name="T16" fmla="*/ 2 w 58"/>
                      <a:gd name="T17" fmla="*/ 11 h 19"/>
                      <a:gd name="T18" fmla="*/ 1 w 58"/>
                      <a:gd name="T19" fmla="*/ 11 h 19"/>
                      <a:gd name="T20" fmla="*/ 1 w 58"/>
                      <a:gd name="T21" fmla="*/ 10 h 19"/>
                      <a:gd name="T22" fmla="*/ 0 w 58"/>
                      <a:gd name="T23" fmla="*/ 9 h 19"/>
                      <a:gd name="T24" fmla="*/ 0 w 58"/>
                      <a:gd name="T25" fmla="*/ 8 h 19"/>
                      <a:gd name="T26" fmla="*/ 0 w 58"/>
                      <a:gd name="T27" fmla="*/ 7 h 19"/>
                      <a:gd name="T28" fmla="*/ 0 w 58"/>
                      <a:gd name="T29" fmla="*/ 6 h 19"/>
                      <a:gd name="T30" fmla="*/ 1 w 58"/>
                      <a:gd name="T31" fmla="*/ 6 h 19"/>
                      <a:gd name="T32" fmla="*/ 2 w 58"/>
                      <a:gd name="T33" fmla="*/ 6 h 19"/>
                      <a:gd name="T34" fmla="*/ 4 w 58"/>
                      <a:gd name="T35" fmla="*/ 6 h 19"/>
                      <a:gd name="T36" fmla="*/ 6 w 58"/>
                      <a:gd name="T37" fmla="*/ 6 h 19"/>
                      <a:gd name="T38" fmla="*/ 10 w 58"/>
                      <a:gd name="T39" fmla="*/ 6 h 19"/>
                      <a:gd name="T40" fmla="*/ 15 w 58"/>
                      <a:gd name="T41" fmla="*/ 7 h 19"/>
                      <a:gd name="T42" fmla="*/ 20 w 58"/>
                      <a:gd name="T43" fmla="*/ 7 h 19"/>
                      <a:gd name="T44" fmla="*/ 24 w 58"/>
                      <a:gd name="T45" fmla="*/ 7 h 19"/>
                      <a:gd name="T46" fmla="*/ 27 w 58"/>
                      <a:gd name="T47" fmla="*/ 6 h 19"/>
                      <a:gd name="T48" fmla="*/ 29 w 58"/>
                      <a:gd name="T49" fmla="*/ 6 h 19"/>
                      <a:gd name="T50" fmla="*/ 31 w 58"/>
                      <a:gd name="T51" fmla="*/ 5 h 19"/>
                      <a:gd name="T52" fmla="*/ 32 w 58"/>
                      <a:gd name="T53" fmla="*/ 4 h 19"/>
                      <a:gd name="T54" fmla="*/ 33 w 58"/>
                      <a:gd name="T55" fmla="*/ 4 h 19"/>
                      <a:gd name="T56" fmla="*/ 34 w 58"/>
                      <a:gd name="T57" fmla="*/ 3 h 19"/>
                      <a:gd name="T58" fmla="*/ 35 w 58"/>
                      <a:gd name="T59" fmla="*/ 3 h 19"/>
                      <a:gd name="T60" fmla="*/ 36 w 58"/>
                      <a:gd name="T61" fmla="*/ 2 h 19"/>
                      <a:gd name="T62" fmla="*/ 38 w 58"/>
                      <a:gd name="T63" fmla="*/ 2 h 19"/>
                      <a:gd name="T64" fmla="*/ 40 w 58"/>
                      <a:gd name="T65" fmla="*/ 1 h 19"/>
                      <a:gd name="T66" fmla="*/ 41 w 58"/>
                      <a:gd name="T67" fmla="*/ 0 h 19"/>
                      <a:gd name="T68" fmla="*/ 43 w 58"/>
                      <a:gd name="T69" fmla="*/ 0 h 19"/>
                      <a:gd name="T70" fmla="*/ 44 w 58"/>
                      <a:gd name="T71" fmla="*/ 0 h 19"/>
                      <a:gd name="T72" fmla="*/ 45 w 58"/>
                      <a:gd name="T73" fmla="*/ 0 h 19"/>
                      <a:gd name="T74" fmla="*/ 46 w 58"/>
                      <a:gd name="T75" fmla="*/ 0 h 19"/>
                      <a:gd name="T76" fmla="*/ 48 w 58"/>
                      <a:gd name="T77" fmla="*/ 0 h 19"/>
                      <a:gd name="T78" fmla="*/ 51 w 58"/>
                      <a:gd name="T79" fmla="*/ 0 h 19"/>
                      <a:gd name="T80" fmla="*/ 53 w 58"/>
                      <a:gd name="T81" fmla="*/ 0 h 19"/>
                      <a:gd name="T82" fmla="*/ 55 w 58"/>
                      <a:gd name="T83" fmla="*/ 1 h 19"/>
                      <a:gd name="T84" fmla="*/ 57 w 58"/>
                      <a:gd name="T85" fmla="*/ 1 h 19"/>
                      <a:gd name="T86" fmla="*/ 57 w 58"/>
                      <a:gd name="T87" fmla="*/ 2 h 19"/>
                      <a:gd name="T88" fmla="*/ 56 w 58"/>
                      <a:gd name="T89" fmla="*/ 3 h 19"/>
                      <a:gd name="T90" fmla="*/ 54 w 58"/>
                      <a:gd name="T91" fmla="*/ 5 h 19"/>
                      <a:gd name="T92" fmla="*/ 52 w 58"/>
                      <a:gd name="T93" fmla="*/ 6 h 19"/>
                      <a:gd name="T94" fmla="*/ 49 w 58"/>
                      <a:gd name="T95" fmla="*/ 8 h 19"/>
                      <a:gd name="T96" fmla="*/ 46 w 58"/>
                      <a:gd name="T97" fmla="*/ 9 h 19"/>
                      <a:gd name="T98" fmla="*/ 43 w 58"/>
                      <a:gd name="T99" fmla="*/ 10 h 19"/>
                      <a:gd name="T100" fmla="*/ 41 w 58"/>
                      <a:gd name="T101" fmla="*/ 12 h 19"/>
                      <a:gd name="T102" fmla="*/ 39 w 58"/>
                      <a:gd name="T103" fmla="*/ 13 h 19"/>
                      <a:gd name="T104" fmla="*/ 38 w 58"/>
                      <a:gd name="T105" fmla="*/ 13 h 19"/>
                      <a:gd name="T106" fmla="*/ 37 w 58"/>
                      <a:gd name="T107" fmla="*/ 14 h 19"/>
                      <a:gd name="T108" fmla="*/ 35 w 58"/>
                      <a:gd name="T109" fmla="*/ 15 h 19"/>
                      <a:gd name="T110" fmla="*/ 33 w 58"/>
                      <a:gd name="T111" fmla="*/ 16 h 19"/>
                      <a:gd name="T112" fmla="*/ 31 w 58"/>
                      <a:gd name="T113" fmla="*/ 17 h 19"/>
                      <a:gd name="T114" fmla="*/ 28 w 58"/>
                      <a:gd name="T115" fmla="*/ 17 h 19"/>
                      <a:gd name="T116" fmla="*/ 25 w 58"/>
                      <a:gd name="T117" fmla="*/ 18 h 19"/>
                      <a:gd name="T118" fmla="*/ 22 w 58"/>
                      <a:gd name="T1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19">
                        <a:moveTo>
                          <a:pt x="22" y="18"/>
                        </a:moveTo>
                        <a:lnTo>
                          <a:pt x="15" y="18"/>
                        </a:lnTo>
                        <a:lnTo>
                          <a:pt x="10" y="18"/>
                        </a:lnTo>
                        <a:lnTo>
                          <a:pt x="7" y="17"/>
                        </a:lnTo>
                        <a:lnTo>
                          <a:pt x="5" y="16"/>
                        </a:lnTo>
                        <a:lnTo>
                          <a:pt x="3" y="15"/>
                        </a:lnTo>
                        <a:lnTo>
                          <a:pt x="2" y="14"/>
                        </a:lnTo>
                        <a:lnTo>
                          <a:pt x="2" y="13"/>
                        </a:lnTo>
                        <a:lnTo>
                          <a:pt x="2" y="11"/>
                        </a:lnTo>
                        <a:lnTo>
                          <a:pt x="1" y="11"/>
                        </a:lnTo>
                        <a:lnTo>
                          <a:pt x="1" y="10"/>
                        </a:lnTo>
                        <a:lnTo>
                          <a:pt x="0" y="9"/>
                        </a:lnTo>
                        <a:lnTo>
                          <a:pt x="0" y="8"/>
                        </a:lnTo>
                        <a:lnTo>
                          <a:pt x="0" y="7"/>
                        </a:lnTo>
                        <a:lnTo>
                          <a:pt x="0" y="6"/>
                        </a:lnTo>
                        <a:lnTo>
                          <a:pt x="1" y="6"/>
                        </a:lnTo>
                        <a:lnTo>
                          <a:pt x="2" y="6"/>
                        </a:lnTo>
                        <a:lnTo>
                          <a:pt x="4" y="6"/>
                        </a:lnTo>
                        <a:lnTo>
                          <a:pt x="6" y="6"/>
                        </a:lnTo>
                        <a:lnTo>
                          <a:pt x="10" y="6"/>
                        </a:lnTo>
                        <a:lnTo>
                          <a:pt x="15" y="7"/>
                        </a:lnTo>
                        <a:lnTo>
                          <a:pt x="20" y="7"/>
                        </a:lnTo>
                        <a:lnTo>
                          <a:pt x="24" y="7"/>
                        </a:lnTo>
                        <a:lnTo>
                          <a:pt x="27" y="6"/>
                        </a:lnTo>
                        <a:lnTo>
                          <a:pt x="29" y="6"/>
                        </a:lnTo>
                        <a:lnTo>
                          <a:pt x="31" y="5"/>
                        </a:lnTo>
                        <a:lnTo>
                          <a:pt x="32" y="4"/>
                        </a:lnTo>
                        <a:lnTo>
                          <a:pt x="33" y="4"/>
                        </a:lnTo>
                        <a:lnTo>
                          <a:pt x="34" y="3"/>
                        </a:lnTo>
                        <a:lnTo>
                          <a:pt x="35" y="3"/>
                        </a:lnTo>
                        <a:lnTo>
                          <a:pt x="36" y="2"/>
                        </a:lnTo>
                        <a:lnTo>
                          <a:pt x="38" y="2"/>
                        </a:lnTo>
                        <a:lnTo>
                          <a:pt x="40" y="1"/>
                        </a:lnTo>
                        <a:lnTo>
                          <a:pt x="41" y="0"/>
                        </a:lnTo>
                        <a:lnTo>
                          <a:pt x="43" y="0"/>
                        </a:lnTo>
                        <a:lnTo>
                          <a:pt x="44" y="0"/>
                        </a:lnTo>
                        <a:lnTo>
                          <a:pt x="45" y="0"/>
                        </a:lnTo>
                        <a:lnTo>
                          <a:pt x="46" y="0"/>
                        </a:lnTo>
                        <a:lnTo>
                          <a:pt x="48" y="0"/>
                        </a:lnTo>
                        <a:lnTo>
                          <a:pt x="51" y="0"/>
                        </a:lnTo>
                        <a:lnTo>
                          <a:pt x="53" y="0"/>
                        </a:lnTo>
                        <a:lnTo>
                          <a:pt x="55" y="1"/>
                        </a:lnTo>
                        <a:lnTo>
                          <a:pt x="57" y="1"/>
                        </a:lnTo>
                        <a:lnTo>
                          <a:pt x="57" y="2"/>
                        </a:lnTo>
                        <a:lnTo>
                          <a:pt x="56" y="3"/>
                        </a:lnTo>
                        <a:lnTo>
                          <a:pt x="54" y="5"/>
                        </a:lnTo>
                        <a:lnTo>
                          <a:pt x="52" y="6"/>
                        </a:lnTo>
                        <a:lnTo>
                          <a:pt x="49" y="8"/>
                        </a:lnTo>
                        <a:lnTo>
                          <a:pt x="46" y="9"/>
                        </a:lnTo>
                        <a:lnTo>
                          <a:pt x="43" y="10"/>
                        </a:lnTo>
                        <a:lnTo>
                          <a:pt x="41" y="12"/>
                        </a:lnTo>
                        <a:lnTo>
                          <a:pt x="39" y="13"/>
                        </a:lnTo>
                        <a:lnTo>
                          <a:pt x="38" y="13"/>
                        </a:lnTo>
                        <a:lnTo>
                          <a:pt x="37" y="14"/>
                        </a:lnTo>
                        <a:lnTo>
                          <a:pt x="35" y="15"/>
                        </a:lnTo>
                        <a:lnTo>
                          <a:pt x="33" y="16"/>
                        </a:lnTo>
                        <a:lnTo>
                          <a:pt x="31" y="17"/>
                        </a:lnTo>
                        <a:lnTo>
                          <a:pt x="28" y="17"/>
                        </a:lnTo>
                        <a:lnTo>
                          <a:pt x="25" y="18"/>
                        </a:lnTo>
                        <a:lnTo>
                          <a:pt x="22" y="18"/>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6" name="Freeform 125"/>
                  <p:cNvSpPr>
                    <a:spLocks/>
                  </p:cNvSpPr>
                  <p:nvPr/>
                </p:nvSpPr>
                <p:spPr bwMode="auto">
                  <a:xfrm>
                    <a:off x="4944" y="3589"/>
                    <a:ext cx="17" cy="30"/>
                  </a:xfrm>
                  <a:custGeom>
                    <a:avLst/>
                    <a:gdLst>
                      <a:gd name="T0" fmla="*/ 9 w 17"/>
                      <a:gd name="T1" fmla="*/ 24 h 30"/>
                      <a:gd name="T2" fmla="*/ 10 w 17"/>
                      <a:gd name="T3" fmla="*/ 23 h 30"/>
                      <a:gd name="T4" fmla="*/ 12 w 17"/>
                      <a:gd name="T5" fmla="*/ 22 h 30"/>
                      <a:gd name="T6" fmla="*/ 13 w 17"/>
                      <a:gd name="T7" fmla="*/ 21 h 30"/>
                      <a:gd name="T8" fmla="*/ 14 w 17"/>
                      <a:gd name="T9" fmla="*/ 20 h 30"/>
                      <a:gd name="T10" fmla="*/ 14 w 17"/>
                      <a:gd name="T11" fmla="*/ 18 h 30"/>
                      <a:gd name="T12" fmla="*/ 16 w 17"/>
                      <a:gd name="T13" fmla="*/ 16 h 30"/>
                      <a:gd name="T14" fmla="*/ 16 w 17"/>
                      <a:gd name="T15" fmla="*/ 14 h 30"/>
                      <a:gd name="T16" fmla="*/ 14 w 17"/>
                      <a:gd name="T17" fmla="*/ 12 h 30"/>
                      <a:gd name="T18" fmla="*/ 13 w 17"/>
                      <a:gd name="T19" fmla="*/ 10 h 30"/>
                      <a:gd name="T20" fmla="*/ 12 w 17"/>
                      <a:gd name="T21" fmla="*/ 8 h 30"/>
                      <a:gd name="T22" fmla="*/ 10 w 17"/>
                      <a:gd name="T23" fmla="*/ 6 h 30"/>
                      <a:gd name="T24" fmla="*/ 9 w 17"/>
                      <a:gd name="T25" fmla="*/ 5 h 30"/>
                      <a:gd name="T26" fmla="*/ 8 w 17"/>
                      <a:gd name="T27" fmla="*/ 4 h 30"/>
                      <a:gd name="T28" fmla="*/ 8 w 17"/>
                      <a:gd name="T29" fmla="*/ 3 h 30"/>
                      <a:gd name="T30" fmla="*/ 1 w 17"/>
                      <a:gd name="T31" fmla="*/ 0 h 30"/>
                      <a:gd name="T32" fmla="*/ 1 w 17"/>
                      <a:gd name="T33" fmla="*/ 1 h 30"/>
                      <a:gd name="T34" fmla="*/ 2 w 17"/>
                      <a:gd name="T35" fmla="*/ 2 h 30"/>
                      <a:gd name="T36" fmla="*/ 2 w 17"/>
                      <a:gd name="T37" fmla="*/ 3 h 30"/>
                      <a:gd name="T38" fmla="*/ 4 w 17"/>
                      <a:gd name="T39" fmla="*/ 5 h 30"/>
                      <a:gd name="T40" fmla="*/ 5 w 17"/>
                      <a:gd name="T41" fmla="*/ 7 h 30"/>
                      <a:gd name="T42" fmla="*/ 6 w 17"/>
                      <a:gd name="T43" fmla="*/ 9 h 30"/>
                      <a:gd name="T44" fmla="*/ 6 w 17"/>
                      <a:gd name="T45" fmla="*/ 11 h 30"/>
                      <a:gd name="T46" fmla="*/ 6 w 17"/>
                      <a:gd name="T47" fmla="*/ 13 h 30"/>
                      <a:gd name="T48" fmla="*/ 6 w 17"/>
                      <a:gd name="T49" fmla="*/ 14 h 30"/>
                      <a:gd name="T50" fmla="*/ 6 w 17"/>
                      <a:gd name="T51" fmla="*/ 15 h 30"/>
                      <a:gd name="T52" fmla="*/ 5 w 17"/>
                      <a:gd name="T53" fmla="*/ 16 h 30"/>
                      <a:gd name="T54" fmla="*/ 5 w 17"/>
                      <a:gd name="T55" fmla="*/ 18 h 30"/>
                      <a:gd name="T56" fmla="*/ 4 w 17"/>
                      <a:gd name="T57" fmla="*/ 19 h 30"/>
                      <a:gd name="T58" fmla="*/ 2 w 17"/>
                      <a:gd name="T59" fmla="*/ 20 h 30"/>
                      <a:gd name="T60" fmla="*/ 2 w 17"/>
                      <a:gd name="T61" fmla="*/ 22 h 30"/>
                      <a:gd name="T62" fmla="*/ 1 w 17"/>
                      <a:gd name="T63" fmla="*/ 24 h 30"/>
                      <a:gd name="T64" fmla="*/ 0 w 17"/>
                      <a:gd name="T65" fmla="*/ 25 h 30"/>
                      <a:gd name="T66" fmla="*/ 0 w 17"/>
                      <a:gd name="T67" fmla="*/ 26 h 30"/>
                      <a:gd name="T68" fmla="*/ 0 w 17"/>
                      <a:gd name="T69" fmla="*/ 27 h 30"/>
                      <a:gd name="T70" fmla="*/ 0 w 17"/>
                      <a:gd name="T71" fmla="*/ 28 h 30"/>
                      <a:gd name="T72" fmla="*/ 1 w 17"/>
                      <a:gd name="T73" fmla="*/ 29 h 30"/>
                      <a:gd name="T74" fmla="*/ 2 w 17"/>
                      <a:gd name="T75" fmla="*/ 29 h 30"/>
                      <a:gd name="T76" fmla="*/ 4 w 17"/>
                      <a:gd name="T77" fmla="*/ 29 h 30"/>
                      <a:gd name="T78" fmla="*/ 9 w 17"/>
                      <a:gd name="T7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30">
                        <a:moveTo>
                          <a:pt x="9" y="24"/>
                        </a:moveTo>
                        <a:lnTo>
                          <a:pt x="10" y="23"/>
                        </a:lnTo>
                        <a:lnTo>
                          <a:pt x="12" y="22"/>
                        </a:lnTo>
                        <a:lnTo>
                          <a:pt x="13" y="21"/>
                        </a:lnTo>
                        <a:lnTo>
                          <a:pt x="14" y="20"/>
                        </a:lnTo>
                        <a:lnTo>
                          <a:pt x="14" y="18"/>
                        </a:lnTo>
                        <a:lnTo>
                          <a:pt x="16" y="16"/>
                        </a:lnTo>
                        <a:lnTo>
                          <a:pt x="16" y="14"/>
                        </a:lnTo>
                        <a:lnTo>
                          <a:pt x="14" y="12"/>
                        </a:lnTo>
                        <a:lnTo>
                          <a:pt x="13" y="10"/>
                        </a:lnTo>
                        <a:lnTo>
                          <a:pt x="12" y="8"/>
                        </a:lnTo>
                        <a:lnTo>
                          <a:pt x="10" y="6"/>
                        </a:lnTo>
                        <a:lnTo>
                          <a:pt x="9" y="5"/>
                        </a:lnTo>
                        <a:lnTo>
                          <a:pt x="8" y="4"/>
                        </a:lnTo>
                        <a:lnTo>
                          <a:pt x="8" y="3"/>
                        </a:lnTo>
                        <a:lnTo>
                          <a:pt x="1" y="0"/>
                        </a:lnTo>
                        <a:lnTo>
                          <a:pt x="1" y="1"/>
                        </a:lnTo>
                        <a:lnTo>
                          <a:pt x="2" y="2"/>
                        </a:lnTo>
                        <a:lnTo>
                          <a:pt x="2" y="3"/>
                        </a:lnTo>
                        <a:lnTo>
                          <a:pt x="4" y="5"/>
                        </a:lnTo>
                        <a:lnTo>
                          <a:pt x="5" y="7"/>
                        </a:lnTo>
                        <a:lnTo>
                          <a:pt x="6" y="9"/>
                        </a:lnTo>
                        <a:lnTo>
                          <a:pt x="6" y="11"/>
                        </a:lnTo>
                        <a:lnTo>
                          <a:pt x="6" y="13"/>
                        </a:lnTo>
                        <a:lnTo>
                          <a:pt x="6" y="14"/>
                        </a:lnTo>
                        <a:lnTo>
                          <a:pt x="6" y="15"/>
                        </a:lnTo>
                        <a:lnTo>
                          <a:pt x="5" y="16"/>
                        </a:lnTo>
                        <a:lnTo>
                          <a:pt x="5" y="18"/>
                        </a:lnTo>
                        <a:lnTo>
                          <a:pt x="4" y="19"/>
                        </a:lnTo>
                        <a:lnTo>
                          <a:pt x="2" y="20"/>
                        </a:lnTo>
                        <a:lnTo>
                          <a:pt x="2" y="22"/>
                        </a:lnTo>
                        <a:lnTo>
                          <a:pt x="1" y="24"/>
                        </a:lnTo>
                        <a:lnTo>
                          <a:pt x="0" y="25"/>
                        </a:lnTo>
                        <a:lnTo>
                          <a:pt x="0" y="26"/>
                        </a:lnTo>
                        <a:lnTo>
                          <a:pt x="0" y="27"/>
                        </a:lnTo>
                        <a:lnTo>
                          <a:pt x="0" y="28"/>
                        </a:lnTo>
                        <a:lnTo>
                          <a:pt x="1" y="29"/>
                        </a:lnTo>
                        <a:lnTo>
                          <a:pt x="2" y="29"/>
                        </a:lnTo>
                        <a:lnTo>
                          <a:pt x="4" y="29"/>
                        </a:lnTo>
                        <a:lnTo>
                          <a:pt x="9" y="24"/>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7" name="Freeform 126"/>
                  <p:cNvSpPr>
                    <a:spLocks/>
                  </p:cNvSpPr>
                  <p:nvPr/>
                </p:nvSpPr>
                <p:spPr bwMode="auto">
                  <a:xfrm>
                    <a:off x="4631" y="3546"/>
                    <a:ext cx="240" cy="79"/>
                  </a:xfrm>
                  <a:custGeom>
                    <a:avLst/>
                    <a:gdLst>
                      <a:gd name="T0" fmla="*/ 207 w 240"/>
                      <a:gd name="T1" fmla="*/ 1 h 79"/>
                      <a:gd name="T2" fmla="*/ 209 w 240"/>
                      <a:gd name="T3" fmla="*/ 4 h 79"/>
                      <a:gd name="T4" fmla="*/ 207 w 240"/>
                      <a:gd name="T5" fmla="*/ 9 h 79"/>
                      <a:gd name="T6" fmla="*/ 199 w 240"/>
                      <a:gd name="T7" fmla="*/ 18 h 79"/>
                      <a:gd name="T8" fmla="*/ 186 w 240"/>
                      <a:gd name="T9" fmla="*/ 30 h 79"/>
                      <a:gd name="T10" fmla="*/ 173 w 240"/>
                      <a:gd name="T11" fmla="*/ 38 h 79"/>
                      <a:gd name="T12" fmla="*/ 159 w 240"/>
                      <a:gd name="T13" fmla="*/ 43 h 79"/>
                      <a:gd name="T14" fmla="*/ 138 w 240"/>
                      <a:gd name="T15" fmla="*/ 47 h 79"/>
                      <a:gd name="T16" fmla="*/ 116 w 240"/>
                      <a:gd name="T17" fmla="*/ 48 h 79"/>
                      <a:gd name="T18" fmla="*/ 98 w 240"/>
                      <a:gd name="T19" fmla="*/ 47 h 79"/>
                      <a:gd name="T20" fmla="*/ 83 w 240"/>
                      <a:gd name="T21" fmla="*/ 45 h 79"/>
                      <a:gd name="T22" fmla="*/ 69 w 240"/>
                      <a:gd name="T23" fmla="*/ 43 h 79"/>
                      <a:gd name="T24" fmla="*/ 58 w 240"/>
                      <a:gd name="T25" fmla="*/ 41 h 79"/>
                      <a:gd name="T26" fmla="*/ 48 w 240"/>
                      <a:gd name="T27" fmla="*/ 41 h 79"/>
                      <a:gd name="T28" fmla="*/ 38 w 240"/>
                      <a:gd name="T29" fmla="*/ 43 h 79"/>
                      <a:gd name="T30" fmla="*/ 23 w 240"/>
                      <a:gd name="T31" fmla="*/ 49 h 79"/>
                      <a:gd name="T32" fmla="*/ 14 w 240"/>
                      <a:gd name="T33" fmla="*/ 54 h 79"/>
                      <a:gd name="T34" fmla="*/ 7 w 240"/>
                      <a:gd name="T35" fmla="*/ 58 h 79"/>
                      <a:gd name="T36" fmla="*/ 2 w 240"/>
                      <a:gd name="T37" fmla="*/ 62 h 79"/>
                      <a:gd name="T38" fmla="*/ 0 w 240"/>
                      <a:gd name="T39" fmla="*/ 63 h 79"/>
                      <a:gd name="T40" fmla="*/ 19 w 240"/>
                      <a:gd name="T41" fmla="*/ 66 h 79"/>
                      <a:gd name="T42" fmla="*/ 62 w 240"/>
                      <a:gd name="T43" fmla="*/ 72 h 79"/>
                      <a:gd name="T44" fmla="*/ 111 w 240"/>
                      <a:gd name="T45" fmla="*/ 77 h 79"/>
                      <a:gd name="T46" fmla="*/ 147 w 240"/>
                      <a:gd name="T47" fmla="*/ 78 h 79"/>
                      <a:gd name="T48" fmla="*/ 173 w 240"/>
                      <a:gd name="T49" fmla="*/ 72 h 79"/>
                      <a:gd name="T50" fmla="*/ 199 w 240"/>
                      <a:gd name="T51" fmla="*/ 62 h 79"/>
                      <a:gd name="T52" fmla="*/ 220 w 240"/>
                      <a:gd name="T53" fmla="*/ 51 h 79"/>
                      <a:gd name="T54" fmla="*/ 232 w 240"/>
                      <a:gd name="T55" fmla="*/ 40 h 79"/>
                      <a:gd name="T56" fmla="*/ 236 w 240"/>
                      <a:gd name="T57" fmla="*/ 31 h 79"/>
                      <a:gd name="T58" fmla="*/ 238 w 240"/>
                      <a:gd name="T59" fmla="*/ 24 h 79"/>
                      <a:gd name="T60" fmla="*/ 238 w 240"/>
                      <a:gd name="T61" fmla="*/ 20 h 79"/>
                      <a:gd name="T62" fmla="*/ 236 w 240"/>
                      <a:gd name="T63" fmla="*/ 17 h 79"/>
                      <a:gd name="T64" fmla="*/ 229 w 240"/>
                      <a:gd name="T65" fmla="*/ 13 h 79"/>
                      <a:gd name="T66" fmla="*/ 219 w 240"/>
                      <a:gd name="T67" fmla="*/ 7 h 79"/>
                      <a:gd name="T68" fmla="*/ 210 w 240"/>
                      <a:gd name="T69" fmla="*/ 2 h 79"/>
                      <a:gd name="T70" fmla="*/ 206 w 240"/>
                      <a:gd name="T7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79">
                        <a:moveTo>
                          <a:pt x="206" y="0"/>
                        </a:moveTo>
                        <a:lnTo>
                          <a:pt x="207" y="1"/>
                        </a:lnTo>
                        <a:lnTo>
                          <a:pt x="208" y="2"/>
                        </a:lnTo>
                        <a:lnTo>
                          <a:pt x="209" y="4"/>
                        </a:lnTo>
                        <a:lnTo>
                          <a:pt x="209" y="6"/>
                        </a:lnTo>
                        <a:lnTo>
                          <a:pt x="207" y="9"/>
                        </a:lnTo>
                        <a:lnTo>
                          <a:pt x="204" y="14"/>
                        </a:lnTo>
                        <a:lnTo>
                          <a:pt x="199" y="18"/>
                        </a:lnTo>
                        <a:lnTo>
                          <a:pt x="192" y="24"/>
                        </a:lnTo>
                        <a:lnTo>
                          <a:pt x="186" y="30"/>
                        </a:lnTo>
                        <a:lnTo>
                          <a:pt x="179" y="34"/>
                        </a:lnTo>
                        <a:lnTo>
                          <a:pt x="173" y="38"/>
                        </a:lnTo>
                        <a:lnTo>
                          <a:pt x="166" y="41"/>
                        </a:lnTo>
                        <a:lnTo>
                          <a:pt x="159" y="43"/>
                        </a:lnTo>
                        <a:lnTo>
                          <a:pt x="149" y="45"/>
                        </a:lnTo>
                        <a:lnTo>
                          <a:pt x="138" y="47"/>
                        </a:lnTo>
                        <a:lnTo>
                          <a:pt x="126" y="48"/>
                        </a:lnTo>
                        <a:lnTo>
                          <a:pt x="116" y="48"/>
                        </a:lnTo>
                        <a:lnTo>
                          <a:pt x="106" y="48"/>
                        </a:lnTo>
                        <a:lnTo>
                          <a:pt x="98" y="47"/>
                        </a:lnTo>
                        <a:lnTo>
                          <a:pt x="90" y="46"/>
                        </a:lnTo>
                        <a:lnTo>
                          <a:pt x="83" y="45"/>
                        </a:lnTo>
                        <a:lnTo>
                          <a:pt x="76" y="44"/>
                        </a:lnTo>
                        <a:lnTo>
                          <a:pt x="69" y="43"/>
                        </a:lnTo>
                        <a:lnTo>
                          <a:pt x="63" y="42"/>
                        </a:lnTo>
                        <a:lnTo>
                          <a:pt x="58" y="41"/>
                        </a:lnTo>
                        <a:lnTo>
                          <a:pt x="53" y="41"/>
                        </a:lnTo>
                        <a:lnTo>
                          <a:pt x="48" y="41"/>
                        </a:lnTo>
                        <a:lnTo>
                          <a:pt x="43" y="42"/>
                        </a:lnTo>
                        <a:lnTo>
                          <a:pt x="38" y="43"/>
                        </a:lnTo>
                        <a:lnTo>
                          <a:pt x="31" y="45"/>
                        </a:lnTo>
                        <a:lnTo>
                          <a:pt x="23" y="49"/>
                        </a:lnTo>
                        <a:lnTo>
                          <a:pt x="18" y="51"/>
                        </a:lnTo>
                        <a:lnTo>
                          <a:pt x="14" y="54"/>
                        </a:lnTo>
                        <a:lnTo>
                          <a:pt x="10" y="56"/>
                        </a:lnTo>
                        <a:lnTo>
                          <a:pt x="7" y="58"/>
                        </a:lnTo>
                        <a:lnTo>
                          <a:pt x="4" y="60"/>
                        </a:lnTo>
                        <a:lnTo>
                          <a:pt x="2" y="62"/>
                        </a:lnTo>
                        <a:lnTo>
                          <a:pt x="1" y="63"/>
                        </a:lnTo>
                        <a:lnTo>
                          <a:pt x="0" y="63"/>
                        </a:lnTo>
                        <a:lnTo>
                          <a:pt x="5" y="64"/>
                        </a:lnTo>
                        <a:lnTo>
                          <a:pt x="19" y="66"/>
                        </a:lnTo>
                        <a:lnTo>
                          <a:pt x="38" y="69"/>
                        </a:lnTo>
                        <a:lnTo>
                          <a:pt x="62" y="72"/>
                        </a:lnTo>
                        <a:lnTo>
                          <a:pt x="87" y="75"/>
                        </a:lnTo>
                        <a:lnTo>
                          <a:pt x="111" y="77"/>
                        </a:lnTo>
                        <a:lnTo>
                          <a:pt x="132" y="78"/>
                        </a:lnTo>
                        <a:lnTo>
                          <a:pt x="147" y="78"/>
                        </a:lnTo>
                        <a:lnTo>
                          <a:pt x="160" y="76"/>
                        </a:lnTo>
                        <a:lnTo>
                          <a:pt x="173" y="72"/>
                        </a:lnTo>
                        <a:lnTo>
                          <a:pt x="186" y="68"/>
                        </a:lnTo>
                        <a:lnTo>
                          <a:pt x="199" y="62"/>
                        </a:lnTo>
                        <a:lnTo>
                          <a:pt x="210" y="56"/>
                        </a:lnTo>
                        <a:lnTo>
                          <a:pt x="220" y="51"/>
                        </a:lnTo>
                        <a:lnTo>
                          <a:pt x="228" y="45"/>
                        </a:lnTo>
                        <a:lnTo>
                          <a:pt x="232" y="40"/>
                        </a:lnTo>
                        <a:lnTo>
                          <a:pt x="234" y="35"/>
                        </a:lnTo>
                        <a:lnTo>
                          <a:pt x="236" y="31"/>
                        </a:lnTo>
                        <a:lnTo>
                          <a:pt x="238" y="27"/>
                        </a:lnTo>
                        <a:lnTo>
                          <a:pt x="238" y="24"/>
                        </a:lnTo>
                        <a:lnTo>
                          <a:pt x="239" y="22"/>
                        </a:lnTo>
                        <a:lnTo>
                          <a:pt x="238" y="20"/>
                        </a:lnTo>
                        <a:lnTo>
                          <a:pt x="237" y="18"/>
                        </a:lnTo>
                        <a:lnTo>
                          <a:pt x="236" y="17"/>
                        </a:lnTo>
                        <a:lnTo>
                          <a:pt x="233" y="16"/>
                        </a:lnTo>
                        <a:lnTo>
                          <a:pt x="229" y="13"/>
                        </a:lnTo>
                        <a:lnTo>
                          <a:pt x="224" y="10"/>
                        </a:lnTo>
                        <a:lnTo>
                          <a:pt x="219" y="7"/>
                        </a:lnTo>
                        <a:lnTo>
                          <a:pt x="214" y="4"/>
                        </a:lnTo>
                        <a:lnTo>
                          <a:pt x="210" y="2"/>
                        </a:lnTo>
                        <a:lnTo>
                          <a:pt x="207" y="0"/>
                        </a:lnTo>
                        <a:lnTo>
                          <a:pt x="206" y="0"/>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8" name="Freeform 127"/>
                  <p:cNvSpPr>
                    <a:spLocks/>
                  </p:cNvSpPr>
                  <p:nvPr/>
                </p:nvSpPr>
                <p:spPr bwMode="auto">
                  <a:xfrm>
                    <a:off x="4751" y="3546"/>
                    <a:ext cx="120" cy="79"/>
                  </a:xfrm>
                  <a:custGeom>
                    <a:avLst/>
                    <a:gdLst>
                      <a:gd name="T0" fmla="*/ 27 w 120"/>
                      <a:gd name="T1" fmla="*/ 78 h 79"/>
                      <a:gd name="T2" fmla="*/ 40 w 120"/>
                      <a:gd name="T3" fmla="*/ 76 h 79"/>
                      <a:gd name="T4" fmla="*/ 53 w 120"/>
                      <a:gd name="T5" fmla="*/ 72 h 79"/>
                      <a:gd name="T6" fmla="*/ 66 w 120"/>
                      <a:gd name="T7" fmla="*/ 68 h 79"/>
                      <a:gd name="T8" fmla="*/ 79 w 120"/>
                      <a:gd name="T9" fmla="*/ 62 h 79"/>
                      <a:gd name="T10" fmla="*/ 90 w 120"/>
                      <a:gd name="T11" fmla="*/ 56 h 79"/>
                      <a:gd name="T12" fmla="*/ 100 w 120"/>
                      <a:gd name="T13" fmla="*/ 51 h 79"/>
                      <a:gd name="T14" fmla="*/ 108 w 120"/>
                      <a:gd name="T15" fmla="*/ 45 h 79"/>
                      <a:gd name="T16" fmla="*/ 112 w 120"/>
                      <a:gd name="T17" fmla="*/ 40 h 79"/>
                      <a:gd name="T18" fmla="*/ 114 w 120"/>
                      <a:gd name="T19" fmla="*/ 35 h 79"/>
                      <a:gd name="T20" fmla="*/ 116 w 120"/>
                      <a:gd name="T21" fmla="*/ 31 h 79"/>
                      <a:gd name="T22" fmla="*/ 118 w 120"/>
                      <a:gd name="T23" fmla="*/ 27 h 79"/>
                      <a:gd name="T24" fmla="*/ 118 w 120"/>
                      <a:gd name="T25" fmla="*/ 24 h 79"/>
                      <a:gd name="T26" fmla="*/ 119 w 120"/>
                      <a:gd name="T27" fmla="*/ 22 h 79"/>
                      <a:gd name="T28" fmla="*/ 118 w 120"/>
                      <a:gd name="T29" fmla="*/ 20 h 79"/>
                      <a:gd name="T30" fmla="*/ 117 w 120"/>
                      <a:gd name="T31" fmla="*/ 18 h 79"/>
                      <a:gd name="T32" fmla="*/ 116 w 120"/>
                      <a:gd name="T33" fmla="*/ 17 h 79"/>
                      <a:gd name="T34" fmla="*/ 113 w 120"/>
                      <a:gd name="T35" fmla="*/ 16 h 79"/>
                      <a:gd name="T36" fmla="*/ 109 w 120"/>
                      <a:gd name="T37" fmla="*/ 13 h 79"/>
                      <a:gd name="T38" fmla="*/ 104 w 120"/>
                      <a:gd name="T39" fmla="*/ 10 h 79"/>
                      <a:gd name="T40" fmla="*/ 99 w 120"/>
                      <a:gd name="T41" fmla="*/ 7 h 79"/>
                      <a:gd name="T42" fmla="*/ 94 w 120"/>
                      <a:gd name="T43" fmla="*/ 4 h 79"/>
                      <a:gd name="T44" fmla="*/ 90 w 120"/>
                      <a:gd name="T45" fmla="*/ 2 h 79"/>
                      <a:gd name="T46" fmla="*/ 87 w 120"/>
                      <a:gd name="T47" fmla="*/ 0 h 79"/>
                      <a:gd name="T48" fmla="*/ 86 w 120"/>
                      <a:gd name="T49" fmla="*/ 0 h 79"/>
                      <a:gd name="T50" fmla="*/ 87 w 120"/>
                      <a:gd name="T51" fmla="*/ 1 h 79"/>
                      <a:gd name="T52" fmla="*/ 88 w 120"/>
                      <a:gd name="T53" fmla="*/ 2 h 79"/>
                      <a:gd name="T54" fmla="*/ 89 w 120"/>
                      <a:gd name="T55" fmla="*/ 4 h 79"/>
                      <a:gd name="T56" fmla="*/ 89 w 120"/>
                      <a:gd name="T57" fmla="*/ 6 h 79"/>
                      <a:gd name="T58" fmla="*/ 87 w 120"/>
                      <a:gd name="T59" fmla="*/ 9 h 79"/>
                      <a:gd name="T60" fmla="*/ 84 w 120"/>
                      <a:gd name="T61" fmla="*/ 14 h 79"/>
                      <a:gd name="T62" fmla="*/ 79 w 120"/>
                      <a:gd name="T63" fmla="*/ 18 h 79"/>
                      <a:gd name="T64" fmla="*/ 72 w 120"/>
                      <a:gd name="T65" fmla="*/ 24 h 79"/>
                      <a:gd name="T66" fmla="*/ 66 w 120"/>
                      <a:gd name="T67" fmla="*/ 30 h 79"/>
                      <a:gd name="T68" fmla="*/ 59 w 120"/>
                      <a:gd name="T69" fmla="*/ 34 h 79"/>
                      <a:gd name="T70" fmla="*/ 53 w 120"/>
                      <a:gd name="T71" fmla="*/ 38 h 79"/>
                      <a:gd name="T72" fmla="*/ 46 w 120"/>
                      <a:gd name="T73" fmla="*/ 41 h 79"/>
                      <a:gd name="T74" fmla="*/ 39 w 120"/>
                      <a:gd name="T75" fmla="*/ 43 h 79"/>
                      <a:gd name="T76" fmla="*/ 29 w 120"/>
                      <a:gd name="T77" fmla="*/ 45 h 79"/>
                      <a:gd name="T78" fmla="*/ 18 w 120"/>
                      <a:gd name="T79" fmla="*/ 47 h 79"/>
                      <a:gd name="T80" fmla="*/ 16 w 120"/>
                      <a:gd name="T81" fmla="*/ 47 h 79"/>
                      <a:gd name="T82" fmla="*/ 13 w 120"/>
                      <a:gd name="T83" fmla="*/ 47 h 79"/>
                      <a:gd name="T84" fmla="*/ 11 w 120"/>
                      <a:gd name="T85" fmla="*/ 48 h 79"/>
                      <a:gd name="T86" fmla="*/ 9 w 120"/>
                      <a:gd name="T87" fmla="*/ 48 h 79"/>
                      <a:gd name="T88" fmla="*/ 7 w 120"/>
                      <a:gd name="T89" fmla="*/ 48 h 79"/>
                      <a:gd name="T90" fmla="*/ 5 w 120"/>
                      <a:gd name="T91" fmla="*/ 48 h 79"/>
                      <a:gd name="T92" fmla="*/ 2 w 120"/>
                      <a:gd name="T93" fmla="*/ 48 h 79"/>
                      <a:gd name="T94" fmla="*/ 0 w 120"/>
                      <a:gd name="T95" fmla="*/ 48 h 79"/>
                      <a:gd name="T96" fmla="*/ 27 w 120"/>
                      <a:gd name="T9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79">
                        <a:moveTo>
                          <a:pt x="27" y="78"/>
                        </a:moveTo>
                        <a:lnTo>
                          <a:pt x="40" y="76"/>
                        </a:lnTo>
                        <a:lnTo>
                          <a:pt x="53" y="72"/>
                        </a:lnTo>
                        <a:lnTo>
                          <a:pt x="66" y="68"/>
                        </a:lnTo>
                        <a:lnTo>
                          <a:pt x="79" y="62"/>
                        </a:lnTo>
                        <a:lnTo>
                          <a:pt x="90" y="56"/>
                        </a:lnTo>
                        <a:lnTo>
                          <a:pt x="100" y="51"/>
                        </a:lnTo>
                        <a:lnTo>
                          <a:pt x="108" y="45"/>
                        </a:lnTo>
                        <a:lnTo>
                          <a:pt x="112" y="40"/>
                        </a:lnTo>
                        <a:lnTo>
                          <a:pt x="114" y="35"/>
                        </a:lnTo>
                        <a:lnTo>
                          <a:pt x="116" y="31"/>
                        </a:lnTo>
                        <a:lnTo>
                          <a:pt x="118" y="27"/>
                        </a:lnTo>
                        <a:lnTo>
                          <a:pt x="118" y="24"/>
                        </a:lnTo>
                        <a:lnTo>
                          <a:pt x="119" y="22"/>
                        </a:lnTo>
                        <a:lnTo>
                          <a:pt x="118" y="20"/>
                        </a:lnTo>
                        <a:lnTo>
                          <a:pt x="117" y="18"/>
                        </a:lnTo>
                        <a:lnTo>
                          <a:pt x="116" y="17"/>
                        </a:lnTo>
                        <a:lnTo>
                          <a:pt x="113" y="16"/>
                        </a:lnTo>
                        <a:lnTo>
                          <a:pt x="109" y="13"/>
                        </a:lnTo>
                        <a:lnTo>
                          <a:pt x="104" y="10"/>
                        </a:lnTo>
                        <a:lnTo>
                          <a:pt x="99" y="7"/>
                        </a:lnTo>
                        <a:lnTo>
                          <a:pt x="94" y="4"/>
                        </a:lnTo>
                        <a:lnTo>
                          <a:pt x="90" y="2"/>
                        </a:lnTo>
                        <a:lnTo>
                          <a:pt x="87" y="0"/>
                        </a:lnTo>
                        <a:lnTo>
                          <a:pt x="86" y="0"/>
                        </a:lnTo>
                        <a:lnTo>
                          <a:pt x="87" y="1"/>
                        </a:lnTo>
                        <a:lnTo>
                          <a:pt x="88" y="2"/>
                        </a:lnTo>
                        <a:lnTo>
                          <a:pt x="89" y="4"/>
                        </a:lnTo>
                        <a:lnTo>
                          <a:pt x="89" y="6"/>
                        </a:lnTo>
                        <a:lnTo>
                          <a:pt x="87" y="9"/>
                        </a:lnTo>
                        <a:lnTo>
                          <a:pt x="84" y="14"/>
                        </a:lnTo>
                        <a:lnTo>
                          <a:pt x="79" y="18"/>
                        </a:lnTo>
                        <a:lnTo>
                          <a:pt x="72" y="24"/>
                        </a:lnTo>
                        <a:lnTo>
                          <a:pt x="66" y="30"/>
                        </a:lnTo>
                        <a:lnTo>
                          <a:pt x="59" y="34"/>
                        </a:lnTo>
                        <a:lnTo>
                          <a:pt x="53" y="38"/>
                        </a:lnTo>
                        <a:lnTo>
                          <a:pt x="46" y="41"/>
                        </a:lnTo>
                        <a:lnTo>
                          <a:pt x="39" y="43"/>
                        </a:lnTo>
                        <a:lnTo>
                          <a:pt x="29" y="45"/>
                        </a:lnTo>
                        <a:lnTo>
                          <a:pt x="18" y="47"/>
                        </a:lnTo>
                        <a:lnTo>
                          <a:pt x="16" y="47"/>
                        </a:lnTo>
                        <a:lnTo>
                          <a:pt x="13" y="47"/>
                        </a:lnTo>
                        <a:lnTo>
                          <a:pt x="11" y="48"/>
                        </a:lnTo>
                        <a:lnTo>
                          <a:pt x="9" y="48"/>
                        </a:lnTo>
                        <a:lnTo>
                          <a:pt x="7" y="48"/>
                        </a:lnTo>
                        <a:lnTo>
                          <a:pt x="5" y="48"/>
                        </a:lnTo>
                        <a:lnTo>
                          <a:pt x="2" y="48"/>
                        </a:lnTo>
                        <a:lnTo>
                          <a:pt x="0" y="48"/>
                        </a:lnTo>
                        <a:lnTo>
                          <a:pt x="27" y="78"/>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9" name="Freeform 128"/>
                  <p:cNvSpPr>
                    <a:spLocks/>
                  </p:cNvSpPr>
                  <p:nvPr/>
                </p:nvSpPr>
                <p:spPr bwMode="auto">
                  <a:xfrm>
                    <a:off x="4727" y="3592"/>
                    <a:ext cx="68" cy="37"/>
                  </a:xfrm>
                  <a:custGeom>
                    <a:avLst/>
                    <a:gdLst>
                      <a:gd name="T0" fmla="*/ 67 w 68"/>
                      <a:gd name="T1" fmla="*/ 32 h 37"/>
                      <a:gd name="T2" fmla="*/ 31 w 68"/>
                      <a:gd name="T3" fmla="*/ 0 h 37"/>
                      <a:gd name="T4" fmla="*/ 0 w 68"/>
                      <a:gd name="T5" fmla="*/ 0 h 37"/>
                      <a:gd name="T6" fmla="*/ 1 w 68"/>
                      <a:gd name="T7" fmla="*/ 0 h 37"/>
                      <a:gd name="T8" fmla="*/ 2 w 68"/>
                      <a:gd name="T9" fmla="*/ 1 h 37"/>
                      <a:gd name="T10" fmla="*/ 4 w 68"/>
                      <a:gd name="T11" fmla="*/ 1 h 37"/>
                      <a:gd name="T12" fmla="*/ 7 w 68"/>
                      <a:gd name="T13" fmla="*/ 2 h 37"/>
                      <a:gd name="T14" fmla="*/ 10 w 68"/>
                      <a:gd name="T15" fmla="*/ 3 h 37"/>
                      <a:gd name="T16" fmla="*/ 13 w 68"/>
                      <a:gd name="T17" fmla="*/ 5 h 37"/>
                      <a:gd name="T18" fmla="*/ 16 w 68"/>
                      <a:gd name="T19" fmla="*/ 6 h 37"/>
                      <a:gd name="T20" fmla="*/ 19 w 68"/>
                      <a:gd name="T21" fmla="*/ 8 h 37"/>
                      <a:gd name="T22" fmla="*/ 25 w 68"/>
                      <a:gd name="T23" fmla="*/ 12 h 37"/>
                      <a:gd name="T24" fmla="*/ 30 w 68"/>
                      <a:gd name="T25" fmla="*/ 16 h 37"/>
                      <a:gd name="T26" fmla="*/ 34 w 68"/>
                      <a:gd name="T27" fmla="*/ 21 h 37"/>
                      <a:gd name="T28" fmla="*/ 38 w 68"/>
                      <a:gd name="T29" fmla="*/ 25 h 37"/>
                      <a:gd name="T30" fmla="*/ 41 w 68"/>
                      <a:gd name="T31" fmla="*/ 30 h 37"/>
                      <a:gd name="T32" fmla="*/ 43 w 68"/>
                      <a:gd name="T33" fmla="*/ 33 h 37"/>
                      <a:gd name="T34" fmla="*/ 44 w 68"/>
                      <a:gd name="T35" fmla="*/ 35 h 37"/>
                      <a:gd name="T36" fmla="*/ 45 w 68"/>
                      <a:gd name="T37" fmla="*/ 36 h 37"/>
                      <a:gd name="T38" fmla="*/ 51 w 68"/>
                      <a:gd name="T39" fmla="*/ 36 h 37"/>
                      <a:gd name="T40" fmla="*/ 67 w 68"/>
                      <a:gd name="T4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7">
                        <a:moveTo>
                          <a:pt x="67" y="32"/>
                        </a:moveTo>
                        <a:lnTo>
                          <a:pt x="31" y="0"/>
                        </a:lnTo>
                        <a:lnTo>
                          <a:pt x="0" y="0"/>
                        </a:lnTo>
                        <a:lnTo>
                          <a:pt x="1" y="0"/>
                        </a:lnTo>
                        <a:lnTo>
                          <a:pt x="2" y="1"/>
                        </a:lnTo>
                        <a:lnTo>
                          <a:pt x="4" y="1"/>
                        </a:lnTo>
                        <a:lnTo>
                          <a:pt x="7" y="2"/>
                        </a:lnTo>
                        <a:lnTo>
                          <a:pt x="10" y="3"/>
                        </a:lnTo>
                        <a:lnTo>
                          <a:pt x="13" y="5"/>
                        </a:lnTo>
                        <a:lnTo>
                          <a:pt x="16" y="6"/>
                        </a:lnTo>
                        <a:lnTo>
                          <a:pt x="19" y="8"/>
                        </a:lnTo>
                        <a:lnTo>
                          <a:pt x="25" y="12"/>
                        </a:lnTo>
                        <a:lnTo>
                          <a:pt x="30" y="16"/>
                        </a:lnTo>
                        <a:lnTo>
                          <a:pt x="34" y="21"/>
                        </a:lnTo>
                        <a:lnTo>
                          <a:pt x="38" y="25"/>
                        </a:lnTo>
                        <a:lnTo>
                          <a:pt x="41" y="30"/>
                        </a:lnTo>
                        <a:lnTo>
                          <a:pt x="43" y="33"/>
                        </a:lnTo>
                        <a:lnTo>
                          <a:pt x="44" y="35"/>
                        </a:lnTo>
                        <a:lnTo>
                          <a:pt x="45" y="36"/>
                        </a:lnTo>
                        <a:lnTo>
                          <a:pt x="51" y="36"/>
                        </a:lnTo>
                        <a:lnTo>
                          <a:pt x="67" y="32"/>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0" name="Freeform 129"/>
                  <p:cNvSpPr>
                    <a:spLocks/>
                  </p:cNvSpPr>
                  <p:nvPr/>
                </p:nvSpPr>
                <p:spPr bwMode="auto">
                  <a:xfrm>
                    <a:off x="4640" y="3639"/>
                    <a:ext cx="119" cy="41"/>
                  </a:xfrm>
                  <a:custGeom>
                    <a:avLst/>
                    <a:gdLst>
                      <a:gd name="T0" fmla="*/ 118 w 119"/>
                      <a:gd name="T1" fmla="*/ 27 h 41"/>
                      <a:gd name="T2" fmla="*/ 117 w 119"/>
                      <a:gd name="T3" fmla="*/ 28 h 41"/>
                      <a:gd name="T4" fmla="*/ 117 w 119"/>
                      <a:gd name="T5" fmla="*/ 30 h 41"/>
                      <a:gd name="T6" fmla="*/ 117 w 119"/>
                      <a:gd name="T7" fmla="*/ 32 h 41"/>
                      <a:gd name="T8" fmla="*/ 116 w 119"/>
                      <a:gd name="T9" fmla="*/ 34 h 41"/>
                      <a:gd name="T10" fmla="*/ 116 w 119"/>
                      <a:gd name="T11" fmla="*/ 36 h 41"/>
                      <a:gd name="T12" fmla="*/ 116 w 119"/>
                      <a:gd name="T13" fmla="*/ 38 h 41"/>
                      <a:gd name="T14" fmla="*/ 117 w 119"/>
                      <a:gd name="T15" fmla="*/ 40 h 41"/>
                      <a:gd name="T16" fmla="*/ 112 w 119"/>
                      <a:gd name="T17" fmla="*/ 40 h 41"/>
                      <a:gd name="T18" fmla="*/ 100 w 119"/>
                      <a:gd name="T19" fmla="*/ 39 h 41"/>
                      <a:gd name="T20" fmla="*/ 84 w 119"/>
                      <a:gd name="T21" fmla="*/ 37 h 41"/>
                      <a:gd name="T22" fmla="*/ 64 w 119"/>
                      <a:gd name="T23" fmla="*/ 34 h 41"/>
                      <a:gd name="T24" fmla="*/ 44 w 119"/>
                      <a:gd name="T25" fmla="*/ 30 h 41"/>
                      <a:gd name="T26" fmla="*/ 27 w 119"/>
                      <a:gd name="T27" fmla="*/ 27 h 41"/>
                      <a:gd name="T28" fmla="*/ 15 w 119"/>
                      <a:gd name="T29" fmla="*/ 25 h 41"/>
                      <a:gd name="T30" fmla="*/ 10 w 119"/>
                      <a:gd name="T31" fmla="*/ 25 h 41"/>
                      <a:gd name="T32" fmla="*/ 10 w 119"/>
                      <a:gd name="T33" fmla="*/ 24 h 41"/>
                      <a:gd name="T34" fmla="*/ 10 w 119"/>
                      <a:gd name="T35" fmla="*/ 21 h 41"/>
                      <a:gd name="T36" fmla="*/ 9 w 119"/>
                      <a:gd name="T37" fmla="*/ 18 h 41"/>
                      <a:gd name="T38" fmla="*/ 7 w 119"/>
                      <a:gd name="T39" fmla="*/ 14 h 41"/>
                      <a:gd name="T40" fmla="*/ 6 w 119"/>
                      <a:gd name="T41" fmla="*/ 9 h 41"/>
                      <a:gd name="T42" fmla="*/ 4 w 119"/>
                      <a:gd name="T43" fmla="*/ 5 h 41"/>
                      <a:gd name="T44" fmla="*/ 2 w 119"/>
                      <a:gd name="T45" fmla="*/ 2 h 41"/>
                      <a:gd name="T46" fmla="*/ 0 w 119"/>
                      <a:gd name="T47" fmla="*/ 0 h 41"/>
                      <a:gd name="T48" fmla="*/ 3 w 119"/>
                      <a:gd name="T49" fmla="*/ 0 h 41"/>
                      <a:gd name="T50" fmla="*/ 16 w 119"/>
                      <a:gd name="T51" fmla="*/ 3 h 41"/>
                      <a:gd name="T52" fmla="*/ 35 w 119"/>
                      <a:gd name="T53" fmla="*/ 7 h 41"/>
                      <a:gd name="T54" fmla="*/ 57 w 119"/>
                      <a:gd name="T55" fmla="*/ 12 h 41"/>
                      <a:gd name="T56" fmla="*/ 79 w 119"/>
                      <a:gd name="T57" fmla="*/ 18 h 41"/>
                      <a:gd name="T58" fmla="*/ 98 w 119"/>
                      <a:gd name="T59" fmla="*/ 22 h 41"/>
                      <a:gd name="T60" fmla="*/ 112 w 119"/>
                      <a:gd name="T61" fmla="*/ 26 h 41"/>
                      <a:gd name="T62" fmla="*/ 118 w 119"/>
                      <a:gd name="T6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41">
                        <a:moveTo>
                          <a:pt x="118" y="27"/>
                        </a:moveTo>
                        <a:lnTo>
                          <a:pt x="117" y="28"/>
                        </a:lnTo>
                        <a:lnTo>
                          <a:pt x="117" y="30"/>
                        </a:lnTo>
                        <a:lnTo>
                          <a:pt x="117" y="32"/>
                        </a:lnTo>
                        <a:lnTo>
                          <a:pt x="116" y="34"/>
                        </a:lnTo>
                        <a:lnTo>
                          <a:pt x="116" y="36"/>
                        </a:lnTo>
                        <a:lnTo>
                          <a:pt x="116" y="38"/>
                        </a:lnTo>
                        <a:lnTo>
                          <a:pt x="117" y="40"/>
                        </a:lnTo>
                        <a:lnTo>
                          <a:pt x="112" y="40"/>
                        </a:lnTo>
                        <a:lnTo>
                          <a:pt x="100" y="39"/>
                        </a:lnTo>
                        <a:lnTo>
                          <a:pt x="84" y="37"/>
                        </a:lnTo>
                        <a:lnTo>
                          <a:pt x="64" y="34"/>
                        </a:lnTo>
                        <a:lnTo>
                          <a:pt x="44" y="30"/>
                        </a:lnTo>
                        <a:lnTo>
                          <a:pt x="27" y="27"/>
                        </a:lnTo>
                        <a:lnTo>
                          <a:pt x="15" y="25"/>
                        </a:lnTo>
                        <a:lnTo>
                          <a:pt x="10" y="25"/>
                        </a:lnTo>
                        <a:lnTo>
                          <a:pt x="10" y="24"/>
                        </a:lnTo>
                        <a:lnTo>
                          <a:pt x="10" y="21"/>
                        </a:lnTo>
                        <a:lnTo>
                          <a:pt x="9" y="18"/>
                        </a:lnTo>
                        <a:lnTo>
                          <a:pt x="7" y="14"/>
                        </a:lnTo>
                        <a:lnTo>
                          <a:pt x="6" y="9"/>
                        </a:lnTo>
                        <a:lnTo>
                          <a:pt x="4" y="5"/>
                        </a:lnTo>
                        <a:lnTo>
                          <a:pt x="2" y="2"/>
                        </a:lnTo>
                        <a:lnTo>
                          <a:pt x="0" y="0"/>
                        </a:lnTo>
                        <a:lnTo>
                          <a:pt x="3" y="0"/>
                        </a:lnTo>
                        <a:lnTo>
                          <a:pt x="16" y="3"/>
                        </a:lnTo>
                        <a:lnTo>
                          <a:pt x="35" y="7"/>
                        </a:lnTo>
                        <a:lnTo>
                          <a:pt x="57" y="12"/>
                        </a:lnTo>
                        <a:lnTo>
                          <a:pt x="79" y="18"/>
                        </a:lnTo>
                        <a:lnTo>
                          <a:pt x="98" y="22"/>
                        </a:lnTo>
                        <a:lnTo>
                          <a:pt x="112" y="26"/>
                        </a:lnTo>
                        <a:lnTo>
                          <a:pt x="118" y="27"/>
                        </a:lnTo>
                      </a:path>
                    </a:pathLst>
                  </a:custGeom>
                  <a:solidFill>
                    <a:srgbClr val="29A2D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1" name="Freeform 130"/>
                  <p:cNvSpPr>
                    <a:spLocks/>
                  </p:cNvSpPr>
                  <p:nvPr/>
                </p:nvSpPr>
                <p:spPr bwMode="auto">
                  <a:xfrm>
                    <a:off x="4753" y="3615"/>
                    <a:ext cx="27" cy="17"/>
                  </a:xfrm>
                  <a:custGeom>
                    <a:avLst/>
                    <a:gdLst>
                      <a:gd name="T0" fmla="*/ 26 w 27"/>
                      <a:gd name="T1" fmla="*/ 10 h 17"/>
                      <a:gd name="T2" fmla="*/ 20 w 27"/>
                      <a:gd name="T3" fmla="*/ 0 h 17"/>
                      <a:gd name="T4" fmla="*/ 6 w 27"/>
                      <a:gd name="T5" fmla="*/ 3 h 17"/>
                      <a:gd name="T6" fmla="*/ 5 w 27"/>
                      <a:gd name="T7" fmla="*/ 4 h 17"/>
                      <a:gd name="T8" fmla="*/ 4 w 27"/>
                      <a:gd name="T9" fmla="*/ 5 h 17"/>
                      <a:gd name="T10" fmla="*/ 3 w 27"/>
                      <a:gd name="T11" fmla="*/ 6 h 17"/>
                      <a:gd name="T12" fmla="*/ 1 w 27"/>
                      <a:gd name="T13" fmla="*/ 7 h 17"/>
                      <a:gd name="T14" fmla="*/ 0 w 27"/>
                      <a:gd name="T15" fmla="*/ 8 h 17"/>
                      <a:gd name="T16" fmla="*/ 0 w 27"/>
                      <a:gd name="T17" fmla="*/ 9 h 17"/>
                      <a:gd name="T18" fmla="*/ 0 w 27"/>
                      <a:gd name="T19" fmla="*/ 10 h 17"/>
                      <a:gd name="T20" fmla="*/ 0 w 27"/>
                      <a:gd name="T21" fmla="*/ 11 h 17"/>
                      <a:gd name="T22" fmla="*/ 0 w 27"/>
                      <a:gd name="T23" fmla="*/ 12 h 17"/>
                      <a:gd name="T24" fmla="*/ 1 w 27"/>
                      <a:gd name="T25" fmla="*/ 13 h 17"/>
                      <a:gd name="T26" fmla="*/ 2 w 27"/>
                      <a:gd name="T27" fmla="*/ 14 h 17"/>
                      <a:gd name="T28" fmla="*/ 3 w 27"/>
                      <a:gd name="T29" fmla="*/ 15 h 17"/>
                      <a:gd name="T30" fmla="*/ 4 w 27"/>
                      <a:gd name="T31" fmla="*/ 16 h 17"/>
                      <a:gd name="T32" fmla="*/ 5 w 27"/>
                      <a:gd name="T33" fmla="*/ 16 h 17"/>
                      <a:gd name="T34" fmla="*/ 7 w 27"/>
                      <a:gd name="T35" fmla="*/ 16 h 17"/>
                      <a:gd name="T36" fmla="*/ 9 w 27"/>
                      <a:gd name="T37" fmla="*/ 16 h 17"/>
                      <a:gd name="T38" fmla="*/ 11 w 27"/>
                      <a:gd name="T39" fmla="*/ 16 h 17"/>
                      <a:gd name="T40" fmla="*/ 14 w 27"/>
                      <a:gd name="T41" fmla="*/ 15 h 17"/>
                      <a:gd name="T42" fmla="*/ 17 w 27"/>
                      <a:gd name="T43" fmla="*/ 15 h 17"/>
                      <a:gd name="T44" fmla="*/ 19 w 27"/>
                      <a:gd name="T45" fmla="*/ 14 h 17"/>
                      <a:gd name="T46" fmla="*/ 22 w 27"/>
                      <a:gd name="T47" fmla="*/ 13 h 17"/>
                      <a:gd name="T48" fmla="*/ 24 w 27"/>
                      <a:gd name="T49" fmla="*/ 13 h 17"/>
                      <a:gd name="T50" fmla="*/ 25 w 27"/>
                      <a:gd name="T51" fmla="*/ 13 h 17"/>
                      <a:gd name="T52" fmla="*/ 25 w 27"/>
                      <a:gd name="T53" fmla="*/ 12 h 17"/>
                      <a:gd name="T54" fmla="*/ 26 w 27"/>
                      <a:gd name="T55" fmla="*/ 11 h 17"/>
                      <a:gd name="T56" fmla="*/ 26 w 27"/>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7">
                        <a:moveTo>
                          <a:pt x="26" y="10"/>
                        </a:moveTo>
                        <a:lnTo>
                          <a:pt x="20" y="0"/>
                        </a:lnTo>
                        <a:lnTo>
                          <a:pt x="6" y="3"/>
                        </a:lnTo>
                        <a:lnTo>
                          <a:pt x="5" y="4"/>
                        </a:lnTo>
                        <a:lnTo>
                          <a:pt x="4" y="5"/>
                        </a:lnTo>
                        <a:lnTo>
                          <a:pt x="3" y="6"/>
                        </a:lnTo>
                        <a:lnTo>
                          <a:pt x="1" y="7"/>
                        </a:lnTo>
                        <a:lnTo>
                          <a:pt x="0" y="8"/>
                        </a:lnTo>
                        <a:lnTo>
                          <a:pt x="0" y="9"/>
                        </a:lnTo>
                        <a:lnTo>
                          <a:pt x="0" y="10"/>
                        </a:lnTo>
                        <a:lnTo>
                          <a:pt x="0" y="11"/>
                        </a:lnTo>
                        <a:lnTo>
                          <a:pt x="0" y="12"/>
                        </a:lnTo>
                        <a:lnTo>
                          <a:pt x="1" y="13"/>
                        </a:lnTo>
                        <a:lnTo>
                          <a:pt x="2" y="14"/>
                        </a:lnTo>
                        <a:lnTo>
                          <a:pt x="3" y="15"/>
                        </a:lnTo>
                        <a:lnTo>
                          <a:pt x="4" y="16"/>
                        </a:lnTo>
                        <a:lnTo>
                          <a:pt x="5" y="16"/>
                        </a:lnTo>
                        <a:lnTo>
                          <a:pt x="7" y="16"/>
                        </a:lnTo>
                        <a:lnTo>
                          <a:pt x="9" y="16"/>
                        </a:lnTo>
                        <a:lnTo>
                          <a:pt x="11" y="16"/>
                        </a:lnTo>
                        <a:lnTo>
                          <a:pt x="14" y="15"/>
                        </a:lnTo>
                        <a:lnTo>
                          <a:pt x="17" y="15"/>
                        </a:lnTo>
                        <a:lnTo>
                          <a:pt x="19" y="14"/>
                        </a:lnTo>
                        <a:lnTo>
                          <a:pt x="22" y="13"/>
                        </a:lnTo>
                        <a:lnTo>
                          <a:pt x="24" y="13"/>
                        </a:lnTo>
                        <a:lnTo>
                          <a:pt x="25" y="13"/>
                        </a:lnTo>
                        <a:lnTo>
                          <a:pt x="25" y="12"/>
                        </a:lnTo>
                        <a:lnTo>
                          <a:pt x="26" y="11"/>
                        </a:lnTo>
                        <a:lnTo>
                          <a:pt x="26" y="1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2" name="Freeform 131"/>
                  <p:cNvSpPr>
                    <a:spLocks/>
                  </p:cNvSpPr>
                  <p:nvPr/>
                </p:nvSpPr>
                <p:spPr bwMode="auto">
                  <a:xfrm>
                    <a:off x="4752" y="3612"/>
                    <a:ext cx="27" cy="17"/>
                  </a:xfrm>
                  <a:custGeom>
                    <a:avLst/>
                    <a:gdLst>
                      <a:gd name="T0" fmla="*/ 26 w 27"/>
                      <a:gd name="T1" fmla="*/ 10 h 17"/>
                      <a:gd name="T2" fmla="*/ 20 w 27"/>
                      <a:gd name="T3" fmla="*/ 0 h 17"/>
                      <a:gd name="T4" fmla="*/ 6 w 27"/>
                      <a:gd name="T5" fmla="*/ 3 h 17"/>
                      <a:gd name="T6" fmla="*/ 6 w 27"/>
                      <a:gd name="T7" fmla="*/ 4 h 17"/>
                      <a:gd name="T8" fmla="*/ 5 w 27"/>
                      <a:gd name="T9" fmla="*/ 4 h 17"/>
                      <a:gd name="T10" fmla="*/ 4 w 27"/>
                      <a:gd name="T11" fmla="*/ 5 h 17"/>
                      <a:gd name="T12" fmla="*/ 3 w 27"/>
                      <a:gd name="T13" fmla="*/ 6 h 17"/>
                      <a:gd name="T14" fmla="*/ 2 w 27"/>
                      <a:gd name="T15" fmla="*/ 7 h 17"/>
                      <a:gd name="T16" fmla="*/ 1 w 27"/>
                      <a:gd name="T17" fmla="*/ 8 h 17"/>
                      <a:gd name="T18" fmla="*/ 0 w 27"/>
                      <a:gd name="T19" fmla="*/ 9 h 17"/>
                      <a:gd name="T20" fmla="*/ 0 w 27"/>
                      <a:gd name="T21" fmla="*/ 10 h 17"/>
                      <a:gd name="T22" fmla="*/ 0 w 27"/>
                      <a:gd name="T23" fmla="*/ 11 h 17"/>
                      <a:gd name="T24" fmla="*/ 1 w 27"/>
                      <a:gd name="T25" fmla="*/ 12 h 17"/>
                      <a:gd name="T26" fmla="*/ 2 w 27"/>
                      <a:gd name="T27" fmla="*/ 14 h 17"/>
                      <a:gd name="T28" fmla="*/ 3 w 27"/>
                      <a:gd name="T29" fmla="*/ 15 h 17"/>
                      <a:gd name="T30" fmla="*/ 4 w 27"/>
                      <a:gd name="T31" fmla="*/ 16 h 17"/>
                      <a:gd name="T32" fmla="*/ 6 w 27"/>
                      <a:gd name="T33" fmla="*/ 16 h 17"/>
                      <a:gd name="T34" fmla="*/ 7 w 27"/>
                      <a:gd name="T35" fmla="*/ 16 h 17"/>
                      <a:gd name="T36" fmla="*/ 9 w 27"/>
                      <a:gd name="T37" fmla="*/ 16 h 17"/>
                      <a:gd name="T38" fmla="*/ 12 w 27"/>
                      <a:gd name="T39" fmla="*/ 16 h 17"/>
                      <a:gd name="T40" fmla="*/ 14 w 27"/>
                      <a:gd name="T41" fmla="*/ 16 h 17"/>
                      <a:gd name="T42" fmla="*/ 17 w 27"/>
                      <a:gd name="T43" fmla="*/ 15 h 17"/>
                      <a:gd name="T44" fmla="*/ 20 w 27"/>
                      <a:gd name="T45" fmla="*/ 14 h 17"/>
                      <a:gd name="T46" fmla="*/ 22 w 27"/>
                      <a:gd name="T47" fmla="*/ 14 h 17"/>
                      <a:gd name="T48" fmla="*/ 24 w 27"/>
                      <a:gd name="T49" fmla="*/ 13 h 17"/>
                      <a:gd name="T50" fmla="*/ 25 w 27"/>
                      <a:gd name="T51" fmla="*/ 13 h 17"/>
                      <a:gd name="T52" fmla="*/ 26 w 27"/>
                      <a:gd name="T53" fmla="*/ 12 h 17"/>
                      <a:gd name="T54" fmla="*/ 26 w 27"/>
                      <a:gd name="T55" fmla="*/ 11 h 17"/>
                      <a:gd name="T56" fmla="*/ 26 w 27"/>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7">
                        <a:moveTo>
                          <a:pt x="26" y="10"/>
                        </a:moveTo>
                        <a:lnTo>
                          <a:pt x="20" y="0"/>
                        </a:lnTo>
                        <a:lnTo>
                          <a:pt x="6" y="3"/>
                        </a:lnTo>
                        <a:lnTo>
                          <a:pt x="6" y="4"/>
                        </a:lnTo>
                        <a:lnTo>
                          <a:pt x="5" y="4"/>
                        </a:lnTo>
                        <a:lnTo>
                          <a:pt x="4" y="5"/>
                        </a:lnTo>
                        <a:lnTo>
                          <a:pt x="3" y="6"/>
                        </a:lnTo>
                        <a:lnTo>
                          <a:pt x="2" y="7"/>
                        </a:lnTo>
                        <a:lnTo>
                          <a:pt x="1" y="8"/>
                        </a:lnTo>
                        <a:lnTo>
                          <a:pt x="0" y="9"/>
                        </a:lnTo>
                        <a:lnTo>
                          <a:pt x="0" y="10"/>
                        </a:lnTo>
                        <a:lnTo>
                          <a:pt x="0" y="11"/>
                        </a:lnTo>
                        <a:lnTo>
                          <a:pt x="1" y="12"/>
                        </a:lnTo>
                        <a:lnTo>
                          <a:pt x="2" y="14"/>
                        </a:lnTo>
                        <a:lnTo>
                          <a:pt x="3" y="15"/>
                        </a:lnTo>
                        <a:lnTo>
                          <a:pt x="4" y="16"/>
                        </a:lnTo>
                        <a:lnTo>
                          <a:pt x="6" y="16"/>
                        </a:lnTo>
                        <a:lnTo>
                          <a:pt x="7" y="16"/>
                        </a:lnTo>
                        <a:lnTo>
                          <a:pt x="9" y="16"/>
                        </a:lnTo>
                        <a:lnTo>
                          <a:pt x="12" y="16"/>
                        </a:lnTo>
                        <a:lnTo>
                          <a:pt x="14" y="16"/>
                        </a:lnTo>
                        <a:lnTo>
                          <a:pt x="17" y="15"/>
                        </a:lnTo>
                        <a:lnTo>
                          <a:pt x="20" y="14"/>
                        </a:lnTo>
                        <a:lnTo>
                          <a:pt x="22" y="14"/>
                        </a:lnTo>
                        <a:lnTo>
                          <a:pt x="24" y="13"/>
                        </a:lnTo>
                        <a:lnTo>
                          <a:pt x="25" y="13"/>
                        </a:lnTo>
                        <a:lnTo>
                          <a:pt x="26" y="12"/>
                        </a:lnTo>
                        <a:lnTo>
                          <a:pt x="26" y="11"/>
                        </a:lnTo>
                        <a:lnTo>
                          <a:pt x="26" y="1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3" name="Freeform 132"/>
                  <p:cNvSpPr>
                    <a:spLocks/>
                  </p:cNvSpPr>
                  <p:nvPr/>
                </p:nvSpPr>
                <p:spPr bwMode="auto">
                  <a:xfrm>
                    <a:off x="4684" y="3584"/>
                    <a:ext cx="17" cy="39"/>
                  </a:xfrm>
                  <a:custGeom>
                    <a:avLst/>
                    <a:gdLst>
                      <a:gd name="T0" fmla="*/ 9 w 17"/>
                      <a:gd name="T1" fmla="*/ 2 h 39"/>
                      <a:gd name="T2" fmla="*/ 16 w 17"/>
                      <a:gd name="T3" fmla="*/ 38 h 39"/>
                      <a:gd name="T4" fmla="*/ 6 w 17"/>
                      <a:gd name="T5" fmla="*/ 36 h 39"/>
                      <a:gd name="T6" fmla="*/ 0 w 17"/>
                      <a:gd name="T7" fmla="*/ 0 h 39"/>
                      <a:gd name="T8" fmla="*/ 9 w 17"/>
                      <a:gd name="T9" fmla="*/ 2 h 39"/>
                    </a:gdLst>
                    <a:ahLst/>
                    <a:cxnLst>
                      <a:cxn ang="0">
                        <a:pos x="T0" y="T1"/>
                      </a:cxn>
                      <a:cxn ang="0">
                        <a:pos x="T2" y="T3"/>
                      </a:cxn>
                      <a:cxn ang="0">
                        <a:pos x="T4" y="T5"/>
                      </a:cxn>
                      <a:cxn ang="0">
                        <a:pos x="T6" y="T7"/>
                      </a:cxn>
                      <a:cxn ang="0">
                        <a:pos x="T8" y="T9"/>
                      </a:cxn>
                    </a:cxnLst>
                    <a:rect l="0" t="0" r="r" b="b"/>
                    <a:pathLst>
                      <a:path w="17" h="39">
                        <a:moveTo>
                          <a:pt x="9" y="2"/>
                        </a:moveTo>
                        <a:lnTo>
                          <a:pt x="16" y="38"/>
                        </a:lnTo>
                        <a:lnTo>
                          <a:pt x="6" y="36"/>
                        </a:lnTo>
                        <a:lnTo>
                          <a:pt x="0" y="0"/>
                        </a:lnTo>
                        <a:lnTo>
                          <a:pt x="9" y="2"/>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4" name="Freeform 133"/>
                  <p:cNvSpPr>
                    <a:spLocks/>
                  </p:cNvSpPr>
                  <p:nvPr/>
                </p:nvSpPr>
                <p:spPr bwMode="auto">
                  <a:xfrm>
                    <a:off x="4608" y="3539"/>
                    <a:ext cx="96" cy="59"/>
                  </a:xfrm>
                  <a:custGeom>
                    <a:avLst/>
                    <a:gdLst>
                      <a:gd name="T0" fmla="*/ 95 w 96"/>
                      <a:gd name="T1" fmla="*/ 0 h 59"/>
                      <a:gd name="T2" fmla="*/ 94 w 96"/>
                      <a:gd name="T3" fmla="*/ 1 h 59"/>
                      <a:gd name="T4" fmla="*/ 92 w 96"/>
                      <a:gd name="T5" fmla="*/ 2 h 59"/>
                      <a:gd name="T6" fmla="*/ 89 w 96"/>
                      <a:gd name="T7" fmla="*/ 4 h 59"/>
                      <a:gd name="T8" fmla="*/ 85 w 96"/>
                      <a:gd name="T9" fmla="*/ 6 h 59"/>
                      <a:gd name="T10" fmla="*/ 80 w 96"/>
                      <a:gd name="T11" fmla="*/ 9 h 59"/>
                      <a:gd name="T12" fmla="*/ 76 w 96"/>
                      <a:gd name="T13" fmla="*/ 11 h 59"/>
                      <a:gd name="T14" fmla="*/ 72 w 96"/>
                      <a:gd name="T15" fmla="*/ 15 h 59"/>
                      <a:gd name="T16" fmla="*/ 68 w 96"/>
                      <a:gd name="T17" fmla="*/ 18 h 59"/>
                      <a:gd name="T18" fmla="*/ 64 w 96"/>
                      <a:gd name="T19" fmla="*/ 21 h 59"/>
                      <a:gd name="T20" fmla="*/ 60 w 96"/>
                      <a:gd name="T21" fmla="*/ 25 h 59"/>
                      <a:gd name="T22" fmla="*/ 55 w 96"/>
                      <a:gd name="T23" fmla="*/ 28 h 59"/>
                      <a:gd name="T24" fmla="*/ 51 w 96"/>
                      <a:gd name="T25" fmla="*/ 31 h 59"/>
                      <a:gd name="T26" fmla="*/ 47 w 96"/>
                      <a:gd name="T27" fmla="*/ 34 h 59"/>
                      <a:gd name="T28" fmla="*/ 43 w 96"/>
                      <a:gd name="T29" fmla="*/ 36 h 59"/>
                      <a:gd name="T30" fmla="*/ 42 w 96"/>
                      <a:gd name="T31" fmla="*/ 38 h 59"/>
                      <a:gd name="T32" fmla="*/ 41 w 96"/>
                      <a:gd name="T33" fmla="*/ 39 h 59"/>
                      <a:gd name="T34" fmla="*/ 40 w 96"/>
                      <a:gd name="T35" fmla="*/ 41 h 59"/>
                      <a:gd name="T36" fmla="*/ 35 w 96"/>
                      <a:gd name="T37" fmla="*/ 43 h 59"/>
                      <a:gd name="T38" fmla="*/ 29 w 96"/>
                      <a:gd name="T39" fmla="*/ 46 h 59"/>
                      <a:gd name="T40" fmla="*/ 21 w 96"/>
                      <a:gd name="T41" fmla="*/ 49 h 59"/>
                      <a:gd name="T42" fmla="*/ 13 w 96"/>
                      <a:gd name="T43" fmla="*/ 52 h 59"/>
                      <a:gd name="T44" fmla="*/ 7 w 96"/>
                      <a:gd name="T45" fmla="*/ 55 h 59"/>
                      <a:gd name="T46" fmla="*/ 2 w 96"/>
                      <a:gd name="T47" fmla="*/ 57 h 59"/>
                      <a:gd name="T48" fmla="*/ 0 w 96"/>
                      <a:gd name="T49" fmla="*/ 58 h 59"/>
                      <a:gd name="T50" fmla="*/ 18 w 96"/>
                      <a:gd name="T51" fmla="*/ 49 h 59"/>
                      <a:gd name="T52" fmla="*/ 67 w 96"/>
                      <a:gd name="T53" fmla="*/ 16 h 59"/>
                      <a:gd name="T54" fmla="*/ 95 w 96"/>
                      <a:gd name="T5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59">
                        <a:moveTo>
                          <a:pt x="95" y="0"/>
                        </a:moveTo>
                        <a:lnTo>
                          <a:pt x="94" y="1"/>
                        </a:lnTo>
                        <a:lnTo>
                          <a:pt x="92" y="2"/>
                        </a:lnTo>
                        <a:lnTo>
                          <a:pt x="89" y="4"/>
                        </a:lnTo>
                        <a:lnTo>
                          <a:pt x="85" y="6"/>
                        </a:lnTo>
                        <a:lnTo>
                          <a:pt x="80" y="9"/>
                        </a:lnTo>
                        <a:lnTo>
                          <a:pt x="76" y="11"/>
                        </a:lnTo>
                        <a:lnTo>
                          <a:pt x="72" y="15"/>
                        </a:lnTo>
                        <a:lnTo>
                          <a:pt x="68" y="18"/>
                        </a:lnTo>
                        <a:lnTo>
                          <a:pt x="64" y="21"/>
                        </a:lnTo>
                        <a:lnTo>
                          <a:pt x="60" y="25"/>
                        </a:lnTo>
                        <a:lnTo>
                          <a:pt x="55" y="28"/>
                        </a:lnTo>
                        <a:lnTo>
                          <a:pt x="51" y="31"/>
                        </a:lnTo>
                        <a:lnTo>
                          <a:pt x="47" y="34"/>
                        </a:lnTo>
                        <a:lnTo>
                          <a:pt x="43" y="36"/>
                        </a:lnTo>
                        <a:lnTo>
                          <a:pt x="42" y="38"/>
                        </a:lnTo>
                        <a:lnTo>
                          <a:pt x="41" y="39"/>
                        </a:lnTo>
                        <a:lnTo>
                          <a:pt x="40" y="41"/>
                        </a:lnTo>
                        <a:lnTo>
                          <a:pt x="35" y="43"/>
                        </a:lnTo>
                        <a:lnTo>
                          <a:pt x="29" y="46"/>
                        </a:lnTo>
                        <a:lnTo>
                          <a:pt x="21" y="49"/>
                        </a:lnTo>
                        <a:lnTo>
                          <a:pt x="13" y="52"/>
                        </a:lnTo>
                        <a:lnTo>
                          <a:pt x="7" y="55"/>
                        </a:lnTo>
                        <a:lnTo>
                          <a:pt x="2" y="57"/>
                        </a:lnTo>
                        <a:lnTo>
                          <a:pt x="0" y="58"/>
                        </a:lnTo>
                        <a:lnTo>
                          <a:pt x="18" y="49"/>
                        </a:lnTo>
                        <a:lnTo>
                          <a:pt x="67" y="16"/>
                        </a:lnTo>
                        <a:lnTo>
                          <a:pt x="95" y="0"/>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5" name="Freeform 134"/>
                  <p:cNvSpPr>
                    <a:spLocks/>
                  </p:cNvSpPr>
                  <p:nvPr/>
                </p:nvSpPr>
                <p:spPr bwMode="auto">
                  <a:xfrm>
                    <a:off x="4894" y="3615"/>
                    <a:ext cx="49" cy="39"/>
                  </a:xfrm>
                  <a:custGeom>
                    <a:avLst/>
                    <a:gdLst>
                      <a:gd name="T0" fmla="*/ 0 w 49"/>
                      <a:gd name="T1" fmla="*/ 38 h 39"/>
                      <a:gd name="T2" fmla="*/ 1 w 49"/>
                      <a:gd name="T3" fmla="*/ 38 h 39"/>
                      <a:gd name="T4" fmla="*/ 2 w 49"/>
                      <a:gd name="T5" fmla="*/ 38 h 39"/>
                      <a:gd name="T6" fmla="*/ 5 w 49"/>
                      <a:gd name="T7" fmla="*/ 38 h 39"/>
                      <a:gd name="T8" fmla="*/ 8 w 49"/>
                      <a:gd name="T9" fmla="*/ 38 h 39"/>
                      <a:gd name="T10" fmla="*/ 11 w 49"/>
                      <a:gd name="T11" fmla="*/ 38 h 39"/>
                      <a:gd name="T12" fmla="*/ 15 w 49"/>
                      <a:gd name="T13" fmla="*/ 38 h 39"/>
                      <a:gd name="T14" fmla="*/ 18 w 49"/>
                      <a:gd name="T15" fmla="*/ 37 h 39"/>
                      <a:gd name="T16" fmla="*/ 22 w 49"/>
                      <a:gd name="T17" fmla="*/ 36 h 39"/>
                      <a:gd name="T18" fmla="*/ 26 w 49"/>
                      <a:gd name="T19" fmla="*/ 34 h 39"/>
                      <a:gd name="T20" fmla="*/ 30 w 49"/>
                      <a:gd name="T21" fmla="*/ 31 h 39"/>
                      <a:gd name="T22" fmla="*/ 34 w 49"/>
                      <a:gd name="T23" fmla="*/ 27 h 39"/>
                      <a:gd name="T24" fmla="*/ 38 w 49"/>
                      <a:gd name="T25" fmla="*/ 23 h 39"/>
                      <a:gd name="T26" fmla="*/ 42 w 49"/>
                      <a:gd name="T27" fmla="*/ 20 h 39"/>
                      <a:gd name="T28" fmla="*/ 45 w 49"/>
                      <a:gd name="T29" fmla="*/ 16 h 39"/>
                      <a:gd name="T30" fmla="*/ 47 w 49"/>
                      <a:gd name="T31" fmla="*/ 14 h 39"/>
                      <a:gd name="T32" fmla="*/ 48 w 49"/>
                      <a:gd name="T33" fmla="*/ 12 h 39"/>
                      <a:gd name="T34" fmla="*/ 48 w 49"/>
                      <a:gd name="T35" fmla="*/ 11 h 39"/>
                      <a:gd name="T36" fmla="*/ 48 w 49"/>
                      <a:gd name="T37" fmla="*/ 9 h 39"/>
                      <a:gd name="T38" fmla="*/ 48 w 49"/>
                      <a:gd name="T39" fmla="*/ 7 h 39"/>
                      <a:gd name="T40" fmla="*/ 48 w 49"/>
                      <a:gd name="T41" fmla="*/ 6 h 39"/>
                      <a:gd name="T42" fmla="*/ 47 w 49"/>
                      <a:gd name="T43" fmla="*/ 4 h 39"/>
                      <a:gd name="T44" fmla="*/ 47 w 49"/>
                      <a:gd name="T45" fmla="*/ 3 h 39"/>
                      <a:gd name="T46" fmla="*/ 46 w 49"/>
                      <a:gd name="T47" fmla="*/ 2 h 39"/>
                      <a:gd name="T48" fmla="*/ 45 w 49"/>
                      <a:gd name="T49" fmla="*/ 0 h 39"/>
                      <a:gd name="T50" fmla="*/ 44 w 49"/>
                      <a:gd name="T51" fmla="*/ 0 h 39"/>
                      <a:gd name="T52" fmla="*/ 44 w 49"/>
                      <a:gd name="T53" fmla="*/ 2 h 39"/>
                      <a:gd name="T54" fmla="*/ 43 w 49"/>
                      <a:gd name="T55" fmla="*/ 4 h 39"/>
                      <a:gd name="T56" fmla="*/ 41 w 49"/>
                      <a:gd name="T57" fmla="*/ 7 h 39"/>
                      <a:gd name="T58" fmla="*/ 39 w 49"/>
                      <a:gd name="T59" fmla="*/ 10 h 39"/>
                      <a:gd name="T60" fmla="*/ 37 w 49"/>
                      <a:gd name="T61" fmla="*/ 13 h 39"/>
                      <a:gd name="T62" fmla="*/ 34 w 49"/>
                      <a:gd name="T63" fmla="*/ 17 h 39"/>
                      <a:gd name="T64" fmla="*/ 30 w 49"/>
                      <a:gd name="T65" fmla="*/ 20 h 39"/>
                      <a:gd name="T66" fmla="*/ 26 w 49"/>
                      <a:gd name="T67" fmla="*/ 23 h 39"/>
                      <a:gd name="T68" fmla="*/ 21 w 49"/>
                      <a:gd name="T69" fmla="*/ 26 h 39"/>
                      <a:gd name="T70" fmla="*/ 16 w 49"/>
                      <a:gd name="T71" fmla="*/ 29 h 39"/>
                      <a:gd name="T72" fmla="*/ 12 w 49"/>
                      <a:gd name="T73" fmla="*/ 32 h 39"/>
                      <a:gd name="T74" fmla="*/ 7 w 49"/>
                      <a:gd name="T75" fmla="*/ 34 h 39"/>
                      <a:gd name="T76" fmla="*/ 4 w 49"/>
                      <a:gd name="T77" fmla="*/ 36 h 39"/>
                      <a:gd name="T78" fmla="*/ 1 w 49"/>
                      <a:gd name="T79" fmla="*/ 37 h 39"/>
                      <a:gd name="T80" fmla="*/ 0 w 49"/>
                      <a:gd name="T8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9">
                        <a:moveTo>
                          <a:pt x="0" y="38"/>
                        </a:moveTo>
                        <a:lnTo>
                          <a:pt x="1" y="38"/>
                        </a:lnTo>
                        <a:lnTo>
                          <a:pt x="2" y="38"/>
                        </a:lnTo>
                        <a:lnTo>
                          <a:pt x="5" y="38"/>
                        </a:lnTo>
                        <a:lnTo>
                          <a:pt x="8" y="38"/>
                        </a:lnTo>
                        <a:lnTo>
                          <a:pt x="11" y="38"/>
                        </a:lnTo>
                        <a:lnTo>
                          <a:pt x="15" y="38"/>
                        </a:lnTo>
                        <a:lnTo>
                          <a:pt x="18" y="37"/>
                        </a:lnTo>
                        <a:lnTo>
                          <a:pt x="22" y="36"/>
                        </a:lnTo>
                        <a:lnTo>
                          <a:pt x="26" y="34"/>
                        </a:lnTo>
                        <a:lnTo>
                          <a:pt x="30" y="31"/>
                        </a:lnTo>
                        <a:lnTo>
                          <a:pt x="34" y="27"/>
                        </a:lnTo>
                        <a:lnTo>
                          <a:pt x="38" y="23"/>
                        </a:lnTo>
                        <a:lnTo>
                          <a:pt x="42" y="20"/>
                        </a:lnTo>
                        <a:lnTo>
                          <a:pt x="45" y="16"/>
                        </a:lnTo>
                        <a:lnTo>
                          <a:pt x="47" y="14"/>
                        </a:lnTo>
                        <a:lnTo>
                          <a:pt x="48" y="12"/>
                        </a:lnTo>
                        <a:lnTo>
                          <a:pt x="48" y="11"/>
                        </a:lnTo>
                        <a:lnTo>
                          <a:pt x="48" y="9"/>
                        </a:lnTo>
                        <a:lnTo>
                          <a:pt x="48" y="7"/>
                        </a:lnTo>
                        <a:lnTo>
                          <a:pt x="48" y="6"/>
                        </a:lnTo>
                        <a:lnTo>
                          <a:pt x="47" y="4"/>
                        </a:lnTo>
                        <a:lnTo>
                          <a:pt x="47" y="3"/>
                        </a:lnTo>
                        <a:lnTo>
                          <a:pt x="46" y="2"/>
                        </a:lnTo>
                        <a:lnTo>
                          <a:pt x="45" y="0"/>
                        </a:lnTo>
                        <a:lnTo>
                          <a:pt x="44" y="0"/>
                        </a:lnTo>
                        <a:lnTo>
                          <a:pt x="44" y="2"/>
                        </a:lnTo>
                        <a:lnTo>
                          <a:pt x="43" y="4"/>
                        </a:lnTo>
                        <a:lnTo>
                          <a:pt x="41" y="7"/>
                        </a:lnTo>
                        <a:lnTo>
                          <a:pt x="39" y="10"/>
                        </a:lnTo>
                        <a:lnTo>
                          <a:pt x="37" y="13"/>
                        </a:lnTo>
                        <a:lnTo>
                          <a:pt x="34" y="17"/>
                        </a:lnTo>
                        <a:lnTo>
                          <a:pt x="30" y="20"/>
                        </a:lnTo>
                        <a:lnTo>
                          <a:pt x="26" y="23"/>
                        </a:lnTo>
                        <a:lnTo>
                          <a:pt x="21" y="26"/>
                        </a:lnTo>
                        <a:lnTo>
                          <a:pt x="16" y="29"/>
                        </a:lnTo>
                        <a:lnTo>
                          <a:pt x="12" y="32"/>
                        </a:lnTo>
                        <a:lnTo>
                          <a:pt x="7" y="34"/>
                        </a:lnTo>
                        <a:lnTo>
                          <a:pt x="4" y="36"/>
                        </a:lnTo>
                        <a:lnTo>
                          <a:pt x="1" y="37"/>
                        </a:lnTo>
                        <a:lnTo>
                          <a:pt x="0" y="38"/>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6" name="Freeform 135"/>
                  <p:cNvSpPr>
                    <a:spLocks/>
                  </p:cNvSpPr>
                  <p:nvPr/>
                </p:nvSpPr>
                <p:spPr bwMode="auto">
                  <a:xfrm>
                    <a:off x="4920" y="3629"/>
                    <a:ext cx="17" cy="17"/>
                  </a:xfrm>
                  <a:custGeom>
                    <a:avLst/>
                    <a:gdLst>
                      <a:gd name="T0" fmla="*/ 6 w 17"/>
                      <a:gd name="T1" fmla="*/ 1 h 17"/>
                      <a:gd name="T2" fmla="*/ 8 w 17"/>
                      <a:gd name="T3" fmla="*/ 2 h 17"/>
                      <a:gd name="T4" fmla="*/ 9 w 17"/>
                      <a:gd name="T5" fmla="*/ 3 h 17"/>
                      <a:gd name="T6" fmla="*/ 12 w 17"/>
                      <a:gd name="T7" fmla="*/ 4 h 17"/>
                      <a:gd name="T8" fmla="*/ 13 w 17"/>
                      <a:gd name="T9" fmla="*/ 6 h 17"/>
                      <a:gd name="T10" fmla="*/ 16 w 17"/>
                      <a:gd name="T11" fmla="*/ 7 h 17"/>
                      <a:gd name="T12" fmla="*/ 16 w 17"/>
                      <a:gd name="T13" fmla="*/ 9 h 17"/>
                      <a:gd name="T14" fmla="*/ 16 w 17"/>
                      <a:gd name="T15" fmla="*/ 11 h 17"/>
                      <a:gd name="T16" fmla="*/ 14 w 17"/>
                      <a:gd name="T17" fmla="*/ 12 h 17"/>
                      <a:gd name="T18" fmla="*/ 13 w 17"/>
                      <a:gd name="T19" fmla="*/ 13 h 17"/>
                      <a:gd name="T20" fmla="*/ 12 w 17"/>
                      <a:gd name="T21" fmla="*/ 14 h 17"/>
                      <a:gd name="T22" fmla="*/ 11 w 17"/>
                      <a:gd name="T23" fmla="*/ 14 h 17"/>
                      <a:gd name="T24" fmla="*/ 11 w 17"/>
                      <a:gd name="T25" fmla="*/ 16 h 17"/>
                      <a:gd name="T26" fmla="*/ 9 w 17"/>
                      <a:gd name="T27" fmla="*/ 16 h 17"/>
                      <a:gd name="T28" fmla="*/ 9 w 17"/>
                      <a:gd name="T29" fmla="*/ 14 h 17"/>
                      <a:gd name="T30" fmla="*/ 9 w 17"/>
                      <a:gd name="T31" fmla="*/ 13 h 17"/>
                      <a:gd name="T32" fmla="*/ 9 w 17"/>
                      <a:gd name="T33" fmla="*/ 11 h 17"/>
                      <a:gd name="T34" fmla="*/ 9 w 17"/>
                      <a:gd name="T35" fmla="*/ 9 h 17"/>
                      <a:gd name="T36" fmla="*/ 8 w 17"/>
                      <a:gd name="T37" fmla="*/ 7 h 17"/>
                      <a:gd name="T38" fmla="*/ 7 w 17"/>
                      <a:gd name="T39" fmla="*/ 5 h 17"/>
                      <a:gd name="T40" fmla="*/ 6 w 17"/>
                      <a:gd name="T41" fmla="*/ 4 h 17"/>
                      <a:gd name="T42" fmla="*/ 3 w 17"/>
                      <a:gd name="T43" fmla="*/ 3 h 17"/>
                      <a:gd name="T44" fmla="*/ 1 w 17"/>
                      <a:gd name="T45" fmla="*/ 2 h 17"/>
                      <a:gd name="T46" fmla="*/ 0 w 17"/>
                      <a:gd name="T47" fmla="*/ 1 h 17"/>
                      <a:gd name="T48" fmla="*/ 1 w 17"/>
                      <a:gd name="T49" fmla="*/ 0 h 17"/>
                      <a:gd name="T50" fmla="*/ 2 w 17"/>
                      <a:gd name="T51" fmla="*/ 0 h 17"/>
                      <a:gd name="T52" fmla="*/ 3 w 17"/>
                      <a:gd name="T53" fmla="*/ 0 h 17"/>
                      <a:gd name="T54" fmla="*/ 6 w 17"/>
                      <a:gd name="T5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17">
                        <a:moveTo>
                          <a:pt x="6" y="1"/>
                        </a:moveTo>
                        <a:lnTo>
                          <a:pt x="8" y="2"/>
                        </a:lnTo>
                        <a:lnTo>
                          <a:pt x="9" y="3"/>
                        </a:lnTo>
                        <a:lnTo>
                          <a:pt x="12" y="4"/>
                        </a:lnTo>
                        <a:lnTo>
                          <a:pt x="13" y="6"/>
                        </a:lnTo>
                        <a:lnTo>
                          <a:pt x="16" y="7"/>
                        </a:lnTo>
                        <a:lnTo>
                          <a:pt x="16" y="9"/>
                        </a:lnTo>
                        <a:lnTo>
                          <a:pt x="16" y="11"/>
                        </a:lnTo>
                        <a:lnTo>
                          <a:pt x="14" y="12"/>
                        </a:lnTo>
                        <a:lnTo>
                          <a:pt x="13" y="13"/>
                        </a:lnTo>
                        <a:lnTo>
                          <a:pt x="12" y="14"/>
                        </a:lnTo>
                        <a:lnTo>
                          <a:pt x="11" y="14"/>
                        </a:lnTo>
                        <a:lnTo>
                          <a:pt x="11" y="16"/>
                        </a:lnTo>
                        <a:lnTo>
                          <a:pt x="9" y="16"/>
                        </a:lnTo>
                        <a:lnTo>
                          <a:pt x="9" y="14"/>
                        </a:lnTo>
                        <a:lnTo>
                          <a:pt x="9" y="13"/>
                        </a:lnTo>
                        <a:lnTo>
                          <a:pt x="9" y="11"/>
                        </a:lnTo>
                        <a:lnTo>
                          <a:pt x="9" y="9"/>
                        </a:lnTo>
                        <a:lnTo>
                          <a:pt x="8" y="7"/>
                        </a:lnTo>
                        <a:lnTo>
                          <a:pt x="7" y="5"/>
                        </a:lnTo>
                        <a:lnTo>
                          <a:pt x="6" y="4"/>
                        </a:lnTo>
                        <a:lnTo>
                          <a:pt x="3" y="3"/>
                        </a:lnTo>
                        <a:lnTo>
                          <a:pt x="1" y="2"/>
                        </a:lnTo>
                        <a:lnTo>
                          <a:pt x="0" y="1"/>
                        </a:lnTo>
                        <a:lnTo>
                          <a:pt x="1" y="0"/>
                        </a:lnTo>
                        <a:lnTo>
                          <a:pt x="2" y="0"/>
                        </a:lnTo>
                        <a:lnTo>
                          <a:pt x="3" y="0"/>
                        </a:lnTo>
                        <a:lnTo>
                          <a:pt x="6" y="1"/>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7" name="Freeform 136"/>
                  <p:cNvSpPr>
                    <a:spLocks/>
                  </p:cNvSpPr>
                  <p:nvPr/>
                </p:nvSpPr>
                <p:spPr bwMode="auto">
                  <a:xfrm>
                    <a:off x="4559" y="3619"/>
                    <a:ext cx="17" cy="17"/>
                  </a:xfrm>
                  <a:custGeom>
                    <a:avLst/>
                    <a:gdLst>
                      <a:gd name="T0" fmla="*/ 0 w 17"/>
                      <a:gd name="T1" fmla="*/ 0 h 17"/>
                      <a:gd name="T2" fmla="*/ 1 w 17"/>
                      <a:gd name="T3" fmla="*/ 0 h 17"/>
                      <a:gd name="T4" fmla="*/ 2 w 17"/>
                      <a:gd name="T5" fmla="*/ 1 h 17"/>
                      <a:gd name="T6" fmla="*/ 4 w 17"/>
                      <a:gd name="T7" fmla="*/ 2 h 17"/>
                      <a:gd name="T8" fmla="*/ 5 w 17"/>
                      <a:gd name="T9" fmla="*/ 2 h 17"/>
                      <a:gd name="T10" fmla="*/ 8 w 17"/>
                      <a:gd name="T11" fmla="*/ 3 h 17"/>
                      <a:gd name="T12" fmla="*/ 10 w 17"/>
                      <a:gd name="T13" fmla="*/ 4 h 17"/>
                      <a:gd name="T14" fmla="*/ 11 w 17"/>
                      <a:gd name="T15" fmla="*/ 4 h 17"/>
                      <a:gd name="T16" fmla="*/ 12 w 17"/>
                      <a:gd name="T17" fmla="*/ 4 h 17"/>
                      <a:gd name="T18" fmla="*/ 13 w 17"/>
                      <a:gd name="T19" fmla="*/ 5 h 17"/>
                      <a:gd name="T20" fmla="*/ 14 w 17"/>
                      <a:gd name="T21" fmla="*/ 7 h 17"/>
                      <a:gd name="T22" fmla="*/ 14 w 17"/>
                      <a:gd name="T23" fmla="*/ 8 h 17"/>
                      <a:gd name="T24" fmla="*/ 16 w 17"/>
                      <a:gd name="T25" fmla="*/ 10 h 17"/>
                      <a:gd name="T26" fmla="*/ 16 w 17"/>
                      <a:gd name="T27" fmla="*/ 11 h 17"/>
                      <a:gd name="T28" fmla="*/ 14 w 17"/>
                      <a:gd name="T29" fmla="*/ 13 h 17"/>
                      <a:gd name="T30" fmla="*/ 13 w 17"/>
                      <a:gd name="T31" fmla="*/ 14 h 17"/>
                      <a:gd name="T32" fmla="*/ 12 w 17"/>
                      <a:gd name="T33" fmla="*/ 15 h 17"/>
                      <a:gd name="T34" fmla="*/ 11 w 17"/>
                      <a:gd name="T35" fmla="*/ 15 h 17"/>
                      <a:gd name="T36" fmla="*/ 10 w 17"/>
                      <a:gd name="T37" fmla="*/ 15 h 17"/>
                      <a:gd name="T38" fmla="*/ 9 w 17"/>
                      <a:gd name="T39" fmla="*/ 16 h 17"/>
                      <a:gd name="T40" fmla="*/ 8 w 17"/>
                      <a:gd name="T41" fmla="*/ 15 h 17"/>
                      <a:gd name="T42" fmla="*/ 6 w 17"/>
                      <a:gd name="T43" fmla="*/ 15 h 17"/>
                      <a:gd name="T44" fmla="*/ 5 w 17"/>
                      <a:gd name="T45" fmla="*/ 14 h 17"/>
                      <a:gd name="T46" fmla="*/ 4 w 17"/>
                      <a:gd name="T47" fmla="*/ 13 h 17"/>
                      <a:gd name="T48" fmla="*/ 3 w 17"/>
                      <a:gd name="T49" fmla="*/ 13 h 17"/>
                      <a:gd name="T50" fmla="*/ 2 w 17"/>
                      <a:gd name="T51" fmla="*/ 13 h 17"/>
                      <a:gd name="T52" fmla="*/ 2 w 17"/>
                      <a:gd name="T53" fmla="*/ 12 h 17"/>
                      <a:gd name="T54" fmla="*/ 1 w 17"/>
                      <a:gd name="T55" fmla="*/ 12 h 17"/>
                      <a:gd name="T56" fmla="*/ 0 w 17"/>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0" y="0"/>
                        </a:moveTo>
                        <a:lnTo>
                          <a:pt x="1" y="0"/>
                        </a:lnTo>
                        <a:lnTo>
                          <a:pt x="2" y="1"/>
                        </a:lnTo>
                        <a:lnTo>
                          <a:pt x="4" y="2"/>
                        </a:lnTo>
                        <a:lnTo>
                          <a:pt x="5" y="2"/>
                        </a:lnTo>
                        <a:lnTo>
                          <a:pt x="8" y="3"/>
                        </a:lnTo>
                        <a:lnTo>
                          <a:pt x="10" y="4"/>
                        </a:lnTo>
                        <a:lnTo>
                          <a:pt x="11" y="4"/>
                        </a:lnTo>
                        <a:lnTo>
                          <a:pt x="12" y="4"/>
                        </a:lnTo>
                        <a:lnTo>
                          <a:pt x="13" y="5"/>
                        </a:lnTo>
                        <a:lnTo>
                          <a:pt x="14" y="7"/>
                        </a:lnTo>
                        <a:lnTo>
                          <a:pt x="14" y="8"/>
                        </a:lnTo>
                        <a:lnTo>
                          <a:pt x="16" y="10"/>
                        </a:lnTo>
                        <a:lnTo>
                          <a:pt x="16" y="11"/>
                        </a:lnTo>
                        <a:lnTo>
                          <a:pt x="14" y="13"/>
                        </a:lnTo>
                        <a:lnTo>
                          <a:pt x="13" y="14"/>
                        </a:lnTo>
                        <a:lnTo>
                          <a:pt x="12" y="15"/>
                        </a:lnTo>
                        <a:lnTo>
                          <a:pt x="11" y="15"/>
                        </a:lnTo>
                        <a:lnTo>
                          <a:pt x="10" y="15"/>
                        </a:lnTo>
                        <a:lnTo>
                          <a:pt x="9" y="16"/>
                        </a:lnTo>
                        <a:lnTo>
                          <a:pt x="8" y="15"/>
                        </a:lnTo>
                        <a:lnTo>
                          <a:pt x="6" y="15"/>
                        </a:lnTo>
                        <a:lnTo>
                          <a:pt x="5" y="14"/>
                        </a:lnTo>
                        <a:lnTo>
                          <a:pt x="4" y="13"/>
                        </a:lnTo>
                        <a:lnTo>
                          <a:pt x="3" y="13"/>
                        </a:lnTo>
                        <a:lnTo>
                          <a:pt x="2" y="13"/>
                        </a:lnTo>
                        <a:lnTo>
                          <a:pt x="2" y="12"/>
                        </a:lnTo>
                        <a:lnTo>
                          <a:pt x="1" y="12"/>
                        </a:lnTo>
                        <a:lnTo>
                          <a:pt x="0" y="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sp>
              <p:nvSpPr>
                <p:cNvPr id="111" name="Freeform 110"/>
                <p:cNvSpPr>
                  <a:spLocks/>
                </p:cNvSpPr>
                <p:nvPr/>
              </p:nvSpPr>
              <p:spPr bwMode="auto">
                <a:xfrm>
                  <a:off x="4535" y="3431"/>
                  <a:ext cx="488" cy="145"/>
                </a:xfrm>
                <a:custGeom>
                  <a:avLst/>
                  <a:gdLst>
                    <a:gd name="T0" fmla="*/ 484 w 488"/>
                    <a:gd name="T1" fmla="*/ 135 h 145"/>
                    <a:gd name="T2" fmla="*/ 466 w 488"/>
                    <a:gd name="T3" fmla="*/ 124 h 145"/>
                    <a:gd name="T4" fmla="*/ 440 w 488"/>
                    <a:gd name="T5" fmla="*/ 109 h 145"/>
                    <a:gd name="T6" fmla="*/ 421 w 488"/>
                    <a:gd name="T7" fmla="*/ 98 h 145"/>
                    <a:gd name="T8" fmla="*/ 413 w 488"/>
                    <a:gd name="T9" fmla="*/ 95 h 145"/>
                    <a:gd name="T10" fmla="*/ 390 w 488"/>
                    <a:gd name="T11" fmla="*/ 92 h 145"/>
                    <a:gd name="T12" fmla="*/ 359 w 488"/>
                    <a:gd name="T13" fmla="*/ 88 h 145"/>
                    <a:gd name="T14" fmla="*/ 336 w 488"/>
                    <a:gd name="T15" fmla="*/ 86 h 145"/>
                    <a:gd name="T16" fmla="*/ 329 w 488"/>
                    <a:gd name="T17" fmla="*/ 84 h 145"/>
                    <a:gd name="T18" fmla="*/ 308 w 488"/>
                    <a:gd name="T19" fmla="*/ 76 h 145"/>
                    <a:gd name="T20" fmla="*/ 281 w 488"/>
                    <a:gd name="T21" fmla="*/ 64 h 145"/>
                    <a:gd name="T22" fmla="*/ 260 w 488"/>
                    <a:gd name="T23" fmla="*/ 55 h 145"/>
                    <a:gd name="T24" fmla="*/ 249 w 488"/>
                    <a:gd name="T25" fmla="*/ 53 h 145"/>
                    <a:gd name="T26" fmla="*/ 208 w 488"/>
                    <a:gd name="T27" fmla="*/ 52 h 145"/>
                    <a:gd name="T28" fmla="*/ 152 w 488"/>
                    <a:gd name="T29" fmla="*/ 52 h 145"/>
                    <a:gd name="T30" fmla="*/ 110 w 488"/>
                    <a:gd name="T31" fmla="*/ 52 h 145"/>
                    <a:gd name="T32" fmla="*/ 98 w 488"/>
                    <a:gd name="T33" fmla="*/ 49 h 145"/>
                    <a:gd name="T34" fmla="*/ 70 w 488"/>
                    <a:gd name="T35" fmla="*/ 35 h 145"/>
                    <a:gd name="T36" fmla="*/ 34 w 488"/>
                    <a:gd name="T37" fmla="*/ 17 h 145"/>
                    <a:gd name="T38" fmla="*/ 6 w 488"/>
                    <a:gd name="T39" fmla="*/ 3 h 145"/>
                    <a:gd name="T40" fmla="*/ 0 w 488"/>
                    <a:gd name="T41" fmla="*/ 8 h 145"/>
                    <a:gd name="T42" fmla="*/ 18 w 488"/>
                    <a:gd name="T43" fmla="*/ 16 h 145"/>
                    <a:gd name="T44" fmla="*/ 52 w 488"/>
                    <a:gd name="T45" fmla="*/ 34 h 145"/>
                    <a:gd name="T46" fmla="*/ 86 w 488"/>
                    <a:gd name="T47" fmla="*/ 51 h 145"/>
                    <a:gd name="T48" fmla="*/ 103 w 488"/>
                    <a:gd name="T49" fmla="*/ 59 h 145"/>
                    <a:gd name="T50" fmla="*/ 128 w 488"/>
                    <a:gd name="T51" fmla="*/ 59 h 145"/>
                    <a:gd name="T52" fmla="*/ 180 w 488"/>
                    <a:gd name="T53" fmla="*/ 60 h 145"/>
                    <a:gd name="T54" fmla="*/ 232 w 488"/>
                    <a:gd name="T55" fmla="*/ 60 h 145"/>
                    <a:gd name="T56" fmla="*/ 256 w 488"/>
                    <a:gd name="T57" fmla="*/ 61 h 145"/>
                    <a:gd name="T58" fmla="*/ 269 w 488"/>
                    <a:gd name="T59" fmla="*/ 67 h 145"/>
                    <a:gd name="T60" fmla="*/ 295 w 488"/>
                    <a:gd name="T61" fmla="*/ 78 h 145"/>
                    <a:gd name="T62" fmla="*/ 320 w 488"/>
                    <a:gd name="T63" fmla="*/ 88 h 145"/>
                    <a:gd name="T64" fmla="*/ 332 w 488"/>
                    <a:gd name="T65" fmla="*/ 93 h 145"/>
                    <a:gd name="T66" fmla="*/ 345 w 488"/>
                    <a:gd name="T67" fmla="*/ 95 h 145"/>
                    <a:gd name="T68" fmla="*/ 374 w 488"/>
                    <a:gd name="T69" fmla="*/ 98 h 145"/>
                    <a:gd name="T70" fmla="*/ 403 w 488"/>
                    <a:gd name="T71" fmla="*/ 101 h 145"/>
                    <a:gd name="T72" fmla="*/ 417 w 488"/>
                    <a:gd name="T73" fmla="*/ 103 h 145"/>
                    <a:gd name="T74" fmla="*/ 429 w 488"/>
                    <a:gd name="T75" fmla="*/ 110 h 145"/>
                    <a:gd name="T76" fmla="*/ 453 w 488"/>
                    <a:gd name="T77" fmla="*/ 124 h 145"/>
                    <a:gd name="T78" fmla="*/ 477 w 488"/>
                    <a:gd name="T79" fmla="*/ 138 h 145"/>
                    <a:gd name="T80" fmla="*/ 487 w 488"/>
                    <a:gd name="T8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145">
                      <a:moveTo>
                        <a:pt x="487" y="137"/>
                      </a:moveTo>
                      <a:lnTo>
                        <a:pt x="484" y="135"/>
                      </a:lnTo>
                      <a:lnTo>
                        <a:pt x="477" y="130"/>
                      </a:lnTo>
                      <a:lnTo>
                        <a:pt x="466" y="124"/>
                      </a:lnTo>
                      <a:lnTo>
                        <a:pt x="453" y="117"/>
                      </a:lnTo>
                      <a:lnTo>
                        <a:pt x="440" y="109"/>
                      </a:lnTo>
                      <a:lnTo>
                        <a:pt x="429" y="102"/>
                      </a:lnTo>
                      <a:lnTo>
                        <a:pt x="421" y="98"/>
                      </a:lnTo>
                      <a:lnTo>
                        <a:pt x="417" y="96"/>
                      </a:lnTo>
                      <a:lnTo>
                        <a:pt x="413" y="95"/>
                      </a:lnTo>
                      <a:lnTo>
                        <a:pt x="403" y="94"/>
                      </a:lnTo>
                      <a:lnTo>
                        <a:pt x="390" y="92"/>
                      </a:lnTo>
                      <a:lnTo>
                        <a:pt x="374" y="90"/>
                      </a:lnTo>
                      <a:lnTo>
                        <a:pt x="359" y="88"/>
                      </a:lnTo>
                      <a:lnTo>
                        <a:pt x="345" y="87"/>
                      </a:lnTo>
                      <a:lnTo>
                        <a:pt x="336" y="86"/>
                      </a:lnTo>
                      <a:lnTo>
                        <a:pt x="332" y="85"/>
                      </a:lnTo>
                      <a:lnTo>
                        <a:pt x="329" y="84"/>
                      </a:lnTo>
                      <a:lnTo>
                        <a:pt x="320" y="81"/>
                      </a:lnTo>
                      <a:lnTo>
                        <a:pt x="308" y="76"/>
                      </a:lnTo>
                      <a:lnTo>
                        <a:pt x="295" y="70"/>
                      </a:lnTo>
                      <a:lnTo>
                        <a:pt x="281" y="64"/>
                      </a:lnTo>
                      <a:lnTo>
                        <a:pt x="269" y="59"/>
                      </a:lnTo>
                      <a:lnTo>
                        <a:pt x="260" y="55"/>
                      </a:lnTo>
                      <a:lnTo>
                        <a:pt x="256" y="53"/>
                      </a:lnTo>
                      <a:lnTo>
                        <a:pt x="249" y="53"/>
                      </a:lnTo>
                      <a:lnTo>
                        <a:pt x="232" y="52"/>
                      </a:lnTo>
                      <a:lnTo>
                        <a:pt x="208" y="52"/>
                      </a:lnTo>
                      <a:lnTo>
                        <a:pt x="180" y="52"/>
                      </a:lnTo>
                      <a:lnTo>
                        <a:pt x="152" y="52"/>
                      </a:lnTo>
                      <a:lnTo>
                        <a:pt x="128" y="52"/>
                      </a:lnTo>
                      <a:lnTo>
                        <a:pt x="110" y="52"/>
                      </a:lnTo>
                      <a:lnTo>
                        <a:pt x="103" y="52"/>
                      </a:lnTo>
                      <a:lnTo>
                        <a:pt x="98" y="49"/>
                      </a:lnTo>
                      <a:lnTo>
                        <a:pt x="86" y="44"/>
                      </a:lnTo>
                      <a:lnTo>
                        <a:pt x="70" y="35"/>
                      </a:lnTo>
                      <a:lnTo>
                        <a:pt x="52" y="26"/>
                      </a:lnTo>
                      <a:lnTo>
                        <a:pt x="34" y="17"/>
                      </a:lnTo>
                      <a:lnTo>
                        <a:pt x="18" y="8"/>
                      </a:lnTo>
                      <a:lnTo>
                        <a:pt x="6" y="3"/>
                      </a:lnTo>
                      <a:lnTo>
                        <a:pt x="0" y="0"/>
                      </a:lnTo>
                      <a:lnTo>
                        <a:pt x="0" y="8"/>
                      </a:lnTo>
                      <a:lnTo>
                        <a:pt x="6" y="10"/>
                      </a:lnTo>
                      <a:lnTo>
                        <a:pt x="18" y="16"/>
                      </a:lnTo>
                      <a:lnTo>
                        <a:pt x="34" y="24"/>
                      </a:lnTo>
                      <a:lnTo>
                        <a:pt x="52" y="34"/>
                      </a:lnTo>
                      <a:lnTo>
                        <a:pt x="70" y="43"/>
                      </a:lnTo>
                      <a:lnTo>
                        <a:pt x="86" y="51"/>
                      </a:lnTo>
                      <a:lnTo>
                        <a:pt x="98" y="57"/>
                      </a:lnTo>
                      <a:lnTo>
                        <a:pt x="103" y="59"/>
                      </a:lnTo>
                      <a:lnTo>
                        <a:pt x="110" y="59"/>
                      </a:lnTo>
                      <a:lnTo>
                        <a:pt x="128" y="59"/>
                      </a:lnTo>
                      <a:lnTo>
                        <a:pt x="152" y="59"/>
                      </a:lnTo>
                      <a:lnTo>
                        <a:pt x="180" y="60"/>
                      </a:lnTo>
                      <a:lnTo>
                        <a:pt x="208" y="60"/>
                      </a:lnTo>
                      <a:lnTo>
                        <a:pt x="232" y="60"/>
                      </a:lnTo>
                      <a:lnTo>
                        <a:pt x="249" y="61"/>
                      </a:lnTo>
                      <a:lnTo>
                        <a:pt x="256" y="61"/>
                      </a:lnTo>
                      <a:lnTo>
                        <a:pt x="260" y="63"/>
                      </a:lnTo>
                      <a:lnTo>
                        <a:pt x="269" y="67"/>
                      </a:lnTo>
                      <a:lnTo>
                        <a:pt x="281" y="72"/>
                      </a:lnTo>
                      <a:lnTo>
                        <a:pt x="295" y="78"/>
                      </a:lnTo>
                      <a:lnTo>
                        <a:pt x="308" y="84"/>
                      </a:lnTo>
                      <a:lnTo>
                        <a:pt x="320" y="88"/>
                      </a:lnTo>
                      <a:lnTo>
                        <a:pt x="329" y="92"/>
                      </a:lnTo>
                      <a:lnTo>
                        <a:pt x="332" y="93"/>
                      </a:lnTo>
                      <a:lnTo>
                        <a:pt x="336" y="94"/>
                      </a:lnTo>
                      <a:lnTo>
                        <a:pt x="345" y="95"/>
                      </a:lnTo>
                      <a:lnTo>
                        <a:pt x="359" y="96"/>
                      </a:lnTo>
                      <a:lnTo>
                        <a:pt x="374" y="98"/>
                      </a:lnTo>
                      <a:lnTo>
                        <a:pt x="390" y="100"/>
                      </a:lnTo>
                      <a:lnTo>
                        <a:pt x="403" y="101"/>
                      </a:lnTo>
                      <a:lnTo>
                        <a:pt x="413" y="103"/>
                      </a:lnTo>
                      <a:lnTo>
                        <a:pt x="417" y="103"/>
                      </a:lnTo>
                      <a:lnTo>
                        <a:pt x="421" y="105"/>
                      </a:lnTo>
                      <a:lnTo>
                        <a:pt x="429" y="110"/>
                      </a:lnTo>
                      <a:lnTo>
                        <a:pt x="440" y="117"/>
                      </a:lnTo>
                      <a:lnTo>
                        <a:pt x="453" y="124"/>
                      </a:lnTo>
                      <a:lnTo>
                        <a:pt x="466" y="132"/>
                      </a:lnTo>
                      <a:lnTo>
                        <a:pt x="477" y="138"/>
                      </a:lnTo>
                      <a:lnTo>
                        <a:pt x="484" y="143"/>
                      </a:lnTo>
                      <a:lnTo>
                        <a:pt x="487" y="144"/>
                      </a:lnTo>
                      <a:lnTo>
                        <a:pt x="487" y="137"/>
                      </a:lnTo>
                    </a:path>
                  </a:pathLst>
                </a:custGeom>
                <a:solidFill>
                  <a:srgbClr val="CCCC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2" name="Freeform 111"/>
                <p:cNvSpPr>
                  <a:spLocks/>
                </p:cNvSpPr>
                <p:nvPr/>
              </p:nvSpPr>
              <p:spPr bwMode="auto">
                <a:xfrm>
                  <a:off x="4467" y="3581"/>
                  <a:ext cx="49" cy="94"/>
                </a:xfrm>
                <a:custGeom>
                  <a:avLst/>
                  <a:gdLst>
                    <a:gd name="T0" fmla="*/ 18 w 49"/>
                    <a:gd name="T1" fmla="*/ 32 h 94"/>
                    <a:gd name="T2" fmla="*/ 16 w 49"/>
                    <a:gd name="T3" fmla="*/ 28 h 94"/>
                    <a:gd name="T4" fmla="*/ 17 w 49"/>
                    <a:gd name="T5" fmla="*/ 25 h 94"/>
                    <a:gd name="T6" fmla="*/ 18 w 49"/>
                    <a:gd name="T7" fmla="*/ 22 h 94"/>
                    <a:gd name="T8" fmla="*/ 21 w 49"/>
                    <a:gd name="T9" fmla="*/ 33 h 94"/>
                    <a:gd name="T10" fmla="*/ 35 w 49"/>
                    <a:gd name="T11" fmla="*/ 5 h 94"/>
                    <a:gd name="T12" fmla="*/ 28 w 49"/>
                    <a:gd name="T13" fmla="*/ 5 h 94"/>
                    <a:gd name="T14" fmla="*/ 20 w 49"/>
                    <a:gd name="T15" fmla="*/ 7 h 94"/>
                    <a:gd name="T16" fmla="*/ 12 w 49"/>
                    <a:gd name="T17" fmla="*/ 11 h 94"/>
                    <a:gd name="T18" fmla="*/ 6 w 49"/>
                    <a:gd name="T19" fmla="*/ 18 h 94"/>
                    <a:gd name="T20" fmla="*/ 2 w 49"/>
                    <a:gd name="T21" fmla="*/ 26 h 94"/>
                    <a:gd name="T22" fmla="*/ 1 w 49"/>
                    <a:gd name="T23" fmla="*/ 34 h 94"/>
                    <a:gd name="T24" fmla="*/ 2 w 49"/>
                    <a:gd name="T25" fmla="*/ 40 h 94"/>
                    <a:gd name="T26" fmla="*/ 4 w 49"/>
                    <a:gd name="T27" fmla="*/ 45 h 94"/>
                    <a:gd name="T28" fmla="*/ 7 w 49"/>
                    <a:gd name="T29" fmla="*/ 48 h 94"/>
                    <a:gd name="T30" fmla="*/ 10 w 49"/>
                    <a:gd name="T31" fmla="*/ 50 h 94"/>
                    <a:gd name="T32" fmla="*/ 14 w 49"/>
                    <a:gd name="T33" fmla="*/ 51 h 94"/>
                    <a:gd name="T34" fmla="*/ 21 w 49"/>
                    <a:gd name="T35" fmla="*/ 52 h 94"/>
                    <a:gd name="T36" fmla="*/ 19 w 49"/>
                    <a:gd name="T37" fmla="*/ 69 h 94"/>
                    <a:gd name="T38" fmla="*/ 17 w 49"/>
                    <a:gd name="T39" fmla="*/ 67 h 94"/>
                    <a:gd name="T40" fmla="*/ 16 w 49"/>
                    <a:gd name="T41" fmla="*/ 63 h 94"/>
                    <a:gd name="T42" fmla="*/ 0 w 49"/>
                    <a:gd name="T43" fmla="*/ 67 h 94"/>
                    <a:gd name="T44" fmla="*/ 1 w 49"/>
                    <a:gd name="T45" fmla="*/ 72 h 94"/>
                    <a:gd name="T46" fmla="*/ 2 w 49"/>
                    <a:gd name="T47" fmla="*/ 76 h 94"/>
                    <a:gd name="T48" fmla="*/ 5 w 49"/>
                    <a:gd name="T49" fmla="*/ 80 h 94"/>
                    <a:gd name="T50" fmla="*/ 8 w 49"/>
                    <a:gd name="T51" fmla="*/ 82 h 94"/>
                    <a:gd name="T52" fmla="*/ 11 w 49"/>
                    <a:gd name="T53" fmla="*/ 84 h 94"/>
                    <a:gd name="T54" fmla="*/ 15 w 49"/>
                    <a:gd name="T55" fmla="*/ 84 h 94"/>
                    <a:gd name="T56" fmla="*/ 20 w 49"/>
                    <a:gd name="T57" fmla="*/ 84 h 94"/>
                    <a:gd name="T58" fmla="*/ 27 w 49"/>
                    <a:gd name="T59" fmla="*/ 82 h 94"/>
                    <a:gd name="T60" fmla="*/ 32 w 49"/>
                    <a:gd name="T61" fmla="*/ 80 h 94"/>
                    <a:gd name="T62" fmla="*/ 36 w 49"/>
                    <a:gd name="T63" fmla="*/ 78 h 94"/>
                    <a:gd name="T64" fmla="*/ 39 w 49"/>
                    <a:gd name="T65" fmla="*/ 75 h 94"/>
                    <a:gd name="T66" fmla="*/ 42 w 49"/>
                    <a:gd name="T67" fmla="*/ 72 h 94"/>
                    <a:gd name="T68" fmla="*/ 44 w 49"/>
                    <a:gd name="T69" fmla="*/ 67 h 94"/>
                    <a:gd name="T70" fmla="*/ 46 w 49"/>
                    <a:gd name="T71" fmla="*/ 62 h 94"/>
                    <a:gd name="T72" fmla="*/ 48 w 49"/>
                    <a:gd name="T73" fmla="*/ 57 h 94"/>
                    <a:gd name="T74" fmla="*/ 48 w 49"/>
                    <a:gd name="T75" fmla="*/ 52 h 94"/>
                    <a:gd name="T76" fmla="*/ 47 w 49"/>
                    <a:gd name="T77" fmla="*/ 43 h 94"/>
                    <a:gd name="T78" fmla="*/ 43 w 49"/>
                    <a:gd name="T79" fmla="*/ 37 h 94"/>
                    <a:gd name="T80" fmla="*/ 37 w 49"/>
                    <a:gd name="T81" fmla="*/ 35 h 94"/>
                    <a:gd name="T82" fmla="*/ 27 w 49"/>
                    <a:gd name="T83" fmla="*/ 33 h 94"/>
                    <a:gd name="T84" fmla="*/ 28 w 49"/>
                    <a:gd name="T85" fmla="*/ 20 h 94"/>
                    <a:gd name="T86" fmla="*/ 30 w 49"/>
                    <a:gd name="T87" fmla="*/ 22 h 94"/>
                    <a:gd name="T88" fmla="*/ 31 w 49"/>
                    <a:gd name="T89" fmla="*/ 25 h 94"/>
                    <a:gd name="T90" fmla="*/ 44 w 49"/>
                    <a:gd name="T91" fmla="*/ 12 h 94"/>
                    <a:gd name="T92" fmla="*/ 41 w 49"/>
                    <a:gd name="T93" fmla="*/ 7 h 94"/>
                    <a:gd name="T94" fmla="*/ 28 w 49"/>
                    <a:gd name="T95" fmla="*/ 53 h 94"/>
                    <a:gd name="T96" fmla="*/ 31 w 49"/>
                    <a:gd name="T97" fmla="*/ 54 h 94"/>
                    <a:gd name="T98" fmla="*/ 33 w 49"/>
                    <a:gd name="T99" fmla="*/ 56 h 94"/>
                    <a:gd name="T100" fmla="*/ 33 w 49"/>
                    <a:gd name="T101" fmla="*/ 60 h 94"/>
                    <a:gd name="T102" fmla="*/ 32 w 49"/>
                    <a:gd name="T103" fmla="*/ 63 h 94"/>
                    <a:gd name="T104" fmla="*/ 31 w 49"/>
                    <a:gd name="T105" fmla="*/ 66 h 94"/>
                    <a:gd name="T106" fmla="*/ 28 w 49"/>
                    <a:gd name="T107"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94">
                      <a:moveTo>
                        <a:pt x="21" y="33"/>
                      </a:moveTo>
                      <a:lnTo>
                        <a:pt x="20" y="33"/>
                      </a:lnTo>
                      <a:lnTo>
                        <a:pt x="19" y="32"/>
                      </a:lnTo>
                      <a:lnTo>
                        <a:pt x="18" y="32"/>
                      </a:lnTo>
                      <a:lnTo>
                        <a:pt x="17" y="31"/>
                      </a:lnTo>
                      <a:lnTo>
                        <a:pt x="17" y="30"/>
                      </a:lnTo>
                      <a:lnTo>
                        <a:pt x="16" y="29"/>
                      </a:lnTo>
                      <a:lnTo>
                        <a:pt x="16" y="28"/>
                      </a:lnTo>
                      <a:lnTo>
                        <a:pt x="16" y="27"/>
                      </a:lnTo>
                      <a:lnTo>
                        <a:pt x="16" y="26"/>
                      </a:lnTo>
                      <a:lnTo>
                        <a:pt x="16" y="25"/>
                      </a:lnTo>
                      <a:lnTo>
                        <a:pt x="17" y="25"/>
                      </a:lnTo>
                      <a:lnTo>
                        <a:pt x="17" y="24"/>
                      </a:lnTo>
                      <a:lnTo>
                        <a:pt x="17" y="23"/>
                      </a:lnTo>
                      <a:lnTo>
                        <a:pt x="18" y="23"/>
                      </a:lnTo>
                      <a:lnTo>
                        <a:pt x="18" y="22"/>
                      </a:lnTo>
                      <a:lnTo>
                        <a:pt x="19" y="21"/>
                      </a:lnTo>
                      <a:lnTo>
                        <a:pt x="20" y="20"/>
                      </a:lnTo>
                      <a:lnTo>
                        <a:pt x="21" y="20"/>
                      </a:lnTo>
                      <a:lnTo>
                        <a:pt x="21" y="33"/>
                      </a:lnTo>
                      <a:lnTo>
                        <a:pt x="40" y="7"/>
                      </a:lnTo>
                      <a:lnTo>
                        <a:pt x="38" y="6"/>
                      </a:lnTo>
                      <a:lnTo>
                        <a:pt x="37" y="5"/>
                      </a:lnTo>
                      <a:lnTo>
                        <a:pt x="35" y="5"/>
                      </a:lnTo>
                      <a:lnTo>
                        <a:pt x="34" y="5"/>
                      </a:lnTo>
                      <a:lnTo>
                        <a:pt x="32" y="4"/>
                      </a:lnTo>
                      <a:lnTo>
                        <a:pt x="30" y="4"/>
                      </a:lnTo>
                      <a:lnTo>
                        <a:pt x="28" y="5"/>
                      </a:lnTo>
                      <a:lnTo>
                        <a:pt x="26" y="5"/>
                      </a:lnTo>
                      <a:lnTo>
                        <a:pt x="26" y="0"/>
                      </a:lnTo>
                      <a:lnTo>
                        <a:pt x="20" y="2"/>
                      </a:lnTo>
                      <a:lnTo>
                        <a:pt x="20" y="7"/>
                      </a:lnTo>
                      <a:lnTo>
                        <a:pt x="18" y="8"/>
                      </a:lnTo>
                      <a:lnTo>
                        <a:pt x="16" y="9"/>
                      </a:lnTo>
                      <a:lnTo>
                        <a:pt x="14" y="10"/>
                      </a:lnTo>
                      <a:lnTo>
                        <a:pt x="12" y="11"/>
                      </a:lnTo>
                      <a:lnTo>
                        <a:pt x="10" y="13"/>
                      </a:lnTo>
                      <a:lnTo>
                        <a:pt x="9" y="14"/>
                      </a:lnTo>
                      <a:lnTo>
                        <a:pt x="7" y="16"/>
                      </a:lnTo>
                      <a:lnTo>
                        <a:pt x="6" y="18"/>
                      </a:lnTo>
                      <a:lnTo>
                        <a:pt x="5" y="20"/>
                      </a:lnTo>
                      <a:lnTo>
                        <a:pt x="4" y="22"/>
                      </a:lnTo>
                      <a:lnTo>
                        <a:pt x="3" y="24"/>
                      </a:lnTo>
                      <a:lnTo>
                        <a:pt x="2" y="26"/>
                      </a:lnTo>
                      <a:lnTo>
                        <a:pt x="2" y="28"/>
                      </a:lnTo>
                      <a:lnTo>
                        <a:pt x="2" y="30"/>
                      </a:lnTo>
                      <a:lnTo>
                        <a:pt x="1" y="32"/>
                      </a:lnTo>
                      <a:lnTo>
                        <a:pt x="1" y="34"/>
                      </a:lnTo>
                      <a:lnTo>
                        <a:pt x="1" y="36"/>
                      </a:lnTo>
                      <a:lnTo>
                        <a:pt x="2" y="37"/>
                      </a:lnTo>
                      <a:lnTo>
                        <a:pt x="2" y="39"/>
                      </a:lnTo>
                      <a:lnTo>
                        <a:pt x="2" y="40"/>
                      </a:lnTo>
                      <a:lnTo>
                        <a:pt x="2" y="42"/>
                      </a:lnTo>
                      <a:lnTo>
                        <a:pt x="3" y="43"/>
                      </a:lnTo>
                      <a:lnTo>
                        <a:pt x="3" y="44"/>
                      </a:lnTo>
                      <a:lnTo>
                        <a:pt x="4" y="45"/>
                      </a:lnTo>
                      <a:lnTo>
                        <a:pt x="5" y="46"/>
                      </a:lnTo>
                      <a:lnTo>
                        <a:pt x="5" y="47"/>
                      </a:lnTo>
                      <a:lnTo>
                        <a:pt x="6" y="47"/>
                      </a:lnTo>
                      <a:lnTo>
                        <a:pt x="7" y="48"/>
                      </a:lnTo>
                      <a:lnTo>
                        <a:pt x="7" y="49"/>
                      </a:lnTo>
                      <a:lnTo>
                        <a:pt x="8" y="49"/>
                      </a:lnTo>
                      <a:lnTo>
                        <a:pt x="9" y="50"/>
                      </a:lnTo>
                      <a:lnTo>
                        <a:pt x="10" y="50"/>
                      </a:lnTo>
                      <a:lnTo>
                        <a:pt x="11" y="50"/>
                      </a:lnTo>
                      <a:lnTo>
                        <a:pt x="12" y="51"/>
                      </a:lnTo>
                      <a:lnTo>
                        <a:pt x="13" y="51"/>
                      </a:lnTo>
                      <a:lnTo>
                        <a:pt x="14" y="51"/>
                      </a:lnTo>
                      <a:lnTo>
                        <a:pt x="16" y="51"/>
                      </a:lnTo>
                      <a:lnTo>
                        <a:pt x="17" y="51"/>
                      </a:lnTo>
                      <a:lnTo>
                        <a:pt x="19" y="52"/>
                      </a:lnTo>
                      <a:lnTo>
                        <a:pt x="21" y="52"/>
                      </a:lnTo>
                      <a:lnTo>
                        <a:pt x="21" y="70"/>
                      </a:lnTo>
                      <a:lnTo>
                        <a:pt x="21" y="69"/>
                      </a:lnTo>
                      <a:lnTo>
                        <a:pt x="20" y="69"/>
                      </a:lnTo>
                      <a:lnTo>
                        <a:pt x="19" y="69"/>
                      </a:lnTo>
                      <a:lnTo>
                        <a:pt x="19" y="68"/>
                      </a:lnTo>
                      <a:lnTo>
                        <a:pt x="18" y="68"/>
                      </a:lnTo>
                      <a:lnTo>
                        <a:pt x="18" y="67"/>
                      </a:lnTo>
                      <a:lnTo>
                        <a:pt x="17" y="67"/>
                      </a:lnTo>
                      <a:lnTo>
                        <a:pt x="17" y="66"/>
                      </a:lnTo>
                      <a:lnTo>
                        <a:pt x="17" y="65"/>
                      </a:lnTo>
                      <a:lnTo>
                        <a:pt x="16" y="64"/>
                      </a:lnTo>
                      <a:lnTo>
                        <a:pt x="16" y="63"/>
                      </a:lnTo>
                      <a:lnTo>
                        <a:pt x="16" y="62"/>
                      </a:lnTo>
                      <a:lnTo>
                        <a:pt x="16" y="61"/>
                      </a:lnTo>
                      <a:lnTo>
                        <a:pt x="15" y="60"/>
                      </a:lnTo>
                      <a:lnTo>
                        <a:pt x="0" y="67"/>
                      </a:lnTo>
                      <a:lnTo>
                        <a:pt x="0" y="68"/>
                      </a:lnTo>
                      <a:lnTo>
                        <a:pt x="0" y="69"/>
                      </a:lnTo>
                      <a:lnTo>
                        <a:pt x="0" y="71"/>
                      </a:lnTo>
                      <a:lnTo>
                        <a:pt x="1" y="72"/>
                      </a:lnTo>
                      <a:lnTo>
                        <a:pt x="1" y="73"/>
                      </a:lnTo>
                      <a:lnTo>
                        <a:pt x="2" y="74"/>
                      </a:lnTo>
                      <a:lnTo>
                        <a:pt x="2" y="75"/>
                      </a:lnTo>
                      <a:lnTo>
                        <a:pt x="2" y="76"/>
                      </a:lnTo>
                      <a:lnTo>
                        <a:pt x="3" y="77"/>
                      </a:lnTo>
                      <a:lnTo>
                        <a:pt x="4" y="78"/>
                      </a:lnTo>
                      <a:lnTo>
                        <a:pt x="4" y="79"/>
                      </a:lnTo>
                      <a:lnTo>
                        <a:pt x="5" y="80"/>
                      </a:lnTo>
                      <a:lnTo>
                        <a:pt x="6" y="81"/>
                      </a:lnTo>
                      <a:lnTo>
                        <a:pt x="7" y="81"/>
                      </a:lnTo>
                      <a:lnTo>
                        <a:pt x="7" y="82"/>
                      </a:lnTo>
                      <a:lnTo>
                        <a:pt x="8" y="82"/>
                      </a:lnTo>
                      <a:lnTo>
                        <a:pt x="9" y="83"/>
                      </a:lnTo>
                      <a:lnTo>
                        <a:pt x="10" y="83"/>
                      </a:lnTo>
                      <a:lnTo>
                        <a:pt x="11" y="83"/>
                      </a:lnTo>
                      <a:lnTo>
                        <a:pt x="11" y="84"/>
                      </a:lnTo>
                      <a:lnTo>
                        <a:pt x="12" y="84"/>
                      </a:lnTo>
                      <a:lnTo>
                        <a:pt x="13" y="84"/>
                      </a:lnTo>
                      <a:lnTo>
                        <a:pt x="14" y="84"/>
                      </a:lnTo>
                      <a:lnTo>
                        <a:pt x="15" y="84"/>
                      </a:lnTo>
                      <a:lnTo>
                        <a:pt x="17" y="84"/>
                      </a:lnTo>
                      <a:lnTo>
                        <a:pt x="18" y="84"/>
                      </a:lnTo>
                      <a:lnTo>
                        <a:pt x="19" y="84"/>
                      </a:lnTo>
                      <a:lnTo>
                        <a:pt x="20" y="84"/>
                      </a:lnTo>
                      <a:lnTo>
                        <a:pt x="22" y="84"/>
                      </a:lnTo>
                      <a:lnTo>
                        <a:pt x="22" y="93"/>
                      </a:lnTo>
                      <a:lnTo>
                        <a:pt x="28" y="92"/>
                      </a:lnTo>
                      <a:lnTo>
                        <a:pt x="27" y="82"/>
                      </a:lnTo>
                      <a:lnTo>
                        <a:pt x="29" y="82"/>
                      </a:lnTo>
                      <a:lnTo>
                        <a:pt x="30" y="81"/>
                      </a:lnTo>
                      <a:lnTo>
                        <a:pt x="31" y="81"/>
                      </a:lnTo>
                      <a:lnTo>
                        <a:pt x="32" y="80"/>
                      </a:lnTo>
                      <a:lnTo>
                        <a:pt x="33" y="80"/>
                      </a:lnTo>
                      <a:lnTo>
                        <a:pt x="34" y="79"/>
                      </a:lnTo>
                      <a:lnTo>
                        <a:pt x="35" y="79"/>
                      </a:lnTo>
                      <a:lnTo>
                        <a:pt x="36" y="78"/>
                      </a:lnTo>
                      <a:lnTo>
                        <a:pt x="36" y="77"/>
                      </a:lnTo>
                      <a:lnTo>
                        <a:pt x="37" y="77"/>
                      </a:lnTo>
                      <a:lnTo>
                        <a:pt x="38" y="76"/>
                      </a:lnTo>
                      <a:lnTo>
                        <a:pt x="39" y="75"/>
                      </a:lnTo>
                      <a:lnTo>
                        <a:pt x="39" y="74"/>
                      </a:lnTo>
                      <a:lnTo>
                        <a:pt x="40" y="73"/>
                      </a:lnTo>
                      <a:lnTo>
                        <a:pt x="41" y="73"/>
                      </a:lnTo>
                      <a:lnTo>
                        <a:pt x="42" y="72"/>
                      </a:lnTo>
                      <a:lnTo>
                        <a:pt x="42" y="71"/>
                      </a:lnTo>
                      <a:lnTo>
                        <a:pt x="43" y="70"/>
                      </a:lnTo>
                      <a:lnTo>
                        <a:pt x="44" y="68"/>
                      </a:lnTo>
                      <a:lnTo>
                        <a:pt x="44" y="67"/>
                      </a:lnTo>
                      <a:lnTo>
                        <a:pt x="45" y="66"/>
                      </a:lnTo>
                      <a:lnTo>
                        <a:pt x="45" y="65"/>
                      </a:lnTo>
                      <a:lnTo>
                        <a:pt x="46" y="64"/>
                      </a:lnTo>
                      <a:lnTo>
                        <a:pt x="46" y="62"/>
                      </a:lnTo>
                      <a:lnTo>
                        <a:pt x="47" y="61"/>
                      </a:lnTo>
                      <a:lnTo>
                        <a:pt x="47" y="60"/>
                      </a:lnTo>
                      <a:lnTo>
                        <a:pt x="48" y="58"/>
                      </a:lnTo>
                      <a:lnTo>
                        <a:pt x="48" y="57"/>
                      </a:lnTo>
                      <a:lnTo>
                        <a:pt x="48" y="56"/>
                      </a:lnTo>
                      <a:lnTo>
                        <a:pt x="48" y="54"/>
                      </a:lnTo>
                      <a:lnTo>
                        <a:pt x="48" y="53"/>
                      </a:lnTo>
                      <a:lnTo>
                        <a:pt x="48" y="52"/>
                      </a:lnTo>
                      <a:lnTo>
                        <a:pt x="48" y="49"/>
                      </a:lnTo>
                      <a:lnTo>
                        <a:pt x="48" y="47"/>
                      </a:lnTo>
                      <a:lnTo>
                        <a:pt x="47" y="45"/>
                      </a:lnTo>
                      <a:lnTo>
                        <a:pt x="47" y="43"/>
                      </a:lnTo>
                      <a:lnTo>
                        <a:pt x="46" y="42"/>
                      </a:lnTo>
                      <a:lnTo>
                        <a:pt x="45" y="40"/>
                      </a:lnTo>
                      <a:lnTo>
                        <a:pt x="44" y="39"/>
                      </a:lnTo>
                      <a:lnTo>
                        <a:pt x="43" y="37"/>
                      </a:lnTo>
                      <a:lnTo>
                        <a:pt x="41" y="37"/>
                      </a:lnTo>
                      <a:lnTo>
                        <a:pt x="40" y="36"/>
                      </a:lnTo>
                      <a:lnTo>
                        <a:pt x="38" y="35"/>
                      </a:lnTo>
                      <a:lnTo>
                        <a:pt x="37" y="35"/>
                      </a:lnTo>
                      <a:lnTo>
                        <a:pt x="34" y="34"/>
                      </a:lnTo>
                      <a:lnTo>
                        <a:pt x="32" y="34"/>
                      </a:lnTo>
                      <a:lnTo>
                        <a:pt x="29" y="33"/>
                      </a:lnTo>
                      <a:lnTo>
                        <a:pt x="27" y="33"/>
                      </a:lnTo>
                      <a:lnTo>
                        <a:pt x="26" y="18"/>
                      </a:lnTo>
                      <a:lnTo>
                        <a:pt x="27" y="19"/>
                      </a:lnTo>
                      <a:lnTo>
                        <a:pt x="28" y="19"/>
                      </a:lnTo>
                      <a:lnTo>
                        <a:pt x="28" y="20"/>
                      </a:lnTo>
                      <a:lnTo>
                        <a:pt x="29" y="20"/>
                      </a:lnTo>
                      <a:lnTo>
                        <a:pt x="29" y="21"/>
                      </a:lnTo>
                      <a:lnTo>
                        <a:pt x="30" y="21"/>
                      </a:lnTo>
                      <a:lnTo>
                        <a:pt x="30" y="22"/>
                      </a:lnTo>
                      <a:lnTo>
                        <a:pt x="30" y="23"/>
                      </a:lnTo>
                      <a:lnTo>
                        <a:pt x="31" y="23"/>
                      </a:lnTo>
                      <a:lnTo>
                        <a:pt x="31" y="24"/>
                      </a:lnTo>
                      <a:lnTo>
                        <a:pt x="31" y="25"/>
                      </a:lnTo>
                      <a:lnTo>
                        <a:pt x="46" y="18"/>
                      </a:lnTo>
                      <a:lnTo>
                        <a:pt x="45" y="16"/>
                      </a:lnTo>
                      <a:lnTo>
                        <a:pt x="45" y="14"/>
                      </a:lnTo>
                      <a:lnTo>
                        <a:pt x="44" y="12"/>
                      </a:lnTo>
                      <a:lnTo>
                        <a:pt x="43" y="11"/>
                      </a:lnTo>
                      <a:lnTo>
                        <a:pt x="43" y="10"/>
                      </a:lnTo>
                      <a:lnTo>
                        <a:pt x="42" y="9"/>
                      </a:lnTo>
                      <a:lnTo>
                        <a:pt x="41" y="7"/>
                      </a:lnTo>
                      <a:lnTo>
                        <a:pt x="40" y="7"/>
                      </a:lnTo>
                      <a:lnTo>
                        <a:pt x="21" y="33"/>
                      </a:lnTo>
                      <a:lnTo>
                        <a:pt x="27" y="52"/>
                      </a:lnTo>
                      <a:lnTo>
                        <a:pt x="28" y="53"/>
                      </a:lnTo>
                      <a:lnTo>
                        <a:pt x="29" y="53"/>
                      </a:lnTo>
                      <a:lnTo>
                        <a:pt x="30" y="53"/>
                      </a:lnTo>
                      <a:lnTo>
                        <a:pt x="31" y="53"/>
                      </a:lnTo>
                      <a:lnTo>
                        <a:pt x="31" y="54"/>
                      </a:lnTo>
                      <a:lnTo>
                        <a:pt x="32" y="54"/>
                      </a:lnTo>
                      <a:lnTo>
                        <a:pt x="32" y="55"/>
                      </a:lnTo>
                      <a:lnTo>
                        <a:pt x="33" y="55"/>
                      </a:lnTo>
                      <a:lnTo>
                        <a:pt x="33" y="56"/>
                      </a:lnTo>
                      <a:lnTo>
                        <a:pt x="33" y="57"/>
                      </a:lnTo>
                      <a:lnTo>
                        <a:pt x="33" y="58"/>
                      </a:lnTo>
                      <a:lnTo>
                        <a:pt x="33" y="59"/>
                      </a:lnTo>
                      <a:lnTo>
                        <a:pt x="33" y="60"/>
                      </a:lnTo>
                      <a:lnTo>
                        <a:pt x="33" y="61"/>
                      </a:lnTo>
                      <a:lnTo>
                        <a:pt x="33" y="62"/>
                      </a:lnTo>
                      <a:lnTo>
                        <a:pt x="33" y="63"/>
                      </a:lnTo>
                      <a:lnTo>
                        <a:pt x="32" y="63"/>
                      </a:lnTo>
                      <a:lnTo>
                        <a:pt x="32" y="64"/>
                      </a:lnTo>
                      <a:lnTo>
                        <a:pt x="32" y="65"/>
                      </a:lnTo>
                      <a:lnTo>
                        <a:pt x="31" y="65"/>
                      </a:lnTo>
                      <a:lnTo>
                        <a:pt x="31" y="66"/>
                      </a:lnTo>
                      <a:lnTo>
                        <a:pt x="30" y="66"/>
                      </a:lnTo>
                      <a:lnTo>
                        <a:pt x="29" y="67"/>
                      </a:lnTo>
                      <a:lnTo>
                        <a:pt x="29" y="68"/>
                      </a:lnTo>
                      <a:lnTo>
                        <a:pt x="28" y="68"/>
                      </a:lnTo>
                      <a:lnTo>
                        <a:pt x="27" y="69"/>
                      </a:lnTo>
                      <a:lnTo>
                        <a:pt x="27" y="52"/>
                      </a:lnTo>
                      <a:lnTo>
                        <a:pt x="21" y="33"/>
                      </a:lnTo>
                    </a:path>
                  </a:pathLst>
                </a:custGeom>
                <a:solidFill>
                  <a:srgbClr val="33CC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3" name="Freeform 112"/>
                <p:cNvSpPr>
                  <a:spLocks/>
                </p:cNvSpPr>
                <p:nvPr/>
              </p:nvSpPr>
              <p:spPr bwMode="auto">
                <a:xfrm>
                  <a:off x="4628" y="3476"/>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1 h 23"/>
                    <a:gd name="T32" fmla="*/ 11 w 23"/>
                    <a:gd name="T33" fmla="*/ 0 h 23"/>
                    <a:gd name="T34" fmla="*/ 9 w 23"/>
                    <a:gd name="T35" fmla="*/ 1 h 23"/>
                    <a:gd name="T36" fmla="*/ 7 w 23"/>
                    <a:gd name="T37" fmla="*/ 1 h 23"/>
                    <a:gd name="T38" fmla="*/ 5 w 23"/>
                    <a:gd name="T39" fmla="*/ 3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20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1"/>
                      </a:lnTo>
                      <a:lnTo>
                        <a:pt x="11" y="0"/>
                      </a:lnTo>
                      <a:lnTo>
                        <a:pt x="9" y="1"/>
                      </a:lnTo>
                      <a:lnTo>
                        <a:pt x="7" y="1"/>
                      </a:lnTo>
                      <a:lnTo>
                        <a:pt x="5" y="3"/>
                      </a:lnTo>
                      <a:lnTo>
                        <a:pt x="3" y="4"/>
                      </a:lnTo>
                      <a:lnTo>
                        <a:pt x="2" y="6"/>
                      </a:lnTo>
                      <a:lnTo>
                        <a:pt x="1" y="8"/>
                      </a:lnTo>
                      <a:lnTo>
                        <a:pt x="0" y="10"/>
                      </a:lnTo>
                      <a:lnTo>
                        <a:pt x="0" y="12"/>
                      </a:lnTo>
                      <a:lnTo>
                        <a:pt x="0" y="14"/>
                      </a:lnTo>
                      <a:lnTo>
                        <a:pt x="1" y="16"/>
                      </a:lnTo>
                      <a:lnTo>
                        <a:pt x="2" y="18"/>
                      </a:lnTo>
                      <a:lnTo>
                        <a:pt x="3" y="20"/>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4" name="Freeform 113"/>
                <p:cNvSpPr>
                  <a:spLocks/>
                </p:cNvSpPr>
                <p:nvPr/>
              </p:nvSpPr>
              <p:spPr bwMode="auto">
                <a:xfrm>
                  <a:off x="4780" y="3476"/>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0 h 23"/>
                    <a:gd name="T32" fmla="*/ 11 w 23"/>
                    <a:gd name="T33" fmla="*/ 0 h 23"/>
                    <a:gd name="T34" fmla="*/ 9 w 23"/>
                    <a:gd name="T35" fmla="*/ 1 h 23"/>
                    <a:gd name="T36" fmla="*/ 7 w 23"/>
                    <a:gd name="T37" fmla="*/ 1 h 23"/>
                    <a:gd name="T38" fmla="*/ 5 w 23"/>
                    <a:gd name="T39" fmla="*/ 3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20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0"/>
                      </a:lnTo>
                      <a:lnTo>
                        <a:pt x="11" y="0"/>
                      </a:lnTo>
                      <a:lnTo>
                        <a:pt x="9" y="1"/>
                      </a:lnTo>
                      <a:lnTo>
                        <a:pt x="7" y="1"/>
                      </a:lnTo>
                      <a:lnTo>
                        <a:pt x="5" y="3"/>
                      </a:lnTo>
                      <a:lnTo>
                        <a:pt x="3" y="4"/>
                      </a:lnTo>
                      <a:lnTo>
                        <a:pt x="2" y="6"/>
                      </a:lnTo>
                      <a:lnTo>
                        <a:pt x="1" y="8"/>
                      </a:lnTo>
                      <a:lnTo>
                        <a:pt x="0" y="10"/>
                      </a:lnTo>
                      <a:lnTo>
                        <a:pt x="0" y="12"/>
                      </a:lnTo>
                      <a:lnTo>
                        <a:pt x="0" y="14"/>
                      </a:lnTo>
                      <a:lnTo>
                        <a:pt x="1" y="16"/>
                      </a:lnTo>
                      <a:lnTo>
                        <a:pt x="2" y="18"/>
                      </a:lnTo>
                      <a:lnTo>
                        <a:pt x="3" y="20"/>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5" name="Freeform 114"/>
                <p:cNvSpPr>
                  <a:spLocks/>
                </p:cNvSpPr>
                <p:nvPr/>
              </p:nvSpPr>
              <p:spPr bwMode="auto">
                <a:xfrm>
                  <a:off x="4858" y="3508"/>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0 h 23"/>
                    <a:gd name="T32" fmla="*/ 11 w 23"/>
                    <a:gd name="T33" fmla="*/ 0 h 23"/>
                    <a:gd name="T34" fmla="*/ 9 w 23"/>
                    <a:gd name="T35" fmla="*/ 1 h 23"/>
                    <a:gd name="T36" fmla="*/ 7 w 23"/>
                    <a:gd name="T37" fmla="*/ 1 h 23"/>
                    <a:gd name="T38" fmla="*/ 5 w 23"/>
                    <a:gd name="T39" fmla="*/ 2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19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0"/>
                      </a:lnTo>
                      <a:lnTo>
                        <a:pt x="11" y="0"/>
                      </a:lnTo>
                      <a:lnTo>
                        <a:pt x="9" y="1"/>
                      </a:lnTo>
                      <a:lnTo>
                        <a:pt x="7" y="1"/>
                      </a:lnTo>
                      <a:lnTo>
                        <a:pt x="5" y="2"/>
                      </a:lnTo>
                      <a:lnTo>
                        <a:pt x="3" y="4"/>
                      </a:lnTo>
                      <a:lnTo>
                        <a:pt x="2" y="6"/>
                      </a:lnTo>
                      <a:lnTo>
                        <a:pt x="1" y="8"/>
                      </a:lnTo>
                      <a:lnTo>
                        <a:pt x="0" y="10"/>
                      </a:lnTo>
                      <a:lnTo>
                        <a:pt x="0" y="12"/>
                      </a:lnTo>
                      <a:lnTo>
                        <a:pt x="0" y="14"/>
                      </a:lnTo>
                      <a:lnTo>
                        <a:pt x="1" y="16"/>
                      </a:lnTo>
                      <a:lnTo>
                        <a:pt x="2" y="18"/>
                      </a:lnTo>
                      <a:lnTo>
                        <a:pt x="3" y="19"/>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6" name="Freeform 115"/>
                <p:cNvSpPr>
                  <a:spLocks/>
                </p:cNvSpPr>
                <p:nvPr/>
              </p:nvSpPr>
              <p:spPr bwMode="auto">
                <a:xfrm>
                  <a:off x="4940" y="3520"/>
                  <a:ext cx="23" cy="23"/>
                </a:xfrm>
                <a:custGeom>
                  <a:avLst/>
                  <a:gdLst>
                    <a:gd name="T0" fmla="*/ 11 w 23"/>
                    <a:gd name="T1" fmla="*/ 22 h 23"/>
                    <a:gd name="T2" fmla="*/ 14 w 23"/>
                    <a:gd name="T3" fmla="*/ 21 h 23"/>
                    <a:gd name="T4" fmla="*/ 16 w 23"/>
                    <a:gd name="T5" fmla="*/ 20 h 23"/>
                    <a:gd name="T6" fmla="*/ 18 w 23"/>
                    <a:gd name="T7" fmla="*/ 19 h 23"/>
                    <a:gd name="T8" fmla="*/ 19 w 23"/>
                    <a:gd name="T9" fmla="*/ 18 h 23"/>
                    <a:gd name="T10" fmla="*/ 21 w 23"/>
                    <a:gd name="T11" fmla="*/ 16 h 23"/>
                    <a:gd name="T12" fmla="*/ 22 w 23"/>
                    <a:gd name="T13" fmla="*/ 14 h 23"/>
                    <a:gd name="T14" fmla="*/ 22 w 23"/>
                    <a:gd name="T15" fmla="*/ 12 h 23"/>
                    <a:gd name="T16" fmla="*/ 22 w 23"/>
                    <a:gd name="T17" fmla="*/ 10 h 23"/>
                    <a:gd name="T18" fmla="*/ 22 w 23"/>
                    <a:gd name="T19" fmla="*/ 8 h 23"/>
                    <a:gd name="T20" fmla="*/ 22 w 23"/>
                    <a:gd name="T21" fmla="*/ 6 h 23"/>
                    <a:gd name="T22" fmla="*/ 21 w 23"/>
                    <a:gd name="T23" fmla="*/ 4 h 23"/>
                    <a:gd name="T24" fmla="*/ 19 w 23"/>
                    <a:gd name="T25" fmla="*/ 2 h 23"/>
                    <a:gd name="T26" fmla="*/ 18 w 23"/>
                    <a:gd name="T27" fmla="*/ 1 h 23"/>
                    <a:gd name="T28" fmla="*/ 16 w 23"/>
                    <a:gd name="T29" fmla="*/ 0 h 23"/>
                    <a:gd name="T30" fmla="*/ 14 w 23"/>
                    <a:gd name="T31" fmla="*/ 0 h 23"/>
                    <a:gd name="T32" fmla="*/ 11 w 23"/>
                    <a:gd name="T33" fmla="*/ 0 h 23"/>
                    <a:gd name="T34" fmla="*/ 9 w 23"/>
                    <a:gd name="T35" fmla="*/ 0 h 23"/>
                    <a:gd name="T36" fmla="*/ 7 w 23"/>
                    <a:gd name="T37" fmla="*/ 1 h 23"/>
                    <a:gd name="T38" fmla="*/ 5 w 23"/>
                    <a:gd name="T39" fmla="*/ 2 h 23"/>
                    <a:gd name="T40" fmla="*/ 4 w 23"/>
                    <a:gd name="T41" fmla="*/ 3 h 23"/>
                    <a:gd name="T42" fmla="*/ 2 w 23"/>
                    <a:gd name="T43" fmla="*/ 5 h 23"/>
                    <a:gd name="T44" fmla="*/ 1 w 23"/>
                    <a:gd name="T45" fmla="*/ 7 h 23"/>
                    <a:gd name="T46" fmla="*/ 1 w 23"/>
                    <a:gd name="T47" fmla="*/ 9 h 23"/>
                    <a:gd name="T48" fmla="*/ 0 w 23"/>
                    <a:gd name="T49" fmla="*/ 11 h 23"/>
                    <a:gd name="T50" fmla="*/ 1 w 23"/>
                    <a:gd name="T51" fmla="*/ 13 h 23"/>
                    <a:gd name="T52" fmla="*/ 1 w 23"/>
                    <a:gd name="T53" fmla="*/ 15 h 23"/>
                    <a:gd name="T54" fmla="*/ 2 w 23"/>
                    <a:gd name="T55" fmla="*/ 17 h 23"/>
                    <a:gd name="T56" fmla="*/ 4 w 23"/>
                    <a:gd name="T57" fmla="*/ 19 h 23"/>
                    <a:gd name="T58" fmla="*/ 5 w 23"/>
                    <a:gd name="T59" fmla="*/ 20 h 23"/>
                    <a:gd name="T60" fmla="*/ 7 w 23"/>
                    <a:gd name="T61" fmla="*/ 21 h 23"/>
                    <a:gd name="T62" fmla="*/ 9 w 23"/>
                    <a:gd name="T63" fmla="*/ 21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4" y="21"/>
                      </a:lnTo>
                      <a:lnTo>
                        <a:pt x="16" y="20"/>
                      </a:lnTo>
                      <a:lnTo>
                        <a:pt x="18" y="19"/>
                      </a:lnTo>
                      <a:lnTo>
                        <a:pt x="19" y="18"/>
                      </a:lnTo>
                      <a:lnTo>
                        <a:pt x="21" y="16"/>
                      </a:lnTo>
                      <a:lnTo>
                        <a:pt x="22" y="14"/>
                      </a:lnTo>
                      <a:lnTo>
                        <a:pt x="22" y="12"/>
                      </a:lnTo>
                      <a:lnTo>
                        <a:pt x="22" y="10"/>
                      </a:lnTo>
                      <a:lnTo>
                        <a:pt x="22" y="8"/>
                      </a:lnTo>
                      <a:lnTo>
                        <a:pt x="22" y="6"/>
                      </a:lnTo>
                      <a:lnTo>
                        <a:pt x="21" y="4"/>
                      </a:lnTo>
                      <a:lnTo>
                        <a:pt x="19" y="2"/>
                      </a:lnTo>
                      <a:lnTo>
                        <a:pt x="18" y="1"/>
                      </a:lnTo>
                      <a:lnTo>
                        <a:pt x="16" y="0"/>
                      </a:lnTo>
                      <a:lnTo>
                        <a:pt x="14" y="0"/>
                      </a:lnTo>
                      <a:lnTo>
                        <a:pt x="11" y="0"/>
                      </a:lnTo>
                      <a:lnTo>
                        <a:pt x="9" y="0"/>
                      </a:lnTo>
                      <a:lnTo>
                        <a:pt x="7" y="1"/>
                      </a:lnTo>
                      <a:lnTo>
                        <a:pt x="5" y="2"/>
                      </a:lnTo>
                      <a:lnTo>
                        <a:pt x="4" y="3"/>
                      </a:lnTo>
                      <a:lnTo>
                        <a:pt x="2" y="5"/>
                      </a:lnTo>
                      <a:lnTo>
                        <a:pt x="1" y="7"/>
                      </a:lnTo>
                      <a:lnTo>
                        <a:pt x="1" y="9"/>
                      </a:lnTo>
                      <a:lnTo>
                        <a:pt x="0" y="11"/>
                      </a:lnTo>
                      <a:lnTo>
                        <a:pt x="1" y="13"/>
                      </a:lnTo>
                      <a:lnTo>
                        <a:pt x="1" y="15"/>
                      </a:lnTo>
                      <a:lnTo>
                        <a:pt x="2" y="17"/>
                      </a:lnTo>
                      <a:lnTo>
                        <a:pt x="4" y="19"/>
                      </a:lnTo>
                      <a:lnTo>
                        <a:pt x="5" y="20"/>
                      </a:lnTo>
                      <a:lnTo>
                        <a:pt x="7" y="21"/>
                      </a:lnTo>
                      <a:lnTo>
                        <a:pt x="9" y="21"/>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cxnSp>
          <p:nvCxnSpPr>
            <p:cNvPr id="34" name="AutoShape 104"/>
            <p:cNvCxnSpPr>
              <a:cxnSpLocks noChangeShapeType="1"/>
              <a:stCxn id="101" idx="3"/>
              <a:endCxn id="148" idx="1"/>
            </p:cNvCxnSpPr>
            <p:nvPr/>
          </p:nvCxnSpPr>
          <p:spPr bwMode="auto">
            <a:xfrm flipV="1">
              <a:off x="5857" y="6650"/>
              <a:ext cx="1811" cy="1133"/>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35" name="Rectangle 34"/>
            <p:cNvSpPr>
              <a:spLocks noChangeArrowheads="1"/>
            </p:cNvSpPr>
            <p:nvPr/>
          </p:nvSpPr>
          <p:spPr bwMode="auto">
            <a:xfrm>
              <a:off x="5799" y="7716"/>
              <a:ext cx="3084" cy="125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pPr>
              <a:r>
                <a:rPr lang="ru-RU"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Капитализация, амортизация,</a:t>
              </a:r>
            </a:p>
            <a:p>
              <a:pPr>
                <a:lnSpc>
                  <a:spcPct val="115000"/>
                </a:lnSpc>
              </a:pPr>
              <a:r>
                <a:rPr lang="ru-RU"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списание</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6" name="AutoShape 106"/>
            <p:cNvCxnSpPr>
              <a:cxnSpLocks noChangeShapeType="1"/>
              <a:stCxn id="162" idx="1"/>
              <a:endCxn id="157" idx="0"/>
            </p:cNvCxnSpPr>
            <p:nvPr/>
          </p:nvCxnSpPr>
          <p:spPr bwMode="auto">
            <a:xfrm rot="10800000" flipV="1">
              <a:off x="2142" y="5353"/>
              <a:ext cx="1549" cy="1752"/>
            </a:xfrm>
            <a:prstGeom prst="bentConnector2">
              <a:avLst/>
            </a:prstGeom>
            <a:noFill/>
            <a:ln w="12700">
              <a:solidFill>
                <a:srgbClr val="000000"/>
              </a:solidFill>
              <a:miter lim="800000"/>
              <a:headEnd type="triangle" w="sm"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7" name="AutoShape 107"/>
            <p:cNvCxnSpPr>
              <a:cxnSpLocks noChangeShapeType="1"/>
              <a:stCxn id="158" idx="2"/>
              <a:endCxn id="153" idx="1"/>
            </p:cNvCxnSpPr>
            <p:nvPr/>
          </p:nvCxnSpPr>
          <p:spPr bwMode="auto">
            <a:xfrm rot="16200000" flipH="1">
              <a:off x="2192" y="8640"/>
              <a:ext cx="1656" cy="1441"/>
            </a:xfrm>
            <a:prstGeom prst="bentConnector2">
              <a:avLst/>
            </a:prstGeom>
            <a:noFill/>
            <a:ln w="12700">
              <a:solidFill>
                <a:srgbClr val="000000"/>
              </a:solidFill>
              <a:miter lim="800000"/>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8" name="AutoShape 108"/>
            <p:cNvCxnSpPr>
              <a:cxnSpLocks noChangeShapeType="1"/>
              <a:stCxn id="171" idx="2"/>
            </p:cNvCxnSpPr>
            <p:nvPr/>
          </p:nvCxnSpPr>
          <p:spPr bwMode="auto">
            <a:xfrm>
              <a:off x="4757" y="4025"/>
              <a:ext cx="3" cy="634"/>
            </a:xfrm>
            <a:prstGeom prst="straightConnector1">
              <a:avLst/>
            </a:prstGeom>
            <a:noFill/>
            <a:ln w="12700">
              <a:solidFill>
                <a:srgbClr val="000000"/>
              </a:solidFill>
              <a:round/>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9" name="AutoShape 109"/>
            <p:cNvCxnSpPr>
              <a:cxnSpLocks noChangeShapeType="1"/>
              <a:stCxn id="163" idx="2"/>
            </p:cNvCxnSpPr>
            <p:nvPr/>
          </p:nvCxnSpPr>
          <p:spPr bwMode="auto">
            <a:xfrm>
              <a:off x="4734" y="6106"/>
              <a:ext cx="133" cy="906"/>
            </a:xfrm>
            <a:prstGeom prst="straightConnector1">
              <a:avLst/>
            </a:prstGeom>
            <a:noFill/>
            <a:ln w="12700">
              <a:solidFill>
                <a:srgbClr val="000000"/>
              </a:solidFill>
              <a:round/>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40" name="AutoShape 110"/>
            <p:cNvCxnSpPr>
              <a:cxnSpLocks noChangeShapeType="1"/>
            </p:cNvCxnSpPr>
            <p:nvPr/>
          </p:nvCxnSpPr>
          <p:spPr bwMode="auto">
            <a:xfrm rot="5400000">
              <a:off x="8368" y="4641"/>
              <a:ext cx="2071" cy="232"/>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9090" y="3760"/>
              <a:ext cx="3805" cy="181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Банковская отчетность</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Налоговые и таможенные поступления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Журналы основных фондов БУ в «</a:t>
              </a:r>
              <a:r>
                <a:rPr lang="ru-RU" sz="1100" dirty="0" err="1">
                  <a:effectLst/>
                  <a:latin typeface="Calibri" panose="020F0502020204030204" pitchFamily="34" charset="0"/>
                  <a:ea typeface="Calibri" panose="020F0502020204030204" pitchFamily="34" charset="0"/>
                  <a:cs typeface="Times New Roman" panose="02020603050405020304" pitchFamily="18" charset="0"/>
                </a:rPr>
                <a:t>оффлайне</a:t>
              </a:r>
              <a:r>
                <a:rPr lang="ru-RU"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r>
                <a:rPr lang="ru-RU" sz="1100" dirty="0">
                  <a:latin typeface="Calibri" panose="020F0502020204030204" pitchFamily="34" charset="0"/>
                  <a:ea typeface="Calibri" panose="020F0502020204030204" pitchFamily="34" charset="0"/>
                  <a:cs typeface="Times New Roman" panose="02020603050405020304" pitchFamily="18" charset="0"/>
                </a:rPr>
                <a:t>Бюджетные организации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latin typeface="Calibri" panose="020F0502020204030204" pitchFamily="34" charset="0"/>
                  <a:ea typeface="Calibri" panose="020F0502020204030204" pitchFamily="34" charset="0"/>
                  <a:cs typeface="Times New Roman" panose="02020603050405020304" pitchFamily="18" charset="0"/>
                </a:rPr>
                <a:t>Ж</a:t>
              </a:r>
              <a:r>
                <a:rPr lang="ru-RU" sz="1100" dirty="0">
                  <a:effectLst/>
                  <a:latin typeface="Calibri" panose="020F0502020204030204" pitchFamily="34" charset="0"/>
                  <a:ea typeface="Calibri" panose="020F0502020204030204" pitchFamily="34" charset="0"/>
                  <a:cs typeface="Times New Roman" panose="02020603050405020304" pitchFamily="18" charset="0"/>
                </a:rPr>
                <a:t>урналы ТМЗ</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ru-RU"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Отчеты  ГРП</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ru-RU"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Отчеты Института мед. и соц. страхования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AutoShape 112"/>
            <p:cNvCxnSpPr>
              <a:cxnSpLocks noChangeShapeType="1"/>
            </p:cNvCxnSpPr>
            <p:nvPr/>
          </p:nvCxnSpPr>
          <p:spPr bwMode="auto">
            <a:xfrm rot="16200000" flipV="1">
              <a:off x="9046" y="7872"/>
              <a:ext cx="1718" cy="1305"/>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8631" y="8579"/>
              <a:ext cx="2823" cy="76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0"/>
                </a:spcAft>
              </a:pPr>
              <a:r>
                <a:rPr lang="ru-RU" sz="1400" dirty="0">
                  <a:effectLst/>
                  <a:latin typeface="Calibri" panose="020F0502020204030204" pitchFamily="34" charset="0"/>
                  <a:ea typeface="Calibri" panose="020F0502020204030204" pitchFamily="34" charset="0"/>
                  <a:cs typeface="Times New Roman" panose="02020603050405020304" pitchFamily="18" charset="0"/>
                </a:rPr>
                <a:t>Регистрация ассигнований</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a:latin typeface="Calibri" panose="020F0502020204030204" pitchFamily="34" charset="0"/>
                  <a:ea typeface="Calibri" panose="020F0502020204030204" pitchFamily="34" charset="0"/>
                  <a:cs typeface="Times New Roman" panose="02020603050405020304" pitchFamily="18" charset="0"/>
                </a:rPr>
                <a:t>Пересмотр бюджета</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a:spLocks noChangeArrowheads="1"/>
            </p:cNvSpPr>
            <p:nvPr/>
          </p:nvSpPr>
          <p:spPr bwMode="auto">
            <a:xfrm>
              <a:off x="12464" y="6335"/>
              <a:ext cx="921" cy="1118"/>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5" name="Group 44"/>
            <p:cNvGrpSpPr>
              <a:grpSpLocks/>
            </p:cNvGrpSpPr>
            <p:nvPr/>
          </p:nvGrpSpPr>
          <p:grpSpPr bwMode="auto">
            <a:xfrm>
              <a:off x="12476" y="6333"/>
              <a:ext cx="1012" cy="1150"/>
              <a:chOff x="2290" y="1816"/>
              <a:chExt cx="1025" cy="737"/>
            </a:xfrm>
          </p:grpSpPr>
          <p:grpSp>
            <p:nvGrpSpPr>
              <p:cNvPr id="55" name="Group 54"/>
              <p:cNvGrpSpPr>
                <a:grpSpLocks/>
              </p:cNvGrpSpPr>
              <p:nvPr/>
            </p:nvGrpSpPr>
            <p:grpSpPr bwMode="auto">
              <a:xfrm>
                <a:off x="2290" y="1816"/>
                <a:ext cx="779" cy="737"/>
                <a:chOff x="2290" y="1816"/>
                <a:chExt cx="779" cy="737"/>
              </a:xfrm>
            </p:grpSpPr>
            <p:grpSp>
              <p:nvGrpSpPr>
                <p:cNvPr id="73" name="Group 72"/>
                <p:cNvGrpSpPr>
                  <a:grpSpLocks/>
                </p:cNvGrpSpPr>
                <p:nvPr/>
              </p:nvGrpSpPr>
              <p:grpSpPr bwMode="auto">
                <a:xfrm>
                  <a:off x="2290" y="1952"/>
                  <a:ext cx="569" cy="601"/>
                  <a:chOff x="2290" y="1952"/>
                  <a:chExt cx="569" cy="601"/>
                </a:xfrm>
              </p:grpSpPr>
              <p:sp>
                <p:nvSpPr>
                  <p:cNvPr id="85" name="Freeform 84"/>
                  <p:cNvSpPr>
                    <a:spLocks/>
                  </p:cNvSpPr>
                  <p:nvPr/>
                </p:nvSpPr>
                <p:spPr bwMode="auto">
                  <a:xfrm>
                    <a:off x="2458" y="2390"/>
                    <a:ext cx="399" cy="163"/>
                  </a:xfrm>
                  <a:custGeom>
                    <a:avLst/>
                    <a:gdLst>
                      <a:gd name="T0" fmla="*/ 62 w 399"/>
                      <a:gd name="T1" fmla="*/ 162 h 163"/>
                      <a:gd name="T2" fmla="*/ 398 w 399"/>
                      <a:gd name="T3" fmla="*/ 68 h 163"/>
                      <a:gd name="T4" fmla="*/ 307 w 399"/>
                      <a:gd name="T5" fmla="*/ 0 h 163"/>
                      <a:gd name="T6" fmla="*/ 0 w 399"/>
                      <a:gd name="T7" fmla="*/ 73 h 163"/>
                      <a:gd name="T8" fmla="*/ 62 w 399"/>
                      <a:gd name="T9" fmla="*/ 162 h 163"/>
                    </a:gdLst>
                    <a:ahLst/>
                    <a:cxnLst>
                      <a:cxn ang="0">
                        <a:pos x="T0" y="T1"/>
                      </a:cxn>
                      <a:cxn ang="0">
                        <a:pos x="T2" y="T3"/>
                      </a:cxn>
                      <a:cxn ang="0">
                        <a:pos x="T4" y="T5"/>
                      </a:cxn>
                      <a:cxn ang="0">
                        <a:pos x="T6" y="T7"/>
                      </a:cxn>
                      <a:cxn ang="0">
                        <a:pos x="T8" y="T9"/>
                      </a:cxn>
                    </a:cxnLst>
                    <a:rect l="0" t="0" r="r" b="b"/>
                    <a:pathLst>
                      <a:path w="399" h="163">
                        <a:moveTo>
                          <a:pt x="62" y="162"/>
                        </a:moveTo>
                        <a:lnTo>
                          <a:pt x="398" y="68"/>
                        </a:lnTo>
                        <a:lnTo>
                          <a:pt x="307" y="0"/>
                        </a:lnTo>
                        <a:lnTo>
                          <a:pt x="0" y="73"/>
                        </a:lnTo>
                        <a:lnTo>
                          <a:pt x="62" y="162"/>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6" name="Freeform 85"/>
                  <p:cNvSpPr>
                    <a:spLocks/>
                  </p:cNvSpPr>
                  <p:nvPr/>
                </p:nvSpPr>
                <p:spPr bwMode="auto">
                  <a:xfrm>
                    <a:off x="2297" y="2241"/>
                    <a:ext cx="466" cy="241"/>
                  </a:xfrm>
                  <a:custGeom>
                    <a:avLst/>
                    <a:gdLst>
                      <a:gd name="T0" fmla="*/ 139 w 466"/>
                      <a:gd name="T1" fmla="*/ 240 h 241"/>
                      <a:gd name="T2" fmla="*/ 465 w 466"/>
                      <a:gd name="T3" fmla="*/ 157 h 241"/>
                      <a:gd name="T4" fmla="*/ 465 w 466"/>
                      <a:gd name="T5" fmla="*/ 114 h 241"/>
                      <a:gd name="T6" fmla="*/ 260 w 466"/>
                      <a:gd name="T7" fmla="*/ 0 h 241"/>
                      <a:gd name="T8" fmla="*/ 0 w 466"/>
                      <a:gd name="T9" fmla="*/ 47 h 241"/>
                      <a:gd name="T10" fmla="*/ 0 w 466"/>
                      <a:gd name="T11" fmla="*/ 65 h 241"/>
                      <a:gd name="T12" fmla="*/ 139 w 466"/>
                      <a:gd name="T13" fmla="*/ 240 h 241"/>
                    </a:gdLst>
                    <a:ahLst/>
                    <a:cxnLst>
                      <a:cxn ang="0">
                        <a:pos x="T0" y="T1"/>
                      </a:cxn>
                      <a:cxn ang="0">
                        <a:pos x="T2" y="T3"/>
                      </a:cxn>
                      <a:cxn ang="0">
                        <a:pos x="T4" y="T5"/>
                      </a:cxn>
                      <a:cxn ang="0">
                        <a:pos x="T6" y="T7"/>
                      </a:cxn>
                      <a:cxn ang="0">
                        <a:pos x="T8" y="T9"/>
                      </a:cxn>
                      <a:cxn ang="0">
                        <a:pos x="T10" y="T11"/>
                      </a:cxn>
                      <a:cxn ang="0">
                        <a:pos x="T12" y="T13"/>
                      </a:cxn>
                    </a:cxnLst>
                    <a:rect l="0" t="0" r="r" b="b"/>
                    <a:pathLst>
                      <a:path w="466" h="241">
                        <a:moveTo>
                          <a:pt x="139" y="240"/>
                        </a:moveTo>
                        <a:lnTo>
                          <a:pt x="465" y="157"/>
                        </a:lnTo>
                        <a:lnTo>
                          <a:pt x="465" y="114"/>
                        </a:lnTo>
                        <a:lnTo>
                          <a:pt x="260" y="0"/>
                        </a:lnTo>
                        <a:lnTo>
                          <a:pt x="0" y="47"/>
                        </a:lnTo>
                        <a:lnTo>
                          <a:pt x="0" y="65"/>
                        </a:lnTo>
                        <a:lnTo>
                          <a:pt x="139" y="24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7" name="Freeform 86"/>
                  <p:cNvSpPr>
                    <a:spLocks/>
                  </p:cNvSpPr>
                  <p:nvPr/>
                </p:nvSpPr>
                <p:spPr bwMode="auto">
                  <a:xfrm>
                    <a:off x="2290" y="2149"/>
                    <a:ext cx="478" cy="305"/>
                  </a:xfrm>
                  <a:custGeom>
                    <a:avLst/>
                    <a:gdLst>
                      <a:gd name="T0" fmla="*/ 144 w 478"/>
                      <a:gd name="T1" fmla="*/ 304 h 305"/>
                      <a:gd name="T2" fmla="*/ 477 w 478"/>
                      <a:gd name="T3" fmla="*/ 219 h 305"/>
                      <a:gd name="T4" fmla="*/ 477 w 478"/>
                      <a:gd name="T5" fmla="*/ 119 h 305"/>
                      <a:gd name="T6" fmla="*/ 248 w 478"/>
                      <a:gd name="T7" fmla="*/ 0 h 305"/>
                      <a:gd name="T8" fmla="*/ 0 w 478"/>
                      <a:gd name="T9" fmla="*/ 52 h 305"/>
                      <a:gd name="T10" fmla="*/ 0 w 478"/>
                      <a:gd name="T11" fmla="*/ 129 h 305"/>
                      <a:gd name="T12" fmla="*/ 144 w 478"/>
                      <a:gd name="T13" fmla="*/ 304 h 305"/>
                    </a:gdLst>
                    <a:ahLst/>
                    <a:cxnLst>
                      <a:cxn ang="0">
                        <a:pos x="T0" y="T1"/>
                      </a:cxn>
                      <a:cxn ang="0">
                        <a:pos x="T2" y="T3"/>
                      </a:cxn>
                      <a:cxn ang="0">
                        <a:pos x="T4" y="T5"/>
                      </a:cxn>
                      <a:cxn ang="0">
                        <a:pos x="T6" y="T7"/>
                      </a:cxn>
                      <a:cxn ang="0">
                        <a:pos x="T8" y="T9"/>
                      </a:cxn>
                      <a:cxn ang="0">
                        <a:pos x="T10" y="T11"/>
                      </a:cxn>
                      <a:cxn ang="0">
                        <a:pos x="T12" y="T13"/>
                      </a:cxn>
                    </a:cxnLst>
                    <a:rect l="0" t="0" r="r" b="b"/>
                    <a:pathLst>
                      <a:path w="478" h="305">
                        <a:moveTo>
                          <a:pt x="144" y="304"/>
                        </a:moveTo>
                        <a:lnTo>
                          <a:pt x="477" y="219"/>
                        </a:lnTo>
                        <a:lnTo>
                          <a:pt x="477" y="119"/>
                        </a:lnTo>
                        <a:lnTo>
                          <a:pt x="248" y="0"/>
                        </a:lnTo>
                        <a:lnTo>
                          <a:pt x="0" y="52"/>
                        </a:lnTo>
                        <a:lnTo>
                          <a:pt x="0" y="129"/>
                        </a:lnTo>
                        <a:lnTo>
                          <a:pt x="144" y="304"/>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8" name="Freeform 87"/>
                  <p:cNvSpPr>
                    <a:spLocks/>
                  </p:cNvSpPr>
                  <p:nvPr/>
                </p:nvSpPr>
                <p:spPr bwMode="auto">
                  <a:xfrm>
                    <a:off x="2319" y="1966"/>
                    <a:ext cx="418" cy="355"/>
                  </a:xfrm>
                  <a:custGeom>
                    <a:avLst/>
                    <a:gdLst>
                      <a:gd name="T0" fmla="*/ 110 w 418"/>
                      <a:gd name="T1" fmla="*/ 354 h 355"/>
                      <a:gd name="T2" fmla="*/ 417 w 418"/>
                      <a:gd name="T3" fmla="*/ 293 h 355"/>
                      <a:gd name="T4" fmla="*/ 407 w 418"/>
                      <a:gd name="T5" fmla="*/ 18 h 355"/>
                      <a:gd name="T6" fmla="*/ 389 w 418"/>
                      <a:gd name="T7" fmla="*/ 0 h 355"/>
                      <a:gd name="T8" fmla="*/ 107 w 418"/>
                      <a:gd name="T9" fmla="*/ 18 h 355"/>
                      <a:gd name="T10" fmla="*/ 41 w 418"/>
                      <a:gd name="T11" fmla="*/ 42 h 355"/>
                      <a:gd name="T12" fmla="*/ 2 w 418"/>
                      <a:gd name="T13" fmla="*/ 66 h 355"/>
                      <a:gd name="T14" fmla="*/ 0 w 418"/>
                      <a:gd name="T15" fmla="*/ 243 h 355"/>
                      <a:gd name="T16" fmla="*/ 110 w 418"/>
                      <a:gd name="T17" fmla="*/ 35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55">
                        <a:moveTo>
                          <a:pt x="110" y="354"/>
                        </a:moveTo>
                        <a:lnTo>
                          <a:pt x="417" y="293"/>
                        </a:lnTo>
                        <a:lnTo>
                          <a:pt x="407" y="18"/>
                        </a:lnTo>
                        <a:lnTo>
                          <a:pt x="389" y="0"/>
                        </a:lnTo>
                        <a:lnTo>
                          <a:pt x="107" y="18"/>
                        </a:lnTo>
                        <a:lnTo>
                          <a:pt x="41" y="42"/>
                        </a:lnTo>
                        <a:lnTo>
                          <a:pt x="2" y="66"/>
                        </a:lnTo>
                        <a:lnTo>
                          <a:pt x="0" y="243"/>
                        </a:lnTo>
                        <a:lnTo>
                          <a:pt x="110" y="354"/>
                        </a:lnTo>
                      </a:path>
                    </a:pathLst>
                  </a:custGeom>
                  <a:solidFill>
                    <a:srgbClr val="969696"/>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9" name="Freeform 88"/>
                  <p:cNvSpPr>
                    <a:spLocks/>
                  </p:cNvSpPr>
                  <p:nvPr/>
                </p:nvSpPr>
                <p:spPr bwMode="auto">
                  <a:xfrm>
                    <a:off x="2296" y="2210"/>
                    <a:ext cx="136" cy="232"/>
                  </a:xfrm>
                  <a:custGeom>
                    <a:avLst/>
                    <a:gdLst>
                      <a:gd name="T0" fmla="*/ 1 w 136"/>
                      <a:gd name="T1" fmla="*/ 68 h 232"/>
                      <a:gd name="T2" fmla="*/ 0 w 136"/>
                      <a:gd name="T3" fmla="*/ 0 h 232"/>
                      <a:gd name="T4" fmla="*/ 130 w 136"/>
                      <a:gd name="T5" fmla="*/ 123 h 232"/>
                      <a:gd name="T6" fmla="*/ 135 w 136"/>
                      <a:gd name="T7" fmla="*/ 231 h 232"/>
                      <a:gd name="T8" fmla="*/ 1 w 136"/>
                      <a:gd name="T9" fmla="*/ 68 h 232"/>
                    </a:gdLst>
                    <a:ahLst/>
                    <a:cxnLst>
                      <a:cxn ang="0">
                        <a:pos x="T0" y="T1"/>
                      </a:cxn>
                      <a:cxn ang="0">
                        <a:pos x="T2" y="T3"/>
                      </a:cxn>
                      <a:cxn ang="0">
                        <a:pos x="T4" y="T5"/>
                      </a:cxn>
                      <a:cxn ang="0">
                        <a:pos x="T6" y="T7"/>
                      </a:cxn>
                      <a:cxn ang="0">
                        <a:pos x="T8" y="T9"/>
                      </a:cxn>
                    </a:cxnLst>
                    <a:rect l="0" t="0" r="r" b="b"/>
                    <a:pathLst>
                      <a:path w="136" h="232">
                        <a:moveTo>
                          <a:pt x="1" y="68"/>
                        </a:moveTo>
                        <a:lnTo>
                          <a:pt x="0" y="0"/>
                        </a:lnTo>
                        <a:lnTo>
                          <a:pt x="130" y="123"/>
                        </a:lnTo>
                        <a:lnTo>
                          <a:pt x="135" y="231"/>
                        </a:lnTo>
                        <a:lnTo>
                          <a:pt x="1" y="68"/>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0" name="Freeform 89"/>
                  <p:cNvSpPr>
                    <a:spLocks/>
                  </p:cNvSpPr>
                  <p:nvPr/>
                </p:nvSpPr>
                <p:spPr bwMode="auto">
                  <a:xfrm>
                    <a:off x="2462" y="2380"/>
                    <a:ext cx="397" cy="164"/>
                  </a:xfrm>
                  <a:custGeom>
                    <a:avLst/>
                    <a:gdLst>
                      <a:gd name="T0" fmla="*/ 61 w 397"/>
                      <a:gd name="T1" fmla="*/ 163 h 164"/>
                      <a:gd name="T2" fmla="*/ 396 w 397"/>
                      <a:gd name="T3" fmla="*/ 69 h 164"/>
                      <a:gd name="T4" fmla="*/ 305 w 397"/>
                      <a:gd name="T5" fmla="*/ 0 h 164"/>
                      <a:gd name="T6" fmla="*/ 0 w 397"/>
                      <a:gd name="T7" fmla="*/ 77 h 164"/>
                      <a:gd name="T8" fmla="*/ 61 w 397"/>
                      <a:gd name="T9" fmla="*/ 163 h 164"/>
                    </a:gdLst>
                    <a:ahLst/>
                    <a:cxnLst>
                      <a:cxn ang="0">
                        <a:pos x="T0" y="T1"/>
                      </a:cxn>
                      <a:cxn ang="0">
                        <a:pos x="T2" y="T3"/>
                      </a:cxn>
                      <a:cxn ang="0">
                        <a:pos x="T4" y="T5"/>
                      </a:cxn>
                      <a:cxn ang="0">
                        <a:pos x="T6" y="T7"/>
                      </a:cxn>
                      <a:cxn ang="0">
                        <a:pos x="T8" y="T9"/>
                      </a:cxn>
                    </a:cxnLst>
                    <a:rect l="0" t="0" r="r" b="b"/>
                    <a:pathLst>
                      <a:path w="397" h="164">
                        <a:moveTo>
                          <a:pt x="61" y="163"/>
                        </a:moveTo>
                        <a:lnTo>
                          <a:pt x="396" y="69"/>
                        </a:lnTo>
                        <a:lnTo>
                          <a:pt x="305" y="0"/>
                        </a:lnTo>
                        <a:lnTo>
                          <a:pt x="0" y="77"/>
                        </a:lnTo>
                        <a:lnTo>
                          <a:pt x="61" y="163"/>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1" name="Freeform 90"/>
                  <p:cNvSpPr>
                    <a:spLocks/>
                  </p:cNvSpPr>
                  <p:nvPr/>
                </p:nvSpPr>
                <p:spPr bwMode="auto">
                  <a:xfrm>
                    <a:off x="2316" y="1952"/>
                    <a:ext cx="426" cy="355"/>
                  </a:xfrm>
                  <a:custGeom>
                    <a:avLst/>
                    <a:gdLst>
                      <a:gd name="T0" fmla="*/ 54 w 426"/>
                      <a:gd name="T1" fmla="*/ 283 h 355"/>
                      <a:gd name="T2" fmla="*/ 117 w 426"/>
                      <a:gd name="T3" fmla="*/ 354 h 355"/>
                      <a:gd name="T4" fmla="*/ 425 w 426"/>
                      <a:gd name="T5" fmla="*/ 293 h 355"/>
                      <a:gd name="T6" fmla="*/ 415 w 426"/>
                      <a:gd name="T7" fmla="*/ 18 h 355"/>
                      <a:gd name="T8" fmla="*/ 396 w 426"/>
                      <a:gd name="T9" fmla="*/ 0 h 355"/>
                      <a:gd name="T10" fmla="*/ 115 w 426"/>
                      <a:gd name="T11" fmla="*/ 18 h 355"/>
                      <a:gd name="T12" fmla="*/ 49 w 426"/>
                      <a:gd name="T13" fmla="*/ 42 h 355"/>
                      <a:gd name="T14" fmla="*/ 9 w 426"/>
                      <a:gd name="T15" fmla="*/ 46 h 355"/>
                      <a:gd name="T16" fmla="*/ 0 w 426"/>
                      <a:gd name="T17" fmla="*/ 55 h 355"/>
                      <a:gd name="T18" fmla="*/ 0 w 426"/>
                      <a:gd name="T19" fmla="*/ 252 h 355"/>
                      <a:gd name="T20" fmla="*/ 54 w 426"/>
                      <a:gd name="T21" fmla="*/ 28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355">
                        <a:moveTo>
                          <a:pt x="54" y="283"/>
                        </a:moveTo>
                        <a:lnTo>
                          <a:pt x="117" y="354"/>
                        </a:lnTo>
                        <a:lnTo>
                          <a:pt x="425" y="293"/>
                        </a:lnTo>
                        <a:lnTo>
                          <a:pt x="415" y="18"/>
                        </a:lnTo>
                        <a:lnTo>
                          <a:pt x="396" y="0"/>
                        </a:lnTo>
                        <a:lnTo>
                          <a:pt x="115" y="18"/>
                        </a:lnTo>
                        <a:lnTo>
                          <a:pt x="49" y="42"/>
                        </a:lnTo>
                        <a:lnTo>
                          <a:pt x="9" y="46"/>
                        </a:lnTo>
                        <a:lnTo>
                          <a:pt x="0" y="55"/>
                        </a:lnTo>
                        <a:lnTo>
                          <a:pt x="0" y="252"/>
                        </a:lnTo>
                        <a:lnTo>
                          <a:pt x="54" y="283"/>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2" name="Freeform 91"/>
                  <p:cNvSpPr>
                    <a:spLocks/>
                  </p:cNvSpPr>
                  <p:nvPr/>
                </p:nvSpPr>
                <p:spPr bwMode="auto">
                  <a:xfrm>
                    <a:off x="2323" y="2003"/>
                    <a:ext cx="58" cy="233"/>
                  </a:xfrm>
                  <a:custGeom>
                    <a:avLst/>
                    <a:gdLst>
                      <a:gd name="T0" fmla="*/ 0 w 58"/>
                      <a:gd name="T1" fmla="*/ 192 h 233"/>
                      <a:gd name="T2" fmla="*/ 2 w 58"/>
                      <a:gd name="T3" fmla="*/ 5 h 233"/>
                      <a:gd name="T4" fmla="*/ 49 w 58"/>
                      <a:gd name="T5" fmla="*/ 0 h 233"/>
                      <a:gd name="T6" fmla="*/ 57 w 58"/>
                      <a:gd name="T7" fmla="*/ 232 h 233"/>
                      <a:gd name="T8" fmla="*/ 0 w 58"/>
                      <a:gd name="T9" fmla="*/ 192 h 233"/>
                    </a:gdLst>
                    <a:ahLst/>
                    <a:cxnLst>
                      <a:cxn ang="0">
                        <a:pos x="T0" y="T1"/>
                      </a:cxn>
                      <a:cxn ang="0">
                        <a:pos x="T2" y="T3"/>
                      </a:cxn>
                      <a:cxn ang="0">
                        <a:pos x="T4" y="T5"/>
                      </a:cxn>
                      <a:cxn ang="0">
                        <a:pos x="T6" y="T7"/>
                      </a:cxn>
                      <a:cxn ang="0">
                        <a:pos x="T8" y="T9"/>
                      </a:cxn>
                    </a:cxnLst>
                    <a:rect l="0" t="0" r="r" b="b"/>
                    <a:pathLst>
                      <a:path w="58" h="233">
                        <a:moveTo>
                          <a:pt x="0" y="192"/>
                        </a:moveTo>
                        <a:lnTo>
                          <a:pt x="2" y="5"/>
                        </a:lnTo>
                        <a:lnTo>
                          <a:pt x="49" y="0"/>
                        </a:lnTo>
                        <a:lnTo>
                          <a:pt x="57" y="232"/>
                        </a:lnTo>
                        <a:lnTo>
                          <a:pt x="0" y="192"/>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3" name="Freeform 92"/>
                  <p:cNvSpPr>
                    <a:spLocks/>
                  </p:cNvSpPr>
                  <p:nvPr/>
                </p:nvSpPr>
                <p:spPr bwMode="auto">
                  <a:xfrm>
                    <a:off x="2386" y="1982"/>
                    <a:ext cx="55" cy="315"/>
                  </a:xfrm>
                  <a:custGeom>
                    <a:avLst/>
                    <a:gdLst>
                      <a:gd name="T0" fmla="*/ 3 w 55"/>
                      <a:gd name="T1" fmla="*/ 268 h 315"/>
                      <a:gd name="T2" fmla="*/ 54 w 55"/>
                      <a:gd name="T3" fmla="*/ 314 h 315"/>
                      <a:gd name="T4" fmla="*/ 47 w 55"/>
                      <a:gd name="T5" fmla="*/ 0 h 315"/>
                      <a:gd name="T6" fmla="*/ 0 w 55"/>
                      <a:gd name="T7" fmla="*/ 12 h 315"/>
                      <a:gd name="T8" fmla="*/ 3 w 55"/>
                      <a:gd name="T9" fmla="*/ 268 h 315"/>
                    </a:gdLst>
                    <a:ahLst/>
                    <a:cxnLst>
                      <a:cxn ang="0">
                        <a:pos x="T0" y="T1"/>
                      </a:cxn>
                      <a:cxn ang="0">
                        <a:pos x="T2" y="T3"/>
                      </a:cxn>
                      <a:cxn ang="0">
                        <a:pos x="T4" y="T5"/>
                      </a:cxn>
                      <a:cxn ang="0">
                        <a:pos x="T6" y="T7"/>
                      </a:cxn>
                      <a:cxn ang="0">
                        <a:pos x="T8" y="T9"/>
                      </a:cxn>
                    </a:cxnLst>
                    <a:rect l="0" t="0" r="r" b="b"/>
                    <a:pathLst>
                      <a:path w="55" h="315">
                        <a:moveTo>
                          <a:pt x="3" y="268"/>
                        </a:moveTo>
                        <a:lnTo>
                          <a:pt x="54" y="314"/>
                        </a:lnTo>
                        <a:lnTo>
                          <a:pt x="47" y="0"/>
                        </a:lnTo>
                        <a:lnTo>
                          <a:pt x="0" y="12"/>
                        </a:lnTo>
                        <a:lnTo>
                          <a:pt x="3" y="268"/>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cxnSp>
                <p:nvCxnSpPr>
                  <p:cNvPr id="94" name="Line 127"/>
                  <p:cNvCxnSpPr/>
                  <p:nvPr/>
                </p:nvCxnSpPr>
                <p:spPr bwMode="auto">
                  <a:xfrm flipV="1">
                    <a:off x="2462" y="2287"/>
                    <a:ext cx="272" cy="5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95" name="Freeform 94"/>
                  <p:cNvSpPr>
                    <a:spLocks/>
                  </p:cNvSpPr>
                  <p:nvPr/>
                </p:nvSpPr>
                <p:spPr bwMode="auto">
                  <a:xfrm>
                    <a:off x="2477" y="2330"/>
                    <a:ext cx="58" cy="20"/>
                  </a:xfrm>
                  <a:custGeom>
                    <a:avLst/>
                    <a:gdLst>
                      <a:gd name="T0" fmla="*/ 0 w 58"/>
                      <a:gd name="T1" fmla="*/ 12 h 20"/>
                      <a:gd name="T2" fmla="*/ 57 w 58"/>
                      <a:gd name="T3" fmla="*/ 0 h 20"/>
                      <a:gd name="T4" fmla="*/ 57 w 58"/>
                      <a:gd name="T5" fmla="*/ 7 h 20"/>
                      <a:gd name="T6" fmla="*/ 1 w 58"/>
                      <a:gd name="T7" fmla="*/ 19 h 20"/>
                      <a:gd name="T8" fmla="*/ 0 w 58"/>
                      <a:gd name="T9" fmla="*/ 12 h 20"/>
                    </a:gdLst>
                    <a:ahLst/>
                    <a:cxnLst>
                      <a:cxn ang="0">
                        <a:pos x="T0" y="T1"/>
                      </a:cxn>
                      <a:cxn ang="0">
                        <a:pos x="T2" y="T3"/>
                      </a:cxn>
                      <a:cxn ang="0">
                        <a:pos x="T4" y="T5"/>
                      </a:cxn>
                      <a:cxn ang="0">
                        <a:pos x="T6" y="T7"/>
                      </a:cxn>
                      <a:cxn ang="0">
                        <a:pos x="T8" y="T9"/>
                      </a:cxn>
                    </a:cxnLst>
                    <a:rect l="0" t="0" r="r" b="b"/>
                    <a:pathLst>
                      <a:path w="58" h="20">
                        <a:moveTo>
                          <a:pt x="0" y="12"/>
                        </a:moveTo>
                        <a:lnTo>
                          <a:pt x="57" y="0"/>
                        </a:lnTo>
                        <a:lnTo>
                          <a:pt x="57" y="7"/>
                        </a:lnTo>
                        <a:lnTo>
                          <a:pt x="1" y="19"/>
                        </a:lnTo>
                        <a:lnTo>
                          <a:pt x="0" y="12"/>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6" name="Freeform 95"/>
                  <p:cNvSpPr>
                    <a:spLocks/>
                  </p:cNvSpPr>
                  <p:nvPr/>
                </p:nvSpPr>
                <p:spPr bwMode="auto">
                  <a:xfrm>
                    <a:off x="2477" y="2330"/>
                    <a:ext cx="58" cy="20"/>
                  </a:xfrm>
                  <a:custGeom>
                    <a:avLst/>
                    <a:gdLst>
                      <a:gd name="T0" fmla="*/ 0 w 58"/>
                      <a:gd name="T1" fmla="*/ 12 h 20"/>
                      <a:gd name="T2" fmla="*/ 57 w 58"/>
                      <a:gd name="T3" fmla="*/ 0 h 20"/>
                      <a:gd name="T4" fmla="*/ 57 w 58"/>
                      <a:gd name="T5" fmla="*/ 7 h 20"/>
                      <a:gd name="T6" fmla="*/ 1 w 58"/>
                      <a:gd name="T7" fmla="*/ 19 h 20"/>
                      <a:gd name="T8" fmla="*/ 0 w 58"/>
                      <a:gd name="T9" fmla="*/ 12 h 20"/>
                    </a:gdLst>
                    <a:ahLst/>
                    <a:cxnLst>
                      <a:cxn ang="0">
                        <a:pos x="T0" y="T1"/>
                      </a:cxn>
                      <a:cxn ang="0">
                        <a:pos x="T2" y="T3"/>
                      </a:cxn>
                      <a:cxn ang="0">
                        <a:pos x="T4" y="T5"/>
                      </a:cxn>
                      <a:cxn ang="0">
                        <a:pos x="T6" y="T7"/>
                      </a:cxn>
                      <a:cxn ang="0">
                        <a:pos x="T8" y="T9"/>
                      </a:cxn>
                    </a:cxnLst>
                    <a:rect l="0" t="0" r="r" b="b"/>
                    <a:pathLst>
                      <a:path w="58" h="20">
                        <a:moveTo>
                          <a:pt x="0" y="12"/>
                        </a:moveTo>
                        <a:lnTo>
                          <a:pt x="57" y="0"/>
                        </a:lnTo>
                        <a:lnTo>
                          <a:pt x="57" y="7"/>
                        </a:lnTo>
                        <a:lnTo>
                          <a:pt x="1" y="19"/>
                        </a:lnTo>
                        <a:lnTo>
                          <a:pt x="0" y="12"/>
                        </a:lnTo>
                      </a:path>
                    </a:pathLst>
                  </a:custGeom>
                  <a:solidFill>
                    <a:srgbClr val="969696"/>
                  </a:solidFill>
                  <a:ln w="12700" cap="rnd" cmpd="sng">
                    <a:solidFill>
                      <a:srgbClr val="4C4C4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7" name="Freeform 96"/>
                  <p:cNvSpPr>
                    <a:spLocks/>
                  </p:cNvSpPr>
                  <p:nvPr/>
                </p:nvSpPr>
                <p:spPr bwMode="auto">
                  <a:xfrm>
                    <a:off x="2555" y="2315"/>
                    <a:ext cx="58" cy="19"/>
                  </a:xfrm>
                  <a:custGeom>
                    <a:avLst/>
                    <a:gdLst>
                      <a:gd name="T0" fmla="*/ 0 w 58"/>
                      <a:gd name="T1" fmla="*/ 11 h 19"/>
                      <a:gd name="T2" fmla="*/ 57 w 58"/>
                      <a:gd name="T3" fmla="*/ 0 h 19"/>
                      <a:gd name="T4" fmla="*/ 57 w 58"/>
                      <a:gd name="T5" fmla="*/ 7 h 19"/>
                      <a:gd name="T6" fmla="*/ 1 w 58"/>
                      <a:gd name="T7" fmla="*/ 18 h 19"/>
                      <a:gd name="T8" fmla="*/ 0 w 58"/>
                      <a:gd name="T9" fmla="*/ 11 h 19"/>
                    </a:gdLst>
                    <a:ahLst/>
                    <a:cxnLst>
                      <a:cxn ang="0">
                        <a:pos x="T0" y="T1"/>
                      </a:cxn>
                      <a:cxn ang="0">
                        <a:pos x="T2" y="T3"/>
                      </a:cxn>
                      <a:cxn ang="0">
                        <a:pos x="T4" y="T5"/>
                      </a:cxn>
                      <a:cxn ang="0">
                        <a:pos x="T6" y="T7"/>
                      </a:cxn>
                      <a:cxn ang="0">
                        <a:pos x="T8" y="T9"/>
                      </a:cxn>
                    </a:cxnLst>
                    <a:rect l="0" t="0" r="r" b="b"/>
                    <a:pathLst>
                      <a:path w="58" h="19">
                        <a:moveTo>
                          <a:pt x="0" y="11"/>
                        </a:moveTo>
                        <a:lnTo>
                          <a:pt x="57" y="0"/>
                        </a:lnTo>
                        <a:lnTo>
                          <a:pt x="57" y="7"/>
                        </a:lnTo>
                        <a:lnTo>
                          <a:pt x="1" y="18"/>
                        </a:lnTo>
                        <a:lnTo>
                          <a:pt x="0" y="11"/>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8" name="Freeform 97"/>
                  <p:cNvSpPr>
                    <a:spLocks/>
                  </p:cNvSpPr>
                  <p:nvPr/>
                </p:nvSpPr>
                <p:spPr bwMode="auto">
                  <a:xfrm>
                    <a:off x="2555" y="2315"/>
                    <a:ext cx="58" cy="19"/>
                  </a:xfrm>
                  <a:custGeom>
                    <a:avLst/>
                    <a:gdLst>
                      <a:gd name="T0" fmla="*/ 0 w 58"/>
                      <a:gd name="T1" fmla="*/ 11 h 19"/>
                      <a:gd name="T2" fmla="*/ 57 w 58"/>
                      <a:gd name="T3" fmla="*/ 0 h 19"/>
                      <a:gd name="T4" fmla="*/ 57 w 58"/>
                      <a:gd name="T5" fmla="*/ 7 h 19"/>
                      <a:gd name="T6" fmla="*/ 1 w 58"/>
                      <a:gd name="T7" fmla="*/ 18 h 19"/>
                      <a:gd name="T8" fmla="*/ 0 w 58"/>
                      <a:gd name="T9" fmla="*/ 11 h 19"/>
                    </a:gdLst>
                    <a:ahLst/>
                    <a:cxnLst>
                      <a:cxn ang="0">
                        <a:pos x="T0" y="T1"/>
                      </a:cxn>
                      <a:cxn ang="0">
                        <a:pos x="T2" y="T3"/>
                      </a:cxn>
                      <a:cxn ang="0">
                        <a:pos x="T4" y="T5"/>
                      </a:cxn>
                      <a:cxn ang="0">
                        <a:pos x="T6" y="T7"/>
                      </a:cxn>
                      <a:cxn ang="0">
                        <a:pos x="T8" y="T9"/>
                      </a:cxn>
                    </a:cxnLst>
                    <a:rect l="0" t="0" r="r" b="b"/>
                    <a:pathLst>
                      <a:path w="58" h="19">
                        <a:moveTo>
                          <a:pt x="0" y="11"/>
                        </a:moveTo>
                        <a:lnTo>
                          <a:pt x="57" y="0"/>
                        </a:lnTo>
                        <a:lnTo>
                          <a:pt x="57" y="7"/>
                        </a:lnTo>
                        <a:lnTo>
                          <a:pt x="1" y="18"/>
                        </a:lnTo>
                        <a:lnTo>
                          <a:pt x="0" y="11"/>
                        </a:lnTo>
                      </a:path>
                    </a:pathLst>
                  </a:custGeom>
                  <a:solidFill>
                    <a:srgbClr val="969696"/>
                  </a:solidFill>
                  <a:ln w="12700" cap="rnd" cmpd="sng">
                    <a:solidFill>
                      <a:srgbClr val="4C4C4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9" name="Freeform 98"/>
                  <p:cNvSpPr>
                    <a:spLocks/>
                  </p:cNvSpPr>
                  <p:nvPr/>
                </p:nvSpPr>
                <p:spPr bwMode="auto">
                  <a:xfrm>
                    <a:off x="2478" y="1997"/>
                    <a:ext cx="224" cy="257"/>
                  </a:xfrm>
                  <a:custGeom>
                    <a:avLst/>
                    <a:gdLst>
                      <a:gd name="T0" fmla="*/ 223 w 224"/>
                      <a:gd name="T1" fmla="*/ 221 h 257"/>
                      <a:gd name="T2" fmla="*/ 0 w 224"/>
                      <a:gd name="T3" fmla="*/ 256 h 257"/>
                      <a:gd name="T4" fmla="*/ 0 w 224"/>
                      <a:gd name="T5" fmla="*/ 15 h 257"/>
                      <a:gd name="T6" fmla="*/ 216 w 224"/>
                      <a:gd name="T7" fmla="*/ 0 h 257"/>
                      <a:gd name="T8" fmla="*/ 223 w 224"/>
                      <a:gd name="T9" fmla="*/ 221 h 257"/>
                    </a:gdLst>
                    <a:ahLst/>
                    <a:cxnLst>
                      <a:cxn ang="0">
                        <a:pos x="T0" y="T1"/>
                      </a:cxn>
                      <a:cxn ang="0">
                        <a:pos x="T2" y="T3"/>
                      </a:cxn>
                      <a:cxn ang="0">
                        <a:pos x="T4" y="T5"/>
                      </a:cxn>
                      <a:cxn ang="0">
                        <a:pos x="T6" y="T7"/>
                      </a:cxn>
                      <a:cxn ang="0">
                        <a:pos x="T8" y="T9"/>
                      </a:cxn>
                    </a:cxnLst>
                    <a:rect l="0" t="0" r="r" b="b"/>
                    <a:pathLst>
                      <a:path w="224" h="257">
                        <a:moveTo>
                          <a:pt x="223" y="221"/>
                        </a:moveTo>
                        <a:lnTo>
                          <a:pt x="0" y="256"/>
                        </a:lnTo>
                        <a:lnTo>
                          <a:pt x="0" y="15"/>
                        </a:lnTo>
                        <a:lnTo>
                          <a:pt x="216" y="0"/>
                        </a:lnTo>
                        <a:lnTo>
                          <a:pt x="223" y="221"/>
                        </a:lnTo>
                      </a:path>
                    </a:pathLst>
                  </a:custGeom>
                  <a:solidFill>
                    <a:srgbClr val="032896"/>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0" name="Freeform 99"/>
                  <p:cNvSpPr>
                    <a:spLocks/>
                  </p:cNvSpPr>
                  <p:nvPr/>
                </p:nvSpPr>
                <p:spPr bwMode="auto">
                  <a:xfrm>
                    <a:off x="2466" y="2283"/>
                    <a:ext cx="273" cy="59"/>
                  </a:xfrm>
                  <a:custGeom>
                    <a:avLst/>
                    <a:gdLst>
                      <a:gd name="T0" fmla="*/ 7 w 273"/>
                      <a:gd name="T1" fmla="*/ 52 h 59"/>
                      <a:gd name="T2" fmla="*/ 270 w 273"/>
                      <a:gd name="T3" fmla="*/ 0 h 59"/>
                      <a:gd name="T4" fmla="*/ 272 w 273"/>
                      <a:gd name="T5" fmla="*/ 8 h 59"/>
                      <a:gd name="T6" fmla="*/ 6 w 273"/>
                      <a:gd name="T7" fmla="*/ 58 h 59"/>
                      <a:gd name="T8" fmla="*/ 0 w 273"/>
                      <a:gd name="T9" fmla="*/ 49 h 59"/>
                    </a:gdLst>
                    <a:ahLst/>
                    <a:cxnLst>
                      <a:cxn ang="0">
                        <a:pos x="T0" y="T1"/>
                      </a:cxn>
                      <a:cxn ang="0">
                        <a:pos x="T2" y="T3"/>
                      </a:cxn>
                      <a:cxn ang="0">
                        <a:pos x="T4" y="T5"/>
                      </a:cxn>
                      <a:cxn ang="0">
                        <a:pos x="T6" y="T7"/>
                      </a:cxn>
                      <a:cxn ang="0">
                        <a:pos x="T8" y="T9"/>
                      </a:cxn>
                    </a:cxnLst>
                    <a:rect l="0" t="0" r="r" b="b"/>
                    <a:pathLst>
                      <a:path w="273" h="59">
                        <a:moveTo>
                          <a:pt x="7" y="52"/>
                        </a:moveTo>
                        <a:lnTo>
                          <a:pt x="270" y="0"/>
                        </a:lnTo>
                        <a:lnTo>
                          <a:pt x="272" y="8"/>
                        </a:lnTo>
                        <a:lnTo>
                          <a:pt x="6" y="58"/>
                        </a:lnTo>
                        <a:lnTo>
                          <a:pt x="0" y="49"/>
                        </a:lnTo>
                      </a:path>
                    </a:pathLst>
                  </a:custGeom>
                  <a:solidFill>
                    <a:srgbClr val="96969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nvGrpSpPr>
                <p:cNvPr id="74" name="Group 73"/>
                <p:cNvGrpSpPr>
                  <a:grpSpLocks/>
                </p:cNvGrpSpPr>
                <p:nvPr/>
              </p:nvGrpSpPr>
              <p:grpSpPr bwMode="auto">
                <a:xfrm>
                  <a:off x="2531" y="1816"/>
                  <a:ext cx="538" cy="433"/>
                  <a:chOff x="2531" y="1816"/>
                  <a:chExt cx="538" cy="433"/>
                </a:xfrm>
              </p:grpSpPr>
              <p:sp>
                <p:nvSpPr>
                  <p:cNvPr id="75" name="Freeform 74"/>
                  <p:cNvSpPr>
                    <a:spLocks/>
                  </p:cNvSpPr>
                  <p:nvPr/>
                </p:nvSpPr>
                <p:spPr bwMode="auto">
                  <a:xfrm>
                    <a:off x="2531" y="1816"/>
                    <a:ext cx="538" cy="433"/>
                  </a:xfrm>
                  <a:custGeom>
                    <a:avLst/>
                    <a:gdLst>
                      <a:gd name="T0" fmla="*/ 0 w 538"/>
                      <a:gd name="T1" fmla="*/ 264 h 433"/>
                      <a:gd name="T2" fmla="*/ 218 w 538"/>
                      <a:gd name="T3" fmla="*/ 48 h 433"/>
                      <a:gd name="T4" fmla="*/ 477 w 538"/>
                      <a:gd name="T5" fmla="*/ 0 h 433"/>
                      <a:gd name="T6" fmla="*/ 537 w 538"/>
                      <a:gd name="T7" fmla="*/ 343 h 433"/>
                      <a:gd name="T8" fmla="*/ 515 w 538"/>
                      <a:gd name="T9" fmla="*/ 347 h 433"/>
                      <a:gd name="T10" fmla="*/ 520 w 538"/>
                      <a:gd name="T11" fmla="*/ 364 h 433"/>
                      <a:gd name="T12" fmla="*/ 498 w 538"/>
                      <a:gd name="T13" fmla="*/ 369 h 433"/>
                      <a:gd name="T14" fmla="*/ 248 w 538"/>
                      <a:gd name="T15" fmla="*/ 432 h 433"/>
                      <a:gd name="T16" fmla="*/ 7 w 538"/>
                      <a:gd name="T17" fmla="*/ 347 h 433"/>
                      <a:gd name="T18" fmla="*/ 0 w 538"/>
                      <a:gd name="T19" fmla="*/ 26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433">
                        <a:moveTo>
                          <a:pt x="0" y="264"/>
                        </a:moveTo>
                        <a:lnTo>
                          <a:pt x="218" y="48"/>
                        </a:lnTo>
                        <a:lnTo>
                          <a:pt x="477" y="0"/>
                        </a:lnTo>
                        <a:lnTo>
                          <a:pt x="537" y="343"/>
                        </a:lnTo>
                        <a:lnTo>
                          <a:pt x="515" y="347"/>
                        </a:lnTo>
                        <a:lnTo>
                          <a:pt x="520" y="364"/>
                        </a:lnTo>
                        <a:lnTo>
                          <a:pt x="498" y="369"/>
                        </a:lnTo>
                        <a:lnTo>
                          <a:pt x="248" y="432"/>
                        </a:lnTo>
                        <a:lnTo>
                          <a:pt x="7" y="347"/>
                        </a:lnTo>
                        <a:lnTo>
                          <a:pt x="0" y="264"/>
                        </a:lnTo>
                      </a:path>
                    </a:pathLst>
                  </a:custGeom>
                  <a:solidFill>
                    <a:srgbClr val="B2C5FE"/>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cxnSp>
                <p:nvCxnSpPr>
                  <p:cNvPr id="76" name="Line 136"/>
                  <p:cNvCxnSpPr/>
                  <p:nvPr/>
                </p:nvCxnSpPr>
                <p:spPr bwMode="auto">
                  <a:xfrm flipH="1">
                    <a:off x="2856" y="1919"/>
                    <a:ext cx="93" cy="1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77" name="Line 137"/>
                  <p:cNvCxnSpPr/>
                  <p:nvPr/>
                </p:nvCxnSpPr>
                <p:spPr bwMode="auto">
                  <a:xfrm flipH="1">
                    <a:off x="2868" y="1896"/>
                    <a:ext cx="113" cy="15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78" name="Line 138"/>
                  <p:cNvCxnSpPr/>
                  <p:nvPr/>
                </p:nvCxnSpPr>
                <p:spPr bwMode="auto">
                  <a:xfrm flipH="1">
                    <a:off x="2865" y="1961"/>
                    <a:ext cx="93"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79" name="Freeform 78"/>
                  <p:cNvSpPr>
                    <a:spLocks/>
                  </p:cNvSpPr>
                  <p:nvPr/>
                </p:nvSpPr>
                <p:spPr bwMode="auto">
                  <a:xfrm>
                    <a:off x="2731" y="1875"/>
                    <a:ext cx="297" cy="374"/>
                  </a:xfrm>
                  <a:custGeom>
                    <a:avLst/>
                    <a:gdLst>
                      <a:gd name="T0" fmla="*/ 249 w 297"/>
                      <a:gd name="T1" fmla="*/ 0 h 374"/>
                      <a:gd name="T2" fmla="*/ 296 w 297"/>
                      <a:gd name="T3" fmla="*/ 318 h 374"/>
                      <a:gd name="T4" fmla="*/ 48 w 297"/>
                      <a:gd name="T5" fmla="*/ 373 h 374"/>
                      <a:gd name="T6" fmla="*/ 0 w 297"/>
                      <a:gd name="T7" fmla="*/ 45 h 374"/>
                      <a:gd name="T8" fmla="*/ 249 w 297"/>
                      <a:gd name="T9" fmla="*/ 0 h 374"/>
                    </a:gdLst>
                    <a:ahLst/>
                    <a:cxnLst>
                      <a:cxn ang="0">
                        <a:pos x="T0" y="T1"/>
                      </a:cxn>
                      <a:cxn ang="0">
                        <a:pos x="T2" y="T3"/>
                      </a:cxn>
                      <a:cxn ang="0">
                        <a:pos x="T4" y="T5"/>
                      </a:cxn>
                      <a:cxn ang="0">
                        <a:pos x="T6" y="T7"/>
                      </a:cxn>
                      <a:cxn ang="0">
                        <a:pos x="T8" y="T9"/>
                      </a:cxn>
                    </a:cxnLst>
                    <a:rect l="0" t="0" r="r" b="b"/>
                    <a:pathLst>
                      <a:path w="297" h="374">
                        <a:moveTo>
                          <a:pt x="249" y="0"/>
                        </a:moveTo>
                        <a:lnTo>
                          <a:pt x="296" y="318"/>
                        </a:lnTo>
                        <a:lnTo>
                          <a:pt x="48" y="373"/>
                        </a:lnTo>
                        <a:lnTo>
                          <a:pt x="0" y="45"/>
                        </a:lnTo>
                        <a:lnTo>
                          <a:pt x="249" y="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2741" y="1853"/>
                    <a:ext cx="297" cy="375"/>
                  </a:xfrm>
                  <a:custGeom>
                    <a:avLst/>
                    <a:gdLst>
                      <a:gd name="T0" fmla="*/ 248 w 297"/>
                      <a:gd name="T1" fmla="*/ 0 h 375"/>
                      <a:gd name="T2" fmla="*/ 296 w 297"/>
                      <a:gd name="T3" fmla="*/ 319 h 375"/>
                      <a:gd name="T4" fmla="*/ 48 w 297"/>
                      <a:gd name="T5" fmla="*/ 374 h 375"/>
                      <a:gd name="T6" fmla="*/ 0 w 297"/>
                      <a:gd name="T7" fmla="*/ 46 h 375"/>
                      <a:gd name="T8" fmla="*/ 248 w 297"/>
                      <a:gd name="T9" fmla="*/ 0 h 375"/>
                    </a:gdLst>
                    <a:ahLst/>
                    <a:cxnLst>
                      <a:cxn ang="0">
                        <a:pos x="T0" y="T1"/>
                      </a:cxn>
                      <a:cxn ang="0">
                        <a:pos x="T2" y="T3"/>
                      </a:cxn>
                      <a:cxn ang="0">
                        <a:pos x="T4" y="T5"/>
                      </a:cxn>
                      <a:cxn ang="0">
                        <a:pos x="T6" y="T7"/>
                      </a:cxn>
                      <a:cxn ang="0">
                        <a:pos x="T8" y="T9"/>
                      </a:cxn>
                    </a:cxnLst>
                    <a:rect l="0" t="0" r="r" b="b"/>
                    <a:pathLst>
                      <a:path w="297" h="375">
                        <a:moveTo>
                          <a:pt x="248" y="0"/>
                        </a:moveTo>
                        <a:lnTo>
                          <a:pt x="296" y="319"/>
                        </a:lnTo>
                        <a:lnTo>
                          <a:pt x="48" y="374"/>
                        </a:lnTo>
                        <a:lnTo>
                          <a:pt x="0" y="46"/>
                        </a:lnTo>
                        <a:lnTo>
                          <a:pt x="248" y="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756" y="1835"/>
                    <a:ext cx="297" cy="373"/>
                  </a:xfrm>
                  <a:custGeom>
                    <a:avLst/>
                    <a:gdLst>
                      <a:gd name="T0" fmla="*/ 239 w 297"/>
                      <a:gd name="T1" fmla="*/ 0 h 373"/>
                      <a:gd name="T2" fmla="*/ 296 w 297"/>
                      <a:gd name="T3" fmla="*/ 317 h 373"/>
                      <a:gd name="T4" fmla="*/ 47 w 297"/>
                      <a:gd name="T5" fmla="*/ 372 h 373"/>
                      <a:gd name="T6" fmla="*/ 0 w 297"/>
                      <a:gd name="T7" fmla="*/ 44 h 373"/>
                      <a:gd name="T8" fmla="*/ 239 w 297"/>
                      <a:gd name="T9" fmla="*/ 0 h 373"/>
                    </a:gdLst>
                    <a:ahLst/>
                    <a:cxnLst>
                      <a:cxn ang="0">
                        <a:pos x="T0" y="T1"/>
                      </a:cxn>
                      <a:cxn ang="0">
                        <a:pos x="T2" y="T3"/>
                      </a:cxn>
                      <a:cxn ang="0">
                        <a:pos x="T4" y="T5"/>
                      </a:cxn>
                      <a:cxn ang="0">
                        <a:pos x="T6" y="T7"/>
                      </a:cxn>
                      <a:cxn ang="0">
                        <a:pos x="T8" y="T9"/>
                      </a:cxn>
                    </a:cxnLst>
                    <a:rect l="0" t="0" r="r" b="b"/>
                    <a:pathLst>
                      <a:path w="297" h="373">
                        <a:moveTo>
                          <a:pt x="239" y="0"/>
                        </a:moveTo>
                        <a:lnTo>
                          <a:pt x="296" y="317"/>
                        </a:lnTo>
                        <a:lnTo>
                          <a:pt x="47" y="372"/>
                        </a:lnTo>
                        <a:lnTo>
                          <a:pt x="0" y="44"/>
                        </a:lnTo>
                        <a:lnTo>
                          <a:pt x="239" y="0"/>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756" y="1835"/>
                    <a:ext cx="297" cy="373"/>
                  </a:xfrm>
                  <a:custGeom>
                    <a:avLst/>
                    <a:gdLst>
                      <a:gd name="T0" fmla="*/ 239 w 297"/>
                      <a:gd name="T1" fmla="*/ 0 h 373"/>
                      <a:gd name="T2" fmla="*/ 296 w 297"/>
                      <a:gd name="T3" fmla="*/ 317 h 373"/>
                      <a:gd name="T4" fmla="*/ 47 w 297"/>
                      <a:gd name="T5" fmla="*/ 372 h 373"/>
                      <a:gd name="T6" fmla="*/ 0 w 297"/>
                      <a:gd name="T7" fmla="*/ 44 h 373"/>
                      <a:gd name="T8" fmla="*/ 239 w 297"/>
                      <a:gd name="T9" fmla="*/ 0 h 373"/>
                    </a:gdLst>
                    <a:ahLst/>
                    <a:cxnLst>
                      <a:cxn ang="0">
                        <a:pos x="T0" y="T1"/>
                      </a:cxn>
                      <a:cxn ang="0">
                        <a:pos x="T2" y="T3"/>
                      </a:cxn>
                      <a:cxn ang="0">
                        <a:pos x="T4" y="T5"/>
                      </a:cxn>
                      <a:cxn ang="0">
                        <a:pos x="T6" y="T7"/>
                      </a:cxn>
                      <a:cxn ang="0">
                        <a:pos x="T8" y="T9"/>
                      </a:cxn>
                    </a:cxnLst>
                    <a:rect l="0" t="0" r="r" b="b"/>
                    <a:pathLst>
                      <a:path w="297" h="373">
                        <a:moveTo>
                          <a:pt x="239" y="0"/>
                        </a:moveTo>
                        <a:lnTo>
                          <a:pt x="296" y="317"/>
                        </a:lnTo>
                        <a:lnTo>
                          <a:pt x="47" y="372"/>
                        </a:lnTo>
                        <a:lnTo>
                          <a:pt x="0" y="44"/>
                        </a:lnTo>
                        <a:lnTo>
                          <a:pt x="239" y="0"/>
                        </a:lnTo>
                      </a:path>
                    </a:pathLst>
                  </a:custGeom>
                  <a:noFill/>
                  <a:ln w="12700" cap="rnd" cmpd="sng">
                    <a:solidFill>
                      <a:srgbClr val="7F7F7F"/>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3" name="Freeform 82"/>
                  <p:cNvSpPr>
                    <a:spLocks/>
                  </p:cNvSpPr>
                  <p:nvPr/>
                </p:nvSpPr>
                <p:spPr bwMode="auto">
                  <a:xfrm>
                    <a:off x="2783" y="1899"/>
                    <a:ext cx="147" cy="170"/>
                  </a:xfrm>
                  <a:custGeom>
                    <a:avLst/>
                    <a:gdLst>
                      <a:gd name="T0" fmla="*/ 121 w 147"/>
                      <a:gd name="T1" fmla="*/ 0 h 170"/>
                      <a:gd name="T2" fmla="*/ 146 w 147"/>
                      <a:gd name="T3" fmla="*/ 141 h 170"/>
                      <a:gd name="T4" fmla="*/ 21 w 147"/>
                      <a:gd name="T5" fmla="*/ 169 h 170"/>
                      <a:gd name="T6" fmla="*/ 0 w 147"/>
                      <a:gd name="T7" fmla="*/ 23 h 170"/>
                      <a:gd name="T8" fmla="*/ 121 w 147"/>
                      <a:gd name="T9" fmla="*/ 0 h 170"/>
                    </a:gdLst>
                    <a:ahLst/>
                    <a:cxnLst>
                      <a:cxn ang="0">
                        <a:pos x="T0" y="T1"/>
                      </a:cxn>
                      <a:cxn ang="0">
                        <a:pos x="T2" y="T3"/>
                      </a:cxn>
                      <a:cxn ang="0">
                        <a:pos x="T4" y="T5"/>
                      </a:cxn>
                      <a:cxn ang="0">
                        <a:pos x="T6" y="T7"/>
                      </a:cxn>
                      <a:cxn ang="0">
                        <a:pos x="T8" y="T9"/>
                      </a:cxn>
                    </a:cxnLst>
                    <a:rect l="0" t="0" r="r" b="b"/>
                    <a:pathLst>
                      <a:path w="147" h="170">
                        <a:moveTo>
                          <a:pt x="121" y="0"/>
                        </a:moveTo>
                        <a:lnTo>
                          <a:pt x="146" y="141"/>
                        </a:lnTo>
                        <a:lnTo>
                          <a:pt x="21" y="169"/>
                        </a:lnTo>
                        <a:lnTo>
                          <a:pt x="0" y="23"/>
                        </a:lnTo>
                        <a:lnTo>
                          <a:pt x="121" y="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4" name="Freeform 83"/>
                  <p:cNvSpPr>
                    <a:spLocks/>
                  </p:cNvSpPr>
                  <p:nvPr/>
                </p:nvSpPr>
                <p:spPr bwMode="auto">
                  <a:xfrm>
                    <a:off x="2834" y="1944"/>
                    <a:ext cx="203" cy="234"/>
                  </a:xfrm>
                  <a:custGeom>
                    <a:avLst/>
                    <a:gdLst>
                      <a:gd name="T0" fmla="*/ 167 w 203"/>
                      <a:gd name="T1" fmla="*/ 0 h 234"/>
                      <a:gd name="T2" fmla="*/ 202 w 203"/>
                      <a:gd name="T3" fmla="*/ 194 h 234"/>
                      <a:gd name="T4" fmla="*/ 29 w 203"/>
                      <a:gd name="T5" fmla="*/ 233 h 234"/>
                      <a:gd name="T6" fmla="*/ 0 w 203"/>
                      <a:gd name="T7" fmla="*/ 31 h 234"/>
                      <a:gd name="T8" fmla="*/ 167 w 203"/>
                      <a:gd name="T9" fmla="*/ 0 h 234"/>
                    </a:gdLst>
                    <a:ahLst/>
                    <a:cxnLst>
                      <a:cxn ang="0">
                        <a:pos x="T0" y="T1"/>
                      </a:cxn>
                      <a:cxn ang="0">
                        <a:pos x="T2" y="T3"/>
                      </a:cxn>
                      <a:cxn ang="0">
                        <a:pos x="T4" y="T5"/>
                      </a:cxn>
                      <a:cxn ang="0">
                        <a:pos x="T6" y="T7"/>
                      </a:cxn>
                      <a:cxn ang="0">
                        <a:pos x="T8" y="T9"/>
                      </a:cxn>
                    </a:cxnLst>
                    <a:rect l="0" t="0" r="r" b="b"/>
                    <a:pathLst>
                      <a:path w="203" h="234">
                        <a:moveTo>
                          <a:pt x="167" y="0"/>
                        </a:moveTo>
                        <a:lnTo>
                          <a:pt x="202" y="194"/>
                        </a:lnTo>
                        <a:lnTo>
                          <a:pt x="29" y="233"/>
                        </a:lnTo>
                        <a:lnTo>
                          <a:pt x="0" y="31"/>
                        </a:lnTo>
                        <a:lnTo>
                          <a:pt x="167" y="0"/>
                        </a:lnTo>
                      </a:path>
                    </a:pathLst>
                  </a:custGeom>
                  <a:solidFill>
                    <a:srgbClr val="FFFFC9"/>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grpSp>
            <p:nvGrpSpPr>
              <p:cNvPr id="56" name="Group 55"/>
              <p:cNvGrpSpPr>
                <a:grpSpLocks/>
              </p:cNvGrpSpPr>
              <p:nvPr/>
            </p:nvGrpSpPr>
            <p:grpSpPr bwMode="auto">
              <a:xfrm>
                <a:off x="2869" y="1903"/>
                <a:ext cx="446" cy="411"/>
                <a:chOff x="2869" y="1903"/>
                <a:chExt cx="446" cy="411"/>
              </a:xfrm>
            </p:grpSpPr>
            <p:cxnSp>
              <p:nvCxnSpPr>
                <p:cNvPr id="57" name="Line 146"/>
                <p:cNvCxnSpPr/>
                <p:nvPr/>
              </p:nvCxnSpPr>
              <p:spPr bwMode="auto">
                <a:xfrm flipH="1">
                  <a:off x="2872" y="1916"/>
                  <a:ext cx="113" cy="15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58" name="Line 147"/>
                <p:cNvCxnSpPr/>
                <p:nvPr/>
              </p:nvCxnSpPr>
              <p:spPr bwMode="auto">
                <a:xfrm flipH="1">
                  <a:off x="2869" y="1981"/>
                  <a:ext cx="93" cy="1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59" name="Freeform 58"/>
                <p:cNvSpPr>
                  <a:spLocks/>
                </p:cNvSpPr>
                <p:nvPr/>
              </p:nvSpPr>
              <p:spPr bwMode="auto">
                <a:xfrm>
                  <a:off x="2894" y="1918"/>
                  <a:ext cx="305" cy="279"/>
                </a:xfrm>
                <a:custGeom>
                  <a:avLst/>
                  <a:gdLst>
                    <a:gd name="T0" fmla="*/ 154 w 305"/>
                    <a:gd name="T1" fmla="*/ 274 h 279"/>
                    <a:gd name="T2" fmla="*/ 185 w 305"/>
                    <a:gd name="T3" fmla="*/ 264 h 279"/>
                    <a:gd name="T4" fmla="*/ 213 w 305"/>
                    <a:gd name="T5" fmla="*/ 250 h 279"/>
                    <a:gd name="T6" fmla="*/ 238 w 305"/>
                    <a:gd name="T7" fmla="*/ 232 h 279"/>
                    <a:gd name="T8" fmla="*/ 261 w 305"/>
                    <a:gd name="T9" fmla="*/ 210 h 279"/>
                    <a:gd name="T10" fmla="*/ 279 w 305"/>
                    <a:gd name="T11" fmla="*/ 186 h 279"/>
                    <a:gd name="T12" fmla="*/ 293 w 305"/>
                    <a:gd name="T13" fmla="*/ 160 h 279"/>
                    <a:gd name="T14" fmla="*/ 301 w 305"/>
                    <a:gd name="T15" fmla="*/ 132 h 279"/>
                    <a:gd name="T16" fmla="*/ 304 w 305"/>
                    <a:gd name="T17" fmla="*/ 104 h 279"/>
                    <a:gd name="T18" fmla="*/ 300 w 305"/>
                    <a:gd name="T19" fmla="*/ 78 h 279"/>
                    <a:gd name="T20" fmla="*/ 291 w 305"/>
                    <a:gd name="T21" fmla="*/ 55 h 279"/>
                    <a:gd name="T22" fmla="*/ 277 w 305"/>
                    <a:gd name="T23" fmla="*/ 35 h 279"/>
                    <a:gd name="T24" fmla="*/ 258 w 305"/>
                    <a:gd name="T25" fmla="*/ 19 h 279"/>
                    <a:gd name="T26" fmla="*/ 235 w 305"/>
                    <a:gd name="T27" fmla="*/ 8 h 279"/>
                    <a:gd name="T28" fmla="*/ 209 w 305"/>
                    <a:gd name="T29" fmla="*/ 1 h 279"/>
                    <a:gd name="T30" fmla="*/ 181 w 305"/>
                    <a:gd name="T31" fmla="*/ 0 h 279"/>
                    <a:gd name="T32" fmla="*/ 150 w 305"/>
                    <a:gd name="T33" fmla="*/ 4 h 279"/>
                    <a:gd name="T34" fmla="*/ 119 w 305"/>
                    <a:gd name="T35" fmla="*/ 14 h 279"/>
                    <a:gd name="T36" fmla="*/ 91 w 305"/>
                    <a:gd name="T37" fmla="*/ 29 h 279"/>
                    <a:gd name="T38" fmla="*/ 66 w 305"/>
                    <a:gd name="T39" fmla="*/ 47 h 279"/>
                    <a:gd name="T40" fmla="*/ 43 w 305"/>
                    <a:gd name="T41" fmla="*/ 69 h 279"/>
                    <a:gd name="T42" fmla="*/ 25 w 305"/>
                    <a:gd name="T43" fmla="*/ 93 h 279"/>
                    <a:gd name="T44" fmla="*/ 12 w 305"/>
                    <a:gd name="T45" fmla="*/ 119 h 279"/>
                    <a:gd name="T46" fmla="*/ 3 w 305"/>
                    <a:gd name="T47" fmla="*/ 146 h 279"/>
                    <a:gd name="T48" fmla="*/ 0 w 305"/>
                    <a:gd name="T49" fmla="*/ 174 h 279"/>
                    <a:gd name="T50" fmla="*/ 4 w 305"/>
                    <a:gd name="T51" fmla="*/ 201 h 279"/>
                    <a:gd name="T52" fmla="*/ 13 w 305"/>
                    <a:gd name="T53" fmla="*/ 224 h 279"/>
                    <a:gd name="T54" fmla="*/ 27 w 305"/>
                    <a:gd name="T55" fmla="*/ 244 h 279"/>
                    <a:gd name="T56" fmla="*/ 46 w 305"/>
                    <a:gd name="T57" fmla="*/ 259 h 279"/>
                    <a:gd name="T58" fmla="*/ 69 w 305"/>
                    <a:gd name="T59" fmla="*/ 271 h 279"/>
                    <a:gd name="T60" fmla="*/ 95 w 305"/>
                    <a:gd name="T61" fmla="*/ 277 h 279"/>
                    <a:gd name="T62" fmla="*/ 123 w 305"/>
                    <a:gd name="T63" fmla="*/ 278 h 279"/>
                    <a:gd name="T64" fmla="*/ 154 w 305"/>
                    <a:gd name="T65"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79">
                      <a:moveTo>
                        <a:pt x="154" y="274"/>
                      </a:moveTo>
                      <a:lnTo>
                        <a:pt x="185" y="264"/>
                      </a:lnTo>
                      <a:lnTo>
                        <a:pt x="213" y="250"/>
                      </a:lnTo>
                      <a:lnTo>
                        <a:pt x="238" y="232"/>
                      </a:lnTo>
                      <a:lnTo>
                        <a:pt x="261" y="210"/>
                      </a:lnTo>
                      <a:lnTo>
                        <a:pt x="279" y="186"/>
                      </a:lnTo>
                      <a:lnTo>
                        <a:pt x="293" y="160"/>
                      </a:lnTo>
                      <a:lnTo>
                        <a:pt x="301" y="132"/>
                      </a:lnTo>
                      <a:lnTo>
                        <a:pt x="304" y="104"/>
                      </a:lnTo>
                      <a:lnTo>
                        <a:pt x="300" y="78"/>
                      </a:lnTo>
                      <a:lnTo>
                        <a:pt x="291" y="55"/>
                      </a:lnTo>
                      <a:lnTo>
                        <a:pt x="277" y="35"/>
                      </a:lnTo>
                      <a:lnTo>
                        <a:pt x="258" y="19"/>
                      </a:lnTo>
                      <a:lnTo>
                        <a:pt x="235" y="8"/>
                      </a:lnTo>
                      <a:lnTo>
                        <a:pt x="209" y="1"/>
                      </a:lnTo>
                      <a:lnTo>
                        <a:pt x="181" y="0"/>
                      </a:lnTo>
                      <a:lnTo>
                        <a:pt x="150" y="4"/>
                      </a:lnTo>
                      <a:lnTo>
                        <a:pt x="119" y="14"/>
                      </a:lnTo>
                      <a:lnTo>
                        <a:pt x="91" y="29"/>
                      </a:lnTo>
                      <a:lnTo>
                        <a:pt x="66" y="47"/>
                      </a:lnTo>
                      <a:lnTo>
                        <a:pt x="43" y="69"/>
                      </a:lnTo>
                      <a:lnTo>
                        <a:pt x="25" y="93"/>
                      </a:lnTo>
                      <a:lnTo>
                        <a:pt x="12" y="119"/>
                      </a:lnTo>
                      <a:lnTo>
                        <a:pt x="3" y="146"/>
                      </a:lnTo>
                      <a:lnTo>
                        <a:pt x="0" y="174"/>
                      </a:lnTo>
                      <a:lnTo>
                        <a:pt x="4" y="201"/>
                      </a:lnTo>
                      <a:lnTo>
                        <a:pt x="13" y="224"/>
                      </a:lnTo>
                      <a:lnTo>
                        <a:pt x="27" y="244"/>
                      </a:lnTo>
                      <a:lnTo>
                        <a:pt x="46" y="259"/>
                      </a:lnTo>
                      <a:lnTo>
                        <a:pt x="69" y="271"/>
                      </a:lnTo>
                      <a:lnTo>
                        <a:pt x="95" y="277"/>
                      </a:lnTo>
                      <a:lnTo>
                        <a:pt x="123" y="278"/>
                      </a:lnTo>
                      <a:lnTo>
                        <a:pt x="154" y="274"/>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3119" y="2129"/>
                  <a:ext cx="193" cy="183"/>
                </a:xfrm>
                <a:custGeom>
                  <a:avLst/>
                  <a:gdLst>
                    <a:gd name="T0" fmla="*/ 3 w 193"/>
                    <a:gd name="T1" fmla="*/ 27 h 183"/>
                    <a:gd name="T2" fmla="*/ 64 w 193"/>
                    <a:gd name="T3" fmla="*/ 90 h 183"/>
                    <a:gd name="T4" fmla="*/ 63 w 193"/>
                    <a:gd name="T5" fmla="*/ 109 h 183"/>
                    <a:gd name="T6" fmla="*/ 141 w 193"/>
                    <a:gd name="T7" fmla="*/ 182 h 183"/>
                    <a:gd name="T8" fmla="*/ 143 w 193"/>
                    <a:gd name="T9" fmla="*/ 182 h 183"/>
                    <a:gd name="T10" fmla="*/ 146 w 193"/>
                    <a:gd name="T11" fmla="*/ 181 h 183"/>
                    <a:gd name="T12" fmla="*/ 150 w 193"/>
                    <a:gd name="T13" fmla="*/ 179 h 183"/>
                    <a:gd name="T14" fmla="*/ 156 w 193"/>
                    <a:gd name="T15" fmla="*/ 176 h 183"/>
                    <a:gd name="T16" fmla="*/ 162 w 193"/>
                    <a:gd name="T17" fmla="*/ 173 h 183"/>
                    <a:gd name="T18" fmla="*/ 168 w 193"/>
                    <a:gd name="T19" fmla="*/ 170 h 183"/>
                    <a:gd name="T20" fmla="*/ 174 w 193"/>
                    <a:gd name="T21" fmla="*/ 166 h 183"/>
                    <a:gd name="T22" fmla="*/ 179 w 193"/>
                    <a:gd name="T23" fmla="*/ 162 h 183"/>
                    <a:gd name="T24" fmla="*/ 184 w 193"/>
                    <a:gd name="T25" fmla="*/ 157 h 183"/>
                    <a:gd name="T26" fmla="*/ 187 w 193"/>
                    <a:gd name="T27" fmla="*/ 150 h 183"/>
                    <a:gd name="T28" fmla="*/ 189 w 193"/>
                    <a:gd name="T29" fmla="*/ 143 h 183"/>
                    <a:gd name="T30" fmla="*/ 191 w 193"/>
                    <a:gd name="T31" fmla="*/ 136 h 183"/>
                    <a:gd name="T32" fmla="*/ 191 w 193"/>
                    <a:gd name="T33" fmla="*/ 129 h 183"/>
                    <a:gd name="T34" fmla="*/ 192 w 193"/>
                    <a:gd name="T35" fmla="*/ 123 h 183"/>
                    <a:gd name="T36" fmla="*/ 192 w 193"/>
                    <a:gd name="T37" fmla="*/ 119 h 183"/>
                    <a:gd name="T38" fmla="*/ 192 w 193"/>
                    <a:gd name="T39" fmla="*/ 118 h 183"/>
                    <a:gd name="T40" fmla="*/ 113 w 193"/>
                    <a:gd name="T41" fmla="*/ 51 h 183"/>
                    <a:gd name="T42" fmla="*/ 90 w 193"/>
                    <a:gd name="T43" fmla="*/ 53 h 183"/>
                    <a:gd name="T44" fmla="*/ 25 w 193"/>
                    <a:gd name="T45" fmla="*/ 1 h 183"/>
                    <a:gd name="T46" fmla="*/ 25 w 193"/>
                    <a:gd name="T47" fmla="*/ 1 h 183"/>
                    <a:gd name="T48" fmla="*/ 23 w 193"/>
                    <a:gd name="T49" fmla="*/ 1 h 183"/>
                    <a:gd name="T50" fmla="*/ 20 w 193"/>
                    <a:gd name="T51" fmla="*/ 0 h 183"/>
                    <a:gd name="T52" fmla="*/ 17 w 193"/>
                    <a:gd name="T53" fmla="*/ 0 h 183"/>
                    <a:gd name="T54" fmla="*/ 13 w 193"/>
                    <a:gd name="T55" fmla="*/ 1 h 183"/>
                    <a:gd name="T56" fmla="*/ 10 w 193"/>
                    <a:gd name="T57" fmla="*/ 2 h 183"/>
                    <a:gd name="T58" fmla="*/ 6 w 193"/>
                    <a:gd name="T59" fmla="*/ 4 h 183"/>
                    <a:gd name="T60" fmla="*/ 3 w 193"/>
                    <a:gd name="T61" fmla="*/ 7 h 183"/>
                    <a:gd name="T62" fmla="*/ 1 w 193"/>
                    <a:gd name="T63" fmla="*/ 10 h 183"/>
                    <a:gd name="T64" fmla="*/ 0 w 193"/>
                    <a:gd name="T65" fmla="*/ 14 h 183"/>
                    <a:gd name="T66" fmla="*/ 0 w 193"/>
                    <a:gd name="T67" fmla="*/ 17 h 183"/>
                    <a:gd name="T68" fmla="*/ 0 w 193"/>
                    <a:gd name="T69" fmla="*/ 20 h 183"/>
                    <a:gd name="T70" fmla="*/ 1 w 193"/>
                    <a:gd name="T71" fmla="*/ 23 h 183"/>
                    <a:gd name="T72" fmla="*/ 2 w 193"/>
                    <a:gd name="T73" fmla="*/ 25 h 183"/>
                    <a:gd name="T74" fmla="*/ 3 w 193"/>
                    <a:gd name="T75" fmla="*/ 27 h 183"/>
                    <a:gd name="T76" fmla="*/ 3 w 193"/>
                    <a:gd name="T77"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3" h="183">
                      <a:moveTo>
                        <a:pt x="3" y="27"/>
                      </a:moveTo>
                      <a:lnTo>
                        <a:pt x="64" y="90"/>
                      </a:lnTo>
                      <a:lnTo>
                        <a:pt x="63" y="109"/>
                      </a:lnTo>
                      <a:lnTo>
                        <a:pt x="141" y="182"/>
                      </a:lnTo>
                      <a:lnTo>
                        <a:pt x="143" y="182"/>
                      </a:lnTo>
                      <a:lnTo>
                        <a:pt x="146" y="181"/>
                      </a:lnTo>
                      <a:lnTo>
                        <a:pt x="150" y="179"/>
                      </a:lnTo>
                      <a:lnTo>
                        <a:pt x="156" y="176"/>
                      </a:lnTo>
                      <a:lnTo>
                        <a:pt x="162" y="173"/>
                      </a:lnTo>
                      <a:lnTo>
                        <a:pt x="168" y="170"/>
                      </a:lnTo>
                      <a:lnTo>
                        <a:pt x="174" y="166"/>
                      </a:lnTo>
                      <a:lnTo>
                        <a:pt x="179" y="162"/>
                      </a:lnTo>
                      <a:lnTo>
                        <a:pt x="184" y="157"/>
                      </a:lnTo>
                      <a:lnTo>
                        <a:pt x="187" y="150"/>
                      </a:lnTo>
                      <a:lnTo>
                        <a:pt x="189" y="143"/>
                      </a:lnTo>
                      <a:lnTo>
                        <a:pt x="191" y="136"/>
                      </a:lnTo>
                      <a:lnTo>
                        <a:pt x="191" y="129"/>
                      </a:lnTo>
                      <a:lnTo>
                        <a:pt x="192" y="123"/>
                      </a:lnTo>
                      <a:lnTo>
                        <a:pt x="192" y="119"/>
                      </a:lnTo>
                      <a:lnTo>
                        <a:pt x="192" y="118"/>
                      </a:lnTo>
                      <a:lnTo>
                        <a:pt x="113" y="51"/>
                      </a:lnTo>
                      <a:lnTo>
                        <a:pt x="90" y="53"/>
                      </a:lnTo>
                      <a:lnTo>
                        <a:pt x="25" y="1"/>
                      </a:lnTo>
                      <a:lnTo>
                        <a:pt x="25" y="1"/>
                      </a:lnTo>
                      <a:lnTo>
                        <a:pt x="23" y="1"/>
                      </a:lnTo>
                      <a:lnTo>
                        <a:pt x="20" y="0"/>
                      </a:lnTo>
                      <a:lnTo>
                        <a:pt x="17" y="0"/>
                      </a:lnTo>
                      <a:lnTo>
                        <a:pt x="13" y="1"/>
                      </a:lnTo>
                      <a:lnTo>
                        <a:pt x="10" y="2"/>
                      </a:lnTo>
                      <a:lnTo>
                        <a:pt x="6" y="4"/>
                      </a:lnTo>
                      <a:lnTo>
                        <a:pt x="3" y="7"/>
                      </a:lnTo>
                      <a:lnTo>
                        <a:pt x="1" y="10"/>
                      </a:lnTo>
                      <a:lnTo>
                        <a:pt x="0" y="14"/>
                      </a:lnTo>
                      <a:lnTo>
                        <a:pt x="0" y="17"/>
                      </a:lnTo>
                      <a:lnTo>
                        <a:pt x="0" y="20"/>
                      </a:lnTo>
                      <a:lnTo>
                        <a:pt x="1" y="23"/>
                      </a:lnTo>
                      <a:lnTo>
                        <a:pt x="2" y="25"/>
                      </a:lnTo>
                      <a:lnTo>
                        <a:pt x="3" y="27"/>
                      </a:lnTo>
                      <a:lnTo>
                        <a:pt x="3" y="27"/>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3160" y="2164"/>
                  <a:ext cx="155" cy="150"/>
                </a:xfrm>
                <a:custGeom>
                  <a:avLst/>
                  <a:gdLst>
                    <a:gd name="T0" fmla="*/ 9 w 155"/>
                    <a:gd name="T1" fmla="*/ 17 h 150"/>
                    <a:gd name="T2" fmla="*/ 6 w 155"/>
                    <a:gd name="T3" fmla="*/ 21 h 150"/>
                    <a:gd name="T4" fmla="*/ 3 w 155"/>
                    <a:gd name="T5" fmla="*/ 25 h 150"/>
                    <a:gd name="T6" fmla="*/ 2 w 155"/>
                    <a:gd name="T7" fmla="*/ 29 h 150"/>
                    <a:gd name="T8" fmla="*/ 1 w 155"/>
                    <a:gd name="T9" fmla="*/ 33 h 150"/>
                    <a:gd name="T10" fmla="*/ 0 w 155"/>
                    <a:gd name="T11" fmla="*/ 35 h 150"/>
                    <a:gd name="T12" fmla="*/ 0 w 155"/>
                    <a:gd name="T13" fmla="*/ 37 h 150"/>
                    <a:gd name="T14" fmla="*/ 0 w 155"/>
                    <a:gd name="T15" fmla="*/ 39 h 150"/>
                    <a:gd name="T16" fmla="*/ 0 w 155"/>
                    <a:gd name="T17" fmla="*/ 39 h 150"/>
                    <a:gd name="T18" fmla="*/ 3 w 155"/>
                    <a:gd name="T19" fmla="*/ 57 h 150"/>
                    <a:gd name="T20" fmla="*/ 103 w 155"/>
                    <a:gd name="T21" fmla="*/ 149 h 150"/>
                    <a:gd name="T22" fmla="*/ 104 w 155"/>
                    <a:gd name="T23" fmla="*/ 148 h 150"/>
                    <a:gd name="T24" fmla="*/ 106 w 155"/>
                    <a:gd name="T25" fmla="*/ 147 h 150"/>
                    <a:gd name="T26" fmla="*/ 109 w 155"/>
                    <a:gd name="T27" fmla="*/ 144 h 150"/>
                    <a:gd name="T28" fmla="*/ 114 w 155"/>
                    <a:gd name="T29" fmla="*/ 141 h 150"/>
                    <a:gd name="T30" fmla="*/ 118 w 155"/>
                    <a:gd name="T31" fmla="*/ 137 h 150"/>
                    <a:gd name="T32" fmla="*/ 124 w 155"/>
                    <a:gd name="T33" fmla="*/ 132 h 150"/>
                    <a:gd name="T34" fmla="*/ 129 w 155"/>
                    <a:gd name="T35" fmla="*/ 128 h 150"/>
                    <a:gd name="T36" fmla="*/ 134 w 155"/>
                    <a:gd name="T37" fmla="*/ 124 h 150"/>
                    <a:gd name="T38" fmla="*/ 138 w 155"/>
                    <a:gd name="T39" fmla="*/ 119 h 150"/>
                    <a:gd name="T40" fmla="*/ 142 w 155"/>
                    <a:gd name="T41" fmla="*/ 113 h 150"/>
                    <a:gd name="T42" fmla="*/ 146 w 155"/>
                    <a:gd name="T43" fmla="*/ 106 h 150"/>
                    <a:gd name="T44" fmla="*/ 149 w 155"/>
                    <a:gd name="T45" fmla="*/ 100 h 150"/>
                    <a:gd name="T46" fmla="*/ 151 w 155"/>
                    <a:gd name="T47" fmla="*/ 94 h 150"/>
                    <a:gd name="T48" fmla="*/ 152 w 155"/>
                    <a:gd name="T49" fmla="*/ 89 h 150"/>
                    <a:gd name="T50" fmla="*/ 153 w 155"/>
                    <a:gd name="T51" fmla="*/ 86 h 150"/>
                    <a:gd name="T52" fmla="*/ 154 w 155"/>
                    <a:gd name="T53" fmla="*/ 84 h 150"/>
                    <a:gd name="T54" fmla="*/ 53 w 155"/>
                    <a:gd name="T55" fmla="*/ 0 h 150"/>
                    <a:gd name="T56" fmla="*/ 31 w 155"/>
                    <a:gd name="T57" fmla="*/ 1 h 150"/>
                    <a:gd name="T58" fmla="*/ 30 w 155"/>
                    <a:gd name="T59" fmla="*/ 2 h 150"/>
                    <a:gd name="T60" fmla="*/ 29 w 155"/>
                    <a:gd name="T61" fmla="*/ 2 h 150"/>
                    <a:gd name="T62" fmla="*/ 27 w 155"/>
                    <a:gd name="T63" fmla="*/ 3 h 150"/>
                    <a:gd name="T64" fmla="*/ 24 w 155"/>
                    <a:gd name="T65" fmla="*/ 5 h 150"/>
                    <a:gd name="T66" fmla="*/ 21 w 155"/>
                    <a:gd name="T67" fmla="*/ 7 h 150"/>
                    <a:gd name="T68" fmla="*/ 17 w 155"/>
                    <a:gd name="T69" fmla="*/ 9 h 150"/>
                    <a:gd name="T70" fmla="*/ 13 w 155"/>
                    <a:gd name="T71" fmla="*/ 13 h 150"/>
                    <a:gd name="T72" fmla="*/ 9 w 155"/>
                    <a:gd name="T73"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0">
                      <a:moveTo>
                        <a:pt x="9" y="17"/>
                      </a:moveTo>
                      <a:lnTo>
                        <a:pt x="6" y="21"/>
                      </a:lnTo>
                      <a:lnTo>
                        <a:pt x="3" y="25"/>
                      </a:lnTo>
                      <a:lnTo>
                        <a:pt x="2" y="29"/>
                      </a:lnTo>
                      <a:lnTo>
                        <a:pt x="1" y="33"/>
                      </a:lnTo>
                      <a:lnTo>
                        <a:pt x="0" y="35"/>
                      </a:lnTo>
                      <a:lnTo>
                        <a:pt x="0" y="37"/>
                      </a:lnTo>
                      <a:lnTo>
                        <a:pt x="0" y="39"/>
                      </a:lnTo>
                      <a:lnTo>
                        <a:pt x="0" y="39"/>
                      </a:lnTo>
                      <a:lnTo>
                        <a:pt x="3" y="57"/>
                      </a:lnTo>
                      <a:lnTo>
                        <a:pt x="103" y="149"/>
                      </a:lnTo>
                      <a:lnTo>
                        <a:pt x="104" y="148"/>
                      </a:lnTo>
                      <a:lnTo>
                        <a:pt x="106" y="147"/>
                      </a:lnTo>
                      <a:lnTo>
                        <a:pt x="109" y="144"/>
                      </a:lnTo>
                      <a:lnTo>
                        <a:pt x="114" y="141"/>
                      </a:lnTo>
                      <a:lnTo>
                        <a:pt x="118" y="137"/>
                      </a:lnTo>
                      <a:lnTo>
                        <a:pt x="124" y="132"/>
                      </a:lnTo>
                      <a:lnTo>
                        <a:pt x="129" y="128"/>
                      </a:lnTo>
                      <a:lnTo>
                        <a:pt x="134" y="124"/>
                      </a:lnTo>
                      <a:lnTo>
                        <a:pt x="138" y="119"/>
                      </a:lnTo>
                      <a:lnTo>
                        <a:pt x="142" y="113"/>
                      </a:lnTo>
                      <a:lnTo>
                        <a:pt x="146" y="106"/>
                      </a:lnTo>
                      <a:lnTo>
                        <a:pt x="149" y="100"/>
                      </a:lnTo>
                      <a:lnTo>
                        <a:pt x="151" y="94"/>
                      </a:lnTo>
                      <a:lnTo>
                        <a:pt x="152" y="89"/>
                      </a:lnTo>
                      <a:lnTo>
                        <a:pt x="153" y="86"/>
                      </a:lnTo>
                      <a:lnTo>
                        <a:pt x="154" y="84"/>
                      </a:lnTo>
                      <a:lnTo>
                        <a:pt x="53" y="0"/>
                      </a:lnTo>
                      <a:lnTo>
                        <a:pt x="31" y="1"/>
                      </a:lnTo>
                      <a:lnTo>
                        <a:pt x="30" y="2"/>
                      </a:lnTo>
                      <a:lnTo>
                        <a:pt x="29" y="2"/>
                      </a:lnTo>
                      <a:lnTo>
                        <a:pt x="27" y="3"/>
                      </a:lnTo>
                      <a:lnTo>
                        <a:pt x="24" y="5"/>
                      </a:lnTo>
                      <a:lnTo>
                        <a:pt x="21" y="7"/>
                      </a:lnTo>
                      <a:lnTo>
                        <a:pt x="17" y="9"/>
                      </a:lnTo>
                      <a:lnTo>
                        <a:pt x="13" y="13"/>
                      </a:lnTo>
                      <a:lnTo>
                        <a:pt x="9" y="17"/>
                      </a:lnTo>
                    </a:path>
                  </a:pathLst>
                </a:custGeom>
                <a:solidFill>
                  <a:srgbClr val="CC66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3256" y="2244"/>
                  <a:ext cx="59" cy="70"/>
                </a:xfrm>
                <a:custGeom>
                  <a:avLst/>
                  <a:gdLst>
                    <a:gd name="T0" fmla="*/ 42 w 59"/>
                    <a:gd name="T1" fmla="*/ 45 h 70"/>
                    <a:gd name="T2" fmla="*/ 47 w 59"/>
                    <a:gd name="T3" fmla="*/ 38 h 70"/>
                    <a:gd name="T4" fmla="*/ 51 w 59"/>
                    <a:gd name="T5" fmla="*/ 31 h 70"/>
                    <a:gd name="T6" fmla="*/ 55 w 59"/>
                    <a:gd name="T7" fmla="*/ 24 h 70"/>
                    <a:gd name="T8" fmla="*/ 57 w 59"/>
                    <a:gd name="T9" fmla="*/ 18 h 70"/>
                    <a:gd name="T10" fmla="*/ 58 w 59"/>
                    <a:gd name="T11" fmla="*/ 13 h 70"/>
                    <a:gd name="T12" fmla="*/ 58 w 59"/>
                    <a:gd name="T13" fmla="*/ 8 h 70"/>
                    <a:gd name="T14" fmla="*/ 57 w 59"/>
                    <a:gd name="T15" fmla="*/ 4 h 70"/>
                    <a:gd name="T16" fmla="*/ 55 w 59"/>
                    <a:gd name="T17" fmla="*/ 1 h 70"/>
                    <a:gd name="T18" fmla="*/ 52 w 59"/>
                    <a:gd name="T19" fmla="*/ 0 h 70"/>
                    <a:gd name="T20" fmla="*/ 48 w 59"/>
                    <a:gd name="T21" fmla="*/ 0 h 70"/>
                    <a:gd name="T22" fmla="*/ 43 w 59"/>
                    <a:gd name="T23" fmla="*/ 1 h 70"/>
                    <a:gd name="T24" fmla="*/ 38 w 59"/>
                    <a:gd name="T25" fmla="*/ 4 h 70"/>
                    <a:gd name="T26" fmla="*/ 32 w 59"/>
                    <a:gd name="T27" fmla="*/ 7 h 70"/>
                    <a:gd name="T28" fmla="*/ 27 w 59"/>
                    <a:gd name="T29" fmla="*/ 12 h 70"/>
                    <a:gd name="T30" fmla="*/ 21 w 59"/>
                    <a:gd name="T31" fmla="*/ 18 h 70"/>
                    <a:gd name="T32" fmla="*/ 16 w 59"/>
                    <a:gd name="T33" fmla="*/ 24 h 70"/>
                    <a:gd name="T34" fmla="*/ 11 w 59"/>
                    <a:gd name="T35" fmla="*/ 31 h 70"/>
                    <a:gd name="T36" fmla="*/ 7 w 59"/>
                    <a:gd name="T37" fmla="*/ 38 h 70"/>
                    <a:gd name="T38" fmla="*/ 4 w 59"/>
                    <a:gd name="T39" fmla="*/ 45 h 70"/>
                    <a:gd name="T40" fmla="*/ 1 w 59"/>
                    <a:gd name="T41" fmla="*/ 51 h 70"/>
                    <a:gd name="T42" fmla="*/ 0 w 59"/>
                    <a:gd name="T43" fmla="*/ 56 h 70"/>
                    <a:gd name="T44" fmla="*/ 0 w 59"/>
                    <a:gd name="T45" fmla="*/ 61 h 70"/>
                    <a:gd name="T46" fmla="*/ 1 w 59"/>
                    <a:gd name="T47" fmla="*/ 65 h 70"/>
                    <a:gd name="T48" fmla="*/ 3 w 59"/>
                    <a:gd name="T49" fmla="*/ 68 h 70"/>
                    <a:gd name="T50" fmla="*/ 6 w 59"/>
                    <a:gd name="T51" fmla="*/ 69 h 70"/>
                    <a:gd name="T52" fmla="*/ 10 w 59"/>
                    <a:gd name="T53" fmla="*/ 69 h 70"/>
                    <a:gd name="T54" fmla="*/ 15 w 59"/>
                    <a:gd name="T55" fmla="*/ 68 h 70"/>
                    <a:gd name="T56" fmla="*/ 20 w 59"/>
                    <a:gd name="T57" fmla="*/ 65 h 70"/>
                    <a:gd name="T58" fmla="*/ 26 w 59"/>
                    <a:gd name="T59" fmla="*/ 62 h 70"/>
                    <a:gd name="T60" fmla="*/ 31 w 59"/>
                    <a:gd name="T61" fmla="*/ 57 h 70"/>
                    <a:gd name="T62" fmla="*/ 37 w 59"/>
                    <a:gd name="T63" fmla="*/ 51 h 70"/>
                    <a:gd name="T64" fmla="*/ 42 w 59"/>
                    <a:gd name="T6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70">
                      <a:moveTo>
                        <a:pt x="42" y="45"/>
                      </a:moveTo>
                      <a:lnTo>
                        <a:pt x="47" y="38"/>
                      </a:lnTo>
                      <a:lnTo>
                        <a:pt x="51" y="31"/>
                      </a:lnTo>
                      <a:lnTo>
                        <a:pt x="55" y="24"/>
                      </a:lnTo>
                      <a:lnTo>
                        <a:pt x="57" y="18"/>
                      </a:lnTo>
                      <a:lnTo>
                        <a:pt x="58" y="13"/>
                      </a:lnTo>
                      <a:lnTo>
                        <a:pt x="58" y="8"/>
                      </a:lnTo>
                      <a:lnTo>
                        <a:pt x="57" y="4"/>
                      </a:lnTo>
                      <a:lnTo>
                        <a:pt x="55" y="1"/>
                      </a:lnTo>
                      <a:lnTo>
                        <a:pt x="52" y="0"/>
                      </a:lnTo>
                      <a:lnTo>
                        <a:pt x="48" y="0"/>
                      </a:lnTo>
                      <a:lnTo>
                        <a:pt x="43" y="1"/>
                      </a:lnTo>
                      <a:lnTo>
                        <a:pt x="38" y="4"/>
                      </a:lnTo>
                      <a:lnTo>
                        <a:pt x="32" y="7"/>
                      </a:lnTo>
                      <a:lnTo>
                        <a:pt x="27" y="12"/>
                      </a:lnTo>
                      <a:lnTo>
                        <a:pt x="21" y="18"/>
                      </a:lnTo>
                      <a:lnTo>
                        <a:pt x="16" y="24"/>
                      </a:lnTo>
                      <a:lnTo>
                        <a:pt x="11" y="31"/>
                      </a:lnTo>
                      <a:lnTo>
                        <a:pt x="7" y="38"/>
                      </a:lnTo>
                      <a:lnTo>
                        <a:pt x="4" y="45"/>
                      </a:lnTo>
                      <a:lnTo>
                        <a:pt x="1" y="51"/>
                      </a:lnTo>
                      <a:lnTo>
                        <a:pt x="0" y="56"/>
                      </a:lnTo>
                      <a:lnTo>
                        <a:pt x="0" y="61"/>
                      </a:lnTo>
                      <a:lnTo>
                        <a:pt x="1" y="65"/>
                      </a:lnTo>
                      <a:lnTo>
                        <a:pt x="3" y="68"/>
                      </a:lnTo>
                      <a:lnTo>
                        <a:pt x="6" y="69"/>
                      </a:lnTo>
                      <a:lnTo>
                        <a:pt x="10" y="69"/>
                      </a:lnTo>
                      <a:lnTo>
                        <a:pt x="15" y="68"/>
                      </a:lnTo>
                      <a:lnTo>
                        <a:pt x="20" y="65"/>
                      </a:lnTo>
                      <a:lnTo>
                        <a:pt x="26" y="62"/>
                      </a:lnTo>
                      <a:lnTo>
                        <a:pt x="31" y="57"/>
                      </a:lnTo>
                      <a:lnTo>
                        <a:pt x="37" y="51"/>
                      </a:lnTo>
                      <a:lnTo>
                        <a:pt x="42" y="45"/>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3163" y="2192"/>
                  <a:ext cx="92" cy="99"/>
                </a:xfrm>
                <a:custGeom>
                  <a:avLst/>
                  <a:gdLst>
                    <a:gd name="T0" fmla="*/ 85 w 92"/>
                    <a:gd name="T1" fmla="*/ 98 h 99"/>
                    <a:gd name="T2" fmla="*/ 2 w 92"/>
                    <a:gd name="T3" fmla="*/ 24 h 99"/>
                    <a:gd name="T4" fmla="*/ 2 w 92"/>
                    <a:gd name="T5" fmla="*/ 23 h 99"/>
                    <a:gd name="T6" fmla="*/ 1 w 92"/>
                    <a:gd name="T7" fmla="*/ 21 h 99"/>
                    <a:gd name="T8" fmla="*/ 1 w 92"/>
                    <a:gd name="T9" fmla="*/ 17 h 99"/>
                    <a:gd name="T10" fmla="*/ 0 w 92"/>
                    <a:gd name="T11" fmla="*/ 14 h 99"/>
                    <a:gd name="T12" fmla="*/ 0 w 92"/>
                    <a:gd name="T13" fmla="*/ 10 h 99"/>
                    <a:gd name="T14" fmla="*/ 0 w 92"/>
                    <a:gd name="T15" fmla="*/ 6 h 99"/>
                    <a:gd name="T16" fmla="*/ 1 w 92"/>
                    <a:gd name="T17" fmla="*/ 2 h 99"/>
                    <a:gd name="T18" fmla="*/ 2 w 92"/>
                    <a:gd name="T19" fmla="*/ 0 h 99"/>
                    <a:gd name="T20" fmla="*/ 4 w 92"/>
                    <a:gd name="T21" fmla="*/ 5 h 99"/>
                    <a:gd name="T22" fmla="*/ 14 w 92"/>
                    <a:gd name="T23" fmla="*/ 15 h 99"/>
                    <a:gd name="T24" fmla="*/ 28 w 92"/>
                    <a:gd name="T25" fmla="*/ 28 h 99"/>
                    <a:gd name="T26" fmla="*/ 45 w 92"/>
                    <a:gd name="T27" fmla="*/ 43 h 99"/>
                    <a:gd name="T28" fmla="*/ 62 w 92"/>
                    <a:gd name="T29" fmla="*/ 57 h 99"/>
                    <a:gd name="T30" fmla="*/ 76 w 92"/>
                    <a:gd name="T31" fmla="*/ 70 h 99"/>
                    <a:gd name="T32" fmla="*/ 87 w 92"/>
                    <a:gd name="T33" fmla="*/ 78 h 99"/>
                    <a:gd name="T34" fmla="*/ 91 w 92"/>
                    <a:gd name="T35" fmla="*/ 81 h 99"/>
                    <a:gd name="T36" fmla="*/ 85 w 92"/>
                    <a:gd name="T3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99">
                      <a:moveTo>
                        <a:pt x="85" y="98"/>
                      </a:moveTo>
                      <a:lnTo>
                        <a:pt x="2" y="24"/>
                      </a:lnTo>
                      <a:lnTo>
                        <a:pt x="2" y="23"/>
                      </a:lnTo>
                      <a:lnTo>
                        <a:pt x="1" y="21"/>
                      </a:lnTo>
                      <a:lnTo>
                        <a:pt x="1" y="17"/>
                      </a:lnTo>
                      <a:lnTo>
                        <a:pt x="0" y="14"/>
                      </a:lnTo>
                      <a:lnTo>
                        <a:pt x="0" y="10"/>
                      </a:lnTo>
                      <a:lnTo>
                        <a:pt x="0" y="6"/>
                      </a:lnTo>
                      <a:lnTo>
                        <a:pt x="1" y="2"/>
                      </a:lnTo>
                      <a:lnTo>
                        <a:pt x="2" y="0"/>
                      </a:lnTo>
                      <a:lnTo>
                        <a:pt x="4" y="5"/>
                      </a:lnTo>
                      <a:lnTo>
                        <a:pt x="14" y="15"/>
                      </a:lnTo>
                      <a:lnTo>
                        <a:pt x="28" y="28"/>
                      </a:lnTo>
                      <a:lnTo>
                        <a:pt x="45" y="43"/>
                      </a:lnTo>
                      <a:lnTo>
                        <a:pt x="62" y="57"/>
                      </a:lnTo>
                      <a:lnTo>
                        <a:pt x="76" y="70"/>
                      </a:lnTo>
                      <a:lnTo>
                        <a:pt x="87" y="78"/>
                      </a:lnTo>
                      <a:lnTo>
                        <a:pt x="91" y="81"/>
                      </a:lnTo>
                      <a:lnTo>
                        <a:pt x="85" y="98"/>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3120" y="2141"/>
                  <a:ext cx="44" cy="48"/>
                </a:xfrm>
                <a:custGeom>
                  <a:avLst/>
                  <a:gdLst>
                    <a:gd name="T0" fmla="*/ 39 w 44"/>
                    <a:gd name="T1" fmla="*/ 47 h 48"/>
                    <a:gd name="T2" fmla="*/ 43 w 44"/>
                    <a:gd name="T3" fmla="*/ 37 h 48"/>
                    <a:gd name="T4" fmla="*/ 0 w 44"/>
                    <a:gd name="T5" fmla="*/ 0 h 48"/>
                    <a:gd name="T6" fmla="*/ 2 w 44"/>
                    <a:gd name="T7" fmla="*/ 15 h 48"/>
                    <a:gd name="T8" fmla="*/ 39 w 44"/>
                    <a:gd name="T9" fmla="*/ 47 h 48"/>
                  </a:gdLst>
                  <a:ahLst/>
                  <a:cxnLst>
                    <a:cxn ang="0">
                      <a:pos x="T0" y="T1"/>
                    </a:cxn>
                    <a:cxn ang="0">
                      <a:pos x="T2" y="T3"/>
                    </a:cxn>
                    <a:cxn ang="0">
                      <a:pos x="T4" y="T5"/>
                    </a:cxn>
                    <a:cxn ang="0">
                      <a:pos x="T6" y="T7"/>
                    </a:cxn>
                    <a:cxn ang="0">
                      <a:pos x="T8" y="T9"/>
                    </a:cxn>
                  </a:cxnLst>
                  <a:rect l="0" t="0" r="r" b="b"/>
                  <a:pathLst>
                    <a:path w="44" h="48">
                      <a:moveTo>
                        <a:pt x="39" y="47"/>
                      </a:moveTo>
                      <a:lnTo>
                        <a:pt x="43" y="37"/>
                      </a:lnTo>
                      <a:lnTo>
                        <a:pt x="0" y="0"/>
                      </a:lnTo>
                      <a:lnTo>
                        <a:pt x="2" y="15"/>
                      </a:lnTo>
                      <a:lnTo>
                        <a:pt x="39" y="47"/>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2874" y="1903"/>
                  <a:ext cx="305" cy="279"/>
                </a:xfrm>
                <a:custGeom>
                  <a:avLst/>
                  <a:gdLst>
                    <a:gd name="T0" fmla="*/ 154 w 305"/>
                    <a:gd name="T1" fmla="*/ 274 h 279"/>
                    <a:gd name="T2" fmla="*/ 185 w 305"/>
                    <a:gd name="T3" fmla="*/ 264 h 279"/>
                    <a:gd name="T4" fmla="*/ 213 w 305"/>
                    <a:gd name="T5" fmla="*/ 250 h 279"/>
                    <a:gd name="T6" fmla="*/ 239 w 305"/>
                    <a:gd name="T7" fmla="*/ 232 h 279"/>
                    <a:gd name="T8" fmla="*/ 261 w 305"/>
                    <a:gd name="T9" fmla="*/ 210 h 279"/>
                    <a:gd name="T10" fmla="*/ 279 w 305"/>
                    <a:gd name="T11" fmla="*/ 186 h 279"/>
                    <a:gd name="T12" fmla="*/ 293 w 305"/>
                    <a:gd name="T13" fmla="*/ 160 h 279"/>
                    <a:gd name="T14" fmla="*/ 301 w 305"/>
                    <a:gd name="T15" fmla="*/ 132 h 279"/>
                    <a:gd name="T16" fmla="*/ 304 w 305"/>
                    <a:gd name="T17" fmla="*/ 104 h 279"/>
                    <a:gd name="T18" fmla="*/ 300 w 305"/>
                    <a:gd name="T19" fmla="*/ 78 h 279"/>
                    <a:gd name="T20" fmla="*/ 291 w 305"/>
                    <a:gd name="T21" fmla="*/ 55 h 279"/>
                    <a:gd name="T22" fmla="*/ 277 w 305"/>
                    <a:gd name="T23" fmla="*/ 35 h 279"/>
                    <a:gd name="T24" fmla="*/ 258 w 305"/>
                    <a:gd name="T25" fmla="*/ 19 h 279"/>
                    <a:gd name="T26" fmla="*/ 235 w 305"/>
                    <a:gd name="T27" fmla="*/ 8 h 279"/>
                    <a:gd name="T28" fmla="*/ 209 w 305"/>
                    <a:gd name="T29" fmla="*/ 1 h 279"/>
                    <a:gd name="T30" fmla="*/ 181 w 305"/>
                    <a:gd name="T31" fmla="*/ 0 h 279"/>
                    <a:gd name="T32" fmla="*/ 150 w 305"/>
                    <a:gd name="T33" fmla="*/ 4 h 279"/>
                    <a:gd name="T34" fmla="*/ 120 w 305"/>
                    <a:gd name="T35" fmla="*/ 14 h 279"/>
                    <a:gd name="T36" fmla="*/ 91 w 305"/>
                    <a:gd name="T37" fmla="*/ 29 h 279"/>
                    <a:gd name="T38" fmla="*/ 66 w 305"/>
                    <a:gd name="T39" fmla="*/ 47 h 279"/>
                    <a:gd name="T40" fmla="*/ 43 w 305"/>
                    <a:gd name="T41" fmla="*/ 69 h 279"/>
                    <a:gd name="T42" fmla="*/ 25 w 305"/>
                    <a:gd name="T43" fmla="*/ 93 h 279"/>
                    <a:gd name="T44" fmla="*/ 12 w 305"/>
                    <a:gd name="T45" fmla="*/ 119 h 279"/>
                    <a:gd name="T46" fmla="*/ 3 w 305"/>
                    <a:gd name="T47" fmla="*/ 146 h 279"/>
                    <a:gd name="T48" fmla="*/ 0 w 305"/>
                    <a:gd name="T49" fmla="*/ 174 h 279"/>
                    <a:gd name="T50" fmla="*/ 4 w 305"/>
                    <a:gd name="T51" fmla="*/ 201 h 279"/>
                    <a:gd name="T52" fmla="*/ 13 w 305"/>
                    <a:gd name="T53" fmla="*/ 224 h 279"/>
                    <a:gd name="T54" fmla="*/ 27 w 305"/>
                    <a:gd name="T55" fmla="*/ 244 h 279"/>
                    <a:gd name="T56" fmla="*/ 46 w 305"/>
                    <a:gd name="T57" fmla="*/ 259 h 279"/>
                    <a:gd name="T58" fmla="*/ 69 w 305"/>
                    <a:gd name="T59" fmla="*/ 271 h 279"/>
                    <a:gd name="T60" fmla="*/ 95 w 305"/>
                    <a:gd name="T61" fmla="*/ 277 h 279"/>
                    <a:gd name="T62" fmla="*/ 124 w 305"/>
                    <a:gd name="T63" fmla="*/ 278 h 279"/>
                    <a:gd name="T64" fmla="*/ 154 w 305"/>
                    <a:gd name="T65"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79">
                      <a:moveTo>
                        <a:pt x="154" y="274"/>
                      </a:moveTo>
                      <a:lnTo>
                        <a:pt x="185" y="264"/>
                      </a:lnTo>
                      <a:lnTo>
                        <a:pt x="213" y="250"/>
                      </a:lnTo>
                      <a:lnTo>
                        <a:pt x="239" y="232"/>
                      </a:lnTo>
                      <a:lnTo>
                        <a:pt x="261" y="210"/>
                      </a:lnTo>
                      <a:lnTo>
                        <a:pt x="279" y="186"/>
                      </a:lnTo>
                      <a:lnTo>
                        <a:pt x="293" y="160"/>
                      </a:lnTo>
                      <a:lnTo>
                        <a:pt x="301" y="132"/>
                      </a:lnTo>
                      <a:lnTo>
                        <a:pt x="304" y="104"/>
                      </a:lnTo>
                      <a:lnTo>
                        <a:pt x="300" y="78"/>
                      </a:lnTo>
                      <a:lnTo>
                        <a:pt x="291" y="55"/>
                      </a:lnTo>
                      <a:lnTo>
                        <a:pt x="277" y="35"/>
                      </a:lnTo>
                      <a:lnTo>
                        <a:pt x="258" y="19"/>
                      </a:lnTo>
                      <a:lnTo>
                        <a:pt x="235" y="8"/>
                      </a:lnTo>
                      <a:lnTo>
                        <a:pt x="209" y="1"/>
                      </a:lnTo>
                      <a:lnTo>
                        <a:pt x="181" y="0"/>
                      </a:lnTo>
                      <a:lnTo>
                        <a:pt x="150" y="4"/>
                      </a:lnTo>
                      <a:lnTo>
                        <a:pt x="120" y="14"/>
                      </a:lnTo>
                      <a:lnTo>
                        <a:pt x="91" y="29"/>
                      </a:lnTo>
                      <a:lnTo>
                        <a:pt x="66" y="47"/>
                      </a:lnTo>
                      <a:lnTo>
                        <a:pt x="43" y="69"/>
                      </a:lnTo>
                      <a:lnTo>
                        <a:pt x="25" y="93"/>
                      </a:lnTo>
                      <a:lnTo>
                        <a:pt x="12" y="119"/>
                      </a:lnTo>
                      <a:lnTo>
                        <a:pt x="3" y="146"/>
                      </a:lnTo>
                      <a:lnTo>
                        <a:pt x="0" y="174"/>
                      </a:lnTo>
                      <a:lnTo>
                        <a:pt x="4" y="201"/>
                      </a:lnTo>
                      <a:lnTo>
                        <a:pt x="13" y="224"/>
                      </a:lnTo>
                      <a:lnTo>
                        <a:pt x="27" y="244"/>
                      </a:lnTo>
                      <a:lnTo>
                        <a:pt x="46" y="259"/>
                      </a:lnTo>
                      <a:lnTo>
                        <a:pt x="69" y="271"/>
                      </a:lnTo>
                      <a:lnTo>
                        <a:pt x="95" y="277"/>
                      </a:lnTo>
                      <a:lnTo>
                        <a:pt x="124" y="278"/>
                      </a:lnTo>
                      <a:lnTo>
                        <a:pt x="154" y="274"/>
                      </a:lnTo>
                    </a:path>
                  </a:pathLst>
                </a:custGeom>
                <a:solidFill>
                  <a:srgbClr val="B2C5FE"/>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2878" y="1914"/>
                  <a:ext cx="227" cy="266"/>
                </a:xfrm>
                <a:custGeom>
                  <a:avLst/>
                  <a:gdLst>
                    <a:gd name="T0" fmla="*/ 185 w 227"/>
                    <a:gd name="T1" fmla="*/ 0 h 266"/>
                    <a:gd name="T2" fmla="*/ 226 w 227"/>
                    <a:gd name="T3" fmla="*/ 224 h 266"/>
                    <a:gd name="T4" fmla="*/ 224 w 227"/>
                    <a:gd name="T5" fmla="*/ 225 h 266"/>
                    <a:gd name="T6" fmla="*/ 220 w 227"/>
                    <a:gd name="T7" fmla="*/ 229 h 266"/>
                    <a:gd name="T8" fmla="*/ 213 w 227"/>
                    <a:gd name="T9" fmla="*/ 235 h 266"/>
                    <a:gd name="T10" fmla="*/ 204 w 227"/>
                    <a:gd name="T11" fmla="*/ 242 h 266"/>
                    <a:gd name="T12" fmla="*/ 191 w 227"/>
                    <a:gd name="T13" fmla="*/ 249 h 266"/>
                    <a:gd name="T14" fmla="*/ 175 w 227"/>
                    <a:gd name="T15" fmla="*/ 256 h 266"/>
                    <a:gd name="T16" fmla="*/ 156 w 227"/>
                    <a:gd name="T17" fmla="*/ 261 h 266"/>
                    <a:gd name="T18" fmla="*/ 134 w 227"/>
                    <a:gd name="T19" fmla="*/ 264 h 266"/>
                    <a:gd name="T20" fmla="*/ 120 w 227"/>
                    <a:gd name="T21" fmla="*/ 265 h 266"/>
                    <a:gd name="T22" fmla="*/ 104 w 227"/>
                    <a:gd name="T23" fmla="*/ 265 h 266"/>
                    <a:gd name="T24" fmla="*/ 88 w 227"/>
                    <a:gd name="T25" fmla="*/ 264 h 266"/>
                    <a:gd name="T26" fmla="*/ 72 w 227"/>
                    <a:gd name="T27" fmla="*/ 262 h 266"/>
                    <a:gd name="T28" fmla="*/ 57 w 227"/>
                    <a:gd name="T29" fmla="*/ 257 h 266"/>
                    <a:gd name="T30" fmla="*/ 43 w 227"/>
                    <a:gd name="T31" fmla="*/ 251 h 266"/>
                    <a:gd name="T32" fmla="*/ 32 w 227"/>
                    <a:gd name="T33" fmla="*/ 242 h 266"/>
                    <a:gd name="T34" fmla="*/ 23 w 227"/>
                    <a:gd name="T35" fmla="*/ 231 h 266"/>
                    <a:gd name="T36" fmla="*/ 16 w 227"/>
                    <a:gd name="T37" fmla="*/ 218 h 266"/>
                    <a:gd name="T38" fmla="*/ 10 w 227"/>
                    <a:gd name="T39" fmla="*/ 206 h 266"/>
                    <a:gd name="T40" fmla="*/ 5 w 227"/>
                    <a:gd name="T41" fmla="*/ 192 h 266"/>
                    <a:gd name="T42" fmla="*/ 2 w 227"/>
                    <a:gd name="T43" fmla="*/ 179 h 266"/>
                    <a:gd name="T44" fmla="*/ 0 w 227"/>
                    <a:gd name="T45" fmla="*/ 166 h 266"/>
                    <a:gd name="T46" fmla="*/ 0 w 227"/>
                    <a:gd name="T47" fmla="*/ 152 h 266"/>
                    <a:gd name="T48" fmla="*/ 3 w 227"/>
                    <a:gd name="T49" fmla="*/ 138 h 266"/>
                    <a:gd name="T50" fmla="*/ 8 w 227"/>
                    <a:gd name="T51" fmla="*/ 123 h 266"/>
                    <a:gd name="T52" fmla="*/ 17 w 227"/>
                    <a:gd name="T53" fmla="*/ 107 h 266"/>
                    <a:gd name="T54" fmla="*/ 29 w 227"/>
                    <a:gd name="T55" fmla="*/ 90 h 266"/>
                    <a:gd name="T56" fmla="*/ 44 w 227"/>
                    <a:gd name="T57" fmla="*/ 71 h 266"/>
                    <a:gd name="T58" fmla="*/ 59 w 227"/>
                    <a:gd name="T59" fmla="*/ 53 h 266"/>
                    <a:gd name="T60" fmla="*/ 75 w 227"/>
                    <a:gd name="T61" fmla="*/ 37 h 266"/>
                    <a:gd name="T62" fmla="*/ 89 w 227"/>
                    <a:gd name="T63" fmla="*/ 24 h 266"/>
                    <a:gd name="T64" fmla="*/ 101 w 227"/>
                    <a:gd name="T65" fmla="*/ 14 h 266"/>
                    <a:gd name="T66" fmla="*/ 110 w 227"/>
                    <a:gd name="T67" fmla="*/ 10 h 266"/>
                    <a:gd name="T68" fmla="*/ 119 w 227"/>
                    <a:gd name="T69" fmla="*/ 8 h 266"/>
                    <a:gd name="T70" fmla="*/ 130 w 227"/>
                    <a:gd name="T71" fmla="*/ 7 h 266"/>
                    <a:gd name="T72" fmla="*/ 142 w 227"/>
                    <a:gd name="T73" fmla="*/ 5 h 266"/>
                    <a:gd name="T74" fmla="*/ 154 w 227"/>
                    <a:gd name="T75" fmla="*/ 4 h 266"/>
                    <a:gd name="T76" fmla="*/ 166 w 227"/>
                    <a:gd name="T77" fmla="*/ 2 h 266"/>
                    <a:gd name="T78" fmla="*/ 176 w 227"/>
                    <a:gd name="T79" fmla="*/ 1 h 266"/>
                    <a:gd name="T80" fmla="*/ 182 w 227"/>
                    <a:gd name="T81" fmla="*/ 1 h 266"/>
                    <a:gd name="T82" fmla="*/ 185 w 227"/>
                    <a:gd name="T8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266">
                      <a:moveTo>
                        <a:pt x="185" y="0"/>
                      </a:moveTo>
                      <a:lnTo>
                        <a:pt x="226" y="224"/>
                      </a:lnTo>
                      <a:lnTo>
                        <a:pt x="224" y="225"/>
                      </a:lnTo>
                      <a:lnTo>
                        <a:pt x="220" y="229"/>
                      </a:lnTo>
                      <a:lnTo>
                        <a:pt x="213" y="235"/>
                      </a:lnTo>
                      <a:lnTo>
                        <a:pt x="204" y="242"/>
                      </a:lnTo>
                      <a:lnTo>
                        <a:pt x="191" y="249"/>
                      </a:lnTo>
                      <a:lnTo>
                        <a:pt x="175" y="256"/>
                      </a:lnTo>
                      <a:lnTo>
                        <a:pt x="156" y="261"/>
                      </a:lnTo>
                      <a:lnTo>
                        <a:pt x="134" y="264"/>
                      </a:lnTo>
                      <a:lnTo>
                        <a:pt x="120" y="265"/>
                      </a:lnTo>
                      <a:lnTo>
                        <a:pt x="104" y="265"/>
                      </a:lnTo>
                      <a:lnTo>
                        <a:pt x="88" y="264"/>
                      </a:lnTo>
                      <a:lnTo>
                        <a:pt x="72" y="262"/>
                      </a:lnTo>
                      <a:lnTo>
                        <a:pt x="57" y="257"/>
                      </a:lnTo>
                      <a:lnTo>
                        <a:pt x="43" y="251"/>
                      </a:lnTo>
                      <a:lnTo>
                        <a:pt x="32" y="242"/>
                      </a:lnTo>
                      <a:lnTo>
                        <a:pt x="23" y="231"/>
                      </a:lnTo>
                      <a:lnTo>
                        <a:pt x="16" y="218"/>
                      </a:lnTo>
                      <a:lnTo>
                        <a:pt x="10" y="206"/>
                      </a:lnTo>
                      <a:lnTo>
                        <a:pt x="5" y="192"/>
                      </a:lnTo>
                      <a:lnTo>
                        <a:pt x="2" y="179"/>
                      </a:lnTo>
                      <a:lnTo>
                        <a:pt x="0" y="166"/>
                      </a:lnTo>
                      <a:lnTo>
                        <a:pt x="0" y="152"/>
                      </a:lnTo>
                      <a:lnTo>
                        <a:pt x="3" y="138"/>
                      </a:lnTo>
                      <a:lnTo>
                        <a:pt x="8" y="123"/>
                      </a:lnTo>
                      <a:lnTo>
                        <a:pt x="17" y="107"/>
                      </a:lnTo>
                      <a:lnTo>
                        <a:pt x="29" y="90"/>
                      </a:lnTo>
                      <a:lnTo>
                        <a:pt x="44" y="71"/>
                      </a:lnTo>
                      <a:lnTo>
                        <a:pt x="59" y="53"/>
                      </a:lnTo>
                      <a:lnTo>
                        <a:pt x="75" y="37"/>
                      </a:lnTo>
                      <a:lnTo>
                        <a:pt x="89" y="24"/>
                      </a:lnTo>
                      <a:lnTo>
                        <a:pt x="101" y="14"/>
                      </a:lnTo>
                      <a:lnTo>
                        <a:pt x="110" y="10"/>
                      </a:lnTo>
                      <a:lnTo>
                        <a:pt x="119" y="8"/>
                      </a:lnTo>
                      <a:lnTo>
                        <a:pt x="130" y="7"/>
                      </a:lnTo>
                      <a:lnTo>
                        <a:pt x="142" y="5"/>
                      </a:lnTo>
                      <a:lnTo>
                        <a:pt x="154" y="4"/>
                      </a:lnTo>
                      <a:lnTo>
                        <a:pt x="166" y="2"/>
                      </a:lnTo>
                      <a:lnTo>
                        <a:pt x="176" y="1"/>
                      </a:lnTo>
                      <a:lnTo>
                        <a:pt x="182" y="1"/>
                      </a:lnTo>
                      <a:lnTo>
                        <a:pt x="185" y="0"/>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2884" y="1951"/>
                  <a:ext cx="163" cy="230"/>
                </a:xfrm>
                <a:custGeom>
                  <a:avLst/>
                  <a:gdLst>
                    <a:gd name="T0" fmla="*/ 47 w 163"/>
                    <a:gd name="T1" fmla="*/ 14 h 230"/>
                    <a:gd name="T2" fmla="*/ 124 w 163"/>
                    <a:gd name="T3" fmla="*/ 0 h 230"/>
                    <a:gd name="T4" fmla="*/ 161 w 163"/>
                    <a:gd name="T5" fmla="*/ 215 h 230"/>
                    <a:gd name="T6" fmla="*/ 162 w 163"/>
                    <a:gd name="T7" fmla="*/ 216 h 230"/>
                    <a:gd name="T8" fmla="*/ 162 w 163"/>
                    <a:gd name="T9" fmla="*/ 217 h 230"/>
                    <a:gd name="T10" fmla="*/ 162 w 163"/>
                    <a:gd name="T11" fmla="*/ 218 h 230"/>
                    <a:gd name="T12" fmla="*/ 161 w 163"/>
                    <a:gd name="T13" fmla="*/ 220 h 230"/>
                    <a:gd name="T14" fmla="*/ 158 w 163"/>
                    <a:gd name="T15" fmla="*/ 222 h 230"/>
                    <a:gd name="T16" fmla="*/ 152 w 163"/>
                    <a:gd name="T17" fmla="*/ 224 h 230"/>
                    <a:gd name="T18" fmla="*/ 142 w 163"/>
                    <a:gd name="T19" fmla="*/ 226 h 230"/>
                    <a:gd name="T20" fmla="*/ 128 w 163"/>
                    <a:gd name="T21" fmla="*/ 227 h 230"/>
                    <a:gd name="T22" fmla="*/ 113 w 163"/>
                    <a:gd name="T23" fmla="*/ 229 h 230"/>
                    <a:gd name="T24" fmla="*/ 98 w 163"/>
                    <a:gd name="T25" fmla="*/ 229 h 230"/>
                    <a:gd name="T26" fmla="*/ 85 w 163"/>
                    <a:gd name="T27" fmla="*/ 228 h 230"/>
                    <a:gd name="T28" fmla="*/ 72 w 163"/>
                    <a:gd name="T29" fmla="*/ 226 h 230"/>
                    <a:gd name="T30" fmla="*/ 60 w 163"/>
                    <a:gd name="T31" fmla="*/ 224 h 230"/>
                    <a:gd name="T32" fmla="*/ 50 w 163"/>
                    <a:gd name="T33" fmla="*/ 220 h 230"/>
                    <a:gd name="T34" fmla="*/ 41 w 163"/>
                    <a:gd name="T35" fmla="*/ 214 h 230"/>
                    <a:gd name="T36" fmla="*/ 34 w 163"/>
                    <a:gd name="T37" fmla="*/ 207 h 230"/>
                    <a:gd name="T38" fmla="*/ 26 w 163"/>
                    <a:gd name="T39" fmla="*/ 199 h 230"/>
                    <a:gd name="T40" fmla="*/ 19 w 163"/>
                    <a:gd name="T41" fmla="*/ 188 h 230"/>
                    <a:gd name="T42" fmla="*/ 13 w 163"/>
                    <a:gd name="T43" fmla="*/ 176 h 230"/>
                    <a:gd name="T44" fmla="*/ 7 w 163"/>
                    <a:gd name="T45" fmla="*/ 163 h 230"/>
                    <a:gd name="T46" fmla="*/ 3 w 163"/>
                    <a:gd name="T47" fmla="*/ 149 h 230"/>
                    <a:gd name="T48" fmla="*/ 0 w 163"/>
                    <a:gd name="T49" fmla="*/ 134 h 230"/>
                    <a:gd name="T50" fmla="*/ 1 w 163"/>
                    <a:gd name="T51" fmla="*/ 120 h 230"/>
                    <a:gd name="T52" fmla="*/ 4 w 163"/>
                    <a:gd name="T53" fmla="*/ 105 h 230"/>
                    <a:gd name="T54" fmla="*/ 10 w 163"/>
                    <a:gd name="T55" fmla="*/ 90 h 230"/>
                    <a:gd name="T56" fmla="*/ 16 w 163"/>
                    <a:gd name="T57" fmla="*/ 74 h 230"/>
                    <a:gd name="T58" fmla="*/ 23 w 163"/>
                    <a:gd name="T59" fmla="*/ 59 h 230"/>
                    <a:gd name="T60" fmla="*/ 30 w 163"/>
                    <a:gd name="T61" fmla="*/ 45 h 230"/>
                    <a:gd name="T62" fmla="*/ 37 w 163"/>
                    <a:gd name="T63" fmla="*/ 32 h 230"/>
                    <a:gd name="T64" fmla="*/ 42 w 163"/>
                    <a:gd name="T65" fmla="*/ 22 h 230"/>
                    <a:gd name="T66" fmla="*/ 45 w 163"/>
                    <a:gd name="T67" fmla="*/ 16 h 230"/>
                    <a:gd name="T68" fmla="*/ 47 w 163"/>
                    <a:gd name="T69" fmla="*/ 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230">
                      <a:moveTo>
                        <a:pt x="47" y="14"/>
                      </a:moveTo>
                      <a:lnTo>
                        <a:pt x="124" y="0"/>
                      </a:lnTo>
                      <a:lnTo>
                        <a:pt x="161" y="215"/>
                      </a:lnTo>
                      <a:lnTo>
                        <a:pt x="162" y="216"/>
                      </a:lnTo>
                      <a:lnTo>
                        <a:pt x="162" y="217"/>
                      </a:lnTo>
                      <a:lnTo>
                        <a:pt x="162" y="218"/>
                      </a:lnTo>
                      <a:lnTo>
                        <a:pt x="161" y="220"/>
                      </a:lnTo>
                      <a:lnTo>
                        <a:pt x="158" y="222"/>
                      </a:lnTo>
                      <a:lnTo>
                        <a:pt x="152" y="224"/>
                      </a:lnTo>
                      <a:lnTo>
                        <a:pt x="142" y="226"/>
                      </a:lnTo>
                      <a:lnTo>
                        <a:pt x="128" y="227"/>
                      </a:lnTo>
                      <a:lnTo>
                        <a:pt x="113" y="229"/>
                      </a:lnTo>
                      <a:lnTo>
                        <a:pt x="98" y="229"/>
                      </a:lnTo>
                      <a:lnTo>
                        <a:pt x="85" y="228"/>
                      </a:lnTo>
                      <a:lnTo>
                        <a:pt x="72" y="226"/>
                      </a:lnTo>
                      <a:lnTo>
                        <a:pt x="60" y="224"/>
                      </a:lnTo>
                      <a:lnTo>
                        <a:pt x="50" y="220"/>
                      </a:lnTo>
                      <a:lnTo>
                        <a:pt x="41" y="214"/>
                      </a:lnTo>
                      <a:lnTo>
                        <a:pt x="34" y="207"/>
                      </a:lnTo>
                      <a:lnTo>
                        <a:pt x="26" y="199"/>
                      </a:lnTo>
                      <a:lnTo>
                        <a:pt x="19" y="188"/>
                      </a:lnTo>
                      <a:lnTo>
                        <a:pt x="13" y="176"/>
                      </a:lnTo>
                      <a:lnTo>
                        <a:pt x="7" y="163"/>
                      </a:lnTo>
                      <a:lnTo>
                        <a:pt x="3" y="149"/>
                      </a:lnTo>
                      <a:lnTo>
                        <a:pt x="0" y="134"/>
                      </a:lnTo>
                      <a:lnTo>
                        <a:pt x="1" y="120"/>
                      </a:lnTo>
                      <a:lnTo>
                        <a:pt x="4" y="105"/>
                      </a:lnTo>
                      <a:lnTo>
                        <a:pt x="10" y="90"/>
                      </a:lnTo>
                      <a:lnTo>
                        <a:pt x="16" y="74"/>
                      </a:lnTo>
                      <a:lnTo>
                        <a:pt x="23" y="59"/>
                      </a:lnTo>
                      <a:lnTo>
                        <a:pt x="30" y="45"/>
                      </a:lnTo>
                      <a:lnTo>
                        <a:pt x="37" y="32"/>
                      </a:lnTo>
                      <a:lnTo>
                        <a:pt x="42" y="22"/>
                      </a:lnTo>
                      <a:lnTo>
                        <a:pt x="45" y="16"/>
                      </a:lnTo>
                      <a:lnTo>
                        <a:pt x="47" y="14"/>
                      </a:lnTo>
                    </a:path>
                  </a:pathLst>
                </a:custGeom>
                <a:solidFill>
                  <a:srgbClr val="FFFFC9"/>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2892" y="1987"/>
                  <a:ext cx="110" cy="38"/>
                </a:xfrm>
                <a:custGeom>
                  <a:avLst/>
                  <a:gdLst>
                    <a:gd name="T0" fmla="*/ 5 w 110"/>
                    <a:gd name="T1" fmla="*/ 20 h 38"/>
                    <a:gd name="T2" fmla="*/ 107 w 110"/>
                    <a:gd name="T3" fmla="*/ 0 h 38"/>
                    <a:gd name="T4" fmla="*/ 109 w 110"/>
                    <a:gd name="T5" fmla="*/ 16 h 38"/>
                    <a:gd name="T6" fmla="*/ 0 w 110"/>
                    <a:gd name="T7" fmla="*/ 37 h 38"/>
                    <a:gd name="T8" fmla="*/ 1 w 110"/>
                    <a:gd name="T9" fmla="*/ 34 h 38"/>
                    <a:gd name="T10" fmla="*/ 2 w 110"/>
                    <a:gd name="T11" fmla="*/ 31 h 38"/>
                    <a:gd name="T12" fmla="*/ 2 w 110"/>
                    <a:gd name="T13" fmla="*/ 28 h 38"/>
                    <a:gd name="T14" fmla="*/ 3 w 110"/>
                    <a:gd name="T15" fmla="*/ 26 h 38"/>
                    <a:gd name="T16" fmla="*/ 4 w 110"/>
                    <a:gd name="T17" fmla="*/ 23 h 38"/>
                    <a:gd name="T18" fmla="*/ 4 w 110"/>
                    <a:gd name="T19" fmla="*/ 22 h 38"/>
                    <a:gd name="T20" fmla="*/ 5 w 110"/>
                    <a:gd name="T21" fmla="*/ 20 h 38"/>
                    <a:gd name="T22" fmla="*/ 5 w 11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38">
                      <a:moveTo>
                        <a:pt x="5" y="20"/>
                      </a:moveTo>
                      <a:lnTo>
                        <a:pt x="107" y="0"/>
                      </a:lnTo>
                      <a:lnTo>
                        <a:pt x="109" y="16"/>
                      </a:lnTo>
                      <a:lnTo>
                        <a:pt x="0" y="37"/>
                      </a:lnTo>
                      <a:lnTo>
                        <a:pt x="1" y="34"/>
                      </a:lnTo>
                      <a:lnTo>
                        <a:pt x="2" y="31"/>
                      </a:lnTo>
                      <a:lnTo>
                        <a:pt x="2" y="28"/>
                      </a:lnTo>
                      <a:lnTo>
                        <a:pt x="3" y="26"/>
                      </a:lnTo>
                      <a:lnTo>
                        <a:pt x="4" y="23"/>
                      </a:lnTo>
                      <a:lnTo>
                        <a:pt x="4" y="22"/>
                      </a:lnTo>
                      <a:lnTo>
                        <a:pt x="5" y="20"/>
                      </a:lnTo>
                      <a:lnTo>
                        <a:pt x="5" y="20"/>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2880" y="2020"/>
                  <a:ext cx="129" cy="42"/>
                </a:xfrm>
                <a:custGeom>
                  <a:avLst/>
                  <a:gdLst>
                    <a:gd name="T0" fmla="*/ 6 w 129"/>
                    <a:gd name="T1" fmla="*/ 24 h 42"/>
                    <a:gd name="T2" fmla="*/ 125 w 129"/>
                    <a:gd name="T3" fmla="*/ 0 h 42"/>
                    <a:gd name="T4" fmla="*/ 128 w 129"/>
                    <a:gd name="T5" fmla="*/ 16 h 42"/>
                    <a:gd name="T6" fmla="*/ 0 w 129"/>
                    <a:gd name="T7" fmla="*/ 41 h 42"/>
                    <a:gd name="T8" fmla="*/ 1 w 129"/>
                    <a:gd name="T9" fmla="*/ 38 h 42"/>
                    <a:gd name="T10" fmla="*/ 2 w 129"/>
                    <a:gd name="T11" fmla="*/ 35 h 42"/>
                    <a:gd name="T12" fmla="*/ 3 w 129"/>
                    <a:gd name="T13" fmla="*/ 33 h 42"/>
                    <a:gd name="T14" fmla="*/ 4 w 129"/>
                    <a:gd name="T15" fmla="*/ 30 h 42"/>
                    <a:gd name="T16" fmla="*/ 5 w 129"/>
                    <a:gd name="T17" fmla="*/ 28 h 42"/>
                    <a:gd name="T18" fmla="*/ 5 w 129"/>
                    <a:gd name="T19" fmla="*/ 26 h 42"/>
                    <a:gd name="T20" fmla="*/ 6 w 129"/>
                    <a:gd name="T21" fmla="*/ 25 h 42"/>
                    <a:gd name="T22" fmla="*/ 6 w 129"/>
                    <a:gd name="T2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42">
                      <a:moveTo>
                        <a:pt x="6" y="24"/>
                      </a:moveTo>
                      <a:lnTo>
                        <a:pt x="125" y="0"/>
                      </a:lnTo>
                      <a:lnTo>
                        <a:pt x="128" y="16"/>
                      </a:lnTo>
                      <a:lnTo>
                        <a:pt x="0" y="41"/>
                      </a:lnTo>
                      <a:lnTo>
                        <a:pt x="1" y="38"/>
                      </a:lnTo>
                      <a:lnTo>
                        <a:pt x="2" y="35"/>
                      </a:lnTo>
                      <a:lnTo>
                        <a:pt x="3" y="33"/>
                      </a:lnTo>
                      <a:lnTo>
                        <a:pt x="4" y="30"/>
                      </a:lnTo>
                      <a:lnTo>
                        <a:pt x="5" y="28"/>
                      </a:lnTo>
                      <a:lnTo>
                        <a:pt x="5" y="26"/>
                      </a:lnTo>
                      <a:lnTo>
                        <a:pt x="6" y="25"/>
                      </a:lnTo>
                      <a:lnTo>
                        <a:pt x="6" y="24"/>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2882" y="2053"/>
                  <a:ext cx="133" cy="43"/>
                </a:xfrm>
                <a:custGeom>
                  <a:avLst/>
                  <a:gdLst>
                    <a:gd name="T0" fmla="*/ 6 w 133"/>
                    <a:gd name="T1" fmla="*/ 25 h 43"/>
                    <a:gd name="T2" fmla="*/ 130 w 133"/>
                    <a:gd name="T3" fmla="*/ 0 h 43"/>
                    <a:gd name="T4" fmla="*/ 132 w 133"/>
                    <a:gd name="T5" fmla="*/ 17 h 43"/>
                    <a:gd name="T6" fmla="*/ 0 w 133"/>
                    <a:gd name="T7" fmla="*/ 42 h 43"/>
                    <a:gd name="T8" fmla="*/ 1 w 133"/>
                    <a:gd name="T9" fmla="*/ 39 h 43"/>
                    <a:gd name="T10" fmla="*/ 2 w 133"/>
                    <a:gd name="T11" fmla="*/ 36 h 43"/>
                    <a:gd name="T12" fmla="*/ 3 w 133"/>
                    <a:gd name="T13" fmla="*/ 33 h 43"/>
                    <a:gd name="T14" fmla="*/ 4 w 133"/>
                    <a:gd name="T15" fmla="*/ 30 h 43"/>
                    <a:gd name="T16" fmla="*/ 5 w 133"/>
                    <a:gd name="T17" fmla="*/ 28 h 43"/>
                    <a:gd name="T18" fmla="*/ 5 w 133"/>
                    <a:gd name="T19" fmla="*/ 26 h 43"/>
                    <a:gd name="T20" fmla="*/ 5 w 133"/>
                    <a:gd name="T21" fmla="*/ 25 h 43"/>
                    <a:gd name="T22" fmla="*/ 6 w 133"/>
                    <a:gd name="T2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43">
                      <a:moveTo>
                        <a:pt x="6" y="25"/>
                      </a:moveTo>
                      <a:lnTo>
                        <a:pt x="130" y="0"/>
                      </a:lnTo>
                      <a:lnTo>
                        <a:pt x="132" y="17"/>
                      </a:lnTo>
                      <a:lnTo>
                        <a:pt x="0" y="42"/>
                      </a:lnTo>
                      <a:lnTo>
                        <a:pt x="1" y="39"/>
                      </a:lnTo>
                      <a:lnTo>
                        <a:pt x="2" y="36"/>
                      </a:lnTo>
                      <a:lnTo>
                        <a:pt x="3" y="33"/>
                      </a:lnTo>
                      <a:lnTo>
                        <a:pt x="4" y="30"/>
                      </a:lnTo>
                      <a:lnTo>
                        <a:pt x="5" y="28"/>
                      </a:lnTo>
                      <a:lnTo>
                        <a:pt x="5" y="26"/>
                      </a:lnTo>
                      <a:lnTo>
                        <a:pt x="5" y="25"/>
                      </a:lnTo>
                      <a:lnTo>
                        <a:pt x="6" y="25"/>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2889" y="2087"/>
                  <a:ext cx="133" cy="43"/>
                </a:xfrm>
                <a:custGeom>
                  <a:avLst/>
                  <a:gdLst>
                    <a:gd name="T0" fmla="*/ 0 w 133"/>
                    <a:gd name="T1" fmla="*/ 26 h 43"/>
                    <a:gd name="T2" fmla="*/ 129 w 133"/>
                    <a:gd name="T3" fmla="*/ 0 h 43"/>
                    <a:gd name="T4" fmla="*/ 132 w 133"/>
                    <a:gd name="T5" fmla="*/ 16 h 43"/>
                    <a:gd name="T6" fmla="*/ 4 w 133"/>
                    <a:gd name="T7" fmla="*/ 42 h 43"/>
                    <a:gd name="T8" fmla="*/ 4 w 133"/>
                    <a:gd name="T9" fmla="*/ 39 h 43"/>
                    <a:gd name="T10" fmla="*/ 4 w 133"/>
                    <a:gd name="T11" fmla="*/ 36 h 43"/>
                    <a:gd name="T12" fmla="*/ 4 w 133"/>
                    <a:gd name="T13" fmla="*/ 34 h 43"/>
                    <a:gd name="T14" fmla="*/ 3 w 133"/>
                    <a:gd name="T15" fmla="*/ 31 h 43"/>
                    <a:gd name="T16" fmla="*/ 2 w 133"/>
                    <a:gd name="T17" fmla="*/ 29 h 43"/>
                    <a:gd name="T18" fmla="*/ 1 w 133"/>
                    <a:gd name="T19" fmla="*/ 28 h 43"/>
                    <a:gd name="T20" fmla="*/ 0 w 133"/>
                    <a:gd name="T21" fmla="*/ 27 h 43"/>
                    <a:gd name="T22" fmla="*/ 0 w 133"/>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43">
                      <a:moveTo>
                        <a:pt x="0" y="26"/>
                      </a:moveTo>
                      <a:lnTo>
                        <a:pt x="129" y="0"/>
                      </a:lnTo>
                      <a:lnTo>
                        <a:pt x="132" y="16"/>
                      </a:lnTo>
                      <a:lnTo>
                        <a:pt x="4" y="42"/>
                      </a:lnTo>
                      <a:lnTo>
                        <a:pt x="4" y="39"/>
                      </a:lnTo>
                      <a:lnTo>
                        <a:pt x="4" y="36"/>
                      </a:lnTo>
                      <a:lnTo>
                        <a:pt x="4" y="34"/>
                      </a:lnTo>
                      <a:lnTo>
                        <a:pt x="3" y="31"/>
                      </a:lnTo>
                      <a:lnTo>
                        <a:pt x="2" y="29"/>
                      </a:lnTo>
                      <a:lnTo>
                        <a:pt x="1" y="28"/>
                      </a:lnTo>
                      <a:lnTo>
                        <a:pt x="0" y="27"/>
                      </a:lnTo>
                      <a:lnTo>
                        <a:pt x="0" y="26"/>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2877" y="1904"/>
                  <a:ext cx="273" cy="255"/>
                </a:xfrm>
                <a:custGeom>
                  <a:avLst/>
                  <a:gdLst>
                    <a:gd name="T0" fmla="*/ 12 w 273"/>
                    <a:gd name="T1" fmla="*/ 186 h 255"/>
                    <a:gd name="T2" fmla="*/ 14 w 273"/>
                    <a:gd name="T3" fmla="*/ 160 h 255"/>
                    <a:gd name="T4" fmla="*/ 21 w 273"/>
                    <a:gd name="T5" fmla="*/ 133 h 255"/>
                    <a:gd name="T6" fmla="*/ 32 w 273"/>
                    <a:gd name="T7" fmla="*/ 107 h 255"/>
                    <a:gd name="T8" fmla="*/ 49 w 273"/>
                    <a:gd name="T9" fmla="*/ 83 h 255"/>
                    <a:gd name="T10" fmla="*/ 70 w 273"/>
                    <a:gd name="T11" fmla="*/ 61 h 255"/>
                    <a:gd name="T12" fmla="*/ 96 w 273"/>
                    <a:gd name="T13" fmla="*/ 42 h 255"/>
                    <a:gd name="T14" fmla="*/ 127 w 273"/>
                    <a:gd name="T15" fmla="*/ 26 h 255"/>
                    <a:gd name="T16" fmla="*/ 163 w 273"/>
                    <a:gd name="T17" fmla="*/ 16 h 255"/>
                    <a:gd name="T18" fmla="*/ 177 w 273"/>
                    <a:gd name="T19" fmla="*/ 14 h 255"/>
                    <a:gd name="T20" fmla="*/ 192 w 273"/>
                    <a:gd name="T21" fmla="*/ 13 h 255"/>
                    <a:gd name="T22" fmla="*/ 207 w 273"/>
                    <a:gd name="T23" fmla="*/ 12 h 255"/>
                    <a:gd name="T24" fmla="*/ 222 w 273"/>
                    <a:gd name="T25" fmla="*/ 13 h 255"/>
                    <a:gd name="T26" fmla="*/ 236 w 273"/>
                    <a:gd name="T27" fmla="*/ 15 h 255"/>
                    <a:gd name="T28" fmla="*/ 249 w 273"/>
                    <a:gd name="T29" fmla="*/ 19 h 255"/>
                    <a:gd name="T30" fmla="*/ 262 w 273"/>
                    <a:gd name="T31" fmla="*/ 23 h 255"/>
                    <a:gd name="T32" fmla="*/ 272 w 273"/>
                    <a:gd name="T33" fmla="*/ 29 h 255"/>
                    <a:gd name="T34" fmla="*/ 259 w 273"/>
                    <a:gd name="T35" fmla="*/ 18 h 255"/>
                    <a:gd name="T36" fmla="*/ 245 w 273"/>
                    <a:gd name="T37" fmla="*/ 10 h 255"/>
                    <a:gd name="T38" fmla="*/ 229 w 273"/>
                    <a:gd name="T39" fmla="*/ 5 h 255"/>
                    <a:gd name="T40" fmla="*/ 213 w 273"/>
                    <a:gd name="T41" fmla="*/ 1 h 255"/>
                    <a:gd name="T42" fmla="*/ 195 w 273"/>
                    <a:gd name="T43" fmla="*/ 0 h 255"/>
                    <a:gd name="T44" fmla="*/ 177 w 273"/>
                    <a:gd name="T45" fmla="*/ 1 h 255"/>
                    <a:gd name="T46" fmla="*/ 158 w 273"/>
                    <a:gd name="T47" fmla="*/ 3 h 255"/>
                    <a:gd name="T48" fmla="*/ 139 w 273"/>
                    <a:gd name="T49" fmla="*/ 8 h 255"/>
                    <a:gd name="T50" fmla="*/ 110 w 273"/>
                    <a:gd name="T51" fmla="*/ 17 h 255"/>
                    <a:gd name="T52" fmla="*/ 84 w 273"/>
                    <a:gd name="T53" fmla="*/ 31 h 255"/>
                    <a:gd name="T54" fmla="*/ 60 w 273"/>
                    <a:gd name="T55" fmla="*/ 48 h 255"/>
                    <a:gd name="T56" fmla="*/ 40 w 273"/>
                    <a:gd name="T57" fmla="*/ 68 h 255"/>
                    <a:gd name="T58" fmla="*/ 23 w 273"/>
                    <a:gd name="T59" fmla="*/ 91 h 255"/>
                    <a:gd name="T60" fmla="*/ 10 w 273"/>
                    <a:gd name="T61" fmla="*/ 115 h 255"/>
                    <a:gd name="T62" fmla="*/ 2 w 273"/>
                    <a:gd name="T63" fmla="*/ 140 h 255"/>
                    <a:gd name="T64" fmla="*/ 0 w 273"/>
                    <a:gd name="T65" fmla="*/ 166 h 255"/>
                    <a:gd name="T66" fmla="*/ 0 w 273"/>
                    <a:gd name="T67" fmla="*/ 179 h 255"/>
                    <a:gd name="T68" fmla="*/ 2 w 273"/>
                    <a:gd name="T69" fmla="*/ 193 h 255"/>
                    <a:gd name="T70" fmla="*/ 5 w 273"/>
                    <a:gd name="T71" fmla="*/ 206 h 255"/>
                    <a:gd name="T72" fmla="*/ 9 w 273"/>
                    <a:gd name="T73" fmla="*/ 218 h 255"/>
                    <a:gd name="T74" fmla="*/ 15 w 273"/>
                    <a:gd name="T75" fmla="*/ 229 h 255"/>
                    <a:gd name="T76" fmla="*/ 22 w 273"/>
                    <a:gd name="T77" fmla="*/ 239 h 255"/>
                    <a:gd name="T78" fmla="*/ 31 w 273"/>
                    <a:gd name="T79" fmla="*/ 247 h 255"/>
                    <a:gd name="T80" fmla="*/ 41 w 273"/>
                    <a:gd name="T81" fmla="*/ 254 h 255"/>
                    <a:gd name="T82" fmla="*/ 34 w 273"/>
                    <a:gd name="T83" fmla="*/ 248 h 255"/>
                    <a:gd name="T84" fmla="*/ 29 w 273"/>
                    <a:gd name="T85" fmla="*/ 240 h 255"/>
                    <a:gd name="T86" fmla="*/ 24 w 273"/>
                    <a:gd name="T87" fmla="*/ 233 h 255"/>
                    <a:gd name="T88" fmla="*/ 20 w 273"/>
                    <a:gd name="T89" fmla="*/ 224 h 255"/>
                    <a:gd name="T90" fmla="*/ 16 w 273"/>
                    <a:gd name="T91" fmla="*/ 215 h 255"/>
                    <a:gd name="T92" fmla="*/ 14 w 273"/>
                    <a:gd name="T93" fmla="*/ 206 h 255"/>
                    <a:gd name="T94" fmla="*/ 12 w 273"/>
                    <a:gd name="T95" fmla="*/ 196 h 255"/>
                    <a:gd name="T96" fmla="*/ 12 w 273"/>
                    <a:gd name="T97" fmla="*/ 18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3" h="255">
                      <a:moveTo>
                        <a:pt x="12" y="186"/>
                      </a:moveTo>
                      <a:lnTo>
                        <a:pt x="14" y="160"/>
                      </a:lnTo>
                      <a:lnTo>
                        <a:pt x="21" y="133"/>
                      </a:lnTo>
                      <a:lnTo>
                        <a:pt x="32" y="107"/>
                      </a:lnTo>
                      <a:lnTo>
                        <a:pt x="49" y="83"/>
                      </a:lnTo>
                      <a:lnTo>
                        <a:pt x="70" y="61"/>
                      </a:lnTo>
                      <a:lnTo>
                        <a:pt x="96" y="42"/>
                      </a:lnTo>
                      <a:lnTo>
                        <a:pt x="127" y="26"/>
                      </a:lnTo>
                      <a:lnTo>
                        <a:pt x="163" y="16"/>
                      </a:lnTo>
                      <a:lnTo>
                        <a:pt x="177" y="14"/>
                      </a:lnTo>
                      <a:lnTo>
                        <a:pt x="192" y="13"/>
                      </a:lnTo>
                      <a:lnTo>
                        <a:pt x="207" y="12"/>
                      </a:lnTo>
                      <a:lnTo>
                        <a:pt x="222" y="13"/>
                      </a:lnTo>
                      <a:lnTo>
                        <a:pt x="236" y="15"/>
                      </a:lnTo>
                      <a:lnTo>
                        <a:pt x="249" y="19"/>
                      </a:lnTo>
                      <a:lnTo>
                        <a:pt x="262" y="23"/>
                      </a:lnTo>
                      <a:lnTo>
                        <a:pt x="272" y="29"/>
                      </a:lnTo>
                      <a:lnTo>
                        <a:pt x="259" y="18"/>
                      </a:lnTo>
                      <a:lnTo>
                        <a:pt x="245" y="10"/>
                      </a:lnTo>
                      <a:lnTo>
                        <a:pt x="229" y="5"/>
                      </a:lnTo>
                      <a:lnTo>
                        <a:pt x="213" y="1"/>
                      </a:lnTo>
                      <a:lnTo>
                        <a:pt x="195" y="0"/>
                      </a:lnTo>
                      <a:lnTo>
                        <a:pt x="177" y="1"/>
                      </a:lnTo>
                      <a:lnTo>
                        <a:pt x="158" y="3"/>
                      </a:lnTo>
                      <a:lnTo>
                        <a:pt x="139" y="8"/>
                      </a:lnTo>
                      <a:lnTo>
                        <a:pt x="110" y="17"/>
                      </a:lnTo>
                      <a:lnTo>
                        <a:pt x="84" y="31"/>
                      </a:lnTo>
                      <a:lnTo>
                        <a:pt x="60" y="48"/>
                      </a:lnTo>
                      <a:lnTo>
                        <a:pt x="40" y="68"/>
                      </a:lnTo>
                      <a:lnTo>
                        <a:pt x="23" y="91"/>
                      </a:lnTo>
                      <a:lnTo>
                        <a:pt x="10" y="115"/>
                      </a:lnTo>
                      <a:lnTo>
                        <a:pt x="2" y="140"/>
                      </a:lnTo>
                      <a:lnTo>
                        <a:pt x="0" y="166"/>
                      </a:lnTo>
                      <a:lnTo>
                        <a:pt x="0" y="179"/>
                      </a:lnTo>
                      <a:lnTo>
                        <a:pt x="2" y="193"/>
                      </a:lnTo>
                      <a:lnTo>
                        <a:pt x="5" y="206"/>
                      </a:lnTo>
                      <a:lnTo>
                        <a:pt x="9" y="218"/>
                      </a:lnTo>
                      <a:lnTo>
                        <a:pt x="15" y="229"/>
                      </a:lnTo>
                      <a:lnTo>
                        <a:pt x="22" y="239"/>
                      </a:lnTo>
                      <a:lnTo>
                        <a:pt x="31" y="247"/>
                      </a:lnTo>
                      <a:lnTo>
                        <a:pt x="41" y="254"/>
                      </a:lnTo>
                      <a:lnTo>
                        <a:pt x="34" y="248"/>
                      </a:lnTo>
                      <a:lnTo>
                        <a:pt x="29" y="240"/>
                      </a:lnTo>
                      <a:lnTo>
                        <a:pt x="24" y="233"/>
                      </a:lnTo>
                      <a:lnTo>
                        <a:pt x="20" y="224"/>
                      </a:lnTo>
                      <a:lnTo>
                        <a:pt x="16" y="215"/>
                      </a:lnTo>
                      <a:lnTo>
                        <a:pt x="14" y="206"/>
                      </a:lnTo>
                      <a:lnTo>
                        <a:pt x="12" y="196"/>
                      </a:lnTo>
                      <a:lnTo>
                        <a:pt x="12" y="186"/>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grpSp>
          <p:nvGrpSpPr>
            <p:cNvPr id="51" name="Group 50"/>
            <p:cNvGrpSpPr>
              <a:grpSpLocks/>
            </p:cNvGrpSpPr>
            <p:nvPr/>
          </p:nvGrpSpPr>
          <p:grpSpPr bwMode="auto">
            <a:xfrm>
              <a:off x="790" y="1179"/>
              <a:ext cx="14215" cy="0"/>
              <a:chOff x="915" y="405"/>
              <a:chExt cx="4733" cy="471"/>
            </a:xfrm>
          </p:grpSpPr>
          <p:cxnSp>
            <p:nvCxnSpPr>
              <p:cNvPr id="53" name="Line 164"/>
              <p:cNvCxnSpPr/>
              <p:nvPr/>
            </p:nvCxnSpPr>
            <p:spPr bwMode="auto">
              <a:xfrm>
                <a:off x="920" y="875"/>
                <a:ext cx="4728"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Text Box 165"/>
              <p:cNvSpPr txBox="1">
                <a:spLocks noChangeArrowheads="1"/>
              </p:cNvSpPr>
              <p:nvPr/>
            </p:nvSpPr>
            <p:spPr bwMode="auto">
              <a:xfrm>
                <a:off x="915" y="405"/>
                <a:ext cx="4675" cy="42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3600" tIns="46800" rIns="93600" bIns="46800" anchor="t" anchorCtr="0" upright="1">
                <a:noAutofit/>
              </a:bodyPr>
              <a:lstStyle/>
              <a:p>
                <a:pPr algn="ctr">
                  <a:lnSpc>
                    <a:spcPct val="115000"/>
                  </a:lnSpc>
                  <a:spcAft>
                    <a:spcPts val="1000"/>
                  </a:spcAft>
                </a:pPr>
                <a:r>
                  <a:rPr lang="ru-RU" b="1"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rPr>
                  <a:t>АРХИТЕКТУРА СИСТМЕЫ </a:t>
                </a:r>
                <a:r>
                  <a:rPr lang="hr-HR" b="1"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rPr>
                  <a:t>AGFIS</a:t>
                </a:r>
                <a:r>
                  <a:rPr lang="en-GB" b="1"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rPr>
                  <a:t> (Oracle)</a:t>
                </a:r>
                <a:endParaRPr lang="en-GB"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7" name="Rectangle 46"/>
            <p:cNvSpPr>
              <a:spLocks noChangeArrowheads="1"/>
            </p:cNvSpPr>
            <p:nvPr/>
          </p:nvSpPr>
          <p:spPr bwMode="auto">
            <a:xfrm>
              <a:off x="729" y="3737"/>
              <a:ext cx="4387" cy="75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ru-RU"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Распоряжение о закупке – сопоставление счетов-фактур</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p:cNvSpPr>
              <a:spLocks noChangeArrowheads="1"/>
            </p:cNvSpPr>
            <p:nvPr/>
          </p:nvSpPr>
          <p:spPr bwMode="auto">
            <a:xfrm>
              <a:off x="2032" y="5928"/>
              <a:ext cx="2490" cy="57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Банковская выверка</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p:cNvSpPr>
              <a:spLocks noChangeArrowheads="1"/>
            </p:cNvSpPr>
            <p:nvPr/>
          </p:nvSpPr>
          <p:spPr bwMode="auto">
            <a:xfrm>
              <a:off x="2280" y="8840"/>
              <a:ext cx="3115" cy="78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ru-RU"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Банковская выверка</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a:spLocks noChangeArrowheads="1"/>
            </p:cNvSpPr>
            <p:nvPr/>
          </p:nvSpPr>
          <p:spPr bwMode="auto">
            <a:xfrm>
              <a:off x="4272" y="6394"/>
              <a:ext cx="2778" cy="6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ru-RU"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Дополнение активов</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txBox="1">
            <a:spLocks/>
          </p:cNvSpPr>
          <p:nvPr/>
        </p:nvSpPr>
        <p:spPr>
          <a:xfrm>
            <a:off x="3407701" y="452670"/>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36A1D1"/>
                </a:solidFill>
                <a:effectLst/>
                <a:uLnTx/>
                <a:uFillTx/>
                <a:latin typeface="Arial"/>
                <a:cs typeface="+mj-cs"/>
              </a:rPr>
              <a:t> </a:t>
            </a:r>
            <a:r>
              <a:rPr kumimoji="0" lang="ru-RU" sz="4800" b="1" i="0" u="none" strike="noStrike" kern="1200" cap="none" spc="0" normalizeH="0" baseline="0" noProof="0" dirty="0">
                <a:ln>
                  <a:noFill/>
                </a:ln>
                <a:solidFill>
                  <a:srgbClr val="36A1D1"/>
                </a:solidFill>
                <a:effectLst/>
                <a:uLnTx/>
                <a:uFillTx/>
                <a:latin typeface="Arial"/>
                <a:cs typeface="+mj-cs"/>
              </a:rPr>
              <a:t>МОДУЛИ </a:t>
            </a:r>
            <a:r>
              <a:rPr kumimoji="0" lang="en-US" sz="4800" b="1" i="0" u="none" strike="noStrike" kern="1200" cap="none" spc="0" normalizeH="0" baseline="0" noProof="0" dirty="0">
                <a:ln>
                  <a:noFill/>
                </a:ln>
                <a:solidFill>
                  <a:srgbClr val="2E8AB8"/>
                </a:solidFill>
                <a:effectLst/>
                <a:uLnTx/>
                <a:uFillTx/>
                <a:latin typeface="Arial"/>
                <a:cs typeface="+mj-cs"/>
              </a:rPr>
              <a:t>AFMIS </a:t>
            </a:r>
            <a:endParaRPr kumimoji="0" lang="en-US" sz="4800" b="1" i="0" u="none" strike="noStrike" kern="1200" cap="none" spc="0" normalizeH="0" baseline="0" noProof="0" dirty="0">
              <a:ln>
                <a:noFill/>
              </a:ln>
              <a:solidFill>
                <a:srgbClr val="2E8AB8"/>
              </a:solidFill>
              <a:effectLst/>
              <a:uLnTx/>
              <a:uFillTx/>
              <a:latin typeface="Arial"/>
              <a:cs typeface="Arial" pitchFamily="34" charset="0"/>
            </a:endParaRPr>
          </a:p>
        </p:txBody>
      </p:sp>
      <p:sp>
        <p:nvSpPr>
          <p:cNvPr id="4" name="Rectangle 3"/>
          <p:cNvSpPr/>
          <p:nvPr/>
        </p:nvSpPr>
        <p:spPr>
          <a:xfrm>
            <a:off x="0" y="0"/>
            <a:ext cx="2112885" cy="6858000"/>
          </a:xfrm>
          <a:prstGeom prst="rect">
            <a:avLst/>
          </a:prstGeom>
          <a:solidFill>
            <a:srgbClr val="36A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98C0"/>
              </a:solidFill>
              <a:effectLst/>
              <a:uLnTx/>
              <a:uFillTx/>
              <a:latin typeface="Arial"/>
              <a:cs typeface="+mn-cs"/>
            </a:endParaRPr>
          </a:p>
        </p:txBody>
      </p:sp>
      <p:grpSp>
        <p:nvGrpSpPr>
          <p:cNvPr id="8" name="Group 7"/>
          <p:cNvGrpSpPr/>
          <p:nvPr/>
        </p:nvGrpSpPr>
        <p:grpSpPr>
          <a:xfrm>
            <a:off x="3604725" y="1782951"/>
            <a:ext cx="7629333" cy="4307967"/>
            <a:chOff x="4136452" y="1700809"/>
            <a:chExt cx="7768305" cy="4307967"/>
          </a:xfrm>
        </p:grpSpPr>
        <p:grpSp>
          <p:nvGrpSpPr>
            <p:cNvPr id="6" name="Group 5"/>
            <p:cNvGrpSpPr/>
            <p:nvPr/>
          </p:nvGrpSpPr>
          <p:grpSpPr>
            <a:xfrm>
              <a:off x="4136452" y="1718484"/>
              <a:ext cx="7124492" cy="550028"/>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grpSp>
        <p:grpSp>
          <p:nvGrpSpPr>
            <p:cNvPr id="17" name="Group 16"/>
            <p:cNvGrpSpPr/>
            <p:nvPr/>
          </p:nvGrpSpPr>
          <p:grpSpPr>
            <a:xfrm>
              <a:off x="4136452" y="2492074"/>
              <a:ext cx="7108180" cy="47751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grpSp>
          <p:nvGrpSpPr>
            <p:cNvPr id="20" name="Group 19"/>
            <p:cNvGrpSpPr/>
            <p:nvPr/>
          </p:nvGrpSpPr>
          <p:grpSpPr>
            <a:xfrm>
              <a:off x="4167148" y="3968908"/>
              <a:ext cx="7085158" cy="505305"/>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grpSp>
          <p:nvGrpSpPr>
            <p:cNvPr id="23" name="Group 22"/>
            <p:cNvGrpSpPr/>
            <p:nvPr/>
          </p:nvGrpSpPr>
          <p:grpSpPr>
            <a:xfrm>
              <a:off x="4175786" y="4722586"/>
              <a:ext cx="7085158" cy="505305"/>
              <a:chOff x="3131840" y="1491630"/>
              <a:chExt cx="5256584" cy="576064"/>
            </a:xfrm>
          </p:grpSpPr>
          <p:sp>
            <p:nvSpPr>
              <p:cNvPr id="24"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26" name="TextBox 25"/>
            <p:cNvSpPr txBox="1"/>
            <p:nvPr/>
          </p:nvSpPr>
          <p:spPr>
            <a:xfrm>
              <a:off x="4175787" y="1700809"/>
              <a:ext cx="7108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01</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27" name="TextBox 26"/>
            <p:cNvSpPr txBox="1"/>
            <p:nvPr/>
          </p:nvSpPr>
          <p:spPr>
            <a:xfrm>
              <a:off x="4136452" y="2467846"/>
              <a:ext cx="7108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02</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29" name="TextBox 28"/>
            <p:cNvSpPr txBox="1"/>
            <p:nvPr/>
          </p:nvSpPr>
          <p:spPr>
            <a:xfrm>
              <a:off x="4152764" y="3969453"/>
              <a:ext cx="7108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04</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7" name="TextBox 36"/>
            <p:cNvSpPr txBox="1"/>
            <p:nvPr/>
          </p:nvSpPr>
          <p:spPr>
            <a:xfrm>
              <a:off x="5146248" y="2563892"/>
              <a:ext cx="5856756" cy="37965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u-RU" altLang="ko-KR"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Управление государственными инвестициями</a:t>
              </a:r>
              <a:endParaRPr kumimoji="0" lang="ko-KR" altLang="en-US"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0" name="TextBox 39"/>
            <p:cNvSpPr txBox="1"/>
            <p:nvPr/>
          </p:nvSpPr>
          <p:spPr>
            <a:xfrm>
              <a:off x="5028097" y="4033561"/>
              <a:ext cx="6391468" cy="37965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u-RU" altLang="ko-KR"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Мониторинг эффективности бюджетных программ</a:t>
              </a:r>
              <a:endParaRPr kumimoji="0" lang="ko-KR" altLang="en-US"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3" name="TextBox 42"/>
            <p:cNvSpPr txBox="1"/>
            <p:nvPr/>
          </p:nvSpPr>
          <p:spPr>
            <a:xfrm>
              <a:off x="4570897" y="4782315"/>
              <a:ext cx="733386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u-RU"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Электронный архив (портал казначейской документации</a:t>
              </a: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p>
          </p:txBody>
        </p:sp>
        <p:grpSp>
          <p:nvGrpSpPr>
            <p:cNvPr id="32" name="Group 31"/>
            <p:cNvGrpSpPr/>
            <p:nvPr/>
          </p:nvGrpSpPr>
          <p:grpSpPr>
            <a:xfrm>
              <a:off x="4136453" y="3187912"/>
              <a:ext cx="7115851" cy="505305"/>
              <a:chOff x="3131840" y="1491630"/>
              <a:chExt cx="5256584" cy="576064"/>
            </a:xfrm>
          </p:grpSpPr>
          <p:sp>
            <p:nvSpPr>
              <p:cNvPr id="33" name="Rectangle 32"/>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34" name="Right Triangle 33"/>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28" name="TextBox 27"/>
            <p:cNvSpPr txBox="1"/>
            <p:nvPr/>
          </p:nvSpPr>
          <p:spPr>
            <a:xfrm>
              <a:off x="4136453" y="3182148"/>
              <a:ext cx="69554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03</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5" name="TextBox 34"/>
            <p:cNvSpPr txBox="1"/>
            <p:nvPr/>
          </p:nvSpPr>
          <p:spPr>
            <a:xfrm>
              <a:off x="4175784" y="4713466"/>
              <a:ext cx="7108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05</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45" name="Group 44"/>
            <p:cNvGrpSpPr/>
            <p:nvPr/>
          </p:nvGrpSpPr>
          <p:grpSpPr>
            <a:xfrm>
              <a:off x="4164276" y="3174154"/>
              <a:ext cx="7080356" cy="2834622"/>
              <a:chOff x="3131840" y="-1163930"/>
              <a:chExt cx="5253021" cy="3231560"/>
            </a:xfrm>
          </p:grpSpPr>
          <p:sp>
            <p:nvSpPr>
              <p:cNvPr id="46" name="Rectangle 45"/>
              <p:cNvSpPr/>
              <p:nvPr/>
            </p:nvSpPr>
            <p:spPr>
              <a:xfrm>
                <a:off x="3860380" y="-1163930"/>
                <a:ext cx="4524481"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altLang="ko-KR" sz="2400" b="0" i="0" u="none" strike="noStrike" kern="1200" cap="none" spc="0" normalizeH="0" baseline="0" noProof="0">
                    <a:ln>
                      <a:noFill/>
                    </a:ln>
                    <a:solidFill>
                      <a:prstClr val="white"/>
                    </a:solidFill>
                    <a:effectLst/>
                    <a:uLnTx/>
                    <a:uFillTx/>
                    <a:latin typeface="Arial"/>
                    <a:cs typeface="+mn-cs"/>
                  </a:rPr>
                  <a:t> </a:t>
                </a: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47" name="Right Triangle 46"/>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48" name="TextBox 47"/>
            <p:cNvSpPr txBox="1"/>
            <p:nvPr/>
          </p:nvSpPr>
          <p:spPr>
            <a:xfrm>
              <a:off x="4139546" y="5512873"/>
              <a:ext cx="7108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06</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9" name="TextBox 48"/>
            <p:cNvSpPr txBox="1"/>
            <p:nvPr/>
          </p:nvSpPr>
          <p:spPr>
            <a:xfrm>
              <a:off x="5146248" y="1798404"/>
              <a:ext cx="5856756" cy="37965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u-RU" altLang="ko-KR"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Интернет-портал</a:t>
              </a:r>
              <a:endParaRPr kumimoji="0" lang="ko-KR" altLang="en-US"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0" name="TextBox 49"/>
            <p:cNvSpPr txBox="1"/>
            <p:nvPr/>
          </p:nvSpPr>
          <p:spPr>
            <a:xfrm>
              <a:off x="5146248" y="3268404"/>
              <a:ext cx="5856756" cy="37965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u-RU" altLang="ko-KR"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Среднесрочное бюджетное планирование</a:t>
              </a:r>
              <a:r>
                <a:rPr kumimoji="0" lang="en-US" altLang="ko-KR"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endParaRPr kumimoji="0" lang="ko-KR" altLang="en-US" sz="1867"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1" name="TextBox 50"/>
            <p:cNvSpPr txBox="1"/>
            <p:nvPr/>
          </p:nvSpPr>
          <p:spPr>
            <a:xfrm>
              <a:off x="5146248" y="5551149"/>
              <a:ext cx="5856756"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u-RU"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Панель администратора</a:t>
              </a: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p>
          </p:txBody>
        </p:sp>
      </p:grpSp>
    </p:spTree>
    <p:extLst>
      <p:ext uri="{BB962C8B-B14F-4D97-AF65-F5344CB8AC3E}">
        <p14:creationId xmlns:p14="http://schemas.microsoft.com/office/powerpoint/2010/main" val="213710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2138082" cy="1325563"/>
          </a:xfrm>
        </p:spPr>
        <p:txBody>
          <a:bodyPr>
            <a:normAutofit/>
          </a:bodyPr>
          <a:lstStyle/>
          <a:p>
            <a:r>
              <a:rPr lang="en-US" dirty="0">
                <a:ln w="0"/>
                <a:effectLst>
                  <a:outerShdw blurRad="38100" dist="19050" dir="2700000" algn="tl" rotWithShape="0">
                    <a:schemeClr val="dk1">
                      <a:alpha val="40000"/>
                    </a:schemeClr>
                  </a:outerShdw>
                </a:effectLst>
              </a:rPr>
              <a:t>AGFIS</a:t>
            </a:r>
          </a:p>
        </p:txBody>
      </p:sp>
      <p:sp>
        <p:nvSpPr>
          <p:cNvPr id="3" name="Content Placeholder 2"/>
          <p:cNvSpPr>
            <a:spLocks noGrp="1"/>
          </p:cNvSpPr>
          <p:nvPr>
            <p:ph idx="1"/>
          </p:nvPr>
        </p:nvSpPr>
        <p:spPr>
          <a:xfrm>
            <a:off x="393405" y="1825625"/>
            <a:ext cx="8601739" cy="4628338"/>
          </a:xfrm>
        </p:spPr>
        <p:txBody>
          <a:bodyPr>
            <a:normAutofit fontScale="62500" lnSpcReduction="20000"/>
          </a:bodyPr>
          <a:lstStyle/>
          <a:p>
            <a:pPr marL="0" indent="0">
              <a:buNone/>
            </a:pPr>
            <a:r>
              <a:rPr lang="ru-RU" sz="3400" b="1" dirty="0">
                <a:solidFill>
                  <a:srgbClr val="C89800"/>
                </a:solidFill>
              </a:rPr>
              <a:t>Определение</a:t>
            </a:r>
            <a:r>
              <a:rPr lang="en-US" sz="3400" b="1" dirty="0">
                <a:solidFill>
                  <a:srgbClr val="C89800"/>
                </a:solidFill>
              </a:rPr>
              <a:t>:</a:t>
            </a:r>
          </a:p>
          <a:p>
            <a:pPr marL="0" indent="0" algn="just">
              <a:buNone/>
            </a:pPr>
            <a:r>
              <a:rPr lang="ru-RU" dirty="0"/>
              <a:t>Информационная система управления государственными финансами Албании – система, посредством которой правительство страны осуществляет весь процесс исполнения бюджета и финансовой отчетности в отношении бюджета центральных органов правительства. В системе используется платформа</a:t>
            </a:r>
            <a:r>
              <a:rPr lang="en-US" dirty="0"/>
              <a:t> Oracle E-Business Suite, </a:t>
            </a:r>
            <a:r>
              <a:rPr lang="ru-RU" dirty="0"/>
              <a:t>она полностью введена в эксплуатацию в 2010 году</a:t>
            </a:r>
            <a:r>
              <a:rPr lang="en-US" dirty="0"/>
              <a:t>. </a:t>
            </a:r>
          </a:p>
          <a:p>
            <a:pPr>
              <a:lnSpc>
                <a:spcPct val="80000"/>
              </a:lnSpc>
              <a:buNone/>
            </a:pPr>
            <a:endParaRPr lang="en-US" dirty="0"/>
          </a:p>
          <a:p>
            <a:pPr>
              <a:lnSpc>
                <a:spcPct val="80000"/>
              </a:lnSpc>
              <a:buNone/>
            </a:pPr>
            <a:r>
              <a:rPr lang="ru-RU" sz="3400" b="1" dirty="0">
                <a:solidFill>
                  <a:srgbClr val="C89800"/>
                </a:solidFill>
              </a:rPr>
              <a:t>Нормативная база</a:t>
            </a:r>
            <a:r>
              <a:rPr lang="en-US" sz="3400" b="1" dirty="0">
                <a:solidFill>
                  <a:srgbClr val="C89800"/>
                </a:solidFill>
              </a:rPr>
              <a:t>:</a:t>
            </a:r>
          </a:p>
          <a:p>
            <a:pPr>
              <a:lnSpc>
                <a:spcPct val="80000"/>
              </a:lnSpc>
              <a:buClr>
                <a:srgbClr val="C89800"/>
              </a:buClr>
              <a:buFont typeface="Wingdings" pitchFamily="2" charset="2"/>
              <a:buChar char="§"/>
            </a:pPr>
            <a:r>
              <a:rPr lang="ru-RU" dirty="0"/>
              <a:t>Закон об управлении бюджетной системой</a:t>
            </a:r>
            <a:r>
              <a:rPr lang="en-US" dirty="0"/>
              <a:t>.</a:t>
            </a:r>
          </a:p>
          <a:p>
            <a:pPr indent="4763">
              <a:lnSpc>
                <a:spcPct val="80000"/>
              </a:lnSpc>
              <a:buClr>
                <a:srgbClr val="C89800"/>
              </a:buClr>
              <a:buNone/>
            </a:pPr>
            <a:r>
              <a:rPr lang="en-US" dirty="0"/>
              <a:t>(No. 9936 </a:t>
            </a:r>
            <a:r>
              <a:rPr lang="ru-RU" dirty="0"/>
              <a:t> от</a:t>
            </a:r>
            <a:r>
              <a:rPr lang="en-US" dirty="0"/>
              <a:t> 26.06.2008, </a:t>
            </a:r>
            <a:r>
              <a:rPr lang="ru-RU" dirty="0"/>
              <a:t>с поправками, внесенными законом</a:t>
            </a:r>
            <a:r>
              <a:rPr lang="en-GB" dirty="0"/>
              <a:t> No. 57/2016</a:t>
            </a:r>
            <a:r>
              <a:rPr lang="ru-RU" dirty="0"/>
              <a:t>)</a:t>
            </a:r>
            <a:r>
              <a:rPr lang="en-GB" dirty="0"/>
              <a:t>.</a:t>
            </a:r>
            <a:endParaRPr lang="en-US" dirty="0"/>
          </a:p>
          <a:p>
            <a:pPr>
              <a:lnSpc>
                <a:spcPct val="120000"/>
              </a:lnSpc>
              <a:buClr>
                <a:srgbClr val="C89800"/>
              </a:buClr>
              <a:buFont typeface="Wingdings" pitchFamily="2" charset="2"/>
              <a:buChar char="§"/>
            </a:pPr>
            <a:r>
              <a:rPr lang="ru-RU" dirty="0"/>
              <a:t>Закон </a:t>
            </a:r>
            <a:r>
              <a:rPr lang="en-GB" dirty="0"/>
              <a:t> No. 10296</a:t>
            </a:r>
            <a:r>
              <a:rPr lang="ru-RU" dirty="0"/>
              <a:t> от</a:t>
            </a:r>
            <a:r>
              <a:rPr lang="en-GB" dirty="0"/>
              <a:t> 08.07.2010,</a:t>
            </a:r>
            <a:r>
              <a:rPr lang="ru-RU" dirty="0"/>
              <a:t> с поправками, внесенными законом</a:t>
            </a:r>
            <a:r>
              <a:rPr lang="en-GB" dirty="0"/>
              <a:t> no. 110/2015</a:t>
            </a:r>
            <a:r>
              <a:rPr lang="ru-RU" dirty="0"/>
              <a:t> от</a:t>
            </a:r>
            <a:r>
              <a:rPr lang="en-GB" dirty="0"/>
              <a:t> 15.10.2015 </a:t>
            </a:r>
            <a:r>
              <a:rPr lang="ru-RU" dirty="0"/>
              <a:t>«О финансовом управлении и контроле»</a:t>
            </a:r>
            <a:r>
              <a:rPr lang="en-GB" dirty="0"/>
              <a:t>.</a:t>
            </a:r>
          </a:p>
          <a:p>
            <a:pPr>
              <a:lnSpc>
                <a:spcPct val="80000"/>
              </a:lnSpc>
              <a:buClr>
                <a:srgbClr val="C89800"/>
              </a:buClr>
              <a:buFont typeface="Wingdings" pitchFamily="2" charset="2"/>
              <a:buChar char="§"/>
            </a:pPr>
            <a:r>
              <a:rPr lang="ru-RU" dirty="0"/>
              <a:t>Инструкция №</a:t>
            </a:r>
            <a:r>
              <a:rPr lang="en-GB" dirty="0"/>
              <a:t> 9</a:t>
            </a:r>
            <a:r>
              <a:rPr lang="ru-RU" dirty="0"/>
              <a:t> от </a:t>
            </a:r>
            <a:r>
              <a:rPr lang="en-GB" dirty="0"/>
              <a:t>20.3.2018 </a:t>
            </a:r>
            <a:r>
              <a:rPr lang="ru-RU" dirty="0"/>
              <a:t>«О стандартных процедурах исполнения бюджета»</a:t>
            </a:r>
            <a:r>
              <a:rPr lang="en-GB" dirty="0"/>
              <a:t>.</a:t>
            </a:r>
          </a:p>
          <a:p>
            <a:pPr>
              <a:lnSpc>
                <a:spcPct val="120000"/>
              </a:lnSpc>
              <a:buClr>
                <a:srgbClr val="C89800"/>
              </a:buClr>
              <a:buFont typeface="Wingdings" pitchFamily="2" charset="2"/>
              <a:buChar char="§"/>
            </a:pPr>
            <a:r>
              <a:rPr lang="ru-RU" dirty="0"/>
              <a:t>Специальное положение</a:t>
            </a:r>
            <a:r>
              <a:rPr lang="en-US" dirty="0"/>
              <a:t> </a:t>
            </a:r>
            <a:r>
              <a:rPr lang="ru-RU" dirty="0"/>
              <a:t>№</a:t>
            </a:r>
            <a:r>
              <a:rPr lang="en-GB" dirty="0"/>
              <a:t> 9/1</a:t>
            </a:r>
            <a:r>
              <a:rPr lang="ru-RU" dirty="0"/>
              <a:t> от</a:t>
            </a:r>
            <a:r>
              <a:rPr lang="en-GB" dirty="0"/>
              <a:t> 20.03.2018 </a:t>
            </a:r>
            <a:r>
              <a:rPr lang="ru-RU" dirty="0"/>
              <a:t>о процедурах исполнения бюджета для центральных и местных органов управления, которые используют Государственную информационную систему управления финансами</a:t>
            </a:r>
            <a:r>
              <a:rPr lang="en-US" dirty="0"/>
              <a:t>.</a:t>
            </a:r>
          </a:p>
        </p:txBody>
      </p:sp>
      <p:pic>
        <p:nvPicPr>
          <p:cNvPr id="2051" name="Picture 3"/>
          <p:cNvPicPr>
            <a:picLocks noChangeAspect="1" noChangeArrowheads="1"/>
          </p:cNvPicPr>
          <p:nvPr/>
        </p:nvPicPr>
        <p:blipFill>
          <a:blip r:embed="rId4"/>
          <a:srcRect/>
          <a:stretch>
            <a:fillRect/>
          </a:stretch>
        </p:blipFill>
        <p:spPr bwMode="auto">
          <a:xfrm>
            <a:off x="9218429" y="1899352"/>
            <a:ext cx="2760368" cy="4505325"/>
          </a:xfrm>
          <a:prstGeom prst="rect">
            <a:avLst/>
          </a:prstGeom>
          <a:noFill/>
          <a:ln w="9525">
            <a:noFill/>
            <a:miter lim="800000"/>
            <a:headEnd/>
            <a:tailEnd/>
          </a:ln>
          <a:effectLst/>
        </p:spPr>
      </p:pic>
      <p:sp>
        <p:nvSpPr>
          <p:cNvPr id="7" name="TextBox 6"/>
          <p:cNvSpPr txBox="1"/>
          <p:nvPr/>
        </p:nvSpPr>
        <p:spPr>
          <a:xfrm>
            <a:off x="9133367" y="5932968"/>
            <a:ext cx="542261" cy="230832"/>
          </a:xfrm>
          <a:prstGeom prst="rect">
            <a:avLst/>
          </a:prstGeom>
          <a:noFill/>
        </p:spPr>
        <p:txBody>
          <a:bodyPr wrap="square" rtlCol="0">
            <a:spAutoFit/>
          </a:bodyPr>
          <a:lstStyle/>
          <a:p>
            <a:r>
              <a:rPr lang="en-US" sz="900" dirty="0">
                <a:solidFill>
                  <a:schemeClr val="accent1">
                    <a:lumMod val="75000"/>
                  </a:schemeClr>
                </a:solidFill>
              </a:rPr>
              <a:t>RATES</a:t>
            </a:r>
          </a:p>
        </p:txBody>
      </p:sp>
      <p:sp>
        <p:nvSpPr>
          <p:cNvPr id="8" name="TextBox 7"/>
          <p:cNvSpPr txBox="1"/>
          <p:nvPr/>
        </p:nvSpPr>
        <p:spPr>
          <a:xfrm>
            <a:off x="9689804" y="5947144"/>
            <a:ext cx="868326" cy="230832"/>
          </a:xfrm>
          <a:prstGeom prst="rect">
            <a:avLst/>
          </a:prstGeom>
          <a:noFill/>
        </p:spPr>
        <p:txBody>
          <a:bodyPr wrap="square" rtlCol="0">
            <a:spAutoFit/>
          </a:bodyPr>
          <a:lstStyle/>
          <a:p>
            <a:r>
              <a:rPr lang="en-US" sz="900" dirty="0">
                <a:solidFill>
                  <a:schemeClr val="accent1">
                    <a:lumMod val="75000"/>
                  </a:schemeClr>
                </a:solidFill>
              </a:rPr>
              <a:t>STATEMENT</a:t>
            </a:r>
          </a:p>
        </p:txBody>
      </p:sp>
      <p:sp>
        <p:nvSpPr>
          <p:cNvPr id="9" name="TextBox 8"/>
          <p:cNvSpPr txBox="1"/>
          <p:nvPr/>
        </p:nvSpPr>
        <p:spPr>
          <a:xfrm>
            <a:off x="9179441" y="6358270"/>
            <a:ext cx="1027815" cy="230832"/>
          </a:xfrm>
          <a:prstGeom prst="rect">
            <a:avLst/>
          </a:prstGeom>
          <a:noFill/>
        </p:spPr>
        <p:txBody>
          <a:bodyPr wrap="square" rtlCol="0">
            <a:spAutoFit/>
          </a:bodyPr>
          <a:lstStyle/>
          <a:p>
            <a:r>
              <a:rPr lang="en-US" sz="900" dirty="0">
                <a:solidFill>
                  <a:schemeClr val="accent1">
                    <a:lumMod val="75000"/>
                  </a:schemeClr>
                </a:solidFill>
              </a:rPr>
              <a:t>CONFIRMATION</a:t>
            </a:r>
          </a:p>
        </p:txBody>
      </p:sp>
      <p:sp>
        <p:nvSpPr>
          <p:cNvPr id="10" name="TextBox 9"/>
          <p:cNvSpPr txBox="1"/>
          <p:nvPr/>
        </p:nvSpPr>
        <p:spPr>
          <a:xfrm>
            <a:off x="10380919" y="5947146"/>
            <a:ext cx="900223" cy="369332"/>
          </a:xfrm>
          <a:prstGeom prst="rect">
            <a:avLst/>
          </a:prstGeom>
          <a:noFill/>
        </p:spPr>
        <p:txBody>
          <a:bodyPr wrap="square" rtlCol="0">
            <a:spAutoFit/>
          </a:bodyPr>
          <a:lstStyle/>
          <a:p>
            <a:r>
              <a:rPr lang="en-US" sz="900" dirty="0">
                <a:solidFill>
                  <a:schemeClr val="accent1">
                    <a:lumMod val="75000"/>
                  </a:schemeClr>
                </a:solidFill>
              </a:rPr>
              <a:t>INSTRUMENT DEFINITION</a:t>
            </a:r>
          </a:p>
        </p:txBody>
      </p:sp>
      <p:sp>
        <p:nvSpPr>
          <p:cNvPr id="11" name="TextBox 10"/>
          <p:cNvSpPr txBox="1"/>
          <p:nvPr/>
        </p:nvSpPr>
        <p:spPr>
          <a:xfrm>
            <a:off x="11121656" y="5936512"/>
            <a:ext cx="1070344" cy="223138"/>
          </a:xfrm>
          <a:prstGeom prst="rect">
            <a:avLst/>
          </a:prstGeom>
          <a:noFill/>
        </p:spPr>
        <p:txBody>
          <a:bodyPr wrap="square" rtlCol="0">
            <a:spAutoFit/>
          </a:bodyPr>
          <a:lstStyle/>
          <a:p>
            <a:r>
              <a:rPr lang="en-US" sz="850" dirty="0">
                <a:solidFill>
                  <a:schemeClr val="accent1">
                    <a:lumMod val="75000"/>
                  </a:schemeClr>
                </a:solidFill>
              </a:rPr>
              <a:t>TRANSACTIONS</a:t>
            </a:r>
          </a:p>
        </p:txBody>
      </p:sp>
      <p:sp>
        <p:nvSpPr>
          <p:cNvPr id="12" name="TextBox 11"/>
          <p:cNvSpPr txBox="1"/>
          <p:nvPr/>
        </p:nvSpPr>
        <p:spPr>
          <a:xfrm>
            <a:off x="11518605" y="6301563"/>
            <a:ext cx="1070344" cy="230832"/>
          </a:xfrm>
          <a:prstGeom prst="rect">
            <a:avLst/>
          </a:prstGeom>
          <a:noFill/>
        </p:spPr>
        <p:txBody>
          <a:bodyPr wrap="square" rtlCol="0">
            <a:spAutoFit/>
          </a:bodyPr>
          <a:lstStyle/>
          <a:p>
            <a:r>
              <a:rPr lang="en-US" sz="900" dirty="0">
                <a:solidFill>
                  <a:schemeClr val="accent1">
                    <a:lumMod val="75000"/>
                  </a:schemeClr>
                </a:solidFill>
              </a:rPr>
              <a:t>PAYMENTS</a:t>
            </a:r>
          </a:p>
        </p:txBody>
      </p:sp>
      <p:sp>
        <p:nvSpPr>
          <p:cNvPr id="13" name="TextBox 12"/>
          <p:cNvSpPr txBox="1"/>
          <p:nvPr/>
        </p:nvSpPr>
        <p:spPr>
          <a:xfrm>
            <a:off x="10901917" y="6354727"/>
            <a:ext cx="761999" cy="369332"/>
          </a:xfrm>
          <a:prstGeom prst="rect">
            <a:avLst/>
          </a:prstGeom>
          <a:noFill/>
        </p:spPr>
        <p:txBody>
          <a:bodyPr wrap="square" rtlCol="0">
            <a:spAutoFit/>
          </a:bodyPr>
          <a:lstStyle/>
          <a:p>
            <a:r>
              <a:rPr lang="en-US" sz="900" dirty="0">
                <a:solidFill>
                  <a:schemeClr val="accent1">
                    <a:lumMod val="75000"/>
                  </a:schemeClr>
                </a:solidFill>
              </a:rPr>
              <a:t>PAYMENTS</a:t>
            </a:r>
          </a:p>
          <a:p>
            <a:r>
              <a:rPr lang="en-US" sz="900" dirty="0">
                <a:solidFill>
                  <a:schemeClr val="accent1">
                    <a:lumMod val="75000"/>
                  </a:schemeClr>
                </a:solidFill>
              </a:rPr>
              <a:t>SCHEDULES</a:t>
            </a:r>
          </a:p>
        </p:txBody>
      </p:sp>
      <p:sp>
        <p:nvSpPr>
          <p:cNvPr id="15" name="TextBox 14"/>
          <p:cNvSpPr txBox="1"/>
          <p:nvPr/>
        </p:nvSpPr>
        <p:spPr>
          <a:xfrm>
            <a:off x="9959162" y="6350445"/>
            <a:ext cx="900223" cy="369332"/>
          </a:xfrm>
          <a:prstGeom prst="rect">
            <a:avLst/>
          </a:prstGeom>
          <a:noFill/>
        </p:spPr>
        <p:txBody>
          <a:bodyPr wrap="square" rtlCol="0">
            <a:spAutoFit/>
          </a:bodyPr>
          <a:lstStyle/>
          <a:p>
            <a:pPr algn="ctr"/>
            <a:r>
              <a:rPr lang="en-US" sz="900" dirty="0">
                <a:solidFill>
                  <a:schemeClr val="accent1">
                    <a:lumMod val="75000"/>
                  </a:schemeClr>
                </a:solidFill>
              </a:rPr>
              <a:t>ACCOUNTING</a:t>
            </a:r>
          </a:p>
          <a:p>
            <a:pPr algn="ctr"/>
            <a:r>
              <a:rPr lang="en-US" sz="900" dirty="0">
                <a:solidFill>
                  <a:schemeClr val="accent1">
                    <a:lumMod val="75000"/>
                  </a:schemeClr>
                </a:solidFill>
              </a:rPr>
              <a:t>ENTRIES</a:t>
            </a:r>
          </a:p>
        </p:txBody>
      </p:sp>
    </p:spTree>
    <p:extLst>
      <p:ext uri="{BB962C8B-B14F-4D97-AF65-F5344CB8AC3E}">
        <p14:creationId xmlns:p14="http://schemas.microsoft.com/office/powerpoint/2010/main" val="91699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56328C-CBF4-4A3D-A603-F89FB61818F6}"/>
              </a:ext>
            </a:extLst>
          </p:cNvPr>
          <p:cNvSpPr txBox="1"/>
          <p:nvPr/>
        </p:nvSpPr>
        <p:spPr>
          <a:xfrm rot="3406339">
            <a:off x="7431859" y="1703376"/>
            <a:ext cx="669414" cy="2018315"/>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Инвестиционные предложения , одобренные для финансирования донорами</a:t>
            </a:r>
            <a:endParaRPr kumimoji="0" lang="en-US" sz="105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5" name="Oval 4">
            <a:extLst>
              <a:ext uri="{FF2B5EF4-FFF2-40B4-BE49-F238E27FC236}">
                <a16:creationId xmlns:a16="http://schemas.microsoft.com/office/drawing/2014/main" id="{8B047BB4-642D-4AEB-874D-04E3069279DC}"/>
              </a:ext>
            </a:extLst>
          </p:cNvPr>
          <p:cNvSpPr/>
          <p:nvPr/>
        </p:nvSpPr>
        <p:spPr>
          <a:xfrm>
            <a:off x="2000054" y="807177"/>
            <a:ext cx="2300140" cy="1197204"/>
          </a:xfrm>
          <a:prstGeom prst="ellipse">
            <a:avLst/>
          </a:prstGeom>
          <a:solidFill>
            <a:srgbClr val="9E5ECE"/>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IPSIS</a:t>
            </a:r>
          </a:p>
        </p:txBody>
      </p:sp>
      <p:sp>
        <p:nvSpPr>
          <p:cNvPr id="6" name="Oval 5">
            <a:extLst>
              <a:ext uri="{FF2B5EF4-FFF2-40B4-BE49-F238E27FC236}">
                <a16:creationId xmlns:a16="http://schemas.microsoft.com/office/drawing/2014/main" id="{BA3C2164-4907-4A0A-9FF8-8ADE3BA840A8}"/>
              </a:ext>
            </a:extLst>
          </p:cNvPr>
          <p:cNvSpPr/>
          <p:nvPr/>
        </p:nvSpPr>
        <p:spPr>
          <a:xfrm>
            <a:off x="7346623" y="807177"/>
            <a:ext cx="2300140" cy="1197204"/>
          </a:xfrm>
          <a:prstGeom prst="ellipse">
            <a:avLst/>
          </a:prstGeom>
          <a:solidFill>
            <a:srgbClr val="6DB0E4"/>
          </a:solidFill>
          <a:ln>
            <a:solidFill>
              <a:srgbClr val="6DB0E4"/>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EAMIS</a:t>
            </a:r>
            <a:endParaRPr kumimoji="0" lang="en-US" sz="2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7" name="Oval 6">
            <a:extLst>
              <a:ext uri="{FF2B5EF4-FFF2-40B4-BE49-F238E27FC236}">
                <a16:creationId xmlns:a16="http://schemas.microsoft.com/office/drawing/2014/main" id="{645BB5B3-16F4-4C82-B17F-807B1AF3D4F1}"/>
              </a:ext>
            </a:extLst>
          </p:cNvPr>
          <p:cNvSpPr/>
          <p:nvPr/>
        </p:nvSpPr>
        <p:spPr>
          <a:xfrm>
            <a:off x="4960560" y="5438686"/>
            <a:ext cx="1976486" cy="1257306"/>
          </a:xfrm>
          <a:prstGeom prst="ellipse">
            <a:avLst/>
          </a:prstGeom>
          <a:solidFill>
            <a:srgbClr val="FFC000"/>
          </a:solidFill>
          <a:ln>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AGFIS</a:t>
            </a:r>
            <a:endParaRPr kumimoji="0" lang="en-US" sz="1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9" name="Connector: Curved 8">
            <a:extLst>
              <a:ext uri="{FF2B5EF4-FFF2-40B4-BE49-F238E27FC236}">
                <a16:creationId xmlns:a16="http://schemas.microsoft.com/office/drawing/2014/main" id="{5F499797-7CCB-479B-AF86-8E128C62866A}"/>
              </a:ext>
            </a:extLst>
          </p:cNvPr>
          <p:cNvCxnSpPr>
            <a:cxnSpLocks/>
            <a:endCxn id="72" idx="2"/>
          </p:cNvCxnSpPr>
          <p:nvPr/>
        </p:nvCxnSpPr>
        <p:spPr>
          <a:xfrm rot="16200000" flipH="1">
            <a:off x="3142539" y="2384000"/>
            <a:ext cx="1461304" cy="70206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9C85F8-D833-40BA-9D8A-76D3DD10A25B}"/>
              </a:ext>
            </a:extLst>
          </p:cNvPr>
          <p:cNvSpPr txBox="1"/>
          <p:nvPr/>
        </p:nvSpPr>
        <p:spPr>
          <a:xfrm>
            <a:off x="1775532" y="2428231"/>
            <a:ext cx="20926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Приоритетные меры, цели политики, элементы, стратегические цели</a:t>
            </a:r>
            <a:r>
              <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a:t>
            </a: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 конкретные цели, индикаторы</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15" name="Connector: Curved 14">
            <a:extLst>
              <a:ext uri="{FF2B5EF4-FFF2-40B4-BE49-F238E27FC236}">
                <a16:creationId xmlns:a16="http://schemas.microsoft.com/office/drawing/2014/main" id="{0C6A98AB-5384-44D7-A9F7-3079ABC73F8F}"/>
              </a:ext>
            </a:extLst>
          </p:cNvPr>
          <p:cNvCxnSpPr>
            <a:cxnSpLocks/>
            <a:stCxn id="72" idx="5"/>
          </p:cNvCxnSpPr>
          <p:nvPr/>
        </p:nvCxnSpPr>
        <p:spPr>
          <a:xfrm rot="5400000" flipH="1" flipV="1">
            <a:off x="6604721" y="1446729"/>
            <a:ext cx="2183221" cy="3020088"/>
          </a:xfrm>
          <a:prstGeom prst="curvedConnector4">
            <a:avLst>
              <a:gd name="adj1" fmla="val 9680"/>
              <a:gd name="adj2" fmla="val 1049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5A54145D-70C7-4DEA-BEEF-855209A10A3D}"/>
              </a:ext>
            </a:extLst>
          </p:cNvPr>
          <p:cNvCxnSpPr>
            <a:cxnSpLocks/>
            <a:stCxn id="72" idx="4"/>
            <a:endCxn id="7" idx="0"/>
          </p:cNvCxnSpPr>
          <p:nvPr/>
        </p:nvCxnSpPr>
        <p:spPr>
          <a:xfrm rot="16200000" flipH="1">
            <a:off x="5086718" y="4576601"/>
            <a:ext cx="1148942" cy="5752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4FF218-7852-4738-8734-D82C2A48F0FD}"/>
              </a:ext>
            </a:extLst>
          </p:cNvPr>
          <p:cNvSpPr txBox="1"/>
          <p:nvPr/>
        </p:nvSpPr>
        <p:spPr>
          <a:xfrm rot="19271740">
            <a:off x="7834912" y="2546512"/>
            <a:ext cx="208101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 о расходовании средств, предоставленные Казначейством по проектам, финансируемым донорами</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26" name="Connector: Curved 25">
            <a:extLst>
              <a:ext uri="{FF2B5EF4-FFF2-40B4-BE49-F238E27FC236}">
                <a16:creationId xmlns:a16="http://schemas.microsoft.com/office/drawing/2014/main" id="{C462DD83-FD37-44C5-9128-1936FB47DE86}"/>
              </a:ext>
            </a:extLst>
          </p:cNvPr>
          <p:cNvCxnSpPr>
            <a:cxnSpLocks/>
            <a:stCxn id="72" idx="7"/>
            <a:endCxn id="110" idx="6"/>
          </p:cNvCxnSpPr>
          <p:nvPr/>
        </p:nvCxnSpPr>
        <p:spPr>
          <a:xfrm rot="16200000" flipV="1">
            <a:off x="4515576" y="1212273"/>
            <a:ext cx="1457972" cy="188345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65B663-E0EE-4D48-BC69-953C7FE63A62}"/>
              </a:ext>
            </a:extLst>
          </p:cNvPr>
          <p:cNvSpPr txBox="1"/>
          <p:nvPr/>
        </p:nvSpPr>
        <p:spPr>
          <a:xfrm>
            <a:off x="3754351" y="1897598"/>
            <a:ext cx="232032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Список учреждений, данные по бюджетным программам, проектам, итогам и планируемому бюджету</a:t>
            </a:r>
            <a:r>
              <a:rPr kumimoji="0" lang="en-US"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 </a:t>
            </a:r>
            <a:r>
              <a:rPr kumimoji="0" lang="ru-RU"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 по исполнению бюджета</a:t>
            </a:r>
            <a:r>
              <a:rPr kumimoji="0" lang="en-US"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 </a:t>
            </a:r>
            <a:r>
              <a:rPr kumimoji="0" lang="ru-RU"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значения КПЭ</a:t>
            </a:r>
            <a:endParaRPr kumimoji="0" lang="en-US"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29" name="Connector: Curved 28">
            <a:extLst>
              <a:ext uri="{FF2B5EF4-FFF2-40B4-BE49-F238E27FC236}">
                <a16:creationId xmlns:a16="http://schemas.microsoft.com/office/drawing/2014/main" id="{403B0AEC-3F64-4A42-BDB6-8F2DB6F2D67B}"/>
              </a:ext>
            </a:extLst>
          </p:cNvPr>
          <p:cNvCxnSpPr>
            <a:cxnSpLocks/>
          </p:cNvCxnSpPr>
          <p:nvPr/>
        </p:nvCxnSpPr>
        <p:spPr>
          <a:xfrm>
            <a:off x="4236279" y="1197568"/>
            <a:ext cx="3235534" cy="1084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A18372E-EA2A-4372-BECA-E505873C1643}"/>
              </a:ext>
            </a:extLst>
          </p:cNvPr>
          <p:cNvSpPr txBox="1"/>
          <p:nvPr/>
        </p:nvSpPr>
        <p:spPr>
          <a:xfrm>
            <a:off x="4224224" y="820545"/>
            <a:ext cx="34239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Приоритетные меры, цели политики, ЦУР, ЗУР, индикаторы</a:t>
            </a:r>
            <a:endParaRPr kumimoji="0" lang="en-US" sz="16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34" name="TextBox 33">
            <a:extLst>
              <a:ext uri="{FF2B5EF4-FFF2-40B4-BE49-F238E27FC236}">
                <a16:creationId xmlns:a16="http://schemas.microsoft.com/office/drawing/2014/main" id="{7F41EC36-43A3-4677-854E-B8654810CD95}"/>
              </a:ext>
            </a:extLst>
          </p:cNvPr>
          <p:cNvSpPr txBox="1"/>
          <p:nvPr/>
        </p:nvSpPr>
        <p:spPr>
          <a:xfrm>
            <a:off x="4508333" y="4290985"/>
            <a:ext cx="1000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Бюджетный план</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35" name="Oval 34">
            <a:extLst>
              <a:ext uri="{FF2B5EF4-FFF2-40B4-BE49-F238E27FC236}">
                <a16:creationId xmlns:a16="http://schemas.microsoft.com/office/drawing/2014/main" id="{53F5E86E-E05E-43B9-8CBF-B53544F8F095}"/>
              </a:ext>
            </a:extLst>
          </p:cNvPr>
          <p:cNvSpPr/>
          <p:nvPr/>
        </p:nvSpPr>
        <p:spPr>
          <a:xfrm>
            <a:off x="215246" y="2414870"/>
            <a:ext cx="1234910" cy="712450"/>
          </a:xfrm>
          <a:prstGeom prst="ellipse">
            <a:avLst/>
          </a:prstGeom>
          <a:solidFill>
            <a:srgbClr val="D77DD6"/>
          </a:solidFill>
          <a:ln>
            <a:solidFill>
              <a:srgbClr val="D77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INSTAT</a:t>
            </a:r>
            <a:endParaRPr kumimoji="0" lang="en-US" sz="1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36" name="Oval 35">
            <a:extLst>
              <a:ext uri="{FF2B5EF4-FFF2-40B4-BE49-F238E27FC236}">
                <a16:creationId xmlns:a16="http://schemas.microsoft.com/office/drawing/2014/main" id="{E2327390-0E6B-4D30-AE92-B88A115E358B}"/>
              </a:ext>
            </a:extLst>
          </p:cNvPr>
          <p:cNvSpPr/>
          <p:nvPr/>
        </p:nvSpPr>
        <p:spPr>
          <a:xfrm>
            <a:off x="9953740" y="4921983"/>
            <a:ext cx="2238260" cy="781320"/>
          </a:xfrm>
          <a:prstGeom prst="ellipse">
            <a:avLst/>
          </a:prstGeom>
          <a:solidFill>
            <a:srgbClr val="FFE48F"/>
          </a:solidFill>
          <a:ln>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Система государственных закупок</a:t>
            </a:r>
            <a:endParaRPr kumimoji="0" lang="en-US" sz="14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37" name="Oval 36">
            <a:extLst>
              <a:ext uri="{FF2B5EF4-FFF2-40B4-BE49-F238E27FC236}">
                <a16:creationId xmlns:a16="http://schemas.microsoft.com/office/drawing/2014/main" id="{C0D7E5DB-A8EE-41AB-BB33-8ADD60CC6F2B}"/>
              </a:ext>
            </a:extLst>
          </p:cNvPr>
          <p:cNvSpPr/>
          <p:nvPr/>
        </p:nvSpPr>
        <p:spPr>
          <a:xfrm>
            <a:off x="10137640" y="4025857"/>
            <a:ext cx="999038" cy="777518"/>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HRMIS</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38" name="Oval 37">
            <a:extLst>
              <a:ext uri="{FF2B5EF4-FFF2-40B4-BE49-F238E27FC236}">
                <a16:creationId xmlns:a16="http://schemas.microsoft.com/office/drawing/2014/main" id="{CD41C3BA-E25D-4C5D-8B03-49FB52E8FAE7}"/>
              </a:ext>
            </a:extLst>
          </p:cNvPr>
          <p:cNvSpPr/>
          <p:nvPr/>
        </p:nvSpPr>
        <p:spPr>
          <a:xfrm>
            <a:off x="63308" y="3987742"/>
            <a:ext cx="1402765" cy="809957"/>
          </a:xfrm>
          <a:prstGeom prst="ellipse">
            <a:avLst/>
          </a:prstGeom>
          <a:solidFill>
            <a:srgbClr val="E28394"/>
          </a:solidFill>
          <a:ln>
            <a:solidFill>
              <a:srgbClr val="E28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CUSTOMS</a:t>
            </a:r>
            <a:endParaRPr kumimoji="0" lang="en-US" sz="14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40" name="Connector: Curved 39">
            <a:extLst>
              <a:ext uri="{FF2B5EF4-FFF2-40B4-BE49-F238E27FC236}">
                <a16:creationId xmlns:a16="http://schemas.microsoft.com/office/drawing/2014/main" id="{B8F92010-5FFB-4D49-A919-10A8E052B876}"/>
              </a:ext>
            </a:extLst>
          </p:cNvPr>
          <p:cNvCxnSpPr>
            <a:cxnSpLocks/>
            <a:stCxn id="37" idx="2"/>
          </p:cNvCxnSpPr>
          <p:nvPr/>
        </p:nvCxnSpPr>
        <p:spPr>
          <a:xfrm rot="10800000" flipV="1">
            <a:off x="6824124" y="4414615"/>
            <a:ext cx="3313517" cy="1362539"/>
          </a:xfrm>
          <a:prstGeom prst="curvedConnector3">
            <a:avLst>
              <a:gd name="adj1" fmla="val 72650"/>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D7DC6F-CC23-4909-ABBB-2AEE809737C8}"/>
              </a:ext>
            </a:extLst>
          </p:cNvPr>
          <p:cNvSpPr txBox="1"/>
          <p:nvPr/>
        </p:nvSpPr>
        <p:spPr>
          <a:xfrm>
            <a:off x="8496693" y="4138350"/>
            <a:ext cx="17669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Платёжные ведомости</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44" name="Connector: Curved 43">
            <a:extLst>
              <a:ext uri="{FF2B5EF4-FFF2-40B4-BE49-F238E27FC236}">
                <a16:creationId xmlns:a16="http://schemas.microsoft.com/office/drawing/2014/main" id="{BA8ED1A6-2D2D-4917-ADCE-1B50D1DFC5E3}"/>
              </a:ext>
            </a:extLst>
          </p:cNvPr>
          <p:cNvCxnSpPr>
            <a:cxnSpLocks/>
            <a:stCxn id="36" idx="2"/>
            <a:endCxn id="7" idx="6"/>
          </p:cNvCxnSpPr>
          <p:nvPr/>
        </p:nvCxnSpPr>
        <p:spPr>
          <a:xfrm rot="10800000" flipV="1">
            <a:off x="6937046" y="5312643"/>
            <a:ext cx="3016694" cy="75469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EAA6E91-27F9-4738-8149-41975872033E}"/>
              </a:ext>
            </a:extLst>
          </p:cNvPr>
          <p:cNvSpPr txBox="1"/>
          <p:nvPr/>
        </p:nvSpPr>
        <p:spPr>
          <a:xfrm rot="21326570">
            <a:off x="8029267" y="4963202"/>
            <a:ext cx="2620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Проверка наличия средств у учреждения для участия в торгах</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47" name="Connector: Curved 46">
            <a:extLst>
              <a:ext uri="{FF2B5EF4-FFF2-40B4-BE49-F238E27FC236}">
                <a16:creationId xmlns:a16="http://schemas.microsoft.com/office/drawing/2014/main" id="{FA5E2179-17E5-42A1-A6B7-B6B2E1C0473D}"/>
              </a:ext>
            </a:extLst>
          </p:cNvPr>
          <p:cNvCxnSpPr>
            <a:cxnSpLocks/>
            <a:stCxn id="7" idx="6"/>
            <a:endCxn id="36" idx="4"/>
          </p:cNvCxnSpPr>
          <p:nvPr/>
        </p:nvCxnSpPr>
        <p:spPr>
          <a:xfrm flipV="1">
            <a:off x="6937046" y="5703303"/>
            <a:ext cx="4135824" cy="36403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470DD5E-3FD7-4E26-85A6-68965126513B}"/>
              </a:ext>
            </a:extLst>
          </p:cNvPr>
          <p:cNvSpPr txBox="1"/>
          <p:nvPr/>
        </p:nvSpPr>
        <p:spPr>
          <a:xfrm>
            <a:off x="9020013" y="5641575"/>
            <a:ext cx="1817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Информация о наличии средств</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53" name="Connector: Curved 52">
            <a:extLst>
              <a:ext uri="{FF2B5EF4-FFF2-40B4-BE49-F238E27FC236}">
                <a16:creationId xmlns:a16="http://schemas.microsoft.com/office/drawing/2014/main" id="{8C9CFCEF-B4D5-42BC-ABC0-3B900A92012D}"/>
              </a:ext>
            </a:extLst>
          </p:cNvPr>
          <p:cNvCxnSpPr>
            <a:cxnSpLocks/>
            <a:stCxn id="38" idx="5"/>
            <a:endCxn id="7" idx="2"/>
          </p:cNvCxnSpPr>
          <p:nvPr/>
        </p:nvCxnSpPr>
        <p:spPr>
          <a:xfrm rot="16200000" flipH="1">
            <a:off x="2416474" y="3523252"/>
            <a:ext cx="1388255" cy="369991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A640F9FC-FC00-4B90-9EB7-E9AC2AA41C27}"/>
              </a:ext>
            </a:extLst>
          </p:cNvPr>
          <p:cNvCxnSpPr>
            <a:cxnSpLocks/>
          </p:cNvCxnSpPr>
          <p:nvPr/>
        </p:nvCxnSpPr>
        <p:spPr>
          <a:xfrm rot="16200000" flipV="1">
            <a:off x="2463538" y="3348573"/>
            <a:ext cx="1230093" cy="37839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04B4663-2AB1-4714-A0CB-2A050802B59D}"/>
              </a:ext>
            </a:extLst>
          </p:cNvPr>
          <p:cNvSpPr txBox="1"/>
          <p:nvPr/>
        </p:nvSpPr>
        <p:spPr>
          <a:xfrm rot="385943">
            <a:off x="1622741" y="4394763"/>
            <a:ext cx="24531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Платежи от банков на конкретную дату для оплаты таможенных пошлин</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62" name="TextBox 61">
            <a:extLst>
              <a:ext uri="{FF2B5EF4-FFF2-40B4-BE49-F238E27FC236}">
                <a16:creationId xmlns:a16="http://schemas.microsoft.com/office/drawing/2014/main" id="{DAF03928-93DC-48F9-96A4-20D56924C188}"/>
              </a:ext>
            </a:extLst>
          </p:cNvPr>
          <p:cNvSpPr txBox="1"/>
          <p:nvPr/>
        </p:nvSpPr>
        <p:spPr>
          <a:xfrm rot="830985">
            <a:off x="1750390" y="5304816"/>
            <a:ext cx="30575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Выверка и корректирующие проводки в отношении таможенных платежей </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64" name="Connector: Curved 63">
            <a:extLst>
              <a:ext uri="{FF2B5EF4-FFF2-40B4-BE49-F238E27FC236}">
                <a16:creationId xmlns:a16="http://schemas.microsoft.com/office/drawing/2014/main" id="{EC7F6D96-3F61-4B36-80B6-9FC40D689311}"/>
              </a:ext>
            </a:extLst>
          </p:cNvPr>
          <p:cNvCxnSpPr/>
          <p:nvPr/>
        </p:nvCxnSpPr>
        <p:spPr>
          <a:xfrm rot="5400000" flipH="1" flipV="1">
            <a:off x="836418" y="1251235"/>
            <a:ext cx="1009090" cy="131818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9034140-9140-4437-A349-9A6954C2875E}"/>
              </a:ext>
            </a:extLst>
          </p:cNvPr>
          <p:cNvSpPr txBox="1"/>
          <p:nvPr/>
        </p:nvSpPr>
        <p:spPr>
          <a:xfrm>
            <a:off x="458382" y="1423072"/>
            <a:ext cx="10730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Индикаторы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74" name="Connector: Curved 73">
            <a:extLst>
              <a:ext uri="{FF2B5EF4-FFF2-40B4-BE49-F238E27FC236}">
                <a16:creationId xmlns:a16="http://schemas.microsoft.com/office/drawing/2014/main" id="{214FF907-D1AF-48AB-A849-591896430B73}"/>
              </a:ext>
            </a:extLst>
          </p:cNvPr>
          <p:cNvCxnSpPr>
            <a:cxnSpLocks/>
            <a:stCxn id="7" idx="0"/>
          </p:cNvCxnSpPr>
          <p:nvPr/>
        </p:nvCxnSpPr>
        <p:spPr>
          <a:xfrm rot="16200000" flipV="1">
            <a:off x="5219599" y="4709482"/>
            <a:ext cx="1211822" cy="24658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50C48D2-336F-425D-9D97-429F92C7F9C3}"/>
              </a:ext>
            </a:extLst>
          </p:cNvPr>
          <p:cNvSpPr txBox="1"/>
          <p:nvPr/>
        </p:nvSpPr>
        <p:spPr>
          <a:xfrm>
            <a:off x="5939945" y="5025818"/>
            <a:ext cx="104336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Исполнение бюджета</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93" name="Oval 92">
            <a:extLst>
              <a:ext uri="{FF2B5EF4-FFF2-40B4-BE49-F238E27FC236}">
                <a16:creationId xmlns:a16="http://schemas.microsoft.com/office/drawing/2014/main" id="{0D92DB24-6949-4957-8CF7-CC8595C1D5EE}"/>
              </a:ext>
            </a:extLst>
          </p:cNvPr>
          <p:cNvSpPr/>
          <p:nvPr/>
        </p:nvSpPr>
        <p:spPr>
          <a:xfrm>
            <a:off x="9953739" y="250138"/>
            <a:ext cx="1398304" cy="59410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Atrako</a:t>
            </a:r>
            <a:endParaRPr kumimoji="0" lang="en-US" sz="18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endParaRPr>
          </a:p>
        </p:txBody>
      </p:sp>
      <p:sp>
        <p:nvSpPr>
          <p:cNvPr id="94" name="Oval 93">
            <a:extLst>
              <a:ext uri="{FF2B5EF4-FFF2-40B4-BE49-F238E27FC236}">
                <a16:creationId xmlns:a16="http://schemas.microsoft.com/office/drawing/2014/main" id="{7D9CD6C5-92B9-43AE-9C3E-871E298086EE}"/>
              </a:ext>
            </a:extLst>
          </p:cNvPr>
          <p:cNvSpPr/>
          <p:nvPr/>
        </p:nvSpPr>
        <p:spPr>
          <a:xfrm>
            <a:off x="10679279" y="1019306"/>
            <a:ext cx="1398304" cy="1017049"/>
          </a:xfrm>
          <a:prstGeom prst="ellipse">
            <a:avLst/>
          </a:prstGeom>
          <a:solidFill>
            <a:srgbClr val="99B2DF"/>
          </a:solidFill>
          <a:ln>
            <a:solidFill>
              <a:srgbClr val="99B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Система для доноров - ВБ</a:t>
            </a:r>
            <a:endParaRPr kumimoji="0" lang="en-US" sz="16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endParaRPr>
          </a:p>
        </p:txBody>
      </p:sp>
      <p:sp>
        <p:nvSpPr>
          <p:cNvPr id="95" name="Oval 94">
            <a:extLst>
              <a:ext uri="{FF2B5EF4-FFF2-40B4-BE49-F238E27FC236}">
                <a16:creationId xmlns:a16="http://schemas.microsoft.com/office/drawing/2014/main" id="{29C9C61E-6E17-4EFB-BDD4-7A020D714D99}"/>
              </a:ext>
            </a:extLst>
          </p:cNvPr>
          <p:cNvSpPr/>
          <p:nvPr/>
        </p:nvSpPr>
        <p:spPr>
          <a:xfrm>
            <a:off x="10263642" y="2309634"/>
            <a:ext cx="1735525" cy="1156051"/>
          </a:xfrm>
          <a:prstGeom prst="ellipse">
            <a:avLst/>
          </a:prstGeom>
          <a:solidFill>
            <a:srgbClr val="95CEE7"/>
          </a:solidFill>
          <a:ln>
            <a:solidFill>
              <a:srgbClr val="95C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Система для доноров - Италия</a:t>
            </a:r>
            <a:endParaRPr kumimoji="0" lang="en-US" sz="16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endParaRPr>
          </a:p>
        </p:txBody>
      </p:sp>
      <p:cxnSp>
        <p:nvCxnSpPr>
          <p:cNvPr id="17" name="Connector: Curved 16">
            <a:extLst>
              <a:ext uri="{FF2B5EF4-FFF2-40B4-BE49-F238E27FC236}">
                <a16:creationId xmlns:a16="http://schemas.microsoft.com/office/drawing/2014/main" id="{6F602A57-AC79-4827-900F-92FCEFDAA8FE}"/>
              </a:ext>
            </a:extLst>
          </p:cNvPr>
          <p:cNvCxnSpPr>
            <a:cxnSpLocks/>
            <a:stCxn id="93" idx="1"/>
          </p:cNvCxnSpPr>
          <p:nvPr/>
        </p:nvCxnSpPr>
        <p:spPr>
          <a:xfrm rot="16200000" flipH="1" flipV="1">
            <a:off x="9072067" y="-238230"/>
            <a:ext cx="511076" cy="1661822"/>
          </a:xfrm>
          <a:prstGeom prst="curvedConnector4">
            <a:avLst>
              <a:gd name="adj1" fmla="val -44729"/>
              <a:gd name="adj2" fmla="val 5616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8CF4C3-8713-4A56-A784-5120C1AA93D1}"/>
              </a:ext>
            </a:extLst>
          </p:cNvPr>
          <p:cNvSpPr txBox="1"/>
          <p:nvPr/>
        </p:nvSpPr>
        <p:spPr>
          <a:xfrm rot="19695561">
            <a:off x="8891228" y="305717"/>
            <a:ext cx="13246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  о проектах ГЧП</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28" name="Connector: Curved 27">
            <a:extLst>
              <a:ext uri="{FF2B5EF4-FFF2-40B4-BE49-F238E27FC236}">
                <a16:creationId xmlns:a16="http://schemas.microsoft.com/office/drawing/2014/main" id="{CEE7C2DE-941D-4543-9E0D-3336598581D5}"/>
              </a:ext>
            </a:extLst>
          </p:cNvPr>
          <p:cNvCxnSpPr>
            <a:cxnSpLocks/>
            <a:stCxn id="94" idx="1"/>
            <a:endCxn id="6" idx="6"/>
          </p:cNvCxnSpPr>
          <p:nvPr/>
        </p:nvCxnSpPr>
        <p:spPr>
          <a:xfrm rot="16200000" flipH="1" flipV="1">
            <a:off x="10146645" y="668367"/>
            <a:ext cx="237530" cy="1237293"/>
          </a:xfrm>
          <a:prstGeom prst="curvedConnector4">
            <a:avLst>
              <a:gd name="adj1" fmla="val -96240"/>
              <a:gd name="adj2" fmla="val 582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33571C4F-8C6F-4CD1-BA7C-25E198A0B243}"/>
              </a:ext>
            </a:extLst>
          </p:cNvPr>
          <p:cNvCxnSpPr>
            <a:cxnSpLocks/>
            <a:endCxn id="6" idx="5"/>
          </p:cNvCxnSpPr>
          <p:nvPr/>
        </p:nvCxnSpPr>
        <p:spPr>
          <a:xfrm rot="10800000">
            <a:off x="9309916" y="1829056"/>
            <a:ext cx="995875" cy="7504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6D3DD37-D964-4D91-990A-51E4BB29E257}"/>
              </a:ext>
            </a:extLst>
          </p:cNvPr>
          <p:cNvSpPr txBox="1"/>
          <p:nvPr/>
        </p:nvSpPr>
        <p:spPr>
          <a:xfrm rot="19802980">
            <a:off x="9676912" y="1098046"/>
            <a:ext cx="111981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 о проектах, </a:t>
            </a:r>
            <a:r>
              <a:rPr kumimoji="0" lang="ru-RU" sz="1100" b="0" i="0" u="none" strike="noStrike" kern="1200" cap="none" spc="0" normalizeH="0" baseline="0" noProof="0" dirty="0" err="1">
                <a:ln>
                  <a:noFill/>
                </a:ln>
                <a:solidFill>
                  <a:srgbClr val="EFEDE3">
                    <a:lumMod val="25000"/>
                  </a:srgbClr>
                </a:solidFill>
                <a:effectLst/>
                <a:uLnTx/>
                <a:uFillTx/>
                <a:latin typeface="Franklin Gothic Book" panose="020B0503020102020204"/>
                <a:ea typeface="+mn-ea"/>
                <a:cs typeface="+mn-cs"/>
              </a:rPr>
              <a:t>финанс</a:t>
            </a: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 ВБ</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43" name="TextBox 42">
            <a:extLst>
              <a:ext uri="{FF2B5EF4-FFF2-40B4-BE49-F238E27FC236}">
                <a16:creationId xmlns:a16="http://schemas.microsoft.com/office/drawing/2014/main" id="{01BA206F-2988-4167-9202-5343FDA6635F}"/>
              </a:ext>
            </a:extLst>
          </p:cNvPr>
          <p:cNvSpPr txBox="1"/>
          <p:nvPr/>
        </p:nvSpPr>
        <p:spPr>
          <a:xfrm rot="1966249">
            <a:off x="9343423" y="1808575"/>
            <a:ext cx="11711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 о проектах, финансируемых Италией</a:t>
            </a:r>
            <a:endParaRPr kumimoji="0" lang="en-US" sz="16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81" name="TextBox 80">
            <a:extLst>
              <a:ext uri="{FF2B5EF4-FFF2-40B4-BE49-F238E27FC236}">
                <a16:creationId xmlns:a16="http://schemas.microsoft.com/office/drawing/2014/main" id="{4E3A3774-1AA4-48A7-AB33-46AE3A45B0C3}"/>
              </a:ext>
            </a:extLst>
          </p:cNvPr>
          <p:cNvSpPr txBox="1"/>
          <p:nvPr/>
        </p:nvSpPr>
        <p:spPr>
          <a:xfrm>
            <a:off x="0" y="167119"/>
            <a:ext cx="8558734" cy="612002"/>
          </a:xfrm>
          <a:prstGeom prst="rect">
            <a:avLst/>
          </a:prstGeom>
        </p:spPr>
        <p:txBody>
          <a:bodyPr vert="horz" lIns="91440" tIns="45720" rIns="91440" bIns="45720" rtlCol="0" anchor="ctr">
            <a:noAutofit/>
          </a:bodyPr>
          <a:lstStyle>
            <a:lvl1pPr algn="ctr" defTabSz="1219170" latinLnBrk="1">
              <a:lnSpc>
                <a:spcPct val="89000"/>
              </a:lnSpc>
              <a:spcBef>
                <a:spcPct val="20000"/>
              </a:spcBef>
              <a:buFont typeface="Arial" pitchFamily="34" charset="0"/>
              <a:buNone/>
              <a:defRPr sz="3600" b="1" baseline="0">
                <a:solidFill>
                  <a:srgbClr val="4898C0"/>
                </a:solidFill>
                <a:latin typeface="+mj-lt"/>
                <a:cs typeface="Arial" pitchFamily="34" charset="0"/>
              </a:defRPr>
            </a:lvl1pPr>
          </a:lstStyle>
          <a:p>
            <a:pPr marL="0" marR="0" lvl="0" indent="0" algn="ctr" defTabSz="1219170" rtl="0" eaLnBrk="1" fontAlgn="auto" latinLnBrk="1" hangingPunct="1">
              <a:lnSpc>
                <a:spcPct val="89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a:ln>
                  <a:noFill/>
                </a:ln>
                <a:solidFill>
                  <a:srgbClr val="2E8AB8"/>
                </a:solidFill>
                <a:effectLst/>
                <a:uLnTx/>
                <a:uFillTx/>
                <a:latin typeface="Franklin Gothic Book" panose="020B0503020102020204"/>
                <a:ea typeface="+mn-ea"/>
                <a:cs typeface="Arial" pitchFamily="34" charset="0"/>
              </a:rPr>
              <a:t>Интегрированная система планирования</a:t>
            </a:r>
            <a:r>
              <a:rPr kumimoji="0" lang="en-US" sz="2400" b="1" i="0" u="none" strike="noStrike" kern="1200" cap="none" spc="0" normalizeH="0" baseline="0" noProof="0" dirty="0">
                <a:ln>
                  <a:noFill/>
                </a:ln>
                <a:solidFill>
                  <a:srgbClr val="2E8AB8"/>
                </a:solidFill>
                <a:effectLst/>
                <a:uLnTx/>
                <a:uFillTx/>
                <a:latin typeface="Franklin Gothic Book" panose="020B0503020102020204"/>
                <a:ea typeface="+mn-ea"/>
                <a:cs typeface="Arial" pitchFamily="34" charset="0"/>
              </a:rPr>
              <a:t> (IPS 2)</a:t>
            </a:r>
            <a:r>
              <a:rPr kumimoji="0" lang="en-US" sz="2400" b="1" i="1" u="none" strike="noStrike" kern="1200" cap="none" spc="0" normalizeH="0" baseline="0" noProof="0" dirty="0">
                <a:ln>
                  <a:noFill/>
                </a:ln>
                <a:solidFill>
                  <a:srgbClr val="2E8AB8"/>
                </a:solidFill>
                <a:effectLst/>
                <a:uLnTx/>
                <a:uFillTx/>
                <a:latin typeface="Franklin Gothic Book" panose="020B0503020102020204"/>
                <a:ea typeface="+mn-ea"/>
                <a:cs typeface="Arial" pitchFamily="34" charset="0"/>
              </a:rPr>
              <a:t> </a:t>
            </a:r>
          </a:p>
          <a:p>
            <a:pPr marL="0" marR="0" lvl="0" indent="0" algn="ctr" defTabSz="1219170" rtl="0" eaLnBrk="1" fontAlgn="auto" latinLnBrk="1" hangingPunct="1">
              <a:lnSpc>
                <a:spcPct val="89000"/>
              </a:lnSpc>
              <a:spcBef>
                <a:spcPct val="20000"/>
              </a:spcBef>
              <a:spcAft>
                <a:spcPts val="0"/>
              </a:spcAft>
              <a:buClrTx/>
              <a:buSzTx/>
              <a:buFont typeface="Arial" pitchFamily="34" charset="0"/>
              <a:buNone/>
              <a:tabLst/>
              <a:defRPr/>
            </a:pPr>
            <a:r>
              <a:rPr kumimoji="0" lang="ru-RU" sz="1400" b="1" i="1" u="none" strike="noStrike" kern="1200" cap="none" spc="0" normalizeH="0" baseline="0" noProof="0" dirty="0">
                <a:ln>
                  <a:noFill/>
                </a:ln>
                <a:solidFill>
                  <a:srgbClr val="2E8AB8"/>
                </a:solidFill>
                <a:effectLst/>
                <a:uLnTx/>
                <a:uFillTx/>
                <a:latin typeface="Franklin Gothic Book" panose="020B0503020102020204"/>
                <a:ea typeface="+mn-ea"/>
                <a:cs typeface="Arial" pitchFamily="34" charset="0"/>
              </a:rPr>
              <a:t>На схеме показаны все информационные системы, используемые в системе государственных финансов   Албании, а также порядок взаимодействия между ними</a:t>
            </a:r>
          </a:p>
          <a:p>
            <a:pPr marL="0" marR="0" lvl="0" indent="0" algn="ctr" defTabSz="1219170" rtl="0" eaLnBrk="1" fontAlgn="auto" latinLnBrk="1" hangingPunct="1">
              <a:lnSpc>
                <a:spcPct val="89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4898C0"/>
              </a:solidFill>
              <a:effectLst/>
              <a:uLnTx/>
              <a:uFillTx/>
              <a:latin typeface="Franklin Gothic Book" panose="020B0503020102020204"/>
              <a:ea typeface="+mn-ea"/>
              <a:cs typeface="Arial" pitchFamily="34" charset="0"/>
            </a:endParaRPr>
          </a:p>
        </p:txBody>
      </p:sp>
      <p:sp>
        <p:nvSpPr>
          <p:cNvPr id="97" name="Oval 96">
            <a:extLst>
              <a:ext uri="{FF2B5EF4-FFF2-40B4-BE49-F238E27FC236}">
                <a16:creationId xmlns:a16="http://schemas.microsoft.com/office/drawing/2014/main" id="{DB2E17CD-E096-4B16-B5F2-89A3274CD661}"/>
              </a:ext>
            </a:extLst>
          </p:cNvPr>
          <p:cNvSpPr/>
          <p:nvPr/>
        </p:nvSpPr>
        <p:spPr>
          <a:xfrm>
            <a:off x="8558735" y="6468336"/>
            <a:ext cx="1226710" cy="355356"/>
          </a:xfrm>
          <a:prstGeom prst="ellipse">
            <a:avLst/>
          </a:prstGeom>
          <a:solidFill>
            <a:srgbClr val="77A2BB"/>
          </a:solidFill>
          <a:ln>
            <a:solidFill>
              <a:srgbClr val="77A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7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Налоги</a:t>
            </a:r>
            <a:endParaRPr kumimoji="0" lang="en-US" sz="17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endParaRPr>
          </a:p>
        </p:txBody>
      </p:sp>
      <p:sp>
        <p:nvSpPr>
          <p:cNvPr id="98" name="Oval 97">
            <a:extLst>
              <a:ext uri="{FF2B5EF4-FFF2-40B4-BE49-F238E27FC236}">
                <a16:creationId xmlns:a16="http://schemas.microsoft.com/office/drawing/2014/main" id="{A958DEE8-4406-482A-9158-F48019A12DA7}"/>
              </a:ext>
            </a:extLst>
          </p:cNvPr>
          <p:cNvSpPr/>
          <p:nvPr/>
        </p:nvSpPr>
        <p:spPr>
          <a:xfrm>
            <a:off x="10137640" y="6014086"/>
            <a:ext cx="1657340" cy="586943"/>
          </a:xfrm>
          <a:prstGeom prst="ellipse">
            <a:avLst/>
          </a:prstGeom>
          <a:solidFill>
            <a:schemeClr val="tx2">
              <a:lumMod val="40000"/>
              <a:lumOff val="60000"/>
            </a:schemeClr>
          </a:solidFill>
          <a:ln>
            <a:solidFill>
              <a:srgbClr val="D3E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Социальное и медицинское страхование</a:t>
            </a:r>
            <a:endParaRPr kumimoji="0" lang="en-US" sz="11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endParaRPr>
          </a:p>
        </p:txBody>
      </p:sp>
      <p:cxnSp>
        <p:nvCxnSpPr>
          <p:cNvPr id="100" name="Connector: Curved 99">
            <a:extLst>
              <a:ext uri="{FF2B5EF4-FFF2-40B4-BE49-F238E27FC236}">
                <a16:creationId xmlns:a16="http://schemas.microsoft.com/office/drawing/2014/main" id="{B3FDFC5D-192F-47FD-AE9A-39658B26AB47}"/>
              </a:ext>
            </a:extLst>
          </p:cNvPr>
          <p:cNvCxnSpPr>
            <a:cxnSpLocks/>
            <a:stCxn id="118" idx="6"/>
          </p:cNvCxnSpPr>
          <p:nvPr/>
        </p:nvCxnSpPr>
        <p:spPr>
          <a:xfrm>
            <a:off x="1632384" y="6418602"/>
            <a:ext cx="3488056"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0854150-32CE-431B-BEB0-6D44B25620F1}"/>
              </a:ext>
            </a:extLst>
          </p:cNvPr>
          <p:cNvSpPr txBox="1"/>
          <p:nvPr/>
        </p:nvSpPr>
        <p:spPr>
          <a:xfrm>
            <a:off x="7471813" y="6067339"/>
            <a:ext cx="308023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Ежемесячное сальдо – поступления и расходы</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104" name="Connector: Curved 103">
            <a:extLst>
              <a:ext uri="{FF2B5EF4-FFF2-40B4-BE49-F238E27FC236}">
                <a16:creationId xmlns:a16="http://schemas.microsoft.com/office/drawing/2014/main" id="{5401CFDB-6AC4-4435-843A-E9F3BB47A2DA}"/>
              </a:ext>
            </a:extLst>
          </p:cNvPr>
          <p:cNvCxnSpPr>
            <a:cxnSpLocks/>
            <a:stCxn id="97" idx="2"/>
          </p:cNvCxnSpPr>
          <p:nvPr/>
        </p:nvCxnSpPr>
        <p:spPr>
          <a:xfrm rot="10800000">
            <a:off x="6700881" y="6418602"/>
            <a:ext cx="1857854" cy="2274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1C081028-0469-4632-864B-86EBB3E5BE5B}"/>
              </a:ext>
            </a:extLst>
          </p:cNvPr>
          <p:cNvSpPr txBox="1"/>
          <p:nvPr/>
        </p:nvSpPr>
        <p:spPr>
          <a:xfrm>
            <a:off x="6579979" y="6431940"/>
            <a:ext cx="12226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 </a:t>
            </a: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Налоговые платежи</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110" name="Oval 109">
            <a:extLst>
              <a:ext uri="{FF2B5EF4-FFF2-40B4-BE49-F238E27FC236}">
                <a16:creationId xmlns:a16="http://schemas.microsoft.com/office/drawing/2014/main" id="{3873269A-E1CA-43CE-A764-314A46710204}"/>
              </a:ext>
            </a:extLst>
          </p:cNvPr>
          <p:cNvSpPr/>
          <p:nvPr/>
        </p:nvSpPr>
        <p:spPr>
          <a:xfrm>
            <a:off x="2002695" y="826412"/>
            <a:ext cx="2300140" cy="1197204"/>
          </a:xfrm>
          <a:prstGeom prst="ellipse">
            <a:avLst/>
          </a:prstGeom>
          <a:solidFill>
            <a:srgbClr val="B982D5"/>
          </a:solidFill>
          <a:ln>
            <a:solidFill>
              <a:srgbClr val="B982D5"/>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IPSIS</a:t>
            </a:r>
            <a:endParaRPr kumimoji="0" lang="en-US" sz="18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112" name="Connector: Curved 111">
            <a:extLst>
              <a:ext uri="{FF2B5EF4-FFF2-40B4-BE49-F238E27FC236}">
                <a16:creationId xmlns:a16="http://schemas.microsoft.com/office/drawing/2014/main" id="{A0C0FFC7-9FA6-4915-94D3-F0F3B0B79CF8}"/>
              </a:ext>
            </a:extLst>
          </p:cNvPr>
          <p:cNvCxnSpPr>
            <a:cxnSpLocks/>
            <a:stCxn id="72" idx="6"/>
            <a:endCxn id="6" idx="4"/>
          </p:cNvCxnSpPr>
          <p:nvPr/>
        </p:nvCxnSpPr>
        <p:spPr>
          <a:xfrm flipV="1">
            <a:off x="6522925" y="2004381"/>
            <a:ext cx="1973768" cy="146130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61F7A685-B6CC-462B-9C36-18D0610E4C28}"/>
              </a:ext>
            </a:extLst>
          </p:cNvPr>
          <p:cNvSpPr/>
          <p:nvPr/>
        </p:nvSpPr>
        <p:spPr>
          <a:xfrm>
            <a:off x="-121298" y="6097916"/>
            <a:ext cx="1753682" cy="64137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ГРП по проектам с иностранным </a:t>
            </a:r>
            <a:r>
              <a:rPr kumimoji="0" lang="ru-RU" sz="1100" b="0" i="0" u="none" strike="noStrike" kern="1200" cap="none" spc="0" normalizeH="0" baseline="0" noProof="0" dirty="0" err="1">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финансиров</a:t>
            </a:r>
            <a:r>
              <a:rPr kumimoji="0" lang="ru-RU" sz="11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-м</a:t>
            </a:r>
            <a:endParaRPr kumimoji="0" lang="en-US" sz="110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endParaRPr>
          </a:p>
        </p:txBody>
      </p:sp>
      <p:cxnSp>
        <p:nvCxnSpPr>
          <p:cNvPr id="126" name="Connector: Curved 125">
            <a:extLst>
              <a:ext uri="{FF2B5EF4-FFF2-40B4-BE49-F238E27FC236}">
                <a16:creationId xmlns:a16="http://schemas.microsoft.com/office/drawing/2014/main" id="{5457581A-34B1-4B04-B1A2-7C24D0023935}"/>
              </a:ext>
            </a:extLst>
          </p:cNvPr>
          <p:cNvCxnSpPr>
            <a:cxnSpLocks/>
            <a:stCxn id="98" idx="2"/>
          </p:cNvCxnSpPr>
          <p:nvPr/>
        </p:nvCxnSpPr>
        <p:spPr>
          <a:xfrm rot="10800000" flipV="1">
            <a:off x="6824124" y="6307557"/>
            <a:ext cx="3313516" cy="454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47D3F2F-20E2-4677-8254-6B7C4969490A}"/>
              </a:ext>
            </a:extLst>
          </p:cNvPr>
          <p:cNvSpPr txBox="1"/>
          <p:nvPr/>
        </p:nvSpPr>
        <p:spPr>
          <a:xfrm>
            <a:off x="1992310" y="6405243"/>
            <a:ext cx="25456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Освоение средств и расходы</a:t>
            </a:r>
            <a:endParaRPr kumimoji="0" lang="en-US" sz="12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sp>
        <p:nvSpPr>
          <p:cNvPr id="78" name="Speech Bubble: Rectangle with Corners Rounded 77">
            <a:extLst>
              <a:ext uri="{FF2B5EF4-FFF2-40B4-BE49-F238E27FC236}">
                <a16:creationId xmlns:a16="http://schemas.microsoft.com/office/drawing/2014/main" id="{8E7D5DF1-F906-44FF-BA24-4CDBC1350D5B}"/>
              </a:ext>
            </a:extLst>
          </p:cNvPr>
          <p:cNvSpPr/>
          <p:nvPr/>
        </p:nvSpPr>
        <p:spPr>
          <a:xfrm>
            <a:off x="70363" y="5154544"/>
            <a:ext cx="1409100" cy="548694"/>
          </a:xfrm>
          <a:prstGeom prst="wedgeRoundRectCallout">
            <a:avLst>
              <a:gd name="adj1" fmla="val -16819"/>
              <a:gd name="adj2" fmla="val 98579"/>
              <a:gd name="adj3" fmla="val 16667"/>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Существующие элементы интеграции с</a:t>
            </a:r>
            <a:r>
              <a:rPr kumimoji="0" lang="en-US" sz="1050" b="0" i="0" u="none" strike="noStrike" kern="1200" cap="none" spc="0" normalizeH="0" baseline="0" noProof="0" dirty="0">
                <a:ln w="0"/>
                <a:solidFill>
                  <a:srgbClr val="EFEDE3">
                    <a:lumMod val="25000"/>
                  </a:srgbClr>
                </a:solidFill>
                <a:effectLst>
                  <a:outerShdw blurRad="38100" dist="19050" dir="2700000" algn="tl" rotWithShape="0">
                    <a:srgbClr val="FFFFFF">
                      <a:alpha val="40000"/>
                    </a:srgbClr>
                  </a:outerShdw>
                </a:effectLst>
                <a:uLnTx/>
                <a:uFillTx/>
                <a:latin typeface="Franklin Gothic Book" panose="020B0503020102020204"/>
                <a:ea typeface="+mn-ea"/>
                <a:cs typeface="+mn-cs"/>
              </a:rPr>
              <a:t> AGFIS </a:t>
            </a:r>
          </a:p>
        </p:txBody>
      </p:sp>
      <p:sp>
        <p:nvSpPr>
          <p:cNvPr id="82" name="TextBox 81">
            <a:extLst>
              <a:ext uri="{FF2B5EF4-FFF2-40B4-BE49-F238E27FC236}">
                <a16:creationId xmlns:a16="http://schemas.microsoft.com/office/drawing/2014/main" id="{D4AC0221-3820-4862-B950-A48E39CC0020}"/>
              </a:ext>
            </a:extLst>
          </p:cNvPr>
          <p:cNvSpPr txBox="1"/>
          <p:nvPr/>
        </p:nvSpPr>
        <p:spPr>
          <a:xfrm>
            <a:off x="6771072" y="3910166"/>
            <a:ext cx="1838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Данные о расходовании средств, предоставленные Казначейством по проектам, финансируемым донорами</a:t>
            </a:r>
            <a:endParaRPr kumimoji="0" lang="en-US" sz="11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71" name="Connector: Curved 111">
            <a:extLst>
              <a:ext uri="{FF2B5EF4-FFF2-40B4-BE49-F238E27FC236}">
                <a16:creationId xmlns:a16="http://schemas.microsoft.com/office/drawing/2014/main" id="{A0C0FFC7-9FA6-4915-94D3-F0F3B0B79CF8}"/>
              </a:ext>
            </a:extLst>
          </p:cNvPr>
          <p:cNvCxnSpPr>
            <a:cxnSpLocks/>
          </p:cNvCxnSpPr>
          <p:nvPr/>
        </p:nvCxnSpPr>
        <p:spPr>
          <a:xfrm rot="5400000">
            <a:off x="6240906" y="1897443"/>
            <a:ext cx="1485447" cy="105411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956328C-CBF4-4A3D-A603-F89FB61818F6}"/>
              </a:ext>
            </a:extLst>
          </p:cNvPr>
          <p:cNvSpPr txBox="1"/>
          <p:nvPr/>
        </p:nvSpPr>
        <p:spPr>
          <a:xfrm>
            <a:off x="6188930" y="1595528"/>
            <a:ext cx="13959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Информация о выделенных средствах, вводится донорами</a:t>
            </a:r>
            <a:endParaRPr kumimoji="0" lang="en-US" sz="105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grpSp>
        <p:nvGrpSpPr>
          <p:cNvPr id="70" name="Group 69"/>
          <p:cNvGrpSpPr/>
          <p:nvPr/>
        </p:nvGrpSpPr>
        <p:grpSpPr>
          <a:xfrm>
            <a:off x="4224224" y="2641625"/>
            <a:ext cx="2298701" cy="1648119"/>
            <a:chOff x="4506187" y="2281382"/>
            <a:chExt cx="4087098" cy="3805378"/>
          </a:xfrm>
          <a:gradFill>
            <a:gsLst>
              <a:gs pos="0">
                <a:srgbClr val="E33D6F">
                  <a:tint val="64000"/>
                  <a:lumMod val="118000"/>
                </a:srgbClr>
              </a:gs>
              <a:gs pos="50000">
                <a:srgbClr val="FADEE6"/>
              </a:gs>
              <a:gs pos="44000">
                <a:srgbClr val="DF2D64"/>
              </a:gs>
            </a:gsLst>
            <a:lin ang="5400000" scaled="0"/>
          </a:gradFill>
        </p:grpSpPr>
        <p:sp>
          <p:nvSpPr>
            <p:cNvPr id="72" name="Oval 71"/>
            <p:cNvSpPr/>
            <p:nvPr/>
          </p:nvSpPr>
          <p:spPr>
            <a:xfrm>
              <a:off x="4506187" y="2281382"/>
              <a:ext cx="4087098" cy="3805378"/>
            </a:xfrm>
            <a:prstGeom prst="ellipse">
              <a:avLst/>
            </a:prstGeom>
            <a:solidFill>
              <a:schemeClr val="accent6">
                <a:lumMod val="75000"/>
              </a:schemeClr>
            </a:solidFill>
            <a:ln w="9525" cap="rnd" cmpd="sng" algn="ctr">
              <a:solidFill>
                <a:srgbClr val="E45F3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AFMIS</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grpSp>
          <p:nvGrpSpPr>
            <p:cNvPr id="73" name="Group 72"/>
            <p:cNvGrpSpPr/>
            <p:nvPr/>
          </p:nvGrpSpPr>
          <p:grpSpPr>
            <a:xfrm>
              <a:off x="4974936" y="2724728"/>
              <a:ext cx="3149598" cy="2890985"/>
              <a:chOff x="4934524" y="2752434"/>
              <a:chExt cx="3149598" cy="2890985"/>
            </a:xfrm>
            <a:grpFill/>
          </p:grpSpPr>
          <p:sp>
            <p:nvSpPr>
              <p:cNvPr id="75" name="Rectangle 74"/>
              <p:cNvSpPr/>
              <p:nvPr/>
            </p:nvSpPr>
            <p:spPr>
              <a:xfrm>
                <a:off x="5761180" y="2752434"/>
                <a:ext cx="1614632" cy="255738"/>
              </a:xfrm>
              <a:prstGeom prst="rect">
                <a:avLst/>
              </a:prstGeom>
              <a:solidFill>
                <a:srgbClr val="E9943A">
                  <a:lumMod val="20000"/>
                  <a:lumOff val="80000"/>
                </a:srgbClr>
              </a:solidFill>
              <a:ln w="9525" cap="rnd" cmpd="sng" algn="ctr">
                <a:solidFill>
                  <a:srgbClr val="E9943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0" cap="none" spc="0" normalizeH="0" baseline="0" noProof="0" dirty="0">
                    <a:ln>
                      <a:noFill/>
                    </a:ln>
                    <a:solidFill>
                      <a:prstClr val="black"/>
                    </a:solidFill>
                    <a:effectLst/>
                    <a:uLnTx/>
                    <a:uFillTx/>
                    <a:latin typeface="Century Gothic" panose="020B0502020202020204"/>
                    <a:ea typeface="+mn-ea"/>
                    <a:cs typeface="+mn-cs"/>
                  </a:rPr>
                  <a:t>МЭБП</a:t>
                </a:r>
                <a:endParaRPr kumimoji="0" lang="en-US" sz="10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84" name="Rectangle 83"/>
              <p:cNvSpPr/>
              <p:nvPr/>
            </p:nvSpPr>
            <p:spPr>
              <a:xfrm>
                <a:off x="5571828" y="5375566"/>
                <a:ext cx="1766462" cy="267853"/>
              </a:xfrm>
              <a:prstGeom prst="rect">
                <a:avLst/>
              </a:prstGeom>
              <a:solidFill>
                <a:srgbClr val="92D050">
                  <a:alpha val="70000"/>
                </a:srgbClr>
              </a:solidFill>
              <a:ln w="9525" cap="rnd" cmpd="sng" algn="ctr">
                <a:solidFill>
                  <a:srgbClr val="56842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0" cap="none" spc="0" normalizeH="0" baseline="0" noProof="0" dirty="0">
                    <a:ln>
                      <a:noFill/>
                    </a:ln>
                    <a:solidFill>
                      <a:prstClr val="black"/>
                    </a:solidFill>
                    <a:effectLst/>
                    <a:uLnTx/>
                    <a:uFillTx/>
                    <a:latin typeface="Century Gothic" panose="020B0502020202020204"/>
                    <a:ea typeface="+mn-ea"/>
                    <a:cs typeface="+mn-cs"/>
                  </a:rPr>
                  <a:t>ССБП</a:t>
                </a:r>
                <a:endParaRPr kumimoji="0" lang="en-US" sz="10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85" name="Rectangle 84"/>
              <p:cNvSpPr/>
              <p:nvPr/>
            </p:nvSpPr>
            <p:spPr>
              <a:xfrm rot="5400000">
                <a:off x="7386776" y="4059381"/>
                <a:ext cx="1145312" cy="249381"/>
              </a:xfrm>
              <a:prstGeom prst="rect">
                <a:avLst/>
              </a:prstGeom>
              <a:solidFill>
                <a:srgbClr val="B31166">
                  <a:lumMod val="20000"/>
                  <a:lumOff val="80000"/>
                </a:srgbClr>
              </a:solidFill>
              <a:ln w="9525" cap="rnd" cmpd="sng" algn="ctr">
                <a:solidFill>
                  <a:srgbClr val="D53DD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0" cap="none" spc="0" normalizeH="0" baseline="0" noProof="0" dirty="0">
                    <a:ln>
                      <a:noFill/>
                    </a:ln>
                    <a:solidFill>
                      <a:prstClr val="black"/>
                    </a:solidFill>
                    <a:effectLst/>
                    <a:uLnTx/>
                    <a:uFillTx/>
                    <a:latin typeface="Century Gothic" panose="020B0502020202020204"/>
                    <a:ea typeface="+mn-ea"/>
                    <a:cs typeface="+mn-cs"/>
                  </a:rPr>
                  <a:t>УИГ</a:t>
                </a:r>
                <a:endParaRPr kumimoji="0" lang="en-US" sz="10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86" name="Rectangle 85"/>
              <p:cNvSpPr/>
              <p:nvPr/>
            </p:nvSpPr>
            <p:spPr>
              <a:xfrm rot="5400000">
                <a:off x="4194460" y="4059381"/>
                <a:ext cx="1729510" cy="249381"/>
              </a:xfrm>
              <a:prstGeom prst="rect">
                <a:avLst/>
              </a:prstGeom>
              <a:solidFill>
                <a:srgbClr val="9B6BF2">
                  <a:lumMod val="20000"/>
                  <a:lumOff val="80000"/>
                </a:srgbClr>
              </a:solidFill>
              <a:ln w="9525" cap="rnd" cmpd="sng" algn="ctr">
                <a:solidFill>
                  <a:srgbClr val="9B6BF2"/>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0" i="0" u="none" strike="noStrike" kern="0" cap="none" spc="0" normalizeH="0" baseline="0" noProof="0" dirty="0">
                    <a:ln>
                      <a:noFill/>
                    </a:ln>
                    <a:solidFill>
                      <a:prstClr val="black"/>
                    </a:solidFill>
                    <a:effectLst/>
                    <a:uLnTx/>
                    <a:uFillTx/>
                    <a:latin typeface="Century Gothic" panose="020B0502020202020204"/>
                    <a:ea typeface="+mn-ea"/>
                    <a:cs typeface="+mn-cs"/>
                  </a:rPr>
                  <a:t>ПОРТАЛ</a:t>
                </a:r>
                <a:endParaRPr kumimoji="0" lang="en-US" sz="10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grpSp>
      </p:grpSp>
      <p:sp>
        <p:nvSpPr>
          <p:cNvPr id="141" name="Freeform 140"/>
          <p:cNvSpPr/>
          <p:nvPr/>
        </p:nvSpPr>
        <p:spPr>
          <a:xfrm>
            <a:off x="6228272" y="4011283"/>
            <a:ext cx="622328" cy="1639019"/>
          </a:xfrm>
          <a:custGeom>
            <a:avLst/>
            <a:gdLst>
              <a:gd name="connsiteX0" fmla="*/ 0 w 622328"/>
              <a:gd name="connsiteY0" fmla="*/ 0 h 1639019"/>
              <a:gd name="connsiteX1" fmla="*/ 595222 w 622328"/>
              <a:gd name="connsiteY1" fmla="*/ 905774 h 1639019"/>
              <a:gd name="connsiteX2" fmla="*/ 465826 w 622328"/>
              <a:gd name="connsiteY2" fmla="*/ 1639019 h 1639019"/>
            </a:gdLst>
            <a:ahLst/>
            <a:cxnLst>
              <a:cxn ang="0">
                <a:pos x="connsiteX0" y="connsiteY0"/>
              </a:cxn>
              <a:cxn ang="0">
                <a:pos x="connsiteX1" y="connsiteY1"/>
              </a:cxn>
              <a:cxn ang="0">
                <a:pos x="connsiteX2" y="connsiteY2"/>
              </a:cxn>
            </a:cxnLst>
            <a:rect l="l" t="t" r="r" b="b"/>
            <a:pathLst>
              <a:path w="622328" h="1639019">
                <a:moveTo>
                  <a:pt x="0" y="0"/>
                </a:moveTo>
                <a:cubicBezTo>
                  <a:pt x="258792" y="316302"/>
                  <a:pt x="517584" y="632604"/>
                  <a:pt x="595222" y="905774"/>
                </a:cubicBezTo>
                <a:cubicBezTo>
                  <a:pt x="672860" y="1178944"/>
                  <a:pt x="569343" y="1408981"/>
                  <a:pt x="465826" y="163901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Oval 1"/>
          <p:cNvSpPr/>
          <p:nvPr/>
        </p:nvSpPr>
        <p:spPr>
          <a:xfrm>
            <a:off x="2280082" y="3265586"/>
            <a:ext cx="1276187" cy="99554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FEDE3">
                    <a:lumMod val="10000"/>
                  </a:srgbClr>
                </a:solidFill>
                <a:effectLst/>
                <a:uLnTx/>
                <a:uFillTx/>
                <a:latin typeface="Franklin Gothic Book" panose="020B0503020102020204"/>
                <a:ea typeface="+mn-ea"/>
                <a:cs typeface="+mn-cs"/>
              </a:rPr>
              <a:t>DMFAS</a:t>
            </a:r>
          </a:p>
        </p:txBody>
      </p:sp>
      <p:sp>
        <p:nvSpPr>
          <p:cNvPr id="77" name="TextBox 76">
            <a:extLst>
              <a:ext uri="{FF2B5EF4-FFF2-40B4-BE49-F238E27FC236}">
                <a16:creationId xmlns:a16="http://schemas.microsoft.com/office/drawing/2014/main" id="{D465B663-E0EE-4D48-BC69-953C7FE63A62}"/>
              </a:ext>
            </a:extLst>
          </p:cNvPr>
          <p:cNvSpPr txBox="1"/>
          <p:nvPr/>
        </p:nvSpPr>
        <p:spPr>
          <a:xfrm rot="2314954">
            <a:off x="3544830" y="4247969"/>
            <a:ext cx="13533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rPr>
              <a:t>Платежи в счёт погашения долга</a:t>
            </a:r>
            <a:endParaRPr kumimoji="0" lang="en-US" sz="1000" b="0" i="0" u="none" strike="noStrike" kern="1200" cap="none" spc="0" normalizeH="0" baseline="0" noProof="0" dirty="0">
              <a:ln>
                <a:noFill/>
              </a:ln>
              <a:solidFill>
                <a:srgbClr val="EFEDE3">
                  <a:lumMod val="25000"/>
                </a:srgbClr>
              </a:solidFill>
              <a:effectLst/>
              <a:uLnTx/>
              <a:uFillTx/>
              <a:latin typeface="Franklin Gothic Book" panose="020B0503020102020204"/>
              <a:ea typeface="+mn-ea"/>
              <a:cs typeface="+mn-cs"/>
            </a:endParaRPr>
          </a:p>
        </p:txBody>
      </p:sp>
      <p:cxnSp>
        <p:nvCxnSpPr>
          <p:cNvPr id="18" name="Straight Arrow Connector 17"/>
          <p:cNvCxnSpPr/>
          <p:nvPr/>
        </p:nvCxnSpPr>
        <p:spPr>
          <a:xfrm>
            <a:off x="3386722" y="3971134"/>
            <a:ext cx="2076668" cy="1628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69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703446" y="374750"/>
            <a:ext cx="2694272" cy="1325563"/>
          </a:xfrm>
        </p:spPr>
        <p:txBody>
          <a:bodyPr/>
          <a:lstStyle/>
          <a:p>
            <a:r>
              <a:rPr lang="en-US" dirty="0">
                <a:ln w="0"/>
                <a:effectLst>
                  <a:outerShdw blurRad="38100" dist="19050" dir="2700000" algn="tl" rotWithShape="0">
                    <a:schemeClr val="dk1">
                      <a:alpha val="40000"/>
                    </a:schemeClr>
                  </a:outerShdw>
                </a:effectLst>
              </a:rPr>
              <a:t>AGFIS</a:t>
            </a:r>
          </a:p>
        </p:txBody>
      </p:sp>
      <p:sp>
        <p:nvSpPr>
          <p:cNvPr id="3" name="Content Placeholder 2"/>
          <p:cNvSpPr>
            <a:spLocks noGrp="1"/>
          </p:cNvSpPr>
          <p:nvPr>
            <p:ph idx="1"/>
          </p:nvPr>
        </p:nvSpPr>
        <p:spPr>
          <a:xfrm>
            <a:off x="629251" y="1902627"/>
            <a:ext cx="10933497" cy="4351338"/>
          </a:xfrm>
        </p:spPr>
        <p:txBody>
          <a:bodyPr/>
          <a:lstStyle/>
          <a:p>
            <a:pPr>
              <a:buNone/>
            </a:pPr>
            <a:r>
              <a:rPr lang="ru-RU" b="1" dirty="0">
                <a:solidFill>
                  <a:srgbClr val="C89800"/>
                </a:solidFill>
              </a:rPr>
              <a:t>Основные задачи</a:t>
            </a:r>
            <a:r>
              <a:rPr lang="en-US" dirty="0">
                <a:solidFill>
                  <a:srgbClr val="C89800"/>
                </a:solidFill>
              </a:rPr>
              <a:t>:</a:t>
            </a:r>
          </a:p>
          <a:p>
            <a:pPr>
              <a:buNone/>
            </a:pPr>
            <a:endParaRPr lang="en-US" dirty="0">
              <a:solidFill>
                <a:srgbClr val="FFC000"/>
              </a:solidFill>
            </a:endParaRPr>
          </a:p>
          <a:p>
            <a:pPr>
              <a:buClr>
                <a:srgbClr val="C89800"/>
              </a:buClr>
              <a:buFont typeface="Wingdings" panose="05000000000000000000" pitchFamily="2" charset="2"/>
              <a:buChar char="Ø"/>
            </a:pPr>
            <a:r>
              <a:rPr lang="en-US" dirty="0"/>
              <a:t> </a:t>
            </a:r>
            <a:r>
              <a:rPr lang="ru-RU" dirty="0"/>
              <a:t>Мониторинг и управление государственными средствами</a:t>
            </a:r>
            <a:endParaRPr lang="en-US" dirty="0"/>
          </a:p>
          <a:p>
            <a:pPr>
              <a:buClr>
                <a:srgbClr val="C89800"/>
              </a:buClr>
              <a:buFont typeface="Wingdings" panose="05000000000000000000" pitchFamily="2" charset="2"/>
              <a:buChar char="Ø"/>
            </a:pPr>
            <a:r>
              <a:rPr lang="en-US" dirty="0"/>
              <a:t> </a:t>
            </a:r>
            <a:r>
              <a:rPr lang="ru-RU" dirty="0"/>
              <a:t>Исполнение бюджета и точный учет всех операций центральных местных органов управления (электронный «аудиторский след»)</a:t>
            </a:r>
            <a:r>
              <a:rPr lang="en-US" dirty="0"/>
              <a:t> </a:t>
            </a:r>
          </a:p>
          <a:p>
            <a:pPr>
              <a:buClr>
                <a:srgbClr val="C89800"/>
              </a:buClr>
              <a:buFont typeface="Wingdings" panose="05000000000000000000" pitchFamily="2" charset="2"/>
              <a:buChar char="Ø"/>
            </a:pPr>
            <a:r>
              <a:rPr lang="en-US" dirty="0"/>
              <a:t> </a:t>
            </a:r>
            <a:r>
              <a:rPr lang="ru-RU" dirty="0"/>
              <a:t>Единые рамки внутреннего финансового контроля</a:t>
            </a:r>
            <a:r>
              <a:rPr lang="en-US" dirty="0"/>
              <a:t> </a:t>
            </a:r>
          </a:p>
          <a:p>
            <a:pPr>
              <a:buClr>
                <a:srgbClr val="C89800"/>
              </a:buClr>
              <a:buFont typeface="Wingdings" panose="05000000000000000000" pitchFamily="2" charset="2"/>
              <a:buChar char="Ø"/>
            </a:pPr>
            <a:r>
              <a:rPr lang="en-US" dirty="0"/>
              <a:t> </a:t>
            </a:r>
            <a:r>
              <a:rPr lang="ru-RU" dirty="0"/>
              <a:t>Подготовка консолидированных финансовых отчетов для Правительства</a:t>
            </a:r>
            <a:r>
              <a:rPr lang="en-US" dirty="0"/>
              <a:t>. </a:t>
            </a:r>
          </a:p>
          <a:p>
            <a:endParaRPr lang="en-US" dirty="0"/>
          </a:p>
        </p:txBody>
      </p:sp>
    </p:spTree>
    <p:extLst>
      <p:ext uri="{BB962C8B-B14F-4D97-AF65-F5344CB8AC3E}">
        <p14:creationId xmlns:p14="http://schemas.microsoft.com/office/powerpoint/2010/main" val="59628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pic>
        <p:nvPicPr>
          <p:cNvPr id="2052" name="Picture 4"/>
          <p:cNvPicPr>
            <a:picLocks noChangeAspect="1" noChangeArrowheads="1"/>
          </p:cNvPicPr>
          <p:nvPr/>
        </p:nvPicPr>
        <p:blipFill>
          <a:blip r:embed="rId4"/>
          <a:srcRect/>
          <a:stretch>
            <a:fillRect/>
          </a:stretch>
        </p:blipFill>
        <p:spPr bwMode="auto">
          <a:xfrm>
            <a:off x="0" y="9144"/>
            <a:ext cx="12192000" cy="6858001"/>
          </a:xfrm>
          <a:prstGeom prst="rect">
            <a:avLst/>
          </a:prstGeom>
          <a:noFill/>
          <a:ln w="9525">
            <a:noFill/>
            <a:miter lim="800000"/>
            <a:headEnd/>
            <a:tailEnd/>
          </a:ln>
          <a:effectLst/>
        </p:spPr>
      </p:pic>
      <p:sp>
        <p:nvSpPr>
          <p:cNvPr id="3" name="Content Placeholder 2"/>
          <p:cNvSpPr>
            <a:spLocks noGrp="1"/>
          </p:cNvSpPr>
          <p:nvPr>
            <p:ph idx="1"/>
          </p:nvPr>
        </p:nvSpPr>
        <p:spPr>
          <a:xfrm>
            <a:off x="167951" y="133350"/>
            <a:ext cx="9305659" cy="628650"/>
          </a:xfrm>
        </p:spPr>
        <p:txBody>
          <a:bodyPr>
            <a:noAutofit/>
          </a:bodyPr>
          <a:lstStyle/>
          <a:p>
            <a:pPr marL="0" indent="0" algn="just">
              <a:buNone/>
            </a:pPr>
            <a:r>
              <a:rPr lang="ru-RU" sz="1800" dirty="0">
                <a:ln w="0"/>
                <a:solidFill>
                  <a:srgbClr val="C89800"/>
                </a:solidFill>
                <a:effectLst>
                  <a:outerShdw blurRad="38100" dist="19050" dir="2700000" algn="tl" rotWithShape="0">
                    <a:schemeClr val="dk1">
                      <a:alpha val="40000"/>
                    </a:schemeClr>
                  </a:outerShdw>
                </a:effectLst>
                <a:latin typeface="+mj-lt"/>
                <a:ea typeface="+mj-ea"/>
                <a:cs typeface="+mj-cs"/>
              </a:rPr>
              <a:t>План действий в области управления государственными финансами, пересмотренный в</a:t>
            </a:r>
            <a:r>
              <a:rPr lang="en-US" sz="1800" dirty="0">
                <a:ln w="0"/>
                <a:solidFill>
                  <a:srgbClr val="C89800"/>
                </a:solidFill>
                <a:effectLst>
                  <a:outerShdw blurRad="38100" dist="19050" dir="2700000" algn="tl" rotWithShape="0">
                    <a:schemeClr val="dk1">
                      <a:alpha val="40000"/>
                    </a:schemeClr>
                  </a:outerShdw>
                </a:effectLst>
                <a:latin typeface="+mj-lt"/>
                <a:ea typeface="+mj-ea"/>
                <a:cs typeface="+mj-cs"/>
              </a:rPr>
              <a:t> 2020-2022</a:t>
            </a:r>
            <a:r>
              <a:rPr lang="ru-RU" sz="1800" dirty="0">
                <a:ln w="0"/>
                <a:solidFill>
                  <a:srgbClr val="C89800"/>
                </a:solidFill>
                <a:effectLst>
                  <a:outerShdw blurRad="38100" dist="19050" dir="2700000" algn="tl" rotWithShape="0">
                    <a:schemeClr val="dk1">
                      <a:alpha val="40000"/>
                    </a:schemeClr>
                  </a:outerShdw>
                </a:effectLst>
                <a:latin typeface="+mj-lt"/>
                <a:ea typeface="+mj-ea"/>
                <a:cs typeface="+mj-cs"/>
              </a:rPr>
              <a:t> гг.</a:t>
            </a:r>
            <a:endParaRPr lang="en-US" sz="1800" dirty="0">
              <a:ln w="0"/>
              <a:solidFill>
                <a:srgbClr val="C89800"/>
              </a:solidFill>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27404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1434164"/>
            <a:ext cx="11246224" cy="1732547"/>
          </a:xfrm>
        </p:spPr>
        <p:txBody>
          <a:bodyPr>
            <a:normAutofit/>
          </a:bodyPr>
          <a:lstStyle/>
          <a:p>
            <a:pPr algn="ctr"/>
            <a:r>
              <a:rPr lang="ru-RU" sz="2800" dirty="0">
                <a:ln w="0"/>
                <a:solidFill>
                  <a:srgbClr val="C89800"/>
                </a:solidFill>
                <a:effectLst>
                  <a:outerShdw blurRad="38100" dist="19050" dir="2700000" algn="tl" rotWithShape="0">
                    <a:schemeClr val="dk1">
                      <a:alpha val="40000"/>
                    </a:schemeClr>
                  </a:outerShdw>
                </a:effectLst>
              </a:rPr>
              <a:t>Функциональное развитие</a:t>
            </a:r>
            <a:br>
              <a:rPr lang="en-US" sz="2800" b="1" dirty="0">
                <a:solidFill>
                  <a:srgbClr val="C89800"/>
                </a:solidFill>
              </a:rPr>
            </a:br>
            <a:r>
              <a:rPr lang="ru-RU" sz="2800" b="1" dirty="0">
                <a:solidFill>
                  <a:srgbClr val="C89800"/>
                </a:solidFill>
              </a:rPr>
              <a:t>и</a:t>
            </a:r>
            <a:r>
              <a:rPr lang="en-US" sz="2800" dirty="0">
                <a:ln w="0"/>
                <a:solidFill>
                  <a:srgbClr val="C89800"/>
                </a:solidFill>
                <a:effectLst>
                  <a:outerShdw blurRad="38100" dist="19050" dir="2700000" algn="tl" rotWithShape="0">
                    <a:schemeClr val="dk1">
                      <a:alpha val="40000"/>
                    </a:schemeClr>
                  </a:outerShdw>
                </a:effectLst>
              </a:rPr>
              <a:t> </a:t>
            </a:r>
            <a:br>
              <a:rPr lang="en-US" sz="2800" dirty="0">
                <a:ln w="0"/>
                <a:solidFill>
                  <a:srgbClr val="C89800"/>
                </a:solidFill>
                <a:effectLst>
                  <a:outerShdw blurRad="38100" dist="19050" dir="2700000" algn="tl" rotWithShape="0">
                    <a:schemeClr val="dk1">
                      <a:alpha val="40000"/>
                    </a:schemeClr>
                  </a:outerShdw>
                </a:effectLst>
              </a:rPr>
            </a:br>
            <a:r>
              <a:rPr lang="ru-RU" sz="2800" dirty="0">
                <a:ln w="0"/>
                <a:solidFill>
                  <a:srgbClr val="C89800"/>
                </a:solidFill>
                <a:effectLst>
                  <a:outerShdw blurRad="38100" dist="19050" dir="2700000" algn="tl" rotWithShape="0">
                    <a:schemeClr val="dk1">
                      <a:alpha val="40000"/>
                    </a:schemeClr>
                  </a:outerShdw>
                </a:effectLst>
              </a:rPr>
              <a:t>интеграция </a:t>
            </a:r>
            <a:r>
              <a:rPr lang="en-US" sz="2800" dirty="0">
                <a:ln w="0"/>
                <a:solidFill>
                  <a:srgbClr val="C89800"/>
                </a:solidFill>
                <a:effectLst>
                  <a:outerShdw blurRad="38100" dist="19050" dir="2700000" algn="tl" rotWithShape="0">
                    <a:schemeClr val="dk1">
                      <a:alpha val="40000"/>
                    </a:schemeClr>
                  </a:outerShdw>
                </a:effectLst>
              </a:rPr>
              <a:t>AGFIS</a:t>
            </a:r>
            <a:r>
              <a:rPr lang="ru-RU" sz="2800" dirty="0">
                <a:ln w="0"/>
                <a:solidFill>
                  <a:srgbClr val="C89800"/>
                </a:solidFill>
                <a:effectLst>
                  <a:outerShdw blurRad="38100" dist="19050" dir="2700000" algn="tl" rotWithShape="0">
                    <a:schemeClr val="dk1">
                      <a:alpha val="40000"/>
                    </a:schemeClr>
                  </a:outerShdw>
                </a:effectLst>
              </a:rPr>
              <a:t> с другими системами</a:t>
            </a:r>
            <a:r>
              <a:rPr lang="en-US" sz="2800" dirty="0">
                <a:ln w="0"/>
                <a:solidFill>
                  <a:srgbClr val="C89800"/>
                </a:solidFill>
                <a:effectLst>
                  <a:outerShdw blurRad="38100" dist="19050" dir="2700000" algn="tl" rotWithShape="0">
                    <a:schemeClr val="dk1">
                      <a:alpha val="40000"/>
                    </a:schemeClr>
                  </a:outerShdw>
                </a:effectLst>
              </a:rPr>
              <a:t> </a:t>
            </a:r>
          </a:p>
        </p:txBody>
      </p:sp>
      <p:sp>
        <p:nvSpPr>
          <p:cNvPr id="3" name="Content Placeholder 2"/>
          <p:cNvSpPr>
            <a:spLocks noGrp="1"/>
          </p:cNvSpPr>
          <p:nvPr>
            <p:ph idx="1"/>
          </p:nvPr>
        </p:nvSpPr>
        <p:spPr>
          <a:xfrm>
            <a:off x="838200" y="3868682"/>
            <a:ext cx="10515600" cy="1957959"/>
          </a:xfrm>
        </p:spPr>
        <p:txBody>
          <a:bodyPr>
            <a:normAutofit/>
          </a:bodyPr>
          <a:lstStyle/>
          <a:p>
            <a:pPr marL="0" indent="0" algn="just">
              <a:buNone/>
            </a:pPr>
            <a:r>
              <a:rPr lang="ru-RU" sz="2000" dirty="0"/>
              <a:t>В рамках укрепления и совершенствования рабочих процессов по исполнению бюджета общего правительства, его мониторингу и повышению качества принятия решений, Информационная система управления государственными финансами Албании (AGFIS) уже интегрирована с несколькими системами в области государственных финансов и за ее пределами, а именно </a:t>
            </a:r>
            <a:r>
              <a:rPr lang="sq-AL" sz="2000" dirty="0"/>
              <a:t>:</a:t>
            </a:r>
            <a:endParaRPr lang="en-US" sz="2000" dirty="0"/>
          </a:p>
        </p:txBody>
      </p:sp>
      <p:sp>
        <p:nvSpPr>
          <p:cNvPr id="5" name="Rectangle 4"/>
          <p:cNvSpPr/>
          <p:nvPr/>
        </p:nvSpPr>
        <p:spPr>
          <a:xfrm>
            <a:off x="841740" y="3286864"/>
            <a:ext cx="9451305" cy="461665"/>
          </a:xfrm>
          <a:prstGeom prst="rect">
            <a:avLst/>
          </a:prstGeom>
        </p:spPr>
        <p:txBody>
          <a:bodyPr wrap="none">
            <a:spAutoFit/>
          </a:bodyPr>
          <a:lstStyle/>
          <a:p>
            <a:pPr>
              <a:lnSpc>
                <a:spcPct val="100000"/>
              </a:lnSpc>
              <a:spcBef>
                <a:spcPct val="0"/>
              </a:spcBef>
              <a:buFontTx/>
              <a:buNone/>
            </a:pPr>
            <a:r>
              <a:rPr lang="ru-RU" altLang="ru-RU" sz="2400" dirty="0"/>
              <a:t>Цель – обеспечить единообразие и </a:t>
            </a:r>
            <a:r>
              <a:rPr lang="ru-RU" altLang="ru-RU" sz="2400" dirty="0" err="1"/>
              <a:t>цифровизацию</a:t>
            </a:r>
            <a:r>
              <a:rPr lang="ru-RU" altLang="ru-RU" sz="2400" dirty="0"/>
              <a:t> бизнес-процессов</a:t>
            </a:r>
          </a:p>
        </p:txBody>
      </p:sp>
      <p:pic>
        <p:nvPicPr>
          <p:cNvPr id="6" name="Picture 3"/>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577119" y="4997303"/>
            <a:ext cx="2728326" cy="1722474"/>
          </a:xfrm>
          <a:prstGeom prst="rect">
            <a:avLst/>
          </a:prstGeom>
          <a:noFill/>
          <a:ln w="9525">
            <a:noFill/>
            <a:miter lim="800000"/>
            <a:headEnd/>
            <a:tailEnd/>
          </a:ln>
          <a:effectLst/>
        </p:spPr>
      </p:pic>
    </p:spTree>
    <p:extLst>
      <p:ext uri="{BB962C8B-B14F-4D97-AF65-F5344CB8AC3E}">
        <p14:creationId xmlns:p14="http://schemas.microsoft.com/office/powerpoint/2010/main" val="274045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394" y="0"/>
            <a:ext cx="12076606" cy="6857999"/>
          </a:xfrm>
          <a:prstGeom prst="rect">
            <a:avLst/>
          </a:prstGeom>
        </p:spPr>
      </p:pic>
      <p:sp>
        <p:nvSpPr>
          <p:cNvPr id="5" name="Rectangle 4"/>
          <p:cNvSpPr/>
          <p:nvPr/>
        </p:nvSpPr>
        <p:spPr>
          <a:xfrm>
            <a:off x="6836061" y="5077110"/>
            <a:ext cx="5069712" cy="923330"/>
          </a:xfrm>
          <a:prstGeom prst="rect">
            <a:avLst/>
          </a:prstGeom>
        </p:spPr>
        <p:txBody>
          <a:bodyPr wrap="square">
            <a:spAutoFit/>
          </a:bodyPr>
          <a:lstStyle/>
          <a:p>
            <a:pPr algn="ctr"/>
            <a:r>
              <a:rPr lang="ru-RU" b="0" dirty="0">
                <a:solidFill>
                  <a:schemeClr val="accent5">
                    <a:lumMod val="50000"/>
                  </a:schemeClr>
                </a:solidFill>
              </a:rPr>
              <a:t>Интеграция </a:t>
            </a:r>
            <a:r>
              <a:rPr lang="en-GB" b="0" dirty="0">
                <a:solidFill>
                  <a:schemeClr val="accent5">
                    <a:lumMod val="50000"/>
                  </a:schemeClr>
                </a:solidFill>
              </a:rPr>
              <a:t>AGFIS </a:t>
            </a:r>
            <a:r>
              <a:rPr lang="ru-RU" b="0" dirty="0">
                <a:solidFill>
                  <a:schemeClr val="accent5">
                    <a:lumMod val="50000"/>
                  </a:schemeClr>
                </a:solidFill>
              </a:rPr>
              <a:t>с кадровой ИС </a:t>
            </a:r>
          </a:p>
          <a:p>
            <a:pPr algn="ctr"/>
            <a:r>
              <a:rPr lang="ru-RU" b="0" dirty="0">
                <a:solidFill>
                  <a:schemeClr val="accent5">
                    <a:lumMod val="50000"/>
                  </a:schemeClr>
                </a:solidFill>
              </a:rPr>
              <a:t>Управления государственной службы</a:t>
            </a:r>
            <a:r>
              <a:rPr lang="en-GB" b="0" dirty="0">
                <a:solidFill>
                  <a:schemeClr val="accent5">
                    <a:lumMod val="50000"/>
                  </a:schemeClr>
                </a:solidFill>
              </a:rPr>
              <a:t> (AFMIS) </a:t>
            </a:r>
          </a:p>
          <a:p>
            <a:pPr algn="ctr"/>
            <a:r>
              <a:rPr lang="en-GB" b="0" dirty="0">
                <a:solidFill>
                  <a:schemeClr val="accent5">
                    <a:lumMod val="50000"/>
                  </a:schemeClr>
                </a:solidFill>
              </a:rPr>
              <a:t>122 </a:t>
            </a:r>
            <a:r>
              <a:rPr lang="ru-RU" b="0" dirty="0">
                <a:solidFill>
                  <a:schemeClr val="accent5">
                    <a:lumMod val="50000"/>
                  </a:schemeClr>
                </a:solidFill>
              </a:rPr>
              <a:t>учреждений</a:t>
            </a:r>
            <a:endParaRPr lang="en-US" dirty="0">
              <a:solidFill>
                <a:schemeClr val="accent5">
                  <a:lumMod val="50000"/>
                </a:schemeClr>
              </a:solidFill>
            </a:endParaRPr>
          </a:p>
        </p:txBody>
      </p:sp>
      <p:sp>
        <p:nvSpPr>
          <p:cNvPr id="6" name="Rectangle 5"/>
          <p:cNvSpPr/>
          <p:nvPr/>
        </p:nvSpPr>
        <p:spPr>
          <a:xfrm>
            <a:off x="7994783" y="3979855"/>
            <a:ext cx="1412566" cy="430887"/>
          </a:xfrm>
          <a:prstGeom prst="rect">
            <a:avLst/>
          </a:prstGeom>
        </p:spPr>
        <p:txBody>
          <a:bodyPr wrap="none">
            <a:spAutoFit/>
          </a:bodyPr>
          <a:lstStyle/>
          <a:p>
            <a:r>
              <a:rPr lang="en-GB" sz="2200" b="1" dirty="0">
                <a:solidFill>
                  <a:schemeClr val="accent5">
                    <a:lumMod val="50000"/>
                  </a:schemeClr>
                </a:solidFill>
              </a:rPr>
              <a:t>2019-2022</a:t>
            </a:r>
            <a:endParaRPr lang="en-US" sz="2200" b="1" dirty="0">
              <a:solidFill>
                <a:schemeClr val="accent5">
                  <a:lumMod val="50000"/>
                </a:schemeClr>
              </a:solidFill>
            </a:endParaRPr>
          </a:p>
        </p:txBody>
      </p:sp>
      <p:sp>
        <p:nvSpPr>
          <p:cNvPr id="7" name="Rectangle 6"/>
          <p:cNvSpPr/>
          <p:nvPr/>
        </p:nvSpPr>
        <p:spPr>
          <a:xfrm>
            <a:off x="6910085" y="65701"/>
            <a:ext cx="5185337" cy="707886"/>
          </a:xfrm>
          <a:prstGeom prst="rect">
            <a:avLst/>
          </a:prstGeom>
        </p:spPr>
        <p:txBody>
          <a:bodyPr wrap="square">
            <a:spAutoFit/>
          </a:bodyPr>
          <a:lstStyle/>
          <a:p>
            <a:pPr algn="ctr"/>
            <a:r>
              <a:rPr lang="ru-RU" sz="2000" b="0" dirty="0"/>
              <a:t>Интеграция</a:t>
            </a:r>
            <a:r>
              <a:rPr lang="en-GB" sz="2000" b="0" dirty="0"/>
              <a:t> AGFIS</a:t>
            </a:r>
            <a:r>
              <a:rPr lang="ru-RU" sz="2000" b="0" dirty="0"/>
              <a:t> с системой Управлени</a:t>
            </a:r>
            <a:r>
              <a:rPr lang="ru-RU" sz="2000" dirty="0"/>
              <a:t>я по государственным закупкам</a:t>
            </a:r>
            <a:r>
              <a:rPr lang="en-GB" sz="2000" b="0" dirty="0"/>
              <a:t> </a:t>
            </a:r>
            <a:endParaRPr lang="en-US" sz="2000" dirty="0"/>
          </a:p>
        </p:txBody>
      </p:sp>
      <p:sp>
        <p:nvSpPr>
          <p:cNvPr id="8" name="Rectangle 7"/>
          <p:cNvSpPr/>
          <p:nvPr/>
        </p:nvSpPr>
        <p:spPr>
          <a:xfrm>
            <a:off x="8929212" y="1724702"/>
            <a:ext cx="755335" cy="430887"/>
          </a:xfrm>
          <a:prstGeom prst="rect">
            <a:avLst/>
          </a:prstGeom>
        </p:spPr>
        <p:txBody>
          <a:bodyPr wrap="none">
            <a:spAutoFit/>
          </a:bodyPr>
          <a:lstStyle/>
          <a:p>
            <a:r>
              <a:rPr lang="en-GB" sz="2200" b="1" dirty="0"/>
              <a:t>2019</a:t>
            </a:r>
            <a:endParaRPr lang="en-US" sz="2200" b="1" dirty="0"/>
          </a:p>
        </p:txBody>
      </p:sp>
      <p:sp>
        <p:nvSpPr>
          <p:cNvPr id="11" name="Rectangle 10"/>
          <p:cNvSpPr/>
          <p:nvPr/>
        </p:nvSpPr>
        <p:spPr>
          <a:xfrm>
            <a:off x="4181000" y="5002682"/>
            <a:ext cx="1412566" cy="430887"/>
          </a:xfrm>
          <a:prstGeom prst="rect">
            <a:avLst/>
          </a:prstGeom>
        </p:spPr>
        <p:txBody>
          <a:bodyPr wrap="none">
            <a:spAutoFit/>
          </a:bodyPr>
          <a:lstStyle/>
          <a:p>
            <a:r>
              <a:rPr lang="en-GB" sz="2200" b="1" dirty="0">
                <a:solidFill>
                  <a:srgbClr val="00B0F0"/>
                </a:solidFill>
              </a:rPr>
              <a:t>2011-2023</a:t>
            </a:r>
            <a:endParaRPr lang="en-US" sz="2200" b="1" dirty="0">
              <a:solidFill>
                <a:srgbClr val="00B0F0"/>
              </a:solidFill>
            </a:endParaRPr>
          </a:p>
        </p:txBody>
      </p:sp>
      <p:sp>
        <p:nvSpPr>
          <p:cNvPr id="12" name="Rectangle 11"/>
          <p:cNvSpPr/>
          <p:nvPr/>
        </p:nvSpPr>
        <p:spPr>
          <a:xfrm>
            <a:off x="4245296" y="5842337"/>
            <a:ext cx="2697405" cy="1015663"/>
          </a:xfrm>
          <a:prstGeom prst="rect">
            <a:avLst/>
          </a:prstGeom>
        </p:spPr>
        <p:txBody>
          <a:bodyPr wrap="none">
            <a:spAutoFit/>
          </a:bodyPr>
          <a:lstStyle/>
          <a:p>
            <a:r>
              <a:rPr lang="ru-RU" sz="2000" b="0" dirty="0">
                <a:solidFill>
                  <a:srgbClr val="0091C4"/>
                </a:solidFill>
              </a:rPr>
              <a:t>Расширение</a:t>
            </a:r>
            <a:r>
              <a:rPr lang="en-GB" sz="2000" b="0" dirty="0">
                <a:solidFill>
                  <a:srgbClr val="0091C4"/>
                </a:solidFill>
              </a:rPr>
              <a:t> SIFQ:</a:t>
            </a:r>
          </a:p>
          <a:p>
            <a:r>
              <a:rPr lang="en-GB" sz="2000" b="0" dirty="0">
                <a:solidFill>
                  <a:srgbClr val="0091C4"/>
                </a:solidFill>
              </a:rPr>
              <a:t>    </a:t>
            </a:r>
            <a:r>
              <a:rPr lang="ru-RU" sz="2000" b="0" dirty="0">
                <a:solidFill>
                  <a:srgbClr val="0091C4"/>
                </a:solidFill>
              </a:rPr>
              <a:t>До</a:t>
            </a:r>
            <a:r>
              <a:rPr lang="en-GB" sz="2000" b="0" dirty="0">
                <a:solidFill>
                  <a:srgbClr val="0091C4"/>
                </a:solidFill>
              </a:rPr>
              <a:t> 2022</a:t>
            </a:r>
            <a:r>
              <a:rPr lang="ru-RU" sz="2000" b="0" dirty="0">
                <a:solidFill>
                  <a:srgbClr val="0091C4"/>
                </a:solidFill>
              </a:rPr>
              <a:t> – 15 РБС</a:t>
            </a:r>
            <a:r>
              <a:rPr lang="en-GB" sz="2000" b="0" dirty="0">
                <a:solidFill>
                  <a:srgbClr val="0091C4"/>
                </a:solidFill>
              </a:rPr>
              <a:t>,</a:t>
            </a:r>
          </a:p>
          <a:p>
            <a:r>
              <a:rPr lang="en-GB" sz="2000" dirty="0">
                <a:solidFill>
                  <a:srgbClr val="0091C4"/>
                </a:solidFill>
              </a:rPr>
              <a:t>    </a:t>
            </a:r>
            <a:r>
              <a:rPr lang="ru-RU" sz="2000" dirty="0">
                <a:solidFill>
                  <a:srgbClr val="0091C4"/>
                </a:solidFill>
              </a:rPr>
              <a:t>В</a:t>
            </a:r>
            <a:r>
              <a:rPr lang="en-GB" sz="2000" dirty="0">
                <a:solidFill>
                  <a:srgbClr val="0091C4"/>
                </a:solidFill>
              </a:rPr>
              <a:t> 2023 </a:t>
            </a:r>
            <a:r>
              <a:rPr lang="ru-RU" sz="2000" dirty="0">
                <a:solidFill>
                  <a:srgbClr val="0091C4"/>
                </a:solidFill>
              </a:rPr>
              <a:t>– еще 5 РБС</a:t>
            </a:r>
            <a:r>
              <a:rPr lang="en-GB" sz="2000" dirty="0">
                <a:solidFill>
                  <a:srgbClr val="0091C4"/>
                </a:solidFill>
              </a:rPr>
              <a:t>.</a:t>
            </a:r>
            <a:r>
              <a:rPr lang="en-GB" sz="2000" b="0" dirty="0">
                <a:solidFill>
                  <a:srgbClr val="0091C4"/>
                </a:solidFill>
              </a:rPr>
              <a:t> </a:t>
            </a:r>
            <a:endParaRPr lang="en-US" sz="2000" dirty="0">
              <a:solidFill>
                <a:srgbClr val="0091C4"/>
              </a:solidFill>
            </a:endParaRPr>
          </a:p>
        </p:txBody>
      </p:sp>
      <p:sp>
        <p:nvSpPr>
          <p:cNvPr id="14" name="Rectangle 13"/>
          <p:cNvSpPr/>
          <p:nvPr/>
        </p:nvSpPr>
        <p:spPr>
          <a:xfrm>
            <a:off x="5226793" y="3198465"/>
            <a:ext cx="755335" cy="430887"/>
          </a:xfrm>
          <a:prstGeom prst="rect">
            <a:avLst/>
          </a:prstGeom>
        </p:spPr>
        <p:txBody>
          <a:bodyPr wrap="none">
            <a:spAutoFit/>
          </a:bodyPr>
          <a:lstStyle/>
          <a:p>
            <a:r>
              <a:rPr lang="en-GB" sz="2200" b="1" dirty="0">
                <a:solidFill>
                  <a:srgbClr val="0070C0"/>
                </a:solidFill>
              </a:rPr>
              <a:t>2015</a:t>
            </a:r>
            <a:endParaRPr lang="en-US" sz="2200" b="1" dirty="0">
              <a:solidFill>
                <a:srgbClr val="0070C0"/>
              </a:solidFill>
            </a:endParaRPr>
          </a:p>
        </p:txBody>
      </p:sp>
      <p:sp>
        <p:nvSpPr>
          <p:cNvPr id="15" name="Rectangle 14"/>
          <p:cNvSpPr/>
          <p:nvPr/>
        </p:nvSpPr>
        <p:spPr>
          <a:xfrm>
            <a:off x="308344" y="871885"/>
            <a:ext cx="8623005" cy="58477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ru-RU" sz="3200" b="1" dirty="0">
                <a:ln w="0"/>
                <a:solidFill>
                  <a:srgbClr val="C89800"/>
                </a:solidFill>
                <a:effectLst>
                  <a:outerShdw blurRad="38100" dist="19050" dir="2700000" algn="tl" rotWithShape="0">
                    <a:schemeClr val="dk1">
                      <a:alpha val="40000"/>
                    </a:schemeClr>
                  </a:outerShdw>
                </a:effectLst>
              </a:rPr>
              <a:t>Интеграция </a:t>
            </a:r>
            <a:r>
              <a:rPr lang="en-US" sz="3200" b="1" dirty="0">
                <a:ln w="0"/>
                <a:solidFill>
                  <a:srgbClr val="C89800"/>
                </a:solidFill>
                <a:effectLst>
                  <a:outerShdw blurRad="38100" dist="19050" dir="2700000" algn="tl" rotWithShape="0">
                    <a:schemeClr val="dk1">
                      <a:alpha val="40000"/>
                    </a:schemeClr>
                  </a:outerShdw>
                </a:effectLst>
              </a:rPr>
              <a:t>AGFIS</a:t>
            </a:r>
            <a:r>
              <a:rPr lang="ru-RU" sz="3200" b="1" dirty="0">
                <a:ln w="0"/>
                <a:solidFill>
                  <a:srgbClr val="C89800"/>
                </a:solidFill>
                <a:effectLst>
                  <a:outerShdw blurRad="38100" dist="19050" dir="2700000" algn="tl" rotWithShape="0">
                    <a:schemeClr val="dk1">
                      <a:alpha val="40000"/>
                    </a:schemeClr>
                  </a:outerShdw>
                </a:effectLst>
              </a:rPr>
              <a:t> с рядом систем</a:t>
            </a:r>
            <a:endParaRPr lang="en-US" sz="3200" b="1" dirty="0">
              <a:ln w="0"/>
              <a:solidFill>
                <a:srgbClr val="C89800"/>
              </a:solidFill>
              <a:effectLst>
                <a:outerShdw blurRad="38100" dist="19050" dir="2700000" algn="tl" rotWithShape="0">
                  <a:schemeClr val="dk1">
                    <a:alpha val="40000"/>
                  </a:schemeClr>
                </a:outerShdw>
              </a:effectLst>
            </a:endParaRPr>
          </a:p>
        </p:txBody>
      </p:sp>
      <p:sp>
        <p:nvSpPr>
          <p:cNvPr id="16" name="Rectangle 15"/>
          <p:cNvSpPr/>
          <p:nvPr/>
        </p:nvSpPr>
        <p:spPr>
          <a:xfrm>
            <a:off x="2391662" y="1644018"/>
            <a:ext cx="5163511" cy="1015663"/>
          </a:xfrm>
          <a:prstGeom prst="rect">
            <a:avLst/>
          </a:prstGeom>
        </p:spPr>
        <p:txBody>
          <a:bodyPr wrap="square">
            <a:spAutoFit/>
          </a:bodyPr>
          <a:lstStyle/>
          <a:p>
            <a:pPr algn="ctr"/>
            <a:r>
              <a:rPr lang="ru-RU" sz="2000" b="0" dirty="0">
                <a:solidFill>
                  <a:srgbClr val="0070C0"/>
                </a:solidFill>
              </a:rPr>
              <a:t>Интеграция</a:t>
            </a:r>
            <a:r>
              <a:rPr lang="en-GB" sz="2000" b="0" dirty="0">
                <a:solidFill>
                  <a:srgbClr val="0070C0"/>
                </a:solidFill>
              </a:rPr>
              <a:t> AGFIS </a:t>
            </a:r>
          </a:p>
          <a:p>
            <a:pPr algn="ctr"/>
            <a:r>
              <a:rPr lang="ru-RU" sz="2000" dirty="0">
                <a:solidFill>
                  <a:srgbClr val="0070C0"/>
                </a:solidFill>
              </a:rPr>
              <a:t>с</a:t>
            </a:r>
            <a:r>
              <a:rPr lang="ru-RU" sz="2000" b="0" dirty="0">
                <a:solidFill>
                  <a:srgbClr val="0070C0"/>
                </a:solidFill>
              </a:rPr>
              <a:t> системой «электронных платежей»</a:t>
            </a:r>
            <a:r>
              <a:rPr lang="en-GB" sz="2000" b="0" dirty="0">
                <a:solidFill>
                  <a:srgbClr val="0070C0"/>
                </a:solidFill>
              </a:rPr>
              <a:t> C@T's System </a:t>
            </a:r>
            <a:r>
              <a:rPr lang="ru-RU" sz="2000" b="0" dirty="0">
                <a:solidFill>
                  <a:srgbClr val="0070C0"/>
                </a:solidFill>
              </a:rPr>
              <a:t>Главного налогового управления</a:t>
            </a:r>
            <a:r>
              <a:rPr lang="en-GB" sz="2000" b="0" dirty="0">
                <a:solidFill>
                  <a:srgbClr val="0070C0"/>
                </a:solidFill>
              </a:rPr>
              <a:t> </a:t>
            </a:r>
            <a:endParaRPr lang="en-US" sz="2000" dirty="0">
              <a:solidFill>
                <a:srgbClr val="0070C0"/>
              </a:solidFill>
            </a:endParaRPr>
          </a:p>
        </p:txBody>
      </p:sp>
      <p:sp>
        <p:nvSpPr>
          <p:cNvPr id="17" name="Rectangle 16"/>
          <p:cNvSpPr/>
          <p:nvPr/>
        </p:nvSpPr>
        <p:spPr>
          <a:xfrm>
            <a:off x="944020" y="3105834"/>
            <a:ext cx="2759282" cy="707886"/>
          </a:xfrm>
          <a:prstGeom prst="rect">
            <a:avLst/>
          </a:prstGeom>
        </p:spPr>
        <p:txBody>
          <a:bodyPr wrap="none">
            <a:spAutoFit/>
          </a:bodyPr>
          <a:lstStyle/>
          <a:p>
            <a:r>
              <a:rPr lang="ru-RU" sz="2000" b="0" dirty="0">
                <a:solidFill>
                  <a:schemeClr val="accent6">
                    <a:lumMod val="50000"/>
                  </a:schemeClr>
                </a:solidFill>
              </a:rPr>
              <a:t>Интеграция</a:t>
            </a:r>
            <a:r>
              <a:rPr lang="en-GB" sz="2000" b="0" dirty="0">
                <a:solidFill>
                  <a:schemeClr val="accent6">
                    <a:lumMod val="50000"/>
                  </a:schemeClr>
                </a:solidFill>
              </a:rPr>
              <a:t> AGFIS</a:t>
            </a:r>
            <a:r>
              <a:rPr lang="ru-RU" sz="2000" b="0" dirty="0">
                <a:solidFill>
                  <a:schemeClr val="accent6">
                    <a:lumMod val="50000"/>
                  </a:schemeClr>
                </a:solidFill>
              </a:rPr>
              <a:t> </a:t>
            </a:r>
          </a:p>
          <a:p>
            <a:r>
              <a:rPr lang="ru-RU" sz="2000" b="0" dirty="0">
                <a:solidFill>
                  <a:schemeClr val="accent6">
                    <a:lumMod val="50000"/>
                  </a:schemeClr>
                </a:solidFill>
              </a:rPr>
              <a:t>с банковской системой</a:t>
            </a:r>
            <a:r>
              <a:rPr lang="en-GB" sz="2000" b="0" dirty="0">
                <a:solidFill>
                  <a:schemeClr val="accent6">
                    <a:lumMod val="50000"/>
                  </a:schemeClr>
                </a:solidFill>
              </a:rPr>
              <a:t> </a:t>
            </a:r>
            <a:endParaRPr lang="en-US" sz="2000" dirty="0">
              <a:solidFill>
                <a:schemeClr val="accent6">
                  <a:lumMod val="50000"/>
                </a:schemeClr>
              </a:solidFill>
            </a:endParaRPr>
          </a:p>
        </p:txBody>
      </p:sp>
      <p:sp>
        <p:nvSpPr>
          <p:cNvPr id="18" name="Rectangle 17"/>
          <p:cNvSpPr/>
          <p:nvPr/>
        </p:nvSpPr>
        <p:spPr>
          <a:xfrm>
            <a:off x="1636327" y="4301793"/>
            <a:ext cx="755335" cy="430887"/>
          </a:xfrm>
          <a:prstGeom prst="rect">
            <a:avLst/>
          </a:prstGeom>
        </p:spPr>
        <p:txBody>
          <a:bodyPr wrap="none">
            <a:spAutoFit/>
          </a:bodyPr>
          <a:lstStyle/>
          <a:p>
            <a:r>
              <a:rPr lang="en-GB" sz="2200" b="1" dirty="0">
                <a:solidFill>
                  <a:schemeClr val="accent6">
                    <a:lumMod val="50000"/>
                  </a:schemeClr>
                </a:solidFill>
              </a:rPr>
              <a:t>2010</a:t>
            </a:r>
            <a:endParaRPr lang="en-US" sz="2200" b="1" dirty="0">
              <a:solidFill>
                <a:schemeClr val="accent6">
                  <a:lumMod val="50000"/>
                </a:schemeClr>
              </a:solidFill>
            </a:endParaRPr>
          </a:p>
        </p:txBody>
      </p:sp>
      <p:sp>
        <p:nvSpPr>
          <p:cNvPr id="19" name="Rectangle 18"/>
          <p:cNvSpPr/>
          <p:nvPr/>
        </p:nvSpPr>
        <p:spPr>
          <a:xfrm>
            <a:off x="1268962" y="5605073"/>
            <a:ext cx="4859139" cy="615553"/>
          </a:xfrm>
          <a:prstGeom prst="rect">
            <a:avLst/>
          </a:prstGeom>
        </p:spPr>
        <p:txBody>
          <a:bodyPr wrap="square">
            <a:spAutoFit/>
          </a:bodyPr>
          <a:lstStyle/>
          <a:p>
            <a:r>
              <a:rPr lang="ru-RU" sz="1700" b="1" dirty="0">
                <a:solidFill>
                  <a:schemeClr val="accent4">
                    <a:lumMod val="75000"/>
                  </a:schemeClr>
                </a:solidFill>
              </a:rPr>
              <a:t>Окончательная приемка </a:t>
            </a:r>
          </a:p>
          <a:p>
            <a:r>
              <a:rPr lang="ru-RU" sz="1700" b="1" dirty="0">
                <a:solidFill>
                  <a:schemeClr val="accent4">
                    <a:lumMod val="75000"/>
                  </a:schemeClr>
                </a:solidFill>
              </a:rPr>
              <a:t>(</a:t>
            </a:r>
            <a:r>
              <a:rPr lang="ru-RU" sz="1400" b="1" dirty="0">
                <a:solidFill>
                  <a:schemeClr val="accent4">
                    <a:lumMod val="75000"/>
                  </a:schemeClr>
                </a:solidFill>
              </a:rPr>
              <a:t>проектирование и тестирование)</a:t>
            </a:r>
            <a:endParaRPr lang="en-GB" sz="1400" b="1" dirty="0">
              <a:solidFill>
                <a:schemeClr val="accent4">
                  <a:lumMod val="75000"/>
                </a:schemeClr>
              </a:solidFill>
            </a:endParaRPr>
          </a:p>
        </p:txBody>
      </p:sp>
      <p:sp>
        <p:nvSpPr>
          <p:cNvPr id="20" name="Rectangle 19"/>
          <p:cNvSpPr/>
          <p:nvPr/>
        </p:nvSpPr>
        <p:spPr>
          <a:xfrm>
            <a:off x="115393" y="5932654"/>
            <a:ext cx="819455" cy="430887"/>
          </a:xfrm>
          <a:prstGeom prst="rect">
            <a:avLst/>
          </a:prstGeom>
          <a:solidFill>
            <a:srgbClr val="FFC000"/>
          </a:solidFill>
          <a:ln>
            <a:solidFill>
              <a:schemeClr val="accent2">
                <a:lumMod val="50000"/>
              </a:schemeClr>
            </a:solidFill>
          </a:ln>
        </p:spPr>
        <p:txBody>
          <a:bodyPr wrap="none">
            <a:spAutoFit/>
            <a:scene3d>
              <a:camera prst="orthographicFront"/>
              <a:lightRig rig="soft" dir="t">
                <a:rot lat="0" lon="0" rev="15600000"/>
              </a:lightRig>
            </a:scene3d>
            <a:sp3d extrusionH="57150" prstMaterial="softEdge">
              <a:bevelT w="25400" h="38100"/>
            </a:sp3d>
          </a:bodyPr>
          <a:lstStyle/>
          <a:p>
            <a:r>
              <a:rPr lang="en-GB" sz="2200" b="1" dirty="0">
                <a:ln/>
              </a:rPr>
              <a:t>2006 </a:t>
            </a:r>
            <a:endParaRPr lang="en-US" sz="2200" b="1" dirty="0">
              <a:ln/>
            </a:endParaRPr>
          </a:p>
        </p:txBody>
      </p:sp>
      <p:sp>
        <p:nvSpPr>
          <p:cNvPr id="21" name="TextBox 20"/>
          <p:cNvSpPr txBox="1"/>
          <p:nvPr/>
        </p:nvSpPr>
        <p:spPr>
          <a:xfrm>
            <a:off x="944020" y="6106009"/>
            <a:ext cx="3319636" cy="338554"/>
          </a:xfrm>
          <a:prstGeom prst="rect">
            <a:avLst/>
          </a:prstGeom>
          <a:noFill/>
        </p:spPr>
        <p:txBody>
          <a:bodyPr wrap="square" rtlCol="0">
            <a:spAutoFit/>
          </a:bodyPr>
          <a:lstStyle/>
          <a:p>
            <a:r>
              <a:rPr lang="ru-RU" sz="1600" b="1" dirty="0">
                <a:solidFill>
                  <a:schemeClr val="accent4">
                    <a:lumMod val="75000"/>
                  </a:schemeClr>
                </a:solidFill>
              </a:rPr>
              <a:t>Ввод в эксплуатацию</a:t>
            </a:r>
            <a:r>
              <a:rPr lang="en-GB" sz="1600" b="1" dirty="0">
                <a:solidFill>
                  <a:schemeClr val="accent4">
                    <a:lumMod val="75000"/>
                  </a:schemeClr>
                </a:solidFill>
              </a:rPr>
              <a:t> – </a:t>
            </a:r>
            <a:r>
              <a:rPr lang="ru-RU" sz="1600" b="1" dirty="0">
                <a:solidFill>
                  <a:schemeClr val="accent4">
                    <a:lumMod val="75000"/>
                  </a:schemeClr>
                </a:solidFill>
              </a:rPr>
              <a:t>09.</a:t>
            </a:r>
            <a:r>
              <a:rPr lang="en-GB" sz="1600" b="1" dirty="0">
                <a:solidFill>
                  <a:schemeClr val="accent4">
                    <a:lumMod val="75000"/>
                  </a:schemeClr>
                </a:solidFill>
              </a:rPr>
              <a:t>2010 </a:t>
            </a:r>
          </a:p>
        </p:txBody>
      </p:sp>
      <p:sp>
        <p:nvSpPr>
          <p:cNvPr id="22" name="TextBox 21"/>
          <p:cNvSpPr txBox="1"/>
          <p:nvPr/>
        </p:nvSpPr>
        <p:spPr>
          <a:xfrm>
            <a:off x="0" y="6340932"/>
            <a:ext cx="4572000" cy="369332"/>
          </a:xfrm>
          <a:prstGeom prst="rect">
            <a:avLst/>
          </a:prstGeom>
          <a:noFill/>
        </p:spPr>
        <p:txBody>
          <a:bodyPr wrap="square" rtlCol="0">
            <a:spAutoFit/>
          </a:bodyPr>
          <a:lstStyle/>
          <a:p>
            <a:r>
              <a:rPr lang="ru-RU" b="1" dirty="0">
                <a:solidFill>
                  <a:schemeClr val="accent4">
                    <a:lumMod val="75000"/>
                  </a:schemeClr>
                </a:solidFill>
              </a:rPr>
              <a:t>Модернизация в</a:t>
            </a:r>
            <a:r>
              <a:rPr lang="en-GB" b="1" dirty="0">
                <a:solidFill>
                  <a:schemeClr val="accent4">
                    <a:lumMod val="75000"/>
                  </a:schemeClr>
                </a:solidFill>
              </a:rPr>
              <a:t> 2013</a:t>
            </a:r>
            <a:r>
              <a:rPr lang="ru-RU" b="1" dirty="0">
                <a:solidFill>
                  <a:schemeClr val="accent4">
                    <a:lumMod val="75000"/>
                  </a:schemeClr>
                </a:solidFill>
              </a:rPr>
              <a:t> </a:t>
            </a:r>
            <a:r>
              <a:rPr lang="en-GB" b="1" dirty="0">
                <a:solidFill>
                  <a:schemeClr val="accent4">
                    <a:lumMod val="75000"/>
                  </a:schemeClr>
                </a:solidFill>
              </a:rPr>
              <a:t>–</a:t>
            </a:r>
            <a:r>
              <a:rPr lang="ru-RU" b="1" dirty="0">
                <a:solidFill>
                  <a:schemeClr val="accent4">
                    <a:lumMod val="75000"/>
                  </a:schemeClr>
                </a:solidFill>
              </a:rPr>
              <a:t> версия </a:t>
            </a:r>
            <a:r>
              <a:rPr lang="en-GB" b="1" dirty="0">
                <a:solidFill>
                  <a:schemeClr val="accent4">
                    <a:lumMod val="75000"/>
                  </a:schemeClr>
                </a:solidFill>
              </a:rPr>
              <a:t>R12 Oracle </a:t>
            </a:r>
            <a:endParaRPr lang="en-US" dirty="0"/>
          </a:p>
        </p:txBody>
      </p:sp>
      <p:pic>
        <p:nvPicPr>
          <p:cNvPr id="9218" name="Picture 2"/>
          <p:cNvPicPr>
            <a:picLocks noChangeAspect="1" noChangeArrowheads="1"/>
          </p:cNvPicPr>
          <p:nvPr/>
        </p:nvPicPr>
        <p:blipFill>
          <a:blip r:embed="rId4"/>
          <a:srcRect/>
          <a:stretch>
            <a:fillRect/>
          </a:stretch>
        </p:blipFill>
        <p:spPr bwMode="auto">
          <a:xfrm>
            <a:off x="10515600" y="2814621"/>
            <a:ext cx="1368056" cy="1074349"/>
          </a:xfrm>
          <a:prstGeom prst="rect">
            <a:avLst/>
          </a:prstGeom>
          <a:noFill/>
          <a:ln w="9525">
            <a:noFill/>
            <a:miter lim="800000"/>
            <a:headEnd/>
            <a:tailEnd/>
          </a:ln>
          <a:effectLst/>
        </p:spPr>
      </p:pic>
      <p:sp>
        <p:nvSpPr>
          <p:cNvPr id="23" name="TextBox 22"/>
          <p:cNvSpPr txBox="1"/>
          <p:nvPr/>
        </p:nvSpPr>
        <p:spPr>
          <a:xfrm>
            <a:off x="11291777" y="2902688"/>
            <a:ext cx="669851" cy="369332"/>
          </a:xfrm>
          <a:prstGeom prst="rect">
            <a:avLst/>
          </a:prstGeom>
          <a:noFill/>
        </p:spPr>
        <p:txBody>
          <a:bodyPr wrap="square" rtlCol="0">
            <a:spAutoFit/>
          </a:bodyPr>
          <a:lstStyle/>
          <a:p>
            <a:endParaRPr lang="en-US" dirty="0"/>
          </a:p>
        </p:txBody>
      </p:sp>
      <p:sp>
        <p:nvSpPr>
          <p:cNvPr id="24" name="Rectangle 23"/>
          <p:cNvSpPr/>
          <p:nvPr/>
        </p:nvSpPr>
        <p:spPr>
          <a:xfrm>
            <a:off x="10867881" y="3121110"/>
            <a:ext cx="755335" cy="430887"/>
          </a:xfrm>
          <a:prstGeom prst="rect">
            <a:avLst/>
          </a:prstGeom>
        </p:spPr>
        <p:txBody>
          <a:bodyPr wrap="none">
            <a:spAutoFit/>
          </a:bodyPr>
          <a:lstStyle/>
          <a:p>
            <a:r>
              <a:rPr lang="en-GB" sz="2200" b="1" dirty="0"/>
              <a:t>2019</a:t>
            </a:r>
            <a:endParaRPr lang="en-US" sz="2200" b="1" dirty="0"/>
          </a:p>
        </p:txBody>
      </p:sp>
      <p:cxnSp>
        <p:nvCxnSpPr>
          <p:cNvPr id="26" name="Straight Connector 25"/>
          <p:cNvCxnSpPr/>
          <p:nvPr/>
        </p:nvCxnSpPr>
        <p:spPr>
          <a:xfrm>
            <a:off x="10409274" y="3136605"/>
            <a:ext cx="212652" cy="6379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94112" y="3860746"/>
            <a:ext cx="2597888" cy="892552"/>
          </a:xfrm>
          <a:prstGeom prst="rect">
            <a:avLst/>
          </a:prstGeom>
        </p:spPr>
        <p:txBody>
          <a:bodyPr wrap="square">
            <a:spAutoFit/>
          </a:bodyPr>
          <a:lstStyle/>
          <a:p>
            <a:pPr algn="ctr" latinLnBrk="1"/>
            <a:r>
              <a:rPr lang="ru-RU" altLang="ko-KR" dirty="0">
                <a:solidFill>
                  <a:schemeClr val="accent6">
                    <a:lumMod val="50000"/>
                  </a:schemeClr>
                </a:solidFill>
                <a:latin typeface="Open Sans"/>
                <a:cs typeface="Arial" pitchFamily="34" charset="0"/>
              </a:rPr>
              <a:t>Утвержденные средства из ССБП</a:t>
            </a:r>
            <a:r>
              <a:rPr lang="en-US" altLang="ko-KR" dirty="0">
                <a:solidFill>
                  <a:schemeClr val="accent6">
                    <a:lumMod val="50000"/>
                  </a:schemeClr>
                </a:solidFill>
                <a:latin typeface="Open Sans"/>
                <a:cs typeface="Arial" pitchFamily="34" charset="0"/>
              </a:rPr>
              <a:t> </a:t>
            </a:r>
          </a:p>
          <a:p>
            <a:pPr algn="ctr" latinLnBrk="1"/>
            <a:r>
              <a:rPr lang="en-US" altLang="ko-KR" sz="1600" dirty="0">
                <a:solidFill>
                  <a:schemeClr val="accent6">
                    <a:lumMod val="50000"/>
                  </a:schemeClr>
                </a:solidFill>
                <a:latin typeface="Open Sans"/>
                <a:cs typeface="Arial" pitchFamily="34" charset="0"/>
              </a:rPr>
              <a:t>(</a:t>
            </a:r>
            <a:r>
              <a:rPr lang="ru-RU" altLang="ko-KR" sz="1600" dirty="0">
                <a:solidFill>
                  <a:schemeClr val="accent6">
                    <a:lumMod val="50000"/>
                  </a:schemeClr>
                </a:solidFill>
                <a:latin typeface="Open Sans"/>
                <a:cs typeface="Arial" pitchFamily="34" charset="0"/>
              </a:rPr>
              <a:t>в начале года</a:t>
            </a:r>
            <a:r>
              <a:rPr lang="en-US" altLang="ko-KR" sz="1600" dirty="0">
                <a:solidFill>
                  <a:schemeClr val="accent6">
                    <a:lumMod val="50000"/>
                  </a:schemeClr>
                </a:solidFill>
                <a:latin typeface="Open Sans"/>
                <a:cs typeface="Arial" pitchFamily="34" charset="0"/>
              </a:rPr>
              <a:t>)</a:t>
            </a:r>
          </a:p>
        </p:txBody>
      </p:sp>
      <p:grpSp>
        <p:nvGrpSpPr>
          <p:cNvPr id="25" name="Group 1"/>
          <p:cNvGrpSpPr/>
          <p:nvPr/>
        </p:nvGrpSpPr>
        <p:grpSpPr>
          <a:xfrm rot="16200000">
            <a:off x="1385247" y="-1236391"/>
            <a:ext cx="446565" cy="2919347"/>
            <a:chOff x="10903815" y="2144969"/>
            <a:chExt cx="446565" cy="4575348"/>
          </a:xfrm>
        </p:grpSpPr>
        <p:sp>
          <p:nvSpPr>
            <p:cNvPr id="28" name="Rectangle 21"/>
            <p:cNvSpPr>
              <a:spLocks noChangeArrowheads="1"/>
            </p:cNvSpPr>
            <p:nvPr/>
          </p:nvSpPr>
          <p:spPr bwMode="auto">
            <a:xfrm rot="5400000">
              <a:off x="8908818" y="4278754"/>
              <a:ext cx="4575348" cy="307777"/>
            </a:xfrm>
            <a:prstGeom prst="rect">
              <a:avLst/>
            </a:prstGeom>
            <a:noFill/>
            <a:ln w="9525">
              <a:noFill/>
              <a:miter lim="800000"/>
              <a:headEnd/>
              <a:tailEnd/>
            </a:ln>
            <a:scene3d>
              <a:camera prst="orthographicFront"/>
              <a:lightRig rig="threePt" dir="t"/>
            </a:scene3d>
            <a:sp3d>
              <a:bevelB prst="angle"/>
            </a:sp3d>
          </p:spPr>
          <p:txBody>
            <a:bodyPr wrap="square">
              <a:spAutoFit/>
            </a:bodyPr>
            <a:lstStyle/>
            <a:p>
              <a:r>
                <a:rPr lang="en-US" altLang="en-US" sz="1400" dirty="0">
                  <a:solidFill>
                    <a:srgbClr val="002060"/>
                  </a:solidFill>
                </a:rPr>
                <a:t>E-B</a:t>
              </a:r>
              <a:r>
                <a:rPr lang="pl-PL" altLang="en-US" sz="1400" dirty="0">
                  <a:solidFill>
                    <a:srgbClr val="002060"/>
                  </a:solidFill>
                </a:rPr>
                <a:t>S</a:t>
              </a:r>
              <a:r>
                <a:rPr lang="en-US" altLang="en-US" sz="1400" dirty="0">
                  <a:solidFill>
                    <a:srgbClr val="002060"/>
                  </a:solidFill>
                </a:rPr>
                <a:t> Financials, R12 Version </a:t>
              </a:r>
            </a:p>
          </p:txBody>
        </p:sp>
        <p:pic>
          <p:nvPicPr>
            <p:cNvPr id="29" name="Picture 22"/>
            <p:cNvPicPr>
              <a:picLocks noChangeAspect="1" noChangeArrowheads="1"/>
            </p:cNvPicPr>
            <p:nvPr/>
          </p:nvPicPr>
          <p:blipFill>
            <a:blip r:embed="rId5" cstate="print"/>
            <a:srcRect/>
            <a:stretch>
              <a:fillRect/>
            </a:stretch>
          </p:blipFill>
          <p:spPr bwMode="auto">
            <a:xfrm>
              <a:off x="10903815" y="2628219"/>
              <a:ext cx="227061" cy="2466724"/>
            </a:xfrm>
            <a:prstGeom prst="rect">
              <a:avLst/>
            </a:prstGeom>
            <a:noFill/>
            <a:ln w="9525" algn="ctr">
              <a:noFill/>
              <a:prstDash val="dash"/>
              <a:miter lim="800000"/>
              <a:headEnd/>
              <a:tailEnd/>
            </a:ln>
            <a:scene3d>
              <a:camera prst="orthographicFront"/>
              <a:lightRig rig="threePt" dir="t"/>
            </a:scene3d>
            <a:sp3d>
              <a:bevelB prst="angle"/>
            </a:sp3d>
          </p:spPr>
        </p:pic>
      </p:grpSp>
    </p:spTree>
    <p:extLst>
      <p:ext uri="{BB962C8B-B14F-4D97-AF65-F5344CB8AC3E}">
        <p14:creationId xmlns:p14="http://schemas.microsoft.com/office/powerpoint/2010/main" val="210871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3329" y="859012"/>
            <a:ext cx="12192000" cy="6198781"/>
          </a:xfrm>
          <a:prstGeom prst="rect">
            <a:avLst/>
          </a:prstGeom>
        </p:spPr>
      </p:pic>
      <p:sp>
        <p:nvSpPr>
          <p:cNvPr id="10" name="Rectangle 9"/>
          <p:cNvSpPr/>
          <p:nvPr/>
        </p:nvSpPr>
        <p:spPr>
          <a:xfrm>
            <a:off x="1418253" y="45660"/>
            <a:ext cx="9593553" cy="584775"/>
          </a:xfrm>
          <a:prstGeom prst="rect">
            <a:avLst/>
          </a:prstGeom>
        </p:spPr>
        <p:txBody>
          <a:bodyPr wrap="square">
            <a:spAutoFit/>
          </a:bodyPr>
          <a:lstStyle/>
          <a:p>
            <a:r>
              <a:rPr lang="ru-RU" sz="3200" b="1" dirty="0">
                <a:ln w="0"/>
                <a:solidFill>
                  <a:srgbClr val="C89800"/>
                </a:solidFill>
                <a:effectLst>
                  <a:outerShdw blurRad="38100" dist="19050" dir="2700000" algn="tl" rotWithShape="0">
                    <a:schemeClr val="dk1">
                      <a:alpha val="40000"/>
                    </a:schemeClr>
                  </a:outerShdw>
                </a:effectLst>
              </a:rPr>
              <a:t>Интеграция </a:t>
            </a:r>
            <a:r>
              <a:rPr lang="en-US" sz="3200" b="1" dirty="0">
                <a:ln w="0"/>
                <a:solidFill>
                  <a:srgbClr val="C89800"/>
                </a:solidFill>
                <a:effectLst>
                  <a:outerShdw blurRad="38100" dist="19050" dir="2700000" algn="tl" rotWithShape="0">
                    <a:schemeClr val="dk1">
                      <a:alpha val="40000"/>
                    </a:schemeClr>
                  </a:outerShdw>
                </a:effectLst>
              </a:rPr>
              <a:t>AGFIS</a:t>
            </a:r>
            <a:r>
              <a:rPr lang="ru-RU" sz="3200" b="1" dirty="0">
                <a:ln w="0"/>
                <a:solidFill>
                  <a:srgbClr val="C89800"/>
                </a:solidFill>
                <a:effectLst>
                  <a:outerShdw blurRad="38100" dist="19050" dir="2700000" algn="tl" rotWithShape="0">
                    <a:schemeClr val="dk1">
                      <a:alpha val="40000"/>
                    </a:schemeClr>
                  </a:outerShdw>
                </a:effectLst>
              </a:rPr>
              <a:t> с рядом систем (</a:t>
            </a:r>
            <a:r>
              <a:rPr lang="ru-RU" sz="3200" b="1" dirty="0" err="1">
                <a:ln w="0"/>
                <a:solidFill>
                  <a:srgbClr val="C89800"/>
                </a:solidFill>
                <a:effectLst>
                  <a:outerShdw blurRad="38100" dist="19050" dir="2700000" algn="tl" rotWithShape="0">
                    <a:schemeClr val="dk1">
                      <a:alpha val="40000"/>
                    </a:schemeClr>
                  </a:outerShdw>
                </a:effectLst>
              </a:rPr>
              <a:t>прод</a:t>
            </a:r>
            <a:r>
              <a:rPr lang="ru-RU" sz="3200" b="1" dirty="0">
                <a:ln w="0"/>
                <a:solidFill>
                  <a:srgbClr val="C89800"/>
                </a:solidFill>
                <a:effectLst>
                  <a:outerShdw blurRad="38100" dist="19050" dir="2700000" algn="tl" rotWithShape="0">
                    <a:schemeClr val="dk1">
                      <a:alpha val="40000"/>
                    </a:schemeClr>
                  </a:outerShdw>
                </a:effectLst>
              </a:rPr>
              <a:t>.)</a:t>
            </a:r>
            <a:endParaRPr lang="en-US" sz="3200" b="1" dirty="0">
              <a:ln w="0"/>
              <a:solidFill>
                <a:srgbClr val="C89800"/>
              </a:solidFill>
              <a:effectLst>
                <a:outerShdw blurRad="38100" dist="19050" dir="2700000" algn="tl" rotWithShape="0">
                  <a:schemeClr val="dk1">
                    <a:alpha val="40000"/>
                  </a:schemeClr>
                </a:outerShdw>
              </a:effectLst>
            </a:endParaRPr>
          </a:p>
        </p:txBody>
      </p:sp>
      <p:sp>
        <p:nvSpPr>
          <p:cNvPr id="5" name="Rectangle 4"/>
          <p:cNvSpPr/>
          <p:nvPr/>
        </p:nvSpPr>
        <p:spPr>
          <a:xfrm>
            <a:off x="0" y="5360212"/>
            <a:ext cx="9394495" cy="338554"/>
          </a:xfrm>
          <a:prstGeom prst="rect">
            <a:avLst/>
          </a:prstGeom>
        </p:spPr>
        <p:txBody>
          <a:bodyPr wrap="none">
            <a:spAutoFit/>
          </a:bodyPr>
          <a:lstStyle/>
          <a:p>
            <a:pPr>
              <a:lnSpc>
                <a:spcPct val="100000"/>
              </a:lnSpc>
              <a:spcBef>
                <a:spcPct val="0"/>
              </a:spcBef>
              <a:buFontTx/>
              <a:buNone/>
            </a:pPr>
            <a:r>
              <a:rPr lang="ru-RU" altLang="ru-RU" sz="1600" b="1" dirty="0"/>
              <a:t>Устранение бумажного документооборота и формирование единого информационного пространства</a:t>
            </a:r>
            <a:r>
              <a:rPr lang="ru-RU" altLang="ru-RU" sz="1600" dirty="0"/>
              <a:t>.</a:t>
            </a:r>
          </a:p>
        </p:txBody>
      </p:sp>
      <p:sp>
        <p:nvSpPr>
          <p:cNvPr id="6" name="Rectangle 5"/>
          <p:cNvSpPr/>
          <p:nvPr/>
        </p:nvSpPr>
        <p:spPr>
          <a:xfrm>
            <a:off x="464457" y="5987534"/>
            <a:ext cx="6667945" cy="584775"/>
          </a:xfrm>
          <a:prstGeom prst="rect">
            <a:avLst/>
          </a:prstGeom>
        </p:spPr>
        <p:txBody>
          <a:bodyPr wrap="square">
            <a:spAutoFit/>
          </a:bodyPr>
          <a:lstStyle/>
          <a:p>
            <a:r>
              <a:rPr lang="ru-RU" altLang="ru-RU" sz="1600" b="1" dirty="0"/>
              <a:t>Элемент полностью цифровых процедур </a:t>
            </a:r>
          </a:p>
          <a:p>
            <a:r>
              <a:rPr lang="ru-RU" altLang="ru-RU" sz="1600" b="1" dirty="0"/>
              <a:t>и «аудиторского следа».</a:t>
            </a:r>
            <a:endParaRPr lang="en-US" sz="1600" b="1" dirty="0"/>
          </a:p>
        </p:txBody>
      </p:sp>
      <p:sp>
        <p:nvSpPr>
          <p:cNvPr id="8" name="Rectangle 7"/>
          <p:cNvSpPr/>
          <p:nvPr/>
        </p:nvSpPr>
        <p:spPr>
          <a:xfrm>
            <a:off x="169669" y="5679190"/>
            <a:ext cx="5813002" cy="369332"/>
          </a:xfrm>
          <a:prstGeom prst="rect">
            <a:avLst/>
          </a:prstGeom>
        </p:spPr>
        <p:txBody>
          <a:bodyPr wrap="none">
            <a:spAutoFit/>
          </a:bodyPr>
          <a:lstStyle/>
          <a:p>
            <a:r>
              <a:rPr lang="ru-RU" altLang="ru-RU" sz="1600" b="1" dirty="0"/>
              <a:t>Формализация и единообразие форм первичных документов</a:t>
            </a:r>
            <a:r>
              <a:rPr lang="en-US" altLang="ru-RU" dirty="0"/>
              <a:t>.</a:t>
            </a:r>
            <a:endParaRPr lang="en-US" dirty="0"/>
          </a:p>
        </p:txBody>
      </p:sp>
      <p:sp>
        <p:nvSpPr>
          <p:cNvPr id="12" name="Rectangle 11"/>
          <p:cNvSpPr/>
          <p:nvPr/>
        </p:nvSpPr>
        <p:spPr>
          <a:xfrm>
            <a:off x="169669" y="859012"/>
            <a:ext cx="11885482" cy="2554545"/>
          </a:xfrm>
          <a:prstGeom prst="rect">
            <a:avLst/>
          </a:prstGeom>
        </p:spPr>
        <p:txBody>
          <a:bodyPr wrap="square">
            <a:spAutoFit/>
          </a:bodyPr>
          <a:lstStyle/>
          <a:p>
            <a:pPr>
              <a:buClr>
                <a:srgbClr val="2E8AB8"/>
              </a:buClr>
            </a:pPr>
            <a:r>
              <a:rPr lang="ru-RU" sz="2000" dirty="0">
                <a:solidFill>
                  <a:schemeClr val="bg1"/>
                </a:solidFill>
              </a:rPr>
              <a:t>Инструкция №24 от 29 августа 2019 года «О внедрении веб-портала и электронного архива всеми подразделениями органов государственного управления для отправки и архивирования подтверждающей документации по финансовым операциям, осуществляемым через AGFIS», обновленная (№17 от 06 июля 2021 года).</a:t>
            </a:r>
            <a:br>
              <a:rPr lang="ru-RU" sz="2000" dirty="0">
                <a:solidFill>
                  <a:schemeClr val="bg1"/>
                </a:solidFill>
              </a:rPr>
            </a:br>
            <a:r>
              <a:rPr lang="ru-RU" sz="2000" dirty="0">
                <a:solidFill>
                  <a:schemeClr val="bg1"/>
                </a:solidFill>
              </a:rPr>
              <a:t>Документация по расходным операциям сканируется и визируется электронной подписью уполномоченных/исполнительных должностных лиц РБС центральных/местных органов власти, согласовывается ответственной структурой территориального отделения казначейства (TОК) для введения в AGFIS.</a:t>
            </a:r>
          </a:p>
        </p:txBody>
      </p:sp>
      <p:sp>
        <p:nvSpPr>
          <p:cNvPr id="14" name="Rectangle 13"/>
          <p:cNvSpPr/>
          <p:nvPr/>
        </p:nvSpPr>
        <p:spPr>
          <a:xfrm rot="20328266">
            <a:off x="9859589" y="4107562"/>
            <a:ext cx="1512940" cy="738664"/>
          </a:xfrm>
          <a:prstGeom prst="rect">
            <a:avLst/>
          </a:prstGeom>
          <a:scene3d>
            <a:camera prst="perspectiveHeroicExtremeLeftFacing"/>
            <a:lightRig rig="threePt" dir="t"/>
          </a:scene3d>
          <a:sp3d>
            <a:bevelT prst="angle"/>
            <a:bevelB prst="angle"/>
          </a:sp3d>
        </p:spPr>
        <p:txBody>
          <a:bodyPr wrap="square">
            <a:spAutoFit/>
          </a:bodyPr>
          <a:lstStyle/>
          <a:p>
            <a:pPr algn="ctr"/>
            <a:r>
              <a:rPr lang="ru-RU" altLang="ko-KR" sz="1400" b="1" dirty="0">
                <a:solidFill>
                  <a:srgbClr val="0070C0"/>
                </a:solidFill>
                <a:cs typeface="Arial" pitchFamily="34" charset="0"/>
              </a:rPr>
              <a:t>Портал казначейской документации  </a:t>
            </a:r>
            <a:endParaRPr lang="en-US" sz="1400" dirty="0">
              <a:solidFill>
                <a:srgbClr val="0070C0"/>
              </a:solidFill>
            </a:endParaRPr>
          </a:p>
        </p:txBody>
      </p:sp>
      <p:sp>
        <p:nvSpPr>
          <p:cNvPr id="16" name="Rectangle 15"/>
          <p:cNvSpPr/>
          <p:nvPr/>
        </p:nvSpPr>
        <p:spPr>
          <a:xfrm rot="21330402">
            <a:off x="9099351" y="4762002"/>
            <a:ext cx="1877967" cy="1384995"/>
          </a:xfrm>
          <a:prstGeom prst="rect">
            <a:avLst/>
          </a:prstGeom>
          <a:scene3d>
            <a:camera prst="perspectiveContrastingLeftFacing"/>
            <a:lightRig rig="threePt" dir="t"/>
          </a:scene3d>
        </p:spPr>
        <p:txBody>
          <a:bodyPr wrap="square">
            <a:spAutoFit/>
          </a:bodyPr>
          <a:lstStyle/>
          <a:p>
            <a:r>
              <a:rPr lang="en-US" altLang="ko-KR" sz="1400" b="1" dirty="0">
                <a:solidFill>
                  <a:srgbClr val="0070C0"/>
                </a:solidFill>
                <a:cs typeface="Arial" pitchFamily="34" charset="0"/>
              </a:rPr>
              <a:t>      </a:t>
            </a:r>
            <a:r>
              <a:rPr lang="ru-RU" altLang="ko-KR" sz="1400" b="1" dirty="0">
                <a:solidFill>
                  <a:srgbClr val="0070C0"/>
                </a:solidFill>
                <a:cs typeface="Arial" pitchFamily="34" charset="0"/>
              </a:rPr>
              <a:t>Используется как интерактивная платформа между бюджетными учреждениями и Казначейством</a:t>
            </a:r>
            <a:endParaRPr lang="en-US" altLang="ko-KR" sz="1400" b="1" dirty="0">
              <a:solidFill>
                <a:srgbClr val="0070C0"/>
              </a:solidFill>
              <a:cs typeface="Arial" pitchFamily="34" charset="0"/>
            </a:endParaRPr>
          </a:p>
        </p:txBody>
      </p:sp>
    </p:spTree>
    <p:extLst>
      <p:ext uri="{BB962C8B-B14F-4D97-AF65-F5344CB8AC3E}">
        <p14:creationId xmlns:p14="http://schemas.microsoft.com/office/powerpoint/2010/main" val="244630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344794" y="201286"/>
            <a:ext cx="11573197" cy="724247"/>
          </a:xfrm>
        </p:spPr>
        <p:txBody>
          <a:bodyPr vert="horz" lIns="91440" tIns="45720" rIns="91440" bIns="45720" rtlCol="0" anchor="ctr">
            <a:normAutofit fontScale="90000" lnSpcReduction="20000"/>
          </a:bodyPr>
          <a:lstStyle/>
          <a:p>
            <a:pPr defTabSz="1219170" latinLnBrk="1">
              <a:spcBef>
                <a:spcPct val="20000"/>
              </a:spcBef>
            </a:pPr>
            <a:r>
              <a:rPr lang="ru-RU" altLang="en-US" sz="2800" dirty="0">
                <a:ln w="0"/>
                <a:solidFill>
                  <a:srgbClr val="C89800"/>
                </a:solidFill>
                <a:effectLst>
                  <a:outerShdw blurRad="38100" dist="19050" dir="2700000" algn="tl" rotWithShape="0">
                    <a:schemeClr val="dk1">
                      <a:alpha val="40000"/>
                    </a:schemeClr>
                  </a:outerShdw>
                </a:effectLst>
              </a:rPr>
              <a:t>Интеграция </a:t>
            </a:r>
            <a:r>
              <a:rPr lang="en-US" altLang="en-US" sz="2800" dirty="0">
                <a:ln w="0"/>
                <a:solidFill>
                  <a:srgbClr val="C89800"/>
                </a:solidFill>
                <a:effectLst>
                  <a:outerShdw blurRad="38100" dist="19050" dir="2700000" algn="tl" rotWithShape="0">
                    <a:schemeClr val="dk1">
                      <a:alpha val="40000"/>
                    </a:schemeClr>
                  </a:outerShdw>
                </a:effectLst>
              </a:rPr>
              <a:t>HR</a:t>
            </a:r>
            <a:r>
              <a:rPr lang="pl-PL" altLang="en-US" sz="2800" dirty="0">
                <a:ln w="0"/>
                <a:solidFill>
                  <a:srgbClr val="C89800"/>
                </a:solidFill>
                <a:effectLst>
                  <a:outerShdw blurRad="38100" dist="19050" dir="2700000" algn="tl" rotWithShape="0">
                    <a:schemeClr val="dk1">
                      <a:alpha val="40000"/>
                    </a:schemeClr>
                  </a:outerShdw>
                </a:effectLst>
              </a:rPr>
              <a:t>MIS</a:t>
            </a:r>
            <a:r>
              <a:rPr lang="en-US" altLang="en-US" sz="2800" dirty="0">
                <a:ln w="0"/>
                <a:solidFill>
                  <a:srgbClr val="C89800"/>
                </a:solidFill>
                <a:effectLst>
                  <a:outerShdw blurRad="38100" dist="19050" dir="2700000" algn="tl" rotWithShape="0">
                    <a:schemeClr val="dk1">
                      <a:alpha val="40000"/>
                    </a:schemeClr>
                  </a:outerShdw>
                </a:effectLst>
              </a:rPr>
              <a:t> </a:t>
            </a:r>
            <a:r>
              <a:rPr lang="ru-RU" altLang="en-US" sz="2800" dirty="0">
                <a:ln w="0"/>
                <a:solidFill>
                  <a:srgbClr val="C89800"/>
                </a:solidFill>
                <a:effectLst>
                  <a:outerShdw blurRad="38100" dist="19050" dir="2700000" algn="tl" rotWithShape="0">
                    <a:schemeClr val="dk1">
                      <a:alpha val="40000"/>
                    </a:schemeClr>
                  </a:outerShdw>
                </a:effectLst>
              </a:rPr>
              <a:t> с </a:t>
            </a:r>
            <a:r>
              <a:rPr lang="pl-PL" altLang="en-US" sz="2800" dirty="0">
                <a:ln w="0"/>
                <a:solidFill>
                  <a:srgbClr val="C89800"/>
                </a:solidFill>
                <a:effectLst>
                  <a:outerShdw blurRad="38100" dist="19050" dir="2700000" algn="tl" rotWithShape="0">
                    <a:schemeClr val="dk1">
                      <a:alpha val="40000"/>
                    </a:schemeClr>
                  </a:outerShdw>
                </a:effectLst>
              </a:rPr>
              <a:t> Oracle Treasury AGFIS</a:t>
            </a:r>
            <a:r>
              <a:rPr lang="en-US" altLang="en-US" sz="2800" dirty="0">
                <a:ln w="0"/>
                <a:solidFill>
                  <a:srgbClr val="C89800"/>
                </a:solidFill>
                <a:effectLst>
                  <a:outerShdw blurRad="38100" dist="19050" dir="2700000" algn="tl" rotWithShape="0">
                    <a:schemeClr val="dk1">
                      <a:alpha val="40000"/>
                    </a:schemeClr>
                  </a:outerShdw>
                </a:effectLst>
              </a:rPr>
              <a:t> </a:t>
            </a:r>
            <a:r>
              <a:rPr lang="ru-RU" altLang="en-US" sz="2800" dirty="0">
                <a:ln w="0"/>
                <a:solidFill>
                  <a:srgbClr val="C89800"/>
                </a:solidFill>
                <a:effectLst>
                  <a:outerShdw blurRad="38100" dist="19050" dir="2700000" algn="tl" rotWithShape="0">
                    <a:schemeClr val="dk1">
                      <a:alpha val="40000"/>
                    </a:schemeClr>
                  </a:outerShdw>
                </a:effectLst>
              </a:rPr>
              <a:t>для внедрения сервиса оплаты труда </a:t>
            </a:r>
          </a:p>
          <a:p>
            <a:pPr defTabSz="1219170" latinLnBrk="1">
              <a:spcBef>
                <a:spcPct val="20000"/>
              </a:spcBef>
            </a:pPr>
            <a:r>
              <a:rPr lang="ru-RU" altLang="en-US" sz="2800" dirty="0">
                <a:ln w="0"/>
                <a:solidFill>
                  <a:srgbClr val="C89800"/>
                </a:solidFill>
                <a:effectLst>
                  <a:outerShdw blurRad="38100" dist="19050" dir="2700000" algn="tl" rotWithShape="0">
                    <a:schemeClr val="dk1">
                      <a:alpha val="40000"/>
                    </a:schemeClr>
                  </a:outerShdw>
                </a:effectLst>
              </a:rPr>
              <a:t>персонала</a:t>
            </a:r>
            <a:r>
              <a:rPr lang="en-US" altLang="en-US" sz="2800" dirty="0">
                <a:ln w="0"/>
                <a:solidFill>
                  <a:srgbClr val="C89800"/>
                </a:solidFill>
                <a:effectLst>
                  <a:outerShdw blurRad="38100" dist="19050" dir="2700000" algn="tl" rotWithShape="0">
                    <a:schemeClr val="dk1">
                      <a:alpha val="40000"/>
                    </a:schemeClr>
                  </a:outerShdw>
                </a:effectLst>
                <a:ea typeface="+mj-ea"/>
                <a:cs typeface="+mj-cs"/>
              </a:rPr>
              <a:t> </a:t>
            </a:r>
            <a:r>
              <a:rPr lang="ru-RU" altLang="en-US" sz="2800" dirty="0">
                <a:ln w="0"/>
                <a:solidFill>
                  <a:srgbClr val="C89800"/>
                </a:solidFill>
                <a:effectLst>
                  <a:outerShdw blurRad="38100" dist="19050" dir="2700000" algn="tl" rotWithShape="0">
                    <a:schemeClr val="dk1">
                      <a:alpha val="40000"/>
                    </a:schemeClr>
                  </a:outerShdw>
                </a:effectLst>
                <a:ea typeface="+mj-ea"/>
                <a:cs typeface="+mj-cs"/>
              </a:rPr>
              <a:t>в процесс исполнения каждой операции</a:t>
            </a:r>
            <a:endParaRPr lang="en-US" altLang="en-US" sz="2800" dirty="0">
              <a:ln w="0"/>
              <a:solidFill>
                <a:srgbClr val="C89800"/>
              </a:solidFill>
              <a:effectLst>
                <a:outerShdw blurRad="38100" dist="19050" dir="2700000" algn="tl" rotWithShape="0">
                  <a:schemeClr val="dk1">
                    <a:alpha val="40000"/>
                  </a:schemeClr>
                </a:outerShdw>
              </a:effectLst>
              <a:ea typeface="+mj-ea"/>
              <a:cs typeface="+mj-cs"/>
            </a:endParaRPr>
          </a:p>
        </p:txBody>
      </p:sp>
      <p:grpSp>
        <p:nvGrpSpPr>
          <p:cNvPr id="4" name="Group 9">
            <a:extLst>
              <a:ext uri="{FF2B5EF4-FFF2-40B4-BE49-F238E27FC236}">
                <a16:creationId xmlns:a16="http://schemas.microsoft.com/office/drawing/2014/main" id="{4EAC58A2-1E13-45AD-BD79-943AFEB44536}"/>
              </a:ext>
            </a:extLst>
          </p:cNvPr>
          <p:cNvGrpSpPr/>
          <p:nvPr/>
        </p:nvGrpSpPr>
        <p:grpSpPr>
          <a:xfrm>
            <a:off x="1124367" y="3200286"/>
            <a:ext cx="9973950" cy="3159586"/>
            <a:chOff x="1443343" y="2689924"/>
            <a:chExt cx="9973950" cy="3159586"/>
          </a:xfrm>
          <a:solidFill>
            <a:schemeClr val="accent3"/>
          </a:solidFill>
        </p:grpSpPr>
        <p:sp>
          <p:nvSpPr>
            <p:cNvPr id="11" name="Arrow: Bent 10">
              <a:extLst>
                <a:ext uri="{FF2B5EF4-FFF2-40B4-BE49-F238E27FC236}">
                  <a16:creationId xmlns:a16="http://schemas.microsoft.com/office/drawing/2014/main" id="{90A54D9E-66DE-49A4-A1E8-96CE437F3073}"/>
                </a:ext>
              </a:extLst>
            </p:cNvPr>
            <p:cNvSpPr/>
            <p:nvPr/>
          </p:nvSpPr>
          <p:spPr>
            <a:xfrm rot="5400000" flipH="1">
              <a:off x="6412065" y="846049"/>
              <a:ext cx="565464" cy="9441457"/>
            </a:xfrm>
            <a:prstGeom prst="bentArrow">
              <a:avLst>
                <a:gd name="adj1" fmla="val 16995"/>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2" name="Arrow: Bent 11">
              <a:extLst>
                <a:ext uri="{FF2B5EF4-FFF2-40B4-BE49-F238E27FC236}">
                  <a16:creationId xmlns:a16="http://schemas.microsoft.com/office/drawing/2014/main" id="{2DE39461-07E5-4D83-9456-99B88B8789A8}"/>
                </a:ext>
              </a:extLst>
            </p:cNvPr>
            <p:cNvSpPr/>
            <p:nvPr/>
          </p:nvSpPr>
          <p:spPr>
            <a:xfrm rot="16200000">
              <a:off x="5499825" y="-1366558"/>
              <a:ext cx="565464" cy="867842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3" name="Arrow: Bent 12">
              <a:extLst>
                <a:ext uri="{FF2B5EF4-FFF2-40B4-BE49-F238E27FC236}">
                  <a16:creationId xmlns:a16="http://schemas.microsoft.com/office/drawing/2014/main" id="{A6E2F53F-38F0-44DF-87D7-4840EC1A2CAF}"/>
                </a:ext>
              </a:extLst>
            </p:cNvPr>
            <p:cNvSpPr/>
            <p:nvPr/>
          </p:nvSpPr>
          <p:spPr>
            <a:xfrm rot="5400000">
              <a:off x="10483157" y="2782688"/>
              <a:ext cx="565464" cy="130280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Rectangle 13">
              <a:extLst>
                <a:ext uri="{FF2B5EF4-FFF2-40B4-BE49-F238E27FC236}">
                  <a16:creationId xmlns:a16="http://schemas.microsoft.com/office/drawing/2014/main" id="{4D83E8AD-A7F9-4201-ADED-26ADDCA45B8B}"/>
                </a:ext>
              </a:extLst>
            </p:cNvPr>
            <p:cNvSpPr/>
            <p:nvPr/>
          </p:nvSpPr>
          <p:spPr>
            <a:xfrm>
              <a:off x="11198247" y="3707770"/>
              <a:ext cx="103393"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Oval 16">
            <a:extLst>
              <a:ext uri="{FF2B5EF4-FFF2-40B4-BE49-F238E27FC236}">
                <a16:creationId xmlns:a16="http://schemas.microsoft.com/office/drawing/2014/main" id="{35CB05D3-B1E3-467D-AAC1-56B62121BD5C}"/>
              </a:ext>
            </a:extLst>
          </p:cNvPr>
          <p:cNvSpPr/>
          <p:nvPr/>
        </p:nvSpPr>
        <p:spPr>
          <a:xfrm>
            <a:off x="3137261" y="3541438"/>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8" name="TextBox 17">
            <a:extLst>
              <a:ext uri="{FF2B5EF4-FFF2-40B4-BE49-F238E27FC236}">
                <a16:creationId xmlns:a16="http://schemas.microsoft.com/office/drawing/2014/main" id="{F7791F88-EF9B-4DBD-A6BD-A910CA88F0F2}"/>
              </a:ext>
            </a:extLst>
          </p:cNvPr>
          <p:cNvSpPr txBox="1"/>
          <p:nvPr/>
        </p:nvSpPr>
        <p:spPr>
          <a:xfrm>
            <a:off x="7016872" y="3869571"/>
            <a:ext cx="1354312" cy="307777"/>
          </a:xfrm>
          <a:prstGeom prst="rect">
            <a:avLst/>
          </a:prstGeom>
          <a:noFill/>
        </p:spPr>
        <p:txBody>
          <a:bodyPr wrap="square" rtlCol="0" anchor="ctr">
            <a:spAutoFit/>
          </a:bodyPr>
          <a:lstStyle/>
          <a:p>
            <a:pPr algn="ctr"/>
            <a:r>
              <a:rPr lang="ru-RU" altLang="ko-KR" sz="1400" b="1" dirty="0">
                <a:solidFill>
                  <a:srgbClr val="0680C3"/>
                </a:solidFill>
                <a:cs typeface="Arial" pitchFamily="34" charset="0"/>
              </a:rPr>
              <a:t>РБС</a:t>
            </a:r>
            <a:endParaRPr lang="ko-KR" altLang="en-US" sz="1000" b="1" dirty="0">
              <a:solidFill>
                <a:srgbClr val="0680C3"/>
              </a:solidFill>
              <a:cs typeface="Arial" pitchFamily="34" charset="0"/>
            </a:endParaRPr>
          </a:p>
        </p:txBody>
      </p:sp>
      <p:sp>
        <p:nvSpPr>
          <p:cNvPr id="21" name="Oval 20">
            <a:extLst>
              <a:ext uri="{FF2B5EF4-FFF2-40B4-BE49-F238E27FC236}">
                <a16:creationId xmlns:a16="http://schemas.microsoft.com/office/drawing/2014/main" id="{7DEBAE1D-F961-4BA0-B345-0170D350B55E}"/>
              </a:ext>
            </a:extLst>
          </p:cNvPr>
          <p:cNvSpPr/>
          <p:nvPr/>
        </p:nvSpPr>
        <p:spPr>
          <a:xfrm>
            <a:off x="5430910" y="3498908"/>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5" name="Oval 24">
            <a:extLst>
              <a:ext uri="{FF2B5EF4-FFF2-40B4-BE49-F238E27FC236}">
                <a16:creationId xmlns:a16="http://schemas.microsoft.com/office/drawing/2014/main" id="{219D6534-14E8-4739-8FD9-5122C57172C9}"/>
              </a:ext>
            </a:extLst>
          </p:cNvPr>
          <p:cNvSpPr/>
          <p:nvPr/>
        </p:nvSpPr>
        <p:spPr>
          <a:xfrm>
            <a:off x="7437481" y="3520172"/>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9" name="Oval 28">
            <a:extLst>
              <a:ext uri="{FF2B5EF4-FFF2-40B4-BE49-F238E27FC236}">
                <a16:creationId xmlns:a16="http://schemas.microsoft.com/office/drawing/2014/main" id="{6C146327-3AFB-4102-99BD-700EBB2C9EA4}"/>
              </a:ext>
            </a:extLst>
          </p:cNvPr>
          <p:cNvSpPr/>
          <p:nvPr/>
        </p:nvSpPr>
        <p:spPr>
          <a:xfrm>
            <a:off x="9571642" y="3488276"/>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3" name="TextBox 32">
            <a:extLst>
              <a:ext uri="{FF2B5EF4-FFF2-40B4-BE49-F238E27FC236}">
                <a16:creationId xmlns:a16="http://schemas.microsoft.com/office/drawing/2014/main" id="{7A3AD67E-4AFC-409A-834F-87499ADB9863}"/>
              </a:ext>
            </a:extLst>
          </p:cNvPr>
          <p:cNvSpPr txBox="1"/>
          <p:nvPr/>
        </p:nvSpPr>
        <p:spPr>
          <a:xfrm>
            <a:off x="4976036" y="1567748"/>
            <a:ext cx="3314411" cy="1800493"/>
          </a:xfrm>
          <a:prstGeom prst="rect">
            <a:avLst/>
          </a:prstGeom>
          <a:solidFill>
            <a:schemeClr val="accent1">
              <a:lumMod val="20000"/>
              <a:lumOff val="80000"/>
            </a:schemeClr>
          </a:solidFill>
        </p:spPr>
        <p:txBody>
          <a:bodyPr wrap="square" rtlCol="0">
            <a:spAutoFit/>
          </a:bodyPr>
          <a:lstStyle/>
          <a:p>
            <a:pPr>
              <a:buClr>
                <a:srgbClr val="FED980"/>
              </a:buClr>
              <a:buSzPct val="120000"/>
            </a:pPr>
            <a:r>
              <a:rPr lang="en-US" sz="1200" dirty="0">
                <a:solidFill>
                  <a:schemeClr val="bg2">
                    <a:lumMod val="10000"/>
                  </a:schemeClr>
                </a:solidFill>
              </a:rPr>
              <a:t>-</a:t>
            </a:r>
            <a:r>
              <a:rPr lang="ru-RU" sz="1100" dirty="0"/>
              <a:t>Создает, администрирует и отражает данные в CPR</a:t>
            </a:r>
            <a:br>
              <a:rPr lang="ru-RU" sz="1100" dirty="0"/>
            </a:br>
            <a:r>
              <a:rPr lang="ru-RU" sz="1100" dirty="0"/>
              <a:t>-Использует платформу совместной работы "administrata.al" для отчетности и разработки/управления кадровыми процессами</a:t>
            </a:r>
            <a:br>
              <a:rPr lang="ru-RU" sz="1100" dirty="0"/>
            </a:br>
            <a:r>
              <a:rPr lang="ru-RU" sz="1100" dirty="0"/>
              <a:t>-Ведет, заполняет, организует и администрирует личные дела каждого сотрудника, которые влияют на расчет заработной платы</a:t>
            </a:r>
            <a:br>
              <a:rPr lang="ru-RU" sz="1100" dirty="0"/>
            </a:br>
            <a:r>
              <a:rPr lang="ru-RU" sz="1100" dirty="0"/>
              <a:t>-Подготавливает расчет заработной платы на основе обработки информации в HRMIS и листа присутствия на рабочем месте</a:t>
            </a:r>
            <a:endParaRPr lang="en-US" sz="1100" dirty="0">
              <a:solidFill>
                <a:schemeClr val="bg2">
                  <a:lumMod val="10000"/>
                </a:schemeClr>
              </a:solidFill>
            </a:endParaRPr>
          </a:p>
        </p:txBody>
      </p:sp>
      <p:sp>
        <p:nvSpPr>
          <p:cNvPr id="45" name="Oval 44">
            <a:extLst>
              <a:ext uri="{FF2B5EF4-FFF2-40B4-BE49-F238E27FC236}">
                <a16:creationId xmlns:a16="http://schemas.microsoft.com/office/drawing/2014/main" id="{E9B2555F-87C0-427B-B575-3FB7FD6ECE30}"/>
              </a:ext>
            </a:extLst>
          </p:cNvPr>
          <p:cNvSpPr/>
          <p:nvPr/>
        </p:nvSpPr>
        <p:spPr>
          <a:xfrm>
            <a:off x="3030936" y="611451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9" name="Oval 48">
            <a:extLst>
              <a:ext uri="{FF2B5EF4-FFF2-40B4-BE49-F238E27FC236}">
                <a16:creationId xmlns:a16="http://schemas.microsoft.com/office/drawing/2014/main" id="{921EB91D-EBD6-4C2E-AD5F-6A552490BC8C}"/>
              </a:ext>
            </a:extLst>
          </p:cNvPr>
          <p:cNvSpPr/>
          <p:nvPr/>
        </p:nvSpPr>
        <p:spPr>
          <a:xfrm>
            <a:off x="5218259" y="6125151"/>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3" name="Oval 52">
            <a:extLst>
              <a:ext uri="{FF2B5EF4-FFF2-40B4-BE49-F238E27FC236}">
                <a16:creationId xmlns:a16="http://schemas.microsoft.com/office/drawing/2014/main" id="{A9827C92-3116-40FC-BE99-DE6340097229}"/>
              </a:ext>
            </a:extLst>
          </p:cNvPr>
          <p:cNvSpPr/>
          <p:nvPr/>
        </p:nvSpPr>
        <p:spPr>
          <a:xfrm>
            <a:off x="7331155" y="607198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7" name="Oval 56">
            <a:extLst>
              <a:ext uri="{FF2B5EF4-FFF2-40B4-BE49-F238E27FC236}">
                <a16:creationId xmlns:a16="http://schemas.microsoft.com/office/drawing/2014/main" id="{D7D9FD9C-D541-4A4E-8278-8C41F633EA2E}"/>
              </a:ext>
            </a:extLst>
          </p:cNvPr>
          <p:cNvSpPr/>
          <p:nvPr/>
        </p:nvSpPr>
        <p:spPr>
          <a:xfrm>
            <a:off x="9763027" y="611451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8" name="TextBox 57">
            <a:extLst>
              <a:ext uri="{FF2B5EF4-FFF2-40B4-BE49-F238E27FC236}">
                <a16:creationId xmlns:a16="http://schemas.microsoft.com/office/drawing/2014/main" id="{30D1FBBE-48BE-455C-8340-6850E868984C}"/>
              </a:ext>
            </a:extLst>
          </p:cNvPr>
          <p:cNvSpPr txBox="1"/>
          <p:nvPr/>
        </p:nvSpPr>
        <p:spPr>
          <a:xfrm>
            <a:off x="9433716"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ru-RU" altLang="ko-KR" dirty="0"/>
              <a:t>ГНУ</a:t>
            </a:r>
            <a:endParaRPr lang="ko-KR" altLang="en-US" dirty="0"/>
          </a:p>
        </p:txBody>
      </p:sp>
      <p:sp>
        <p:nvSpPr>
          <p:cNvPr id="67" name="TextBox 66">
            <a:extLst>
              <a:ext uri="{FF2B5EF4-FFF2-40B4-BE49-F238E27FC236}">
                <a16:creationId xmlns:a16="http://schemas.microsoft.com/office/drawing/2014/main" id="{FF7B7BC9-926D-4D26-B77B-0855673B1C7D}"/>
              </a:ext>
            </a:extLst>
          </p:cNvPr>
          <p:cNvSpPr txBox="1"/>
          <p:nvPr/>
        </p:nvSpPr>
        <p:spPr>
          <a:xfrm>
            <a:off x="4435219" y="4674996"/>
            <a:ext cx="4775216" cy="1461939"/>
          </a:xfrm>
          <a:prstGeom prst="rect">
            <a:avLst/>
          </a:prstGeom>
          <a:solidFill>
            <a:srgbClr val="FFFFCC"/>
          </a:solidFill>
        </p:spPr>
        <p:txBody>
          <a:bodyPr wrap="square" rtlCol="0">
            <a:spAutoFit/>
          </a:bodyPr>
          <a:lstStyle/>
          <a:p>
            <a:r>
              <a:rPr lang="en-US" sz="1200" dirty="0"/>
              <a:t>-</a:t>
            </a:r>
            <a:r>
              <a:rPr lang="ru-RU" sz="1100" dirty="0"/>
              <a:t>Интерфейс загрузки/</a:t>
            </a:r>
            <a:r>
              <a:rPr lang="ru-RU" sz="1100" dirty="0" err="1"/>
              <a:t>валидации</a:t>
            </a:r>
            <a:r>
              <a:rPr lang="ru-RU" sz="1100" dirty="0"/>
              <a:t>/импорта счетов-фактур по заработной плате</a:t>
            </a:r>
          </a:p>
          <a:p>
            <a:r>
              <a:rPr lang="ru-RU" sz="1100" dirty="0"/>
              <a:t>Создает новый пакет для счетов-фактур на зарплату «Код РБС:1010001». </a:t>
            </a:r>
          </a:p>
          <a:p>
            <a:r>
              <a:rPr lang="ru-RU" sz="1100" dirty="0"/>
              <a:t>Импорт из открытого интерфейса платежных ведомостей «101000101 </a:t>
            </a:r>
            <a:r>
              <a:rPr lang="ru-RU" sz="1100" dirty="0" err="1"/>
              <a:t>DoPA</a:t>
            </a:r>
            <a:r>
              <a:rPr lang="ru-RU" sz="1100" dirty="0"/>
              <a:t> ФОТ 2023».</a:t>
            </a:r>
          </a:p>
          <a:p>
            <a:r>
              <a:rPr lang="ru-RU" sz="1100" dirty="0"/>
              <a:t>Счета-фактуры системы HRMIS появятся в пакете «HRMIS»</a:t>
            </a:r>
          </a:p>
          <a:p>
            <a:r>
              <a:rPr lang="ru-RU" sz="1100" dirty="0"/>
              <a:t>Заполняет недостающие элементы в комбинации пассивных счетов</a:t>
            </a:r>
          </a:p>
          <a:p>
            <a:r>
              <a:rPr lang="ru-RU" sz="1100" dirty="0"/>
              <a:t>Проверяет счет-фактуру, создает учет и инициирует утверждение.</a:t>
            </a:r>
          </a:p>
        </p:txBody>
      </p:sp>
      <p:sp>
        <p:nvSpPr>
          <p:cNvPr id="3" name="TextBox 2"/>
          <p:cNvSpPr txBox="1"/>
          <p:nvPr/>
        </p:nvSpPr>
        <p:spPr>
          <a:xfrm>
            <a:off x="180754" y="3190955"/>
            <a:ext cx="2229713" cy="424732"/>
          </a:xfrm>
          <a:prstGeom prst="rect">
            <a:avLst/>
          </a:prstGeom>
        </p:spPr>
        <p:txBody>
          <a:bodyPr vert="horz" lIns="91440" tIns="45720" rIns="91440" bIns="45720" rtlCol="0" anchor="ctr">
            <a:normAutofit fontScale="97500"/>
          </a:bodyPr>
          <a:lstStyle>
            <a:lvl1pPr indent="0" defTabSz="1219170" latinLnBrk="1">
              <a:lnSpc>
                <a:spcPct val="90000"/>
              </a:lnSpc>
              <a:spcBef>
                <a:spcPct val="20000"/>
              </a:spcBef>
              <a:buFont typeface="Arial" panose="020B0604020202020204" pitchFamily="34" charset="0"/>
              <a:buNone/>
              <a:defRPr sz="2400" b="1" baseline="0">
                <a:solidFill>
                  <a:srgbClr val="2E8AB8"/>
                </a:solidFill>
                <a:latin typeface="+mj-lt"/>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HRMIS</a:t>
            </a:r>
          </a:p>
        </p:txBody>
      </p:sp>
      <p:sp>
        <p:nvSpPr>
          <p:cNvPr id="55" name="TextBox 54"/>
          <p:cNvSpPr txBox="1"/>
          <p:nvPr/>
        </p:nvSpPr>
        <p:spPr>
          <a:xfrm>
            <a:off x="190253" y="6140936"/>
            <a:ext cx="968535" cy="369332"/>
          </a:xfrm>
          <a:prstGeom prst="rect">
            <a:avLst/>
          </a:prstGeom>
        </p:spPr>
        <p:txBody>
          <a:bodyPr vert="horz" lIns="91440" tIns="45720" rIns="91440" bIns="45720" rtlCol="0" anchor="ctr">
            <a:normAutofit fontScale="97500"/>
          </a:bodyPr>
          <a:lstStyle>
            <a:defPPr>
              <a:defRPr lang="en-US"/>
            </a:defPPr>
            <a:lvl1pPr indent="0" defTabSz="1219170" latinLnBrk="1">
              <a:lnSpc>
                <a:spcPct val="90000"/>
              </a:lnSpc>
              <a:spcBef>
                <a:spcPct val="20000"/>
              </a:spcBef>
              <a:buFont typeface="Arial" panose="020B0604020202020204" pitchFamily="34" charset="0"/>
              <a:buNone/>
              <a:defRPr sz="2000" b="1" baseline="0">
                <a:solidFill>
                  <a:srgbClr val="2E8AB8"/>
                </a:solidFill>
                <a:latin typeface="+mj-lt"/>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7A398"/>
                </a:solidFill>
              </a:rPr>
              <a:t>AGFIS</a:t>
            </a:r>
          </a:p>
        </p:txBody>
      </p:sp>
      <p:sp>
        <p:nvSpPr>
          <p:cNvPr id="56" name="TextBox 55">
            <a:extLst>
              <a:ext uri="{FF2B5EF4-FFF2-40B4-BE49-F238E27FC236}">
                <a16:creationId xmlns:a16="http://schemas.microsoft.com/office/drawing/2014/main" id="{4F4172BC-DA28-4C25-80C3-964DC4792B15}"/>
              </a:ext>
            </a:extLst>
          </p:cNvPr>
          <p:cNvSpPr txBox="1"/>
          <p:nvPr/>
        </p:nvSpPr>
        <p:spPr>
          <a:xfrm>
            <a:off x="6980578"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ru-RU" altLang="ko-KR" dirty="0"/>
              <a:t>ТОК</a:t>
            </a:r>
            <a:endParaRPr lang="en-US" altLang="ko-KR" dirty="0"/>
          </a:p>
        </p:txBody>
      </p:sp>
      <p:sp>
        <p:nvSpPr>
          <p:cNvPr id="76" name="TextBox 75">
            <a:extLst>
              <a:ext uri="{FF2B5EF4-FFF2-40B4-BE49-F238E27FC236}">
                <a16:creationId xmlns:a16="http://schemas.microsoft.com/office/drawing/2014/main" id="{4F4172BC-DA28-4C25-80C3-964DC4792B15}"/>
              </a:ext>
            </a:extLst>
          </p:cNvPr>
          <p:cNvSpPr txBox="1"/>
          <p:nvPr/>
        </p:nvSpPr>
        <p:spPr>
          <a:xfrm>
            <a:off x="4857335"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ru-RU" altLang="ko-KR" dirty="0"/>
              <a:t>ТОК</a:t>
            </a:r>
            <a:endParaRPr lang="en-US" altLang="ko-KR" dirty="0"/>
          </a:p>
        </p:txBody>
      </p:sp>
      <p:sp>
        <p:nvSpPr>
          <p:cNvPr id="35" name="Rectangle 34"/>
          <p:cNvSpPr/>
          <p:nvPr/>
        </p:nvSpPr>
        <p:spPr>
          <a:xfrm>
            <a:off x="9210435" y="4874750"/>
            <a:ext cx="1668836" cy="1015663"/>
          </a:xfrm>
          <a:prstGeom prst="rect">
            <a:avLst/>
          </a:prstGeom>
          <a:solidFill>
            <a:srgbClr val="D6EDBD"/>
          </a:solidFill>
        </p:spPr>
        <p:txBody>
          <a:bodyPr wrap="square">
            <a:spAutoFit/>
          </a:bodyPr>
          <a:lstStyle/>
          <a:p>
            <a:r>
              <a:rPr lang="ru-RU" sz="1200"/>
              <a:t>Интерфейс счета-фактуры по заработной плате-AFMIS загружает файл, отправленный HRMIS </a:t>
            </a:r>
            <a:endParaRPr lang="ru-RU" sz="1200" dirty="0"/>
          </a:p>
        </p:txBody>
      </p:sp>
      <p:sp>
        <p:nvSpPr>
          <p:cNvPr id="37" name="Rectangle 36"/>
          <p:cNvSpPr/>
          <p:nvPr/>
        </p:nvSpPr>
        <p:spPr>
          <a:xfrm>
            <a:off x="965200" y="1916956"/>
            <a:ext cx="4010837" cy="1292662"/>
          </a:xfrm>
          <a:prstGeom prst="rect">
            <a:avLst/>
          </a:prstGeom>
          <a:solidFill>
            <a:schemeClr val="bg1">
              <a:lumMod val="95000"/>
            </a:schemeClr>
          </a:solidFill>
          <a:scene3d>
            <a:camera prst="orthographicFront"/>
            <a:lightRig rig="threePt" dir="t"/>
          </a:scene3d>
          <a:sp3d prstMaterial="flat"/>
        </p:spPr>
        <p:txBody>
          <a:bodyPr wrap="square">
            <a:spAutoFit/>
          </a:bodyPr>
          <a:lstStyle/>
          <a:p>
            <a:r>
              <a:rPr lang="en-US" sz="1200" dirty="0">
                <a:solidFill>
                  <a:schemeClr val="bg2">
                    <a:lumMod val="10000"/>
                  </a:schemeClr>
                </a:solidFill>
              </a:rPr>
              <a:t>-</a:t>
            </a:r>
            <a:r>
              <a:rPr lang="ru-RU" sz="1100" dirty="0">
                <a:solidFill>
                  <a:schemeClr val="bg2">
                    <a:lumMod val="10000"/>
                  </a:schemeClr>
                </a:solidFill>
              </a:rPr>
              <a:t>Создает и администрирует центральный регистр персонала CPR-</a:t>
            </a:r>
            <a:r>
              <a:rPr lang="ru-RU" sz="1100" dirty="0" err="1">
                <a:solidFill>
                  <a:schemeClr val="bg2">
                    <a:lumMod val="10000"/>
                  </a:schemeClr>
                </a:solidFill>
              </a:rPr>
              <a:t>Central</a:t>
            </a:r>
            <a:r>
              <a:rPr lang="ru-RU" sz="1100" dirty="0">
                <a:solidFill>
                  <a:schemeClr val="bg2">
                    <a:lumMod val="10000"/>
                  </a:schemeClr>
                </a:solidFill>
              </a:rPr>
              <a:t> (включая модуль заработной платы)</a:t>
            </a:r>
          </a:p>
          <a:p>
            <a:r>
              <a:rPr lang="ru-RU" sz="1100" dirty="0">
                <a:solidFill>
                  <a:schemeClr val="bg2">
                    <a:lumMod val="10000"/>
                  </a:schemeClr>
                </a:solidFill>
              </a:rPr>
              <a:t>-Создает и администрирует платформу сотрудничества "administrata.al" для управления людскими ресурсами РБС</a:t>
            </a:r>
          </a:p>
          <a:p>
            <a:r>
              <a:rPr lang="ru-RU" sz="1100" dirty="0">
                <a:solidFill>
                  <a:schemeClr val="bg2">
                    <a:lumMod val="10000"/>
                  </a:schemeClr>
                </a:solidFill>
              </a:rPr>
              <a:t>-Утверждает инструкции/регламенты по эксплуатации, использованию, взаимодействию и руководства пользователя</a:t>
            </a:r>
          </a:p>
          <a:p>
            <a:r>
              <a:rPr lang="ru-RU" sz="1100" dirty="0">
                <a:solidFill>
                  <a:schemeClr val="bg2">
                    <a:lumMod val="10000"/>
                  </a:schemeClr>
                </a:solidFill>
              </a:rPr>
              <a:t>-Определяет форму/электронные элементы кадрового досье</a:t>
            </a:r>
            <a:endParaRPr lang="en-US" sz="1100" dirty="0">
              <a:solidFill>
                <a:schemeClr val="bg2">
                  <a:lumMod val="10000"/>
                </a:schemeClr>
              </a:solidFill>
            </a:endParaRPr>
          </a:p>
        </p:txBody>
      </p:sp>
      <p:sp>
        <p:nvSpPr>
          <p:cNvPr id="38" name="TextBox 37">
            <a:extLst>
              <a:ext uri="{FF2B5EF4-FFF2-40B4-BE49-F238E27FC236}">
                <a16:creationId xmlns:a16="http://schemas.microsoft.com/office/drawing/2014/main" id="{CE4AB5C3-4E20-4371-A957-63EDCEE09591}"/>
              </a:ext>
            </a:extLst>
          </p:cNvPr>
          <p:cNvSpPr txBox="1"/>
          <p:nvPr/>
        </p:nvSpPr>
        <p:spPr>
          <a:xfrm>
            <a:off x="2765982" y="3870636"/>
            <a:ext cx="1080120" cy="307777"/>
          </a:xfrm>
          <a:prstGeom prst="rect">
            <a:avLst/>
          </a:prstGeom>
          <a:noFill/>
        </p:spPr>
        <p:txBody>
          <a:bodyPr wrap="square" rtlCol="0" anchor="ctr">
            <a:spAutoFit/>
          </a:bodyPr>
          <a:lstStyle>
            <a:defPPr>
              <a:defRPr lang="en-US"/>
            </a:defPPr>
            <a:lvl1pPr algn="ctr">
              <a:defRPr sz="1400" b="1">
                <a:solidFill>
                  <a:srgbClr val="0680C3"/>
                </a:solidFill>
                <a:cs typeface="Arial" pitchFamily="34" charset="0"/>
              </a:defRPr>
            </a:lvl1pPr>
          </a:lstStyle>
          <a:p>
            <a:r>
              <a:rPr lang="en-US" altLang="ko-KR" dirty="0"/>
              <a:t>DoPA</a:t>
            </a:r>
          </a:p>
        </p:txBody>
      </p:sp>
      <p:sp>
        <p:nvSpPr>
          <p:cNvPr id="40" name="TextBox 39">
            <a:extLst>
              <a:ext uri="{FF2B5EF4-FFF2-40B4-BE49-F238E27FC236}">
                <a16:creationId xmlns:a16="http://schemas.microsoft.com/office/drawing/2014/main" id="{F7791F88-EF9B-4DBD-A6BD-A910CA88F0F2}"/>
              </a:ext>
            </a:extLst>
          </p:cNvPr>
          <p:cNvSpPr txBox="1"/>
          <p:nvPr/>
        </p:nvSpPr>
        <p:spPr>
          <a:xfrm>
            <a:off x="2544112" y="6550223"/>
            <a:ext cx="1354312" cy="307777"/>
          </a:xfrm>
          <a:prstGeom prst="rect">
            <a:avLst/>
          </a:prstGeom>
          <a:noFill/>
        </p:spPr>
        <p:txBody>
          <a:bodyPr wrap="square" rtlCol="0" anchor="ctr">
            <a:spAutoFit/>
          </a:bodyPr>
          <a:lstStyle/>
          <a:p>
            <a:pPr algn="ctr"/>
            <a:r>
              <a:rPr lang="ru-RU" altLang="ko-KR" sz="1400" b="1" dirty="0">
                <a:solidFill>
                  <a:srgbClr val="07A398"/>
                </a:solidFill>
                <a:cs typeface="Arial" pitchFamily="34" charset="0"/>
              </a:rPr>
              <a:t>РБС</a:t>
            </a:r>
            <a:r>
              <a:rPr lang="en-US" altLang="ko-KR" sz="1400" b="1" dirty="0">
                <a:solidFill>
                  <a:srgbClr val="07A398"/>
                </a:solidFill>
                <a:cs typeface="Arial" pitchFamily="34" charset="0"/>
              </a:rPr>
              <a:t> </a:t>
            </a:r>
            <a:endParaRPr lang="ko-KR" altLang="en-US" sz="1000" b="1" dirty="0">
              <a:solidFill>
                <a:srgbClr val="0680C3"/>
              </a:solidFill>
              <a:cs typeface="Arial" pitchFamily="34" charset="0"/>
            </a:endParaRPr>
          </a:p>
        </p:txBody>
      </p:sp>
      <p:sp>
        <p:nvSpPr>
          <p:cNvPr id="41" name="Rectangle 40"/>
          <p:cNvSpPr/>
          <p:nvPr/>
        </p:nvSpPr>
        <p:spPr>
          <a:xfrm>
            <a:off x="297713" y="1106637"/>
            <a:ext cx="11291777" cy="276999"/>
          </a:xfrm>
          <a:prstGeom prst="rect">
            <a:avLst/>
          </a:prstGeom>
        </p:spPr>
        <p:txBody>
          <a:bodyPr wrap="square">
            <a:spAutoFit/>
          </a:bodyPr>
          <a:lstStyle/>
          <a:p>
            <a:pPr algn="ctr"/>
            <a:r>
              <a:rPr lang="ru-RU" sz="1200" b="1" dirty="0">
                <a:solidFill>
                  <a:schemeClr val="bg2">
                    <a:lumMod val="10000"/>
                  </a:schemeClr>
                </a:solidFill>
              </a:rPr>
              <a:t>Постановление Совета министров №</a:t>
            </a:r>
            <a:r>
              <a:rPr lang="en-US" sz="1200" b="1" dirty="0">
                <a:solidFill>
                  <a:schemeClr val="bg2">
                    <a:lumMod val="10000"/>
                  </a:schemeClr>
                </a:solidFill>
              </a:rPr>
              <a:t>. 833</a:t>
            </a:r>
            <a:r>
              <a:rPr lang="ru-RU" sz="1200" b="1" dirty="0">
                <a:solidFill>
                  <a:schemeClr val="bg2">
                    <a:lumMod val="10000"/>
                  </a:schemeClr>
                </a:solidFill>
              </a:rPr>
              <a:t> от</a:t>
            </a:r>
            <a:r>
              <a:rPr lang="en-US" sz="1200" b="1" dirty="0">
                <a:solidFill>
                  <a:schemeClr val="bg2">
                    <a:lumMod val="10000"/>
                  </a:schemeClr>
                </a:solidFill>
              </a:rPr>
              <a:t> 28.10.2020 </a:t>
            </a:r>
            <a:r>
              <a:rPr lang="ru-RU" sz="1200" dirty="0">
                <a:solidFill>
                  <a:schemeClr val="bg2">
                    <a:lumMod val="10000"/>
                  </a:schemeClr>
                </a:solidFill>
              </a:rPr>
              <a:t>«</a:t>
            </a:r>
            <a:r>
              <a:rPr lang="ru-RU" sz="1200" b="1" dirty="0">
                <a:solidFill>
                  <a:schemeClr val="bg2">
                    <a:lumMod val="10000"/>
                  </a:schemeClr>
                </a:solidFill>
              </a:rPr>
              <a:t>О подробных правилах содержания, порядка и ведения личных дел и центрального регистра персонала</a:t>
            </a:r>
            <a:r>
              <a:rPr lang="ru-RU" sz="1200" dirty="0">
                <a:solidFill>
                  <a:schemeClr val="bg2">
                    <a:lumMod val="10000"/>
                  </a:schemeClr>
                </a:solidFill>
              </a:rPr>
              <a:t>»</a:t>
            </a:r>
            <a:endParaRPr lang="en-US" sz="1200" b="1" dirty="0">
              <a:solidFill>
                <a:schemeClr val="bg2">
                  <a:lumMod val="10000"/>
                </a:schemeClr>
              </a:solidFill>
            </a:endParaRPr>
          </a:p>
        </p:txBody>
      </p:sp>
      <p:sp>
        <p:nvSpPr>
          <p:cNvPr id="44" name="TextBox 43">
            <a:extLst>
              <a:ext uri="{FF2B5EF4-FFF2-40B4-BE49-F238E27FC236}">
                <a16:creationId xmlns:a16="http://schemas.microsoft.com/office/drawing/2014/main" id="{CE4AB5C3-4E20-4371-A957-63EDCEE09591}"/>
              </a:ext>
            </a:extLst>
          </p:cNvPr>
          <p:cNvSpPr txBox="1"/>
          <p:nvPr/>
        </p:nvSpPr>
        <p:spPr>
          <a:xfrm>
            <a:off x="9210435" y="3833898"/>
            <a:ext cx="1080120" cy="307777"/>
          </a:xfrm>
          <a:prstGeom prst="rect">
            <a:avLst/>
          </a:prstGeom>
          <a:noFill/>
        </p:spPr>
        <p:txBody>
          <a:bodyPr wrap="square" rtlCol="0" anchor="ctr">
            <a:spAutoFit/>
          </a:bodyPr>
          <a:lstStyle>
            <a:defPPr>
              <a:defRPr lang="en-US"/>
            </a:defPPr>
            <a:lvl1pPr algn="ctr">
              <a:defRPr sz="1400" b="1">
                <a:solidFill>
                  <a:srgbClr val="0680C3"/>
                </a:solidFill>
                <a:cs typeface="Arial" pitchFamily="34" charset="0"/>
              </a:defRPr>
            </a:lvl1pPr>
          </a:lstStyle>
          <a:p>
            <a:r>
              <a:rPr lang="ru-RU" altLang="ko-KR" dirty="0"/>
              <a:t>МФЭ</a:t>
            </a:r>
            <a:endParaRPr lang="en-US" altLang="ko-KR" dirty="0"/>
          </a:p>
        </p:txBody>
      </p:sp>
      <p:sp>
        <p:nvSpPr>
          <p:cNvPr id="46" name="Rectangle 45"/>
          <p:cNvSpPr/>
          <p:nvPr/>
        </p:nvSpPr>
        <p:spPr>
          <a:xfrm>
            <a:off x="8226057" y="1937079"/>
            <a:ext cx="2874334" cy="1015663"/>
          </a:xfrm>
          <a:prstGeom prst="rect">
            <a:avLst/>
          </a:prstGeom>
          <a:solidFill>
            <a:srgbClr val="FFF2CD"/>
          </a:solidFill>
        </p:spPr>
        <p:txBody>
          <a:bodyPr wrap="square">
            <a:spAutoFit/>
          </a:bodyPr>
          <a:lstStyle/>
          <a:p>
            <a:r>
              <a:rPr lang="en-US" sz="1200" dirty="0">
                <a:solidFill>
                  <a:schemeClr val="bg2">
                    <a:lumMod val="10000"/>
                  </a:schemeClr>
                </a:solidFill>
              </a:rPr>
              <a:t>-</a:t>
            </a:r>
            <a:r>
              <a:rPr lang="ru-RU" sz="1200" dirty="0">
                <a:solidFill>
                  <a:schemeClr val="bg2">
                    <a:lumMod val="10000"/>
                  </a:schemeClr>
                </a:solidFill>
              </a:rPr>
              <a:t>Оказывает помощь РБС в завершении элементов расходных ордеров (кодификация структуры бюджета и справки о переходящем банковском счете заработной платы)</a:t>
            </a:r>
            <a:endParaRPr lang="en-US" sz="1200" dirty="0">
              <a:solidFill>
                <a:schemeClr val="bg2">
                  <a:lumMod val="10000"/>
                </a:schemeClr>
              </a:solidFill>
            </a:endParaRPr>
          </a:p>
        </p:txBody>
      </p:sp>
      <p:sp>
        <p:nvSpPr>
          <p:cNvPr id="47" name="TextBox 46">
            <a:extLst>
              <a:ext uri="{FF2B5EF4-FFF2-40B4-BE49-F238E27FC236}">
                <a16:creationId xmlns:a16="http://schemas.microsoft.com/office/drawing/2014/main" id="{F7791F88-EF9B-4DBD-A6BD-A910CA88F0F2}"/>
              </a:ext>
            </a:extLst>
          </p:cNvPr>
          <p:cNvSpPr txBox="1"/>
          <p:nvPr/>
        </p:nvSpPr>
        <p:spPr>
          <a:xfrm>
            <a:off x="4976036" y="3877876"/>
            <a:ext cx="1354312" cy="307777"/>
          </a:xfrm>
          <a:prstGeom prst="rect">
            <a:avLst/>
          </a:prstGeom>
          <a:noFill/>
        </p:spPr>
        <p:txBody>
          <a:bodyPr wrap="square" rtlCol="0" anchor="ctr">
            <a:spAutoFit/>
          </a:bodyPr>
          <a:lstStyle/>
          <a:p>
            <a:pPr algn="ctr"/>
            <a:r>
              <a:rPr lang="ru-RU" altLang="ko-KR" sz="1400" b="1" dirty="0">
                <a:solidFill>
                  <a:srgbClr val="0680C3"/>
                </a:solidFill>
                <a:cs typeface="Arial" pitchFamily="34" charset="0"/>
              </a:rPr>
              <a:t>РБС</a:t>
            </a:r>
            <a:endParaRPr lang="ko-KR" altLang="en-US" sz="1000" b="1" dirty="0">
              <a:solidFill>
                <a:srgbClr val="0680C3"/>
              </a:solidFill>
              <a:cs typeface="Arial" pitchFamily="34" charset="0"/>
            </a:endParaRPr>
          </a:p>
        </p:txBody>
      </p:sp>
      <p:sp>
        <p:nvSpPr>
          <p:cNvPr id="50" name="Rectangle 49"/>
          <p:cNvSpPr/>
          <p:nvPr/>
        </p:nvSpPr>
        <p:spPr>
          <a:xfrm>
            <a:off x="180754" y="4782416"/>
            <a:ext cx="4295257" cy="1200329"/>
          </a:xfrm>
          <a:prstGeom prst="rect">
            <a:avLst/>
          </a:prstGeom>
          <a:solidFill>
            <a:schemeClr val="accent6">
              <a:lumMod val="20000"/>
              <a:lumOff val="80000"/>
            </a:schemeClr>
          </a:solidFill>
        </p:spPr>
        <p:txBody>
          <a:bodyPr wrap="square">
            <a:spAutoFit/>
          </a:bodyPr>
          <a:lstStyle/>
          <a:p>
            <a:r>
              <a:rPr lang="en-US" sz="1200" dirty="0"/>
              <a:t>-</a:t>
            </a:r>
            <a:r>
              <a:rPr lang="ru-RU" sz="1200" dirty="0"/>
              <a:t>Контролирует состояние расходных ордеров для обеспечения успешного завершения автоматических проверок, оценки и утверждения AGFIS.</a:t>
            </a:r>
          </a:p>
          <a:p>
            <a:r>
              <a:rPr lang="ru-RU" sz="1200" dirty="0"/>
              <a:t>-AGFIS централизованно заказывает оплату расходов на заработную плату сотрудников в целом по каждому коммерческому банку.</a:t>
            </a:r>
            <a:endParaRPr lang="en-US" sz="1200" dirty="0"/>
          </a:p>
        </p:txBody>
      </p:sp>
    </p:spTree>
    <p:extLst>
      <p:ext uri="{BB962C8B-B14F-4D97-AF65-F5344CB8AC3E}">
        <p14:creationId xmlns:p14="http://schemas.microsoft.com/office/powerpoint/2010/main" val="106154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s Slide Master">
  <a:themeElements>
    <a:clrScheme name="Custom 6">
      <a:dk1>
        <a:sysClr val="windowText" lastClr="000000"/>
      </a:dk1>
      <a:lt1>
        <a:sysClr val="window" lastClr="FFFFFF"/>
      </a:lt1>
      <a:dk2>
        <a:srgbClr val="1F497D"/>
      </a:dk2>
      <a:lt2>
        <a:srgbClr val="EEECE1"/>
      </a:lt2>
      <a:accent1>
        <a:srgbClr val="36A1D1"/>
      </a:accent1>
      <a:accent2>
        <a:srgbClr val="F2A40D"/>
      </a:accent2>
      <a:accent3>
        <a:srgbClr val="36A1D1"/>
      </a:accent3>
      <a:accent4>
        <a:srgbClr val="F2A40D"/>
      </a:accent4>
      <a:accent5>
        <a:srgbClr val="36A1D1"/>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rop">
  <a:themeElements>
    <a:clrScheme name="Custom 3">
      <a:dk1>
        <a:srgbClr val="FFFFFF"/>
      </a:dk1>
      <a:lt1>
        <a:sysClr val="window" lastClr="FFFFFF"/>
      </a:lt1>
      <a:dk2>
        <a:srgbClr val="92D050"/>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5863</TotalTime>
  <Words>5965</Words>
  <Application>Microsoft Office PowerPoint</Application>
  <PresentationFormat>Widescreen</PresentationFormat>
  <Paragraphs>513</Paragraphs>
  <Slides>15</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Arial</vt:lpstr>
      <vt:lpstr>Baskerville Old Face</vt:lpstr>
      <vt:lpstr>Calibri</vt:lpstr>
      <vt:lpstr>Calibri Light</vt:lpstr>
      <vt:lpstr>Century Gothic</vt:lpstr>
      <vt:lpstr>Franklin Gothic Book</vt:lpstr>
      <vt:lpstr>Garamond</vt:lpstr>
      <vt:lpstr>Open Sans</vt:lpstr>
      <vt:lpstr>Wingdings</vt:lpstr>
      <vt:lpstr>Office Theme</vt:lpstr>
      <vt:lpstr>2_Contents Slide Master</vt:lpstr>
      <vt:lpstr>Crop</vt:lpstr>
      <vt:lpstr>PowerPoint Presentation</vt:lpstr>
      <vt:lpstr>AGFIS</vt:lpstr>
      <vt:lpstr>PowerPoint Presentation</vt:lpstr>
      <vt:lpstr>AGFIS</vt:lpstr>
      <vt:lpstr>PowerPoint Presentation</vt:lpstr>
      <vt:lpstr>Функциональное развитие и  интеграция AGFIS с другими системами </vt:lpstr>
      <vt:lpstr>PowerPoint Presentation</vt:lpstr>
      <vt:lpstr>PowerPoint Presentation</vt:lpstr>
      <vt:lpstr>PowerPoint Presentation</vt:lpstr>
      <vt:lpstr>PowerPoint Presentation</vt:lpstr>
      <vt:lpstr>СПАСИБО ЗА ВНИМАНИЕ!</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Mimoza Peco</dc:creator>
  <cp:lastModifiedBy>Galina S. Kuznetsova</cp:lastModifiedBy>
  <cp:revision>368</cp:revision>
  <dcterms:created xsi:type="dcterms:W3CDTF">2023-04-19T19:25:35Z</dcterms:created>
  <dcterms:modified xsi:type="dcterms:W3CDTF">2023-05-19T06:51:05Z</dcterms:modified>
</cp:coreProperties>
</file>