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5"/>
  </p:notesMasterIdLst>
  <p:handoutMasterIdLst>
    <p:handoutMasterId r:id="rId16"/>
  </p:handoutMasterIdLst>
  <p:sldIdLst>
    <p:sldId id="407" r:id="rId5"/>
    <p:sldId id="405" r:id="rId6"/>
    <p:sldId id="408" r:id="rId7"/>
    <p:sldId id="385" r:id="rId8"/>
    <p:sldId id="423" r:id="rId9"/>
    <p:sldId id="382" r:id="rId10"/>
    <p:sldId id="430" r:id="rId11"/>
    <p:sldId id="389" r:id="rId12"/>
    <p:sldId id="406" r:id="rId13"/>
    <p:sldId id="31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CC00"/>
    <a:srgbClr val="A50021"/>
    <a:srgbClr val="75953C"/>
    <a:srgbClr val="C16548"/>
    <a:srgbClr val="FFFFF3"/>
    <a:srgbClr val="9FE6FF"/>
    <a:srgbClr val="D8BEEC"/>
    <a:srgbClr val="D6A300"/>
    <a:srgbClr val="5431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7" autoAdjust="0"/>
  </p:normalViewPr>
  <p:slideViewPr>
    <p:cSldViewPr snapToGrid="0">
      <p:cViewPr varScale="1">
        <p:scale>
          <a:sx n="61" d="100"/>
          <a:sy n="61" d="100"/>
        </p:scale>
        <p:origin x="884" y="60"/>
      </p:cViewPr>
      <p:guideLst/>
    </p:cSldViewPr>
  </p:slideViewPr>
  <p:outlineViewPr>
    <p:cViewPr>
      <p:scale>
        <a:sx n="33" d="100"/>
        <a:sy n="33" d="100"/>
      </p:scale>
      <p:origin x="0" y="-68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84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tiana Shalkivska" userId="82754a18-c773-4f54-b1de-463fcbd6815b" providerId="ADAL" clId="{320B46C2-0E61-46CE-9389-6FDE023CF99E}"/>
    <pc:docChg chg="undo redo custSel modSld">
      <pc:chgData name="Tetiana Shalkivska" userId="82754a18-c773-4f54-b1de-463fcbd6815b" providerId="ADAL" clId="{320B46C2-0E61-46CE-9389-6FDE023CF99E}" dt="2023-11-27T17:31:01.135" v="42" actId="1076"/>
      <pc:docMkLst>
        <pc:docMk/>
      </pc:docMkLst>
      <pc:sldChg chg="addSp delSp modSp mod">
        <pc:chgData name="Tetiana Shalkivska" userId="82754a18-c773-4f54-b1de-463fcbd6815b" providerId="ADAL" clId="{320B46C2-0E61-46CE-9389-6FDE023CF99E}" dt="2023-11-27T17:31:01.135" v="42" actId="1076"/>
        <pc:sldMkLst>
          <pc:docMk/>
          <pc:sldMk cId="225245374" sldId="405"/>
        </pc:sldMkLst>
        <pc:spChg chg="add del mod">
          <ac:chgData name="Tetiana Shalkivska" userId="82754a18-c773-4f54-b1de-463fcbd6815b" providerId="ADAL" clId="{320B46C2-0E61-46CE-9389-6FDE023CF99E}" dt="2023-11-27T17:30:13.686" v="24" actId="478"/>
          <ac:spMkLst>
            <pc:docMk/>
            <pc:sldMk cId="225245374" sldId="405"/>
            <ac:spMk id="4" creationId="{1E88E78F-8373-E9CA-E26B-8EBDD349C0AF}"/>
          </ac:spMkLst>
        </pc:spChg>
        <pc:spChg chg="add del mod">
          <ac:chgData name="Tetiana Shalkivska" userId="82754a18-c773-4f54-b1de-463fcbd6815b" providerId="ADAL" clId="{320B46C2-0E61-46CE-9389-6FDE023CF99E}" dt="2023-11-27T17:31:01.135" v="42" actId="1076"/>
          <ac:spMkLst>
            <pc:docMk/>
            <pc:sldMk cId="225245374" sldId="405"/>
            <ac:spMk id="23" creationId="{C708F4F0-04C5-8CC4-9996-94EEF03C1F5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F1F80-7349-4DC3-AB6D-DBF0B9A9BCE1}"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n-US"/>
        </a:p>
      </dgm:t>
    </dgm:pt>
    <dgm:pt modelId="{205C7148-BAA9-46C1-9F48-95E1ED3C5A47}">
      <dgm:prSet phldrT="[Text]"/>
      <dgm:spPr>
        <a:xfrm rot="5400000">
          <a:off x="-176710" y="177366"/>
          <a:ext cx="1178071" cy="824649"/>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ln>
        <a:effectLst>
          <a:outerShdw blurRad="50800" dist="25400" algn="bl" rotWithShape="0">
            <a:srgbClr val="000000">
              <a:alpha val="60000"/>
            </a:srgbClr>
          </a:outerShdw>
        </a:effectLst>
      </dgm:spPr>
      <dgm:t>
        <a:bodyPr/>
        <a:lstStyle/>
        <a:p>
          <a:pPr>
            <a:buNone/>
          </a:pPr>
          <a:r>
            <a:rPr lang="hr-HR">
              <a:solidFill>
                <a:srgbClr val="FFFFFF"/>
              </a:solidFill>
              <a:latin typeface="Calibri"/>
              <a:ea typeface="+mn-ea"/>
              <a:cs typeface="+mn-cs"/>
            </a:rPr>
            <a:t>1.</a:t>
          </a:r>
        </a:p>
      </dgm:t>
    </dgm:pt>
    <dgm:pt modelId="{F74E27E7-ECF8-4F44-BD88-C96F1673EDC1}" type="parTrans" cxnId="{BAEBDD58-11F8-4504-A58C-D630834A88D9}">
      <dgm:prSet/>
      <dgm:spPr/>
      <dgm:t>
        <a:bodyPr/>
        <a:lstStyle/>
        <a:p>
          <a:endParaRPr lang="en-US"/>
        </a:p>
      </dgm:t>
    </dgm:pt>
    <dgm:pt modelId="{920DDB8A-0879-48CC-B8C7-402E6E6D1950}" type="sibTrans" cxnId="{BAEBDD58-11F8-4504-A58C-D630834A88D9}">
      <dgm:prSet/>
      <dgm:spPr/>
      <dgm:t>
        <a:bodyPr/>
        <a:lstStyle/>
        <a:p>
          <a:endParaRPr lang="en-US"/>
        </a:p>
      </dgm:t>
    </dgm:pt>
    <dgm:pt modelId="{E9CE49FE-A7A6-496B-A6D1-247F3CD4B615}">
      <dgm:prSet phldrT="[Text]" custT="1"/>
      <dgm:spPr>
        <a:xfrm rot="5400000">
          <a:off x="4638027" y="-3812722"/>
          <a:ext cx="765746" cy="8392502"/>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ln>
        <a:effectLst/>
      </dgm:spPr>
      <dgm:t>
        <a:bodyPr/>
        <a:lstStyle/>
        <a:p>
          <a:pPr algn="just">
            <a:buChar char="•"/>
          </a:pPr>
          <a:r>
            <a:rPr lang="hr-HR" sz="1700" i="0" baseline="0">
              <a:solidFill>
                <a:srgbClr val="54311C"/>
              </a:solidFill>
              <a:latin typeface="+mn-lt"/>
              <a:ea typeface="+mn-ea"/>
              <a:cs typeface="+mn-cs"/>
            </a:rPr>
            <a:t>Propis o funkcijama riznice i njihovu povezivanju sa širim kontekstom politike u okviru ciljeva fiskalnog upravljanja te o dizajnu informacijskih sustava za potporu tim funkcijama i o </a:t>
          </a:r>
          <a:r>
            <a:rPr lang="hr-HR" sz="1700" b="1" i="0" baseline="0">
              <a:solidFill>
                <a:srgbClr val="54311C"/>
              </a:solidFill>
              <a:latin typeface="+mn-lt"/>
              <a:ea typeface="+mn-ea"/>
              <a:cs typeface="+mn-cs"/>
            </a:rPr>
            <a:t>planiranju ulaganja za potrebe tih sustava</a:t>
          </a:r>
          <a:r>
            <a:rPr lang="hr-HR" sz="1700" i="0" baseline="0">
              <a:solidFill>
                <a:srgbClr val="54311C"/>
              </a:solidFill>
              <a:latin typeface="+mn-lt"/>
              <a:ea typeface="+mn-ea"/>
              <a:cs typeface="+mn-cs"/>
            </a:rPr>
            <a:t>, koji su neophodni za rad modernih sustava riznice i sustava upravljanja financijama.</a:t>
          </a:r>
        </a:p>
      </dgm:t>
    </dgm:pt>
    <dgm:pt modelId="{58A4D409-67D1-45D7-A5B5-0EFDC5106BCD}" type="parTrans" cxnId="{A2A15365-AB2A-4263-9896-B820CA5D38A3}">
      <dgm:prSet/>
      <dgm:spPr/>
      <dgm:t>
        <a:bodyPr/>
        <a:lstStyle/>
        <a:p>
          <a:endParaRPr lang="en-US"/>
        </a:p>
      </dgm:t>
    </dgm:pt>
    <dgm:pt modelId="{B4EB417E-0A44-4207-B9CA-5B65E2537CA0}" type="sibTrans" cxnId="{A2A15365-AB2A-4263-9896-B820CA5D38A3}">
      <dgm:prSet/>
      <dgm:spPr/>
      <dgm:t>
        <a:bodyPr/>
        <a:lstStyle/>
        <a:p>
          <a:endParaRPr lang="en-US"/>
        </a:p>
      </dgm:t>
    </dgm:pt>
    <dgm:pt modelId="{AD140521-094A-4ACE-B0DF-A5F1ABD070B2}">
      <dgm:prSet phldrT="[Text]"/>
      <dgm:spPr>
        <a:xfrm rot="5400000">
          <a:off x="-176710" y="1207654"/>
          <a:ext cx="1178071" cy="824649"/>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ln>
        <a:effectLst>
          <a:outerShdw blurRad="50800" dist="25400" algn="bl" rotWithShape="0">
            <a:srgbClr val="000000">
              <a:alpha val="60000"/>
            </a:srgbClr>
          </a:outerShdw>
        </a:effectLst>
      </dgm:spPr>
      <dgm:t>
        <a:bodyPr/>
        <a:lstStyle/>
        <a:p>
          <a:pPr>
            <a:buNone/>
          </a:pPr>
          <a:r>
            <a:rPr lang="hr-HR">
              <a:solidFill>
                <a:srgbClr val="FFFFFF"/>
              </a:solidFill>
              <a:latin typeface="Calibri"/>
              <a:ea typeface="+mn-ea"/>
              <a:cs typeface="+mn-cs"/>
            </a:rPr>
            <a:t>2.</a:t>
          </a:r>
        </a:p>
      </dgm:t>
    </dgm:pt>
    <dgm:pt modelId="{687F151F-FDEE-470D-935A-9F77A2BF0B15}" type="parTrans" cxnId="{3D43A459-9A08-4D8D-B151-6C3E455CEA70}">
      <dgm:prSet/>
      <dgm:spPr/>
      <dgm:t>
        <a:bodyPr/>
        <a:lstStyle/>
        <a:p>
          <a:endParaRPr lang="en-US"/>
        </a:p>
      </dgm:t>
    </dgm:pt>
    <dgm:pt modelId="{3FFF64FD-6A1F-4D11-BF10-21BA48580945}" type="sibTrans" cxnId="{3D43A459-9A08-4D8D-B151-6C3E455CEA70}">
      <dgm:prSet/>
      <dgm:spPr/>
      <dgm:t>
        <a:bodyPr/>
        <a:lstStyle/>
        <a:p>
          <a:endParaRPr lang="en-US"/>
        </a:p>
      </dgm:t>
    </dgm:pt>
    <dgm:pt modelId="{60CE67F5-42F3-47B0-9C82-5FA1FA5012A0}">
      <dgm:prSet phldrT="[Text]" custT="1"/>
      <dgm:spPr>
        <a:xfrm rot="5400000">
          <a:off x="4638027" y="-2782433"/>
          <a:ext cx="765746" cy="8392502"/>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dgm:t>
    </dgm:pt>
    <dgm:pt modelId="{BE8C3C51-98B8-41C4-8D78-8DC9325F34F0}" type="parTrans" cxnId="{58964D4B-2548-4986-8E28-35F1EDBAE572}">
      <dgm:prSet/>
      <dgm:spPr/>
      <dgm:t>
        <a:bodyPr/>
        <a:lstStyle/>
        <a:p>
          <a:endParaRPr lang="en-US"/>
        </a:p>
      </dgm:t>
    </dgm:pt>
    <dgm:pt modelId="{6E419726-0733-48B5-90A9-D56BDEE22CE1}" type="sibTrans" cxnId="{58964D4B-2548-4986-8E28-35F1EDBAE572}">
      <dgm:prSet/>
      <dgm:spPr/>
      <dgm:t>
        <a:bodyPr/>
        <a:lstStyle/>
        <a:p>
          <a:endParaRPr lang="en-US"/>
        </a:p>
      </dgm:t>
    </dgm:pt>
    <dgm:pt modelId="{66EB137A-84AE-4D2B-9ED5-F1E9095401FA}">
      <dgm:prSet phldrT="[Text]"/>
      <dgm:spPr>
        <a:xfrm rot="5400000">
          <a:off x="-176710" y="2237943"/>
          <a:ext cx="1178071" cy="824649"/>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ln>
        <a:effectLst>
          <a:outerShdw blurRad="50800" dist="25400" algn="bl" rotWithShape="0">
            <a:srgbClr val="000000">
              <a:alpha val="60000"/>
            </a:srgbClr>
          </a:outerShdw>
        </a:effectLst>
      </dgm:spPr>
      <dgm:t>
        <a:bodyPr/>
        <a:lstStyle/>
        <a:p>
          <a:pPr>
            <a:buNone/>
          </a:pPr>
          <a:r>
            <a:rPr lang="hr-HR">
              <a:solidFill>
                <a:srgbClr val="FFFFFF"/>
              </a:solidFill>
              <a:latin typeface="Calibri"/>
              <a:ea typeface="+mn-ea"/>
              <a:cs typeface="+mn-cs"/>
            </a:rPr>
            <a:t>3.</a:t>
          </a:r>
        </a:p>
      </dgm:t>
    </dgm:pt>
    <dgm:pt modelId="{E0A6364C-2FFE-4E02-A917-71980FC166D4}" type="parTrans" cxnId="{19E44502-E738-48E8-8270-60F98D88F1E1}">
      <dgm:prSet/>
      <dgm:spPr/>
      <dgm:t>
        <a:bodyPr/>
        <a:lstStyle/>
        <a:p>
          <a:endParaRPr lang="en-US"/>
        </a:p>
      </dgm:t>
    </dgm:pt>
    <dgm:pt modelId="{2A59F98D-F07C-427D-83E3-54FAE8311748}" type="sibTrans" cxnId="{19E44502-E738-48E8-8270-60F98D88F1E1}">
      <dgm:prSet/>
      <dgm:spPr/>
      <dgm:t>
        <a:bodyPr/>
        <a:lstStyle/>
        <a:p>
          <a:endParaRPr lang="en-US"/>
        </a:p>
      </dgm:t>
    </dgm:pt>
    <dgm:pt modelId="{4F2794D0-FC1C-4AD9-92F0-C8665EE9C322}">
      <dgm:prSet phldrT="[Text]" custT="1"/>
      <dgm:spPr>
        <a:xfrm rot="5400000">
          <a:off x="4638027" y="-1752145"/>
          <a:ext cx="765746" cy="8392502"/>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hr-HR" sz="1800">
              <a:solidFill>
                <a:srgbClr val="000000">
                  <a:hueOff val="0"/>
                  <a:satOff val="0"/>
                  <a:lumOff val="0"/>
                  <a:alphaOff val="0"/>
                </a:srgbClr>
              </a:solidFill>
              <a:latin typeface="+mn-lt"/>
              <a:ea typeface="+mn-ea"/>
              <a:cs typeface="+mn-cs"/>
            </a:rPr>
            <a:t> </a:t>
          </a:r>
          <a:r>
            <a:rPr lang="hr-HR" sz="1700" i="0" baseline="0">
              <a:solidFill>
                <a:srgbClr val="54311C"/>
              </a:solidFill>
              <a:latin typeface="Avenir Next LT Pro"/>
              <a:ea typeface="+mn-ea"/>
              <a:cs typeface="+mn-cs"/>
            </a:rPr>
            <a:t>Poboljšanje ključnih aspekata funkcionalnih mogućnosti kako bi se dostigla razina pojedinosti kao u potpunoj </a:t>
          </a:r>
          <a:r>
            <a:rPr lang="hr-HR" sz="1700" b="1" i="0" baseline="0">
              <a:solidFill>
                <a:srgbClr val="54311C"/>
              </a:solidFill>
              <a:latin typeface="Avenir Next LT Pro"/>
              <a:ea typeface="+mn-ea"/>
              <a:cs typeface="+mn-cs"/>
            </a:rPr>
            <a:t>temeljitoj analizi</a:t>
          </a:r>
          <a:r>
            <a:rPr lang="hr-HR" sz="1700" i="0" baseline="0">
              <a:solidFill>
                <a:srgbClr val="54311C"/>
              </a:solidFill>
              <a:latin typeface="Avenir Next LT Pro"/>
              <a:ea typeface="+mn-ea"/>
              <a:cs typeface="+mn-cs"/>
            </a:rPr>
            <a:t>.</a:t>
          </a:r>
          <a:r>
            <a:rPr lang="hr-HR" sz="1700">
              <a:solidFill>
                <a:schemeClr val="tx1"/>
              </a:solidFill>
            </a:rPr>
            <a:t> Uspostava strukturiranog okvira za prikupljanje podataka/informacija.</a:t>
          </a:r>
        </a:p>
      </dgm:t>
    </dgm:pt>
    <dgm:pt modelId="{1FDDF7EA-95B7-4D9A-99CB-CF485C2CDEAC}" type="parTrans" cxnId="{B8C69279-545D-4E24-A84C-3D745694A3FB}">
      <dgm:prSet/>
      <dgm:spPr/>
      <dgm:t>
        <a:bodyPr/>
        <a:lstStyle/>
        <a:p>
          <a:endParaRPr lang="en-US"/>
        </a:p>
      </dgm:t>
    </dgm:pt>
    <dgm:pt modelId="{843F89F1-CE3D-4144-9582-7B4C0C6A90E8}" type="sibTrans" cxnId="{B8C69279-545D-4E24-A84C-3D745694A3FB}">
      <dgm:prSet/>
      <dgm:spPr/>
      <dgm:t>
        <a:bodyPr/>
        <a:lstStyle/>
        <a:p>
          <a:endParaRPr lang="en-US"/>
        </a:p>
      </dgm:t>
    </dgm:pt>
    <dgm:pt modelId="{06A09D2C-8F74-4701-9086-C436276D88EF}">
      <dgm:prSet phldrT="[Text]"/>
      <dgm:spPr>
        <a:xfrm rot="5400000">
          <a:off x="-176710" y="3268231"/>
          <a:ext cx="1178071" cy="824649"/>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ln>
        <a:effectLst>
          <a:outerShdw blurRad="50800" dist="25400" algn="bl" rotWithShape="0">
            <a:srgbClr val="000000">
              <a:alpha val="60000"/>
            </a:srgbClr>
          </a:outerShdw>
        </a:effectLst>
      </dgm:spPr>
      <dgm:t>
        <a:bodyPr/>
        <a:lstStyle/>
        <a:p>
          <a:pPr>
            <a:buNone/>
          </a:pPr>
          <a:r>
            <a:rPr lang="hr-HR">
              <a:solidFill>
                <a:srgbClr val="FFFFFF"/>
              </a:solidFill>
              <a:latin typeface="Calibri"/>
              <a:ea typeface="+mn-ea"/>
              <a:cs typeface="+mn-cs"/>
            </a:rPr>
            <a:t>4.</a:t>
          </a:r>
        </a:p>
      </dgm:t>
    </dgm:pt>
    <dgm:pt modelId="{F5C6D6B0-92CD-4CC7-8F43-E31C3BC038CD}" type="parTrans" cxnId="{BF09F629-CB35-4489-913A-6143E700C8E9}">
      <dgm:prSet/>
      <dgm:spPr/>
      <dgm:t>
        <a:bodyPr/>
        <a:lstStyle/>
        <a:p>
          <a:endParaRPr lang="en-US"/>
        </a:p>
      </dgm:t>
    </dgm:pt>
    <dgm:pt modelId="{B840CA32-D53F-424E-B162-EA7FEAEA6E0A}" type="sibTrans" cxnId="{BF09F629-CB35-4489-913A-6143E700C8E9}">
      <dgm:prSet/>
      <dgm:spPr/>
      <dgm:t>
        <a:bodyPr/>
        <a:lstStyle/>
        <a:p>
          <a:endParaRPr lang="en-US"/>
        </a:p>
      </dgm:t>
    </dgm:pt>
    <dgm:pt modelId="{0D0CB8FE-5560-4BA6-BED3-882A532D24BE}">
      <dgm:prSet phldrT="[Text]" custT="1"/>
      <dgm:spPr>
        <a:xfrm rot="5400000">
          <a:off x="4638027" y="-721856"/>
          <a:ext cx="765746" cy="8392502"/>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ln>
        <a:effectLst/>
      </dgm:spPr>
      <dgm:t>
        <a:bodyPr/>
        <a:lstStyle/>
        <a:p>
          <a:pPr>
            <a:buChar char="•"/>
          </a:pPr>
          <a:r>
            <a:rPr lang="hr-HR" sz="1700" i="0" baseline="0">
              <a:solidFill>
                <a:srgbClr val="54311C"/>
              </a:solidFill>
              <a:latin typeface="Avenir Next LT Pro"/>
              <a:ea typeface="+mn-ea"/>
              <a:cs typeface="+mn-cs"/>
            </a:rPr>
            <a:t>Mjesečno poravnanje podataka o realizaciji s bankarskim sustavom i </a:t>
          </a:r>
          <a:r>
            <a:rPr lang="hr-HR" sz="1700" b="1" i="0" baseline="0">
              <a:solidFill>
                <a:srgbClr val="54311C"/>
              </a:solidFill>
              <a:latin typeface="Avenir Next LT Pro"/>
              <a:ea typeface="+mn-ea"/>
              <a:cs typeface="+mn-cs"/>
            </a:rPr>
            <a:t>zatvaranje neaktivnih bankovnih računa</a:t>
          </a:r>
          <a:r>
            <a:rPr lang="hr-HR" sz="1700" i="0" baseline="0">
              <a:solidFill>
                <a:srgbClr val="54311C"/>
              </a:solidFill>
              <a:latin typeface="Avenir Next LT Pro"/>
              <a:ea typeface="+mn-ea"/>
              <a:cs typeface="+mn-cs"/>
            </a:rPr>
            <a:t> izvan JRR-a.</a:t>
          </a:r>
        </a:p>
      </dgm:t>
      <dgm:extLst>
        <a:ext uri="{E40237B7-FDA0-4F09-8148-C483321AD2D9}">
          <dgm14:cNvPr xmlns:dgm14="http://schemas.microsoft.com/office/drawing/2010/diagram" id="0" name="" descr="Vertical Chevron List" title="SmartArt"/>
        </a:ext>
      </dgm:extLst>
    </dgm:pt>
    <dgm:pt modelId="{5C60C6AC-FDCD-47B9-BD46-BAC185FE2A4C}" type="parTrans" cxnId="{7E44002E-2A4A-4738-A150-CC5725F35C45}">
      <dgm:prSet/>
      <dgm:spPr/>
      <dgm:t>
        <a:bodyPr/>
        <a:lstStyle/>
        <a:p>
          <a:endParaRPr lang="en-US"/>
        </a:p>
      </dgm:t>
    </dgm:pt>
    <dgm:pt modelId="{358E079C-97DF-45D8-83ED-EC5A7C49BD3C}" type="sibTrans" cxnId="{7E44002E-2A4A-4738-A150-CC5725F35C45}">
      <dgm:prSet/>
      <dgm:spPr/>
      <dgm:t>
        <a:bodyPr/>
        <a:lstStyle/>
        <a:p>
          <a:endParaRPr lang="en-US"/>
        </a:p>
      </dgm:t>
    </dgm:pt>
    <dgm:pt modelId="{ABD71E75-0469-4A02-AAE5-D97044975AC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A808C9EF-83EB-43DC-A7E7-8BD67DA2251F}" type="parTrans" cxnId="{DCFB2C12-D525-4EEE-9851-1376A1297FDD}">
      <dgm:prSet/>
      <dgm:spPr/>
      <dgm:t>
        <a:bodyPr/>
        <a:lstStyle/>
        <a:p>
          <a:endParaRPr lang="en-US"/>
        </a:p>
      </dgm:t>
    </dgm:pt>
    <dgm:pt modelId="{6C058397-D356-46DE-9FFC-8453C11A449A}" type="sibTrans" cxnId="{DCFB2C12-D525-4EEE-9851-1376A1297FDD}">
      <dgm:prSet/>
      <dgm:spPr/>
      <dgm:t>
        <a:bodyPr/>
        <a:lstStyle/>
        <a:p>
          <a:endParaRPr lang="en-US"/>
        </a:p>
      </dgm:t>
    </dgm:pt>
    <dgm:pt modelId="{9BB331B8-E534-49DA-B06F-62BE9E68D129}">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98EF58C4-2DC2-4976-9398-DC6AD7E115A1}" type="parTrans" cxnId="{7776FEA9-5830-4850-8E21-EC4E66393D3A}">
      <dgm:prSet/>
      <dgm:spPr/>
      <dgm:t>
        <a:bodyPr/>
        <a:lstStyle/>
        <a:p>
          <a:endParaRPr lang="en-US"/>
        </a:p>
      </dgm:t>
    </dgm:pt>
    <dgm:pt modelId="{02E30D60-A98C-47C4-86EB-D12490BE143D}" type="sibTrans" cxnId="{7776FEA9-5830-4850-8E21-EC4E66393D3A}">
      <dgm:prSet/>
      <dgm:spPr/>
      <dgm:t>
        <a:bodyPr/>
        <a:lstStyle/>
        <a:p>
          <a:endParaRPr lang="en-US"/>
        </a:p>
      </dgm:t>
    </dgm:pt>
    <dgm:pt modelId="{D39003B2-652C-4B10-B35C-814D6A7EC6BB}">
      <dgm:prSet phldrT="[Text]" custT="1"/>
      <dgm:spPr>
        <a:xfrm rot="5400000">
          <a:off x="4638027" y="-2782433"/>
          <a:ext cx="765746" cy="8392502"/>
        </a:xfr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ln>
        <a:effectLst/>
      </dgm:spPr>
      <dgm:t>
        <a:bodyPr/>
        <a:lstStyle/>
        <a:p>
          <a:pPr marL="0" marR="0" lvl="0" indent="0" algn="just" defTabSz="914400" eaLnBrk="1" fontAlgn="auto" latinLnBrk="0" hangingPunct="1">
            <a:lnSpc>
              <a:spcPct val="100000"/>
            </a:lnSpc>
            <a:spcBef>
              <a:spcPts val="0"/>
            </a:spcBef>
            <a:spcAft>
              <a:spcPts val="0"/>
            </a:spcAft>
            <a:buClrTx/>
            <a:buSzTx/>
            <a:buFontTx/>
            <a:buChar char="•"/>
            <a:tabLst/>
            <a:defRPr/>
          </a:pPr>
          <a:r>
            <a:rPr lang="hr-HR" sz="1700" b="0" i="0" baseline="0">
              <a:solidFill>
                <a:srgbClr val="54311C"/>
              </a:solidFill>
              <a:latin typeface="Avenir Next LT Pro"/>
              <a:ea typeface="+mn-ea"/>
              <a:cs typeface="+mn-cs"/>
            </a:rPr>
            <a:t> Poboljšanje projekcija novčanih tokova JRR-a kako bi se uzele u obzir rezerve, </a:t>
          </a:r>
          <a:r>
            <a:rPr lang="hr-HR" sz="1700" b="1" i="0" baseline="0">
              <a:solidFill>
                <a:srgbClr val="54311C"/>
              </a:solidFill>
              <a:latin typeface="Avenir Next LT Pro"/>
              <a:ea typeface="+mn-ea"/>
              <a:cs typeface="+mn-cs"/>
            </a:rPr>
            <a:t>ublažili rizici </a:t>
          </a:r>
          <a:r>
            <a:rPr lang="hr-HR" sz="1700" b="0" i="0" baseline="0">
              <a:solidFill>
                <a:srgbClr val="54311C"/>
              </a:solidFill>
              <a:latin typeface="Avenir Next LT Pro"/>
              <a:ea typeface="+mn-ea"/>
              <a:cs typeface="+mn-cs"/>
            </a:rPr>
            <a:t>i izbjegla odstupanja u pogledu realizacije.</a:t>
          </a:r>
          <a:r>
            <a:rPr lang="hr-HR" sz="1700">
              <a:solidFill>
                <a:schemeClr val="tx1"/>
              </a:solidFill>
            </a:rPr>
            <a:t> </a:t>
          </a:r>
          <a:r>
            <a:rPr lang="hr-HR" sz="1700" b="0" i="0" baseline="0">
              <a:solidFill>
                <a:srgbClr val="54311C"/>
              </a:solidFill>
              <a:latin typeface="Avenir Next LT Pro"/>
              <a:ea typeface="+mn-ea"/>
              <a:cs typeface="+mn-cs"/>
            </a:rPr>
            <a:t>Efikasnost ovisi o pouzdanim projekcijama novčanih tokova.</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gm:t>
    </dgm:pt>
    <dgm:pt modelId="{069CD02E-8505-4D65-9A26-E859247F84AF}" type="parTrans" cxnId="{010B2CBF-38AE-444D-AF0E-A854A9E47502}">
      <dgm:prSet/>
      <dgm:spPr/>
      <dgm:t>
        <a:bodyPr/>
        <a:lstStyle/>
        <a:p>
          <a:endParaRPr lang="en-US"/>
        </a:p>
      </dgm:t>
    </dgm:pt>
    <dgm:pt modelId="{A2D458B0-DE01-4893-B3C2-90514E05F6CE}" type="sibTrans" cxnId="{010B2CBF-38AE-444D-AF0E-A854A9E47502}">
      <dgm:prSet/>
      <dgm:spPr/>
      <dgm:t>
        <a:bodyPr/>
        <a:lstStyle/>
        <a:p>
          <a:endParaRPr lang="en-US"/>
        </a:p>
      </dgm:t>
    </dgm:pt>
    <dgm:pt modelId="{2450B305-7548-42E8-8278-530EC9FD3384}" type="pres">
      <dgm:prSet presAssocID="{54CF1F80-7349-4DC3-AB6D-DBF0B9A9BCE1}" presName="linearFlow" presStyleCnt="0">
        <dgm:presLayoutVars>
          <dgm:dir/>
          <dgm:animLvl val="lvl"/>
          <dgm:resizeHandles val="exact"/>
        </dgm:presLayoutVars>
      </dgm:prSet>
      <dgm:spPr/>
    </dgm:pt>
    <dgm:pt modelId="{7F95F61F-4FDF-44F4-8BA4-D3DD38CBD993}" type="pres">
      <dgm:prSet presAssocID="{205C7148-BAA9-46C1-9F48-95E1ED3C5A47}" presName="composite" presStyleCnt="0"/>
      <dgm:spPr/>
    </dgm:pt>
    <dgm:pt modelId="{92DFAB77-EC7B-40B9-B1D4-DF0D467FF723}" type="pres">
      <dgm:prSet presAssocID="{205C7148-BAA9-46C1-9F48-95E1ED3C5A47}" presName="parentText" presStyleLbl="alignNode1" presStyleIdx="0" presStyleCnt="4" custScaleY="107239">
        <dgm:presLayoutVars>
          <dgm:chMax val="1"/>
          <dgm:bulletEnabled val="1"/>
        </dgm:presLayoutVars>
      </dgm:prSet>
      <dgm:spPr/>
    </dgm:pt>
    <dgm:pt modelId="{B095CD4D-9CCC-4F4E-9A50-2CA2F3C16DF6}" type="pres">
      <dgm:prSet presAssocID="{205C7148-BAA9-46C1-9F48-95E1ED3C5A47}" presName="descendantText" presStyleLbl="alignAcc1" presStyleIdx="0" presStyleCnt="4" custScaleY="122108">
        <dgm:presLayoutVars>
          <dgm:bulletEnabled val="1"/>
        </dgm:presLayoutVars>
      </dgm:prSet>
      <dgm:spPr/>
    </dgm:pt>
    <dgm:pt modelId="{DC479C72-9F71-4138-B6E5-E90F6BA2D4BB}" type="pres">
      <dgm:prSet presAssocID="{920DDB8A-0879-48CC-B8C7-402E6E6D1950}" presName="sp" presStyleCnt="0"/>
      <dgm:spPr/>
    </dgm:pt>
    <dgm:pt modelId="{AFB16E47-CFDD-426D-BFB8-73D0A60C5C02}" type="pres">
      <dgm:prSet presAssocID="{AD140521-094A-4ACE-B0DF-A5F1ABD070B2}" presName="composite" presStyleCnt="0"/>
      <dgm:spPr/>
    </dgm:pt>
    <dgm:pt modelId="{D806A500-7A9D-48CB-8ACF-3FB924316CC8}" type="pres">
      <dgm:prSet presAssocID="{AD140521-094A-4ACE-B0DF-A5F1ABD070B2}" presName="parentText" presStyleLbl="alignNode1" presStyleIdx="1" presStyleCnt="4">
        <dgm:presLayoutVars>
          <dgm:chMax val="1"/>
          <dgm:bulletEnabled val="1"/>
        </dgm:presLayoutVars>
      </dgm:prSet>
      <dgm:spPr/>
    </dgm:pt>
    <dgm:pt modelId="{EEC2DC9F-BABA-482B-BB50-56BA60CE0775}" type="pres">
      <dgm:prSet presAssocID="{AD140521-094A-4ACE-B0DF-A5F1ABD070B2}" presName="descendantText" presStyleLbl="alignAcc1" presStyleIdx="1" presStyleCnt="4">
        <dgm:presLayoutVars>
          <dgm:bulletEnabled val="1"/>
        </dgm:presLayoutVars>
      </dgm:prSet>
      <dgm:spPr>
        <a:prstGeom prst="round2SameRect">
          <a:avLst/>
        </a:prstGeom>
      </dgm:spPr>
    </dgm:pt>
    <dgm:pt modelId="{508955AD-4D39-48BC-A0D5-E8F741FFC7BE}" type="pres">
      <dgm:prSet presAssocID="{3FFF64FD-6A1F-4D11-BF10-21BA48580945}" presName="sp" presStyleCnt="0"/>
      <dgm:spPr/>
    </dgm:pt>
    <dgm:pt modelId="{69BC43B8-FBEE-4796-AC90-7DD3120561A0}" type="pres">
      <dgm:prSet presAssocID="{66EB137A-84AE-4D2B-9ED5-F1E9095401FA}" presName="composite" presStyleCnt="0"/>
      <dgm:spPr/>
    </dgm:pt>
    <dgm:pt modelId="{51D09EBD-A0B1-44C6-A954-4CE0E3ED2349}" type="pres">
      <dgm:prSet presAssocID="{66EB137A-84AE-4D2B-9ED5-F1E9095401FA}" presName="parentText" presStyleLbl="alignNode1" presStyleIdx="2" presStyleCnt="4">
        <dgm:presLayoutVars>
          <dgm:chMax val="1"/>
          <dgm:bulletEnabled val="1"/>
        </dgm:presLayoutVars>
      </dgm:prSet>
      <dgm:spPr/>
    </dgm:pt>
    <dgm:pt modelId="{B255AD5C-1560-401E-9DDC-0C93633BC2C7}" type="pres">
      <dgm:prSet presAssocID="{66EB137A-84AE-4D2B-9ED5-F1E9095401FA}" presName="descendantText" presStyleLbl="alignAcc1" presStyleIdx="2" presStyleCnt="4">
        <dgm:presLayoutVars>
          <dgm:bulletEnabled val="1"/>
        </dgm:presLayoutVars>
      </dgm:prSet>
      <dgm:spPr>
        <a:prstGeom prst="round2SameRect">
          <a:avLst/>
        </a:prstGeom>
      </dgm:spPr>
    </dgm:pt>
    <dgm:pt modelId="{A29A4F27-3E2B-4869-9273-6D1E0FBD862D}" type="pres">
      <dgm:prSet presAssocID="{2A59F98D-F07C-427D-83E3-54FAE8311748}" presName="sp" presStyleCnt="0"/>
      <dgm:spPr/>
    </dgm:pt>
    <dgm:pt modelId="{26D130FC-DB57-4F69-80B2-484C4B482782}" type="pres">
      <dgm:prSet presAssocID="{06A09D2C-8F74-4701-9086-C436276D88EF}" presName="composite" presStyleCnt="0"/>
      <dgm:spPr/>
    </dgm:pt>
    <dgm:pt modelId="{6282058B-4FED-45DB-BF5D-24F5B25FEAEE}" type="pres">
      <dgm:prSet presAssocID="{06A09D2C-8F74-4701-9086-C436276D88EF}" presName="parentText" presStyleLbl="alignNode1" presStyleIdx="3" presStyleCnt="4">
        <dgm:presLayoutVars>
          <dgm:chMax val="1"/>
          <dgm:bulletEnabled val="1"/>
        </dgm:presLayoutVars>
      </dgm:prSet>
      <dgm:spPr/>
    </dgm:pt>
    <dgm:pt modelId="{1770ECAF-6B4C-4C84-860E-5393EAF1B070}" type="pres">
      <dgm:prSet presAssocID="{06A09D2C-8F74-4701-9086-C436276D88EF}" presName="descendantText" presStyleLbl="alignAcc1" presStyleIdx="3" presStyleCnt="4">
        <dgm:presLayoutVars>
          <dgm:bulletEnabled val="1"/>
        </dgm:presLayoutVars>
      </dgm:prSet>
      <dgm:spPr/>
    </dgm:pt>
  </dgm:ptLst>
  <dgm:cxnLst>
    <dgm:cxn modelId="{19E44502-E738-48E8-8270-60F98D88F1E1}" srcId="{54CF1F80-7349-4DC3-AB6D-DBF0B9A9BCE1}" destId="{66EB137A-84AE-4D2B-9ED5-F1E9095401FA}" srcOrd="2" destOrd="0" parTransId="{E0A6364C-2FFE-4E02-A917-71980FC166D4}" sibTransId="{2A59F98D-F07C-427D-83E3-54FAE8311748}"/>
    <dgm:cxn modelId="{9C9ED408-1F3A-4E34-A8FB-E584957ADB1C}" type="presOf" srcId="{66EB137A-84AE-4D2B-9ED5-F1E9095401FA}" destId="{51D09EBD-A0B1-44C6-A954-4CE0E3ED2349}" srcOrd="0" destOrd="0" presId="urn:microsoft.com/office/officeart/2005/8/layout/chevron2"/>
    <dgm:cxn modelId="{DCFB2C12-D525-4EEE-9851-1376A1297FDD}" srcId="{AD140521-094A-4ACE-B0DF-A5F1ABD070B2}" destId="{ABD71E75-0469-4A02-AAE5-D97044975ACB}" srcOrd="3" destOrd="0" parTransId="{A808C9EF-83EB-43DC-A7E7-8BD67DA2251F}" sibTransId="{6C058397-D356-46DE-9FFC-8453C11A449A}"/>
    <dgm:cxn modelId="{FB77511A-3F30-478E-824A-4E2F0D97B3E7}" type="presOf" srcId="{4F2794D0-FC1C-4AD9-92F0-C8665EE9C322}" destId="{B255AD5C-1560-401E-9DDC-0C93633BC2C7}" srcOrd="0" destOrd="0" presId="urn:microsoft.com/office/officeart/2005/8/layout/chevron2"/>
    <dgm:cxn modelId="{BF09F629-CB35-4489-913A-6143E700C8E9}" srcId="{54CF1F80-7349-4DC3-AB6D-DBF0B9A9BCE1}" destId="{06A09D2C-8F74-4701-9086-C436276D88EF}" srcOrd="3" destOrd="0" parTransId="{F5C6D6B0-92CD-4CC7-8F43-E31C3BC038CD}" sibTransId="{B840CA32-D53F-424E-B162-EA7FEAEA6E0A}"/>
    <dgm:cxn modelId="{7E44002E-2A4A-4738-A150-CC5725F35C45}" srcId="{06A09D2C-8F74-4701-9086-C436276D88EF}" destId="{0D0CB8FE-5560-4BA6-BED3-882A532D24BE}" srcOrd="0" destOrd="0" parTransId="{5C60C6AC-FDCD-47B9-BD46-BAC185FE2A4C}" sibTransId="{358E079C-97DF-45D8-83ED-EC5A7C49BD3C}"/>
    <dgm:cxn modelId="{AC0B983A-8C13-4212-B976-2AF1C190B957}" type="presOf" srcId="{E9CE49FE-A7A6-496B-A6D1-247F3CD4B615}" destId="{B095CD4D-9CCC-4F4E-9A50-2CA2F3C16DF6}" srcOrd="0" destOrd="0" presId="urn:microsoft.com/office/officeart/2005/8/layout/chevron2"/>
    <dgm:cxn modelId="{78CF9C3F-20BB-4C47-BA92-7FB778FCFB5D}" type="presOf" srcId="{9BB331B8-E534-49DA-B06F-62BE9E68D129}" destId="{EEC2DC9F-BABA-482B-BB50-56BA60CE0775}" srcOrd="0" destOrd="0" presId="urn:microsoft.com/office/officeart/2005/8/layout/chevron2"/>
    <dgm:cxn modelId="{A2A15365-AB2A-4263-9896-B820CA5D38A3}" srcId="{205C7148-BAA9-46C1-9F48-95E1ED3C5A47}" destId="{E9CE49FE-A7A6-496B-A6D1-247F3CD4B615}" srcOrd="0" destOrd="0" parTransId="{58A4D409-67D1-45D7-A5B5-0EFDC5106BCD}" sibTransId="{B4EB417E-0A44-4207-B9CA-5B65E2537CA0}"/>
    <dgm:cxn modelId="{58964D4B-2548-4986-8E28-35F1EDBAE572}" srcId="{AD140521-094A-4ACE-B0DF-A5F1ABD070B2}" destId="{60CE67F5-42F3-47B0-9C82-5FA1FA5012A0}" srcOrd="1" destOrd="0" parTransId="{BE8C3C51-98B8-41C4-8D78-8DC9325F34F0}" sibTransId="{6E419726-0733-48B5-90A9-D56BDEE22CE1}"/>
    <dgm:cxn modelId="{054BE36F-BFF4-4B03-AD15-7D1A28C19688}" type="presOf" srcId="{0D0CB8FE-5560-4BA6-BED3-882A532D24BE}" destId="{1770ECAF-6B4C-4C84-860E-5393EAF1B070}" srcOrd="0" destOrd="0" presId="urn:microsoft.com/office/officeart/2005/8/layout/chevron2"/>
    <dgm:cxn modelId="{FE4B4772-B41C-4D33-94CE-A8FF78442C4C}" type="presOf" srcId="{D39003B2-652C-4B10-B35C-814D6A7EC6BB}" destId="{EEC2DC9F-BABA-482B-BB50-56BA60CE0775}" srcOrd="0" destOrd="2" presId="urn:microsoft.com/office/officeart/2005/8/layout/chevron2"/>
    <dgm:cxn modelId="{4D838958-AE66-4F2E-A04A-A16D41C7D453}" type="presOf" srcId="{205C7148-BAA9-46C1-9F48-95E1ED3C5A47}" destId="{92DFAB77-EC7B-40B9-B1D4-DF0D467FF723}" srcOrd="0" destOrd="0" presId="urn:microsoft.com/office/officeart/2005/8/layout/chevron2"/>
    <dgm:cxn modelId="{BAEBDD58-11F8-4504-A58C-D630834A88D9}" srcId="{54CF1F80-7349-4DC3-AB6D-DBF0B9A9BCE1}" destId="{205C7148-BAA9-46C1-9F48-95E1ED3C5A47}" srcOrd="0" destOrd="0" parTransId="{F74E27E7-ECF8-4F44-BD88-C96F1673EDC1}" sibTransId="{920DDB8A-0879-48CC-B8C7-402E6E6D1950}"/>
    <dgm:cxn modelId="{B8C69279-545D-4E24-A84C-3D745694A3FB}" srcId="{66EB137A-84AE-4D2B-9ED5-F1E9095401FA}" destId="{4F2794D0-FC1C-4AD9-92F0-C8665EE9C322}" srcOrd="0" destOrd="0" parTransId="{1FDDF7EA-95B7-4D9A-99CB-CF485C2CDEAC}" sibTransId="{843F89F1-CE3D-4144-9582-7B4C0C6A90E8}"/>
    <dgm:cxn modelId="{3D43A459-9A08-4D8D-B151-6C3E455CEA70}" srcId="{54CF1F80-7349-4DC3-AB6D-DBF0B9A9BCE1}" destId="{AD140521-094A-4ACE-B0DF-A5F1ABD070B2}" srcOrd="1" destOrd="0" parTransId="{687F151F-FDEE-470D-935A-9F77A2BF0B15}" sibTransId="{3FFF64FD-6A1F-4D11-BF10-21BA48580945}"/>
    <dgm:cxn modelId="{CC9CEB59-BECE-4E59-9B42-047B446F4792}" type="presOf" srcId="{AD140521-094A-4ACE-B0DF-A5F1ABD070B2}" destId="{D806A500-7A9D-48CB-8ACF-3FB924316CC8}" srcOrd="0" destOrd="0" presId="urn:microsoft.com/office/officeart/2005/8/layout/chevron2"/>
    <dgm:cxn modelId="{0F995DA6-768A-4311-AEB9-38CFBAE04B19}" type="presOf" srcId="{ABD71E75-0469-4A02-AAE5-D97044975ACB}" destId="{EEC2DC9F-BABA-482B-BB50-56BA60CE0775}" srcOrd="0" destOrd="3" presId="urn:microsoft.com/office/officeart/2005/8/layout/chevron2"/>
    <dgm:cxn modelId="{7776FEA9-5830-4850-8E21-EC4E66393D3A}" srcId="{AD140521-094A-4ACE-B0DF-A5F1ABD070B2}" destId="{9BB331B8-E534-49DA-B06F-62BE9E68D129}" srcOrd="0" destOrd="0" parTransId="{98EF58C4-2DC2-4976-9398-DC6AD7E115A1}" sibTransId="{02E30D60-A98C-47C4-86EB-D12490BE143D}"/>
    <dgm:cxn modelId="{010B2CBF-38AE-444D-AF0E-A854A9E47502}" srcId="{AD140521-094A-4ACE-B0DF-A5F1ABD070B2}" destId="{D39003B2-652C-4B10-B35C-814D6A7EC6BB}" srcOrd="2" destOrd="0" parTransId="{069CD02E-8505-4D65-9A26-E859247F84AF}" sibTransId="{A2D458B0-DE01-4893-B3C2-90514E05F6CE}"/>
    <dgm:cxn modelId="{05376BD2-BB98-4714-A611-666AFF101658}" type="presOf" srcId="{06A09D2C-8F74-4701-9086-C436276D88EF}" destId="{6282058B-4FED-45DB-BF5D-24F5B25FEAEE}" srcOrd="0" destOrd="0" presId="urn:microsoft.com/office/officeart/2005/8/layout/chevron2"/>
    <dgm:cxn modelId="{3380E3D5-55E5-417C-B632-FEAA6862082C}" type="presOf" srcId="{60CE67F5-42F3-47B0-9C82-5FA1FA5012A0}" destId="{EEC2DC9F-BABA-482B-BB50-56BA60CE0775}" srcOrd="0" destOrd="1" presId="urn:microsoft.com/office/officeart/2005/8/layout/chevron2"/>
    <dgm:cxn modelId="{23B153F2-3742-4F03-A2EB-8CB6763878AE}" type="presOf" srcId="{54CF1F80-7349-4DC3-AB6D-DBF0B9A9BCE1}" destId="{2450B305-7548-42E8-8278-530EC9FD3384}" srcOrd="0" destOrd="0" presId="urn:microsoft.com/office/officeart/2005/8/layout/chevron2"/>
    <dgm:cxn modelId="{178601C7-2855-4D91-95F4-795438B77DE6}" type="presParOf" srcId="{2450B305-7548-42E8-8278-530EC9FD3384}" destId="{7F95F61F-4FDF-44F4-8BA4-D3DD38CBD993}" srcOrd="0" destOrd="0" presId="urn:microsoft.com/office/officeart/2005/8/layout/chevron2"/>
    <dgm:cxn modelId="{F06AFAC7-3C22-4E3E-8310-74D45EF0F03C}" type="presParOf" srcId="{7F95F61F-4FDF-44F4-8BA4-D3DD38CBD993}" destId="{92DFAB77-EC7B-40B9-B1D4-DF0D467FF723}" srcOrd="0" destOrd="0" presId="urn:microsoft.com/office/officeart/2005/8/layout/chevron2"/>
    <dgm:cxn modelId="{BDFFF96E-38BC-419C-81AE-E63797EA3200}" type="presParOf" srcId="{7F95F61F-4FDF-44F4-8BA4-D3DD38CBD993}" destId="{B095CD4D-9CCC-4F4E-9A50-2CA2F3C16DF6}" srcOrd="1" destOrd="0" presId="urn:microsoft.com/office/officeart/2005/8/layout/chevron2"/>
    <dgm:cxn modelId="{211CD269-8BA4-45C1-B6CA-9A2D758157CF}" type="presParOf" srcId="{2450B305-7548-42E8-8278-530EC9FD3384}" destId="{DC479C72-9F71-4138-B6E5-E90F6BA2D4BB}" srcOrd="1" destOrd="0" presId="urn:microsoft.com/office/officeart/2005/8/layout/chevron2"/>
    <dgm:cxn modelId="{AF99D315-B9FC-4CE3-9947-AA0F0DC431E1}" type="presParOf" srcId="{2450B305-7548-42E8-8278-530EC9FD3384}" destId="{AFB16E47-CFDD-426D-BFB8-73D0A60C5C02}" srcOrd="2" destOrd="0" presId="urn:microsoft.com/office/officeart/2005/8/layout/chevron2"/>
    <dgm:cxn modelId="{E1FC7A1B-E716-4F95-9F0D-63AE5470BFCD}" type="presParOf" srcId="{AFB16E47-CFDD-426D-BFB8-73D0A60C5C02}" destId="{D806A500-7A9D-48CB-8ACF-3FB924316CC8}" srcOrd="0" destOrd="0" presId="urn:microsoft.com/office/officeart/2005/8/layout/chevron2"/>
    <dgm:cxn modelId="{1B466581-F444-40F8-A0BB-3181DB394AAD}" type="presParOf" srcId="{AFB16E47-CFDD-426D-BFB8-73D0A60C5C02}" destId="{EEC2DC9F-BABA-482B-BB50-56BA60CE0775}" srcOrd="1" destOrd="0" presId="urn:microsoft.com/office/officeart/2005/8/layout/chevron2"/>
    <dgm:cxn modelId="{0BF9032F-37D9-4A71-AA67-24E9FCEB6762}" type="presParOf" srcId="{2450B305-7548-42E8-8278-530EC9FD3384}" destId="{508955AD-4D39-48BC-A0D5-E8F741FFC7BE}" srcOrd="3" destOrd="0" presId="urn:microsoft.com/office/officeart/2005/8/layout/chevron2"/>
    <dgm:cxn modelId="{018E9EB4-D68D-4435-AD62-EFF6C76EDA93}" type="presParOf" srcId="{2450B305-7548-42E8-8278-530EC9FD3384}" destId="{69BC43B8-FBEE-4796-AC90-7DD3120561A0}" srcOrd="4" destOrd="0" presId="urn:microsoft.com/office/officeart/2005/8/layout/chevron2"/>
    <dgm:cxn modelId="{D3689162-7D8C-40E8-B659-EF834357126C}" type="presParOf" srcId="{69BC43B8-FBEE-4796-AC90-7DD3120561A0}" destId="{51D09EBD-A0B1-44C6-A954-4CE0E3ED2349}" srcOrd="0" destOrd="0" presId="urn:microsoft.com/office/officeart/2005/8/layout/chevron2"/>
    <dgm:cxn modelId="{B83DB2B2-81CB-4A8D-BB5A-2B29B08F0532}" type="presParOf" srcId="{69BC43B8-FBEE-4796-AC90-7DD3120561A0}" destId="{B255AD5C-1560-401E-9DDC-0C93633BC2C7}" srcOrd="1" destOrd="0" presId="urn:microsoft.com/office/officeart/2005/8/layout/chevron2"/>
    <dgm:cxn modelId="{495B6681-C570-4C50-8C44-53D0CB0694EB}" type="presParOf" srcId="{2450B305-7548-42E8-8278-530EC9FD3384}" destId="{A29A4F27-3E2B-4869-9273-6D1E0FBD862D}" srcOrd="5" destOrd="0" presId="urn:microsoft.com/office/officeart/2005/8/layout/chevron2"/>
    <dgm:cxn modelId="{F6BD0EAB-2D50-48F1-B5EB-3FA9BD2BDBC3}" type="presParOf" srcId="{2450B305-7548-42E8-8278-530EC9FD3384}" destId="{26D130FC-DB57-4F69-80B2-484C4B482782}" srcOrd="6" destOrd="0" presId="urn:microsoft.com/office/officeart/2005/8/layout/chevron2"/>
    <dgm:cxn modelId="{464410A9-F222-4510-954B-70A66BC5DB1B}" type="presParOf" srcId="{26D130FC-DB57-4F69-80B2-484C4B482782}" destId="{6282058B-4FED-45DB-BF5D-24F5B25FEAEE}" srcOrd="0" destOrd="0" presId="urn:microsoft.com/office/officeart/2005/8/layout/chevron2"/>
    <dgm:cxn modelId="{D1A14FBE-B328-4B41-95CD-A14972F11DCC}" type="presParOf" srcId="{26D130FC-DB57-4F69-80B2-484C4B482782}" destId="{1770ECAF-6B4C-4C84-860E-5393EAF1B070}"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AB77-EC7B-40B9-B1D4-DF0D467FF723}">
      <dsp:nvSpPr>
        <dsp:cNvPr id="0" name=""/>
        <dsp:cNvSpPr/>
      </dsp:nvSpPr>
      <dsp:spPr>
        <a:xfrm rot="5400000">
          <a:off x="-258317" y="312198"/>
          <a:ext cx="1487780" cy="971144"/>
        </a:xfrm>
        <a:prstGeom prst="chevron">
          <a:avLst/>
        </a:prstGeom>
        <a:solidFill>
          <a:srgbClr val="DC5924">
            <a:hueOff val="0"/>
            <a:satOff val="0"/>
            <a:lumOff val="0"/>
            <a:alphaOff val="0"/>
          </a:srgbClr>
        </a:solidFill>
        <a:ln w="12700" cap="flat" cmpd="sng" algn="ctr">
          <a:solidFill>
            <a:srgbClr val="DC5924">
              <a:hueOff val="0"/>
              <a:satOff val="0"/>
              <a:lumOff val="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hr-HR" sz="2700" kern="1200">
              <a:solidFill>
                <a:srgbClr val="FFFFFF"/>
              </a:solidFill>
              <a:latin typeface="Calibri"/>
              <a:ea typeface="+mn-ea"/>
              <a:cs typeface="+mn-cs"/>
            </a:rPr>
            <a:t>1.</a:t>
          </a:r>
        </a:p>
      </dsp:txBody>
      <dsp:txXfrm rot="-5400000">
        <a:off x="1" y="539452"/>
        <a:ext cx="971144" cy="516636"/>
      </dsp:txXfrm>
    </dsp:sp>
    <dsp:sp modelId="{B095CD4D-9CCC-4F4E-9A50-2CA2F3C16DF6}">
      <dsp:nvSpPr>
        <dsp:cNvPr id="0" name=""/>
        <dsp:cNvSpPr/>
      </dsp:nvSpPr>
      <dsp:spPr>
        <a:xfrm rot="5400000">
          <a:off x="5351553" y="-4375994"/>
          <a:ext cx="1101142" cy="9861959"/>
        </a:xfrm>
        <a:prstGeom prst="round2SameRect">
          <a:avLst/>
        </a:prstGeom>
        <a:solidFill>
          <a:srgbClr val="FFFFFF">
            <a:alpha val="90000"/>
            <a:hueOff val="0"/>
            <a:satOff val="0"/>
            <a:lumOff val="0"/>
            <a:alphaOff val="0"/>
          </a:srgbClr>
        </a:solidFill>
        <a:ln w="12700" cap="flat" cmpd="sng" algn="ctr">
          <a:solidFill>
            <a:srgbClr val="DC592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just" defTabSz="755650">
            <a:lnSpc>
              <a:spcPct val="90000"/>
            </a:lnSpc>
            <a:spcBef>
              <a:spcPct val="0"/>
            </a:spcBef>
            <a:spcAft>
              <a:spcPct val="15000"/>
            </a:spcAft>
            <a:buChar char="•"/>
          </a:pPr>
          <a:r>
            <a:rPr lang="hr-HR" sz="1700" i="0" kern="1200" baseline="0">
              <a:solidFill>
                <a:srgbClr val="54311C"/>
              </a:solidFill>
              <a:latin typeface="+mn-lt"/>
              <a:ea typeface="+mn-ea"/>
              <a:cs typeface="+mn-cs"/>
            </a:rPr>
            <a:t>Propis o funkcijama riznice i njihovu povezivanju sa širim kontekstom politike u okviru ciljeva fiskalnog upravljanja te o dizajnu informacijskih sustava za potporu tim funkcijama i o </a:t>
          </a:r>
          <a:r>
            <a:rPr lang="hr-HR" sz="1700" b="1" i="0" kern="1200" baseline="0">
              <a:solidFill>
                <a:srgbClr val="54311C"/>
              </a:solidFill>
              <a:latin typeface="+mn-lt"/>
              <a:ea typeface="+mn-ea"/>
              <a:cs typeface="+mn-cs"/>
            </a:rPr>
            <a:t>planiranju ulaganja za potrebe tih sustava</a:t>
          </a:r>
          <a:r>
            <a:rPr lang="hr-HR" sz="1700" i="0" kern="1200" baseline="0">
              <a:solidFill>
                <a:srgbClr val="54311C"/>
              </a:solidFill>
              <a:latin typeface="+mn-lt"/>
              <a:ea typeface="+mn-ea"/>
              <a:cs typeface="+mn-cs"/>
            </a:rPr>
            <a:t>, koji su neophodni za rad modernih sustava riznice i sustava upravljanja financijama.</a:t>
          </a:r>
        </a:p>
      </dsp:txBody>
      <dsp:txXfrm rot="-5400000">
        <a:off x="971145" y="58167"/>
        <a:ext cx="9808206" cy="993636"/>
      </dsp:txXfrm>
    </dsp:sp>
    <dsp:sp modelId="{D806A500-7A9D-48CB-8ACF-3FB924316CC8}">
      <dsp:nvSpPr>
        <dsp:cNvPr id="0" name=""/>
        <dsp:cNvSpPr/>
      </dsp:nvSpPr>
      <dsp:spPr>
        <a:xfrm rot="5400000">
          <a:off x="-208102" y="1609180"/>
          <a:ext cx="1387349" cy="971144"/>
        </a:xfrm>
        <a:prstGeom prst="chevron">
          <a:avLst/>
        </a:prstGeom>
        <a:solidFill>
          <a:srgbClr val="DC5924">
            <a:hueOff val="819071"/>
            <a:satOff val="-17988"/>
            <a:lumOff val="4575"/>
            <a:alphaOff val="0"/>
          </a:srgbClr>
        </a:solidFill>
        <a:ln w="12700" cap="flat" cmpd="sng" algn="ctr">
          <a:solidFill>
            <a:srgbClr val="DC5924">
              <a:hueOff val="819071"/>
              <a:satOff val="-17988"/>
              <a:lumOff val="457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hr-HR" sz="2700" kern="1200">
              <a:solidFill>
                <a:srgbClr val="FFFFFF"/>
              </a:solidFill>
              <a:latin typeface="Calibri"/>
              <a:ea typeface="+mn-ea"/>
              <a:cs typeface="+mn-cs"/>
            </a:rPr>
            <a:t>2.</a:t>
          </a:r>
        </a:p>
      </dsp:txBody>
      <dsp:txXfrm rot="-5400000">
        <a:off x="1" y="1886649"/>
        <a:ext cx="971144" cy="416205"/>
      </dsp:txXfrm>
    </dsp:sp>
    <dsp:sp modelId="{EEC2DC9F-BABA-482B-BB50-56BA60CE0775}">
      <dsp:nvSpPr>
        <dsp:cNvPr id="0" name=""/>
        <dsp:cNvSpPr/>
      </dsp:nvSpPr>
      <dsp:spPr>
        <a:xfrm rot="5400000">
          <a:off x="5451235" y="-3079012"/>
          <a:ext cx="901777" cy="9861959"/>
        </a:xfrm>
        <a:prstGeom prst="round2SameRect">
          <a:avLst/>
        </a:prstGeom>
        <a:solidFill>
          <a:srgbClr val="FFFFFF">
            <a:alpha val="90000"/>
            <a:hueOff val="0"/>
            <a:satOff val="0"/>
            <a:lumOff val="0"/>
            <a:alphaOff val="0"/>
          </a:srgbClr>
        </a:solidFill>
        <a:ln w="12700" cap="flat" cmpd="sng" algn="ctr">
          <a:solidFill>
            <a:srgbClr val="DC5924">
              <a:hueOff val="819071"/>
              <a:satOff val="-17988"/>
              <a:lumOff val="457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endParaRPr lang="en-US" sz="1700" kern="1200" dirty="0">
            <a:solidFill>
              <a:srgbClr val="000000">
                <a:hueOff val="0"/>
                <a:satOff val="0"/>
                <a:lumOff val="0"/>
                <a:alphaOff val="0"/>
              </a:srgbClr>
            </a:solidFill>
            <a:latin typeface="Calibri"/>
            <a:ea typeface="+mn-ea"/>
            <a:cs typeface="+mn-cs"/>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hr-HR" sz="1700" b="0" i="0" baseline="0">
              <a:solidFill>
                <a:srgbClr val="54311C"/>
              </a:solidFill>
              <a:latin typeface="Avenir Next LT Pro"/>
              <a:ea typeface="+mn-ea"/>
              <a:cs typeface="+mn-cs"/>
            </a:rPr>
            <a:t> Poboljšanje projekcija novčanih tokova JRR-a kako bi se uzele u obzir rezerve, </a:t>
          </a:r>
          <a:r>
            <a:rPr lang="hr-HR" sz="1700" b="1" i="0" baseline="0">
              <a:solidFill>
                <a:srgbClr val="54311C"/>
              </a:solidFill>
              <a:latin typeface="Avenir Next LT Pro"/>
              <a:ea typeface="+mn-ea"/>
              <a:cs typeface="+mn-cs"/>
            </a:rPr>
            <a:t>ublažili rizici </a:t>
          </a:r>
          <a:r>
            <a:rPr lang="hr-HR" sz="1700" b="0" i="0" baseline="0">
              <a:solidFill>
                <a:srgbClr val="54311C"/>
              </a:solidFill>
              <a:latin typeface="Avenir Next LT Pro"/>
              <a:ea typeface="+mn-ea"/>
              <a:cs typeface="+mn-cs"/>
            </a:rPr>
            <a:t>i izbjegla odstupanja u pogledu realizacije.</a:t>
          </a:r>
          <a:r>
            <a:rPr lang="hr-HR" sz="1700">
              <a:solidFill>
                <a:schemeClr val="tx1"/>
              </a:solidFill>
            </a:rPr>
            <a:t> </a:t>
          </a:r>
          <a:r>
            <a:rPr lang="hr-HR" sz="1700" b="0" i="0" baseline="0">
              <a:solidFill>
                <a:srgbClr val="54311C"/>
              </a:solidFill>
              <a:latin typeface="Avenir Next LT Pro"/>
              <a:ea typeface="+mn-ea"/>
              <a:cs typeface="+mn-cs"/>
            </a:rPr>
            <a:t>Efikasnost ovisi o pouzdanim projekcijama novčanih tokova.</a:t>
          </a: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a:p>
          <a:pPr marL="171450" lvl="1" indent="0" algn="just" defTabSz="755650">
            <a:lnSpc>
              <a:spcPct val="90000"/>
            </a:lnSpc>
            <a:spcBef>
              <a:spcPct val="0"/>
            </a:spcBef>
            <a:spcAft>
              <a:spcPct val="15000"/>
            </a:spcAft>
            <a:buChar char="•"/>
          </a:pPr>
          <a:endParaRPr lang="en-US" sz="1700" kern="1200" dirty="0">
            <a:solidFill>
              <a:srgbClr val="000000">
                <a:hueOff val="0"/>
                <a:satOff val="0"/>
                <a:lumOff val="0"/>
                <a:alphaOff val="0"/>
              </a:srgbClr>
            </a:solidFill>
            <a:latin typeface="Calibri"/>
            <a:ea typeface="+mn-ea"/>
            <a:cs typeface="+mn-cs"/>
          </a:endParaRPr>
        </a:p>
      </dsp:txBody>
      <dsp:txXfrm rot="-5400000">
        <a:off x="971145" y="1445099"/>
        <a:ext cx="9817938" cy="813735"/>
      </dsp:txXfrm>
    </dsp:sp>
    <dsp:sp modelId="{51D09EBD-A0B1-44C6-A954-4CE0E3ED2349}">
      <dsp:nvSpPr>
        <dsp:cNvPr id="0" name=""/>
        <dsp:cNvSpPr/>
      </dsp:nvSpPr>
      <dsp:spPr>
        <a:xfrm rot="5400000">
          <a:off x="-208102" y="2855947"/>
          <a:ext cx="1387349" cy="971144"/>
        </a:xfrm>
        <a:prstGeom prst="chevron">
          <a:avLst/>
        </a:prstGeom>
        <a:solidFill>
          <a:srgbClr val="DC5924">
            <a:hueOff val="1638143"/>
            <a:satOff val="-35975"/>
            <a:lumOff val="9150"/>
            <a:alphaOff val="0"/>
          </a:srgbClr>
        </a:solidFill>
        <a:ln w="12700" cap="flat" cmpd="sng" algn="ctr">
          <a:solidFill>
            <a:srgbClr val="DC5924">
              <a:hueOff val="1638143"/>
              <a:satOff val="-35975"/>
              <a:lumOff val="9150"/>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hr-HR" sz="2700" kern="1200">
              <a:solidFill>
                <a:srgbClr val="FFFFFF"/>
              </a:solidFill>
              <a:latin typeface="Calibri"/>
              <a:ea typeface="+mn-ea"/>
              <a:cs typeface="+mn-cs"/>
            </a:rPr>
            <a:t>3.</a:t>
          </a:r>
        </a:p>
      </dsp:txBody>
      <dsp:txXfrm rot="-5400000">
        <a:off x="1" y="3133416"/>
        <a:ext cx="971144" cy="416205"/>
      </dsp:txXfrm>
    </dsp:sp>
    <dsp:sp modelId="{B255AD5C-1560-401E-9DDC-0C93633BC2C7}">
      <dsp:nvSpPr>
        <dsp:cNvPr id="0" name=""/>
        <dsp:cNvSpPr/>
      </dsp:nvSpPr>
      <dsp:spPr>
        <a:xfrm rot="5400000">
          <a:off x="5451235" y="-1832246"/>
          <a:ext cx="901777" cy="9861959"/>
        </a:xfrm>
        <a:prstGeom prst="round2SameRect">
          <a:avLst/>
        </a:prstGeom>
        <a:solidFill>
          <a:srgbClr val="FFFFFF">
            <a:alpha val="90000"/>
            <a:hueOff val="0"/>
            <a:satOff val="0"/>
            <a:lumOff val="0"/>
            <a:alphaOff val="0"/>
          </a:srgbClr>
        </a:solidFill>
        <a:ln w="12700" cap="flat" cmpd="sng" algn="ctr">
          <a:solidFill>
            <a:srgbClr val="DC5924">
              <a:hueOff val="1638143"/>
              <a:satOff val="-35975"/>
              <a:lumOff val="915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hr-HR" sz="1800" kern="1200">
              <a:solidFill>
                <a:srgbClr val="000000">
                  <a:hueOff val="0"/>
                  <a:satOff val="0"/>
                  <a:lumOff val="0"/>
                  <a:alphaOff val="0"/>
                </a:srgbClr>
              </a:solidFill>
              <a:latin typeface="+mn-lt"/>
              <a:ea typeface="+mn-ea"/>
              <a:cs typeface="+mn-cs"/>
            </a:rPr>
            <a:t> </a:t>
          </a:r>
          <a:r>
            <a:rPr lang="hr-HR" sz="1700" i="0" kern="1200" baseline="0">
              <a:solidFill>
                <a:srgbClr val="54311C"/>
              </a:solidFill>
              <a:latin typeface="Avenir Next LT Pro"/>
              <a:ea typeface="+mn-ea"/>
              <a:cs typeface="+mn-cs"/>
            </a:rPr>
            <a:t>Poboljšanje ključnih aspekata funkcionalnih mogućnosti kako bi se dostigla razina pojedinosti kao u potpunoj </a:t>
          </a:r>
          <a:r>
            <a:rPr lang="hr-HR" sz="1700" b="1" i="0" kern="1200" baseline="0">
              <a:solidFill>
                <a:srgbClr val="54311C"/>
              </a:solidFill>
              <a:latin typeface="Avenir Next LT Pro"/>
              <a:ea typeface="+mn-ea"/>
              <a:cs typeface="+mn-cs"/>
            </a:rPr>
            <a:t>temeljitoj analizi</a:t>
          </a:r>
          <a:r>
            <a:rPr lang="hr-HR" sz="1700" i="0" kern="1200" baseline="0">
              <a:solidFill>
                <a:srgbClr val="54311C"/>
              </a:solidFill>
              <a:latin typeface="Avenir Next LT Pro"/>
              <a:ea typeface="+mn-ea"/>
              <a:cs typeface="+mn-cs"/>
            </a:rPr>
            <a:t>.</a:t>
          </a:r>
          <a:r>
            <a:rPr lang="hr-HR" sz="1700" kern="1200">
              <a:solidFill>
                <a:schemeClr val="tx1"/>
              </a:solidFill>
            </a:rPr>
            <a:t> Uspostava strukturiranog okvira za prikupljanje podataka/informacija.</a:t>
          </a:r>
        </a:p>
      </dsp:txBody>
      <dsp:txXfrm rot="-5400000">
        <a:off x="971145" y="2691865"/>
        <a:ext cx="9817938" cy="813735"/>
      </dsp:txXfrm>
    </dsp:sp>
    <dsp:sp modelId="{6282058B-4FED-45DB-BF5D-24F5B25FEAEE}">
      <dsp:nvSpPr>
        <dsp:cNvPr id="0" name=""/>
        <dsp:cNvSpPr/>
      </dsp:nvSpPr>
      <dsp:spPr>
        <a:xfrm rot="5400000">
          <a:off x="-208102" y="4102713"/>
          <a:ext cx="1387349" cy="971144"/>
        </a:xfrm>
        <a:prstGeom prst="chevron">
          <a:avLst/>
        </a:prstGeom>
        <a:solidFill>
          <a:srgbClr val="DC5924">
            <a:hueOff val="2457214"/>
            <a:satOff val="-53963"/>
            <a:lumOff val="13725"/>
            <a:alphaOff val="0"/>
          </a:srgbClr>
        </a:solidFill>
        <a:ln w="12700" cap="flat" cmpd="sng" algn="ctr">
          <a:solidFill>
            <a:srgbClr val="DC5924">
              <a:hueOff val="2457214"/>
              <a:satOff val="-53963"/>
              <a:lumOff val="13725"/>
              <a:alphaOff val="0"/>
            </a:srgbClr>
          </a:solidFill>
          <a:prstDash val="solid"/>
          <a:miter lim="800000"/>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hr-HR" sz="2700" kern="1200">
              <a:solidFill>
                <a:srgbClr val="FFFFFF"/>
              </a:solidFill>
              <a:latin typeface="Calibri"/>
              <a:ea typeface="+mn-ea"/>
              <a:cs typeface="+mn-cs"/>
            </a:rPr>
            <a:t>4.</a:t>
          </a:r>
        </a:p>
      </dsp:txBody>
      <dsp:txXfrm rot="-5400000">
        <a:off x="1" y="4380182"/>
        <a:ext cx="971144" cy="416205"/>
      </dsp:txXfrm>
    </dsp:sp>
    <dsp:sp modelId="{1770ECAF-6B4C-4C84-860E-5393EAF1B070}">
      <dsp:nvSpPr>
        <dsp:cNvPr id="0" name=""/>
        <dsp:cNvSpPr/>
      </dsp:nvSpPr>
      <dsp:spPr>
        <a:xfrm rot="5400000">
          <a:off x="5451235" y="-585479"/>
          <a:ext cx="901777" cy="9861959"/>
        </a:xfrm>
        <a:prstGeom prst="round2SameRect">
          <a:avLst/>
        </a:prstGeom>
        <a:solidFill>
          <a:srgbClr val="FFFFFF">
            <a:alpha val="90000"/>
            <a:hueOff val="0"/>
            <a:satOff val="0"/>
            <a:lumOff val="0"/>
            <a:alphaOff val="0"/>
          </a:srgbClr>
        </a:solidFill>
        <a:ln w="12700" cap="flat" cmpd="sng" algn="ctr">
          <a:solidFill>
            <a:srgbClr val="DC5924">
              <a:hueOff val="2457214"/>
              <a:satOff val="-53963"/>
              <a:lumOff val="1372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hr-HR" sz="1700" i="0" kern="1200" baseline="0">
              <a:solidFill>
                <a:srgbClr val="54311C"/>
              </a:solidFill>
              <a:latin typeface="Avenir Next LT Pro"/>
              <a:ea typeface="+mn-ea"/>
              <a:cs typeface="+mn-cs"/>
            </a:rPr>
            <a:t>Mjesečno poravnanje podataka o realizaciji s bankarskim sustavom i </a:t>
          </a:r>
          <a:r>
            <a:rPr lang="hr-HR" sz="1700" b="1" i="0" kern="1200" baseline="0">
              <a:solidFill>
                <a:srgbClr val="54311C"/>
              </a:solidFill>
              <a:latin typeface="Avenir Next LT Pro"/>
              <a:ea typeface="+mn-ea"/>
              <a:cs typeface="+mn-cs"/>
            </a:rPr>
            <a:t>zatvaranje neaktivnih bankovnih računa</a:t>
          </a:r>
          <a:r>
            <a:rPr lang="hr-HR" sz="1700" i="0" kern="1200" baseline="0">
              <a:solidFill>
                <a:srgbClr val="54311C"/>
              </a:solidFill>
              <a:latin typeface="Avenir Next LT Pro"/>
              <a:ea typeface="+mn-ea"/>
              <a:cs typeface="+mn-cs"/>
            </a:rPr>
            <a:t> izvan JRR-a.</a:t>
          </a:r>
        </a:p>
      </dsp:txBody>
      <dsp:txXfrm rot="-5400000">
        <a:off x="971145" y="3938632"/>
        <a:ext cx="9817938" cy="8137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623BC-5453-41D9-8AAA-DC8C046E7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F67D222-4B37-4341-A20E-5F7F6C34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1D9A-746F-451D-A588-E1812F761F0E}" type="datetimeFigureOut">
              <a:rPr lang="en-US" smtClean="0"/>
              <a:t>11/27/2023</a:t>
            </a:fld>
            <a:endParaRPr lang="en-US" dirty="0"/>
          </a:p>
        </p:txBody>
      </p:sp>
      <p:sp>
        <p:nvSpPr>
          <p:cNvPr id="4" name="Footer Placeholder 3">
            <a:extLst>
              <a:ext uri="{FF2B5EF4-FFF2-40B4-BE49-F238E27FC236}">
                <a16:creationId xmlns:a16="http://schemas.microsoft.com/office/drawing/2014/main" id="{3B166901-B1E0-4CE0-9E4B-28767C873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224F09-7EC3-4666-A1BC-C6E796D19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8A818-BD7E-4D23-9FDE-11234E869982}" type="slidenum">
              <a:rPr lang="en-US" smtClean="0"/>
              <a:t>‹#›</a:t>
            </a:fld>
            <a:endParaRPr lang="en-US" dirty="0"/>
          </a:p>
        </p:txBody>
      </p:sp>
    </p:spTree>
    <p:extLst>
      <p:ext uri="{BB962C8B-B14F-4D97-AF65-F5344CB8AC3E}">
        <p14:creationId xmlns:p14="http://schemas.microsoft.com/office/powerpoint/2010/main" val="265066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2845-231E-434A-B678-E6CE4B27D651}" type="datetimeFigureOut">
              <a:rPr lang="en-US" smtClean="0"/>
              <a:t>11/27/2023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4303-F8B1-2446-9487-0E9B8F299762}" type="slidenum">
              <a:rPr lang="en-US" smtClean="0"/>
              <a:t>‹#›</a:t>
            </a:fld>
            <a:endParaRPr lang="en-US" dirty="0"/>
          </a:p>
        </p:txBody>
      </p:sp>
    </p:spTree>
    <p:extLst>
      <p:ext uri="{BB962C8B-B14F-4D97-AF65-F5344CB8AC3E}">
        <p14:creationId xmlns:p14="http://schemas.microsoft.com/office/powerpoint/2010/main" val="373124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1">
                <a:solidFill>
                  <a:schemeClr val="tx2"/>
                </a:solidFill>
              </a:rPr>
              <a:t>Konsolidacija gotovinskih sredstava u jedinstveni račun riznice </a:t>
            </a:r>
          </a:p>
          <a:p>
            <a:r>
              <a:rPr lang="hr-HR"/>
              <a:t>Razvoj riznice važna je sastavnica upravljanja javnim rashodima.</a:t>
            </a:r>
          </a:p>
          <a:p>
            <a:r>
              <a:rPr lang="hr-HR"/>
              <a:t>Sustav riznice čini </a:t>
            </a:r>
            <a:r>
              <a:rPr lang="hr-HR" b="1"/>
              <a:t>okosnicu</a:t>
            </a:r>
            <a:r>
              <a:rPr lang="hr-HR"/>
              <a:t> za evidentiranje i obradu svih financijskih transakcija povezanih s proračunom bilo koje razine vlasti. Integrirani sustav riznice nudi nekoliko značajnih prednosti u pogledu učinkovitijeg upravljanja javnim novcem, uključujući veću financijsku kontrolu, poboljšani monitoring novčane pozicije vlade i bolje planiranje budućih zahtjeva, bolje fiskalno izvještavanje i dostupnost boljih podataka za pripremu proračuna. Uspostava učinkovitog sustava riznice izravno će pridonijeti i unaprjeđenju transparentnosti i povećanju odgovornosti vlade.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a:solidFill>
                  <a:schemeClr val="tx2"/>
                </a:solidFill>
              </a:rPr>
              <a:t>Glavna je funkcija sustava riznice </a:t>
            </a:r>
            <a:r>
              <a:rPr lang="hr-HR" sz="1200" b="1">
                <a:solidFill>
                  <a:schemeClr val="tx2"/>
                </a:solidFill>
              </a:rPr>
              <a:t>upravljanje gotovinskim sredstvima</a:t>
            </a:r>
            <a:r>
              <a:rPr lang="hr-HR" sz="1200">
                <a:solidFill>
                  <a:schemeClr val="tx2"/>
                </a:solidFill>
              </a:rPr>
              <a:t>, a riječ je o postupku koji objedinjuje prikupljanje, raspodjelu i ulaganje gotovinskih sredstava i koji zahtijeva projekcije novčanih tokova, mehanizam za plaćanja i naplatu prihoda, kratkoročne instrumente za financiranje razlika između novčanih tokova, sposobnost ostvarivanja povrata na gotovinska salda i koordinaciju na razini dionika (institucija).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a:solidFill>
                  <a:schemeClr val="tx2"/>
                </a:solidFill>
              </a:rPr>
              <a:t>Potpuna primjena modernog upravljanja gotovinom nastavlja predstavljati izazov</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1</a:t>
            </a:fld>
            <a:endParaRPr lang="en-US"/>
          </a:p>
        </p:txBody>
      </p:sp>
    </p:spTree>
    <p:extLst>
      <p:ext uri="{BB962C8B-B14F-4D97-AF65-F5344CB8AC3E}">
        <p14:creationId xmlns:p14="http://schemas.microsoft.com/office/powerpoint/2010/main" val="5867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REFORME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Sustav jedinstvenog računa riznice (</a:t>
            </a:r>
            <a:r>
              <a:rPr lang="hr-HR" sz="1800" b="1">
                <a:solidFill>
                  <a:srgbClr val="111111"/>
                </a:solidFill>
                <a:effectLst/>
                <a:latin typeface="Roboto" panose="02000000000000000000" pitchFamily="2" charset="0"/>
                <a:ea typeface="Calibri" panose="020F0502020204030204" pitchFamily="34" charset="0"/>
                <a:cs typeface="Times New Roman" panose="02020603050405020304" pitchFamily="18" charset="0"/>
              </a:rPr>
              <a:t>JRR</a:t>
            </a:r>
            <a:r>
              <a:rPr lang="hr-HR" sz="180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 Kako bi se troškovi zaduživanja vlade sveli na najmanju moguću razinu i kako bi se poboljšala efikasnost tokova financijskih sredstava prema autonomnim tijelima, Komisija za upravljanje rashodima u svojem je izvješću (iz rujna/septembra 2015., točka 125.) iznijela preporuku za postupno uvođenje autonomnih tijela u obuhvat jedinstvenog računa riznice.</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2</a:t>
            </a:fld>
            <a:endParaRPr lang="en-US"/>
          </a:p>
        </p:txBody>
      </p:sp>
    </p:spTree>
    <p:extLst>
      <p:ext uri="{BB962C8B-B14F-4D97-AF65-F5344CB8AC3E}">
        <p14:creationId xmlns:p14="http://schemas.microsoft.com/office/powerpoint/2010/main" val="160465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7000"/>
              </a:lnSpc>
              <a:spcBef>
                <a:spcPts val="0"/>
              </a:spcBef>
              <a:spcAft>
                <a:spcPts val="800"/>
              </a:spcAft>
              <a:buClrTx/>
              <a:buSzTx/>
              <a:buFontTx/>
              <a:buNone/>
              <a:tabLst/>
              <a:defRPr/>
            </a:pPr>
            <a:r>
              <a:rPr lang="hr-HR" sz="1800">
                <a:solidFill>
                  <a:schemeClr val="tx2"/>
                </a:solidFill>
              </a:rPr>
              <a:t>Dobro definirani institucionalni i pravni okvir ključni su čimbenici za postizanje vladinih ciljeva u pogledu upravljanja gotovinskim sredstvima.</a:t>
            </a:r>
          </a:p>
          <a:p>
            <a:pPr marL="0" marR="0" algn="l" fontAlgn="base">
              <a:lnSpc>
                <a:spcPct val="107000"/>
              </a:lnSpc>
              <a:spcBef>
                <a:spcPts val="0"/>
              </a:spcBef>
              <a:spcAft>
                <a:spcPts val="800"/>
              </a:spcAft>
            </a:pPr>
            <a:r>
              <a:rPr lang="hr-HR" sz="2800"/>
              <a:t>Riznica je uspostavljena predsjedničkim dekretom kojim joj se daju ovlasti za monitoring i kontrolu izvršenja proračuna.</a:t>
            </a:r>
          </a:p>
          <a:p>
            <a:pPr marL="0" marR="0" algn="l" fontAlgn="base">
              <a:lnSpc>
                <a:spcPct val="107000"/>
              </a:lnSpc>
              <a:spcBef>
                <a:spcPts val="0"/>
              </a:spcBef>
              <a:spcAft>
                <a:spcPts val="800"/>
              </a:spcAft>
            </a:pPr>
            <a:r>
              <a:rPr lang="hr-HR" sz="2000"/>
              <a:t>Sustav je koristan kada obje strane poštuju pravila i pravovremenost obrade odgovarajućih transakcija (npr. kao fiskalni agent ili posrednik za namiru).</a:t>
            </a:r>
          </a:p>
          <a:p>
            <a:pPr algn="just"/>
            <a:r>
              <a:rPr lang="hr-HR" sz="2000"/>
              <a:t>Ugovori o razini usluga potrebni su:</a:t>
            </a:r>
          </a:p>
          <a:p>
            <a:pPr lvl="0" algn="just"/>
            <a:r>
              <a:rPr lang="hr-HR" sz="1800"/>
              <a:t>kako bi se izbjegao neiskorišteni gotovinski saldo izvan JRR-a</a:t>
            </a:r>
          </a:p>
          <a:p>
            <a:pPr lvl="0" algn="just"/>
            <a:r>
              <a:rPr lang="hr-HR" sz="1800"/>
              <a:t>kako bi se izbjegla volatilnost tržišta novca</a:t>
            </a:r>
          </a:p>
          <a:p>
            <a:pPr lvl="0" algn="just"/>
            <a:r>
              <a:rPr lang="hr-HR" sz="1800"/>
              <a:t>kako bi se razmotrilo upravljanje operativnim rizikom</a:t>
            </a:r>
          </a:p>
          <a:p>
            <a:pPr lvl="0" algn="just"/>
            <a:r>
              <a:rPr lang="hr-HR" sz="1800"/>
              <a:t>kako bi se standardizirali računovodstveni i poslovni procesi</a:t>
            </a:r>
          </a:p>
          <a:p>
            <a:pPr lvl="0" algn="just"/>
            <a:r>
              <a:rPr lang="hr-HR" sz="1800"/>
              <a:t>kako bi se osiguralo poštovanje vremenskih okvira za redovito poravnanje i financijsko izvještavanje</a:t>
            </a:r>
          </a:p>
          <a:p>
            <a:pPr lvl="0" algn="just"/>
            <a:r>
              <a:rPr lang="hr-HR" sz="1800"/>
              <a:t>kako bi se utvrdili revizijski tragovi financijskih transakcija</a:t>
            </a:r>
          </a:p>
          <a:p>
            <a:pPr marL="0" marR="0" fontAlgn="base">
              <a:lnSpc>
                <a:spcPts val="1950"/>
              </a:lnSpc>
              <a:spcBef>
                <a:spcPts val="0"/>
              </a:spcBef>
              <a:spcAft>
                <a:spcPts val="1500"/>
              </a:spcAft>
            </a:pPr>
            <a:endParaRPr lang="en-US" sz="1800" spc="-50" dirty="0">
              <a:solidFill>
                <a:srgbClr val="21212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fontAlgn="base">
              <a:lnSpc>
                <a:spcPts val="1950"/>
              </a:lnSpc>
              <a:spcBef>
                <a:spcPts val="0"/>
              </a:spcBef>
              <a:spcAft>
                <a:spcPts val="1500"/>
              </a:spcAft>
            </a:pPr>
            <a:r>
              <a:rPr lang="hr-HR" sz="1800">
                <a:solidFill>
                  <a:srgbClr val="212121"/>
                </a:solidFill>
                <a:effectLst/>
                <a:latin typeface="Georgia" panose="02040502050405020303" pitchFamily="18" charset="0"/>
                <a:ea typeface="Calibri" panose="020F0502020204030204" pitchFamily="34" charset="0"/>
                <a:cs typeface="Times New Roman" panose="02020603050405020304" pitchFamily="18" charset="0"/>
              </a:rPr>
              <a:t>15 stvari koje treba znati o jedinstvenom računu riznice </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 Pokrata JRR označava jedinstveni račun riznice, javni računovodstveni sustav koji se temelji na jednom računu ili skupu povezanih računa s pomoću kojih vlada osigurava da se svi primici prihoda i plaćanja izvršavaju putem konsolidiranog računa prihoda koji se drži u Središnjoj banci Nigerije.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2. Pilot-program uvođenja JRR-a pokrenut je 2012. primjenom jedinstvene računovodstvene strukture za 217 vladinih ministarstava, odjela i agencija u svrhu osiguravanja odgovornosti i transparentnosti u upravljanju javnim financijskim sredstvima.</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3. Sva vladina ministarstva, odjeli i agencije svoje naplaćene prihode doznačuju na konsolidirani račun prihoda putem poslovnih banaka s kojima surađuju na temelju naknade za izvršene usluge.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4. Iako bi se sav novac koji federalna vlada zaradi porezom na dodanu vrijednost (PDV), carinama, imigracijskim i drugim naknadama trebao uplatiti na konsolidirani račun prihoda, postoji nekoliko iznimaka koje se mogu uplaćivati na račune kojima upravljaju vladini partneri u zajedničkom ulaganju, kao što su oni koji sudjeluju u davanju zakupa za potrebe vađenja nafte u industriji nafte i plina.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5. Depozitnim bankama dopušteno je voditi račune za naplatu prihoda u vlasništvu ministarstava, odjela i agencija, ali svi se naplaćeni prihodi na kraju svakog bankarskog dana moraju doznačiti na konsolidirani račun prihoda, odnosno računi svih ministarstava, odjela i agencija u depozitnim bankama na kraju svakog bankarskog dana moraju imati saldo nula.</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6. JRR omogućuje da vladine bankarske transakcije budu ujednačene, čime se relevantnim dionicima, kao što su Ministarstvo financija i Ured glavnog računovođe Federacije, omogućuje potpuni nadzor nad svim novčanim tokovima na različitim bankovnim računima.</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7. Različite vrste računa u JRR-u uključuju glavni račun, podračun, transakcijski račun, račun sa saldom nula, knjigu blagajne, prijelazne račune i korespondentne račune za različite transakcijske svrhe.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8. JRR pomaže u provjeri postojanja višestrukih računa kojima upravljaju vladina ministarstva, odjeli i agencije za potrebe prikupljanja i potrošnje prihoda vlade.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9. JRR će osigurati adekvatan monitoring vladinih primitaka prihoda i rashoda te onemogućiti istjecanje sredstava, s obzirom na to da nijednom ministarstvu, odjelu ili agenciji nije dopušteno imati nikakav operativni bankovni račun.</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10. JRR će pomoći u provjeri postojanja neiskorištenih gotovinskih sredstava koji se dulje vrijeme nalaze na bankovnim računima ministarstava, odjela i agencija koji su korisnici proračuna, dok se vlada nastavlja zaduživati kako bi izvršila svoje proračune.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11. Upotreba JRR-a onemogućila bi depozitne banke da javna financijska sredstva koja su položila ministarstva, odjeli i agencije iskorištavaju za ostvarivanje profita.</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12. Kako bi isplatili novac koji se nalazi na JRR-u, deponenti izvršavaju uplatu na tranzitni račun u poslovnoj banci, a sredstva se automatski doznačuju na konsolidirani račun prihoda u Središnjoj banci Nigerije u redovnim intervalima, na primjer na kraju radnog dana ili češće.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13. Uplate i isplate iz JRR-a izvršavaju se putem elektroničkog sustava, s izravnim plaćanjima ili polaganjima na bankovni račun predmetnog ministarstva, odjela ili agencije.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14. Ministarstva, odjeli i agencije registrirani na platformi za elektroničko plaćanje, odnosno na Portalu za plaćanja Središnje banke Nigerije putem Centra za namiru, Odjela za financijska sredstva pri Uredu glavnog računovođe Federacije, imaju pristup sredstvima prikupljenima u njihovo ime koja se nalaze na računu u Središnjoj banci Nigerije.</a:t>
            </a:r>
          </a:p>
          <a:p>
            <a:pPr marL="0" marR="0" fontAlgn="base">
              <a:lnSpc>
                <a:spcPts val="1950"/>
              </a:lnSpc>
              <a:spcBef>
                <a:spcPts val="0"/>
              </a:spcBef>
              <a:spcAft>
                <a:spcPts val="1500"/>
              </a:spcAft>
            </a:pPr>
            <a:r>
              <a:rPr lang="hr-HR" sz="1800">
                <a:solidFill>
                  <a:srgbClr val="333333"/>
                </a:solidFill>
                <a:effectLst/>
                <a:latin typeface="Georgia" panose="02040502050405020303" pitchFamily="18" charset="0"/>
                <a:ea typeface="Times New Roman" panose="02020603050405020304" pitchFamily="18" charset="0"/>
              </a:rPr>
              <a:t>15. Program JRR-a obuhvaća sva ministarstva, odjele i agencije te druge institucije i paradržavne subjekte koji prikupljaju prihode i novčana sredstva koja se plaćaju federalnoj vladi, što uključuje sve oblike primitaka, povrata, operativnih viškova, transfera, donacija, preplaćenih iznosa, poreza, carina itd.</a:t>
            </a:r>
          </a:p>
          <a:p>
            <a:pPr eaLnBrk="1" fontAlgn="auto" hangingPunct="1">
              <a:spcBef>
                <a:spcPts val="0"/>
              </a:spcBef>
              <a:spcAft>
                <a:spcPts val="0"/>
              </a:spcAft>
              <a:defRPr/>
            </a:pPr>
            <a:r>
              <a:rPr lang="hr-HR">
                <a:solidFill>
                  <a:srgbClr val="A04F36"/>
                </a:solidFill>
              </a:rPr>
              <a:t>Pravna osnova</a:t>
            </a:r>
          </a:p>
          <a:p>
            <a:pPr indent="-228600">
              <a:spcBef>
                <a:spcPts val="0"/>
              </a:spcBef>
              <a:defRPr/>
            </a:pPr>
            <a:r>
              <a:rPr lang="hr-HR" sz="1200" b="1">
                <a:solidFill>
                  <a:srgbClr val="54311C"/>
                </a:solidFill>
                <a:latin typeface="Times New Roman" panose="02020603050405020304" pitchFamily="18" charset="0"/>
                <a:ea typeface="Verdana" panose="020B0604030504040204" pitchFamily="34" charset="0"/>
                <a:cs typeface="Times New Roman" panose="02020603050405020304" pitchFamily="18" charset="0"/>
              </a:rPr>
              <a:t>– Zakon br. 8269 od 23. prosinca/decembra 1997. o Banci Albanije (preinaka)</a:t>
            </a:r>
          </a:p>
          <a:p>
            <a:pPr indent="-228600">
              <a:spcBef>
                <a:spcPts val="0"/>
              </a:spcBef>
              <a:defRPr/>
            </a:pPr>
            <a:r>
              <a:rPr lang="hr-HR" sz="1200" b="1">
                <a:solidFill>
                  <a:srgbClr val="54311C"/>
                </a:solidFill>
                <a:latin typeface="Times New Roman" panose="02020603050405020304" pitchFamily="18" charset="0"/>
                <a:ea typeface="Verdana" panose="020B0604030504040204" pitchFamily="34" charset="0"/>
                <a:cs typeface="Times New Roman" panose="02020603050405020304" pitchFamily="18" charset="0"/>
              </a:rPr>
              <a:t>– Zakon br. 9665 od 18. prosinca/decembra 2006. o državnom zaduživanju, dugu i jamstvima za javni dug u Republici Albaniji (preinaka)</a:t>
            </a:r>
          </a:p>
          <a:p>
            <a:pPr indent="-228600">
              <a:spcBef>
                <a:spcPts val="0"/>
              </a:spcBef>
              <a:defRPr/>
            </a:pPr>
            <a:r>
              <a:rPr lang="hr-HR" sz="1200" b="1">
                <a:solidFill>
                  <a:srgbClr val="54311C"/>
                </a:solidFill>
                <a:latin typeface="Times New Roman" panose="02020603050405020304" pitchFamily="18" charset="0"/>
                <a:ea typeface="Verdana" panose="020B0604030504040204" pitchFamily="34" charset="0"/>
                <a:cs typeface="Times New Roman" panose="02020603050405020304" pitchFamily="18" charset="0"/>
              </a:rPr>
              <a:t>– Zakon br. 9936 od 26. lipnja/juna 2008. o upravljanju proračunskim sustavom u Republici Albaniji (preinaka)</a:t>
            </a:r>
          </a:p>
          <a:p>
            <a:pPr eaLnBrk="1" fontAlgn="auto" hangingPunct="1">
              <a:spcBef>
                <a:spcPts val="0"/>
              </a:spcBef>
              <a:spcAft>
                <a:spcPts val="0"/>
              </a:spcAft>
              <a:defRPr/>
            </a:pPr>
            <a:r>
              <a:rPr lang="hr-HR" sz="1800"/>
              <a:t>Ugovor o razini usluga sastoji se od okvirnog ugovora (revidiran 20. siječnja/januara 2015.) i pet podugovora za pružanje specifičnih usluga, konkretno:</a:t>
            </a:r>
          </a:p>
          <a:p>
            <a:pPr lvl="1" eaLnBrk="1" fontAlgn="auto" hangingPunct="1">
              <a:spcBef>
                <a:spcPts val="0"/>
              </a:spcBef>
              <a:spcAft>
                <a:spcPts val="0"/>
              </a:spcAft>
              <a:defRPr/>
            </a:pPr>
            <a:r>
              <a:rPr lang="hr-HR" sz="1600"/>
              <a:t>– usluga elektroničke komunikacije između AGFIS-a i sustava za plaćanja Banke Albanije: AIPS (sustav za namiru u realnom vremenu na bruto načelu) i AECH;</a:t>
            </a:r>
          </a:p>
          <a:p>
            <a:pPr lvl="1" eaLnBrk="1" fontAlgn="auto" hangingPunct="1">
              <a:spcBef>
                <a:spcPts val="0"/>
              </a:spcBef>
              <a:spcAft>
                <a:spcPts val="0"/>
              </a:spcAft>
              <a:defRPr/>
            </a:pPr>
            <a:r>
              <a:rPr lang="hr-HR" sz="1700"/>
              <a:t>– usluga u pogledu instrumenta Banke Albanije za upravljanje likvidnošću vlade;</a:t>
            </a:r>
          </a:p>
          <a:p>
            <a:pPr lvl="1" eaLnBrk="1" fontAlgn="auto" hangingPunct="1">
              <a:spcBef>
                <a:spcPts val="0"/>
              </a:spcBef>
              <a:spcAft>
                <a:spcPts val="0"/>
              </a:spcAft>
              <a:defRPr/>
            </a:pPr>
            <a:r>
              <a:rPr lang="hr-HR" sz="1700"/>
              <a:t>– usluga prijenosa neto profita Banke Albanije Ministarstvu financija (JRR) i pokrića gubitaka Banke Albanije; </a:t>
            </a:r>
          </a:p>
          <a:p>
            <a:pPr lvl="1" eaLnBrk="1" fontAlgn="auto" hangingPunct="1">
              <a:spcBef>
                <a:spcPts val="0"/>
              </a:spcBef>
              <a:spcAft>
                <a:spcPts val="0"/>
              </a:spcAft>
              <a:defRPr/>
            </a:pPr>
            <a:r>
              <a:rPr lang="hr-HR" sz="1700"/>
              <a:t>– usluga upravljanja posebnim bankovnim računima koji se drže u Banci Albanije u skladu s nalogom Ministarstva financija</a:t>
            </a:r>
          </a:p>
          <a:p>
            <a:pPr lvl="1" eaLnBrk="1" fontAlgn="auto" hangingPunct="1">
              <a:spcBef>
                <a:spcPts val="0"/>
              </a:spcBef>
              <a:spcAft>
                <a:spcPts val="0"/>
              </a:spcAft>
              <a:defRPr/>
            </a:pPr>
            <a:r>
              <a:rPr lang="hr-HR" sz="1700"/>
              <a:t>– usluga organizacije dražbi vladinih vrijednosnih papira, namire transakcija i vođenja vladina registra vrijednosnih papira.</a:t>
            </a:r>
          </a:p>
          <a:p>
            <a:pPr eaLnBrk="1" fontAlgn="auto" hangingPunct="1">
              <a:spcBef>
                <a:spcPts val="0"/>
              </a:spcBef>
              <a:spcAft>
                <a:spcPts val="0"/>
              </a:spcAft>
              <a:defRPr/>
            </a:pPr>
            <a:endParaRPr lang="en-US" dirty="0">
              <a:solidFill>
                <a:srgbClr val="A04F36"/>
              </a:solidFill>
            </a:endParaRPr>
          </a:p>
          <a:p>
            <a:pPr eaLnBrk="1" fontAlgn="auto" hangingPunct="1">
              <a:spcBef>
                <a:spcPts val="0"/>
              </a:spcBef>
              <a:spcAft>
                <a:spcPts val="0"/>
              </a:spcAft>
              <a:defRPr/>
            </a:pPr>
            <a:endParaRPr lang="en-US" dirty="0"/>
          </a:p>
          <a:p>
            <a:pPr eaLnBrk="1" fontAlgn="auto" hangingPunct="1">
              <a:spcBef>
                <a:spcPts val="0"/>
              </a:spcBef>
              <a:spcAft>
                <a:spcPts val="0"/>
              </a:spcAft>
              <a:defRPr/>
            </a:pPr>
            <a:r>
              <a:rPr lang="hr-HR"/>
              <a:t>Odnos između funkcije upravljanja gotovinskim sredstvima i Središnje banke </a:t>
            </a:r>
          </a:p>
          <a:p>
            <a:pPr eaLnBrk="1" fontAlgn="auto" hangingPunct="1">
              <a:spcBef>
                <a:spcPts val="0"/>
              </a:spcBef>
              <a:spcAft>
                <a:spcPts val="0"/>
              </a:spcAft>
              <a:defRPr/>
            </a:pPr>
            <a:r>
              <a:rPr lang="hr-HR"/>
              <a:t>2.</a:t>
            </a:r>
          </a:p>
          <a:p>
            <a:pPr eaLnBrk="1" hangingPunct="1">
              <a:defRPr/>
            </a:pPr>
            <a:r>
              <a:rPr lang="hr-HR"/>
              <a:t>Sadržan u zakonodavstvu, odlukama ili propisima</a:t>
            </a:r>
          </a:p>
          <a:p>
            <a:pPr eaLnBrk="1" hangingPunct="1">
              <a:defRPr/>
            </a:pPr>
            <a:r>
              <a:rPr lang="hr-HR"/>
              <a:t>Službeni odbori i radne skupine</a:t>
            </a:r>
          </a:p>
          <a:p>
            <a:pPr eaLnBrk="1" hangingPunct="1">
              <a:defRPr/>
            </a:pPr>
            <a:r>
              <a:rPr lang="hr-HR"/>
              <a:t>Memorandumi o razumijevanju ili operativni protokoli</a:t>
            </a:r>
          </a:p>
          <a:p>
            <a:pPr eaLnBrk="1" hangingPunct="1">
              <a:defRPr/>
            </a:pPr>
            <a:r>
              <a:rPr lang="hr-HR"/>
              <a:t>Ugovori o razini usluga za pružene usluge</a:t>
            </a:r>
          </a:p>
          <a:p>
            <a:pPr eaLnBrk="1" hangingPunct="1">
              <a:defRPr/>
            </a:pPr>
            <a:r>
              <a:rPr lang="hr-HR"/>
              <a:t>Neslužbeni dogovori</a:t>
            </a:r>
          </a:p>
          <a:p>
            <a:pPr eaLnBrk="1" hangingPunct="1">
              <a:defRPr/>
            </a:pPr>
            <a:r>
              <a:rPr lang="hr-HR"/>
              <a:t>-----------------------------------</a:t>
            </a:r>
          </a:p>
          <a:p>
            <a:pPr eaLnBrk="1" hangingPunct="1">
              <a:defRPr/>
            </a:pPr>
            <a:r>
              <a:rPr lang="hr-HR"/>
              <a:t>3.</a:t>
            </a:r>
          </a:p>
          <a:p>
            <a:pPr eaLnBrk="1" hangingPunct="1">
              <a:buFont typeface="Arial" pitchFamily="34" charset="0"/>
              <a:buChar char="•"/>
              <a:defRPr/>
            </a:pPr>
            <a:r>
              <a:rPr lang="hr-HR"/>
              <a:t>Zajednički program za razvoj tržišta novca</a:t>
            </a:r>
          </a:p>
          <a:p>
            <a:pPr eaLnBrk="1" hangingPunct="1">
              <a:buFont typeface="Arial" pitchFamily="34" charset="0"/>
              <a:buChar char="•"/>
              <a:defRPr/>
            </a:pPr>
            <a:r>
              <a:rPr lang="hr-HR"/>
              <a:t>Politike i poslovni procesi za izdavanje vrijednosnih papira te uloga vrijednosnica središnje banke i blagajničkih zapisa riznice</a:t>
            </a:r>
          </a:p>
          <a:p>
            <a:pPr eaLnBrk="1" hangingPunct="1">
              <a:buFont typeface="Arial" pitchFamily="34" charset="0"/>
              <a:buChar char="•"/>
              <a:defRPr/>
            </a:pPr>
            <a:r>
              <a:rPr lang="hr-HR"/>
              <a:t>Kako središnja banka izvještava o svojim i tržišnim stajalištima o programu i radu u pogledu upravljanja dugom i gotovinskim sredstvima (time se može baviti jedan ili više odbora)</a:t>
            </a:r>
          </a:p>
          <a:p>
            <a:pPr eaLnBrk="1" hangingPunct="1">
              <a:buFont typeface="Arial" pitchFamily="34" charset="0"/>
              <a:buChar char="•"/>
              <a:defRPr/>
            </a:pPr>
            <a:r>
              <a:rPr lang="hr-HR"/>
              <a:t>Odabir primarnih dilera ili drugih ugovornih stranaka za dražbe</a:t>
            </a:r>
          </a:p>
          <a:p>
            <a:pPr eaLnBrk="1" hangingPunct="1">
              <a:buFont typeface="Arial" pitchFamily="34" charset="0"/>
              <a:buChar char="•"/>
              <a:defRPr/>
            </a:pPr>
            <a:r>
              <a:rPr lang="hr-HR"/>
              <a:t>Plaćanje kamata na vladin saldo u središnjoj banci</a:t>
            </a:r>
          </a:p>
          <a:p>
            <a:pPr eaLnBrk="1" hangingPunct="1">
              <a:buFont typeface="Arial" pitchFamily="34" charset="0"/>
              <a:buChar char="•"/>
              <a:defRPr/>
            </a:pPr>
            <a:r>
              <a:rPr lang="hr-HR"/>
              <a:t>Razmjena informacija – odgovornosti i ovlasti (npr. raspored planiranih dražbi, projekcije novčanih tokova, bankarske informacije) </a:t>
            </a:r>
          </a:p>
          <a:p>
            <a:pPr eaLnBrk="1" hangingPunct="1">
              <a:buFont typeface="Arial" pitchFamily="34" charset="0"/>
              <a:buChar char="•"/>
              <a:defRPr/>
            </a:pPr>
            <a:r>
              <a:rPr lang="hr-HR"/>
              <a:t>Kada riznica može posuđivati od središnje banke, razumijevanje limita takvog zaduživanja (iznosi, rokovi dospijeća, obnavljanje (eng. </a:t>
            </a:r>
            <a:r>
              <a:rPr lang="hr-HR" i="1"/>
              <a:t>rollover</a:t>
            </a:r>
            <a:r>
              <a:rPr lang="hr-HR"/>
              <a:t>) itd.)</a:t>
            </a:r>
          </a:p>
          <a:p>
            <a:pPr eaLnBrk="1" hangingPunct="1">
              <a:defRPr/>
            </a:pPr>
            <a:endParaRPr lang="en-US" dirty="0"/>
          </a:p>
          <a:p>
            <a:pPr eaLnBrk="1" hangingPunct="1">
              <a:defRPr/>
            </a:pPr>
            <a:r>
              <a:rPr lang="hr-HR"/>
              <a:t>-----------------------------------</a:t>
            </a:r>
          </a:p>
          <a:p>
            <a:pPr eaLnBrk="1" hangingPunct="1">
              <a:defRPr/>
            </a:pPr>
            <a:r>
              <a:rPr lang="hr-HR"/>
              <a:t>4.</a:t>
            </a:r>
          </a:p>
          <a:p>
            <a:pPr eaLnBrk="1" hangingPunct="1">
              <a:spcBef>
                <a:spcPts val="600"/>
              </a:spcBef>
              <a:spcAft>
                <a:spcPts val="600"/>
              </a:spcAft>
              <a:defRPr/>
            </a:pPr>
            <a:r>
              <a:rPr lang="hr-HR"/>
              <a:t>Obavijest koju obje strane daju o bilo kakvoj nadolazećoj promjeni u obrascu ili rasporedu dražbi</a:t>
            </a:r>
          </a:p>
          <a:p>
            <a:pPr eaLnBrk="1" hangingPunct="1">
              <a:defRPr/>
            </a:pPr>
            <a:r>
              <a:rPr lang="hr-HR"/>
              <a:t>Vrijeme obrade relevantnih transakcija u središnjoj banci, npr. kao fiskalni agent ili posrednik za namiru</a:t>
            </a:r>
          </a:p>
          <a:p>
            <a:pPr eaLnBrk="1" hangingPunct="1">
              <a:defRPr/>
            </a:pPr>
            <a:r>
              <a:rPr lang="hr-HR"/>
              <a:t>Detalji o kretanju informacija u oba smjera, s planiranim vremenskim rasporedom, npr. projekcije novčanih tokova ili transakcija koje se izvršavaju preko JRR-a</a:t>
            </a:r>
          </a:p>
          <a:p>
            <a:pPr eaLnBrk="1" hangingPunct="1">
              <a:defRPr/>
            </a:pPr>
            <a:r>
              <a:rPr lang="hr-HR"/>
              <a:t>Temelj za izračun naknada koje se plaćaju za usluge (moguće uključiti i odštetu za neizvršenje određene usluge)</a:t>
            </a:r>
          </a:p>
          <a:p>
            <a:pPr eaLnBrk="1" hangingPunct="1">
              <a:defRPr/>
            </a:pPr>
            <a:r>
              <a:rPr lang="hr-HR"/>
              <a:t>Rješavanje bilo kakvog problema u kontinuitetu poslovanja</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3</a:t>
            </a:fld>
            <a:endParaRPr lang="en-US"/>
          </a:p>
        </p:txBody>
      </p:sp>
    </p:spTree>
    <p:extLst>
      <p:ext uri="{BB962C8B-B14F-4D97-AF65-F5344CB8AC3E}">
        <p14:creationId xmlns:p14="http://schemas.microsoft.com/office/powerpoint/2010/main" val="271405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hr-HR"/>
              <a:t>Sustav jedinstvenog računa riznice (JRR) – Kako bi se troškovi zaduživanja vlade sveli na najmanju moguću razinu i kako bi se poboljšala efikasnost tokova financijskih sredstava</a:t>
            </a:r>
          </a:p>
          <a:p>
            <a:pPr marL="0" marR="0">
              <a:lnSpc>
                <a:spcPct val="107000"/>
              </a:lnSpc>
              <a:spcBef>
                <a:spcPts val="0"/>
              </a:spcBef>
              <a:spcAft>
                <a:spcPts val="800"/>
              </a:spcAft>
            </a:pPr>
            <a:r>
              <a:rPr lang="hr-HR"/>
              <a:t>Kako bi se poboljšala efikasnost tokova financijskih sredstava primjenom načela „točno na vrijeme” kad je riječ o oslobađanju sredstava, čime se osigurava bolje upravljanje gotovinskim sredstvima</a:t>
            </a:r>
          </a:p>
          <a:p>
            <a:pPr marL="0" marR="0">
              <a:lnSpc>
                <a:spcPct val="107000"/>
              </a:lnSpc>
              <a:spcBef>
                <a:spcPts val="0"/>
              </a:spcBef>
              <a:spcAft>
                <a:spcPts val="800"/>
              </a:spcAft>
            </a:pPr>
            <a:r>
              <a:rPr lang="hr-HR"/>
              <a:t>II. Kako bi se izbjeglo gomilanje neiskorištenih oslobođenih sredstava na računima u poslovnim bankama </a:t>
            </a:r>
          </a:p>
          <a:p>
            <a:pPr marL="0" marR="0">
              <a:lnSpc>
                <a:spcPct val="107000"/>
              </a:lnSpc>
              <a:spcBef>
                <a:spcPts val="0"/>
              </a:spcBef>
              <a:spcAft>
                <a:spcPts val="800"/>
              </a:spcAft>
            </a:pPr>
            <a:r>
              <a:rPr lang="hr-HR"/>
              <a:t>III. Smanjenje zaduživanja vlade boljim upravljanjem gotovinskim sredstvima, što dovodi do nižeg kamatnog opterećenja</a:t>
            </a:r>
          </a:p>
          <a:p>
            <a:pPr marL="0" marR="0">
              <a:lnSpc>
                <a:spcPct val="107000"/>
              </a:lnSpc>
              <a:spcBef>
                <a:spcPts val="0"/>
              </a:spcBef>
              <a:spcAft>
                <a:spcPts val="800"/>
              </a:spcAft>
            </a:pPr>
            <a:r>
              <a:rPr lang="hr-HR" sz="1200" b="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Prednosti jedinstvenog računa riznice</a:t>
            </a:r>
          </a:p>
          <a:p>
            <a:pPr marL="0" marR="0">
              <a:lnSpc>
                <a:spcPct val="107000"/>
              </a:lnSpc>
              <a:spcBef>
                <a:spcPts val="0"/>
              </a:spcBef>
              <a:spcAft>
                <a:spcPts val="800"/>
              </a:spcAft>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Uvođenjem JRR-a ostvarene su brojne koristi za vladu i gospodarstvo u cjelini:</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Kao prvo, JRR je omogućio vladi da otkrije i zatvori račune u poslovnim bankama koji su imali kamatu od 0 %. Među tim računima vlada je također pronašla i zatvorila velik broj lažnih računa koji su otvoreni u ime vlade. Tim su računima zapravo upravljale privatne ustanove, što znači da vlada od njih nije imala apsolutno nikakvu korist.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Uspostava JRR-a pomogla je vladi da učinkovitije upravlja svojim financijama. Zahvaljujući toj novoj funkciji, vlada može izraditi bolje planove za dobrobit građana i osigurati sredstva za provedbu tih planova.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Jedna od najvećih koristi za gospodarstvo jest to da postojanje jedinstvenog računa znači da bilo koja vladina jedinica može imati pristup tom računu bez plaćanja golemih naknada poslovnim bankama.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Novac koji pripada vladi sada je pod njezinom potpunom kontrolom i zaštićeniji nego ikad, što znači da je vladin novac siguran i dostupan u bilo kojem trenutku.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Uvođenjem JRR-a započela era novih mogućnosti plaćanja. To znači da se </a:t>
            </a:r>
            <a:r>
              <a:rPr lang="hr-HR" sz="1200">
                <a:solidFill>
                  <a:srgbClr val="000000"/>
                </a:solidFill>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mogu upotrebljavati značajke internetskog bankarstva</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Sad kad je sav vladin novac na jednom mjestu, moguće je provoditi reviziju nad svim vladinim transakcijama. To znači da se sve transakcije prate te da su sve informacije o njima (kao što su datum ili svrhe plaćanja) lako dostupne. Provedba revizije nad JRR-om omogućuje i monitoring stanja različitih agencija te prilagodbu proračunskih alokacija u skladu s tim. </a:t>
            </a:r>
          </a:p>
          <a:p>
            <a:pPr marL="0" marR="0">
              <a:lnSpc>
                <a:spcPct val="107000"/>
              </a:lnSpc>
              <a:spcBef>
                <a:spcPts val="0"/>
              </a:spcBef>
              <a:spcAft>
                <a:spcPts val="800"/>
              </a:spcAft>
            </a:pPr>
            <a:r>
              <a:rPr lang="hr-HR" sz="1200" b="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Nedostaci jedinstvenog računa riznice </a:t>
            </a:r>
          </a:p>
          <a:p>
            <a:pPr marL="0" marR="0">
              <a:lnSpc>
                <a:spcPct val="107000"/>
              </a:lnSpc>
              <a:spcBef>
                <a:spcPts val="0"/>
              </a:spcBef>
              <a:spcAft>
                <a:spcPts val="800"/>
              </a:spcAft>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Ništa nije savršeno. Unatoč svim prednostima, JRR ipak ima i nekoliko nedostataka. Navest ćemo primjere nekih od njih: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Kao prvo, uvođenje potpuno novog sustava uvijek je teško. Najteže je kada je riječ o bankarskom sustavu, konkretno njegovu funkcioniranju i likvidnosti. Uvođenje JRR-a moglo bi dovesti do nepotrebnog pritiska na dostupnost zajmova i kamatne stope.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Kao drugo, činjenica da su javna poduzeća također uključena u obuhvat JRR-a mogla bi prouzročiti nestanak jasnih granica između javnog sektora i sektora vlade te ograničiti operativnu neovisnost navedenih poduzeća. Ta bi poduzeća izgubiti autonomiju za donošenje komercijalno orijentiranih strategija. Na primjer, na sveučilišta bi gubitak autonomije mogao ozbiljno utjecati. </a:t>
            </a:r>
          </a:p>
          <a:p>
            <a:pPr marL="342900" marR="0" lvl="0" indent="-342900">
              <a:lnSpc>
                <a:spcPct val="107000"/>
              </a:lnSpc>
              <a:spcBef>
                <a:spcPts val="0"/>
              </a:spcBef>
              <a:spcAft>
                <a:spcPts val="0"/>
              </a:spcAft>
              <a:buFont typeface="Symbol" panose="05050102010706020507" pitchFamily="18" charset="2"/>
              <a:buChar char=""/>
            </a:pPr>
            <a:r>
              <a:rPr lang="hr-HR" sz="120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Još jedan izazov povezan s JRR-om proizlazi iz činjenice da ne razumiju svi što je to, kako funkcionira ili zašto je važan. Mnogi su građani zbunjeni ili jednostavno nisu dovoljno upoznati s JRR-om, zbog čega je potpora za njegovo uvođenje ponekad bila slaba. </a:t>
            </a:r>
          </a:p>
          <a:p>
            <a:pPr marL="0" marR="0" lvl="0" indent="0">
              <a:lnSpc>
                <a:spcPct val="107000"/>
              </a:lnSpc>
              <a:spcBef>
                <a:spcPts val="0"/>
              </a:spcBef>
              <a:spcAft>
                <a:spcPts val="800"/>
              </a:spcAft>
              <a:buFont typeface="Symbol" panose="05050102010706020507" pitchFamily="18" charset="2"/>
              <a:buNone/>
            </a:pPr>
            <a:r>
              <a:rPr lang="hr-HR" u="sng"/>
              <a:t>==========================</a:t>
            </a:r>
          </a:p>
          <a:p>
            <a:pPr eaLnBrk="1" fontAlgn="auto" hangingPunct="1">
              <a:spcBef>
                <a:spcPct val="0"/>
              </a:spcBef>
              <a:spcAft>
                <a:spcPct val="15000"/>
              </a:spcAft>
              <a:defRPr/>
            </a:pPr>
            <a:r>
              <a:rPr lang="hr-HR" u="sng"/>
              <a:t>1993.: </a:t>
            </a:r>
            <a:r>
              <a:rPr lang="hr-HR" sz="180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Uvođenjem koncepta JRR-a u upravljanje vladinim gotovinskim sredstvima značajno je promijenjen trenutačni sustav upravljanja primicima i plaćanjima povezanima s proračunom u računovodstvenim jedinicama, kao financijsko izvještavanje na različitim razinama vlade. </a:t>
            </a:r>
          </a:p>
          <a:p>
            <a:pPr eaLnBrk="1" fontAlgn="auto" hangingPunct="1">
              <a:spcBef>
                <a:spcPct val="0"/>
              </a:spcBef>
              <a:spcAft>
                <a:spcPct val="15000"/>
              </a:spcAft>
              <a:defRPr/>
            </a:pPr>
            <a:endParaRPr lang="en-US" sz="1800" u="sng" dirty="0">
              <a:solidFill>
                <a:srgbClr val="111111"/>
              </a:solidFill>
              <a:effectLst/>
              <a:latin typeface="Roboto" panose="02000000000000000000" pitchFamily="2" charset="0"/>
              <a:cs typeface="Times New Roman" panose="02020603050405020304" pitchFamily="18" charset="0"/>
            </a:endParaRPr>
          </a:p>
          <a:p>
            <a:pPr eaLnBrk="1" fontAlgn="auto" hangingPunct="1">
              <a:spcBef>
                <a:spcPct val="0"/>
              </a:spcBef>
              <a:spcAft>
                <a:spcPct val="15000"/>
              </a:spcAft>
              <a:defRPr/>
            </a:pPr>
            <a:endParaRPr lang="en-GB" u="sng" dirty="0"/>
          </a:p>
          <a:p>
            <a:pPr eaLnBrk="1" fontAlgn="auto" hangingPunct="1">
              <a:spcBef>
                <a:spcPct val="0"/>
              </a:spcBef>
              <a:spcAft>
                <a:spcPct val="15000"/>
              </a:spcAft>
              <a:defRPr/>
            </a:pPr>
            <a:r>
              <a:rPr lang="hr-HR"/>
              <a:t>Opis koordinacije Ministarstva financija / Riznice i Središnje banke u pogledu politika i poslovanja:</a:t>
            </a:r>
          </a:p>
          <a:p>
            <a:pPr eaLnBrk="1" fontAlgn="auto" hangingPunct="1">
              <a:spcBef>
                <a:spcPct val="0"/>
              </a:spcBef>
              <a:spcAft>
                <a:spcPct val="15000"/>
              </a:spcAft>
              <a:defRPr/>
            </a:pPr>
            <a:r>
              <a:rPr lang="hr-HR" sz="1200"/>
              <a:t>1. Redoviti sastanci ministra/guvernera za rješavanje pitanja politike visoke razine</a:t>
            </a:r>
          </a:p>
          <a:p>
            <a:pPr eaLnBrk="1" fontAlgn="auto" hangingPunct="1">
              <a:spcBef>
                <a:spcPct val="0"/>
              </a:spcBef>
              <a:spcAft>
                <a:spcPct val="15000"/>
              </a:spcAft>
              <a:defRPr/>
            </a:pPr>
            <a:r>
              <a:rPr lang="hr-HR" sz="1200"/>
              <a:t>2. Službeni odbori, npr. Odbor za javni dug za osiguravanje koherentnosti politike visoke razine </a:t>
            </a:r>
          </a:p>
          <a:p>
            <a:pPr eaLnBrk="1" fontAlgn="auto" hangingPunct="1">
              <a:spcBef>
                <a:spcPct val="0"/>
              </a:spcBef>
              <a:spcAft>
                <a:spcPct val="15000"/>
              </a:spcAft>
              <a:defRPr/>
            </a:pPr>
            <a:r>
              <a:rPr lang="hr-HR" sz="1200"/>
              <a:t>3. Odbor za koordinaciju gotovinska sredstava za dnevno i tjedno poslovanje</a:t>
            </a:r>
          </a:p>
          <a:p>
            <a:pPr eaLnBrk="1" fontAlgn="auto" hangingPunct="1">
              <a:spcBef>
                <a:spcPts val="0"/>
              </a:spcBef>
              <a:spcAft>
                <a:spcPts val="0"/>
              </a:spcAft>
              <a:defRPr/>
            </a:pPr>
            <a:r>
              <a:rPr lang="hr-HR" sz="1200"/>
              <a:t>4. Tehničke radne skupine ili jednostavno svakodnevna poslovna interakcija</a:t>
            </a:r>
          </a:p>
          <a:p>
            <a:pPr eaLnBrk="1" fontAlgn="auto" hangingPunct="1">
              <a:spcBef>
                <a:spcPts val="0"/>
              </a:spcBef>
              <a:spcAft>
                <a:spcPts val="0"/>
              </a:spcAft>
              <a:defRPr/>
            </a:pPr>
            <a:r>
              <a:rPr lang="hr-HR" sz="900"/>
              <a:t>==================================</a:t>
            </a:r>
          </a:p>
          <a:p>
            <a:pPr eaLnBrk="1" hangingPunct="1">
              <a:spcBef>
                <a:spcPct val="0"/>
              </a:spcBef>
              <a:spcAft>
                <a:spcPct val="15000"/>
              </a:spcAft>
              <a:defRPr/>
            </a:pPr>
            <a:r>
              <a:rPr lang="hr-HR" sz="800"/>
              <a:t>1. Sastanci ministra/guvernera za rješavanje pitanja politike visoke razine od slučaja do slučaja</a:t>
            </a:r>
          </a:p>
          <a:p>
            <a:pPr eaLnBrk="1" hangingPunct="1">
              <a:spcBef>
                <a:spcPct val="0"/>
              </a:spcBef>
              <a:spcAft>
                <a:spcPct val="15000"/>
              </a:spcAft>
              <a:defRPr/>
            </a:pPr>
            <a:r>
              <a:rPr lang="hr-HR" sz="800"/>
              <a:t>2. Odbor za upravljanje javnim financijama</a:t>
            </a:r>
          </a:p>
          <a:p>
            <a:pPr eaLnBrk="1" hangingPunct="1">
              <a:spcBef>
                <a:spcPct val="0"/>
              </a:spcBef>
              <a:spcAft>
                <a:spcPct val="15000"/>
              </a:spcAft>
              <a:defRPr/>
            </a:pPr>
            <a:r>
              <a:rPr lang="hr-HR" sz="800"/>
              <a:t>3. Odbor za strategiju javnog duga za osiguravanje koherentnosti politike visoke razine </a:t>
            </a:r>
          </a:p>
          <a:p>
            <a:pPr eaLnBrk="1" hangingPunct="1">
              <a:spcBef>
                <a:spcPct val="0"/>
              </a:spcBef>
              <a:spcAft>
                <a:spcPct val="15000"/>
              </a:spcAft>
              <a:defRPr/>
            </a:pPr>
            <a:r>
              <a:rPr lang="hr-HR" sz="800"/>
              <a:t>4. Odbor za upravljanje dugom i likvidnošću za mjesečne trendove u pogledu novčanih tokova prema scenarijima</a:t>
            </a:r>
          </a:p>
          <a:p>
            <a:pPr eaLnBrk="1" fontAlgn="auto" hangingPunct="1">
              <a:spcBef>
                <a:spcPts val="0"/>
              </a:spcBef>
              <a:spcAft>
                <a:spcPts val="0"/>
              </a:spcAft>
              <a:defRPr/>
            </a:pPr>
            <a:endParaRPr lang="en-US" sz="900" dirty="0"/>
          </a:p>
          <a:p>
            <a:pPr eaLnBrk="1" hangingPunct="1">
              <a:defRPr/>
            </a:pPr>
            <a:r>
              <a:rPr lang="hr-HR" b="1"/>
              <a:t>I. Përgatitja e buxhetit</a:t>
            </a:r>
          </a:p>
          <a:p>
            <a:pPr eaLnBrk="1" hangingPunct="1">
              <a:defRPr/>
            </a:pPr>
            <a:r>
              <a:rPr lang="hr-HR"/>
              <a:t>Grupi i menaxhimit te buxhetit</a:t>
            </a:r>
          </a:p>
          <a:p>
            <a:pPr eaLnBrk="1" hangingPunct="1">
              <a:defRPr/>
            </a:pPr>
            <a:r>
              <a:rPr lang="hr-HR"/>
              <a:t>Grupi i menaxhimit të buxhetit vendor</a:t>
            </a:r>
          </a:p>
          <a:p>
            <a:pPr eaLnBrk="1" hangingPunct="1">
              <a:defRPr/>
            </a:pPr>
            <a:r>
              <a:rPr lang="hr-HR" b="1"/>
              <a:t>II. Menaxhimi i investimeve publike</a:t>
            </a:r>
          </a:p>
          <a:p>
            <a:pPr eaLnBrk="1" hangingPunct="1">
              <a:defRPr/>
            </a:pPr>
            <a:r>
              <a:rPr lang="hr-HR"/>
              <a:t>Grupi i menaxhimit te investimeve publike</a:t>
            </a:r>
          </a:p>
          <a:p>
            <a:pPr eaLnBrk="1" hangingPunct="1">
              <a:defRPr/>
            </a:pPr>
            <a:r>
              <a:rPr lang="hr-HR" b="1"/>
              <a:t>III. Monitorimi i zbatimit të buxhetit</a:t>
            </a:r>
          </a:p>
          <a:p>
            <a:pPr eaLnBrk="1" hangingPunct="1">
              <a:defRPr/>
            </a:pPr>
            <a:r>
              <a:rPr lang="hr-HR"/>
              <a:t>Grupi i monitorimit te buxhetit</a:t>
            </a:r>
          </a:p>
          <a:p>
            <a:pPr eaLnBrk="1" hangingPunct="1">
              <a:defRPr/>
            </a:pPr>
            <a:r>
              <a:rPr lang="hr-HR"/>
              <a:t>Grupi i monitorimit te buxhetit vendor</a:t>
            </a:r>
          </a:p>
          <a:p>
            <a:pPr eaLnBrk="1" hangingPunct="1">
              <a:defRPr/>
            </a:pPr>
            <a:r>
              <a:rPr lang="hr-HR" b="1"/>
              <a:t>IV. Realizimi i të ardhurave tatimore/doganore</a:t>
            </a:r>
          </a:p>
          <a:p>
            <a:pPr eaLnBrk="1" hangingPunct="1">
              <a:defRPr/>
            </a:pPr>
            <a:r>
              <a:rPr lang="hr-HR"/>
              <a:t>Grupi i monitorimit të të ardhurave tatimore</a:t>
            </a:r>
          </a:p>
          <a:p>
            <a:pPr eaLnBrk="1" hangingPunct="1">
              <a:defRPr/>
            </a:pPr>
            <a:r>
              <a:rPr lang="hr-HR"/>
              <a:t>Grupi i monitorimit të të ardhurave doganore</a:t>
            </a:r>
          </a:p>
          <a:p>
            <a:pPr eaLnBrk="1" hangingPunct="1">
              <a:defRPr/>
            </a:pPr>
            <a:r>
              <a:rPr lang="hr-HR" b="1"/>
              <a:t>V. Menaxhimi i pagesave dhe i likuiditetit</a:t>
            </a:r>
          </a:p>
          <a:p>
            <a:pPr eaLnBrk="1" hangingPunct="1">
              <a:defRPr/>
            </a:pPr>
            <a:r>
              <a:rPr lang="hr-HR"/>
              <a:t>Komiteti i menaxhimit të likuiditetit</a:t>
            </a:r>
          </a:p>
          <a:p>
            <a:pPr eaLnBrk="1" hangingPunct="1">
              <a:defRPr/>
            </a:pPr>
            <a:r>
              <a:rPr lang="hr-HR"/>
              <a:t>Monitorimi i pagesave/arrears </a:t>
            </a:r>
          </a:p>
          <a:p>
            <a:pPr eaLnBrk="1" hangingPunct="1">
              <a:defRPr/>
            </a:pPr>
            <a:r>
              <a:rPr lang="hr-HR" b="1"/>
              <a:t>VI. Menaxhimi i borxhit publik</a:t>
            </a:r>
          </a:p>
          <a:p>
            <a:pPr eaLnBrk="1" hangingPunct="1">
              <a:defRPr/>
            </a:pPr>
            <a:r>
              <a:rPr lang="hr-HR"/>
              <a:t>Grupi i strategjisë të borxhit</a:t>
            </a:r>
          </a:p>
          <a:p>
            <a:pPr eaLnBrk="1" hangingPunct="1">
              <a:defRPr/>
            </a:pPr>
            <a:r>
              <a:rPr lang="hr-HR"/>
              <a:t>Monitorimi i borxhit</a:t>
            </a:r>
          </a:p>
          <a:p>
            <a:pPr eaLnBrk="1" hangingPunct="1">
              <a:defRPr/>
            </a:pPr>
            <a:r>
              <a:rPr lang="hr-HR"/>
              <a:t>Grupi i Eurobondit</a:t>
            </a:r>
          </a:p>
          <a:p>
            <a:pPr eaLnBrk="1" hangingPunct="1">
              <a:defRPr/>
            </a:pPr>
            <a:r>
              <a:rPr lang="hr-HR"/>
              <a:t>Monitorimi i marrëveshjeve</a:t>
            </a:r>
          </a:p>
          <a:p>
            <a:pPr eaLnBrk="1" hangingPunct="1">
              <a:defRPr/>
            </a:pPr>
            <a:r>
              <a:rPr lang="hr-HR" b="1"/>
              <a:t>VII. Analizat makroekonomike</a:t>
            </a:r>
          </a:p>
          <a:p>
            <a:pPr eaLnBrk="1" hangingPunct="1">
              <a:defRPr/>
            </a:pPr>
            <a:r>
              <a:rPr lang="hr-HR"/>
              <a:t>Kuadri Makro (i rishikuar)</a:t>
            </a:r>
          </a:p>
          <a:p>
            <a:pPr eaLnBrk="1" hangingPunct="1">
              <a:defRPr/>
            </a:pPr>
            <a:r>
              <a:rPr lang="hr-HR" b="1"/>
              <a:t>VIII. Auditi brendshëm, </a:t>
            </a:r>
          </a:p>
          <a:p>
            <a:pPr eaLnBrk="1" hangingPunct="1">
              <a:defRPr/>
            </a:pPr>
            <a:r>
              <a:rPr lang="hr-HR"/>
              <a:t>Komiteti i Auditimit të Brendshëm</a:t>
            </a:r>
          </a:p>
          <a:p>
            <a:pPr eaLnBrk="1" hangingPunct="1">
              <a:defRPr/>
            </a:pPr>
            <a:r>
              <a:rPr lang="hr-HR" b="1"/>
              <a:t>IX. Auditi i jashtëm</a:t>
            </a:r>
          </a:p>
          <a:p>
            <a:pPr eaLnBrk="1" hangingPunct="1">
              <a:defRPr/>
            </a:pPr>
            <a:r>
              <a:rPr lang="hr-HR"/>
              <a:t>Raporti vjetor i KBFP</a:t>
            </a:r>
          </a:p>
          <a:p>
            <a:pPr eaLnBrk="1" hangingPunct="1">
              <a:defRPr/>
            </a:pPr>
            <a:r>
              <a:rPr lang="hr-HR" b="1"/>
              <a:t>X. Kontrolli financiar dhe inspektimi</a:t>
            </a:r>
          </a:p>
          <a:p>
            <a:pPr eaLnBrk="1" hangingPunct="1">
              <a:defRPr/>
            </a:pPr>
            <a:r>
              <a:rPr lang="hr-HR"/>
              <a:t>Mbledhje e Bordit të KBFP-Raporti vjetor i KBFP</a:t>
            </a:r>
          </a:p>
          <a:p>
            <a:pPr eaLnBrk="1" hangingPunct="1">
              <a:defRPr/>
            </a:pPr>
            <a:r>
              <a:rPr lang="hr-HR" b="1"/>
              <a:t>XI. Komitete të tjera</a:t>
            </a:r>
          </a:p>
          <a:p>
            <a:pPr eaLnBrk="1" hangingPunct="1">
              <a:defRPr/>
            </a:pPr>
            <a:r>
              <a:rPr lang="hr-HR"/>
              <a:t>Grupi i menaxhimit te riskut fiskal</a:t>
            </a:r>
          </a:p>
          <a:p>
            <a:pPr eaLnBrk="1" hangingPunct="1">
              <a:defRPr/>
            </a:pPr>
            <a:r>
              <a:rPr lang="hr-HR"/>
              <a:t>Komiteti i PFM</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4</a:t>
            </a:fld>
            <a:endParaRPr lang="en-US"/>
          </a:p>
        </p:txBody>
      </p:sp>
    </p:spTree>
    <p:extLst>
      <p:ext uri="{BB962C8B-B14F-4D97-AF65-F5344CB8AC3E}">
        <p14:creationId xmlns:p14="http://schemas.microsoft.com/office/powerpoint/2010/main" val="170079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800">
                <a:effectLst/>
                <a:latin typeface="Calibri" panose="020F0502020204030204" pitchFamily="34" charset="0"/>
                <a:ea typeface="Calibri" panose="020F0502020204030204" pitchFamily="34" charset="0"/>
                <a:cs typeface="Times New Roman" panose="02020603050405020304" pitchFamily="18" charset="0"/>
              </a:rPr>
              <a:t>Jedan je od izazova osigurati da JRR ima cjelovit obuhvat, tj. u idealnom slučaju JRR obuhvaća gotovinska salda svih vladinih tijela, neovisno o tome je li riječ o proračunskim ili izvanproračunskim tijelima, kako bi se osigurala potpuna konsolidacija vladinih gotovinskih sredstava.</a:t>
            </a:r>
          </a:p>
          <a:p>
            <a:r>
              <a:rPr lang="hr-HR" sz="1800">
                <a:effectLst/>
                <a:latin typeface="Calibri" panose="020F0502020204030204" pitchFamily="34" charset="0"/>
                <a:cs typeface="Times New Roman" panose="02020603050405020304" pitchFamily="18" charset="0"/>
              </a:rPr>
              <a:t>Provodi se kontinuirani monitoring računa za </a:t>
            </a:r>
            <a:r>
              <a:rPr lang="hr-HR" sz="1800" b="1">
                <a:effectLst/>
                <a:latin typeface="Calibri" panose="020F0502020204030204" pitchFamily="34" charset="0"/>
                <a:cs typeface="Times New Roman" panose="02020603050405020304" pitchFamily="18" charset="0"/>
              </a:rPr>
              <a:t>vanjsko financiranje</a:t>
            </a:r>
            <a:r>
              <a:rPr lang="hr-HR" sz="1800">
                <a:effectLst/>
                <a:latin typeface="Calibri" panose="020F0502020204030204" pitchFamily="34" charset="0"/>
                <a:cs typeface="Times New Roman" panose="02020603050405020304" pitchFamily="18" charset="0"/>
              </a:rPr>
              <a:t> u bankarskom sustavu u suradnji s jedinicama za provedbu projekta. Ugovori o zajmu moraju se odobriti/ratificirati zakonom.</a:t>
            </a:r>
          </a:p>
          <a:p>
            <a:r>
              <a:rPr lang="hr-HR" sz="1800">
                <a:effectLst/>
                <a:latin typeface="Calibri" panose="020F0502020204030204" pitchFamily="34" charset="0"/>
                <a:cs typeface="Times New Roman" panose="02020603050405020304" pitchFamily="18" charset="0"/>
              </a:rPr>
              <a:t>Isto tako, obrazložena dokumentacija za otvaranje novog bankovnog računa provjerava se u Središnjoj banci i u poslovnoj banci.</a:t>
            </a:r>
          </a:p>
          <a:p>
            <a:r>
              <a:rPr lang="hr-HR" sz="1800">
                <a:effectLst/>
                <a:latin typeface="Calibri" panose="020F0502020204030204" pitchFamily="34" charset="0"/>
                <a:cs typeface="Times New Roman" panose="02020603050405020304" pitchFamily="18" charset="0"/>
              </a:rPr>
              <a:t>Ostala sredstva odobravaju se posebnim zakonodavstvom.</a:t>
            </a:r>
          </a:p>
          <a:p>
            <a:r>
              <a:rPr lang="hr-HR" sz="1800">
                <a:effectLst/>
                <a:latin typeface="Calibri" panose="020F0502020204030204" pitchFamily="34" charset="0"/>
                <a:cs typeface="Times New Roman" panose="02020603050405020304" pitchFamily="18" charset="0"/>
              </a:rPr>
              <a:t>Svakog se mjeseca podnose izvještaji koji sadržavaju podatke o transakcijama koje se izvršavaju preko tih računa, odnosno o priljevima/odljevima. To znači da se svakog mjeseca konsolidiraju u AGFIS-u u okviru podataka o fiskalnim pokazateljima.</a:t>
            </a:r>
          </a:p>
        </p:txBody>
      </p:sp>
      <p:sp>
        <p:nvSpPr>
          <p:cNvPr id="4" name="Slide Number Placeholder 3"/>
          <p:cNvSpPr>
            <a:spLocks noGrp="1"/>
          </p:cNvSpPr>
          <p:nvPr>
            <p:ph type="sldNum" sz="quarter" idx="5"/>
          </p:nvPr>
        </p:nvSpPr>
        <p:spPr/>
        <p:txBody>
          <a:bodyPr/>
          <a:lstStyle/>
          <a:p>
            <a:fld id="{943A4303-F8B1-2446-9487-0E9B8F299762}" type="slidenum">
              <a:rPr lang="en-US" smtClean="0"/>
              <a:t>6</a:t>
            </a:fld>
            <a:endParaRPr lang="en-US"/>
          </a:p>
        </p:txBody>
      </p:sp>
    </p:spTree>
    <p:extLst>
      <p:ext uri="{BB962C8B-B14F-4D97-AF65-F5344CB8AC3E}">
        <p14:creationId xmlns:p14="http://schemas.microsoft.com/office/powerpoint/2010/main" val="310199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Ukupno iz JRR-a = 32.554.876.892 SVI</a:t>
            </a:r>
          </a:p>
          <a:p>
            <a:pPr marL="0" marR="0" lvl="0" indent="0" algn="l" defTabSz="914400" rtl="0" eaLnBrk="1" fontAlgn="auto" latinLnBrk="0" hangingPunct="1">
              <a:lnSpc>
                <a:spcPct val="100000"/>
              </a:lnSpc>
              <a:spcBef>
                <a:spcPts val="0"/>
              </a:spcBef>
              <a:spcAft>
                <a:spcPts val="0"/>
              </a:spcAft>
              <a:buClrTx/>
              <a:buSzTx/>
              <a:buFontTx/>
              <a:buNone/>
              <a:tabLst/>
              <a:defRPr/>
            </a:pPr>
            <a:r>
              <a:rPr lang="hr-HR"/>
              <a:t>UKUPNO = 161.025.260.797 SVI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7</a:t>
            </a:fld>
            <a:endParaRPr lang="en-US"/>
          </a:p>
        </p:txBody>
      </p:sp>
    </p:spTree>
    <p:extLst>
      <p:ext uri="{BB962C8B-B14F-4D97-AF65-F5344CB8AC3E}">
        <p14:creationId xmlns:p14="http://schemas.microsoft.com/office/powerpoint/2010/main" val="3496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hr-HR" sz="1200"/>
              <a:t>Kako bi se izbjegao neiskorišteni gotovinski saldo izvan JRR-a</a:t>
            </a:r>
          </a:p>
          <a:p>
            <a:pPr lvl="1" algn="just"/>
            <a:r>
              <a:rPr lang="hr-HR" sz="1200"/>
              <a:t>Kako bi se izbjegla volatilnost tržišta novca</a:t>
            </a:r>
          </a:p>
          <a:p>
            <a:pPr lvl="1" algn="just"/>
            <a:r>
              <a:rPr lang="hr-HR" sz="1200"/>
              <a:t>Kako bi se razmotrilo upravljanje operativnim rizikom</a:t>
            </a:r>
          </a:p>
          <a:p>
            <a:pPr lvl="1" algn="just"/>
            <a:r>
              <a:rPr lang="hr-HR" sz="1200"/>
              <a:t>Kako bi se standardizirali računovodstveni i poslovni procesi</a:t>
            </a:r>
          </a:p>
          <a:p>
            <a:pPr lvl="1" algn="just"/>
            <a:r>
              <a:rPr lang="hr-HR" sz="1200"/>
              <a:t>Kako bi se osiguralo poštovanje vremenskih okvira za redovito poravnanje i financijsko izvještavanje</a:t>
            </a:r>
          </a:p>
          <a:p>
            <a:pPr lvl="1" algn="just"/>
            <a:r>
              <a:rPr lang="hr-HR" sz="1200"/>
              <a:t>Kako bi se utvrdili revizijski tragovi financijskih transakcija</a:t>
            </a:r>
          </a:p>
          <a:p>
            <a:pPr lvl="1" algn="just"/>
            <a:endParaRPr lang="en-US" dirty="0"/>
          </a:p>
          <a:p>
            <a:pPr lvl="1" algn="just"/>
            <a:r>
              <a:rPr lang="hr-HR"/>
              <a:t>Propis o funkcijama riznice, uz njihovo povezivanje sa širim kontekstom politike u okviru ciljeva fiskalnog upravljanja, te o dizajnu informacijskih sustava za potporu tim funkcijama i o planiranju ulaganja za potrebe tih sustava, koji su neophodni za rad modernih sustava riznice i sustava upravljanja financijama.</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8</a:t>
            </a:fld>
            <a:endParaRPr lang="en-US"/>
          </a:p>
        </p:txBody>
      </p:sp>
    </p:spTree>
    <p:extLst>
      <p:ext uri="{BB962C8B-B14F-4D97-AF65-F5344CB8AC3E}">
        <p14:creationId xmlns:p14="http://schemas.microsoft.com/office/powerpoint/2010/main" val="118641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a:solidFill>
                  <a:schemeClr val="tx1"/>
                </a:solidFill>
              </a:rPr>
              <a:t>Uspostava formalnih mehanizama koordinacije upravljanja gotovinskim sredstvima i upravljanja proračunom te provedbe upravljanja dugom i provedbe monetarne politike, bili bi dobar prvi korak prema boljem upravljanju likvidnošću vlade i odgovoru na stresne uvjete.</a:t>
            </a:r>
          </a:p>
          <a:p>
            <a:r>
              <a:rPr lang="hr-HR" sz="1200">
                <a:solidFill>
                  <a:schemeClr val="tx1"/>
                </a:solidFill>
              </a:rPr>
              <a:t>Uspostava strukturiranog okvira za prikupljanje podataka/informacija. </a:t>
            </a:r>
          </a:p>
          <a:p>
            <a:endParaRPr lang="en-US" sz="1200" dirty="0">
              <a:solidFill>
                <a:schemeClr val="tx1"/>
              </a:solidFill>
            </a:endParaRPr>
          </a:p>
          <a:p>
            <a:r>
              <a:rPr lang="hr-HR"/>
              <a:t>Konsolidacija novčanih tokova s pomoću centraliziranog sustava bankovnih računa.</a:t>
            </a:r>
          </a:p>
          <a:p>
            <a:r>
              <a:rPr lang="hr-HR"/>
              <a:t>Dobro definirani institucionalni i pravni okvir ključni su čimbenici za postizanje vladinih ciljeva u pogledu upravljanja gotovinskim sredstvima.</a:t>
            </a:r>
          </a:p>
          <a:p>
            <a:r>
              <a:rPr lang="hr-HR" sz="1200" u="sng"/>
              <a:t>Zaštitni slojevi likvidnosti i upravljanje viškom gotovinskog salda</a:t>
            </a:r>
          </a:p>
          <a:p>
            <a:pPr marL="285750" indent="-285750">
              <a:buFont typeface="Arial" panose="020B0604020202020204" pitchFamily="34" charset="0"/>
              <a:buChar char="•"/>
            </a:pPr>
            <a:r>
              <a:rPr lang="hr-HR" sz="1200">
                <a:solidFill>
                  <a:schemeClr val="bg2"/>
                </a:solidFill>
              </a:rPr>
              <a:t>Kompromis između rizika likvidnosti i troškova držanja</a:t>
            </a:r>
            <a:r>
              <a:rPr lang="hr-HR" sz="1200">
                <a:solidFill>
                  <a:schemeClr val="tx2"/>
                </a:solidFill>
              </a:rPr>
              <a:t>: kako odrediti veličinu zaštitnog sloja likvidnosti? Odstupanje novčanog toka; veliki izdaci; otkup duga; sposobnost držanja izvan tržišta u stresnim razdobljima.</a:t>
            </a:r>
          </a:p>
          <a:p>
            <a:pPr marL="285750" indent="-285750">
              <a:buFont typeface="Arial" panose="020B0604020202020204" pitchFamily="34" charset="0"/>
              <a:buChar char="•"/>
            </a:pPr>
            <a:r>
              <a:rPr lang="hr-HR" sz="1200">
                <a:solidFill>
                  <a:schemeClr val="tx2"/>
                </a:solidFill>
              </a:rPr>
              <a:t>Potrebna infrastruktura, instrumenti, vještine procjene kreditnog rizika i stroga koordinacija sa stranom koja osigurava sredstva.</a:t>
            </a:r>
          </a:p>
          <a:p>
            <a:pPr marL="285750" indent="-285750">
              <a:buFont typeface="Arial" panose="020B0604020202020204" pitchFamily="34" charset="0"/>
              <a:buChar char="•"/>
            </a:pPr>
            <a:r>
              <a:rPr lang="hr-HR" sz="1200">
                <a:solidFill>
                  <a:schemeClr val="tx2"/>
                </a:solidFill>
              </a:rPr>
              <a:t>Mehanizmi za koordinaciju i naknadu gotovinskih sredstava sa Središnjom bankom (sveobuhvatni pristup).</a:t>
            </a:r>
          </a:p>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t>9</a:t>
            </a:fld>
            <a:endParaRPr lang="en-US"/>
          </a:p>
        </p:txBody>
      </p:sp>
    </p:spTree>
    <p:extLst>
      <p:ext uri="{BB962C8B-B14F-4D97-AF65-F5344CB8AC3E}">
        <p14:creationId xmlns:p14="http://schemas.microsoft.com/office/powerpoint/2010/main" val="36806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59547C-AB38-C793-550F-7C7D6CEE22D9}"/>
              </a:ext>
            </a:extLst>
          </p:cNvPr>
          <p:cNvSpPr>
            <a:spLocks noGrp="1"/>
          </p:cNvSpPr>
          <p:nvPr>
            <p:ph type="ctrTitle" hasCustomPrompt="1"/>
          </p:nvPr>
        </p:nvSpPr>
        <p:spPr>
          <a:xfrm>
            <a:off x="578224" y="-1"/>
            <a:ext cx="11035552" cy="6858001"/>
          </a:xfrm>
          <a:noFill/>
        </p:spPr>
        <p:txBody>
          <a:bodyPr lIns="0" tIns="0" rIns="0" bIns="0" anchor="ctr">
            <a:noAutofit/>
          </a:bodyPr>
          <a:lstStyle>
            <a:lvl1pPr algn="l">
              <a:defRPr sz="8000" kern="1200" spc="1000" baseline="0">
                <a:ln>
                  <a:noFill/>
                </a:ln>
                <a:solidFill>
                  <a:srgbClr val="CB6E50"/>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
        <p:nvSpPr>
          <p:cNvPr id="8" name="Picture Placeholder 26">
            <a:extLst>
              <a:ext uri="{FF2B5EF4-FFF2-40B4-BE49-F238E27FC236}">
                <a16:creationId xmlns:a16="http://schemas.microsoft.com/office/drawing/2014/main" id="{C0B4C216-E27C-7A50-CF5C-D340913FF5A4}"/>
              </a:ext>
            </a:extLst>
          </p:cNvPr>
          <p:cNvSpPr>
            <a:spLocks noGrp="1"/>
          </p:cNvSpPr>
          <p:nvPr>
            <p:ph type="pic" sz="quarter" idx="10"/>
          </p:nvPr>
        </p:nvSpPr>
        <p:spPr>
          <a:xfrm>
            <a:off x="7528308" y="604554"/>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tx2">
              <a:lumMod val="75000"/>
            </a:schemeClr>
          </a:solidFill>
        </p:spPr>
        <p:txBody>
          <a:bodyPr wrap="square" anchor="ctr">
            <a:noAutofit/>
          </a:bodyPr>
          <a:lstStyle>
            <a:lvl1pPr marL="0" indent="0" algn="ctr">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E0C4CF15-8EEB-3E61-A35B-A44FACDCD36B}"/>
              </a:ext>
            </a:extLst>
          </p:cNvPr>
          <p:cNvSpPr>
            <a:spLocks noGrp="1"/>
          </p:cNvSpPr>
          <p:nvPr>
            <p:ph type="subTitle" idx="1"/>
          </p:nvPr>
        </p:nvSpPr>
        <p:spPr>
          <a:xfrm>
            <a:off x="7528308" y="5901989"/>
            <a:ext cx="4085468" cy="468087"/>
          </a:xfrm>
        </p:spPr>
        <p:txBody>
          <a:bodyPr lIns="0" tIns="0" rIns="0" bIns="0">
            <a:normAutofit/>
          </a:bodyPr>
          <a:lstStyle>
            <a:lvl1pPr marL="0" indent="0" algn="ctr">
              <a:buNone/>
              <a:defRPr sz="1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1916A793-0543-8519-4E06-4D8E6A4E8CE6}"/>
              </a:ext>
            </a:extLst>
          </p:cNvPr>
          <p:cNvSpPr>
            <a:spLocks noGrp="1"/>
          </p:cNvSpPr>
          <p:nvPr>
            <p:ph idx="1" hasCustomPrompt="1"/>
          </p:nvPr>
        </p:nvSpPr>
        <p:spPr>
          <a:xfrm>
            <a:off x="419100" y="1837944"/>
            <a:ext cx="11353800" cy="3019086"/>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8" name="Text Placeholder 15">
            <a:extLst>
              <a:ext uri="{FF2B5EF4-FFF2-40B4-BE49-F238E27FC236}">
                <a16:creationId xmlns:a16="http://schemas.microsoft.com/office/drawing/2014/main" id="{2FA2A82A-5FFB-EAB7-624A-E00F9EA6DEC4}"/>
              </a:ext>
            </a:extLst>
          </p:cNvPr>
          <p:cNvSpPr>
            <a:spLocks noGrp="1"/>
          </p:cNvSpPr>
          <p:nvPr>
            <p:ph type="body" sz="quarter" idx="18" hasCustomPrompt="1"/>
          </p:nvPr>
        </p:nvSpPr>
        <p:spPr>
          <a:xfrm>
            <a:off x="638459"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4" name="Text Placeholder 15">
            <a:extLst>
              <a:ext uri="{FF2B5EF4-FFF2-40B4-BE49-F238E27FC236}">
                <a16:creationId xmlns:a16="http://schemas.microsoft.com/office/drawing/2014/main" id="{1DD59288-2C4C-BA2F-F3C9-CEEC7BBAE558}"/>
              </a:ext>
            </a:extLst>
          </p:cNvPr>
          <p:cNvSpPr>
            <a:spLocks noGrp="1"/>
          </p:cNvSpPr>
          <p:nvPr>
            <p:ph type="body" sz="quarter" idx="33" hasCustomPrompt="1"/>
          </p:nvPr>
        </p:nvSpPr>
        <p:spPr>
          <a:xfrm>
            <a:off x="3547242" y="5232509"/>
            <a:ext cx="2188728"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2" name="Text Placeholder 15">
            <a:extLst>
              <a:ext uri="{FF2B5EF4-FFF2-40B4-BE49-F238E27FC236}">
                <a16:creationId xmlns:a16="http://schemas.microsoft.com/office/drawing/2014/main" id="{A221A6B3-B644-8124-2E99-CBB5C1C0B2EE}"/>
              </a:ext>
            </a:extLst>
          </p:cNvPr>
          <p:cNvSpPr>
            <a:spLocks noGrp="1"/>
          </p:cNvSpPr>
          <p:nvPr>
            <p:ph type="body" sz="quarter" idx="31" hasCustomPrompt="1"/>
          </p:nvPr>
        </p:nvSpPr>
        <p:spPr>
          <a:xfrm>
            <a:off x="6456023"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0" name="Text Placeholder 15">
            <a:extLst>
              <a:ext uri="{FF2B5EF4-FFF2-40B4-BE49-F238E27FC236}">
                <a16:creationId xmlns:a16="http://schemas.microsoft.com/office/drawing/2014/main" id="{282FC433-EED8-C305-2AE2-E3BC9D42E550}"/>
              </a:ext>
            </a:extLst>
          </p:cNvPr>
          <p:cNvSpPr>
            <a:spLocks noGrp="1"/>
          </p:cNvSpPr>
          <p:nvPr>
            <p:ph type="body" sz="quarter" idx="29" hasCustomPrompt="1"/>
          </p:nvPr>
        </p:nvSpPr>
        <p:spPr>
          <a:xfrm>
            <a:off x="9364806"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9" name="Text Placeholder 18">
            <a:extLst>
              <a:ext uri="{FF2B5EF4-FFF2-40B4-BE49-F238E27FC236}">
                <a16:creationId xmlns:a16="http://schemas.microsoft.com/office/drawing/2014/main" id="{0824A580-B433-CC76-2FDC-C607FC5ECF8A}"/>
              </a:ext>
            </a:extLst>
          </p:cNvPr>
          <p:cNvSpPr>
            <a:spLocks noGrp="1"/>
          </p:cNvSpPr>
          <p:nvPr>
            <p:ph type="body" sz="quarter" idx="28"/>
          </p:nvPr>
        </p:nvSpPr>
        <p:spPr>
          <a:xfrm>
            <a:off x="638459"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5" name="Text Placeholder 18">
            <a:extLst>
              <a:ext uri="{FF2B5EF4-FFF2-40B4-BE49-F238E27FC236}">
                <a16:creationId xmlns:a16="http://schemas.microsoft.com/office/drawing/2014/main" id="{479803CA-9514-7183-8AC8-13CC5B840641}"/>
              </a:ext>
            </a:extLst>
          </p:cNvPr>
          <p:cNvSpPr>
            <a:spLocks noGrp="1"/>
          </p:cNvSpPr>
          <p:nvPr>
            <p:ph type="body" sz="quarter" idx="34"/>
          </p:nvPr>
        </p:nvSpPr>
        <p:spPr>
          <a:xfrm>
            <a:off x="3547241"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3" name="Text Placeholder 18">
            <a:extLst>
              <a:ext uri="{FF2B5EF4-FFF2-40B4-BE49-F238E27FC236}">
                <a16:creationId xmlns:a16="http://schemas.microsoft.com/office/drawing/2014/main" id="{861F1384-35C1-15D1-9228-D96AC95355B8}"/>
              </a:ext>
            </a:extLst>
          </p:cNvPr>
          <p:cNvSpPr>
            <a:spLocks noGrp="1"/>
          </p:cNvSpPr>
          <p:nvPr>
            <p:ph type="body" sz="quarter" idx="32"/>
          </p:nvPr>
        </p:nvSpPr>
        <p:spPr>
          <a:xfrm>
            <a:off x="6456023"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1" name="Text Placeholder 18">
            <a:extLst>
              <a:ext uri="{FF2B5EF4-FFF2-40B4-BE49-F238E27FC236}">
                <a16:creationId xmlns:a16="http://schemas.microsoft.com/office/drawing/2014/main" id="{38B1D216-8DC7-A8D4-4857-4C7529D982EF}"/>
              </a:ext>
            </a:extLst>
          </p:cNvPr>
          <p:cNvSpPr>
            <a:spLocks noGrp="1"/>
          </p:cNvSpPr>
          <p:nvPr>
            <p:ph type="body" sz="quarter" idx="30"/>
          </p:nvPr>
        </p:nvSpPr>
        <p:spPr>
          <a:xfrm>
            <a:off x="9364806"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84635958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4"/>
          </a:solidFill>
        </p:spPr>
        <p:txBody>
          <a:bodyPr wrap="square" anchor="ctr">
            <a:noAutofit/>
          </a:bodyPr>
          <a:lstStyle>
            <a:lvl1pPr marL="0" indent="0" algn="ctr">
              <a:buFont typeface="Arial" panose="020B0604020202020204" pitchFamily="34" charset="0"/>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16" name="TextBox 15">
            <a:extLst>
              <a:ext uri="{FF2B5EF4-FFF2-40B4-BE49-F238E27FC236}">
                <a16:creationId xmlns:a16="http://schemas.microsoft.com/office/drawing/2014/main" id="{248A60E5-D102-7326-D77E-C6DF8BDDA7D6}"/>
              </a:ext>
            </a:extLst>
          </p:cNvPr>
          <p:cNvSpPr txBox="1"/>
          <p:nvPr userDrawn="1"/>
        </p:nvSpPr>
        <p:spPr>
          <a:xfrm>
            <a:off x="6598508" y="6079524"/>
            <a:ext cx="184731" cy="369332"/>
          </a:xfrm>
          <a:prstGeom prst="rect">
            <a:avLst/>
          </a:prstGeom>
          <a:noFill/>
        </p:spPr>
        <p:txBody>
          <a:bodyPr wrap="none" rtlCol="0">
            <a:spAutoFit/>
          </a:bodyPr>
          <a:lstStyle/>
          <a:p>
            <a:endParaRPr lang="en-US" dirty="0"/>
          </a:p>
        </p:txBody>
      </p:sp>
      <p:sp>
        <p:nvSpPr>
          <p:cNvPr id="13" name="Title 1">
            <a:extLst>
              <a:ext uri="{FF2B5EF4-FFF2-40B4-BE49-F238E27FC236}">
                <a16:creationId xmlns:a16="http://schemas.microsoft.com/office/drawing/2014/main" id="{2D67076B-6CF0-B20E-9689-27FA1127A72A}"/>
              </a:ext>
            </a:extLst>
          </p:cNvPr>
          <p:cNvSpPr>
            <a:spLocks noGrp="1"/>
          </p:cNvSpPr>
          <p:nvPr>
            <p:ph type="title" hasCustomPrompt="1"/>
          </p:nvPr>
        </p:nvSpPr>
        <p:spPr>
          <a:xfrm>
            <a:off x="4548851" y="0"/>
            <a:ext cx="8160152" cy="6858000"/>
          </a:xfrm>
        </p:spPr>
        <p:txBody>
          <a:bodyPr anchor="ctr">
            <a:noAutofit/>
          </a:bodyPr>
          <a:lstStyle>
            <a:lvl1pPr algn="l">
              <a:defRPr sz="8000">
                <a:solidFill>
                  <a:schemeClr val="bg1"/>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Tree>
    <p:extLst>
      <p:ext uri="{BB962C8B-B14F-4D97-AF65-F5344CB8AC3E}">
        <p14:creationId xmlns:p14="http://schemas.microsoft.com/office/powerpoint/2010/main" val="23530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15" name="Picture Placeholder 5">
            <a:extLst>
              <a:ext uri="{FF2B5EF4-FFF2-40B4-BE49-F238E27FC236}">
                <a16:creationId xmlns:a16="http://schemas.microsoft.com/office/drawing/2014/main" id="{3F266306-412A-D7DE-40EF-45BBA13E5563}"/>
              </a:ext>
            </a:extLst>
          </p:cNvPr>
          <p:cNvSpPr>
            <a:spLocks noGrp="1"/>
          </p:cNvSpPr>
          <p:nvPr>
            <p:ph type="pic" sz="quarter" idx="24"/>
          </p:nvPr>
        </p:nvSpPr>
        <p:spPr>
          <a:xfrm>
            <a:off x="63846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3" name="Picture Placeholder 5">
            <a:extLst>
              <a:ext uri="{FF2B5EF4-FFF2-40B4-BE49-F238E27FC236}">
                <a16:creationId xmlns:a16="http://schemas.microsoft.com/office/drawing/2014/main" id="{28BF9A91-4021-72CF-EEBD-43B8B2F764A0}"/>
              </a:ext>
            </a:extLst>
          </p:cNvPr>
          <p:cNvSpPr>
            <a:spLocks noGrp="1"/>
          </p:cNvSpPr>
          <p:nvPr>
            <p:ph type="pic" sz="quarter" idx="33"/>
          </p:nvPr>
        </p:nvSpPr>
        <p:spPr>
          <a:xfrm>
            <a:off x="353437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0" name="Picture Placeholder 5">
            <a:extLst>
              <a:ext uri="{FF2B5EF4-FFF2-40B4-BE49-F238E27FC236}">
                <a16:creationId xmlns:a16="http://schemas.microsoft.com/office/drawing/2014/main" id="{5D88CB52-BC08-9751-260B-B531030DCABC}"/>
              </a:ext>
            </a:extLst>
          </p:cNvPr>
          <p:cNvSpPr>
            <a:spLocks noGrp="1"/>
          </p:cNvSpPr>
          <p:nvPr>
            <p:ph type="pic" sz="quarter" idx="30"/>
          </p:nvPr>
        </p:nvSpPr>
        <p:spPr>
          <a:xfrm>
            <a:off x="643028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21" name="Picture Placeholder 5">
            <a:extLst>
              <a:ext uri="{FF2B5EF4-FFF2-40B4-BE49-F238E27FC236}">
                <a16:creationId xmlns:a16="http://schemas.microsoft.com/office/drawing/2014/main" id="{06E6C850-58C9-7074-08C7-7D24B9A951FD}"/>
              </a:ext>
            </a:extLst>
          </p:cNvPr>
          <p:cNvSpPr>
            <a:spLocks noGrp="1"/>
          </p:cNvSpPr>
          <p:nvPr>
            <p:ph type="pic" sz="quarter" idx="27"/>
          </p:nvPr>
        </p:nvSpPr>
        <p:spPr>
          <a:xfrm>
            <a:off x="932619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2" name="Text Placeholder 15">
            <a:extLst>
              <a:ext uri="{FF2B5EF4-FFF2-40B4-BE49-F238E27FC236}">
                <a16:creationId xmlns:a16="http://schemas.microsoft.com/office/drawing/2014/main" id="{0A395A78-D15C-3B71-AC48-52F422FF299A}"/>
              </a:ext>
            </a:extLst>
          </p:cNvPr>
          <p:cNvSpPr>
            <a:spLocks noGrp="1"/>
          </p:cNvSpPr>
          <p:nvPr>
            <p:ph type="body" sz="quarter" idx="32"/>
          </p:nvPr>
        </p:nvSpPr>
        <p:spPr>
          <a:xfrm>
            <a:off x="353437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3" name="Text Placeholder 15">
            <a:extLst>
              <a:ext uri="{FF2B5EF4-FFF2-40B4-BE49-F238E27FC236}">
                <a16:creationId xmlns:a16="http://schemas.microsoft.com/office/drawing/2014/main" id="{C26292D0-5ED9-B06E-0FEC-5ECF9B61DA18}"/>
              </a:ext>
            </a:extLst>
          </p:cNvPr>
          <p:cNvSpPr>
            <a:spLocks noGrp="1"/>
          </p:cNvSpPr>
          <p:nvPr>
            <p:ph type="body" sz="quarter" idx="29"/>
          </p:nvPr>
        </p:nvSpPr>
        <p:spPr>
          <a:xfrm>
            <a:off x="643028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0" name="Text Placeholder 15">
            <a:extLst>
              <a:ext uri="{FF2B5EF4-FFF2-40B4-BE49-F238E27FC236}">
                <a16:creationId xmlns:a16="http://schemas.microsoft.com/office/drawing/2014/main" id="{7025E22B-8EFC-3B41-7DF2-F2F0FBBFC260}"/>
              </a:ext>
            </a:extLst>
          </p:cNvPr>
          <p:cNvSpPr>
            <a:spLocks noGrp="1"/>
          </p:cNvSpPr>
          <p:nvPr>
            <p:ph type="body" sz="quarter" idx="26"/>
          </p:nvPr>
        </p:nvSpPr>
        <p:spPr>
          <a:xfrm>
            <a:off x="932619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8" name="Text Placeholder 18">
            <a:extLst>
              <a:ext uri="{FF2B5EF4-FFF2-40B4-BE49-F238E27FC236}">
                <a16:creationId xmlns:a16="http://schemas.microsoft.com/office/drawing/2014/main" id="{459D7743-7A8F-C73A-B9D5-49190ED512A1}"/>
              </a:ext>
            </a:extLst>
          </p:cNvPr>
          <p:cNvSpPr>
            <a:spLocks noGrp="1"/>
          </p:cNvSpPr>
          <p:nvPr>
            <p:ph type="body" sz="quarter" idx="36"/>
          </p:nvPr>
        </p:nvSpPr>
        <p:spPr>
          <a:xfrm>
            <a:off x="63846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7" name="Text Placeholder 18">
            <a:extLst>
              <a:ext uri="{FF2B5EF4-FFF2-40B4-BE49-F238E27FC236}">
                <a16:creationId xmlns:a16="http://schemas.microsoft.com/office/drawing/2014/main" id="{D4BD1280-EFE5-3F5B-2E53-29FC62D22186}"/>
              </a:ext>
            </a:extLst>
          </p:cNvPr>
          <p:cNvSpPr>
            <a:spLocks noGrp="1"/>
          </p:cNvSpPr>
          <p:nvPr>
            <p:ph type="body" sz="quarter" idx="35"/>
          </p:nvPr>
        </p:nvSpPr>
        <p:spPr>
          <a:xfrm>
            <a:off x="353437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6" name="Text Placeholder 18">
            <a:extLst>
              <a:ext uri="{FF2B5EF4-FFF2-40B4-BE49-F238E27FC236}">
                <a16:creationId xmlns:a16="http://schemas.microsoft.com/office/drawing/2014/main" id="{D7323A54-CEF7-D9AE-B43D-CCF5F95273CC}"/>
              </a:ext>
            </a:extLst>
          </p:cNvPr>
          <p:cNvSpPr>
            <a:spLocks noGrp="1"/>
          </p:cNvSpPr>
          <p:nvPr>
            <p:ph type="body" sz="quarter" idx="34"/>
          </p:nvPr>
        </p:nvSpPr>
        <p:spPr>
          <a:xfrm>
            <a:off x="643028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5" name="Text Placeholder 18">
            <a:extLst>
              <a:ext uri="{FF2B5EF4-FFF2-40B4-BE49-F238E27FC236}">
                <a16:creationId xmlns:a16="http://schemas.microsoft.com/office/drawing/2014/main" id="{C50A54A3-4CD3-53F4-3FFE-F664FBFCB16A}"/>
              </a:ext>
            </a:extLst>
          </p:cNvPr>
          <p:cNvSpPr>
            <a:spLocks noGrp="1"/>
          </p:cNvSpPr>
          <p:nvPr>
            <p:ph type="body" sz="quarter" idx="25"/>
          </p:nvPr>
        </p:nvSpPr>
        <p:spPr>
          <a:xfrm>
            <a:off x="9326191"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427066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5B86244-CE85-A100-2FAE-57F9E9959565}"/>
              </a:ext>
            </a:extLst>
          </p:cNvPr>
          <p:cNvSpPr>
            <a:spLocks noGrp="1"/>
          </p:cNvSpPr>
          <p:nvPr>
            <p:ph type="body" sz="quarter" idx="13" hasCustomPrompt="1"/>
          </p:nvPr>
        </p:nvSpPr>
        <p:spPr>
          <a:xfrm>
            <a:off x="783681" y="4554640"/>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title</a:t>
            </a:r>
          </a:p>
        </p:txBody>
      </p:sp>
      <p:sp>
        <p:nvSpPr>
          <p:cNvPr id="9" name="Text Placeholder 3">
            <a:extLst>
              <a:ext uri="{FF2B5EF4-FFF2-40B4-BE49-F238E27FC236}">
                <a16:creationId xmlns:a16="http://schemas.microsoft.com/office/drawing/2014/main" id="{41BADE24-E02E-B86B-4973-FF07C9C25E12}"/>
              </a:ext>
            </a:extLst>
          </p:cNvPr>
          <p:cNvSpPr>
            <a:spLocks noGrp="1"/>
          </p:cNvSpPr>
          <p:nvPr>
            <p:ph type="body" sz="quarter" idx="12" hasCustomPrompt="1"/>
          </p:nvPr>
        </p:nvSpPr>
        <p:spPr>
          <a:xfrm>
            <a:off x="783681" y="1296361"/>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a:t>
            </a:r>
          </a:p>
        </p:txBody>
      </p:sp>
      <p:sp>
        <p:nvSpPr>
          <p:cNvPr id="12" name="Picture Placeholder 11">
            <a:extLst>
              <a:ext uri="{FF2B5EF4-FFF2-40B4-BE49-F238E27FC236}">
                <a16:creationId xmlns:a16="http://schemas.microsoft.com/office/drawing/2014/main" id="{096E5F1B-46ED-3EC5-71CF-9A8DF9B5AA9D}"/>
              </a:ext>
            </a:extLst>
          </p:cNvPr>
          <p:cNvSpPr>
            <a:spLocks noGrp="1"/>
          </p:cNvSpPr>
          <p:nvPr>
            <p:ph type="pic" sz="quarter" idx="10"/>
          </p:nvPr>
        </p:nvSpPr>
        <p:spPr>
          <a:xfrm>
            <a:off x="6078452" y="1"/>
            <a:ext cx="5329866" cy="6857999"/>
          </a:xfrm>
          <a:custGeom>
            <a:avLst/>
            <a:gdLst>
              <a:gd name="connsiteX0" fmla="*/ 1468669 w 5329866"/>
              <a:gd name="connsiteY0" fmla="*/ 0 h 6857999"/>
              <a:gd name="connsiteX1" fmla="*/ 3861198 w 5329866"/>
              <a:gd name="connsiteY1" fmla="*/ 0 h 6857999"/>
              <a:gd name="connsiteX2" fmla="*/ 3935198 w 5329866"/>
              <a:gd name="connsiteY2" fmla="*/ 35648 h 6857999"/>
              <a:gd name="connsiteX3" fmla="*/ 5329866 w 5329866"/>
              <a:gd name="connsiteY3" fmla="*/ 2378939 h 6857999"/>
              <a:gd name="connsiteX4" fmla="*/ 5326197 w 5329866"/>
              <a:gd name="connsiteY4" fmla="*/ 2451597 h 6857999"/>
              <a:gd name="connsiteX5" fmla="*/ 5329866 w 5329866"/>
              <a:gd name="connsiteY5" fmla="*/ 2451597 h 6857999"/>
              <a:gd name="connsiteX6" fmla="*/ 5329866 w 5329866"/>
              <a:gd name="connsiteY6" fmla="*/ 4479062 h 6857999"/>
              <a:gd name="connsiteX7" fmla="*/ 5329866 w 5329866"/>
              <a:gd name="connsiteY7" fmla="*/ 4613614 h 6857999"/>
              <a:gd name="connsiteX8" fmla="*/ 5323072 w 5329866"/>
              <a:gd name="connsiteY8" fmla="*/ 4613614 h 6857999"/>
              <a:gd name="connsiteX9" fmla="*/ 5316108 w 5329866"/>
              <a:gd name="connsiteY9" fmla="*/ 4751536 h 6857999"/>
              <a:gd name="connsiteX10" fmla="*/ 4074162 w 5329866"/>
              <a:gd name="connsiteY10" fmla="*/ 6741331 h 6857999"/>
              <a:gd name="connsiteX11" fmla="*/ 3866902 w 5329866"/>
              <a:gd name="connsiteY11" fmla="*/ 6857999 h 6857999"/>
              <a:gd name="connsiteX12" fmla="*/ 1462965 w 5329866"/>
              <a:gd name="connsiteY12" fmla="*/ 6857999 h 6857999"/>
              <a:gd name="connsiteX13" fmla="*/ 1255705 w 5329866"/>
              <a:gd name="connsiteY13" fmla="*/ 6741331 h 6857999"/>
              <a:gd name="connsiteX14" fmla="*/ 13759 w 5329866"/>
              <a:gd name="connsiteY14" fmla="*/ 4751536 h 6857999"/>
              <a:gd name="connsiteX15" fmla="*/ 6794 w 5329866"/>
              <a:gd name="connsiteY15" fmla="*/ 4613614 h 6857999"/>
              <a:gd name="connsiteX16" fmla="*/ 2 w 5329866"/>
              <a:gd name="connsiteY16" fmla="*/ 4613614 h 6857999"/>
              <a:gd name="connsiteX17" fmla="*/ 2 w 5329866"/>
              <a:gd name="connsiteY17" fmla="*/ 4479104 h 6857999"/>
              <a:gd name="connsiteX18" fmla="*/ 0 w 5329866"/>
              <a:gd name="connsiteY18" fmla="*/ 4479062 h 6857999"/>
              <a:gd name="connsiteX19" fmla="*/ 2 w 5329866"/>
              <a:gd name="connsiteY19" fmla="*/ 4479020 h 6857999"/>
              <a:gd name="connsiteX20" fmla="*/ 2 w 5329866"/>
              <a:gd name="connsiteY20" fmla="*/ 2451597 h 6857999"/>
              <a:gd name="connsiteX21" fmla="*/ 3670 w 5329866"/>
              <a:gd name="connsiteY21" fmla="*/ 2451597 h 6857999"/>
              <a:gd name="connsiteX22" fmla="*/ 0 w 5329866"/>
              <a:gd name="connsiteY22" fmla="*/ 2378939 h 6857999"/>
              <a:gd name="connsiteX23" fmla="*/ 1394668 w 5329866"/>
              <a:gd name="connsiteY23" fmla="*/ 3564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7999">
                <a:moveTo>
                  <a:pt x="1468669" y="0"/>
                </a:moveTo>
                <a:lnTo>
                  <a:pt x="3861198" y="0"/>
                </a:lnTo>
                <a:lnTo>
                  <a:pt x="3935198" y="35648"/>
                </a:lnTo>
                <a:cubicBezTo>
                  <a:pt x="4765925" y="486926"/>
                  <a:pt x="5329866" y="1367075"/>
                  <a:pt x="5329866" y="2378939"/>
                </a:cubicBezTo>
                <a:lnTo>
                  <a:pt x="5326197" y="2451597"/>
                </a:lnTo>
                <a:lnTo>
                  <a:pt x="5329866" y="2451597"/>
                </a:lnTo>
                <a:lnTo>
                  <a:pt x="5329866" y="4479062"/>
                </a:lnTo>
                <a:lnTo>
                  <a:pt x="5329866" y="4613614"/>
                </a:lnTo>
                <a:lnTo>
                  <a:pt x="5323072" y="4613614"/>
                </a:lnTo>
                <a:lnTo>
                  <a:pt x="5316108" y="4751536"/>
                </a:lnTo>
                <a:cubicBezTo>
                  <a:pt x="5230813" y="5591417"/>
                  <a:pt x="4755512" y="6316001"/>
                  <a:pt x="4074162" y="6741331"/>
                </a:cubicBezTo>
                <a:lnTo>
                  <a:pt x="3866902" y="6857999"/>
                </a:lnTo>
                <a:lnTo>
                  <a:pt x="1462965" y="6857999"/>
                </a:lnTo>
                <a:lnTo>
                  <a:pt x="1255705" y="6741331"/>
                </a:lnTo>
                <a:cubicBezTo>
                  <a:pt x="574355" y="6316001"/>
                  <a:pt x="99054" y="5591417"/>
                  <a:pt x="13759" y="4751536"/>
                </a:cubicBezTo>
                <a:lnTo>
                  <a:pt x="6794" y="4613614"/>
                </a:lnTo>
                <a:lnTo>
                  <a:pt x="2" y="4613614"/>
                </a:lnTo>
                <a:lnTo>
                  <a:pt x="2" y="4479104"/>
                </a:lnTo>
                <a:lnTo>
                  <a:pt x="0" y="4479062"/>
                </a:lnTo>
                <a:lnTo>
                  <a:pt x="2" y="4479020"/>
                </a:lnTo>
                <a:lnTo>
                  <a:pt x="2" y="2451597"/>
                </a:lnTo>
                <a:lnTo>
                  <a:pt x="3670" y="2451597"/>
                </a:lnTo>
                <a:lnTo>
                  <a:pt x="0" y="2378939"/>
                </a:lnTo>
                <a:cubicBezTo>
                  <a:pt x="0" y="1367075"/>
                  <a:pt x="563941" y="486926"/>
                  <a:pt x="1394668" y="35648"/>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3E88BC5D-D10D-D2EE-8AE9-4CDCE46A205D}"/>
              </a:ext>
            </a:extLst>
          </p:cNvPr>
          <p:cNvSpPr>
            <a:spLocks noGrp="1"/>
          </p:cNvSpPr>
          <p:nvPr>
            <p:ph type="title" hasCustomPrompt="1"/>
          </p:nvPr>
        </p:nvSpPr>
        <p:spPr>
          <a:xfrm>
            <a:off x="783681" y="2404268"/>
            <a:ext cx="7217511" cy="2049462"/>
          </a:xfrm>
        </p:spPr>
        <p:txBody>
          <a:bodyPr vert="horz" lIns="0" tIns="0" rIns="0" bIns="0" rtlCol="0" anchor="t">
            <a:noAutofit/>
          </a:bodyPr>
          <a:lstStyle>
            <a:lvl1pPr>
              <a:defRPr lang="en-US" sz="8000" b="0" i="0" spc="1000">
                <a:solidFill>
                  <a:schemeClr val="bg1"/>
                </a:solidFill>
                <a:ea typeface="+mn-ea"/>
                <a:cs typeface="+mn-cs"/>
              </a:defRPr>
            </a:lvl1pPr>
          </a:lstStyle>
          <a:p>
            <a:pPr marL="0" lvl="0" indent="0">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221223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AB6B870-F337-8AB9-902B-76B31B88B8DE}"/>
              </a:ext>
            </a:extLst>
          </p:cNvPr>
          <p:cNvSpPr>
            <a:spLocks noGrp="1"/>
          </p:cNvSpPr>
          <p:nvPr>
            <p:ph type="title"/>
          </p:nvPr>
        </p:nvSpPr>
        <p:spPr>
          <a:xfrm>
            <a:off x="6096000" y="3039033"/>
            <a:ext cx="3478306" cy="3186954"/>
          </a:xfrm>
        </p:spPr>
        <p:txBody>
          <a:bodyPr vert="horz" lIns="0" tIns="0" rIns="0" bIns="0" rtlCol="0" anchor="t">
            <a:noAutofit/>
          </a:bodyPr>
          <a:lstStyle>
            <a:lvl1pPr>
              <a:lnSpc>
                <a:spcPct val="150000"/>
              </a:lnSpc>
              <a:defRPr lang="en-US" sz="1600" b="1" i="0" spc="50">
                <a:solidFill>
                  <a:schemeClr val="accent1"/>
                </a:solidFill>
                <a:latin typeface="+mn-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5" name="Text Placeholder 3">
            <a:extLst>
              <a:ext uri="{FF2B5EF4-FFF2-40B4-BE49-F238E27FC236}">
                <a16:creationId xmlns:a16="http://schemas.microsoft.com/office/drawing/2014/main" id="{75DAF62C-340B-6252-0BC2-3BFF3473EC93}"/>
              </a:ext>
            </a:extLst>
          </p:cNvPr>
          <p:cNvSpPr>
            <a:spLocks noGrp="1"/>
          </p:cNvSpPr>
          <p:nvPr>
            <p:ph type="body" sz="quarter" idx="19" hasCustomPrompt="1"/>
          </p:nvPr>
        </p:nvSpPr>
        <p:spPr>
          <a:xfrm>
            <a:off x="3290962" y="-801666"/>
            <a:ext cx="4667994" cy="7825231"/>
          </a:xfrm>
        </p:spPr>
        <p:txBody>
          <a:bodyPr lIns="0" tIns="0" rIns="0" bIns="0">
            <a:noAutofit/>
          </a:bodyPr>
          <a:lstStyle>
            <a:lvl1pPr marL="0" indent="0" algn="l">
              <a:lnSpc>
                <a:spcPct val="90000"/>
              </a:lnSpc>
              <a:spcBef>
                <a:spcPts val="0"/>
              </a:spcBef>
              <a:buNone/>
              <a:defRPr sz="8500" b="0" spc="650" baseline="0">
                <a:solidFill>
                  <a:schemeClr val="tx2">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a:t>
            </a:r>
          </a:p>
          <a:p>
            <a:pPr lvl="0"/>
            <a:r>
              <a:rPr lang="en-US" dirty="0"/>
              <a:t>Thank</a:t>
            </a:r>
          </a:p>
          <a:p>
            <a:pPr lvl="0"/>
            <a:r>
              <a:rPr lang="en-US" dirty="0"/>
              <a:t>Thank you</a:t>
            </a:r>
          </a:p>
          <a:p>
            <a:pPr lvl="0"/>
            <a:r>
              <a:rPr lang="en-US" dirty="0"/>
              <a:t>You</a:t>
            </a:r>
          </a:p>
          <a:p>
            <a:pPr lvl="0"/>
            <a:r>
              <a:rPr lang="en-US" dirty="0"/>
              <a:t>You</a:t>
            </a:r>
          </a:p>
          <a:p>
            <a:pPr lvl="0"/>
            <a:r>
              <a:rPr lang="en-US" dirty="0"/>
              <a:t>you</a:t>
            </a:r>
          </a:p>
        </p:txBody>
      </p:sp>
      <p:sp>
        <p:nvSpPr>
          <p:cNvPr id="6" name="Text Placeholder 3">
            <a:extLst>
              <a:ext uri="{FF2B5EF4-FFF2-40B4-BE49-F238E27FC236}">
                <a16:creationId xmlns:a16="http://schemas.microsoft.com/office/drawing/2014/main" id="{5FC1157C-46E6-2A07-1641-C8F887949255}"/>
              </a:ext>
            </a:extLst>
          </p:cNvPr>
          <p:cNvSpPr>
            <a:spLocks noGrp="1"/>
          </p:cNvSpPr>
          <p:nvPr>
            <p:ph type="body" sz="quarter" idx="20" hasCustomPrompt="1"/>
          </p:nvPr>
        </p:nvSpPr>
        <p:spPr>
          <a:xfrm>
            <a:off x="3290962" y="1467062"/>
            <a:ext cx="4667994" cy="2420772"/>
          </a:xfrm>
        </p:spPr>
        <p:txBody>
          <a:bodyPr lIns="0" tIns="0" rIns="0" bIns="0" anchor="ctr">
            <a:noAutofit/>
          </a:bodyPr>
          <a:lstStyle>
            <a:lvl1pPr marL="0" indent="0" algn="l">
              <a:lnSpc>
                <a:spcPct val="90000"/>
              </a:lnSpc>
              <a:spcBef>
                <a:spcPts val="0"/>
              </a:spcBef>
              <a:buNone/>
              <a:defRPr sz="8500" b="0" spc="650" baseline="0">
                <a:solidFill>
                  <a:schemeClr val="tx2"/>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Thank you</a:t>
            </a:r>
          </a:p>
        </p:txBody>
      </p:sp>
    </p:spTree>
    <p:extLst>
      <p:ext uri="{BB962C8B-B14F-4D97-AF65-F5344CB8AC3E}">
        <p14:creationId xmlns:p14="http://schemas.microsoft.com/office/powerpoint/2010/main" val="21531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1AABB-C19E-42BA-8A20-D2EB404A41A6}"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DFFE9-5EDF-46E6-BB3D-043538BFD3D2}" type="slidenum">
              <a:rPr lang="en-US" smtClean="0"/>
              <a:t>‹#›</a:t>
            </a:fld>
            <a:endParaRPr lang="en-US"/>
          </a:p>
        </p:txBody>
      </p:sp>
    </p:spTree>
    <p:extLst>
      <p:ext uri="{BB962C8B-B14F-4D97-AF65-F5344CB8AC3E}">
        <p14:creationId xmlns:p14="http://schemas.microsoft.com/office/powerpoint/2010/main" val="26088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3F1B2C6-F3A6-F65F-DF38-0E32604698E7}"/>
              </a:ext>
            </a:extLst>
          </p:cNvPr>
          <p:cNvSpPr>
            <a:spLocks noGrp="1"/>
          </p:cNvSpPr>
          <p:nvPr>
            <p:ph type="body" sz="quarter" idx="24" hasCustomPrompt="1"/>
          </p:nvPr>
        </p:nvSpPr>
        <p:spPr>
          <a:xfrm>
            <a:off x="0" y="358823"/>
            <a:ext cx="6644109" cy="6858000"/>
          </a:xfrm>
        </p:spPr>
        <p:txBody>
          <a:bodyPr anchor="t">
            <a:noAutofit/>
          </a:bodyPr>
          <a:lstStyle>
            <a:lvl1pPr marL="0" indent="0">
              <a:lnSpc>
                <a:spcPct val="75000"/>
              </a:lnSpc>
              <a:spcBef>
                <a:spcPts val="0"/>
              </a:spcBef>
              <a:buNone/>
              <a:defRPr sz="76000" b="0" spc="1000">
                <a:solidFill>
                  <a:schemeClr val="accent1">
                    <a:alpha val="5000"/>
                  </a:schemeClr>
                </a:solidFill>
                <a:latin typeface="+mj-lt"/>
              </a:defRPr>
            </a:lvl1pPr>
            <a:lvl2pPr marL="457200" indent="0">
              <a:buNone/>
              <a:defRPr spc="1000">
                <a:latin typeface="Felix Titling" pitchFamily="82" charset="77"/>
              </a:defRPr>
            </a:lvl2pPr>
            <a:lvl3pPr marL="914400" indent="0">
              <a:buNone/>
              <a:defRPr spc="1000">
                <a:latin typeface="Felix Titling" pitchFamily="82" charset="77"/>
              </a:defRPr>
            </a:lvl3pPr>
            <a:lvl4pPr marL="1371600" indent="0">
              <a:buNone/>
              <a:defRPr spc="1000">
                <a:latin typeface="Felix Titling" pitchFamily="82" charset="77"/>
              </a:defRPr>
            </a:lvl4pPr>
            <a:lvl5pPr marL="1828800" indent="0">
              <a:buNone/>
              <a:defRPr spc="1000">
                <a:latin typeface="Felix Titling" pitchFamily="82" charset="77"/>
              </a:defRPr>
            </a:lvl5pPr>
          </a:lstStyle>
          <a:p>
            <a:pPr lvl="0"/>
            <a:r>
              <a:rPr lang="en-US" dirty="0"/>
              <a:t>a</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p:nvPr>
        </p:nvSpPr>
        <p:spPr>
          <a:xfrm>
            <a:off x="638462"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8" name="Text Placeholder 15">
            <a:extLst>
              <a:ext uri="{FF2B5EF4-FFF2-40B4-BE49-F238E27FC236}">
                <a16:creationId xmlns:a16="http://schemas.microsoft.com/office/drawing/2014/main" id="{25014DBD-FC37-6FBB-AEBA-C826652821F8}"/>
              </a:ext>
            </a:extLst>
          </p:cNvPr>
          <p:cNvSpPr>
            <a:spLocks noGrp="1"/>
          </p:cNvSpPr>
          <p:nvPr>
            <p:ph type="body" sz="quarter" idx="20"/>
          </p:nvPr>
        </p:nvSpPr>
        <p:spPr>
          <a:xfrm>
            <a:off x="3534373"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6" name="Text Placeholder 15">
            <a:extLst>
              <a:ext uri="{FF2B5EF4-FFF2-40B4-BE49-F238E27FC236}">
                <a16:creationId xmlns:a16="http://schemas.microsoft.com/office/drawing/2014/main" id="{F62835A7-C3E7-285E-CDF2-A44B022CFA16}"/>
              </a:ext>
            </a:extLst>
          </p:cNvPr>
          <p:cNvSpPr>
            <a:spLocks noGrp="1"/>
          </p:cNvSpPr>
          <p:nvPr>
            <p:ph type="body" sz="quarter" idx="18"/>
          </p:nvPr>
        </p:nvSpPr>
        <p:spPr>
          <a:xfrm>
            <a:off x="643028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932619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AAD5CDF0-03F4-067C-A930-F9EEE3F0E32B}"/>
              </a:ext>
            </a:extLst>
          </p:cNvPr>
          <p:cNvSpPr>
            <a:spLocks noGrp="1"/>
          </p:cNvSpPr>
          <p:nvPr>
            <p:ph type="body" sz="quarter" idx="26"/>
          </p:nvPr>
        </p:nvSpPr>
        <p:spPr>
          <a:xfrm>
            <a:off x="638462"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2" name="Text Placeholder 18">
            <a:extLst>
              <a:ext uri="{FF2B5EF4-FFF2-40B4-BE49-F238E27FC236}">
                <a16:creationId xmlns:a16="http://schemas.microsoft.com/office/drawing/2014/main" id="{1EA0E8C0-9652-ED9C-4CD9-6B72392D6DF2}"/>
              </a:ext>
            </a:extLst>
          </p:cNvPr>
          <p:cNvSpPr>
            <a:spLocks noGrp="1"/>
          </p:cNvSpPr>
          <p:nvPr>
            <p:ph type="body" sz="quarter" idx="27"/>
          </p:nvPr>
        </p:nvSpPr>
        <p:spPr>
          <a:xfrm>
            <a:off x="3534369"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3" name="Text Placeholder 18">
            <a:extLst>
              <a:ext uri="{FF2B5EF4-FFF2-40B4-BE49-F238E27FC236}">
                <a16:creationId xmlns:a16="http://schemas.microsoft.com/office/drawing/2014/main" id="{50155057-5F64-A44D-EBB6-913EC89187C0}"/>
              </a:ext>
            </a:extLst>
          </p:cNvPr>
          <p:cNvSpPr>
            <a:spLocks noGrp="1"/>
          </p:cNvSpPr>
          <p:nvPr>
            <p:ph type="body" sz="quarter" idx="28"/>
          </p:nvPr>
        </p:nvSpPr>
        <p:spPr>
          <a:xfrm>
            <a:off x="643004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0" name="Text Placeholder 18">
            <a:extLst>
              <a:ext uri="{FF2B5EF4-FFF2-40B4-BE49-F238E27FC236}">
                <a16:creationId xmlns:a16="http://schemas.microsoft.com/office/drawing/2014/main" id="{095532FA-0A0C-CF19-D640-F92609A78223}"/>
              </a:ext>
            </a:extLst>
          </p:cNvPr>
          <p:cNvSpPr>
            <a:spLocks noGrp="1"/>
          </p:cNvSpPr>
          <p:nvPr>
            <p:ph type="body" sz="quarter" idx="25"/>
          </p:nvPr>
        </p:nvSpPr>
        <p:spPr>
          <a:xfrm>
            <a:off x="932619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0861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id="{6A67D644-32E7-08DE-4A04-59BC59DA67E6}"/>
              </a:ext>
            </a:extLst>
          </p:cNvPr>
          <p:cNvSpPr>
            <a:spLocks noGrp="1"/>
          </p:cNvSpPr>
          <p:nvPr>
            <p:ph type="pic" sz="quarter" idx="10"/>
          </p:nvPr>
        </p:nvSpPr>
        <p:spPr>
          <a:xfrm>
            <a:off x="3923536" y="697867"/>
            <a:ext cx="4344928" cy="5462266"/>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3"/>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838200" y="0"/>
            <a:ext cx="10515600" cy="1736204"/>
          </a:xfrm>
        </p:spPr>
        <p:txBody>
          <a:bodyPr anchor="ctr">
            <a:noAutofit/>
          </a:bodyPr>
          <a:lstStyle>
            <a:lvl1pPr algn="ctr">
              <a:defRPr sz="8000">
                <a:solidFill>
                  <a:schemeClr val="accent1"/>
                </a:solidFill>
                <a:latin typeface="+mj-lt"/>
              </a:defRPr>
            </a:lvl1pPr>
          </a:lstStyle>
          <a:p>
            <a:r>
              <a:rPr lang="en-US" dirty="0"/>
              <a:t>Master title</a:t>
            </a:r>
          </a:p>
        </p:txBody>
      </p:sp>
      <p:sp>
        <p:nvSpPr>
          <p:cNvPr id="6" name="Text Placeholder 5">
            <a:extLst>
              <a:ext uri="{FF2B5EF4-FFF2-40B4-BE49-F238E27FC236}">
                <a16:creationId xmlns:a16="http://schemas.microsoft.com/office/drawing/2014/main" id="{C21A91CD-FAA1-12A5-36FC-FB6877A5CFCD}"/>
              </a:ext>
            </a:extLst>
          </p:cNvPr>
          <p:cNvSpPr>
            <a:spLocks noGrp="1"/>
          </p:cNvSpPr>
          <p:nvPr>
            <p:ph type="body" sz="quarter" idx="11" hasCustomPrompt="1"/>
          </p:nvPr>
        </p:nvSpPr>
        <p:spPr>
          <a:xfrm>
            <a:off x="837235" y="5501848"/>
            <a:ext cx="10515600" cy="1356152"/>
          </a:xfrm>
        </p:spPr>
        <p:txBody>
          <a:bodyPr anchor="ctr">
            <a:noAutofit/>
          </a:bodyPr>
          <a:lstStyle>
            <a:lvl1pPr marL="0" indent="0" algn="ctr">
              <a:buNone/>
              <a:defRPr sz="8000" b="0" spc="500" baseline="0">
                <a:solidFill>
                  <a:schemeClr val="accent1"/>
                </a:solidFill>
                <a:latin typeface="+mj-lt"/>
              </a:defRPr>
            </a:lvl1pPr>
          </a:lstStyle>
          <a:p>
            <a:r>
              <a:rPr lang="en-US" dirty="0"/>
              <a:t>Master title</a:t>
            </a:r>
            <a:endParaRPr lang="en-US" dirty="0">
              <a:solidFill>
                <a:schemeClr val="accent1"/>
              </a:solidFill>
            </a:endParaRPr>
          </a:p>
        </p:txBody>
      </p:sp>
    </p:spTree>
    <p:extLst>
      <p:ext uri="{BB962C8B-B14F-4D97-AF65-F5344CB8AC3E}">
        <p14:creationId xmlns:p14="http://schemas.microsoft.com/office/powerpoint/2010/main" val="293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0349A9-96E5-48EF-811D-326560B8C152}"/>
              </a:ext>
            </a:extLst>
          </p:cNvPr>
          <p:cNvSpPr>
            <a:spLocks noGrp="1"/>
          </p:cNvSpPr>
          <p:nvPr>
            <p:ph type="title" hasCustomPrompt="1"/>
          </p:nvPr>
        </p:nvSpPr>
        <p:spPr>
          <a:xfrm>
            <a:off x="5590572" y="1188358"/>
            <a:ext cx="5962964"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5" name="Picture Placeholder 26">
            <a:extLst>
              <a:ext uri="{FF2B5EF4-FFF2-40B4-BE49-F238E27FC236}">
                <a16:creationId xmlns:a16="http://schemas.microsoft.com/office/drawing/2014/main"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4" name="Text Placeholder 15">
            <a:extLst>
              <a:ext uri="{FF2B5EF4-FFF2-40B4-BE49-F238E27FC236}">
                <a16:creationId xmlns:a16="http://schemas.microsoft.com/office/drawing/2014/main" id="{EB251253-703B-546E-AB34-52E0AE4AA63E}"/>
              </a:ext>
            </a:extLst>
          </p:cNvPr>
          <p:cNvSpPr>
            <a:spLocks noGrp="1"/>
          </p:cNvSpPr>
          <p:nvPr>
            <p:ph type="body" sz="quarter" idx="16"/>
          </p:nvPr>
        </p:nvSpPr>
        <p:spPr>
          <a:xfrm>
            <a:off x="5590571" y="3000733"/>
            <a:ext cx="5763227" cy="2996309"/>
          </a:xfrm>
        </p:spPr>
        <p:txBody>
          <a:bodyPr lIns="0" tIns="0" rIns="0" bIns="0">
            <a:noAutofit/>
          </a:bodyPr>
          <a:lstStyle>
            <a:lvl1pPr marL="285750" indent="-285750">
              <a:buFont typeface="Arial" panose="020B0604020202020204" pitchFamily="34" charset="0"/>
              <a:buChar char="•"/>
              <a:defRPr sz="1600" b="1" i="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6185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192137"/>
          </a:xfrm>
        </p:spPr>
        <p:txBody>
          <a:bodyPr lIns="0" tIns="0" rIns="0" bIns="0" anchor="t"/>
          <a:lstStyle>
            <a:lvl1pPr algn="ctr">
              <a:defRPr sz="5500">
                <a:solidFill>
                  <a:schemeClr val="accent4"/>
                </a:solidFill>
              </a:defRPr>
            </a:lvl1p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08E835A2-9A63-E732-F9E2-A4F4914B1769}"/>
              </a:ext>
            </a:extLst>
          </p:cNvPr>
          <p:cNvSpPr>
            <a:spLocks noGrp="1"/>
          </p:cNvSpPr>
          <p:nvPr>
            <p:ph type="body" sz="quarter" idx="24" hasCustomPrompt="1"/>
          </p:nvPr>
        </p:nvSpPr>
        <p:spPr>
          <a:xfrm>
            <a:off x="636455" y="1834688"/>
            <a:ext cx="5310927" cy="723085"/>
          </a:xfrm>
          <a:solidFill>
            <a:schemeClr val="accent4"/>
          </a:solidFill>
          <a:ln>
            <a:solidFill>
              <a:schemeClr val="accent4"/>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27" name="Text Placeholder 15">
            <a:extLst>
              <a:ext uri="{FF2B5EF4-FFF2-40B4-BE49-F238E27FC236}">
                <a16:creationId xmlns:a16="http://schemas.microsoft.com/office/drawing/2014/main" id="{7CA4D69F-DA63-104E-3FB3-1F2D82C3B599}"/>
              </a:ext>
            </a:extLst>
          </p:cNvPr>
          <p:cNvSpPr>
            <a:spLocks noGrp="1"/>
          </p:cNvSpPr>
          <p:nvPr>
            <p:ph type="body" sz="quarter" idx="40" hasCustomPrompt="1"/>
          </p:nvPr>
        </p:nvSpPr>
        <p:spPr>
          <a:xfrm>
            <a:off x="6244466" y="1834688"/>
            <a:ext cx="5310927" cy="723085"/>
          </a:xfrm>
          <a:solidFill>
            <a:schemeClr val="accent1"/>
          </a:solidFill>
          <a:ln>
            <a:solidFill>
              <a:schemeClr val="accent1"/>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8" name="Text Placeholder 15">
            <a:extLst>
              <a:ext uri="{FF2B5EF4-FFF2-40B4-BE49-F238E27FC236}">
                <a16:creationId xmlns:a16="http://schemas.microsoft.com/office/drawing/2014/main" id="{CC404B5F-F158-CEF8-E5AF-9B7601510FA5}"/>
              </a:ext>
            </a:extLst>
          </p:cNvPr>
          <p:cNvSpPr>
            <a:spLocks noGrp="1"/>
          </p:cNvSpPr>
          <p:nvPr>
            <p:ph type="body" sz="quarter" idx="13" hasCustomPrompt="1"/>
          </p:nvPr>
        </p:nvSpPr>
        <p:spPr>
          <a:xfrm>
            <a:off x="636455"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4" name="Text Placeholder 15">
            <a:extLst>
              <a:ext uri="{FF2B5EF4-FFF2-40B4-BE49-F238E27FC236}">
                <a16:creationId xmlns:a16="http://schemas.microsoft.com/office/drawing/2014/main" id="{CAC50623-C141-FF48-2679-AD0F48D51D1E}"/>
              </a:ext>
            </a:extLst>
          </p:cNvPr>
          <p:cNvSpPr>
            <a:spLocks noGrp="1"/>
          </p:cNvSpPr>
          <p:nvPr>
            <p:ph type="body" sz="quarter" idx="25" hasCustomPrompt="1"/>
          </p:nvPr>
        </p:nvSpPr>
        <p:spPr>
          <a:xfrm>
            <a:off x="2405526" y="2557773"/>
            <a:ext cx="1772935"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5" name="Text Placeholder 15">
            <a:extLst>
              <a:ext uri="{FF2B5EF4-FFF2-40B4-BE49-F238E27FC236}">
                <a16:creationId xmlns:a16="http://schemas.microsoft.com/office/drawing/2014/main" id="{FAAA39D6-45B2-A7D3-5DC3-C2459FFFC140}"/>
              </a:ext>
            </a:extLst>
          </p:cNvPr>
          <p:cNvSpPr>
            <a:spLocks noGrp="1"/>
          </p:cNvSpPr>
          <p:nvPr>
            <p:ph type="body" sz="quarter" idx="26" hasCustomPrompt="1"/>
          </p:nvPr>
        </p:nvSpPr>
        <p:spPr>
          <a:xfrm>
            <a:off x="4178310"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26" name="Text Placeholder 15">
            <a:extLst>
              <a:ext uri="{FF2B5EF4-FFF2-40B4-BE49-F238E27FC236}">
                <a16:creationId xmlns:a16="http://schemas.microsoft.com/office/drawing/2014/main" id="{08456420-6A32-6316-DB13-BD852A1B7ECC}"/>
              </a:ext>
            </a:extLst>
          </p:cNvPr>
          <p:cNvSpPr>
            <a:spLocks noGrp="1"/>
          </p:cNvSpPr>
          <p:nvPr>
            <p:ph type="body" sz="quarter" idx="39" hasCustomPrompt="1"/>
          </p:nvPr>
        </p:nvSpPr>
        <p:spPr>
          <a:xfrm>
            <a:off x="6244466"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8" name="Text Placeholder 15">
            <a:extLst>
              <a:ext uri="{FF2B5EF4-FFF2-40B4-BE49-F238E27FC236}">
                <a16:creationId xmlns:a16="http://schemas.microsoft.com/office/drawing/2014/main" id="{4006011E-82D1-0E59-8663-132BB94A82AD}"/>
              </a:ext>
            </a:extLst>
          </p:cNvPr>
          <p:cNvSpPr>
            <a:spLocks noGrp="1"/>
          </p:cNvSpPr>
          <p:nvPr>
            <p:ph type="body" sz="quarter" idx="41" hasCustomPrompt="1"/>
          </p:nvPr>
        </p:nvSpPr>
        <p:spPr>
          <a:xfrm>
            <a:off x="8013537" y="2557773"/>
            <a:ext cx="1772935"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9" name="Text Placeholder 15">
            <a:extLst>
              <a:ext uri="{FF2B5EF4-FFF2-40B4-BE49-F238E27FC236}">
                <a16:creationId xmlns:a16="http://schemas.microsoft.com/office/drawing/2014/main" id="{979E2337-5EFF-E5EE-D81F-00E835015F4B}"/>
              </a:ext>
            </a:extLst>
          </p:cNvPr>
          <p:cNvSpPr>
            <a:spLocks noGrp="1"/>
          </p:cNvSpPr>
          <p:nvPr>
            <p:ph type="body" sz="quarter" idx="42" hasCustomPrompt="1"/>
          </p:nvPr>
        </p:nvSpPr>
        <p:spPr>
          <a:xfrm>
            <a:off x="9786321"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0" name="Text Placeholder 18">
            <a:extLst>
              <a:ext uri="{FF2B5EF4-FFF2-40B4-BE49-F238E27FC236}">
                <a16:creationId xmlns:a16="http://schemas.microsoft.com/office/drawing/2014/main" id="{BAB66CF5-0D1B-FF68-BB2E-8A5D28F0BC56}"/>
              </a:ext>
            </a:extLst>
          </p:cNvPr>
          <p:cNvSpPr>
            <a:spLocks noGrp="1"/>
          </p:cNvSpPr>
          <p:nvPr>
            <p:ph type="body" sz="quarter" idx="36"/>
          </p:nvPr>
        </p:nvSpPr>
        <p:spPr>
          <a:xfrm>
            <a:off x="636455" y="2983478"/>
            <a:ext cx="1769071"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id="{52E7EFCE-36D7-CF86-2FEF-E3734FE9950E}"/>
              </a:ext>
            </a:extLst>
          </p:cNvPr>
          <p:cNvSpPr>
            <a:spLocks noGrp="1"/>
          </p:cNvSpPr>
          <p:nvPr>
            <p:ph type="body" sz="quarter" idx="37"/>
          </p:nvPr>
        </p:nvSpPr>
        <p:spPr>
          <a:xfrm>
            <a:off x="2405295" y="2983478"/>
            <a:ext cx="1772935"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2" name="Text Placeholder 18">
            <a:extLst>
              <a:ext uri="{FF2B5EF4-FFF2-40B4-BE49-F238E27FC236}">
                <a16:creationId xmlns:a16="http://schemas.microsoft.com/office/drawing/2014/main" id="{6E1DCC08-6799-A1AC-28C2-A872BAF1E55A}"/>
              </a:ext>
            </a:extLst>
          </p:cNvPr>
          <p:cNvSpPr>
            <a:spLocks noGrp="1"/>
          </p:cNvSpPr>
          <p:nvPr>
            <p:ph type="body" sz="quarter" idx="38"/>
          </p:nvPr>
        </p:nvSpPr>
        <p:spPr>
          <a:xfrm>
            <a:off x="4178463" y="2983478"/>
            <a:ext cx="1768919"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30" name="Text Placeholder 18">
            <a:extLst>
              <a:ext uri="{FF2B5EF4-FFF2-40B4-BE49-F238E27FC236}">
                <a16:creationId xmlns:a16="http://schemas.microsoft.com/office/drawing/2014/main" id="{CE1BF705-AAB1-D537-2C0D-A795D1D4D176}"/>
              </a:ext>
            </a:extLst>
          </p:cNvPr>
          <p:cNvSpPr>
            <a:spLocks noGrp="1"/>
          </p:cNvSpPr>
          <p:nvPr>
            <p:ph type="body" sz="quarter" idx="43"/>
          </p:nvPr>
        </p:nvSpPr>
        <p:spPr>
          <a:xfrm>
            <a:off x="6244466" y="2983478"/>
            <a:ext cx="1769071"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1" name="Text Placeholder 18">
            <a:extLst>
              <a:ext uri="{FF2B5EF4-FFF2-40B4-BE49-F238E27FC236}">
                <a16:creationId xmlns:a16="http://schemas.microsoft.com/office/drawing/2014/main" id="{5F504EFC-46D9-97D5-DA53-4D8EB52D1340}"/>
              </a:ext>
            </a:extLst>
          </p:cNvPr>
          <p:cNvSpPr>
            <a:spLocks noGrp="1"/>
          </p:cNvSpPr>
          <p:nvPr>
            <p:ph type="body" sz="quarter" idx="44"/>
          </p:nvPr>
        </p:nvSpPr>
        <p:spPr>
          <a:xfrm>
            <a:off x="8013306" y="2983478"/>
            <a:ext cx="1772935"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2" name="Text Placeholder 18">
            <a:extLst>
              <a:ext uri="{FF2B5EF4-FFF2-40B4-BE49-F238E27FC236}">
                <a16:creationId xmlns:a16="http://schemas.microsoft.com/office/drawing/2014/main" id="{C1231552-C2DF-2460-9DCB-33B1379D7509}"/>
              </a:ext>
            </a:extLst>
          </p:cNvPr>
          <p:cNvSpPr>
            <a:spLocks noGrp="1"/>
          </p:cNvSpPr>
          <p:nvPr>
            <p:ph type="body" sz="quarter" idx="45"/>
          </p:nvPr>
        </p:nvSpPr>
        <p:spPr>
          <a:xfrm>
            <a:off x="9786474" y="2983478"/>
            <a:ext cx="1768919"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361783408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26" name="Content Placeholder 2">
            <a:extLst>
              <a:ext uri="{FF2B5EF4-FFF2-40B4-BE49-F238E27FC236}">
                <a16:creationId xmlns:a16="http://schemas.microsoft.com/office/drawing/2014/main" id="{87B17915-F2EE-16C0-9704-09115209610D}"/>
              </a:ext>
            </a:extLst>
          </p:cNvPr>
          <p:cNvSpPr>
            <a:spLocks noGrp="1"/>
          </p:cNvSpPr>
          <p:nvPr>
            <p:ph idx="1" hasCustomPrompt="1"/>
          </p:nvPr>
        </p:nvSpPr>
        <p:spPr>
          <a:xfrm>
            <a:off x="512064" y="1655064"/>
            <a:ext cx="11164824" cy="4599432"/>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240999577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19" name="Text Placeholder 7">
            <a:extLst>
              <a:ext uri="{FF2B5EF4-FFF2-40B4-BE49-F238E27FC236}">
                <a16:creationId xmlns:a16="http://schemas.microsoft.com/office/drawing/2014/main" id="{2A29FDC8-4969-6E0E-767C-B89B08D3D23D}"/>
              </a:ext>
            </a:extLst>
          </p:cNvPr>
          <p:cNvSpPr>
            <a:spLocks noGrp="1"/>
          </p:cNvSpPr>
          <p:nvPr>
            <p:ph type="body" sz="quarter" idx="26" hasCustomPrompt="1"/>
          </p:nvPr>
        </p:nvSpPr>
        <p:spPr>
          <a:xfrm>
            <a:off x="622336" y="2195513"/>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7" name="Text Placeholder 18">
            <a:extLst>
              <a:ext uri="{FF2B5EF4-FFF2-40B4-BE49-F238E27FC236}">
                <a16:creationId xmlns:a16="http://schemas.microsoft.com/office/drawing/2014/main" id="{894B01F3-B2C5-4835-6EF9-A40EB060128A}"/>
              </a:ext>
            </a:extLst>
          </p:cNvPr>
          <p:cNvSpPr>
            <a:spLocks noGrp="1"/>
          </p:cNvSpPr>
          <p:nvPr>
            <p:ph type="body" sz="quarter" idx="15"/>
          </p:nvPr>
        </p:nvSpPr>
        <p:spPr>
          <a:xfrm>
            <a:off x="1555389"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49CE4F9C-B2A8-323E-0B57-0B8FD348FA13}"/>
              </a:ext>
            </a:extLst>
          </p:cNvPr>
          <p:cNvSpPr>
            <a:spLocks noGrp="1"/>
          </p:cNvSpPr>
          <p:nvPr>
            <p:ph type="body" sz="quarter" idx="27" hasCustomPrompt="1"/>
          </p:nvPr>
        </p:nvSpPr>
        <p:spPr>
          <a:xfrm>
            <a:off x="3820511"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3" name="Text Placeholder 18">
            <a:extLst>
              <a:ext uri="{FF2B5EF4-FFF2-40B4-BE49-F238E27FC236}">
                <a16:creationId xmlns:a16="http://schemas.microsoft.com/office/drawing/2014/main" id="{E9B260B4-D1BC-635B-D388-0E1A9CF2C18E}"/>
              </a:ext>
            </a:extLst>
          </p:cNvPr>
          <p:cNvSpPr>
            <a:spLocks noGrp="1"/>
          </p:cNvSpPr>
          <p:nvPr>
            <p:ph type="body" sz="quarter" idx="24"/>
          </p:nvPr>
        </p:nvSpPr>
        <p:spPr>
          <a:xfrm>
            <a:off x="5830848"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1" name="Text Placeholder 7">
            <a:extLst>
              <a:ext uri="{FF2B5EF4-FFF2-40B4-BE49-F238E27FC236}">
                <a16:creationId xmlns:a16="http://schemas.microsoft.com/office/drawing/2014/main" id="{6470C7D3-57C4-0583-E642-C6AB3565F67F}"/>
              </a:ext>
            </a:extLst>
          </p:cNvPr>
          <p:cNvSpPr>
            <a:spLocks noGrp="1"/>
          </p:cNvSpPr>
          <p:nvPr>
            <p:ph type="body" sz="quarter" idx="28" hasCustomPrompt="1"/>
          </p:nvPr>
        </p:nvSpPr>
        <p:spPr>
          <a:xfrm>
            <a:off x="7732902"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5" name="Text Placeholder 18">
            <a:extLst>
              <a:ext uri="{FF2B5EF4-FFF2-40B4-BE49-F238E27FC236}">
                <a16:creationId xmlns:a16="http://schemas.microsoft.com/office/drawing/2014/main" id="{6978037E-3163-1C71-E997-16A7D05981D2}"/>
              </a:ext>
            </a:extLst>
          </p:cNvPr>
          <p:cNvSpPr>
            <a:spLocks noGrp="1"/>
          </p:cNvSpPr>
          <p:nvPr>
            <p:ph type="body" sz="quarter" idx="25"/>
          </p:nvPr>
        </p:nvSpPr>
        <p:spPr>
          <a:xfrm>
            <a:off x="9810474"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70760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575FF4D9-84C9-19DB-9830-B3FFCD6F520D}"/>
              </a:ext>
            </a:extLst>
          </p:cNvPr>
          <p:cNvSpPr>
            <a:spLocks noGrp="1"/>
          </p:cNvSpPr>
          <p:nvPr>
            <p:ph type="body" sz="quarter" idx="19" hasCustomPrompt="1"/>
          </p:nvPr>
        </p:nvSpPr>
        <p:spPr>
          <a:xfrm>
            <a:off x="0" y="-621792"/>
            <a:ext cx="12192000" cy="7825230"/>
          </a:xfrm>
        </p:spPr>
        <p:txBody>
          <a:bodyPr lIns="0" tIns="0" rIns="0" bIns="0" anchor="t">
            <a:noAutofit/>
          </a:bodyPr>
          <a:lstStyle>
            <a:lvl1pPr marL="0" indent="0" algn="ctr">
              <a:lnSpc>
                <a:spcPct val="90000"/>
              </a:lnSpc>
              <a:spcBef>
                <a:spcPts val="0"/>
              </a:spcBef>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15" name="Picture Placeholder 14">
            <a:extLst>
              <a:ext uri="{FF2B5EF4-FFF2-40B4-BE49-F238E27FC236}">
                <a16:creationId xmlns:a16="http://schemas.microsoft.com/office/drawing/2014/main" id="{878CB881-B4B6-F9E5-06B7-B87D6D53003E}"/>
              </a:ext>
            </a:extLst>
          </p:cNvPr>
          <p:cNvSpPr>
            <a:spLocks noGrp="1"/>
          </p:cNvSpPr>
          <p:nvPr>
            <p:ph type="pic" sz="quarter" idx="10"/>
          </p:nvPr>
        </p:nvSpPr>
        <p:spPr>
          <a:xfrm>
            <a:off x="3431067" y="-2"/>
            <a:ext cx="5329866" cy="6858002"/>
          </a:xfrm>
          <a:custGeom>
            <a:avLst/>
            <a:gdLst>
              <a:gd name="connsiteX0" fmla="*/ 1468671 w 5329866"/>
              <a:gd name="connsiteY0" fmla="*/ 0 h 6858002"/>
              <a:gd name="connsiteX1" fmla="*/ 3861196 w 5329866"/>
              <a:gd name="connsiteY1" fmla="*/ 0 h 6858002"/>
              <a:gd name="connsiteX2" fmla="*/ 3935199 w 5329866"/>
              <a:gd name="connsiteY2" fmla="*/ 35649 h 6858002"/>
              <a:gd name="connsiteX3" fmla="*/ 5329866 w 5329866"/>
              <a:gd name="connsiteY3" fmla="*/ 2378940 h 6858002"/>
              <a:gd name="connsiteX4" fmla="*/ 5326197 w 5329866"/>
              <a:gd name="connsiteY4" fmla="*/ 2451598 h 6858002"/>
              <a:gd name="connsiteX5" fmla="*/ 5329866 w 5329866"/>
              <a:gd name="connsiteY5" fmla="*/ 2451598 h 6858002"/>
              <a:gd name="connsiteX6" fmla="*/ 5329866 w 5329866"/>
              <a:gd name="connsiteY6" fmla="*/ 4479063 h 6858002"/>
              <a:gd name="connsiteX7" fmla="*/ 5329866 w 5329866"/>
              <a:gd name="connsiteY7" fmla="*/ 4613615 h 6858002"/>
              <a:gd name="connsiteX8" fmla="*/ 5323072 w 5329866"/>
              <a:gd name="connsiteY8" fmla="*/ 4613615 h 6858002"/>
              <a:gd name="connsiteX9" fmla="*/ 5316108 w 5329866"/>
              <a:gd name="connsiteY9" fmla="*/ 4751537 h 6858002"/>
              <a:gd name="connsiteX10" fmla="*/ 4074162 w 5329866"/>
              <a:gd name="connsiteY10" fmla="*/ 6741332 h 6858002"/>
              <a:gd name="connsiteX11" fmla="*/ 3866899 w 5329866"/>
              <a:gd name="connsiteY11" fmla="*/ 6858002 h 6858002"/>
              <a:gd name="connsiteX12" fmla="*/ 1462968 w 5329866"/>
              <a:gd name="connsiteY12" fmla="*/ 6858002 h 6858002"/>
              <a:gd name="connsiteX13" fmla="*/ 1255705 w 5329866"/>
              <a:gd name="connsiteY13" fmla="*/ 6741332 h 6858002"/>
              <a:gd name="connsiteX14" fmla="*/ 13759 w 5329866"/>
              <a:gd name="connsiteY14" fmla="*/ 4751537 h 6858002"/>
              <a:gd name="connsiteX15" fmla="*/ 6794 w 5329866"/>
              <a:gd name="connsiteY15" fmla="*/ 4613615 h 6858002"/>
              <a:gd name="connsiteX16" fmla="*/ 2 w 5329866"/>
              <a:gd name="connsiteY16" fmla="*/ 4613615 h 6858002"/>
              <a:gd name="connsiteX17" fmla="*/ 2 w 5329866"/>
              <a:gd name="connsiteY17" fmla="*/ 4479105 h 6858002"/>
              <a:gd name="connsiteX18" fmla="*/ 0 w 5329866"/>
              <a:gd name="connsiteY18" fmla="*/ 4479063 h 6858002"/>
              <a:gd name="connsiteX19" fmla="*/ 2 w 5329866"/>
              <a:gd name="connsiteY19" fmla="*/ 4479021 h 6858002"/>
              <a:gd name="connsiteX20" fmla="*/ 2 w 5329866"/>
              <a:gd name="connsiteY20" fmla="*/ 2451598 h 6858002"/>
              <a:gd name="connsiteX21" fmla="*/ 3670 w 5329866"/>
              <a:gd name="connsiteY21" fmla="*/ 2451598 h 6858002"/>
              <a:gd name="connsiteX22" fmla="*/ 0 w 5329866"/>
              <a:gd name="connsiteY22" fmla="*/ 2378940 h 6858002"/>
              <a:gd name="connsiteX23" fmla="*/ 1394668 w 5329866"/>
              <a:gd name="connsiteY23" fmla="*/ 356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8002">
                <a:moveTo>
                  <a:pt x="1468671" y="0"/>
                </a:moveTo>
                <a:lnTo>
                  <a:pt x="3861196" y="0"/>
                </a:lnTo>
                <a:lnTo>
                  <a:pt x="3935199" y="35649"/>
                </a:lnTo>
                <a:cubicBezTo>
                  <a:pt x="4765925" y="486927"/>
                  <a:pt x="5329866" y="1367076"/>
                  <a:pt x="5329866" y="2378940"/>
                </a:cubicBezTo>
                <a:lnTo>
                  <a:pt x="5326197" y="2451598"/>
                </a:lnTo>
                <a:lnTo>
                  <a:pt x="5329866" y="2451598"/>
                </a:lnTo>
                <a:lnTo>
                  <a:pt x="5329866" y="4479063"/>
                </a:lnTo>
                <a:lnTo>
                  <a:pt x="5329866" y="4613615"/>
                </a:lnTo>
                <a:lnTo>
                  <a:pt x="5323072" y="4613615"/>
                </a:lnTo>
                <a:lnTo>
                  <a:pt x="5316108" y="4751537"/>
                </a:lnTo>
                <a:cubicBezTo>
                  <a:pt x="5230813" y="5591419"/>
                  <a:pt x="4755512" y="6316003"/>
                  <a:pt x="4074162" y="6741332"/>
                </a:cubicBezTo>
                <a:lnTo>
                  <a:pt x="3866899" y="6858002"/>
                </a:lnTo>
                <a:lnTo>
                  <a:pt x="1462968" y="6858002"/>
                </a:lnTo>
                <a:lnTo>
                  <a:pt x="1255705" y="6741332"/>
                </a:lnTo>
                <a:cubicBezTo>
                  <a:pt x="574355" y="6316003"/>
                  <a:pt x="99054" y="5591419"/>
                  <a:pt x="13759" y="4751537"/>
                </a:cubicBezTo>
                <a:lnTo>
                  <a:pt x="6794" y="4613615"/>
                </a:lnTo>
                <a:lnTo>
                  <a:pt x="2" y="4613615"/>
                </a:lnTo>
                <a:lnTo>
                  <a:pt x="2" y="4479105"/>
                </a:lnTo>
                <a:lnTo>
                  <a:pt x="0" y="4479063"/>
                </a:lnTo>
                <a:lnTo>
                  <a:pt x="2" y="4479021"/>
                </a:lnTo>
                <a:lnTo>
                  <a:pt x="2" y="2451598"/>
                </a:lnTo>
                <a:lnTo>
                  <a:pt x="3670" y="2451598"/>
                </a:lnTo>
                <a:lnTo>
                  <a:pt x="0" y="2378940"/>
                </a:lnTo>
                <a:cubicBezTo>
                  <a:pt x="0" y="1367076"/>
                  <a:pt x="563941" y="486927"/>
                  <a:pt x="1394668" y="35649"/>
                </a:cubicBezTo>
                <a:close/>
              </a:path>
            </a:pathLst>
          </a:custGeom>
          <a:solidFill>
            <a:schemeClr val="accent4">
              <a:lumMod val="60000"/>
              <a:lumOff val="40000"/>
            </a:schemeClr>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14" name="Title 2">
            <a:extLst>
              <a:ext uri="{FF2B5EF4-FFF2-40B4-BE49-F238E27FC236}">
                <a16:creationId xmlns:a16="http://schemas.microsoft.com/office/drawing/2014/main" id="{B731088F-47E0-33BA-856D-6E68D4A69ACE}"/>
              </a:ext>
            </a:extLst>
          </p:cNvPr>
          <p:cNvSpPr>
            <a:spLocks noGrp="1"/>
          </p:cNvSpPr>
          <p:nvPr>
            <p:ph type="title" hasCustomPrompt="1"/>
          </p:nvPr>
        </p:nvSpPr>
        <p:spPr>
          <a:xfrm>
            <a:off x="1" y="4054639"/>
            <a:ext cx="12192000" cy="996696"/>
          </a:xfrm>
        </p:spPr>
        <p:txBody>
          <a:bodyPr vert="horz" lIns="0" tIns="0" rIns="0" bIns="0" rtlCol="0" anchor="t">
            <a:noAutofit/>
          </a:bodyPr>
          <a:lstStyle>
            <a:lvl1pPr algn="ctr">
              <a:defRPr lang="en-US" sz="8500" b="0" i="0" spc="1000" dirty="0">
                <a:solidFill>
                  <a:schemeClr val="bg1"/>
                </a:solidFill>
                <a:ea typeface="+mn-ea"/>
                <a:cs typeface="+mn-cs"/>
              </a:defRPr>
            </a:lvl1pPr>
          </a:lstStyle>
          <a:p>
            <a:pPr marL="0" lvl="0" indent="0" algn="ctr">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val="188285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6C06-E9E1-16BE-139D-B69DCBBD28E1}"/>
              </a:ext>
            </a:extLst>
          </p:cNvPr>
          <p:cNvSpPr>
            <a:spLocks noGrp="1"/>
          </p:cNvSpPr>
          <p:nvPr>
            <p:ph type="title" hasCustomPrompt="1"/>
          </p:nvPr>
        </p:nvSpPr>
        <p:spPr>
          <a:xfrm>
            <a:off x="5590572" y="1188358"/>
            <a:ext cx="6099858"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7" name="Picture Placeholder 16">
            <a:extLst>
              <a:ext uri="{FF2B5EF4-FFF2-40B4-BE49-F238E27FC236}">
                <a16:creationId xmlns:a16="http://schemas.microsoft.com/office/drawing/2014/main" id="{67897E40-8096-E77D-E61A-A0AAC64EA41C}"/>
              </a:ext>
            </a:extLst>
          </p:cNvPr>
          <p:cNvSpPr>
            <a:spLocks noGrp="1"/>
          </p:cNvSpPr>
          <p:nvPr>
            <p:ph type="pic" sz="quarter" idx="28"/>
          </p:nvPr>
        </p:nvSpPr>
        <p:spPr>
          <a:xfrm>
            <a:off x="938481" y="581371"/>
            <a:ext cx="3884344" cy="5415673"/>
          </a:xfrm>
          <a:custGeom>
            <a:avLst/>
            <a:gdLst>
              <a:gd name="connsiteX0" fmla="*/ 1942453 w 3884344"/>
              <a:gd name="connsiteY0" fmla="*/ 0 h 5415673"/>
              <a:gd name="connsiteX1" fmla="*/ 3874878 w 3884344"/>
              <a:gd name="connsiteY1" fmla="*/ 1743849 h 5415673"/>
              <a:gd name="connsiteX2" fmla="*/ 3884344 w 3884344"/>
              <a:gd name="connsiteY2" fmla="*/ 1931324 h 5415673"/>
              <a:gd name="connsiteX3" fmla="*/ 3884344 w 3884344"/>
              <a:gd name="connsiteY3" fmla="*/ 1953581 h 5415673"/>
              <a:gd name="connsiteX4" fmla="*/ 3882232 w 3884344"/>
              <a:gd name="connsiteY4" fmla="*/ 1995413 h 5415673"/>
              <a:gd name="connsiteX5" fmla="*/ 3884344 w 3884344"/>
              <a:gd name="connsiteY5" fmla="*/ 1995413 h 5415673"/>
              <a:gd name="connsiteX6" fmla="*/ 3884344 w 3884344"/>
              <a:gd name="connsiteY6" fmla="*/ 3571294 h 5415673"/>
              <a:gd name="connsiteX7" fmla="*/ 3879954 w 3884344"/>
              <a:gd name="connsiteY7" fmla="*/ 3571294 h 5415673"/>
              <a:gd name="connsiteX8" fmla="*/ 3874878 w 3884344"/>
              <a:gd name="connsiteY8" fmla="*/ 3671825 h 5415673"/>
              <a:gd name="connsiteX9" fmla="*/ 1942453 w 3884344"/>
              <a:gd name="connsiteY9" fmla="*/ 5415673 h 5415673"/>
              <a:gd name="connsiteX10" fmla="*/ 10029 w 3884344"/>
              <a:gd name="connsiteY10" fmla="*/ 3671825 h 5415673"/>
              <a:gd name="connsiteX11" fmla="*/ 4952 w 3884344"/>
              <a:gd name="connsiteY11" fmla="*/ 3571294 h 5415673"/>
              <a:gd name="connsiteX12" fmla="*/ 2 w 3884344"/>
              <a:gd name="connsiteY12" fmla="*/ 3571294 h 5415673"/>
              <a:gd name="connsiteX13" fmla="*/ 2 w 3884344"/>
              <a:gd name="connsiteY13" fmla="*/ 3473251 h 5415673"/>
              <a:gd name="connsiteX14" fmla="*/ 0 w 3884344"/>
              <a:gd name="connsiteY14" fmla="*/ 3473220 h 5415673"/>
              <a:gd name="connsiteX15" fmla="*/ 2 w 3884344"/>
              <a:gd name="connsiteY15" fmla="*/ 3473189 h 5415673"/>
              <a:gd name="connsiteX16" fmla="*/ 2 w 3884344"/>
              <a:gd name="connsiteY16" fmla="*/ 1995413 h 5415673"/>
              <a:gd name="connsiteX17" fmla="*/ 2675 w 3884344"/>
              <a:gd name="connsiteY17" fmla="*/ 1995413 h 5415673"/>
              <a:gd name="connsiteX18" fmla="*/ 0 w 3884344"/>
              <a:gd name="connsiteY18" fmla="*/ 1942453 h 5415673"/>
              <a:gd name="connsiteX19" fmla="*/ 1942453 w 3884344"/>
              <a:gd name="connsiteY19" fmla="*/ 0 h 541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4344" h="5415673">
                <a:moveTo>
                  <a:pt x="1942453" y="0"/>
                </a:moveTo>
                <a:cubicBezTo>
                  <a:pt x="2948191" y="0"/>
                  <a:pt x="3775405" y="764355"/>
                  <a:pt x="3874878" y="1743849"/>
                </a:cubicBezTo>
                <a:lnTo>
                  <a:pt x="3884344" y="1931324"/>
                </a:lnTo>
                <a:lnTo>
                  <a:pt x="3884344" y="1953581"/>
                </a:lnTo>
                <a:lnTo>
                  <a:pt x="3882232" y="1995413"/>
                </a:lnTo>
                <a:lnTo>
                  <a:pt x="3884344" y="1995413"/>
                </a:lnTo>
                <a:lnTo>
                  <a:pt x="3884344" y="3571294"/>
                </a:lnTo>
                <a:lnTo>
                  <a:pt x="3879954" y="3571294"/>
                </a:lnTo>
                <a:lnTo>
                  <a:pt x="3874878" y="3671825"/>
                </a:lnTo>
                <a:cubicBezTo>
                  <a:pt x="3775404" y="4651319"/>
                  <a:pt x="2948192" y="5415673"/>
                  <a:pt x="1942453" y="5415673"/>
                </a:cubicBezTo>
                <a:cubicBezTo>
                  <a:pt x="936714" y="5415673"/>
                  <a:pt x="109502" y="4651319"/>
                  <a:pt x="10029" y="3671825"/>
                </a:cubicBezTo>
                <a:lnTo>
                  <a:pt x="4952" y="3571294"/>
                </a:lnTo>
                <a:lnTo>
                  <a:pt x="2" y="3571294"/>
                </a:lnTo>
                <a:lnTo>
                  <a:pt x="2" y="3473251"/>
                </a:lnTo>
                <a:lnTo>
                  <a:pt x="0" y="3473220"/>
                </a:lnTo>
                <a:lnTo>
                  <a:pt x="2" y="3473189"/>
                </a:lnTo>
                <a:lnTo>
                  <a:pt x="2" y="1995413"/>
                </a:lnTo>
                <a:lnTo>
                  <a:pt x="2675" y="1995413"/>
                </a:lnTo>
                <a:lnTo>
                  <a:pt x="0" y="1942453"/>
                </a:lnTo>
                <a:cubicBezTo>
                  <a:pt x="0" y="869666"/>
                  <a:pt x="869666" y="0"/>
                  <a:pt x="1942453" y="0"/>
                </a:cubicBezTo>
                <a:close/>
              </a:path>
            </a:pathLst>
          </a:custGeom>
          <a:solidFill>
            <a:schemeClr val="accent2"/>
          </a:solidFill>
        </p:spPr>
        <p:txBody>
          <a:bodyPr wrap="square" anchor="ctr">
            <a:noAutofit/>
          </a:bodyPr>
          <a:lstStyle>
            <a:lvl1pPr marL="0" indent="0" algn="ctr">
              <a:buNone/>
              <a:defRPr b="0"/>
            </a:lvl1pPr>
          </a:lstStyle>
          <a:p>
            <a:r>
              <a:rPr lang="en-US"/>
              <a:t>Click icon to add picture</a:t>
            </a:r>
            <a:endParaRPr lang="en-US" dirty="0"/>
          </a:p>
        </p:txBody>
      </p:sp>
      <p:sp>
        <p:nvSpPr>
          <p:cNvPr id="8" name="Text Placeholder 15">
            <a:extLst>
              <a:ext uri="{FF2B5EF4-FFF2-40B4-BE49-F238E27FC236}">
                <a16:creationId xmlns:a16="http://schemas.microsoft.com/office/drawing/2014/main" id="{6414DEE6-A86D-4699-E6EF-CE6745F5D440}"/>
              </a:ext>
            </a:extLst>
          </p:cNvPr>
          <p:cNvSpPr>
            <a:spLocks noGrp="1"/>
          </p:cNvSpPr>
          <p:nvPr>
            <p:ph type="body" sz="quarter" idx="18"/>
          </p:nvPr>
        </p:nvSpPr>
        <p:spPr>
          <a:xfrm>
            <a:off x="5590571"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8" name="Text Placeholder 15">
            <a:extLst>
              <a:ext uri="{FF2B5EF4-FFF2-40B4-BE49-F238E27FC236}">
                <a16:creationId xmlns:a16="http://schemas.microsoft.com/office/drawing/2014/main" id="{C68EE5CA-4729-4FEA-F1BC-F976BEEBC480}"/>
              </a:ext>
            </a:extLst>
          </p:cNvPr>
          <p:cNvSpPr>
            <a:spLocks noGrp="1"/>
          </p:cNvSpPr>
          <p:nvPr>
            <p:ph type="body" sz="quarter" idx="26"/>
          </p:nvPr>
        </p:nvSpPr>
        <p:spPr>
          <a:xfrm>
            <a:off x="8773609"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2" name="Text Placeholder 18">
            <a:extLst>
              <a:ext uri="{FF2B5EF4-FFF2-40B4-BE49-F238E27FC236}">
                <a16:creationId xmlns:a16="http://schemas.microsoft.com/office/drawing/2014/main" id="{CA3BC7A6-D12C-160A-CB5C-E55605250892}"/>
              </a:ext>
            </a:extLst>
          </p:cNvPr>
          <p:cNvSpPr>
            <a:spLocks noGrp="1"/>
          </p:cNvSpPr>
          <p:nvPr>
            <p:ph type="body" sz="quarter" idx="25"/>
          </p:nvPr>
        </p:nvSpPr>
        <p:spPr>
          <a:xfrm>
            <a:off x="5590571"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72DF7BAB-7F6A-3D7B-F8A9-D7C4BD1D3B64}"/>
              </a:ext>
            </a:extLst>
          </p:cNvPr>
          <p:cNvSpPr>
            <a:spLocks noGrp="1"/>
          </p:cNvSpPr>
          <p:nvPr>
            <p:ph type="body" sz="quarter" idx="27"/>
          </p:nvPr>
        </p:nvSpPr>
        <p:spPr>
          <a:xfrm>
            <a:off x="8773609"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val="1497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94F4E-FF39-0408-C3C6-A986750D825D}"/>
              </a:ext>
            </a:extLst>
          </p:cNvPr>
          <p:cNvSpPr>
            <a:spLocks noGrp="1"/>
          </p:cNvSpPr>
          <p:nvPr>
            <p:ph type="title"/>
          </p:nvPr>
        </p:nvSpPr>
        <p:spPr>
          <a:xfrm>
            <a:off x="638461" y="365125"/>
            <a:ext cx="10915075"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B616EB-5E9D-04D9-F6DC-33F7E5BBA167}"/>
              </a:ext>
            </a:extLst>
          </p:cNvPr>
          <p:cNvSpPr>
            <a:spLocks noGrp="1"/>
          </p:cNvSpPr>
          <p:nvPr>
            <p:ph type="body" idx="1"/>
          </p:nvPr>
        </p:nvSpPr>
        <p:spPr>
          <a:xfrm>
            <a:off x="638460" y="1825625"/>
            <a:ext cx="109150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1061C11A-4AAF-B1E1-B1F3-67C0A55EFF82}"/>
              </a:ext>
            </a:extLst>
          </p:cNvPr>
          <p:cNvSpPr>
            <a:spLocks noGrp="1"/>
          </p:cNvSpPr>
          <p:nvPr>
            <p:ph type="sldNum" sz="quarter" idx="4"/>
          </p:nvPr>
        </p:nvSpPr>
        <p:spPr>
          <a:xfrm>
            <a:off x="8810336" y="6356350"/>
            <a:ext cx="2743200" cy="365125"/>
          </a:xfrm>
          <a:prstGeom prst="rect">
            <a:avLst/>
          </a:prstGeom>
        </p:spPr>
        <p:txBody>
          <a:bodyPr vert="horz" lIns="91440" tIns="45720" rIns="91440" bIns="45720" rtlCol="0" anchor="ctr"/>
          <a:lstStyle>
            <a:lvl1pPr algn="r">
              <a:defRPr sz="1200" b="0" i="0" spc="50" baseline="0">
                <a:solidFill>
                  <a:schemeClr val="accent2">
                    <a:lumMod val="90000"/>
                  </a:schemeClr>
                </a:solidFill>
                <a:latin typeface="+mn-lt"/>
              </a:defRPr>
            </a:lvl1pPr>
          </a:lstStyle>
          <a:p>
            <a:fld id="{295C7AAE-A677-454A-8BDB-62A0650ACE98}" type="slidenum">
              <a:rPr lang="en-US" smtClean="0"/>
              <a:pPr/>
              <a:t>‹#›</a:t>
            </a:fld>
            <a:endParaRPr lang="en-US" dirty="0"/>
          </a:p>
        </p:txBody>
      </p:sp>
      <p:sp>
        <p:nvSpPr>
          <p:cNvPr id="8" name="Footer Placeholder 4">
            <a:extLst>
              <a:ext uri="{FF2B5EF4-FFF2-40B4-BE49-F238E27FC236}">
                <a16:creationId xmlns:a16="http://schemas.microsoft.com/office/drawing/2014/main" id="{D63DBDAD-8830-10AA-86C7-A42D12292797}"/>
              </a:ext>
            </a:extLst>
          </p:cNvPr>
          <p:cNvSpPr>
            <a:spLocks noGrp="1"/>
          </p:cNvSpPr>
          <p:nvPr>
            <p:ph type="ftr" sz="quarter" idx="3"/>
          </p:nvPr>
        </p:nvSpPr>
        <p:spPr>
          <a:xfrm>
            <a:off x="638460" y="6356350"/>
            <a:ext cx="4114800" cy="365125"/>
          </a:xfrm>
          <a:prstGeom prst="rect">
            <a:avLst/>
          </a:prstGeom>
        </p:spPr>
        <p:txBody>
          <a:bodyPr anchor="ctr"/>
          <a:lstStyle>
            <a:lvl1pPr>
              <a:defRPr sz="1200" b="0" i="0" spc="50" baseline="0">
                <a:solidFill>
                  <a:schemeClr val="accent2">
                    <a:lumMod val="90000"/>
                  </a:schemeClr>
                </a:solidFill>
                <a:latin typeface="+mn-lt"/>
              </a:defRPr>
            </a:lvl1pPr>
          </a:lstStyle>
          <a:p>
            <a:r>
              <a:rPr lang="en-US"/>
              <a:t>Presentation title</a:t>
            </a:r>
            <a:endParaRPr lang="en-US" dirty="0"/>
          </a:p>
        </p:txBody>
      </p:sp>
    </p:spTree>
    <p:extLst>
      <p:ext uri="{BB962C8B-B14F-4D97-AF65-F5344CB8AC3E}">
        <p14:creationId xmlns:p14="http://schemas.microsoft.com/office/powerpoint/2010/main" val="16815536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 id="2147483709" r:id="rId13"/>
    <p:sldLayoutId id="2147483710" r:id="rId14"/>
    <p:sldLayoutId id="2147483712" r:id="rId15"/>
  </p:sldLayoutIdLst>
  <p:hf hdr="0" dt="0"/>
  <p:txStyles>
    <p:titleStyle>
      <a:lvl1pPr algn="l" defTabSz="914400" rtl="0" eaLnBrk="1" latinLnBrk="0" hangingPunct="1">
        <a:lnSpc>
          <a:spcPct val="90000"/>
        </a:lnSpc>
        <a:spcBef>
          <a:spcPct val="0"/>
        </a:spcBef>
        <a:buNone/>
        <a:defRPr sz="5500" kern="1200"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28.svg"/><Relationship Id="rId5" Type="http://schemas.openxmlformats.org/officeDocument/2006/relationships/hyperlink" Target="http://www.financa.gov.al/" TargetMode="External"/><Relationship Id="rId10" Type="http://schemas.openxmlformats.org/officeDocument/2006/relationships/image" Target="../media/image27.png"/><Relationship Id="rId4" Type="http://schemas.openxmlformats.org/officeDocument/2006/relationships/hyperlink" Target="mailto:mimoza.peco@financa.gov.al" TargetMode="External"/><Relationship Id="rId9" Type="http://schemas.microsoft.com/office/2007/relationships/hdphoto" Target="../media/hdphoto2.wdp"/><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0.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1.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7B8C-65D0-EA39-A5A8-A5EFE8FEB6F1}"/>
              </a:ext>
            </a:extLst>
          </p:cNvPr>
          <p:cNvSpPr>
            <a:spLocks noGrp="1"/>
          </p:cNvSpPr>
          <p:nvPr>
            <p:ph type="title"/>
          </p:nvPr>
        </p:nvSpPr>
        <p:spPr>
          <a:xfrm>
            <a:off x="2204286" y="1828800"/>
            <a:ext cx="3710189" cy="485737"/>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sz="1400" b="1">
                <a:ln/>
                <a:solidFill>
                  <a:schemeClr val="bg2">
                    <a:lumMod val="25000"/>
                  </a:schemeClr>
                </a:solidFill>
                <a:latin typeface="+mn-lt"/>
                <a:ea typeface="+mn-ea"/>
                <a:cs typeface="+mn-cs"/>
              </a:rPr>
              <a:t>REPUBLIKA ALBANIJA</a:t>
            </a:r>
            <a:br>
              <a:rPr lang="hr-HR" sz="1400" b="1">
                <a:ln/>
                <a:solidFill>
                  <a:schemeClr val="bg2">
                    <a:lumMod val="25000"/>
                  </a:schemeClr>
                </a:solidFill>
                <a:latin typeface="+mn-lt"/>
                <a:ea typeface="+mn-ea"/>
                <a:cs typeface="+mn-cs"/>
              </a:rPr>
            </a:br>
            <a:r>
              <a:rPr lang="hr-HR" sz="1400" b="1">
                <a:ln/>
                <a:solidFill>
                  <a:schemeClr val="bg2">
                    <a:lumMod val="25000"/>
                  </a:schemeClr>
                </a:solidFill>
                <a:latin typeface="+mn-lt"/>
                <a:ea typeface="+mn-ea"/>
                <a:cs typeface="+mn-cs"/>
              </a:rPr>
              <a:t>MINISTARSTVO FINANCIJA I GOSPODARSTVA</a:t>
            </a:r>
          </a:p>
        </p:txBody>
      </p:sp>
      <p:sp>
        <p:nvSpPr>
          <p:cNvPr id="4" name="Text Placeholder 3">
            <a:extLst>
              <a:ext uri="{FF2B5EF4-FFF2-40B4-BE49-F238E27FC236}">
                <a16:creationId xmlns:a16="http://schemas.microsoft.com/office/drawing/2014/main" id="{AC46A718-8F29-3AB4-D64D-7209870F5ECE}"/>
              </a:ext>
            </a:extLst>
          </p:cNvPr>
          <p:cNvSpPr>
            <a:spLocks noGrp="1"/>
          </p:cNvSpPr>
          <p:nvPr>
            <p:ph type="body" sz="quarter" idx="11"/>
          </p:nvPr>
        </p:nvSpPr>
        <p:spPr>
          <a:xfrm>
            <a:off x="0" y="2981762"/>
            <a:ext cx="7619999" cy="135615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hr-HR" sz="2800" b="1">
                <a:ln/>
                <a:solidFill>
                  <a:schemeClr val="bg1">
                    <a:lumMod val="95000"/>
                  </a:schemeClr>
                </a:solidFill>
                <a:latin typeface="+mn-lt"/>
              </a:rPr>
              <a:t>Konsolidacija </a:t>
            </a:r>
          </a:p>
          <a:p>
            <a:pPr algn="ctr"/>
            <a:r>
              <a:rPr lang="hr-HR" sz="2800" b="1">
                <a:ln/>
                <a:solidFill>
                  <a:schemeClr val="bg1">
                    <a:lumMod val="95000"/>
                  </a:schemeClr>
                </a:solidFill>
                <a:latin typeface="+mn-lt"/>
              </a:rPr>
              <a:t>bankovnih računa opće vlade</a:t>
            </a:r>
          </a:p>
          <a:p>
            <a:pPr algn="ctr"/>
            <a:r>
              <a:rPr lang="hr-HR" sz="2800" b="1">
                <a:ln/>
                <a:solidFill>
                  <a:schemeClr val="bg1">
                    <a:lumMod val="95000"/>
                  </a:schemeClr>
                </a:solidFill>
                <a:latin typeface="+mn-lt"/>
              </a:rPr>
              <a:t> u jedinstveni račun riznice u središnjoj banci</a:t>
            </a:r>
          </a:p>
        </p:txBody>
      </p:sp>
      <p:sp>
        <p:nvSpPr>
          <p:cNvPr id="7" name="Text Placeholder 3">
            <a:extLst>
              <a:ext uri="{FF2B5EF4-FFF2-40B4-BE49-F238E27FC236}">
                <a16:creationId xmlns:a16="http://schemas.microsoft.com/office/drawing/2014/main" id="{9E6742CC-ED89-E199-92DC-6903C28A3CE5}"/>
              </a:ext>
            </a:extLst>
          </p:cNvPr>
          <p:cNvSpPr txBox="1">
            <a:spLocks/>
          </p:cNvSpPr>
          <p:nvPr/>
        </p:nvSpPr>
        <p:spPr>
          <a:xfrm>
            <a:off x="88735" y="5892800"/>
            <a:ext cx="7239000" cy="965200"/>
          </a:xfrm>
          <a:prstGeom prst="rect">
            <a:avLst/>
          </a:prstGeom>
        </p:spPr>
        <p:txBody>
          <a:bodyPr vert="horz" lIns="91440" tIns="45720" rIns="91440" bIns="45720" rtlCol="0" anchor="ctr">
            <a:noAutofit/>
            <a:scene3d>
              <a:camera prst="orthographicFront"/>
              <a:lightRig rig="harsh" dir="t"/>
            </a:scene3d>
            <a:sp3d extrusionH="57150" prstMaterial="matte">
              <a:bevelT w="63500" h="12700" prst="angle"/>
              <a:contourClr>
                <a:schemeClr val="bg1">
                  <a:lumMod val="65000"/>
                </a:schemeClr>
              </a:contourClr>
            </a:sp3d>
          </a:bodyPr>
          <a:lstStyle>
            <a:lvl1pPr marL="0" indent="0" algn="ctr" defTabSz="914400" rtl="0" eaLnBrk="1" latinLnBrk="0" hangingPunct="1">
              <a:lnSpc>
                <a:spcPct val="90000"/>
              </a:lnSpc>
              <a:spcBef>
                <a:spcPts val="1000"/>
              </a:spcBef>
              <a:buFont typeface="Arial" panose="020B0604020202020204" pitchFamily="34" charset="0"/>
              <a:buNone/>
              <a:defRPr sz="8000" b="0" i="0" kern="1200" spc="500" baseline="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hr-HR" sz="1400" b="1" dirty="0">
                <a:ln/>
                <a:solidFill>
                  <a:schemeClr val="tx1"/>
                </a:solidFill>
                <a:latin typeface="+mn-lt"/>
              </a:rPr>
              <a:t>Tematska skupina TCOP-a za upravljanje novčanim sredstvima i izradu projekcija</a:t>
            </a:r>
          </a:p>
          <a:p>
            <a:pPr>
              <a:lnSpc>
                <a:spcPct val="100000"/>
              </a:lnSpc>
              <a:spcBef>
                <a:spcPts val="0"/>
              </a:spcBef>
            </a:pPr>
            <a:r>
              <a:rPr lang="hr-HR" sz="1400" b="1" dirty="0">
                <a:ln/>
                <a:solidFill>
                  <a:schemeClr val="tx1"/>
                </a:solidFill>
                <a:latin typeface="+mn-lt"/>
              </a:rPr>
              <a:t>27. – 29. studenoga/novembra 2023.</a:t>
            </a:r>
          </a:p>
          <a:p>
            <a:pPr>
              <a:lnSpc>
                <a:spcPct val="100000"/>
              </a:lnSpc>
              <a:spcBef>
                <a:spcPts val="0"/>
              </a:spcBef>
            </a:pPr>
            <a:r>
              <a:rPr lang="hr-HR" sz="1400" b="1" dirty="0">
                <a:ln/>
                <a:solidFill>
                  <a:schemeClr val="tx1"/>
                </a:solidFill>
                <a:latin typeface="+mn-lt"/>
              </a:rPr>
              <a:t> Beč, Austrija</a:t>
            </a:r>
          </a:p>
        </p:txBody>
      </p:sp>
      <p:pic>
        <p:nvPicPr>
          <p:cNvPr id="9" name="Picture 8">
            <a:extLst>
              <a:ext uri="{FF2B5EF4-FFF2-40B4-BE49-F238E27FC236}">
                <a16:creationId xmlns:a16="http://schemas.microsoft.com/office/drawing/2014/main" id="{3A9AAD5E-C7CA-41F1-33E1-AFE8355D920F}"/>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90618" y="8890"/>
            <a:ext cx="3528292" cy="1828800"/>
          </a:xfrm>
          <a:prstGeom prst="rect">
            <a:avLst/>
          </a:prstGeom>
          <a:noFill/>
          <a:ln>
            <a:noFill/>
          </a:ln>
          <a:scene3d>
            <a:camera prst="orthographicFront"/>
            <a:lightRig rig="threePt" dir="t"/>
          </a:scene3d>
          <a:sp3d extrusionH="76200" contourW="12700" prstMaterial="softEdge">
            <a:bevelT/>
            <a:bevelB prst="angle"/>
            <a:extrusionClr>
              <a:srgbClr val="FFFFCC"/>
            </a:extrusionClr>
            <a:contourClr>
              <a:srgbClr val="FFFFCC"/>
            </a:contourClr>
          </a:sp3d>
        </p:spPr>
      </p:pic>
      <p:pic>
        <p:nvPicPr>
          <p:cNvPr id="14" name="Picture 13">
            <a:extLst>
              <a:ext uri="{FF2B5EF4-FFF2-40B4-BE49-F238E27FC236}">
                <a16:creationId xmlns:a16="http://schemas.microsoft.com/office/drawing/2014/main" id="{852C80D2-20C2-C460-9975-4A0554FDDE14}"/>
              </a:ext>
            </a:extLst>
          </p:cNvPr>
          <p:cNvPicPr>
            <a:picLocks noChangeAspect="1"/>
          </p:cNvPicPr>
          <p:nvPr/>
        </p:nvPicPr>
        <p:blipFill>
          <a:blip r:embed="rId5"/>
          <a:stretch>
            <a:fillRect/>
          </a:stretch>
        </p:blipFill>
        <p:spPr>
          <a:xfrm>
            <a:off x="7414067" y="166232"/>
            <a:ext cx="4696480" cy="6525536"/>
          </a:xfrm>
          <a:prstGeom prst="rect">
            <a:avLst/>
          </a:prstGeom>
        </p:spPr>
      </p:pic>
      <p:sp>
        <p:nvSpPr>
          <p:cNvPr id="8" name="Subtitle 5">
            <a:extLst>
              <a:ext uri="{FF2B5EF4-FFF2-40B4-BE49-F238E27FC236}">
                <a16:creationId xmlns:a16="http://schemas.microsoft.com/office/drawing/2014/main" id="{1757FC07-691B-1AE7-E501-C5BC40A2A841}"/>
              </a:ext>
            </a:extLst>
          </p:cNvPr>
          <p:cNvSpPr txBox="1">
            <a:spLocks/>
          </p:cNvSpPr>
          <p:nvPr/>
        </p:nvSpPr>
        <p:spPr>
          <a:xfrm>
            <a:off x="8172051" y="2046771"/>
            <a:ext cx="3335337" cy="5355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3200">
                <a:ln/>
                <a:solidFill>
                  <a:srgbClr val="FFFFCC"/>
                </a:solidFill>
              </a:rPr>
              <a:t>Banka Albanije</a:t>
            </a:r>
          </a:p>
        </p:txBody>
      </p:sp>
      <p:pic>
        <p:nvPicPr>
          <p:cNvPr id="28" name="Picture 27">
            <a:extLst>
              <a:ext uri="{FF2B5EF4-FFF2-40B4-BE49-F238E27FC236}">
                <a16:creationId xmlns:a16="http://schemas.microsoft.com/office/drawing/2014/main" id="{85FDA7F1-AAA1-A88E-5D39-6E765306F293}"/>
              </a:ext>
            </a:extLst>
          </p:cNvPr>
          <p:cNvPicPr>
            <a:picLocks noChangeAspect="1"/>
          </p:cNvPicPr>
          <p:nvPr/>
        </p:nvPicPr>
        <p:blipFill>
          <a:blip r:embed="rId6"/>
          <a:stretch>
            <a:fillRect/>
          </a:stretch>
        </p:blipFill>
        <p:spPr>
          <a:xfrm>
            <a:off x="3031899" y="4784579"/>
            <a:ext cx="524457" cy="632438"/>
          </a:xfrm>
          <a:prstGeom prst="rect">
            <a:avLst/>
          </a:prstGeom>
        </p:spPr>
      </p:pic>
      <p:pic>
        <p:nvPicPr>
          <p:cNvPr id="30" name="Picture 29">
            <a:extLst>
              <a:ext uri="{FF2B5EF4-FFF2-40B4-BE49-F238E27FC236}">
                <a16:creationId xmlns:a16="http://schemas.microsoft.com/office/drawing/2014/main" id="{3A4B18DB-D32C-D7A1-6C4F-685CB522878F}"/>
              </a:ext>
            </a:extLst>
          </p:cNvPr>
          <p:cNvPicPr>
            <a:picLocks noChangeAspect="1"/>
          </p:cNvPicPr>
          <p:nvPr/>
        </p:nvPicPr>
        <p:blipFill>
          <a:blip r:embed="rId7"/>
          <a:stretch>
            <a:fillRect/>
          </a:stretch>
        </p:blipFill>
        <p:spPr>
          <a:xfrm>
            <a:off x="3642688" y="4775247"/>
            <a:ext cx="524457" cy="641770"/>
          </a:xfrm>
          <a:prstGeom prst="rect">
            <a:avLst/>
          </a:prstGeom>
        </p:spPr>
      </p:pic>
      <p:pic>
        <p:nvPicPr>
          <p:cNvPr id="32" name="Picture 31">
            <a:extLst>
              <a:ext uri="{FF2B5EF4-FFF2-40B4-BE49-F238E27FC236}">
                <a16:creationId xmlns:a16="http://schemas.microsoft.com/office/drawing/2014/main" id="{979858F3-E8E2-3E58-9D88-3830F9CEFC7F}"/>
              </a:ext>
            </a:extLst>
          </p:cNvPr>
          <p:cNvPicPr>
            <a:picLocks noChangeAspect="1"/>
          </p:cNvPicPr>
          <p:nvPr/>
        </p:nvPicPr>
        <p:blipFill>
          <a:blip r:embed="rId8"/>
          <a:stretch>
            <a:fillRect/>
          </a:stretch>
        </p:blipFill>
        <p:spPr>
          <a:xfrm>
            <a:off x="4253477" y="4791635"/>
            <a:ext cx="524457" cy="635588"/>
          </a:xfrm>
          <a:prstGeom prst="rect">
            <a:avLst/>
          </a:prstGeom>
        </p:spPr>
      </p:pic>
    </p:spTree>
    <p:extLst>
      <p:ext uri="{BB962C8B-B14F-4D97-AF65-F5344CB8AC3E}">
        <p14:creationId xmlns:p14="http://schemas.microsoft.com/office/powerpoint/2010/main" val="314805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15636E-91B4-648C-6DA9-7FBFDD05CD1F}"/>
              </a:ext>
            </a:extLst>
          </p:cNvPr>
          <p:cNvPicPr>
            <a:picLocks noChangeAspect="1"/>
          </p:cNvPicPr>
          <p:nvPr/>
        </p:nvPicPr>
        <p:blipFill rotWithShape="1">
          <a:blip r:embed="rId2"/>
          <a:srcRect l="18733" r="904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tangle 5">
            <a:extLst>
              <a:ext uri="{FF2B5EF4-FFF2-40B4-BE49-F238E27FC236}">
                <a16:creationId xmlns:a16="http://schemas.microsoft.com/office/drawing/2014/main" id="{7DAF4725-2CD0-1C2C-B715-EC3EECAEA95D}"/>
              </a:ext>
            </a:extLst>
          </p:cNvPr>
          <p:cNvSpPr/>
          <p:nvPr/>
        </p:nvSpPr>
        <p:spPr>
          <a:xfrm>
            <a:off x="392017" y="1352641"/>
            <a:ext cx="4596707" cy="2554545"/>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endParaRPr lang="hr-HR" sz="4000" b="1" dirty="0">
              <a:solidFill>
                <a:srgbClr val="C16548"/>
              </a:solidFill>
            </a:endParaRPr>
          </a:p>
          <a:p>
            <a:pPr algn="ctr"/>
            <a:endParaRPr lang="hr-HR" sz="4000" b="1" dirty="0">
              <a:solidFill>
                <a:srgbClr val="C16548"/>
              </a:solidFill>
            </a:endParaRPr>
          </a:p>
          <a:p>
            <a:pPr algn="ctr"/>
            <a:endParaRPr lang="hr-HR" sz="4000" b="1" dirty="0">
              <a:solidFill>
                <a:srgbClr val="C16548"/>
              </a:solidFill>
            </a:endParaRPr>
          </a:p>
          <a:p>
            <a:pPr algn="ctr"/>
            <a:r>
              <a:rPr lang="hr-HR" sz="4000" b="1" dirty="0">
                <a:solidFill>
                  <a:srgbClr val="C16548"/>
                </a:solidFill>
              </a:rPr>
              <a:t>Pitanja i odgovori</a:t>
            </a:r>
          </a:p>
        </p:txBody>
      </p:sp>
      <p:pic>
        <p:nvPicPr>
          <p:cNvPr id="8" name="Picture 7">
            <a:extLst>
              <a:ext uri="{FF2B5EF4-FFF2-40B4-BE49-F238E27FC236}">
                <a16:creationId xmlns:a16="http://schemas.microsoft.com/office/drawing/2014/main" id="{75664EE4-8C75-98D3-16A3-6957525FDF5E}"/>
              </a:ext>
            </a:extLst>
          </p:cNvPr>
          <p:cNvPicPr>
            <a:picLocks noChangeAspect="1"/>
          </p:cNvPicPr>
          <p:nvPr/>
        </p:nvPicPr>
        <p:blipFill>
          <a:blip r:embed="rId3"/>
          <a:stretch>
            <a:fillRect/>
          </a:stretch>
        </p:blipFill>
        <p:spPr>
          <a:xfrm>
            <a:off x="282842" y="4543920"/>
            <a:ext cx="714475" cy="1810003"/>
          </a:xfrm>
          <a:prstGeom prst="rect">
            <a:avLst/>
          </a:prstGeom>
        </p:spPr>
      </p:pic>
      <p:sp>
        <p:nvSpPr>
          <p:cNvPr id="9" name="TextBox 8">
            <a:extLst>
              <a:ext uri="{FF2B5EF4-FFF2-40B4-BE49-F238E27FC236}">
                <a16:creationId xmlns:a16="http://schemas.microsoft.com/office/drawing/2014/main" id="{09A178FF-98FD-2EE5-900C-9FF16DA3EAB0}"/>
              </a:ext>
            </a:extLst>
          </p:cNvPr>
          <p:cNvSpPr txBox="1"/>
          <p:nvPr/>
        </p:nvSpPr>
        <p:spPr>
          <a:xfrm>
            <a:off x="1006623" y="4567686"/>
            <a:ext cx="4314385" cy="1938992"/>
          </a:xfrm>
          <a:prstGeom prst="rect">
            <a:avLst/>
          </a:prstGeom>
          <a:noFill/>
        </p:spPr>
        <p:txBody>
          <a:bodyPr wrap="square" rtlCol="0">
            <a:spAutoFit/>
          </a:bodyPr>
          <a:lstStyle/>
          <a:p>
            <a:r>
              <a:rPr lang="hr-HR" sz="1200" b="1" dirty="0"/>
              <a:t>Mimoza </a:t>
            </a:r>
            <a:r>
              <a:rPr lang="hr-HR" sz="1200" b="1" dirty="0" err="1"/>
              <a:t>Pilkati</a:t>
            </a:r>
            <a:r>
              <a:rPr lang="hr-HR" sz="1200" b="1" dirty="0"/>
              <a:t> (</a:t>
            </a:r>
            <a:r>
              <a:rPr lang="hr-HR" sz="1200" b="1" dirty="0" err="1"/>
              <a:t>Peço</a:t>
            </a:r>
            <a:r>
              <a:rPr lang="hr-HR" sz="1200" b="1" dirty="0"/>
              <a:t>)</a:t>
            </a:r>
          </a:p>
          <a:p>
            <a:pPr marL="0" marR="0">
              <a:spcBef>
                <a:spcPts val="0"/>
              </a:spcBef>
              <a:spcAft>
                <a:spcPts val="0"/>
              </a:spcAft>
            </a:pPr>
            <a:r>
              <a:rPr lang="hr-HR" sz="1200" b="1" dirty="0">
                <a:effectLst/>
                <a:latin typeface="Calibri" panose="020F0502020204030204" pitchFamily="34" charset="0"/>
                <a:ea typeface="Calibri" panose="020F0502020204030204" pitchFamily="34" charset="0"/>
              </a:rPr>
              <a:t>Direktorica</a:t>
            </a:r>
          </a:p>
          <a:p>
            <a:pPr marL="0" marR="0">
              <a:spcBef>
                <a:spcPts val="0"/>
              </a:spcBef>
              <a:spcAft>
                <a:spcPts val="0"/>
              </a:spcAft>
            </a:pPr>
            <a:r>
              <a:rPr lang="hr-HR" sz="1200" b="1" dirty="0">
                <a:effectLst/>
                <a:latin typeface="Calibri" panose="020F0502020204030204" pitchFamily="34" charset="0"/>
                <a:ea typeface="Calibri" panose="020F0502020204030204" pitchFamily="34" charset="0"/>
              </a:rPr>
              <a:t>Odjel za poslovanje riznice</a:t>
            </a:r>
            <a:r>
              <a:rPr lang="hr-HR"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hr-HR" sz="1200" dirty="0">
                <a:effectLst/>
                <a:latin typeface="Calibri" panose="020F0502020204030204" pitchFamily="34" charset="0"/>
                <a:ea typeface="Calibri" panose="020F0502020204030204" pitchFamily="34" charset="0"/>
              </a:rPr>
              <a:t>Glavna uprava za riznicu / Ministarstvo financija i gospodarstva</a:t>
            </a:r>
          </a:p>
          <a:p>
            <a:pPr marL="0" marR="0">
              <a:spcBef>
                <a:spcPts val="0"/>
              </a:spcBef>
              <a:spcAft>
                <a:spcPts val="0"/>
              </a:spcAft>
            </a:pPr>
            <a:r>
              <a:rPr lang="hr-HR" sz="1200" dirty="0">
                <a:effectLst/>
                <a:latin typeface="Calibri" panose="020F0502020204030204" pitchFamily="34" charset="0"/>
                <a:ea typeface="Calibri" panose="020F0502020204030204" pitchFamily="34" charset="0"/>
              </a:rPr>
              <a:t>Adresa: </a:t>
            </a:r>
            <a:r>
              <a:rPr lang="hr-HR" sz="1200" dirty="0" err="1">
                <a:effectLst/>
                <a:latin typeface="Calibri" panose="020F0502020204030204" pitchFamily="34" charset="0"/>
                <a:ea typeface="Calibri" panose="020F0502020204030204" pitchFamily="34" charset="0"/>
              </a:rPr>
              <a:t>Blv</a:t>
            </a:r>
            <a:r>
              <a:rPr lang="hr-HR" sz="1200" dirty="0">
                <a:effectLst/>
                <a:latin typeface="Calibri" panose="020F0502020204030204" pitchFamily="34" charset="0"/>
                <a:ea typeface="Calibri" panose="020F0502020204030204" pitchFamily="34" charset="0"/>
              </a:rPr>
              <a:t>. </a:t>
            </a:r>
            <a:r>
              <a:rPr lang="hr-HR" sz="1200" dirty="0" err="1">
                <a:effectLst/>
                <a:latin typeface="Calibri" panose="020F0502020204030204" pitchFamily="34" charset="0"/>
                <a:ea typeface="Calibri" panose="020F0502020204030204" pitchFamily="34" charset="0"/>
              </a:rPr>
              <a:t>Dëshmorët</a:t>
            </a:r>
            <a:r>
              <a:rPr lang="hr-HR" sz="1200" dirty="0">
                <a:effectLst/>
                <a:latin typeface="Calibri" panose="020F0502020204030204" pitchFamily="34" charset="0"/>
                <a:ea typeface="Calibri" panose="020F0502020204030204" pitchFamily="34" charset="0"/>
              </a:rPr>
              <a:t> e </a:t>
            </a:r>
            <a:r>
              <a:rPr lang="hr-HR" sz="1200" dirty="0" err="1">
                <a:effectLst/>
                <a:latin typeface="Calibri" panose="020F0502020204030204" pitchFamily="34" charset="0"/>
                <a:ea typeface="Calibri" panose="020F0502020204030204" pitchFamily="34" charset="0"/>
              </a:rPr>
              <a:t>Kombit</a:t>
            </a:r>
            <a:r>
              <a:rPr lang="hr-HR" sz="1200" dirty="0">
                <a:effectLst/>
                <a:latin typeface="Calibri" panose="020F0502020204030204" pitchFamily="34" charset="0"/>
                <a:ea typeface="Calibri" panose="020F0502020204030204" pitchFamily="34" charset="0"/>
              </a:rPr>
              <a:t>, </a:t>
            </a:r>
            <a:r>
              <a:rPr lang="hr-HR" sz="1200" dirty="0" err="1">
                <a:effectLst/>
                <a:latin typeface="Calibri" panose="020F0502020204030204" pitchFamily="34" charset="0"/>
                <a:ea typeface="Calibri" panose="020F0502020204030204" pitchFamily="34" charset="0"/>
              </a:rPr>
              <a:t>Nr</a:t>
            </a:r>
            <a:r>
              <a:rPr lang="hr-HR" sz="1200" dirty="0">
                <a:effectLst/>
                <a:latin typeface="Calibri" panose="020F0502020204030204" pitchFamily="34" charset="0"/>
                <a:ea typeface="Calibri" panose="020F0502020204030204" pitchFamily="34" charset="0"/>
              </a:rPr>
              <a:t>. 3, </a:t>
            </a:r>
            <a:r>
              <a:rPr lang="hr-HR" sz="1200" dirty="0" err="1">
                <a:effectLst/>
                <a:latin typeface="Calibri" panose="020F0502020204030204" pitchFamily="34" charset="0"/>
                <a:ea typeface="Calibri" panose="020F0502020204030204" pitchFamily="34" charset="0"/>
              </a:rPr>
              <a:t>Tiranë</a:t>
            </a:r>
            <a:r>
              <a:rPr lang="hr-HR" sz="1200" dirty="0">
                <a:effectLst/>
                <a:latin typeface="Calibri" panose="020F0502020204030204" pitchFamily="34" charset="0"/>
                <a:ea typeface="Calibri" panose="020F0502020204030204" pitchFamily="34" charset="0"/>
              </a:rPr>
              <a:t>, </a:t>
            </a:r>
            <a:r>
              <a:rPr lang="hr-HR" sz="1200" dirty="0" err="1">
                <a:effectLst/>
                <a:latin typeface="Calibri" panose="020F0502020204030204" pitchFamily="34" charset="0"/>
                <a:ea typeface="Calibri" panose="020F0502020204030204" pitchFamily="34" charset="0"/>
              </a:rPr>
              <a:t>Shqipëri</a:t>
            </a:r>
            <a:endParaRPr lang="hr-HR" sz="1200" dirty="0">
              <a:effectLst/>
              <a:latin typeface="Calibri" panose="020F0502020204030204" pitchFamily="34" charset="0"/>
              <a:ea typeface="Calibri" panose="020F0502020204030204" pitchFamily="34" charset="0"/>
            </a:endParaRPr>
          </a:p>
          <a:p>
            <a:pPr marL="0" marR="0">
              <a:spcBef>
                <a:spcPts val="0"/>
              </a:spcBef>
              <a:spcAft>
                <a:spcPts val="0"/>
              </a:spcAft>
            </a:pPr>
            <a:r>
              <a:rPr lang="hr-HR" sz="1200" dirty="0">
                <a:latin typeface="Calibri" panose="020F0502020204030204" pitchFamily="34" charset="0"/>
                <a:ea typeface="Calibri" panose="020F0502020204030204" pitchFamily="34" charset="0"/>
              </a:rPr>
              <a:t>Broj telefona:</a:t>
            </a:r>
            <a:r>
              <a:rPr lang="hr-HR" sz="1200" dirty="0">
                <a:effectLst/>
                <a:latin typeface="Calibri" panose="020F0502020204030204" pitchFamily="34" charset="0"/>
                <a:ea typeface="Calibri" panose="020F0502020204030204" pitchFamily="34" charset="0"/>
              </a:rPr>
              <a:t> +355684047161</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r>
              <a:rPr lang="hr-HR" sz="1200" dirty="0">
                <a:effectLst/>
                <a:latin typeface="Calibri" panose="020F0502020204030204" pitchFamily="34" charset="0"/>
                <a:ea typeface="Calibri" panose="020F0502020204030204" pitchFamily="34" charset="0"/>
              </a:rPr>
              <a:t>E-pošta: </a:t>
            </a:r>
            <a:r>
              <a:rPr lang="hr-HR" sz="1200" u="sng" dirty="0">
                <a:solidFill>
                  <a:srgbClr val="0563C1"/>
                </a:solidFill>
                <a:effectLst/>
                <a:latin typeface="Calibri" panose="020F0502020204030204" pitchFamily="34" charset="0"/>
                <a:ea typeface="Calibri" panose="020F0502020204030204" pitchFamily="34" charset="0"/>
                <a:hlinkClick r:id="rId4"/>
              </a:rPr>
              <a:t>mimoza.peco@financa.gov.al</a:t>
            </a:r>
            <a:r>
              <a:rPr lang="hr-HR" sz="1200" dirty="0">
                <a:effectLst/>
                <a:latin typeface="Calibri" panose="020F0502020204030204" pitchFamily="34" charset="0"/>
                <a:ea typeface="Calibri" panose="020F0502020204030204" pitchFamily="34" charset="0"/>
              </a:rPr>
              <a:t> </a:t>
            </a:r>
          </a:p>
          <a:p>
            <a:r>
              <a:rPr lang="hr-HR" sz="1200" dirty="0">
                <a:effectLst/>
                <a:latin typeface="Calibri" panose="020F0502020204030204" pitchFamily="34" charset="0"/>
                <a:ea typeface="Calibri" panose="020F0502020204030204" pitchFamily="34" charset="0"/>
              </a:rPr>
              <a:t>Web-mjesto: </a:t>
            </a:r>
            <a:r>
              <a:rPr lang="hr-HR" sz="1200" u="sng" dirty="0">
                <a:solidFill>
                  <a:srgbClr val="0563C1"/>
                </a:solidFill>
                <a:effectLst/>
                <a:latin typeface="Calibri" panose="020F0502020204030204" pitchFamily="34" charset="0"/>
                <a:ea typeface="Calibri" panose="020F0502020204030204" pitchFamily="34" charset="0"/>
                <a:hlinkClick r:id="rId5"/>
              </a:rPr>
              <a:t>www.financa.gov.al</a:t>
            </a:r>
            <a:r>
              <a:rPr lang="hr-HR" sz="1200" b="1"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p>
        </p:txBody>
      </p:sp>
      <p:grpSp>
        <p:nvGrpSpPr>
          <p:cNvPr id="13" name="Group 12">
            <a:extLst>
              <a:ext uri="{FF2B5EF4-FFF2-40B4-BE49-F238E27FC236}">
                <a16:creationId xmlns:a16="http://schemas.microsoft.com/office/drawing/2014/main" id="{77123BBE-72C4-223A-726B-ECBD8793B24C}"/>
              </a:ext>
            </a:extLst>
          </p:cNvPr>
          <p:cNvGrpSpPr/>
          <p:nvPr/>
        </p:nvGrpSpPr>
        <p:grpSpPr>
          <a:xfrm>
            <a:off x="104437" y="177797"/>
            <a:ext cx="5554540" cy="816512"/>
            <a:chOff x="0" y="170279"/>
            <a:chExt cx="9144000" cy="1271456"/>
          </a:xfrm>
        </p:grpSpPr>
        <p:cxnSp>
          <p:nvCxnSpPr>
            <p:cNvPr id="15" name="Straight Connector 14">
              <a:extLst>
                <a:ext uri="{FF2B5EF4-FFF2-40B4-BE49-F238E27FC236}">
                  <a16:creationId xmlns:a16="http://schemas.microsoft.com/office/drawing/2014/main" id="{316A8D9C-EC3B-9134-AC1F-EB58981064C8}"/>
                </a:ext>
              </a:extLst>
            </p:cNvPr>
            <p:cNvCxnSpPr/>
            <p:nvPr/>
          </p:nvCxnSpPr>
          <p:spPr>
            <a:xfrm>
              <a:off x="0" y="1198905"/>
              <a:ext cx="9144000" cy="0"/>
            </a:xfrm>
            <a:prstGeom prst="line">
              <a:avLst/>
            </a:prstGeom>
            <a:ln w="38100">
              <a:solidFill>
                <a:srgbClr val="CA522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3F2ABBE-47A2-2C14-2C23-92BF5DC058A2}"/>
                </a:ext>
              </a:extLst>
            </p:cNvPr>
            <p:cNvGrpSpPr/>
            <p:nvPr/>
          </p:nvGrpSpPr>
          <p:grpSpPr>
            <a:xfrm>
              <a:off x="2717041" y="170279"/>
              <a:ext cx="3588402" cy="1271456"/>
              <a:chOff x="2679353" y="-56710"/>
              <a:chExt cx="3933819" cy="1398821"/>
            </a:xfrm>
            <a:solidFill>
              <a:schemeClr val="bg1"/>
            </a:solidFill>
          </p:grpSpPr>
          <p:sp>
            <p:nvSpPr>
              <p:cNvPr id="17" name="Rectangle 16">
                <a:extLst>
                  <a:ext uri="{FF2B5EF4-FFF2-40B4-BE49-F238E27FC236}">
                    <a16:creationId xmlns:a16="http://schemas.microsoft.com/office/drawing/2014/main" id="{1708B4F8-0AA6-BCD8-55CD-23324833F452}"/>
                  </a:ext>
                </a:extLst>
              </p:cNvPr>
              <p:cNvSpPr/>
              <p:nvPr/>
            </p:nvSpPr>
            <p:spPr>
              <a:xfrm>
                <a:off x="2679353" y="946657"/>
                <a:ext cx="3933819" cy="395454"/>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r-HR" sz="900" b="1" i="0" u="none" strike="noStrike" cap="none" normalizeH="0" baseline="0" noProof="0">
                    <a:ln>
                      <a:noFill/>
                    </a:ln>
                    <a:solidFill>
                      <a:prstClr val="black"/>
                    </a:solidFill>
                    <a:effectLst/>
                    <a:uLnTx/>
                    <a:uFillTx/>
                    <a:latin typeface="Calibri"/>
                    <a:ea typeface="+mn-ea"/>
                    <a:cs typeface="Arial" charset="0"/>
                  </a:rPr>
                  <a:t>REPUBLIKA ALBANIJA</a:t>
                </a:r>
              </a:p>
            </p:txBody>
          </p:sp>
          <p:pic>
            <p:nvPicPr>
              <p:cNvPr id="18" name="Picture 17">
                <a:extLst>
                  <a:ext uri="{FF2B5EF4-FFF2-40B4-BE49-F238E27FC236}">
                    <a16:creationId xmlns:a16="http://schemas.microsoft.com/office/drawing/2014/main" id="{5B506A15-DA9C-70ED-A1F5-3F0927FC30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8251"/>
              <a:stretch/>
            </p:blipFill>
            <p:spPr>
              <a:xfrm>
                <a:off x="3665669" y="-56710"/>
                <a:ext cx="1812662" cy="1043096"/>
              </a:xfrm>
              <a:prstGeom prst="rect">
                <a:avLst/>
              </a:prstGeom>
              <a:grpFill/>
            </p:spPr>
          </p:pic>
        </p:grpSp>
      </p:grpSp>
      <p:sp>
        <p:nvSpPr>
          <p:cNvPr id="20" name="TextBox 19">
            <a:extLst>
              <a:ext uri="{FF2B5EF4-FFF2-40B4-BE49-F238E27FC236}">
                <a16:creationId xmlns:a16="http://schemas.microsoft.com/office/drawing/2014/main" id="{9EBCE4A8-20CE-9D6A-2C92-60279070C992}"/>
              </a:ext>
            </a:extLst>
          </p:cNvPr>
          <p:cNvSpPr txBox="1"/>
          <p:nvPr/>
        </p:nvSpPr>
        <p:spPr>
          <a:xfrm>
            <a:off x="563418" y="2460229"/>
            <a:ext cx="3639127" cy="369332"/>
          </a:xfrm>
          <a:prstGeom prst="rect">
            <a:avLst/>
          </a:prstGeom>
          <a:solidFill>
            <a:schemeClr val="bg1"/>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92BCF154-1758-CF5C-59AF-D9E584477192}"/>
              </a:ext>
            </a:extLst>
          </p:cNvPr>
          <p:cNvSpPr/>
          <p:nvPr/>
        </p:nvSpPr>
        <p:spPr>
          <a:xfrm>
            <a:off x="322929" y="3706680"/>
            <a:ext cx="4314385"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hr-HR" sz="2000" b="1" dirty="0">
                <a:ln/>
                <a:solidFill>
                  <a:srgbClr val="C16548"/>
                </a:solidFill>
              </a:rPr>
              <a:t>Hvala</a:t>
            </a:r>
          </a:p>
          <a:p>
            <a:pPr algn="ctr"/>
            <a:r>
              <a:rPr lang="hr-HR" sz="2000" b="1" dirty="0">
                <a:ln/>
                <a:solidFill>
                  <a:srgbClr val="C16548"/>
                </a:solidFill>
              </a:rPr>
              <a:t> na pozornosti!</a:t>
            </a:r>
          </a:p>
        </p:txBody>
      </p:sp>
      <p:pic>
        <p:nvPicPr>
          <p:cNvPr id="10" name="Picture 9">
            <a:extLst>
              <a:ext uri="{FF2B5EF4-FFF2-40B4-BE49-F238E27FC236}">
                <a16:creationId xmlns:a16="http://schemas.microsoft.com/office/drawing/2014/main" id="{2D9BD2AC-72FD-CFA6-24B2-1A5B5DADFC63}"/>
              </a:ext>
            </a:extLst>
          </p:cNvPr>
          <p:cNvPicPr>
            <a:picLocks noChangeAspect="1"/>
          </p:cNvPicPr>
          <p:nvPr/>
        </p:nvPicPr>
        <p:blipFill>
          <a:blip r:embed="rId7"/>
          <a:stretch>
            <a:fillRect/>
          </a:stretch>
        </p:blipFill>
        <p:spPr>
          <a:xfrm>
            <a:off x="2329503" y="2126215"/>
            <a:ext cx="1065626" cy="954107"/>
          </a:xfrm>
          <a:prstGeom prst="rect">
            <a:avLst/>
          </a:prstGeom>
        </p:spPr>
      </p:pic>
      <p:pic>
        <p:nvPicPr>
          <p:cNvPr id="7" name="Picture 6" descr="Magnifying glass and question mark">
            <a:extLst>
              <a:ext uri="{FF2B5EF4-FFF2-40B4-BE49-F238E27FC236}">
                <a16:creationId xmlns:a16="http://schemas.microsoft.com/office/drawing/2014/main" id="{1DC0EBF0-F758-FD05-3162-3CE2120D4049}"/>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saturation sat="400000"/>
                    </a14:imgEffect>
                  </a14:imgLayer>
                </a14:imgProps>
              </a:ext>
            </a:extLst>
          </a:blip>
          <a:srcRect t="18145" b="8618"/>
          <a:stretch/>
        </p:blipFill>
        <p:spPr>
          <a:xfrm>
            <a:off x="1947307" y="1157012"/>
            <a:ext cx="1794986" cy="1005459"/>
          </a:xfrm>
          <a:prstGeom prst="rect">
            <a:avLst/>
          </a:prstGeom>
          <a:solidFill>
            <a:srgbClr val="CE916C"/>
          </a:solidFill>
        </p:spPr>
      </p:pic>
      <p:pic>
        <p:nvPicPr>
          <p:cNvPr id="14" name="Graphic 303800310" descr="Aquarius with solid fill">
            <a:extLst>
              <a:ext uri="{FF2B5EF4-FFF2-40B4-BE49-F238E27FC236}">
                <a16:creationId xmlns:a16="http://schemas.microsoft.com/office/drawing/2014/main" id="{B91A8AC6-05FC-CF17-E918-1817602247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09310" y="3242310"/>
            <a:ext cx="373380" cy="373380"/>
          </a:xfrm>
          <a:prstGeom prst="rect">
            <a:avLst/>
          </a:prstGeom>
        </p:spPr>
      </p:pic>
      <p:pic>
        <p:nvPicPr>
          <p:cNvPr id="19" name="Graphic 303800310" descr="Aquarius with solid fill">
            <a:extLst>
              <a:ext uri="{FF2B5EF4-FFF2-40B4-BE49-F238E27FC236}">
                <a16:creationId xmlns:a16="http://schemas.microsoft.com/office/drawing/2014/main" id="{2FEA8BF6-CF0B-9FA5-578A-EB757692E4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3680" y="2425937"/>
            <a:ext cx="373380" cy="373380"/>
          </a:xfrm>
          <a:prstGeom prst="rect">
            <a:avLst/>
          </a:prstGeom>
        </p:spPr>
      </p:pic>
      <p:pic>
        <p:nvPicPr>
          <p:cNvPr id="21" name="Graphic 303800310" descr="Aquarius with solid fill">
            <a:extLst>
              <a:ext uri="{FF2B5EF4-FFF2-40B4-BE49-F238E27FC236}">
                <a16:creationId xmlns:a16="http://schemas.microsoft.com/office/drawing/2014/main" id="{E631DFB5-04AB-72D4-6554-8C80EC0218F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2936" y="2415827"/>
            <a:ext cx="373380" cy="373380"/>
          </a:xfrm>
          <a:prstGeom prst="rect">
            <a:avLst/>
          </a:prstGeom>
        </p:spPr>
      </p:pic>
      <p:pic>
        <p:nvPicPr>
          <p:cNvPr id="11" name="Picture 10">
            <a:extLst>
              <a:ext uri="{FF2B5EF4-FFF2-40B4-BE49-F238E27FC236}">
                <a16:creationId xmlns:a16="http://schemas.microsoft.com/office/drawing/2014/main" id="{6CC9E0AD-5F1E-499C-8442-5DEC54F2BFE7}"/>
              </a:ext>
            </a:extLst>
          </p:cNvPr>
          <p:cNvPicPr>
            <a:picLocks noChangeAspect="1"/>
          </p:cNvPicPr>
          <p:nvPr/>
        </p:nvPicPr>
        <p:blipFill>
          <a:blip r:embed="rId12">
            <a:extLst>
              <a:ext uri="{BEBA8EAE-BF5A-486C-A8C5-ECC9F3942E4B}">
                <a14:imgProps xmlns:a14="http://schemas.microsoft.com/office/drawing/2010/main">
                  <a14:imgLayer r:embed="rId13">
                    <a14:imgEffect>
                      <a14:saturation sat="200000"/>
                    </a14:imgEffect>
                  </a14:imgLayer>
                </a14:imgProps>
              </a:ext>
            </a:extLst>
          </a:blip>
          <a:stretch>
            <a:fillRect/>
          </a:stretch>
        </p:blipFill>
        <p:spPr>
          <a:xfrm>
            <a:off x="9890560" y="-1"/>
            <a:ext cx="2299917" cy="2566554"/>
          </a:xfrm>
          <a:prstGeom prst="rect">
            <a:avLst/>
          </a:prstGeom>
        </p:spPr>
      </p:pic>
      <p:pic>
        <p:nvPicPr>
          <p:cNvPr id="25" name="Picture 4">
            <a:extLst>
              <a:ext uri="{FF2B5EF4-FFF2-40B4-BE49-F238E27FC236}">
                <a16:creationId xmlns:a16="http://schemas.microsoft.com/office/drawing/2014/main" id="{797E44B4-1C18-610A-3DC0-4AE7188BC5E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5875" y="6268519"/>
            <a:ext cx="1567061" cy="60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3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6">
            <a:extLst>
              <a:ext uri="{FF2B5EF4-FFF2-40B4-BE49-F238E27FC236}">
                <a16:creationId xmlns:a16="http://schemas.microsoft.com/office/drawing/2014/main" id="{EFB3706A-04A6-63E3-097E-6DFB911D4F8D}"/>
              </a:ext>
            </a:extLst>
          </p:cNvPr>
          <p:cNvSpPr>
            <a:spLocks noGrp="1"/>
          </p:cNvSpPr>
          <p:nvPr>
            <p:ph type="body" sz="quarter" idx="29"/>
          </p:nvPr>
        </p:nvSpPr>
        <p:spPr>
          <a:xfrm>
            <a:off x="8542260" y="5215316"/>
            <a:ext cx="3515591" cy="527535"/>
          </a:xfrm>
        </p:spPr>
        <p:txBody>
          <a:bodyPr/>
          <a:lstStyle/>
          <a:p>
            <a:endParaRPr lang="en-US" sz="3200" b="1" dirty="0"/>
          </a:p>
          <a:p>
            <a:pPr>
              <a:lnSpc>
                <a:spcPct val="0"/>
              </a:lnSpc>
              <a:spcBef>
                <a:spcPts val="0"/>
              </a:spcBef>
              <a:buFont typeface="Wingdings" panose="05000000000000000000" pitchFamily="2" charset="2"/>
              <a:buChar char="§"/>
            </a:pPr>
            <a:r>
              <a:rPr lang="hr-HR" sz="2800">
                <a:solidFill>
                  <a:schemeClr val="tx1">
                    <a:lumMod val="75000"/>
                    <a:lumOff val="25000"/>
                  </a:schemeClr>
                </a:solidFill>
              </a:rPr>
              <a:t>Reforme</a:t>
            </a:r>
          </a:p>
          <a:p>
            <a:endParaRPr lang="en-US" dirty="0"/>
          </a:p>
        </p:txBody>
      </p:sp>
      <p:sp>
        <p:nvSpPr>
          <p:cNvPr id="19" name="Title 1">
            <a:extLst>
              <a:ext uri="{FF2B5EF4-FFF2-40B4-BE49-F238E27FC236}">
                <a16:creationId xmlns:a16="http://schemas.microsoft.com/office/drawing/2014/main" id="{78E938D2-C5BA-282F-E273-827BE1D03399}"/>
              </a:ext>
            </a:extLst>
          </p:cNvPr>
          <p:cNvSpPr>
            <a:spLocks noGrp="1"/>
          </p:cNvSpPr>
          <p:nvPr>
            <p:ph type="title"/>
          </p:nvPr>
        </p:nvSpPr>
        <p:spPr>
          <a:xfrm>
            <a:off x="638462" y="642551"/>
            <a:ext cx="10915076" cy="68489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b="1" dirty="0">
                <a:ln/>
                <a:solidFill>
                  <a:schemeClr val="accent6">
                    <a:lumMod val="75000"/>
                  </a:schemeClr>
                </a:solidFill>
                <a:latin typeface="+mn-lt"/>
              </a:rPr>
              <a:t>SADRŽAJ</a:t>
            </a:r>
          </a:p>
        </p:txBody>
      </p:sp>
      <p:pic>
        <p:nvPicPr>
          <p:cNvPr id="14" name="Content Placeholder 4">
            <a:extLst>
              <a:ext uri="{FF2B5EF4-FFF2-40B4-BE49-F238E27FC236}">
                <a16:creationId xmlns:a16="http://schemas.microsoft.com/office/drawing/2014/main" id="{5DD85087-4D97-5605-6CC8-A2228D49007A}"/>
              </a:ext>
            </a:extLst>
          </p:cNvPr>
          <p:cNvPicPr>
            <a:picLocks noGrp="1" noChangeAspect="1"/>
          </p:cNvPicPr>
          <p:nvPr>
            <p:ph idx="1"/>
          </p:nvPr>
        </p:nvPicPr>
        <p:blipFill rotWithShape="1">
          <a:blip r:embed="rId3"/>
          <a:srcRect t="34770" r="2" b="23355"/>
          <a:stretch/>
        </p:blipFill>
        <p:spPr>
          <a:xfrm>
            <a:off x="419100" y="1642684"/>
            <a:ext cx="11353800" cy="3019086"/>
          </a:xfrm>
          <a:noFill/>
        </p:spPr>
      </p:pic>
      <p:sp>
        <p:nvSpPr>
          <p:cNvPr id="16" name="Text Placeholder 3">
            <a:extLst>
              <a:ext uri="{FF2B5EF4-FFF2-40B4-BE49-F238E27FC236}">
                <a16:creationId xmlns:a16="http://schemas.microsoft.com/office/drawing/2014/main" id="{719FB4DD-5DD8-AF8E-36F0-04698E1FBD5F}"/>
              </a:ext>
            </a:extLst>
          </p:cNvPr>
          <p:cNvSpPr>
            <a:spLocks noGrp="1"/>
          </p:cNvSpPr>
          <p:nvPr>
            <p:ph type="body" sz="quarter" idx="18"/>
          </p:nvPr>
        </p:nvSpPr>
        <p:spPr>
          <a:xfrm>
            <a:off x="303538" y="5215316"/>
            <a:ext cx="2724115" cy="392695"/>
          </a:xfrm>
        </p:spPr>
        <p:txBody>
          <a:bodyPr/>
          <a:lstStyle/>
          <a:p>
            <a:pPr defTabSz="274320">
              <a:lnSpc>
                <a:spcPct val="0"/>
              </a:lnSpc>
              <a:spcBef>
                <a:spcPts val="0"/>
              </a:spcBef>
              <a:buFont typeface="Wingdings" panose="05000000000000000000" pitchFamily="2" charset="2"/>
              <a:buChar char="§"/>
            </a:pPr>
            <a:r>
              <a:rPr lang="hr-HR" sz="2800" dirty="0">
                <a:solidFill>
                  <a:schemeClr val="tx1">
                    <a:lumMod val="75000"/>
                    <a:lumOff val="25000"/>
                  </a:schemeClr>
                </a:solidFill>
              </a:rPr>
              <a:t>Uvod</a:t>
            </a:r>
          </a:p>
        </p:txBody>
      </p:sp>
      <p:sp>
        <p:nvSpPr>
          <p:cNvPr id="23" name="Text Placeholder 4">
            <a:extLst>
              <a:ext uri="{FF2B5EF4-FFF2-40B4-BE49-F238E27FC236}">
                <a16:creationId xmlns:a16="http://schemas.microsoft.com/office/drawing/2014/main" id="{C708F4F0-04C5-8CC4-9996-94EEF03C1F58}"/>
              </a:ext>
            </a:extLst>
          </p:cNvPr>
          <p:cNvSpPr>
            <a:spLocks noGrp="1"/>
          </p:cNvSpPr>
          <p:nvPr>
            <p:ph type="body" sz="quarter" idx="33"/>
          </p:nvPr>
        </p:nvSpPr>
        <p:spPr>
          <a:xfrm>
            <a:off x="3141666" y="4862149"/>
            <a:ext cx="3058971" cy="621622"/>
          </a:xfrm>
        </p:spPr>
        <p:txBody>
          <a:bodyPr>
            <a:normAutofit fontScale="85000" lnSpcReduction="20000"/>
          </a:bodyPr>
          <a:lstStyle/>
          <a:p>
            <a:pPr>
              <a:lnSpc>
                <a:spcPct val="100000"/>
              </a:lnSpc>
              <a:spcBef>
                <a:spcPts val="0"/>
              </a:spcBef>
              <a:buFont typeface="Wingdings" panose="05000000000000000000" pitchFamily="2" charset="2"/>
              <a:buChar char="§"/>
            </a:pPr>
            <a:r>
              <a:rPr lang="hr-HR" sz="2800" b="1" dirty="0">
                <a:solidFill>
                  <a:schemeClr val="tx1">
                    <a:lumMod val="75000"/>
                    <a:lumOff val="25000"/>
                  </a:schemeClr>
                </a:solidFill>
              </a:rPr>
              <a:t>Osn</a:t>
            </a:r>
            <a:r>
              <a:rPr lang="en-US" sz="2800" b="1" dirty="0" err="1">
                <a:solidFill>
                  <a:schemeClr val="tx1">
                    <a:lumMod val="75000"/>
                    <a:lumOff val="25000"/>
                  </a:schemeClr>
                </a:solidFill>
              </a:rPr>
              <a:t>ovne</a:t>
            </a:r>
            <a:endParaRPr lang="en-US" sz="2800" b="1" dirty="0">
              <a:solidFill>
                <a:schemeClr val="tx1">
                  <a:lumMod val="75000"/>
                  <a:lumOff val="25000"/>
                </a:schemeClr>
              </a:solidFill>
            </a:endParaRPr>
          </a:p>
          <a:p>
            <a:pPr>
              <a:lnSpc>
                <a:spcPct val="100000"/>
              </a:lnSpc>
              <a:spcBef>
                <a:spcPts val="0"/>
              </a:spcBef>
            </a:pPr>
            <a:r>
              <a:rPr lang="hr-HR" sz="2800" b="1" dirty="0">
                <a:solidFill>
                  <a:schemeClr val="tx1">
                    <a:lumMod val="75000"/>
                    <a:lumOff val="25000"/>
                  </a:schemeClr>
                </a:solidFill>
              </a:rPr>
              <a:t>informacije</a:t>
            </a:r>
          </a:p>
        </p:txBody>
      </p:sp>
      <p:sp>
        <p:nvSpPr>
          <p:cNvPr id="25" name="Text Placeholder 5">
            <a:extLst>
              <a:ext uri="{FF2B5EF4-FFF2-40B4-BE49-F238E27FC236}">
                <a16:creationId xmlns:a16="http://schemas.microsoft.com/office/drawing/2014/main" id="{85126917-BDB7-D928-CFC1-5BB1304DC196}"/>
              </a:ext>
            </a:extLst>
          </p:cNvPr>
          <p:cNvSpPr>
            <a:spLocks noGrp="1"/>
          </p:cNvSpPr>
          <p:nvPr>
            <p:ph type="body" sz="quarter" idx="31"/>
          </p:nvPr>
        </p:nvSpPr>
        <p:spPr>
          <a:xfrm>
            <a:off x="5952437" y="5260157"/>
            <a:ext cx="3011517" cy="328850"/>
          </a:xfrm>
        </p:spPr>
        <p:txBody>
          <a:bodyPr/>
          <a:lstStyle/>
          <a:p>
            <a:pPr>
              <a:lnSpc>
                <a:spcPct val="0"/>
              </a:lnSpc>
              <a:spcBef>
                <a:spcPts val="0"/>
              </a:spcBef>
              <a:buFont typeface="Wingdings" panose="05000000000000000000" pitchFamily="2" charset="2"/>
              <a:buChar char="§"/>
            </a:pPr>
            <a:r>
              <a:rPr lang="hr-HR" sz="2800" b="1">
                <a:solidFill>
                  <a:schemeClr val="tx1">
                    <a:lumMod val="75000"/>
                    <a:lumOff val="25000"/>
                  </a:schemeClr>
                </a:solidFill>
              </a:rPr>
              <a:t>Obuhvat</a:t>
            </a:r>
          </a:p>
        </p:txBody>
      </p:sp>
      <p:sp>
        <p:nvSpPr>
          <p:cNvPr id="13" name="Slide Number Placeholder 12" hidden="1">
            <a:extLst>
              <a:ext uri="{FF2B5EF4-FFF2-40B4-BE49-F238E27FC236}">
                <a16:creationId xmlns:a16="http://schemas.microsoft.com/office/drawing/2014/main" id="{DA12F110-3D6E-B3AD-9B05-CF5944660619}"/>
              </a:ext>
            </a:extLst>
          </p:cNvPr>
          <p:cNvSpPr>
            <a:spLocks noGrp="1"/>
          </p:cNvSpPr>
          <p:nvPr>
            <p:ph type="sldNum" sz="quarter" idx="4294967295"/>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2</a:t>
            </a:fld>
            <a:endParaRPr lang="en-US"/>
          </a:p>
        </p:txBody>
      </p:sp>
      <p:pic>
        <p:nvPicPr>
          <p:cNvPr id="3" name="Picture 2">
            <a:extLst>
              <a:ext uri="{FF2B5EF4-FFF2-40B4-BE49-F238E27FC236}">
                <a16:creationId xmlns:a16="http://schemas.microsoft.com/office/drawing/2014/main" id="{0D65630E-287B-86CD-2889-3939EF9DA987}"/>
              </a:ext>
            </a:extLst>
          </p:cNvPr>
          <p:cNvPicPr>
            <a:picLocks noChangeAspect="1"/>
          </p:cNvPicPr>
          <p:nvPr/>
        </p:nvPicPr>
        <p:blipFill>
          <a:blip r:embed="rId4"/>
          <a:stretch>
            <a:fillRect/>
          </a:stretch>
        </p:blipFill>
        <p:spPr>
          <a:xfrm>
            <a:off x="524484" y="5457274"/>
            <a:ext cx="2282221" cy="1437934"/>
          </a:xfrm>
          <a:prstGeom prst="rect">
            <a:avLst/>
          </a:prstGeom>
          <a:effectLst>
            <a:softEdge rad="203200"/>
          </a:effectLst>
        </p:spPr>
      </p:pic>
      <p:pic>
        <p:nvPicPr>
          <p:cNvPr id="5" name="Picture 4">
            <a:extLst>
              <a:ext uri="{FF2B5EF4-FFF2-40B4-BE49-F238E27FC236}">
                <a16:creationId xmlns:a16="http://schemas.microsoft.com/office/drawing/2014/main" id="{110DB940-C451-7533-152E-D7BD7614CED4}"/>
              </a:ext>
            </a:extLst>
          </p:cNvPr>
          <p:cNvPicPr>
            <a:picLocks noChangeAspect="1"/>
          </p:cNvPicPr>
          <p:nvPr/>
        </p:nvPicPr>
        <p:blipFill>
          <a:blip r:embed="rId5"/>
          <a:stretch>
            <a:fillRect/>
          </a:stretch>
        </p:blipFill>
        <p:spPr>
          <a:xfrm>
            <a:off x="3747522" y="5533129"/>
            <a:ext cx="1869954" cy="1249988"/>
          </a:xfrm>
          <a:prstGeom prst="rect">
            <a:avLst/>
          </a:prstGeom>
          <a:effectLst>
            <a:softEdge rad="50800"/>
          </a:effectLst>
        </p:spPr>
      </p:pic>
      <p:pic>
        <p:nvPicPr>
          <p:cNvPr id="9" name="Picture 8">
            <a:extLst>
              <a:ext uri="{FF2B5EF4-FFF2-40B4-BE49-F238E27FC236}">
                <a16:creationId xmlns:a16="http://schemas.microsoft.com/office/drawing/2014/main" id="{E0A9BE08-2879-A7EC-7832-B88E048310C9}"/>
              </a:ext>
            </a:extLst>
          </p:cNvPr>
          <p:cNvPicPr>
            <a:picLocks noChangeAspect="1"/>
          </p:cNvPicPr>
          <p:nvPr/>
        </p:nvPicPr>
        <p:blipFill>
          <a:blip r:embed="rId6"/>
          <a:stretch>
            <a:fillRect/>
          </a:stretch>
        </p:blipFill>
        <p:spPr>
          <a:xfrm>
            <a:off x="6447882" y="5533129"/>
            <a:ext cx="2188729" cy="1249989"/>
          </a:xfrm>
          <a:prstGeom prst="rect">
            <a:avLst/>
          </a:prstGeom>
          <a:effectLst>
            <a:softEdge rad="88900"/>
          </a:effectLst>
        </p:spPr>
      </p:pic>
      <p:pic>
        <p:nvPicPr>
          <p:cNvPr id="17" name="Picture 16">
            <a:extLst>
              <a:ext uri="{FF2B5EF4-FFF2-40B4-BE49-F238E27FC236}">
                <a16:creationId xmlns:a16="http://schemas.microsoft.com/office/drawing/2014/main" id="{99B37ADE-5F0D-D41E-6438-D56E13DD9D02}"/>
              </a:ext>
            </a:extLst>
          </p:cNvPr>
          <p:cNvPicPr>
            <a:picLocks noChangeAspect="1"/>
          </p:cNvPicPr>
          <p:nvPr/>
        </p:nvPicPr>
        <p:blipFill>
          <a:blip r:embed="rId7"/>
          <a:stretch>
            <a:fillRect/>
          </a:stretch>
        </p:blipFill>
        <p:spPr>
          <a:xfrm>
            <a:off x="9271817" y="5457274"/>
            <a:ext cx="2060341" cy="1324871"/>
          </a:xfrm>
          <a:prstGeom prst="rect">
            <a:avLst/>
          </a:prstGeom>
          <a:solidFill>
            <a:schemeClr val="accent3"/>
          </a:solidFill>
          <a:effectLst>
            <a:softEdge rad="76200"/>
          </a:effectLst>
        </p:spPr>
      </p:pic>
    </p:spTree>
    <p:extLst>
      <p:ext uri="{BB962C8B-B14F-4D97-AF65-F5344CB8AC3E}">
        <p14:creationId xmlns:p14="http://schemas.microsoft.com/office/powerpoint/2010/main" val="22524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53FD73-3C20-1A2D-592F-07E395610DC1}"/>
              </a:ext>
            </a:extLst>
          </p:cNvPr>
          <p:cNvSpPr>
            <a:spLocks noGrp="1"/>
          </p:cNvSpPr>
          <p:nvPr>
            <p:ph type="title"/>
          </p:nvPr>
        </p:nvSpPr>
        <p:spPr>
          <a:xfrm>
            <a:off x="362562" y="89145"/>
            <a:ext cx="10915076" cy="365125"/>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hr-HR" sz="2800" b="1">
                <a:ln/>
                <a:solidFill>
                  <a:schemeClr val="accent6">
                    <a:lumMod val="75000"/>
                  </a:schemeClr>
                </a:solidFill>
                <a:latin typeface="+mn-lt"/>
              </a:rPr>
              <a:t>UVOD</a:t>
            </a:r>
          </a:p>
        </p:txBody>
      </p:sp>
      <p:sp>
        <p:nvSpPr>
          <p:cNvPr id="3" name="Text Placeholder 2">
            <a:extLst>
              <a:ext uri="{FF2B5EF4-FFF2-40B4-BE49-F238E27FC236}">
                <a16:creationId xmlns:a16="http://schemas.microsoft.com/office/drawing/2014/main" id="{27573208-F9ED-993D-477F-AD36CA6ABB58}"/>
              </a:ext>
            </a:extLst>
          </p:cNvPr>
          <p:cNvSpPr>
            <a:spLocks noGrp="1"/>
          </p:cNvSpPr>
          <p:nvPr>
            <p:ph type="body" sz="quarter" idx="13"/>
          </p:nvPr>
        </p:nvSpPr>
        <p:spPr>
          <a:xfrm>
            <a:off x="377661" y="767839"/>
            <a:ext cx="2227344" cy="677817"/>
          </a:xfrm>
        </p:spPr>
        <p:txBody>
          <a:bodyPr/>
          <a:lstStyle/>
          <a:p>
            <a:r>
              <a:rPr lang="hr-HR">
                <a:solidFill>
                  <a:srgbClr val="A04F36"/>
                </a:solidFill>
              </a:rPr>
              <a:t>Pravna osnova</a:t>
            </a:r>
          </a:p>
        </p:txBody>
      </p:sp>
      <p:sp>
        <p:nvSpPr>
          <p:cNvPr id="6" name="Text Placeholder 5">
            <a:extLst>
              <a:ext uri="{FF2B5EF4-FFF2-40B4-BE49-F238E27FC236}">
                <a16:creationId xmlns:a16="http://schemas.microsoft.com/office/drawing/2014/main" id="{5E22715B-93B4-5AF2-4CF7-4210F6FACB22}"/>
              </a:ext>
            </a:extLst>
          </p:cNvPr>
          <p:cNvSpPr>
            <a:spLocks noGrp="1"/>
          </p:cNvSpPr>
          <p:nvPr>
            <p:ph type="body" sz="quarter" idx="20"/>
          </p:nvPr>
        </p:nvSpPr>
        <p:spPr>
          <a:xfrm>
            <a:off x="3592755" y="755442"/>
            <a:ext cx="2227344" cy="677817"/>
          </a:xfrm>
        </p:spPr>
        <p:txBody>
          <a:bodyPr/>
          <a:lstStyle/>
          <a:p>
            <a:r>
              <a:rPr lang="hr-HR">
                <a:solidFill>
                  <a:srgbClr val="A04F36"/>
                </a:solidFill>
              </a:rPr>
              <a:t>Definicija</a:t>
            </a:r>
          </a:p>
          <a:p>
            <a:endParaRPr lang="en-US" dirty="0"/>
          </a:p>
        </p:txBody>
      </p:sp>
      <p:sp>
        <p:nvSpPr>
          <p:cNvPr id="5" name="Text Placeholder 4">
            <a:extLst>
              <a:ext uri="{FF2B5EF4-FFF2-40B4-BE49-F238E27FC236}">
                <a16:creationId xmlns:a16="http://schemas.microsoft.com/office/drawing/2014/main" id="{9B8AA8EA-154B-1586-1B03-2A3E56C82B92}"/>
              </a:ext>
            </a:extLst>
          </p:cNvPr>
          <p:cNvSpPr>
            <a:spLocks noGrp="1"/>
          </p:cNvSpPr>
          <p:nvPr>
            <p:ph type="body" sz="quarter" idx="18"/>
          </p:nvPr>
        </p:nvSpPr>
        <p:spPr>
          <a:xfrm>
            <a:off x="6096000" y="743045"/>
            <a:ext cx="3163335" cy="677817"/>
          </a:xfrm>
        </p:spPr>
        <p:txBody>
          <a:bodyPr/>
          <a:lstStyle/>
          <a:p>
            <a:r>
              <a:rPr lang="hr-HR">
                <a:solidFill>
                  <a:srgbClr val="A04F36"/>
                </a:solidFill>
              </a:rPr>
              <a:t>Ugovori o razini usluga</a:t>
            </a:r>
          </a:p>
        </p:txBody>
      </p:sp>
      <p:sp>
        <p:nvSpPr>
          <p:cNvPr id="4" name="Text Placeholder 3">
            <a:extLst>
              <a:ext uri="{FF2B5EF4-FFF2-40B4-BE49-F238E27FC236}">
                <a16:creationId xmlns:a16="http://schemas.microsoft.com/office/drawing/2014/main" id="{046E845C-50F8-D0D3-B695-3EBD492039AF}"/>
              </a:ext>
            </a:extLst>
          </p:cNvPr>
          <p:cNvSpPr>
            <a:spLocks noGrp="1"/>
          </p:cNvSpPr>
          <p:nvPr>
            <p:ph type="body" sz="quarter" idx="16"/>
          </p:nvPr>
        </p:nvSpPr>
        <p:spPr>
          <a:xfrm>
            <a:off x="9682246" y="743044"/>
            <a:ext cx="2227344" cy="677817"/>
          </a:xfrm>
        </p:spPr>
        <p:txBody>
          <a:bodyPr/>
          <a:lstStyle/>
          <a:p>
            <a:r>
              <a:rPr lang="hr-HR">
                <a:solidFill>
                  <a:srgbClr val="A04F36"/>
                </a:solidFill>
              </a:rPr>
              <a:t>Rukovodstvo</a:t>
            </a:r>
          </a:p>
        </p:txBody>
      </p:sp>
      <p:sp>
        <p:nvSpPr>
          <p:cNvPr id="11" name="Text Placeholder 10">
            <a:extLst>
              <a:ext uri="{FF2B5EF4-FFF2-40B4-BE49-F238E27FC236}">
                <a16:creationId xmlns:a16="http://schemas.microsoft.com/office/drawing/2014/main" id="{8FFF4002-1A50-108B-9DC3-0DFAA750E43E}"/>
              </a:ext>
            </a:extLst>
          </p:cNvPr>
          <p:cNvSpPr>
            <a:spLocks noGrp="1"/>
          </p:cNvSpPr>
          <p:nvPr>
            <p:ph type="body" sz="quarter" idx="26"/>
          </p:nvPr>
        </p:nvSpPr>
        <p:spPr>
          <a:xfrm>
            <a:off x="180235" y="1202634"/>
            <a:ext cx="2757077" cy="5655366"/>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innerShdw blurRad="114300">
              <a:prstClr val="black"/>
            </a:innerShdw>
          </a:effectLst>
        </p:spPr>
        <p:txBody>
          <a:bodyPr/>
          <a:lstStyle/>
          <a:p>
            <a:pPr marL="182880">
              <a:spcBef>
                <a:spcPts val="0"/>
              </a:spcBef>
              <a:defRPr/>
            </a:pPr>
            <a:r>
              <a:rPr lang="hr-HR" sz="1800">
                <a:solidFill>
                  <a:schemeClr val="tx1"/>
                </a:solidFill>
                <a:latin typeface="Helvetica" panose="020B0604020202020204" pitchFamily="34" charset="0"/>
                <a:ea typeface="Verdana" panose="020B0604030504040204" pitchFamily="34" charset="0"/>
                <a:cs typeface="Helvetica" panose="020B0604020202020204" pitchFamily="34" charset="0"/>
              </a:rPr>
              <a:t>– Zakon o Banci Albanije</a:t>
            </a:r>
          </a:p>
          <a:p>
            <a:pPr marL="182880">
              <a:spcBef>
                <a:spcPts val="0"/>
              </a:spcBef>
              <a:defRPr/>
            </a:pPr>
            <a:r>
              <a:rPr lang="hr-HR" sz="1800">
                <a:solidFill>
                  <a:schemeClr val="tx1"/>
                </a:solidFill>
                <a:latin typeface="Helvetica" panose="020B0604020202020204" pitchFamily="34" charset="0"/>
                <a:ea typeface="Verdana" panose="020B0604030504040204" pitchFamily="34" charset="0"/>
                <a:cs typeface="Helvetica" panose="020B0604020202020204" pitchFamily="34" charset="0"/>
              </a:rPr>
              <a:t>– Zakon o državnom zaduživanju, dugu i jamstvima za javni dug u Republici Albaniji</a:t>
            </a:r>
          </a:p>
          <a:p>
            <a:pPr marL="182880">
              <a:spcBef>
                <a:spcPts val="0"/>
              </a:spcBef>
              <a:defRPr/>
            </a:pPr>
            <a:r>
              <a:rPr lang="hr-HR" sz="1800">
                <a:solidFill>
                  <a:schemeClr val="tx1"/>
                </a:solidFill>
                <a:latin typeface="Helvetica" panose="020B0604020202020204" pitchFamily="34" charset="0"/>
                <a:ea typeface="Verdana" panose="020B0604030504040204" pitchFamily="34" charset="0"/>
                <a:cs typeface="Helvetica" panose="020B0604020202020204" pitchFamily="34" charset="0"/>
              </a:rPr>
              <a:t>– Zakon o upravljanju proračunskim sustavom u Republici Albaniji</a:t>
            </a:r>
          </a:p>
          <a:p>
            <a:pPr indent="-228600">
              <a:spcBef>
                <a:spcPts val="0"/>
              </a:spcBef>
              <a:defRPr/>
            </a:pPr>
            <a:endParaRPr lang="en-US" sz="18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rgbClr val="54311C"/>
              </a:solidFill>
              <a:latin typeface="Times New Roman" panose="02020603050405020304" pitchFamily="18" charset="0"/>
              <a:ea typeface="Verdana" panose="020B0604030504040204" pitchFamily="34" charset="0"/>
              <a:cs typeface="Times New Roman" panose="02020603050405020304" pitchFamily="18" charset="0"/>
            </a:endParaRPr>
          </a:p>
          <a:p>
            <a:pPr indent="-228600">
              <a:spcBef>
                <a:spcPts val="0"/>
              </a:spcBef>
              <a:defRPr/>
            </a:pPr>
            <a:endParaRPr lang="en-US" sz="1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B9220A8-F124-7A65-E119-AC65CC91023E}"/>
              </a:ext>
            </a:extLst>
          </p:cNvPr>
          <p:cNvSpPr>
            <a:spLocks noGrp="1"/>
          </p:cNvSpPr>
          <p:nvPr>
            <p:ph type="body" sz="quarter" idx="27"/>
          </p:nvPr>
        </p:nvSpPr>
        <p:spPr>
          <a:xfrm>
            <a:off x="3127208" y="1202634"/>
            <a:ext cx="2604139"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hr-HR" sz="1400" dirty="0">
                <a:solidFill>
                  <a:schemeClr val="tx1"/>
                </a:solidFill>
                <a:latin typeface="Helvetica" panose="020B0604020202020204" pitchFamily="34" charset="0"/>
                <a:ea typeface="Verdana" panose="020B0604030504040204" pitchFamily="34" charset="0"/>
                <a:cs typeface="Helvetica" panose="020B0604020202020204" pitchFamily="34" charset="0"/>
              </a:rPr>
              <a:t>JRR je jedinstvena struktura vladinih bankovnih računa; riječ je o ključnom alatu za konsolidaciju i efikasno upravljanje gotovinskim resursima vlade, čime se troškovi zaduživanja svode na najmanju moguću razinu. U idealnom slučaju JRR obuhvaća gotovinska salda svih vladinih tijela, neovisno o tome je li riječ o proračunskim ili izvanproračunskim tijelima.</a:t>
            </a:r>
          </a:p>
        </p:txBody>
      </p:sp>
      <p:sp>
        <p:nvSpPr>
          <p:cNvPr id="133" name="Text Placeholder 132">
            <a:extLst>
              <a:ext uri="{FF2B5EF4-FFF2-40B4-BE49-F238E27FC236}">
                <a16:creationId xmlns:a16="http://schemas.microsoft.com/office/drawing/2014/main" id="{7642D3A8-5C4E-FC41-22B8-E5B06B4FF72C}"/>
              </a:ext>
            </a:extLst>
          </p:cNvPr>
          <p:cNvSpPr>
            <a:spLocks noGrp="1"/>
          </p:cNvSpPr>
          <p:nvPr>
            <p:ph type="body" sz="quarter" idx="28"/>
          </p:nvPr>
        </p:nvSpPr>
        <p:spPr>
          <a:xfrm>
            <a:off x="5921244" y="1202634"/>
            <a:ext cx="3586246" cy="5655367"/>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spcBef>
                <a:spcPts val="0"/>
              </a:spcBef>
              <a:defRPr/>
            </a:pPr>
            <a:r>
              <a:rPr lang="hr-HR" dirty="0">
                <a:solidFill>
                  <a:schemeClr val="tx1"/>
                </a:solidFill>
                <a:latin typeface="Helvetica" panose="020B0604020202020204" pitchFamily="34" charset="0"/>
                <a:ea typeface="Verdana" panose="020B0604030504040204" pitchFamily="34" charset="0"/>
                <a:cs typeface="Helvetica" panose="020B0604020202020204" pitchFamily="34" charset="0"/>
              </a:rPr>
              <a:t>Sastoji se od okvirnog ugovora (od 20. siječnja/januara 2015.) i pet podugovora za pružanje specifičnih usluga:</a:t>
            </a:r>
          </a:p>
          <a:p>
            <a:pPr marL="182880">
              <a:spcBef>
                <a:spcPts val="0"/>
              </a:spcBef>
              <a:defRPr/>
            </a:pPr>
            <a:r>
              <a:rPr lang="hr-HR"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hr-HR"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elektroničke komunikacije između AGFIS-a i sustava za plaćanja Banke Albanije: AIPS (sustav za namiru u realnom vremenu na bruto načelu) i AECH;</a:t>
            </a:r>
          </a:p>
          <a:p>
            <a:pPr marL="182880">
              <a:spcBef>
                <a:spcPts val="0"/>
              </a:spcBef>
              <a:defRPr/>
            </a:pPr>
            <a:r>
              <a:rPr lang="hr-HR"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hr-HR"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u pogledu instrumenta Banke Albanije za upravljanje likvidnošću vlade;</a:t>
            </a:r>
          </a:p>
          <a:p>
            <a:pPr marL="182880">
              <a:spcBef>
                <a:spcPts val="0"/>
              </a:spcBef>
              <a:defRPr/>
            </a:pPr>
            <a:r>
              <a:rPr lang="hr-HR"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prijenosa neto profita Banke Albanije na JRR i pokrića gubitaka Banke Albanije; </a:t>
            </a:r>
          </a:p>
          <a:p>
            <a:pPr marL="182880">
              <a:spcBef>
                <a:spcPts val="0"/>
              </a:spcBef>
              <a:defRPr/>
            </a:pPr>
            <a:r>
              <a:rPr lang="hr-HR"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hr-HR"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upravljanja posebnim bankovnim računima koji se drže u Banci Albanije u skladu s nalogom Ministarstva financija</a:t>
            </a:r>
          </a:p>
          <a:p>
            <a:pPr marL="182880">
              <a:spcBef>
                <a:spcPts val="0"/>
              </a:spcBef>
              <a:defRPr/>
            </a:pPr>
            <a:r>
              <a:rPr lang="hr-HR" b="1" dirty="0">
                <a:solidFill>
                  <a:schemeClr val="tx1"/>
                </a:solidFill>
                <a:latin typeface="Helvetica" panose="020B0604020202020204" pitchFamily="34" charset="0"/>
                <a:ea typeface="Verdana" panose="020B0604030504040204" pitchFamily="34" charset="0"/>
                <a:cs typeface="Helvetica" panose="020B0604020202020204" pitchFamily="34" charset="0"/>
              </a:rPr>
              <a:t> </a:t>
            </a:r>
            <a:r>
              <a:rPr lang="hr-HR" dirty="0">
                <a:solidFill>
                  <a:schemeClr val="tx1"/>
                </a:solidFill>
                <a:latin typeface="Helvetica" panose="020B0604020202020204" pitchFamily="34" charset="0"/>
                <a:ea typeface="Verdana" panose="020B0604030504040204" pitchFamily="34" charset="0"/>
                <a:cs typeface="Helvetica" panose="020B0604020202020204" pitchFamily="34" charset="0"/>
              </a:rPr>
              <a:t>– usluga organizacije dražbi vladinih vrijednosnih papira, namire transakcija i vođenja vladina registra vrijednosnih papira</a:t>
            </a:r>
            <a:r>
              <a:rPr lang="hr-HR" dirty="0">
                <a:solidFill>
                  <a:srgbClr val="54311C"/>
                </a:solidFill>
                <a:latin typeface="Helvetica" panose="020B0604020202020204" pitchFamily="34" charset="0"/>
                <a:ea typeface="Verdana" panose="020B0604030504040204" pitchFamily="34" charset="0"/>
                <a:cs typeface="Helvetica" panose="020B0604020202020204" pitchFamily="34" charset="0"/>
              </a:rPr>
              <a:t>.</a:t>
            </a:r>
          </a:p>
        </p:txBody>
      </p:sp>
      <p:sp>
        <p:nvSpPr>
          <p:cNvPr id="10" name="Text Placeholder 9">
            <a:extLst>
              <a:ext uri="{FF2B5EF4-FFF2-40B4-BE49-F238E27FC236}">
                <a16:creationId xmlns:a16="http://schemas.microsoft.com/office/drawing/2014/main" id="{F9D0D8A3-29BB-11A9-A461-E1AEF55627E0}"/>
              </a:ext>
            </a:extLst>
          </p:cNvPr>
          <p:cNvSpPr>
            <a:spLocks noGrp="1"/>
          </p:cNvSpPr>
          <p:nvPr>
            <p:ph type="body" sz="quarter" idx="25"/>
          </p:nvPr>
        </p:nvSpPr>
        <p:spPr>
          <a:xfrm>
            <a:off x="9660481" y="1202634"/>
            <a:ext cx="2448392" cy="5655366"/>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Vlasnik JRR-a jest ministarstvo nadležno za financije opće vlade. </a:t>
            </a:r>
          </a:p>
          <a:p>
            <a:pPr marL="182880" indent="-228600">
              <a:spcBef>
                <a:spcPts val="0"/>
              </a:spcBef>
              <a:defRPr/>
            </a:pPr>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   Sustav JRR-a doveo je do razrješenja računovodstvenih jedinica od odgovornosti za upravljanje većim brojem bankovnih računa.</a:t>
            </a:r>
          </a:p>
          <a:p>
            <a:pPr marL="182880"/>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Odgovornost za upravljanje racionaliziranim brojem bankovnih računa prenesena je na Ministarstvo financija i gospodarstva uglavnom putem AGFIS-a.</a:t>
            </a:r>
          </a:p>
          <a:p>
            <a:pPr marL="182880"/>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 Službeni odbori ili tehničke radne skupine</a:t>
            </a:r>
          </a:p>
          <a:p>
            <a:pPr marL="182880"/>
            <a:r>
              <a:rPr lang="hr-HR">
                <a:solidFill>
                  <a:schemeClr val="tx1"/>
                </a:solidFill>
                <a:latin typeface="Helvetica" panose="020B0604020202020204" pitchFamily="34" charset="0"/>
                <a:ea typeface="Verdana" panose="020B0604030504040204" pitchFamily="34" charset="0"/>
                <a:cs typeface="Helvetica" panose="020B0604020202020204" pitchFamily="34" charset="0"/>
              </a:rPr>
              <a:t>– Operativni protokoli</a:t>
            </a:r>
          </a:p>
          <a:p>
            <a:endParaRPr lang="en-US"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endParaRPr lang="en-US" sz="1400" dirty="0">
              <a:solidFill>
                <a:srgbClr val="54311C"/>
              </a:solidFill>
              <a:latin typeface="Helvetica" panose="020B0604020202020204" pitchFamily="34" charset="0"/>
              <a:ea typeface="Verdana" panose="020B0604030504040204" pitchFamily="34" charset="0"/>
              <a:cs typeface="Helvetica" panose="020B0604020202020204" pitchFamily="34" charset="0"/>
            </a:endParaRPr>
          </a:p>
          <a:p>
            <a:pPr lvl="0" algn="l"/>
            <a:r>
              <a:rPr lang="hr-HR" sz="1400" b="0">
                <a:solidFill>
                  <a:schemeClr val="accent2">
                    <a:lumMod val="75000"/>
                  </a:schemeClr>
                </a:solidFill>
              </a:rPr>
              <a:t>–</a:t>
            </a:r>
          </a:p>
        </p:txBody>
      </p:sp>
    </p:spTree>
    <p:extLst>
      <p:ext uri="{BB962C8B-B14F-4D97-AF65-F5344CB8AC3E}">
        <p14:creationId xmlns:p14="http://schemas.microsoft.com/office/powerpoint/2010/main" val="428454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0C90-6BBE-F64E-8A60-EF9E60B2BAE1}"/>
              </a:ext>
            </a:extLst>
          </p:cNvPr>
          <p:cNvSpPr>
            <a:spLocks noGrp="1"/>
          </p:cNvSpPr>
          <p:nvPr>
            <p:ph type="title"/>
          </p:nvPr>
        </p:nvSpPr>
        <p:spPr>
          <a:xfrm>
            <a:off x="638462" y="642551"/>
            <a:ext cx="10915076" cy="659776"/>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sz="4400" b="1" dirty="0">
                <a:ln/>
                <a:solidFill>
                  <a:schemeClr val="accent6">
                    <a:lumMod val="75000"/>
                  </a:schemeClr>
                </a:solidFill>
                <a:latin typeface="+mn-lt"/>
              </a:rPr>
              <a:t>OSNOVNE INFORMACIJE</a:t>
            </a:r>
          </a:p>
        </p:txBody>
      </p:sp>
      <p:sp>
        <p:nvSpPr>
          <p:cNvPr id="3" name="Footer Placeholder 2">
            <a:extLst>
              <a:ext uri="{FF2B5EF4-FFF2-40B4-BE49-F238E27FC236}">
                <a16:creationId xmlns:a16="http://schemas.microsoft.com/office/drawing/2014/main" id="{F19EEB4B-BEE5-ACC5-4BA2-AA6194616633}"/>
              </a:ext>
            </a:extLst>
          </p:cNvPr>
          <p:cNvSpPr>
            <a:spLocks noGrp="1"/>
          </p:cNvSpPr>
          <p:nvPr>
            <p:ph type="ftr" sz="quarter" idx="22"/>
          </p:nvPr>
        </p:nvSpPr>
        <p:spPr>
          <a:xfrm>
            <a:off x="259654" y="5852336"/>
            <a:ext cx="11793166" cy="1005664"/>
          </a:xfrm>
        </p:spPr>
        <p:txBody>
          <a:bodyPr/>
          <a:lstStyle/>
          <a:p>
            <a:pPr algn="just"/>
            <a:r>
              <a:rPr lang="hr-HR" sz="1400">
                <a:solidFill>
                  <a:srgbClr val="54311C"/>
                </a:solidFill>
              </a:rPr>
              <a:t>Uvođenjem koncepta JRR-a u upravljanje vladinim gotovinskim sredstvima značajno je promijenjen sustav upravljanja primicima i plaćanjima povezanima s proračunom u računovodstvenim jedinicama, kao financijsko izvještavanje na različitim razinama vlade.</a:t>
            </a:r>
          </a:p>
          <a:p>
            <a:pPr algn="just"/>
            <a:r>
              <a:rPr lang="hr-HR" sz="1400">
                <a:solidFill>
                  <a:srgbClr val="54311C"/>
                </a:solidFill>
              </a:rPr>
              <a:t>Ograničenja u pogledu kapaciteta osoblja i mogućnosti informacijskih sustava za financijsko upravljanje ograničavaju efikasnost i učinkovitost JRR-a.</a:t>
            </a:r>
          </a:p>
        </p:txBody>
      </p:sp>
      <p:sp>
        <p:nvSpPr>
          <p:cNvPr id="4" name="Slide Number Placeholder 3">
            <a:extLst>
              <a:ext uri="{FF2B5EF4-FFF2-40B4-BE49-F238E27FC236}">
                <a16:creationId xmlns:a16="http://schemas.microsoft.com/office/drawing/2014/main" id="{3622385F-CA51-6573-9F21-D1C4A381BDFE}"/>
              </a:ext>
            </a:extLst>
          </p:cNvPr>
          <p:cNvSpPr>
            <a:spLocks noGrp="1"/>
          </p:cNvSpPr>
          <p:nvPr>
            <p:ph type="sldNum" sz="quarter" idx="23"/>
          </p:nvPr>
        </p:nvSpPr>
        <p:spPr/>
        <p:txBody>
          <a:bodyPr/>
          <a:lstStyle/>
          <a:p>
            <a:fld id="{295C7AAE-A677-454A-8BDB-62A0650ACE98}" type="slidenum">
              <a:rPr lang="en-US" smtClean="0"/>
              <a:pPr/>
              <a:t>4</a:t>
            </a:fld>
            <a:endParaRPr lang="en-US"/>
          </a:p>
        </p:txBody>
      </p:sp>
      <p:grpSp>
        <p:nvGrpSpPr>
          <p:cNvPr id="6" name="Group 5" descr="Timeline">
            <a:extLst>
              <a:ext uri="{FF2B5EF4-FFF2-40B4-BE49-F238E27FC236}">
                <a16:creationId xmlns:a16="http://schemas.microsoft.com/office/drawing/2014/main" id="{2D1EEEAF-5F3C-A2EF-525E-3E4299ED501F}"/>
              </a:ext>
            </a:extLst>
          </p:cNvPr>
          <p:cNvGrpSpPr/>
          <p:nvPr/>
        </p:nvGrpSpPr>
        <p:grpSpPr>
          <a:xfrm>
            <a:off x="578224" y="1629524"/>
            <a:ext cx="11114838" cy="4299637"/>
            <a:chOff x="293783" y="1988340"/>
            <a:chExt cx="11561589" cy="4299637"/>
          </a:xfrm>
        </p:grpSpPr>
        <p:sp>
          <p:nvSpPr>
            <p:cNvPr id="7" name="Rectangle 6">
              <a:extLst>
                <a:ext uri="{FF2B5EF4-FFF2-40B4-BE49-F238E27FC236}">
                  <a16:creationId xmlns:a16="http://schemas.microsoft.com/office/drawing/2014/main" id="{784F79C9-63CA-B09F-DB82-34E2BBFC2D8E}"/>
                </a:ext>
              </a:extLst>
            </p:cNvPr>
            <p:cNvSpPr/>
            <p:nvPr/>
          </p:nvSpPr>
          <p:spPr>
            <a:xfrm>
              <a:off x="419100" y="2172508"/>
              <a:ext cx="11353799" cy="3931302"/>
            </a:xfrm>
            <a:prstGeom prst="rect">
              <a:avLst/>
            </a:prstGeom>
            <a:noFill/>
          </p:spPr>
          <p:txBody>
            <a:bodyPr/>
            <a:lstStyle/>
            <a:p>
              <a:endParaRPr lang="en-US"/>
            </a:p>
          </p:txBody>
        </p:sp>
        <p:sp>
          <p:nvSpPr>
            <p:cNvPr id="8" name="Notched Right Arrow 7">
              <a:extLst>
                <a:ext uri="{FF2B5EF4-FFF2-40B4-BE49-F238E27FC236}">
                  <a16:creationId xmlns:a16="http://schemas.microsoft.com/office/drawing/2014/main"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AD403014-9A9E-F590-D686-87CC339A03ED}"/>
                </a:ext>
              </a:extLst>
            </p:cNvPr>
            <p:cNvSpPr/>
            <p:nvPr/>
          </p:nvSpPr>
          <p:spPr>
            <a:xfrm>
              <a:off x="293783" y="2016404"/>
              <a:ext cx="2559139" cy="1728624"/>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hr-HR" sz="1800" b="1" i="0" baseline="0">
                  <a:solidFill>
                    <a:schemeClr val="accent1"/>
                  </a:solidFill>
                </a:rPr>
                <a:t>1993.</a:t>
              </a:r>
            </a:p>
            <a:p>
              <a:pPr defTabSz="800100">
                <a:spcBef>
                  <a:spcPct val="0"/>
                </a:spcBef>
                <a:spcAft>
                  <a:spcPct val="35000"/>
                </a:spcAft>
              </a:pPr>
              <a:r>
                <a:rPr lang="hr-HR" sz="1400"/>
                <a:t>Uspostavlja se funkcija riznice, njezino sjedište i 36 podružnica</a:t>
              </a:r>
            </a:p>
            <a:p>
              <a:pPr marL="0" lvl="0" indent="0" algn="ctr" defTabSz="800100">
                <a:lnSpc>
                  <a:spcPct val="100000"/>
                </a:lnSpc>
                <a:spcBef>
                  <a:spcPct val="0"/>
                </a:spcBef>
                <a:spcAft>
                  <a:spcPct val="35000"/>
                </a:spcAft>
                <a:buNone/>
              </a:pPr>
              <a:r>
                <a:rPr lang="hr-HR" b="1" baseline="0">
                  <a:solidFill>
                    <a:srgbClr val="54311C"/>
                  </a:solidFill>
                </a:rPr>
                <a:t>16. travnja/aprila </a:t>
              </a:r>
            </a:p>
          </p:txBody>
        </p:sp>
        <p:sp>
          <p:nvSpPr>
            <p:cNvPr id="10" name="Oval 9">
              <a:extLst>
                <a:ext uri="{FF2B5EF4-FFF2-40B4-BE49-F238E27FC236}">
                  <a16:creationId xmlns:a16="http://schemas.microsoft.com/office/drawing/2014/main"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1" name="Freeform 10">
              <a:extLst>
                <a:ext uri="{FF2B5EF4-FFF2-40B4-BE49-F238E27FC236}">
                  <a16:creationId xmlns:a16="http://schemas.microsoft.com/office/drawing/2014/main" id="{43FC9BFA-540C-62E3-110B-DB45E2B1997F}"/>
                </a:ext>
              </a:extLst>
            </p:cNvPr>
            <p:cNvSpPr/>
            <p:nvPr/>
          </p:nvSpPr>
          <p:spPr>
            <a:xfrm>
              <a:off x="1311657" y="4531289"/>
              <a:ext cx="3082530" cy="1239563"/>
            </a:xfrm>
            <a:custGeom>
              <a:avLst/>
              <a:gdLst>
                <a:gd name="connsiteX0" fmla="*/ 0 w 1767544"/>
                <a:gd name="connsiteY0" fmla="*/ 0 h 1572520"/>
                <a:gd name="connsiteX1" fmla="*/ 1767544 w 1767544"/>
                <a:gd name="connsiteY1" fmla="*/ 0 h 1572520"/>
                <a:gd name="connsiteX2" fmla="*/ 1767544 w 1767544"/>
                <a:gd name="connsiteY2" fmla="*/ 1572520 h 1572520"/>
                <a:gd name="connsiteX3" fmla="*/ 0 w 1767544"/>
                <a:gd name="connsiteY3" fmla="*/ 1572520 h 1572520"/>
                <a:gd name="connsiteX4" fmla="*/ 0 w 1767544"/>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7544" h="1572520">
                  <a:moveTo>
                    <a:pt x="0" y="0"/>
                  </a:moveTo>
                  <a:lnTo>
                    <a:pt x="1767544" y="0"/>
                  </a:lnTo>
                  <a:lnTo>
                    <a:pt x="1767544"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hr-HR" sz="1800" b="1" i="0" baseline="0">
                  <a:solidFill>
                    <a:schemeClr val="accent1"/>
                  </a:solidFill>
                </a:rPr>
                <a:t>Kontinuirano</a:t>
              </a:r>
            </a:p>
            <a:p>
              <a:pPr marL="0" lvl="0" indent="0" defTabSz="800100">
                <a:lnSpc>
                  <a:spcPct val="100000"/>
                </a:lnSpc>
                <a:spcBef>
                  <a:spcPct val="0"/>
                </a:spcBef>
                <a:spcAft>
                  <a:spcPct val="35000"/>
                </a:spcAft>
                <a:buNone/>
              </a:pPr>
              <a:r>
                <a:rPr lang="hr-HR" sz="1400"/>
                <a:t>Bankovni računi korisnika proračunskih sredstava postupno se dovode pod kontrolu riznice</a:t>
              </a:r>
            </a:p>
          </p:txBody>
        </p:sp>
        <p:sp>
          <p:nvSpPr>
            <p:cNvPr id="12" name="Oval 11">
              <a:extLst>
                <a:ext uri="{FF2B5EF4-FFF2-40B4-BE49-F238E27FC236}">
                  <a16:creationId xmlns:a16="http://schemas.microsoft.com/office/drawing/2014/main" id="{5E64EDBF-2E4C-F9F1-9707-2384BF78C378}"/>
                </a:ext>
              </a:extLst>
            </p:cNvPr>
            <p:cNvSpPr/>
            <p:nvPr/>
          </p:nvSpPr>
          <p:spPr>
            <a:xfrm>
              <a:off x="3311411"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3" name="Freeform 12">
              <a:extLst>
                <a:ext uri="{FF2B5EF4-FFF2-40B4-BE49-F238E27FC236}">
                  <a16:creationId xmlns:a16="http://schemas.microsoft.com/office/drawing/2014/main" id="{C6561523-6EE6-2AAF-AC2A-03E4526FF936}"/>
                </a:ext>
              </a:extLst>
            </p:cNvPr>
            <p:cNvSpPr/>
            <p:nvPr/>
          </p:nvSpPr>
          <p:spPr>
            <a:xfrm>
              <a:off x="3804043" y="1988340"/>
              <a:ext cx="2229295" cy="1572520"/>
            </a:xfrm>
            <a:custGeom>
              <a:avLst/>
              <a:gdLst>
                <a:gd name="connsiteX0" fmla="*/ 0 w 1715648"/>
                <a:gd name="connsiteY0" fmla="*/ 0 h 1572520"/>
                <a:gd name="connsiteX1" fmla="*/ 1715648 w 1715648"/>
                <a:gd name="connsiteY1" fmla="*/ 0 h 1572520"/>
                <a:gd name="connsiteX2" fmla="*/ 1715648 w 1715648"/>
                <a:gd name="connsiteY2" fmla="*/ 1572520 h 1572520"/>
                <a:gd name="connsiteX3" fmla="*/ 0 w 1715648"/>
                <a:gd name="connsiteY3" fmla="*/ 1572520 h 1572520"/>
                <a:gd name="connsiteX4" fmla="*/ 0 w 1715648"/>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648" h="1572520">
                  <a:moveTo>
                    <a:pt x="0" y="0"/>
                  </a:moveTo>
                  <a:lnTo>
                    <a:pt x="1715648" y="0"/>
                  </a:lnTo>
                  <a:lnTo>
                    <a:pt x="1715648"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hr-HR" sz="1800" b="1" i="0" baseline="0">
                  <a:solidFill>
                    <a:schemeClr val="accent1"/>
                  </a:solidFill>
                </a:rPr>
                <a:t>Kontinuirano</a:t>
              </a:r>
            </a:p>
            <a:p>
              <a:pPr marL="0" lvl="0" indent="0" defTabSz="800100">
                <a:lnSpc>
                  <a:spcPct val="100000"/>
                </a:lnSpc>
                <a:spcBef>
                  <a:spcPct val="0"/>
                </a:spcBef>
                <a:spcAft>
                  <a:spcPct val="35000"/>
                </a:spcAft>
                <a:buNone/>
              </a:pPr>
              <a:r>
                <a:rPr lang="hr-HR" sz="1400"/>
                <a:t>Kontrola riznice nad vladinim financijskim sredstvima</a:t>
              </a:r>
            </a:p>
          </p:txBody>
        </p:sp>
        <p:sp>
          <p:nvSpPr>
            <p:cNvPr id="14" name="Oval 13">
              <a:extLst>
                <a:ext uri="{FF2B5EF4-FFF2-40B4-BE49-F238E27FC236}">
                  <a16:creationId xmlns:a16="http://schemas.microsoft.com/office/drawing/2014/main" id="{224421DD-214B-4390-073C-8A09479EEAE5}"/>
                </a:ext>
              </a:extLst>
            </p:cNvPr>
            <p:cNvSpPr/>
            <p:nvPr/>
          </p:nvSpPr>
          <p:spPr>
            <a:xfrm>
              <a:off x="503376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5" name="Freeform 14">
              <a:extLst>
                <a:ext uri="{FF2B5EF4-FFF2-40B4-BE49-F238E27FC236}">
                  <a16:creationId xmlns:a16="http://schemas.microsoft.com/office/drawing/2014/main" id="{5132750B-025F-97C1-C842-FCFF6F7D9138}"/>
                </a:ext>
              </a:extLst>
            </p:cNvPr>
            <p:cNvSpPr/>
            <p:nvPr/>
          </p:nvSpPr>
          <p:spPr>
            <a:xfrm>
              <a:off x="4519504" y="4520504"/>
              <a:ext cx="3941123" cy="1728625"/>
            </a:xfrm>
            <a:custGeom>
              <a:avLst/>
              <a:gdLst>
                <a:gd name="connsiteX0" fmla="*/ 0 w 1574120"/>
                <a:gd name="connsiteY0" fmla="*/ 0 h 1572520"/>
                <a:gd name="connsiteX1" fmla="*/ 1574120 w 1574120"/>
                <a:gd name="connsiteY1" fmla="*/ 0 h 1572520"/>
                <a:gd name="connsiteX2" fmla="*/ 1574120 w 1574120"/>
                <a:gd name="connsiteY2" fmla="*/ 1572520 h 1572520"/>
                <a:gd name="connsiteX3" fmla="*/ 0 w 1574120"/>
                <a:gd name="connsiteY3" fmla="*/ 1572520 h 1572520"/>
                <a:gd name="connsiteX4" fmla="*/ 0 w 1574120"/>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120" h="1572520">
                  <a:moveTo>
                    <a:pt x="0" y="0"/>
                  </a:moveTo>
                  <a:lnTo>
                    <a:pt x="1574120" y="0"/>
                  </a:lnTo>
                  <a:lnTo>
                    <a:pt x="1574120"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hr-HR" sz="1800" b="1" i="0" baseline="0">
                  <a:solidFill>
                    <a:schemeClr val="accent1"/>
                  </a:solidFill>
                </a:rPr>
                <a:t>2006.</a:t>
              </a:r>
            </a:p>
            <a:p>
              <a:pPr marL="0" lvl="0" indent="0" defTabSz="800100">
                <a:lnSpc>
                  <a:spcPct val="100000"/>
                </a:lnSpc>
                <a:spcBef>
                  <a:spcPct val="0"/>
                </a:spcBef>
                <a:spcAft>
                  <a:spcPct val="35000"/>
                </a:spcAft>
                <a:buNone/>
              </a:pPr>
              <a:r>
                <a:rPr lang="hr-HR" sz="1400"/>
                <a:t>Bankovni računi većine korisnika proračunskih sredstava pod kontrolom riznice; međutim, i dalje se događa da korisnici proračunskih sredstava imaju više bankovnih računa</a:t>
              </a:r>
            </a:p>
          </p:txBody>
        </p:sp>
        <p:sp>
          <p:nvSpPr>
            <p:cNvPr id="16" name="Oval 15">
              <a:extLst>
                <a:ext uri="{FF2B5EF4-FFF2-40B4-BE49-F238E27FC236}">
                  <a16:creationId xmlns:a16="http://schemas.microsoft.com/office/drawing/2014/main" id="{AFEA52D8-6EF3-E96B-AC17-D7D812BB2F09}"/>
                </a:ext>
              </a:extLst>
            </p:cNvPr>
            <p:cNvSpPr/>
            <p:nvPr/>
          </p:nvSpPr>
          <p:spPr>
            <a:xfrm>
              <a:off x="6753900" y="4011476"/>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7" name="Freeform 16">
              <a:extLst>
                <a:ext uri="{FF2B5EF4-FFF2-40B4-BE49-F238E27FC236}">
                  <a16:creationId xmlns:a16="http://schemas.microsoft.com/office/drawing/2014/main" id="{565AD21D-AA9C-9F26-96E1-8CF61AFE5F1B}"/>
                </a:ext>
              </a:extLst>
            </p:cNvPr>
            <p:cNvSpPr/>
            <p:nvPr/>
          </p:nvSpPr>
          <p:spPr>
            <a:xfrm>
              <a:off x="7022414" y="2172508"/>
              <a:ext cx="4750484"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Bef>
                  <a:spcPct val="0"/>
                </a:spcBef>
                <a:spcAft>
                  <a:spcPct val="35000"/>
                </a:spcAft>
              </a:pPr>
              <a:r>
                <a:rPr lang="hr-HR" sz="1800" b="1" i="0" baseline="0">
                  <a:solidFill>
                    <a:schemeClr val="accent1"/>
                  </a:solidFill>
                </a:rPr>
                <a:t>2010. </a:t>
              </a:r>
              <a:r>
                <a:rPr lang="hr-HR" b="1">
                  <a:solidFill>
                    <a:srgbClr val="54311C"/>
                  </a:solidFill>
                </a:rPr>
                <a:t>Uvođenje AGFIS-a u punom obuhvatu</a:t>
              </a:r>
            </a:p>
            <a:p>
              <a:pPr marL="0" lvl="0" indent="0" defTabSz="800100">
                <a:lnSpc>
                  <a:spcPct val="100000"/>
                </a:lnSpc>
                <a:spcBef>
                  <a:spcPct val="0"/>
                </a:spcBef>
                <a:spcAft>
                  <a:spcPct val="35000"/>
                </a:spcAft>
                <a:buNone/>
              </a:pPr>
              <a:r>
                <a:rPr lang="hr-HR" sz="1400"/>
                <a:t>Bankovni računi svih korisnika proračunskih sredstava pod kontrolom riznice; konsolidacija bankovnih računa u tijeku; bankovni računi konsolidiraju se u jedan bankovni računi po pokrajini/regiji/oblasti</a:t>
              </a:r>
            </a:p>
          </p:txBody>
        </p:sp>
        <p:sp>
          <p:nvSpPr>
            <p:cNvPr id="18" name="Oval 17">
              <a:extLst>
                <a:ext uri="{FF2B5EF4-FFF2-40B4-BE49-F238E27FC236}">
                  <a16:creationId xmlns:a16="http://schemas.microsoft.com/office/drawing/2014/main" id="{AA9EFEED-3A11-AFAC-A7F7-5F1FD77728F5}"/>
                </a:ext>
              </a:extLst>
            </p:cNvPr>
            <p:cNvSpPr/>
            <p:nvPr/>
          </p:nvSpPr>
          <p:spPr>
            <a:xfrm>
              <a:off x="8486833"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sp>
          <p:nvSpPr>
            <p:cNvPr id="19" name="Freeform 18">
              <a:extLst>
                <a:ext uri="{FF2B5EF4-FFF2-40B4-BE49-F238E27FC236}">
                  <a16:creationId xmlns:a16="http://schemas.microsoft.com/office/drawing/2014/main" id="{3D7176A4-615D-9349-DC88-FC8F950E522B}"/>
                </a:ext>
              </a:extLst>
            </p:cNvPr>
            <p:cNvSpPr/>
            <p:nvPr/>
          </p:nvSpPr>
          <p:spPr>
            <a:xfrm>
              <a:off x="8625574" y="4531288"/>
              <a:ext cx="3229798" cy="1756689"/>
            </a:xfrm>
            <a:custGeom>
              <a:avLst/>
              <a:gdLst>
                <a:gd name="connsiteX0" fmla="*/ 0 w 1517906"/>
                <a:gd name="connsiteY0" fmla="*/ 0 h 1572520"/>
                <a:gd name="connsiteX1" fmla="*/ 1517906 w 1517906"/>
                <a:gd name="connsiteY1" fmla="*/ 0 h 1572520"/>
                <a:gd name="connsiteX2" fmla="*/ 1517906 w 1517906"/>
                <a:gd name="connsiteY2" fmla="*/ 1572520 h 1572520"/>
                <a:gd name="connsiteX3" fmla="*/ 0 w 1517906"/>
                <a:gd name="connsiteY3" fmla="*/ 1572520 h 1572520"/>
                <a:gd name="connsiteX4" fmla="*/ 0 w 1517906"/>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906" h="1572520">
                  <a:moveTo>
                    <a:pt x="0" y="0"/>
                  </a:moveTo>
                  <a:lnTo>
                    <a:pt x="1517906" y="0"/>
                  </a:lnTo>
                  <a:lnTo>
                    <a:pt x="1517906"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hr-HR" sz="1800" b="1" baseline="0">
                  <a:solidFill>
                    <a:schemeClr val="accent1"/>
                  </a:solidFill>
                </a:rPr>
                <a:t>2023.</a:t>
              </a:r>
            </a:p>
            <a:p>
              <a:pPr marL="0" lvl="0" indent="0" defTabSz="800100">
                <a:lnSpc>
                  <a:spcPct val="100000"/>
                </a:lnSpc>
                <a:spcBef>
                  <a:spcPct val="0"/>
                </a:spcBef>
                <a:spcAft>
                  <a:spcPct val="35000"/>
                </a:spcAft>
                <a:buNone/>
              </a:pPr>
              <a:r>
                <a:rPr lang="hr-HR" sz="1400"/>
                <a:t>Bankovni računi svih korisnika proračunskih sredstava pod kontrolom riznice; konsolidacija bankovnih računa: svi bankovni računi konsolidirani su u JRR</a:t>
              </a:r>
            </a:p>
          </p:txBody>
        </p:sp>
        <p:sp>
          <p:nvSpPr>
            <p:cNvPr id="20" name="Oval 19">
              <a:extLst>
                <a:ext uri="{FF2B5EF4-FFF2-40B4-BE49-F238E27FC236}">
                  <a16:creationId xmlns:a16="http://schemas.microsoft.com/office/drawing/2014/main" id="{870B2B44-057F-D78B-D8F4-C9A2F1E4B374}"/>
                </a:ext>
              </a:extLst>
            </p:cNvPr>
            <p:cNvSpPr/>
            <p:nvPr/>
          </p:nvSpPr>
          <p:spPr>
            <a:xfrm>
              <a:off x="10224548"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lstStyle/>
            <a:p>
              <a:endParaRPr lang="en-US"/>
            </a:p>
          </p:txBody>
        </p:sp>
      </p:grpSp>
      <p:pic>
        <p:nvPicPr>
          <p:cNvPr id="5" name="Picture 4">
            <a:extLst>
              <a:ext uri="{FF2B5EF4-FFF2-40B4-BE49-F238E27FC236}">
                <a16:creationId xmlns:a16="http://schemas.microsoft.com/office/drawing/2014/main" id="{5F1E60D5-5DED-4DCA-734C-319DB4443662}"/>
              </a:ext>
            </a:extLst>
          </p:cNvPr>
          <p:cNvPicPr>
            <a:picLocks noChangeAspect="1"/>
          </p:cNvPicPr>
          <p:nvPr/>
        </p:nvPicPr>
        <p:blipFill>
          <a:blip r:embed="rId3"/>
          <a:stretch>
            <a:fillRect/>
          </a:stretch>
        </p:blipFill>
        <p:spPr>
          <a:xfrm>
            <a:off x="0" y="-4519"/>
            <a:ext cx="1641987" cy="1616331"/>
          </a:xfrm>
          <a:prstGeom prst="rect">
            <a:avLst/>
          </a:prstGeom>
        </p:spPr>
      </p:pic>
    </p:spTree>
    <p:extLst>
      <p:ext uri="{BB962C8B-B14F-4D97-AF65-F5344CB8AC3E}">
        <p14:creationId xmlns:p14="http://schemas.microsoft.com/office/powerpoint/2010/main" val="38148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E23193-9E88-BC4D-A0C2-CE2C71664769}"/>
              </a:ext>
            </a:extLst>
          </p:cNvPr>
          <p:cNvPicPr>
            <a:picLocks noGrp="1" noChangeAspect="1"/>
          </p:cNvPicPr>
          <p:nvPr>
            <p:ph idx="1"/>
          </p:nvPr>
        </p:nvPicPr>
        <p:blipFill>
          <a:blip r:embed="rId2"/>
          <a:stretch>
            <a:fillRect/>
          </a:stretch>
        </p:blipFill>
        <p:spPr>
          <a:xfrm>
            <a:off x="0" y="1350878"/>
            <a:ext cx="12192000" cy="5417182"/>
          </a:xfrm>
          <a:noFill/>
          <a:ln>
            <a:solidFill>
              <a:srgbClr val="A50021"/>
            </a:solidFill>
          </a:ln>
        </p:spPr>
      </p:pic>
      <p:sp>
        <p:nvSpPr>
          <p:cNvPr id="5" name="Slide Number Placeholder 4">
            <a:extLst>
              <a:ext uri="{FF2B5EF4-FFF2-40B4-BE49-F238E27FC236}">
                <a16:creationId xmlns:a16="http://schemas.microsoft.com/office/drawing/2014/main" id="{5F25107C-1DFA-923B-D502-898D69182831}"/>
              </a:ext>
            </a:extLst>
          </p:cNvPr>
          <p:cNvSpPr>
            <a:spLocks noGrp="1"/>
          </p:cNvSpPr>
          <p:nvPr>
            <p:ph type="sldNum" sz="quarter" idx="23"/>
          </p:nvPr>
        </p:nvSpPr>
        <p:spPr>
          <a:xfrm>
            <a:off x="8810336" y="6356350"/>
            <a:ext cx="2743200" cy="365125"/>
          </a:xfrm>
        </p:spPr>
        <p:txBody>
          <a:bodyPr anchor="ctr">
            <a:normAutofit/>
          </a:bodyPr>
          <a:lstStyle/>
          <a:p>
            <a:pPr>
              <a:spcAft>
                <a:spcPts val="600"/>
              </a:spcAft>
            </a:pPr>
            <a:fld id="{295C7AAE-A677-454A-8BDB-62A0650ACE98}" type="slidenum">
              <a:rPr lang="en-US" smtClean="0"/>
              <a:pPr>
                <a:spcAft>
                  <a:spcPts val="600"/>
                </a:spcAft>
              </a:pPr>
              <a:t>5</a:t>
            </a:fld>
            <a:endParaRPr lang="en-US"/>
          </a:p>
        </p:txBody>
      </p:sp>
      <p:sp>
        <p:nvSpPr>
          <p:cNvPr id="10" name="TextBox 9">
            <a:extLst>
              <a:ext uri="{FF2B5EF4-FFF2-40B4-BE49-F238E27FC236}">
                <a16:creationId xmlns:a16="http://schemas.microsoft.com/office/drawing/2014/main" id="{533E893D-5DBF-E695-88FF-BC853A632CE2}"/>
              </a:ext>
            </a:extLst>
          </p:cNvPr>
          <p:cNvSpPr txBox="1"/>
          <p:nvPr/>
        </p:nvSpPr>
        <p:spPr>
          <a:xfrm>
            <a:off x="3494901" y="1651707"/>
            <a:ext cx="5472790" cy="430887"/>
          </a:xfrm>
          <a:prstGeom prst="rect">
            <a:avLst/>
          </a:prstGeom>
          <a:noFill/>
        </p:spPr>
        <p:txBody>
          <a:bodyPr wrap="square">
            <a:spAutoFit/>
          </a:bodyPr>
          <a:lstStyle/>
          <a:p>
            <a:pPr lvl="0"/>
            <a:r>
              <a:rPr lang="hr-HR" sz="2200" b="1">
                <a:solidFill>
                  <a:schemeClr val="bg1">
                    <a:lumMod val="85000"/>
                  </a:schemeClr>
                </a:solidFill>
              </a:rPr>
              <a:t>Kategorizacija javnog sektora u Albaniji</a:t>
            </a:r>
          </a:p>
        </p:txBody>
      </p:sp>
      <p:sp>
        <p:nvSpPr>
          <p:cNvPr id="13" name="TextBox 12">
            <a:extLst>
              <a:ext uri="{FF2B5EF4-FFF2-40B4-BE49-F238E27FC236}">
                <a16:creationId xmlns:a16="http://schemas.microsoft.com/office/drawing/2014/main" id="{31FBA817-946B-2224-86D6-23277EC5388B}"/>
              </a:ext>
            </a:extLst>
          </p:cNvPr>
          <p:cNvSpPr txBox="1"/>
          <p:nvPr/>
        </p:nvSpPr>
        <p:spPr>
          <a:xfrm>
            <a:off x="3916218" y="2887797"/>
            <a:ext cx="4479637" cy="400110"/>
          </a:xfrm>
          <a:prstGeom prst="rect">
            <a:avLst/>
          </a:prstGeom>
          <a:noFill/>
        </p:spPr>
        <p:txBody>
          <a:bodyPr wrap="square">
            <a:spAutoFit/>
          </a:bodyPr>
          <a:lstStyle/>
          <a:p>
            <a:pPr lvl="0"/>
            <a:r>
              <a:rPr lang="hr-HR" sz="2000" b="1">
                <a:solidFill>
                  <a:schemeClr val="accent2">
                    <a:lumMod val="25000"/>
                  </a:schemeClr>
                </a:solidFill>
              </a:rPr>
              <a:t>Institucionalni sektori/podsektori</a:t>
            </a:r>
          </a:p>
        </p:txBody>
      </p:sp>
      <p:sp>
        <p:nvSpPr>
          <p:cNvPr id="17" name="TextBox 16">
            <a:extLst>
              <a:ext uri="{FF2B5EF4-FFF2-40B4-BE49-F238E27FC236}">
                <a16:creationId xmlns:a16="http://schemas.microsoft.com/office/drawing/2014/main" id="{85BF8E67-1103-104D-8D87-28BC3AFA989D}"/>
              </a:ext>
            </a:extLst>
          </p:cNvPr>
          <p:cNvSpPr txBox="1"/>
          <p:nvPr/>
        </p:nvSpPr>
        <p:spPr>
          <a:xfrm>
            <a:off x="1952429" y="3364300"/>
            <a:ext cx="3084945" cy="369332"/>
          </a:xfrm>
          <a:prstGeom prst="rect">
            <a:avLst/>
          </a:prstGeom>
          <a:noFill/>
        </p:spPr>
        <p:txBody>
          <a:bodyPr wrap="square">
            <a:spAutoFit/>
          </a:bodyPr>
          <a:lstStyle/>
          <a:p>
            <a:pPr lvl="0"/>
            <a:r>
              <a:rPr lang="hr-HR"/>
              <a:t>Središnja razina vlasti</a:t>
            </a:r>
          </a:p>
        </p:txBody>
      </p:sp>
      <p:sp>
        <p:nvSpPr>
          <p:cNvPr id="21" name="TextBox 20">
            <a:extLst>
              <a:ext uri="{FF2B5EF4-FFF2-40B4-BE49-F238E27FC236}">
                <a16:creationId xmlns:a16="http://schemas.microsoft.com/office/drawing/2014/main" id="{A50F8982-BCC7-2333-270B-3DA40F2921AF}"/>
              </a:ext>
            </a:extLst>
          </p:cNvPr>
          <p:cNvSpPr txBox="1"/>
          <p:nvPr/>
        </p:nvSpPr>
        <p:spPr>
          <a:xfrm>
            <a:off x="8395855" y="3364300"/>
            <a:ext cx="2429164" cy="369332"/>
          </a:xfrm>
          <a:prstGeom prst="rect">
            <a:avLst/>
          </a:prstGeom>
          <a:noFill/>
        </p:spPr>
        <p:txBody>
          <a:bodyPr wrap="square">
            <a:spAutoFit/>
          </a:bodyPr>
          <a:lstStyle/>
          <a:p>
            <a:pPr lvl="0"/>
            <a:r>
              <a:rPr lang="hr-HR"/>
              <a:t>Lokalna razina vlasti</a:t>
            </a:r>
          </a:p>
        </p:txBody>
      </p:sp>
      <p:sp>
        <p:nvSpPr>
          <p:cNvPr id="25" name="TextBox 24">
            <a:extLst>
              <a:ext uri="{FF2B5EF4-FFF2-40B4-BE49-F238E27FC236}">
                <a16:creationId xmlns:a16="http://schemas.microsoft.com/office/drawing/2014/main" id="{22D92CC2-5222-CBCB-AD47-9B58BDB74869}"/>
              </a:ext>
            </a:extLst>
          </p:cNvPr>
          <p:cNvSpPr txBox="1"/>
          <p:nvPr/>
        </p:nvSpPr>
        <p:spPr>
          <a:xfrm>
            <a:off x="120073" y="3873713"/>
            <a:ext cx="12127345" cy="784830"/>
          </a:xfrm>
          <a:prstGeom prst="rect">
            <a:avLst/>
          </a:prstGeom>
          <a:noFill/>
        </p:spPr>
        <p:txBody>
          <a:bodyPr wrap="square">
            <a:spAutoFit/>
          </a:bodyPr>
          <a:lstStyle/>
          <a:p>
            <a:pPr lvl="0"/>
            <a:r>
              <a:rPr lang="hr-HR" u="none" dirty="0">
                <a:solidFill>
                  <a:schemeClr val="tx1"/>
                </a:solidFill>
              </a:rPr>
              <a:t>					Posebni fondovi</a:t>
            </a:r>
          </a:p>
          <a:p>
            <a:pPr lvl="0"/>
            <a:r>
              <a:rPr lang="hr-HR" sz="900" dirty="0"/>
              <a:t>                                                                                                                                                                       </a:t>
            </a:r>
          </a:p>
          <a:p>
            <a:pPr lvl="0"/>
            <a:r>
              <a:rPr lang="hr-HR" u="none" dirty="0">
                <a:solidFill>
                  <a:schemeClr val="tx1"/>
                </a:solidFill>
              </a:rPr>
              <a:t> </a:t>
            </a:r>
            <a:r>
              <a:rPr lang="hr-HR" sz="1600" dirty="0">
                <a:solidFill>
                  <a:schemeClr val="tx1"/>
                </a:solidFill>
              </a:rPr>
              <a:t>             Socijalno osiguranje                                   Zdravstveno osiguranje                    Naknada bivšim vlasnicima imovine</a:t>
            </a:r>
          </a:p>
        </p:txBody>
      </p:sp>
      <p:pic>
        <p:nvPicPr>
          <p:cNvPr id="29" name="Picture 28">
            <a:extLst>
              <a:ext uri="{FF2B5EF4-FFF2-40B4-BE49-F238E27FC236}">
                <a16:creationId xmlns:a16="http://schemas.microsoft.com/office/drawing/2014/main" id="{D54A14A5-82A5-FCAE-9D3B-C1D62A1BD375}"/>
              </a:ext>
            </a:extLst>
          </p:cNvPr>
          <p:cNvPicPr>
            <a:picLocks noChangeAspect="1"/>
          </p:cNvPicPr>
          <p:nvPr/>
        </p:nvPicPr>
        <p:blipFill>
          <a:blip r:embed="rId3"/>
          <a:stretch>
            <a:fillRect/>
          </a:stretch>
        </p:blipFill>
        <p:spPr>
          <a:xfrm>
            <a:off x="719879" y="4439630"/>
            <a:ext cx="209579" cy="209579"/>
          </a:xfrm>
          <a:prstGeom prst="rect">
            <a:avLst/>
          </a:prstGeom>
        </p:spPr>
      </p:pic>
      <p:pic>
        <p:nvPicPr>
          <p:cNvPr id="36" name="Picture 35">
            <a:extLst>
              <a:ext uri="{FF2B5EF4-FFF2-40B4-BE49-F238E27FC236}">
                <a16:creationId xmlns:a16="http://schemas.microsoft.com/office/drawing/2014/main" id="{D9B31441-E385-20FA-3660-C8AF5A652231}"/>
              </a:ext>
            </a:extLst>
          </p:cNvPr>
          <p:cNvPicPr>
            <a:picLocks noChangeAspect="1"/>
          </p:cNvPicPr>
          <p:nvPr/>
        </p:nvPicPr>
        <p:blipFill>
          <a:blip r:embed="rId3"/>
          <a:stretch>
            <a:fillRect/>
          </a:stretch>
        </p:blipFill>
        <p:spPr>
          <a:xfrm>
            <a:off x="4226507" y="4435550"/>
            <a:ext cx="209579" cy="209579"/>
          </a:xfrm>
          <a:prstGeom prst="rect">
            <a:avLst/>
          </a:prstGeom>
        </p:spPr>
      </p:pic>
      <p:pic>
        <p:nvPicPr>
          <p:cNvPr id="38" name="Picture 37">
            <a:extLst>
              <a:ext uri="{FF2B5EF4-FFF2-40B4-BE49-F238E27FC236}">
                <a16:creationId xmlns:a16="http://schemas.microsoft.com/office/drawing/2014/main" id="{F93EE7EF-7D0C-7899-FDE3-EA869233E435}"/>
              </a:ext>
            </a:extLst>
          </p:cNvPr>
          <p:cNvPicPr>
            <a:picLocks noChangeAspect="1"/>
          </p:cNvPicPr>
          <p:nvPr/>
        </p:nvPicPr>
        <p:blipFill>
          <a:blip r:embed="rId3"/>
          <a:stretch>
            <a:fillRect/>
          </a:stretch>
        </p:blipFill>
        <p:spPr>
          <a:xfrm>
            <a:off x="7628345" y="4455208"/>
            <a:ext cx="209579" cy="209579"/>
          </a:xfrm>
          <a:prstGeom prst="rect">
            <a:avLst/>
          </a:prstGeom>
        </p:spPr>
      </p:pic>
      <p:sp>
        <p:nvSpPr>
          <p:cNvPr id="40" name="TextBox 39">
            <a:extLst>
              <a:ext uri="{FF2B5EF4-FFF2-40B4-BE49-F238E27FC236}">
                <a16:creationId xmlns:a16="http://schemas.microsoft.com/office/drawing/2014/main" id="{8B511770-0DAC-B686-0BD3-14AFA3CDC5EC}"/>
              </a:ext>
            </a:extLst>
          </p:cNvPr>
          <p:cNvSpPr txBox="1"/>
          <p:nvPr/>
        </p:nvSpPr>
        <p:spPr>
          <a:xfrm>
            <a:off x="457753" y="4909714"/>
            <a:ext cx="3496517" cy="369332"/>
          </a:xfrm>
          <a:prstGeom prst="rect">
            <a:avLst/>
          </a:prstGeom>
          <a:noFill/>
        </p:spPr>
        <p:txBody>
          <a:bodyPr wrap="square">
            <a:spAutoFit/>
          </a:bodyPr>
          <a:lstStyle/>
          <a:p>
            <a:pPr lvl="0"/>
            <a:r>
              <a:rPr lang="hr-HR" u="none" dirty="0"/>
              <a:t>Javna financijska poduzeća</a:t>
            </a:r>
          </a:p>
        </p:txBody>
      </p:sp>
      <p:sp>
        <p:nvSpPr>
          <p:cNvPr id="42" name="TextBox 41">
            <a:extLst>
              <a:ext uri="{FF2B5EF4-FFF2-40B4-BE49-F238E27FC236}">
                <a16:creationId xmlns:a16="http://schemas.microsoft.com/office/drawing/2014/main" id="{BA23337F-8C97-72AA-4EC8-01F0D9E560FC}"/>
              </a:ext>
            </a:extLst>
          </p:cNvPr>
          <p:cNvSpPr txBox="1"/>
          <p:nvPr/>
        </p:nvSpPr>
        <p:spPr>
          <a:xfrm>
            <a:off x="5037374" y="4893460"/>
            <a:ext cx="2114204" cy="369332"/>
          </a:xfrm>
          <a:prstGeom prst="rect">
            <a:avLst/>
          </a:prstGeom>
          <a:noFill/>
        </p:spPr>
        <p:txBody>
          <a:bodyPr wrap="square">
            <a:spAutoFit/>
          </a:bodyPr>
          <a:lstStyle/>
          <a:p>
            <a:pPr lvl="0"/>
            <a:r>
              <a:rPr lang="hr-HR"/>
              <a:t>Središnja banka</a:t>
            </a:r>
          </a:p>
        </p:txBody>
      </p:sp>
      <p:sp>
        <p:nvSpPr>
          <p:cNvPr id="44" name="TextBox 43">
            <a:extLst>
              <a:ext uri="{FF2B5EF4-FFF2-40B4-BE49-F238E27FC236}">
                <a16:creationId xmlns:a16="http://schemas.microsoft.com/office/drawing/2014/main" id="{6D953F09-2756-D6C3-1957-7C73F3B17CB4}"/>
              </a:ext>
            </a:extLst>
          </p:cNvPr>
          <p:cNvSpPr txBox="1"/>
          <p:nvPr/>
        </p:nvSpPr>
        <p:spPr>
          <a:xfrm>
            <a:off x="7900545" y="4880343"/>
            <a:ext cx="3895355" cy="369332"/>
          </a:xfrm>
          <a:prstGeom prst="rect">
            <a:avLst/>
          </a:prstGeom>
          <a:noFill/>
        </p:spPr>
        <p:txBody>
          <a:bodyPr wrap="square">
            <a:spAutoFit/>
          </a:bodyPr>
          <a:lstStyle/>
          <a:p>
            <a:pPr lvl="0"/>
            <a:r>
              <a:rPr lang="hr-HR" u="none"/>
              <a:t>Javna nefinancijska poduzeća</a:t>
            </a:r>
          </a:p>
        </p:txBody>
      </p:sp>
      <p:sp>
        <p:nvSpPr>
          <p:cNvPr id="46" name="TextBox 45">
            <a:extLst>
              <a:ext uri="{FF2B5EF4-FFF2-40B4-BE49-F238E27FC236}">
                <a16:creationId xmlns:a16="http://schemas.microsoft.com/office/drawing/2014/main" id="{5EF7A798-8815-5978-DC55-74527AF95D48}"/>
              </a:ext>
            </a:extLst>
          </p:cNvPr>
          <p:cNvSpPr txBox="1"/>
          <p:nvPr/>
        </p:nvSpPr>
        <p:spPr>
          <a:xfrm>
            <a:off x="2757055" y="5868387"/>
            <a:ext cx="6853382" cy="400110"/>
          </a:xfrm>
          <a:prstGeom prst="rect">
            <a:avLst/>
          </a:prstGeom>
          <a:noFill/>
        </p:spPr>
        <p:txBody>
          <a:bodyPr wrap="square">
            <a:spAutoFit/>
          </a:bodyPr>
          <a:lstStyle/>
          <a:p>
            <a:pPr lvl="0"/>
            <a:r>
              <a:rPr lang="hr-HR" sz="2000" b="1">
                <a:solidFill>
                  <a:schemeClr val="bg1">
                    <a:lumMod val="95000"/>
                  </a:schemeClr>
                </a:solidFill>
              </a:rPr>
              <a:t>Izvanproračunski institucionalni sektori/podsektori</a:t>
            </a:r>
          </a:p>
        </p:txBody>
      </p:sp>
      <p:sp>
        <p:nvSpPr>
          <p:cNvPr id="48" name="TextBox 47">
            <a:extLst>
              <a:ext uri="{FF2B5EF4-FFF2-40B4-BE49-F238E27FC236}">
                <a16:creationId xmlns:a16="http://schemas.microsoft.com/office/drawing/2014/main" id="{32FE31F1-F1EA-E757-A68E-6C73C0049AD4}"/>
              </a:ext>
            </a:extLst>
          </p:cNvPr>
          <p:cNvSpPr txBox="1"/>
          <p:nvPr/>
        </p:nvSpPr>
        <p:spPr>
          <a:xfrm>
            <a:off x="824669" y="6398728"/>
            <a:ext cx="4513949" cy="338554"/>
          </a:xfrm>
          <a:prstGeom prst="rect">
            <a:avLst/>
          </a:prstGeom>
          <a:noFill/>
        </p:spPr>
        <p:txBody>
          <a:bodyPr wrap="square">
            <a:spAutoFit/>
          </a:bodyPr>
          <a:lstStyle/>
          <a:p>
            <a:pPr lvl="0"/>
            <a:r>
              <a:rPr lang="hr-HR" sz="1600" dirty="0"/>
              <a:t>Izvanproračunski subjekti središnje razine vlasti</a:t>
            </a:r>
          </a:p>
        </p:txBody>
      </p:sp>
      <p:sp>
        <p:nvSpPr>
          <p:cNvPr id="50" name="TextBox 49">
            <a:extLst>
              <a:ext uri="{FF2B5EF4-FFF2-40B4-BE49-F238E27FC236}">
                <a16:creationId xmlns:a16="http://schemas.microsoft.com/office/drawing/2014/main" id="{8CF00555-FCB8-22A8-A59B-AA8BC9D97D55}"/>
              </a:ext>
            </a:extLst>
          </p:cNvPr>
          <p:cNvSpPr txBox="1"/>
          <p:nvPr/>
        </p:nvSpPr>
        <p:spPr>
          <a:xfrm>
            <a:off x="7264222" y="6378582"/>
            <a:ext cx="4288079" cy="307777"/>
          </a:xfrm>
          <a:prstGeom prst="rect">
            <a:avLst/>
          </a:prstGeom>
          <a:noFill/>
        </p:spPr>
        <p:txBody>
          <a:bodyPr wrap="square">
            <a:spAutoFit/>
          </a:bodyPr>
          <a:lstStyle/>
          <a:p>
            <a:pPr lvl="0"/>
            <a:r>
              <a:rPr lang="hr-HR" sz="1400" dirty="0"/>
              <a:t>Izvanproračunski subjekti lokalne razine vlasti</a:t>
            </a:r>
          </a:p>
        </p:txBody>
      </p:sp>
      <p:sp>
        <p:nvSpPr>
          <p:cNvPr id="52" name="TextBox 51">
            <a:extLst>
              <a:ext uri="{FF2B5EF4-FFF2-40B4-BE49-F238E27FC236}">
                <a16:creationId xmlns:a16="http://schemas.microsoft.com/office/drawing/2014/main" id="{14A205CE-EB1A-9676-E740-B74F22F48E0F}"/>
              </a:ext>
            </a:extLst>
          </p:cNvPr>
          <p:cNvSpPr txBox="1"/>
          <p:nvPr/>
        </p:nvSpPr>
        <p:spPr>
          <a:xfrm>
            <a:off x="220090" y="783727"/>
            <a:ext cx="11687164" cy="523220"/>
          </a:xfrm>
          <a:prstGeom prst="rect">
            <a:avLst/>
          </a:prstGeom>
          <a:noFill/>
        </p:spPr>
        <p:txBody>
          <a:bodyPr wrap="square">
            <a:spAutoFit/>
          </a:bodyPr>
          <a:lstStyle/>
          <a:p>
            <a:pPr algn="just"/>
            <a:r>
              <a:rPr lang="hr-HR" sz="1400" dirty="0">
                <a:solidFill>
                  <a:schemeClr val="tx1">
                    <a:hueOff val="0"/>
                    <a:satOff val="0"/>
                    <a:lumOff val="0"/>
                    <a:alphaOff val="0"/>
                  </a:schemeClr>
                </a:solidFill>
              </a:rPr>
              <a:t>Jedan je od izazova osigurati da JRR ima cjelovit obuhvat, tj. u idealnom slučaju JRR obuhvaća gotovinska salda svih vladinih tijela, neovisno o tome je li riječ o proračunskim ili izvanproračunskim tijelima, kako bi se osigurala potpuna konsolidacija vladinih gotovinskih sredstava.</a:t>
            </a:r>
          </a:p>
        </p:txBody>
      </p:sp>
      <p:sp>
        <p:nvSpPr>
          <p:cNvPr id="53" name="Title 1">
            <a:extLst>
              <a:ext uri="{FF2B5EF4-FFF2-40B4-BE49-F238E27FC236}">
                <a16:creationId xmlns:a16="http://schemas.microsoft.com/office/drawing/2014/main" id="{513AFA42-2A06-A62D-47D4-DB5DB281C29F}"/>
              </a:ext>
            </a:extLst>
          </p:cNvPr>
          <p:cNvSpPr txBox="1">
            <a:spLocks/>
          </p:cNvSpPr>
          <p:nvPr/>
        </p:nvSpPr>
        <p:spPr>
          <a:xfrm>
            <a:off x="4436086" y="145604"/>
            <a:ext cx="2715492" cy="50789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hr-HR" sz="3600" b="1" dirty="0">
                <a:ln/>
                <a:solidFill>
                  <a:schemeClr val="accent6">
                    <a:lumMod val="75000"/>
                  </a:schemeClr>
                </a:solidFill>
                <a:latin typeface="+mn-lt"/>
              </a:rPr>
              <a:t>OBUHVAT</a:t>
            </a:r>
          </a:p>
        </p:txBody>
      </p:sp>
    </p:spTree>
    <p:extLst>
      <p:ext uri="{BB962C8B-B14F-4D97-AF65-F5344CB8AC3E}">
        <p14:creationId xmlns:p14="http://schemas.microsoft.com/office/powerpoint/2010/main" val="158850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67BE-B026-1F48-8512-45DC759CD8AE}"/>
              </a:ext>
            </a:extLst>
          </p:cNvPr>
          <p:cNvSpPr>
            <a:spLocks noGrp="1"/>
          </p:cNvSpPr>
          <p:nvPr>
            <p:ph type="title"/>
          </p:nvPr>
        </p:nvSpPr>
        <p:spPr>
          <a:xfrm>
            <a:off x="4181444" y="258244"/>
            <a:ext cx="4337234" cy="779849"/>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b="1">
                <a:ln/>
                <a:solidFill>
                  <a:schemeClr val="accent6">
                    <a:lumMod val="75000"/>
                  </a:schemeClr>
                </a:solidFill>
                <a:latin typeface="+mn-lt"/>
              </a:rPr>
              <a:t>OBUHVAT</a:t>
            </a:r>
          </a:p>
        </p:txBody>
      </p:sp>
      <p:sp>
        <p:nvSpPr>
          <p:cNvPr id="20" name="Text Placeholder 19">
            <a:extLst>
              <a:ext uri="{FF2B5EF4-FFF2-40B4-BE49-F238E27FC236}">
                <a16:creationId xmlns:a16="http://schemas.microsoft.com/office/drawing/2014/main" id="{D32DDF84-DF3E-9DBB-67F6-123251884EE5}"/>
              </a:ext>
            </a:extLst>
          </p:cNvPr>
          <p:cNvSpPr>
            <a:spLocks noGrp="1"/>
          </p:cNvSpPr>
          <p:nvPr>
            <p:ph type="body" sz="quarter" idx="26"/>
          </p:nvPr>
        </p:nvSpPr>
        <p:spPr>
          <a:xfrm>
            <a:off x="399425" y="2179638"/>
            <a:ext cx="1743075" cy="3884612"/>
          </a:xfrm>
        </p:spPr>
        <p:txBody>
          <a:bodyPr/>
          <a:lstStyle/>
          <a:p>
            <a:r>
              <a:rPr lang="hr-HR">
                <a:solidFill>
                  <a:schemeClr val="accent2">
                    <a:lumMod val="25000"/>
                    <a:alpha val="10000"/>
                  </a:schemeClr>
                </a:solidFill>
              </a:rPr>
              <a:t>1</a:t>
            </a:r>
          </a:p>
        </p:txBody>
      </p:sp>
      <p:sp>
        <p:nvSpPr>
          <p:cNvPr id="5" name="Text Placeholder 4">
            <a:extLst>
              <a:ext uri="{FF2B5EF4-FFF2-40B4-BE49-F238E27FC236}">
                <a16:creationId xmlns:a16="http://schemas.microsoft.com/office/drawing/2014/main" id="{AA5C3CFB-D853-978B-6688-1A361A5D690D}"/>
              </a:ext>
            </a:extLst>
          </p:cNvPr>
          <p:cNvSpPr>
            <a:spLocks noGrp="1"/>
          </p:cNvSpPr>
          <p:nvPr>
            <p:ph type="body" sz="quarter" idx="15"/>
          </p:nvPr>
        </p:nvSpPr>
        <p:spPr>
          <a:xfrm>
            <a:off x="1242672" y="2832928"/>
            <a:ext cx="1743062" cy="2158264"/>
          </a:xfrm>
        </p:spPr>
        <p:txBody>
          <a:bodyPr/>
          <a:lstStyle/>
          <a:p>
            <a:pPr marL="182880" indent="-182880">
              <a:buClr>
                <a:srgbClr val="00B050"/>
              </a:buClr>
              <a:buFont typeface="Wingdings" panose="05000000000000000000" pitchFamily="2" charset="2"/>
              <a:buChar char="§"/>
            </a:pPr>
            <a:r>
              <a:rPr lang="hr-HR" sz="1800" b="1">
                <a:solidFill>
                  <a:srgbClr val="54311C"/>
                </a:solidFill>
              </a:rPr>
              <a:t>JRR – SVE VALUTE</a:t>
            </a:r>
          </a:p>
          <a:p>
            <a:pPr marL="182880" indent="-182880">
              <a:buClr>
                <a:srgbClr val="00B050"/>
              </a:buClr>
              <a:buFont typeface="Wingdings" panose="05000000000000000000" pitchFamily="2" charset="2"/>
              <a:buChar char="§"/>
            </a:pPr>
            <a:r>
              <a:rPr lang="hr-HR" sz="1800" b="1">
                <a:solidFill>
                  <a:srgbClr val="54311C"/>
                </a:solidFill>
              </a:rPr>
              <a:t>JRR – EUR</a:t>
            </a:r>
          </a:p>
          <a:p>
            <a:pPr marL="182880" indent="-182880">
              <a:buClr>
                <a:srgbClr val="00B050"/>
              </a:buClr>
              <a:buFont typeface="Wingdings" panose="05000000000000000000" pitchFamily="2" charset="2"/>
              <a:buChar char="§"/>
            </a:pPr>
            <a:r>
              <a:rPr lang="hr-HR" sz="1800" b="1">
                <a:solidFill>
                  <a:srgbClr val="54311C"/>
                </a:solidFill>
              </a:rPr>
              <a:t>JRR – USD</a:t>
            </a:r>
          </a:p>
          <a:p>
            <a:pPr marL="182880" indent="-182880">
              <a:buClr>
                <a:srgbClr val="00B050"/>
              </a:buClr>
              <a:buFont typeface="Wingdings" panose="05000000000000000000" pitchFamily="2" charset="2"/>
              <a:buChar char="§"/>
            </a:pPr>
            <a:r>
              <a:rPr lang="hr-HR" sz="1800" b="1">
                <a:solidFill>
                  <a:srgbClr val="54311C"/>
                </a:solidFill>
              </a:rPr>
              <a:t>JRR – SDR</a:t>
            </a:r>
          </a:p>
        </p:txBody>
      </p:sp>
      <p:sp>
        <p:nvSpPr>
          <p:cNvPr id="21" name="Text Placeholder 20">
            <a:extLst>
              <a:ext uri="{FF2B5EF4-FFF2-40B4-BE49-F238E27FC236}">
                <a16:creationId xmlns:a16="http://schemas.microsoft.com/office/drawing/2014/main" id="{610B3F0F-637F-BBEC-B050-71F3B5F80724}"/>
              </a:ext>
            </a:extLst>
          </p:cNvPr>
          <p:cNvSpPr>
            <a:spLocks noGrp="1"/>
          </p:cNvSpPr>
          <p:nvPr>
            <p:ph type="body" sz="quarter" idx="27"/>
          </p:nvPr>
        </p:nvSpPr>
        <p:spPr>
          <a:xfrm>
            <a:off x="3043261" y="2285164"/>
            <a:ext cx="1743075" cy="3884612"/>
          </a:xfrm>
        </p:spPr>
        <p:txBody>
          <a:bodyPr/>
          <a:lstStyle/>
          <a:p>
            <a:r>
              <a:rPr lang="hr-HR">
                <a:solidFill>
                  <a:schemeClr val="accent2">
                    <a:lumMod val="25000"/>
                    <a:alpha val="10000"/>
                  </a:schemeClr>
                </a:solidFill>
              </a:rPr>
              <a:t>2</a:t>
            </a:r>
          </a:p>
        </p:txBody>
      </p:sp>
      <p:sp>
        <p:nvSpPr>
          <p:cNvPr id="6" name="Text Placeholder 5">
            <a:extLst>
              <a:ext uri="{FF2B5EF4-FFF2-40B4-BE49-F238E27FC236}">
                <a16:creationId xmlns:a16="http://schemas.microsoft.com/office/drawing/2014/main" id="{1559DD27-4FCB-2F22-0412-F235D0699C31}"/>
              </a:ext>
            </a:extLst>
          </p:cNvPr>
          <p:cNvSpPr>
            <a:spLocks noGrp="1"/>
          </p:cNvSpPr>
          <p:nvPr>
            <p:ph type="body" sz="quarter" idx="24"/>
          </p:nvPr>
        </p:nvSpPr>
        <p:spPr>
          <a:xfrm>
            <a:off x="4901390" y="2833563"/>
            <a:ext cx="2576322" cy="2526501"/>
          </a:xfrm>
        </p:spPr>
        <p:txBody>
          <a:bodyPr/>
          <a:lstStyle/>
          <a:p>
            <a:pPr marL="182880" indent="-182880">
              <a:lnSpc>
                <a:spcPct val="100000"/>
              </a:lnSpc>
              <a:buClr>
                <a:srgbClr val="00B050"/>
              </a:buClr>
              <a:buFont typeface="Wingdings" panose="05000000000000000000" pitchFamily="2" charset="2"/>
              <a:buChar char="§"/>
            </a:pPr>
            <a:r>
              <a:rPr lang="hr-HR" sz="1800" b="1">
                <a:solidFill>
                  <a:srgbClr val="54311C"/>
                </a:solidFill>
              </a:rPr>
              <a:t>Zavod za socijalno osiguranje</a:t>
            </a:r>
          </a:p>
          <a:p>
            <a:pPr marL="182880" indent="-182880">
              <a:lnSpc>
                <a:spcPct val="100000"/>
              </a:lnSpc>
              <a:buClr>
                <a:srgbClr val="00B050"/>
              </a:buClr>
              <a:buFont typeface="Wingdings" panose="05000000000000000000" pitchFamily="2" charset="2"/>
              <a:buChar char="§"/>
            </a:pPr>
            <a:r>
              <a:rPr lang="hr-HR" sz="1800" b="1">
                <a:solidFill>
                  <a:srgbClr val="54311C"/>
                </a:solidFill>
              </a:rPr>
              <a:t>Fond obveznog zdravstvenog osiguranja</a:t>
            </a:r>
          </a:p>
          <a:p>
            <a:pPr marL="182880" indent="-182880">
              <a:lnSpc>
                <a:spcPct val="100000"/>
              </a:lnSpc>
              <a:buClr>
                <a:srgbClr val="00B050"/>
              </a:buClr>
              <a:buFont typeface="Wingdings" panose="05000000000000000000" pitchFamily="2" charset="2"/>
              <a:buChar char="§"/>
            </a:pPr>
            <a:r>
              <a:rPr lang="hr-HR" sz="1800" b="1">
                <a:solidFill>
                  <a:srgbClr val="54311C"/>
                </a:solidFill>
              </a:rPr>
              <a:t>Agencija za upravljanje imovinom</a:t>
            </a:r>
          </a:p>
        </p:txBody>
      </p:sp>
      <p:sp>
        <p:nvSpPr>
          <p:cNvPr id="22" name="Text Placeholder 21">
            <a:extLst>
              <a:ext uri="{FF2B5EF4-FFF2-40B4-BE49-F238E27FC236}">
                <a16:creationId xmlns:a16="http://schemas.microsoft.com/office/drawing/2014/main" id="{6F769E73-A82C-1A16-49AC-EDA4F69F34F6}"/>
              </a:ext>
            </a:extLst>
          </p:cNvPr>
          <p:cNvSpPr>
            <a:spLocks noGrp="1"/>
          </p:cNvSpPr>
          <p:nvPr>
            <p:ph type="body" sz="quarter" idx="28"/>
          </p:nvPr>
        </p:nvSpPr>
        <p:spPr>
          <a:xfrm>
            <a:off x="7477712" y="2179638"/>
            <a:ext cx="1743075" cy="3884612"/>
          </a:xfrm>
        </p:spPr>
        <p:txBody>
          <a:bodyPr/>
          <a:lstStyle/>
          <a:p>
            <a:r>
              <a:rPr lang="hr-HR">
                <a:solidFill>
                  <a:schemeClr val="accent2">
                    <a:lumMod val="25000"/>
                    <a:alpha val="10000"/>
                  </a:schemeClr>
                </a:solidFill>
              </a:rPr>
              <a:t>3</a:t>
            </a:r>
          </a:p>
        </p:txBody>
      </p:sp>
      <p:sp>
        <p:nvSpPr>
          <p:cNvPr id="7" name="Text Placeholder 6">
            <a:extLst>
              <a:ext uri="{FF2B5EF4-FFF2-40B4-BE49-F238E27FC236}">
                <a16:creationId xmlns:a16="http://schemas.microsoft.com/office/drawing/2014/main" id="{4621E2C0-775D-81A7-EA2E-E3DAC45405B2}"/>
              </a:ext>
            </a:extLst>
          </p:cNvPr>
          <p:cNvSpPr>
            <a:spLocks noGrp="1"/>
          </p:cNvSpPr>
          <p:nvPr>
            <p:ph type="body" sz="quarter" idx="25"/>
          </p:nvPr>
        </p:nvSpPr>
        <p:spPr>
          <a:xfrm>
            <a:off x="9492253" y="2393646"/>
            <a:ext cx="2798248" cy="3031401"/>
          </a:xfrm>
        </p:spPr>
        <p:txBody>
          <a:bodyPr/>
          <a:lstStyle/>
          <a:p>
            <a:pPr marL="182880" indent="-182880">
              <a:lnSpc>
                <a:spcPct val="100000"/>
              </a:lnSpc>
              <a:spcBef>
                <a:spcPts val="0"/>
              </a:spcBef>
              <a:buClr>
                <a:srgbClr val="00B050"/>
              </a:buClr>
              <a:buFont typeface="Wingdings" panose="05000000000000000000" pitchFamily="2" charset="2"/>
              <a:buChar char="§"/>
            </a:pPr>
            <a:r>
              <a:rPr lang="hr-HR" sz="1600" b="1" dirty="0">
                <a:solidFill>
                  <a:srgbClr val="54311C"/>
                </a:solidFill>
              </a:rPr>
              <a:t>Fondovi za vanjsko financiranje (zajmovi/donacije)</a:t>
            </a:r>
          </a:p>
          <a:p>
            <a:pPr marL="182880" indent="-182880">
              <a:lnSpc>
                <a:spcPct val="100000"/>
              </a:lnSpc>
              <a:spcBef>
                <a:spcPts val="0"/>
              </a:spcBef>
              <a:buClr>
                <a:srgbClr val="00B050"/>
              </a:buClr>
              <a:buFont typeface="Wingdings" panose="05000000000000000000" pitchFamily="2" charset="2"/>
              <a:buChar char="§"/>
            </a:pPr>
            <a:r>
              <a:rPr lang="hr-HR" sz="1600" b="1" dirty="0">
                <a:solidFill>
                  <a:srgbClr val="54311C"/>
                </a:solidFill>
              </a:rPr>
              <a:t>Ured glavnog tužitelja</a:t>
            </a:r>
          </a:p>
          <a:p>
            <a:pPr marL="182880" indent="-182880">
              <a:lnSpc>
                <a:spcPct val="100000"/>
              </a:lnSpc>
              <a:spcBef>
                <a:spcPts val="0"/>
              </a:spcBef>
              <a:buClr>
                <a:srgbClr val="00B050"/>
              </a:buClr>
              <a:buFont typeface="Wingdings" panose="05000000000000000000" pitchFamily="2" charset="2"/>
              <a:buChar char="§"/>
            </a:pPr>
            <a:r>
              <a:rPr lang="hr-HR" sz="1600" b="1" dirty="0">
                <a:solidFill>
                  <a:srgbClr val="54311C"/>
                </a:solidFill>
              </a:rPr>
              <a:t>Nacionalna agencija za prirodne resurse</a:t>
            </a:r>
          </a:p>
          <a:p>
            <a:pPr marL="182880" indent="-182880">
              <a:lnSpc>
                <a:spcPct val="100000"/>
              </a:lnSpc>
              <a:spcBef>
                <a:spcPts val="0"/>
              </a:spcBef>
              <a:buClr>
                <a:srgbClr val="00B050"/>
              </a:buClr>
              <a:buFont typeface="Wingdings" panose="05000000000000000000" pitchFamily="2" charset="2"/>
              <a:buChar char="§"/>
            </a:pPr>
            <a:r>
              <a:rPr lang="hr-HR" sz="1600" b="1" dirty="0">
                <a:solidFill>
                  <a:srgbClr val="54311C"/>
                </a:solidFill>
              </a:rPr>
              <a:t>Agencija za upravljanje zaplijenjenom/oduzetom imovinom</a:t>
            </a:r>
          </a:p>
          <a:p>
            <a:pPr marL="182880" indent="-182880">
              <a:lnSpc>
                <a:spcPct val="100000"/>
              </a:lnSpc>
              <a:spcBef>
                <a:spcPts val="0"/>
              </a:spcBef>
              <a:buClr>
                <a:srgbClr val="00B050"/>
              </a:buClr>
              <a:buFont typeface="Wingdings" panose="05000000000000000000" pitchFamily="2" charset="2"/>
              <a:buChar char="§"/>
            </a:pPr>
            <a:r>
              <a:rPr lang="hr-HR" sz="1600" b="1" dirty="0">
                <a:solidFill>
                  <a:srgbClr val="54311C"/>
                </a:solidFill>
              </a:rPr>
              <a:t>Fond za izvlaštenje</a:t>
            </a:r>
          </a:p>
          <a:p>
            <a:pPr marL="182880" indent="-182880">
              <a:lnSpc>
                <a:spcPct val="100000"/>
              </a:lnSpc>
              <a:spcBef>
                <a:spcPts val="0"/>
              </a:spcBef>
              <a:buClr>
                <a:srgbClr val="00B050"/>
              </a:buClr>
              <a:buFont typeface="Wingdings" panose="05000000000000000000" pitchFamily="2" charset="2"/>
              <a:buChar char="§"/>
            </a:pPr>
            <a:r>
              <a:rPr lang="hr-HR" sz="1600" b="1" dirty="0">
                <a:solidFill>
                  <a:srgbClr val="54311C"/>
                </a:solidFill>
              </a:rPr>
              <a:t>itd.</a:t>
            </a:r>
          </a:p>
          <a:p>
            <a:pPr marL="182880" indent="-182880">
              <a:lnSpc>
                <a:spcPct val="100000"/>
              </a:lnSpc>
              <a:spcBef>
                <a:spcPts val="0"/>
              </a:spcBef>
              <a:buClr>
                <a:srgbClr val="00B050"/>
              </a:buClr>
              <a:buFont typeface="Wingdings" panose="05000000000000000000" pitchFamily="2" charset="2"/>
              <a:buChar char="§"/>
            </a:pPr>
            <a:endParaRPr lang="en-US" sz="1600" b="1" dirty="0">
              <a:solidFill>
                <a:srgbClr val="54311C"/>
              </a:solidFill>
            </a:endParaRPr>
          </a:p>
        </p:txBody>
      </p:sp>
      <p:sp>
        <p:nvSpPr>
          <p:cNvPr id="3" name="Footer Placeholder 2">
            <a:extLst>
              <a:ext uri="{FF2B5EF4-FFF2-40B4-BE49-F238E27FC236}">
                <a16:creationId xmlns:a16="http://schemas.microsoft.com/office/drawing/2014/main" id="{FF7FA47D-FD90-943F-AB0C-D1A2CC3586DB}"/>
              </a:ext>
            </a:extLst>
          </p:cNvPr>
          <p:cNvSpPr>
            <a:spLocks noGrp="1"/>
          </p:cNvSpPr>
          <p:nvPr>
            <p:ph type="ftr" sz="quarter" idx="22"/>
          </p:nvPr>
        </p:nvSpPr>
        <p:spPr>
          <a:xfrm>
            <a:off x="774964" y="5868793"/>
            <a:ext cx="3409910" cy="966785"/>
          </a:xfrm>
        </p:spPr>
        <p:txBody>
          <a:bodyPr/>
          <a:lstStyle/>
          <a:p>
            <a:r>
              <a:rPr lang="hr-HR" sz="1600">
                <a:solidFill>
                  <a:srgbClr val="54311C"/>
                </a:solidFill>
              </a:rPr>
              <a:t>JRR obuhvaća transakcije:</a:t>
            </a:r>
          </a:p>
          <a:p>
            <a:pPr marL="377190" indent="-285750" defTabSz="457200">
              <a:spcBef>
                <a:spcPts val="100"/>
              </a:spcBef>
              <a:buClr>
                <a:srgbClr val="00B050"/>
              </a:buClr>
              <a:buFont typeface="Wingdings" panose="05000000000000000000" pitchFamily="2" charset="2"/>
              <a:buChar char="Ø"/>
            </a:pPr>
            <a:r>
              <a:rPr lang="hr-HR" sz="1600">
                <a:solidFill>
                  <a:srgbClr val="54311C"/>
                </a:solidFill>
              </a:rPr>
              <a:t>središnje razine vlasti </a:t>
            </a:r>
          </a:p>
          <a:p>
            <a:pPr marL="377190" indent="-285750" defTabSz="457200">
              <a:spcBef>
                <a:spcPts val="100"/>
              </a:spcBef>
              <a:buClr>
                <a:srgbClr val="00B050"/>
              </a:buClr>
              <a:buFont typeface="Wingdings" panose="05000000000000000000" pitchFamily="2" charset="2"/>
              <a:buChar char="Ø"/>
            </a:pPr>
            <a:r>
              <a:rPr lang="hr-HR" sz="1600">
                <a:solidFill>
                  <a:srgbClr val="54311C"/>
                </a:solidFill>
              </a:rPr>
              <a:t>lokalne razine vlasti</a:t>
            </a:r>
          </a:p>
        </p:txBody>
      </p:sp>
      <p:sp>
        <p:nvSpPr>
          <p:cNvPr id="4" name="Slide Number Placeholder 3">
            <a:extLst>
              <a:ext uri="{FF2B5EF4-FFF2-40B4-BE49-F238E27FC236}">
                <a16:creationId xmlns:a16="http://schemas.microsoft.com/office/drawing/2014/main" id="{98C3AF59-9CE7-4CE6-C397-FFB5DBD78F4E}"/>
              </a:ext>
            </a:extLst>
          </p:cNvPr>
          <p:cNvSpPr>
            <a:spLocks noGrp="1"/>
          </p:cNvSpPr>
          <p:nvPr>
            <p:ph type="sldNum" sz="quarter" idx="23"/>
          </p:nvPr>
        </p:nvSpPr>
        <p:spPr/>
        <p:txBody>
          <a:bodyPr/>
          <a:lstStyle/>
          <a:p>
            <a:fld id="{295C7AAE-A677-454A-8BDB-62A0650ACE98}" type="slidenum">
              <a:rPr lang="en-US" smtClean="0"/>
              <a:pPr/>
              <a:t>6</a:t>
            </a:fld>
            <a:endParaRPr lang="en-US"/>
          </a:p>
        </p:txBody>
      </p:sp>
      <p:sp>
        <p:nvSpPr>
          <p:cNvPr id="8" name="Title 1">
            <a:extLst>
              <a:ext uri="{FF2B5EF4-FFF2-40B4-BE49-F238E27FC236}">
                <a16:creationId xmlns:a16="http://schemas.microsoft.com/office/drawing/2014/main" id="{A1AAC184-5B27-59AE-0EF1-121D8A150E2B}"/>
              </a:ext>
            </a:extLst>
          </p:cNvPr>
          <p:cNvSpPr txBox="1">
            <a:spLocks/>
          </p:cNvSpPr>
          <p:nvPr/>
        </p:nvSpPr>
        <p:spPr>
          <a:xfrm>
            <a:off x="774964" y="1799568"/>
            <a:ext cx="871538" cy="478172"/>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pPr algn="l"/>
            <a:r>
              <a:rPr lang="hr-HR" sz="2800" b="1" dirty="0">
                <a:ln/>
                <a:solidFill>
                  <a:srgbClr val="B96C3D"/>
                </a:solidFill>
                <a:latin typeface="+mn-lt"/>
              </a:rPr>
              <a:t>JRR</a:t>
            </a:r>
          </a:p>
        </p:txBody>
      </p:sp>
      <p:sp>
        <p:nvSpPr>
          <p:cNvPr id="9" name="Title 1">
            <a:extLst>
              <a:ext uri="{FF2B5EF4-FFF2-40B4-BE49-F238E27FC236}">
                <a16:creationId xmlns:a16="http://schemas.microsoft.com/office/drawing/2014/main" id="{A6C12EC5-5181-B378-28E6-B36EE186443E}"/>
              </a:ext>
            </a:extLst>
          </p:cNvPr>
          <p:cNvSpPr txBox="1">
            <a:spLocks/>
          </p:cNvSpPr>
          <p:nvPr/>
        </p:nvSpPr>
        <p:spPr>
          <a:xfrm>
            <a:off x="3043261" y="1804584"/>
            <a:ext cx="4064207" cy="380778"/>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hr-HR" sz="2400" b="1" dirty="0">
                <a:ln/>
                <a:solidFill>
                  <a:srgbClr val="B96C3D"/>
                </a:solidFill>
                <a:latin typeface="+mn-lt"/>
              </a:rPr>
              <a:t>POSEBNI RAČUNI</a:t>
            </a:r>
          </a:p>
        </p:txBody>
      </p:sp>
      <p:sp>
        <p:nvSpPr>
          <p:cNvPr id="11" name="Title 1">
            <a:extLst>
              <a:ext uri="{FF2B5EF4-FFF2-40B4-BE49-F238E27FC236}">
                <a16:creationId xmlns:a16="http://schemas.microsoft.com/office/drawing/2014/main" id="{B2EC8968-4E3D-F72D-D315-C67F5D2319E8}"/>
              </a:ext>
            </a:extLst>
          </p:cNvPr>
          <p:cNvSpPr txBox="1">
            <a:spLocks/>
          </p:cNvSpPr>
          <p:nvPr/>
        </p:nvSpPr>
        <p:spPr>
          <a:xfrm>
            <a:off x="7641652" y="1808163"/>
            <a:ext cx="4411803" cy="478173"/>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hr-HR" sz="2400" b="1" dirty="0">
                <a:ln/>
                <a:solidFill>
                  <a:srgbClr val="B96C3D"/>
                </a:solidFill>
                <a:latin typeface="+mn-lt"/>
              </a:rPr>
              <a:t>SPECIFIČNI RAČUNI</a:t>
            </a:r>
          </a:p>
        </p:txBody>
      </p:sp>
      <p:sp>
        <p:nvSpPr>
          <p:cNvPr id="15" name="TextBox 14">
            <a:extLst>
              <a:ext uri="{FF2B5EF4-FFF2-40B4-BE49-F238E27FC236}">
                <a16:creationId xmlns:a16="http://schemas.microsoft.com/office/drawing/2014/main" id="{CE1778DA-EA64-2509-6D78-0DD3B94EF59B}"/>
              </a:ext>
            </a:extLst>
          </p:cNvPr>
          <p:cNvSpPr txBox="1"/>
          <p:nvPr/>
        </p:nvSpPr>
        <p:spPr>
          <a:xfrm>
            <a:off x="588949" y="1266912"/>
            <a:ext cx="11126707" cy="400110"/>
          </a:xfrm>
          <a:prstGeom prst="rect">
            <a:avLst/>
          </a:prstGeom>
          <a:noFill/>
        </p:spPr>
        <p:txBody>
          <a:bodyPr wrap="square">
            <a:spAutoFit/>
          </a:bodyPr>
          <a:lstStyle/>
          <a:p>
            <a:r>
              <a:rPr lang="hr-HR" sz="2000">
                <a:solidFill>
                  <a:srgbClr val="54311C"/>
                </a:solidFill>
              </a:rPr>
              <a:t>Bankovni računi kojima se u ime opće vlade upravlja u okviru bankarskog sustava:</a:t>
            </a:r>
          </a:p>
        </p:txBody>
      </p:sp>
      <p:sp>
        <p:nvSpPr>
          <p:cNvPr id="16" name="Footer Placeholder 2">
            <a:extLst>
              <a:ext uri="{FF2B5EF4-FFF2-40B4-BE49-F238E27FC236}">
                <a16:creationId xmlns:a16="http://schemas.microsoft.com/office/drawing/2014/main" id="{326A3F83-442E-9B63-41F1-4A131770409C}"/>
              </a:ext>
            </a:extLst>
          </p:cNvPr>
          <p:cNvSpPr txBox="1">
            <a:spLocks/>
          </p:cNvSpPr>
          <p:nvPr/>
        </p:nvSpPr>
        <p:spPr>
          <a:xfrm>
            <a:off x="5293661" y="5920976"/>
            <a:ext cx="1912585"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600" dirty="0">
                <a:solidFill>
                  <a:srgbClr val="54311C"/>
                </a:solidFill>
              </a:rPr>
              <a:t>Izvan JRR-a, konsolidacija se provodi u okviru računovodstva</a:t>
            </a:r>
          </a:p>
        </p:txBody>
      </p:sp>
      <p:sp>
        <p:nvSpPr>
          <p:cNvPr id="17" name="Footer Placeholder 2">
            <a:extLst>
              <a:ext uri="{FF2B5EF4-FFF2-40B4-BE49-F238E27FC236}">
                <a16:creationId xmlns:a16="http://schemas.microsoft.com/office/drawing/2014/main" id="{0225D9CC-6E28-FFA0-01EA-D78977C03A48}"/>
              </a:ext>
            </a:extLst>
          </p:cNvPr>
          <p:cNvSpPr txBox="1">
            <a:spLocks/>
          </p:cNvSpPr>
          <p:nvPr/>
        </p:nvSpPr>
        <p:spPr>
          <a:xfrm>
            <a:off x="9803070" y="5920976"/>
            <a:ext cx="1912586" cy="939297"/>
          </a:xfrm>
          <a:prstGeom prst="rect">
            <a:avLst/>
          </a:prstGeom>
        </p:spPr>
        <p:txBody>
          <a:bodyPr anchor="ctr"/>
          <a:lstStyle>
            <a:defPPr>
              <a:defRPr lang="en-US"/>
            </a:defPPr>
            <a:lvl1pPr marL="0" algn="l" defTabSz="914400" rtl="0" eaLnBrk="1" latinLnBrk="0" hangingPunct="1">
              <a:defRPr sz="1200" b="0" i="0" kern="1200" spc="50" baseline="0">
                <a:solidFill>
                  <a:schemeClr val="accent2">
                    <a:lumMod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600">
                <a:solidFill>
                  <a:srgbClr val="54311C"/>
                </a:solidFill>
              </a:rPr>
              <a:t>Izvan JRR-a, konsolidacija se provodi u okviru računovodstva</a:t>
            </a:r>
          </a:p>
        </p:txBody>
      </p:sp>
      <p:sp>
        <p:nvSpPr>
          <p:cNvPr id="19" name="Arrow: Down 18">
            <a:extLst>
              <a:ext uri="{FF2B5EF4-FFF2-40B4-BE49-F238E27FC236}">
                <a16:creationId xmlns:a16="http://schemas.microsoft.com/office/drawing/2014/main" id="{ED52DD06-2EEC-5006-31C2-A8A6715322C8}"/>
              </a:ext>
            </a:extLst>
          </p:cNvPr>
          <p:cNvSpPr/>
          <p:nvPr/>
        </p:nvSpPr>
        <p:spPr>
          <a:xfrm>
            <a:off x="1744849" y="5360062"/>
            <a:ext cx="341522" cy="634261"/>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3CAE705F-5AE8-FBF3-0024-B1ACE797D7E7}"/>
              </a:ext>
            </a:extLst>
          </p:cNvPr>
          <p:cNvSpPr/>
          <p:nvPr/>
        </p:nvSpPr>
        <p:spPr>
          <a:xfrm>
            <a:off x="10439297" y="5171184"/>
            <a:ext cx="341522" cy="646524"/>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EC39D46-764C-8667-E66F-132731DE535C}"/>
              </a:ext>
            </a:extLst>
          </p:cNvPr>
          <p:cNvSpPr/>
          <p:nvPr/>
        </p:nvSpPr>
        <p:spPr>
          <a:xfrm>
            <a:off x="5977229" y="5276792"/>
            <a:ext cx="341522" cy="653925"/>
          </a:xfrm>
          <a:prstGeom prst="downArrow">
            <a:avLst/>
          </a:prstGeom>
          <a:effectLst>
            <a:innerShdw blurRad="114300">
              <a:prstClr val="black"/>
            </a:inn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594B4AD-ED3A-CD7D-1D63-ED26806A6962}"/>
              </a:ext>
            </a:extLst>
          </p:cNvPr>
          <p:cNvSpPr txBox="1"/>
          <p:nvPr/>
        </p:nvSpPr>
        <p:spPr>
          <a:xfrm>
            <a:off x="2996829" y="5563048"/>
            <a:ext cx="3151161" cy="307777"/>
          </a:xfrm>
          <a:prstGeom prst="rect">
            <a:avLst/>
          </a:prstGeom>
          <a:noFill/>
        </p:spPr>
        <p:txBody>
          <a:bodyPr wrap="square">
            <a:spAutoFit/>
          </a:bodyPr>
          <a:lstStyle/>
          <a:p>
            <a:r>
              <a:rPr lang="hr-HR" sz="1400" dirty="0">
                <a:solidFill>
                  <a:schemeClr val="tx2"/>
                </a:solidFill>
              </a:rPr>
              <a:t>Konsolidacija gotovinskih sredstava </a:t>
            </a:r>
          </a:p>
        </p:txBody>
      </p:sp>
      <p:sp>
        <p:nvSpPr>
          <p:cNvPr id="28" name="TextBox 27">
            <a:extLst>
              <a:ext uri="{FF2B5EF4-FFF2-40B4-BE49-F238E27FC236}">
                <a16:creationId xmlns:a16="http://schemas.microsoft.com/office/drawing/2014/main" id="{50E847FB-418E-6CCC-8317-D0BE5D179D00}"/>
              </a:ext>
            </a:extLst>
          </p:cNvPr>
          <p:cNvSpPr txBox="1"/>
          <p:nvPr/>
        </p:nvSpPr>
        <p:spPr>
          <a:xfrm>
            <a:off x="6252727" y="5588883"/>
            <a:ext cx="4186570" cy="307777"/>
          </a:xfrm>
          <a:prstGeom prst="rect">
            <a:avLst/>
          </a:prstGeom>
          <a:noFill/>
        </p:spPr>
        <p:txBody>
          <a:bodyPr wrap="square">
            <a:spAutoFit/>
          </a:bodyPr>
          <a:lstStyle/>
          <a:p>
            <a:r>
              <a:rPr lang="hr-HR" sz="1400" dirty="0">
                <a:solidFill>
                  <a:schemeClr val="tx2"/>
                </a:solidFill>
              </a:rPr>
              <a:t>u jedinstvenom računu riznice </a:t>
            </a:r>
          </a:p>
        </p:txBody>
      </p:sp>
    </p:spTree>
    <p:extLst>
      <p:ext uri="{BB962C8B-B14F-4D97-AF65-F5344CB8AC3E}">
        <p14:creationId xmlns:p14="http://schemas.microsoft.com/office/powerpoint/2010/main" val="137670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A0B1B-837A-6436-AF43-A5887D027F07}"/>
              </a:ext>
            </a:extLst>
          </p:cNvPr>
          <p:cNvSpPr>
            <a:spLocks noGrp="1"/>
          </p:cNvSpPr>
          <p:nvPr>
            <p:ph type="sldNum" sz="quarter" idx="23"/>
          </p:nvPr>
        </p:nvSpPr>
        <p:spPr/>
        <p:txBody>
          <a:bodyPr/>
          <a:lstStyle/>
          <a:p>
            <a:fld id="{295C7AAE-A677-454A-8BDB-62A0650ACE98}" type="slidenum">
              <a:rPr lang="en-US" smtClean="0"/>
              <a:pPr/>
              <a:t>7</a:t>
            </a:fld>
            <a:endParaRPr lang="en-US"/>
          </a:p>
        </p:txBody>
      </p:sp>
      <p:sp>
        <p:nvSpPr>
          <p:cNvPr id="16" name="TextBox 15">
            <a:extLst>
              <a:ext uri="{FF2B5EF4-FFF2-40B4-BE49-F238E27FC236}">
                <a16:creationId xmlns:a16="http://schemas.microsoft.com/office/drawing/2014/main" id="{F62D2663-43B3-CBBE-3ED5-5CE6CD54F878}"/>
              </a:ext>
            </a:extLst>
          </p:cNvPr>
          <p:cNvSpPr txBox="1"/>
          <p:nvPr/>
        </p:nvSpPr>
        <p:spPr>
          <a:xfrm>
            <a:off x="2021050" y="544946"/>
            <a:ext cx="6977569" cy="40011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r>
              <a:rPr lang="hr-HR" sz="2000" b="1">
                <a:ln/>
                <a:solidFill>
                  <a:schemeClr val="accent4"/>
                </a:solidFill>
              </a:rPr>
              <a:t>Bankovni računi na ime opće vlade </a:t>
            </a:r>
          </a:p>
        </p:txBody>
      </p:sp>
      <p:sp>
        <p:nvSpPr>
          <p:cNvPr id="21" name="Title 1">
            <a:extLst>
              <a:ext uri="{FF2B5EF4-FFF2-40B4-BE49-F238E27FC236}">
                <a16:creationId xmlns:a16="http://schemas.microsoft.com/office/drawing/2014/main" id="{C29E5589-21B0-E4EB-10C9-591D52FD6D1E}"/>
              </a:ext>
            </a:extLst>
          </p:cNvPr>
          <p:cNvSpPr txBox="1">
            <a:spLocks/>
          </p:cNvSpPr>
          <p:nvPr/>
        </p:nvSpPr>
        <p:spPr>
          <a:xfrm>
            <a:off x="4152089" y="130200"/>
            <a:ext cx="2715492" cy="437745"/>
          </a:xfrm>
          <a:prstGeom prst="rect">
            <a:avLst/>
          </a:prstGeom>
        </p:spPr>
        <p:txBody>
          <a:bodyPr vert="horz" lIns="0" tIns="0" rIns="0" bIns="0" rtlCol="0" anchor="t">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5500" kern="1200" spc="500" baseline="0">
                <a:solidFill>
                  <a:schemeClr val="accent4"/>
                </a:solidFill>
                <a:latin typeface="+mj-lt"/>
                <a:ea typeface="+mj-ea"/>
                <a:cs typeface="+mj-cs"/>
              </a:defRPr>
            </a:lvl1pPr>
          </a:lstStyle>
          <a:p>
            <a:r>
              <a:rPr lang="hr-HR" sz="2800" b="1">
                <a:ln/>
                <a:solidFill>
                  <a:schemeClr val="accent6">
                    <a:lumMod val="75000"/>
                  </a:schemeClr>
                </a:solidFill>
                <a:latin typeface="+mn-lt"/>
              </a:rPr>
              <a:t>OBUHVAT</a:t>
            </a:r>
          </a:p>
        </p:txBody>
      </p:sp>
      <p:pic>
        <p:nvPicPr>
          <p:cNvPr id="4" name="Picture 3">
            <a:extLst>
              <a:ext uri="{FF2B5EF4-FFF2-40B4-BE49-F238E27FC236}">
                <a16:creationId xmlns:a16="http://schemas.microsoft.com/office/drawing/2014/main" id="{71A12BB9-6165-2AED-02F6-C4731209C748}"/>
              </a:ext>
            </a:extLst>
          </p:cNvPr>
          <p:cNvPicPr>
            <a:picLocks noChangeAspect="1"/>
          </p:cNvPicPr>
          <p:nvPr/>
        </p:nvPicPr>
        <p:blipFill>
          <a:blip r:embed="rId3"/>
          <a:stretch>
            <a:fillRect/>
          </a:stretch>
        </p:blipFill>
        <p:spPr>
          <a:xfrm>
            <a:off x="749558" y="1205938"/>
            <a:ext cx="9999819" cy="4977148"/>
          </a:xfrm>
          <a:prstGeom prst="rect">
            <a:avLst/>
          </a:prstGeom>
        </p:spPr>
      </p:pic>
    </p:spTree>
    <p:extLst>
      <p:ext uri="{BB962C8B-B14F-4D97-AF65-F5344CB8AC3E}">
        <p14:creationId xmlns:p14="http://schemas.microsoft.com/office/powerpoint/2010/main" val="81048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7C6EF11-357E-8A93-285C-59B38528A77A}"/>
              </a:ext>
            </a:extLst>
          </p:cNvPr>
          <p:cNvSpPr>
            <a:spLocks noGrp="1"/>
          </p:cNvSpPr>
          <p:nvPr>
            <p:ph type="title"/>
          </p:nvPr>
        </p:nvSpPr>
        <p:spPr>
          <a:xfrm>
            <a:off x="3770449" y="42990"/>
            <a:ext cx="4288427" cy="327058"/>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hr-HR" sz="3200" b="1">
                <a:ln/>
                <a:solidFill>
                  <a:schemeClr val="accent6">
                    <a:lumMod val="75000"/>
                  </a:schemeClr>
                </a:solidFill>
                <a:latin typeface="+mn-lt"/>
              </a:rPr>
              <a:t>SWOT ANALIZA</a:t>
            </a:r>
          </a:p>
        </p:txBody>
      </p:sp>
      <p:sp>
        <p:nvSpPr>
          <p:cNvPr id="16" name="Text Placeholder 15">
            <a:extLst>
              <a:ext uri="{FF2B5EF4-FFF2-40B4-BE49-F238E27FC236}">
                <a16:creationId xmlns:a16="http://schemas.microsoft.com/office/drawing/2014/main" id="{817898FC-371F-7E4F-C3C6-AFEB8569906A}"/>
              </a:ext>
            </a:extLst>
          </p:cNvPr>
          <p:cNvSpPr>
            <a:spLocks noGrp="1"/>
          </p:cNvSpPr>
          <p:nvPr>
            <p:ph type="body" sz="quarter" idx="13"/>
          </p:nvPr>
        </p:nvSpPr>
        <p:spPr>
          <a:xfrm>
            <a:off x="1249001" y="887731"/>
            <a:ext cx="1313223" cy="326533"/>
          </a:xfrm>
        </p:spPr>
        <p:txBody>
          <a:bodyPr/>
          <a:lstStyle/>
          <a:p>
            <a:r>
              <a:rPr lang="hr-HR" sz="2000"/>
              <a:t>Prednosti</a:t>
            </a:r>
          </a:p>
          <a:p>
            <a:endParaRPr lang="en-US" dirty="0"/>
          </a:p>
        </p:txBody>
      </p:sp>
      <p:sp>
        <p:nvSpPr>
          <p:cNvPr id="22" name="Text Placeholder 21">
            <a:extLst>
              <a:ext uri="{FF2B5EF4-FFF2-40B4-BE49-F238E27FC236}">
                <a16:creationId xmlns:a16="http://schemas.microsoft.com/office/drawing/2014/main" id="{FBAEC9BA-7C60-FAB5-0D08-1FB166610252}"/>
              </a:ext>
            </a:extLst>
          </p:cNvPr>
          <p:cNvSpPr>
            <a:spLocks noGrp="1"/>
          </p:cNvSpPr>
          <p:nvPr>
            <p:ph type="body" sz="quarter" idx="20"/>
          </p:nvPr>
        </p:nvSpPr>
        <p:spPr>
          <a:xfrm>
            <a:off x="3952875" y="878478"/>
            <a:ext cx="1638299" cy="326533"/>
          </a:xfrm>
        </p:spPr>
        <p:txBody>
          <a:bodyPr/>
          <a:lstStyle/>
          <a:p>
            <a:r>
              <a:rPr lang="hr-HR" sz="2000"/>
              <a:t>Nedostaci</a:t>
            </a:r>
          </a:p>
        </p:txBody>
      </p:sp>
      <p:sp>
        <p:nvSpPr>
          <p:cNvPr id="20" name="Text Placeholder 19">
            <a:extLst>
              <a:ext uri="{FF2B5EF4-FFF2-40B4-BE49-F238E27FC236}">
                <a16:creationId xmlns:a16="http://schemas.microsoft.com/office/drawing/2014/main" id="{1214355B-5C62-1D27-29FF-D84FC1938B3B}"/>
              </a:ext>
            </a:extLst>
          </p:cNvPr>
          <p:cNvSpPr>
            <a:spLocks noGrp="1"/>
          </p:cNvSpPr>
          <p:nvPr>
            <p:ph type="body" sz="quarter" idx="18"/>
          </p:nvPr>
        </p:nvSpPr>
        <p:spPr>
          <a:xfrm>
            <a:off x="6818518" y="848548"/>
            <a:ext cx="1918770" cy="326533"/>
          </a:xfrm>
        </p:spPr>
        <p:txBody>
          <a:bodyPr/>
          <a:lstStyle/>
          <a:p>
            <a:r>
              <a:rPr lang="hr-HR" sz="2000"/>
              <a:t>Prilike</a:t>
            </a:r>
          </a:p>
        </p:txBody>
      </p:sp>
      <p:sp>
        <p:nvSpPr>
          <p:cNvPr id="18" name="Text Placeholder 17">
            <a:extLst>
              <a:ext uri="{FF2B5EF4-FFF2-40B4-BE49-F238E27FC236}">
                <a16:creationId xmlns:a16="http://schemas.microsoft.com/office/drawing/2014/main" id="{4748053E-1D4D-2985-D6D1-53597E3A9BBE}"/>
              </a:ext>
            </a:extLst>
          </p:cNvPr>
          <p:cNvSpPr>
            <a:spLocks noGrp="1"/>
          </p:cNvSpPr>
          <p:nvPr>
            <p:ph type="body" sz="quarter" idx="16"/>
          </p:nvPr>
        </p:nvSpPr>
        <p:spPr>
          <a:xfrm>
            <a:off x="9659935" y="848547"/>
            <a:ext cx="961927" cy="228689"/>
          </a:xfrm>
        </p:spPr>
        <p:txBody>
          <a:bodyPr/>
          <a:lstStyle/>
          <a:p>
            <a:r>
              <a:rPr lang="hr-HR" sz="2000"/>
              <a:t>Prijetnje</a:t>
            </a:r>
          </a:p>
        </p:txBody>
      </p:sp>
      <p:sp>
        <p:nvSpPr>
          <p:cNvPr id="19" name="Text Placeholder 18">
            <a:extLst>
              <a:ext uri="{FF2B5EF4-FFF2-40B4-BE49-F238E27FC236}">
                <a16:creationId xmlns:a16="http://schemas.microsoft.com/office/drawing/2014/main" id="{83071AE5-A6F1-987E-4F1E-1CF23D25C64C}"/>
              </a:ext>
            </a:extLst>
          </p:cNvPr>
          <p:cNvSpPr>
            <a:spLocks noGrp="1"/>
          </p:cNvSpPr>
          <p:nvPr>
            <p:ph type="body" sz="quarter" idx="26"/>
          </p:nvPr>
        </p:nvSpPr>
        <p:spPr>
          <a:xfrm>
            <a:off x="161417" y="1288831"/>
            <a:ext cx="2708751"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softEdge rad="0"/>
          </a:effectLst>
        </p:spPr>
        <p:txBody>
          <a:bodyPr/>
          <a:lstStyle/>
          <a:p>
            <a:pPr marL="182880">
              <a:lnSpc>
                <a:spcPct val="100000"/>
              </a:lnSpc>
            </a:pPr>
            <a:r>
              <a:rPr lang="hr-HR" sz="1600" dirty="0">
                <a:solidFill>
                  <a:schemeClr val="tx1"/>
                </a:solidFill>
              </a:rPr>
              <a:t>– Organskim zakonom o proračunu odobren je JRR kao objedinjeni račun riznice.</a:t>
            </a:r>
          </a:p>
          <a:p>
            <a:pPr marL="182880">
              <a:lnSpc>
                <a:spcPct val="100000"/>
              </a:lnSpc>
            </a:pPr>
            <a:r>
              <a:rPr lang="hr-HR" sz="1600" dirty="0">
                <a:solidFill>
                  <a:schemeClr val="tx1"/>
                </a:solidFill>
              </a:rPr>
              <a:t> – AGFIS-om se standardiziraju računovodstveni i poslovni procesi; utvrđuju se revizijski tragovi financijskih transakcija.</a:t>
            </a:r>
          </a:p>
          <a:p>
            <a:pPr marL="182880">
              <a:lnSpc>
                <a:spcPct val="100000"/>
              </a:lnSpc>
            </a:pPr>
            <a:r>
              <a:rPr lang="hr-HR" sz="1600" dirty="0">
                <a:solidFill>
                  <a:schemeClr val="tx1"/>
                </a:solidFill>
              </a:rPr>
              <a:t> – Ugovor o razini usluga koristan je jer omogućuje objema stranama da poštuju pravila i pravovremenost obrade odgovarajućih transakcija (kao fiskalni agent ili posrednik za namiru).</a:t>
            </a:r>
          </a:p>
          <a:p>
            <a:endParaRPr lang="en-US" sz="1100" dirty="0"/>
          </a:p>
        </p:txBody>
      </p:sp>
      <p:sp>
        <p:nvSpPr>
          <p:cNvPr id="21" name="Text Placeholder 20">
            <a:extLst>
              <a:ext uri="{FF2B5EF4-FFF2-40B4-BE49-F238E27FC236}">
                <a16:creationId xmlns:a16="http://schemas.microsoft.com/office/drawing/2014/main" id="{71F0AEEE-C884-E10B-AC85-FBC33CD6EA59}"/>
              </a:ext>
            </a:extLst>
          </p:cNvPr>
          <p:cNvSpPr>
            <a:spLocks noGrp="1"/>
          </p:cNvSpPr>
          <p:nvPr>
            <p:ph type="body" sz="quarter" idx="27"/>
          </p:nvPr>
        </p:nvSpPr>
        <p:spPr>
          <a:xfrm>
            <a:off x="2997844" y="1296237"/>
            <a:ext cx="3029155"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hr-HR" dirty="0">
                <a:solidFill>
                  <a:schemeClr val="tx1"/>
                </a:solidFill>
              </a:rPr>
              <a:t> </a:t>
            </a:r>
            <a:r>
              <a:rPr lang="hr-HR" sz="1600" dirty="0">
                <a:solidFill>
                  <a:schemeClr val="tx1"/>
                </a:solidFill>
              </a:rPr>
              <a:t>– Transakcije koje obuhvaćaju vanjsko financiranje nisu standardizirane u smislu računovodstvenih i poslovnih procesa (mjesečni izvještaji) jer se one izvršavaju posredstvom poslovnih banaka, izvan JRR-a. </a:t>
            </a:r>
          </a:p>
          <a:p>
            <a:pPr marL="182880">
              <a:lnSpc>
                <a:spcPct val="100000"/>
              </a:lnSpc>
            </a:pPr>
            <a:r>
              <a:rPr lang="hr-HR" sz="1600" dirty="0">
                <a:solidFill>
                  <a:schemeClr val="tx1"/>
                </a:solidFill>
              </a:rPr>
              <a:t>– Ključni aspekti funkcionalnih mogućnosti nemaju razinu pojedinosti kao u potpunoj temeljitoj analizi.</a:t>
            </a:r>
          </a:p>
          <a:p>
            <a:pPr marL="182880" lvl="0">
              <a:lnSpc>
                <a:spcPct val="100000"/>
              </a:lnSpc>
            </a:pPr>
            <a:r>
              <a:rPr lang="hr-HR" sz="1600" dirty="0">
                <a:solidFill>
                  <a:schemeClr val="tx1"/>
                </a:solidFill>
              </a:rPr>
              <a:t> – Plan za neiskorištena proračunska/gotovinska sredstva tijekom godine i trošenje tih sredstava do kraja godine.</a:t>
            </a:r>
          </a:p>
          <a:p>
            <a:endParaRPr lang="en-US" sz="1100" dirty="0"/>
          </a:p>
        </p:txBody>
      </p:sp>
      <p:sp>
        <p:nvSpPr>
          <p:cNvPr id="23" name="Text Placeholder 22">
            <a:extLst>
              <a:ext uri="{FF2B5EF4-FFF2-40B4-BE49-F238E27FC236}">
                <a16:creationId xmlns:a16="http://schemas.microsoft.com/office/drawing/2014/main" id="{92078356-1669-E822-DB88-A1AE583DA178}"/>
              </a:ext>
            </a:extLst>
          </p:cNvPr>
          <p:cNvSpPr>
            <a:spLocks noGrp="1"/>
          </p:cNvSpPr>
          <p:nvPr>
            <p:ph type="body" sz="quarter" idx="28"/>
          </p:nvPr>
        </p:nvSpPr>
        <p:spPr>
          <a:xfrm>
            <a:off x="6154674" y="1288831"/>
            <a:ext cx="2582613" cy="5561763"/>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hr-HR" sz="1800" b="1">
                <a:solidFill>
                  <a:schemeClr val="tx1"/>
                </a:solidFill>
              </a:rPr>
              <a:t> </a:t>
            </a:r>
            <a:r>
              <a:rPr lang="hr-HR" sz="1800">
                <a:solidFill>
                  <a:schemeClr val="tx1"/>
                </a:solidFill>
              </a:rPr>
              <a:t>– Proširenje obuhvata AGFIS-a.</a:t>
            </a:r>
          </a:p>
          <a:p>
            <a:pPr marL="182880">
              <a:lnSpc>
                <a:spcPct val="100000"/>
              </a:lnSpc>
            </a:pPr>
            <a:r>
              <a:rPr lang="hr-HR" sz="1800">
                <a:solidFill>
                  <a:schemeClr val="tx1"/>
                </a:solidFill>
              </a:rPr>
              <a:t> – Osposobljavanje stranih pružatelja tehničke pomoći.</a:t>
            </a:r>
          </a:p>
        </p:txBody>
      </p:sp>
      <p:sp>
        <p:nvSpPr>
          <p:cNvPr id="17" name="Text Placeholder 16">
            <a:extLst>
              <a:ext uri="{FF2B5EF4-FFF2-40B4-BE49-F238E27FC236}">
                <a16:creationId xmlns:a16="http://schemas.microsoft.com/office/drawing/2014/main" id="{393B4390-A2A5-FA71-6657-7BD3E97ACF53}"/>
              </a:ext>
            </a:extLst>
          </p:cNvPr>
          <p:cNvSpPr>
            <a:spLocks noGrp="1"/>
          </p:cNvSpPr>
          <p:nvPr>
            <p:ph type="body" sz="quarter" idx="25"/>
          </p:nvPr>
        </p:nvSpPr>
        <p:spPr>
          <a:xfrm>
            <a:off x="8864962" y="1288831"/>
            <a:ext cx="3226156" cy="5561764"/>
          </a:xfrm>
          <a:gradFill>
            <a:gsLst>
              <a:gs pos="1000">
                <a:schemeClr val="accent4">
                  <a:lumMod val="60000"/>
                  <a:lumOff val="40000"/>
                </a:schemeClr>
              </a:gs>
              <a:gs pos="82000">
                <a:schemeClr val="accent3">
                  <a:lumMod val="97000"/>
                  <a:lumOff val="3000"/>
                </a:schemeClr>
              </a:gs>
              <a:gs pos="100000">
                <a:schemeClr val="accent3">
                  <a:lumMod val="60000"/>
                  <a:lumOff val="40000"/>
                </a:schemeClr>
              </a:gs>
            </a:gsLst>
            <a:lin ang="16200000" scaled="1"/>
          </a:gradFill>
          <a:effectLst>
            <a:innerShdw blurRad="114300">
              <a:prstClr val="black"/>
            </a:innerShdw>
          </a:effectLst>
        </p:spPr>
        <p:txBody>
          <a:bodyPr/>
          <a:lstStyle/>
          <a:p>
            <a:pPr marL="182880">
              <a:lnSpc>
                <a:spcPct val="100000"/>
              </a:lnSpc>
            </a:pPr>
            <a:r>
              <a:rPr lang="hr-HR" sz="1600" b="1" dirty="0">
                <a:solidFill>
                  <a:schemeClr val="tx1"/>
                </a:solidFill>
              </a:rPr>
              <a:t> </a:t>
            </a:r>
            <a:r>
              <a:rPr lang="hr-HR" sz="1600" dirty="0">
                <a:solidFill>
                  <a:schemeClr val="tx1"/>
                </a:solidFill>
              </a:rPr>
              <a:t>– Operativni rizik </a:t>
            </a:r>
          </a:p>
          <a:p>
            <a:pPr marL="182880">
              <a:lnSpc>
                <a:spcPct val="100000"/>
              </a:lnSpc>
            </a:pPr>
            <a:r>
              <a:rPr lang="hr-HR" sz="1600" dirty="0">
                <a:solidFill>
                  <a:schemeClr val="tx1"/>
                </a:solidFill>
              </a:rPr>
              <a:t>(Ne poštuju se vremenski okviri za redovito poravnanje i financijsko izvještavanje; ljudske pogreške, pogrešne upute u pogledu bankovnih računa korisnika.)</a:t>
            </a:r>
          </a:p>
          <a:p>
            <a:pPr marL="182880">
              <a:lnSpc>
                <a:spcPct val="100000"/>
              </a:lnSpc>
            </a:pPr>
            <a:r>
              <a:rPr lang="hr-HR" sz="1600" dirty="0">
                <a:solidFill>
                  <a:schemeClr val="tx1"/>
                </a:solidFill>
              </a:rPr>
              <a:t>– Nisu utvrđeni elektronički revizijski tragovi financijskih transakcija izvan JRR-a.</a:t>
            </a:r>
          </a:p>
          <a:p>
            <a:pPr marL="182880">
              <a:lnSpc>
                <a:spcPct val="100000"/>
              </a:lnSpc>
            </a:pPr>
            <a:r>
              <a:rPr lang="hr-HR" sz="1600" dirty="0">
                <a:solidFill>
                  <a:schemeClr val="tx1"/>
                </a:solidFill>
              </a:rPr>
              <a:t>– Ne dobivaju se točne financijske informacije od poslovnih banaka.</a:t>
            </a:r>
          </a:p>
          <a:p>
            <a:pPr marL="182880">
              <a:lnSpc>
                <a:spcPct val="100000"/>
              </a:lnSpc>
            </a:pPr>
            <a:r>
              <a:rPr lang="hr-HR" sz="1600" dirty="0">
                <a:solidFill>
                  <a:schemeClr val="tx1"/>
                </a:solidFill>
              </a:rPr>
              <a:t> – Volatilnost tržišta novca.</a:t>
            </a:r>
          </a:p>
          <a:p>
            <a:r>
              <a:rPr lang="hr-HR" b="1" dirty="0">
                <a:solidFill>
                  <a:schemeClr val="tx1"/>
                </a:solidFill>
              </a:rPr>
              <a:t> </a:t>
            </a:r>
          </a:p>
        </p:txBody>
      </p:sp>
      <p:pic>
        <p:nvPicPr>
          <p:cNvPr id="6" name="Picture 5">
            <a:extLst>
              <a:ext uri="{FF2B5EF4-FFF2-40B4-BE49-F238E27FC236}">
                <a16:creationId xmlns:a16="http://schemas.microsoft.com/office/drawing/2014/main" id="{638320B7-907B-AE39-E39C-CCC510EEE91A}"/>
              </a:ext>
            </a:extLst>
          </p:cNvPr>
          <p:cNvPicPr>
            <a:picLocks noChangeAspect="1"/>
          </p:cNvPicPr>
          <p:nvPr/>
        </p:nvPicPr>
        <p:blipFill>
          <a:blip r:embed="rId3"/>
          <a:stretch>
            <a:fillRect/>
          </a:stretch>
        </p:blipFill>
        <p:spPr>
          <a:xfrm>
            <a:off x="343134" y="551946"/>
            <a:ext cx="733324" cy="671571"/>
          </a:xfrm>
          <a:prstGeom prst="rect">
            <a:avLst/>
          </a:prstGeom>
        </p:spPr>
      </p:pic>
      <p:pic>
        <p:nvPicPr>
          <p:cNvPr id="8" name="Picture 7">
            <a:extLst>
              <a:ext uri="{FF2B5EF4-FFF2-40B4-BE49-F238E27FC236}">
                <a16:creationId xmlns:a16="http://schemas.microsoft.com/office/drawing/2014/main" id="{8C266114-FC00-DC78-C502-B2750F8E60C9}"/>
              </a:ext>
            </a:extLst>
          </p:cNvPr>
          <p:cNvPicPr>
            <a:picLocks noChangeAspect="1"/>
          </p:cNvPicPr>
          <p:nvPr/>
        </p:nvPicPr>
        <p:blipFill>
          <a:blip r:embed="rId4"/>
          <a:stretch>
            <a:fillRect/>
          </a:stretch>
        </p:blipFill>
        <p:spPr>
          <a:xfrm>
            <a:off x="3043985" y="542693"/>
            <a:ext cx="648144" cy="671571"/>
          </a:xfrm>
          <a:prstGeom prst="rect">
            <a:avLst/>
          </a:prstGeom>
        </p:spPr>
      </p:pic>
      <p:pic>
        <p:nvPicPr>
          <p:cNvPr id="13" name="Picture 12">
            <a:extLst>
              <a:ext uri="{FF2B5EF4-FFF2-40B4-BE49-F238E27FC236}">
                <a16:creationId xmlns:a16="http://schemas.microsoft.com/office/drawing/2014/main" id="{4DF88E67-C807-300C-3042-A8EEA3A42FB0}"/>
              </a:ext>
            </a:extLst>
          </p:cNvPr>
          <p:cNvPicPr>
            <a:picLocks noChangeAspect="1"/>
          </p:cNvPicPr>
          <p:nvPr/>
        </p:nvPicPr>
        <p:blipFill>
          <a:blip r:embed="rId5"/>
          <a:stretch>
            <a:fillRect/>
          </a:stretch>
        </p:blipFill>
        <p:spPr>
          <a:xfrm>
            <a:off x="5973859" y="627076"/>
            <a:ext cx="824331" cy="548006"/>
          </a:xfrm>
          <a:prstGeom prst="rect">
            <a:avLst/>
          </a:prstGeom>
        </p:spPr>
      </p:pic>
      <p:pic>
        <p:nvPicPr>
          <p:cNvPr id="25" name="Picture 24">
            <a:extLst>
              <a:ext uri="{FF2B5EF4-FFF2-40B4-BE49-F238E27FC236}">
                <a16:creationId xmlns:a16="http://schemas.microsoft.com/office/drawing/2014/main" id="{E6E297BB-9E21-CE1D-F17D-B1DC363C3FF2}"/>
              </a:ext>
            </a:extLst>
          </p:cNvPr>
          <p:cNvPicPr>
            <a:picLocks noChangeAspect="1"/>
          </p:cNvPicPr>
          <p:nvPr/>
        </p:nvPicPr>
        <p:blipFill>
          <a:blip r:embed="rId6"/>
          <a:stretch>
            <a:fillRect/>
          </a:stretch>
        </p:blipFill>
        <p:spPr>
          <a:xfrm>
            <a:off x="8960290" y="501954"/>
            <a:ext cx="571138" cy="673127"/>
          </a:xfrm>
          <a:prstGeom prst="rect">
            <a:avLst/>
          </a:prstGeom>
        </p:spPr>
      </p:pic>
      <p:pic>
        <p:nvPicPr>
          <p:cNvPr id="2" name="Picture 1">
            <a:extLst>
              <a:ext uri="{FF2B5EF4-FFF2-40B4-BE49-F238E27FC236}">
                <a16:creationId xmlns:a16="http://schemas.microsoft.com/office/drawing/2014/main" id="{6B9518F6-B5B1-121A-B16E-57FCAB967ED4}"/>
              </a:ext>
            </a:extLst>
          </p:cNvPr>
          <p:cNvPicPr>
            <a:picLocks noChangeAspect="1"/>
          </p:cNvPicPr>
          <p:nvPr/>
        </p:nvPicPr>
        <p:blipFill>
          <a:blip r:embed="rId7"/>
          <a:stretch>
            <a:fillRect/>
          </a:stretch>
        </p:blipFill>
        <p:spPr>
          <a:xfrm>
            <a:off x="6725164" y="4724424"/>
            <a:ext cx="1441631" cy="1005306"/>
          </a:xfrm>
          <a:prstGeom prst="rect">
            <a:avLst/>
          </a:prstGeom>
        </p:spPr>
      </p:pic>
    </p:spTree>
    <p:extLst>
      <p:ext uri="{BB962C8B-B14F-4D97-AF65-F5344CB8AC3E}">
        <p14:creationId xmlns:p14="http://schemas.microsoft.com/office/powerpoint/2010/main" val="966595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851609-75EC-FBBA-448D-4668E017AAE5}"/>
              </a:ext>
            </a:extLst>
          </p:cNvPr>
          <p:cNvPicPr>
            <a:picLocks noChangeAspect="1"/>
          </p:cNvPicPr>
          <p:nvPr/>
        </p:nvPicPr>
        <p:blipFill>
          <a:blip r:embed="rId3"/>
          <a:stretch>
            <a:fillRect/>
          </a:stretch>
        </p:blipFill>
        <p:spPr>
          <a:xfrm>
            <a:off x="457201" y="236555"/>
            <a:ext cx="1314450" cy="1292212"/>
          </a:xfrm>
          <a:prstGeom prst="rect">
            <a:avLst/>
          </a:prstGeom>
        </p:spPr>
      </p:pic>
      <p:sp>
        <p:nvSpPr>
          <p:cNvPr id="2" name="Title 1">
            <a:extLst>
              <a:ext uri="{FF2B5EF4-FFF2-40B4-BE49-F238E27FC236}">
                <a16:creationId xmlns:a16="http://schemas.microsoft.com/office/drawing/2014/main" id="{AAD4A658-6307-E6D6-DFA5-194434A9FDD2}"/>
              </a:ext>
            </a:extLst>
          </p:cNvPr>
          <p:cNvSpPr>
            <a:spLocks noGrp="1"/>
          </p:cNvSpPr>
          <p:nvPr>
            <p:ph type="title"/>
          </p:nvPr>
        </p:nvSpPr>
        <p:spPr>
          <a:xfrm>
            <a:off x="4428219" y="235281"/>
            <a:ext cx="3190588" cy="52354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hr-HR" sz="3600" b="1">
                <a:ln/>
                <a:solidFill>
                  <a:schemeClr val="accent6">
                    <a:lumMod val="75000"/>
                  </a:schemeClr>
                </a:solidFill>
                <a:latin typeface="+mn-lt"/>
              </a:rPr>
              <a:t>REFORMA</a:t>
            </a:r>
            <a:br>
              <a:rPr lang="hr-HR" sz="6000" b="1">
                <a:ln/>
                <a:solidFill>
                  <a:schemeClr val="accent6">
                    <a:lumMod val="75000"/>
                  </a:schemeClr>
                </a:solidFill>
                <a:latin typeface="+mn-lt"/>
              </a:rPr>
            </a:br>
            <a:endParaRPr lang="hr-HR" sz="6000" b="1">
              <a:ln/>
              <a:solidFill>
                <a:schemeClr val="accent6">
                  <a:lumMod val="75000"/>
                </a:schemeClr>
              </a:solidFill>
              <a:latin typeface="+mn-lt"/>
            </a:endParaRPr>
          </a:p>
        </p:txBody>
      </p:sp>
      <p:sp>
        <p:nvSpPr>
          <p:cNvPr id="13" name="Slide Number Placeholder 12">
            <a:extLst>
              <a:ext uri="{FF2B5EF4-FFF2-40B4-BE49-F238E27FC236}">
                <a16:creationId xmlns:a16="http://schemas.microsoft.com/office/drawing/2014/main" id="{F13933C5-4015-0684-F4BB-AD1F2585E1AE}"/>
              </a:ext>
            </a:extLst>
          </p:cNvPr>
          <p:cNvSpPr>
            <a:spLocks noGrp="1"/>
          </p:cNvSpPr>
          <p:nvPr>
            <p:ph type="sldNum" sz="quarter" idx="23"/>
          </p:nvPr>
        </p:nvSpPr>
        <p:spPr/>
        <p:txBody>
          <a:bodyPr/>
          <a:lstStyle/>
          <a:p>
            <a:fld id="{295C7AAE-A677-454A-8BDB-62A0650ACE98}" type="slidenum">
              <a:rPr lang="en-US" smtClean="0"/>
              <a:pPr/>
              <a:t>9</a:t>
            </a:fld>
            <a:endParaRPr lang="en-US"/>
          </a:p>
        </p:txBody>
      </p:sp>
      <p:pic>
        <p:nvPicPr>
          <p:cNvPr id="3" name="Picture 2">
            <a:extLst>
              <a:ext uri="{FF2B5EF4-FFF2-40B4-BE49-F238E27FC236}">
                <a16:creationId xmlns:a16="http://schemas.microsoft.com/office/drawing/2014/main" id="{C4B1E1C0-A140-FEF9-38D0-1F82EF4516D4}"/>
              </a:ext>
            </a:extLst>
          </p:cNvPr>
          <p:cNvPicPr>
            <a:picLocks noChangeAspect="1"/>
          </p:cNvPicPr>
          <p:nvPr/>
        </p:nvPicPr>
        <p:blipFill>
          <a:blip r:embed="rId4"/>
          <a:stretch>
            <a:fillRect/>
          </a:stretch>
        </p:blipFill>
        <p:spPr>
          <a:xfrm>
            <a:off x="10406678" y="169733"/>
            <a:ext cx="1660634" cy="1153870"/>
          </a:xfrm>
          <a:prstGeom prst="rect">
            <a:avLst/>
          </a:prstGeom>
          <a:noFill/>
        </p:spPr>
      </p:pic>
      <p:graphicFrame>
        <p:nvGraphicFramePr>
          <p:cNvPr id="16" name="Diagram 15" descr="Vertical Chevron List" title="SmartArt">
            <a:extLst>
              <a:ext uri="{FF2B5EF4-FFF2-40B4-BE49-F238E27FC236}">
                <a16:creationId xmlns:a16="http://schemas.microsoft.com/office/drawing/2014/main" id="{9DA52E8F-8EF4-B3EF-BB41-8FBC50FA36F8}"/>
              </a:ext>
            </a:extLst>
          </p:cNvPr>
          <p:cNvGraphicFramePr/>
          <p:nvPr>
            <p:extLst>
              <p:ext uri="{D42A27DB-BD31-4B8C-83A1-F6EECF244321}">
                <p14:modId xmlns:p14="http://schemas.microsoft.com/office/powerpoint/2010/main" val="1882161844"/>
              </p:ext>
            </p:extLst>
          </p:nvPr>
        </p:nvGraphicFramePr>
        <p:xfrm>
          <a:off x="638460" y="1571625"/>
          <a:ext cx="10833104" cy="52863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454206A6-D650-9545-BB64-5E320FB5A345}"/>
              </a:ext>
            </a:extLst>
          </p:cNvPr>
          <p:cNvSpPr txBox="1"/>
          <p:nvPr/>
        </p:nvSpPr>
        <p:spPr>
          <a:xfrm>
            <a:off x="1707356" y="845330"/>
            <a:ext cx="9109801" cy="523220"/>
          </a:xfrm>
          <a:prstGeom prst="rect">
            <a:avLst/>
          </a:prstGeom>
          <a:noFill/>
        </p:spPr>
        <p:txBody>
          <a:bodyPr wrap="square">
            <a:spAutoFit/>
          </a:bodyPr>
          <a:lstStyle/>
          <a:p>
            <a:r>
              <a:rPr lang="hr-HR" sz="1400" dirty="0">
                <a:solidFill>
                  <a:schemeClr val="tx2"/>
                </a:solidFill>
              </a:rPr>
              <a:t>Cilj je da upravljanje gotovinskim sredstvima postane proces koji omogućuje stavljanje  na raspolaganje odgovarajućeg iznosa novca u pravom trenutku i na pravom mjestu kako bi se izvršile obveze plaćanja vlade.</a:t>
            </a:r>
          </a:p>
        </p:txBody>
      </p:sp>
    </p:spTree>
    <p:extLst>
      <p:ext uri="{BB962C8B-B14F-4D97-AF65-F5344CB8AC3E}">
        <p14:creationId xmlns:p14="http://schemas.microsoft.com/office/powerpoint/2010/main" val="2533176822"/>
      </p:ext>
    </p:extLst>
  </p:cSld>
  <p:clrMapOvr>
    <a:masterClrMapping/>
  </p:clrMapOvr>
</p:sld>
</file>

<file path=ppt/theme/theme1.xml><?xml version="1.0" encoding="utf-8"?>
<a:theme xmlns:a="http://schemas.openxmlformats.org/drawingml/2006/main" name="Custom Design">
  <a:themeElements>
    <a:clrScheme name="Product-Summary">
      <a:dk1>
        <a:srgbClr val="000000"/>
      </a:dk1>
      <a:lt1>
        <a:srgbClr val="FFFFFF"/>
      </a:lt1>
      <a:dk2>
        <a:srgbClr val="C16548"/>
      </a:dk2>
      <a:lt2>
        <a:srgbClr val="E7E6E6"/>
      </a:lt2>
      <a:accent1>
        <a:srgbClr val="C16548"/>
      </a:accent1>
      <a:accent2>
        <a:srgbClr val="E1C9C1"/>
      </a:accent2>
      <a:accent3>
        <a:srgbClr val="EFE9E7"/>
      </a:accent3>
      <a:accent4>
        <a:srgbClr val="7C8C5F"/>
      </a:accent4>
      <a:accent5>
        <a:srgbClr val="DAE7C3"/>
      </a:accent5>
      <a:accent6>
        <a:srgbClr val="ECF1E3"/>
      </a:accent6>
      <a:hlink>
        <a:srgbClr val="0563C1"/>
      </a:hlink>
      <a:folHlink>
        <a:srgbClr val="954F72"/>
      </a:folHlink>
    </a:clrScheme>
    <a:fontScheme name="Custom 1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0" tIns="0" rIns="0" bIns="0" rtlCol="0" anchor="t">
        <a:noAutofit/>
      </a:bodyPr>
      <a:lstStyle>
        <a:defPPr algn="l">
          <a:defRPr sz="75000" spc="500" dirty="0">
            <a:solidFill>
              <a:srgbClr val="C16548">
                <a:alpha val="5000"/>
              </a:srgbClr>
            </a:solidFill>
            <a:latin typeface="Felix Titling"/>
          </a:defRPr>
        </a:defPPr>
      </a:lstStyle>
    </a:txDef>
  </a:objectDefaults>
  <a:extraClrSchemeLst/>
  <a:extLst>
    <a:ext uri="{05A4C25C-085E-4340-85A3-A5531E510DB2}">
      <thm15:themeFamily xmlns:thm15="http://schemas.microsoft.com/office/thememl/2012/main" name="Product-Summary-Presentation_tm89238778_Win32_SD_v8" id="{533EF844-D82C-49D2-B528-5E94B4E2DB9C}" vid="{7D7EB7DD-FDD7-4FB3-9337-228B3BC8F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DD581C60-AA7C-4CD7-BCE1-72FBFC140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B3982F-6AC2-4C0F-AF3D-F6703F33A167}">
  <ds:schemaRefs>
    <ds:schemaRef ds:uri="http://schemas.microsoft.com/sharepoint/v3/contenttype/forms"/>
  </ds:schemaRefs>
</ds:datastoreItem>
</file>

<file path=customXml/itemProps3.xml><?xml version="1.0" encoding="utf-8"?>
<ds:datastoreItem xmlns:ds="http://schemas.openxmlformats.org/officeDocument/2006/customXml" ds:itemID="{56F3835D-CDCD-4C16-BA1F-392E8181263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Product summary presentation</Template>
  <TotalTime>7</TotalTime>
  <Words>3785</Words>
  <Application>Microsoft Office PowerPoint</Application>
  <PresentationFormat>Widescreen</PresentationFormat>
  <Paragraphs>319</Paragraphs>
  <Slides>10</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Avenir Book</vt:lpstr>
      <vt:lpstr>Avenir Next LT Pro</vt:lpstr>
      <vt:lpstr>Calibri</vt:lpstr>
      <vt:lpstr>Felix Titling</vt:lpstr>
      <vt:lpstr>Georgia</vt:lpstr>
      <vt:lpstr>Helvetica</vt:lpstr>
      <vt:lpstr>Open Sans</vt:lpstr>
      <vt:lpstr>Roboto</vt:lpstr>
      <vt:lpstr>Symbol</vt:lpstr>
      <vt:lpstr>Times New Roman</vt:lpstr>
      <vt:lpstr>Wingdings</vt:lpstr>
      <vt:lpstr>Custom Design</vt:lpstr>
      <vt:lpstr>REPUBLIKA ALBANIJA MINISTARSTVO FINANCIJA I GOSPODARSTVA</vt:lpstr>
      <vt:lpstr>SADRŽAJ</vt:lpstr>
      <vt:lpstr>UVOD</vt:lpstr>
      <vt:lpstr>OSNOVNE INFORMACIJE</vt:lpstr>
      <vt:lpstr>PowerPoint Presentation</vt:lpstr>
      <vt:lpstr>OBUHVAT</vt:lpstr>
      <vt:lpstr>PowerPoint Presentation</vt:lpstr>
      <vt:lpstr>SWOT ANALIZA</vt:lpstr>
      <vt:lpstr>REFORMA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product​ product summary summary summary summary</dc:title>
  <dc:creator>Mimoza Peco</dc:creator>
  <cp:lastModifiedBy>Tetiana Shalkivska</cp:lastModifiedBy>
  <cp:revision>215</cp:revision>
  <dcterms:created xsi:type="dcterms:W3CDTF">2023-10-05T19:36:40Z</dcterms:created>
  <dcterms:modified xsi:type="dcterms:W3CDTF">2023-11-27T17:31:05Z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