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5"/>
  </p:notesMasterIdLst>
  <p:handoutMasterIdLst>
    <p:handoutMasterId r:id="rId16"/>
  </p:handoutMasterIdLst>
  <p:sldIdLst>
    <p:sldId id="407" r:id="rId5"/>
    <p:sldId id="405" r:id="rId6"/>
    <p:sldId id="408" r:id="rId7"/>
    <p:sldId id="385" r:id="rId8"/>
    <p:sldId id="423" r:id="rId9"/>
    <p:sldId id="382" r:id="rId10"/>
    <p:sldId id="430" r:id="rId11"/>
    <p:sldId id="389" r:id="rId12"/>
    <p:sldId id="406"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CC00"/>
    <a:srgbClr val="A50021"/>
    <a:srgbClr val="75953C"/>
    <a:srgbClr val="C16548"/>
    <a:srgbClr val="FFFFF3"/>
    <a:srgbClr val="9FE6FF"/>
    <a:srgbClr val="D8BEEC"/>
    <a:srgbClr val="D6A300"/>
    <a:srgbClr val="5431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BA3D7-DCAC-47ED-A017-818C80EA2C87}" v="173" dt="2023-11-15T20:21:31.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7" autoAdjust="0"/>
  </p:normalViewPr>
  <p:slideViewPr>
    <p:cSldViewPr snapToGrid="0">
      <p:cViewPr varScale="1">
        <p:scale>
          <a:sx n="61" d="100"/>
          <a:sy n="61" d="100"/>
        </p:scale>
        <p:origin x="884" y="60"/>
      </p:cViewPr>
      <p:guideLst/>
    </p:cSldViewPr>
  </p:slideViewPr>
  <p:outlineViewPr>
    <p:cViewPr>
      <p:scale>
        <a:sx n="33" d="100"/>
        <a:sy n="33" d="100"/>
      </p:scale>
      <p:origin x="0" y="-68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84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F1F80-7349-4DC3-AB6D-DBF0B9A9BCE1}"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n-US"/>
        </a:p>
      </dgm:t>
    </dgm:pt>
    <dgm:pt modelId="{205C7148-BAA9-46C1-9F48-95E1ED3C5A47}">
      <dgm:prSet phldrT="[Text]"/>
      <dgm:spPr>
        <a:xfrm rot="5400000">
          <a:off x="-176710" y="177366"/>
          <a:ext cx="1178071" cy="824649"/>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1</a:t>
          </a:r>
        </a:p>
      </dgm:t>
    </dgm:pt>
    <dgm:pt modelId="{F74E27E7-ECF8-4F44-BD88-C96F1673EDC1}" type="parTrans" cxnId="{BAEBDD58-11F8-4504-A58C-D630834A88D9}">
      <dgm:prSet/>
      <dgm:spPr/>
      <dgm:t>
        <a:bodyPr/>
        <a:lstStyle/>
        <a:p>
          <a:endParaRPr lang="en-US"/>
        </a:p>
      </dgm:t>
    </dgm:pt>
    <dgm:pt modelId="{920DDB8A-0879-48CC-B8C7-402E6E6D1950}" type="sibTrans" cxnId="{BAEBDD58-11F8-4504-A58C-D630834A88D9}">
      <dgm:prSet/>
      <dgm:spPr/>
      <dgm:t>
        <a:bodyPr/>
        <a:lstStyle/>
        <a:p>
          <a:endParaRPr lang="en-US"/>
        </a:p>
      </dgm:t>
    </dgm:pt>
    <dgm:pt modelId="{E9CE49FE-A7A6-496B-A6D1-247F3CD4B615}">
      <dgm:prSet phldrT="[Text]" custT="1"/>
      <dgm:spPr>
        <a:xfrm rot="5400000">
          <a:off x="4638027" y="-3812722"/>
          <a:ext cx="765746" cy="8392502"/>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ln>
        <a:effectLst/>
      </dgm:spPr>
      <dgm:t>
        <a:bodyPr/>
        <a:lstStyle/>
        <a:p>
          <a:pPr algn="just">
            <a:buChar char="•"/>
          </a:pPr>
          <a:r>
            <a:rPr lang="ru-RU" sz="1700" b="0" i="0" kern="1200" spc="50" baseline="0" dirty="0">
              <a:solidFill>
                <a:srgbClr val="54311C"/>
              </a:solidFill>
              <a:latin typeface="+mn-lt"/>
              <a:ea typeface="+mn-ea"/>
              <a:cs typeface="+mn-cs"/>
            </a:rPr>
            <a:t>Восприятие функций казначейства должно быть увязано с более широким контекстом целей бюджетного управления, с разработкой и </a:t>
          </a:r>
          <a:r>
            <a:rPr lang="ru-RU" sz="1700" b="1" i="0" kern="1200" spc="50" baseline="0" dirty="0">
              <a:solidFill>
                <a:srgbClr val="54311C"/>
              </a:solidFill>
              <a:latin typeface="+mn-lt"/>
              <a:ea typeface="+mn-ea"/>
              <a:cs typeface="+mn-cs"/>
            </a:rPr>
            <a:t>планированием инвестиций в поддерживающие информационные системы</a:t>
          </a:r>
          <a:r>
            <a:rPr lang="ru-RU" sz="1700" b="0" i="0" kern="1200" spc="50" baseline="0" dirty="0">
              <a:solidFill>
                <a:srgbClr val="54311C"/>
              </a:solidFill>
              <a:latin typeface="+mn-lt"/>
              <a:ea typeface="+mn-ea"/>
              <a:cs typeface="+mn-cs"/>
            </a:rPr>
            <a:t>, без которых невозможно функционирование современной системы казначейства и управления финансами</a:t>
          </a:r>
          <a:r>
            <a:rPr lang="en-US" sz="1700" b="0" i="0" kern="1200" spc="50" baseline="0" dirty="0">
              <a:solidFill>
                <a:srgbClr val="54311C"/>
              </a:solidFill>
              <a:latin typeface="+mn-lt"/>
              <a:ea typeface="+mn-ea"/>
              <a:cs typeface="+mn-cs"/>
            </a:rPr>
            <a:t>.</a:t>
          </a:r>
        </a:p>
      </dgm:t>
    </dgm:pt>
    <dgm:pt modelId="{58A4D409-67D1-45D7-A5B5-0EFDC5106BCD}" type="parTrans" cxnId="{A2A15365-AB2A-4263-9896-B820CA5D38A3}">
      <dgm:prSet/>
      <dgm:spPr/>
      <dgm:t>
        <a:bodyPr/>
        <a:lstStyle/>
        <a:p>
          <a:endParaRPr lang="en-US"/>
        </a:p>
      </dgm:t>
    </dgm:pt>
    <dgm:pt modelId="{B4EB417E-0A44-4207-B9CA-5B65E2537CA0}" type="sibTrans" cxnId="{A2A15365-AB2A-4263-9896-B820CA5D38A3}">
      <dgm:prSet/>
      <dgm:spPr/>
      <dgm:t>
        <a:bodyPr/>
        <a:lstStyle/>
        <a:p>
          <a:endParaRPr lang="en-US"/>
        </a:p>
      </dgm:t>
    </dgm:pt>
    <dgm:pt modelId="{AD140521-094A-4ACE-B0DF-A5F1ABD070B2}">
      <dgm:prSet phldrT="[Text]"/>
      <dgm:spPr>
        <a:xfrm rot="5400000">
          <a:off x="-176710" y="1207654"/>
          <a:ext cx="1178071" cy="824649"/>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2</a:t>
          </a:r>
        </a:p>
      </dgm:t>
    </dgm:pt>
    <dgm:pt modelId="{687F151F-FDEE-470D-935A-9F77A2BF0B15}" type="parTrans" cxnId="{3D43A459-9A08-4D8D-B151-6C3E455CEA70}">
      <dgm:prSet/>
      <dgm:spPr/>
      <dgm:t>
        <a:bodyPr/>
        <a:lstStyle/>
        <a:p>
          <a:endParaRPr lang="en-US"/>
        </a:p>
      </dgm:t>
    </dgm:pt>
    <dgm:pt modelId="{3FFF64FD-6A1F-4D11-BF10-21BA48580945}" type="sibTrans" cxnId="{3D43A459-9A08-4D8D-B151-6C3E455CEA70}">
      <dgm:prSet/>
      <dgm:spPr/>
      <dgm:t>
        <a:bodyPr/>
        <a:lstStyle/>
        <a:p>
          <a:endParaRPr lang="en-US"/>
        </a:p>
      </dgm:t>
    </dgm:pt>
    <dgm:pt modelId="{60CE67F5-42F3-47B0-9C82-5FA1FA5012A0}">
      <dgm:prSet phldrT="[Text]" custT="1"/>
      <dgm:spPr>
        <a:xfrm rot="5400000">
          <a:off x="4638027" y="-2782433"/>
          <a:ext cx="765746" cy="8392502"/>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dgm:t>
    </dgm:pt>
    <dgm:pt modelId="{BE8C3C51-98B8-41C4-8D78-8DC9325F34F0}" type="parTrans" cxnId="{58964D4B-2548-4986-8E28-35F1EDBAE572}">
      <dgm:prSet/>
      <dgm:spPr/>
      <dgm:t>
        <a:bodyPr/>
        <a:lstStyle/>
        <a:p>
          <a:endParaRPr lang="en-US"/>
        </a:p>
      </dgm:t>
    </dgm:pt>
    <dgm:pt modelId="{6E419726-0733-48B5-90A9-D56BDEE22CE1}" type="sibTrans" cxnId="{58964D4B-2548-4986-8E28-35F1EDBAE572}">
      <dgm:prSet/>
      <dgm:spPr/>
      <dgm:t>
        <a:bodyPr/>
        <a:lstStyle/>
        <a:p>
          <a:endParaRPr lang="en-US"/>
        </a:p>
      </dgm:t>
    </dgm:pt>
    <dgm:pt modelId="{66EB137A-84AE-4D2B-9ED5-F1E9095401FA}">
      <dgm:prSet phldrT="[Text]"/>
      <dgm:spPr>
        <a:xfrm rot="5400000">
          <a:off x="-176710" y="2237943"/>
          <a:ext cx="1178071" cy="824649"/>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3</a:t>
          </a:r>
        </a:p>
      </dgm:t>
    </dgm:pt>
    <dgm:pt modelId="{E0A6364C-2FFE-4E02-A917-71980FC166D4}" type="parTrans" cxnId="{19E44502-E738-48E8-8270-60F98D88F1E1}">
      <dgm:prSet/>
      <dgm:spPr/>
      <dgm:t>
        <a:bodyPr/>
        <a:lstStyle/>
        <a:p>
          <a:endParaRPr lang="en-US"/>
        </a:p>
      </dgm:t>
    </dgm:pt>
    <dgm:pt modelId="{2A59F98D-F07C-427D-83E3-54FAE8311748}" type="sibTrans" cxnId="{19E44502-E738-48E8-8270-60F98D88F1E1}">
      <dgm:prSet/>
      <dgm:spPr/>
      <dgm:t>
        <a:bodyPr/>
        <a:lstStyle/>
        <a:p>
          <a:endParaRPr lang="en-US"/>
        </a:p>
      </dgm:t>
    </dgm:pt>
    <dgm:pt modelId="{4F2794D0-FC1C-4AD9-92F0-C8665EE9C322}">
      <dgm:prSet phldrT="[Text]" custT="1"/>
      <dgm:spPr>
        <a:xfrm rot="5400000">
          <a:off x="4638027" y="-1752145"/>
          <a:ext cx="765746" cy="8392502"/>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en-GB" altLang="en-US" sz="1800" kern="1200" dirty="0">
              <a:solidFill>
                <a:srgbClr val="000000">
                  <a:hueOff val="0"/>
                  <a:satOff val="0"/>
                  <a:lumOff val="0"/>
                  <a:alphaOff val="0"/>
                </a:srgbClr>
              </a:solidFill>
              <a:latin typeface="+mn-lt"/>
              <a:ea typeface="+mn-ea"/>
              <a:cs typeface="+mn-cs"/>
            </a:rPr>
            <a:t> </a:t>
          </a:r>
          <a:r>
            <a:rPr lang="ru-RU" altLang="en-US" sz="1700" kern="1200" dirty="0">
              <a:solidFill>
                <a:srgbClr val="000000">
                  <a:hueOff val="0"/>
                  <a:satOff val="0"/>
                  <a:lumOff val="0"/>
                  <a:alphaOff val="0"/>
                </a:srgbClr>
              </a:solidFill>
              <a:latin typeface="+mn-lt"/>
              <a:ea typeface="+mn-ea"/>
              <a:cs typeface="+mn-cs"/>
            </a:rPr>
            <a:t>Совершенствование ключевых аспектов в части функциональных возможностей, чтобы обеспечить соответствующий уровень детализации при выполнении </a:t>
          </a:r>
          <a:r>
            <a:rPr lang="ru-RU" altLang="en-US" sz="1700" b="1" kern="1200" dirty="0">
              <a:solidFill>
                <a:srgbClr val="000000">
                  <a:hueOff val="0"/>
                  <a:satOff val="0"/>
                  <a:lumOff val="0"/>
                  <a:alphaOff val="0"/>
                </a:srgbClr>
              </a:solidFill>
              <a:latin typeface="+mn-lt"/>
              <a:ea typeface="+mn-ea"/>
              <a:cs typeface="+mn-cs"/>
            </a:rPr>
            <a:t>надежного анализа</a:t>
          </a:r>
          <a:r>
            <a:rPr lang="ru-RU" altLang="en-US" sz="1700" kern="1200" dirty="0">
              <a:solidFill>
                <a:srgbClr val="000000">
                  <a:hueOff val="0"/>
                  <a:satOff val="0"/>
                  <a:lumOff val="0"/>
                  <a:alphaOff val="0"/>
                </a:srgbClr>
              </a:solidFill>
              <a:latin typeface="+mn-lt"/>
              <a:ea typeface="+mn-ea"/>
              <a:cs typeface="+mn-cs"/>
            </a:rPr>
            <a:t>. Создание структурированной системы сбора данных/информации</a:t>
          </a:r>
          <a:r>
            <a:rPr lang="en-US" sz="1700" kern="1200" dirty="0">
              <a:solidFill>
                <a:schemeClr val="tx1"/>
              </a:solidFill>
            </a:rPr>
            <a:t>.</a:t>
          </a:r>
          <a:endParaRPr lang="en-US" sz="1700" b="0" i="0" kern="1200" spc="50" baseline="0" dirty="0">
            <a:solidFill>
              <a:srgbClr val="54311C"/>
            </a:solidFill>
            <a:latin typeface="Avenir Next LT Pro"/>
            <a:ea typeface="+mn-ea"/>
            <a:cs typeface="+mn-cs"/>
          </a:endParaRPr>
        </a:p>
      </dgm:t>
    </dgm:pt>
    <dgm:pt modelId="{1FDDF7EA-95B7-4D9A-99CB-CF485C2CDEAC}" type="parTrans" cxnId="{B8C69279-545D-4E24-A84C-3D745694A3FB}">
      <dgm:prSet/>
      <dgm:spPr/>
      <dgm:t>
        <a:bodyPr/>
        <a:lstStyle/>
        <a:p>
          <a:endParaRPr lang="en-US"/>
        </a:p>
      </dgm:t>
    </dgm:pt>
    <dgm:pt modelId="{843F89F1-CE3D-4144-9582-7B4C0C6A90E8}" type="sibTrans" cxnId="{B8C69279-545D-4E24-A84C-3D745694A3FB}">
      <dgm:prSet/>
      <dgm:spPr/>
      <dgm:t>
        <a:bodyPr/>
        <a:lstStyle/>
        <a:p>
          <a:endParaRPr lang="en-US"/>
        </a:p>
      </dgm:t>
    </dgm:pt>
    <dgm:pt modelId="{06A09D2C-8F74-4701-9086-C436276D88EF}">
      <dgm:prSet phldrT="[Text]"/>
      <dgm:spPr>
        <a:xfrm rot="5400000">
          <a:off x="-176710" y="3268231"/>
          <a:ext cx="1178071" cy="824649"/>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ln>
        <a:effectLst>
          <a:outerShdw blurRad="50800" dist="25400" algn="bl" rotWithShape="0">
            <a:srgbClr val="000000">
              <a:alpha val="60000"/>
            </a:srgbClr>
          </a:outerShdw>
        </a:effectLst>
      </dgm:spPr>
      <dgm:t>
        <a:bodyPr/>
        <a:lstStyle/>
        <a:p>
          <a:pPr>
            <a:buNone/>
          </a:pPr>
          <a:r>
            <a:rPr lang="en-US" dirty="0">
              <a:solidFill>
                <a:srgbClr val="FFFFFF"/>
              </a:solidFill>
              <a:latin typeface="Calibri"/>
              <a:ea typeface="+mn-ea"/>
              <a:cs typeface="+mn-cs"/>
            </a:rPr>
            <a:t>4</a:t>
          </a:r>
        </a:p>
      </dgm:t>
    </dgm:pt>
    <dgm:pt modelId="{F5C6D6B0-92CD-4CC7-8F43-E31C3BC038CD}" type="parTrans" cxnId="{BF09F629-CB35-4489-913A-6143E700C8E9}">
      <dgm:prSet/>
      <dgm:spPr/>
      <dgm:t>
        <a:bodyPr/>
        <a:lstStyle/>
        <a:p>
          <a:endParaRPr lang="en-US"/>
        </a:p>
      </dgm:t>
    </dgm:pt>
    <dgm:pt modelId="{B840CA32-D53F-424E-B162-EA7FEAEA6E0A}" type="sibTrans" cxnId="{BF09F629-CB35-4489-913A-6143E700C8E9}">
      <dgm:prSet/>
      <dgm:spPr/>
      <dgm:t>
        <a:bodyPr/>
        <a:lstStyle/>
        <a:p>
          <a:endParaRPr lang="en-US"/>
        </a:p>
      </dgm:t>
    </dgm:pt>
    <dgm:pt modelId="{0D0CB8FE-5560-4BA6-BED3-882A532D24BE}">
      <dgm:prSet phldrT="[Text]" custT="1"/>
      <dgm:spPr>
        <a:xfrm rot="5400000">
          <a:off x="4638027" y="-721856"/>
          <a:ext cx="765746" cy="8392502"/>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ln>
        <a:effectLst/>
      </dgm:spPr>
      <dgm:t>
        <a:bodyPr/>
        <a:lstStyle/>
        <a:p>
          <a:pPr>
            <a:buChar char="•"/>
          </a:pPr>
          <a:r>
            <a:rPr lang="ru-RU" sz="1700" b="0" i="0" kern="1200" spc="50" baseline="0" dirty="0">
              <a:solidFill>
                <a:srgbClr val="54311C"/>
              </a:solidFill>
              <a:latin typeface="Avenir Next LT Pro"/>
              <a:ea typeface="+mn-ea"/>
              <a:cs typeface="+mn-cs"/>
            </a:rPr>
            <a:t>Ежемесячная сверка данных об исполнении бюджета с данными банковской системы и </a:t>
          </a:r>
          <a:r>
            <a:rPr lang="ru-RU" sz="1700" b="1" i="0" kern="1200" spc="50" baseline="0" dirty="0">
              <a:solidFill>
                <a:srgbClr val="54311C"/>
              </a:solidFill>
              <a:latin typeface="Avenir Next LT Pro"/>
              <a:ea typeface="+mn-ea"/>
              <a:cs typeface="+mn-cs"/>
            </a:rPr>
            <a:t>закрытие неактивных банковских счетов </a:t>
          </a:r>
          <a:r>
            <a:rPr lang="ru-RU" sz="1700" b="0" i="0" kern="1200" spc="50" baseline="0" dirty="0">
              <a:solidFill>
                <a:srgbClr val="54311C"/>
              </a:solidFill>
              <a:latin typeface="Avenir Next LT Pro"/>
              <a:ea typeface="+mn-ea"/>
              <a:cs typeface="+mn-cs"/>
            </a:rPr>
            <a:t>за пределами ЕКС</a:t>
          </a:r>
          <a:r>
            <a:rPr lang="en-US" sz="1700" b="0" i="0" kern="1200" spc="50" baseline="0" dirty="0">
              <a:solidFill>
                <a:srgbClr val="54311C"/>
              </a:solidFill>
              <a:latin typeface="Avenir Next LT Pro"/>
              <a:ea typeface="+mn-ea"/>
              <a:cs typeface="+mn-cs"/>
            </a:rPr>
            <a:t>.</a:t>
          </a:r>
        </a:p>
      </dgm:t>
      <dgm:extLst>
        <a:ext uri="{E40237B7-FDA0-4F09-8148-C483321AD2D9}">
          <dgm14:cNvPr xmlns:dgm14="http://schemas.microsoft.com/office/drawing/2010/diagram" id="0" name="" descr="Vertical Chevron List" title="SmartArt"/>
        </a:ext>
      </dgm:extLst>
    </dgm:pt>
    <dgm:pt modelId="{5C60C6AC-FDCD-47B9-BD46-BAC185FE2A4C}" type="parTrans" cxnId="{7E44002E-2A4A-4738-A150-CC5725F35C45}">
      <dgm:prSet/>
      <dgm:spPr/>
      <dgm:t>
        <a:bodyPr/>
        <a:lstStyle/>
        <a:p>
          <a:endParaRPr lang="en-US"/>
        </a:p>
      </dgm:t>
    </dgm:pt>
    <dgm:pt modelId="{358E079C-97DF-45D8-83ED-EC5A7C49BD3C}" type="sibTrans" cxnId="{7E44002E-2A4A-4738-A150-CC5725F35C45}">
      <dgm:prSet/>
      <dgm:spPr/>
      <dgm:t>
        <a:bodyPr/>
        <a:lstStyle/>
        <a:p>
          <a:endParaRPr lang="en-US"/>
        </a:p>
      </dgm:t>
    </dgm:pt>
    <dgm:pt modelId="{ABD71E75-0469-4A02-AAE5-D97044975AC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A808C9EF-83EB-43DC-A7E7-8BD67DA2251F}" type="parTrans" cxnId="{DCFB2C12-D525-4EEE-9851-1376A1297FDD}">
      <dgm:prSet/>
      <dgm:spPr/>
      <dgm:t>
        <a:bodyPr/>
        <a:lstStyle/>
        <a:p>
          <a:endParaRPr lang="en-US"/>
        </a:p>
      </dgm:t>
    </dgm:pt>
    <dgm:pt modelId="{6C058397-D356-46DE-9FFC-8453C11A449A}" type="sibTrans" cxnId="{DCFB2C12-D525-4EEE-9851-1376A1297FDD}">
      <dgm:prSet/>
      <dgm:spPr/>
      <dgm:t>
        <a:bodyPr/>
        <a:lstStyle/>
        <a:p>
          <a:endParaRPr lang="en-US"/>
        </a:p>
      </dgm:t>
    </dgm:pt>
    <dgm:pt modelId="{9BB331B8-E534-49DA-B06F-62BE9E68D129}">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98EF58C4-2DC2-4976-9398-DC6AD7E115A1}" type="parTrans" cxnId="{7776FEA9-5830-4850-8E21-EC4E66393D3A}">
      <dgm:prSet/>
      <dgm:spPr/>
      <dgm:t>
        <a:bodyPr/>
        <a:lstStyle/>
        <a:p>
          <a:endParaRPr lang="en-US"/>
        </a:p>
      </dgm:t>
    </dgm:pt>
    <dgm:pt modelId="{02E30D60-A98C-47C4-86EB-D12490BE143D}" type="sibTrans" cxnId="{7776FEA9-5830-4850-8E21-EC4E66393D3A}">
      <dgm:prSet/>
      <dgm:spPr/>
      <dgm:t>
        <a:bodyPr/>
        <a:lstStyle/>
        <a:p>
          <a:endParaRPr lang="en-US"/>
        </a:p>
      </dgm:t>
    </dgm:pt>
    <dgm:pt modelId="{D39003B2-652C-4B10-B35C-814D6A7EC6B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en-US" sz="1700" b="0" i="0" kern="1200" spc="50" baseline="0" dirty="0">
              <a:solidFill>
                <a:srgbClr val="54311C"/>
              </a:solidFill>
              <a:latin typeface="Avenir Next LT Pro"/>
              <a:ea typeface="+mn-ea"/>
              <a:cs typeface="+mn-cs"/>
            </a:rPr>
            <a:t> </a:t>
          </a:r>
          <a:r>
            <a:rPr lang="ru-RU" sz="1700" b="0" i="0" kern="1200" spc="50" baseline="0" dirty="0">
              <a:solidFill>
                <a:srgbClr val="54311C"/>
              </a:solidFill>
              <a:latin typeface="Avenir Next LT Pro"/>
              <a:ea typeface="+mn-ea"/>
              <a:cs typeface="+mn-cs"/>
            </a:rPr>
            <a:t>Совершенствование прогнозирования движения денежных средств на ЕКС для соблюдения размера буфера ликвидности, </a:t>
          </a:r>
          <a:r>
            <a:rPr lang="ru-RU" sz="1700" b="1" i="0" kern="1200" spc="50" baseline="0" dirty="0">
              <a:solidFill>
                <a:srgbClr val="54311C"/>
              </a:solidFill>
              <a:latin typeface="Avenir Next LT Pro"/>
              <a:ea typeface="+mn-ea"/>
              <a:cs typeface="+mn-cs"/>
            </a:rPr>
            <a:t>снижения рисков </a:t>
          </a:r>
          <a:r>
            <a:rPr lang="ru-RU" sz="1700" b="0" i="0" kern="1200" spc="50" baseline="0" dirty="0">
              <a:solidFill>
                <a:srgbClr val="54311C"/>
              </a:solidFill>
              <a:latin typeface="Avenir Next LT Pro"/>
              <a:ea typeface="+mn-ea"/>
              <a:cs typeface="+mn-cs"/>
            </a:rPr>
            <a:t>и предотвращения отклонений в ходе исполнения. Эффективность зависит от надежности </a:t>
          </a:r>
          <a:r>
            <a:rPr lang="ru-RU" sz="1700" b="0" i="0" kern="1200" spc="50" baseline="0">
              <a:solidFill>
                <a:srgbClr val="54311C"/>
              </a:solidFill>
              <a:latin typeface="Avenir Next LT Pro"/>
              <a:ea typeface="+mn-ea"/>
              <a:cs typeface="+mn-cs"/>
            </a:rPr>
            <a:t>прогноза потоков денежных </a:t>
          </a:r>
          <a:r>
            <a:rPr lang="ru-RU" sz="1700" b="0" i="0" kern="1200" spc="50" baseline="0" dirty="0">
              <a:solidFill>
                <a:srgbClr val="54311C"/>
              </a:solidFill>
              <a:latin typeface="Avenir Next LT Pro"/>
              <a:ea typeface="+mn-ea"/>
              <a:cs typeface="+mn-cs"/>
            </a:rPr>
            <a:t>средств</a:t>
          </a:r>
          <a:r>
            <a:rPr lang="en-US" sz="1700" b="0" i="0" kern="1200" spc="50" baseline="0" dirty="0">
              <a:solidFill>
                <a:srgbClr val="54311C"/>
              </a:solidFill>
              <a:latin typeface="Avenir Next LT Pro"/>
              <a:ea typeface="+mn-ea"/>
              <a:cs typeface="+mn-cs"/>
            </a:rPr>
            <a:t>.</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069CD02E-8505-4D65-9A26-E859247F84AF}" type="parTrans" cxnId="{010B2CBF-38AE-444D-AF0E-A854A9E47502}">
      <dgm:prSet/>
      <dgm:spPr/>
      <dgm:t>
        <a:bodyPr/>
        <a:lstStyle/>
        <a:p>
          <a:endParaRPr lang="en-US"/>
        </a:p>
      </dgm:t>
    </dgm:pt>
    <dgm:pt modelId="{A2D458B0-DE01-4893-B3C2-90514E05F6CE}" type="sibTrans" cxnId="{010B2CBF-38AE-444D-AF0E-A854A9E47502}">
      <dgm:prSet/>
      <dgm:spPr/>
      <dgm:t>
        <a:bodyPr/>
        <a:lstStyle/>
        <a:p>
          <a:endParaRPr lang="en-US"/>
        </a:p>
      </dgm:t>
    </dgm:pt>
    <dgm:pt modelId="{2450B305-7548-42E8-8278-530EC9FD3384}" type="pres">
      <dgm:prSet presAssocID="{54CF1F80-7349-4DC3-AB6D-DBF0B9A9BCE1}" presName="linearFlow" presStyleCnt="0">
        <dgm:presLayoutVars>
          <dgm:dir/>
          <dgm:animLvl val="lvl"/>
          <dgm:resizeHandles val="exact"/>
        </dgm:presLayoutVars>
      </dgm:prSet>
      <dgm:spPr/>
    </dgm:pt>
    <dgm:pt modelId="{7F95F61F-4FDF-44F4-8BA4-D3DD38CBD993}" type="pres">
      <dgm:prSet presAssocID="{205C7148-BAA9-46C1-9F48-95E1ED3C5A47}" presName="composite" presStyleCnt="0"/>
      <dgm:spPr/>
    </dgm:pt>
    <dgm:pt modelId="{92DFAB77-EC7B-40B9-B1D4-DF0D467FF723}" type="pres">
      <dgm:prSet presAssocID="{205C7148-BAA9-46C1-9F48-95E1ED3C5A47}" presName="parentText" presStyleLbl="alignNode1" presStyleIdx="0" presStyleCnt="4" custScaleY="107239">
        <dgm:presLayoutVars>
          <dgm:chMax val="1"/>
          <dgm:bulletEnabled val="1"/>
        </dgm:presLayoutVars>
      </dgm:prSet>
      <dgm:spPr/>
    </dgm:pt>
    <dgm:pt modelId="{B095CD4D-9CCC-4F4E-9A50-2CA2F3C16DF6}" type="pres">
      <dgm:prSet presAssocID="{205C7148-BAA9-46C1-9F48-95E1ED3C5A47}" presName="descendantText" presStyleLbl="alignAcc1" presStyleIdx="0" presStyleCnt="4" custScaleY="122108">
        <dgm:presLayoutVars>
          <dgm:bulletEnabled val="1"/>
        </dgm:presLayoutVars>
      </dgm:prSet>
      <dgm:spPr/>
    </dgm:pt>
    <dgm:pt modelId="{DC479C72-9F71-4138-B6E5-E90F6BA2D4BB}" type="pres">
      <dgm:prSet presAssocID="{920DDB8A-0879-48CC-B8C7-402E6E6D1950}" presName="sp" presStyleCnt="0"/>
      <dgm:spPr/>
    </dgm:pt>
    <dgm:pt modelId="{AFB16E47-CFDD-426D-BFB8-73D0A60C5C02}" type="pres">
      <dgm:prSet presAssocID="{AD140521-094A-4ACE-B0DF-A5F1ABD070B2}" presName="composite" presStyleCnt="0"/>
      <dgm:spPr/>
    </dgm:pt>
    <dgm:pt modelId="{D806A500-7A9D-48CB-8ACF-3FB924316CC8}" type="pres">
      <dgm:prSet presAssocID="{AD140521-094A-4ACE-B0DF-A5F1ABD070B2}" presName="parentText" presStyleLbl="alignNode1" presStyleIdx="1" presStyleCnt="4">
        <dgm:presLayoutVars>
          <dgm:chMax val="1"/>
          <dgm:bulletEnabled val="1"/>
        </dgm:presLayoutVars>
      </dgm:prSet>
      <dgm:spPr/>
    </dgm:pt>
    <dgm:pt modelId="{EEC2DC9F-BABA-482B-BB50-56BA60CE0775}" type="pres">
      <dgm:prSet presAssocID="{AD140521-094A-4ACE-B0DF-A5F1ABD070B2}" presName="descendantText" presStyleLbl="alignAcc1" presStyleIdx="1" presStyleCnt="4" custScaleY="131566">
        <dgm:presLayoutVars>
          <dgm:bulletEnabled val="1"/>
        </dgm:presLayoutVars>
      </dgm:prSet>
      <dgm:spPr>
        <a:prstGeom prst="round2SameRect">
          <a:avLst/>
        </a:prstGeom>
      </dgm:spPr>
    </dgm:pt>
    <dgm:pt modelId="{508955AD-4D39-48BC-A0D5-E8F741FFC7BE}" type="pres">
      <dgm:prSet presAssocID="{3FFF64FD-6A1F-4D11-BF10-21BA48580945}" presName="sp" presStyleCnt="0"/>
      <dgm:spPr/>
    </dgm:pt>
    <dgm:pt modelId="{69BC43B8-FBEE-4796-AC90-7DD3120561A0}" type="pres">
      <dgm:prSet presAssocID="{66EB137A-84AE-4D2B-9ED5-F1E9095401FA}" presName="composite" presStyleCnt="0"/>
      <dgm:spPr/>
    </dgm:pt>
    <dgm:pt modelId="{51D09EBD-A0B1-44C6-A954-4CE0E3ED2349}" type="pres">
      <dgm:prSet presAssocID="{66EB137A-84AE-4D2B-9ED5-F1E9095401FA}" presName="parentText" presStyleLbl="alignNode1" presStyleIdx="2" presStyleCnt="4">
        <dgm:presLayoutVars>
          <dgm:chMax val="1"/>
          <dgm:bulletEnabled val="1"/>
        </dgm:presLayoutVars>
      </dgm:prSet>
      <dgm:spPr/>
    </dgm:pt>
    <dgm:pt modelId="{B255AD5C-1560-401E-9DDC-0C93633BC2C7}" type="pres">
      <dgm:prSet presAssocID="{66EB137A-84AE-4D2B-9ED5-F1E9095401FA}" presName="descendantText" presStyleLbl="alignAcc1" presStyleIdx="2" presStyleCnt="4">
        <dgm:presLayoutVars>
          <dgm:bulletEnabled val="1"/>
        </dgm:presLayoutVars>
      </dgm:prSet>
      <dgm:spPr>
        <a:prstGeom prst="round2SameRect">
          <a:avLst/>
        </a:prstGeom>
      </dgm:spPr>
    </dgm:pt>
    <dgm:pt modelId="{A29A4F27-3E2B-4869-9273-6D1E0FBD862D}" type="pres">
      <dgm:prSet presAssocID="{2A59F98D-F07C-427D-83E3-54FAE8311748}" presName="sp" presStyleCnt="0"/>
      <dgm:spPr/>
    </dgm:pt>
    <dgm:pt modelId="{26D130FC-DB57-4F69-80B2-484C4B482782}" type="pres">
      <dgm:prSet presAssocID="{06A09D2C-8F74-4701-9086-C436276D88EF}" presName="composite" presStyleCnt="0"/>
      <dgm:spPr/>
    </dgm:pt>
    <dgm:pt modelId="{6282058B-4FED-45DB-BF5D-24F5B25FEAEE}" type="pres">
      <dgm:prSet presAssocID="{06A09D2C-8F74-4701-9086-C436276D88EF}" presName="parentText" presStyleLbl="alignNode1" presStyleIdx="3" presStyleCnt="4">
        <dgm:presLayoutVars>
          <dgm:chMax val="1"/>
          <dgm:bulletEnabled val="1"/>
        </dgm:presLayoutVars>
      </dgm:prSet>
      <dgm:spPr/>
    </dgm:pt>
    <dgm:pt modelId="{1770ECAF-6B4C-4C84-860E-5393EAF1B070}" type="pres">
      <dgm:prSet presAssocID="{06A09D2C-8F74-4701-9086-C436276D88EF}" presName="descendantText" presStyleLbl="alignAcc1" presStyleIdx="3" presStyleCnt="4">
        <dgm:presLayoutVars>
          <dgm:bulletEnabled val="1"/>
        </dgm:presLayoutVars>
      </dgm:prSet>
      <dgm:spPr/>
    </dgm:pt>
  </dgm:ptLst>
  <dgm:cxnLst>
    <dgm:cxn modelId="{19E44502-E738-48E8-8270-60F98D88F1E1}" srcId="{54CF1F80-7349-4DC3-AB6D-DBF0B9A9BCE1}" destId="{66EB137A-84AE-4D2B-9ED5-F1E9095401FA}" srcOrd="2" destOrd="0" parTransId="{E0A6364C-2FFE-4E02-A917-71980FC166D4}" sibTransId="{2A59F98D-F07C-427D-83E3-54FAE8311748}"/>
    <dgm:cxn modelId="{9C9ED408-1F3A-4E34-A8FB-E584957ADB1C}" type="presOf" srcId="{66EB137A-84AE-4D2B-9ED5-F1E9095401FA}" destId="{51D09EBD-A0B1-44C6-A954-4CE0E3ED2349}" srcOrd="0" destOrd="0" presId="urn:microsoft.com/office/officeart/2005/8/layout/chevron2"/>
    <dgm:cxn modelId="{DCFB2C12-D525-4EEE-9851-1376A1297FDD}" srcId="{AD140521-094A-4ACE-B0DF-A5F1ABD070B2}" destId="{ABD71E75-0469-4A02-AAE5-D97044975ACB}" srcOrd="3" destOrd="0" parTransId="{A808C9EF-83EB-43DC-A7E7-8BD67DA2251F}" sibTransId="{6C058397-D356-46DE-9FFC-8453C11A449A}"/>
    <dgm:cxn modelId="{FB77511A-3F30-478E-824A-4E2F0D97B3E7}" type="presOf" srcId="{4F2794D0-FC1C-4AD9-92F0-C8665EE9C322}" destId="{B255AD5C-1560-401E-9DDC-0C93633BC2C7}" srcOrd="0" destOrd="0" presId="urn:microsoft.com/office/officeart/2005/8/layout/chevron2"/>
    <dgm:cxn modelId="{BF09F629-CB35-4489-913A-6143E700C8E9}" srcId="{54CF1F80-7349-4DC3-AB6D-DBF0B9A9BCE1}" destId="{06A09D2C-8F74-4701-9086-C436276D88EF}" srcOrd="3" destOrd="0" parTransId="{F5C6D6B0-92CD-4CC7-8F43-E31C3BC038CD}" sibTransId="{B840CA32-D53F-424E-B162-EA7FEAEA6E0A}"/>
    <dgm:cxn modelId="{7E44002E-2A4A-4738-A150-CC5725F35C45}" srcId="{06A09D2C-8F74-4701-9086-C436276D88EF}" destId="{0D0CB8FE-5560-4BA6-BED3-882A532D24BE}" srcOrd="0" destOrd="0" parTransId="{5C60C6AC-FDCD-47B9-BD46-BAC185FE2A4C}" sibTransId="{358E079C-97DF-45D8-83ED-EC5A7C49BD3C}"/>
    <dgm:cxn modelId="{AC0B983A-8C13-4212-B976-2AF1C190B957}" type="presOf" srcId="{E9CE49FE-A7A6-496B-A6D1-247F3CD4B615}" destId="{B095CD4D-9CCC-4F4E-9A50-2CA2F3C16DF6}" srcOrd="0" destOrd="0" presId="urn:microsoft.com/office/officeart/2005/8/layout/chevron2"/>
    <dgm:cxn modelId="{78CF9C3F-20BB-4C47-BA92-7FB778FCFB5D}" type="presOf" srcId="{9BB331B8-E534-49DA-B06F-62BE9E68D129}" destId="{EEC2DC9F-BABA-482B-BB50-56BA60CE0775}" srcOrd="0" destOrd="0" presId="urn:microsoft.com/office/officeart/2005/8/layout/chevron2"/>
    <dgm:cxn modelId="{A2A15365-AB2A-4263-9896-B820CA5D38A3}" srcId="{205C7148-BAA9-46C1-9F48-95E1ED3C5A47}" destId="{E9CE49FE-A7A6-496B-A6D1-247F3CD4B615}" srcOrd="0" destOrd="0" parTransId="{58A4D409-67D1-45D7-A5B5-0EFDC5106BCD}" sibTransId="{B4EB417E-0A44-4207-B9CA-5B65E2537CA0}"/>
    <dgm:cxn modelId="{58964D4B-2548-4986-8E28-35F1EDBAE572}" srcId="{AD140521-094A-4ACE-B0DF-A5F1ABD070B2}" destId="{60CE67F5-42F3-47B0-9C82-5FA1FA5012A0}" srcOrd="1" destOrd="0" parTransId="{BE8C3C51-98B8-41C4-8D78-8DC9325F34F0}" sibTransId="{6E419726-0733-48B5-90A9-D56BDEE22CE1}"/>
    <dgm:cxn modelId="{054BE36F-BFF4-4B03-AD15-7D1A28C19688}" type="presOf" srcId="{0D0CB8FE-5560-4BA6-BED3-882A532D24BE}" destId="{1770ECAF-6B4C-4C84-860E-5393EAF1B070}" srcOrd="0" destOrd="0" presId="urn:microsoft.com/office/officeart/2005/8/layout/chevron2"/>
    <dgm:cxn modelId="{FE4B4772-B41C-4D33-94CE-A8FF78442C4C}" type="presOf" srcId="{D39003B2-652C-4B10-B35C-814D6A7EC6BB}" destId="{EEC2DC9F-BABA-482B-BB50-56BA60CE0775}" srcOrd="0" destOrd="2" presId="urn:microsoft.com/office/officeart/2005/8/layout/chevron2"/>
    <dgm:cxn modelId="{4D838958-AE66-4F2E-A04A-A16D41C7D453}" type="presOf" srcId="{205C7148-BAA9-46C1-9F48-95E1ED3C5A47}" destId="{92DFAB77-EC7B-40B9-B1D4-DF0D467FF723}" srcOrd="0" destOrd="0" presId="urn:microsoft.com/office/officeart/2005/8/layout/chevron2"/>
    <dgm:cxn modelId="{BAEBDD58-11F8-4504-A58C-D630834A88D9}" srcId="{54CF1F80-7349-4DC3-AB6D-DBF0B9A9BCE1}" destId="{205C7148-BAA9-46C1-9F48-95E1ED3C5A47}" srcOrd="0" destOrd="0" parTransId="{F74E27E7-ECF8-4F44-BD88-C96F1673EDC1}" sibTransId="{920DDB8A-0879-48CC-B8C7-402E6E6D1950}"/>
    <dgm:cxn modelId="{B8C69279-545D-4E24-A84C-3D745694A3FB}" srcId="{66EB137A-84AE-4D2B-9ED5-F1E9095401FA}" destId="{4F2794D0-FC1C-4AD9-92F0-C8665EE9C322}" srcOrd="0" destOrd="0" parTransId="{1FDDF7EA-95B7-4D9A-99CB-CF485C2CDEAC}" sibTransId="{843F89F1-CE3D-4144-9582-7B4C0C6A90E8}"/>
    <dgm:cxn modelId="{3D43A459-9A08-4D8D-B151-6C3E455CEA70}" srcId="{54CF1F80-7349-4DC3-AB6D-DBF0B9A9BCE1}" destId="{AD140521-094A-4ACE-B0DF-A5F1ABD070B2}" srcOrd="1" destOrd="0" parTransId="{687F151F-FDEE-470D-935A-9F77A2BF0B15}" sibTransId="{3FFF64FD-6A1F-4D11-BF10-21BA48580945}"/>
    <dgm:cxn modelId="{CC9CEB59-BECE-4E59-9B42-047B446F4792}" type="presOf" srcId="{AD140521-094A-4ACE-B0DF-A5F1ABD070B2}" destId="{D806A500-7A9D-48CB-8ACF-3FB924316CC8}" srcOrd="0" destOrd="0" presId="urn:microsoft.com/office/officeart/2005/8/layout/chevron2"/>
    <dgm:cxn modelId="{0F995DA6-768A-4311-AEB9-38CFBAE04B19}" type="presOf" srcId="{ABD71E75-0469-4A02-AAE5-D97044975ACB}" destId="{EEC2DC9F-BABA-482B-BB50-56BA60CE0775}" srcOrd="0" destOrd="3" presId="urn:microsoft.com/office/officeart/2005/8/layout/chevron2"/>
    <dgm:cxn modelId="{7776FEA9-5830-4850-8E21-EC4E66393D3A}" srcId="{AD140521-094A-4ACE-B0DF-A5F1ABD070B2}" destId="{9BB331B8-E534-49DA-B06F-62BE9E68D129}" srcOrd="0" destOrd="0" parTransId="{98EF58C4-2DC2-4976-9398-DC6AD7E115A1}" sibTransId="{02E30D60-A98C-47C4-86EB-D12490BE143D}"/>
    <dgm:cxn modelId="{010B2CBF-38AE-444D-AF0E-A854A9E47502}" srcId="{AD140521-094A-4ACE-B0DF-A5F1ABD070B2}" destId="{D39003B2-652C-4B10-B35C-814D6A7EC6BB}" srcOrd="2" destOrd="0" parTransId="{069CD02E-8505-4D65-9A26-E859247F84AF}" sibTransId="{A2D458B0-DE01-4893-B3C2-90514E05F6CE}"/>
    <dgm:cxn modelId="{05376BD2-BB98-4714-A611-666AFF101658}" type="presOf" srcId="{06A09D2C-8F74-4701-9086-C436276D88EF}" destId="{6282058B-4FED-45DB-BF5D-24F5B25FEAEE}" srcOrd="0" destOrd="0" presId="urn:microsoft.com/office/officeart/2005/8/layout/chevron2"/>
    <dgm:cxn modelId="{3380E3D5-55E5-417C-B632-FEAA6862082C}" type="presOf" srcId="{60CE67F5-42F3-47B0-9C82-5FA1FA5012A0}" destId="{EEC2DC9F-BABA-482B-BB50-56BA60CE0775}" srcOrd="0" destOrd="1" presId="urn:microsoft.com/office/officeart/2005/8/layout/chevron2"/>
    <dgm:cxn modelId="{23B153F2-3742-4F03-A2EB-8CB6763878AE}" type="presOf" srcId="{54CF1F80-7349-4DC3-AB6D-DBF0B9A9BCE1}" destId="{2450B305-7548-42E8-8278-530EC9FD3384}" srcOrd="0" destOrd="0" presId="urn:microsoft.com/office/officeart/2005/8/layout/chevron2"/>
    <dgm:cxn modelId="{178601C7-2855-4D91-95F4-795438B77DE6}" type="presParOf" srcId="{2450B305-7548-42E8-8278-530EC9FD3384}" destId="{7F95F61F-4FDF-44F4-8BA4-D3DD38CBD993}" srcOrd="0" destOrd="0" presId="urn:microsoft.com/office/officeart/2005/8/layout/chevron2"/>
    <dgm:cxn modelId="{F06AFAC7-3C22-4E3E-8310-74D45EF0F03C}" type="presParOf" srcId="{7F95F61F-4FDF-44F4-8BA4-D3DD38CBD993}" destId="{92DFAB77-EC7B-40B9-B1D4-DF0D467FF723}" srcOrd="0" destOrd="0" presId="urn:microsoft.com/office/officeart/2005/8/layout/chevron2"/>
    <dgm:cxn modelId="{BDFFF96E-38BC-419C-81AE-E63797EA3200}" type="presParOf" srcId="{7F95F61F-4FDF-44F4-8BA4-D3DD38CBD993}" destId="{B095CD4D-9CCC-4F4E-9A50-2CA2F3C16DF6}" srcOrd="1" destOrd="0" presId="urn:microsoft.com/office/officeart/2005/8/layout/chevron2"/>
    <dgm:cxn modelId="{211CD269-8BA4-45C1-B6CA-9A2D758157CF}" type="presParOf" srcId="{2450B305-7548-42E8-8278-530EC9FD3384}" destId="{DC479C72-9F71-4138-B6E5-E90F6BA2D4BB}" srcOrd="1" destOrd="0" presId="urn:microsoft.com/office/officeart/2005/8/layout/chevron2"/>
    <dgm:cxn modelId="{AF99D315-B9FC-4CE3-9947-AA0F0DC431E1}" type="presParOf" srcId="{2450B305-7548-42E8-8278-530EC9FD3384}" destId="{AFB16E47-CFDD-426D-BFB8-73D0A60C5C02}" srcOrd="2" destOrd="0" presId="urn:microsoft.com/office/officeart/2005/8/layout/chevron2"/>
    <dgm:cxn modelId="{E1FC7A1B-E716-4F95-9F0D-63AE5470BFCD}" type="presParOf" srcId="{AFB16E47-CFDD-426D-BFB8-73D0A60C5C02}" destId="{D806A500-7A9D-48CB-8ACF-3FB924316CC8}" srcOrd="0" destOrd="0" presId="urn:microsoft.com/office/officeart/2005/8/layout/chevron2"/>
    <dgm:cxn modelId="{1B466581-F444-40F8-A0BB-3181DB394AAD}" type="presParOf" srcId="{AFB16E47-CFDD-426D-BFB8-73D0A60C5C02}" destId="{EEC2DC9F-BABA-482B-BB50-56BA60CE0775}" srcOrd="1" destOrd="0" presId="urn:microsoft.com/office/officeart/2005/8/layout/chevron2"/>
    <dgm:cxn modelId="{0BF9032F-37D9-4A71-AA67-24E9FCEB6762}" type="presParOf" srcId="{2450B305-7548-42E8-8278-530EC9FD3384}" destId="{508955AD-4D39-48BC-A0D5-E8F741FFC7BE}" srcOrd="3" destOrd="0" presId="urn:microsoft.com/office/officeart/2005/8/layout/chevron2"/>
    <dgm:cxn modelId="{018E9EB4-D68D-4435-AD62-EFF6C76EDA93}" type="presParOf" srcId="{2450B305-7548-42E8-8278-530EC9FD3384}" destId="{69BC43B8-FBEE-4796-AC90-7DD3120561A0}" srcOrd="4" destOrd="0" presId="urn:microsoft.com/office/officeart/2005/8/layout/chevron2"/>
    <dgm:cxn modelId="{D3689162-7D8C-40E8-B659-EF834357126C}" type="presParOf" srcId="{69BC43B8-FBEE-4796-AC90-7DD3120561A0}" destId="{51D09EBD-A0B1-44C6-A954-4CE0E3ED2349}" srcOrd="0" destOrd="0" presId="urn:microsoft.com/office/officeart/2005/8/layout/chevron2"/>
    <dgm:cxn modelId="{B83DB2B2-81CB-4A8D-BB5A-2B29B08F0532}" type="presParOf" srcId="{69BC43B8-FBEE-4796-AC90-7DD3120561A0}" destId="{B255AD5C-1560-401E-9DDC-0C93633BC2C7}" srcOrd="1" destOrd="0" presId="urn:microsoft.com/office/officeart/2005/8/layout/chevron2"/>
    <dgm:cxn modelId="{495B6681-C570-4C50-8C44-53D0CB0694EB}" type="presParOf" srcId="{2450B305-7548-42E8-8278-530EC9FD3384}" destId="{A29A4F27-3E2B-4869-9273-6D1E0FBD862D}" srcOrd="5" destOrd="0" presId="urn:microsoft.com/office/officeart/2005/8/layout/chevron2"/>
    <dgm:cxn modelId="{F6BD0EAB-2D50-48F1-B5EB-3FA9BD2BDBC3}" type="presParOf" srcId="{2450B305-7548-42E8-8278-530EC9FD3384}" destId="{26D130FC-DB57-4F69-80B2-484C4B482782}" srcOrd="6" destOrd="0" presId="urn:microsoft.com/office/officeart/2005/8/layout/chevron2"/>
    <dgm:cxn modelId="{464410A9-F222-4510-954B-70A66BC5DB1B}" type="presParOf" srcId="{26D130FC-DB57-4F69-80B2-484C4B482782}" destId="{6282058B-4FED-45DB-BF5D-24F5B25FEAEE}" srcOrd="0" destOrd="0" presId="urn:microsoft.com/office/officeart/2005/8/layout/chevron2"/>
    <dgm:cxn modelId="{D1A14FBE-B328-4B41-95CD-A14972F11DCC}" type="presParOf" srcId="{26D130FC-DB57-4F69-80B2-484C4B482782}" destId="{1770ECAF-6B4C-4C84-860E-5393EAF1B07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AB77-EC7B-40B9-B1D4-DF0D467FF723}">
      <dsp:nvSpPr>
        <dsp:cNvPr id="0" name=""/>
        <dsp:cNvSpPr/>
      </dsp:nvSpPr>
      <dsp:spPr>
        <a:xfrm rot="5400000">
          <a:off x="-251595" y="303544"/>
          <a:ext cx="1449064" cy="945873"/>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Calibri"/>
              <a:ea typeface="+mn-ea"/>
              <a:cs typeface="+mn-cs"/>
            </a:rPr>
            <a:t>1</a:t>
          </a:r>
        </a:p>
      </dsp:txBody>
      <dsp:txXfrm rot="-5400000">
        <a:off x="1" y="524886"/>
        <a:ext cx="945873" cy="503191"/>
      </dsp:txXfrm>
    </dsp:sp>
    <dsp:sp modelId="{B095CD4D-9CCC-4F4E-9A50-2CA2F3C16DF6}">
      <dsp:nvSpPr>
        <dsp:cNvPr id="0" name=""/>
        <dsp:cNvSpPr/>
      </dsp:nvSpPr>
      <dsp:spPr>
        <a:xfrm rot="5400000">
          <a:off x="5353244" y="-4403602"/>
          <a:ext cx="1072488" cy="9887230"/>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ru-RU" sz="1700" b="0" i="0" kern="1200" spc="50" baseline="0" dirty="0">
              <a:solidFill>
                <a:srgbClr val="54311C"/>
              </a:solidFill>
              <a:latin typeface="+mn-lt"/>
              <a:ea typeface="+mn-ea"/>
              <a:cs typeface="+mn-cs"/>
            </a:rPr>
            <a:t>Восприятие функций казначейства должно быть увязано с более широким контекстом целей бюджетного управления, с разработкой и </a:t>
          </a:r>
          <a:r>
            <a:rPr lang="ru-RU" sz="1700" b="1" i="0" kern="1200" spc="50" baseline="0" dirty="0">
              <a:solidFill>
                <a:srgbClr val="54311C"/>
              </a:solidFill>
              <a:latin typeface="+mn-lt"/>
              <a:ea typeface="+mn-ea"/>
              <a:cs typeface="+mn-cs"/>
            </a:rPr>
            <a:t>планированием инвестиций в поддерживающие информационные системы</a:t>
          </a:r>
          <a:r>
            <a:rPr lang="ru-RU" sz="1700" b="0" i="0" kern="1200" spc="50" baseline="0" dirty="0">
              <a:solidFill>
                <a:srgbClr val="54311C"/>
              </a:solidFill>
              <a:latin typeface="+mn-lt"/>
              <a:ea typeface="+mn-ea"/>
              <a:cs typeface="+mn-cs"/>
            </a:rPr>
            <a:t>, без которых невозможно функционирование современной системы казначейства и управления финансами</a:t>
          </a:r>
          <a:r>
            <a:rPr lang="en-US" sz="1700" b="0" i="0" kern="1200" spc="50" baseline="0" dirty="0">
              <a:solidFill>
                <a:srgbClr val="54311C"/>
              </a:solidFill>
              <a:latin typeface="+mn-lt"/>
              <a:ea typeface="+mn-ea"/>
              <a:cs typeface="+mn-cs"/>
            </a:rPr>
            <a:t>.</a:t>
          </a:r>
        </a:p>
      </dsp:txBody>
      <dsp:txXfrm rot="-5400000">
        <a:off x="945874" y="56123"/>
        <a:ext cx="9834875" cy="967778"/>
      </dsp:txXfrm>
    </dsp:sp>
    <dsp:sp modelId="{D806A500-7A9D-48CB-8ACF-3FB924316CC8}">
      <dsp:nvSpPr>
        <dsp:cNvPr id="0" name=""/>
        <dsp:cNvSpPr/>
      </dsp:nvSpPr>
      <dsp:spPr>
        <a:xfrm rot="5400000">
          <a:off x="-202687" y="1705399"/>
          <a:ext cx="1351247" cy="945873"/>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Calibri"/>
              <a:ea typeface="+mn-ea"/>
              <a:cs typeface="+mn-cs"/>
            </a:rPr>
            <a:t>2</a:t>
          </a:r>
        </a:p>
      </dsp:txBody>
      <dsp:txXfrm rot="-5400000">
        <a:off x="1" y="1975649"/>
        <a:ext cx="945873" cy="405374"/>
      </dsp:txXfrm>
    </dsp:sp>
    <dsp:sp modelId="{EEC2DC9F-BABA-482B-BB50-56BA60CE0775}">
      <dsp:nvSpPr>
        <dsp:cNvPr id="0" name=""/>
        <dsp:cNvSpPr/>
      </dsp:nvSpPr>
      <dsp:spPr>
        <a:xfrm rot="5400000">
          <a:off x="5311709" y="-3001747"/>
          <a:ext cx="1155558" cy="9887230"/>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en-US" sz="1700" b="0" i="0" kern="1200" spc="50" baseline="0" dirty="0">
              <a:solidFill>
                <a:srgbClr val="54311C"/>
              </a:solidFill>
              <a:latin typeface="Avenir Next LT Pro"/>
              <a:ea typeface="+mn-ea"/>
              <a:cs typeface="+mn-cs"/>
            </a:rPr>
            <a:t> </a:t>
          </a:r>
          <a:r>
            <a:rPr lang="ru-RU" sz="1700" b="0" i="0" kern="1200" spc="50" baseline="0" dirty="0">
              <a:solidFill>
                <a:srgbClr val="54311C"/>
              </a:solidFill>
              <a:latin typeface="Avenir Next LT Pro"/>
              <a:ea typeface="+mn-ea"/>
              <a:cs typeface="+mn-cs"/>
            </a:rPr>
            <a:t>Совершенствование прогнозирования движения денежных средств на ЕКС для соблюдения размера буфера ликвидности, </a:t>
          </a:r>
          <a:r>
            <a:rPr lang="ru-RU" sz="1700" b="1" i="0" kern="1200" spc="50" baseline="0" dirty="0">
              <a:solidFill>
                <a:srgbClr val="54311C"/>
              </a:solidFill>
              <a:latin typeface="Avenir Next LT Pro"/>
              <a:ea typeface="+mn-ea"/>
              <a:cs typeface="+mn-cs"/>
            </a:rPr>
            <a:t>снижения рисков </a:t>
          </a:r>
          <a:r>
            <a:rPr lang="ru-RU" sz="1700" b="0" i="0" kern="1200" spc="50" baseline="0" dirty="0">
              <a:solidFill>
                <a:srgbClr val="54311C"/>
              </a:solidFill>
              <a:latin typeface="Avenir Next LT Pro"/>
              <a:ea typeface="+mn-ea"/>
              <a:cs typeface="+mn-cs"/>
            </a:rPr>
            <a:t>и предотвращения отклонений в ходе исполнения. Эффективность зависит от надежности </a:t>
          </a:r>
          <a:r>
            <a:rPr lang="ru-RU" sz="1700" b="0" i="0" kern="1200" spc="50" baseline="0">
              <a:solidFill>
                <a:srgbClr val="54311C"/>
              </a:solidFill>
              <a:latin typeface="Avenir Next LT Pro"/>
              <a:ea typeface="+mn-ea"/>
              <a:cs typeface="+mn-cs"/>
            </a:rPr>
            <a:t>прогноза потоков денежных </a:t>
          </a:r>
          <a:r>
            <a:rPr lang="ru-RU" sz="1700" b="0" i="0" kern="1200" spc="50" baseline="0" dirty="0">
              <a:solidFill>
                <a:srgbClr val="54311C"/>
              </a:solidFill>
              <a:latin typeface="Avenir Next LT Pro"/>
              <a:ea typeface="+mn-ea"/>
              <a:cs typeface="+mn-cs"/>
            </a:rPr>
            <a:t>средств</a:t>
          </a:r>
          <a:r>
            <a:rPr lang="en-US" sz="1700" b="0" i="0" kern="1200" spc="50" baseline="0" dirty="0">
              <a:solidFill>
                <a:srgbClr val="54311C"/>
              </a:solidFill>
              <a:latin typeface="Avenir Next LT Pro"/>
              <a:ea typeface="+mn-ea"/>
              <a:cs typeface="+mn-cs"/>
            </a:rPr>
            <a:t>.</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sp:txBody>
      <dsp:txXfrm rot="-5400000">
        <a:off x="945873" y="1420499"/>
        <a:ext cx="9830820" cy="1042738"/>
      </dsp:txXfrm>
    </dsp:sp>
    <dsp:sp modelId="{51D09EBD-A0B1-44C6-A954-4CE0E3ED2349}">
      <dsp:nvSpPr>
        <dsp:cNvPr id="0" name=""/>
        <dsp:cNvSpPr/>
      </dsp:nvSpPr>
      <dsp:spPr>
        <a:xfrm rot="5400000">
          <a:off x="-202687" y="2919722"/>
          <a:ext cx="1351247" cy="945873"/>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Calibri"/>
              <a:ea typeface="+mn-ea"/>
              <a:cs typeface="+mn-cs"/>
            </a:rPr>
            <a:t>3</a:t>
          </a:r>
        </a:p>
      </dsp:txBody>
      <dsp:txXfrm rot="-5400000">
        <a:off x="1" y="3189972"/>
        <a:ext cx="945873" cy="405374"/>
      </dsp:txXfrm>
    </dsp:sp>
    <dsp:sp modelId="{B255AD5C-1560-401E-9DDC-0C93633BC2C7}">
      <dsp:nvSpPr>
        <dsp:cNvPr id="0" name=""/>
        <dsp:cNvSpPr/>
      </dsp:nvSpPr>
      <dsp:spPr>
        <a:xfrm rot="5400000">
          <a:off x="5450333" y="-1787424"/>
          <a:ext cx="878311" cy="9887230"/>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en-GB" altLang="en-US" sz="1800" kern="1200" dirty="0">
              <a:solidFill>
                <a:srgbClr val="000000">
                  <a:hueOff val="0"/>
                  <a:satOff val="0"/>
                  <a:lumOff val="0"/>
                  <a:alphaOff val="0"/>
                </a:srgbClr>
              </a:solidFill>
              <a:latin typeface="+mn-lt"/>
              <a:ea typeface="+mn-ea"/>
              <a:cs typeface="+mn-cs"/>
            </a:rPr>
            <a:t> </a:t>
          </a:r>
          <a:r>
            <a:rPr lang="ru-RU" altLang="en-US" sz="1700" kern="1200" dirty="0">
              <a:solidFill>
                <a:srgbClr val="000000">
                  <a:hueOff val="0"/>
                  <a:satOff val="0"/>
                  <a:lumOff val="0"/>
                  <a:alphaOff val="0"/>
                </a:srgbClr>
              </a:solidFill>
              <a:latin typeface="+mn-lt"/>
              <a:ea typeface="+mn-ea"/>
              <a:cs typeface="+mn-cs"/>
            </a:rPr>
            <a:t>Совершенствование ключевых аспектов в части функциональных возможностей, чтобы обеспечить соответствующий уровень детализации при выполнении </a:t>
          </a:r>
          <a:r>
            <a:rPr lang="ru-RU" altLang="en-US" sz="1700" b="1" kern="1200" dirty="0">
              <a:solidFill>
                <a:srgbClr val="000000">
                  <a:hueOff val="0"/>
                  <a:satOff val="0"/>
                  <a:lumOff val="0"/>
                  <a:alphaOff val="0"/>
                </a:srgbClr>
              </a:solidFill>
              <a:latin typeface="+mn-lt"/>
              <a:ea typeface="+mn-ea"/>
              <a:cs typeface="+mn-cs"/>
            </a:rPr>
            <a:t>надежного анализа</a:t>
          </a:r>
          <a:r>
            <a:rPr lang="ru-RU" altLang="en-US" sz="1700" kern="1200" dirty="0">
              <a:solidFill>
                <a:srgbClr val="000000">
                  <a:hueOff val="0"/>
                  <a:satOff val="0"/>
                  <a:lumOff val="0"/>
                  <a:alphaOff val="0"/>
                </a:srgbClr>
              </a:solidFill>
              <a:latin typeface="+mn-lt"/>
              <a:ea typeface="+mn-ea"/>
              <a:cs typeface="+mn-cs"/>
            </a:rPr>
            <a:t>. Создание структурированной системы сбора данных/информации</a:t>
          </a:r>
          <a:r>
            <a:rPr lang="en-US" sz="1700" kern="1200" dirty="0">
              <a:solidFill>
                <a:schemeClr val="tx1"/>
              </a:solidFill>
            </a:rPr>
            <a:t>.</a:t>
          </a:r>
          <a:endParaRPr lang="en-US" sz="1700" b="0" i="0" kern="1200" spc="50" baseline="0" dirty="0">
            <a:solidFill>
              <a:srgbClr val="54311C"/>
            </a:solidFill>
            <a:latin typeface="Avenir Next LT Pro"/>
            <a:ea typeface="+mn-ea"/>
            <a:cs typeface="+mn-cs"/>
          </a:endParaRPr>
        </a:p>
      </dsp:txBody>
      <dsp:txXfrm rot="-5400000">
        <a:off x="945874" y="2759911"/>
        <a:ext cx="9844354" cy="792559"/>
      </dsp:txXfrm>
    </dsp:sp>
    <dsp:sp modelId="{6282058B-4FED-45DB-BF5D-24F5B25FEAEE}">
      <dsp:nvSpPr>
        <dsp:cNvPr id="0" name=""/>
        <dsp:cNvSpPr/>
      </dsp:nvSpPr>
      <dsp:spPr>
        <a:xfrm rot="5400000">
          <a:off x="-202687" y="4134045"/>
          <a:ext cx="1351247" cy="945873"/>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FF"/>
              </a:solidFill>
              <a:latin typeface="Calibri"/>
              <a:ea typeface="+mn-ea"/>
              <a:cs typeface="+mn-cs"/>
            </a:rPr>
            <a:t>4</a:t>
          </a:r>
        </a:p>
      </dsp:txBody>
      <dsp:txXfrm rot="-5400000">
        <a:off x="1" y="4404295"/>
        <a:ext cx="945873" cy="405374"/>
      </dsp:txXfrm>
    </dsp:sp>
    <dsp:sp modelId="{1770ECAF-6B4C-4C84-860E-5393EAF1B070}">
      <dsp:nvSpPr>
        <dsp:cNvPr id="0" name=""/>
        <dsp:cNvSpPr/>
      </dsp:nvSpPr>
      <dsp:spPr>
        <a:xfrm rot="5400000">
          <a:off x="5450333" y="-573101"/>
          <a:ext cx="878311" cy="9887230"/>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b="0" i="0" kern="1200" spc="50" baseline="0" dirty="0">
              <a:solidFill>
                <a:srgbClr val="54311C"/>
              </a:solidFill>
              <a:latin typeface="Avenir Next LT Pro"/>
              <a:ea typeface="+mn-ea"/>
              <a:cs typeface="+mn-cs"/>
            </a:rPr>
            <a:t>Ежемесячная сверка данных об исполнении бюджета с данными банковской системы и </a:t>
          </a:r>
          <a:r>
            <a:rPr lang="ru-RU" sz="1700" b="1" i="0" kern="1200" spc="50" baseline="0" dirty="0">
              <a:solidFill>
                <a:srgbClr val="54311C"/>
              </a:solidFill>
              <a:latin typeface="Avenir Next LT Pro"/>
              <a:ea typeface="+mn-ea"/>
              <a:cs typeface="+mn-cs"/>
            </a:rPr>
            <a:t>закрытие неактивных банковских счетов </a:t>
          </a:r>
          <a:r>
            <a:rPr lang="ru-RU" sz="1700" b="0" i="0" kern="1200" spc="50" baseline="0" dirty="0">
              <a:solidFill>
                <a:srgbClr val="54311C"/>
              </a:solidFill>
              <a:latin typeface="Avenir Next LT Pro"/>
              <a:ea typeface="+mn-ea"/>
              <a:cs typeface="+mn-cs"/>
            </a:rPr>
            <a:t>за пределами ЕКС</a:t>
          </a:r>
          <a:r>
            <a:rPr lang="en-US" sz="1700" b="0" i="0" kern="1200" spc="50" baseline="0" dirty="0">
              <a:solidFill>
                <a:srgbClr val="54311C"/>
              </a:solidFill>
              <a:latin typeface="Avenir Next LT Pro"/>
              <a:ea typeface="+mn-ea"/>
              <a:cs typeface="+mn-cs"/>
            </a:rPr>
            <a:t>.</a:t>
          </a:r>
        </a:p>
      </dsp:txBody>
      <dsp:txXfrm rot="-5400000">
        <a:off x="945874" y="3974234"/>
        <a:ext cx="9844354" cy="7925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623BC-5453-41D9-8AAA-DC8C046E7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F67D222-4B37-4341-A20E-5F7F6C34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1D9A-746F-451D-A588-E1812F761F0E}" type="datetimeFigureOut">
              <a:rPr lang="en-US" smtClean="0"/>
              <a:t>11/20/2023</a:t>
            </a:fld>
            <a:endParaRPr lang="en-US" dirty="0"/>
          </a:p>
        </p:txBody>
      </p:sp>
      <p:sp>
        <p:nvSpPr>
          <p:cNvPr id="4" name="Footer Placeholder 3">
            <a:extLst>
              <a:ext uri="{FF2B5EF4-FFF2-40B4-BE49-F238E27FC236}">
                <a16:creationId xmlns:a16="http://schemas.microsoft.com/office/drawing/2014/main" id="{3B166901-B1E0-4CE0-9E4B-28767C873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224F09-7EC3-4666-A1BC-C6E796D19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8A818-BD7E-4D23-9FDE-11234E869982}" type="slidenum">
              <a:rPr lang="en-US" smtClean="0"/>
              <a:t>‹#›</a:t>
            </a:fld>
            <a:endParaRPr lang="en-US" dirty="0"/>
          </a:p>
        </p:txBody>
      </p:sp>
    </p:spTree>
    <p:extLst>
      <p:ext uri="{BB962C8B-B14F-4D97-AF65-F5344CB8AC3E}">
        <p14:creationId xmlns:p14="http://schemas.microsoft.com/office/powerpoint/2010/main" val="265066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2845-231E-434A-B678-E6CE4B27D651}"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4303-F8B1-2446-9487-0E9B8F299762}" type="slidenum">
              <a:rPr lang="en-US" smtClean="0"/>
              <a:t>‹#›</a:t>
            </a:fld>
            <a:endParaRPr lang="en-US" dirty="0"/>
          </a:p>
        </p:txBody>
      </p:sp>
    </p:spTree>
    <p:extLst>
      <p:ext uri="{BB962C8B-B14F-4D97-AF65-F5344CB8AC3E}">
        <p14:creationId xmlns:p14="http://schemas.microsoft.com/office/powerpoint/2010/main" val="373124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2"/>
                </a:solidFill>
              </a:rPr>
              <a:t>Consolidation of cash under the Treasury System Account </a:t>
            </a:r>
          </a:p>
          <a:p>
            <a:r>
              <a:rPr lang="en-US" dirty="0"/>
              <a:t>Treasury development is an important component of public expenditure management.</a:t>
            </a:r>
          </a:p>
          <a:p>
            <a:r>
              <a:rPr lang="en-US" dirty="0"/>
              <a:t>Treasury system forms the </a:t>
            </a:r>
            <a:r>
              <a:rPr lang="en-US" b="1" dirty="0"/>
              <a:t>backbone </a:t>
            </a:r>
            <a:r>
              <a:rPr lang="en-US" dirty="0"/>
              <a:t>for recording and processing all financial transactions related to the budget for any level of government. An integrated treasury system offers several significant benefits in managing public monies more effectively, including, greater financial control, improved monitoring of the governments cash position, and better planning of future requirements, better fiscal reporting, and availability of better data for budget formulation. The establishment of an effective treasury system will also contribute directly to improving the transparency and accountability of government.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The main function of Treasury System is </a:t>
            </a:r>
            <a:r>
              <a:rPr lang="en-US" sz="1200" b="1" dirty="0">
                <a:solidFill>
                  <a:schemeClr val="tx2"/>
                </a:solidFill>
              </a:rPr>
              <a:t>Cash management </a:t>
            </a:r>
            <a:r>
              <a:rPr lang="en-US" sz="1200" b="0" dirty="0">
                <a:solidFill>
                  <a:schemeClr val="tx2"/>
                </a:solidFill>
              </a:rPr>
              <a:t>which a</a:t>
            </a:r>
            <a:r>
              <a:rPr lang="en-US" sz="1200" dirty="0">
                <a:solidFill>
                  <a:schemeClr val="tx2"/>
                </a:solidFill>
              </a:rPr>
              <a:t>s the combination of collection, distribution and investment of cash, requires projection of cash flows, a mechanism for payments and revenue collection, short-term instruments to finance the gap between cash flows, capacity to generate a return over cash balances and coordination across actors (institutions).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Full implementation of modern cash management is still a challenge</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1</a:t>
            </a:fld>
            <a:endParaRPr lang="en-US" dirty="0"/>
          </a:p>
        </p:txBody>
      </p:sp>
    </p:spTree>
    <p:extLst>
      <p:ext uri="{BB962C8B-B14F-4D97-AF65-F5344CB8AC3E}">
        <p14:creationId xmlns:p14="http://schemas.microsoft.com/office/powerpoint/2010/main" val="5867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REFORM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Treasury Single Account System (</a:t>
            </a:r>
            <a:r>
              <a:rPr lang="en-US" sz="1800" b="1"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TSA</a:t>
            </a:r>
            <a:r>
              <a:rPr lang="en-US" sz="1800" kern="1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In order to minimize the cost of Government borrowings and to enhance the efficiency in fund flows to Autonomous Bodies (ABs) the Expenditure Management Commission (EMC), in its report (September 2015, Para 125) had recommended to gradually bring Autonomous Bodies under Treasury Single Account (TSA) coverage.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2</a:t>
            </a:fld>
            <a:endParaRPr lang="en-US" dirty="0"/>
          </a:p>
        </p:txBody>
      </p:sp>
    </p:spTree>
    <p:extLst>
      <p:ext uri="{BB962C8B-B14F-4D97-AF65-F5344CB8AC3E}">
        <p14:creationId xmlns:p14="http://schemas.microsoft.com/office/powerpoint/2010/main" val="160465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US" sz="1800" dirty="0">
                <a:solidFill>
                  <a:schemeClr val="tx2"/>
                </a:solidFill>
              </a:rPr>
              <a:t>Key factors to achieve government’s cash management objectives are well-defined institutional and legal framework.</a:t>
            </a:r>
          </a:p>
          <a:p>
            <a:pPr marL="0" marR="0" algn="l" fontAlgn="base">
              <a:lnSpc>
                <a:spcPct val="107000"/>
              </a:lnSpc>
              <a:spcBef>
                <a:spcPts val="0"/>
              </a:spcBef>
              <a:spcAft>
                <a:spcPts val="800"/>
              </a:spcAft>
            </a:pPr>
            <a:r>
              <a:rPr lang="en-US" sz="1800" u="sng" kern="100" dirty="0">
                <a:solidFill>
                  <a:srgbClr val="333333"/>
                </a:solidFill>
                <a:effectLst/>
                <a:latin typeface="inherit"/>
                <a:cs typeface="Times New Roman" panose="02020603050405020304" pitchFamily="18" charset="0"/>
              </a:rPr>
              <a:t>T</a:t>
            </a:r>
            <a:r>
              <a:rPr lang="en-US" sz="2800" dirty="0"/>
              <a:t>reasury established under a Presidential decree giving it the authority to monitor and control budget execution.</a:t>
            </a:r>
          </a:p>
          <a:p>
            <a:pPr marL="0" marR="0" algn="l" fontAlgn="base">
              <a:lnSpc>
                <a:spcPct val="107000"/>
              </a:lnSpc>
              <a:spcBef>
                <a:spcPts val="0"/>
              </a:spcBef>
              <a:spcAft>
                <a:spcPts val="800"/>
              </a:spcAft>
            </a:pPr>
            <a:r>
              <a:rPr lang="en-GB" altLang="en-US" sz="2000" dirty="0"/>
              <a:t>The arrangement are helpful when both parties respect the rules and timeliness of handling the relevant transactions (e.g. as fiscal or settlement agent)</a:t>
            </a:r>
            <a:endParaRPr lang="en-US" altLang="en-US" sz="2000" dirty="0"/>
          </a:p>
          <a:p>
            <a:pPr algn="just"/>
            <a:r>
              <a:rPr lang="en-GB" altLang="en-US" sz="2000" dirty="0"/>
              <a:t>SLAs are needed:</a:t>
            </a:r>
          </a:p>
          <a:p>
            <a:pPr lvl="0" algn="just"/>
            <a:r>
              <a:rPr lang="en-GB" altLang="en-US" sz="1800" dirty="0"/>
              <a:t>To avoid idle cash balance outside TSA</a:t>
            </a:r>
          </a:p>
          <a:p>
            <a:pPr lvl="0" algn="just"/>
            <a:r>
              <a:rPr lang="en-GB" altLang="en-US" sz="1800" dirty="0"/>
              <a:t>To avoid the volatility of the money market</a:t>
            </a:r>
          </a:p>
          <a:p>
            <a:pPr lvl="0" algn="just"/>
            <a:r>
              <a:rPr lang="en-GB" altLang="en-US" sz="1800" dirty="0"/>
              <a:t>To consider the management of operational risk</a:t>
            </a:r>
          </a:p>
          <a:p>
            <a:pPr lvl="0" algn="just"/>
            <a:r>
              <a:rPr lang="en-GB" altLang="en-US" sz="1800" dirty="0"/>
              <a:t>To standardize the accounting and business processing</a:t>
            </a:r>
          </a:p>
          <a:p>
            <a:pPr lvl="0" algn="just"/>
            <a:r>
              <a:rPr lang="en-GB" altLang="en-US" sz="1800" dirty="0"/>
              <a:t>To respect the timelines of the periodic reconciliation and financial reporting</a:t>
            </a:r>
          </a:p>
          <a:p>
            <a:pPr lvl="0" algn="just"/>
            <a:r>
              <a:rPr lang="en-GB" altLang="en-US" sz="1800" dirty="0"/>
              <a:t>To define the audit tracks of financial transactions</a:t>
            </a:r>
          </a:p>
          <a:p>
            <a:pPr marL="0" marR="0" fontAlgn="base">
              <a:lnSpc>
                <a:spcPts val="1950"/>
              </a:lnSpc>
              <a:spcBef>
                <a:spcPts val="0"/>
              </a:spcBef>
              <a:spcAft>
                <a:spcPts val="1500"/>
              </a:spcAft>
            </a:pPr>
            <a:endPar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ts val="1950"/>
              </a:lnSpc>
              <a:spcBef>
                <a:spcPts val="0"/>
              </a:spcBef>
              <a:spcAft>
                <a:spcPts val="1500"/>
              </a:spcAft>
            </a:pPr>
            <a:r>
              <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rPr>
              <a:t>15 things to know about Treasury Single Account </a:t>
            </a:r>
            <a:endParaRPr lang="en-US" sz="1800" dirty="0">
              <a:solidFill>
                <a:srgbClr val="333333"/>
              </a:solidFill>
              <a:effectLst/>
              <a:latin typeface="Georgia" panose="02040502050405020303"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 TSA refers to Treasury Single Account, a public accounting system using a single account, or a set of linked accounts by government to ensure all revenue receipts and payments are done through a Consolidated Revenue Account (CRA) at the Central Bank of Nigeria (CBN).</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2. The pilot TSA scheme commenced in 2012 using a unified structure of accounting for 217 government Ministries, Departments and Agencies, MDAs, for accountability and transparency in public fund management.</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3. All government MDAs remit their revenue collections to the CRA through their individual commercial banks on a fee-for-service remuneration basis.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4. Although all monies earned by the federal government through value added tax (VAT), customs duties, immigration and other charges, are supposed to be paid into the CRA, a few exceptions border on accounts operated by joint venture partners with government, like oil mining leases (OMLs) in the oil and gas industry.</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5. Deposit Money Banks (DMBs) are allowed to </a:t>
            </a:r>
            <a:r>
              <a:rPr lang="en-US" sz="1800" dirty="0">
                <a:solidFill>
                  <a:srgbClr val="333333"/>
                </a:solidFill>
                <a:effectLst/>
                <a:latin typeface="Georgia" panose="02040502050405020303" pitchFamily="18" charset="0"/>
                <a:ea typeface="Times New Roman" panose="02020603050405020304" pitchFamily="18" charset="0"/>
              </a:rPr>
              <a:t>maintain revenue collection accounts for MDAs, but all collections must be remitted to the CRA at the end of every banking day; that is MDAs’ accounts with DMBs must be at zero balance at the end of every banking day.</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6. TSA allows government banking to be unified, to enable the relevant stakeholders, such as the Ministry of Finance and Accountant General of the Federation to have full oversight of all cash flows across different bank accounts.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7. The different TSA account types include main account; subsidiary or sub-account; transaction account; zero balance account; </a:t>
            </a:r>
            <a:r>
              <a:rPr lang="en-US" sz="1800" dirty="0" err="1">
                <a:solidFill>
                  <a:srgbClr val="333333"/>
                </a:solidFill>
                <a:effectLst/>
                <a:latin typeface="Georgia" panose="02040502050405020303" pitchFamily="18" charset="0"/>
                <a:ea typeface="Times New Roman" panose="02020603050405020304" pitchFamily="18" charset="0"/>
              </a:rPr>
              <a:t>imprest</a:t>
            </a:r>
            <a:r>
              <a:rPr lang="en-US" sz="1800" dirty="0">
                <a:solidFill>
                  <a:srgbClr val="333333"/>
                </a:solidFill>
                <a:effectLst/>
                <a:latin typeface="Georgia" panose="02040502050405020303" pitchFamily="18" charset="0"/>
                <a:ea typeface="Times New Roman" panose="02020603050405020304" pitchFamily="18" charset="0"/>
              </a:rPr>
              <a:t> account; transit and correspondence accounts for different transaction purposes.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8. TSA helps check incidence of multiple accounts operated by government MDAs for collection and spending of government revenues.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9. TSA will ensure adequate monitoring of government revenue receipts and expenditures and block leakages, as no MDA is allowed to keep any operational bank account.</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10. TSA will help check incidence of idle cash lying over extended periods in bank accounts held by spending MDAs, while government continues to borrow to execute its budgets.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11. Under TSA, DMBs using public sector funds deposited by MDAs to make free profits will not be possible.</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12. To pay money under TSA, depositors make payment to a transit account in a commercial bank and the funds are automatically remitted to the CRA in the CBN at regular intervals, say at the end of the business day or at more frequent intervals</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13. Payments through the TSA follow an electronic system, with direct payments or deposits to the bank account of the beneficiary MDA.</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14. MDAs registered on the electronic payment platform, or CBN Payment Gateway, through the Settlement Centre, Funds Department, Office of the Accountant General of the Federation are granted access to funds collected on their behalf at the CBN.</a:t>
            </a:r>
            <a:endParaRPr lang="en-US" sz="1800" dirty="0">
              <a:effectLst/>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1500"/>
              </a:spcAft>
            </a:pPr>
            <a:r>
              <a:rPr lang="en-US" sz="1800" dirty="0">
                <a:solidFill>
                  <a:srgbClr val="333333"/>
                </a:solidFill>
                <a:effectLst/>
                <a:latin typeface="Georgia" panose="02040502050405020303" pitchFamily="18" charset="0"/>
                <a:ea typeface="Times New Roman" panose="02020603050405020304" pitchFamily="18" charset="0"/>
              </a:rPr>
              <a:t>15. The TSA scheme covers all MDAs as well as other institutions and parastatals that collect revenues and monies payable to FGN, including all forms of receipts, refunds, operating surpluses, transfers, donations, over-payment, taxes and customs duties, etc.</a:t>
            </a:r>
            <a:endParaRPr lang="en-US" sz="1800" dirty="0">
              <a:effectLst/>
              <a:latin typeface="Times New Roman" panose="02020603050405020304" pitchFamily="18" charset="0"/>
              <a:ea typeface="Times New Roman" panose="02020603050405020304" pitchFamily="18" charset="0"/>
            </a:endParaRPr>
          </a:p>
          <a:p>
            <a:pPr eaLnBrk="1" fontAlgn="auto" hangingPunct="1">
              <a:spcBef>
                <a:spcPts val="0"/>
              </a:spcBef>
              <a:spcAft>
                <a:spcPts val="0"/>
              </a:spcAft>
              <a:defRPr/>
            </a:pPr>
            <a:r>
              <a:rPr lang="en-US" dirty="0">
                <a:solidFill>
                  <a:srgbClr val="A04F36"/>
                </a:solidFill>
              </a:rPr>
              <a:t>Legal basis</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 8269, dated on December 23, 1997, “On Bank of Albania” (revised)</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 9665, dated on December 18, 2006, “On state borrowing, debt and public debt’s guarantees in Republic of Albania” (revised)</a:t>
            </a:r>
          </a:p>
          <a:p>
            <a:pPr indent="-228600">
              <a:spcBef>
                <a:spcPts val="0"/>
              </a:spcBef>
              <a:defRPr/>
            </a:pPr>
            <a:r>
              <a:rPr lang="en-US" sz="12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rPr>
              <a:t>-Law no.9936, dated on June 26, 2008, “On management of budget system in Republic of Albania” (revised)</a:t>
            </a:r>
          </a:p>
          <a:p>
            <a:pPr eaLnBrk="1" fontAlgn="auto" hangingPunct="1">
              <a:spcBef>
                <a:spcPts val="0"/>
              </a:spcBef>
              <a:spcAft>
                <a:spcPts val="0"/>
              </a:spcAft>
              <a:defRPr/>
            </a:pPr>
            <a:r>
              <a:rPr lang="en-GB" sz="1800" dirty="0"/>
              <a:t>Service level agreement </a:t>
            </a:r>
            <a:r>
              <a:rPr lang="en-GB" sz="1800" b="1" dirty="0"/>
              <a:t>(SLAs), </a:t>
            </a:r>
            <a:r>
              <a:rPr lang="en-GB" sz="1800" dirty="0"/>
              <a:t>which consists in the framework agreement (revised on January 20,2015) and five specific services sub-agreement as following:</a:t>
            </a:r>
          </a:p>
          <a:p>
            <a:pPr lvl="1" eaLnBrk="1" fontAlgn="auto" hangingPunct="1">
              <a:spcBef>
                <a:spcPts val="0"/>
              </a:spcBef>
              <a:spcAft>
                <a:spcPts val="0"/>
              </a:spcAft>
              <a:defRPr/>
            </a:pPr>
            <a:r>
              <a:rPr lang="en-GB" sz="1600" dirty="0"/>
              <a:t>On electronic communication between AGFIS and BoA’s payments systems: AIPS (RTGS) and AECH,</a:t>
            </a:r>
          </a:p>
          <a:p>
            <a:pPr lvl="1" eaLnBrk="1" fontAlgn="auto" hangingPunct="1">
              <a:spcBef>
                <a:spcPts val="0"/>
              </a:spcBef>
              <a:spcAft>
                <a:spcPts val="0"/>
              </a:spcAft>
              <a:defRPr/>
            </a:pPr>
            <a:r>
              <a:rPr lang="en-GB" sz="1700" dirty="0"/>
              <a:t>On BoA’s instrument for management of the government liquidity,</a:t>
            </a:r>
          </a:p>
          <a:p>
            <a:pPr lvl="1" eaLnBrk="1" fontAlgn="auto" hangingPunct="1">
              <a:spcBef>
                <a:spcPts val="0"/>
              </a:spcBef>
              <a:spcAft>
                <a:spcPts val="0"/>
              </a:spcAft>
              <a:defRPr/>
            </a:pPr>
            <a:r>
              <a:rPr lang="en-GB" sz="1700" dirty="0"/>
              <a:t>On the transfer of BoA’s net profit to MoF (TSA) and coverage of BoA’s losses, </a:t>
            </a:r>
          </a:p>
          <a:p>
            <a:pPr lvl="1" eaLnBrk="1" fontAlgn="auto" hangingPunct="1">
              <a:spcBef>
                <a:spcPts val="0"/>
              </a:spcBef>
              <a:spcAft>
                <a:spcPts val="0"/>
              </a:spcAft>
              <a:defRPr/>
            </a:pPr>
            <a:r>
              <a:rPr lang="en-GB" sz="1700" dirty="0"/>
              <a:t>On </a:t>
            </a:r>
            <a:r>
              <a:rPr lang="en-GB" sz="1700" dirty="0" err="1"/>
              <a:t>managment</a:t>
            </a:r>
            <a:r>
              <a:rPr lang="en-GB" sz="1700" dirty="0"/>
              <a:t> of the special bank accounts in BoA which are ordered by MoF,</a:t>
            </a:r>
          </a:p>
          <a:p>
            <a:pPr lvl="1" eaLnBrk="1" fontAlgn="auto" hangingPunct="1">
              <a:spcBef>
                <a:spcPts val="0"/>
              </a:spcBef>
              <a:spcAft>
                <a:spcPts val="0"/>
              </a:spcAft>
              <a:defRPr/>
            </a:pPr>
            <a:r>
              <a:rPr lang="en-GB" sz="1700" dirty="0"/>
              <a:t>On organization of government securities’ auctions, </a:t>
            </a:r>
            <a:r>
              <a:rPr lang="en-US" sz="1700" dirty="0"/>
              <a:t>settlement of the transactions and keeping government securities register</a:t>
            </a:r>
            <a:endParaRPr lang="en-GB" sz="1700" dirty="0"/>
          </a:p>
          <a:p>
            <a:pPr eaLnBrk="1" fontAlgn="auto" hangingPunct="1">
              <a:spcBef>
                <a:spcPts val="0"/>
              </a:spcBef>
              <a:spcAft>
                <a:spcPts val="0"/>
              </a:spcAft>
              <a:defRPr/>
            </a:pPr>
            <a:endParaRPr lang="en-US" dirty="0">
              <a:solidFill>
                <a:srgbClr val="A04F36"/>
              </a:solidFill>
            </a:endParaRPr>
          </a:p>
          <a:p>
            <a:pPr eaLnBrk="1" fontAlgn="auto" hangingPunct="1">
              <a:spcBef>
                <a:spcPts val="0"/>
              </a:spcBef>
              <a:spcAft>
                <a:spcPts val="0"/>
              </a:spcAft>
              <a:defRPr/>
            </a:pPr>
            <a:endParaRPr lang="en-US" dirty="0"/>
          </a:p>
          <a:p>
            <a:pPr eaLnBrk="1" fontAlgn="auto" hangingPunct="1">
              <a:spcBef>
                <a:spcPts val="0"/>
              </a:spcBef>
              <a:spcAft>
                <a:spcPts val="0"/>
              </a:spcAft>
              <a:defRPr/>
            </a:pPr>
            <a:r>
              <a:rPr lang="ro-RO" dirty="0"/>
              <a:t>on the relationship between the cash management function and the Central Bank. </a:t>
            </a:r>
            <a:endParaRPr lang="en-GB" dirty="0"/>
          </a:p>
          <a:p>
            <a:pPr eaLnBrk="1" fontAlgn="auto" hangingPunct="1">
              <a:spcBef>
                <a:spcPts val="0"/>
              </a:spcBef>
              <a:spcAft>
                <a:spcPts val="0"/>
              </a:spcAft>
              <a:defRPr/>
            </a:pPr>
            <a:r>
              <a:rPr lang="en-GB" dirty="0"/>
              <a:t>2.</a:t>
            </a:r>
          </a:p>
          <a:p>
            <a:pPr eaLnBrk="1" hangingPunct="1">
              <a:defRPr/>
            </a:pPr>
            <a:r>
              <a:rPr lang="en-GB" dirty="0"/>
              <a:t>Covered by Legislation, Decrees, or Regulations</a:t>
            </a:r>
            <a:endParaRPr lang="en-US" b="1" dirty="0"/>
          </a:p>
          <a:p>
            <a:pPr eaLnBrk="1" hangingPunct="1">
              <a:defRPr/>
            </a:pPr>
            <a:r>
              <a:rPr lang="en-GB" dirty="0"/>
              <a:t>Formal committees and working groups</a:t>
            </a:r>
            <a:endParaRPr lang="en-US" dirty="0"/>
          </a:p>
          <a:p>
            <a:pPr eaLnBrk="1" hangingPunct="1">
              <a:defRPr/>
            </a:pPr>
            <a:r>
              <a:rPr lang="en-GB" dirty="0"/>
              <a:t>Memorandums of Understanding or Protocols on operations</a:t>
            </a:r>
            <a:endParaRPr lang="en-US" dirty="0"/>
          </a:p>
          <a:p>
            <a:pPr eaLnBrk="1" hangingPunct="1">
              <a:defRPr/>
            </a:pPr>
            <a:r>
              <a:rPr lang="en-GB" dirty="0"/>
              <a:t>Service level agreements (SLAs) for services</a:t>
            </a:r>
            <a:endParaRPr lang="en-US" dirty="0"/>
          </a:p>
          <a:p>
            <a:pPr eaLnBrk="1" hangingPunct="1">
              <a:defRPr/>
            </a:pPr>
            <a:r>
              <a:rPr lang="en-GB" dirty="0"/>
              <a:t>Informal arrangements</a:t>
            </a:r>
          </a:p>
          <a:p>
            <a:pPr eaLnBrk="1" hangingPunct="1">
              <a:defRPr/>
            </a:pPr>
            <a:r>
              <a:rPr lang="en-GB" dirty="0"/>
              <a:t>-----------------------------------</a:t>
            </a:r>
          </a:p>
          <a:p>
            <a:pPr eaLnBrk="1" hangingPunct="1">
              <a:defRPr/>
            </a:pPr>
            <a:r>
              <a:rPr lang="en-GB" dirty="0"/>
              <a:t>3.</a:t>
            </a:r>
          </a:p>
          <a:p>
            <a:pPr eaLnBrk="1" hangingPunct="1">
              <a:buFont typeface="Arial" pitchFamily="34" charset="0"/>
              <a:buChar char="•"/>
              <a:defRPr/>
            </a:pPr>
            <a:r>
              <a:rPr lang="en-GB" dirty="0"/>
              <a:t>The joint program for the development of the money market</a:t>
            </a:r>
            <a:endParaRPr lang="en-US" dirty="0"/>
          </a:p>
          <a:p>
            <a:pPr eaLnBrk="1" hangingPunct="1">
              <a:buFont typeface="Arial" pitchFamily="34" charset="0"/>
              <a:buChar char="•"/>
              <a:defRPr/>
            </a:pPr>
            <a:r>
              <a:rPr lang="en-GB" dirty="0"/>
              <a:t>Policies and operations for bill issuance and the respective roles of Central Bank Bills and Treasury bills</a:t>
            </a:r>
            <a:endParaRPr lang="en-US" dirty="0"/>
          </a:p>
          <a:p>
            <a:pPr eaLnBrk="1" hangingPunct="1">
              <a:buFont typeface="Arial" pitchFamily="34" charset="0"/>
              <a:buChar char="•"/>
              <a:defRPr/>
            </a:pPr>
            <a:r>
              <a:rPr lang="en-GB" dirty="0"/>
              <a:t>How the Central Bank reports its and the market’s views about the debt and cash management program and operations (this might be covered by one or other of the committees )</a:t>
            </a:r>
            <a:endParaRPr lang="en-US" dirty="0"/>
          </a:p>
          <a:p>
            <a:pPr eaLnBrk="1" hangingPunct="1">
              <a:buFont typeface="Arial" pitchFamily="34" charset="0"/>
              <a:buChar char="•"/>
              <a:defRPr/>
            </a:pPr>
            <a:r>
              <a:rPr lang="en-GB" dirty="0"/>
              <a:t>Choice of primary dealers or auction counterparties</a:t>
            </a:r>
            <a:endParaRPr lang="en-US" dirty="0"/>
          </a:p>
          <a:p>
            <a:pPr eaLnBrk="1" hangingPunct="1">
              <a:buFont typeface="Arial" pitchFamily="34" charset="0"/>
              <a:buChar char="•"/>
              <a:defRPr/>
            </a:pPr>
            <a:r>
              <a:rPr lang="en-GB" dirty="0"/>
              <a:t>The payment of interest on government balances at the central bank</a:t>
            </a:r>
            <a:endParaRPr lang="en-US" dirty="0"/>
          </a:p>
          <a:p>
            <a:pPr eaLnBrk="1" hangingPunct="1">
              <a:buFont typeface="Arial" pitchFamily="34" charset="0"/>
              <a:buChar char="•"/>
              <a:defRPr/>
            </a:pPr>
            <a:r>
              <a:rPr lang="en-GB" dirty="0"/>
              <a:t>Information exchanges – respective responsibilities, and issues covered (e.g. the prospective auction schedule, cash flow forecasts, banking information) </a:t>
            </a:r>
            <a:endParaRPr lang="en-US" dirty="0"/>
          </a:p>
          <a:p>
            <a:pPr eaLnBrk="1" hangingPunct="1">
              <a:buFont typeface="Arial" pitchFamily="34" charset="0"/>
              <a:buChar char="•"/>
              <a:defRPr/>
            </a:pPr>
            <a:r>
              <a:rPr lang="en-GB" dirty="0"/>
              <a:t>Where the treasury is able to borrow from the CB, understandings of the limits (sums, maturities, ability to roll over etc.) of borrowing</a:t>
            </a:r>
            <a:endParaRPr lang="en-US" dirty="0"/>
          </a:p>
          <a:p>
            <a:pPr eaLnBrk="1" hangingPunct="1">
              <a:defRPr/>
            </a:pPr>
            <a:endParaRPr lang="en-US" dirty="0"/>
          </a:p>
          <a:p>
            <a:pPr eaLnBrk="1" hangingPunct="1">
              <a:defRPr/>
            </a:pPr>
            <a:r>
              <a:rPr lang="en-US" dirty="0"/>
              <a:t>-----------------------------------</a:t>
            </a:r>
          </a:p>
          <a:p>
            <a:pPr eaLnBrk="1" hangingPunct="1">
              <a:defRPr/>
            </a:pPr>
            <a:r>
              <a:rPr lang="en-US" dirty="0"/>
              <a:t>4.</a:t>
            </a:r>
          </a:p>
          <a:p>
            <a:pPr eaLnBrk="1" hangingPunct="1">
              <a:spcBef>
                <a:spcPts val="600"/>
              </a:spcBef>
              <a:spcAft>
                <a:spcPts val="600"/>
              </a:spcAft>
              <a:defRPr/>
            </a:pPr>
            <a:r>
              <a:rPr lang="en-GB" dirty="0"/>
              <a:t>The notice that both sides would give of any impending change in the auction pattern or timetable</a:t>
            </a:r>
            <a:endParaRPr lang="en-US" b="1" dirty="0"/>
          </a:p>
          <a:p>
            <a:pPr eaLnBrk="1" hangingPunct="1">
              <a:defRPr/>
            </a:pPr>
            <a:r>
              <a:rPr lang="en-GB" dirty="0"/>
              <a:t>The turnaround times by the central bank in handling any relevant transactions, e.g. as fiscal or settlement agent</a:t>
            </a:r>
            <a:endParaRPr lang="en-US" dirty="0"/>
          </a:p>
          <a:p>
            <a:pPr eaLnBrk="1" hangingPunct="1">
              <a:defRPr/>
            </a:pPr>
            <a:r>
              <a:rPr lang="en-GB" dirty="0"/>
              <a:t>Details of information flows in either direction, with intended timing, e.g. of cash flow forecasts or transactions across the TSA.</a:t>
            </a:r>
            <a:endParaRPr lang="en-US" dirty="0"/>
          </a:p>
          <a:p>
            <a:pPr eaLnBrk="1" hangingPunct="1">
              <a:defRPr/>
            </a:pPr>
            <a:r>
              <a:rPr lang="en-GB" dirty="0"/>
              <a:t>The basis of calculation of fees paid for the services (potentially covering compensation for any failure to meet the specified service)</a:t>
            </a:r>
            <a:endParaRPr lang="en-US" dirty="0"/>
          </a:p>
          <a:p>
            <a:pPr eaLnBrk="1" hangingPunct="1">
              <a:defRPr/>
            </a:pPr>
            <a:r>
              <a:rPr lang="en-GB" dirty="0"/>
              <a:t>The handling of any business continuity problem</a:t>
            </a: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3</a:t>
            </a:fld>
            <a:endParaRPr lang="en-US" dirty="0"/>
          </a:p>
        </p:txBody>
      </p:sp>
    </p:spTree>
    <p:extLst>
      <p:ext uri="{BB962C8B-B14F-4D97-AF65-F5344CB8AC3E}">
        <p14:creationId xmlns:p14="http://schemas.microsoft.com/office/powerpoint/2010/main" val="271405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Treasury Single Account System (TSA) - In order to minimize the cost of Government borrowings and to enhance the efficiency in fund flows</a:t>
            </a:r>
          </a:p>
          <a:p>
            <a:pPr marL="0" marR="0">
              <a:lnSpc>
                <a:spcPct val="107000"/>
              </a:lnSpc>
              <a:spcBef>
                <a:spcPts val="0"/>
              </a:spcBef>
              <a:spcAft>
                <a:spcPts val="800"/>
              </a:spcAft>
            </a:pPr>
            <a:r>
              <a:rPr lang="en-US" dirty="0"/>
              <a:t>To enhance the efficiency of fund flows by using the 'just in time' principle for release of funds and thereby ensuring better Cash Management</a:t>
            </a:r>
          </a:p>
          <a:p>
            <a:pPr marL="0" marR="0">
              <a:lnSpc>
                <a:spcPct val="107000"/>
              </a:lnSpc>
              <a:spcBef>
                <a:spcPts val="0"/>
              </a:spcBef>
              <a:spcAft>
                <a:spcPts val="800"/>
              </a:spcAft>
            </a:pPr>
            <a:r>
              <a:rPr lang="en-US" dirty="0"/>
              <a:t>II. To avoid parking of funds released in the commercial bank accounts. </a:t>
            </a:r>
          </a:p>
          <a:p>
            <a:pPr marL="0" marR="0">
              <a:lnSpc>
                <a:spcPct val="107000"/>
              </a:lnSpc>
              <a:spcBef>
                <a:spcPts val="0"/>
              </a:spcBef>
              <a:spcAft>
                <a:spcPts val="800"/>
              </a:spcAft>
            </a:pPr>
            <a:r>
              <a:rPr lang="en-US" dirty="0"/>
              <a:t>III. Reducing Government borrowing through better cash management, resulting in lower interest burden</a:t>
            </a:r>
          </a:p>
          <a:p>
            <a:pPr marL="0" marR="0">
              <a:lnSpc>
                <a:spcPct val="107000"/>
              </a:lnSpc>
              <a:spcBef>
                <a:spcPts val="0"/>
              </a:spcBef>
              <a:spcAft>
                <a:spcPts val="800"/>
              </a:spcAft>
            </a:pPr>
            <a:r>
              <a:rPr lang="en-US" sz="1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Advantages of Treasury Single Account.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introduction of the TSA has borne numerous benefits for government and the economy as a whole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First of all, TSA allowed the government to discover and close accounts in commercial banks that had a 0% interest rate. Among those accounts, the Government also found and shut down quite a few fake accounts that were opened on behalf of the government. Those accounts were actually operated by private establishments, which did not benefit the government in the slightest.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establishment of the TSA helped the Government get a stronger hold of its finances. With this new ability, it can have better plans for the good of citizens and have the funds for the implementation of said plans.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One of the biggest breakthroughs for the economy is that as there is a single account, any government structure can have access to it without paying outrageous fees to commercial banks.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money that belongs to the Government is now under its full control and more secure than ever., it means that the government’s money is safe and accessible at any time.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With TSA there began an era of new payment opportunities. This means that </a:t>
            </a:r>
            <a:r>
              <a:rPr lang="en-US" sz="1200" kern="100" dirty="0">
                <a:solidFill>
                  <a:srgbClr val="000000"/>
                </a:solidFill>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can be  used the online banking features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With all of the government money in one place, it is now possible to audit all government transactions. This means that all transactions are monitored, and all the information on them (like the date or purpose of payment) can be easily accessed. The audit of the TSA also allows to monitor the state of different agencies and to adjust the budgetary allocation accordingly.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Disadvantages of Treasury Single Account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As they say, nothing is perfect. Despite all of its advantages, TSA still has a few flaws. Here are a few of them: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Firstly, the introduction of a completely new system is always hard. It is hardest when it comes to the banking system, namely its performance and liquidity. The introduction of TSA might put unnecessary pressure on availability of credit and interest rates.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Secondly, the fact that the public corporations are also included in the TSA might distort the boundaries between the public and government sectors, and limit the operational independence of said corporations. They might lose their autonomy to introduce strategies that are commercially oriented. In fact, many universities can seriously suffer from the loss of autonomy.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kern="1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Another challenge of the TSA is that not everyone actually understands what it is, how it works or why it is important. Many people are confused or ignorant on the topic of TSA; therefore, the support for it has been lackluster at times.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GB" u="sng" dirty="0"/>
              <a:t>==========================</a:t>
            </a:r>
          </a:p>
          <a:p>
            <a:pPr eaLnBrk="1" fontAlgn="auto" hangingPunct="1">
              <a:spcBef>
                <a:spcPct val="0"/>
              </a:spcBef>
              <a:spcAft>
                <a:spcPct val="15000"/>
              </a:spcAft>
              <a:defRPr/>
            </a:pPr>
            <a:r>
              <a:rPr lang="en-GB" u="sng" dirty="0"/>
              <a:t>1993: </a:t>
            </a:r>
            <a:r>
              <a:rPr lang="en-US" sz="1800" dirty="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The implementation of the TSA concept in the management of government cash resources significantly changed the current system of managing the budget related receipts and payments at accounting units and financial reporting at different levels of the government. </a:t>
            </a:r>
          </a:p>
          <a:p>
            <a:pPr eaLnBrk="1" fontAlgn="auto" hangingPunct="1">
              <a:spcBef>
                <a:spcPct val="0"/>
              </a:spcBef>
              <a:spcAft>
                <a:spcPct val="15000"/>
              </a:spcAft>
              <a:defRPr/>
            </a:pPr>
            <a:endParaRPr lang="en-US" sz="1800" u="sng" dirty="0">
              <a:solidFill>
                <a:srgbClr val="111111"/>
              </a:solidFill>
              <a:effectLst/>
              <a:latin typeface="Roboto" panose="02000000000000000000" pitchFamily="2" charset="0"/>
              <a:cs typeface="Times New Roman" panose="02020603050405020304" pitchFamily="18" charset="0"/>
            </a:endParaRPr>
          </a:p>
          <a:p>
            <a:pPr eaLnBrk="1" fontAlgn="auto" hangingPunct="1">
              <a:spcBef>
                <a:spcPct val="0"/>
              </a:spcBef>
              <a:spcAft>
                <a:spcPct val="15000"/>
              </a:spcAft>
              <a:defRPr/>
            </a:pPr>
            <a:endParaRPr lang="en-GB" u="sng" dirty="0"/>
          </a:p>
          <a:p>
            <a:pPr eaLnBrk="1" fontAlgn="auto" hangingPunct="1">
              <a:spcBef>
                <a:spcPct val="0"/>
              </a:spcBef>
              <a:spcAft>
                <a:spcPct val="15000"/>
              </a:spcAft>
              <a:defRPr/>
            </a:pPr>
            <a:r>
              <a:rPr lang="en-GB" dirty="0"/>
              <a:t>Describe the coordination arrangements in place between the Ministry of Finance / Treasury and Central Bank relating to policy and operations:</a:t>
            </a:r>
            <a:endParaRPr lang="en-US" dirty="0"/>
          </a:p>
          <a:p>
            <a:pPr eaLnBrk="1" fontAlgn="auto" hangingPunct="1">
              <a:spcBef>
                <a:spcPct val="0"/>
              </a:spcBef>
              <a:spcAft>
                <a:spcPct val="15000"/>
              </a:spcAft>
              <a:defRPr/>
            </a:pPr>
            <a:r>
              <a:rPr lang="en-US" sz="1200" dirty="0"/>
              <a:t>1.</a:t>
            </a:r>
            <a:r>
              <a:rPr lang="ro-RO" sz="1200" dirty="0"/>
              <a:t>Regular meetings </a:t>
            </a:r>
            <a:r>
              <a:rPr lang="en-US" sz="1200" dirty="0"/>
              <a:t>Minister/Governor</a:t>
            </a:r>
            <a:r>
              <a:rPr lang="ro-RO" sz="1200" dirty="0"/>
              <a:t> to </a:t>
            </a:r>
            <a:r>
              <a:rPr lang="en-US" sz="1200" dirty="0"/>
              <a:t>handle high level policy issues</a:t>
            </a:r>
            <a:endParaRPr lang="en-US" sz="1200" b="1" dirty="0"/>
          </a:p>
          <a:p>
            <a:pPr eaLnBrk="1" fontAlgn="auto" hangingPunct="1">
              <a:spcBef>
                <a:spcPct val="0"/>
              </a:spcBef>
              <a:spcAft>
                <a:spcPct val="15000"/>
              </a:spcAft>
              <a:defRPr/>
            </a:pPr>
            <a:r>
              <a:rPr lang="en-US" sz="1200" dirty="0"/>
              <a:t>2.Committee structures, e.g. Public Debt Committee (PDC) for high level policy coherence; </a:t>
            </a:r>
          </a:p>
          <a:p>
            <a:pPr eaLnBrk="1" fontAlgn="auto" hangingPunct="1">
              <a:spcBef>
                <a:spcPct val="0"/>
              </a:spcBef>
              <a:spcAft>
                <a:spcPct val="15000"/>
              </a:spcAft>
              <a:defRPr/>
            </a:pPr>
            <a:r>
              <a:rPr lang="en-US" sz="1200" dirty="0"/>
              <a:t>3.Cash Coordination Committee (CCC) for daily or weekly operations</a:t>
            </a:r>
            <a:endParaRPr lang="en-US" sz="1200" b="1" dirty="0"/>
          </a:p>
          <a:p>
            <a:pPr eaLnBrk="1" fontAlgn="auto" hangingPunct="1">
              <a:spcBef>
                <a:spcPts val="0"/>
              </a:spcBef>
              <a:spcAft>
                <a:spcPts val="0"/>
              </a:spcAft>
              <a:defRPr/>
            </a:pPr>
            <a:r>
              <a:rPr lang="en-US" sz="1200" dirty="0"/>
              <a:t>4.Technical working groups or just day to day operational interaction</a:t>
            </a:r>
          </a:p>
          <a:p>
            <a:pPr eaLnBrk="1" fontAlgn="auto" hangingPunct="1">
              <a:spcBef>
                <a:spcPts val="0"/>
              </a:spcBef>
              <a:spcAft>
                <a:spcPts val="0"/>
              </a:spcAft>
              <a:defRPr/>
            </a:pPr>
            <a:r>
              <a:rPr lang="en-US" sz="900" dirty="0"/>
              <a:t>==================================</a:t>
            </a:r>
          </a:p>
          <a:p>
            <a:pPr eaLnBrk="1" hangingPunct="1">
              <a:spcBef>
                <a:spcPct val="0"/>
              </a:spcBef>
              <a:spcAft>
                <a:spcPct val="15000"/>
              </a:spcAft>
              <a:defRPr/>
            </a:pPr>
            <a:r>
              <a:rPr lang="en-US" sz="800" dirty="0"/>
              <a:t>1.M</a:t>
            </a:r>
            <a:r>
              <a:rPr lang="ro-RO" sz="800" dirty="0"/>
              <a:t>eetings </a:t>
            </a:r>
            <a:r>
              <a:rPr lang="en-US" sz="800" dirty="0"/>
              <a:t>Minister/Governor</a:t>
            </a:r>
            <a:r>
              <a:rPr lang="ro-RO" sz="800" dirty="0"/>
              <a:t> to </a:t>
            </a:r>
            <a:r>
              <a:rPr lang="en-US" sz="800" dirty="0"/>
              <a:t>handle high level policy issues by cases</a:t>
            </a:r>
            <a:endParaRPr lang="en-US" sz="800" b="1" dirty="0"/>
          </a:p>
          <a:p>
            <a:pPr eaLnBrk="1" hangingPunct="1">
              <a:spcBef>
                <a:spcPct val="0"/>
              </a:spcBef>
              <a:spcAft>
                <a:spcPct val="15000"/>
              </a:spcAft>
              <a:defRPr/>
            </a:pPr>
            <a:r>
              <a:rPr lang="en-US" sz="800" dirty="0"/>
              <a:t>2.Public Finance Management Committee</a:t>
            </a:r>
          </a:p>
          <a:p>
            <a:pPr eaLnBrk="1" hangingPunct="1">
              <a:spcBef>
                <a:spcPct val="0"/>
              </a:spcBef>
              <a:spcAft>
                <a:spcPct val="15000"/>
              </a:spcAft>
              <a:defRPr/>
            </a:pPr>
            <a:r>
              <a:rPr lang="en-US" sz="800" dirty="0"/>
              <a:t>3.Public Debt Strategy Committee (PDSC) for high level policy coherence; </a:t>
            </a:r>
          </a:p>
          <a:p>
            <a:pPr eaLnBrk="1" hangingPunct="1">
              <a:spcBef>
                <a:spcPct val="0"/>
              </a:spcBef>
              <a:spcAft>
                <a:spcPct val="15000"/>
              </a:spcAft>
              <a:defRPr/>
            </a:pPr>
            <a:r>
              <a:rPr lang="en-US" sz="800" dirty="0"/>
              <a:t>4.Liquidity and Debt Management Committee (LDMC) for monthly trends of cash flows by scenarios;</a:t>
            </a:r>
            <a:endParaRPr lang="en-US" sz="800" b="1" dirty="0"/>
          </a:p>
          <a:p>
            <a:pPr eaLnBrk="1" fontAlgn="auto" hangingPunct="1">
              <a:spcBef>
                <a:spcPts val="0"/>
              </a:spcBef>
              <a:spcAft>
                <a:spcPts val="0"/>
              </a:spcAft>
              <a:defRPr/>
            </a:pPr>
            <a:endParaRPr lang="en-US" sz="900" dirty="0"/>
          </a:p>
          <a:p>
            <a:pPr eaLnBrk="1" hangingPunct="1">
              <a:defRPr/>
            </a:pPr>
            <a:r>
              <a:rPr lang="sq-AL" b="1" dirty="0"/>
              <a:t>I. Përgatitja e buxhetit</a:t>
            </a:r>
            <a:endParaRPr lang="en-US" sz="800" dirty="0"/>
          </a:p>
          <a:p>
            <a:pPr eaLnBrk="1" hangingPunct="1">
              <a:defRPr/>
            </a:pPr>
            <a:r>
              <a:rPr lang="sq-AL" dirty="0"/>
              <a:t>Grupi i menaxhimit te buxhetit</a:t>
            </a:r>
            <a:endParaRPr lang="en-US" dirty="0"/>
          </a:p>
          <a:p>
            <a:pPr eaLnBrk="1" hangingPunct="1">
              <a:defRPr/>
            </a:pPr>
            <a:r>
              <a:rPr lang="sq-AL" dirty="0"/>
              <a:t>Grupi i menaxhimit të buxhetit vendor</a:t>
            </a:r>
            <a:endParaRPr lang="en-US" dirty="0"/>
          </a:p>
          <a:p>
            <a:pPr eaLnBrk="1" hangingPunct="1">
              <a:defRPr/>
            </a:pPr>
            <a:r>
              <a:rPr lang="sq-AL" b="1" dirty="0"/>
              <a:t>II. Menaxhimi i investimeve publike</a:t>
            </a:r>
            <a:endParaRPr lang="en-US" sz="800" dirty="0"/>
          </a:p>
          <a:p>
            <a:pPr eaLnBrk="1" hangingPunct="1">
              <a:defRPr/>
            </a:pPr>
            <a:r>
              <a:rPr lang="sq-AL" dirty="0"/>
              <a:t>Grupi i menaxhimit te investimeve publike</a:t>
            </a:r>
            <a:endParaRPr lang="en-US" dirty="0"/>
          </a:p>
          <a:p>
            <a:pPr eaLnBrk="1" hangingPunct="1">
              <a:defRPr/>
            </a:pPr>
            <a:r>
              <a:rPr lang="sq-AL" b="1" dirty="0"/>
              <a:t>III. Monitorimi i zbatimit të buxhetit</a:t>
            </a:r>
            <a:endParaRPr lang="en-US" sz="800" dirty="0"/>
          </a:p>
          <a:p>
            <a:pPr eaLnBrk="1" hangingPunct="1">
              <a:defRPr/>
            </a:pPr>
            <a:r>
              <a:rPr lang="sq-AL" dirty="0"/>
              <a:t>Grupi i monitorimit te buxhetit</a:t>
            </a:r>
            <a:endParaRPr lang="en-US" dirty="0"/>
          </a:p>
          <a:p>
            <a:pPr eaLnBrk="1" hangingPunct="1">
              <a:defRPr/>
            </a:pPr>
            <a:r>
              <a:rPr lang="sq-AL" dirty="0"/>
              <a:t>Grupi i monitorimit te buxhetit vendor</a:t>
            </a:r>
            <a:endParaRPr lang="en-US" dirty="0"/>
          </a:p>
          <a:p>
            <a:pPr eaLnBrk="1" hangingPunct="1">
              <a:defRPr/>
            </a:pPr>
            <a:r>
              <a:rPr lang="sq-AL" b="1" dirty="0"/>
              <a:t>IV. Realizimi i të ardhurave tatimore/doganore</a:t>
            </a:r>
            <a:endParaRPr lang="en-US" sz="800" dirty="0"/>
          </a:p>
          <a:p>
            <a:pPr eaLnBrk="1" hangingPunct="1">
              <a:defRPr/>
            </a:pPr>
            <a:r>
              <a:rPr lang="sq-AL" dirty="0"/>
              <a:t>Grupi i monitorimit të të ardhurave tatimore</a:t>
            </a:r>
            <a:endParaRPr lang="en-US" dirty="0"/>
          </a:p>
          <a:p>
            <a:pPr eaLnBrk="1" hangingPunct="1">
              <a:defRPr/>
            </a:pPr>
            <a:r>
              <a:rPr lang="sq-AL" dirty="0"/>
              <a:t>Grupi i monitorimit të të ardhurave doganore</a:t>
            </a:r>
            <a:endParaRPr lang="en-US" dirty="0"/>
          </a:p>
          <a:p>
            <a:pPr eaLnBrk="1" hangingPunct="1">
              <a:defRPr/>
            </a:pPr>
            <a:r>
              <a:rPr lang="sq-AL" b="1" dirty="0"/>
              <a:t>V. Menaxhimi i pagesave dhe i likuiditetit</a:t>
            </a:r>
            <a:endParaRPr lang="en-US" sz="800" dirty="0"/>
          </a:p>
          <a:p>
            <a:pPr eaLnBrk="1" hangingPunct="1">
              <a:defRPr/>
            </a:pPr>
            <a:r>
              <a:rPr lang="sq-AL" dirty="0"/>
              <a:t>Komiteti i menaxhimit të likuiditetit</a:t>
            </a:r>
            <a:endParaRPr lang="en-US" dirty="0"/>
          </a:p>
          <a:p>
            <a:pPr eaLnBrk="1" hangingPunct="1">
              <a:defRPr/>
            </a:pPr>
            <a:r>
              <a:rPr lang="sq-AL" dirty="0"/>
              <a:t>Monitorimi i pagesave/arrears </a:t>
            </a:r>
            <a:endParaRPr lang="en-US" sz="800" dirty="0"/>
          </a:p>
          <a:p>
            <a:pPr eaLnBrk="1" hangingPunct="1">
              <a:defRPr/>
            </a:pPr>
            <a:r>
              <a:rPr lang="sq-AL" b="1" dirty="0"/>
              <a:t>VI. Menaxhimi i borxhit publik</a:t>
            </a:r>
            <a:endParaRPr lang="en-US" sz="800" dirty="0"/>
          </a:p>
          <a:p>
            <a:pPr eaLnBrk="1" hangingPunct="1">
              <a:defRPr/>
            </a:pPr>
            <a:r>
              <a:rPr lang="sq-AL" dirty="0"/>
              <a:t>Grupi i strategjisë të borxhit</a:t>
            </a:r>
            <a:endParaRPr lang="en-US" dirty="0"/>
          </a:p>
          <a:p>
            <a:pPr eaLnBrk="1" hangingPunct="1">
              <a:defRPr/>
            </a:pPr>
            <a:r>
              <a:rPr lang="sq-AL" dirty="0"/>
              <a:t>Monitorimi i borxhit</a:t>
            </a:r>
            <a:endParaRPr lang="en-US" dirty="0"/>
          </a:p>
          <a:p>
            <a:pPr eaLnBrk="1" hangingPunct="1">
              <a:defRPr/>
            </a:pPr>
            <a:r>
              <a:rPr lang="sq-AL" dirty="0"/>
              <a:t>Grupi i Eurobondit</a:t>
            </a:r>
            <a:endParaRPr lang="en-US" dirty="0"/>
          </a:p>
          <a:p>
            <a:pPr eaLnBrk="1" hangingPunct="1">
              <a:defRPr/>
            </a:pPr>
            <a:r>
              <a:rPr lang="sq-AL" dirty="0"/>
              <a:t>Monitorimi i marrëveshjeve</a:t>
            </a:r>
            <a:endParaRPr lang="en-US" dirty="0"/>
          </a:p>
          <a:p>
            <a:pPr eaLnBrk="1" hangingPunct="1">
              <a:defRPr/>
            </a:pPr>
            <a:r>
              <a:rPr lang="sq-AL" b="1" dirty="0"/>
              <a:t>VII. Analizat makroekonomike</a:t>
            </a:r>
            <a:endParaRPr lang="en-US" sz="800" dirty="0"/>
          </a:p>
          <a:p>
            <a:pPr eaLnBrk="1" hangingPunct="1">
              <a:defRPr/>
            </a:pPr>
            <a:r>
              <a:rPr lang="sq-AL" dirty="0"/>
              <a:t>Kuadri Makro (i rishikuar)</a:t>
            </a:r>
            <a:endParaRPr lang="en-US" dirty="0"/>
          </a:p>
          <a:p>
            <a:pPr eaLnBrk="1" hangingPunct="1">
              <a:defRPr/>
            </a:pPr>
            <a:r>
              <a:rPr lang="sq-AL" b="1" dirty="0"/>
              <a:t>VIII. Auditi brendshëm, </a:t>
            </a:r>
            <a:endParaRPr lang="en-US" sz="800" dirty="0"/>
          </a:p>
          <a:p>
            <a:pPr eaLnBrk="1" hangingPunct="1">
              <a:defRPr/>
            </a:pPr>
            <a:r>
              <a:rPr lang="sq-AL" dirty="0"/>
              <a:t>Komiteti i Auditimit të Brendshëm</a:t>
            </a:r>
            <a:endParaRPr lang="en-US" dirty="0"/>
          </a:p>
          <a:p>
            <a:pPr eaLnBrk="1" hangingPunct="1">
              <a:defRPr/>
            </a:pPr>
            <a:r>
              <a:rPr lang="sq-AL" b="1" dirty="0"/>
              <a:t>IX. Auditi i jashtëm</a:t>
            </a:r>
            <a:endParaRPr lang="en-US" sz="800" dirty="0"/>
          </a:p>
          <a:p>
            <a:pPr eaLnBrk="1" hangingPunct="1">
              <a:defRPr/>
            </a:pPr>
            <a:r>
              <a:rPr lang="sq-AL" dirty="0"/>
              <a:t>Raporti vjetor i KBFP</a:t>
            </a:r>
            <a:endParaRPr lang="en-US" dirty="0"/>
          </a:p>
          <a:p>
            <a:pPr eaLnBrk="1" hangingPunct="1">
              <a:defRPr/>
            </a:pPr>
            <a:r>
              <a:rPr lang="sq-AL" b="1" dirty="0"/>
              <a:t>X. Kontrolli financiar dhe inspektimi</a:t>
            </a:r>
            <a:endParaRPr lang="en-US" sz="800" dirty="0"/>
          </a:p>
          <a:p>
            <a:pPr eaLnBrk="1" hangingPunct="1">
              <a:defRPr/>
            </a:pPr>
            <a:r>
              <a:rPr lang="sq-AL" dirty="0"/>
              <a:t>Mbledhje e Bordit të KBFP-Raporti vjetor i KBFP</a:t>
            </a:r>
            <a:endParaRPr lang="en-US" dirty="0"/>
          </a:p>
          <a:p>
            <a:pPr eaLnBrk="1" hangingPunct="1">
              <a:defRPr/>
            </a:pPr>
            <a:r>
              <a:rPr lang="sq-AL" b="1" dirty="0"/>
              <a:t>XI. Komitete të tjera</a:t>
            </a:r>
            <a:endParaRPr lang="en-US" sz="800" dirty="0"/>
          </a:p>
          <a:p>
            <a:pPr eaLnBrk="1" hangingPunct="1">
              <a:defRPr/>
            </a:pPr>
            <a:r>
              <a:rPr lang="sq-AL" dirty="0"/>
              <a:t>Grupi i menaxhimit te riskut fiskal</a:t>
            </a:r>
            <a:endParaRPr lang="en-US" dirty="0"/>
          </a:p>
          <a:p>
            <a:pPr eaLnBrk="1" hangingPunct="1">
              <a:defRPr/>
            </a:pPr>
            <a:r>
              <a:rPr lang="sq-AL" dirty="0"/>
              <a:t>Komiteti i PFM</a:t>
            </a: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4</a:t>
            </a:fld>
            <a:endParaRPr lang="en-US" dirty="0"/>
          </a:p>
        </p:txBody>
      </p:sp>
    </p:spTree>
    <p:extLst>
      <p:ext uri="{BB962C8B-B14F-4D97-AF65-F5344CB8AC3E}">
        <p14:creationId xmlns:p14="http://schemas.microsoft.com/office/powerpoint/2010/main" val="170079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challenges is to ensure that the TSA has comprehensive coverage, i.e., it should ideally include cash balances of all government entities, both budgetary and extrabudgetary, to ensure full consolidation of government’s cash resources.</a:t>
            </a:r>
          </a:p>
          <a:p>
            <a:r>
              <a:rPr lang="en-US" sz="1800" dirty="0">
                <a:effectLst/>
                <a:latin typeface="Calibri" panose="020F0502020204030204" pitchFamily="34" charset="0"/>
                <a:cs typeface="Times New Roman" panose="02020603050405020304" pitchFamily="18" charset="0"/>
              </a:rPr>
              <a:t>Continuous monitoring over the </a:t>
            </a:r>
            <a:r>
              <a:rPr lang="en-US" sz="1800" b="1" dirty="0">
                <a:effectLst/>
                <a:latin typeface="Calibri" panose="020F0502020204030204" pitchFamily="34" charset="0"/>
                <a:cs typeface="Times New Roman" panose="02020603050405020304" pitchFamily="18" charset="0"/>
              </a:rPr>
              <a:t>foreign financing </a:t>
            </a:r>
            <a:r>
              <a:rPr lang="en-US" sz="1800" dirty="0">
                <a:effectLst/>
                <a:latin typeface="Calibri" panose="020F0502020204030204" pitchFamily="34" charset="0"/>
                <a:cs typeface="Times New Roman" panose="02020603050405020304" pitchFamily="18" charset="0"/>
              </a:rPr>
              <a:t>accounts in banking system in collaboration with project implementation units. The loan agreements must be approved/ratification by law.</a:t>
            </a:r>
          </a:p>
          <a:p>
            <a:r>
              <a:rPr lang="en-US" sz="1800" dirty="0">
                <a:effectLst/>
                <a:latin typeface="Calibri" panose="020F0502020204030204" pitchFamily="34" charset="0"/>
                <a:cs typeface="Times New Roman" panose="02020603050405020304" pitchFamily="18" charset="0"/>
              </a:rPr>
              <a:t>Also, the control of justified documentation to open the new bank account in Central Bank and then in commercial bank.</a:t>
            </a:r>
          </a:p>
          <a:p>
            <a:r>
              <a:rPr lang="en-US" sz="1800" dirty="0">
                <a:effectLst/>
                <a:latin typeface="Calibri" panose="020F0502020204030204" pitchFamily="34" charset="0"/>
                <a:cs typeface="Times New Roman" panose="02020603050405020304" pitchFamily="18" charset="0"/>
              </a:rPr>
              <a:t>The other funds are approved by specific legislation.</a:t>
            </a:r>
          </a:p>
          <a:p>
            <a:r>
              <a:rPr lang="en-US" sz="1800" dirty="0">
                <a:effectLst/>
                <a:latin typeface="Calibri" panose="020F0502020204030204" pitchFamily="34" charset="0"/>
                <a:cs typeface="Times New Roman" panose="02020603050405020304" pitchFamily="18" charset="0"/>
              </a:rPr>
              <a:t>It is reported every month on the data of transactions carry out through these accounts, inflow/outflows. So, they are consolidated by AGFIS in the fiscal indicators data every month.</a:t>
            </a:r>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6</a:t>
            </a:fld>
            <a:endParaRPr lang="en-US" dirty="0"/>
          </a:p>
        </p:txBody>
      </p:sp>
    </p:spTree>
    <p:extLst>
      <p:ext uri="{BB962C8B-B14F-4D97-AF65-F5344CB8AC3E}">
        <p14:creationId xmlns:p14="http://schemas.microsoft.com/office/powerpoint/2010/main" val="310199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Out of TSA  = 32,554,876,892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 161,025,260,797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7</a:t>
            </a:fld>
            <a:endParaRPr lang="en-US" dirty="0"/>
          </a:p>
        </p:txBody>
      </p:sp>
    </p:spTree>
    <p:extLst>
      <p:ext uri="{BB962C8B-B14F-4D97-AF65-F5344CB8AC3E}">
        <p14:creationId xmlns:p14="http://schemas.microsoft.com/office/powerpoint/2010/main" val="3496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GB" altLang="en-US" sz="1200" dirty="0"/>
              <a:t>To avoid idle cash balance outside TSA</a:t>
            </a:r>
          </a:p>
          <a:p>
            <a:pPr lvl="1" algn="just"/>
            <a:r>
              <a:rPr lang="en-GB" altLang="en-US" sz="1200" dirty="0"/>
              <a:t>To avoid the volatility of the money market</a:t>
            </a:r>
          </a:p>
          <a:p>
            <a:pPr lvl="1" algn="just"/>
            <a:r>
              <a:rPr lang="en-GB" altLang="en-US" sz="1200" dirty="0"/>
              <a:t>To consider the management of operational risk</a:t>
            </a:r>
          </a:p>
          <a:p>
            <a:pPr lvl="1" algn="just"/>
            <a:r>
              <a:rPr lang="en-GB" altLang="en-US" sz="1200" dirty="0"/>
              <a:t>To standardize the accounting and business processing</a:t>
            </a:r>
          </a:p>
          <a:p>
            <a:pPr lvl="1" algn="just"/>
            <a:r>
              <a:rPr lang="en-GB" altLang="en-US" sz="1200" dirty="0"/>
              <a:t>To respect the timelines of the periodic reconciliation and financial reporting</a:t>
            </a:r>
          </a:p>
          <a:p>
            <a:pPr lvl="1" algn="just"/>
            <a:r>
              <a:rPr lang="en-GB" altLang="en-US" sz="1200" dirty="0"/>
              <a:t>To define the audit tracks of financial transactions</a:t>
            </a:r>
          </a:p>
          <a:p>
            <a:pPr lvl="1" algn="just"/>
            <a:endParaRPr lang="en-US" dirty="0"/>
          </a:p>
          <a:p>
            <a:pPr lvl="1" algn="just"/>
            <a:r>
              <a:rPr lang="en-US" dirty="0"/>
              <a:t>The prescription on treasury functions, linked to a broader policy context in fiscal management objectives, and the design and investment planning for supporting information systems, which are indispensable for the operation of modern treasury and financial management systems</a:t>
            </a:r>
            <a:endParaRPr lang="en-GB" altLang="en-US" sz="1200"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8</a:t>
            </a:fld>
            <a:endParaRPr lang="en-US" dirty="0"/>
          </a:p>
        </p:txBody>
      </p:sp>
    </p:spTree>
    <p:extLst>
      <p:ext uri="{BB962C8B-B14F-4D97-AF65-F5344CB8AC3E}">
        <p14:creationId xmlns:p14="http://schemas.microsoft.com/office/powerpoint/2010/main" val="118641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Setting up formal coordination mechanisms between cash management and budget, debt management and monetary policy implementation would be a good first step to better manage government’s liquidity and response to stress conditions.</a:t>
            </a:r>
          </a:p>
          <a:p>
            <a:r>
              <a:rPr lang="en-US" sz="1200" dirty="0">
                <a:solidFill>
                  <a:schemeClr val="tx1"/>
                </a:solidFill>
              </a:rPr>
              <a:t>Establishing a structured data/information collection framework, </a:t>
            </a:r>
          </a:p>
          <a:p>
            <a:endParaRPr lang="en-US" sz="1200" dirty="0">
              <a:solidFill>
                <a:schemeClr val="tx1"/>
              </a:solidFill>
            </a:endParaRPr>
          </a:p>
          <a:p>
            <a:r>
              <a:rPr lang="en-US" dirty="0"/>
              <a:t>Consolidation of cash flows through a centralized system of bank accounts</a:t>
            </a:r>
          </a:p>
          <a:p>
            <a:r>
              <a:rPr lang="en-US" dirty="0"/>
              <a:t>Well-defined institutional and legal framework are key factors to achieve government’s cash management objectives</a:t>
            </a:r>
          </a:p>
          <a:p>
            <a:r>
              <a:rPr lang="en-US" sz="1200" u="sng" dirty="0"/>
              <a:t>Liquidity Buffers and Managing Excess Cash Balance</a:t>
            </a:r>
            <a:endParaRPr lang="en-US" u="sng" dirty="0"/>
          </a:p>
          <a:p>
            <a:pPr marL="285750" indent="-285750">
              <a:buFont typeface="Arial" panose="020B0604020202020204" pitchFamily="34" charset="0"/>
              <a:buChar char="•"/>
            </a:pPr>
            <a:r>
              <a:rPr lang="en-US" sz="1200" dirty="0">
                <a:solidFill>
                  <a:schemeClr val="bg2"/>
                </a:solidFill>
              </a:rPr>
              <a:t>The trade-off between liquidity risk and cost of carry</a:t>
            </a:r>
            <a:r>
              <a:rPr lang="en-US" sz="1200" dirty="0">
                <a:solidFill>
                  <a:schemeClr val="tx2"/>
                </a:solidFill>
              </a:rPr>
              <a:t>: how to define the liquidity buffer size? Cash flow deviation; large outflows; debt redemption; ability to stay out of the market in stress periods.</a:t>
            </a:r>
          </a:p>
          <a:p>
            <a:pPr marL="285750" indent="-285750">
              <a:buFont typeface="Arial" panose="020B0604020202020204" pitchFamily="34" charset="0"/>
              <a:buChar char="•"/>
            </a:pPr>
            <a:r>
              <a:rPr lang="en-US" sz="1200" dirty="0">
                <a:solidFill>
                  <a:schemeClr val="tx2"/>
                </a:solidFill>
              </a:rPr>
              <a:t>Needed infrastructure, instruments, credit risk assessment skills and strict coordination with the funding side.</a:t>
            </a:r>
          </a:p>
          <a:p>
            <a:pPr marL="285750" indent="-285750">
              <a:buFont typeface="Arial" panose="020B0604020202020204" pitchFamily="34" charset="0"/>
              <a:buChar char="•"/>
            </a:pPr>
            <a:r>
              <a:rPr lang="en-US" sz="1200" dirty="0">
                <a:solidFill>
                  <a:schemeClr val="tx2"/>
                </a:solidFill>
              </a:rPr>
              <a:t>Coordination and cash remuneration arrangements with the Central Bank (holistic view).</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9</a:t>
            </a:fld>
            <a:endParaRPr lang="en-US" dirty="0"/>
          </a:p>
        </p:txBody>
      </p:sp>
    </p:spTree>
    <p:extLst>
      <p:ext uri="{BB962C8B-B14F-4D97-AF65-F5344CB8AC3E}">
        <p14:creationId xmlns:p14="http://schemas.microsoft.com/office/powerpoint/2010/main" val="36806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59547C-AB38-C793-550F-7C7D6CEE22D9}"/>
              </a:ext>
            </a:extLst>
          </p:cNvPr>
          <p:cNvSpPr>
            <a:spLocks noGrp="1"/>
          </p:cNvSpPr>
          <p:nvPr>
            <p:ph type="ctrTitle" hasCustomPrompt="1"/>
          </p:nvPr>
        </p:nvSpPr>
        <p:spPr>
          <a:xfrm>
            <a:off x="578224" y="-1"/>
            <a:ext cx="11035552" cy="6858001"/>
          </a:xfrm>
          <a:noFill/>
        </p:spPr>
        <p:txBody>
          <a:bodyPr lIns="0" tIns="0" rIns="0" bIns="0" anchor="ctr">
            <a:noAutofit/>
          </a:bodyPr>
          <a:lstStyle>
            <a:lvl1pPr algn="l">
              <a:defRPr sz="8000" kern="1200" spc="1000" baseline="0">
                <a:ln>
                  <a:noFill/>
                </a:ln>
                <a:solidFill>
                  <a:srgbClr val="CB6E50"/>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
        <p:nvSpPr>
          <p:cNvPr id="8" name="Picture Placeholder 26">
            <a:extLst>
              <a:ext uri="{FF2B5EF4-FFF2-40B4-BE49-F238E27FC236}">
                <a16:creationId xmlns:a16="http://schemas.microsoft.com/office/drawing/2014/main" id="{C0B4C216-E27C-7A50-CF5C-D340913FF5A4}"/>
              </a:ext>
            </a:extLst>
          </p:cNvPr>
          <p:cNvSpPr>
            <a:spLocks noGrp="1"/>
          </p:cNvSpPr>
          <p:nvPr>
            <p:ph type="pic" sz="quarter" idx="10"/>
          </p:nvPr>
        </p:nvSpPr>
        <p:spPr>
          <a:xfrm>
            <a:off x="7528308" y="604554"/>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tx2">
              <a:lumMod val="75000"/>
            </a:schemeClr>
          </a:solidFill>
        </p:spPr>
        <p:txBody>
          <a:bodyPr wrap="square" anchor="ctr">
            <a:noAutofit/>
          </a:bodyPr>
          <a:lstStyle>
            <a:lvl1pPr marL="0" indent="0" algn="ctr">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E0C4CF15-8EEB-3E61-A35B-A44FACDCD36B}"/>
              </a:ext>
            </a:extLst>
          </p:cNvPr>
          <p:cNvSpPr>
            <a:spLocks noGrp="1"/>
          </p:cNvSpPr>
          <p:nvPr>
            <p:ph type="subTitle" idx="1"/>
          </p:nvPr>
        </p:nvSpPr>
        <p:spPr>
          <a:xfrm>
            <a:off x="7528308" y="5901989"/>
            <a:ext cx="4085468" cy="468087"/>
          </a:xfrm>
        </p:spPr>
        <p:txBody>
          <a:bodyPr lIns="0" tIns="0" rIns="0" bIns="0">
            <a:normAutofit/>
          </a:bodyPr>
          <a:lstStyle>
            <a:lvl1pPr marL="0" indent="0" algn="ctr">
              <a:buNone/>
              <a:defRPr sz="1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1916A793-0543-8519-4E06-4D8E6A4E8CE6}"/>
              </a:ext>
            </a:extLst>
          </p:cNvPr>
          <p:cNvSpPr>
            <a:spLocks noGrp="1"/>
          </p:cNvSpPr>
          <p:nvPr>
            <p:ph idx="1" hasCustomPrompt="1"/>
          </p:nvPr>
        </p:nvSpPr>
        <p:spPr>
          <a:xfrm>
            <a:off x="419100" y="1837944"/>
            <a:ext cx="11353800" cy="3019086"/>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8" name="Text Placeholder 15">
            <a:extLst>
              <a:ext uri="{FF2B5EF4-FFF2-40B4-BE49-F238E27FC236}">
                <a16:creationId xmlns:a16="http://schemas.microsoft.com/office/drawing/2014/main" id="{2FA2A82A-5FFB-EAB7-624A-E00F9EA6DEC4}"/>
              </a:ext>
            </a:extLst>
          </p:cNvPr>
          <p:cNvSpPr>
            <a:spLocks noGrp="1"/>
          </p:cNvSpPr>
          <p:nvPr>
            <p:ph type="body" sz="quarter" idx="18" hasCustomPrompt="1"/>
          </p:nvPr>
        </p:nvSpPr>
        <p:spPr>
          <a:xfrm>
            <a:off x="638459"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4" name="Text Placeholder 15">
            <a:extLst>
              <a:ext uri="{FF2B5EF4-FFF2-40B4-BE49-F238E27FC236}">
                <a16:creationId xmlns:a16="http://schemas.microsoft.com/office/drawing/2014/main" id="{1DD59288-2C4C-BA2F-F3C9-CEEC7BBAE558}"/>
              </a:ext>
            </a:extLst>
          </p:cNvPr>
          <p:cNvSpPr>
            <a:spLocks noGrp="1"/>
          </p:cNvSpPr>
          <p:nvPr>
            <p:ph type="body" sz="quarter" idx="33" hasCustomPrompt="1"/>
          </p:nvPr>
        </p:nvSpPr>
        <p:spPr>
          <a:xfrm>
            <a:off x="3547242" y="5232509"/>
            <a:ext cx="2188728"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2" name="Text Placeholder 15">
            <a:extLst>
              <a:ext uri="{FF2B5EF4-FFF2-40B4-BE49-F238E27FC236}">
                <a16:creationId xmlns:a16="http://schemas.microsoft.com/office/drawing/2014/main" id="{A221A6B3-B644-8124-2E99-CBB5C1C0B2EE}"/>
              </a:ext>
            </a:extLst>
          </p:cNvPr>
          <p:cNvSpPr>
            <a:spLocks noGrp="1"/>
          </p:cNvSpPr>
          <p:nvPr>
            <p:ph type="body" sz="quarter" idx="31" hasCustomPrompt="1"/>
          </p:nvPr>
        </p:nvSpPr>
        <p:spPr>
          <a:xfrm>
            <a:off x="6456023"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0" name="Text Placeholder 15">
            <a:extLst>
              <a:ext uri="{FF2B5EF4-FFF2-40B4-BE49-F238E27FC236}">
                <a16:creationId xmlns:a16="http://schemas.microsoft.com/office/drawing/2014/main" id="{282FC433-EED8-C305-2AE2-E3BC9D42E550}"/>
              </a:ext>
            </a:extLst>
          </p:cNvPr>
          <p:cNvSpPr>
            <a:spLocks noGrp="1"/>
          </p:cNvSpPr>
          <p:nvPr>
            <p:ph type="body" sz="quarter" idx="29" hasCustomPrompt="1"/>
          </p:nvPr>
        </p:nvSpPr>
        <p:spPr>
          <a:xfrm>
            <a:off x="9364806"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9" name="Text Placeholder 18">
            <a:extLst>
              <a:ext uri="{FF2B5EF4-FFF2-40B4-BE49-F238E27FC236}">
                <a16:creationId xmlns:a16="http://schemas.microsoft.com/office/drawing/2014/main" id="{0824A580-B433-CC76-2FDC-C607FC5ECF8A}"/>
              </a:ext>
            </a:extLst>
          </p:cNvPr>
          <p:cNvSpPr>
            <a:spLocks noGrp="1"/>
          </p:cNvSpPr>
          <p:nvPr>
            <p:ph type="body" sz="quarter" idx="28"/>
          </p:nvPr>
        </p:nvSpPr>
        <p:spPr>
          <a:xfrm>
            <a:off x="638459"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5" name="Text Placeholder 18">
            <a:extLst>
              <a:ext uri="{FF2B5EF4-FFF2-40B4-BE49-F238E27FC236}">
                <a16:creationId xmlns:a16="http://schemas.microsoft.com/office/drawing/2014/main" id="{479803CA-9514-7183-8AC8-13CC5B840641}"/>
              </a:ext>
            </a:extLst>
          </p:cNvPr>
          <p:cNvSpPr>
            <a:spLocks noGrp="1"/>
          </p:cNvSpPr>
          <p:nvPr>
            <p:ph type="body" sz="quarter" idx="34"/>
          </p:nvPr>
        </p:nvSpPr>
        <p:spPr>
          <a:xfrm>
            <a:off x="3547241"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3" name="Text Placeholder 18">
            <a:extLst>
              <a:ext uri="{FF2B5EF4-FFF2-40B4-BE49-F238E27FC236}">
                <a16:creationId xmlns:a16="http://schemas.microsoft.com/office/drawing/2014/main" id="{861F1384-35C1-15D1-9228-D96AC95355B8}"/>
              </a:ext>
            </a:extLst>
          </p:cNvPr>
          <p:cNvSpPr>
            <a:spLocks noGrp="1"/>
          </p:cNvSpPr>
          <p:nvPr>
            <p:ph type="body" sz="quarter" idx="32"/>
          </p:nvPr>
        </p:nvSpPr>
        <p:spPr>
          <a:xfrm>
            <a:off x="6456023"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1" name="Text Placeholder 18">
            <a:extLst>
              <a:ext uri="{FF2B5EF4-FFF2-40B4-BE49-F238E27FC236}">
                <a16:creationId xmlns:a16="http://schemas.microsoft.com/office/drawing/2014/main" id="{38B1D216-8DC7-A8D4-4857-4C7529D982EF}"/>
              </a:ext>
            </a:extLst>
          </p:cNvPr>
          <p:cNvSpPr>
            <a:spLocks noGrp="1"/>
          </p:cNvSpPr>
          <p:nvPr>
            <p:ph type="body" sz="quarter" idx="30"/>
          </p:nvPr>
        </p:nvSpPr>
        <p:spPr>
          <a:xfrm>
            <a:off x="9364806"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84635958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4"/>
          </a:solidFill>
        </p:spPr>
        <p:txBody>
          <a:bodyPr wrap="square" anchor="ctr">
            <a:noAutofit/>
          </a:bodyPr>
          <a:lstStyle>
            <a:lvl1pPr marL="0" indent="0" algn="ctr">
              <a:buFont typeface="Arial" panose="020B0604020202020204" pitchFamily="34" charset="0"/>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16" name="TextBox 15">
            <a:extLst>
              <a:ext uri="{FF2B5EF4-FFF2-40B4-BE49-F238E27FC236}">
                <a16:creationId xmlns:a16="http://schemas.microsoft.com/office/drawing/2014/main" id="{248A60E5-D102-7326-D77E-C6DF8BDDA7D6}"/>
              </a:ext>
            </a:extLst>
          </p:cNvPr>
          <p:cNvSpPr txBox="1"/>
          <p:nvPr userDrawn="1"/>
        </p:nvSpPr>
        <p:spPr>
          <a:xfrm>
            <a:off x="6598508" y="6079524"/>
            <a:ext cx="184731" cy="369332"/>
          </a:xfrm>
          <a:prstGeom prst="rect">
            <a:avLst/>
          </a:prstGeom>
          <a:noFill/>
        </p:spPr>
        <p:txBody>
          <a:bodyPr wrap="none" rtlCol="0">
            <a:spAutoFit/>
          </a:bodyPr>
          <a:lstStyle/>
          <a:p>
            <a:endParaRPr lang="en-US" dirty="0"/>
          </a:p>
        </p:txBody>
      </p:sp>
      <p:sp>
        <p:nvSpPr>
          <p:cNvPr id="13" name="Title 1">
            <a:extLst>
              <a:ext uri="{FF2B5EF4-FFF2-40B4-BE49-F238E27FC236}">
                <a16:creationId xmlns:a16="http://schemas.microsoft.com/office/drawing/2014/main" id="{2D67076B-6CF0-B20E-9689-27FA1127A72A}"/>
              </a:ext>
            </a:extLst>
          </p:cNvPr>
          <p:cNvSpPr>
            <a:spLocks noGrp="1"/>
          </p:cNvSpPr>
          <p:nvPr>
            <p:ph type="title" hasCustomPrompt="1"/>
          </p:nvPr>
        </p:nvSpPr>
        <p:spPr>
          <a:xfrm>
            <a:off x="4548851" y="0"/>
            <a:ext cx="8160152" cy="6858000"/>
          </a:xfrm>
        </p:spPr>
        <p:txBody>
          <a:bodyPr anchor="ctr">
            <a:noAutofit/>
          </a:bodyPr>
          <a:lstStyle>
            <a:lvl1pPr algn="l">
              <a:defRPr sz="8000">
                <a:solidFill>
                  <a:schemeClr val="bg1"/>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Tree>
    <p:extLst>
      <p:ext uri="{BB962C8B-B14F-4D97-AF65-F5344CB8AC3E}">
        <p14:creationId xmlns:p14="http://schemas.microsoft.com/office/powerpoint/2010/main" val="23530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15" name="Picture Placeholder 5">
            <a:extLst>
              <a:ext uri="{FF2B5EF4-FFF2-40B4-BE49-F238E27FC236}">
                <a16:creationId xmlns:a16="http://schemas.microsoft.com/office/drawing/2014/main" id="{3F266306-412A-D7DE-40EF-45BBA13E5563}"/>
              </a:ext>
            </a:extLst>
          </p:cNvPr>
          <p:cNvSpPr>
            <a:spLocks noGrp="1"/>
          </p:cNvSpPr>
          <p:nvPr>
            <p:ph type="pic" sz="quarter" idx="24"/>
          </p:nvPr>
        </p:nvSpPr>
        <p:spPr>
          <a:xfrm>
            <a:off x="63846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3" name="Picture Placeholder 5">
            <a:extLst>
              <a:ext uri="{FF2B5EF4-FFF2-40B4-BE49-F238E27FC236}">
                <a16:creationId xmlns:a16="http://schemas.microsoft.com/office/drawing/2014/main" id="{28BF9A91-4021-72CF-EEBD-43B8B2F764A0}"/>
              </a:ext>
            </a:extLst>
          </p:cNvPr>
          <p:cNvSpPr>
            <a:spLocks noGrp="1"/>
          </p:cNvSpPr>
          <p:nvPr>
            <p:ph type="pic" sz="quarter" idx="33"/>
          </p:nvPr>
        </p:nvSpPr>
        <p:spPr>
          <a:xfrm>
            <a:off x="353437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0" name="Picture Placeholder 5">
            <a:extLst>
              <a:ext uri="{FF2B5EF4-FFF2-40B4-BE49-F238E27FC236}">
                <a16:creationId xmlns:a16="http://schemas.microsoft.com/office/drawing/2014/main" id="{5D88CB52-BC08-9751-260B-B531030DCABC}"/>
              </a:ext>
            </a:extLst>
          </p:cNvPr>
          <p:cNvSpPr>
            <a:spLocks noGrp="1"/>
          </p:cNvSpPr>
          <p:nvPr>
            <p:ph type="pic" sz="quarter" idx="30"/>
          </p:nvPr>
        </p:nvSpPr>
        <p:spPr>
          <a:xfrm>
            <a:off x="643028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21" name="Picture Placeholder 5">
            <a:extLst>
              <a:ext uri="{FF2B5EF4-FFF2-40B4-BE49-F238E27FC236}">
                <a16:creationId xmlns:a16="http://schemas.microsoft.com/office/drawing/2014/main" id="{06E6C850-58C9-7074-08C7-7D24B9A951FD}"/>
              </a:ext>
            </a:extLst>
          </p:cNvPr>
          <p:cNvSpPr>
            <a:spLocks noGrp="1"/>
          </p:cNvSpPr>
          <p:nvPr>
            <p:ph type="pic" sz="quarter" idx="27"/>
          </p:nvPr>
        </p:nvSpPr>
        <p:spPr>
          <a:xfrm>
            <a:off x="932619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2" name="Text Placeholder 15">
            <a:extLst>
              <a:ext uri="{FF2B5EF4-FFF2-40B4-BE49-F238E27FC236}">
                <a16:creationId xmlns:a16="http://schemas.microsoft.com/office/drawing/2014/main" id="{0A395A78-D15C-3B71-AC48-52F422FF299A}"/>
              </a:ext>
            </a:extLst>
          </p:cNvPr>
          <p:cNvSpPr>
            <a:spLocks noGrp="1"/>
          </p:cNvSpPr>
          <p:nvPr>
            <p:ph type="body" sz="quarter" idx="32"/>
          </p:nvPr>
        </p:nvSpPr>
        <p:spPr>
          <a:xfrm>
            <a:off x="353437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3" name="Text Placeholder 15">
            <a:extLst>
              <a:ext uri="{FF2B5EF4-FFF2-40B4-BE49-F238E27FC236}">
                <a16:creationId xmlns:a16="http://schemas.microsoft.com/office/drawing/2014/main" id="{C26292D0-5ED9-B06E-0FEC-5ECF9B61DA18}"/>
              </a:ext>
            </a:extLst>
          </p:cNvPr>
          <p:cNvSpPr>
            <a:spLocks noGrp="1"/>
          </p:cNvSpPr>
          <p:nvPr>
            <p:ph type="body" sz="quarter" idx="29"/>
          </p:nvPr>
        </p:nvSpPr>
        <p:spPr>
          <a:xfrm>
            <a:off x="643028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0" name="Text Placeholder 15">
            <a:extLst>
              <a:ext uri="{FF2B5EF4-FFF2-40B4-BE49-F238E27FC236}">
                <a16:creationId xmlns:a16="http://schemas.microsoft.com/office/drawing/2014/main" id="{7025E22B-8EFC-3B41-7DF2-F2F0FBBFC260}"/>
              </a:ext>
            </a:extLst>
          </p:cNvPr>
          <p:cNvSpPr>
            <a:spLocks noGrp="1"/>
          </p:cNvSpPr>
          <p:nvPr>
            <p:ph type="body" sz="quarter" idx="26"/>
          </p:nvPr>
        </p:nvSpPr>
        <p:spPr>
          <a:xfrm>
            <a:off x="932619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8" name="Text Placeholder 18">
            <a:extLst>
              <a:ext uri="{FF2B5EF4-FFF2-40B4-BE49-F238E27FC236}">
                <a16:creationId xmlns:a16="http://schemas.microsoft.com/office/drawing/2014/main" id="{459D7743-7A8F-C73A-B9D5-49190ED512A1}"/>
              </a:ext>
            </a:extLst>
          </p:cNvPr>
          <p:cNvSpPr>
            <a:spLocks noGrp="1"/>
          </p:cNvSpPr>
          <p:nvPr>
            <p:ph type="body" sz="quarter" idx="36"/>
          </p:nvPr>
        </p:nvSpPr>
        <p:spPr>
          <a:xfrm>
            <a:off x="63846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7" name="Text Placeholder 18">
            <a:extLst>
              <a:ext uri="{FF2B5EF4-FFF2-40B4-BE49-F238E27FC236}">
                <a16:creationId xmlns:a16="http://schemas.microsoft.com/office/drawing/2014/main" id="{D4BD1280-EFE5-3F5B-2E53-29FC62D22186}"/>
              </a:ext>
            </a:extLst>
          </p:cNvPr>
          <p:cNvSpPr>
            <a:spLocks noGrp="1"/>
          </p:cNvSpPr>
          <p:nvPr>
            <p:ph type="body" sz="quarter" idx="35"/>
          </p:nvPr>
        </p:nvSpPr>
        <p:spPr>
          <a:xfrm>
            <a:off x="353437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6" name="Text Placeholder 18">
            <a:extLst>
              <a:ext uri="{FF2B5EF4-FFF2-40B4-BE49-F238E27FC236}">
                <a16:creationId xmlns:a16="http://schemas.microsoft.com/office/drawing/2014/main" id="{D7323A54-CEF7-D9AE-B43D-CCF5F95273CC}"/>
              </a:ext>
            </a:extLst>
          </p:cNvPr>
          <p:cNvSpPr>
            <a:spLocks noGrp="1"/>
          </p:cNvSpPr>
          <p:nvPr>
            <p:ph type="body" sz="quarter" idx="34"/>
          </p:nvPr>
        </p:nvSpPr>
        <p:spPr>
          <a:xfrm>
            <a:off x="643028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5" name="Text Placeholder 18">
            <a:extLst>
              <a:ext uri="{FF2B5EF4-FFF2-40B4-BE49-F238E27FC236}">
                <a16:creationId xmlns:a16="http://schemas.microsoft.com/office/drawing/2014/main" id="{C50A54A3-4CD3-53F4-3FFE-F664FBFCB16A}"/>
              </a:ext>
            </a:extLst>
          </p:cNvPr>
          <p:cNvSpPr>
            <a:spLocks noGrp="1"/>
          </p:cNvSpPr>
          <p:nvPr>
            <p:ph type="body" sz="quarter" idx="25"/>
          </p:nvPr>
        </p:nvSpPr>
        <p:spPr>
          <a:xfrm>
            <a:off x="9326191"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427066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5B86244-CE85-A100-2FAE-57F9E9959565}"/>
              </a:ext>
            </a:extLst>
          </p:cNvPr>
          <p:cNvSpPr>
            <a:spLocks noGrp="1"/>
          </p:cNvSpPr>
          <p:nvPr>
            <p:ph type="body" sz="quarter" idx="13" hasCustomPrompt="1"/>
          </p:nvPr>
        </p:nvSpPr>
        <p:spPr>
          <a:xfrm>
            <a:off x="783681" y="4554640"/>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title</a:t>
            </a:r>
          </a:p>
        </p:txBody>
      </p:sp>
      <p:sp>
        <p:nvSpPr>
          <p:cNvPr id="9" name="Text Placeholder 3">
            <a:extLst>
              <a:ext uri="{FF2B5EF4-FFF2-40B4-BE49-F238E27FC236}">
                <a16:creationId xmlns:a16="http://schemas.microsoft.com/office/drawing/2014/main" id="{41BADE24-E02E-B86B-4973-FF07C9C25E12}"/>
              </a:ext>
            </a:extLst>
          </p:cNvPr>
          <p:cNvSpPr>
            <a:spLocks noGrp="1"/>
          </p:cNvSpPr>
          <p:nvPr>
            <p:ph type="body" sz="quarter" idx="12" hasCustomPrompt="1"/>
          </p:nvPr>
        </p:nvSpPr>
        <p:spPr>
          <a:xfrm>
            <a:off x="783681" y="1296361"/>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a:t>
            </a:r>
          </a:p>
        </p:txBody>
      </p:sp>
      <p:sp>
        <p:nvSpPr>
          <p:cNvPr id="12" name="Picture Placeholder 11">
            <a:extLst>
              <a:ext uri="{FF2B5EF4-FFF2-40B4-BE49-F238E27FC236}">
                <a16:creationId xmlns:a16="http://schemas.microsoft.com/office/drawing/2014/main" id="{096E5F1B-46ED-3EC5-71CF-9A8DF9B5AA9D}"/>
              </a:ext>
            </a:extLst>
          </p:cNvPr>
          <p:cNvSpPr>
            <a:spLocks noGrp="1"/>
          </p:cNvSpPr>
          <p:nvPr>
            <p:ph type="pic" sz="quarter" idx="10"/>
          </p:nvPr>
        </p:nvSpPr>
        <p:spPr>
          <a:xfrm>
            <a:off x="6078452" y="1"/>
            <a:ext cx="5329866" cy="6857999"/>
          </a:xfrm>
          <a:custGeom>
            <a:avLst/>
            <a:gdLst>
              <a:gd name="connsiteX0" fmla="*/ 1468669 w 5329866"/>
              <a:gd name="connsiteY0" fmla="*/ 0 h 6857999"/>
              <a:gd name="connsiteX1" fmla="*/ 3861198 w 5329866"/>
              <a:gd name="connsiteY1" fmla="*/ 0 h 6857999"/>
              <a:gd name="connsiteX2" fmla="*/ 3935198 w 5329866"/>
              <a:gd name="connsiteY2" fmla="*/ 35648 h 6857999"/>
              <a:gd name="connsiteX3" fmla="*/ 5329866 w 5329866"/>
              <a:gd name="connsiteY3" fmla="*/ 2378939 h 6857999"/>
              <a:gd name="connsiteX4" fmla="*/ 5326197 w 5329866"/>
              <a:gd name="connsiteY4" fmla="*/ 2451597 h 6857999"/>
              <a:gd name="connsiteX5" fmla="*/ 5329866 w 5329866"/>
              <a:gd name="connsiteY5" fmla="*/ 2451597 h 6857999"/>
              <a:gd name="connsiteX6" fmla="*/ 5329866 w 5329866"/>
              <a:gd name="connsiteY6" fmla="*/ 4479062 h 6857999"/>
              <a:gd name="connsiteX7" fmla="*/ 5329866 w 5329866"/>
              <a:gd name="connsiteY7" fmla="*/ 4613614 h 6857999"/>
              <a:gd name="connsiteX8" fmla="*/ 5323072 w 5329866"/>
              <a:gd name="connsiteY8" fmla="*/ 4613614 h 6857999"/>
              <a:gd name="connsiteX9" fmla="*/ 5316108 w 5329866"/>
              <a:gd name="connsiteY9" fmla="*/ 4751536 h 6857999"/>
              <a:gd name="connsiteX10" fmla="*/ 4074162 w 5329866"/>
              <a:gd name="connsiteY10" fmla="*/ 6741331 h 6857999"/>
              <a:gd name="connsiteX11" fmla="*/ 3866902 w 5329866"/>
              <a:gd name="connsiteY11" fmla="*/ 6857999 h 6857999"/>
              <a:gd name="connsiteX12" fmla="*/ 1462965 w 5329866"/>
              <a:gd name="connsiteY12" fmla="*/ 6857999 h 6857999"/>
              <a:gd name="connsiteX13" fmla="*/ 1255705 w 5329866"/>
              <a:gd name="connsiteY13" fmla="*/ 6741331 h 6857999"/>
              <a:gd name="connsiteX14" fmla="*/ 13759 w 5329866"/>
              <a:gd name="connsiteY14" fmla="*/ 4751536 h 6857999"/>
              <a:gd name="connsiteX15" fmla="*/ 6794 w 5329866"/>
              <a:gd name="connsiteY15" fmla="*/ 4613614 h 6857999"/>
              <a:gd name="connsiteX16" fmla="*/ 2 w 5329866"/>
              <a:gd name="connsiteY16" fmla="*/ 4613614 h 6857999"/>
              <a:gd name="connsiteX17" fmla="*/ 2 w 5329866"/>
              <a:gd name="connsiteY17" fmla="*/ 4479104 h 6857999"/>
              <a:gd name="connsiteX18" fmla="*/ 0 w 5329866"/>
              <a:gd name="connsiteY18" fmla="*/ 4479062 h 6857999"/>
              <a:gd name="connsiteX19" fmla="*/ 2 w 5329866"/>
              <a:gd name="connsiteY19" fmla="*/ 4479020 h 6857999"/>
              <a:gd name="connsiteX20" fmla="*/ 2 w 5329866"/>
              <a:gd name="connsiteY20" fmla="*/ 2451597 h 6857999"/>
              <a:gd name="connsiteX21" fmla="*/ 3670 w 5329866"/>
              <a:gd name="connsiteY21" fmla="*/ 2451597 h 6857999"/>
              <a:gd name="connsiteX22" fmla="*/ 0 w 5329866"/>
              <a:gd name="connsiteY22" fmla="*/ 2378939 h 6857999"/>
              <a:gd name="connsiteX23" fmla="*/ 1394668 w 5329866"/>
              <a:gd name="connsiteY23" fmla="*/ 3564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7999">
                <a:moveTo>
                  <a:pt x="1468669" y="0"/>
                </a:moveTo>
                <a:lnTo>
                  <a:pt x="3861198" y="0"/>
                </a:lnTo>
                <a:lnTo>
                  <a:pt x="3935198" y="35648"/>
                </a:lnTo>
                <a:cubicBezTo>
                  <a:pt x="4765925" y="486926"/>
                  <a:pt x="5329866" y="1367075"/>
                  <a:pt x="5329866" y="2378939"/>
                </a:cubicBezTo>
                <a:lnTo>
                  <a:pt x="5326197" y="2451597"/>
                </a:lnTo>
                <a:lnTo>
                  <a:pt x="5329866" y="2451597"/>
                </a:lnTo>
                <a:lnTo>
                  <a:pt x="5329866" y="4479062"/>
                </a:lnTo>
                <a:lnTo>
                  <a:pt x="5329866" y="4613614"/>
                </a:lnTo>
                <a:lnTo>
                  <a:pt x="5323072" y="4613614"/>
                </a:lnTo>
                <a:lnTo>
                  <a:pt x="5316108" y="4751536"/>
                </a:lnTo>
                <a:cubicBezTo>
                  <a:pt x="5230813" y="5591417"/>
                  <a:pt x="4755512" y="6316001"/>
                  <a:pt x="4074162" y="6741331"/>
                </a:cubicBezTo>
                <a:lnTo>
                  <a:pt x="3866902" y="6857999"/>
                </a:lnTo>
                <a:lnTo>
                  <a:pt x="1462965" y="6857999"/>
                </a:lnTo>
                <a:lnTo>
                  <a:pt x="1255705" y="6741331"/>
                </a:lnTo>
                <a:cubicBezTo>
                  <a:pt x="574355" y="6316001"/>
                  <a:pt x="99054" y="5591417"/>
                  <a:pt x="13759" y="4751536"/>
                </a:cubicBezTo>
                <a:lnTo>
                  <a:pt x="6794" y="4613614"/>
                </a:lnTo>
                <a:lnTo>
                  <a:pt x="2" y="4613614"/>
                </a:lnTo>
                <a:lnTo>
                  <a:pt x="2" y="4479104"/>
                </a:lnTo>
                <a:lnTo>
                  <a:pt x="0" y="4479062"/>
                </a:lnTo>
                <a:lnTo>
                  <a:pt x="2" y="4479020"/>
                </a:lnTo>
                <a:lnTo>
                  <a:pt x="2" y="2451597"/>
                </a:lnTo>
                <a:lnTo>
                  <a:pt x="3670" y="2451597"/>
                </a:lnTo>
                <a:lnTo>
                  <a:pt x="0" y="2378939"/>
                </a:lnTo>
                <a:cubicBezTo>
                  <a:pt x="0" y="1367075"/>
                  <a:pt x="563941" y="486926"/>
                  <a:pt x="1394668" y="35648"/>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3E88BC5D-D10D-D2EE-8AE9-4CDCE46A205D}"/>
              </a:ext>
            </a:extLst>
          </p:cNvPr>
          <p:cNvSpPr>
            <a:spLocks noGrp="1"/>
          </p:cNvSpPr>
          <p:nvPr>
            <p:ph type="title" hasCustomPrompt="1"/>
          </p:nvPr>
        </p:nvSpPr>
        <p:spPr>
          <a:xfrm>
            <a:off x="783681" y="2404268"/>
            <a:ext cx="7217511" cy="2049462"/>
          </a:xfrm>
        </p:spPr>
        <p:txBody>
          <a:bodyPr vert="horz" lIns="0" tIns="0" rIns="0" bIns="0" rtlCol="0" anchor="t">
            <a:noAutofit/>
          </a:bodyPr>
          <a:lstStyle>
            <a:lvl1pPr>
              <a:defRPr lang="en-US" sz="8000" b="0" i="0" spc="1000">
                <a:solidFill>
                  <a:schemeClr val="bg1"/>
                </a:solidFill>
                <a:ea typeface="+mn-ea"/>
                <a:cs typeface="+mn-cs"/>
              </a:defRPr>
            </a:lvl1pPr>
          </a:lstStyle>
          <a:p>
            <a:pPr marL="0" lvl="0" indent="0">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221223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AB6B870-F337-8AB9-902B-76B31B88B8DE}"/>
              </a:ext>
            </a:extLst>
          </p:cNvPr>
          <p:cNvSpPr>
            <a:spLocks noGrp="1"/>
          </p:cNvSpPr>
          <p:nvPr>
            <p:ph type="title"/>
          </p:nvPr>
        </p:nvSpPr>
        <p:spPr>
          <a:xfrm>
            <a:off x="6096000" y="3039033"/>
            <a:ext cx="3478306" cy="3186954"/>
          </a:xfrm>
        </p:spPr>
        <p:txBody>
          <a:bodyPr vert="horz" lIns="0" tIns="0" rIns="0" bIns="0" rtlCol="0" anchor="t">
            <a:noAutofit/>
          </a:bodyPr>
          <a:lstStyle>
            <a:lvl1pPr>
              <a:lnSpc>
                <a:spcPct val="150000"/>
              </a:lnSpc>
              <a:defRPr lang="en-US" sz="1600" b="1" i="0" spc="50">
                <a:solidFill>
                  <a:schemeClr val="accent1"/>
                </a:solidFill>
                <a:latin typeface="+mn-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5" name="Text Placeholder 3">
            <a:extLst>
              <a:ext uri="{FF2B5EF4-FFF2-40B4-BE49-F238E27FC236}">
                <a16:creationId xmlns:a16="http://schemas.microsoft.com/office/drawing/2014/main" id="{75DAF62C-340B-6252-0BC2-3BFF3473EC93}"/>
              </a:ext>
            </a:extLst>
          </p:cNvPr>
          <p:cNvSpPr>
            <a:spLocks noGrp="1"/>
          </p:cNvSpPr>
          <p:nvPr>
            <p:ph type="body" sz="quarter" idx="19" hasCustomPrompt="1"/>
          </p:nvPr>
        </p:nvSpPr>
        <p:spPr>
          <a:xfrm>
            <a:off x="3290962" y="-801666"/>
            <a:ext cx="4667994" cy="7825231"/>
          </a:xfrm>
        </p:spPr>
        <p:txBody>
          <a:bodyPr lIns="0" tIns="0" rIns="0" bIns="0">
            <a:noAutofit/>
          </a:bodyPr>
          <a:lstStyle>
            <a:lvl1pPr marL="0" indent="0" algn="l">
              <a:lnSpc>
                <a:spcPct val="90000"/>
              </a:lnSpc>
              <a:spcBef>
                <a:spcPts val="0"/>
              </a:spcBef>
              <a:buNone/>
              <a:defRPr sz="8500" b="0" spc="650" baseline="0">
                <a:solidFill>
                  <a:schemeClr val="tx2">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a:t>
            </a:r>
          </a:p>
          <a:p>
            <a:pPr lvl="0"/>
            <a:r>
              <a:rPr lang="en-US" dirty="0"/>
              <a:t>Thank</a:t>
            </a:r>
          </a:p>
          <a:p>
            <a:pPr lvl="0"/>
            <a:r>
              <a:rPr lang="en-US" dirty="0"/>
              <a:t>Thank you</a:t>
            </a:r>
          </a:p>
          <a:p>
            <a:pPr lvl="0"/>
            <a:r>
              <a:rPr lang="en-US" dirty="0"/>
              <a:t>You</a:t>
            </a:r>
          </a:p>
          <a:p>
            <a:pPr lvl="0"/>
            <a:r>
              <a:rPr lang="en-US" dirty="0"/>
              <a:t>You</a:t>
            </a:r>
          </a:p>
          <a:p>
            <a:pPr lvl="0"/>
            <a:r>
              <a:rPr lang="en-US" dirty="0"/>
              <a:t>you</a:t>
            </a:r>
          </a:p>
        </p:txBody>
      </p:sp>
      <p:sp>
        <p:nvSpPr>
          <p:cNvPr id="6" name="Text Placeholder 3">
            <a:extLst>
              <a:ext uri="{FF2B5EF4-FFF2-40B4-BE49-F238E27FC236}">
                <a16:creationId xmlns:a16="http://schemas.microsoft.com/office/drawing/2014/main" id="{5FC1157C-46E6-2A07-1641-C8F887949255}"/>
              </a:ext>
            </a:extLst>
          </p:cNvPr>
          <p:cNvSpPr>
            <a:spLocks noGrp="1"/>
          </p:cNvSpPr>
          <p:nvPr>
            <p:ph type="body" sz="quarter" idx="20" hasCustomPrompt="1"/>
          </p:nvPr>
        </p:nvSpPr>
        <p:spPr>
          <a:xfrm>
            <a:off x="3290962" y="1467062"/>
            <a:ext cx="4667994" cy="2420772"/>
          </a:xfrm>
        </p:spPr>
        <p:txBody>
          <a:bodyPr lIns="0" tIns="0" rIns="0" bIns="0" anchor="ctr">
            <a:noAutofit/>
          </a:bodyPr>
          <a:lstStyle>
            <a:lvl1pPr marL="0" indent="0" algn="l">
              <a:lnSpc>
                <a:spcPct val="90000"/>
              </a:lnSpc>
              <a:spcBef>
                <a:spcPts val="0"/>
              </a:spcBef>
              <a:buNone/>
              <a:defRPr sz="8500" b="0" spc="650" baseline="0">
                <a:solidFill>
                  <a:schemeClr val="tx2"/>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 you</a:t>
            </a:r>
          </a:p>
        </p:txBody>
      </p:sp>
    </p:spTree>
    <p:extLst>
      <p:ext uri="{BB962C8B-B14F-4D97-AF65-F5344CB8AC3E}">
        <p14:creationId xmlns:p14="http://schemas.microsoft.com/office/powerpoint/2010/main" val="21531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1AABB-C19E-42BA-8A20-D2EB404A41A6}"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FFE9-5EDF-46E6-BB3D-043538BFD3D2}" type="slidenum">
              <a:rPr lang="en-US" smtClean="0"/>
              <a:t>‹#›</a:t>
            </a:fld>
            <a:endParaRPr lang="en-US"/>
          </a:p>
        </p:txBody>
      </p:sp>
    </p:spTree>
    <p:extLst>
      <p:ext uri="{BB962C8B-B14F-4D97-AF65-F5344CB8AC3E}">
        <p14:creationId xmlns:p14="http://schemas.microsoft.com/office/powerpoint/2010/main" val="26088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3F1B2C6-F3A6-F65F-DF38-0E32604698E7}"/>
              </a:ext>
            </a:extLst>
          </p:cNvPr>
          <p:cNvSpPr>
            <a:spLocks noGrp="1"/>
          </p:cNvSpPr>
          <p:nvPr>
            <p:ph type="body" sz="quarter" idx="24" hasCustomPrompt="1"/>
          </p:nvPr>
        </p:nvSpPr>
        <p:spPr>
          <a:xfrm>
            <a:off x="0" y="358823"/>
            <a:ext cx="6644109" cy="6858000"/>
          </a:xfrm>
        </p:spPr>
        <p:txBody>
          <a:bodyPr anchor="t">
            <a:noAutofit/>
          </a:bodyPr>
          <a:lstStyle>
            <a:lvl1pPr marL="0" indent="0">
              <a:lnSpc>
                <a:spcPct val="75000"/>
              </a:lnSpc>
              <a:spcBef>
                <a:spcPts val="0"/>
              </a:spcBef>
              <a:buNone/>
              <a:defRPr sz="76000" b="0" spc="1000">
                <a:solidFill>
                  <a:schemeClr val="accent1">
                    <a:alpha val="5000"/>
                  </a:schemeClr>
                </a:solidFill>
                <a:latin typeface="+mj-lt"/>
              </a:defRPr>
            </a:lvl1pPr>
            <a:lvl2pPr marL="457200" indent="0">
              <a:buNone/>
              <a:defRPr spc="1000">
                <a:latin typeface="Felix Titling" pitchFamily="82" charset="77"/>
              </a:defRPr>
            </a:lvl2pPr>
            <a:lvl3pPr marL="914400" indent="0">
              <a:buNone/>
              <a:defRPr spc="1000">
                <a:latin typeface="Felix Titling" pitchFamily="82" charset="77"/>
              </a:defRPr>
            </a:lvl3pPr>
            <a:lvl4pPr marL="1371600" indent="0">
              <a:buNone/>
              <a:defRPr spc="1000">
                <a:latin typeface="Felix Titling" pitchFamily="82" charset="77"/>
              </a:defRPr>
            </a:lvl4pPr>
            <a:lvl5pPr marL="1828800" indent="0">
              <a:buNone/>
              <a:defRPr spc="1000">
                <a:latin typeface="Felix Titling" pitchFamily="82" charset="77"/>
              </a:defRPr>
            </a:lvl5pPr>
          </a:lstStyle>
          <a:p>
            <a:pPr lvl="0"/>
            <a:r>
              <a:rPr lang="en-US" dirty="0"/>
              <a:t>a</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8" name="Text Placeholder 15">
            <a:extLst>
              <a:ext uri="{FF2B5EF4-FFF2-40B4-BE49-F238E27FC236}">
                <a16:creationId xmlns:a16="http://schemas.microsoft.com/office/drawing/2014/main" id="{25014DBD-FC37-6FBB-AEBA-C826652821F8}"/>
              </a:ext>
            </a:extLst>
          </p:cNvPr>
          <p:cNvSpPr>
            <a:spLocks noGrp="1"/>
          </p:cNvSpPr>
          <p:nvPr>
            <p:ph type="body" sz="quarter" idx="20"/>
          </p:nvPr>
        </p:nvSpPr>
        <p:spPr>
          <a:xfrm>
            <a:off x="3534373"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6" name="Text Placeholder 15">
            <a:extLst>
              <a:ext uri="{FF2B5EF4-FFF2-40B4-BE49-F238E27FC236}">
                <a16:creationId xmlns:a16="http://schemas.microsoft.com/office/drawing/2014/main" id="{F62835A7-C3E7-285E-CDF2-A44B022CFA16}"/>
              </a:ext>
            </a:extLst>
          </p:cNvPr>
          <p:cNvSpPr>
            <a:spLocks noGrp="1"/>
          </p:cNvSpPr>
          <p:nvPr>
            <p:ph type="body" sz="quarter" idx="18"/>
          </p:nvPr>
        </p:nvSpPr>
        <p:spPr>
          <a:xfrm>
            <a:off x="643028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932619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AAD5CDF0-03F4-067C-A930-F9EEE3F0E32B}"/>
              </a:ext>
            </a:extLst>
          </p:cNvPr>
          <p:cNvSpPr>
            <a:spLocks noGrp="1"/>
          </p:cNvSpPr>
          <p:nvPr>
            <p:ph type="body" sz="quarter" idx="26"/>
          </p:nvPr>
        </p:nvSpPr>
        <p:spPr>
          <a:xfrm>
            <a:off x="638462"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2" name="Text Placeholder 18">
            <a:extLst>
              <a:ext uri="{FF2B5EF4-FFF2-40B4-BE49-F238E27FC236}">
                <a16:creationId xmlns:a16="http://schemas.microsoft.com/office/drawing/2014/main" id="{1EA0E8C0-9652-ED9C-4CD9-6B72392D6DF2}"/>
              </a:ext>
            </a:extLst>
          </p:cNvPr>
          <p:cNvSpPr>
            <a:spLocks noGrp="1"/>
          </p:cNvSpPr>
          <p:nvPr>
            <p:ph type="body" sz="quarter" idx="27"/>
          </p:nvPr>
        </p:nvSpPr>
        <p:spPr>
          <a:xfrm>
            <a:off x="3534369"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3" name="Text Placeholder 18">
            <a:extLst>
              <a:ext uri="{FF2B5EF4-FFF2-40B4-BE49-F238E27FC236}">
                <a16:creationId xmlns:a16="http://schemas.microsoft.com/office/drawing/2014/main" id="{50155057-5F64-A44D-EBB6-913EC89187C0}"/>
              </a:ext>
            </a:extLst>
          </p:cNvPr>
          <p:cNvSpPr>
            <a:spLocks noGrp="1"/>
          </p:cNvSpPr>
          <p:nvPr>
            <p:ph type="body" sz="quarter" idx="28"/>
          </p:nvPr>
        </p:nvSpPr>
        <p:spPr>
          <a:xfrm>
            <a:off x="643004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0" name="Text Placeholder 18">
            <a:extLst>
              <a:ext uri="{FF2B5EF4-FFF2-40B4-BE49-F238E27FC236}">
                <a16:creationId xmlns:a16="http://schemas.microsoft.com/office/drawing/2014/main" id="{095532FA-0A0C-CF19-D640-F92609A78223}"/>
              </a:ext>
            </a:extLst>
          </p:cNvPr>
          <p:cNvSpPr>
            <a:spLocks noGrp="1"/>
          </p:cNvSpPr>
          <p:nvPr>
            <p:ph type="body" sz="quarter" idx="25"/>
          </p:nvPr>
        </p:nvSpPr>
        <p:spPr>
          <a:xfrm>
            <a:off x="932619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0861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6A67D644-32E7-08DE-4A04-59BC59DA67E6}"/>
              </a:ext>
            </a:extLst>
          </p:cNvPr>
          <p:cNvSpPr>
            <a:spLocks noGrp="1"/>
          </p:cNvSpPr>
          <p:nvPr>
            <p:ph type="pic" sz="quarter" idx="10"/>
          </p:nvPr>
        </p:nvSpPr>
        <p:spPr>
          <a:xfrm>
            <a:off x="3923536" y="697867"/>
            <a:ext cx="4344928" cy="5462266"/>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3"/>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838200" y="0"/>
            <a:ext cx="10515600" cy="1736204"/>
          </a:xfrm>
        </p:spPr>
        <p:txBody>
          <a:bodyPr anchor="ctr">
            <a:noAutofit/>
          </a:bodyPr>
          <a:lstStyle>
            <a:lvl1pPr algn="ctr">
              <a:defRPr sz="8000">
                <a:solidFill>
                  <a:schemeClr val="accent1"/>
                </a:solidFill>
                <a:latin typeface="+mj-lt"/>
              </a:defRPr>
            </a:lvl1pPr>
          </a:lstStyle>
          <a:p>
            <a:r>
              <a:rPr lang="en-US" dirty="0"/>
              <a:t>Master title</a:t>
            </a:r>
          </a:p>
        </p:txBody>
      </p:sp>
      <p:sp>
        <p:nvSpPr>
          <p:cNvPr id="6" name="Text Placeholder 5">
            <a:extLst>
              <a:ext uri="{FF2B5EF4-FFF2-40B4-BE49-F238E27FC236}">
                <a16:creationId xmlns:a16="http://schemas.microsoft.com/office/drawing/2014/main" id="{C21A91CD-FAA1-12A5-36FC-FB6877A5CFCD}"/>
              </a:ext>
            </a:extLst>
          </p:cNvPr>
          <p:cNvSpPr>
            <a:spLocks noGrp="1"/>
          </p:cNvSpPr>
          <p:nvPr>
            <p:ph type="body" sz="quarter" idx="11" hasCustomPrompt="1"/>
          </p:nvPr>
        </p:nvSpPr>
        <p:spPr>
          <a:xfrm>
            <a:off x="837235" y="5501848"/>
            <a:ext cx="10515600" cy="1356152"/>
          </a:xfrm>
        </p:spPr>
        <p:txBody>
          <a:bodyPr anchor="ctr">
            <a:noAutofit/>
          </a:bodyPr>
          <a:lstStyle>
            <a:lvl1pPr marL="0" indent="0" algn="ctr">
              <a:buNone/>
              <a:defRPr sz="8000" b="0" spc="500" baseline="0">
                <a:solidFill>
                  <a:schemeClr val="accent1"/>
                </a:solidFill>
                <a:latin typeface="+mj-lt"/>
              </a:defRPr>
            </a:lvl1pPr>
          </a:lstStyle>
          <a:p>
            <a:r>
              <a:rPr lang="en-US" dirty="0"/>
              <a:t>Master title</a:t>
            </a:r>
            <a:endParaRPr lang="en-US" dirty="0">
              <a:solidFill>
                <a:schemeClr val="accent1"/>
              </a:solidFill>
            </a:endParaRPr>
          </a:p>
        </p:txBody>
      </p:sp>
    </p:spTree>
    <p:extLst>
      <p:ext uri="{BB962C8B-B14F-4D97-AF65-F5344CB8AC3E}">
        <p14:creationId xmlns:p14="http://schemas.microsoft.com/office/powerpoint/2010/main" val="293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0349A9-96E5-48EF-811D-326560B8C152}"/>
              </a:ext>
            </a:extLst>
          </p:cNvPr>
          <p:cNvSpPr>
            <a:spLocks noGrp="1"/>
          </p:cNvSpPr>
          <p:nvPr>
            <p:ph type="title" hasCustomPrompt="1"/>
          </p:nvPr>
        </p:nvSpPr>
        <p:spPr>
          <a:xfrm>
            <a:off x="5590572" y="1188358"/>
            <a:ext cx="5962964"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5590571" y="3000733"/>
            <a:ext cx="5763227" cy="2996309"/>
          </a:xfrm>
        </p:spPr>
        <p:txBody>
          <a:bodyPr lIns="0" tIns="0" rIns="0" bIns="0">
            <a:noAutofit/>
          </a:bodyPr>
          <a:lstStyle>
            <a:lvl1pPr marL="285750" indent="-285750">
              <a:buFont typeface="Arial" panose="020B0604020202020204" pitchFamily="34" charset="0"/>
              <a:buChar char="•"/>
              <a:defRPr sz="1600" b="1" i="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6185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192137"/>
          </a:xfrm>
        </p:spPr>
        <p:txBody>
          <a:bodyPr lIns="0" tIns="0" rIns="0" bIns="0" anchor="t"/>
          <a:lstStyle>
            <a:lvl1pPr algn="ctr">
              <a:defRPr sz="5500">
                <a:solidFill>
                  <a:schemeClr val="accent4"/>
                </a:solidFill>
              </a:defRPr>
            </a:lvl1p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08E835A2-9A63-E732-F9E2-A4F4914B1769}"/>
              </a:ext>
            </a:extLst>
          </p:cNvPr>
          <p:cNvSpPr>
            <a:spLocks noGrp="1"/>
          </p:cNvSpPr>
          <p:nvPr>
            <p:ph type="body" sz="quarter" idx="24" hasCustomPrompt="1"/>
          </p:nvPr>
        </p:nvSpPr>
        <p:spPr>
          <a:xfrm>
            <a:off x="636455" y="1834688"/>
            <a:ext cx="5310927" cy="723085"/>
          </a:xfrm>
          <a:solidFill>
            <a:schemeClr val="accent4"/>
          </a:solidFill>
          <a:ln>
            <a:solidFill>
              <a:schemeClr val="accent4"/>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27" name="Text Placeholder 15">
            <a:extLst>
              <a:ext uri="{FF2B5EF4-FFF2-40B4-BE49-F238E27FC236}">
                <a16:creationId xmlns:a16="http://schemas.microsoft.com/office/drawing/2014/main" id="{7CA4D69F-DA63-104E-3FB3-1F2D82C3B599}"/>
              </a:ext>
            </a:extLst>
          </p:cNvPr>
          <p:cNvSpPr>
            <a:spLocks noGrp="1"/>
          </p:cNvSpPr>
          <p:nvPr>
            <p:ph type="body" sz="quarter" idx="40" hasCustomPrompt="1"/>
          </p:nvPr>
        </p:nvSpPr>
        <p:spPr>
          <a:xfrm>
            <a:off x="6244466" y="1834688"/>
            <a:ext cx="5310927" cy="723085"/>
          </a:xfrm>
          <a:solidFill>
            <a:schemeClr val="accent1"/>
          </a:solidFill>
          <a:ln>
            <a:solidFill>
              <a:schemeClr val="accent1"/>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hasCustomPrompt="1"/>
          </p:nvPr>
        </p:nvSpPr>
        <p:spPr>
          <a:xfrm>
            <a:off x="636455"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4" name="Text Placeholder 15">
            <a:extLst>
              <a:ext uri="{FF2B5EF4-FFF2-40B4-BE49-F238E27FC236}">
                <a16:creationId xmlns:a16="http://schemas.microsoft.com/office/drawing/2014/main" id="{CAC50623-C141-FF48-2679-AD0F48D51D1E}"/>
              </a:ext>
            </a:extLst>
          </p:cNvPr>
          <p:cNvSpPr>
            <a:spLocks noGrp="1"/>
          </p:cNvSpPr>
          <p:nvPr>
            <p:ph type="body" sz="quarter" idx="25" hasCustomPrompt="1"/>
          </p:nvPr>
        </p:nvSpPr>
        <p:spPr>
          <a:xfrm>
            <a:off x="2405526" y="2557773"/>
            <a:ext cx="1772935"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5" name="Text Placeholder 15">
            <a:extLst>
              <a:ext uri="{FF2B5EF4-FFF2-40B4-BE49-F238E27FC236}">
                <a16:creationId xmlns:a16="http://schemas.microsoft.com/office/drawing/2014/main" id="{FAAA39D6-45B2-A7D3-5DC3-C2459FFFC140}"/>
              </a:ext>
            </a:extLst>
          </p:cNvPr>
          <p:cNvSpPr>
            <a:spLocks noGrp="1"/>
          </p:cNvSpPr>
          <p:nvPr>
            <p:ph type="body" sz="quarter" idx="26" hasCustomPrompt="1"/>
          </p:nvPr>
        </p:nvSpPr>
        <p:spPr>
          <a:xfrm>
            <a:off x="4178310"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26" name="Text Placeholder 15">
            <a:extLst>
              <a:ext uri="{FF2B5EF4-FFF2-40B4-BE49-F238E27FC236}">
                <a16:creationId xmlns:a16="http://schemas.microsoft.com/office/drawing/2014/main" id="{08456420-6A32-6316-DB13-BD852A1B7ECC}"/>
              </a:ext>
            </a:extLst>
          </p:cNvPr>
          <p:cNvSpPr>
            <a:spLocks noGrp="1"/>
          </p:cNvSpPr>
          <p:nvPr>
            <p:ph type="body" sz="quarter" idx="39" hasCustomPrompt="1"/>
          </p:nvPr>
        </p:nvSpPr>
        <p:spPr>
          <a:xfrm>
            <a:off x="6244466"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8" name="Text Placeholder 15">
            <a:extLst>
              <a:ext uri="{FF2B5EF4-FFF2-40B4-BE49-F238E27FC236}">
                <a16:creationId xmlns:a16="http://schemas.microsoft.com/office/drawing/2014/main" id="{4006011E-82D1-0E59-8663-132BB94A82AD}"/>
              </a:ext>
            </a:extLst>
          </p:cNvPr>
          <p:cNvSpPr>
            <a:spLocks noGrp="1"/>
          </p:cNvSpPr>
          <p:nvPr>
            <p:ph type="body" sz="quarter" idx="41" hasCustomPrompt="1"/>
          </p:nvPr>
        </p:nvSpPr>
        <p:spPr>
          <a:xfrm>
            <a:off x="8013537" y="2557773"/>
            <a:ext cx="1772935"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9" name="Text Placeholder 15">
            <a:extLst>
              <a:ext uri="{FF2B5EF4-FFF2-40B4-BE49-F238E27FC236}">
                <a16:creationId xmlns:a16="http://schemas.microsoft.com/office/drawing/2014/main" id="{979E2337-5EFF-E5EE-D81F-00E835015F4B}"/>
              </a:ext>
            </a:extLst>
          </p:cNvPr>
          <p:cNvSpPr>
            <a:spLocks noGrp="1"/>
          </p:cNvSpPr>
          <p:nvPr>
            <p:ph type="body" sz="quarter" idx="42" hasCustomPrompt="1"/>
          </p:nvPr>
        </p:nvSpPr>
        <p:spPr>
          <a:xfrm>
            <a:off x="9786321"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0" name="Text Placeholder 18">
            <a:extLst>
              <a:ext uri="{FF2B5EF4-FFF2-40B4-BE49-F238E27FC236}">
                <a16:creationId xmlns:a16="http://schemas.microsoft.com/office/drawing/2014/main" id="{BAB66CF5-0D1B-FF68-BB2E-8A5D28F0BC56}"/>
              </a:ext>
            </a:extLst>
          </p:cNvPr>
          <p:cNvSpPr>
            <a:spLocks noGrp="1"/>
          </p:cNvSpPr>
          <p:nvPr>
            <p:ph type="body" sz="quarter" idx="36"/>
          </p:nvPr>
        </p:nvSpPr>
        <p:spPr>
          <a:xfrm>
            <a:off x="636455" y="2983478"/>
            <a:ext cx="1769071"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52E7EFCE-36D7-CF86-2FEF-E3734FE9950E}"/>
              </a:ext>
            </a:extLst>
          </p:cNvPr>
          <p:cNvSpPr>
            <a:spLocks noGrp="1"/>
          </p:cNvSpPr>
          <p:nvPr>
            <p:ph type="body" sz="quarter" idx="37"/>
          </p:nvPr>
        </p:nvSpPr>
        <p:spPr>
          <a:xfrm>
            <a:off x="2405295" y="2983478"/>
            <a:ext cx="1772935"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2" name="Text Placeholder 18">
            <a:extLst>
              <a:ext uri="{FF2B5EF4-FFF2-40B4-BE49-F238E27FC236}">
                <a16:creationId xmlns:a16="http://schemas.microsoft.com/office/drawing/2014/main" id="{6E1DCC08-6799-A1AC-28C2-A872BAF1E55A}"/>
              </a:ext>
            </a:extLst>
          </p:cNvPr>
          <p:cNvSpPr>
            <a:spLocks noGrp="1"/>
          </p:cNvSpPr>
          <p:nvPr>
            <p:ph type="body" sz="quarter" idx="38"/>
          </p:nvPr>
        </p:nvSpPr>
        <p:spPr>
          <a:xfrm>
            <a:off x="4178463" y="2983478"/>
            <a:ext cx="1768919"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30" name="Text Placeholder 18">
            <a:extLst>
              <a:ext uri="{FF2B5EF4-FFF2-40B4-BE49-F238E27FC236}">
                <a16:creationId xmlns:a16="http://schemas.microsoft.com/office/drawing/2014/main" id="{CE1BF705-AAB1-D537-2C0D-A795D1D4D176}"/>
              </a:ext>
            </a:extLst>
          </p:cNvPr>
          <p:cNvSpPr>
            <a:spLocks noGrp="1"/>
          </p:cNvSpPr>
          <p:nvPr>
            <p:ph type="body" sz="quarter" idx="43"/>
          </p:nvPr>
        </p:nvSpPr>
        <p:spPr>
          <a:xfrm>
            <a:off x="6244466" y="2983478"/>
            <a:ext cx="1769071"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1" name="Text Placeholder 18">
            <a:extLst>
              <a:ext uri="{FF2B5EF4-FFF2-40B4-BE49-F238E27FC236}">
                <a16:creationId xmlns:a16="http://schemas.microsoft.com/office/drawing/2014/main" id="{5F504EFC-46D9-97D5-DA53-4D8EB52D1340}"/>
              </a:ext>
            </a:extLst>
          </p:cNvPr>
          <p:cNvSpPr>
            <a:spLocks noGrp="1"/>
          </p:cNvSpPr>
          <p:nvPr>
            <p:ph type="body" sz="quarter" idx="44"/>
          </p:nvPr>
        </p:nvSpPr>
        <p:spPr>
          <a:xfrm>
            <a:off x="8013306" y="2983478"/>
            <a:ext cx="1772935"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2" name="Text Placeholder 18">
            <a:extLst>
              <a:ext uri="{FF2B5EF4-FFF2-40B4-BE49-F238E27FC236}">
                <a16:creationId xmlns:a16="http://schemas.microsoft.com/office/drawing/2014/main" id="{C1231552-C2DF-2460-9DCB-33B1379D7509}"/>
              </a:ext>
            </a:extLst>
          </p:cNvPr>
          <p:cNvSpPr>
            <a:spLocks noGrp="1"/>
          </p:cNvSpPr>
          <p:nvPr>
            <p:ph type="body" sz="quarter" idx="45"/>
          </p:nvPr>
        </p:nvSpPr>
        <p:spPr>
          <a:xfrm>
            <a:off x="9786474" y="2983478"/>
            <a:ext cx="1768919"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61783408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26" name="Content Placeholder 2">
            <a:extLst>
              <a:ext uri="{FF2B5EF4-FFF2-40B4-BE49-F238E27FC236}">
                <a16:creationId xmlns:a16="http://schemas.microsoft.com/office/drawing/2014/main" id="{87B17915-F2EE-16C0-9704-09115209610D}"/>
              </a:ext>
            </a:extLst>
          </p:cNvPr>
          <p:cNvSpPr>
            <a:spLocks noGrp="1"/>
          </p:cNvSpPr>
          <p:nvPr>
            <p:ph idx="1" hasCustomPrompt="1"/>
          </p:nvPr>
        </p:nvSpPr>
        <p:spPr>
          <a:xfrm>
            <a:off x="512064" y="1655064"/>
            <a:ext cx="11164824" cy="4599432"/>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40999577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19" name="Text Placeholder 7">
            <a:extLst>
              <a:ext uri="{FF2B5EF4-FFF2-40B4-BE49-F238E27FC236}">
                <a16:creationId xmlns:a16="http://schemas.microsoft.com/office/drawing/2014/main" id="{2A29FDC8-4969-6E0E-767C-B89B08D3D23D}"/>
              </a:ext>
            </a:extLst>
          </p:cNvPr>
          <p:cNvSpPr>
            <a:spLocks noGrp="1"/>
          </p:cNvSpPr>
          <p:nvPr>
            <p:ph type="body" sz="quarter" idx="26" hasCustomPrompt="1"/>
          </p:nvPr>
        </p:nvSpPr>
        <p:spPr>
          <a:xfrm>
            <a:off x="622336" y="2195513"/>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7" name="Text Placeholder 18">
            <a:extLst>
              <a:ext uri="{FF2B5EF4-FFF2-40B4-BE49-F238E27FC236}">
                <a16:creationId xmlns:a16="http://schemas.microsoft.com/office/drawing/2014/main" id="{894B01F3-B2C5-4835-6EF9-A40EB060128A}"/>
              </a:ext>
            </a:extLst>
          </p:cNvPr>
          <p:cNvSpPr>
            <a:spLocks noGrp="1"/>
          </p:cNvSpPr>
          <p:nvPr>
            <p:ph type="body" sz="quarter" idx="15"/>
          </p:nvPr>
        </p:nvSpPr>
        <p:spPr>
          <a:xfrm>
            <a:off x="1555389"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49CE4F9C-B2A8-323E-0B57-0B8FD348FA13}"/>
              </a:ext>
            </a:extLst>
          </p:cNvPr>
          <p:cNvSpPr>
            <a:spLocks noGrp="1"/>
          </p:cNvSpPr>
          <p:nvPr>
            <p:ph type="body" sz="quarter" idx="27" hasCustomPrompt="1"/>
          </p:nvPr>
        </p:nvSpPr>
        <p:spPr>
          <a:xfrm>
            <a:off x="3820511"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3" name="Text Placeholder 18">
            <a:extLst>
              <a:ext uri="{FF2B5EF4-FFF2-40B4-BE49-F238E27FC236}">
                <a16:creationId xmlns:a16="http://schemas.microsoft.com/office/drawing/2014/main" id="{E9B260B4-D1BC-635B-D388-0E1A9CF2C18E}"/>
              </a:ext>
            </a:extLst>
          </p:cNvPr>
          <p:cNvSpPr>
            <a:spLocks noGrp="1"/>
          </p:cNvSpPr>
          <p:nvPr>
            <p:ph type="body" sz="quarter" idx="24"/>
          </p:nvPr>
        </p:nvSpPr>
        <p:spPr>
          <a:xfrm>
            <a:off x="5830848"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1" name="Text Placeholder 7">
            <a:extLst>
              <a:ext uri="{FF2B5EF4-FFF2-40B4-BE49-F238E27FC236}">
                <a16:creationId xmlns:a16="http://schemas.microsoft.com/office/drawing/2014/main" id="{6470C7D3-57C4-0583-E642-C6AB3565F67F}"/>
              </a:ext>
            </a:extLst>
          </p:cNvPr>
          <p:cNvSpPr>
            <a:spLocks noGrp="1"/>
          </p:cNvSpPr>
          <p:nvPr>
            <p:ph type="body" sz="quarter" idx="28" hasCustomPrompt="1"/>
          </p:nvPr>
        </p:nvSpPr>
        <p:spPr>
          <a:xfrm>
            <a:off x="7732902"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5" name="Text Placeholder 18">
            <a:extLst>
              <a:ext uri="{FF2B5EF4-FFF2-40B4-BE49-F238E27FC236}">
                <a16:creationId xmlns:a16="http://schemas.microsoft.com/office/drawing/2014/main" id="{6978037E-3163-1C71-E997-16A7D05981D2}"/>
              </a:ext>
            </a:extLst>
          </p:cNvPr>
          <p:cNvSpPr>
            <a:spLocks noGrp="1"/>
          </p:cNvSpPr>
          <p:nvPr>
            <p:ph type="body" sz="quarter" idx="25"/>
          </p:nvPr>
        </p:nvSpPr>
        <p:spPr>
          <a:xfrm>
            <a:off x="9810474"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70760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575FF4D9-84C9-19DB-9830-B3FFCD6F520D}"/>
              </a:ext>
            </a:extLst>
          </p:cNvPr>
          <p:cNvSpPr>
            <a:spLocks noGrp="1"/>
          </p:cNvSpPr>
          <p:nvPr>
            <p:ph type="body" sz="quarter" idx="19" hasCustomPrompt="1"/>
          </p:nvPr>
        </p:nvSpPr>
        <p:spPr>
          <a:xfrm>
            <a:off x="0" y="-621792"/>
            <a:ext cx="12192000" cy="7825230"/>
          </a:xfrm>
        </p:spPr>
        <p:txBody>
          <a:bodyPr lIns="0" tIns="0" rIns="0" bIns="0" anchor="t">
            <a:noAutofit/>
          </a:bodyPr>
          <a:lstStyle>
            <a:lvl1pPr marL="0" indent="0" algn="ctr">
              <a:lnSpc>
                <a:spcPct val="90000"/>
              </a:lnSpc>
              <a:spcBef>
                <a:spcPts val="0"/>
              </a:spcBef>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15" name="Picture Placeholder 14">
            <a:extLst>
              <a:ext uri="{FF2B5EF4-FFF2-40B4-BE49-F238E27FC236}">
                <a16:creationId xmlns:a16="http://schemas.microsoft.com/office/drawing/2014/main" id="{878CB881-B4B6-F9E5-06B7-B87D6D53003E}"/>
              </a:ext>
            </a:extLst>
          </p:cNvPr>
          <p:cNvSpPr>
            <a:spLocks noGrp="1"/>
          </p:cNvSpPr>
          <p:nvPr>
            <p:ph type="pic" sz="quarter" idx="10"/>
          </p:nvPr>
        </p:nvSpPr>
        <p:spPr>
          <a:xfrm>
            <a:off x="3431067" y="-2"/>
            <a:ext cx="5329866" cy="6858002"/>
          </a:xfrm>
          <a:custGeom>
            <a:avLst/>
            <a:gdLst>
              <a:gd name="connsiteX0" fmla="*/ 1468671 w 5329866"/>
              <a:gd name="connsiteY0" fmla="*/ 0 h 6858002"/>
              <a:gd name="connsiteX1" fmla="*/ 3861196 w 5329866"/>
              <a:gd name="connsiteY1" fmla="*/ 0 h 6858002"/>
              <a:gd name="connsiteX2" fmla="*/ 3935199 w 5329866"/>
              <a:gd name="connsiteY2" fmla="*/ 35649 h 6858002"/>
              <a:gd name="connsiteX3" fmla="*/ 5329866 w 5329866"/>
              <a:gd name="connsiteY3" fmla="*/ 2378940 h 6858002"/>
              <a:gd name="connsiteX4" fmla="*/ 5326197 w 5329866"/>
              <a:gd name="connsiteY4" fmla="*/ 2451598 h 6858002"/>
              <a:gd name="connsiteX5" fmla="*/ 5329866 w 5329866"/>
              <a:gd name="connsiteY5" fmla="*/ 2451598 h 6858002"/>
              <a:gd name="connsiteX6" fmla="*/ 5329866 w 5329866"/>
              <a:gd name="connsiteY6" fmla="*/ 4479063 h 6858002"/>
              <a:gd name="connsiteX7" fmla="*/ 5329866 w 5329866"/>
              <a:gd name="connsiteY7" fmla="*/ 4613615 h 6858002"/>
              <a:gd name="connsiteX8" fmla="*/ 5323072 w 5329866"/>
              <a:gd name="connsiteY8" fmla="*/ 4613615 h 6858002"/>
              <a:gd name="connsiteX9" fmla="*/ 5316108 w 5329866"/>
              <a:gd name="connsiteY9" fmla="*/ 4751537 h 6858002"/>
              <a:gd name="connsiteX10" fmla="*/ 4074162 w 5329866"/>
              <a:gd name="connsiteY10" fmla="*/ 6741332 h 6858002"/>
              <a:gd name="connsiteX11" fmla="*/ 3866899 w 5329866"/>
              <a:gd name="connsiteY11" fmla="*/ 6858002 h 6858002"/>
              <a:gd name="connsiteX12" fmla="*/ 1462968 w 5329866"/>
              <a:gd name="connsiteY12" fmla="*/ 6858002 h 6858002"/>
              <a:gd name="connsiteX13" fmla="*/ 1255705 w 5329866"/>
              <a:gd name="connsiteY13" fmla="*/ 6741332 h 6858002"/>
              <a:gd name="connsiteX14" fmla="*/ 13759 w 5329866"/>
              <a:gd name="connsiteY14" fmla="*/ 4751537 h 6858002"/>
              <a:gd name="connsiteX15" fmla="*/ 6794 w 5329866"/>
              <a:gd name="connsiteY15" fmla="*/ 4613615 h 6858002"/>
              <a:gd name="connsiteX16" fmla="*/ 2 w 5329866"/>
              <a:gd name="connsiteY16" fmla="*/ 4613615 h 6858002"/>
              <a:gd name="connsiteX17" fmla="*/ 2 w 5329866"/>
              <a:gd name="connsiteY17" fmla="*/ 4479105 h 6858002"/>
              <a:gd name="connsiteX18" fmla="*/ 0 w 5329866"/>
              <a:gd name="connsiteY18" fmla="*/ 4479063 h 6858002"/>
              <a:gd name="connsiteX19" fmla="*/ 2 w 5329866"/>
              <a:gd name="connsiteY19" fmla="*/ 4479021 h 6858002"/>
              <a:gd name="connsiteX20" fmla="*/ 2 w 5329866"/>
              <a:gd name="connsiteY20" fmla="*/ 2451598 h 6858002"/>
              <a:gd name="connsiteX21" fmla="*/ 3670 w 5329866"/>
              <a:gd name="connsiteY21" fmla="*/ 2451598 h 6858002"/>
              <a:gd name="connsiteX22" fmla="*/ 0 w 5329866"/>
              <a:gd name="connsiteY22" fmla="*/ 2378940 h 6858002"/>
              <a:gd name="connsiteX23" fmla="*/ 1394668 w 5329866"/>
              <a:gd name="connsiteY23" fmla="*/ 356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8002">
                <a:moveTo>
                  <a:pt x="1468671" y="0"/>
                </a:moveTo>
                <a:lnTo>
                  <a:pt x="3861196" y="0"/>
                </a:lnTo>
                <a:lnTo>
                  <a:pt x="3935199" y="35649"/>
                </a:lnTo>
                <a:cubicBezTo>
                  <a:pt x="4765925" y="486927"/>
                  <a:pt x="5329866" y="1367076"/>
                  <a:pt x="5329866" y="2378940"/>
                </a:cubicBezTo>
                <a:lnTo>
                  <a:pt x="5326197" y="2451598"/>
                </a:lnTo>
                <a:lnTo>
                  <a:pt x="5329866" y="2451598"/>
                </a:lnTo>
                <a:lnTo>
                  <a:pt x="5329866" y="4479063"/>
                </a:lnTo>
                <a:lnTo>
                  <a:pt x="5329866" y="4613615"/>
                </a:lnTo>
                <a:lnTo>
                  <a:pt x="5323072" y="4613615"/>
                </a:lnTo>
                <a:lnTo>
                  <a:pt x="5316108" y="4751537"/>
                </a:lnTo>
                <a:cubicBezTo>
                  <a:pt x="5230813" y="5591419"/>
                  <a:pt x="4755512" y="6316003"/>
                  <a:pt x="4074162" y="6741332"/>
                </a:cubicBezTo>
                <a:lnTo>
                  <a:pt x="3866899" y="6858002"/>
                </a:lnTo>
                <a:lnTo>
                  <a:pt x="1462968" y="6858002"/>
                </a:lnTo>
                <a:lnTo>
                  <a:pt x="1255705" y="6741332"/>
                </a:lnTo>
                <a:cubicBezTo>
                  <a:pt x="574355" y="6316003"/>
                  <a:pt x="99054" y="5591419"/>
                  <a:pt x="13759" y="4751537"/>
                </a:cubicBezTo>
                <a:lnTo>
                  <a:pt x="6794" y="4613615"/>
                </a:lnTo>
                <a:lnTo>
                  <a:pt x="2" y="4613615"/>
                </a:lnTo>
                <a:lnTo>
                  <a:pt x="2" y="4479105"/>
                </a:lnTo>
                <a:lnTo>
                  <a:pt x="0" y="4479063"/>
                </a:lnTo>
                <a:lnTo>
                  <a:pt x="2" y="4479021"/>
                </a:lnTo>
                <a:lnTo>
                  <a:pt x="2" y="2451598"/>
                </a:lnTo>
                <a:lnTo>
                  <a:pt x="3670" y="2451598"/>
                </a:lnTo>
                <a:lnTo>
                  <a:pt x="0" y="2378940"/>
                </a:lnTo>
                <a:cubicBezTo>
                  <a:pt x="0" y="1367076"/>
                  <a:pt x="563941" y="486927"/>
                  <a:pt x="1394668" y="35649"/>
                </a:cubicBezTo>
                <a:close/>
              </a:path>
            </a:pathLst>
          </a:custGeom>
          <a:solidFill>
            <a:schemeClr val="accent4">
              <a:lumMod val="60000"/>
              <a:lumOff val="40000"/>
            </a:schemeClr>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14" name="Title 2">
            <a:extLst>
              <a:ext uri="{FF2B5EF4-FFF2-40B4-BE49-F238E27FC236}">
                <a16:creationId xmlns:a16="http://schemas.microsoft.com/office/drawing/2014/main" id="{B731088F-47E0-33BA-856D-6E68D4A69ACE}"/>
              </a:ext>
            </a:extLst>
          </p:cNvPr>
          <p:cNvSpPr>
            <a:spLocks noGrp="1"/>
          </p:cNvSpPr>
          <p:nvPr>
            <p:ph type="title" hasCustomPrompt="1"/>
          </p:nvPr>
        </p:nvSpPr>
        <p:spPr>
          <a:xfrm>
            <a:off x="1" y="4054639"/>
            <a:ext cx="12192000" cy="996696"/>
          </a:xfrm>
        </p:spPr>
        <p:txBody>
          <a:bodyPr vert="horz" lIns="0" tIns="0" rIns="0" bIns="0" rtlCol="0" anchor="t">
            <a:noAutofit/>
          </a:bodyPr>
          <a:lstStyle>
            <a:lvl1pPr algn="ctr">
              <a:defRPr lang="en-US" sz="8500" b="0" i="0" spc="1000" dirty="0">
                <a:solidFill>
                  <a:schemeClr val="bg1"/>
                </a:solidFill>
                <a:ea typeface="+mn-ea"/>
                <a:cs typeface="+mn-cs"/>
              </a:defRPr>
            </a:lvl1pPr>
          </a:lstStyle>
          <a:p>
            <a:pPr marL="0" lvl="0" indent="0" algn="ctr">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188285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5590572" y="1188358"/>
            <a:ext cx="6099858"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7" name="Picture Placeholder 16">
            <a:extLst>
              <a:ext uri="{FF2B5EF4-FFF2-40B4-BE49-F238E27FC236}">
                <a16:creationId xmlns:a16="http://schemas.microsoft.com/office/drawing/2014/main" id="{67897E40-8096-E77D-E61A-A0AAC64EA41C}"/>
              </a:ext>
            </a:extLst>
          </p:cNvPr>
          <p:cNvSpPr>
            <a:spLocks noGrp="1"/>
          </p:cNvSpPr>
          <p:nvPr>
            <p:ph type="pic" sz="quarter" idx="28"/>
          </p:nvPr>
        </p:nvSpPr>
        <p:spPr>
          <a:xfrm>
            <a:off x="938481" y="581371"/>
            <a:ext cx="3884344" cy="5415673"/>
          </a:xfrm>
          <a:custGeom>
            <a:avLst/>
            <a:gdLst>
              <a:gd name="connsiteX0" fmla="*/ 1942453 w 3884344"/>
              <a:gd name="connsiteY0" fmla="*/ 0 h 5415673"/>
              <a:gd name="connsiteX1" fmla="*/ 3874878 w 3884344"/>
              <a:gd name="connsiteY1" fmla="*/ 1743849 h 5415673"/>
              <a:gd name="connsiteX2" fmla="*/ 3884344 w 3884344"/>
              <a:gd name="connsiteY2" fmla="*/ 1931324 h 5415673"/>
              <a:gd name="connsiteX3" fmla="*/ 3884344 w 3884344"/>
              <a:gd name="connsiteY3" fmla="*/ 1953581 h 5415673"/>
              <a:gd name="connsiteX4" fmla="*/ 3882232 w 3884344"/>
              <a:gd name="connsiteY4" fmla="*/ 1995413 h 5415673"/>
              <a:gd name="connsiteX5" fmla="*/ 3884344 w 3884344"/>
              <a:gd name="connsiteY5" fmla="*/ 1995413 h 5415673"/>
              <a:gd name="connsiteX6" fmla="*/ 3884344 w 3884344"/>
              <a:gd name="connsiteY6" fmla="*/ 3571294 h 5415673"/>
              <a:gd name="connsiteX7" fmla="*/ 3879954 w 3884344"/>
              <a:gd name="connsiteY7" fmla="*/ 3571294 h 5415673"/>
              <a:gd name="connsiteX8" fmla="*/ 3874878 w 3884344"/>
              <a:gd name="connsiteY8" fmla="*/ 3671825 h 5415673"/>
              <a:gd name="connsiteX9" fmla="*/ 1942453 w 3884344"/>
              <a:gd name="connsiteY9" fmla="*/ 5415673 h 5415673"/>
              <a:gd name="connsiteX10" fmla="*/ 10029 w 3884344"/>
              <a:gd name="connsiteY10" fmla="*/ 3671825 h 5415673"/>
              <a:gd name="connsiteX11" fmla="*/ 4952 w 3884344"/>
              <a:gd name="connsiteY11" fmla="*/ 3571294 h 5415673"/>
              <a:gd name="connsiteX12" fmla="*/ 2 w 3884344"/>
              <a:gd name="connsiteY12" fmla="*/ 3571294 h 5415673"/>
              <a:gd name="connsiteX13" fmla="*/ 2 w 3884344"/>
              <a:gd name="connsiteY13" fmla="*/ 3473251 h 5415673"/>
              <a:gd name="connsiteX14" fmla="*/ 0 w 3884344"/>
              <a:gd name="connsiteY14" fmla="*/ 3473220 h 5415673"/>
              <a:gd name="connsiteX15" fmla="*/ 2 w 3884344"/>
              <a:gd name="connsiteY15" fmla="*/ 3473189 h 5415673"/>
              <a:gd name="connsiteX16" fmla="*/ 2 w 3884344"/>
              <a:gd name="connsiteY16" fmla="*/ 1995413 h 5415673"/>
              <a:gd name="connsiteX17" fmla="*/ 2675 w 3884344"/>
              <a:gd name="connsiteY17" fmla="*/ 1995413 h 5415673"/>
              <a:gd name="connsiteX18" fmla="*/ 0 w 3884344"/>
              <a:gd name="connsiteY18" fmla="*/ 1942453 h 5415673"/>
              <a:gd name="connsiteX19" fmla="*/ 1942453 w 3884344"/>
              <a:gd name="connsiteY19" fmla="*/ 0 h 541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4344" h="5415673">
                <a:moveTo>
                  <a:pt x="1942453" y="0"/>
                </a:moveTo>
                <a:cubicBezTo>
                  <a:pt x="2948191" y="0"/>
                  <a:pt x="3775405" y="764355"/>
                  <a:pt x="3874878" y="1743849"/>
                </a:cubicBezTo>
                <a:lnTo>
                  <a:pt x="3884344" y="1931324"/>
                </a:lnTo>
                <a:lnTo>
                  <a:pt x="3884344" y="1953581"/>
                </a:lnTo>
                <a:lnTo>
                  <a:pt x="3882232" y="1995413"/>
                </a:lnTo>
                <a:lnTo>
                  <a:pt x="3884344" y="1995413"/>
                </a:lnTo>
                <a:lnTo>
                  <a:pt x="3884344" y="3571294"/>
                </a:lnTo>
                <a:lnTo>
                  <a:pt x="3879954" y="3571294"/>
                </a:lnTo>
                <a:lnTo>
                  <a:pt x="3874878" y="3671825"/>
                </a:lnTo>
                <a:cubicBezTo>
                  <a:pt x="3775404" y="4651319"/>
                  <a:pt x="2948192" y="5415673"/>
                  <a:pt x="1942453" y="5415673"/>
                </a:cubicBezTo>
                <a:cubicBezTo>
                  <a:pt x="936714" y="5415673"/>
                  <a:pt x="109502" y="4651319"/>
                  <a:pt x="10029" y="3671825"/>
                </a:cubicBezTo>
                <a:lnTo>
                  <a:pt x="4952" y="3571294"/>
                </a:lnTo>
                <a:lnTo>
                  <a:pt x="2" y="3571294"/>
                </a:lnTo>
                <a:lnTo>
                  <a:pt x="2" y="3473251"/>
                </a:lnTo>
                <a:lnTo>
                  <a:pt x="0" y="3473220"/>
                </a:lnTo>
                <a:lnTo>
                  <a:pt x="2" y="3473189"/>
                </a:lnTo>
                <a:lnTo>
                  <a:pt x="2" y="1995413"/>
                </a:lnTo>
                <a:lnTo>
                  <a:pt x="2675" y="1995413"/>
                </a:lnTo>
                <a:lnTo>
                  <a:pt x="0" y="1942453"/>
                </a:lnTo>
                <a:cubicBezTo>
                  <a:pt x="0" y="869666"/>
                  <a:pt x="869666" y="0"/>
                  <a:pt x="1942453" y="0"/>
                </a:cubicBezTo>
                <a:close/>
              </a:path>
            </a:pathLst>
          </a:custGeom>
          <a:solidFill>
            <a:schemeClr val="accent2"/>
          </a:solidFill>
        </p:spPr>
        <p:txBody>
          <a:bodyPr wrap="square" anchor="ctr">
            <a:noAutofit/>
          </a:bodyPr>
          <a:lstStyle>
            <a:lvl1pPr marL="0" indent="0" algn="ctr">
              <a:buNone/>
              <a:defRPr b="0"/>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6414DEE6-A86D-4699-E6EF-CE6745F5D440}"/>
              </a:ext>
            </a:extLst>
          </p:cNvPr>
          <p:cNvSpPr>
            <a:spLocks noGrp="1"/>
          </p:cNvSpPr>
          <p:nvPr>
            <p:ph type="body" sz="quarter" idx="18"/>
          </p:nvPr>
        </p:nvSpPr>
        <p:spPr>
          <a:xfrm>
            <a:off x="5590571"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8" name="Text Placeholder 15">
            <a:extLst>
              <a:ext uri="{FF2B5EF4-FFF2-40B4-BE49-F238E27FC236}">
                <a16:creationId xmlns:a16="http://schemas.microsoft.com/office/drawing/2014/main" id="{C68EE5CA-4729-4FEA-F1BC-F976BEEBC480}"/>
              </a:ext>
            </a:extLst>
          </p:cNvPr>
          <p:cNvSpPr>
            <a:spLocks noGrp="1"/>
          </p:cNvSpPr>
          <p:nvPr>
            <p:ph type="body" sz="quarter" idx="26"/>
          </p:nvPr>
        </p:nvSpPr>
        <p:spPr>
          <a:xfrm>
            <a:off x="8773609"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2" name="Text Placeholder 18">
            <a:extLst>
              <a:ext uri="{FF2B5EF4-FFF2-40B4-BE49-F238E27FC236}">
                <a16:creationId xmlns:a16="http://schemas.microsoft.com/office/drawing/2014/main" id="{CA3BC7A6-D12C-160A-CB5C-E55605250892}"/>
              </a:ext>
            </a:extLst>
          </p:cNvPr>
          <p:cNvSpPr>
            <a:spLocks noGrp="1"/>
          </p:cNvSpPr>
          <p:nvPr>
            <p:ph type="body" sz="quarter" idx="25"/>
          </p:nvPr>
        </p:nvSpPr>
        <p:spPr>
          <a:xfrm>
            <a:off x="5590571"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72DF7BAB-7F6A-3D7B-F8A9-D7C4BD1D3B64}"/>
              </a:ext>
            </a:extLst>
          </p:cNvPr>
          <p:cNvSpPr>
            <a:spLocks noGrp="1"/>
          </p:cNvSpPr>
          <p:nvPr>
            <p:ph type="body" sz="quarter" idx="27"/>
          </p:nvPr>
        </p:nvSpPr>
        <p:spPr>
          <a:xfrm>
            <a:off x="8773609"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1497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94F4E-FF39-0408-C3C6-A986750D825D}"/>
              </a:ext>
            </a:extLst>
          </p:cNvPr>
          <p:cNvSpPr>
            <a:spLocks noGrp="1"/>
          </p:cNvSpPr>
          <p:nvPr>
            <p:ph type="title"/>
          </p:nvPr>
        </p:nvSpPr>
        <p:spPr>
          <a:xfrm>
            <a:off x="638461" y="365125"/>
            <a:ext cx="10915075"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B616EB-5E9D-04D9-F6DC-33F7E5BBA167}"/>
              </a:ext>
            </a:extLst>
          </p:cNvPr>
          <p:cNvSpPr>
            <a:spLocks noGrp="1"/>
          </p:cNvSpPr>
          <p:nvPr>
            <p:ph type="body" idx="1"/>
          </p:nvPr>
        </p:nvSpPr>
        <p:spPr>
          <a:xfrm>
            <a:off x="638460" y="1825625"/>
            <a:ext cx="109150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1061C11A-4AAF-B1E1-B1F3-67C0A55EFF82}"/>
              </a:ext>
            </a:extLst>
          </p:cNvPr>
          <p:cNvSpPr>
            <a:spLocks noGrp="1"/>
          </p:cNvSpPr>
          <p:nvPr>
            <p:ph type="sldNum" sz="quarter" idx="4"/>
          </p:nvPr>
        </p:nvSpPr>
        <p:spPr>
          <a:xfrm>
            <a:off x="8810336" y="6356350"/>
            <a:ext cx="2743200" cy="365125"/>
          </a:xfrm>
          <a:prstGeom prst="rect">
            <a:avLst/>
          </a:prstGeom>
        </p:spPr>
        <p:txBody>
          <a:bodyPr vert="horz" lIns="91440" tIns="45720" rIns="91440" bIns="45720" rtlCol="0" anchor="ctr"/>
          <a:lstStyle>
            <a:lvl1pPr algn="r">
              <a:defRPr sz="1200" b="0" i="0" spc="50" baseline="0">
                <a:solidFill>
                  <a:schemeClr val="accent2">
                    <a:lumMod val="90000"/>
                  </a:schemeClr>
                </a:solidFill>
                <a:latin typeface="+mn-lt"/>
              </a:defRPr>
            </a:lvl1pPr>
          </a:lstStyle>
          <a:p>
            <a:fld id="{295C7AAE-A677-454A-8BDB-62A0650ACE98}" type="slidenum">
              <a:rPr lang="en-US" smtClean="0"/>
              <a:pPr/>
              <a:t>‹#›</a:t>
            </a:fld>
            <a:endParaRPr lang="en-US" dirty="0"/>
          </a:p>
        </p:txBody>
      </p:sp>
      <p:sp>
        <p:nvSpPr>
          <p:cNvPr id="8" name="Footer Placeholder 4">
            <a:extLst>
              <a:ext uri="{FF2B5EF4-FFF2-40B4-BE49-F238E27FC236}">
                <a16:creationId xmlns:a16="http://schemas.microsoft.com/office/drawing/2014/main" id="{D63DBDAD-8830-10AA-86C7-A42D12292797}"/>
              </a:ext>
            </a:extLst>
          </p:cNvPr>
          <p:cNvSpPr>
            <a:spLocks noGrp="1"/>
          </p:cNvSpPr>
          <p:nvPr>
            <p:ph type="ftr" sz="quarter" idx="3"/>
          </p:nvPr>
        </p:nvSpPr>
        <p:spPr>
          <a:xfrm>
            <a:off x="638460" y="6356350"/>
            <a:ext cx="4114800" cy="365125"/>
          </a:xfrm>
          <a:prstGeom prst="rect">
            <a:avLst/>
          </a:prstGeom>
        </p:spPr>
        <p:txBody>
          <a:bodyPr anchor="ctr"/>
          <a:lstStyle>
            <a:lvl1pPr>
              <a:defRPr sz="1200" b="0" i="0" spc="50" baseline="0">
                <a:solidFill>
                  <a:schemeClr val="accent2">
                    <a:lumMod val="90000"/>
                  </a:schemeClr>
                </a:solidFill>
                <a:latin typeface="+mn-lt"/>
              </a:defRPr>
            </a:lvl1pPr>
          </a:lstStyle>
          <a:p>
            <a:r>
              <a:rPr lang="en-US"/>
              <a:t>Presentation title</a:t>
            </a:r>
            <a:endParaRPr lang="en-US" dirty="0"/>
          </a:p>
        </p:txBody>
      </p:sp>
    </p:spTree>
    <p:extLst>
      <p:ext uri="{BB962C8B-B14F-4D97-AF65-F5344CB8AC3E}">
        <p14:creationId xmlns:p14="http://schemas.microsoft.com/office/powerpoint/2010/main" val="16815536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 id="2147483709" r:id="rId13"/>
    <p:sldLayoutId id="2147483710" r:id="rId14"/>
    <p:sldLayoutId id="2147483712" r:id="rId15"/>
  </p:sldLayoutIdLst>
  <p:hf hdr="0" dt="0"/>
  <p:txStyles>
    <p:titleStyle>
      <a:lvl1pPr algn="l" defTabSz="914400" rtl="0" eaLnBrk="1" latinLnBrk="0" hangingPunct="1">
        <a:lnSpc>
          <a:spcPct val="90000"/>
        </a:lnSpc>
        <a:spcBef>
          <a:spcPct val="0"/>
        </a:spcBef>
        <a:buNone/>
        <a:defRPr sz="5500" kern="1200"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image" Target="../media/image29.svg"/><Relationship Id="rId5" Type="http://schemas.openxmlformats.org/officeDocument/2006/relationships/hyperlink" Target="http://www.financa.gov.al/" TargetMode="External"/><Relationship Id="rId10" Type="http://schemas.openxmlformats.org/officeDocument/2006/relationships/image" Target="../media/image28.png"/><Relationship Id="rId4" Type="http://schemas.openxmlformats.org/officeDocument/2006/relationships/hyperlink" Target="mailto:mimoza.peco@financa.gov.al" TargetMode="External"/><Relationship Id="rId9" Type="http://schemas.microsoft.com/office/2007/relationships/hdphoto" Target="../media/hdphoto2.wdp"/><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emiumtimesng.com/features-and-interviews/199725-15-things-know-treasury-single-account-tsa.html#comment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7B8C-65D0-EA39-A5A8-A5EFE8FEB6F1}"/>
              </a:ext>
            </a:extLst>
          </p:cNvPr>
          <p:cNvSpPr>
            <a:spLocks noGrp="1"/>
          </p:cNvSpPr>
          <p:nvPr>
            <p:ph type="title"/>
          </p:nvPr>
        </p:nvSpPr>
        <p:spPr>
          <a:xfrm>
            <a:off x="1882588" y="1828800"/>
            <a:ext cx="4652860" cy="485737"/>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sz="1400" b="1" spc="0" dirty="0">
                <a:ln/>
                <a:solidFill>
                  <a:schemeClr val="bg2">
                    <a:lumMod val="25000"/>
                  </a:schemeClr>
                </a:solidFill>
                <a:latin typeface="+mn-lt"/>
                <a:ea typeface="+mn-ea"/>
                <a:cs typeface="+mn-cs"/>
              </a:rPr>
              <a:t>РЕСПУБЛИКА АЛБАНИЯ</a:t>
            </a:r>
            <a:br>
              <a:rPr lang="en-US" sz="1400" b="1" spc="0" dirty="0">
                <a:ln/>
                <a:solidFill>
                  <a:schemeClr val="bg2">
                    <a:lumMod val="25000"/>
                  </a:schemeClr>
                </a:solidFill>
                <a:latin typeface="+mn-lt"/>
                <a:ea typeface="+mn-ea"/>
                <a:cs typeface="+mn-cs"/>
              </a:rPr>
            </a:br>
            <a:r>
              <a:rPr lang="en-US" sz="1400" b="1" spc="0" dirty="0">
                <a:ln/>
                <a:solidFill>
                  <a:schemeClr val="bg2">
                    <a:lumMod val="25000"/>
                  </a:schemeClr>
                </a:solidFill>
                <a:latin typeface="+mn-lt"/>
                <a:ea typeface="+mn-ea"/>
                <a:cs typeface="+mn-cs"/>
              </a:rPr>
              <a:t>M</a:t>
            </a:r>
            <a:r>
              <a:rPr lang="ru-RU" sz="1400" b="1" spc="0" dirty="0">
                <a:ln/>
                <a:solidFill>
                  <a:schemeClr val="bg2">
                    <a:lumMod val="25000"/>
                  </a:schemeClr>
                </a:solidFill>
                <a:latin typeface="+mn-lt"/>
                <a:ea typeface="+mn-ea"/>
                <a:cs typeface="+mn-cs"/>
              </a:rPr>
              <a:t>ИНИСТЕРСТВО ФИНАНСОВ И ЭКОНОМИКИ</a:t>
            </a:r>
            <a:endParaRPr lang="en-US" sz="1400" b="1" spc="0" dirty="0">
              <a:ln/>
              <a:solidFill>
                <a:schemeClr val="bg2">
                  <a:lumMod val="25000"/>
                </a:schemeClr>
              </a:solidFill>
              <a:latin typeface="+mn-lt"/>
              <a:ea typeface="+mn-ea"/>
              <a:cs typeface="+mn-cs"/>
            </a:endParaRPr>
          </a:p>
        </p:txBody>
      </p:sp>
      <p:sp>
        <p:nvSpPr>
          <p:cNvPr id="4" name="Text Placeholder 3">
            <a:extLst>
              <a:ext uri="{FF2B5EF4-FFF2-40B4-BE49-F238E27FC236}">
                <a16:creationId xmlns:a16="http://schemas.microsoft.com/office/drawing/2014/main" id="{AC46A718-8F29-3AB4-D64D-7209870F5ECE}"/>
              </a:ext>
            </a:extLst>
          </p:cNvPr>
          <p:cNvSpPr>
            <a:spLocks noGrp="1"/>
          </p:cNvSpPr>
          <p:nvPr>
            <p:ph type="body" sz="quarter" idx="11"/>
          </p:nvPr>
        </p:nvSpPr>
        <p:spPr>
          <a:xfrm>
            <a:off x="197882" y="2979524"/>
            <a:ext cx="7414067" cy="135615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2800" b="1" spc="0" dirty="0">
                <a:ln/>
                <a:solidFill>
                  <a:schemeClr val="bg1">
                    <a:lumMod val="95000"/>
                  </a:schemeClr>
                </a:solidFill>
                <a:latin typeface="+mn-lt"/>
              </a:rPr>
              <a:t>Консолидация банковских счетов органов государственного управления на ЕКС в Центральном банке</a:t>
            </a:r>
            <a:endParaRPr lang="en-US" sz="2800" b="1" spc="0" dirty="0">
              <a:ln/>
              <a:solidFill>
                <a:schemeClr val="bg1">
                  <a:lumMod val="95000"/>
                </a:schemeClr>
              </a:solidFill>
              <a:latin typeface="+mn-lt"/>
            </a:endParaRPr>
          </a:p>
        </p:txBody>
      </p:sp>
      <p:sp>
        <p:nvSpPr>
          <p:cNvPr id="7" name="Text Placeholder 3">
            <a:extLst>
              <a:ext uri="{FF2B5EF4-FFF2-40B4-BE49-F238E27FC236}">
                <a16:creationId xmlns:a16="http://schemas.microsoft.com/office/drawing/2014/main" id="{9E6742CC-ED89-E199-92DC-6903C28A3CE5}"/>
              </a:ext>
            </a:extLst>
          </p:cNvPr>
          <p:cNvSpPr txBox="1">
            <a:spLocks/>
          </p:cNvSpPr>
          <p:nvPr/>
        </p:nvSpPr>
        <p:spPr>
          <a:xfrm>
            <a:off x="88735" y="5892800"/>
            <a:ext cx="7239000" cy="965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8000" b="0" i="0" kern="1200" spc="50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ru-RU" sz="1400" b="1" spc="0" dirty="0">
                <a:ln/>
                <a:solidFill>
                  <a:schemeClr val="tx1"/>
                </a:solidFill>
                <a:latin typeface="+mn-lt"/>
              </a:rPr>
              <a:t>Заседание тематической группы КС по управлению и прогнозированию ликвидности</a:t>
            </a:r>
            <a:endParaRPr lang="en-US" sz="1400" b="1" spc="0" dirty="0">
              <a:ln/>
              <a:solidFill>
                <a:schemeClr val="tx1"/>
              </a:solidFill>
              <a:latin typeface="+mn-lt"/>
            </a:endParaRPr>
          </a:p>
          <a:p>
            <a:pPr>
              <a:lnSpc>
                <a:spcPct val="100000"/>
              </a:lnSpc>
              <a:spcBef>
                <a:spcPts val="0"/>
              </a:spcBef>
            </a:pPr>
            <a:r>
              <a:rPr lang="en-US" sz="1400" b="1" spc="0" dirty="0">
                <a:ln/>
                <a:solidFill>
                  <a:schemeClr val="tx1"/>
                </a:solidFill>
                <a:latin typeface="+mn-lt"/>
              </a:rPr>
              <a:t> 27-29</a:t>
            </a:r>
            <a:r>
              <a:rPr lang="ru-RU" sz="1400" b="1" spc="0" dirty="0">
                <a:ln/>
                <a:solidFill>
                  <a:schemeClr val="tx1"/>
                </a:solidFill>
                <a:latin typeface="+mn-lt"/>
              </a:rPr>
              <a:t> ноября</a:t>
            </a:r>
            <a:r>
              <a:rPr lang="en-US" sz="1400" b="1" spc="0" dirty="0">
                <a:ln/>
                <a:solidFill>
                  <a:schemeClr val="tx1"/>
                </a:solidFill>
                <a:latin typeface="+mn-lt"/>
              </a:rPr>
              <a:t> 2023</a:t>
            </a:r>
            <a:r>
              <a:rPr lang="ru-RU" sz="1400" b="1" spc="0" dirty="0">
                <a:ln/>
                <a:solidFill>
                  <a:schemeClr val="tx1"/>
                </a:solidFill>
                <a:latin typeface="+mn-lt"/>
              </a:rPr>
              <a:t> г.</a:t>
            </a:r>
            <a:endParaRPr lang="en-US" sz="1400" b="1" spc="0" dirty="0">
              <a:ln/>
              <a:solidFill>
                <a:schemeClr val="tx1"/>
              </a:solidFill>
              <a:latin typeface="+mn-lt"/>
            </a:endParaRPr>
          </a:p>
          <a:p>
            <a:pPr>
              <a:lnSpc>
                <a:spcPct val="100000"/>
              </a:lnSpc>
              <a:spcBef>
                <a:spcPts val="0"/>
              </a:spcBef>
            </a:pPr>
            <a:r>
              <a:rPr lang="en-US" sz="1400" b="1" spc="0" dirty="0">
                <a:ln/>
                <a:solidFill>
                  <a:schemeClr val="tx1"/>
                </a:solidFill>
                <a:latin typeface="+mn-lt"/>
              </a:rPr>
              <a:t> </a:t>
            </a:r>
            <a:r>
              <a:rPr lang="ru-RU" sz="1400" b="1" spc="0" dirty="0">
                <a:ln/>
                <a:solidFill>
                  <a:schemeClr val="tx1"/>
                </a:solidFill>
                <a:latin typeface="+mn-lt"/>
              </a:rPr>
              <a:t>Вена, Австрия</a:t>
            </a:r>
            <a:endParaRPr lang="en-US" sz="1400" b="1" spc="0" dirty="0">
              <a:ln/>
              <a:solidFill>
                <a:schemeClr val="tx1"/>
              </a:solidFill>
              <a:latin typeface="+mn-lt"/>
            </a:endParaRPr>
          </a:p>
        </p:txBody>
      </p:sp>
      <p:pic>
        <p:nvPicPr>
          <p:cNvPr id="9" name="Picture 8">
            <a:extLst>
              <a:ext uri="{FF2B5EF4-FFF2-40B4-BE49-F238E27FC236}">
                <a16:creationId xmlns:a16="http://schemas.microsoft.com/office/drawing/2014/main" id="{3A9AAD5E-C7CA-41F1-33E1-AFE8355D920F}"/>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90618" y="8890"/>
            <a:ext cx="3528292" cy="1828800"/>
          </a:xfrm>
          <a:prstGeom prst="rect">
            <a:avLst/>
          </a:prstGeom>
          <a:noFill/>
          <a:ln>
            <a:noFill/>
          </a:ln>
          <a:scene3d>
            <a:camera prst="orthographicFront"/>
            <a:lightRig rig="threePt" dir="t"/>
          </a:scene3d>
          <a:sp3d extrusionH="76200" contourW="12700" prstMaterial="softEdge">
            <a:bevelT/>
            <a:bevelB prst="angle"/>
            <a:extrusionClr>
              <a:srgbClr val="FFFFCC"/>
            </a:extrusionClr>
            <a:contourClr>
              <a:srgbClr val="FFFFCC"/>
            </a:contourClr>
          </a:sp3d>
        </p:spPr>
      </p:pic>
      <p:pic>
        <p:nvPicPr>
          <p:cNvPr id="14" name="Picture 13">
            <a:extLst>
              <a:ext uri="{FF2B5EF4-FFF2-40B4-BE49-F238E27FC236}">
                <a16:creationId xmlns:a16="http://schemas.microsoft.com/office/drawing/2014/main" id="{852C80D2-20C2-C460-9975-4A0554FDDE14}"/>
              </a:ext>
            </a:extLst>
          </p:cNvPr>
          <p:cNvPicPr>
            <a:picLocks noChangeAspect="1"/>
          </p:cNvPicPr>
          <p:nvPr/>
        </p:nvPicPr>
        <p:blipFill>
          <a:blip r:embed="rId5"/>
          <a:stretch>
            <a:fillRect/>
          </a:stretch>
        </p:blipFill>
        <p:spPr>
          <a:xfrm>
            <a:off x="7414067" y="166232"/>
            <a:ext cx="4696480" cy="6525536"/>
          </a:xfrm>
          <a:prstGeom prst="rect">
            <a:avLst/>
          </a:prstGeom>
        </p:spPr>
      </p:pic>
      <p:sp>
        <p:nvSpPr>
          <p:cNvPr id="8" name="Subtitle 5">
            <a:extLst>
              <a:ext uri="{FF2B5EF4-FFF2-40B4-BE49-F238E27FC236}">
                <a16:creationId xmlns:a16="http://schemas.microsoft.com/office/drawing/2014/main" id="{1757FC07-691B-1AE7-E501-C5BC40A2A841}"/>
              </a:ext>
            </a:extLst>
          </p:cNvPr>
          <p:cNvSpPr txBox="1">
            <a:spLocks/>
          </p:cNvSpPr>
          <p:nvPr/>
        </p:nvSpPr>
        <p:spPr>
          <a:xfrm>
            <a:off x="8172051" y="2046771"/>
            <a:ext cx="3059877" cy="5355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200" spc="0" dirty="0">
                <a:ln/>
                <a:solidFill>
                  <a:srgbClr val="FFFFCC"/>
                </a:solidFill>
              </a:rPr>
              <a:t>Банк Албании</a:t>
            </a:r>
            <a:endParaRPr lang="en-US" sz="3200" spc="0" dirty="0">
              <a:ln/>
              <a:solidFill>
                <a:srgbClr val="FFFFCC"/>
              </a:solidFill>
            </a:endParaRPr>
          </a:p>
        </p:txBody>
      </p:sp>
      <p:pic>
        <p:nvPicPr>
          <p:cNvPr id="28" name="Picture 27">
            <a:extLst>
              <a:ext uri="{FF2B5EF4-FFF2-40B4-BE49-F238E27FC236}">
                <a16:creationId xmlns:a16="http://schemas.microsoft.com/office/drawing/2014/main" id="{85FDA7F1-AAA1-A88E-5D39-6E765306F293}"/>
              </a:ext>
            </a:extLst>
          </p:cNvPr>
          <p:cNvPicPr>
            <a:picLocks noChangeAspect="1"/>
          </p:cNvPicPr>
          <p:nvPr/>
        </p:nvPicPr>
        <p:blipFill>
          <a:blip r:embed="rId6"/>
          <a:stretch>
            <a:fillRect/>
          </a:stretch>
        </p:blipFill>
        <p:spPr>
          <a:xfrm>
            <a:off x="3031899" y="4784579"/>
            <a:ext cx="524457" cy="632438"/>
          </a:xfrm>
          <a:prstGeom prst="rect">
            <a:avLst/>
          </a:prstGeom>
        </p:spPr>
      </p:pic>
      <p:pic>
        <p:nvPicPr>
          <p:cNvPr id="30" name="Picture 29">
            <a:extLst>
              <a:ext uri="{FF2B5EF4-FFF2-40B4-BE49-F238E27FC236}">
                <a16:creationId xmlns:a16="http://schemas.microsoft.com/office/drawing/2014/main" id="{3A4B18DB-D32C-D7A1-6C4F-685CB522878F}"/>
              </a:ext>
            </a:extLst>
          </p:cNvPr>
          <p:cNvPicPr>
            <a:picLocks noChangeAspect="1"/>
          </p:cNvPicPr>
          <p:nvPr/>
        </p:nvPicPr>
        <p:blipFill>
          <a:blip r:embed="rId7"/>
          <a:stretch>
            <a:fillRect/>
          </a:stretch>
        </p:blipFill>
        <p:spPr>
          <a:xfrm>
            <a:off x="3642688" y="4775247"/>
            <a:ext cx="524457" cy="641770"/>
          </a:xfrm>
          <a:prstGeom prst="rect">
            <a:avLst/>
          </a:prstGeom>
        </p:spPr>
      </p:pic>
      <p:pic>
        <p:nvPicPr>
          <p:cNvPr id="32" name="Picture 31">
            <a:extLst>
              <a:ext uri="{FF2B5EF4-FFF2-40B4-BE49-F238E27FC236}">
                <a16:creationId xmlns:a16="http://schemas.microsoft.com/office/drawing/2014/main" id="{979858F3-E8E2-3E58-9D88-3830F9CEFC7F}"/>
              </a:ext>
            </a:extLst>
          </p:cNvPr>
          <p:cNvPicPr>
            <a:picLocks noChangeAspect="1"/>
          </p:cNvPicPr>
          <p:nvPr/>
        </p:nvPicPr>
        <p:blipFill>
          <a:blip r:embed="rId8"/>
          <a:stretch>
            <a:fillRect/>
          </a:stretch>
        </p:blipFill>
        <p:spPr>
          <a:xfrm>
            <a:off x="4253477" y="4791635"/>
            <a:ext cx="524457" cy="635588"/>
          </a:xfrm>
          <a:prstGeom prst="rect">
            <a:avLst/>
          </a:prstGeom>
        </p:spPr>
      </p:pic>
    </p:spTree>
    <p:extLst>
      <p:ext uri="{BB962C8B-B14F-4D97-AF65-F5344CB8AC3E}">
        <p14:creationId xmlns:p14="http://schemas.microsoft.com/office/powerpoint/2010/main" val="314805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15636E-91B4-648C-6DA9-7FBFDD05CD1F}"/>
              </a:ext>
            </a:extLst>
          </p:cNvPr>
          <p:cNvPicPr>
            <a:picLocks noChangeAspect="1"/>
          </p:cNvPicPr>
          <p:nvPr/>
        </p:nvPicPr>
        <p:blipFill rotWithShape="1">
          <a:blip r:embed="rId2"/>
          <a:srcRect l="18733" r="904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tangle 5">
            <a:extLst>
              <a:ext uri="{FF2B5EF4-FFF2-40B4-BE49-F238E27FC236}">
                <a16:creationId xmlns:a16="http://schemas.microsoft.com/office/drawing/2014/main" id="{7DAF4725-2CD0-1C2C-B715-EC3EECAEA95D}"/>
              </a:ext>
            </a:extLst>
          </p:cNvPr>
          <p:cNvSpPr/>
          <p:nvPr/>
        </p:nvSpPr>
        <p:spPr>
          <a:xfrm>
            <a:off x="1851679" y="1352641"/>
            <a:ext cx="1677383" cy="707886"/>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4000" b="1" spc="50" dirty="0">
                <a:solidFill>
                  <a:srgbClr val="C16548"/>
                </a:solidFill>
              </a:rPr>
              <a:t>Q &amp; A</a:t>
            </a:r>
          </a:p>
        </p:txBody>
      </p:sp>
      <p:pic>
        <p:nvPicPr>
          <p:cNvPr id="8" name="Picture 7">
            <a:extLst>
              <a:ext uri="{FF2B5EF4-FFF2-40B4-BE49-F238E27FC236}">
                <a16:creationId xmlns:a16="http://schemas.microsoft.com/office/drawing/2014/main" id="{75664EE4-8C75-98D3-16A3-6957525FDF5E}"/>
              </a:ext>
            </a:extLst>
          </p:cNvPr>
          <p:cNvPicPr>
            <a:picLocks noChangeAspect="1"/>
          </p:cNvPicPr>
          <p:nvPr/>
        </p:nvPicPr>
        <p:blipFill>
          <a:blip r:embed="rId3"/>
          <a:stretch>
            <a:fillRect/>
          </a:stretch>
        </p:blipFill>
        <p:spPr>
          <a:xfrm>
            <a:off x="282842" y="4255128"/>
            <a:ext cx="714475" cy="2098796"/>
          </a:xfrm>
          <a:prstGeom prst="rect">
            <a:avLst/>
          </a:prstGeom>
        </p:spPr>
      </p:pic>
      <p:sp>
        <p:nvSpPr>
          <p:cNvPr id="9" name="TextBox 8">
            <a:extLst>
              <a:ext uri="{FF2B5EF4-FFF2-40B4-BE49-F238E27FC236}">
                <a16:creationId xmlns:a16="http://schemas.microsoft.com/office/drawing/2014/main" id="{09A178FF-98FD-2EE5-900C-9FF16DA3EAB0}"/>
              </a:ext>
            </a:extLst>
          </p:cNvPr>
          <p:cNvSpPr txBox="1"/>
          <p:nvPr/>
        </p:nvSpPr>
        <p:spPr>
          <a:xfrm>
            <a:off x="997317" y="4255127"/>
            <a:ext cx="4323691" cy="2123658"/>
          </a:xfrm>
          <a:prstGeom prst="rect">
            <a:avLst/>
          </a:prstGeom>
          <a:noFill/>
        </p:spPr>
        <p:txBody>
          <a:bodyPr wrap="square" rtlCol="0">
            <a:spAutoFit/>
          </a:bodyPr>
          <a:lstStyle/>
          <a:p>
            <a:r>
              <a:rPr lang="ru-RU" sz="1200" b="1" dirty="0"/>
              <a:t>Мимоза </a:t>
            </a:r>
            <a:r>
              <a:rPr lang="ru-RU" sz="1200" b="1" dirty="0" err="1"/>
              <a:t>Пилкати</a:t>
            </a:r>
            <a:r>
              <a:rPr lang="ru-RU" sz="1200" b="1" dirty="0"/>
              <a:t> (М</a:t>
            </a:r>
            <a:r>
              <a:rPr lang="en-US" sz="1200" b="1" dirty="0" err="1"/>
              <a:t>imoza</a:t>
            </a:r>
            <a:r>
              <a:rPr lang="en-US" sz="1200" b="1" dirty="0"/>
              <a:t> Pilkati (</a:t>
            </a:r>
            <a:r>
              <a:rPr lang="en-US" sz="1200" b="1" dirty="0" err="1"/>
              <a:t>Peço</a:t>
            </a:r>
            <a:r>
              <a:rPr lang="en-US" sz="1200" b="1" dirty="0"/>
              <a:t>)</a:t>
            </a:r>
            <a:r>
              <a:rPr lang="ru-RU" sz="1200" b="1" dirty="0"/>
              <a:t>)</a:t>
            </a:r>
            <a:endParaRPr lang="en-US" sz="1200" b="1" dirty="0"/>
          </a:p>
          <a:p>
            <a:pPr marL="0" marR="0">
              <a:spcBef>
                <a:spcPts val="0"/>
              </a:spcBef>
              <a:spcAft>
                <a:spcPts val="0"/>
              </a:spcAft>
            </a:pPr>
            <a:r>
              <a:rPr lang="ru-RU" sz="1200" b="1" dirty="0">
                <a:effectLst/>
                <a:latin typeface="Calibri" panose="020F0502020204030204" pitchFamily="34" charset="0"/>
                <a:ea typeface="Calibri" panose="020F0502020204030204" pitchFamily="34" charset="0"/>
              </a:rPr>
              <a:t>Директор</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ru-RU" sz="1200" b="1" dirty="0">
                <a:effectLst/>
                <a:latin typeface="Calibri" panose="020F0502020204030204" pitchFamily="34" charset="0"/>
                <a:ea typeface="Calibri" panose="020F0502020204030204" pitchFamily="34" charset="0"/>
              </a:rPr>
              <a:t>Департамент казначейских операций</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ru-RU" sz="1200" dirty="0">
                <a:latin typeface="Calibri" panose="020F0502020204030204" pitchFamily="34" charset="0"/>
                <a:ea typeface="Calibri" panose="020F0502020204030204" pitchFamily="34" charset="0"/>
              </a:rPr>
              <a:t>Главное управление казначейства/Министерство финансов и экономики</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a:t>
            </a:r>
            <a:r>
              <a:rPr lang="ru-RU" sz="1200">
                <a:effectLst/>
                <a:latin typeface="Calibri" panose="020F0502020204030204" pitchFamily="34" charset="0"/>
                <a:ea typeface="Calibri" panose="020F0502020204030204" pitchFamily="34" charset="0"/>
              </a:rPr>
              <a:t>дрес</a:t>
            </a:r>
            <a:r>
              <a:rPr lang="en-US" sz="1200" dirty="0">
                <a:effectLst/>
                <a:latin typeface="Calibri" panose="020F0502020204030204" pitchFamily="34" charset="0"/>
                <a:ea typeface="Calibri" panose="020F0502020204030204" pitchFamily="34" charset="0"/>
              </a:rPr>
              <a:t>: Blv. Dëshmorët e Kombit, Nr. 3, Tiranë, Shqipëri</a:t>
            </a:r>
          </a:p>
          <a:p>
            <a:pPr marL="0" marR="0">
              <a:spcBef>
                <a:spcPts val="0"/>
              </a:spcBef>
              <a:spcAft>
                <a:spcPts val="0"/>
              </a:spcAft>
            </a:pPr>
            <a:r>
              <a:rPr lang="en-US" sz="1200" dirty="0">
                <a:latin typeface="Calibri" panose="020F0502020204030204" pitchFamily="34" charset="0"/>
                <a:ea typeface="Calibri" panose="020F0502020204030204" pitchFamily="34" charset="0"/>
              </a:rPr>
              <a:t>Mo</a:t>
            </a:r>
            <a:r>
              <a:rPr lang="ru-RU" sz="1200" dirty="0">
                <a:latin typeface="Calibri" panose="020F0502020204030204" pitchFamily="34" charset="0"/>
                <a:ea typeface="Calibri" panose="020F0502020204030204" pitchFamily="34" charset="0"/>
              </a:rPr>
              <a:t>б. телефон</a:t>
            </a:r>
            <a:r>
              <a:rPr lang="en-US" sz="1200" dirty="0">
                <a:effectLst/>
                <a:latin typeface="Calibri" panose="020F0502020204030204" pitchFamily="34" charset="0"/>
                <a:ea typeface="Calibri" panose="020F0502020204030204" pitchFamily="34" charset="0"/>
              </a:rPr>
              <a:t>: +355684047161</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E-mail: </a:t>
            </a:r>
            <a:r>
              <a:rPr lang="en-US" sz="1200" u="sng" dirty="0">
                <a:solidFill>
                  <a:srgbClr val="0563C1"/>
                </a:solidFill>
                <a:effectLst/>
                <a:latin typeface="Calibri" panose="020F0502020204030204" pitchFamily="34" charset="0"/>
                <a:ea typeface="Calibri" panose="020F0502020204030204" pitchFamily="34" charset="0"/>
                <a:hlinkClick r:id="rId4"/>
              </a:rPr>
              <a:t>mimoza.peco@financa.gov.al</a:t>
            </a:r>
            <a:r>
              <a:rPr lang="fr-FR" sz="1200" dirty="0">
                <a:effectLst/>
                <a:latin typeface="Calibri" panose="020F0502020204030204" pitchFamily="34" charset="0"/>
                <a:ea typeface="Calibri" panose="020F0502020204030204" pitchFamily="34" charset="0"/>
              </a:rPr>
              <a:t> </a:t>
            </a:r>
          </a:p>
          <a:p>
            <a:r>
              <a:rPr lang="en-US" sz="1200" dirty="0">
                <a:effectLst/>
                <a:latin typeface="Calibri" panose="020F0502020204030204" pitchFamily="34" charset="0"/>
                <a:ea typeface="Calibri" panose="020F0502020204030204" pitchFamily="34" charset="0"/>
              </a:rPr>
              <a:t>Webpage: </a:t>
            </a:r>
            <a:r>
              <a:rPr lang="en-US" sz="1200" u="sng" dirty="0">
                <a:solidFill>
                  <a:srgbClr val="0563C1"/>
                </a:solidFill>
                <a:effectLst/>
                <a:latin typeface="Calibri" panose="020F0502020204030204" pitchFamily="34" charset="0"/>
                <a:ea typeface="Calibri" panose="020F0502020204030204" pitchFamily="34" charset="0"/>
                <a:hlinkClick r:id="rId5"/>
              </a:rPr>
              <a:t>www.financa.gov.al</a:t>
            </a:r>
            <a:r>
              <a:rPr lang="fr-FR" sz="1200" b="1" dirty="0">
                <a:effectLst/>
                <a:latin typeface="Calibri" panose="020F0502020204030204" pitchFamily="34" charset="0"/>
                <a:ea typeface="Calibri" panose="020F0502020204030204" pitchFamily="34" charset="0"/>
              </a:rPr>
              <a:t> </a:t>
            </a:r>
            <a:endParaRPr lang="en-US" sz="1200" dirty="0"/>
          </a:p>
          <a:p>
            <a:pPr marL="0" marR="0">
              <a:spcBef>
                <a:spcPts val="0"/>
              </a:spcBef>
              <a:spcAft>
                <a:spcPts val="0"/>
              </a:spcAft>
            </a:pPr>
            <a:endParaRPr lang="en-US" sz="1200" dirty="0"/>
          </a:p>
        </p:txBody>
      </p:sp>
      <p:grpSp>
        <p:nvGrpSpPr>
          <p:cNvPr id="13" name="Group 12">
            <a:extLst>
              <a:ext uri="{FF2B5EF4-FFF2-40B4-BE49-F238E27FC236}">
                <a16:creationId xmlns:a16="http://schemas.microsoft.com/office/drawing/2014/main" id="{77123BBE-72C4-223A-726B-ECBD8793B24C}"/>
              </a:ext>
            </a:extLst>
          </p:cNvPr>
          <p:cNvGrpSpPr/>
          <p:nvPr/>
        </p:nvGrpSpPr>
        <p:grpSpPr>
          <a:xfrm>
            <a:off x="104437" y="177797"/>
            <a:ext cx="5554540" cy="816512"/>
            <a:chOff x="0" y="170279"/>
            <a:chExt cx="9144000" cy="1271456"/>
          </a:xfrm>
        </p:grpSpPr>
        <p:cxnSp>
          <p:nvCxnSpPr>
            <p:cNvPr id="15" name="Straight Connector 14">
              <a:extLst>
                <a:ext uri="{FF2B5EF4-FFF2-40B4-BE49-F238E27FC236}">
                  <a16:creationId xmlns:a16="http://schemas.microsoft.com/office/drawing/2014/main" id="{316A8D9C-EC3B-9134-AC1F-EB58981064C8}"/>
                </a:ext>
              </a:extLst>
            </p:cNvPr>
            <p:cNvCxnSpPr/>
            <p:nvPr/>
          </p:nvCxnSpPr>
          <p:spPr>
            <a:xfrm>
              <a:off x="0" y="1198905"/>
              <a:ext cx="9144000" cy="0"/>
            </a:xfrm>
            <a:prstGeom prst="line">
              <a:avLst/>
            </a:prstGeom>
            <a:ln w="38100">
              <a:solidFill>
                <a:srgbClr val="CA522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F2ABBE-47A2-2C14-2C23-92BF5DC058A2}"/>
                </a:ext>
              </a:extLst>
            </p:cNvPr>
            <p:cNvGrpSpPr/>
            <p:nvPr/>
          </p:nvGrpSpPr>
          <p:grpSpPr>
            <a:xfrm>
              <a:off x="2717041" y="170279"/>
              <a:ext cx="3588402" cy="1271456"/>
              <a:chOff x="2679353" y="-56710"/>
              <a:chExt cx="3933819" cy="1398821"/>
            </a:xfrm>
            <a:solidFill>
              <a:schemeClr val="bg1"/>
            </a:solidFill>
          </p:grpSpPr>
          <p:sp>
            <p:nvSpPr>
              <p:cNvPr id="17" name="Rectangle 16">
                <a:extLst>
                  <a:ext uri="{FF2B5EF4-FFF2-40B4-BE49-F238E27FC236}">
                    <a16:creationId xmlns:a16="http://schemas.microsoft.com/office/drawing/2014/main" id="{1708B4F8-0AA6-BCD8-55CD-23324833F452}"/>
                  </a:ext>
                </a:extLst>
              </p:cNvPr>
              <p:cNvSpPr/>
              <p:nvPr/>
            </p:nvSpPr>
            <p:spPr>
              <a:xfrm>
                <a:off x="2679353" y="946657"/>
                <a:ext cx="3933819" cy="395454"/>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900" b="1" i="0" u="none" strike="noStrike" kern="1200" cap="none" spc="300" normalizeH="0" baseline="0" noProof="0" dirty="0">
                    <a:ln>
                      <a:noFill/>
                    </a:ln>
                    <a:solidFill>
                      <a:prstClr val="black"/>
                    </a:solidFill>
                    <a:effectLst/>
                    <a:uLnTx/>
                    <a:uFillTx/>
                    <a:latin typeface="Calibri"/>
                    <a:ea typeface="+mn-ea"/>
                    <a:cs typeface="Arial" charset="0"/>
                  </a:rPr>
                  <a:t>РЕСПУБЛИКА</a:t>
                </a:r>
                <a:r>
                  <a:rPr kumimoji="0" lang="ru-RU" sz="900" b="1" i="0" u="none" strike="noStrike" kern="1200" cap="none" spc="300" normalizeH="0" noProof="0" dirty="0">
                    <a:ln>
                      <a:noFill/>
                    </a:ln>
                    <a:solidFill>
                      <a:prstClr val="black"/>
                    </a:solidFill>
                    <a:effectLst/>
                    <a:uLnTx/>
                    <a:uFillTx/>
                    <a:latin typeface="Calibri"/>
                    <a:ea typeface="+mn-ea"/>
                    <a:cs typeface="Arial" charset="0"/>
                  </a:rPr>
                  <a:t> АЛБАНИЯ</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B506A15-DA9C-70ED-A1F5-3F0927FC30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251"/>
              <a:stretch/>
            </p:blipFill>
            <p:spPr>
              <a:xfrm>
                <a:off x="3665669" y="-56710"/>
                <a:ext cx="1812662" cy="1043096"/>
              </a:xfrm>
              <a:prstGeom prst="rect">
                <a:avLst/>
              </a:prstGeom>
              <a:grpFill/>
            </p:spPr>
          </p:pic>
        </p:grpSp>
      </p:grpSp>
      <p:sp>
        <p:nvSpPr>
          <p:cNvPr id="20" name="TextBox 19">
            <a:extLst>
              <a:ext uri="{FF2B5EF4-FFF2-40B4-BE49-F238E27FC236}">
                <a16:creationId xmlns:a16="http://schemas.microsoft.com/office/drawing/2014/main" id="{9EBCE4A8-20CE-9D6A-2C92-60279070C992}"/>
              </a:ext>
            </a:extLst>
          </p:cNvPr>
          <p:cNvSpPr txBox="1"/>
          <p:nvPr/>
        </p:nvSpPr>
        <p:spPr>
          <a:xfrm>
            <a:off x="563418" y="2460229"/>
            <a:ext cx="3639127"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92BCF154-1758-CF5C-59AF-D9E584477192}"/>
              </a:ext>
            </a:extLst>
          </p:cNvPr>
          <p:cNvSpPr/>
          <p:nvPr/>
        </p:nvSpPr>
        <p:spPr>
          <a:xfrm>
            <a:off x="559660" y="3142453"/>
            <a:ext cx="4174669"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2800" b="1" dirty="0">
                <a:ln/>
                <a:solidFill>
                  <a:srgbClr val="C16548"/>
                </a:solidFill>
              </a:rPr>
              <a:t>Спасибо за внимание</a:t>
            </a:r>
            <a:r>
              <a:rPr lang="en-US" sz="2800" b="1" dirty="0">
                <a:ln/>
                <a:solidFill>
                  <a:srgbClr val="C16548"/>
                </a:solidFill>
              </a:rPr>
              <a:t>!</a:t>
            </a:r>
          </a:p>
        </p:txBody>
      </p:sp>
      <p:pic>
        <p:nvPicPr>
          <p:cNvPr id="10" name="Picture 9">
            <a:extLst>
              <a:ext uri="{FF2B5EF4-FFF2-40B4-BE49-F238E27FC236}">
                <a16:creationId xmlns:a16="http://schemas.microsoft.com/office/drawing/2014/main" id="{2D9BD2AC-72FD-CFA6-24B2-1A5B5DADFC63}"/>
              </a:ext>
            </a:extLst>
          </p:cNvPr>
          <p:cNvPicPr>
            <a:picLocks noChangeAspect="1"/>
          </p:cNvPicPr>
          <p:nvPr/>
        </p:nvPicPr>
        <p:blipFill>
          <a:blip r:embed="rId7"/>
          <a:stretch>
            <a:fillRect/>
          </a:stretch>
        </p:blipFill>
        <p:spPr>
          <a:xfrm>
            <a:off x="2329503" y="2126215"/>
            <a:ext cx="1065626" cy="954107"/>
          </a:xfrm>
          <a:prstGeom prst="rect">
            <a:avLst/>
          </a:prstGeom>
        </p:spPr>
      </p:pic>
      <p:pic>
        <p:nvPicPr>
          <p:cNvPr id="7" name="Picture 6" descr="Magnifying glass and question mark">
            <a:extLst>
              <a:ext uri="{FF2B5EF4-FFF2-40B4-BE49-F238E27FC236}">
                <a16:creationId xmlns:a16="http://schemas.microsoft.com/office/drawing/2014/main" id="{1DC0EBF0-F758-FD05-3162-3CE2120D4049}"/>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Lst>
          </a:blip>
          <a:srcRect t="18145" b="8618"/>
          <a:stretch/>
        </p:blipFill>
        <p:spPr>
          <a:xfrm>
            <a:off x="1947307" y="1157012"/>
            <a:ext cx="1794986" cy="1005459"/>
          </a:xfrm>
          <a:prstGeom prst="rect">
            <a:avLst/>
          </a:prstGeom>
          <a:solidFill>
            <a:srgbClr val="CE916C"/>
          </a:solidFill>
        </p:spPr>
      </p:pic>
      <p:pic>
        <p:nvPicPr>
          <p:cNvPr id="14" name="Graphic 303800310" descr="Aquarius with solid fill">
            <a:extLst>
              <a:ext uri="{FF2B5EF4-FFF2-40B4-BE49-F238E27FC236}">
                <a16:creationId xmlns:a16="http://schemas.microsoft.com/office/drawing/2014/main" id="{B91A8AC6-05FC-CF17-E918-1817602247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9310" y="3242310"/>
            <a:ext cx="373380" cy="373380"/>
          </a:xfrm>
          <a:prstGeom prst="rect">
            <a:avLst/>
          </a:prstGeom>
        </p:spPr>
      </p:pic>
      <p:pic>
        <p:nvPicPr>
          <p:cNvPr id="19" name="Graphic 303800310" descr="Aquarius with solid fill">
            <a:extLst>
              <a:ext uri="{FF2B5EF4-FFF2-40B4-BE49-F238E27FC236}">
                <a16:creationId xmlns:a16="http://schemas.microsoft.com/office/drawing/2014/main" id="{2FEA8BF6-CF0B-9FA5-578A-EB757692E4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3680" y="2425937"/>
            <a:ext cx="373380" cy="373380"/>
          </a:xfrm>
          <a:prstGeom prst="rect">
            <a:avLst/>
          </a:prstGeom>
        </p:spPr>
      </p:pic>
      <p:pic>
        <p:nvPicPr>
          <p:cNvPr id="21" name="Graphic 303800310" descr="Aquarius with solid fill">
            <a:extLst>
              <a:ext uri="{FF2B5EF4-FFF2-40B4-BE49-F238E27FC236}">
                <a16:creationId xmlns:a16="http://schemas.microsoft.com/office/drawing/2014/main" id="{E631DFB5-04AB-72D4-6554-8C80EC0218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2936" y="2415827"/>
            <a:ext cx="373380" cy="373380"/>
          </a:xfrm>
          <a:prstGeom prst="rect">
            <a:avLst/>
          </a:prstGeom>
        </p:spPr>
      </p:pic>
      <p:pic>
        <p:nvPicPr>
          <p:cNvPr id="11" name="Picture 10">
            <a:extLst>
              <a:ext uri="{FF2B5EF4-FFF2-40B4-BE49-F238E27FC236}">
                <a16:creationId xmlns:a16="http://schemas.microsoft.com/office/drawing/2014/main" id="{6CC9E0AD-5F1E-499C-8442-5DEC54F2BFE7}"/>
              </a:ext>
            </a:extLst>
          </p:cNvPr>
          <p:cNvPicPr>
            <a:picLocks noChangeAspect="1"/>
          </p:cNvPicPr>
          <p:nvPr/>
        </p:nvPicPr>
        <p:blipFill>
          <a:blip r:embed="rId12">
            <a:extLst>
              <a:ext uri="{BEBA8EAE-BF5A-486C-A8C5-ECC9F3942E4B}">
                <a14:imgProps xmlns:a14="http://schemas.microsoft.com/office/drawing/2010/main">
                  <a14:imgLayer r:embed="rId13">
                    <a14:imgEffect>
                      <a14:saturation sat="200000"/>
                    </a14:imgEffect>
                  </a14:imgLayer>
                </a14:imgProps>
              </a:ext>
            </a:extLst>
          </a:blip>
          <a:stretch>
            <a:fillRect/>
          </a:stretch>
        </p:blipFill>
        <p:spPr>
          <a:xfrm>
            <a:off x="9890560" y="-1"/>
            <a:ext cx="2299917" cy="2566554"/>
          </a:xfrm>
          <a:prstGeom prst="rect">
            <a:avLst/>
          </a:prstGeom>
        </p:spPr>
      </p:pic>
      <p:pic>
        <p:nvPicPr>
          <p:cNvPr id="25" name="Picture 4">
            <a:extLst>
              <a:ext uri="{FF2B5EF4-FFF2-40B4-BE49-F238E27FC236}">
                <a16:creationId xmlns:a16="http://schemas.microsoft.com/office/drawing/2014/main" id="{797E44B4-1C18-610A-3DC0-4AE7188BC5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875" y="6268519"/>
            <a:ext cx="1567061" cy="6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FB3706A-04A6-63E3-097E-6DFB911D4F8D}"/>
              </a:ext>
            </a:extLst>
          </p:cNvPr>
          <p:cNvSpPr>
            <a:spLocks noGrp="1"/>
          </p:cNvSpPr>
          <p:nvPr>
            <p:ph type="body" sz="quarter" idx="29"/>
          </p:nvPr>
        </p:nvSpPr>
        <p:spPr>
          <a:xfrm>
            <a:off x="8542260" y="5215316"/>
            <a:ext cx="3515591" cy="527535"/>
          </a:xfrm>
        </p:spPr>
        <p:txBody>
          <a:bodyPr/>
          <a:lstStyle/>
          <a:p>
            <a:endParaRPr lang="en-US" sz="3200" b="1" dirty="0"/>
          </a:p>
          <a:p>
            <a:pPr>
              <a:lnSpc>
                <a:spcPct val="0"/>
              </a:lnSpc>
              <a:spcBef>
                <a:spcPts val="0"/>
              </a:spcBef>
              <a:buFont typeface="Wingdings" panose="05000000000000000000" pitchFamily="2" charset="2"/>
              <a:buChar char="§"/>
            </a:pPr>
            <a:r>
              <a:rPr lang="ru-RU" sz="2800" dirty="0">
                <a:solidFill>
                  <a:schemeClr val="tx1">
                    <a:lumMod val="75000"/>
                    <a:lumOff val="25000"/>
                  </a:schemeClr>
                </a:solidFill>
              </a:rPr>
              <a:t>Реформа</a:t>
            </a:r>
            <a:endParaRPr lang="en-US" sz="2800" b="1" dirty="0">
              <a:solidFill>
                <a:schemeClr val="tx1">
                  <a:lumMod val="75000"/>
                  <a:lumOff val="25000"/>
                </a:schemeClr>
              </a:solidFill>
            </a:endParaRPr>
          </a:p>
          <a:p>
            <a:endParaRPr lang="en-US" dirty="0"/>
          </a:p>
        </p:txBody>
      </p:sp>
      <p:sp>
        <p:nvSpPr>
          <p:cNvPr id="19" name="Title 1">
            <a:extLst>
              <a:ext uri="{FF2B5EF4-FFF2-40B4-BE49-F238E27FC236}">
                <a16:creationId xmlns:a16="http://schemas.microsoft.com/office/drawing/2014/main" id="{78E938D2-C5BA-282F-E273-827BE1D03399}"/>
              </a:ext>
            </a:extLst>
          </p:cNvPr>
          <p:cNvSpPr>
            <a:spLocks noGrp="1"/>
          </p:cNvSpPr>
          <p:nvPr>
            <p:ph type="title"/>
          </p:nvPr>
        </p:nvSpPr>
        <p:spPr>
          <a:xfrm>
            <a:off x="638462" y="642551"/>
            <a:ext cx="10915076" cy="68489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b="1" spc="0" dirty="0">
                <a:ln/>
                <a:solidFill>
                  <a:schemeClr val="accent6">
                    <a:lumMod val="75000"/>
                  </a:schemeClr>
                </a:solidFill>
                <a:latin typeface="+mn-lt"/>
              </a:rPr>
              <a:t>СОДЕРЖАНИЕ</a:t>
            </a:r>
            <a:endParaRPr lang="en-US" b="1" spc="0" dirty="0">
              <a:ln/>
              <a:solidFill>
                <a:schemeClr val="accent6">
                  <a:lumMod val="75000"/>
                </a:schemeClr>
              </a:solidFill>
              <a:latin typeface="+mn-lt"/>
            </a:endParaRPr>
          </a:p>
        </p:txBody>
      </p:sp>
      <p:pic>
        <p:nvPicPr>
          <p:cNvPr id="14" name="Content Placeholder 4">
            <a:extLst>
              <a:ext uri="{FF2B5EF4-FFF2-40B4-BE49-F238E27FC236}">
                <a16:creationId xmlns:a16="http://schemas.microsoft.com/office/drawing/2014/main" id="{5DD85087-4D97-5605-6CC8-A2228D49007A}"/>
              </a:ext>
            </a:extLst>
          </p:cNvPr>
          <p:cNvPicPr>
            <a:picLocks noGrp="1" noChangeAspect="1"/>
          </p:cNvPicPr>
          <p:nvPr>
            <p:ph idx="1"/>
          </p:nvPr>
        </p:nvPicPr>
        <p:blipFill rotWithShape="1">
          <a:blip r:embed="rId3"/>
          <a:srcRect t="34770" r="2" b="23355"/>
          <a:stretch/>
        </p:blipFill>
        <p:spPr>
          <a:xfrm>
            <a:off x="419100" y="1642684"/>
            <a:ext cx="11353800" cy="3019086"/>
          </a:xfrm>
          <a:noFill/>
        </p:spPr>
      </p:pic>
      <p:sp>
        <p:nvSpPr>
          <p:cNvPr id="16" name="Text Placeholder 3">
            <a:extLst>
              <a:ext uri="{FF2B5EF4-FFF2-40B4-BE49-F238E27FC236}">
                <a16:creationId xmlns:a16="http://schemas.microsoft.com/office/drawing/2014/main" id="{719FB4DD-5DD8-AF8E-36F0-04698E1FBD5F}"/>
              </a:ext>
            </a:extLst>
          </p:cNvPr>
          <p:cNvSpPr>
            <a:spLocks noGrp="1"/>
          </p:cNvSpPr>
          <p:nvPr>
            <p:ph type="body" sz="quarter" idx="18"/>
          </p:nvPr>
        </p:nvSpPr>
        <p:spPr>
          <a:xfrm>
            <a:off x="303539" y="5215316"/>
            <a:ext cx="2197614" cy="392695"/>
          </a:xfrm>
        </p:spPr>
        <p:txBody>
          <a:bodyPr/>
          <a:lstStyle/>
          <a:p>
            <a:pPr defTabSz="274320">
              <a:lnSpc>
                <a:spcPct val="0"/>
              </a:lnSpc>
              <a:spcBef>
                <a:spcPts val="0"/>
              </a:spcBef>
              <a:buFont typeface="Wingdings" panose="05000000000000000000" pitchFamily="2" charset="2"/>
              <a:buChar char="§"/>
            </a:pPr>
            <a:r>
              <a:rPr lang="ru-RU" sz="2800" dirty="0">
                <a:solidFill>
                  <a:schemeClr val="tx1">
                    <a:lumMod val="75000"/>
                    <a:lumOff val="25000"/>
                  </a:schemeClr>
                </a:solidFill>
              </a:rPr>
              <a:t>Введение</a:t>
            </a:r>
            <a:endParaRPr lang="en-US" sz="2800" dirty="0">
              <a:solidFill>
                <a:schemeClr val="tx1">
                  <a:lumMod val="75000"/>
                  <a:lumOff val="25000"/>
                </a:schemeClr>
              </a:solidFill>
            </a:endParaRPr>
          </a:p>
        </p:txBody>
      </p:sp>
      <p:sp>
        <p:nvSpPr>
          <p:cNvPr id="25" name="Text Placeholder 5">
            <a:extLst>
              <a:ext uri="{FF2B5EF4-FFF2-40B4-BE49-F238E27FC236}">
                <a16:creationId xmlns:a16="http://schemas.microsoft.com/office/drawing/2014/main" id="{85126917-BDB7-D928-CFC1-5BB1304DC196}"/>
              </a:ext>
            </a:extLst>
          </p:cNvPr>
          <p:cNvSpPr>
            <a:spLocks noGrp="1"/>
          </p:cNvSpPr>
          <p:nvPr>
            <p:ph type="body" sz="quarter" idx="31"/>
          </p:nvPr>
        </p:nvSpPr>
        <p:spPr>
          <a:xfrm>
            <a:off x="5952437" y="5260157"/>
            <a:ext cx="3011517" cy="328850"/>
          </a:xfrm>
        </p:spPr>
        <p:txBody>
          <a:bodyPr/>
          <a:lstStyle/>
          <a:p>
            <a:pPr>
              <a:lnSpc>
                <a:spcPct val="0"/>
              </a:lnSpc>
              <a:spcBef>
                <a:spcPts val="0"/>
              </a:spcBef>
              <a:buFont typeface="Wingdings" panose="05000000000000000000" pitchFamily="2" charset="2"/>
              <a:buChar char="§"/>
            </a:pPr>
            <a:r>
              <a:rPr lang="ru-RU" sz="2800" b="1" dirty="0">
                <a:solidFill>
                  <a:schemeClr val="tx1">
                    <a:lumMod val="75000"/>
                    <a:lumOff val="25000"/>
                  </a:schemeClr>
                </a:solidFill>
              </a:rPr>
              <a:t>Охват</a:t>
            </a:r>
            <a:endParaRPr lang="en-US" sz="2800" dirty="0">
              <a:solidFill>
                <a:schemeClr val="tx1">
                  <a:lumMod val="75000"/>
                  <a:lumOff val="25000"/>
                </a:schemeClr>
              </a:solidFill>
            </a:endParaRPr>
          </a:p>
        </p:txBody>
      </p:sp>
      <p:sp>
        <p:nvSpPr>
          <p:cNvPr id="13" name="Slide Number Placeholder 12" hidden="1">
            <a:extLst>
              <a:ext uri="{FF2B5EF4-FFF2-40B4-BE49-F238E27FC236}">
                <a16:creationId xmlns:a16="http://schemas.microsoft.com/office/drawing/2014/main" id="{DA12F110-3D6E-B3AD-9B05-CF5944660619}"/>
              </a:ext>
            </a:extLst>
          </p:cNvPr>
          <p:cNvSpPr>
            <a:spLocks noGrp="1"/>
          </p:cNvSpPr>
          <p:nvPr>
            <p:ph type="sldNum" sz="quarter" idx="4294967295"/>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2</a:t>
            </a:fld>
            <a:endParaRPr lang="en-US"/>
          </a:p>
        </p:txBody>
      </p:sp>
      <p:pic>
        <p:nvPicPr>
          <p:cNvPr id="3" name="Picture 2">
            <a:extLst>
              <a:ext uri="{FF2B5EF4-FFF2-40B4-BE49-F238E27FC236}">
                <a16:creationId xmlns:a16="http://schemas.microsoft.com/office/drawing/2014/main" id="{0D65630E-287B-86CD-2889-3939EF9DA987}"/>
              </a:ext>
            </a:extLst>
          </p:cNvPr>
          <p:cNvPicPr>
            <a:picLocks noChangeAspect="1"/>
          </p:cNvPicPr>
          <p:nvPr/>
        </p:nvPicPr>
        <p:blipFill>
          <a:blip r:embed="rId4"/>
          <a:stretch>
            <a:fillRect/>
          </a:stretch>
        </p:blipFill>
        <p:spPr>
          <a:xfrm>
            <a:off x="524484" y="5457274"/>
            <a:ext cx="2282221" cy="1437934"/>
          </a:xfrm>
          <a:prstGeom prst="rect">
            <a:avLst/>
          </a:prstGeom>
          <a:effectLst>
            <a:softEdge rad="203200"/>
          </a:effectLst>
        </p:spPr>
      </p:pic>
      <p:pic>
        <p:nvPicPr>
          <p:cNvPr id="5" name="Picture 4">
            <a:extLst>
              <a:ext uri="{FF2B5EF4-FFF2-40B4-BE49-F238E27FC236}">
                <a16:creationId xmlns:a16="http://schemas.microsoft.com/office/drawing/2014/main" id="{110DB940-C451-7533-152E-D7BD7614CED4}"/>
              </a:ext>
            </a:extLst>
          </p:cNvPr>
          <p:cNvPicPr>
            <a:picLocks noChangeAspect="1"/>
          </p:cNvPicPr>
          <p:nvPr/>
        </p:nvPicPr>
        <p:blipFill>
          <a:blip r:embed="rId5"/>
          <a:stretch>
            <a:fillRect/>
          </a:stretch>
        </p:blipFill>
        <p:spPr>
          <a:xfrm>
            <a:off x="3747522" y="5533129"/>
            <a:ext cx="1869954" cy="1249988"/>
          </a:xfrm>
          <a:prstGeom prst="rect">
            <a:avLst/>
          </a:prstGeom>
          <a:effectLst>
            <a:softEdge rad="50800"/>
          </a:effectLst>
        </p:spPr>
      </p:pic>
      <p:pic>
        <p:nvPicPr>
          <p:cNvPr id="9" name="Picture 8">
            <a:extLst>
              <a:ext uri="{FF2B5EF4-FFF2-40B4-BE49-F238E27FC236}">
                <a16:creationId xmlns:a16="http://schemas.microsoft.com/office/drawing/2014/main" id="{E0A9BE08-2879-A7EC-7832-B88E048310C9}"/>
              </a:ext>
            </a:extLst>
          </p:cNvPr>
          <p:cNvPicPr>
            <a:picLocks noChangeAspect="1"/>
          </p:cNvPicPr>
          <p:nvPr/>
        </p:nvPicPr>
        <p:blipFill>
          <a:blip r:embed="rId6"/>
          <a:stretch>
            <a:fillRect/>
          </a:stretch>
        </p:blipFill>
        <p:spPr>
          <a:xfrm>
            <a:off x="6447882" y="5533129"/>
            <a:ext cx="2188729" cy="1249989"/>
          </a:xfrm>
          <a:prstGeom prst="rect">
            <a:avLst/>
          </a:prstGeom>
          <a:effectLst>
            <a:softEdge rad="88900"/>
          </a:effectLst>
        </p:spPr>
      </p:pic>
      <p:pic>
        <p:nvPicPr>
          <p:cNvPr id="17" name="Picture 16">
            <a:extLst>
              <a:ext uri="{FF2B5EF4-FFF2-40B4-BE49-F238E27FC236}">
                <a16:creationId xmlns:a16="http://schemas.microsoft.com/office/drawing/2014/main" id="{99B37ADE-5F0D-D41E-6438-D56E13DD9D02}"/>
              </a:ext>
            </a:extLst>
          </p:cNvPr>
          <p:cNvPicPr>
            <a:picLocks noChangeAspect="1"/>
          </p:cNvPicPr>
          <p:nvPr/>
        </p:nvPicPr>
        <p:blipFill>
          <a:blip r:embed="rId7"/>
          <a:stretch>
            <a:fillRect/>
          </a:stretch>
        </p:blipFill>
        <p:spPr>
          <a:xfrm>
            <a:off x="9271817" y="5457274"/>
            <a:ext cx="2060341" cy="1324871"/>
          </a:xfrm>
          <a:prstGeom prst="rect">
            <a:avLst/>
          </a:prstGeom>
          <a:solidFill>
            <a:schemeClr val="accent3"/>
          </a:solidFill>
          <a:effectLst>
            <a:softEdge rad="76200"/>
          </a:effectLst>
        </p:spPr>
      </p:pic>
      <p:sp>
        <p:nvSpPr>
          <p:cNvPr id="20" name="Text Placeholder 3">
            <a:extLst>
              <a:ext uri="{FF2B5EF4-FFF2-40B4-BE49-F238E27FC236}">
                <a16:creationId xmlns:a16="http://schemas.microsoft.com/office/drawing/2014/main" id="{719FB4DD-5DD8-AF8E-36F0-04698E1FBD5F}"/>
              </a:ext>
            </a:extLst>
          </p:cNvPr>
          <p:cNvSpPr>
            <a:spLocks noGrp="1"/>
          </p:cNvSpPr>
          <p:nvPr>
            <p:ph type="body" sz="quarter" idx="18"/>
          </p:nvPr>
        </p:nvSpPr>
        <p:spPr>
          <a:xfrm>
            <a:off x="2501152" y="5109882"/>
            <a:ext cx="4167677" cy="650530"/>
          </a:xfrm>
        </p:spPr>
        <p:txBody>
          <a:bodyPr/>
          <a:lstStyle/>
          <a:p>
            <a:pPr defTabSz="274320">
              <a:lnSpc>
                <a:spcPct val="0"/>
              </a:lnSpc>
              <a:spcBef>
                <a:spcPts val="0"/>
              </a:spcBef>
              <a:buFont typeface="Wingdings" panose="05000000000000000000" pitchFamily="2" charset="2"/>
              <a:buChar char="§"/>
            </a:pPr>
            <a:r>
              <a:rPr lang="ru-RU" sz="2800" dirty="0">
                <a:solidFill>
                  <a:schemeClr val="tx1">
                    <a:lumMod val="75000"/>
                    <a:lumOff val="25000"/>
                  </a:schemeClr>
                </a:solidFill>
              </a:rPr>
              <a:t>Общая информация</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252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53FD73-3C20-1A2D-592F-07E395610DC1}"/>
              </a:ext>
            </a:extLst>
          </p:cNvPr>
          <p:cNvSpPr>
            <a:spLocks noGrp="1"/>
          </p:cNvSpPr>
          <p:nvPr>
            <p:ph type="title"/>
          </p:nvPr>
        </p:nvSpPr>
        <p:spPr>
          <a:xfrm>
            <a:off x="362562" y="89145"/>
            <a:ext cx="10915076" cy="365125"/>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2800" b="1" spc="0" dirty="0">
                <a:ln/>
                <a:solidFill>
                  <a:schemeClr val="accent6">
                    <a:lumMod val="75000"/>
                  </a:schemeClr>
                </a:solidFill>
                <a:latin typeface="+mn-lt"/>
              </a:rPr>
              <a:t>ВВЕДЕНИЕ</a:t>
            </a:r>
            <a:endParaRPr lang="en-US" sz="2800" b="1" spc="0" dirty="0">
              <a:ln/>
              <a:solidFill>
                <a:schemeClr val="accent6">
                  <a:lumMod val="75000"/>
                </a:schemeClr>
              </a:solidFill>
              <a:latin typeface="+mn-lt"/>
            </a:endParaRPr>
          </a:p>
        </p:txBody>
      </p:sp>
      <p:sp>
        <p:nvSpPr>
          <p:cNvPr id="3" name="Text Placeholder 2">
            <a:extLst>
              <a:ext uri="{FF2B5EF4-FFF2-40B4-BE49-F238E27FC236}">
                <a16:creationId xmlns:a16="http://schemas.microsoft.com/office/drawing/2014/main" id="{27573208-F9ED-993D-477F-AD36CA6ABB58}"/>
              </a:ext>
            </a:extLst>
          </p:cNvPr>
          <p:cNvSpPr>
            <a:spLocks noGrp="1"/>
          </p:cNvSpPr>
          <p:nvPr>
            <p:ph type="body" sz="quarter" idx="13"/>
          </p:nvPr>
        </p:nvSpPr>
        <p:spPr>
          <a:xfrm>
            <a:off x="347064" y="640247"/>
            <a:ext cx="2242443" cy="677817"/>
          </a:xfrm>
        </p:spPr>
        <p:txBody>
          <a:bodyPr/>
          <a:lstStyle/>
          <a:p>
            <a:pPr algn="ctr"/>
            <a:r>
              <a:rPr lang="ru-RU" dirty="0">
                <a:solidFill>
                  <a:srgbClr val="A04F36"/>
                </a:solidFill>
              </a:rPr>
              <a:t>Законодательная база</a:t>
            </a:r>
            <a:endParaRPr lang="en-US" dirty="0">
              <a:solidFill>
                <a:srgbClr val="A04F36"/>
              </a:solidFill>
            </a:endParaRPr>
          </a:p>
        </p:txBody>
      </p:sp>
      <p:sp>
        <p:nvSpPr>
          <p:cNvPr id="6" name="Text Placeholder 5">
            <a:extLst>
              <a:ext uri="{FF2B5EF4-FFF2-40B4-BE49-F238E27FC236}">
                <a16:creationId xmlns:a16="http://schemas.microsoft.com/office/drawing/2014/main" id="{5E22715B-93B4-5AF2-4CF7-4210F6FACB22}"/>
              </a:ext>
            </a:extLst>
          </p:cNvPr>
          <p:cNvSpPr>
            <a:spLocks noGrp="1"/>
          </p:cNvSpPr>
          <p:nvPr>
            <p:ph type="body" sz="quarter" idx="20"/>
          </p:nvPr>
        </p:nvSpPr>
        <p:spPr>
          <a:xfrm>
            <a:off x="3432319" y="767840"/>
            <a:ext cx="1877402" cy="677817"/>
          </a:xfrm>
        </p:spPr>
        <p:txBody>
          <a:bodyPr/>
          <a:lstStyle/>
          <a:p>
            <a:r>
              <a:rPr lang="ru-RU" dirty="0">
                <a:solidFill>
                  <a:srgbClr val="A04F36"/>
                </a:solidFill>
              </a:rPr>
              <a:t>Определение</a:t>
            </a:r>
            <a:r>
              <a:rPr lang="en-US" dirty="0">
                <a:solidFill>
                  <a:srgbClr val="A04F36"/>
                </a:solidFill>
              </a:rPr>
              <a:t>​</a:t>
            </a:r>
          </a:p>
          <a:p>
            <a:endParaRPr lang="en-US" dirty="0"/>
          </a:p>
        </p:txBody>
      </p:sp>
      <p:sp>
        <p:nvSpPr>
          <p:cNvPr id="5" name="Text Placeholder 4">
            <a:extLst>
              <a:ext uri="{FF2B5EF4-FFF2-40B4-BE49-F238E27FC236}">
                <a16:creationId xmlns:a16="http://schemas.microsoft.com/office/drawing/2014/main" id="{9B8AA8EA-154B-1586-1B03-2A3E56C82B92}"/>
              </a:ext>
            </a:extLst>
          </p:cNvPr>
          <p:cNvSpPr>
            <a:spLocks noGrp="1"/>
          </p:cNvSpPr>
          <p:nvPr>
            <p:ph type="body" sz="quarter" idx="18"/>
          </p:nvPr>
        </p:nvSpPr>
        <p:spPr>
          <a:xfrm>
            <a:off x="5867724" y="760097"/>
            <a:ext cx="3249339" cy="487514"/>
          </a:xfrm>
        </p:spPr>
        <p:txBody>
          <a:bodyPr/>
          <a:lstStyle/>
          <a:p>
            <a:pPr algn="ctr"/>
            <a:r>
              <a:rPr lang="ru-RU" dirty="0">
                <a:solidFill>
                  <a:srgbClr val="A04F36"/>
                </a:solidFill>
              </a:rPr>
              <a:t>Соглашения об оказании услуг</a:t>
            </a:r>
            <a:endParaRPr lang="en-US" dirty="0">
              <a:solidFill>
                <a:srgbClr val="A04F36"/>
              </a:solidFill>
            </a:endParaRPr>
          </a:p>
        </p:txBody>
      </p:sp>
      <p:sp>
        <p:nvSpPr>
          <p:cNvPr id="4" name="Text Placeholder 3">
            <a:extLst>
              <a:ext uri="{FF2B5EF4-FFF2-40B4-BE49-F238E27FC236}">
                <a16:creationId xmlns:a16="http://schemas.microsoft.com/office/drawing/2014/main" id="{046E845C-50F8-D0D3-B695-3EBD492039AF}"/>
              </a:ext>
            </a:extLst>
          </p:cNvPr>
          <p:cNvSpPr>
            <a:spLocks noGrp="1"/>
          </p:cNvSpPr>
          <p:nvPr>
            <p:ph type="body" sz="quarter" idx="16"/>
          </p:nvPr>
        </p:nvSpPr>
        <p:spPr>
          <a:xfrm>
            <a:off x="9876540" y="743044"/>
            <a:ext cx="2033050" cy="677817"/>
          </a:xfrm>
        </p:spPr>
        <p:txBody>
          <a:bodyPr/>
          <a:lstStyle/>
          <a:p>
            <a:r>
              <a:rPr lang="ru-RU" dirty="0">
                <a:solidFill>
                  <a:srgbClr val="A04F36"/>
                </a:solidFill>
              </a:rPr>
              <a:t>Управление</a:t>
            </a:r>
            <a:endParaRPr lang="en-US" dirty="0"/>
          </a:p>
        </p:txBody>
      </p:sp>
      <p:sp>
        <p:nvSpPr>
          <p:cNvPr id="11" name="Text Placeholder 10">
            <a:extLst>
              <a:ext uri="{FF2B5EF4-FFF2-40B4-BE49-F238E27FC236}">
                <a16:creationId xmlns:a16="http://schemas.microsoft.com/office/drawing/2014/main" id="{8FFF4002-1A50-108B-9DC3-0DFAA750E43E}"/>
              </a:ext>
            </a:extLst>
          </p:cNvPr>
          <p:cNvSpPr>
            <a:spLocks noGrp="1"/>
          </p:cNvSpPr>
          <p:nvPr>
            <p:ph type="body" sz="quarter" idx="26"/>
          </p:nvPr>
        </p:nvSpPr>
        <p:spPr>
          <a:xfrm>
            <a:off x="180236" y="1202634"/>
            <a:ext cx="2600681" cy="5655366"/>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innerShdw blurRad="114300">
              <a:prstClr val="black"/>
            </a:innerShdw>
          </a:effectLst>
        </p:spPr>
        <p:txBody>
          <a:bodyPr/>
          <a:lstStyle/>
          <a:p>
            <a:pPr marL="182880">
              <a:spcBef>
                <a:spcPts val="0"/>
              </a:spcBef>
              <a:defRPr/>
            </a:pP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r>
              <a:rPr lang="ru-RU"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Закон «О Банке Албании (БА)»</a:t>
            </a:r>
            <a:endPar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a:spcBef>
                <a:spcPts val="0"/>
              </a:spcBef>
              <a:defRPr/>
            </a:pP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r>
              <a:rPr lang="ru-RU"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Закон «О государственных заимствованиях, долге и гарантирования государственного долга в Республике Албания»</a:t>
            </a:r>
            <a:endPar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a:spcBef>
                <a:spcPts val="0"/>
              </a:spcBef>
              <a:defRPr/>
            </a:pP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400" dirty="0">
                <a:solidFill>
                  <a:schemeClr val="tx1"/>
                </a:solidFill>
                <a:latin typeface="Helvetica" panose="020B0604020202020204" pitchFamily="34" charset="0"/>
                <a:ea typeface="Verdana" panose="020B0604030504040204" pitchFamily="34" charset="0"/>
                <a:cs typeface="Helvetica" panose="020B0604020202020204" pitchFamily="34" charset="0"/>
              </a:rPr>
              <a:t>Закон «Об управлении бюджетной системой в Республике Албания»</a:t>
            </a:r>
            <a:endPar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indent="-228600">
              <a:spcBef>
                <a:spcPts val="0"/>
              </a:spcBef>
              <a:defRPr/>
            </a:pPr>
            <a:endParaRPr lang="en-US" sz="18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B9220A8-F124-7A65-E119-AC65CC91023E}"/>
              </a:ext>
            </a:extLst>
          </p:cNvPr>
          <p:cNvSpPr>
            <a:spLocks noGrp="1"/>
          </p:cNvSpPr>
          <p:nvPr>
            <p:ph type="body" sz="quarter" idx="27"/>
          </p:nvPr>
        </p:nvSpPr>
        <p:spPr>
          <a:xfrm>
            <a:off x="2882062" y="1202634"/>
            <a:ext cx="2781641"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ru-RU" sz="1400" dirty="0">
                <a:solidFill>
                  <a:schemeClr val="tx1"/>
                </a:solidFill>
                <a:latin typeface="Helvetica" panose="020B0604020202020204" pitchFamily="34" charset="0"/>
                <a:ea typeface="Verdana" panose="020B0604030504040204" pitchFamily="34" charset="0"/>
                <a:cs typeface="Helvetica" panose="020B0604020202020204" pitchFamily="34" charset="0"/>
              </a:rPr>
              <a:t>ЕКС - это единая структура банковских счетов государства, важнейший инструмент консолидации и эффективного управления денежными средствам государства, позволяющий минимизировать затраты на привлечение заемных средств. В идеале включает остатки денежных средств всех государственных организаций, как бюджетных, так и внебюджетных</a:t>
            </a:r>
            <a:r>
              <a:rPr lang="en-US" sz="14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p:txBody>
      </p:sp>
      <p:sp>
        <p:nvSpPr>
          <p:cNvPr id="133" name="Text Placeholder 132">
            <a:extLst>
              <a:ext uri="{FF2B5EF4-FFF2-40B4-BE49-F238E27FC236}">
                <a16:creationId xmlns:a16="http://schemas.microsoft.com/office/drawing/2014/main" id="{7642D3A8-5C4E-FC41-22B8-E5B06B4FF72C}"/>
              </a:ext>
            </a:extLst>
          </p:cNvPr>
          <p:cNvSpPr>
            <a:spLocks noGrp="1"/>
          </p:cNvSpPr>
          <p:nvPr>
            <p:ph type="body" sz="quarter" idx="28"/>
          </p:nvPr>
        </p:nvSpPr>
        <p:spPr>
          <a:xfrm>
            <a:off x="5764848" y="1202634"/>
            <a:ext cx="3389970" cy="5655367"/>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spcBef>
                <a:spcPts val="0"/>
              </a:spcBef>
              <a:defRPr/>
            </a:pP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Включают в себя рамочное соглашение (20.01.2015) и субдоговоры на оказание пяти конкретных услуг</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об электронном взаимодействии между AGFIS и платежными системами БА: AIPS (RTGS) и AECH</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об инструменте БА по управлению денежными средствами государства</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 перечислении чистой прибыли БА на ЕКС и покрытии убытков БА</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об управлении специальными банковскими счетами в БА по заказу Минфина</a:t>
            </a:r>
            <a:r>
              <a:rPr lang="en-GB" sz="130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p>
          <a:p>
            <a:pPr marL="182880">
              <a:spcBef>
                <a:spcPts val="0"/>
              </a:spcBef>
              <a:defRPr/>
            </a:pPr>
            <a:r>
              <a:rPr lang="en-US" sz="1300"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en-US" sz="130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300" dirty="0">
                <a:solidFill>
                  <a:schemeClr val="tx1"/>
                </a:solidFill>
                <a:latin typeface="Helvetica" panose="020B0604020202020204" pitchFamily="34" charset="0"/>
                <a:ea typeface="Verdana" panose="020B0604030504040204" pitchFamily="34" charset="0"/>
                <a:cs typeface="Helvetica" panose="020B0604020202020204" pitchFamily="34" charset="0"/>
              </a:rPr>
              <a:t>об организации аукционов по продаже государственных ценных бумаг, проведении расчетов по сделкам и ведении реестра государственных ценных бумаг.</a:t>
            </a:r>
            <a:endParaRPr lang="en-US" sz="13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p:txBody>
      </p:sp>
      <p:sp>
        <p:nvSpPr>
          <p:cNvPr id="10" name="Text Placeholder 9">
            <a:extLst>
              <a:ext uri="{FF2B5EF4-FFF2-40B4-BE49-F238E27FC236}">
                <a16:creationId xmlns:a16="http://schemas.microsoft.com/office/drawing/2014/main" id="{F9D0D8A3-29BB-11A9-A461-E1AEF55627E0}"/>
              </a:ext>
            </a:extLst>
          </p:cNvPr>
          <p:cNvSpPr>
            <a:spLocks noGrp="1"/>
          </p:cNvSpPr>
          <p:nvPr>
            <p:ph type="body" sz="quarter" idx="25"/>
          </p:nvPr>
        </p:nvSpPr>
        <p:spPr>
          <a:xfrm>
            <a:off x="9255963" y="1202634"/>
            <a:ext cx="2852910"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ЕКС курирует министр, отвечающий за финансы органов государственного управления</a:t>
            </a:r>
            <a:r>
              <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p>
          <a:p>
            <a:pPr marL="182880" indent="-228600">
              <a:spcBef>
                <a:spcPts val="0"/>
              </a:spcBef>
              <a:defRPr/>
            </a:pPr>
            <a:r>
              <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 Введение ЕКС позволило снять с бухгалтерских подразделений обязанность управлять многочисленными банковскими счетами</a:t>
            </a:r>
            <a:r>
              <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endPar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indent="-228600">
              <a:spcBef>
                <a:spcPts val="0"/>
              </a:spcBef>
              <a:defRPr/>
            </a:pPr>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 Ответственность за управление оптимизированными банковскими счетами была передана Министерству финансов и экономики и осуществляется главным образом посредством системы AGFIS</a:t>
            </a:r>
            <a:r>
              <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endPar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indent="-228600">
              <a:spcBef>
                <a:spcPts val="0"/>
              </a:spcBef>
              <a:defRPr/>
            </a:pPr>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 Официальные комитеты и техническое рабочие группы</a:t>
            </a:r>
            <a:r>
              <a:rPr lang="en-GB" sz="1250" dirty="0">
                <a:solidFill>
                  <a:schemeClr val="tx1"/>
                </a:solidFill>
                <a:latin typeface="Helvetica" panose="020B0604020202020204" pitchFamily="34" charset="0"/>
                <a:ea typeface="Verdana" panose="020B0604030504040204" pitchFamily="34" charset="0"/>
                <a:cs typeface="Helvetica" panose="020B0604020202020204" pitchFamily="34" charset="0"/>
              </a:rPr>
              <a:t>.</a:t>
            </a:r>
            <a:endPar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pPr marL="182880" indent="-228600">
              <a:spcBef>
                <a:spcPts val="0"/>
              </a:spcBef>
              <a:defRPr/>
            </a:pPr>
            <a:r>
              <a:rPr lang="ru-RU" sz="1250" dirty="0">
                <a:solidFill>
                  <a:schemeClr val="tx1"/>
                </a:solidFill>
                <a:latin typeface="Helvetica" panose="020B0604020202020204" pitchFamily="34" charset="0"/>
                <a:ea typeface="Verdana" panose="020B0604030504040204" pitchFamily="34" charset="0"/>
                <a:cs typeface="Helvetica" panose="020B0604020202020204" pitchFamily="34" charset="0"/>
              </a:rPr>
              <a:t>  - Протоколы по проведению операций</a:t>
            </a:r>
            <a:endParaRPr lang="en-US" sz="1250" dirty="0">
              <a:solidFill>
                <a:schemeClr val="tx1"/>
              </a:solidFill>
              <a:latin typeface="Helvetica" panose="020B0604020202020204" pitchFamily="34" charset="0"/>
              <a:ea typeface="Verdana" panose="020B0604030504040204" pitchFamily="34" charset="0"/>
              <a:cs typeface="Helvetica" panose="020B0604020202020204" pitchFamily="34" charset="0"/>
            </a:endParaRPr>
          </a:p>
          <a:p>
            <a:endParaRPr lang="en-US"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lvl="0" algn="l"/>
            <a:r>
              <a:rPr lang="en-GB" sz="1400" b="0" dirty="0">
                <a:solidFill>
                  <a:schemeClr val="accent2">
                    <a:lumMod val="75000"/>
                  </a:schemeClr>
                </a:solidFill>
              </a:rPr>
              <a:t>-</a:t>
            </a:r>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p:txBody>
      </p:sp>
    </p:spTree>
    <p:extLst>
      <p:ext uri="{BB962C8B-B14F-4D97-AF65-F5344CB8AC3E}">
        <p14:creationId xmlns:p14="http://schemas.microsoft.com/office/powerpoint/2010/main" val="428454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0C90-6BBE-F64E-8A60-EF9E60B2BAE1}"/>
              </a:ext>
            </a:extLst>
          </p:cNvPr>
          <p:cNvSpPr>
            <a:spLocks noGrp="1"/>
          </p:cNvSpPr>
          <p:nvPr>
            <p:ph type="title"/>
          </p:nvPr>
        </p:nvSpPr>
        <p:spPr>
          <a:xfrm>
            <a:off x="638462" y="642551"/>
            <a:ext cx="10915076" cy="65977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sz="5500" b="1" spc="0" dirty="0">
                <a:ln/>
                <a:solidFill>
                  <a:schemeClr val="accent6">
                    <a:lumMod val="75000"/>
                  </a:schemeClr>
                </a:solidFill>
                <a:latin typeface="+mn-lt"/>
              </a:rPr>
              <a:t>ОБЩАЯ ИНФОРМАЦИЯ</a:t>
            </a:r>
            <a:endParaRPr lang="en-US" b="1" spc="0" dirty="0">
              <a:ln/>
              <a:solidFill>
                <a:schemeClr val="accent6">
                  <a:lumMod val="75000"/>
                </a:schemeClr>
              </a:solidFill>
              <a:latin typeface="+mn-lt"/>
            </a:endParaRPr>
          </a:p>
        </p:txBody>
      </p:sp>
      <p:sp>
        <p:nvSpPr>
          <p:cNvPr id="3" name="Footer Placeholder 2">
            <a:extLst>
              <a:ext uri="{FF2B5EF4-FFF2-40B4-BE49-F238E27FC236}">
                <a16:creationId xmlns:a16="http://schemas.microsoft.com/office/drawing/2014/main" id="{F19EEB4B-BEE5-ACC5-4BA2-AA6194616633}"/>
              </a:ext>
            </a:extLst>
          </p:cNvPr>
          <p:cNvSpPr>
            <a:spLocks noGrp="1"/>
          </p:cNvSpPr>
          <p:nvPr>
            <p:ph type="ftr" sz="quarter" idx="22"/>
          </p:nvPr>
        </p:nvSpPr>
        <p:spPr>
          <a:xfrm>
            <a:off x="259654" y="5852336"/>
            <a:ext cx="11793166" cy="1005664"/>
          </a:xfrm>
        </p:spPr>
        <p:txBody>
          <a:bodyPr/>
          <a:lstStyle/>
          <a:p>
            <a:pPr algn="just"/>
            <a:r>
              <a:rPr lang="ru-RU" sz="1400" dirty="0">
                <a:solidFill>
                  <a:srgbClr val="54311C"/>
                </a:solidFill>
              </a:rPr>
              <a:t>Внедрение концепции ЕКС в управление денежными средствами государства существенно изменило систему управления бюджетными поступлениями и платежами в подотчетных учреждениях и финансовую отчетность на разных уровнях государственного управления. Эффективность и результативность применения ЕКС ограничивается нехваткой специалистов и возможностями ИСУГФ</a:t>
            </a:r>
            <a:r>
              <a:rPr lang="en-US" sz="1400" dirty="0">
                <a:solidFill>
                  <a:srgbClr val="54311C"/>
                </a:solidFill>
              </a:rPr>
              <a:t>.</a:t>
            </a:r>
          </a:p>
        </p:txBody>
      </p:sp>
      <p:sp>
        <p:nvSpPr>
          <p:cNvPr id="4" name="Slide Number Placeholder 3">
            <a:extLst>
              <a:ext uri="{FF2B5EF4-FFF2-40B4-BE49-F238E27FC236}">
                <a16:creationId xmlns:a16="http://schemas.microsoft.com/office/drawing/2014/main" id="{3622385F-CA51-6573-9F21-D1C4A381BDFE}"/>
              </a:ext>
            </a:extLst>
          </p:cNvPr>
          <p:cNvSpPr>
            <a:spLocks noGrp="1"/>
          </p:cNvSpPr>
          <p:nvPr>
            <p:ph type="sldNum" sz="quarter" idx="23"/>
          </p:nvPr>
        </p:nvSpPr>
        <p:spPr/>
        <p:txBody>
          <a:bodyPr/>
          <a:lstStyle/>
          <a:p>
            <a:fld id="{295C7AAE-A677-454A-8BDB-62A0650ACE98}" type="slidenum">
              <a:rPr lang="en-US" smtClean="0"/>
              <a:pPr/>
              <a:t>4</a:t>
            </a:fld>
            <a:endParaRPr lang="en-US" dirty="0"/>
          </a:p>
        </p:txBody>
      </p:sp>
      <p:grpSp>
        <p:nvGrpSpPr>
          <p:cNvPr id="6" name="Group 5" descr="Timeline">
            <a:extLst>
              <a:ext uri="{FF2B5EF4-FFF2-40B4-BE49-F238E27FC236}">
                <a16:creationId xmlns:a16="http://schemas.microsoft.com/office/drawing/2014/main" id="{2D1EEEAF-5F3C-A2EF-525E-3E4299ED501F}"/>
              </a:ext>
            </a:extLst>
          </p:cNvPr>
          <p:cNvGrpSpPr/>
          <p:nvPr/>
        </p:nvGrpSpPr>
        <p:grpSpPr>
          <a:xfrm>
            <a:off x="578224" y="1629524"/>
            <a:ext cx="11114838" cy="4299637"/>
            <a:chOff x="293783" y="1988340"/>
            <a:chExt cx="11561589" cy="4299637"/>
          </a:xfrm>
        </p:grpSpPr>
        <p:sp>
          <p:nvSpPr>
            <p:cNvPr id="7" name="Rectangle 6">
              <a:extLst>
                <a:ext uri="{FF2B5EF4-FFF2-40B4-BE49-F238E27FC236}">
                  <a16:creationId xmlns:a16="http://schemas.microsoft.com/office/drawing/2014/main" id="{784F79C9-63CA-B09F-DB82-34E2BBFC2D8E}"/>
                </a:ext>
              </a:extLst>
            </p:cNvPr>
            <p:cNvSpPr/>
            <p:nvPr/>
          </p:nvSpPr>
          <p:spPr>
            <a:xfrm>
              <a:off x="419100" y="2172508"/>
              <a:ext cx="11353799" cy="3931302"/>
            </a:xfrm>
            <a:prstGeom prst="rect">
              <a:avLst/>
            </a:prstGeom>
            <a:noFill/>
          </p:spPr>
          <p:txBody>
            <a:bodyPr/>
            <a:lstStyle/>
            <a:p>
              <a:endParaRPr lang="en-US"/>
            </a:p>
          </p:txBody>
        </p:sp>
        <p:sp>
          <p:nvSpPr>
            <p:cNvPr id="8" name="Notched Right Arrow 7">
              <a:extLst>
                <a:ext uri="{FF2B5EF4-FFF2-40B4-BE49-F238E27FC236}">
                  <a16:creationId xmlns:a16="http://schemas.microsoft.com/office/drawing/2014/main"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AD403014-9A9E-F590-D686-87CC339A03ED}"/>
                </a:ext>
              </a:extLst>
            </p:cNvPr>
            <p:cNvSpPr/>
            <p:nvPr/>
          </p:nvSpPr>
          <p:spPr>
            <a:xfrm>
              <a:off x="293783" y="2016404"/>
              <a:ext cx="2559139" cy="1728624"/>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1993</a:t>
              </a:r>
            </a:p>
            <a:p>
              <a:pPr defTabSz="800100">
                <a:spcBef>
                  <a:spcPct val="0"/>
                </a:spcBef>
                <a:spcAft>
                  <a:spcPct val="35000"/>
                </a:spcAft>
              </a:pPr>
              <a:r>
                <a:rPr lang="ru-RU" sz="1400" dirty="0"/>
                <a:t>Сформирована структура Казначейства – центральный аппарат и 36 отделений</a:t>
              </a:r>
              <a:endParaRPr lang="en-US" sz="1050" u="sng" kern="100" dirty="0">
                <a:solidFill>
                  <a:srgbClr val="333333"/>
                </a:solidFill>
                <a:effectLst/>
                <a:latin typeface="inherit"/>
                <a:ea typeface="Calibri" panose="020F0502020204030204" pitchFamily="34" charset="0"/>
                <a:cs typeface="Times New Roman" panose="02020603050405020304" pitchFamily="18" charset="0"/>
                <a:hlinkClick r:id="rId3"/>
              </a:endParaRPr>
            </a:p>
            <a:p>
              <a:pPr marL="0" lvl="0" indent="0" algn="ctr" defTabSz="800100">
                <a:lnSpc>
                  <a:spcPct val="100000"/>
                </a:lnSpc>
                <a:spcBef>
                  <a:spcPct val="0"/>
                </a:spcBef>
                <a:spcAft>
                  <a:spcPct val="35000"/>
                </a:spcAft>
                <a:buNone/>
              </a:pPr>
              <a:r>
                <a:rPr lang="en-US" b="1" kern="1200" spc="50" baseline="0" dirty="0">
                  <a:solidFill>
                    <a:srgbClr val="54311C"/>
                  </a:solidFill>
                </a:rPr>
                <a:t>16</a:t>
              </a:r>
              <a:r>
                <a:rPr lang="ru-RU" b="1" kern="1200" spc="50" baseline="0" dirty="0">
                  <a:solidFill>
                    <a:srgbClr val="54311C"/>
                  </a:solidFill>
                </a:rPr>
                <a:t> апреля</a:t>
              </a:r>
              <a:r>
                <a:rPr lang="en-US" b="1" kern="1200" spc="50" baseline="0" dirty="0">
                  <a:solidFill>
                    <a:srgbClr val="54311C"/>
                  </a:solidFill>
                </a:rPr>
                <a:t> </a:t>
              </a:r>
            </a:p>
          </p:txBody>
        </p:sp>
        <p:sp>
          <p:nvSpPr>
            <p:cNvPr id="10" name="Oval 9">
              <a:extLst>
                <a:ext uri="{FF2B5EF4-FFF2-40B4-BE49-F238E27FC236}">
                  <a16:creationId xmlns:a16="http://schemas.microsoft.com/office/drawing/2014/main"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43FC9BFA-540C-62E3-110B-DB45E2B1997F}"/>
                </a:ext>
              </a:extLst>
            </p:cNvPr>
            <p:cNvSpPr/>
            <p:nvPr/>
          </p:nvSpPr>
          <p:spPr>
            <a:xfrm>
              <a:off x="1046503" y="4531289"/>
              <a:ext cx="3347684" cy="1239563"/>
            </a:xfrm>
            <a:custGeom>
              <a:avLst/>
              <a:gdLst>
                <a:gd name="connsiteX0" fmla="*/ 0 w 1767544"/>
                <a:gd name="connsiteY0" fmla="*/ 0 h 1572520"/>
                <a:gd name="connsiteX1" fmla="*/ 1767544 w 1767544"/>
                <a:gd name="connsiteY1" fmla="*/ 0 h 1572520"/>
                <a:gd name="connsiteX2" fmla="*/ 1767544 w 1767544"/>
                <a:gd name="connsiteY2" fmla="*/ 1572520 h 1572520"/>
                <a:gd name="connsiteX3" fmla="*/ 0 w 1767544"/>
                <a:gd name="connsiteY3" fmla="*/ 1572520 h 1572520"/>
                <a:gd name="connsiteX4" fmla="*/ 0 w 1767544"/>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44" h="1572520">
                  <a:moveTo>
                    <a:pt x="0" y="0"/>
                  </a:moveTo>
                  <a:lnTo>
                    <a:pt x="1767544" y="0"/>
                  </a:lnTo>
                  <a:lnTo>
                    <a:pt x="1767544"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ru-RU" sz="1800" b="1" i="0" kern="1200" spc="50" baseline="0" dirty="0">
                  <a:solidFill>
                    <a:schemeClr val="accent1"/>
                  </a:solidFill>
                </a:rPr>
                <a:t>На постоянной</a:t>
              </a:r>
              <a:r>
                <a:rPr lang="ru-RU" sz="1800" b="1" i="0" kern="1200" spc="50" dirty="0">
                  <a:solidFill>
                    <a:schemeClr val="accent1"/>
                  </a:solidFill>
                </a:rPr>
                <a:t> основе</a:t>
              </a:r>
            </a:p>
            <a:p>
              <a:pPr marL="0" lvl="0" indent="0" algn="ctr" defTabSz="800100">
                <a:lnSpc>
                  <a:spcPct val="100000"/>
                </a:lnSpc>
                <a:spcBef>
                  <a:spcPct val="0"/>
                </a:spcBef>
                <a:spcAft>
                  <a:spcPct val="35000"/>
                </a:spcAft>
                <a:buNone/>
              </a:pPr>
              <a:r>
                <a:rPr lang="ru-RU" sz="1400" dirty="0"/>
                <a:t>Банковские счета бюджетных организаций постепенно переводятся под контроль Казначейства</a:t>
              </a:r>
              <a:r>
                <a:rPr lang="en-US" sz="1400" dirty="0"/>
                <a:t>.</a:t>
              </a:r>
              <a:endParaRPr lang="en-US" sz="1400" b="1" kern="1200" spc="50" baseline="0" dirty="0">
                <a:solidFill>
                  <a:srgbClr val="54311C"/>
                </a:solidFill>
              </a:endParaRPr>
            </a:p>
          </p:txBody>
        </p:sp>
        <p:sp>
          <p:nvSpPr>
            <p:cNvPr id="12" name="Oval 11">
              <a:extLst>
                <a:ext uri="{FF2B5EF4-FFF2-40B4-BE49-F238E27FC236}">
                  <a16:creationId xmlns:a16="http://schemas.microsoft.com/office/drawing/2014/main" id="{5E64EDBF-2E4C-F9F1-9707-2384BF78C378}"/>
                </a:ext>
              </a:extLst>
            </p:cNvPr>
            <p:cNvSpPr/>
            <p:nvPr/>
          </p:nvSpPr>
          <p:spPr>
            <a:xfrm>
              <a:off x="3311411"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3" name="Freeform 12">
              <a:extLst>
                <a:ext uri="{FF2B5EF4-FFF2-40B4-BE49-F238E27FC236}">
                  <a16:creationId xmlns:a16="http://schemas.microsoft.com/office/drawing/2014/main" id="{C6561523-6EE6-2AAF-AC2A-03E4526FF936}"/>
                </a:ext>
              </a:extLst>
            </p:cNvPr>
            <p:cNvSpPr/>
            <p:nvPr/>
          </p:nvSpPr>
          <p:spPr>
            <a:xfrm>
              <a:off x="3804043" y="1988340"/>
              <a:ext cx="2630274" cy="1572520"/>
            </a:xfrm>
            <a:custGeom>
              <a:avLst/>
              <a:gdLst>
                <a:gd name="connsiteX0" fmla="*/ 0 w 1715648"/>
                <a:gd name="connsiteY0" fmla="*/ 0 h 1572520"/>
                <a:gd name="connsiteX1" fmla="*/ 1715648 w 1715648"/>
                <a:gd name="connsiteY1" fmla="*/ 0 h 1572520"/>
                <a:gd name="connsiteX2" fmla="*/ 1715648 w 1715648"/>
                <a:gd name="connsiteY2" fmla="*/ 1572520 h 1572520"/>
                <a:gd name="connsiteX3" fmla="*/ 0 w 1715648"/>
                <a:gd name="connsiteY3" fmla="*/ 1572520 h 1572520"/>
                <a:gd name="connsiteX4" fmla="*/ 0 w 1715648"/>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648" h="1572520">
                  <a:moveTo>
                    <a:pt x="0" y="0"/>
                  </a:moveTo>
                  <a:lnTo>
                    <a:pt x="1715648" y="0"/>
                  </a:lnTo>
                  <a:lnTo>
                    <a:pt x="1715648"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ru-RU" b="1" spc="50" dirty="0">
                  <a:solidFill>
                    <a:schemeClr val="accent1"/>
                  </a:solidFill>
                </a:rPr>
                <a:t>На постоянной основе</a:t>
              </a:r>
              <a:endParaRPr lang="en-US" sz="1800" b="1" i="0" kern="1200" spc="50" baseline="0" dirty="0">
                <a:solidFill>
                  <a:schemeClr val="accent1"/>
                </a:solidFill>
              </a:endParaRPr>
            </a:p>
            <a:p>
              <a:pPr marL="0" lvl="0" indent="0" defTabSz="800100">
                <a:lnSpc>
                  <a:spcPct val="100000"/>
                </a:lnSpc>
                <a:spcBef>
                  <a:spcPct val="0"/>
                </a:spcBef>
                <a:spcAft>
                  <a:spcPct val="35000"/>
                </a:spcAft>
                <a:buNone/>
              </a:pPr>
              <a:r>
                <a:rPr lang="ru-RU" sz="1400" dirty="0"/>
                <a:t>Казначейский контроль над финансовыми средствами государства</a:t>
              </a:r>
              <a:endParaRPr lang="en-US" sz="1400" b="1" kern="1200" spc="50" baseline="0" dirty="0">
                <a:solidFill>
                  <a:srgbClr val="54311C"/>
                </a:solidFill>
              </a:endParaRPr>
            </a:p>
          </p:txBody>
        </p:sp>
        <p:sp>
          <p:nvSpPr>
            <p:cNvPr id="14" name="Oval 13">
              <a:extLst>
                <a:ext uri="{FF2B5EF4-FFF2-40B4-BE49-F238E27FC236}">
                  <a16:creationId xmlns:a16="http://schemas.microsoft.com/office/drawing/2014/main" id="{224421DD-214B-4390-073C-8A09479EEAE5}"/>
                </a:ext>
              </a:extLst>
            </p:cNvPr>
            <p:cNvSpPr/>
            <p:nvPr/>
          </p:nvSpPr>
          <p:spPr>
            <a:xfrm>
              <a:off x="503376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5" name="Freeform 14">
              <a:extLst>
                <a:ext uri="{FF2B5EF4-FFF2-40B4-BE49-F238E27FC236}">
                  <a16:creationId xmlns:a16="http://schemas.microsoft.com/office/drawing/2014/main" id="{5132750B-025F-97C1-C842-FCFF6F7D9138}"/>
                </a:ext>
              </a:extLst>
            </p:cNvPr>
            <p:cNvSpPr/>
            <p:nvPr/>
          </p:nvSpPr>
          <p:spPr>
            <a:xfrm>
              <a:off x="4519504" y="4520504"/>
              <a:ext cx="3941123" cy="1728625"/>
            </a:xfrm>
            <a:custGeom>
              <a:avLst/>
              <a:gdLst>
                <a:gd name="connsiteX0" fmla="*/ 0 w 1574120"/>
                <a:gd name="connsiteY0" fmla="*/ 0 h 1572520"/>
                <a:gd name="connsiteX1" fmla="*/ 1574120 w 1574120"/>
                <a:gd name="connsiteY1" fmla="*/ 0 h 1572520"/>
                <a:gd name="connsiteX2" fmla="*/ 1574120 w 1574120"/>
                <a:gd name="connsiteY2" fmla="*/ 1572520 h 1572520"/>
                <a:gd name="connsiteX3" fmla="*/ 0 w 1574120"/>
                <a:gd name="connsiteY3" fmla="*/ 1572520 h 1572520"/>
                <a:gd name="connsiteX4" fmla="*/ 0 w 1574120"/>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120" h="1572520">
                  <a:moveTo>
                    <a:pt x="0" y="0"/>
                  </a:moveTo>
                  <a:lnTo>
                    <a:pt x="1574120" y="0"/>
                  </a:lnTo>
                  <a:lnTo>
                    <a:pt x="1574120"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i="0" kern="1200" spc="50" baseline="0" dirty="0">
                  <a:solidFill>
                    <a:schemeClr val="accent1"/>
                  </a:solidFill>
                </a:rPr>
                <a:t>2006</a:t>
              </a:r>
            </a:p>
            <a:p>
              <a:pPr marL="0" lvl="0" indent="0" defTabSz="800100">
                <a:lnSpc>
                  <a:spcPct val="100000"/>
                </a:lnSpc>
                <a:spcBef>
                  <a:spcPct val="0"/>
                </a:spcBef>
                <a:spcAft>
                  <a:spcPct val="35000"/>
                </a:spcAft>
                <a:buNone/>
              </a:pPr>
              <a:r>
                <a:rPr lang="ru-RU" sz="1400" dirty="0"/>
                <a:t>Большинство счетов бюджетных организаций под контролем Казначейства</a:t>
              </a:r>
              <a:r>
                <a:rPr lang="en-US" sz="1400" dirty="0"/>
                <a:t>; </a:t>
              </a:r>
              <a:r>
                <a:rPr lang="ru-RU" sz="1400" dirty="0"/>
                <a:t>при этом у них сохраняется по несколько счетов в разных банках</a:t>
              </a:r>
              <a:r>
                <a:rPr lang="en-US" sz="1400" dirty="0"/>
                <a:t>.</a:t>
              </a:r>
            </a:p>
          </p:txBody>
        </p:sp>
        <p:sp>
          <p:nvSpPr>
            <p:cNvPr id="16" name="Oval 15">
              <a:extLst>
                <a:ext uri="{FF2B5EF4-FFF2-40B4-BE49-F238E27FC236}">
                  <a16:creationId xmlns:a16="http://schemas.microsoft.com/office/drawing/2014/main" id="{AFEA52D8-6EF3-E96B-AC17-D7D812BB2F09}"/>
                </a:ext>
              </a:extLst>
            </p:cNvPr>
            <p:cNvSpPr/>
            <p:nvPr/>
          </p:nvSpPr>
          <p:spPr>
            <a:xfrm>
              <a:off x="6753900" y="4011476"/>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565AD21D-AA9C-9F26-96E1-8CF61AFE5F1B}"/>
                </a:ext>
              </a:extLst>
            </p:cNvPr>
            <p:cNvSpPr/>
            <p:nvPr/>
          </p:nvSpPr>
          <p:spPr>
            <a:xfrm>
              <a:off x="7022414" y="2172508"/>
              <a:ext cx="4750484"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Bef>
                  <a:spcPct val="0"/>
                </a:spcBef>
                <a:spcAft>
                  <a:spcPct val="35000"/>
                </a:spcAft>
              </a:pPr>
              <a:r>
                <a:rPr lang="en-US" sz="1800" b="1" i="0" kern="1200" spc="50" baseline="0" dirty="0">
                  <a:solidFill>
                    <a:schemeClr val="accent1"/>
                  </a:solidFill>
                </a:rPr>
                <a:t>2010 </a:t>
              </a:r>
              <a:r>
                <a:rPr lang="ru-RU" b="1" spc="50" dirty="0">
                  <a:solidFill>
                    <a:srgbClr val="54311C"/>
                  </a:solidFill>
                </a:rPr>
                <a:t>Полное внедрение</a:t>
              </a:r>
              <a:r>
                <a:rPr lang="en-US" b="1" spc="50" dirty="0">
                  <a:solidFill>
                    <a:srgbClr val="54311C"/>
                  </a:solidFill>
                </a:rPr>
                <a:t> AGFIS</a:t>
              </a:r>
            </a:p>
            <a:p>
              <a:pPr marL="0" lvl="0" indent="0" defTabSz="800100">
                <a:lnSpc>
                  <a:spcPct val="100000"/>
                </a:lnSpc>
                <a:spcBef>
                  <a:spcPct val="0"/>
                </a:spcBef>
                <a:spcAft>
                  <a:spcPct val="35000"/>
                </a:spcAft>
                <a:buNone/>
              </a:pPr>
              <a:r>
                <a:rPr lang="ru-RU" sz="1400" dirty="0"/>
                <a:t>Все счета бюджетных организаций под контролем Казначейства</a:t>
              </a:r>
              <a:r>
                <a:rPr lang="en-US" sz="1400" dirty="0"/>
                <a:t>;</a:t>
              </a:r>
              <a:r>
                <a:rPr lang="ru-RU" sz="1400" dirty="0"/>
                <a:t> выполняется консолидация банковских счетов</a:t>
              </a:r>
              <a:r>
                <a:rPr lang="en-US" sz="1400" dirty="0"/>
                <a:t>;</a:t>
              </a:r>
              <a:r>
                <a:rPr lang="ru-RU" sz="1400" dirty="0"/>
                <a:t> банковские счета консолидируются по принципу «один счет на провинцию/регион/область»</a:t>
              </a:r>
              <a:endParaRPr lang="en-US" sz="1400" b="1" kern="1200" spc="50" baseline="0" dirty="0">
                <a:solidFill>
                  <a:srgbClr val="54311C"/>
                </a:solidFill>
              </a:endParaRPr>
            </a:p>
          </p:txBody>
        </p:sp>
        <p:sp>
          <p:nvSpPr>
            <p:cNvPr id="18" name="Oval 17">
              <a:extLst>
                <a:ext uri="{FF2B5EF4-FFF2-40B4-BE49-F238E27FC236}">
                  <a16:creationId xmlns:a16="http://schemas.microsoft.com/office/drawing/2014/main" id="{AA9EFEED-3A11-AFAC-A7F7-5F1FD77728F5}"/>
                </a:ext>
              </a:extLst>
            </p:cNvPr>
            <p:cNvSpPr/>
            <p:nvPr/>
          </p:nvSpPr>
          <p:spPr>
            <a:xfrm>
              <a:off x="8486833"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9" name="Freeform 18">
              <a:extLst>
                <a:ext uri="{FF2B5EF4-FFF2-40B4-BE49-F238E27FC236}">
                  <a16:creationId xmlns:a16="http://schemas.microsoft.com/office/drawing/2014/main" id="{3D7176A4-615D-9349-DC88-FC8F950E522B}"/>
                </a:ext>
              </a:extLst>
            </p:cNvPr>
            <p:cNvSpPr/>
            <p:nvPr/>
          </p:nvSpPr>
          <p:spPr>
            <a:xfrm>
              <a:off x="8625574" y="4531288"/>
              <a:ext cx="3229798" cy="1756689"/>
            </a:xfrm>
            <a:custGeom>
              <a:avLst/>
              <a:gdLst>
                <a:gd name="connsiteX0" fmla="*/ 0 w 1517906"/>
                <a:gd name="connsiteY0" fmla="*/ 0 h 1572520"/>
                <a:gd name="connsiteX1" fmla="*/ 1517906 w 1517906"/>
                <a:gd name="connsiteY1" fmla="*/ 0 h 1572520"/>
                <a:gd name="connsiteX2" fmla="*/ 1517906 w 1517906"/>
                <a:gd name="connsiteY2" fmla="*/ 1572520 h 1572520"/>
                <a:gd name="connsiteX3" fmla="*/ 0 w 1517906"/>
                <a:gd name="connsiteY3" fmla="*/ 1572520 h 1572520"/>
                <a:gd name="connsiteX4" fmla="*/ 0 w 1517906"/>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906" h="1572520">
                  <a:moveTo>
                    <a:pt x="0" y="0"/>
                  </a:moveTo>
                  <a:lnTo>
                    <a:pt x="1517906" y="0"/>
                  </a:lnTo>
                  <a:lnTo>
                    <a:pt x="1517906"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800" b="1" kern="1200" spc="50" baseline="0" dirty="0">
                  <a:solidFill>
                    <a:schemeClr val="accent1"/>
                  </a:solidFill>
                </a:rPr>
                <a:t>2023</a:t>
              </a:r>
            </a:p>
            <a:p>
              <a:pPr marL="0" lvl="0" indent="0" defTabSz="800100">
                <a:lnSpc>
                  <a:spcPct val="100000"/>
                </a:lnSpc>
                <a:spcBef>
                  <a:spcPct val="0"/>
                </a:spcBef>
                <a:spcAft>
                  <a:spcPct val="35000"/>
                </a:spcAft>
                <a:buNone/>
              </a:pPr>
              <a:r>
                <a:rPr lang="ru-RU" sz="1400" dirty="0"/>
                <a:t>Все банковские счета бюджетных организаций под контролем Казначейства</a:t>
              </a:r>
              <a:r>
                <a:rPr lang="en-US" sz="1400" dirty="0"/>
                <a:t>.</a:t>
              </a:r>
              <a:r>
                <a:rPr lang="ru-RU" sz="1400" dirty="0"/>
                <a:t> Консолидация банковских счетов: все счета консолидированы на ЕКС.</a:t>
              </a:r>
              <a:endParaRPr lang="en-US" sz="1400" b="1" kern="1200" spc="50" baseline="0" dirty="0">
                <a:solidFill>
                  <a:srgbClr val="54311C"/>
                </a:solidFill>
              </a:endParaRPr>
            </a:p>
          </p:txBody>
        </p:sp>
        <p:sp>
          <p:nvSpPr>
            <p:cNvPr id="20" name="Oval 19">
              <a:extLst>
                <a:ext uri="{FF2B5EF4-FFF2-40B4-BE49-F238E27FC236}">
                  <a16:creationId xmlns:a16="http://schemas.microsoft.com/office/drawing/2014/main" id="{870B2B44-057F-D78B-D8F4-C9A2F1E4B374}"/>
                </a:ext>
              </a:extLst>
            </p:cNvPr>
            <p:cNvSpPr/>
            <p:nvPr/>
          </p:nvSpPr>
          <p:spPr>
            <a:xfrm>
              <a:off x="10224548"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pic>
        <p:nvPicPr>
          <p:cNvPr id="5" name="Picture 4">
            <a:extLst>
              <a:ext uri="{FF2B5EF4-FFF2-40B4-BE49-F238E27FC236}">
                <a16:creationId xmlns:a16="http://schemas.microsoft.com/office/drawing/2014/main" id="{5F1E60D5-5DED-4DCA-734C-319DB4443662}"/>
              </a:ext>
            </a:extLst>
          </p:cNvPr>
          <p:cNvPicPr>
            <a:picLocks noChangeAspect="1"/>
          </p:cNvPicPr>
          <p:nvPr/>
        </p:nvPicPr>
        <p:blipFill>
          <a:blip r:embed="rId4"/>
          <a:stretch>
            <a:fillRect/>
          </a:stretch>
        </p:blipFill>
        <p:spPr>
          <a:xfrm>
            <a:off x="0" y="-4519"/>
            <a:ext cx="1641987" cy="1616331"/>
          </a:xfrm>
          <a:prstGeom prst="rect">
            <a:avLst/>
          </a:prstGeom>
        </p:spPr>
      </p:pic>
    </p:spTree>
    <p:extLst>
      <p:ext uri="{BB962C8B-B14F-4D97-AF65-F5344CB8AC3E}">
        <p14:creationId xmlns:p14="http://schemas.microsoft.com/office/powerpoint/2010/main" val="38148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E23193-9E88-BC4D-A0C2-CE2C71664769}"/>
              </a:ext>
            </a:extLst>
          </p:cNvPr>
          <p:cNvPicPr>
            <a:picLocks noGrp="1" noChangeAspect="1"/>
          </p:cNvPicPr>
          <p:nvPr>
            <p:ph idx="1"/>
          </p:nvPr>
        </p:nvPicPr>
        <p:blipFill>
          <a:blip r:embed="rId2"/>
          <a:stretch>
            <a:fillRect/>
          </a:stretch>
        </p:blipFill>
        <p:spPr>
          <a:xfrm>
            <a:off x="0" y="1471901"/>
            <a:ext cx="12192000" cy="5417182"/>
          </a:xfrm>
          <a:noFill/>
          <a:ln>
            <a:solidFill>
              <a:srgbClr val="A50021"/>
            </a:solidFill>
          </a:ln>
        </p:spPr>
      </p:pic>
      <p:sp>
        <p:nvSpPr>
          <p:cNvPr id="5" name="Slide Number Placeholder 4">
            <a:extLst>
              <a:ext uri="{FF2B5EF4-FFF2-40B4-BE49-F238E27FC236}">
                <a16:creationId xmlns:a16="http://schemas.microsoft.com/office/drawing/2014/main" id="{5F25107C-1DFA-923B-D502-898D69182831}"/>
              </a:ext>
            </a:extLst>
          </p:cNvPr>
          <p:cNvSpPr>
            <a:spLocks noGrp="1"/>
          </p:cNvSpPr>
          <p:nvPr>
            <p:ph type="sldNum" sz="quarter" idx="23"/>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5</a:t>
            </a:fld>
            <a:endParaRPr lang="en-US"/>
          </a:p>
        </p:txBody>
      </p:sp>
      <p:sp>
        <p:nvSpPr>
          <p:cNvPr id="10" name="TextBox 9">
            <a:extLst>
              <a:ext uri="{FF2B5EF4-FFF2-40B4-BE49-F238E27FC236}">
                <a16:creationId xmlns:a16="http://schemas.microsoft.com/office/drawing/2014/main" id="{533E893D-5DBF-E695-88FF-BC853A632CE2}"/>
              </a:ext>
            </a:extLst>
          </p:cNvPr>
          <p:cNvSpPr txBox="1"/>
          <p:nvPr/>
        </p:nvSpPr>
        <p:spPr>
          <a:xfrm>
            <a:off x="2581150" y="1686589"/>
            <a:ext cx="6990973" cy="430887"/>
          </a:xfrm>
          <a:prstGeom prst="rect">
            <a:avLst/>
          </a:prstGeom>
          <a:noFill/>
        </p:spPr>
        <p:txBody>
          <a:bodyPr wrap="square">
            <a:spAutoFit/>
          </a:bodyPr>
          <a:lstStyle/>
          <a:p>
            <a:pPr lvl="0" algn="ctr"/>
            <a:r>
              <a:rPr lang="ru-RU" sz="2200" b="1" dirty="0">
                <a:solidFill>
                  <a:schemeClr val="bg1">
                    <a:lumMod val="85000"/>
                  </a:schemeClr>
                </a:solidFill>
              </a:rPr>
              <a:t>Классификация государственного сектора в Албании </a:t>
            </a:r>
            <a:endParaRPr lang="en-US" sz="2200" b="1" dirty="0">
              <a:solidFill>
                <a:schemeClr val="bg1">
                  <a:lumMod val="85000"/>
                </a:schemeClr>
              </a:solidFill>
            </a:endParaRPr>
          </a:p>
        </p:txBody>
      </p:sp>
      <p:sp>
        <p:nvSpPr>
          <p:cNvPr id="13" name="TextBox 12">
            <a:extLst>
              <a:ext uri="{FF2B5EF4-FFF2-40B4-BE49-F238E27FC236}">
                <a16:creationId xmlns:a16="http://schemas.microsoft.com/office/drawing/2014/main" id="{31FBA817-946B-2224-86D6-23277EC5388B}"/>
              </a:ext>
            </a:extLst>
          </p:cNvPr>
          <p:cNvSpPr txBox="1"/>
          <p:nvPr/>
        </p:nvSpPr>
        <p:spPr>
          <a:xfrm>
            <a:off x="3321424" y="2887797"/>
            <a:ext cx="5646267" cy="400110"/>
          </a:xfrm>
          <a:prstGeom prst="rect">
            <a:avLst/>
          </a:prstGeom>
          <a:noFill/>
        </p:spPr>
        <p:txBody>
          <a:bodyPr wrap="square">
            <a:spAutoFit/>
          </a:bodyPr>
          <a:lstStyle/>
          <a:p>
            <a:pPr lvl="0"/>
            <a:r>
              <a:rPr lang="ru-RU" sz="2000" b="1" dirty="0">
                <a:solidFill>
                  <a:schemeClr val="accent2">
                    <a:lumMod val="25000"/>
                  </a:schemeClr>
                </a:solidFill>
              </a:rPr>
              <a:t>Институциональные сектора / </a:t>
            </a:r>
            <a:r>
              <a:rPr lang="ru-RU" sz="2000" b="1" dirty="0" err="1">
                <a:solidFill>
                  <a:schemeClr val="accent2">
                    <a:lumMod val="25000"/>
                  </a:schemeClr>
                </a:solidFill>
              </a:rPr>
              <a:t>субсектора</a:t>
            </a:r>
            <a:endParaRPr lang="en-US" sz="2000" b="1" dirty="0">
              <a:solidFill>
                <a:schemeClr val="accent2">
                  <a:lumMod val="25000"/>
                </a:schemeClr>
              </a:solidFill>
            </a:endParaRPr>
          </a:p>
        </p:txBody>
      </p:sp>
      <p:sp>
        <p:nvSpPr>
          <p:cNvPr id="17" name="TextBox 16">
            <a:extLst>
              <a:ext uri="{FF2B5EF4-FFF2-40B4-BE49-F238E27FC236}">
                <a16:creationId xmlns:a16="http://schemas.microsoft.com/office/drawing/2014/main" id="{85BF8E67-1103-104D-8D87-28BC3AFA989D}"/>
              </a:ext>
            </a:extLst>
          </p:cNvPr>
          <p:cNvSpPr txBox="1"/>
          <p:nvPr/>
        </p:nvSpPr>
        <p:spPr>
          <a:xfrm>
            <a:off x="1613647" y="3457288"/>
            <a:ext cx="3423727" cy="369332"/>
          </a:xfrm>
          <a:prstGeom prst="rect">
            <a:avLst/>
          </a:prstGeom>
          <a:noFill/>
        </p:spPr>
        <p:txBody>
          <a:bodyPr wrap="square">
            <a:spAutoFit/>
          </a:bodyPr>
          <a:lstStyle/>
          <a:p>
            <a:pPr lvl="0"/>
            <a:r>
              <a:rPr lang="ru-RU" dirty="0"/>
              <a:t>Центральное правительство</a:t>
            </a:r>
            <a:endParaRPr lang="en-US" dirty="0"/>
          </a:p>
        </p:txBody>
      </p:sp>
      <p:sp>
        <p:nvSpPr>
          <p:cNvPr id="21" name="TextBox 20">
            <a:extLst>
              <a:ext uri="{FF2B5EF4-FFF2-40B4-BE49-F238E27FC236}">
                <a16:creationId xmlns:a16="http://schemas.microsoft.com/office/drawing/2014/main" id="{A50F8982-BCC7-2333-270B-3DA40F2921AF}"/>
              </a:ext>
            </a:extLst>
          </p:cNvPr>
          <p:cNvSpPr txBox="1"/>
          <p:nvPr/>
        </p:nvSpPr>
        <p:spPr>
          <a:xfrm>
            <a:off x="7436224" y="3465037"/>
            <a:ext cx="4471029" cy="369332"/>
          </a:xfrm>
          <a:prstGeom prst="rect">
            <a:avLst/>
          </a:prstGeom>
          <a:noFill/>
        </p:spPr>
        <p:txBody>
          <a:bodyPr wrap="square">
            <a:spAutoFit/>
          </a:bodyPr>
          <a:lstStyle/>
          <a:p>
            <a:pPr lvl="0"/>
            <a:r>
              <a:rPr lang="ru-RU" dirty="0"/>
              <a:t>Органы местного самоуправления (ОМСУ)</a:t>
            </a:r>
            <a:endParaRPr lang="en-US" dirty="0"/>
          </a:p>
        </p:txBody>
      </p:sp>
      <p:sp>
        <p:nvSpPr>
          <p:cNvPr id="25" name="TextBox 24">
            <a:extLst>
              <a:ext uri="{FF2B5EF4-FFF2-40B4-BE49-F238E27FC236}">
                <a16:creationId xmlns:a16="http://schemas.microsoft.com/office/drawing/2014/main" id="{22D92CC2-5222-CBCB-AD47-9B58BDB74869}"/>
              </a:ext>
            </a:extLst>
          </p:cNvPr>
          <p:cNvSpPr txBox="1"/>
          <p:nvPr/>
        </p:nvSpPr>
        <p:spPr>
          <a:xfrm>
            <a:off x="120073" y="3873713"/>
            <a:ext cx="12127345" cy="861774"/>
          </a:xfrm>
          <a:prstGeom prst="rect">
            <a:avLst/>
          </a:prstGeom>
          <a:noFill/>
        </p:spPr>
        <p:txBody>
          <a:bodyPr wrap="square">
            <a:spAutoFit/>
          </a:bodyPr>
          <a:lstStyle/>
          <a:p>
            <a:pPr lvl="0"/>
            <a:r>
              <a:rPr lang="en-US" sz="2000" u="none" dirty="0">
                <a:solidFill>
                  <a:schemeClr val="tx1"/>
                </a:solidFill>
              </a:rPr>
              <a:t>					</a:t>
            </a:r>
            <a:r>
              <a:rPr lang="ru-RU" sz="2000" u="none" dirty="0">
                <a:solidFill>
                  <a:schemeClr val="tx1"/>
                </a:solidFill>
              </a:rPr>
              <a:t>Специальные фонды</a:t>
            </a:r>
            <a:endParaRPr lang="en-US" sz="2000" u="none" dirty="0">
              <a:solidFill>
                <a:schemeClr val="tx1"/>
              </a:solidFill>
            </a:endParaRPr>
          </a:p>
          <a:p>
            <a:pPr lvl="0"/>
            <a:r>
              <a:rPr lang="en-US" sz="1000" dirty="0"/>
              <a:t>                                                                                                                                                                       </a:t>
            </a:r>
            <a:endParaRPr lang="en-US" sz="1000" u="none" dirty="0">
              <a:solidFill>
                <a:schemeClr val="tx1"/>
              </a:solidFill>
            </a:endParaRPr>
          </a:p>
          <a:p>
            <a:pPr lvl="0"/>
            <a:r>
              <a:rPr lang="en-US" sz="2000" u="none" dirty="0">
                <a:solidFill>
                  <a:schemeClr val="tx1"/>
                </a:solidFill>
              </a:rPr>
              <a:t> </a:t>
            </a:r>
            <a:r>
              <a:rPr lang="en-US" sz="1800" dirty="0">
                <a:solidFill>
                  <a:schemeClr val="tx1"/>
                </a:solidFill>
              </a:rPr>
              <a:t>            </a:t>
            </a:r>
            <a:r>
              <a:rPr lang="ru-RU" sz="1600" dirty="0">
                <a:solidFill>
                  <a:schemeClr val="tx1"/>
                </a:solidFill>
              </a:rPr>
              <a:t>Социальное обеспечение</a:t>
            </a:r>
            <a:r>
              <a:rPr lang="en-US" sz="1600" dirty="0">
                <a:solidFill>
                  <a:schemeClr val="tx1"/>
                </a:solidFill>
              </a:rPr>
              <a:t>        </a:t>
            </a:r>
            <a:r>
              <a:rPr lang="ru-RU" sz="1600" dirty="0">
                <a:solidFill>
                  <a:schemeClr val="tx1"/>
                </a:solidFill>
              </a:rPr>
              <a:t>       </a:t>
            </a:r>
            <a:r>
              <a:rPr lang="en-US" sz="1600" dirty="0">
                <a:solidFill>
                  <a:schemeClr val="tx1"/>
                </a:solidFill>
              </a:rPr>
              <a:t>   </a:t>
            </a:r>
            <a:r>
              <a:rPr lang="ru-RU" sz="1600" dirty="0">
                <a:solidFill>
                  <a:schemeClr val="tx1"/>
                </a:solidFill>
              </a:rPr>
              <a:t>Медицинское страхование</a:t>
            </a:r>
            <a:r>
              <a:rPr lang="en-US" sz="1600" dirty="0">
                <a:solidFill>
                  <a:schemeClr val="tx1"/>
                </a:solidFill>
              </a:rPr>
              <a:t>   </a:t>
            </a:r>
            <a:r>
              <a:rPr lang="ru-RU" sz="1600" dirty="0">
                <a:solidFill>
                  <a:schemeClr val="tx1"/>
                </a:solidFill>
              </a:rPr>
              <a:t>                   </a:t>
            </a:r>
            <a:r>
              <a:rPr lang="en-US" sz="1600" dirty="0">
                <a:solidFill>
                  <a:schemeClr val="tx1"/>
                </a:solidFill>
              </a:rPr>
              <a:t> </a:t>
            </a:r>
            <a:r>
              <a:rPr lang="ru-RU" sz="1600" dirty="0">
                <a:solidFill>
                  <a:schemeClr val="tx1"/>
                </a:solidFill>
              </a:rPr>
              <a:t>      </a:t>
            </a:r>
            <a:r>
              <a:rPr lang="en-US" sz="1600" dirty="0">
                <a:solidFill>
                  <a:schemeClr val="tx1"/>
                </a:solidFill>
              </a:rPr>
              <a:t>  </a:t>
            </a:r>
            <a:r>
              <a:rPr lang="ru-RU" sz="1600" dirty="0">
                <a:solidFill>
                  <a:schemeClr val="tx1"/>
                </a:solidFill>
              </a:rPr>
              <a:t>Компенсация имущества бывшим владельцам</a:t>
            </a:r>
            <a:endParaRPr lang="en-US" sz="1600" dirty="0">
              <a:solidFill>
                <a:schemeClr val="tx1"/>
              </a:solidFill>
            </a:endParaRPr>
          </a:p>
        </p:txBody>
      </p:sp>
      <p:pic>
        <p:nvPicPr>
          <p:cNvPr id="29" name="Picture 28">
            <a:extLst>
              <a:ext uri="{FF2B5EF4-FFF2-40B4-BE49-F238E27FC236}">
                <a16:creationId xmlns:a16="http://schemas.microsoft.com/office/drawing/2014/main" id="{D54A14A5-82A5-FCAE-9D3B-C1D62A1BD375}"/>
              </a:ext>
            </a:extLst>
          </p:cNvPr>
          <p:cNvPicPr>
            <a:picLocks noChangeAspect="1"/>
          </p:cNvPicPr>
          <p:nvPr/>
        </p:nvPicPr>
        <p:blipFill>
          <a:blip r:embed="rId3"/>
          <a:stretch>
            <a:fillRect/>
          </a:stretch>
        </p:blipFill>
        <p:spPr>
          <a:xfrm>
            <a:off x="719879" y="4439630"/>
            <a:ext cx="209579" cy="209579"/>
          </a:xfrm>
          <a:prstGeom prst="rect">
            <a:avLst/>
          </a:prstGeom>
        </p:spPr>
      </p:pic>
      <p:pic>
        <p:nvPicPr>
          <p:cNvPr id="36" name="Picture 35">
            <a:extLst>
              <a:ext uri="{FF2B5EF4-FFF2-40B4-BE49-F238E27FC236}">
                <a16:creationId xmlns:a16="http://schemas.microsoft.com/office/drawing/2014/main" id="{D9B31441-E385-20FA-3660-C8AF5A652231}"/>
              </a:ext>
            </a:extLst>
          </p:cNvPr>
          <p:cNvPicPr>
            <a:picLocks noChangeAspect="1"/>
          </p:cNvPicPr>
          <p:nvPr/>
        </p:nvPicPr>
        <p:blipFill>
          <a:blip r:embed="rId3"/>
          <a:stretch>
            <a:fillRect/>
          </a:stretch>
        </p:blipFill>
        <p:spPr>
          <a:xfrm>
            <a:off x="3707314" y="4458797"/>
            <a:ext cx="209579" cy="209579"/>
          </a:xfrm>
          <a:prstGeom prst="rect">
            <a:avLst/>
          </a:prstGeom>
        </p:spPr>
      </p:pic>
      <p:pic>
        <p:nvPicPr>
          <p:cNvPr id="38" name="Picture 37">
            <a:extLst>
              <a:ext uri="{FF2B5EF4-FFF2-40B4-BE49-F238E27FC236}">
                <a16:creationId xmlns:a16="http://schemas.microsoft.com/office/drawing/2014/main" id="{F93EE7EF-7D0C-7899-FDE3-EA869233E435}"/>
              </a:ext>
            </a:extLst>
          </p:cNvPr>
          <p:cNvPicPr>
            <a:picLocks noChangeAspect="1"/>
          </p:cNvPicPr>
          <p:nvPr/>
        </p:nvPicPr>
        <p:blipFill>
          <a:blip r:embed="rId3"/>
          <a:stretch>
            <a:fillRect/>
          </a:stretch>
        </p:blipFill>
        <p:spPr>
          <a:xfrm>
            <a:off x="7699686" y="4435550"/>
            <a:ext cx="229238" cy="229238"/>
          </a:xfrm>
          <a:prstGeom prst="rect">
            <a:avLst/>
          </a:prstGeom>
        </p:spPr>
      </p:pic>
      <p:sp>
        <p:nvSpPr>
          <p:cNvPr id="40" name="TextBox 39">
            <a:extLst>
              <a:ext uri="{FF2B5EF4-FFF2-40B4-BE49-F238E27FC236}">
                <a16:creationId xmlns:a16="http://schemas.microsoft.com/office/drawing/2014/main" id="{8B511770-0DAC-B686-0BD3-14AFA3CDC5EC}"/>
              </a:ext>
            </a:extLst>
          </p:cNvPr>
          <p:cNvSpPr txBox="1"/>
          <p:nvPr/>
        </p:nvSpPr>
        <p:spPr>
          <a:xfrm>
            <a:off x="120073" y="4909714"/>
            <a:ext cx="4106434" cy="338554"/>
          </a:xfrm>
          <a:prstGeom prst="rect">
            <a:avLst/>
          </a:prstGeom>
          <a:noFill/>
        </p:spPr>
        <p:txBody>
          <a:bodyPr wrap="square">
            <a:spAutoFit/>
          </a:bodyPr>
          <a:lstStyle/>
          <a:p>
            <a:pPr lvl="0"/>
            <a:r>
              <a:rPr lang="ru-RU" sz="1600" dirty="0"/>
              <a:t>Государственные</a:t>
            </a:r>
            <a:r>
              <a:rPr lang="ru-RU" sz="1600" u="none" dirty="0"/>
              <a:t> финансовые корпорации</a:t>
            </a:r>
            <a:endParaRPr lang="en-US" sz="1600" u="none" dirty="0"/>
          </a:p>
        </p:txBody>
      </p:sp>
      <p:sp>
        <p:nvSpPr>
          <p:cNvPr id="42" name="TextBox 41">
            <a:extLst>
              <a:ext uri="{FF2B5EF4-FFF2-40B4-BE49-F238E27FC236}">
                <a16:creationId xmlns:a16="http://schemas.microsoft.com/office/drawing/2014/main" id="{BA23337F-8C97-72AA-4EC8-01F0D9E560FC}"/>
              </a:ext>
            </a:extLst>
          </p:cNvPr>
          <p:cNvSpPr txBox="1"/>
          <p:nvPr/>
        </p:nvSpPr>
        <p:spPr>
          <a:xfrm>
            <a:off x="4840941" y="4893460"/>
            <a:ext cx="2310637" cy="369332"/>
          </a:xfrm>
          <a:prstGeom prst="rect">
            <a:avLst/>
          </a:prstGeom>
          <a:noFill/>
        </p:spPr>
        <p:txBody>
          <a:bodyPr wrap="square">
            <a:spAutoFit/>
          </a:bodyPr>
          <a:lstStyle/>
          <a:p>
            <a:pPr lvl="0"/>
            <a:r>
              <a:rPr lang="ru-RU" dirty="0"/>
              <a:t>Центральный банк</a:t>
            </a:r>
            <a:endParaRPr lang="en-US" dirty="0"/>
          </a:p>
        </p:txBody>
      </p:sp>
      <p:sp>
        <p:nvSpPr>
          <p:cNvPr id="44" name="TextBox 43">
            <a:extLst>
              <a:ext uri="{FF2B5EF4-FFF2-40B4-BE49-F238E27FC236}">
                <a16:creationId xmlns:a16="http://schemas.microsoft.com/office/drawing/2014/main" id="{6D953F09-2756-D6C3-1957-7C73F3B17CB4}"/>
              </a:ext>
            </a:extLst>
          </p:cNvPr>
          <p:cNvSpPr txBox="1"/>
          <p:nvPr/>
        </p:nvSpPr>
        <p:spPr>
          <a:xfrm>
            <a:off x="7766013" y="4880343"/>
            <a:ext cx="4288078" cy="338554"/>
          </a:xfrm>
          <a:prstGeom prst="rect">
            <a:avLst/>
          </a:prstGeom>
          <a:noFill/>
        </p:spPr>
        <p:txBody>
          <a:bodyPr wrap="square">
            <a:spAutoFit/>
          </a:bodyPr>
          <a:lstStyle/>
          <a:p>
            <a:pPr lvl="0"/>
            <a:r>
              <a:rPr lang="ru-RU" sz="1600" dirty="0"/>
              <a:t>Государственные</a:t>
            </a:r>
            <a:r>
              <a:rPr lang="ru-RU" sz="1600" u="none" dirty="0"/>
              <a:t> нефинансовые корпорации</a:t>
            </a:r>
            <a:endParaRPr lang="en-US" sz="1600" u="none" dirty="0"/>
          </a:p>
        </p:txBody>
      </p:sp>
      <p:sp>
        <p:nvSpPr>
          <p:cNvPr id="46" name="TextBox 45">
            <a:extLst>
              <a:ext uri="{FF2B5EF4-FFF2-40B4-BE49-F238E27FC236}">
                <a16:creationId xmlns:a16="http://schemas.microsoft.com/office/drawing/2014/main" id="{5EF7A798-8815-5978-DC55-74527AF95D48}"/>
              </a:ext>
            </a:extLst>
          </p:cNvPr>
          <p:cNvSpPr txBox="1"/>
          <p:nvPr/>
        </p:nvSpPr>
        <p:spPr>
          <a:xfrm>
            <a:off x="1976718" y="5868387"/>
            <a:ext cx="7987553" cy="400110"/>
          </a:xfrm>
          <a:prstGeom prst="rect">
            <a:avLst/>
          </a:prstGeom>
          <a:noFill/>
        </p:spPr>
        <p:txBody>
          <a:bodyPr wrap="square">
            <a:spAutoFit/>
          </a:bodyPr>
          <a:lstStyle/>
          <a:p>
            <a:pPr lvl="0"/>
            <a:r>
              <a:rPr lang="ru-RU" sz="2000" b="1" dirty="0">
                <a:solidFill>
                  <a:schemeClr val="bg1">
                    <a:lumMod val="95000"/>
                  </a:schemeClr>
                </a:solidFill>
              </a:rPr>
              <a:t>Внебюджетные институциональные сектора / </a:t>
            </a:r>
            <a:r>
              <a:rPr lang="ru-RU" sz="2000" b="1" dirty="0" err="1">
                <a:solidFill>
                  <a:schemeClr val="bg1">
                    <a:lumMod val="95000"/>
                  </a:schemeClr>
                </a:solidFill>
              </a:rPr>
              <a:t>субсектора</a:t>
            </a:r>
            <a:endParaRPr lang="en-US" sz="2000" b="1" dirty="0">
              <a:solidFill>
                <a:schemeClr val="bg1">
                  <a:lumMod val="95000"/>
                </a:schemeClr>
              </a:solidFill>
            </a:endParaRPr>
          </a:p>
        </p:txBody>
      </p:sp>
      <p:sp>
        <p:nvSpPr>
          <p:cNvPr id="48" name="TextBox 47">
            <a:extLst>
              <a:ext uri="{FF2B5EF4-FFF2-40B4-BE49-F238E27FC236}">
                <a16:creationId xmlns:a16="http://schemas.microsoft.com/office/drawing/2014/main" id="{32FE31F1-F1EA-E757-A68E-6C73C0049AD4}"/>
              </a:ext>
            </a:extLst>
          </p:cNvPr>
          <p:cNvSpPr txBox="1"/>
          <p:nvPr/>
        </p:nvSpPr>
        <p:spPr>
          <a:xfrm>
            <a:off x="120073" y="6398728"/>
            <a:ext cx="6065574" cy="338554"/>
          </a:xfrm>
          <a:prstGeom prst="rect">
            <a:avLst/>
          </a:prstGeom>
          <a:noFill/>
        </p:spPr>
        <p:txBody>
          <a:bodyPr wrap="square">
            <a:spAutoFit/>
          </a:bodyPr>
          <a:lstStyle/>
          <a:p>
            <a:pPr lvl="0"/>
            <a:r>
              <a:rPr lang="ru-RU" sz="1600" dirty="0"/>
              <a:t>Внебюджетные структуры центрального правительства</a:t>
            </a:r>
            <a:endParaRPr lang="en-US" sz="1600" dirty="0"/>
          </a:p>
        </p:txBody>
      </p:sp>
      <p:sp>
        <p:nvSpPr>
          <p:cNvPr id="50" name="TextBox 49">
            <a:extLst>
              <a:ext uri="{FF2B5EF4-FFF2-40B4-BE49-F238E27FC236}">
                <a16:creationId xmlns:a16="http://schemas.microsoft.com/office/drawing/2014/main" id="{8CF00555-FCB8-22A8-A59B-AA8BC9D97D55}"/>
              </a:ext>
            </a:extLst>
          </p:cNvPr>
          <p:cNvSpPr txBox="1"/>
          <p:nvPr/>
        </p:nvSpPr>
        <p:spPr>
          <a:xfrm>
            <a:off x="7264222" y="6378582"/>
            <a:ext cx="4288079" cy="369332"/>
          </a:xfrm>
          <a:prstGeom prst="rect">
            <a:avLst/>
          </a:prstGeom>
          <a:noFill/>
        </p:spPr>
        <p:txBody>
          <a:bodyPr wrap="square">
            <a:spAutoFit/>
          </a:bodyPr>
          <a:lstStyle/>
          <a:p>
            <a:pPr lvl="0"/>
            <a:r>
              <a:rPr lang="ru-RU" dirty="0"/>
              <a:t>Внебюджетные структуры ОМСУ</a:t>
            </a:r>
            <a:endParaRPr lang="en-US" dirty="0"/>
          </a:p>
        </p:txBody>
      </p:sp>
      <p:sp>
        <p:nvSpPr>
          <p:cNvPr id="52" name="TextBox 51">
            <a:extLst>
              <a:ext uri="{FF2B5EF4-FFF2-40B4-BE49-F238E27FC236}">
                <a16:creationId xmlns:a16="http://schemas.microsoft.com/office/drawing/2014/main" id="{14A205CE-EB1A-9676-E740-B74F22F48E0F}"/>
              </a:ext>
            </a:extLst>
          </p:cNvPr>
          <p:cNvSpPr txBox="1"/>
          <p:nvPr/>
        </p:nvSpPr>
        <p:spPr>
          <a:xfrm>
            <a:off x="120073" y="545033"/>
            <a:ext cx="11787181" cy="830997"/>
          </a:xfrm>
          <a:prstGeom prst="rect">
            <a:avLst/>
          </a:prstGeom>
          <a:noFill/>
        </p:spPr>
        <p:txBody>
          <a:bodyPr wrap="square">
            <a:spAutoFit/>
          </a:bodyPr>
          <a:lstStyle/>
          <a:p>
            <a:pPr algn="just"/>
            <a:r>
              <a:rPr lang="ru-RU" sz="1600" dirty="0">
                <a:solidFill>
                  <a:schemeClr val="tx1">
                    <a:hueOff val="0"/>
                    <a:satOff val="0"/>
                    <a:lumOff val="0"/>
                    <a:alphaOff val="0"/>
                  </a:schemeClr>
                </a:solidFill>
              </a:rPr>
              <a:t>Одной из задач является обеспечение всестороннего охвата ЕКС, т.е. в идеале он должен включать остатки денежных средств всех государственных организаций, как бюджетных, так и внебюджетных, для обеспечения полной консолидации денежных средств государства</a:t>
            </a:r>
            <a:r>
              <a:rPr lang="en-US" sz="1600" dirty="0">
                <a:solidFill>
                  <a:schemeClr val="tx1">
                    <a:hueOff val="0"/>
                    <a:satOff val="0"/>
                    <a:lumOff val="0"/>
                    <a:alphaOff val="0"/>
                  </a:schemeClr>
                </a:solidFill>
              </a:rPr>
              <a:t>.</a:t>
            </a:r>
          </a:p>
        </p:txBody>
      </p:sp>
      <p:sp>
        <p:nvSpPr>
          <p:cNvPr id="53" name="Title 1">
            <a:extLst>
              <a:ext uri="{FF2B5EF4-FFF2-40B4-BE49-F238E27FC236}">
                <a16:creationId xmlns:a16="http://schemas.microsoft.com/office/drawing/2014/main" id="{513AFA42-2A06-A62D-47D4-DB5DB281C29F}"/>
              </a:ext>
            </a:extLst>
          </p:cNvPr>
          <p:cNvSpPr txBox="1">
            <a:spLocks/>
          </p:cNvSpPr>
          <p:nvPr/>
        </p:nvSpPr>
        <p:spPr>
          <a:xfrm>
            <a:off x="4436086" y="145604"/>
            <a:ext cx="2715492" cy="50789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ru-RU" sz="4000" b="1" spc="0" dirty="0">
                <a:ln/>
                <a:solidFill>
                  <a:schemeClr val="accent6">
                    <a:lumMod val="75000"/>
                  </a:schemeClr>
                </a:solidFill>
                <a:latin typeface="+mn-lt"/>
              </a:rPr>
              <a:t>ОХВАТ</a:t>
            </a:r>
            <a:endParaRPr lang="en-US" sz="4000" b="1" spc="0" dirty="0">
              <a:ln/>
              <a:solidFill>
                <a:schemeClr val="accent6">
                  <a:lumMod val="75000"/>
                </a:schemeClr>
              </a:solidFill>
              <a:latin typeface="+mn-lt"/>
            </a:endParaRPr>
          </a:p>
        </p:txBody>
      </p:sp>
    </p:spTree>
    <p:extLst>
      <p:ext uri="{BB962C8B-B14F-4D97-AF65-F5344CB8AC3E}">
        <p14:creationId xmlns:p14="http://schemas.microsoft.com/office/powerpoint/2010/main" val="158850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67BE-B026-1F48-8512-45DC759CD8AE}"/>
              </a:ext>
            </a:extLst>
          </p:cNvPr>
          <p:cNvSpPr>
            <a:spLocks noGrp="1"/>
          </p:cNvSpPr>
          <p:nvPr>
            <p:ph type="title"/>
          </p:nvPr>
        </p:nvSpPr>
        <p:spPr>
          <a:xfrm>
            <a:off x="4181444" y="258244"/>
            <a:ext cx="4337234" cy="779849"/>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b="1" spc="0" dirty="0">
                <a:ln/>
                <a:solidFill>
                  <a:schemeClr val="accent6">
                    <a:lumMod val="75000"/>
                  </a:schemeClr>
                </a:solidFill>
                <a:latin typeface="+mn-lt"/>
              </a:rPr>
              <a:t>ОХВАТ</a:t>
            </a:r>
            <a:endParaRPr lang="en-US" b="1" spc="0" dirty="0">
              <a:ln/>
              <a:solidFill>
                <a:schemeClr val="accent6">
                  <a:lumMod val="75000"/>
                </a:schemeClr>
              </a:solidFill>
              <a:latin typeface="+mn-lt"/>
            </a:endParaRPr>
          </a:p>
        </p:txBody>
      </p:sp>
      <p:sp>
        <p:nvSpPr>
          <p:cNvPr id="20" name="Text Placeholder 19">
            <a:extLst>
              <a:ext uri="{FF2B5EF4-FFF2-40B4-BE49-F238E27FC236}">
                <a16:creationId xmlns:a16="http://schemas.microsoft.com/office/drawing/2014/main" id="{D32DDF84-DF3E-9DBB-67F6-123251884EE5}"/>
              </a:ext>
            </a:extLst>
          </p:cNvPr>
          <p:cNvSpPr>
            <a:spLocks noGrp="1"/>
          </p:cNvSpPr>
          <p:nvPr>
            <p:ph type="body" sz="quarter" idx="26"/>
          </p:nvPr>
        </p:nvSpPr>
        <p:spPr>
          <a:xfrm>
            <a:off x="399425" y="2179638"/>
            <a:ext cx="1743075" cy="3884612"/>
          </a:xfrm>
        </p:spPr>
        <p:txBody>
          <a:bodyPr/>
          <a:lstStyle/>
          <a:p>
            <a:r>
              <a:rPr lang="en-US" dirty="0">
                <a:solidFill>
                  <a:schemeClr val="accent2">
                    <a:lumMod val="25000"/>
                    <a:alpha val="10000"/>
                  </a:schemeClr>
                </a:solidFill>
              </a:rPr>
              <a:t>1</a:t>
            </a:r>
          </a:p>
        </p:txBody>
      </p:sp>
      <p:sp>
        <p:nvSpPr>
          <p:cNvPr id="5" name="Text Placeholder 4">
            <a:extLst>
              <a:ext uri="{FF2B5EF4-FFF2-40B4-BE49-F238E27FC236}">
                <a16:creationId xmlns:a16="http://schemas.microsoft.com/office/drawing/2014/main" id="{AA5C3CFB-D853-978B-6688-1A361A5D690D}"/>
              </a:ext>
            </a:extLst>
          </p:cNvPr>
          <p:cNvSpPr>
            <a:spLocks noGrp="1"/>
          </p:cNvSpPr>
          <p:nvPr>
            <p:ph type="body" sz="quarter" idx="15"/>
          </p:nvPr>
        </p:nvSpPr>
        <p:spPr>
          <a:xfrm>
            <a:off x="1242672" y="2832928"/>
            <a:ext cx="1743062" cy="2158264"/>
          </a:xfrm>
        </p:spPr>
        <p:txBody>
          <a:bodyPr/>
          <a:lstStyle/>
          <a:p>
            <a:pPr marL="182880" indent="-182880">
              <a:buClr>
                <a:srgbClr val="00B050"/>
              </a:buClr>
              <a:buFont typeface="Wingdings" panose="05000000000000000000" pitchFamily="2" charset="2"/>
              <a:buChar char="§"/>
            </a:pPr>
            <a:r>
              <a:rPr lang="ru-RU" sz="1800" b="1" dirty="0">
                <a:solidFill>
                  <a:srgbClr val="54311C"/>
                </a:solidFill>
              </a:rPr>
              <a:t>ЕКС</a:t>
            </a:r>
            <a:r>
              <a:rPr lang="en-US" sz="1800" b="1" dirty="0">
                <a:solidFill>
                  <a:srgbClr val="54311C"/>
                </a:solidFill>
              </a:rPr>
              <a:t> - ALL</a:t>
            </a:r>
          </a:p>
          <a:p>
            <a:pPr marL="182880" indent="-182880">
              <a:buClr>
                <a:srgbClr val="00B050"/>
              </a:buClr>
              <a:buFont typeface="Wingdings" panose="05000000000000000000" pitchFamily="2" charset="2"/>
              <a:buChar char="§"/>
            </a:pPr>
            <a:r>
              <a:rPr lang="ru-RU" sz="1800" b="1" dirty="0">
                <a:solidFill>
                  <a:srgbClr val="54311C"/>
                </a:solidFill>
              </a:rPr>
              <a:t>ЕКС</a:t>
            </a:r>
            <a:r>
              <a:rPr lang="en-US" sz="1800" b="1" dirty="0">
                <a:solidFill>
                  <a:srgbClr val="54311C"/>
                </a:solidFill>
              </a:rPr>
              <a:t> - EUR</a:t>
            </a:r>
          </a:p>
          <a:p>
            <a:pPr marL="182880" indent="-182880">
              <a:buClr>
                <a:srgbClr val="00B050"/>
              </a:buClr>
              <a:buFont typeface="Wingdings" panose="05000000000000000000" pitchFamily="2" charset="2"/>
              <a:buChar char="§"/>
            </a:pPr>
            <a:r>
              <a:rPr lang="ru-RU" sz="1800" b="1" dirty="0">
                <a:solidFill>
                  <a:srgbClr val="54311C"/>
                </a:solidFill>
              </a:rPr>
              <a:t>ЕКС</a:t>
            </a:r>
            <a:r>
              <a:rPr lang="en-US" sz="1800" b="1" dirty="0">
                <a:solidFill>
                  <a:srgbClr val="54311C"/>
                </a:solidFill>
              </a:rPr>
              <a:t> – USD</a:t>
            </a:r>
          </a:p>
          <a:p>
            <a:pPr marL="182880" indent="-182880">
              <a:buClr>
                <a:srgbClr val="00B050"/>
              </a:buClr>
              <a:buFont typeface="Wingdings" panose="05000000000000000000" pitchFamily="2" charset="2"/>
              <a:buChar char="§"/>
            </a:pPr>
            <a:r>
              <a:rPr lang="ru-RU" sz="1800" b="1" dirty="0">
                <a:solidFill>
                  <a:srgbClr val="54311C"/>
                </a:solidFill>
              </a:rPr>
              <a:t>ЕКС</a:t>
            </a:r>
            <a:r>
              <a:rPr lang="en-US" sz="1800" b="1" dirty="0">
                <a:solidFill>
                  <a:srgbClr val="54311C"/>
                </a:solidFill>
              </a:rPr>
              <a:t> - SDR</a:t>
            </a:r>
            <a:endParaRPr lang="pt-BR" sz="1800" b="1" dirty="0">
              <a:solidFill>
                <a:srgbClr val="54311C"/>
              </a:solidFill>
            </a:endParaRPr>
          </a:p>
        </p:txBody>
      </p:sp>
      <p:sp>
        <p:nvSpPr>
          <p:cNvPr id="21" name="Text Placeholder 20">
            <a:extLst>
              <a:ext uri="{FF2B5EF4-FFF2-40B4-BE49-F238E27FC236}">
                <a16:creationId xmlns:a16="http://schemas.microsoft.com/office/drawing/2014/main" id="{610B3F0F-637F-BBEC-B050-71F3B5F80724}"/>
              </a:ext>
            </a:extLst>
          </p:cNvPr>
          <p:cNvSpPr>
            <a:spLocks noGrp="1"/>
          </p:cNvSpPr>
          <p:nvPr>
            <p:ph type="body" sz="quarter" idx="27"/>
          </p:nvPr>
        </p:nvSpPr>
        <p:spPr>
          <a:xfrm>
            <a:off x="3043261" y="2285164"/>
            <a:ext cx="1743075" cy="3884612"/>
          </a:xfrm>
        </p:spPr>
        <p:txBody>
          <a:bodyPr/>
          <a:lstStyle/>
          <a:p>
            <a:r>
              <a:rPr lang="en-US" dirty="0">
                <a:solidFill>
                  <a:schemeClr val="accent2">
                    <a:lumMod val="25000"/>
                    <a:alpha val="10000"/>
                  </a:schemeClr>
                </a:solidFill>
              </a:rPr>
              <a:t>2</a:t>
            </a:r>
          </a:p>
        </p:txBody>
      </p:sp>
      <p:sp>
        <p:nvSpPr>
          <p:cNvPr id="6" name="Text Placeholder 5">
            <a:extLst>
              <a:ext uri="{FF2B5EF4-FFF2-40B4-BE49-F238E27FC236}">
                <a16:creationId xmlns:a16="http://schemas.microsoft.com/office/drawing/2014/main" id="{1559DD27-4FCB-2F22-0412-F235D0699C31}"/>
              </a:ext>
            </a:extLst>
          </p:cNvPr>
          <p:cNvSpPr>
            <a:spLocks noGrp="1"/>
          </p:cNvSpPr>
          <p:nvPr>
            <p:ph type="body" sz="quarter" idx="24"/>
          </p:nvPr>
        </p:nvSpPr>
        <p:spPr>
          <a:xfrm>
            <a:off x="4843863" y="2833563"/>
            <a:ext cx="3036113" cy="2526501"/>
          </a:xfrm>
        </p:spPr>
        <p:txBody>
          <a:bodyPr/>
          <a:lstStyle/>
          <a:p>
            <a:pPr marL="182880" indent="-182880">
              <a:lnSpc>
                <a:spcPct val="100000"/>
              </a:lnSpc>
              <a:buClr>
                <a:srgbClr val="00B050"/>
              </a:buClr>
              <a:buFont typeface="Wingdings" panose="05000000000000000000" pitchFamily="2" charset="2"/>
              <a:buChar char="§"/>
            </a:pPr>
            <a:r>
              <a:rPr lang="ru-RU" sz="1800" b="1" dirty="0">
                <a:solidFill>
                  <a:srgbClr val="54311C"/>
                </a:solidFill>
              </a:rPr>
              <a:t>Институт социального обеспечения</a:t>
            </a:r>
          </a:p>
          <a:p>
            <a:pPr marL="182880" indent="-182880">
              <a:lnSpc>
                <a:spcPct val="100000"/>
              </a:lnSpc>
              <a:buClr>
                <a:srgbClr val="00B050"/>
              </a:buClr>
              <a:buFont typeface="Wingdings" panose="05000000000000000000" pitchFamily="2" charset="2"/>
              <a:buChar char="§"/>
            </a:pPr>
            <a:r>
              <a:rPr lang="ru-RU" sz="1800" b="1" dirty="0">
                <a:solidFill>
                  <a:srgbClr val="54311C"/>
                </a:solidFill>
              </a:rPr>
              <a:t>Фонд обязательного медицинского страхования</a:t>
            </a:r>
            <a:endParaRPr lang="en-US" sz="1800" b="1" dirty="0">
              <a:solidFill>
                <a:srgbClr val="54311C"/>
              </a:solidFill>
            </a:endParaRPr>
          </a:p>
          <a:p>
            <a:pPr marL="182880" indent="-182880">
              <a:lnSpc>
                <a:spcPct val="100000"/>
              </a:lnSpc>
              <a:buClr>
                <a:srgbClr val="00B050"/>
              </a:buClr>
              <a:buFont typeface="Wingdings" panose="05000000000000000000" pitchFamily="2" charset="2"/>
              <a:buChar char="§"/>
            </a:pPr>
            <a:r>
              <a:rPr lang="ru-RU" sz="1800" b="1" dirty="0">
                <a:solidFill>
                  <a:srgbClr val="54311C"/>
                </a:solidFill>
              </a:rPr>
              <a:t>Агентство по управлению имуществом</a:t>
            </a:r>
            <a:endParaRPr lang="en-US" sz="1800" b="1" dirty="0">
              <a:solidFill>
                <a:srgbClr val="54311C"/>
              </a:solidFill>
            </a:endParaRPr>
          </a:p>
        </p:txBody>
      </p:sp>
      <p:sp>
        <p:nvSpPr>
          <p:cNvPr id="22" name="Text Placeholder 21">
            <a:extLst>
              <a:ext uri="{FF2B5EF4-FFF2-40B4-BE49-F238E27FC236}">
                <a16:creationId xmlns:a16="http://schemas.microsoft.com/office/drawing/2014/main" id="{6F769E73-A82C-1A16-49AC-EDA4F69F34F6}"/>
              </a:ext>
            </a:extLst>
          </p:cNvPr>
          <p:cNvSpPr>
            <a:spLocks noGrp="1"/>
          </p:cNvSpPr>
          <p:nvPr>
            <p:ph type="body" sz="quarter" idx="28"/>
          </p:nvPr>
        </p:nvSpPr>
        <p:spPr>
          <a:xfrm>
            <a:off x="7477712" y="2179638"/>
            <a:ext cx="1743075" cy="3884612"/>
          </a:xfrm>
        </p:spPr>
        <p:txBody>
          <a:bodyPr/>
          <a:lstStyle/>
          <a:p>
            <a:r>
              <a:rPr lang="en-US" dirty="0">
                <a:solidFill>
                  <a:schemeClr val="accent2">
                    <a:lumMod val="25000"/>
                    <a:alpha val="10000"/>
                  </a:schemeClr>
                </a:solidFill>
              </a:rPr>
              <a:t>3</a:t>
            </a:r>
          </a:p>
        </p:txBody>
      </p:sp>
      <p:sp>
        <p:nvSpPr>
          <p:cNvPr id="7" name="Text Placeholder 6">
            <a:extLst>
              <a:ext uri="{FF2B5EF4-FFF2-40B4-BE49-F238E27FC236}">
                <a16:creationId xmlns:a16="http://schemas.microsoft.com/office/drawing/2014/main" id="{4621E2C0-775D-81A7-EA2E-E3DAC45405B2}"/>
              </a:ext>
            </a:extLst>
          </p:cNvPr>
          <p:cNvSpPr>
            <a:spLocks noGrp="1"/>
          </p:cNvSpPr>
          <p:nvPr>
            <p:ph type="body" sz="quarter" idx="25"/>
          </p:nvPr>
        </p:nvSpPr>
        <p:spPr>
          <a:xfrm>
            <a:off x="8518678" y="2393646"/>
            <a:ext cx="3673322" cy="3031401"/>
          </a:xfrm>
        </p:spPr>
        <p:txBody>
          <a:bodyPr/>
          <a:lstStyle/>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Фонды иностранного финансирования (займы/гранты)</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Генеральная прокуратура</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Национальное агентство природных ресурсов</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Агентство по управлению арестованными/ конфискованными активами</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Фонд экспроприаций</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r>
              <a:rPr lang="ru-RU" sz="1750" b="1" dirty="0">
                <a:solidFill>
                  <a:srgbClr val="54311C"/>
                </a:solidFill>
              </a:rPr>
              <a:t>И т.д.</a:t>
            </a:r>
            <a:endParaRPr lang="en-US" sz="1750" b="1" dirty="0">
              <a:solidFill>
                <a:srgbClr val="54311C"/>
              </a:solidFill>
            </a:endParaRPr>
          </a:p>
          <a:p>
            <a:pPr marL="182880" indent="-182880">
              <a:lnSpc>
                <a:spcPct val="100000"/>
              </a:lnSpc>
              <a:spcBef>
                <a:spcPts val="0"/>
              </a:spcBef>
              <a:buClr>
                <a:srgbClr val="00B050"/>
              </a:buClr>
              <a:buFont typeface="Wingdings" panose="05000000000000000000" pitchFamily="2" charset="2"/>
              <a:buChar char="§"/>
            </a:pPr>
            <a:endParaRPr lang="en-US" sz="1750" b="1" dirty="0">
              <a:solidFill>
                <a:srgbClr val="54311C"/>
              </a:solidFill>
            </a:endParaRPr>
          </a:p>
        </p:txBody>
      </p:sp>
      <p:sp>
        <p:nvSpPr>
          <p:cNvPr id="3" name="Footer Placeholder 2">
            <a:extLst>
              <a:ext uri="{FF2B5EF4-FFF2-40B4-BE49-F238E27FC236}">
                <a16:creationId xmlns:a16="http://schemas.microsoft.com/office/drawing/2014/main" id="{FF7FA47D-FD90-943F-AB0C-D1A2CC3586DB}"/>
              </a:ext>
            </a:extLst>
          </p:cNvPr>
          <p:cNvSpPr>
            <a:spLocks noGrp="1"/>
          </p:cNvSpPr>
          <p:nvPr>
            <p:ph type="ftr" sz="quarter" idx="22"/>
          </p:nvPr>
        </p:nvSpPr>
        <p:spPr>
          <a:xfrm>
            <a:off x="774964" y="5868793"/>
            <a:ext cx="3758070" cy="966785"/>
          </a:xfrm>
        </p:spPr>
        <p:txBody>
          <a:bodyPr/>
          <a:lstStyle/>
          <a:p>
            <a:r>
              <a:rPr lang="ru-RU" sz="1600" dirty="0">
                <a:solidFill>
                  <a:srgbClr val="54311C"/>
                </a:solidFill>
              </a:rPr>
              <a:t>ЕКС охватывает операции</a:t>
            </a:r>
            <a:r>
              <a:rPr lang="en-US" sz="1600" dirty="0">
                <a:solidFill>
                  <a:srgbClr val="54311C"/>
                </a:solidFill>
              </a:rPr>
              <a:t>:</a:t>
            </a:r>
          </a:p>
          <a:p>
            <a:pPr marL="377190" indent="-285750" defTabSz="457200">
              <a:spcBef>
                <a:spcPts val="100"/>
              </a:spcBef>
              <a:buClr>
                <a:srgbClr val="00B050"/>
              </a:buClr>
              <a:buFont typeface="Wingdings" panose="05000000000000000000" pitchFamily="2" charset="2"/>
              <a:buChar char="Ø"/>
            </a:pPr>
            <a:r>
              <a:rPr lang="ru-RU" sz="1600" dirty="0">
                <a:solidFill>
                  <a:srgbClr val="54311C"/>
                </a:solidFill>
              </a:rPr>
              <a:t>Центрального правительства</a:t>
            </a:r>
          </a:p>
          <a:p>
            <a:pPr marL="377190" indent="-285750" defTabSz="457200">
              <a:spcBef>
                <a:spcPts val="100"/>
              </a:spcBef>
              <a:buClr>
                <a:srgbClr val="00B050"/>
              </a:buClr>
              <a:buFont typeface="Wingdings" panose="05000000000000000000" pitchFamily="2" charset="2"/>
              <a:buChar char="Ø"/>
            </a:pPr>
            <a:r>
              <a:rPr lang="ru-RU" sz="1600" dirty="0">
                <a:solidFill>
                  <a:srgbClr val="54311C"/>
                </a:solidFill>
              </a:rPr>
              <a:t>ОМСУ</a:t>
            </a:r>
            <a:endParaRPr lang="en-US" sz="1600" dirty="0">
              <a:solidFill>
                <a:srgbClr val="54311C"/>
              </a:solidFill>
            </a:endParaRPr>
          </a:p>
        </p:txBody>
      </p:sp>
      <p:sp>
        <p:nvSpPr>
          <p:cNvPr id="4" name="Slide Number Placeholder 3">
            <a:extLst>
              <a:ext uri="{FF2B5EF4-FFF2-40B4-BE49-F238E27FC236}">
                <a16:creationId xmlns:a16="http://schemas.microsoft.com/office/drawing/2014/main" id="{98C3AF59-9CE7-4CE6-C397-FFB5DBD78F4E}"/>
              </a:ext>
            </a:extLst>
          </p:cNvPr>
          <p:cNvSpPr>
            <a:spLocks noGrp="1"/>
          </p:cNvSpPr>
          <p:nvPr>
            <p:ph type="sldNum" sz="quarter" idx="23"/>
          </p:nvPr>
        </p:nvSpPr>
        <p:spPr/>
        <p:txBody>
          <a:bodyPr/>
          <a:lstStyle/>
          <a:p>
            <a:fld id="{295C7AAE-A677-454A-8BDB-62A0650ACE98}" type="slidenum">
              <a:rPr lang="en-US" smtClean="0"/>
              <a:pPr/>
              <a:t>6</a:t>
            </a:fld>
            <a:endParaRPr lang="en-US" dirty="0"/>
          </a:p>
        </p:txBody>
      </p:sp>
      <p:sp>
        <p:nvSpPr>
          <p:cNvPr id="8" name="Title 1">
            <a:extLst>
              <a:ext uri="{FF2B5EF4-FFF2-40B4-BE49-F238E27FC236}">
                <a16:creationId xmlns:a16="http://schemas.microsoft.com/office/drawing/2014/main" id="{A1AAC184-5B27-59AE-0EF1-121D8A150E2B}"/>
              </a:ext>
            </a:extLst>
          </p:cNvPr>
          <p:cNvSpPr txBox="1">
            <a:spLocks/>
          </p:cNvSpPr>
          <p:nvPr/>
        </p:nvSpPr>
        <p:spPr>
          <a:xfrm>
            <a:off x="774964" y="1799568"/>
            <a:ext cx="871538" cy="47817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pPr algn="l"/>
            <a:r>
              <a:rPr lang="ru-RU" sz="3200" b="1" spc="0" dirty="0">
                <a:ln/>
                <a:solidFill>
                  <a:srgbClr val="B96C3D"/>
                </a:solidFill>
                <a:latin typeface="+mn-lt"/>
              </a:rPr>
              <a:t>ЕКС</a:t>
            </a:r>
            <a:endParaRPr lang="en-US" sz="3200" b="1" spc="0" dirty="0">
              <a:ln/>
              <a:solidFill>
                <a:srgbClr val="B96C3D"/>
              </a:solidFill>
              <a:latin typeface="+mn-lt"/>
            </a:endParaRPr>
          </a:p>
        </p:txBody>
      </p:sp>
      <p:sp>
        <p:nvSpPr>
          <p:cNvPr id="9" name="Title 1">
            <a:extLst>
              <a:ext uri="{FF2B5EF4-FFF2-40B4-BE49-F238E27FC236}">
                <a16:creationId xmlns:a16="http://schemas.microsoft.com/office/drawing/2014/main" id="{A6C12EC5-5181-B378-28E6-B36EE186443E}"/>
              </a:ext>
            </a:extLst>
          </p:cNvPr>
          <p:cNvSpPr txBox="1">
            <a:spLocks/>
          </p:cNvSpPr>
          <p:nvPr/>
        </p:nvSpPr>
        <p:spPr>
          <a:xfrm>
            <a:off x="3292233" y="1804584"/>
            <a:ext cx="4388671" cy="380778"/>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ru-RU" sz="3200" b="1" spc="0" dirty="0">
                <a:ln/>
                <a:solidFill>
                  <a:srgbClr val="B96C3D"/>
                </a:solidFill>
                <a:latin typeface="+mn-lt"/>
              </a:rPr>
              <a:t>СПЕЦИАЛЬНЫЫЕ СЧЕТА</a:t>
            </a:r>
            <a:endParaRPr lang="en-US" sz="3200" b="1" spc="0" dirty="0">
              <a:ln/>
              <a:solidFill>
                <a:srgbClr val="B96C3D"/>
              </a:solidFill>
              <a:latin typeface="+mn-lt"/>
            </a:endParaRPr>
          </a:p>
        </p:txBody>
      </p:sp>
      <p:sp>
        <p:nvSpPr>
          <p:cNvPr id="11" name="Title 1">
            <a:extLst>
              <a:ext uri="{FF2B5EF4-FFF2-40B4-BE49-F238E27FC236}">
                <a16:creationId xmlns:a16="http://schemas.microsoft.com/office/drawing/2014/main" id="{B2EC8968-4E3D-F72D-D315-C67F5D2319E8}"/>
              </a:ext>
            </a:extLst>
          </p:cNvPr>
          <p:cNvSpPr txBox="1">
            <a:spLocks/>
          </p:cNvSpPr>
          <p:nvPr/>
        </p:nvSpPr>
        <p:spPr>
          <a:xfrm>
            <a:off x="7641652" y="1808163"/>
            <a:ext cx="4411803" cy="478173"/>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ru-RU" sz="3200" b="1" spc="0" dirty="0">
                <a:ln/>
                <a:solidFill>
                  <a:srgbClr val="B96C3D"/>
                </a:solidFill>
                <a:latin typeface="+mn-lt"/>
              </a:rPr>
              <a:t>ОСОБЫЕ СЧЕТА</a:t>
            </a:r>
            <a:endParaRPr lang="en-US" sz="3200" b="1" spc="0" dirty="0">
              <a:ln/>
              <a:solidFill>
                <a:srgbClr val="B96C3D"/>
              </a:solidFill>
              <a:latin typeface="+mn-lt"/>
            </a:endParaRPr>
          </a:p>
        </p:txBody>
      </p:sp>
      <p:sp>
        <p:nvSpPr>
          <p:cNvPr id="15" name="TextBox 14">
            <a:extLst>
              <a:ext uri="{FF2B5EF4-FFF2-40B4-BE49-F238E27FC236}">
                <a16:creationId xmlns:a16="http://schemas.microsoft.com/office/drawing/2014/main" id="{CE1778DA-EA64-2509-6D78-0DD3B94EF59B}"/>
              </a:ext>
            </a:extLst>
          </p:cNvPr>
          <p:cNvSpPr txBox="1"/>
          <p:nvPr/>
        </p:nvSpPr>
        <p:spPr>
          <a:xfrm>
            <a:off x="588949" y="1266912"/>
            <a:ext cx="11126707" cy="400110"/>
          </a:xfrm>
          <a:prstGeom prst="rect">
            <a:avLst/>
          </a:prstGeom>
          <a:noFill/>
        </p:spPr>
        <p:txBody>
          <a:bodyPr wrap="square">
            <a:spAutoFit/>
          </a:bodyPr>
          <a:lstStyle/>
          <a:p>
            <a:r>
              <a:rPr lang="ru-RU" sz="2000" dirty="0">
                <a:solidFill>
                  <a:srgbClr val="54311C"/>
                </a:solidFill>
              </a:rPr>
              <a:t>Банковские счета в банковской системе, открытые от имени государства</a:t>
            </a:r>
            <a:r>
              <a:rPr lang="en-US" sz="2000" dirty="0">
                <a:solidFill>
                  <a:srgbClr val="54311C"/>
                </a:solidFill>
              </a:rPr>
              <a:t>:</a:t>
            </a:r>
            <a:endParaRPr lang="en-US" sz="2000" dirty="0"/>
          </a:p>
        </p:txBody>
      </p:sp>
      <p:sp>
        <p:nvSpPr>
          <p:cNvPr id="16" name="Footer Placeholder 2">
            <a:extLst>
              <a:ext uri="{FF2B5EF4-FFF2-40B4-BE49-F238E27FC236}">
                <a16:creationId xmlns:a16="http://schemas.microsoft.com/office/drawing/2014/main" id="{326A3F83-442E-9B63-41F1-4A131770409C}"/>
              </a:ext>
            </a:extLst>
          </p:cNvPr>
          <p:cNvSpPr txBox="1">
            <a:spLocks/>
          </p:cNvSpPr>
          <p:nvPr/>
        </p:nvSpPr>
        <p:spPr>
          <a:xfrm>
            <a:off x="5030525" y="5920976"/>
            <a:ext cx="2175722"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dirty="0">
                <a:solidFill>
                  <a:srgbClr val="54311C"/>
                </a:solidFill>
              </a:rPr>
              <a:t>За пределами ЕКС</a:t>
            </a:r>
            <a:r>
              <a:rPr lang="en-US" sz="1600" dirty="0">
                <a:solidFill>
                  <a:srgbClr val="54311C"/>
                </a:solidFill>
              </a:rPr>
              <a:t> </a:t>
            </a:r>
            <a:r>
              <a:rPr lang="ru-RU" sz="1600" dirty="0">
                <a:solidFill>
                  <a:srgbClr val="54311C"/>
                </a:solidFill>
              </a:rPr>
              <a:t>Консолидация посредством учета</a:t>
            </a:r>
            <a:endParaRPr lang="en-US" sz="1600" dirty="0">
              <a:solidFill>
                <a:srgbClr val="54311C"/>
              </a:solidFill>
            </a:endParaRPr>
          </a:p>
        </p:txBody>
      </p:sp>
      <p:sp>
        <p:nvSpPr>
          <p:cNvPr id="17" name="Footer Placeholder 2">
            <a:extLst>
              <a:ext uri="{FF2B5EF4-FFF2-40B4-BE49-F238E27FC236}">
                <a16:creationId xmlns:a16="http://schemas.microsoft.com/office/drawing/2014/main" id="{0225D9CC-6E28-FFA0-01EA-D78977C03A48}"/>
              </a:ext>
            </a:extLst>
          </p:cNvPr>
          <p:cNvSpPr txBox="1">
            <a:spLocks/>
          </p:cNvSpPr>
          <p:nvPr/>
        </p:nvSpPr>
        <p:spPr>
          <a:xfrm>
            <a:off x="9492252" y="5920976"/>
            <a:ext cx="2223404"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dirty="0">
                <a:solidFill>
                  <a:srgbClr val="54311C"/>
                </a:solidFill>
              </a:rPr>
              <a:t>За пределами ЕКС</a:t>
            </a:r>
          </a:p>
          <a:p>
            <a:pPr algn="ctr"/>
            <a:r>
              <a:rPr lang="ru-RU" sz="1600" dirty="0">
                <a:solidFill>
                  <a:srgbClr val="54311C"/>
                </a:solidFill>
              </a:rPr>
              <a:t>Консолидация посредством учета</a:t>
            </a:r>
            <a:endParaRPr lang="en-US" sz="1600" dirty="0">
              <a:solidFill>
                <a:srgbClr val="54311C"/>
              </a:solidFill>
            </a:endParaRPr>
          </a:p>
        </p:txBody>
      </p:sp>
      <p:sp>
        <p:nvSpPr>
          <p:cNvPr id="19" name="Arrow: Down 18">
            <a:extLst>
              <a:ext uri="{FF2B5EF4-FFF2-40B4-BE49-F238E27FC236}">
                <a16:creationId xmlns:a16="http://schemas.microsoft.com/office/drawing/2014/main" id="{ED52DD06-2EEC-5006-31C2-A8A6715322C8}"/>
              </a:ext>
            </a:extLst>
          </p:cNvPr>
          <p:cNvSpPr/>
          <p:nvPr/>
        </p:nvSpPr>
        <p:spPr>
          <a:xfrm>
            <a:off x="1744849" y="5360062"/>
            <a:ext cx="341522" cy="634261"/>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CAE705F-5AE8-FBF3-0024-B1ACE797D7E7}"/>
              </a:ext>
            </a:extLst>
          </p:cNvPr>
          <p:cNvSpPr/>
          <p:nvPr/>
        </p:nvSpPr>
        <p:spPr>
          <a:xfrm>
            <a:off x="10473474" y="5360064"/>
            <a:ext cx="341522" cy="646524"/>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EC39D46-764C-8667-E66F-132731DE535C}"/>
              </a:ext>
            </a:extLst>
          </p:cNvPr>
          <p:cNvSpPr/>
          <p:nvPr/>
        </p:nvSpPr>
        <p:spPr>
          <a:xfrm>
            <a:off x="6008539" y="5360063"/>
            <a:ext cx="341522" cy="653925"/>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594B4AD-ED3A-CD7D-1D63-ED26806A6962}"/>
              </a:ext>
            </a:extLst>
          </p:cNvPr>
          <p:cNvSpPr txBox="1"/>
          <p:nvPr/>
        </p:nvSpPr>
        <p:spPr>
          <a:xfrm>
            <a:off x="2197857" y="5563048"/>
            <a:ext cx="4152204" cy="369332"/>
          </a:xfrm>
          <a:prstGeom prst="rect">
            <a:avLst/>
          </a:prstGeom>
          <a:noFill/>
        </p:spPr>
        <p:txBody>
          <a:bodyPr wrap="square">
            <a:spAutoFit/>
          </a:bodyPr>
          <a:lstStyle/>
          <a:p>
            <a:r>
              <a:rPr lang="ru-RU" dirty="0">
                <a:solidFill>
                  <a:schemeClr val="tx2"/>
                </a:solidFill>
              </a:rPr>
              <a:t>Консолидация денежных средств</a:t>
            </a:r>
            <a:r>
              <a:rPr lang="en-US" sz="1800" dirty="0">
                <a:solidFill>
                  <a:schemeClr val="tx2"/>
                </a:solidFill>
              </a:rPr>
              <a:t> </a:t>
            </a:r>
            <a:endParaRPr lang="en-US" dirty="0"/>
          </a:p>
        </p:txBody>
      </p:sp>
      <p:sp>
        <p:nvSpPr>
          <p:cNvPr id="28" name="TextBox 27">
            <a:extLst>
              <a:ext uri="{FF2B5EF4-FFF2-40B4-BE49-F238E27FC236}">
                <a16:creationId xmlns:a16="http://schemas.microsoft.com/office/drawing/2014/main" id="{50E847FB-418E-6CCC-8317-D0BE5D179D00}"/>
              </a:ext>
            </a:extLst>
          </p:cNvPr>
          <p:cNvSpPr txBox="1"/>
          <p:nvPr/>
        </p:nvSpPr>
        <p:spPr>
          <a:xfrm>
            <a:off x="6405417" y="5532357"/>
            <a:ext cx="4033879" cy="369332"/>
          </a:xfrm>
          <a:prstGeom prst="rect">
            <a:avLst/>
          </a:prstGeom>
          <a:noFill/>
        </p:spPr>
        <p:txBody>
          <a:bodyPr wrap="square">
            <a:spAutoFit/>
          </a:bodyPr>
          <a:lstStyle/>
          <a:p>
            <a:r>
              <a:rPr lang="ru-RU" sz="1800" dirty="0">
                <a:solidFill>
                  <a:schemeClr val="tx2"/>
                </a:solidFill>
              </a:rPr>
              <a:t>На ЕКС</a:t>
            </a:r>
            <a:r>
              <a:rPr lang="en-US" sz="1800" dirty="0">
                <a:solidFill>
                  <a:schemeClr val="tx2"/>
                </a:solidFill>
              </a:rPr>
              <a:t> </a:t>
            </a:r>
            <a:endParaRPr lang="en-US" dirty="0"/>
          </a:p>
        </p:txBody>
      </p:sp>
    </p:spTree>
    <p:extLst>
      <p:ext uri="{BB962C8B-B14F-4D97-AF65-F5344CB8AC3E}">
        <p14:creationId xmlns:p14="http://schemas.microsoft.com/office/powerpoint/2010/main" val="137670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A0B1B-837A-6436-AF43-A5887D027F07}"/>
              </a:ext>
            </a:extLst>
          </p:cNvPr>
          <p:cNvSpPr>
            <a:spLocks noGrp="1"/>
          </p:cNvSpPr>
          <p:nvPr>
            <p:ph type="sldNum" sz="quarter" idx="23"/>
          </p:nvPr>
        </p:nvSpPr>
        <p:spPr/>
        <p:txBody>
          <a:bodyPr/>
          <a:lstStyle/>
          <a:p>
            <a:fld id="{295C7AAE-A677-454A-8BDB-62A0650ACE98}" type="slidenum">
              <a:rPr lang="en-US" smtClean="0"/>
              <a:pPr/>
              <a:t>7</a:t>
            </a:fld>
            <a:endParaRPr lang="en-US" dirty="0"/>
          </a:p>
        </p:txBody>
      </p:sp>
      <p:sp>
        <p:nvSpPr>
          <p:cNvPr id="16" name="TextBox 15">
            <a:extLst>
              <a:ext uri="{FF2B5EF4-FFF2-40B4-BE49-F238E27FC236}">
                <a16:creationId xmlns:a16="http://schemas.microsoft.com/office/drawing/2014/main" id="{F62D2663-43B3-CBBE-3ED5-5CE6CD54F878}"/>
              </a:ext>
            </a:extLst>
          </p:cNvPr>
          <p:cNvSpPr txBox="1"/>
          <p:nvPr/>
        </p:nvSpPr>
        <p:spPr>
          <a:xfrm>
            <a:off x="2021050" y="544946"/>
            <a:ext cx="9099668" cy="40011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ru-RU" sz="2000" b="1" dirty="0">
                <a:ln/>
                <a:solidFill>
                  <a:schemeClr val="accent4"/>
                </a:solidFill>
              </a:rPr>
              <a:t>Банковские счета от имени органов государственного управления</a:t>
            </a:r>
            <a:endParaRPr lang="en-US" sz="2000" b="1" dirty="0">
              <a:ln/>
              <a:solidFill>
                <a:schemeClr val="accent4"/>
              </a:solidFill>
            </a:endParaRPr>
          </a:p>
        </p:txBody>
      </p:sp>
      <p:sp>
        <p:nvSpPr>
          <p:cNvPr id="21" name="Title 1">
            <a:extLst>
              <a:ext uri="{FF2B5EF4-FFF2-40B4-BE49-F238E27FC236}">
                <a16:creationId xmlns:a16="http://schemas.microsoft.com/office/drawing/2014/main" id="{C29E5589-21B0-E4EB-10C9-591D52FD6D1E}"/>
              </a:ext>
            </a:extLst>
          </p:cNvPr>
          <p:cNvSpPr txBox="1">
            <a:spLocks/>
          </p:cNvSpPr>
          <p:nvPr/>
        </p:nvSpPr>
        <p:spPr>
          <a:xfrm>
            <a:off x="4152089" y="130200"/>
            <a:ext cx="2715492" cy="437745"/>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ru-RU" sz="2800" b="1" spc="0" dirty="0">
                <a:ln/>
                <a:solidFill>
                  <a:schemeClr val="accent6">
                    <a:lumMod val="75000"/>
                  </a:schemeClr>
                </a:solidFill>
                <a:latin typeface="+mn-lt"/>
              </a:rPr>
              <a:t>ОХВАТ</a:t>
            </a:r>
            <a:endParaRPr lang="en-US" sz="2800" b="1" spc="0" dirty="0">
              <a:ln/>
              <a:solidFill>
                <a:schemeClr val="accent6">
                  <a:lumMod val="75000"/>
                </a:schemeClr>
              </a:solidFill>
              <a:latin typeface="+mn-lt"/>
            </a:endParaRPr>
          </a:p>
        </p:txBody>
      </p:sp>
      <p:pic>
        <p:nvPicPr>
          <p:cNvPr id="3" name="Picture 2">
            <a:extLst>
              <a:ext uri="{FF2B5EF4-FFF2-40B4-BE49-F238E27FC236}">
                <a16:creationId xmlns:a16="http://schemas.microsoft.com/office/drawing/2014/main" id="{C943AE72-074B-CAA2-6F86-C6E62FD2DE66}"/>
              </a:ext>
            </a:extLst>
          </p:cNvPr>
          <p:cNvPicPr>
            <a:picLocks noChangeAspect="1"/>
          </p:cNvPicPr>
          <p:nvPr/>
        </p:nvPicPr>
        <p:blipFill>
          <a:blip r:embed="rId3"/>
          <a:stretch>
            <a:fillRect/>
          </a:stretch>
        </p:blipFill>
        <p:spPr>
          <a:xfrm>
            <a:off x="638464" y="945056"/>
            <a:ext cx="10915072" cy="5854111"/>
          </a:xfrm>
          <a:prstGeom prst="rect">
            <a:avLst/>
          </a:prstGeom>
        </p:spPr>
      </p:pic>
      <p:pic>
        <p:nvPicPr>
          <p:cNvPr id="4" name="Picture 3">
            <a:extLst>
              <a:ext uri="{FF2B5EF4-FFF2-40B4-BE49-F238E27FC236}">
                <a16:creationId xmlns:a16="http://schemas.microsoft.com/office/drawing/2014/main" id="{F23269A7-9D61-E198-E56E-96C12ECC55AA}"/>
              </a:ext>
            </a:extLst>
          </p:cNvPr>
          <p:cNvPicPr>
            <a:picLocks noChangeAspect="1"/>
          </p:cNvPicPr>
          <p:nvPr/>
        </p:nvPicPr>
        <p:blipFill>
          <a:blip r:embed="rId4"/>
          <a:stretch>
            <a:fillRect/>
          </a:stretch>
        </p:blipFill>
        <p:spPr>
          <a:xfrm>
            <a:off x="638465" y="962476"/>
            <a:ext cx="11497226" cy="5854111"/>
          </a:xfrm>
          <a:prstGeom prst="rect">
            <a:avLst/>
          </a:prstGeom>
        </p:spPr>
      </p:pic>
    </p:spTree>
    <p:extLst>
      <p:ext uri="{BB962C8B-B14F-4D97-AF65-F5344CB8AC3E}">
        <p14:creationId xmlns:p14="http://schemas.microsoft.com/office/powerpoint/2010/main" val="81048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7C6EF11-357E-8A93-285C-59B38528A77A}"/>
              </a:ext>
            </a:extLst>
          </p:cNvPr>
          <p:cNvSpPr>
            <a:spLocks noGrp="1"/>
          </p:cNvSpPr>
          <p:nvPr>
            <p:ph type="title"/>
          </p:nvPr>
        </p:nvSpPr>
        <p:spPr>
          <a:xfrm>
            <a:off x="3770449" y="42990"/>
            <a:ext cx="4288427" cy="32705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ru-RU" sz="3200" b="1" spc="0" dirty="0">
                <a:ln/>
                <a:solidFill>
                  <a:schemeClr val="accent6">
                    <a:lumMod val="75000"/>
                  </a:schemeClr>
                </a:solidFill>
                <a:latin typeface="+mn-lt"/>
              </a:rPr>
              <a:t>АНАЛИЗ </a:t>
            </a:r>
            <a:r>
              <a:rPr lang="en-US" sz="3200" b="1" spc="0" dirty="0">
                <a:ln/>
                <a:solidFill>
                  <a:schemeClr val="accent6">
                    <a:lumMod val="75000"/>
                  </a:schemeClr>
                </a:solidFill>
                <a:latin typeface="+mn-lt"/>
              </a:rPr>
              <a:t>SWOT</a:t>
            </a:r>
          </a:p>
        </p:txBody>
      </p:sp>
      <p:sp>
        <p:nvSpPr>
          <p:cNvPr id="16" name="Text Placeholder 15">
            <a:extLst>
              <a:ext uri="{FF2B5EF4-FFF2-40B4-BE49-F238E27FC236}">
                <a16:creationId xmlns:a16="http://schemas.microsoft.com/office/drawing/2014/main" id="{817898FC-371F-7E4F-C3C6-AFEB8569906A}"/>
              </a:ext>
            </a:extLst>
          </p:cNvPr>
          <p:cNvSpPr>
            <a:spLocks noGrp="1"/>
          </p:cNvSpPr>
          <p:nvPr>
            <p:ph type="body" sz="quarter" idx="13"/>
          </p:nvPr>
        </p:nvSpPr>
        <p:spPr>
          <a:xfrm>
            <a:off x="1204965" y="551947"/>
            <a:ext cx="1357259" cy="662318"/>
          </a:xfrm>
        </p:spPr>
        <p:txBody>
          <a:bodyPr/>
          <a:lstStyle/>
          <a:p>
            <a:r>
              <a:rPr lang="ru-RU" sz="2000" dirty="0"/>
              <a:t>Сильные стороны</a:t>
            </a:r>
            <a:endParaRPr lang="en-US" sz="2000" dirty="0"/>
          </a:p>
          <a:p>
            <a:endParaRPr lang="en-US" dirty="0"/>
          </a:p>
        </p:txBody>
      </p:sp>
      <p:sp>
        <p:nvSpPr>
          <p:cNvPr id="22" name="Text Placeholder 21">
            <a:extLst>
              <a:ext uri="{FF2B5EF4-FFF2-40B4-BE49-F238E27FC236}">
                <a16:creationId xmlns:a16="http://schemas.microsoft.com/office/drawing/2014/main" id="{FBAEC9BA-7C60-FAB5-0D08-1FB166610252}"/>
              </a:ext>
            </a:extLst>
          </p:cNvPr>
          <p:cNvSpPr>
            <a:spLocks noGrp="1"/>
          </p:cNvSpPr>
          <p:nvPr>
            <p:ph type="body" sz="quarter" idx="20"/>
          </p:nvPr>
        </p:nvSpPr>
        <p:spPr>
          <a:xfrm>
            <a:off x="3915131" y="627076"/>
            <a:ext cx="1676043" cy="577935"/>
          </a:xfrm>
        </p:spPr>
        <p:txBody>
          <a:bodyPr/>
          <a:lstStyle/>
          <a:p>
            <a:r>
              <a:rPr lang="ru-RU" sz="2000" dirty="0"/>
              <a:t>Слабые стороны</a:t>
            </a:r>
            <a:endParaRPr lang="en-US" sz="2000" dirty="0"/>
          </a:p>
        </p:txBody>
      </p:sp>
      <p:sp>
        <p:nvSpPr>
          <p:cNvPr id="20" name="Text Placeholder 19">
            <a:extLst>
              <a:ext uri="{FF2B5EF4-FFF2-40B4-BE49-F238E27FC236}">
                <a16:creationId xmlns:a16="http://schemas.microsoft.com/office/drawing/2014/main" id="{1214355B-5C62-1D27-29FF-D84FC1938B3B}"/>
              </a:ext>
            </a:extLst>
          </p:cNvPr>
          <p:cNvSpPr>
            <a:spLocks noGrp="1"/>
          </p:cNvSpPr>
          <p:nvPr>
            <p:ph type="body" sz="quarter" idx="18"/>
          </p:nvPr>
        </p:nvSpPr>
        <p:spPr>
          <a:xfrm>
            <a:off x="6818518" y="848548"/>
            <a:ext cx="1918770" cy="326533"/>
          </a:xfrm>
        </p:spPr>
        <p:txBody>
          <a:bodyPr/>
          <a:lstStyle/>
          <a:p>
            <a:r>
              <a:rPr lang="ru-RU" sz="2000" dirty="0"/>
              <a:t>Возможности</a:t>
            </a:r>
            <a:endParaRPr lang="en-US" sz="2000" dirty="0"/>
          </a:p>
        </p:txBody>
      </p:sp>
      <p:sp>
        <p:nvSpPr>
          <p:cNvPr id="18" name="Text Placeholder 17">
            <a:extLst>
              <a:ext uri="{FF2B5EF4-FFF2-40B4-BE49-F238E27FC236}">
                <a16:creationId xmlns:a16="http://schemas.microsoft.com/office/drawing/2014/main" id="{4748053E-1D4D-2985-D6D1-53597E3A9BBE}"/>
              </a:ext>
            </a:extLst>
          </p:cNvPr>
          <p:cNvSpPr>
            <a:spLocks noGrp="1"/>
          </p:cNvSpPr>
          <p:nvPr>
            <p:ph type="body" sz="quarter" idx="16"/>
          </p:nvPr>
        </p:nvSpPr>
        <p:spPr>
          <a:xfrm>
            <a:off x="9659935" y="848547"/>
            <a:ext cx="961927" cy="228689"/>
          </a:xfrm>
        </p:spPr>
        <p:txBody>
          <a:bodyPr/>
          <a:lstStyle/>
          <a:p>
            <a:r>
              <a:rPr lang="ru-RU" sz="2000" dirty="0"/>
              <a:t>Угрозы</a:t>
            </a:r>
            <a:endParaRPr lang="en-US" sz="2000" dirty="0"/>
          </a:p>
        </p:txBody>
      </p:sp>
      <p:sp>
        <p:nvSpPr>
          <p:cNvPr id="19" name="Text Placeholder 18">
            <a:extLst>
              <a:ext uri="{FF2B5EF4-FFF2-40B4-BE49-F238E27FC236}">
                <a16:creationId xmlns:a16="http://schemas.microsoft.com/office/drawing/2014/main" id="{83071AE5-A6F1-987E-4F1E-1CF23D25C64C}"/>
              </a:ext>
            </a:extLst>
          </p:cNvPr>
          <p:cNvSpPr>
            <a:spLocks noGrp="1"/>
          </p:cNvSpPr>
          <p:nvPr>
            <p:ph type="body" sz="quarter" idx="26"/>
          </p:nvPr>
        </p:nvSpPr>
        <p:spPr>
          <a:xfrm>
            <a:off x="161417" y="1288831"/>
            <a:ext cx="2708751"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softEdge rad="0"/>
          </a:effectLst>
        </p:spPr>
        <p:txBody>
          <a:bodyPr/>
          <a:lstStyle/>
          <a:p>
            <a:pPr marL="182880">
              <a:lnSpc>
                <a:spcPct val="100000"/>
              </a:lnSpc>
            </a:pPr>
            <a:r>
              <a:rPr lang="en-US" sz="1800" dirty="0">
                <a:solidFill>
                  <a:schemeClr val="tx1"/>
                </a:solidFill>
              </a:rPr>
              <a:t>-</a:t>
            </a:r>
            <a:r>
              <a:rPr lang="ru-RU" sz="1800" dirty="0">
                <a:solidFill>
                  <a:schemeClr val="tx1"/>
                </a:solidFill>
              </a:rPr>
              <a:t> </a:t>
            </a:r>
            <a:r>
              <a:rPr lang="ru-RU" sz="1500" dirty="0">
                <a:solidFill>
                  <a:schemeClr val="tx1"/>
                </a:solidFill>
              </a:rPr>
              <a:t>Органический закон о бюджете утвердил ЕКС в качестве объединенного казначейского счета</a:t>
            </a:r>
            <a:r>
              <a:rPr lang="en-US" sz="1500" dirty="0">
                <a:solidFill>
                  <a:schemeClr val="tx1"/>
                </a:solidFill>
              </a:rPr>
              <a:t>.</a:t>
            </a:r>
          </a:p>
          <a:p>
            <a:pPr marL="182880">
              <a:lnSpc>
                <a:spcPct val="100000"/>
              </a:lnSpc>
            </a:pPr>
            <a:r>
              <a:rPr lang="en-US" sz="1500" dirty="0">
                <a:solidFill>
                  <a:schemeClr val="tx1"/>
                </a:solidFill>
              </a:rPr>
              <a:t> - </a:t>
            </a:r>
            <a:r>
              <a:rPr lang="ru-RU" sz="1500" dirty="0">
                <a:solidFill>
                  <a:schemeClr val="tx1"/>
                </a:solidFill>
              </a:rPr>
              <a:t>Система AGFIS, которая стандартизирует бухгалтерский учет и обработку хозяйственных операций; определяет «аудиторский след» финансовых операций</a:t>
            </a:r>
            <a:r>
              <a:rPr lang="en-GB" altLang="en-US" sz="1500" dirty="0">
                <a:solidFill>
                  <a:schemeClr val="tx1"/>
                </a:solidFill>
              </a:rPr>
              <a:t>.</a:t>
            </a:r>
            <a:endParaRPr lang="en-US" sz="1500" dirty="0">
              <a:solidFill>
                <a:schemeClr val="tx1"/>
              </a:solidFill>
            </a:endParaRPr>
          </a:p>
          <a:p>
            <a:pPr marL="182880">
              <a:lnSpc>
                <a:spcPct val="100000"/>
              </a:lnSpc>
            </a:pPr>
            <a:r>
              <a:rPr lang="en-US" sz="1500" dirty="0">
                <a:solidFill>
                  <a:schemeClr val="tx1"/>
                </a:solidFill>
              </a:rPr>
              <a:t> -</a:t>
            </a:r>
            <a:r>
              <a:rPr lang="ru-RU" sz="1500" dirty="0">
                <a:solidFill>
                  <a:schemeClr val="tx1"/>
                </a:solidFill>
              </a:rPr>
              <a:t> Соглашение об оказании услуг помогает обеим сторонам соблюдать правила и сроки обработки соответствующих операций (в качестве фискального или расчетного агента</a:t>
            </a:r>
            <a:r>
              <a:rPr lang="en-GB" altLang="en-US" sz="1500" dirty="0">
                <a:solidFill>
                  <a:schemeClr val="tx1"/>
                </a:solidFill>
              </a:rPr>
              <a:t>)</a:t>
            </a:r>
            <a:r>
              <a:rPr lang="en-US" altLang="en-US" sz="1500" dirty="0">
                <a:solidFill>
                  <a:schemeClr val="tx1"/>
                </a:solidFill>
              </a:rPr>
              <a:t>.</a:t>
            </a:r>
            <a:endParaRPr lang="en-US" sz="1500" b="1" dirty="0"/>
          </a:p>
          <a:p>
            <a:endParaRPr lang="en-US" dirty="0"/>
          </a:p>
        </p:txBody>
      </p:sp>
      <p:sp>
        <p:nvSpPr>
          <p:cNvPr id="21" name="Text Placeholder 20">
            <a:extLst>
              <a:ext uri="{FF2B5EF4-FFF2-40B4-BE49-F238E27FC236}">
                <a16:creationId xmlns:a16="http://schemas.microsoft.com/office/drawing/2014/main" id="{71F0AEEE-C884-E10B-AC85-FBC33CD6EA59}"/>
              </a:ext>
            </a:extLst>
          </p:cNvPr>
          <p:cNvSpPr>
            <a:spLocks noGrp="1"/>
          </p:cNvSpPr>
          <p:nvPr>
            <p:ph type="body" sz="quarter" idx="27"/>
          </p:nvPr>
        </p:nvSpPr>
        <p:spPr>
          <a:xfrm>
            <a:off x="2997844" y="1296237"/>
            <a:ext cx="3029155"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GB" altLang="en-US" sz="1400" dirty="0">
                <a:solidFill>
                  <a:schemeClr val="tx1"/>
                </a:solidFill>
              </a:rPr>
              <a:t> </a:t>
            </a:r>
            <a:r>
              <a:rPr lang="en-GB" altLang="en-US" sz="1700" dirty="0">
                <a:solidFill>
                  <a:schemeClr val="tx1"/>
                </a:solidFill>
              </a:rPr>
              <a:t>-</a:t>
            </a:r>
            <a:r>
              <a:rPr lang="ru-RU" altLang="en-US" sz="1700" dirty="0">
                <a:solidFill>
                  <a:schemeClr val="tx1"/>
                </a:solidFill>
              </a:rPr>
              <a:t> </a:t>
            </a:r>
            <a:r>
              <a:rPr lang="ru-RU" altLang="en-US" sz="1500" dirty="0">
                <a:solidFill>
                  <a:schemeClr val="tx1"/>
                </a:solidFill>
              </a:rPr>
              <a:t>Операции по иностранному финансированию не стандартизированы для бухгалтерского и хозяйственного учета (ежемесячная отчетность), так как осуществляются через коммерческий банк, вне ЕКС</a:t>
            </a:r>
            <a:r>
              <a:rPr lang="en-GB" altLang="en-US" sz="1500" dirty="0">
                <a:solidFill>
                  <a:schemeClr val="tx1"/>
                </a:solidFill>
              </a:rPr>
              <a:t>; </a:t>
            </a:r>
          </a:p>
          <a:p>
            <a:pPr marL="182880">
              <a:lnSpc>
                <a:spcPct val="100000"/>
              </a:lnSpc>
            </a:pPr>
            <a:r>
              <a:rPr lang="en-GB" altLang="en-US" sz="1500" dirty="0">
                <a:solidFill>
                  <a:schemeClr val="tx1"/>
                </a:solidFill>
              </a:rPr>
              <a:t>- </a:t>
            </a:r>
            <a:r>
              <a:rPr lang="ru-RU" altLang="en-US" sz="1500" dirty="0">
                <a:solidFill>
                  <a:schemeClr val="tx1"/>
                </a:solidFill>
              </a:rPr>
              <a:t>Ключевые аспекты функциональных возможностей не имеют того уровня конкретизации, который необходим для проведения надежного анализа</a:t>
            </a:r>
            <a:r>
              <a:rPr lang="en-US" sz="1500" dirty="0">
                <a:solidFill>
                  <a:schemeClr val="tx1"/>
                </a:solidFill>
              </a:rPr>
              <a:t>.</a:t>
            </a:r>
          </a:p>
          <a:p>
            <a:pPr marL="182880" lvl="0">
              <a:lnSpc>
                <a:spcPct val="100000"/>
              </a:lnSpc>
            </a:pPr>
            <a:r>
              <a:rPr lang="en-US" altLang="en-US" sz="1500" dirty="0">
                <a:solidFill>
                  <a:schemeClr val="tx1"/>
                </a:solidFill>
              </a:rPr>
              <a:t> - </a:t>
            </a:r>
            <a:r>
              <a:rPr lang="ru-RU" altLang="en-US" sz="1500" dirty="0">
                <a:solidFill>
                  <a:schemeClr val="tx1"/>
                </a:solidFill>
              </a:rPr>
              <a:t>Неиспользованный в течение года бюджет/невыполненный кассовый план и его расходование в конце года</a:t>
            </a:r>
            <a:r>
              <a:rPr lang="en-US" altLang="en-US" sz="1500" dirty="0">
                <a:solidFill>
                  <a:schemeClr val="tx1"/>
                </a:solidFill>
              </a:rPr>
              <a:t>.</a:t>
            </a:r>
            <a:endParaRPr lang="en-GB" altLang="en-US" sz="1500" dirty="0">
              <a:solidFill>
                <a:schemeClr val="tx1"/>
              </a:solidFill>
            </a:endParaRPr>
          </a:p>
          <a:p>
            <a:endParaRPr lang="en-US" sz="1500" dirty="0"/>
          </a:p>
        </p:txBody>
      </p:sp>
      <p:sp>
        <p:nvSpPr>
          <p:cNvPr id="23" name="Text Placeholder 22">
            <a:extLst>
              <a:ext uri="{FF2B5EF4-FFF2-40B4-BE49-F238E27FC236}">
                <a16:creationId xmlns:a16="http://schemas.microsoft.com/office/drawing/2014/main" id="{92078356-1669-E822-DB88-A1AE583DA178}"/>
              </a:ext>
            </a:extLst>
          </p:cNvPr>
          <p:cNvSpPr>
            <a:spLocks noGrp="1"/>
          </p:cNvSpPr>
          <p:nvPr>
            <p:ph type="body" sz="quarter" idx="28"/>
          </p:nvPr>
        </p:nvSpPr>
        <p:spPr>
          <a:xfrm>
            <a:off x="6154674" y="1288831"/>
            <a:ext cx="2582613"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US" sz="1800" b="1" dirty="0">
                <a:solidFill>
                  <a:schemeClr val="tx1"/>
                </a:solidFill>
              </a:rPr>
              <a:t> </a:t>
            </a:r>
            <a:r>
              <a:rPr lang="en-US" sz="1800" dirty="0">
                <a:solidFill>
                  <a:schemeClr val="tx1"/>
                </a:solidFill>
              </a:rPr>
              <a:t>- </a:t>
            </a:r>
            <a:r>
              <a:rPr lang="ru-RU" sz="1800" dirty="0">
                <a:solidFill>
                  <a:schemeClr val="tx1"/>
                </a:solidFill>
              </a:rPr>
              <a:t>Расширение охвата</a:t>
            </a:r>
            <a:r>
              <a:rPr lang="en-US" sz="1800" dirty="0">
                <a:solidFill>
                  <a:schemeClr val="tx1"/>
                </a:solidFill>
              </a:rPr>
              <a:t> AGFIS.</a:t>
            </a:r>
          </a:p>
          <a:p>
            <a:pPr marL="182880">
              <a:lnSpc>
                <a:spcPct val="100000"/>
              </a:lnSpc>
            </a:pPr>
            <a:r>
              <a:rPr lang="en-US" sz="1800" dirty="0">
                <a:solidFill>
                  <a:schemeClr val="tx1"/>
                </a:solidFill>
              </a:rPr>
              <a:t> - </a:t>
            </a:r>
            <a:r>
              <a:rPr lang="ru-RU" sz="1800" dirty="0">
                <a:solidFill>
                  <a:schemeClr val="tx1"/>
                </a:solidFill>
              </a:rPr>
              <a:t>Обучение в рамках иностранной технической помощи</a:t>
            </a:r>
            <a:r>
              <a:rPr lang="en-US" sz="1800" dirty="0">
                <a:solidFill>
                  <a:schemeClr val="tx1"/>
                </a:solidFill>
              </a:rPr>
              <a:t>.</a:t>
            </a:r>
          </a:p>
        </p:txBody>
      </p:sp>
      <p:sp>
        <p:nvSpPr>
          <p:cNvPr id="17" name="Text Placeholder 16">
            <a:extLst>
              <a:ext uri="{FF2B5EF4-FFF2-40B4-BE49-F238E27FC236}">
                <a16:creationId xmlns:a16="http://schemas.microsoft.com/office/drawing/2014/main" id="{393B4390-A2A5-FA71-6657-7BD3E97ACF53}"/>
              </a:ext>
            </a:extLst>
          </p:cNvPr>
          <p:cNvSpPr>
            <a:spLocks noGrp="1"/>
          </p:cNvSpPr>
          <p:nvPr>
            <p:ph type="body" sz="quarter" idx="25"/>
          </p:nvPr>
        </p:nvSpPr>
        <p:spPr>
          <a:xfrm>
            <a:off x="8864962" y="1288831"/>
            <a:ext cx="3226156" cy="5561764"/>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en-ZA" sz="1800" b="1" dirty="0">
                <a:solidFill>
                  <a:schemeClr val="tx1"/>
                </a:solidFill>
              </a:rPr>
              <a:t> </a:t>
            </a:r>
            <a:r>
              <a:rPr lang="en-ZA" sz="1800" dirty="0">
                <a:solidFill>
                  <a:schemeClr val="tx1"/>
                </a:solidFill>
              </a:rPr>
              <a:t>- </a:t>
            </a:r>
            <a:r>
              <a:rPr lang="ru-RU" sz="1600" dirty="0">
                <a:solidFill>
                  <a:schemeClr val="tx1"/>
                </a:solidFill>
              </a:rPr>
              <a:t>Операционный риск</a:t>
            </a:r>
            <a:r>
              <a:rPr lang="en-ZA" sz="1600" dirty="0">
                <a:solidFill>
                  <a:schemeClr val="tx1"/>
                </a:solidFill>
              </a:rPr>
              <a:t> </a:t>
            </a:r>
          </a:p>
          <a:p>
            <a:pPr marL="182880">
              <a:lnSpc>
                <a:spcPct val="100000"/>
              </a:lnSpc>
            </a:pPr>
            <a:r>
              <a:rPr lang="en-ZA" sz="1600" dirty="0">
                <a:solidFill>
                  <a:schemeClr val="tx1"/>
                </a:solidFill>
              </a:rPr>
              <a:t>(</a:t>
            </a:r>
            <a:r>
              <a:rPr lang="ru-RU" sz="1600" dirty="0">
                <a:solidFill>
                  <a:schemeClr val="tx1"/>
                </a:solidFill>
              </a:rPr>
              <a:t>не выдерживаются сроки периодической сверки и представления финансовой отчетности;</a:t>
            </a:r>
            <a:r>
              <a:rPr lang="en-GB" altLang="en-US" sz="1600" dirty="0">
                <a:solidFill>
                  <a:schemeClr val="tx1"/>
                </a:solidFill>
              </a:rPr>
              <a:t> </a:t>
            </a:r>
            <a:r>
              <a:rPr lang="ru-RU" altLang="en-US" sz="1600" dirty="0">
                <a:solidFill>
                  <a:schemeClr val="tx1"/>
                </a:solidFill>
              </a:rPr>
              <a:t>человеческие ошибки, ошибки при указании банковских счетов получателей</a:t>
            </a:r>
            <a:r>
              <a:rPr lang="en-ZA" sz="1600" dirty="0">
                <a:solidFill>
                  <a:schemeClr val="tx1"/>
                </a:solidFill>
              </a:rPr>
              <a:t>)</a:t>
            </a:r>
          </a:p>
          <a:p>
            <a:pPr marL="182880">
              <a:lnSpc>
                <a:spcPct val="100000"/>
              </a:lnSpc>
            </a:pPr>
            <a:r>
              <a:rPr lang="en-GB" altLang="en-US" sz="1800" dirty="0">
                <a:solidFill>
                  <a:schemeClr val="tx1"/>
                </a:solidFill>
              </a:rPr>
              <a:t>-</a:t>
            </a:r>
            <a:r>
              <a:rPr lang="ru-RU" altLang="en-US" sz="1800" dirty="0">
                <a:solidFill>
                  <a:schemeClr val="tx1"/>
                </a:solidFill>
              </a:rPr>
              <a:t> </a:t>
            </a:r>
            <a:r>
              <a:rPr lang="ru-RU" altLang="en-US" sz="1600" dirty="0">
                <a:solidFill>
                  <a:schemeClr val="tx1"/>
                </a:solidFill>
              </a:rPr>
              <a:t>Не определены «следы» для электронного аудита финансовых операций, которые осуществляются вне ЕКС</a:t>
            </a:r>
            <a:r>
              <a:rPr lang="en-GB" altLang="en-US" sz="1600" dirty="0">
                <a:solidFill>
                  <a:schemeClr val="tx1"/>
                </a:solidFill>
              </a:rPr>
              <a:t>.</a:t>
            </a:r>
          </a:p>
          <a:p>
            <a:pPr marL="182880">
              <a:lnSpc>
                <a:spcPct val="100000"/>
              </a:lnSpc>
            </a:pPr>
            <a:r>
              <a:rPr lang="en-GB" sz="1600" dirty="0">
                <a:solidFill>
                  <a:schemeClr val="tx1"/>
                </a:solidFill>
              </a:rPr>
              <a:t>-</a:t>
            </a:r>
            <a:r>
              <a:rPr lang="ru-RU" sz="1600" dirty="0">
                <a:solidFill>
                  <a:schemeClr val="tx1"/>
                </a:solidFill>
              </a:rPr>
              <a:t> Нет точной финансовой информации от коммерческих банков</a:t>
            </a:r>
            <a:r>
              <a:rPr lang="en-GB" sz="1600" dirty="0">
                <a:solidFill>
                  <a:schemeClr val="tx1"/>
                </a:solidFill>
              </a:rPr>
              <a:t>.</a:t>
            </a:r>
            <a:endParaRPr lang="en-ZA" sz="1600" dirty="0">
              <a:solidFill>
                <a:schemeClr val="tx1"/>
              </a:solidFill>
            </a:endParaRPr>
          </a:p>
          <a:p>
            <a:pPr marL="182880">
              <a:lnSpc>
                <a:spcPct val="100000"/>
              </a:lnSpc>
            </a:pPr>
            <a:r>
              <a:rPr lang="en-ZA" sz="1600" dirty="0">
                <a:solidFill>
                  <a:schemeClr val="tx1"/>
                </a:solidFill>
              </a:rPr>
              <a:t> - </a:t>
            </a:r>
            <a:r>
              <a:rPr lang="ru-RU" sz="1600" dirty="0">
                <a:solidFill>
                  <a:schemeClr val="tx1"/>
                </a:solidFill>
              </a:rPr>
              <a:t>Волатильность денежного рынка</a:t>
            </a:r>
            <a:r>
              <a:rPr lang="en-GB" altLang="en-US" sz="1600" dirty="0">
                <a:solidFill>
                  <a:schemeClr val="tx1"/>
                </a:solidFill>
              </a:rPr>
              <a:t>.</a:t>
            </a:r>
          </a:p>
          <a:p>
            <a:r>
              <a:rPr lang="en-GB" sz="1600" b="1" dirty="0">
                <a:solidFill>
                  <a:schemeClr val="tx1"/>
                </a:solidFill>
              </a:rPr>
              <a:t> </a:t>
            </a:r>
            <a:endParaRPr lang="en-US" sz="1600" b="1" dirty="0">
              <a:solidFill>
                <a:schemeClr val="tx1"/>
              </a:solidFill>
            </a:endParaRPr>
          </a:p>
        </p:txBody>
      </p:sp>
      <p:pic>
        <p:nvPicPr>
          <p:cNvPr id="6" name="Picture 5">
            <a:extLst>
              <a:ext uri="{FF2B5EF4-FFF2-40B4-BE49-F238E27FC236}">
                <a16:creationId xmlns:a16="http://schemas.microsoft.com/office/drawing/2014/main" id="{638320B7-907B-AE39-E39C-CCC510EEE91A}"/>
              </a:ext>
            </a:extLst>
          </p:cNvPr>
          <p:cNvPicPr>
            <a:picLocks noChangeAspect="1"/>
          </p:cNvPicPr>
          <p:nvPr/>
        </p:nvPicPr>
        <p:blipFill>
          <a:blip r:embed="rId3"/>
          <a:stretch>
            <a:fillRect/>
          </a:stretch>
        </p:blipFill>
        <p:spPr>
          <a:xfrm>
            <a:off x="343134" y="551946"/>
            <a:ext cx="733324" cy="671571"/>
          </a:xfrm>
          <a:prstGeom prst="rect">
            <a:avLst/>
          </a:prstGeom>
        </p:spPr>
      </p:pic>
      <p:pic>
        <p:nvPicPr>
          <p:cNvPr id="8" name="Picture 7">
            <a:extLst>
              <a:ext uri="{FF2B5EF4-FFF2-40B4-BE49-F238E27FC236}">
                <a16:creationId xmlns:a16="http://schemas.microsoft.com/office/drawing/2014/main" id="{8C266114-FC00-DC78-C502-B2750F8E60C9}"/>
              </a:ext>
            </a:extLst>
          </p:cNvPr>
          <p:cNvPicPr>
            <a:picLocks noChangeAspect="1"/>
          </p:cNvPicPr>
          <p:nvPr/>
        </p:nvPicPr>
        <p:blipFill>
          <a:blip r:embed="rId4"/>
          <a:stretch>
            <a:fillRect/>
          </a:stretch>
        </p:blipFill>
        <p:spPr>
          <a:xfrm>
            <a:off x="3043985" y="542693"/>
            <a:ext cx="648144" cy="671571"/>
          </a:xfrm>
          <a:prstGeom prst="rect">
            <a:avLst/>
          </a:prstGeom>
        </p:spPr>
      </p:pic>
      <p:pic>
        <p:nvPicPr>
          <p:cNvPr id="13" name="Picture 12">
            <a:extLst>
              <a:ext uri="{FF2B5EF4-FFF2-40B4-BE49-F238E27FC236}">
                <a16:creationId xmlns:a16="http://schemas.microsoft.com/office/drawing/2014/main" id="{4DF88E67-C807-300C-3042-A8EEA3A42FB0}"/>
              </a:ext>
            </a:extLst>
          </p:cNvPr>
          <p:cNvPicPr>
            <a:picLocks noChangeAspect="1"/>
          </p:cNvPicPr>
          <p:nvPr/>
        </p:nvPicPr>
        <p:blipFill>
          <a:blip r:embed="rId5"/>
          <a:stretch>
            <a:fillRect/>
          </a:stretch>
        </p:blipFill>
        <p:spPr>
          <a:xfrm>
            <a:off x="5973859" y="627076"/>
            <a:ext cx="824331" cy="548006"/>
          </a:xfrm>
          <a:prstGeom prst="rect">
            <a:avLst/>
          </a:prstGeom>
        </p:spPr>
      </p:pic>
      <p:pic>
        <p:nvPicPr>
          <p:cNvPr id="25" name="Picture 24">
            <a:extLst>
              <a:ext uri="{FF2B5EF4-FFF2-40B4-BE49-F238E27FC236}">
                <a16:creationId xmlns:a16="http://schemas.microsoft.com/office/drawing/2014/main" id="{E6E297BB-9E21-CE1D-F17D-B1DC363C3FF2}"/>
              </a:ext>
            </a:extLst>
          </p:cNvPr>
          <p:cNvPicPr>
            <a:picLocks noChangeAspect="1"/>
          </p:cNvPicPr>
          <p:nvPr/>
        </p:nvPicPr>
        <p:blipFill>
          <a:blip r:embed="rId6"/>
          <a:stretch>
            <a:fillRect/>
          </a:stretch>
        </p:blipFill>
        <p:spPr>
          <a:xfrm>
            <a:off x="8960290" y="501954"/>
            <a:ext cx="571138" cy="673127"/>
          </a:xfrm>
          <a:prstGeom prst="rect">
            <a:avLst/>
          </a:prstGeom>
        </p:spPr>
      </p:pic>
      <p:pic>
        <p:nvPicPr>
          <p:cNvPr id="2" name="Picture 1">
            <a:extLst>
              <a:ext uri="{FF2B5EF4-FFF2-40B4-BE49-F238E27FC236}">
                <a16:creationId xmlns:a16="http://schemas.microsoft.com/office/drawing/2014/main" id="{6B9518F6-B5B1-121A-B16E-57FCAB967ED4}"/>
              </a:ext>
            </a:extLst>
          </p:cNvPr>
          <p:cNvPicPr>
            <a:picLocks noChangeAspect="1"/>
          </p:cNvPicPr>
          <p:nvPr/>
        </p:nvPicPr>
        <p:blipFill>
          <a:blip r:embed="rId7"/>
          <a:stretch>
            <a:fillRect/>
          </a:stretch>
        </p:blipFill>
        <p:spPr>
          <a:xfrm>
            <a:off x="6725164" y="4724424"/>
            <a:ext cx="1441631" cy="1005306"/>
          </a:xfrm>
          <a:prstGeom prst="rect">
            <a:avLst/>
          </a:prstGeom>
        </p:spPr>
      </p:pic>
    </p:spTree>
    <p:extLst>
      <p:ext uri="{BB962C8B-B14F-4D97-AF65-F5344CB8AC3E}">
        <p14:creationId xmlns:p14="http://schemas.microsoft.com/office/powerpoint/2010/main" val="96659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851609-75EC-FBBA-448D-4668E017AAE5}"/>
              </a:ext>
            </a:extLst>
          </p:cNvPr>
          <p:cNvPicPr>
            <a:picLocks noChangeAspect="1"/>
          </p:cNvPicPr>
          <p:nvPr/>
        </p:nvPicPr>
        <p:blipFill>
          <a:blip r:embed="rId3"/>
          <a:stretch>
            <a:fillRect/>
          </a:stretch>
        </p:blipFill>
        <p:spPr>
          <a:xfrm>
            <a:off x="457201" y="236555"/>
            <a:ext cx="1314450" cy="1292212"/>
          </a:xfrm>
          <a:prstGeom prst="rect">
            <a:avLst/>
          </a:prstGeom>
        </p:spPr>
      </p:pic>
      <p:sp>
        <p:nvSpPr>
          <p:cNvPr id="2" name="Title 1">
            <a:extLst>
              <a:ext uri="{FF2B5EF4-FFF2-40B4-BE49-F238E27FC236}">
                <a16:creationId xmlns:a16="http://schemas.microsoft.com/office/drawing/2014/main" id="{AAD4A658-6307-E6D6-DFA5-194434A9FDD2}"/>
              </a:ext>
            </a:extLst>
          </p:cNvPr>
          <p:cNvSpPr>
            <a:spLocks noGrp="1"/>
          </p:cNvSpPr>
          <p:nvPr>
            <p:ph type="title"/>
          </p:nvPr>
        </p:nvSpPr>
        <p:spPr>
          <a:xfrm>
            <a:off x="4428219" y="235281"/>
            <a:ext cx="3190588" cy="52354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ru-RU" sz="3600" b="1" spc="0" dirty="0">
                <a:ln/>
                <a:solidFill>
                  <a:schemeClr val="accent6">
                    <a:lumMod val="75000"/>
                  </a:schemeClr>
                </a:solidFill>
                <a:latin typeface="+mn-lt"/>
              </a:rPr>
              <a:t>РЕФОРМА</a:t>
            </a:r>
            <a:endParaRPr lang="en-US" b="1" spc="0" dirty="0">
              <a:ln/>
              <a:solidFill>
                <a:schemeClr val="accent6">
                  <a:lumMod val="75000"/>
                </a:schemeClr>
              </a:solidFill>
              <a:latin typeface="+mn-lt"/>
            </a:endParaRPr>
          </a:p>
        </p:txBody>
      </p:sp>
      <p:sp>
        <p:nvSpPr>
          <p:cNvPr id="13" name="Slide Number Placeholder 12">
            <a:extLst>
              <a:ext uri="{FF2B5EF4-FFF2-40B4-BE49-F238E27FC236}">
                <a16:creationId xmlns:a16="http://schemas.microsoft.com/office/drawing/2014/main" id="{F13933C5-4015-0684-F4BB-AD1F2585E1AE}"/>
              </a:ext>
            </a:extLst>
          </p:cNvPr>
          <p:cNvSpPr>
            <a:spLocks noGrp="1"/>
          </p:cNvSpPr>
          <p:nvPr>
            <p:ph type="sldNum" sz="quarter" idx="23"/>
          </p:nvPr>
        </p:nvSpPr>
        <p:spPr/>
        <p:txBody>
          <a:bodyPr/>
          <a:lstStyle/>
          <a:p>
            <a:fld id="{295C7AAE-A677-454A-8BDB-62A0650ACE98}" type="slidenum">
              <a:rPr lang="en-US" smtClean="0"/>
              <a:pPr/>
              <a:t>9</a:t>
            </a:fld>
            <a:endParaRPr lang="en-US" dirty="0"/>
          </a:p>
        </p:txBody>
      </p:sp>
      <p:pic>
        <p:nvPicPr>
          <p:cNvPr id="3" name="Picture 2">
            <a:extLst>
              <a:ext uri="{FF2B5EF4-FFF2-40B4-BE49-F238E27FC236}">
                <a16:creationId xmlns:a16="http://schemas.microsoft.com/office/drawing/2014/main" id="{C4B1E1C0-A140-FEF9-38D0-1F82EF4516D4}"/>
              </a:ext>
            </a:extLst>
          </p:cNvPr>
          <p:cNvPicPr>
            <a:picLocks noChangeAspect="1"/>
          </p:cNvPicPr>
          <p:nvPr/>
        </p:nvPicPr>
        <p:blipFill>
          <a:blip r:embed="rId4"/>
          <a:stretch>
            <a:fillRect/>
          </a:stretch>
        </p:blipFill>
        <p:spPr>
          <a:xfrm>
            <a:off x="10406678" y="169733"/>
            <a:ext cx="1660634" cy="1153870"/>
          </a:xfrm>
          <a:prstGeom prst="rect">
            <a:avLst/>
          </a:prstGeom>
          <a:noFill/>
        </p:spPr>
      </p:pic>
      <p:graphicFrame>
        <p:nvGraphicFramePr>
          <p:cNvPr id="16" name="Diagram 15" descr="Vertical Chevron List" title="SmartArt">
            <a:extLst>
              <a:ext uri="{FF2B5EF4-FFF2-40B4-BE49-F238E27FC236}">
                <a16:creationId xmlns:a16="http://schemas.microsoft.com/office/drawing/2014/main" id="{9DA52E8F-8EF4-B3EF-BB41-8FBC50FA36F8}"/>
              </a:ext>
            </a:extLst>
          </p:cNvPr>
          <p:cNvGraphicFramePr/>
          <p:nvPr>
            <p:extLst>
              <p:ext uri="{D42A27DB-BD31-4B8C-83A1-F6EECF244321}">
                <p14:modId xmlns:p14="http://schemas.microsoft.com/office/powerpoint/2010/main" val="3715834923"/>
              </p:ext>
            </p:extLst>
          </p:nvPr>
        </p:nvGraphicFramePr>
        <p:xfrm>
          <a:off x="638460" y="1571625"/>
          <a:ext cx="10833104" cy="5286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454206A6-D650-9545-BB64-5E320FB5A345}"/>
              </a:ext>
            </a:extLst>
          </p:cNvPr>
          <p:cNvSpPr txBox="1"/>
          <p:nvPr/>
        </p:nvSpPr>
        <p:spPr>
          <a:xfrm>
            <a:off x="1771651" y="618566"/>
            <a:ext cx="8464980" cy="830997"/>
          </a:xfrm>
          <a:prstGeom prst="rect">
            <a:avLst/>
          </a:prstGeom>
          <a:noFill/>
        </p:spPr>
        <p:txBody>
          <a:bodyPr wrap="square">
            <a:spAutoFit/>
          </a:bodyPr>
          <a:lstStyle/>
          <a:p>
            <a:r>
              <a:rPr lang="ru-RU" sz="1600" dirty="0">
                <a:solidFill>
                  <a:schemeClr val="tx2"/>
                </a:solidFill>
              </a:rPr>
              <a:t>Цель - превратить управление ликвидностью в процесс, результатом которого является обеспечение наличия необходимого объема средств в нужное время в нужном месте для исполнения государственных обязательств по платежам.</a:t>
            </a:r>
            <a:endParaRPr lang="en-US" sz="1600" dirty="0"/>
          </a:p>
        </p:txBody>
      </p:sp>
    </p:spTree>
    <p:extLst>
      <p:ext uri="{BB962C8B-B14F-4D97-AF65-F5344CB8AC3E}">
        <p14:creationId xmlns:p14="http://schemas.microsoft.com/office/powerpoint/2010/main" val="2533176822"/>
      </p:ext>
    </p:extLst>
  </p:cSld>
  <p:clrMapOvr>
    <a:masterClrMapping/>
  </p:clrMapOvr>
</p:sld>
</file>

<file path=ppt/theme/theme1.xml><?xml version="1.0" encoding="utf-8"?>
<a:theme xmlns:a="http://schemas.openxmlformats.org/drawingml/2006/main" name="Custom Design">
  <a:themeElements>
    <a:clrScheme name="Product-Summary">
      <a:dk1>
        <a:srgbClr val="000000"/>
      </a:dk1>
      <a:lt1>
        <a:srgbClr val="FFFFFF"/>
      </a:lt1>
      <a:dk2>
        <a:srgbClr val="C16548"/>
      </a:dk2>
      <a:lt2>
        <a:srgbClr val="E7E6E6"/>
      </a:lt2>
      <a:accent1>
        <a:srgbClr val="C16548"/>
      </a:accent1>
      <a:accent2>
        <a:srgbClr val="E1C9C1"/>
      </a:accent2>
      <a:accent3>
        <a:srgbClr val="EFE9E7"/>
      </a:accent3>
      <a:accent4>
        <a:srgbClr val="7C8C5F"/>
      </a:accent4>
      <a:accent5>
        <a:srgbClr val="DAE7C3"/>
      </a:accent5>
      <a:accent6>
        <a:srgbClr val="ECF1E3"/>
      </a:accent6>
      <a:hlink>
        <a:srgbClr val="0563C1"/>
      </a:hlink>
      <a:folHlink>
        <a:srgbClr val="954F72"/>
      </a:folHlink>
    </a:clrScheme>
    <a:fontScheme name="Custom 1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0" tIns="0" rIns="0" bIns="0" rtlCol="0" anchor="t">
        <a:noAutofit/>
      </a:bodyPr>
      <a:lstStyle>
        <a:defPPr algn="l">
          <a:defRPr sz="75000" spc="500" dirty="0">
            <a:solidFill>
              <a:srgbClr val="C16548">
                <a:alpha val="5000"/>
              </a:srgbClr>
            </a:solidFill>
            <a:latin typeface="Felix Titling"/>
          </a:defRPr>
        </a:defPPr>
      </a:lstStyle>
    </a:txDef>
  </a:objectDefaults>
  <a:extraClrSchemeLst/>
  <a:extLst>
    <a:ext uri="{05A4C25C-085E-4340-85A3-A5531E510DB2}">
      <thm15:themeFamily xmlns:thm15="http://schemas.microsoft.com/office/thememl/2012/main" name="Product-Summary-Presentation_tm89238778_Win32_SD_v8" id="{533EF844-D82C-49D2-B528-5E94B4E2DB9C}" vid="{7D7EB7DD-FDD7-4FB3-9337-228B3BC8F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3835D-CDCD-4C16-BA1F-392E8181263C}">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230e9df3-be65-4c73-a93b-d1236ebd677e"/>
    <ds:schemaRef ds:uri="16c05727-aa75-4e4a-9b5f-8a80a1165891"/>
    <ds:schemaRef ds:uri="http://schemas.microsoft.com/sharepoint/v3"/>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DD581C60-AA7C-4CD7-BCE1-72FBFC140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B3982F-6AC2-4C0F-AF3D-F6703F33A16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Product summary presentation</Template>
  <TotalTime>2530</TotalTime>
  <Words>3760</Words>
  <Application>Microsoft Office PowerPoint</Application>
  <PresentationFormat>Widescreen</PresentationFormat>
  <Paragraphs>312</Paragraphs>
  <Slides>10</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Avenir Book</vt:lpstr>
      <vt:lpstr>Avenir Next LT Pro</vt:lpstr>
      <vt:lpstr>Calibri</vt:lpstr>
      <vt:lpstr>Felix Titling</vt:lpstr>
      <vt:lpstr>Georgia</vt:lpstr>
      <vt:lpstr>Helvetica</vt:lpstr>
      <vt:lpstr>inherit</vt:lpstr>
      <vt:lpstr>Open Sans</vt:lpstr>
      <vt:lpstr>Roboto</vt:lpstr>
      <vt:lpstr>Symbol</vt:lpstr>
      <vt:lpstr>Times New Roman</vt:lpstr>
      <vt:lpstr>Wingdings</vt:lpstr>
      <vt:lpstr>Custom Design</vt:lpstr>
      <vt:lpstr>РЕСПУБЛИКА АЛБАНИЯ MИНИСТЕРСТВО ФИНАНСОВ И ЭКОНОМИКИ</vt:lpstr>
      <vt:lpstr>СОДЕРЖАНИЕ</vt:lpstr>
      <vt:lpstr>ВВЕДЕНИЕ</vt:lpstr>
      <vt:lpstr>ОБЩАЯ ИНФОРМАЦИЯ</vt:lpstr>
      <vt:lpstr>PowerPoint Presentation</vt:lpstr>
      <vt:lpstr>ОХВАТ</vt:lpstr>
      <vt:lpstr>PowerPoint Presentation</vt:lpstr>
      <vt:lpstr>АНАЛИЗ SWOT</vt:lpstr>
      <vt:lpstr>РЕФОРМА</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product​ product summary summary summary summary</dc:title>
  <dc:creator>Mimoza Peco</dc:creator>
  <cp:lastModifiedBy>Tetiana Shalkivska</cp:lastModifiedBy>
  <cp:revision>236</cp:revision>
  <dcterms:created xsi:type="dcterms:W3CDTF">2023-10-05T19:36:40Z</dcterms:created>
  <dcterms:modified xsi:type="dcterms:W3CDTF">2023-11-20T16:37:07Z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